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7" r:id="rId3"/>
  </p:sldMasterIdLst>
  <p:notesMasterIdLst>
    <p:notesMasterId r:id="rId199"/>
  </p:notesMasterIdLst>
  <p:handoutMasterIdLst>
    <p:handoutMasterId r:id="rId200"/>
  </p:handoutMasterIdLst>
  <p:sldIdLst>
    <p:sldId id="257" r:id="rId4"/>
    <p:sldId id="258" r:id="rId5"/>
    <p:sldId id="260" r:id="rId6"/>
    <p:sldId id="261" r:id="rId7"/>
    <p:sldId id="262" r:id="rId8"/>
    <p:sldId id="263" r:id="rId9"/>
    <p:sldId id="259"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452" r:id="rId24"/>
    <p:sldId id="453"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38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190" Type="http://schemas.openxmlformats.org/officeDocument/2006/relationships/slide" Target="slides/slide187.xml"/><Relationship Id="rId204"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handoutMaster" Target="handoutMasters/handoutMaster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presProps" Target="pres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viewProps" Target="viewProps.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8.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4" Type="http://schemas.openxmlformats.org/officeDocument/2006/relationships/image" Target="../media/image216.wmf"/></Relationships>
</file>

<file path=ppt/drawings/_rels/vmlDrawing10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217.wmf"/></Relationships>
</file>

<file path=ppt/drawings/_rels/vmlDrawing103.v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image" Target="../media/image219.wmf"/><Relationship Id="rId1" Type="http://schemas.openxmlformats.org/officeDocument/2006/relationships/image" Target="../media/image218.w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222.wmf"/><Relationship Id="rId1" Type="http://schemas.openxmlformats.org/officeDocument/2006/relationships/image" Target="../media/image221.wmf"/></Relationships>
</file>

<file path=ppt/drawings/_rels/vmlDrawing105.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228.wmf"/><Relationship Id="rId2" Type="http://schemas.openxmlformats.org/officeDocument/2006/relationships/image" Target="../media/image227.wmf"/><Relationship Id="rId1" Type="http://schemas.openxmlformats.org/officeDocument/2006/relationships/image" Target="../media/image226.w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30.w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31.w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0.wmf"/><Relationship Id="rId1" Type="http://schemas.openxmlformats.org/officeDocument/2006/relationships/image" Target="../media/image8.wmf"/><Relationship Id="rId5" Type="http://schemas.openxmlformats.org/officeDocument/2006/relationships/image" Target="../media/image33.wmf"/><Relationship Id="rId4" Type="http://schemas.openxmlformats.org/officeDocument/2006/relationships/image" Target="../media/image32.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33.w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34.w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35.w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36.wmf"/></Relationships>
</file>

<file path=ppt/drawings/_rels/vmlDrawing114.vml.rels><?xml version="1.0" encoding="UTF-8" standalone="yes"?>
<Relationships xmlns="http://schemas.openxmlformats.org/package/2006/relationships"><Relationship Id="rId2" Type="http://schemas.openxmlformats.org/officeDocument/2006/relationships/image" Target="../media/image238.wmf"/><Relationship Id="rId1" Type="http://schemas.openxmlformats.org/officeDocument/2006/relationships/image" Target="../media/image237.w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39.png"/></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40.wmf"/></Relationships>
</file>

<file path=ppt/drawings/_rels/vmlDrawing117.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4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46.w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47.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48.wmf"/></Relationships>
</file>

<file path=ppt/drawings/_rels/vmlDrawing123.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s>
</file>

<file path=ppt/drawings/_rels/vmlDrawing124.vml.rels><?xml version="1.0" encoding="UTF-8" standalone="yes"?>
<Relationships xmlns="http://schemas.openxmlformats.org/package/2006/relationships"><Relationship Id="rId3" Type="http://schemas.openxmlformats.org/officeDocument/2006/relationships/image" Target="../media/image254.wmf"/><Relationship Id="rId2" Type="http://schemas.openxmlformats.org/officeDocument/2006/relationships/image" Target="../media/image253.wmf"/><Relationship Id="rId1" Type="http://schemas.openxmlformats.org/officeDocument/2006/relationships/image" Target="../media/image25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34.wmf"/><Relationship Id="rId1" Type="http://schemas.openxmlformats.org/officeDocument/2006/relationships/image" Target="../media/image13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4.wmf"/><Relationship Id="rId1" Type="http://schemas.openxmlformats.org/officeDocument/2006/relationships/image" Target="../media/image148.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image" Target="../media/image150.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155.wmf"/><Relationship Id="rId7" Type="http://schemas.openxmlformats.org/officeDocument/2006/relationships/image" Target="../media/image159.wmf"/><Relationship Id="rId2" Type="http://schemas.openxmlformats.org/officeDocument/2006/relationships/image" Target="../media/image154.wmf"/><Relationship Id="rId1" Type="http://schemas.openxmlformats.org/officeDocument/2006/relationships/image" Target="../media/image153.wmf"/><Relationship Id="rId6" Type="http://schemas.openxmlformats.org/officeDocument/2006/relationships/image" Target="../media/image158.wmf"/><Relationship Id="rId5" Type="http://schemas.openxmlformats.org/officeDocument/2006/relationships/image" Target="../media/image157.wmf"/><Relationship Id="rId4" Type="http://schemas.openxmlformats.org/officeDocument/2006/relationships/image" Target="../media/image156.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96.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4" Type="http://schemas.openxmlformats.org/officeDocument/2006/relationships/image" Target="../media/image130.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4" Type="http://schemas.openxmlformats.org/officeDocument/2006/relationships/image" Target="../media/image174.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4" Type="http://schemas.openxmlformats.org/officeDocument/2006/relationships/image" Target="../media/image178.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81.w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183.wmf"/><Relationship Id="rId1" Type="http://schemas.openxmlformats.org/officeDocument/2006/relationships/image" Target="../media/image182.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4" Type="http://schemas.openxmlformats.org/officeDocument/2006/relationships/image" Target="../media/image187.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88.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image" Target="../media/image19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11.wmf"/><Relationship Id="rId4" Type="http://schemas.openxmlformats.org/officeDocument/2006/relationships/image" Target="../media/image26.w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194.wmf"/><Relationship Id="rId1" Type="http://schemas.openxmlformats.org/officeDocument/2006/relationships/image" Target="../media/image193.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200.wmf"/><Relationship Id="rId1" Type="http://schemas.openxmlformats.org/officeDocument/2006/relationships/image" Target="../media/image199.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image" Target="../media/image201.w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image" Target="../media/image203.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99.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0F7930-2E9C-4D09-8027-AE141E66ABD0}" type="datetimeFigureOut">
              <a:rPr lang="zh-CN" altLang="en-US" smtClean="0"/>
              <a:t>2020/4/2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ACF9C-0500-4BB4-858C-E08C92CF15FB}" type="slidenum">
              <a:rPr lang="zh-CN" altLang="en-US" smtClean="0"/>
              <a:t>‹#›</a:t>
            </a:fld>
            <a:endParaRPr lang="zh-CN" altLang="en-US"/>
          </a:p>
        </p:txBody>
      </p:sp>
    </p:spTree>
    <p:extLst>
      <p:ext uri="{BB962C8B-B14F-4D97-AF65-F5344CB8AC3E}">
        <p14:creationId xmlns:p14="http://schemas.microsoft.com/office/powerpoint/2010/main" val="32930405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F16EE-FA04-4E95-99F3-83A2F7F963BB}" type="datetimeFigureOut">
              <a:rPr lang="zh-CN" altLang="en-US" smtClean="0"/>
              <a:t>2020/4/2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54FB0-FDA9-4B70-AD4B-4C989F8296D5}" type="slidenum">
              <a:rPr lang="zh-CN" altLang="en-US" smtClean="0"/>
              <a:t>‹#›</a:t>
            </a:fld>
            <a:endParaRPr lang="zh-CN" altLang="en-US"/>
          </a:p>
        </p:txBody>
      </p:sp>
    </p:spTree>
    <p:extLst>
      <p:ext uri="{BB962C8B-B14F-4D97-AF65-F5344CB8AC3E}">
        <p14:creationId xmlns:p14="http://schemas.microsoft.com/office/powerpoint/2010/main" val="312098538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 name="页脚占位符 1"/>
          <p:cNvSpPr>
            <a:spLocks noGrp="1"/>
          </p:cNvSpPr>
          <p:nvPr>
            <p:ph type="ftr" sz="quarter" idx="10"/>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554FB0-FDA9-4B70-AD4B-4C989F8296D5}" type="slidenum">
              <a:rPr lang="zh-CN" altLang="en-US" smtClean="0"/>
              <a:t>3</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44651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554FB0-FDA9-4B70-AD4B-4C989F8296D5}" type="slidenum">
              <a:rPr lang="zh-CN" altLang="en-US" smtClean="0"/>
              <a:t>20</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4284851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幻灯片图像占位符 1"/>
          <p:cNvSpPr>
            <a:spLocks noGrp="1" noRot="1" noChangeAspect="1" noTextEdit="1"/>
          </p:cNvSpPr>
          <p:nvPr>
            <p:ph type="sldImg"/>
          </p:nvPr>
        </p:nvSpPr>
        <p:spPr>
          <a:ln/>
        </p:spPr>
      </p:sp>
      <p:sp>
        <p:nvSpPr>
          <p:cNvPr id="2304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 name="页脚占位符 1"/>
          <p:cNvSpPr>
            <a:spLocks noGrp="1"/>
          </p:cNvSpPr>
          <p:nvPr>
            <p:ph type="ftr" sz="quarter" idx="10"/>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幻灯片图像占位符 1"/>
          <p:cNvSpPr>
            <a:spLocks noGrp="1" noRot="1" noChangeAspect="1" noTextEdit="1"/>
          </p:cNvSpPr>
          <p:nvPr>
            <p:ph type="sldImg"/>
          </p:nvPr>
        </p:nvSpPr>
        <p:spPr>
          <a:ln/>
        </p:spPr>
      </p:sp>
      <p:sp>
        <p:nvSpPr>
          <p:cNvPr id="2314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 name="页脚占位符 1"/>
          <p:cNvSpPr>
            <a:spLocks noGrp="1"/>
          </p:cNvSpPr>
          <p:nvPr>
            <p:ph type="ftr" sz="quarter" idx="10"/>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Group 5"/>
          <p:cNvGrpSpPr>
            <a:grpSpLocks/>
          </p:cNvGrpSpPr>
          <p:nvPr/>
        </p:nvGrpSpPr>
        <p:grpSpPr bwMode="auto">
          <a:xfrm>
            <a:off x="-6350" y="2532063"/>
            <a:ext cx="9158288" cy="4322762"/>
            <a:chOff x="-4" y="1595"/>
            <a:chExt cx="5769" cy="2723"/>
          </a:xfrm>
        </p:grpSpPr>
        <p:grpSp>
          <p:nvGrpSpPr>
            <p:cNvPr id="3" name="Group 6"/>
            <p:cNvGrpSpPr>
              <a:grpSpLocks/>
            </p:cNvGrpSpPr>
            <p:nvPr userDrawn="1"/>
          </p:nvGrpSpPr>
          <p:grpSpPr bwMode="auto">
            <a:xfrm>
              <a:off x="0" y="1594"/>
              <a:ext cx="5764" cy="2723"/>
              <a:chOff x="0" y="1594"/>
              <a:chExt cx="5764" cy="2723"/>
            </a:xfrm>
          </p:grpSpPr>
          <p:grpSp>
            <p:nvGrpSpPr>
              <p:cNvPr id="106" name="Group 7"/>
              <p:cNvGrpSpPr>
                <a:grpSpLocks/>
              </p:cNvGrpSpPr>
              <p:nvPr userDrawn="1"/>
            </p:nvGrpSpPr>
            <p:grpSpPr bwMode="auto">
              <a:xfrm>
                <a:off x="4422" y="3145"/>
                <a:ext cx="389" cy="390"/>
                <a:chOff x="3926" y="2726"/>
                <a:chExt cx="532" cy="535"/>
              </a:xfrm>
            </p:grpSpPr>
            <p:sp>
              <p:nvSpPr>
                <p:cNvPr id="330" name="AutoShape 8"/>
                <p:cNvSpPr>
                  <a:spLocks noChangeArrowheads="1"/>
                </p:cNvSpPr>
                <p:nvPr userDrawn="1"/>
              </p:nvSpPr>
              <p:spPr bwMode="gray">
                <a:xfrm>
                  <a:off x="3926" y="272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31" name="Freeform 9"/>
                <p:cNvSpPr>
                  <a:spLocks/>
                </p:cNvSpPr>
                <p:nvPr userDrawn="1"/>
              </p:nvSpPr>
              <p:spPr bwMode="gray">
                <a:xfrm>
                  <a:off x="3927"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32" name="Freeform 10"/>
                <p:cNvSpPr>
                  <a:spLocks/>
                </p:cNvSpPr>
                <p:nvPr userDrawn="1"/>
              </p:nvSpPr>
              <p:spPr bwMode="gray">
                <a:xfrm flipH="1">
                  <a:off x="4191" y="285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 name="Group 11"/>
              <p:cNvGrpSpPr>
                <a:grpSpLocks/>
              </p:cNvGrpSpPr>
              <p:nvPr userDrawn="1"/>
            </p:nvGrpSpPr>
            <p:grpSpPr bwMode="auto">
              <a:xfrm>
                <a:off x="4422" y="3920"/>
                <a:ext cx="389" cy="390"/>
                <a:chOff x="3926" y="3791"/>
                <a:chExt cx="532" cy="535"/>
              </a:xfrm>
            </p:grpSpPr>
            <p:sp>
              <p:nvSpPr>
                <p:cNvPr id="327" name="AutoShape 12"/>
                <p:cNvSpPr>
                  <a:spLocks noChangeArrowheads="1"/>
                </p:cNvSpPr>
                <p:nvPr userDrawn="1"/>
              </p:nvSpPr>
              <p:spPr bwMode="gray">
                <a:xfrm>
                  <a:off x="3926" y="3791"/>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8" name="Freeform 13"/>
                <p:cNvSpPr>
                  <a:spLocks/>
                </p:cNvSpPr>
                <p:nvPr userDrawn="1"/>
              </p:nvSpPr>
              <p:spPr bwMode="gray">
                <a:xfrm>
                  <a:off x="3927"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9" name="Freeform 14"/>
                <p:cNvSpPr>
                  <a:spLocks/>
                </p:cNvSpPr>
                <p:nvPr userDrawn="1"/>
              </p:nvSpPr>
              <p:spPr bwMode="gray">
                <a:xfrm flipH="1">
                  <a:off x="4191" y="3923"/>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 name="Group 15"/>
              <p:cNvGrpSpPr>
                <a:grpSpLocks/>
              </p:cNvGrpSpPr>
              <p:nvPr userDrawn="1"/>
            </p:nvGrpSpPr>
            <p:grpSpPr bwMode="auto">
              <a:xfrm>
                <a:off x="5189" y="3143"/>
                <a:ext cx="388" cy="390"/>
                <a:chOff x="4976" y="2723"/>
                <a:chExt cx="531" cy="535"/>
              </a:xfrm>
            </p:grpSpPr>
            <p:sp>
              <p:nvSpPr>
                <p:cNvPr id="324" name="AutoShape 16"/>
                <p:cNvSpPr>
                  <a:spLocks noChangeArrowheads="1"/>
                </p:cNvSpPr>
                <p:nvPr userDrawn="1"/>
              </p:nvSpPr>
              <p:spPr bwMode="gray">
                <a:xfrm>
                  <a:off x="4976" y="2723"/>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5" name="Freeform 17"/>
                <p:cNvSpPr>
                  <a:spLocks/>
                </p:cNvSpPr>
                <p:nvPr userDrawn="1"/>
              </p:nvSpPr>
              <p:spPr bwMode="gray">
                <a:xfrm>
                  <a:off x="4977"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6" name="Freeform 18"/>
                <p:cNvSpPr>
                  <a:spLocks/>
                </p:cNvSpPr>
                <p:nvPr userDrawn="1"/>
              </p:nvSpPr>
              <p:spPr bwMode="gray">
                <a:xfrm flipH="1">
                  <a:off x="5242" y="2855"/>
                  <a:ext cx="264"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 name="Group 19"/>
              <p:cNvGrpSpPr>
                <a:grpSpLocks/>
              </p:cNvGrpSpPr>
              <p:nvPr userDrawn="1"/>
            </p:nvGrpSpPr>
            <p:grpSpPr bwMode="auto">
              <a:xfrm>
                <a:off x="5570" y="3544"/>
                <a:ext cx="193" cy="386"/>
                <a:chOff x="5497" y="3260"/>
                <a:chExt cx="265" cy="530"/>
              </a:xfrm>
            </p:grpSpPr>
            <p:sp>
              <p:nvSpPr>
                <p:cNvPr id="322" name="Freeform 20"/>
                <p:cNvSpPr>
                  <a:spLocks/>
                </p:cNvSpPr>
                <p:nvPr userDrawn="1"/>
              </p:nvSpPr>
              <p:spPr bwMode="gray">
                <a:xfrm>
                  <a:off x="5497" y="3389"/>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3" name="Freeform 21"/>
                <p:cNvSpPr>
                  <a:spLocks/>
                </p:cNvSpPr>
                <p:nvPr userDrawn="1"/>
              </p:nvSpPr>
              <p:spPr bwMode="gray">
                <a:xfrm flipH="1">
                  <a:off x="5497" y="3260"/>
                  <a:ext cx="264"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10" name="Group 22"/>
              <p:cNvGrpSpPr>
                <a:grpSpLocks/>
              </p:cNvGrpSpPr>
              <p:nvPr userDrawn="1"/>
            </p:nvGrpSpPr>
            <p:grpSpPr bwMode="auto">
              <a:xfrm>
                <a:off x="5187" y="3920"/>
                <a:ext cx="388" cy="390"/>
                <a:chOff x="4973" y="3791"/>
                <a:chExt cx="531" cy="535"/>
              </a:xfrm>
            </p:grpSpPr>
            <p:sp>
              <p:nvSpPr>
                <p:cNvPr id="319" name="AutoShape 23"/>
                <p:cNvSpPr>
                  <a:spLocks noChangeArrowheads="1"/>
                </p:cNvSpPr>
                <p:nvPr userDrawn="1"/>
              </p:nvSpPr>
              <p:spPr bwMode="gray">
                <a:xfrm>
                  <a:off x="4973" y="3791"/>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0" name="Freeform 24"/>
                <p:cNvSpPr>
                  <a:spLocks/>
                </p:cNvSpPr>
                <p:nvPr userDrawn="1"/>
              </p:nvSpPr>
              <p:spPr bwMode="gray">
                <a:xfrm>
                  <a:off x="4974"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1" name="Freeform 25"/>
                <p:cNvSpPr>
                  <a:spLocks/>
                </p:cNvSpPr>
                <p:nvPr userDrawn="1"/>
              </p:nvSpPr>
              <p:spPr bwMode="gray">
                <a:xfrm flipH="1">
                  <a:off x="5238" y="3923"/>
                  <a:ext cx="264"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111" name="Freeform 26"/>
              <p:cNvSpPr>
                <a:spLocks/>
              </p:cNvSpPr>
              <p:nvPr userDrawn="1"/>
            </p:nvSpPr>
            <p:spPr bwMode="gray">
              <a:xfrm>
                <a:off x="4994"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2" name="Freeform 27"/>
              <p:cNvSpPr>
                <a:spLocks/>
              </p:cNvSpPr>
              <p:nvPr userDrawn="1"/>
            </p:nvSpPr>
            <p:spPr bwMode="gray">
              <a:xfrm>
                <a:off x="423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3" name="Freeform 28"/>
              <p:cNvSpPr>
                <a:spLocks/>
              </p:cNvSpPr>
              <p:nvPr userDrawn="1"/>
            </p:nvSpPr>
            <p:spPr bwMode="gray">
              <a:xfrm>
                <a:off x="3464"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4" name="Freeform 29"/>
              <p:cNvSpPr>
                <a:spLocks/>
              </p:cNvSpPr>
              <p:nvPr userDrawn="1"/>
            </p:nvSpPr>
            <p:spPr bwMode="gray">
              <a:xfrm>
                <a:off x="270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5" name="Freeform 30"/>
              <p:cNvSpPr>
                <a:spLocks/>
              </p:cNvSpPr>
              <p:nvPr userDrawn="1"/>
            </p:nvSpPr>
            <p:spPr bwMode="gray">
              <a:xfrm>
                <a:off x="1934"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16" name="Group 31"/>
              <p:cNvGrpSpPr>
                <a:grpSpLocks/>
              </p:cNvGrpSpPr>
              <p:nvPr userDrawn="1"/>
            </p:nvGrpSpPr>
            <p:grpSpPr bwMode="auto">
              <a:xfrm>
                <a:off x="5570" y="2766"/>
                <a:ext cx="193" cy="386"/>
                <a:chOff x="5497" y="2188"/>
                <a:chExt cx="265" cy="530"/>
              </a:xfrm>
            </p:grpSpPr>
            <p:sp>
              <p:nvSpPr>
                <p:cNvPr id="317" name="Freeform 32"/>
                <p:cNvSpPr>
                  <a:spLocks/>
                </p:cNvSpPr>
                <p:nvPr userDrawn="1"/>
              </p:nvSpPr>
              <p:spPr bwMode="gray">
                <a:xfrm>
                  <a:off x="5497" y="231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18" name="Freeform 33"/>
                <p:cNvSpPr>
                  <a:spLocks/>
                </p:cNvSpPr>
                <p:nvPr userDrawn="1"/>
              </p:nvSpPr>
              <p:spPr bwMode="gray">
                <a:xfrm flipH="1">
                  <a:off x="5497" y="2188"/>
                  <a:ext cx="264"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17" name="Group 34"/>
              <p:cNvGrpSpPr>
                <a:grpSpLocks/>
              </p:cNvGrpSpPr>
              <p:nvPr userDrawn="1"/>
            </p:nvGrpSpPr>
            <p:grpSpPr bwMode="auto">
              <a:xfrm>
                <a:off x="4808" y="2763"/>
                <a:ext cx="387" cy="387"/>
                <a:chOff x="4448" y="61"/>
                <a:chExt cx="531" cy="531"/>
              </a:xfrm>
            </p:grpSpPr>
            <p:sp>
              <p:nvSpPr>
                <p:cNvPr id="314" name="AutoShape 35"/>
                <p:cNvSpPr>
                  <a:spLocks noChangeArrowheads="1"/>
                </p:cNvSpPr>
                <p:nvPr userDrawn="1"/>
              </p:nvSpPr>
              <p:spPr bwMode="gray">
                <a:xfrm>
                  <a:off x="4448" y="61"/>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15" name="Freeform 36"/>
                <p:cNvSpPr>
                  <a:spLocks/>
                </p:cNvSpPr>
                <p:nvPr userDrawn="1"/>
              </p:nvSpPr>
              <p:spPr bwMode="gray">
                <a:xfrm>
                  <a:off x="4449" y="191"/>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16" name="Freeform 37"/>
                <p:cNvSpPr>
                  <a:spLocks/>
                </p:cNvSpPr>
                <p:nvPr userDrawn="1"/>
              </p:nvSpPr>
              <p:spPr bwMode="gray">
                <a:xfrm flipH="1">
                  <a:off x="4713" y="189"/>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18" name="Group 38"/>
              <p:cNvGrpSpPr>
                <a:grpSpLocks/>
              </p:cNvGrpSpPr>
              <p:nvPr userDrawn="1"/>
            </p:nvGrpSpPr>
            <p:grpSpPr bwMode="auto">
              <a:xfrm>
                <a:off x="4802" y="3545"/>
                <a:ext cx="387" cy="387"/>
                <a:chOff x="4448" y="61"/>
                <a:chExt cx="531" cy="531"/>
              </a:xfrm>
            </p:grpSpPr>
            <p:sp>
              <p:nvSpPr>
                <p:cNvPr id="311" name="AutoShape 39"/>
                <p:cNvSpPr>
                  <a:spLocks noChangeArrowheads="1"/>
                </p:cNvSpPr>
                <p:nvPr userDrawn="1"/>
              </p:nvSpPr>
              <p:spPr bwMode="gray">
                <a:xfrm>
                  <a:off x="4448" y="61"/>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12" name="Freeform 40"/>
                <p:cNvSpPr>
                  <a:spLocks/>
                </p:cNvSpPr>
                <p:nvPr userDrawn="1"/>
              </p:nvSpPr>
              <p:spPr bwMode="gray">
                <a:xfrm>
                  <a:off x="4449" y="191"/>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13" name="Freeform 41"/>
                <p:cNvSpPr>
                  <a:spLocks/>
                </p:cNvSpPr>
                <p:nvPr userDrawn="1"/>
              </p:nvSpPr>
              <p:spPr bwMode="gray">
                <a:xfrm flipH="1">
                  <a:off x="4713" y="189"/>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19" name="Group 42"/>
              <p:cNvGrpSpPr>
                <a:grpSpLocks/>
              </p:cNvGrpSpPr>
              <p:nvPr userDrawn="1"/>
            </p:nvGrpSpPr>
            <p:grpSpPr bwMode="auto">
              <a:xfrm>
                <a:off x="5187" y="1598"/>
                <a:ext cx="388" cy="390"/>
                <a:chOff x="4968" y="595"/>
                <a:chExt cx="531" cy="535"/>
              </a:xfrm>
            </p:grpSpPr>
            <p:sp>
              <p:nvSpPr>
                <p:cNvPr id="308" name="AutoShape 43"/>
                <p:cNvSpPr>
                  <a:spLocks noChangeArrowheads="1"/>
                </p:cNvSpPr>
                <p:nvPr userDrawn="1"/>
              </p:nvSpPr>
              <p:spPr bwMode="gray">
                <a:xfrm>
                  <a:off x="4968" y="595"/>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9" name="Freeform 44"/>
                <p:cNvSpPr>
                  <a:spLocks/>
                </p:cNvSpPr>
                <p:nvPr userDrawn="1"/>
              </p:nvSpPr>
              <p:spPr bwMode="gray">
                <a:xfrm>
                  <a:off x="4969" y="729"/>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10" name="Freeform 45"/>
                <p:cNvSpPr>
                  <a:spLocks/>
                </p:cNvSpPr>
                <p:nvPr userDrawn="1"/>
              </p:nvSpPr>
              <p:spPr bwMode="gray">
                <a:xfrm flipH="1">
                  <a:off x="5234" y="727"/>
                  <a:ext cx="264"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0" name="Group 46"/>
              <p:cNvGrpSpPr>
                <a:grpSpLocks/>
              </p:cNvGrpSpPr>
              <p:nvPr userDrawn="1"/>
            </p:nvGrpSpPr>
            <p:grpSpPr bwMode="auto">
              <a:xfrm>
                <a:off x="5185" y="2373"/>
                <a:ext cx="388" cy="390"/>
                <a:chOff x="4965" y="1655"/>
                <a:chExt cx="531" cy="535"/>
              </a:xfrm>
            </p:grpSpPr>
            <p:sp>
              <p:nvSpPr>
                <p:cNvPr id="305" name="AutoShape 47"/>
                <p:cNvSpPr>
                  <a:spLocks noChangeArrowheads="1"/>
                </p:cNvSpPr>
                <p:nvPr userDrawn="1"/>
              </p:nvSpPr>
              <p:spPr bwMode="gray">
                <a:xfrm>
                  <a:off x="4965" y="1655"/>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6" name="Freeform 48"/>
                <p:cNvSpPr>
                  <a:spLocks/>
                </p:cNvSpPr>
                <p:nvPr userDrawn="1"/>
              </p:nvSpPr>
              <p:spPr bwMode="gray">
                <a:xfrm>
                  <a:off x="4966" y="1789"/>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7" name="Freeform 49"/>
                <p:cNvSpPr>
                  <a:spLocks/>
                </p:cNvSpPr>
                <p:nvPr userDrawn="1"/>
              </p:nvSpPr>
              <p:spPr bwMode="gray">
                <a:xfrm flipH="1">
                  <a:off x="5230" y="1787"/>
                  <a:ext cx="264"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1" name="Group 50"/>
              <p:cNvGrpSpPr>
                <a:grpSpLocks/>
              </p:cNvGrpSpPr>
              <p:nvPr userDrawn="1"/>
            </p:nvGrpSpPr>
            <p:grpSpPr bwMode="auto">
              <a:xfrm>
                <a:off x="4422" y="2374"/>
                <a:ext cx="389" cy="390"/>
                <a:chOff x="3926" y="1662"/>
                <a:chExt cx="532" cy="535"/>
              </a:xfrm>
            </p:grpSpPr>
            <p:sp>
              <p:nvSpPr>
                <p:cNvPr id="302" name="AutoShape 51"/>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3" name="Freeform 52"/>
                <p:cNvSpPr>
                  <a:spLocks/>
                </p:cNvSpPr>
                <p:nvPr userDrawn="1"/>
              </p:nvSpPr>
              <p:spPr bwMode="gray">
                <a:xfrm>
                  <a:off x="3927"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4" name="Freeform 53"/>
                <p:cNvSpPr>
                  <a:spLocks/>
                </p:cNvSpPr>
                <p:nvPr userDrawn="1"/>
              </p:nvSpPr>
              <p:spPr bwMode="gray">
                <a:xfrm flipH="1">
                  <a:off x="4191" y="1794"/>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2" name="Group 54"/>
              <p:cNvGrpSpPr>
                <a:grpSpLocks/>
              </p:cNvGrpSpPr>
              <p:nvPr userDrawn="1"/>
            </p:nvGrpSpPr>
            <p:grpSpPr bwMode="auto">
              <a:xfrm>
                <a:off x="4422" y="1594"/>
                <a:ext cx="389" cy="390"/>
                <a:chOff x="3926" y="606"/>
                <a:chExt cx="532" cy="535"/>
              </a:xfrm>
            </p:grpSpPr>
            <p:sp>
              <p:nvSpPr>
                <p:cNvPr id="299" name="AutoShape 5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0" name="Freeform 56"/>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1" name="Freeform 57"/>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3" name="Group 58"/>
              <p:cNvGrpSpPr>
                <a:grpSpLocks/>
              </p:cNvGrpSpPr>
              <p:nvPr userDrawn="1"/>
            </p:nvGrpSpPr>
            <p:grpSpPr bwMode="auto">
              <a:xfrm>
                <a:off x="5570" y="1990"/>
                <a:ext cx="193" cy="386"/>
                <a:chOff x="5497" y="1124"/>
                <a:chExt cx="265" cy="530"/>
              </a:xfrm>
            </p:grpSpPr>
            <p:sp>
              <p:nvSpPr>
                <p:cNvPr id="297" name="Freeform 59"/>
                <p:cNvSpPr>
                  <a:spLocks/>
                </p:cNvSpPr>
                <p:nvPr userDrawn="1"/>
              </p:nvSpPr>
              <p:spPr bwMode="gray">
                <a:xfrm>
                  <a:off x="5497" y="1253"/>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8" name="Freeform 60"/>
                <p:cNvSpPr>
                  <a:spLocks/>
                </p:cNvSpPr>
                <p:nvPr userDrawn="1"/>
              </p:nvSpPr>
              <p:spPr bwMode="gray">
                <a:xfrm flipH="1">
                  <a:off x="5497" y="1124"/>
                  <a:ext cx="264"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4" name="Group 61"/>
              <p:cNvGrpSpPr>
                <a:grpSpLocks/>
              </p:cNvGrpSpPr>
              <p:nvPr userDrawn="1"/>
            </p:nvGrpSpPr>
            <p:grpSpPr bwMode="auto">
              <a:xfrm>
                <a:off x="4800" y="1984"/>
                <a:ext cx="387" cy="387"/>
                <a:chOff x="4448" y="61"/>
                <a:chExt cx="531" cy="531"/>
              </a:xfrm>
            </p:grpSpPr>
            <p:sp>
              <p:nvSpPr>
                <p:cNvPr id="294" name="AutoShape 62"/>
                <p:cNvSpPr>
                  <a:spLocks noChangeArrowheads="1"/>
                </p:cNvSpPr>
                <p:nvPr userDrawn="1"/>
              </p:nvSpPr>
              <p:spPr bwMode="gray">
                <a:xfrm>
                  <a:off x="4448" y="61"/>
                  <a:ext cx="531"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5" name="Freeform 63"/>
                <p:cNvSpPr>
                  <a:spLocks/>
                </p:cNvSpPr>
                <p:nvPr userDrawn="1"/>
              </p:nvSpPr>
              <p:spPr bwMode="gray">
                <a:xfrm>
                  <a:off x="4449" y="191"/>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6" name="Freeform 64"/>
                <p:cNvSpPr>
                  <a:spLocks/>
                </p:cNvSpPr>
                <p:nvPr userDrawn="1"/>
              </p:nvSpPr>
              <p:spPr bwMode="gray">
                <a:xfrm flipH="1">
                  <a:off x="4713" y="189"/>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5" name="Group 65"/>
              <p:cNvGrpSpPr>
                <a:grpSpLocks/>
              </p:cNvGrpSpPr>
              <p:nvPr userDrawn="1"/>
            </p:nvGrpSpPr>
            <p:grpSpPr bwMode="auto">
              <a:xfrm>
                <a:off x="3657" y="1594"/>
                <a:ext cx="389" cy="390"/>
                <a:chOff x="3926" y="606"/>
                <a:chExt cx="532" cy="535"/>
              </a:xfrm>
            </p:grpSpPr>
            <p:sp>
              <p:nvSpPr>
                <p:cNvPr id="291" name="AutoShape 6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2" name="Freeform 67"/>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3" name="Freeform 68"/>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6" name="Group 69"/>
              <p:cNvGrpSpPr>
                <a:grpSpLocks/>
              </p:cNvGrpSpPr>
              <p:nvPr userDrawn="1"/>
            </p:nvGrpSpPr>
            <p:grpSpPr bwMode="auto">
              <a:xfrm>
                <a:off x="2890" y="3145"/>
                <a:ext cx="389" cy="390"/>
                <a:chOff x="3926" y="2726"/>
                <a:chExt cx="532" cy="535"/>
              </a:xfrm>
            </p:grpSpPr>
            <p:sp>
              <p:nvSpPr>
                <p:cNvPr id="288" name="AutoShape 70"/>
                <p:cNvSpPr>
                  <a:spLocks noChangeArrowheads="1"/>
                </p:cNvSpPr>
                <p:nvPr userDrawn="1"/>
              </p:nvSpPr>
              <p:spPr bwMode="gray">
                <a:xfrm>
                  <a:off x="3926" y="272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9" name="Freeform 71"/>
                <p:cNvSpPr>
                  <a:spLocks/>
                </p:cNvSpPr>
                <p:nvPr userDrawn="1"/>
              </p:nvSpPr>
              <p:spPr bwMode="gray">
                <a:xfrm>
                  <a:off x="3927"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0" name="Freeform 72"/>
                <p:cNvSpPr>
                  <a:spLocks/>
                </p:cNvSpPr>
                <p:nvPr userDrawn="1"/>
              </p:nvSpPr>
              <p:spPr bwMode="gray">
                <a:xfrm flipH="1">
                  <a:off x="4191" y="285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7" name="Group 73"/>
              <p:cNvGrpSpPr>
                <a:grpSpLocks/>
              </p:cNvGrpSpPr>
              <p:nvPr userDrawn="1"/>
            </p:nvGrpSpPr>
            <p:grpSpPr bwMode="auto">
              <a:xfrm>
                <a:off x="2890" y="3920"/>
                <a:ext cx="389" cy="390"/>
                <a:chOff x="3926" y="3791"/>
                <a:chExt cx="532" cy="535"/>
              </a:xfrm>
            </p:grpSpPr>
            <p:sp>
              <p:nvSpPr>
                <p:cNvPr id="285" name="AutoShape 74"/>
                <p:cNvSpPr>
                  <a:spLocks noChangeArrowheads="1"/>
                </p:cNvSpPr>
                <p:nvPr userDrawn="1"/>
              </p:nvSpPr>
              <p:spPr bwMode="gray">
                <a:xfrm>
                  <a:off x="3926" y="3791"/>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6" name="Freeform 75"/>
                <p:cNvSpPr>
                  <a:spLocks/>
                </p:cNvSpPr>
                <p:nvPr userDrawn="1"/>
              </p:nvSpPr>
              <p:spPr bwMode="gray">
                <a:xfrm>
                  <a:off x="3927"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7" name="Freeform 76"/>
                <p:cNvSpPr>
                  <a:spLocks/>
                </p:cNvSpPr>
                <p:nvPr userDrawn="1"/>
              </p:nvSpPr>
              <p:spPr bwMode="gray">
                <a:xfrm flipH="1">
                  <a:off x="4191" y="3923"/>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8" name="Group 77"/>
              <p:cNvGrpSpPr>
                <a:grpSpLocks/>
              </p:cNvGrpSpPr>
              <p:nvPr userDrawn="1"/>
            </p:nvGrpSpPr>
            <p:grpSpPr bwMode="auto">
              <a:xfrm>
                <a:off x="2886" y="2374"/>
                <a:ext cx="389" cy="390"/>
                <a:chOff x="3926" y="1662"/>
                <a:chExt cx="532" cy="535"/>
              </a:xfrm>
            </p:grpSpPr>
            <p:sp>
              <p:nvSpPr>
                <p:cNvPr id="282" name="AutoShape 78"/>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3" name="Freeform 79"/>
                <p:cNvSpPr>
                  <a:spLocks/>
                </p:cNvSpPr>
                <p:nvPr userDrawn="1"/>
              </p:nvSpPr>
              <p:spPr bwMode="gray">
                <a:xfrm>
                  <a:off x="3927"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4" name="Freeform 80"/>
                <p:cNvSpPr>
                  <a:spLocks/>
                </p:cNvSpPr>
                <p:nvPr userDrawn="1"/>
              </p:nvSpPr>
              <p:spPr bwMode="gray">
                <a:xfrm flipH="1">
                  <a:off x="4191" y="1794"/>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29" name="Group 81"/>
              <p:cNvGrpSpPr>
                <a:grpSpLocks/>
              </p:cNvGrpSpPr>
              <p:nvPr userDrawn="1"/>
            </p:nvGrpSpPr>
            <p:grpSpPr bwMode="auto">
              <a:xfrm>
                <a:off x="2887" y="1594"/>
                <a:ext cx="388" cy="390"/>
                <a:chOff x="3926" y="606"/>
                <a:chExt cx="532" cy="535"/>
              </a:xfrm>
            </p:grpSpPr>
            <p:sp>
              <p:nvSpPr>
                <p:cNvPr id="279" name="AutoShape 8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0" name="Freeform 83"/>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1" name="Freeform 84"/>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0" name="Group 85"/>
              <p:cNvGrpSpPr>
                <a:grpSpLocks/>
              </p:cNvGrpSpPr>
              <p:nvPr userDrawn="1"/>
            </p:nvGrpSpPr>
            <p:grpSpPr bwMode="auto">
              <a:xfrm>
                <a:off x="2127" y="3145"/>
                <a:ext cx="389" cy="390"/>
                <a:chOff x="3926" y="2726"/>
                <a:chExt cx="532" cy="535"/>
              </a:xfrm>
            </p:grpSpPr>
            <p:sp>
              <p:nvSpPr>
                <p:cNvPr id="276" name="AutoShape 86"/>
                <p:cNvSpPr>
                  <a:spLocks noChangeArrowheads="1"/>
                </p:cNvSpPr>
                <p:nvPr userDrawn="1"/>
              </p:nvSpPr>
              <p:spPr bwMode="gray">
                <a:xfrm>
                  <a:off x="3926" y="272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7" name="Freeform 87"/>
                <p:cNvSpPr>
                  <a:spLocks/>
                </p:cNvSpPr>
                <p:nvPr userDrawn="1"/>
              </p:nvSpPr>
              <p:spPr bwMode="gray">
                <a:xfrm>
                  <a:off x="3927"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8" name="Freeform 88"/>
                <p:cNvSpPr>
                  <a:spLocks/>
                </p:cNvSpPr>
                <p:nvPr userDrawn="1"/>
              </p:nvSpPr>
              <p:spPr bwMode="gray">
                <a:xfrm flipH="1">
                  <a:off x="4191" y="285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1" name="Group 89"/>
              <p:cNvGrpSpPr>
                <a:grpSpLocks/>
              </p:cNvGrpSpPr>
              <p:nvPr userDrawn="1"/>
            </p:nvGrpSpPr>
            <p:grpSpPr bwMode="auto">
              <a:xfrm>
                <a:off x="2127" y="3920"/>
                <a:ext cx="389" cy="390"/>
                <a:chOff x="3926" y="3791"/>
                <a:chExt cx="532" cy="535"/>
              </a:xfrm>
            </p:grpSpPr>
            <p:sp>
              <p:nvSpPr>
                <p:cNvPr id="273" name="AutoShape 90"/>
                <p:cNvSpPr>
                  <a:spLocks noChangeArrowheads="1"/>
                </p:cNvSpPr>
                <p:nvPr userDrawn="1"/>
              </p:nvSpPr>
              <p:spPr bwMode="gray">
                <a:xfrm>
                  <a:off x="3926" y="3791"/>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4" name="Freeform 91"/>
                <p:cNvSpPr>
                  <a:spLocks/>
                </p:cNvSpPr>
                <p:nvPr userDrawn="1"/>
              </p:nvSpPr>
              <p:spPr bwMode="gray">
                <a:xfrm>
                  <a:off x="3927"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5" name="Freeform 92"/>
                <p:cNvSpPr>
                  <a:spLocks/>
                </p:cNvSpPr>
                <p:nvPr userDrawn="1"/>
              </p:nvSpPr>
              <p:spPr bwMode="gray">
                <a:xfrm flipH="1">
                  <a:off x="4191" y="3923"/>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2" name="Group 93"/>
              <p:cNvGrpSpPr>
                <a:grpSpLocks/>
              </p:cNvGrpSpPr>
              <p:nvPr userDrawn="1"/>
            </p:nvGrpSpPr>
            <p:grpSpPr bwMode="auto">
              <a:xfrm>
                <a:off x="2127" y="2374"/>
                <a:ext cx="389" cy="390"/>
                <a:chOff x="3926" y="1662"/>
                <a:chExt cx="532" cy="535"/>
              </a:xfrm>
            </p:grpSpPr>
            <p:sp>
              <p:nvSpPr>
                <p:cNvPr id="270" name="AutoShape 94"/>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1" name="Freeform 95"/>
                <p:cNvSpPr>
                  <a:spLocks/>
                </p:cNvSpPr>
                <p:nvPr userDrawn="1"/>
              </p:nvSpPr>
              <p:spPr bwMode="gray">
                <a:xfrm>
                  <a:off x="3927"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2" name="Freeform 96"/>
                <p:cNvSpPr>
                  <a:spLocks/>
                </p:cNvSpPr>
                <p:nvPr userDrawn="1"/>
              </p:nvSpPr>
              <p:spPr bwMode="gray">
                <a:xfrm flipH="1">
                  <a:off x="4191" y="1794"/>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3" name="Group 97"/>
              <p:cNvGrpSpPr>
                <a:grpSpLocks/>
              </p:cNvGrpSpPr>
              <p:nvPr userDrawn="1"/>
            </p:nvGrpSpPr>
            <p:grpSpPr bwMode="auto">
              <a:xfrm>
                <a:off x="2122" y="1594"/>
                <a:ext cx="388" cy="390"/>
                <a:chOff x="3926" y="606"/>
                <a:chExt cx="532" cy="535"/>
              </a:xfrm>
            </p:grpSpPr>
            <p:sp>
              <p:nvSpPr>
                <p:cNvPr id="267" name="AutoShape 98"/>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8" name="Freeform 99"/>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9" name="Freeform 100"/>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4" name="Group 101"/>
              <p:cNvGrpSpPr>
                <a:grpSpLocks/>
              </p:cNvGrpSpPr>
              <p:nvPr userDrawn="1"/>
            </p:nvGrpSpPr>
            <p:grpSpPr bwMode="auto">
              <a:xfrm>
                <a:off x="3272" y="1983"/>
                <a:ext cx="388" cy="390"/>
                <a:chOff x="3926" y="606"/>
                <a:chExt cx="532" cy="535"/>
              </a:xfrm>
            </p:grpSpPr>
            <p:sp>
              <p:nvSpPr>
                <p:cNvPr id="264" name="AutoShape 10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5" name="Freeform 103"/>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6" name="Freeform 104"/>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5" name="Group 105"/>
              <p:cNvGrpSpPr>
                <a:grpSpLocks/>
              </p:cNvGrpSpPr>
              <p:nvPr userDrawn="1"/>
            </p:nvGrpSpPr>
            <p:grpSpPr bwMode="auto">
              <a:xfrm>
                <a:off x="3272" y="2759"/>
                <a:ext cx="388" cy="390"/>
                <a:chOff x="3926" y="606"/>
                <a:chExt cx="532" cy="535"/>
              </a:xfrm>
            </p:grpSpPr>
            <p:sp>
              <p:nvSpPr>
                <p:cNvPr id="261" name="AutoShape 10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2" name="Freeform 107"/>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3" name="Freeform 108"/>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6" name="Group 109"/>
              <p:cNvGrpSpPr>
                <a:grpSpLocks/>
              </p:cNvGrpSpPr>
              <p:nvPr userDrawn="1"/>
            </p:nvGrpSpPr>
            <p:grpSpPr bwMode="auto">
              <a:xfrm>
                <a:off x="3276" y="3544"/>
                <a:ext cx="388" cy="390"/>
                <a:chOff x="3926" y="606"/>
                <a:chExt cx="532" cy="535"/>
              </a:xfrm>
            </p:grpSpPr>
            <p:sp>
              <p:nvSpPr>
                <p:cNvPr id="258" name="AutoShape 110"/>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9" name="Freeform 111"/>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0" name="Freeform 112"/>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7" name="Group 113"/>
              <p:cNvGrpSpPr>
                <a:grpSpLocks/>
              </p:cNvGrpSpPr>
              <p:nvPr userDrawn="1"/>
            </p:nvGrpSpPr>
            <p:grpSpPr bwMode="auto">
              <a:xfrm>
                <a:off x="2508" y="1983"/>
                <a:ext cx="387" cy="390"/>
                <a:chOff x="3926" y="606"/>
                <a:chExt cx="532" cy="535"/>
              </a:xfrm>
            </p:grpSpPr>
            <p:sp>
              <p:nvSpPr>
                <p:cNvPr id="255" name="AutoShape 114"/>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6" name="Freeform 115"/>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7" name="Freeform 116"/>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8" name="Group 117"/>
              <p:cNvGrpSpPr>
                <a:grpSpLocks/>
              </p:cNvGrpSpPr>
              <p:nvPr userDrawn="1"/>
            </p:nvGrpSpPr>
            <p:grpSpPr bwMode="auto">
              <a:xfrm>
                <a:off x="2504" y="2759"/>
                <a:ext cx="387" cy="390"/>
                <a:chOff x="3926" y="606"/>
                <a:chExt cx="532" cy="535"/>
              </a:xfrm>
            </p:grpSpPr>
            <p:sp>
              <p:nvSpPr>
                <p:cNvPr id="252" name="AutoShape 118"/>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3" name="Freeform 119"/>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4" name="Freeform 120"/>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39" name="Group 121"/>
              <p:cNvGrpSpPr>
                <a:grpSpLocks/>
              </p:cNvGrpSpPr>
              <p:nvPr userDrawn="1"/>
            </p:nvGrpSpPr>
            <p:grpSpPr bwMode="auto">
              <a:xfrm>
                <a:off x="2508" y="3544"/>
                <a:ext cx="387" cy="390"/>
                <a:chOff x="3926" y="606"/>
                <a:chExt cx="532" cy="535"/>
              </a:xfrm>
            </p:grpSpPr>
            <p:sp>
              <p:nvSpPr>
                <p:cNvPr id="249" name="AutoShape 12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0" name="Freeform 123"/>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1" name="Freeform 124"/>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0" name="Group 125"/>
              <p:cNvGrpSpPr>
                <a:grpSpLocks/>
              </p:cNvGrpSpPr>
              <p:nvPr userDrawn="1"/>
            </p:nvGrpSpPr>
            <p:grpSpPr bwMode="auto">
              <a:xfrm>
                <a:off x="1743" y="1983"/>
                <a:ext cx="387" cy="390"/>
                <a:chOff x="3926" y="606"/>
                <a:chExt cx="532" cy="535"/>
              </a:xfrm>
            </p:grpSpPr>
            <p:sp>
              <p:nvSpPr>
                <p:cNvPr id="246" name="AutoShape 12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7" name="Freeform 127"/>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8" name="Freeform 128"/>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1" name="Group 129"/>
              <p:cNvGrpSpPr>
                <a:grpSpLocks/>
              </p:cNvGrpSpPr>
              <p:nvPr userDrawn="1"/>
            </p:nvGrpSpPr>
            <p:grpSpPr bwMode="auto">
              <a:xfrm>
                <a:off x="1747" y="2759"/>
                <a:ext cx="387" cy="390"/>
                <a:chOff x="3926" y="606"/>
                <a:chExt cx="532" cy="535"/>
              </a:xfrm>
            </p:grpSpPr>
            <p:sp>
              <p:nvSpPr>
                <p:cNvPr id="243" name="AutoShape 130"/>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4" name="Freeform 131"/>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5" name="Freeform 132"/>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2" name="Group 133"/>
              <p:cNvGrpSpPr>
                <a:grpSpLocks/>
              </p:cNvGrpSpPr>
              <p:nvPr userDrawn="1"/>
            </p:nvGrpSpPr>
            <p:grpSpPr bwMode="auto">
              <a:xfrm>
                <a:off x="1743" y="3540"/>
                <a:ext cx="387" cy="390"/>
                <a:chOff x="3926" y="606"/>
                <a:chExt cx="532" cy="535"/>
              </a:xfrm>
            </p:grpSpPr>
            <p:sp>
              <p:nvSpPr>
                <p:cNvPr id="240" name="AutoShape 134"/>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1" name="Freeform 135"/>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2" name="Freeform 136"/>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3" name="Group 137"/>
              <p:cNvGrpSpPr>
                <a:grpSpLocks/>
              </p:cNvGrpSpPr>
              <p:nvPr userDrawn="1"/>
            </p:nvGrpSpPr>
            <p:grpSpPr bwMode="auto">
              <a:xfrm>
                <a:off x="4038" y="1983"/>
                <a:ext cx="387" cy="390"/>
                <a:chOff x="3926" y="606"/>
                <a:chExt cx="532" cy="535"/>
              </a:xfrm>
            </p:grpSpPr>
            <p:sp>
              <p:nvSpPr>
                <p:cNvPr id="237" name="AutoShape 138"/>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8" name="Freeform 139"/>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9" name="Freeform 140"/>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4" name="Group 141"/>
              <p:cNvGrpSpPr>
                <a:grpSpLocks/>
              </p:cNvGrpSpPr>
              <p:nvPr userDrawn="1"/>
            </p:nvGrpSpPr>
            <p:grpSpPr bwMode="auto">
              <a:xfrm>
                <a:off x="4038" y="2759"/>
                <a:ext cx="387" cy="390"/>
                <a:chOff x="3926" y="606"/>
                <a:chExt cx="532" cy="535"/>
              </a:xfrm>
            </p:grpSpPr>
            <p:sp>
              <p:nvSpPr>
                <p:cNvPr id="234" name="AutoShape 14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5" name="Freeform 143"/>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6" name="Freeform 144"/>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5" name="Group 145"/>
              <p:cNvGrpSpPr>
                <a:grpSpLocks/>
              </p:cNvGrpSpPr>
              <p:nvPr userDrawn="1"/>
            </p:nvGrpSpPr>
            <p:grpSpPr bwMode="auto">
              <a:xfrm>
                <a:off x="4036" y="3544"/>
                <a:ext cx="387" cy="390"/>
                <a:chOff x="3926" y="606"/>
                <a:chExt cx="532" cy="535"/>
              </a:xfrm>
            </p:grpSpPr>
            <p:sp>
              <p:nvSpPr>
                <p:cNvPr id="231" name="AutoShape 14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2" name="Freeform 147"/>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3" name="Freeform 148"/>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6" name="Group 149"/>
              <p:cNvGrpSpPr>
                <a:grpSpLocks/>
              </p:cNvGrpSpPr>
              <p:nvPr userDrawn="1"/>
            </p:nvGrpSpPr>
            <p:grpSpPr bwMode="auto">
              <a:xfrm>
                <a:off x="3655" y="3145"/>
                <a:ext cx="389" cy="390"/>
                <a:chOff x="3926" y="2726"/>
                <a:chExt cx="532" cy="535"/>
              </a:xfrm>
            </p:grpSpPr>
            <p:sp>
              <p:nvSpPr>
                <p:cNvPr id="228" name="AutoShape 150"/>
                <p:cNvSpPr>
                  <a:spLocks noChangeArrowheads="1"/>
                </p:cNvSpPr>
                <p:nvPr userDrawn="1"/>
              </p:nvSpPr>
              <p:spPr bwMode="gray">
                <a:xfrm>
                  <a:off x="3926" y="272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9" name="Freeform 151"/>
                <p:cNvSpPr>
                  <a:spLocks/>
                </p:cNvSpPr>
                <p:nvPr userDrawn="1"/>
              </p:nvSpPr>
              <p:spPr bwMode="gray">
                <a:xfrm>
                  <a:off x="3927"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0" name="Freeform 152"/>
                <p:cNvSpPr>
                  <a:spLocks/>
                </p:cNvSpPr>
                <p:nvPr userDrawn="1"/>
              </p:nvSpPr>
              <p:spPr bwMode="gray">
                <a:xfrm flipH="1">
                  <a:off x="4191" y="285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7" name="Group 153"/>
              <p:cNvGrpSpPr>
                <a:grpSpLocks/>
              </p:cNvGrpSpPr>
              <p:nvPr userDrawn="1"/>
            </p:nvGrpSpPr>
            <p:grpSpPr bwMode="auto">
              <a:xfrm>
                <a:off x="3655" y="3920"/>
                <a:ext cx="389" cy="390"/>
                <a:chOff x="3926" y="3791"/>
                <a:chExt cx="532" cy="535"/>
              </a:xfrm>
            </p:grpSpPr>
            <p:sp>
              <p:nvSpPr>
                <p:cNvPr id="225" name="AutoShape 154"/>
                <p:cNvSpPr>
                  <a:spLocks noChangeArrowheads="1"/>
                </p:cNvSpPr>
                <p:nvPr userDrawn="1"/>
              </p:nvSpPr>
              <p:spPr bwMode="gray">
                <a:xfrm>
                  <a:off x="3926" y="3791"/>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6" name="Freeform 155"/>
                <p:cNvSpPr>
                  <a:spLocks/>
                </p:cNvSpPr>
                <p:nvPr userDrawn="1"/>
              </p:nvSpPr>
              <p:spPr bwMode="gray">
                <a:xfrm>
                  <a:off x="3927"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7" name="Freeform 156"/>
                <p:cNvSpPr>
                  <a:spLocks/>
                </p:cNvSpPr>
                <p:nvPr userDrawn="1"/>
              </p:nvSpPr>
              <p:spPr bwMode="gray">
                <a:xfrm flipH="1">
                  <a:off x="4191" y="3923"/>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8" name="Group 157"/>
              <p:cNvGrpSpPr>
                <a:grpSpLocks/>
              </p:cNvGrpSpPr>
              <p:nvPr userDrawn="1"/>
            </p:nvGrpSpPr>
            <p:grpSpPr bwMode="auto">
              <a:xfrm>
                <a:off x="3655" y="2374"/>
                <a:ext cx="389" cy="390"/>
                <a:chOff x="3926" y="1662"/>
                <a:chExt cx="532" cy="535"/>
              </a:xfrm>
            </p:grpSpPr>
            <p:sp>
              <p:nvSpPr>
                <p:cNvPr id="222" name="AutoShape 158"/>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 name="Freeform 159"/>
                <p:cNvSpPr>
                  <a:spLocks/>
                </p:cNvSpPr>
                <p:nvPr userDrawn="1"/>
              </p:nvSpPr>
              <p:spPr bwMode="gray">
                <a:xfrm>
                  <a:off x="3927"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4" name="Freeform 160"/>
                <p:cNvSpPr>
                  <a:spLocks/>
                </p:cNvSpPr>
                <p:nvPr userDrawn="1"/>
              </p:nvSpPr>
              <p:spPr bwMode="gray">
                <a:xfrm flipH="1">
                  <a:off x="4191" y="1794"/>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49" name="Group 161"/>
              <p:cNvGrpSpPr>
                <a:grpSpLocks/>
              </p:cNvGrpSpPr>
              <p:nvPr userDrawn="1"/>
            </p:nvGrpSpPr>
            <p:grpSpPr bwMode="auto">
              <a:xfrm>
                <a:off x="1350" y="3145"/>
                <a:ext cx="389" cy="390"/>
                <a:chOff x="3926" y="2726"/>
                <a:chExt cx="532" cy="535"/>
              </a:xfrm>
            </p:grpSpPr>
            <p:sp>
              <p:nvSpPr>
                <p:cNvPr id="219" name="AutoShape 162"/>
                <p:cNvSpPr>
                  <a:spLocks noChangeArrowheads="1"/>
                </p:cNvSpPr>
                <p:nvPr userDrawn="1"/>
              </p:nvSpPr>
              <p:spPr bwMode="gray">
                <a:xfrm>
                  <a:off x="3926" y="272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0" name="Freeform 163"/>
                <p:cNvSpPr>
                  <a:spLocks/>
                </p:cNvSpPr>
                <p:nvPr userDrawn="1"/>
              </p:nvSpPr>
              <p:spPr bwMode="gray">
                <a:xfrm>
                  <a:off x="3927"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1" name="Freeform 164"/>
                <p:cNvSpPr>
                  <a:spLocks/>
                </p:cNvSpPr>
                <p:nvPr userDrawn="1"/>
              </p:nvSpPr>
              <p:spPr bwMode="gray">
                <a:xfrm flipH="1">
                  <a:off x="4191" y="285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0" name="Group 165"/>
              <p:cNvGrpSpPr>
                <a:grpSpLocks/>
              </p:cNvGrpSpPr>
              <p:nvPr userDrawn="1"/>
            </p:nvGrpSpPr>
            <p:grpSpPr bwMode="auto">
              <a:xfrm>
                <a:off x="1350" y="3920"/>
                <a:ext cx="389" cy="390"/>
                <a:chOff x="3926" y="3791"/>
                <a:chExt cx="532" cy="535"/>
              </a:xfrm>
            </p:grpSpPr>
            <p:sp>
              <p:nvSpPr>
                <p:cNvPr id="216" name="AutoShape 166"/>
                <p:cNvSpPr>
                  <a:spLocks noChangeArrowheads="1"/>
                </p:cNvSpPr>
                <p:nvPr userDrawn="1"/>
              </p:nvSpPr>
              <p:spPr bwMode="gray">
                <a:xfrm>
                  <a:off x="3926" y="3791"/>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7" name="Freeform 167"/>
                <p:cNvSpPr>
                  <a:spLocks/>
                </p:cNvSpPr>
                <p:nvPr userDrawn="1"/>
              </p:nvSpPr>
              <p:spPr bwMode="gray">
                <a:xfrm>
                  <a:off x="3927"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8" name="Freeform 168"/>
                <p:cNvSpPr>
                  <a:spLocks/>
                </p:cNvSpPr>
                <p:nvPr userDrawn="1"/>
              </p:nvSpPr>
              <p:spPr bwMode="gray">
                <a:xfrm flipH="1">
                  <a:off x="4191" y="3923"/>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1" name="Group 169"/>
              <p:cNvGrpSpPr>
                <a:grpSpLocks/>
              </p:cNvGrpSpPr>
              <p:nvPr userDrawn="1"/>
            </p:nvGrpSpPr>
            <p:grpSpPr bwMode="auto">
              <a:xfrm>
                <a:off x="1350" y="2374"/>
                <a:ext cx="389" cy="390"/>
                <a:chOff x="3926" y="1662"/>
                <a:chExt cx="532" cy="535"/>
              </a:xfrm>
            </p:grpSpPr>
            <p:sp>
              <p:nvSpPr>
                <p:cNvPr id="213" name="AutoShape 170"/>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4" name="Freeform 171"/>
                <p:cNvSpPr>
                  <a:spLocks/>
                </p:cNvSpPr>
                <p:nvPr userDrawn="1"/>
              </p:nvSpPr>
              <p:spPr bwMode="gray">
                <a:xfrm>
                  <a:off x="3927"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5" name="Freeform 172"/>
                <p:cNvSpPr>
                  <a:spLocks/>
                </p:cNvSpPr>
                <p:nvPr userDrawn="1"/>
              </p:nvSpPr>
              <p:spPr bwMode="gray">
                <a:xfrm flipH="1">
                  <a:off x="4191" y="1794"/>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2" name="Group 173"/>
              <p:cNvGrpSpPr>
                <a:grpSpLocks/>
              </p:cNvGrpSpPr>
              <p:nvPr userDrawn="1"/>
            </p:nvGrpSpPr>
            <p:grpSpPr bwMode="auto">
              <a:xfrm>
                <a:off x="1353" y="1594"/>
                <a:ext cx="388" cy="390"/>
                <a:chOff x="3926" y="606"/>
                <a:chExt cx="532" cy="535"/>
              </a:xfrm>
            </p:grpSpPr>
            <p:sp>
              <p:nvSpPr>
                <p:cNvPr id="210" name="AutoShape 174"/>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1" name="Freeform 175"/>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2" name="Freeform 176"/>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3" name="Group 177"/>
              <p:cNvGrpSpPr>
                <a:grpSpLocks/>
              </p:cNvGrpSpPr>
              <p:nvPr userDrawn="1"/>
            </p:nvGrpSpPr>
            <p:grpSpPr bwMode="auto">
              <a:xfrm>
                <a:off x="965" y="1983"/>
                <a:ext cx="388" cy="390"/>
                <a:chOff x="3926" y="606"/>
                <a:chExt cx="532" cy="535"/>
              </a:xfrm>
            </p:grpSpPr>
            <p:sp>
              <p:nvSpPr>
                <p:cNvPr id="207" name="AutoShape 178"/>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8" name="Freeform 179"/>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9" name="Freeform 180"/>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4" name="Group 181"/>
              <p:cNvGrpSpPr>
                <a:grpSpLocks/>
              </p:cNvGrpSpPr>
              <p:nvPr userDrawn="1"/>
            </p:nvGrpSpPr>
            <p:grpSpPr bwMode="auto">
              <a:xfrm>
                <a:off x="965" y="2759"/>
                <a:ext cx="388" cy="390"/>
                <a:chOff x="3926" y="606"/>
                <a:chExt cx="532" cy="535"/>
              </a:xfrm>
            </p:grpSpPr>
            <p:sp>
              <p:nvSpPr>
                <p:cNvPr id="204" name="AutoShape 18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5" name="Freeform 183"/>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6" name="Freeform 184"/>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5" name="Group 185"/>
              <p:cNvGrpSpPr>
                <a:grpSpLocks/>
              </p:cNvGrpSpPr>
              <p:nvPr userDrawn="1"/>
            </p:nvGrpSpPr>
            <p:grpSpPr bwMode="auto">
              <a:xfrm>
                <a:off x="965" y="3544"/>
                <a:ext cx="388" cy="390"/>
                <a:chOff x="3926" y="606"/>
                <a:chExt cx="532" cy="535"/>
              </a:xfrm>
            </p:grpSpPr>
            <p:sp>
              <p:nvSpPr>
                <p:cNvPr id="201" name="AutoShape 18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 name="Freeform 187"/>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3" name="Freeform 188"/>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6" name="Group 189"/>
              <p:cNvGrpSpPr>
                <a:grpSpLocks/>
              </p:cNvGrpSpPr>
              <p:nvPr userDrawn="1"/>
            </p:nvGrpSpPr>
            <p:grpSpPr bwMode="auto">
              <a:xfrm>
                <a:off x="573" y="3145"/>
                <a:ext cx="388" cy="390"/>
                <a:chOff x="3926" y="2726"/>
                <a:chExt cx="532" cy="535"/>
              </a:xfrm>
            </p:grpSpPr>
            <p:sp>
              <p:nvSpPr>
                <p:cNvPr id="198" name="AutoShape 190"/>
                <p:cNvSpPr>
                  <a:spLocks noChangeArrowheads="1"/>
                </p:cNvSpPr>
                <p:nvPr userDrawn="1"/>
              </p:nvSpPr>
              <p:spPr bwMode="gray">
                <a:xfrm>
                  <a:off x="3926" y="272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9" name="Freeform 191"/>
                <p:cNvSpPr>
                  <a:spLocks/>
                </p:cNvSpPr>
                <p:nvPr userDrawn="1"/>
              </p:nvSpPr>
              <p:spPr bwMode="gray">
                <a:xfrm>
                  <a:off x="3927"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0" name="Freeform 192"/>
                <p:cNvSpPr>
                  <a:spLocks/>
                </p:cNvSpPr>
                <p:nvPr userDrawn="1"/>
              </p:nvSpPr>
              <p:spPr bwMode="gray">
                <a:xfrm flipH="1">
                  <a:off x="4191" y="285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7" name="Group 193"/>
              <p:cNvGrpSpPr>
                <a:grpSpLocks/>
              </p:cNvGrpSpPr>
              <p:nvPr userDrawn="1"/>
            </p:nvGrpSpPr>
            <p:grpSpPr bwMode="auto">
              <a:xfrm>
                <a:off x="573" y="3920"/>
                <a:ext cx="388" cy="390"/>
                <a:chOff x="3926" y="3791"/>
                <a:chExt cx="532" cy="535"/>
              </a:xfrm>
            </p:grpSpPr>
            <p:sp>
              <p:nvSpPr>
                <p:cNvPr id="195" name="AutoShape 194"/>
                <p:cNvSpPr>
                  <a:spLocks noChangeArrowheads="1"/>
                </p:cNvSpPr>
                <p:nvPr userDrawn="1"/>
              </p:nvSpPr>
              <p:spPr bwMode="gray">
                <a:xfrm>
                  <a:off x="3926" y="3791"/>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6" name="Freeform 195"/>
                <p:cNvSpPr>
                  <a:spLocks/>
                </p:cNvSpPr>
                <p:nvPr userDrawn="1"/>
              </p:nvSpPr>
              <p:spPr bwMode="gray">
                <a:xfrm>
                  <a:off x="3927"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7" name="Freeform 196"/>
                <p:cNvSpPr>
                  <a:spLocks/>
                </p:cNvSpPr>
                <p:nvPr userDrawn="1"/>
              </p:nvSpPr>
              <p:spPr bwMode="gray">
                <a:xfrm flipH="1">
                  <a:off x="4191" y="3923"/>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8" name="Group 197"/>
              <p:cNvGrpSpPr>
                <a:grpSpLocks/>
              </p:cNvGrpSpPr>
              <p:nvPr userDrawn="1"/>
            </p:nvGrpSpPr>
            <p:grpSpPr bwMode="auto">
              <a:xfrm>
                <a:off x="573" y="2374"/>
                <a:ext cx="388" cy="390"/>
                <a:chOff x="3926" y="1662"/>
                <a:chExt cx="532" cy="535"/>
              </a:xfrm>
            </p:grpSpPr>
            <p:sp>
              <p:nvSpPr>
                <p:cNvPr id="192" name="AutoShape 198"/>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3" name="Freeform 199"/>
                <p:cNvSpPr>
                  <a:spLocks/>
                </p:cNvSpPr>
                <p:nvPr userDrawn="1"/>
              </p:nvSpPr>
              <p:spPr bwMode="gray">
                <a:xfrm>
                  <a:off x="3927"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4" name="Freeform 200"/>
                <p:cNvSpPr>
                  <a:spLocks/>
                </p:cNvSpPr>
                <p:nvPr userDrawn="1"/>
              </p:nvSpPr>
              <p:spPr bwMode="gray">
                <a:xfrm flipH="1">
                  <a:off x="4191" y="1794"/>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59" name="Group 201"/>
              <p:cNvGrpSpPr>
                <a:grpSpLocks/>
              </p:cNvGrpSpPr>
              <p:nvPr userDrawn="1"/>
            </p:nvGrpSpPr>
            <p:grpSpPr bwMode="auto">
              <a:xfrm>
                <a:off x="576" y="1594"/>
                <a:ext cx="387" cy="390"/>
                <a:chOff x="3926" y="606"/>
                <a:chExt cx="532" cy="535"/>
              </a:xfrm>
            </p:grpSpPr>
            <p:sp>
              <p:nvSpPr>
                <p:cNvPr id="189" name="AutoShape 20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0" name="Freeform 203"/>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1" name="Freeform 204"/>
                <p:cNvSpPr>
                  <a:spLocks/>
                </p:cNvSpPr>
                <p:nvPr userDrawn="1"/>
              </p:nvSpPr>
              <p:spPr bwMode="gray">
                <a:xfrm flipH="1">
                  <a:off x="4191" y="738"/>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0" name="Group 205"/>
              <p:cNvGrpSpPr>
                <a:grpSpLocks/>
              </p:cNvGrpSpPr>
              <p:nvPr userDrawn="1"/>
            </p:nvGrpSpPr>
            <p:grpSpPr bwMode="auto">
              <a:xfrm>
                <a:off x="188" y="1983"/>
                <a:ext cx="388" cy="390"/>
                <a:chOff x="3926" y="606"/>
                <a:chExt cx="532" cy="535"/>
              </a:xfrm>
            </p:grpSpPr>
            <p:sp>
              <p:nvSpPr>
                <p:cNvPr id="186" name="AutoShape 20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7" name="Freeform 207"/>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8" name="Freeform 208"/>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1" name="Group 209"/>
              <p:cNvGrpSpPr>
                <a:grpSpLocks/>
              </p:cNvGrpSpPr>
              <p:nvPr userDrawn="1"/>
            </p:nvGrpSpPr>
            <p:grpSpPr bwMode="auto">
              <a:xfrm>
                <a:off x="188" y="2759"/>
                <a:ext cx="388" cy="390"/>
                <a:chOff x="3926" y="606"/>
                <a:chExt cx="532" cy="535"/>
              </a:xfrm>
            </p:grpSpPr>
            <p:sp>
              <p:nvSpPr>
                <p:cNvPr id="183" name="AutoShape 210"/>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4" name="Freeform 211"/>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5" name="Freeform 212"/>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2" name="Group 213"/>
              <p:cNvGrpSpPr>
                <a:grpSpLocks/>
              </p:cNvGrpSpPr>
              <p:nvPr userDrawn="1"/>
            </p:nvGrpSpPr>
            <p:grpSpPr bwMode="auto">
              <a:xfrm>
                <a:off x="184" y="3540"/>
                <a:ext cx="388" cy="390"/>
                <a:chOff x="3926" y="606"/>
                <a:chExt cx="532" cy="535"/>
              </a:xfrm>
            </p:grpSpPr>
            <p:sp>
              <p:nvSpPr>
                <p:cNvPr id="180" name="AutoShape 214"/>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1" name="Freeform 215"/>
                <p:cNvSpPr>
                  <a:spLocks/>
                </p:cNvSpPr>
                <p:nvPr userDrawn="1"/>
              </p:nvSpPr>
              <p:spPr bwMode="gray">
                <a:xfrm>
                  <a:off x="3927"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2" name="Freeform 216"/>
                <p:cNvSpPr>
                  <a:spLocks/>
                </p:cNvSpPr>
                <p:nvPr userDrawn="1"/>
              </p:nvSpPr>
              <p:spPr bwMode="gray">
                <a:xfrm flipH="1">
                  <a:off x="4191" y="738"/>
                  <a:ext cx="266"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163" name="Freeform 217"/>
              <p:cNvSpPr>
                <a:spLocks/>
              </p:cNvSpPr>
              <p:nvPr userDrawn="1"/>
            </p:nvSpPr>
            <p:spPr bwMode="gray">
              <a:xfrm>
                <a:off x="1163"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64" name="Freeform 218"/>
              <p:cNvSpPr>
                <a:spLocks/>
              </p:cNvSpPr>
              <p:nvPr userDrawn="1"/>
            </p:nvSpPr>
            <p:spPr bwMode="gray">
              <a:xfrm>
                <a:off x="390"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65" name="Group 219"/>
              <p:cNvGrpSpPr>
                <a:grpSpLocks/>
              </p:cNvGrpSpPr>
              <p:nvPr userDrawn="1"/>
            </p:nvGrpSpPr>
            <p:grpSpPr bwMode="auto">
              <a:xfrm>
                <a:off x="0" y="4220"/>
                <a:ext cx="5764" cy="97"/>
                <a:chOff x="0" y="4220"/>
                <a:chExt cx="5764" cy="97"/>
              </a:xfrm>
            </p:grpSpPr>
            <p:sp>
              <p:nvSpPr>
                <p:cNvPr id="172" name="Freeform 220"/>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3" name="Freeform 221"/>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4" name="Freeform 222"/>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5" name="Freeform 223"/>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6" name="Freeform 224"/>
                <p:cNvSpPr>
                  <a:spLocks/>
                </p:cNvSpPr>
                <p:nvPr userDrawn="1"/>
              </p:nvSpPr>
              <p:spPr bwMode="gray">
                <a:xfrm>
                  <a:off x="155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7" name="Freeform 225"/>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8" name="Freeform 226"/>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9" name="Freeform 227"/>
                <p:cNvSpPr>
                  <a:spLocks/>
                </p:cNvSpPr>
                <p:nvPr userDrawn="1"/>
              </p:nvSpPr>
              <p:spPr bwMode="gray">
                <a:xfrm>
                  <a:off x="78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6" name="Group 228"/>
              <p:cNvGrpSpPr>
                <a:grpSpLocks/>
              </p:cNvGrpSpPr>
              <p:nvPr userDrawn="1"/>
            </p:nvGrpSpPr>
            <p:grpSpPr bwMode="auto">
              <a:xfrm>
                <a:off x="4" y="3151"/>
                <a:ext cx="193" cy="383"/>
                <a:chOff x="4" y="3151"/>
                <a:chExt cx="193" cy="383"/>
              </a:xfrm>
            </p:grpSpPr>
            <p:sp>
              <p:nvSpPr>
                <p:cNvPr id="170" name="Freeform 229"/>
                <p:cNvSpPr>
                  <a:spLocks/>
                </p:cNvSpPr>
                <p:nvPr userDrawn="1"/>
              </p:nvSpPr>
              <p:spPr bwMode="gray">
                <a:xfrm flipH="1">
                  <a:off x="4" y="3245"/>
                  <a:ext cx="190" cy="289"/>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1" name="Freeform 230"/>
                <p:cNvSpPr>
                  <a:spLocks/>
                </p:cNvSpPr>
                <p:nvPr userDrawn="1"/>
              </p:nvSpPr>
              <p:spPr bwMode="gray">
                <a:xfrm>
                  <a:off x="5" y="3151"/>
                  <a:ext cx="192"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7" name="Group 231"/>
              <p:cNvGrpSpPr>
                <a:grpSpLocks/>
              </p:cNvGrpSpPr>
              <p:nvPr userDrawn="1"/>
            </p:nvGrpSpPr>
            <p:grpSpPr bwMode="auto">
              <a:xfrm>
                <a:off x="0" y="3925"/>
                <a:ext cx="193" cy="383"/>
                <a:chOff x="0" y="3925"/>
                <a:chExt cx="193" cy="383"/>
              </a:xfrm>
            </p:grpSpPr>
            <p:sp>
              <p:nvSpPr>
                <p:cNvPr id="168" name="Freeform 232"/>
                <p:cNvSpPr>
                  <a:spLocks/>
                </p:cNvSpPr>
                <p:nvPr userDrawn="1"/>
              </p:nvSpPr>
              <p:spPr bwMode="gray">
                <a:xfrm flipH="1">
                  <a:off x="0" y="4019"/>
                  <a:ext cx="190" cy="289"/>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69" name="Freeform 233"/>
                <p:cNvSpPr>
                  <a:spLocks/>
                </p:cNvSpPr>
                <p:nvPr userDrawn="1"/>
              </p:nvSpPr>
              <p:spPr bwMode="gray">
                <a:xfrm>
                  <a:off x="1" y="3925"/>
                  <a:ext cx="192"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grpSp>
          <p:nvGrpSpPr>
            <p:cNvPr id="4" name="Group 234"/>
            <p:cNvGrpSpPr>
              <a:grpSpLocks/>
            </p:cNvGrpSpPr>
            <p:nvPr userDrawn="1"/>
          </p:nvGrpSpPr>
          <p:grpSpPr bwMode="auto">
            <a:xfrm>
              <a:off x="-4" y="3052"/>
              <a:ext cx="5769" cy="195"/>
              <a:chOff x="-4" y="2660"/>
              <a:chExt cx="5769" cy="195"/>
            </a:xfrm>
          </p:grpSpPr>
          <p:sp>
            <p:nvSpPr>
              <p:cNvPr id="91" name="AutoShape 235"/>
              <p:cNvSpPr>
                <a:spLocks noChangeArrowheads="1"/>
              </p:cNvSpPr>
              <p:nvPr userDrawn="1"/>
            </p:nvSpPr>
            <p:spPr bwMode="gray">
              <a:xfrm>
                <a:off x="1552"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2" name="AutoShape 236"/>
              <p:cNvSpPr>
                <a:spLocks noChangeArrowheads="1"/>
              </p:cNvSpPr>
              <p:nvPr userDrawn="1"/>
            </p:nvSpPr>
            <p:spPr bwMode="gray">
              <a:xfrm>
                <a:off x="1936"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3" name="AutoShape 237"/>
              <p:cNvSpPr>
                <a:spLocks noChangeArrowheads="1"/>
              </p:cNvSpPr>
              <p:nvPr userDrawn="1"/>
            </p:nvSpPr>
            <p:spPr bwMode="gray">
              <a:xfrm>
                <a:off x="231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4" name="AutoShape 238"/>
              <p:cNvSpPr>
                <a:spLocks noChangeArrowheads="1"/>
              </p:cNvSpPr>
              <p:nvPr userDrawn="1"/>
            </p:nvSpPr>
            <p:spPr bwMode="gray">
              <a:xfrm>
                <a:off x="2695"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5" name="AutoShape 239"/>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6" name="AutoShape 240"/>
              <p:cNvSpPr>
                <a:spLocks noChangeArrowheads="1"/>
              </p:cNvSpPr>
              <p:nvPr userDrawn="1"/>
            </p:nvSpPr>
            <p:spPr bwMode="gray">
              <a:xfrm>
                <a:off x="346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7" name="AutoShape 241"/>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8" name="AutoShape 242"/>
              <p:cNvSpPr>
                <a:spLocks noChangeArrowheads="1"/>
              </p:cNvSpPr>
              <p:nvPr userDrawn="1"/>
            </p:nvSpPr>
            <p:spPr bwMode="gray">
              <a:xfrm>
                <a:off x="422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9" name="AutoShape 243"/>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0" name="AutoShape 244"/>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1" name="AutoShape 245"/>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2" name="AutoShape 246"/>
              <p:cNvSpPr>
                <a:spLocks noChangeArrowheads="1"/>
              </p:cNvSpPr>
              <p:nvPr userDrawn="1"/>
            </p:nvSpPr>
            <p:spPr bwMode="gray">
              <a:xfrm>
                <a:off x="771"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3" name="AutoShape 247"/>
              <p:cNvSpPr>
                <a:spLocks noChangeArrowheads="1"/>
              </p:cNvSpPr>
              <p:nvPr userDrawn="1"/>
            </p:nvSpPr>
            <p:spPr bwMode="gray">
              <a:xfrm>
                <a:off x="115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4" name="AutoShape 248"/>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5" name="AutoShape 249"/>
              <p:cNvSpPr>
                <a:spLocks noChangeArrowheads="1"/>
              </p:cNvSpPr>
              <p:nvPr userDrawn="1"/>
            </p:nvSpPr>
            <p:spPr bwMode="gray">
              <a:xfrm>
                <a:off x="38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5" name="Group 250"/>
            <p:cNvGrpSpPr>
              <a:grpSpLocks/>
            </p:cNvGrpSpPr>
            <p:nvPr userDrawn="1"/>
          </p:nvGrpSpPr>
          <p:grpSpPr bwMode="auto">
            <a:xfrm>
              <a:off x="-4" y="3444"/>
              <a:ext cx="5769" cy="195"/>
              <a:chOff x="-4" y="2660"/>
              <a:chExt cx="5769" cy="195"/>
            </a:xfrm>
          </p:grpSpPr>
          <p:sp>
            <p:nvSpPr>
              <p:cNvPr id="76" name="AutoShape 251"/>
              <p:cNvSpPr>
                <a:spLocks noChangeArrowheads="1"/>
              </p:cNvSpPr>
              <p:nvPr userDrawn="1"/>
            </p:nvSpPr>
            <p:spPr bwMode="gray">
              <a:xfrm>
                <a:off x="1552"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7" name="AutoShape 252"/>
              <p:cNvSpPr>
                <a:spLocks noChangeArrowheads="1"/>
              </p:cNvSpPr>
              <p:nvPr userDrawn="1"/>
            </p:nvSpPr>
            <p:spPr bwMode="gray">
              <a:xfrm>
                <a:off x="1936"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8" name="AutoShape 253"/>
              <p:cNvSpPr>
                <a:spLocks noChangeArrowheads="1"/>
              </p:cNvSpPr>
              <p:nvPr userDrawn="1"/>
            </p:nvSpPr>
            <p:spPr bwMode="gray">
              <a:xfrm>
                <a:off x="231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9" name="AutoShape 254"/>
              <p:cNvSpPr>
                <a:spLocks noChangeArrowheads="1"/>
              </p:cNvSpPr>
              <p:nvPr userDrawn="1"/>
            </p:nvSpPr>
            <p:spPr bwMode="gray">
              <a:xfrm>
                <a:off x="2695"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0" name="AutoShape 255"/>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1" name="AutoShape 256"/>
              <p:cNvSpPr>
                <a:spLocks noChangeArrowheads="1"/>
              </p:cNvSpPr>
              <p:nvPr userDrawn="1"/>
            </p:nvSpPr>
            <p:spPr bwMode="gray">
              <a:xfrm>
                <a:off x="346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 name="AutoShape 257"/>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 name="AutoShape 258"/>
              <p:cNvSpPr>
                <a:spLocks noChangeArrowheads="1"/>
              </p:cNvSpPr>
              <p:nvPr userDrawn="1"/>
            </p:nvSpPr>
            <p:spPr bwMode="gray">
              <a:xfrm>
                <a:off x="422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 name="AutoShape 259"/>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 name="AutoShape 260"/>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6" name="AutoShape 261"/>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7" name="AutoShape 262"/>
              <p:cNvSpPr>
                <a:spLocks noChangeArrowheads="1"/>
              </p:cNvSpPr>
              <p:nvPr userDrawn="1"/>
            </p:nvSpPr>
            <p:spPr bwMode="gray">
              <a:xfrm>
                <a:off x="771"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8" name="AutoShape 263"/>
              <p:cNvSpPr>
                <a:spLocks noChangeArrowheads="1"/>
              </p:cNvSpPr>
              <p:nvPr userDrawn="1"/>
            </p:nvSpPr>
            <p:spPr bwMode="gray">
              <a:xfrm>
                <a:off x="115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9" name="AutoShape 264"/>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0" name="AutoShape 265"/>
              <p:cNvSpPr>
                <a:spLocks noChangeArrowheads="1"/>
              </p:cNvSpPr>
              <p:nvPr userDrawn="1"/>
            </p:nvSpPr>
            <p:spPr bwMode="gray">
              <a:xfrm>
                <a:off x="38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6" name="Group 266"/>
            <p:cNvGrpSpPr>
              <a:grpSpLocks/>
            </p:cNvGrpSpPr>
            <p:nvPr userDrawn="1"/>
          </p:nvGrpSpPr>
          <p:grpSpPr bwMode="auto">
            <a:xfrm>
              <a:off x="-4" y="3832"/>
              <a:ext cx="5769" cy="195"/>
              <a:chOff x="-4" y="2660"/>
              <a:chExt cx="5769" cy="195"/>
            </a:xfrm>
          </p:grpSpPr>
          <p:sp>
            <p:nvSpPr>
              <p:cNvPr id="61" name="AutoShape 267"/>
              <p:cNvSpPr>
                <a:spLocks noChangeArrowheads="1"/>
              </p:cNvSpPr>
              <p:nvPr userDrawn="1"/>
            </p:nvSpPr>
            <p:spPr bwMode="gray">
              <a:xfrm>
                <a:off x="1552"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2" name="AutoShape 268"/>
              <p:cNvSpPr>
                <a:spLocks noChangeArrowheads="1"/>
              </p:cNvSpPr>
              <p:nvPr userDrawn="1"/>
            </p:nvSpPr>
            <p:spPr bwMode="gray">
              <a:xfrm>
                <a:off x="1936"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3" name="AutoShape 269"/>
              <p:cNvSpPr>
                <a:spLocks noChangeArrowheads="1"/>
              </p:cNvSpPr>
              <p:nvPr userDrawn="1"/>
            </p:nvSpPr>
            <p:spPr bwMode="gray">
              <a:xfrm>
                <a:off x="231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4" name="AutoShape 270"/>
              <p:cNvSpPr>
                <a:spLocks noChangeArrowheads="1"/>
              </p:cNvSpPr>
              <p:nvPr userDrawn="1"/>
            </p:nvSpPr>
            <p:spPr bwMode="gray">
              <a:xfrm>
                <a:off x="2695"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5" name="AutoShape 271"/>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6" name="AutoShape 272"/>
              <p:cNvSpPr>
                <a:spLocks noChangeArrowheads="1"/>
              </p:cNvSpPr>
              <p:nvPr userDrawn="1"/>
            </p:nvSpPr>
            <p:spPr bwMode="gray">
              <a:xfrm>
                <a:off x="346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7" name="AutoShape 273"/>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8" name="AutoShape 274"/>
              <p:cNvSpPr>
                <a:spLocks noChangeArrowheads="1"/>
              </p:cNvSpPr>
              <p:nvPr userDrawn="1"/>
            </p:nvSpPr>
            <p:spPr bwMode="gray">
              <a:xfrm>
                <a:off x="422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 name="AutoShape 275"/>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0" name="AutoShape 276"/>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1" name="AutoShape 277"/>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2" name="AutoShape 278"/>
              <p:cNvSpPr>
                <a:spLocks noChangeArrowheads="1"/>
              </p:cNvSpPr>
              <p:nvPr userDrawn="1"/>
            </p:nvSpPr>
            <p:spPr bwMode="gray">
              <a:xfrm>
                <a:off x="771"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3" name="AutoShape 279"/>
              <p:cNvSpPr>
                <a:spLocks noChangeArrowheads="1"/>
              </p:cNvSpPr>
              <p:nvPr userDrawn="1"/>
            </p:nvSpPr>
            <p:spPr bwMode="gray">
              <a:xfrm>
                <a:off x="115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4" name="AutoShape 280"/>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5" name="AutoShape 281"/>
              <p:cNvSpPr>
                <a:spLocks noChangeArrowheads="1"/>
              </p:cNvSpPr>
              <p:nvPr userDrawn="1"/>
            </p:nvSpPr>
            <p:spPr bwMode="gray">
              <a:xfrm>
                <a:off x="38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7" name="Group 282"/>
            <p:cNvGrpSpPr>
              <a:grpSpLocks/>
            </p:cNvGrpSpPr>
            <p:nvPr userDrawn="1"/>
          </p:nvGrpSpPr>
          <p:grpSpPr bwMode="auto">
            <a:xfrm>
              <a:off x="-4" y="2664"/>
              <a:ext cx="5769" cy="195"/>
              <a:chOff x="-4" y="2660"/>
              <a:chExt cx="5769" cy="195"/>
            </a:xfrm>
          </p:grpSpPr>
          <p:sp>
            <p:nvSpPr>
              <p:cNvPr id="46" name="AutoShape 283"/>
              <p:cNvSpPr>
                <a:spLocks noChangeArrowheads="1"/>
              </p:cNvSpPr>
              <p:nvPr userDrawn="1"/>
            </p:nvSpPr>
            <p:spPr bwMode="gray">
              <a:xfrm>
                <a:off x="1552"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7" name="AutoShape 284"/>
              <p:cNvSpPr>
                <a:spLocks noChangeArrowheads="1"/>
              </p:cNvSpPr>
              <p:nvPr userDrawn="1"/>
            </p:nvSpPr>
            <p:spPr bwMode="gray">
              <a:xfrm>
                <a:off x="1936"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8" name="AutoShape 285"/>
              <p:cNvSpPr>
                <a:spLocks noChangeArrowheads="1"/>
              </p:cNvSpPr>
              <p:nvPr userDrawn="1"/>
            </p:nvSpPr>
            <p:spPr bwMode="gray">
              <a:xfrm>
                <a:off x="231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9" name="AutoShape 286"/>
              <p:cNvSpPr>
                <a:spLocks noChangeArrowheads="1"/>
              </p:cNvSpPr>
              <p:nvPr userDrawn="1"/>
            </p:nvSpPr>
            <p:spPr bwMode="gray">
              <a:xfrm>
                <a:off x="2695"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0" name="AutoShape 287"/>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1" name="AutoShape 288"/>
              <p:cNvSpPr>
                <a:spLocks noChangeArrowheads="1"/>
              </p:cNvSpPr>
              <p:nvPr userDrawn="1"/>
            </p:nvSpPr>
            <p:spPr bwMode="gray">
              <a:xfrm>
                <a:off x="346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2" name="AutoShape 289"/>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3" name="AutoShape 290"/>
              <p:cNvSpPr>
                <a:spLocks noChangeArrowheads="1"/>
              </p:cNvSpPr>
              <p:nvPr userDrawn="1"/>
            </p:nvSpPr>
            <p:spPr bwMode="gray">
              <a:xfrm>
                <a:off x="422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4" name="AutoShape 291"/>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5" name="AutoShape 292"/>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6" name="AutoShape 293"/>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7" name="AutoShape 294"/>
              <p:cNvSpPr>
                <a:spLocks noChangeArrowheads="1"/>
              </p:cNvSpPr>
              <p:nvPr userDrawn="1"/>
            </p:nvSpPr>
            <p:spPr bwMode="gray">
              <a:xfrm>
                <a:off x="771"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8" name="AutoShape 295"/>
              <p:cNvSpPr>
                <a:spLocks noChangeArrowheads="1"/>
              </p:cNvSpPr>
              <p:nvPr userDrawn="1"/>
            </p:nvSpPr>
            <p:spPr bwMode="gray">
              <a:xfrm>
                <a:off x="115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9" name="AutoShape 296"/>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0" name="AutoShape 297"/>
              <p:cNvSpPr>
                <a:spLocks noChangeArrowheads="1"/>
              </p:cNvSpPr>
              <p:nvPr userDrawn="1"/>
            </p:nvSpPr>
            <p:spPr bwMode="gray">
              <a:xfrm>
                <a:off x="38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8" name="Group 298"/>
            <p:cNvGrpSpPr>
              <a:grpSpLocks/>
            </p:cNvGrpSpPr>
            <p:nvPr userDrawn="1"/>
          </p:nvGrpSpPr>
          <p:grpSpPr bwMode="auto">
            <a:xfrm>
              <a:off x="-4" y="2276"/>
              <a:ext cx="5769" cy="195"/>
              <a:chOff x="-4" y="2660"/>
              <a:chExt cx="5769" cy="195"/>
            </a:xfrm>
          </p:grpSpPr>
          <p:sp>
            <p:nvSpPr>
              <p:cNvPr id="31" name="AutoShape 299"/>
              <p:cNvSpPr>
                <a:spLocks noChangeArrowheads="1"/>
              </p:cNvSpPr>
              <p:nvPr userDrawn="1"/>
            </p:nvSpPr>
            <p:spPr bwMode="gray">
              <a:xfrm>
                <a:off x="1552"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 name="AutoShape 300"/>
              <p:cNvSpPr>
                <a:spLocks noChangeArrowheads="1"/>
              </p:cNvSpPr>
              <p:nvPr userDrawn="1"/>
            </p:nvSpPr>
            <p:spPr bwMode="gray">
              <a:xfrm>
                <a:off x="1936"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3" name="AutoShape 301"/>
              <p:cNvSpPr>
                <a:spLocks noChangeArrowheads="1"/>
              </p:cNvSpPr>
              <p:nvPr userDrawn="1"/>
            </p:nvSpPr>
            <p:spPr bwMode="gray">
              <a:xfrm>
                <a:off x="231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4" name="AutoShape 302"/>
              <p:cNvSpPr>
                <a:spLocks noChangeArrowheads="1"/>
              </p:cNvSpPr>
              <p:nvPr userDrawn="1"/>
            </p:nvSpPr>
            <p:spPr bwMode="gray">
              <a:xfrm>
                <a:off x="2695"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5" name="AutoShape 303"/>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6" name="AutoShape 304"/>
              <p:cNvSpPr>
                <a:spLocks noChangeArrowheads="1"/>
              </p:cNvSpPr>
              <p:nvPr userDrawn="1"/>
            </p:nvSpPr>
            <p:spPr bwMode="gray">
              <a:xfrm>
                <a:off x="346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7" name="AutoShape 305"/>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8" name="AutoShape 306"/>
              <p:cNvSpPr>
                <a:spLocks noChangeArrowheads="1"/>
              </p:cNvSpPr>
              <p:nvPr userDrawn="1"/>
            </p:nvSpPr>
            <p:spPr bwMode="gray">
              <a:xfrm>
                <a:off x="422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9" name="AutoShape 307"/>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0" name="AutoShape 308"/>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1" name="AutoShape 309"/>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2" name="AutoShape 310"/>
              <p:cNvSpPr>
                <a:spLocks noChangeArrowheads="1"/>
              </p:cNvSpPr>
              <p:nvPr userDrawn="1"/>
            </p:nvSpPr>
            <p:spPr bwMode="gray">
              <a:xfrm>
                <a:off x="771"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3" name="AutoShape 311"/>
              <p:cNvSpPr>
                <a:spLocks noChangeArrowheads="1"/>
              </p:cNvSpPr>
              <p:nvPr userDrawn="1"/>
            </p:nvSpPr>
            <p:spPr bwMode="gray">
              <a:xfrm>
                <a:off x="115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4" name="AutoShape 312"/>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5" name="AutoShape 313"/>
              <p:cNvSpPr>
                <a:spLocks noChangeArrowheads="1"/>
              </p:cNvSpPr>
              <p:nvPr userDrawn="1"/>
            </p:nvSpPr>
            <p:spPr bwMode="gray">
              <a:xfrm>
                <a:off x="38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9" name="Group 314"/>
            <p:cNvGrpSpPr>
              <a:grpSpLocks/>
            </p:cNvGrpSpPr>
            <p:nvPr userDrawn="1"/>
          </p:nvGrpSpPr>
          <p:grpSpPr bwMode="auto">
            <a:xfrm>
              <a:off x="-4" y="1884"/>
              <a:ext cx="5769" cy="195"/>
              <a:chOff x="-4" y="2660"/>
              <a:chExt cx="5769" cy="195"/>
            </a:xfrm>
          </p:grpSpPr>
          <p:sp>
            <p:nvSpPr>
              <p:cNvPr id="16" name="AutoShape 315"/>
              <p:cNvSpPr>
                <a:spLocks noChangeArrowheads="1"/>
              </p:cNvSpPr>
              <p:nvPr userDrawn="1"/>
            </p:nvSpPr>
            <p:spPr bwMode="gray">
              <a:xfrm>
                <a:off x="1552"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7" name="AutoShape 316"/>
              <p:cNvSpPr>
                <a:spLocks noChangeArrowheads="1"/>
              </p:cNvSpPr>
              <p:nvPr userDrawn="1"/>
            </p:nvSpPr>
            <p:spPr bwMode="gray">
              <a:xfrm>
                <a:off x="1936"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8" name="AutoShape 317"/>
              <p:cNvSpPr>
                <a:spLocks noChangeArrowheads="1"/>
              </p:cNvSpPr>
              <p:nvPr userDrawn="1"/>
            </p:nvSpPr>
            <p:spPr bwMode="gray">
              <a:xfrm>
                <a:off x="231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 name="AutoShape 318"/>
              <p:cNvSpPr>
                <a:spLocks noChangeArrowheads="1"/>
              </p:cNvSpPr>
              <p:nvPr userDrawn="1"/>
            </p:nvSpPr>
            <p:spPr bwMode="gray">
              <a:xfrm>
                <a:off x="2695"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 name="AutoShape 319"/>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 name="AutoShape 320"/>
              <p:cNvSpPr>
                <a:spLocks noChangeArrowheads="1"/>
              </p:cNvSpPr>
              <p:nvPr userDrawn="1"/>
            </p:nvSpPr>
            <p:spPr bwMode="gray">
              <a:xfrm>
                <a:off x="346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 name="AutoShape 321"/>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3" name="AutoShape 322"/>
              <p:cNvSpPr>
                <a:spLocks noChangeArrowheads="1"/>
              </p:cNvSpPr>
              <p:nvPr userDrawn="1"/>
            </p:nvSpPr>
            <p:spPr bwMode="gray">
              <a:xfrm>
                <a:off x="422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 name="AutoShape 323"/>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 name="AutoShape 324"/>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 name="AutoShape 325"/>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 name="AutoShape 326"/>
              <p:cNvSpPr>
                <a:spLocks noChangeArrowheads="1"/>
              </p:cNvSpPr>
              <p:nvPr userDrawn="1"/>
            </p:nvSpPr>
            <p:spPr bwMode="gray">
              <a:xfrm>
                <a:off x="771"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8" name="AutoShape 327"/>
              <p:cNvSpPr>
                <a:spLocks noChangeArrowheads="1"/>
              </p:cNvSpPr>
              <p:nvPr userDrawn="1"/>
            </p:nvSpPr>
            <p:spPr bwMode="gray">
              <a:xfrm>
                <a:off x="1157"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9" name="AutoShape 328"/>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 name="AutoShape 329"/>
              <p:cNvSpPr>
                <a:spLocks noChangeArrowheads="1"/>
              </p:cNvSpPr>
              <p:nvPr userDrawn="1"/>
            </p:nvSpPr>
            <p:spPr bwMode="gray">
              <a:xfrm>
                <a:off x="382" y="2660"/>
                <a:ext cx="387"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 name="Group 330"/>
            <p:cNvGrpSpPr>
              <a:grpSpLocks/>
            </p:cNvGrpSpPr>
            <p:nvPr userDrawn="1"/>
          </p:nvGrpSpPr>
          <p:grpSpPr bwMode="auto">
            <a:xfrm>
              <a:off x="4" y="2379"/>
              <a:ext cx="193" cy="383"/>
              <a:chOff x="4" y="3151"/>
              <a:chExt cx="193" cy="383"/>
            </a:xfrm>
          </p:grpSpPr>
          <p:sp>
            <p:nvSpPr>
              <p:cNvPr id="14" name="Freeform 331"/>
              <p:cNvSpPr>
                <a:spLocks/>
              </p:cNvSpPr>
              <p:nvPr userDrawn="1"/>
            </p:nvSpPr>
            <p:spPr bwMode="gray">
              <a:xfrm flipH="1">
                <a:off x="4" y="3245"/>
                <a:ext cx="190" cy="289"/>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5" name="Freeform 332"/>
              <p:cNvSpPr>
                <a:spLocks/>
              </p:cNvSpPr>
              <p:nvPr userDrawn="1"/>
            </p:nvSpPr>
            <p:spPr bwMode="gray">
              <a:xfrm>
                <a:off x="5" y="3151"/>
                <a:ext cx="192"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1" name="Group 333"/>
            <p:cNvGrpSpPr>
              <a:grpSpLocks/>
            </p:cNvGrpSpPr>
            <p:nvPr userDrawn="1"/>
          </p:nvGrpSpPr>
          <p:grpSpPr bwMode="auto">
            <a:xfrm>
              <a:off x="4" y="1595"/>
              <a:ext cx="193" cy="383"/>
              <a:chOff x="4" y="3151"/>
              <a:chExt cx="193" cy="383"/>
            </a:xfrm>
          </p:grpSpPr>
          <p:sp>
            <p:nvSpPr>
              <p:cNvPr id="12" name="Freeform 334"/>
              <p:cNvSpPr>
                <a:spLocks/>
              </p:cNvSpPr>
              <p:nvPr userDrawn="1"/>
            </p:nvSpPr>
            <p:spPr bwMode="gray">
              <a:xfrm flipH="1">
                <a:off x="4" y="3245"/>
                <a:ext cx="190" cy="289"/>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 name="Freeform 335"/>
              <p:cNvSpPr>
                <a:spLocks/>
              </p:cNvSpPr>
              <p:nvPr userDrawn="1"/>
            </p:nvSpPr>
            <p:spPr bwMode="gray">
              <a:xfrm>
                <a:off x="5" y="3151"/>
                <a:ext cx="192"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333" name="Rectangle 336"/>
          <p:cNvSpPr>
            <a:spLocks noChangeArrowheads="1"/>
          </p:cNvSpPr>
          <p:nvPr/>
        </p:nvSpPr>
        <p:spPr bwMode="gray">
          <a:xfrm>
            <a:off x="0" y="0"/>
            <a:ext cx="7235825"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r>
              <a:rPr lang="en-US" altLang="ko-KR">
                <a:solidFill>
                  <a:srgbClr val="FFFFFF"/>
                </a:solidFill>
                <a:latin typeface="Times New Roman" pitchFamily="18" charset="0"/>
                <a:ea typeface="Gulim" pitchFamily="34" charset="-127"/>
              </a:rPr>
              <a:t>c</a:t>
            </a:r>
          </a:p>
        </p:txBody>
      </p:sp>
      <p:sp>
        <p:nvSpPr>
          <p:cNvPr id="334" name="Rectangle 337"/>
          <p:cNvSpPr>
            <a:spLocks noChangeArrowheads="1"/>
          </p:cNvSpPr>
          <p:nvPr/>
        </p:nvSpPr>
        <p:spPr bwMode="gray">
          <a:xfrm>
            <a:off x="0" y="5969000"/>
            <a:ext cx="7235825" cy="342900"/>
          </a:xfrm>
          <a:prstGeom prst="rect">
            <a:avLst/>
          </a:prstGeom>
          <a:gradFill rotWithShape="1">
            <a:gsLst>
              <a:gs pos="0">
                <a:srgbClr val="987A30"/>
              </a:gs>
              <a:gs pos="100000">
                <a:srgbClr val="D6BC7A"/>
              </a:gs>
            </a:gsLst>
            <a:lin ang="0" scaled="1"/>
          </a:gra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35" name="Freeform 338"/>
          <p:cNvSpPr>
            <a:spLocks/>
          </p:cNvSpPr>
          <p:nvPr/>
        </p:nvSpPr>
        <p:spPr bwMode="gray">
          <a:xfrm>
            <a:off x="836613" y="1349375"/>
            <a:ext cx="1084262" cy="164465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FFFFFF"/>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36" name="Freeform 339"/>
          <p:cNvSpPr>
            <a:spLocks/>
          </p:cNvSpPr>
          <p:nvPr/>
        </p:nvSpPr>
        <p:spPr bwMode="gray">
          <a:xfrm>
            <a:off x="836613" y="2428875"/>
            <a:ext cx="1084262" cy="164465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FFFFFF"/>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337" name="Group 340"/>
          <p:cNvGrpSpPr>
            <a:grpSpLocks noChangeAspect="1"/>
          </p:cNvGrpSpPr>
          <p:nvPr/>
        </p:nvGrpSpPr>
        <p:grpSpPr bwMode="auto">
          <a:xfrm>
            <a:off x="179388" y="3644900"/>
            <a:ext cx="1957387" cy="2292350"/>
            <a:chOff x="526" y="516"/>
            <a:chExt cx="2046" cy="2396"/>
          </a:xfrm>
        </p:grpSpPr>
        <p:sp>
          <p:nvSpPr>
            <p:cNvPr id="338" name="AutoShape 341"/>
            <p:cNvSpPr>
              <a:spLocks noChangeAspect="1" noChangeArrowheads="1"/>
            </p:cNvSpPr>
            <p:nvPr/>
          </p:nvSpPr>
          <p:spPr bwMode="gray">
            <a:xfrm>
              <a:off x="526" y="516"/>
              <a:ext cx="1366" cy="684"/>
            </a:xfrm>
            <a:prstGeom prst="diamond">
              <a:avLst/>
            </a:prstGeom>
            <a:gradFill rotWithShape="1">
              <a:gsLst>
                <a:gs pos="0">
                  <a:srgbClr val="FFFFFF"/>
                </a:gs>
                <a:gs pos="100000">
                  <a:srgbClr val="E5D6B1"/>
                </a:gs>
              </a:gsLst>
              <a:lin ang="2700000" scaled="1"/>
            </a:gra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39" name="Freeform 342"/>
            <p:cNvSpPr>
              <a:spLocks noChangeAspect="1"/>
            </p:cNvSpPr>
            <p:nvPr/>
          </p:nvSpPr>
          <p:spPr bwMode="gray">
            <a:xfrm flipH="1">
              <a:off x="1206" y="851"/>
              <a:ext cx="684" cy="1037"/>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gradFill rotWithShape="1">
              <a:gsLst>
                <a:gs pos="0">
                  <a:srgbClr val="987A30"/>
                </a:gs>
                <a:gs pos="100000">
                  <a:srgbClr val="D6BC7A"/>
                </a:gs>
              </a:gsLst>
              <a:lin ang="5400000" scaled="1"/>
            </a:gra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40" name="Freeform 343"/>
            <p:cNvSpPr>
              <a:spLocks noChangeAspect="1"/>
            </p:cNvSpPr>
            <p:nvPr/>
          </p:nvSpPr>
          <p:spPr bwMode="gray">
            <a:xfrm flipH="1">
              <a:off x="1883" y="1877"/>
              <a:ext cx="682" cy="1035"/>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gradFill rotWithShape="1">
              <a:gsLst>
                <a:gs pos="0">
                  <a:srgbClr val="987A30"/>
                </a:gs>
                <a:gs pos="100000">
                  <a:srgbClr val="E5D6B1"/>
                </a:gs>
              </a:gsLst>
              <a:lin ang="5400000" scaled="1"/>
            </a:gra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41" name="AutoShape 344"/>
            <p:cNvSpPr>
              <a:spLocks noChangeAspect="1" noChangeArrowheads="1"/>
            </p:cNvSpPr>
            <p:nvPr/>
          </p:nvSpPr>
          <p:spPr bwMode="gray">
            <a:xfrm>
              <a:off x="1206" y="1540"/>
              <a:ext cx="1366" cy="684"/>
            </a:xfrm>
            <a:prstGeom prst="diamond">
              <a:avLst/>
            </a:prstGeom>
            <a:gradFill rotWithShape="1">
              <a:gsLst>
                <a:gs pos="0">
                  <a:srgbClr val="E5D6B1"/>
                </a:gs>
                <a:gs pos="100000">
                  <a:srgbClr val="D6BC7A"/>
                </a:gs>
              </a:gsLst>
              <a:lin ang="2700000" scaled="1"/>
            </a:gra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342" name="Rectangle 2"/>
          <p:cNvSpPr>
            <a:spLocks noGrp="1" noChangeArrowheads="1"/>
          </p:cNvSpPr>
          <p:nvPr>
            <p:ph type="dt" sz="quarter" idx="10"/>
          </p:nvPr>
        </p:nvSpPr>
        <p:spPr bwMode="auto">
          <a:xfrm>
            <a:off x="457200" y="6553200"/>
            <a:ext cx="21336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a:solidFill>
                  <a:srgbClr val="FFFFFF"/>
                </a:solidFill>
                <a:effectLst>
                  <a:outerShdw blurRad="38100" dist="38100" dir="2700000" algn="tl">
                    <a:srgbClr val="000000"/>
                  </a:outerShdw>
                </a:effectLst>
                <a:ea typeface="Gulim" pitchFamily="34" charset="-127"/>
              </a:defRPr>
            </a:lvl1pPr>
          </a:lstStyle>
          <a:p>
            <a:pPr fontAlgn="base">
              <a:spcBef>
                <a:spcPct val="0"/>
              </a:spcBef>
              <a:spcAft>
                <a:spcPct val="0"/>
              </a:spcAft>
              <a:defRPr/>
            </a:pPr>
            <a:endParaRPr lang="en-US" altLang="ko-KR">
              <a:latin typeface="Times New Roman" pitchFamily="18" charset="0"/>
            </a:endParaRPr>
          </a:p>
        </p:txBody>
      </p:sp>
      <p:sp>
        <p:nvSpPr>
          <p:cNvPr id="343" name="Rectangle 3"/>
          <p:cNvSpPr>
            <a:spLocks noGrp="1" noChangeArrowheads="1"/>
          </p:cNvSpPr>
          <p:nvPr>
            <p:ph type="ftr" sz="quarter" idx="11"/>
          </p:nvPr>
        </p:nvSpPr>
        <p:spPr bwMode="auto">
          <a:xfrm>
            <a:off x="3124200" y="6553200"/>
            <a:ext cx="2895600" cy="152400"/>
          </a:xfrm>
          <a:noFill/>
        </p:spPr>
        <p:txBody>
          <a:bodyPr lIns="91440" tIns="45720" rIns="91440" bIns="45720"/>
          <a:lstStyle>
            <a:lvl1pPr algn="ctr">
              <a:defRPr sz="1400" b="0" dirty="0">
                <a:solidFill>
                  <a:srgbClr val="FFFFFF"/>
                </a:solidFill>
                <a:effectLst>
                  <a:outerShdw blurRad="38100" dist="38100" dir="2700000" algn="tl">
                    <a:srgbClr val="000000"/>
                  </a:outerShdw>
                </a:effectLst>
                <a:latin typeface="Times New Roman" pitchFamily="18" charset="0"/>
                <a:ea typeface="Gulim" pitchFamily="34" charset="-127"/>
              </a:defRPr>
            </a:lvl1pPr>
          </a:lstStyle>
          <a:p>
            <a:pPr>
              <a:defRPr/>
            </a:pPr>
            <a:endParaRPr lang="en-US" altLang="ko-KR"/>
          </a:p>
        </p:txBody>
      </p:sp>
      <p:sp>
        <p:nvSpPr>
          <p:cNvPr id="344" name="Rectangle 4"/>
          <p:cNvSpPr>
            <a:spLocks noGrp="1" noChangeArrowheads="1"/>
          </p:cNvSpPr>
          <p:nvPr>
            <p:ph type="sldNum" sz="quarter" idx="12"/>
          </p:nvPr>
        </p:nvSpPr>
        <p:spPr>
          <a:xfrm>
            <a:off x="6553200" y="6553200"/>
            <a:ext cx="2133600" cy="152400"/>
          </a:xfrm>
          <a:prstGeom prst="rect">
            <a:avLst/>
          </a:prstGeom>
        </p:spPr>
        <p:txBody>
          <a:bodyPr/>
          <a:lstStyle>
            <a:lvl1pPr algn="r">
              <a:defRPr sz="1400">
                <a:latin typeface="Times New Roman" pitchFamily="18" charset="0"/>
              </a:defRPr>
            </a:lvl1pPr>
          </a:lstStyle>
          <a:p>
            <a:pPr fontAlgn="base">
              <a:spcBef>
                <a:spcPct val="0"/>
              </a:spcBef>
              <a:spcAft>
                <a:spcPct val="0"/>
              </a:spcAft>
              <a:defRPr/>
            </a:pPr>
            <a:fld id="{7F0BEB78-7C19-4170-952A-4CDE78D25829}" type="slidenum">
              <a:rPr lang="ko-KR" altLang="en-US" b="1">
                <a:solidFill>
                  <a:srgbClr val="A50021"/>
                </a:solidFill>
              </a:rPr>
              <a:pPr fontAlgn="base">
                <a:spcBef>
                  <a:spcPct val="0"/>
                </a:spcBef>
                <a:spcAft>
                  <a:spcPct val="0"/>
                </a:spcAft>
                <a:defRPr/>
              </a:pPr>
              <a:t>‹#›</a:t>
            </a:fld>
            <a:endParaRPr lang="en-US" altLang="ko-KR" b="1">
              <a:solidFill>
                <a:srgbClr val="A50021"/>
              </a:solidFill>
              <a:ea typeface="黑体" pitchFamily="49" charset="-122"/>
            </a:endParaRPr>
          </a:p>
        </p:txBody>
      </p:sp>
      <p:sp>
        <p:nvSpPr>
          <p:cNvPr id="345" name="Rectangle 3"/>
          <p:cNvSpPr txBox="1">
            <a:spLocks noChangeArrowheads="1"/>
          </p:cNvSpPr>
          <p:nvPr userDrawn="1"/>
        </p:nvSpPr>
        <p:spPr>
          <a:xfrm>
            <a:off x="6553200" y="6248400"/>
            <a:ext cx="2133600" cy="457200"/>
          </a:xfrm>
          <a:prstGeom prst="rect">
            <a:avLst/>
          </a:prstGeom>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1A74EF1-0C2F-4798-8352-34C45D2A7DC9}" type="slidenum">
              <a:rPr lang="zh-CN" altLang="en-US"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021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5"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3859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5"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2804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81200"/>
            <a:ext cx="8229600" cy="3886200"/>
          </a:xfrm>
          <a:prstGeom prst="rect">
            <a:avLst/>
          </a:prstGeom>
        </p:spPr>
        <p:txBody>
          <a:bodyPr/>
          <a:lstStyle/>
          <a:p>
            <a:pPr lvl="0"/>
            <a:endParaRPr lang="zh-CN"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solidFill>
                <a:srgbClr val="000000"/>
              </a:solidFill>
            </a:endParaRPr>
          </a:p>
        </p:txBody>
      </p:sp>
      <p:sp>
        <p:nvSpPr>
          <p:cNvPr id="6"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3044614242"/>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99FFCC"/>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zh-CN"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grpSp>
      </p:grpSp>
      <p:sp>
        <p:nvSpPr>
          <p:cNvPr id="6932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CN" altLang="en-US"/>
              <a:t>单击此处编辑母版标题样式</a:t>
            </a:r>
          </a:p>
        </p:txBody>
      </p:sp>
      <p:sp>
        <p:nvSpPr>
          <p:cNvPr id="6932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solidFill>
                <a:srgbClr val="000000"/>
              </a:solidFill>
            </a:endParaRPr>
          </a:p>
        </p:txBody>
      </p:sp>
      <p:sp>
        <p:nvSpPr>
          <p:cNvPr id="19"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70238739"/>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57685800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853317929"/>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735225094"/>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163171423"/>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3558533418"/>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73448819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5"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636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485945777"/>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6"/>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277695061"/>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199816491"/>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1805174698"/>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329293268"/>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81200"/>
            <a:ext cx="8229600" cy="3886200"/>
          </a:xfrm>
        </p:spPr>
        <p:txBody>
          <a:bodyPr/>
          <a:lstStyle/>
          <a:p>
            <a:pPr lvl="0"/>
            <a:endParaRPr lang="zh-CN"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936371204"/>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00500"/>
            <a:ext cx="4038600" cy="18669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Rectangle 2"/>
          <p:cNvSpPr>
            <a:spLocks noGrp="1" noChangeArrowheads="1"/>
          </p:cNvSpPr>
          <p:nvPr>
            <p:ph type="ftr" sz="quarter" idx="10"/>
          </p:nvPr>
        </p:nvSpPr>
        <p:spPr>
          <a:ln/>
        </p:spPr>
        <p:txBody>
          <a:bodyPr/>
          <a:lstStyle>
            <a:lvl1pPr>
              <a:defRPr/>
            </a:lvl1pPr>
          </a:lstStyle>
          <a:p>
            <a:pPr>
              <a:defRPr/>
            </a:pPr>
            <a:endParaRPr lang="en-US" altLang="zh-CN">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val="259410950"/>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99FFCC"/>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zh-CN"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grpSp>
      </p:grpSp>
      <p:sp>
        <p:nvSpPr>
          <p:cNvPr id="6932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CN" altLang="en-US"/>
              <a:t>单击此处编辑母版标题样式</a:t>
            </a:r>
          </a:p>
        </p:txBody>
      </p:sp>
      <p:sp>
        <p:nvSpPr>
          <p:cNvPr id="6932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80183816"/>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1279580964"/>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689904114"/>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5"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4826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974736086"/>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739429509"/>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861640094"/>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280861662"/>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717284263"/>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1573758236"/>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949066377"/>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4117701932"/>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791380759"/>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81200"/>
            <a:ext cx="8229600" cy="3886200"/>
          </a:xfrm>
        </p:spPr>
        <p:txBody>
          <a:bodyPr/>
          <a:lstStyle/>
          <a:p>
            <a:pPr lvl="0"/>
            <a:endParaRPr lang="zh-CN" altLang="en-US" noProof="0" smtClean="0"/>
          </a:p>
        </p:txBody>
      </p:sp>
      <p:sp>
        <p:nvSpPr>
          <p:cNvPr id="4" name="Rectangle 16"/>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93622577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6"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978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00500"/>
            <a:ext cx="4038600" cy="18669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Rectangle 16"/>
          <p:cNvSpPr>
            <a:spLocks noGrp="1" noChangeArrowheads="1"/>
          </p:cNvSpPr>
          <p:nvPr>
            <p:ph type="dt" sz="half" idx="10"/>
          </p:nvPr>
        </p:nvSpPr>
        <p:spPr/>
        <p:txBody>
          <a:bodyPr/>
          <a:lstStyle>
            <a:lvl1pPr>
              <a:defRPr/>
            </a:lvl1pPr>
          </a:lstStyle>
          <a:p>
            <a:pPr>
              <a:defRPr/>
            </a:pPr>
            <a:endParaRPr lang="en-US" altLang="zh-CN"/>
          </a:p>
        </p:txBody>
      </p:sp>
      <p:sp>
        <p:nvSpPr>
          <p:cNvPr id="7"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51744993"/>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8"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7003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4"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564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3"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8564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6"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314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50"/>
          <p:cNvSpPr>
            <a:spLocks noGrp="1" noChangeArrowheads="1"/>
          </p:cNvSpPr>
          <p:nvPr>
            <p:ph type="ftr" sz="quarter" idx="10"/>
          </p:nvPr>
        </p:nvSpPr>
        <p:spPr>
          <a:ln/>
        </p:spPr>
        <p:txBody>
          <a:bodyPr/>
          <a:lstStyle>
            <a:lvl1pPr>
              <a:defRPr/>
            </a:lvl1pPr>
          </a:lstStyle>
          <a:p>
            <a:pPr>
              <a:defRPr/>
            </a:pPr>
            <a:endParaRPr lang="zh-CN" altLang="en-US"/>
          </a:p>
        </p:txBody>
      </p:sp>
      <p:sp>
        <p:nvSpPr>
          <p:cNvPr id="6" name="Rectangle 3"/>
          <p:cNvSpPr>
            <a:spLocks noGrp="1" noChangeArrowheads="1"/>
          </p:cNvSpPr>
          <p:nvPr>
            <p:ph type="sldNum" sz="quarter" idx="11"/>
          </p:nvPr>
        </p:nvSpPr>
        <p:spPr>
          <a:xfrm>
            <a:off x="6553200" y="6248400"/>
            <a:ext cx="2133600" cy="457200"/>
          </a:xfr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960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A855"/>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627438" y="-3175"/>
            <a:ext cx="5524500" cy="2608263"/>
            <a:chOff x="2285" y="3"/>
            <a:chExt cx="3480" cy="1643"/>
          </a:xfrm>
        </p:grpSpPr>
        <p:grpSp>
          <p:nvGrpSpPr>
            <p:cNvPr id="1030" name="Group 3"/>
            <p:cNvGrpSpPr>
              <a:grpSpLocks/>
            </p:cNvGrpSpPr>
            <p:nvPr userDrawn="1"/>
          </p:nvGrpSpPr>
          <p:grpSpPr bwMode="auto">
            <a:xfrm>
              <a:off x="4954" y="941"/>
              <a:ext cx="235" cy="236"/>
              <a:chOff x="3926" y="2726"/>
              <a:chExt cx="532" cy="535"/>
            </a:xfrm>
          </p:grpSpPr>
          <p:sp>
            <p:nvSpPr>
              <p:cNvPr id="8196" name="AutoShape 4"/>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197" name="Freeform 5"/>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198" name="Freeform 6"/>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31" name="Group 7"/>
            <p:cNvGrpSpPr>
              <a:grpSpLocks/>
            </p:cNvGrpSpPr>
            <p:nvPr userDrawn="1"/>
          </p:nvGrpSpPr>
          <p:grpSpPr bwMode="auto">
            <a:xfrm>
              <a:off x="4954" y="1410"/>
              <a:ext cx="235" cy="236"/>
              <a:chOff x="3926" y="3791"/>
              <a:chExt cx="532" cy="535"/>
            </a:xfrm>
          </p:grpSpPr>
          <p:sp>
            <p:nvSpPr>
              <p:cNvPr id="8200" name="AutoShape 8"/>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01" name="Freeform 9"/>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02" name="Freeform 10"/>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32" name="Group 11"/>
            <p:cNvGrpSpPr>
              <a:grpSpLocks/>
            </p:cNvGrpSpPr>
            <p:nvPr userDrawn="1"/>
          </p:nvGrpSpPr>
          <p:grpSpPr bwMode="auto">
            <a:xfrm>
              <a:off x="5417" y="940"/>
              <a:ext cx="234" cy="236"/>
              <a:chOff x="4976" y="2723"/>
              <a:chExt cx="531" cy="535"/>
            </a:xfrm>
          </p:grpSpPr>
          <p:sp>
            <p:nvSpPr>
              <p:cNvPr id="8204" name="AutoShape 12"/>
              <p:cNvSpPr>
                <a:spLocks noChangeArrowheads="1"/>
              </p:cNvSpPr>
              <p:nvPr userDrawn="1"/>
            </p:nvSpPr>
            <p:spPr bwMode="gray">
              <a:xfrm>
                <a:off x="4976" y="2723"/>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05" name="Freeform 13"/>
              <p:cNvSpPr>
                <a:spLocks/>
              </p:cNvSpPr>
              <p:nvPr userDrawn="1"/>
            </p:nvSpPr>
            <p:spPr bwMode="gray">
              <a:xfrm>
                <a:off x="4978" y="2857"/>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06" name="Freeform 14"/>
              <p:cNvSpPr>
                <a:spLocks/>
              </p:cNvSpPr>
              <p:nvPr userDrawn="1"/>
            </p:nvSpPr>
            <p:spPr bwMode="gray">
              <a:xfrm flipH="1">
                <a:off x="5241" y="2854"/>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33" name="Group 15"/>
            <p:cNvGrpSpPr>
              <a:grpSpLocks/>
            </p:cNvGrpSpPr>
            <p:nvPr userDrawn="1"/>
          </p:nvGrpSpPr>
          <p:grpSpPr bwMode="auto">
            <a:xfrm>
              <a:off x="5647" y="1179"/>
              <a:ext cx="116" cy="233"/>
              <a:chOff x="5497" y="3260"/>
              <a:chExt cx="265" cy="530"/>
            </a:xfrm>
          </p:grpSpPr>
          <p:sp>
            <p:nvSpPr>
              <p:cNvPr id="8208" name="Freeform 16"/>
              <p:cNvSpPr>
                <a:spLocks/>
              </p:cNvSpPr>
              <p:nvPr userDrawn="1"/>
            </p:nvSpPr>
            <p:spPr bwMode="gray">
              <a:xfrm>
                <a:off x="5497" y="3390"/>
                <a:ext cx="265" cy="40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09" name="Freeform 17"/>
              <p:cNvSpPr>
                <a:spLocks/>
              </p:cNvSpPr>
              <p:nvPr userDrawn="1"/>
            </p:nvSpPr>
            <p:spPr bwMode="gray">
              <a:xfrm flipH="1">
                <a:off x="5497" y="3260"/>
                <a:ext cx="265"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34" name="Group 18"/>
            <p:cNvGrpSpPr>
              <a:grpSpLocks/>
            </p:cNvGrpSpPr>
            <p:nvPr userDrawn="1"/>
          </p:nvGrpSpPr>
          <p:grpSpPr bwMode="auto">
            <a:xfrm>
              <a:off x="5416" y="1410"/>
              <a:ext cx="234" cy="236"/>
              <a:chOff x="4973" y="3791"/>
              <a:chExt cx="531" cy="535"/>
            </a:xfrm>
          </p:grpSpPr>
          <p:sp>
            <p:nvSpPr>
              <p:cNvPr id="8211" name="AutoShape 19"/>
              <p:cNvSpPr>
                <a:spLocks noChangeArrowheads="1"/>
              </p:cNvSpPr>
              <p:nvPr userDrawn="1"/>
            </p:nvSpPr>
            <p:spPr bwMode="gray">
              <a:xfrm>
                <a:off x="4973" y="3791"/>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12" name="Freeform 20"/>
              <p:cNvSpPr>
                <a:spLocks/>
              </p:cNvSpPr>
              <p:nvPr userDrawn="1"/>
            </p:nvSpPr>
            <p:spPr bwMode="gray">
              <a:xfrm>
                <a:off x="4975" y="3925"/>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13" name="Freeform 21"/>
              <p:cNvSpPr>
                <a:spLocks/>
              </p:cNvSpPr>
              <p:nvPr userDrawn="1"/>
            </p:nvSpPr>
            <p:spPr bwMode="gray">
              <a:xfrm flipH="1">
                <a:off x="5238" y="3922"/>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8214" name="Freeform 22"/>
            <p:cNvSpPr>
              <a:spLocks/>
            </p:cNvSpPr>
            <p:nvPr userDrawn="1"/>
          </p:nvSpPr>
          <p:spPr bwMode="gray">
            <a:xfrm>
              <a:off x="5300"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15" name="Freeform 23"/>
            <p:cNvSpPr>
              <a:spLocks/>
            </p:cNvSpPr>
            <p:nvPr userDrawn="1"/>
          </p:nvSpPr>
          <p:spPr bwMode="gray">
            <a:xfrm>
              <a:off x="4839"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16" name="Freeform 24"/>
            <p:cNvSpPr>
              <a:spLocks/>
            </p:cNvSpPr>
            <p:nvPr userDrawn="1"/>
          </p:nvSpPr>
          <p:spPr bwMode="gray">
            <a:xfrm>
              <a:off x="4377"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17" name="Freeform 25"/>
            <p:cNvSpPr>
              <a:spLocks/>
            </p:cNvSpPr>
            <p:nvPr userDrawn="1"/>
          </p:nvSpPr>
          <p:spPr bwMode="gray">
            <a:xfrm>
              <a:off x="3916" y="1587"/>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18" name="Freeform 26"/>
            <p:cNvSpPr>
              <a:spLocks/>
            </p:cNvSpPr>
            <p:nvPr userDrawn="1"/>
          </p:nvSpPr>
          <p:spPr bwMode="gray">
            <a:xfrm>
              <a:off x="3454"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040" name="Group 27"/>
            <p:cNvGrpSpPr>
              <a:grpSpLocks/>
            </p:cNvGrpSpPr>
            <p:nvPr userDrawn="1"/>
          </p:nvGrpSpPr>
          <p:grpSpPr bwMode="auto">
            <a:xfrm>
              <a:off x="5647" y="710"/>
              <a:ext cx="116" cy="232"/>
              <a:chOff x="5497" y="2188"/>
              <a:chExt cx="265" cy="530"/>
            </a:xfrm>
          </p:grpSpPr>
          <p:sp>
            <p:nvSpPr>
              <p:cNvPr id="8220" name="Freeform 28"/>
              <p:cNvSpPr>
                <a:spLocks/>
              </p:cNvSpPr>
              <p:nvPr userDrawn="1"/>
            </p:nvSpPr>
            <p:spPr bwMode="gray">
              <a:xfrm>
                <a:off x="5497" y="2316"/>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21" name="Freeform 29"/>
              <p:cNvSpPr>
                <a:spLocks/>
              </p:cNvSpPr>
              <p:nvPr userDrawn="1"/>
            </p:nvSpPr>
            <p:spPr bwMode="gray">
              <a:xfrm flipH="1">
                <a:off x="5497" y="2188"/>
                <a:ext cx="265" cy="265"/>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1" name="Group 30"/>
            <p:cNvGrpSpPr>
              <a:grpSpLocks/>
            </p:cNvGrpSpPr>
            <p:nvPr userDrawn="1"/>
          </p:nvGrpSpPr>
          <p:grpSpPr bwMode="auto">
            <a:xfrm>
              <a:off x="5187" y="708"/>
              <a:ext cx="234" cy="233"/>
              <a:chOff x="4448" y="61"/>
              <a:chExt cx="531" cy="531"/>
            </a:xfrm>
          </p:grpSpPr>
          <p:sp>
            <p:nvSpPr>
              <p:cNvPr id="8223" name="AutoShape 31"/>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24" name="Freeform 32"/>
              <p:cNvSpPr>
                <a:spLocks/>
              </p:cNvSpPr>
              <p:nvPr userDrawn="1"/>
            </p:nvSpPr>
            <p:spPr bwMode="gray">
              <a:xfrm>
                <a:off x="4450" y="191"/>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25" name="Freeform 33"/>
              <p:cNvSpPr>
                <a:spLocks/>
              </p:cNvSpPr>
              <p:nvPr userDrawn="1"/>
            </p:nvSpPr>
            <p:spPr bwMode="gray">
              <a:xfrm flipH="1">
                <a:off x="4713" y="1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2" name="Group 34"/>
            <p:cNvGrpSpPr>
              <a:grpSpLocks/>
            </p:cNvGrpSpPr>
            <p:nvPr userDrawn="1"/>
          </p:nvGrpSpPr>
          <p:grpSpPr bwMode="auto">
            <a:xfrm>
              <a:off x="5184" y="1180"/>
              <a:ext cx="233" cy="233"/>
              <a:chOff x="4448" y="61"/>
              <a:chExt cx="531" cy="531"/>
            </a:xfrm>
          </p:grpSpPr>
          <p:sp>
            <p:nvSpPr>
              <p:cNvPr id="8227" name="AutoShape 35"/>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28" name="Freeform 36"/>
              <p:cNvSpPr>
                <a:spLocks/>
              </p:cNvSpPr>
              <p:nvPr userDrawn="1"/>
            </p:nvSpPr>
            <p:spPr bwMode="gray">
              <a:xfrm>
                <a:off x="4450" y="191"/>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29" name="Freeform 37"/>
              <p:cNvSpPr>
                <a:spLocks/>
              </p:cNvSpPr>
              <p:nvPr userDrawn="1"/>
            </p:nvSpPr>
            <p:spPr bwMode="gray">
              <a:xfrm flipH="1">
                <a:off x="4712" y="189"/>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3" name="Group 38"/>
            <p:cNvGrpSpPr>
              <a:grpSpLocks/>
            </p:cNvGrpSpPr>
            <p:nvPr userDrawn="1"/>
          </p:nvGrpSpPr>
          <p:grpSpPr bwMode="auto">
            <a:xfrm>
              <a:off x="5416" y="5"/>
              <a:ext cx="234" cy="236"/>
              <a:chOff x="4968" y="595"/>
              <a:chExt cx="531" cy="535"/>
            </a:xfrm>
          </p:grpSpPr>
          <p:sp>
            <p:nvSpPr>
              <p:cNvPr id="8231" name="AutoShape 39"/>
              <p:cNvSpPr>
                <a:spLocks noChangeArrowheads="1"/>
              </p:cNvSpPr>
              <p:nvPr userDrawn="1"/>
            </p:nvSpPr>
            <p:spPr bwMode="gray">
              <a:xfrm>
                <a:off x="4968" y="595"/>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32" name="Freeform 40"/>
              <p:cNvSpPr>
                <a:spLocks/>
              </p:cNvSpPr>
              <p:nvPr userDrawn="1"/>
            </p:nvSpPr>
            <p:spPr bwMode="gray">
              <a:xfrm>
                <a:off x="4970" y="72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33" name="Freeform 41"/>
              <p:cNvSpPr>
                <a:spLocks/>
              </p:cNvSpPr>
              <p:nvPr userDrawn="1"/>
            </p:nvSpPr>
            <p:spPr bwMode="gray">
              <a:xfrm flipH="1">
                <a:off x="5233" y="726"/>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4" name="Group 42"/>
            <p:cNvGrpSpPr>
              <a:grpSpLocks/>
            </p:cNvGrpSpPr>
            <p:nvPr userDrawn="1"/>
          </p:nvGrpSpPr>
          <p:grpSpPr bwMode="auto">
            <a:xfrm>
              <a:off x="5415" y="472"/>
              <a:ext cx="234" cy="236"/>
              <a:chOff x="4965" y="1655"/>
              <a:chExt cx="531" cy="535"/>
            </a:xfrm>
          </p:grpSpPr>
          <p:sp>
            <p:nvSpPr>
              <p:cNvPr id="8235" name="AutoShape 43"/>
              <p:cNvSpPr>
                <a:spLocks noChangeArrowheads="1"/>
              </p:cNvSpPr>
              <p:nvPr userDrawn="1"/>
            </p:nvSpPr>
            <p:spPr bwMode="gray">
              <a:xfrm>
                <a:off x="4965" y="1655"/>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36" name="Freeform 44"/>
              <p:cNvSpPr>
                <a:spLocks/>
              </p:cNvSpPr>
              <p:nvPr userDrawn="1"/>
            </p:nvSpPr>
            <p:spPr bwMode="gray">
              <a:xfrm>
                <a:off x="4967" y="17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37" name="Freeform 45"/>
              <p:cNvSpPr>
                <a:spLocks/>
              </p:cNvSpPr>
              <p:nvPr userDrawn="1"/>
            </p:nvSpPr>
            <p:spPr bwMode="gray">
              <a:xfrm flipH="1">
                <a:off x="5230" y="1786"/>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5" name="Group 46"/>
            <p:cNvGrpSpPr>
              <a:grpSpLocks/>
            </p:cNvGrpSpPr>
            <p:nvPr userDrawn="1"/>
          </p:nvGrpSpPr>
          <p:grpSpPr bwMode="auto">
            <a:xfrm>
              <a:off x="4954" y="473"/>
              <a:ext cx="235" cy="235"/>
              <a:chOff x="3926" y="1662"/>
              <a:chExt cx="532" cy="535"/>
            </a:xfrm>
          </p:grpSpPr>
          <p:sp>
            <p:nvSpPr>
              <p:cNvPr id="8239" name="AutoShape 47"/>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40" name="Freeform 48"/>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41" name="Freeform 49"/>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6" name="Group 50"/>
            <p:cNvGrpSpPr>
              <a:grpSpLocks/>
            </p:cNvGrpSpPr>
            <p:nvPr userDrawn="1"/>
          </p:nvGrpSpPr>
          <p:grpSpPr bwMode="auto">
            <a:xfrm>
              <a:off x="4954" y="3"/>
              <a:ext cx="235" cy="236"/>
              <a:chOff x="3926" y="606"/>
              <a:chExt cx="532" cy="535"/>
            </a:xfrm>
          </p:grpSpPr>
          <p:sp>
            <p:nvSpPr>
              <p:cNvPr id="8243" name="AutoShape 51"/>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44" name="Freeform 52"/>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45" name="Freeform 53"/>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7" name="Group 54"/>
            <p:cNvGrpSpPr>
              <a:grpSpLocks/>
            </p:cNvGrpSpPr>
            <p:nvPr userDrawn="1"/>
          </p:nvGrpSpPr>
          <p:grpSpPr bwMode="auto">
            <a:xfrm>
              <a:off x="5647" y="241"/>
              <a:ext cx="116" cy="233"/>
              <a:chOff x="5497" y="1124"/>
              <a:chExt cx="265" cy="530"/>
            </a:xfrm>
          </p:grpSpPr>
          <p:sp>
            <p:nvSpPr>
              <p:cNvPr id="8247" name="Freeform 55"/>
              <p:cNvSpPr>
                <a:spLocks/>
              </p:cNvSpPr>
              <p:nvPr userDrawn="1"/>
            </p:nvSpPr>
            <p:spPr bwMode="gray">
              <a:xfrm>
                <a:off x="5497" y="1254"/>
                <a:ext cx="265" cy="40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48" name="Freeform 56"/>
              <p:cNvSpPr>
                <a:spLocks/>
              </p:cNvSpPr>
              <p:nvPr userDrawn="1"/>
            </p:nvSpPr>
            <p:spPr bwMode="gray">
              <a:xfrm flipH="1">
                <a:off x="5497" y="1124"/>
                <a:ext cx="265"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8" name="Group 57"/>
            <p:cNvGrpSpPr>
              <a:grpSpLocks/>
            </p:cNvGrpSpPr>
            <p:nvPr userDrawn="1"/>
          </p:nvGrpSpPr>
          <p:grpSpPr bwMode="auto">
            <a:xfrm>
              <a:off x="5182" y="238"/>
              <a:ext cx="234" cy="233"/>
              <a:chOff x="4448" y="61"/>
              <a:chExt cx="531" cy="531"/>
            </a:xfrm>
          </p:grpSpPr>
          <p:sp>
            <p:nvSpPr>
              <p:cNvPr id="8250" name="AutoShape 58"/>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51" name="Freeform 59"/>
              <p:cNvSpPr>
                <a:spLocks/>
              </p:cNvSpPr>
              <p:nvPr userDrawn="1"/>
            </p:nvSpPr>
            <p:spPr bwMode="gray">
              <a:xfrm>
                <a:off x="4450" y="191"/>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52" name="Freeform 60"/>
              <p:cNvSpPr>
                <a:spLocks/>
              </p:cNvSpPr>
              <p:nvPr userDrawn="1"/>
            </p:nvSpPr>
            <p:spPr bwMode="gray">
              <a:xfrm flipH="1">
                <a:off x="4713" y="1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49" name="Group 61"/>
            <p:cNvGrpSpPr>
              <a:grpSpLocks/>
            </p:cNvGrpSpPr>
            <p:nvPr userDrawn="1"/>
          </p:nvGrpSpPr>
          <p:grpSpPr bwMode="auto">
            <a:xfrm>
              <a:off x="4493" y="3"/>
              <a:ext cx="235" cy="236"/>
              <a:chOff x="3926" y="606"/>
              <a:chExt cx="532" cy="535"/>
            </a:xfrm>
          </p:grpSpPr>
          <p:sp>
            <p:nvSpPr>
              <p:cNvPr id="8254" name="AutoShape 62"/>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55" name="Freeform 63"/>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56" name="Freeform 64"/>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0" name="Group 65"/>
            <p:cNvGrpSpPr>
              <a:grpSpLocks/>
            </p:cNvGrpSpPr>
            <p:nvPr userDrawn="1"/>
          </p:nvGrpSpPr>
          <p:grpSpPr bwMode="auto">
            <a:xfrm>
              <a:off x="4030" y="941"/>
              <a:ext cx="235" cy="236"/>
              <a:chOff x="3926" y="2726"/>
              <a:chExt cx="532" cy="535"/>
            </a:xfrm>
          </p:grpSpPr>
          <p:sp>
            <p:nvSpPr>
              <p:cNvPr id="8258" name="AutoShape 66"/>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59" name="Freeform 67"/>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60" name="Freeform 68"/>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1" name="Group 69"/>
            <p:cNvGrpSpPr>
              <a:grpSpLocks/>
            </p:cNvGrpSpPr>
            <p:nvPr userDrawn="1"/>
          </p:nvGrpSpPr>
          <p:grpSpPr bwMode="auto">
            <a:xfrm>
              <a:off x="4030" y="1410"/>
              <a:ext cx="235" cy="236"/>
              <a:chOff x="3926" y="3791"/>
              <a:chExt cx="532" cy="535"/>
            </a:xfrm>
          </p:grpSpPr>
          <p:sp>
            <p:nvSpPr>
              <p:cNvPr id="8262" name="AutoShape 70"/>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63" name="Freeform 71"/>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64" name="Freeform 72"/>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2" name="Group 73"/>
            <p:cNvGrpSpPr>
              <a:grpSpLocks/>
            </p:cNvGrpSpPr>
            <p:nvPr userDrawn="1"/>
          </p:nvGrpSpPr>
          <p:grpSpPr bwMode="auto">
            <a:xfrm>
              <a:off x="4028" y="473"/>
              <a:ext cx="235" cy="235"/>
              <a:chOff x="3926" y="1662"/>
              <a:chExt cx="532" cy="535"/>
            </a:xfrm>
          </p:grpSpPr>
          <p:sp>
            <p:nvSpPr>
              <p:cNvPr id="8266" name="AutoShape 74"/>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67" name="Freeform 75"/>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68" name="Freeform 76"/>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3" name="Group 77"/>
            <p:cNvGrpSpPr>
              <a:grpSpLocks/>
            </p:cNvGrpSpPr>
            <p:nvPr userDrawn="1"/>
          </p:nvGrpSpPr>
          <p:grpSpPr bwMode="auto">
            <a:xfrm>
              <a:off x="4029" y="3"/>
              <a:ext cx="234" cy="236"/>
              <a:chOff x="3926" y="606"/>
              <a:chExt cx="532" cy="535"/>
            </a:xfrm>
          </p:grpSpPr>
          <p:sp>
            <p:nvSpPr>
              <p:cNvPr id="8270" name="AutoShape 78"/>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71" name="Freeform 79"/>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72" name="Freeform 80"/>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4" name="Group 81"/>
            <p:cNvGrpSpPr>
              <a:grpSpLocks/>
            </p:cNvGrpSpPr>
            <p:nvPr userDrawn="1"/>
          </p:nvGrpSpPr>
          <p:grpSpPr bwMode="auto">
            <a:xfrm>
              <a:off x="3570" y="941"/>
              <a:ext cx="235" cy="236"/>
              <a:chOff x="3926" y="2726"/>
              <a:chExt cx="532" cy="535"/>
            </a:xfrm>
          </p:grpSpPr>
          <p:sp>
            <p:nvSpPr>
              <p:cNvPr id="8274" name="AutoShape 82"/>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75" name="Freeform 83"/>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76" name="Freeform 84"/>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5" name="Group 85"/>
            <p:cNvGrpSpPr>
              <a:grpSpLocks/>
            </p:cNvGrpSpPr>
            <p:nvPr userDrawn="1"/>
          </p:nvGrpSpPr>
          <p:grpSpPr bwMode="auto">
            <a:xfrm>
              <a:off x="3570" y="1410"/>
              <a:ext cx="235" cy="236"/>
              <a:chOff x="3926" y="3791"/>
              <a:chExt cx="532" cy="535"/>
            </a:xfrm>
          </p:grpSpPr>
          <p:sp>
            <p:nvSpPr>
              <p:cNvPr id="8278" name="AutoShape 86"/>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79" name="Freeform 87"/>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80" name="Freeform 88"/>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6" name="Group 89"/>
            <p:cNvGrpSpPr>
              <a:grpSpLocks/>
            </p:cNvGrpSpPr>
            <p:nvPr userDrawn="1"/>
          </p:nvGrpSpPr>
          <p:grpSpPr bwMode="auto">
            <a:xfrm>
              <a:off x="3570" y="473"/>
              <a:ext cx="235" cy="235"/>
              <a:chOff x="3926" y="1662"/>
              <a:chExt cx="532" cy="535"/>
            </a:xfrm>
          </p:grpSpPr>
          <p:sp>
            <p:nvSpPr>
              <p:cNvPr id="8282" name="AutoShape 90"/>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83" name="Freeform 91"/>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84" name="Freeform 92"/>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7" name="Group 93"/>
            <p:cNvGrpSpPr>
              <a:grpSpLocks/>
            </p:cNvGrpSpPr>
            <p:nvPr userDrawn="1"/>
          </p:nvGrpSpPr>
          <p:grpSpPr bwMode="auto">
            <a:xfrm>
              <a:off x="3567" y="3"/>
              <a:ext cx="234" cy="236"/>
              <a:chOff x="3926" y="606"/>
              <a:chExt cx="532" cy="535"/>
            </a:xfrm>
          </p:grpSpPr>
          <p:sp>
            <p:nvSpPr>
              <p:cNvPr id="8286" name="AutoShape 94"/>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87" name="Freeform 95"/>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88" name="Freeform 96"/>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8" name="Group 97"/>
            <p:cNvGrpSpPr>
              <a:grpSpLocks/>
            </p:cNvGrpSpPr>
            <p:nvPr userDrawn="1"/>
          </p:nvGrpSpPr>
          <p:grpSpPr bwMode="auto">
            <a:xfrm>
              <a:off x="4261" y="237"/>
              <a:ext cx="234" cy="235"/>
              <a:chOff x="3926" y="606"/>
              <a:chExt cx="532" cy="535"/>
            </a:xfrm>
          </p:grpSpPr>
          <p:sp>
            <p:nvSpPr>
              <p:cNvPr id="8290" name="AutoShape 98"/>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91" name="Freeform 99"/>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92" name="Freeform 100"/>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59" name="Group 101"/>
            <p:cNvGrpSpPr>
              <a:grpSpLocks/>
            </p:cNvGrpSpPr>
            <p:nvPr userDrawn="1"/>
          </p:nvGrpSpPr>
          <p:grpSpPr bwMode="auto">
            <a:xfrm>
              <a:off x="4261" y="705"/>
              <a:ext cx="234" cy="236"/>
              <a:chOff x="3926" y="606"/>
              <a:chExt cx="532" cy="535"/>
            </a:xfrm>
          </p:grpSpPr>
          <p:sp>
            <p:nvSpPr>
              <p:cNvPr id="8294" name="AutoShape 102"/>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95" name="Freeform 103"/>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96" name="Freeform 104"/>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0" name="Group 105"/>
            <p:cNvGrpSpPr>
              <a:grpSpLocks/>
            </p:cNvGrpSpPr>
            <p:nvPr userDrawn="1"/>
          </p:nvGrpSpPr>
          <p:grpSpPr bwMode="auto">
            <a:xfrm>
              <a:off x="4263" y="1179"/>
              <a:ext cx="234" cy="235"/>
              <a:chOff x="3926" y="606"/>
              <a:chExt cx="532" cy="535"/>
            </a:xfrm>
          </p:grpSpPr>
          <p:sp>
            <p:nvSpPr>
              <p:cNvPr id="8298" name="AutoShape 106"/>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299" name="Freeform 107"/>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00" name="Freeform 108"/>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1" name="Group 109"/>
            <p:cNvGrpSpPr>
              <a:grpSpLocks/>
            </p:cNvGrpSpPr>
            <p:nvPr userDrawn="1"/>
          </p:nvGrpSpPr>
          <p:grpSpPr bwMode="auto">
            <a:xfrm>
              <a:off x="3800" y="237"/>
              <a:ext cx="233" cy="235"/>
              <a:chOff x="3926" y="606"/>
              <a:chExt cx="532" cy="535"/>
            </a:xfrm>
          </p:grpSpPr>
          <p:sp>
            <p:nvSpPr>
              <p:cNvPr id="8302" name="AutoShape 110"/>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03" name="Freeform 111"/>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04" name="Freeform 112"/>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2" name="Group 113"/>
            <p:cNvGrpSpPr>
              <a:grpSpLocks/>
            </p:cNvGrpSpPr>
            <p:nvPr userDrawn="1"/>
          </p:nvGrpSpPr>
          <p:grpSpPr bwMode="auto">
            <a:xfrm>
              <a:off x="3797" y="705"/>
              <a:ext cx="234" cy="236"/>
              <a:chOff x="3926" y="606"/>
              <a:chExt cx="532" cy="535"/>
            </a:xfrm>
          </p:grpSpPr>
          <p:sp>
            <p:nvSpPr>
              <p:cNvPr id="8306" name="AutoShape 114"/>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07" name="Freeform 115"/>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08" name="Freeform 116"/>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3" name="Group 117"/>
            <p:cNvGrpSpPr>
              <a:grpSpLocks/>
            </p:cNvGrpSpPr>
            <p:nvPr userDrawn="1"/>
          </p:nvGrpSpPr>
          <p:grpSpPr bwMode="auto">
            <a:xfrm>
              <a:off x="3800" y="1179"/>
              <a:ext cx="233" cy="235"/>
              <a:chOff x="3926" y="606"/>
              <a:chExt cx="532" cy="535"/>
            </a:xfrm>
          </p:grpSpPr>
          <p:sp>
            <p:nvSpPr>
              <p:cNvPr id="8310" name="AutoShape 118"/>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11" name="Freeform 119"/>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12" name="Freeform 120"/>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4" name="Group 121"/>
            <p:cNvGrpSpPr>
              <a:grpSpLocks/>
            </p:cNvGrpSpPr>
            <p:nvPr userDrawn="1"/>
          </p:nvGrpSpPr>
          <p:grpSpPr bwMode="auto">
            <a:xfrm>
              <a:off x="3338" y="237"/>
              <a:ext cx="234" cy="235"/>
              <a:chOff x="3926" y="606"/>
              <a:chExt cx="532" cy="535"/>
            </a:xfrm>
          </p:grpSpPr>
          <p:sp>
            <p:nvSpPr>
              <p:cNvPr id="8314" name="AutoShape 12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15" name="Freeform 123"/>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16" name="Freeform 124"/>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5" name="Group 125"/>
            <p:cNvGrpSpPr>
              <a:grpSpLocks/>
            </p:cNvGrpSpPr>
            <p:nvPr userDrawn="1"/>
          </p:nvGrpSpPr>
          <p:grpSpPr bwMode="auto">
            <a:xfrm>
              <a:off x="3341" y="705"/>
              <a:ext cx="233" cy="236"/>
              <a:chOff x="3926" y="606"/>
              <a:chExt cx="532" cy="535"/>
            </a:xfrm>
          </p:grpSpPr>
          <p:sp>
            <p:nvSpPr>
              <p:cNvPr id="8318" name="AutoShape 126"/>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19" name="Freeform 127"/>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20" name="Freeform 128"/>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6" name="Group 129"/>
            <p:cNvGrpSpPr>
              <a:grpSpLocks/>
            </p:cNvGrpSpPr>
            <p:nvPr userDrawn="1"/>
          </p:nvGrpSpPr>
          <p:grpSpPr bwMode="auto">
            <a:xfrm>
              <a:off x="3338" y="1177"/>
              <a:ext cx="234" cy="235"/>
              <a:chOff x="3926" y="606"/>
              <a:chExt cx="532" cy="535"/>
            </a:xfrm>
          </p:grpSpPr>
          <p:sp>
            <p:nvSpPr>
              <p:cNvPr id="8322" name="AutoShape 130"/>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23" name="Freeform 131"/>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24" name="Freeform 132"/>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7" name="Group 133"/>
            <p:cNvGrpSpPr>
              <a:grpSpLocks/>
            </p:cNvGrpSpPr>
            <p:nvPr userDrawn="1"/>
          </p:nvGrpSpPr>
          <p:grpSpPr bwMode="auto">
            <a:xfrm>
              <a:off x="4723" y="237"/>
              <a:ext cx="233" cy="235"/>
              <a:chOff x="3926" y="606"/>
              <a:chExt cx="532" cy="535"/>
            </a:xfrm>
          </p:grpSpPr>
          <p:sp>
            <p:nvSpPr>
              <p:cNvPr id="8326" name="AutoShape 134"/>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27" name="Freeform 135"/>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28" name="Freeform 136"/>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8" name="Group 137"/>
            <p:cNvGrpSpPr>
              <a:grpSpLocks/>
            </p:cNvGrpSpPr>
            <p:nvPr userDrawn="1"/>
          </p:nvGrpSpPr>
          <p:grpSpPr bwMode="auto">
            <a:xfrm>
              <a:off x="4723" y="705"/>
              <a:ext cx="233" cy="236"/>
              <a:chOff x="3926" y="606"/>
              <a:chExt cx="532" cy="535"/>
            </a:xfrm>
          </p:grpSpPr>
          <p:sp>
            <p:nvSpPr>
              <p:cNvPr id="8330" name="AutoShape 138"/>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31" name="Freeform 139"/>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32" name="Freeform 140"/>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69" name="Group 141"/>
            <p:cNvGrpSpPr>
              <a:grpSpLocks/>
            </p:cNvGrpSpPr>
            <p:nvPr userDrawn="1"/>
          </p:nvGrpSpPr>
          <p:grpSpPr bwMode="auto">
            <a:xfrm>
              <a:off x="4722" y="1179"/>
              <a:ext cx="233" cy="235"/>
              <a:chOff x="3926" y="606"/>
              <a:chExt cx="532" cy="535"/>
            </a:xfrm>
          </p:grpSpPr>
          <p:sp>
            <p:nvSpPr>
              <p:cNvPr id="8334" name="AutoShape 14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35" name="Freeform 143"/>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36" name="Freeform 144"/>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0" name="Group 145"/>
            <p:cNvGrpSpPr>
              <a:grpSpLocks/>
            </p:cNvGrpSpPr>
            <p:nvPr userDrawn="1"/>
          </p:nvGrpSpPr>
          <p:grpSpPr bwMode="auto">
            <a:xfrm>
              <a:off x="4492" y="941"/>
              <a:ext cx="234" cy="236"/>
              <a:chOff x="3926" y="2726"/>
              <a:chExt cx="532" cy="535"/>
            </a:xfrm>
          </p:grpSpPr>
          <p:sp>
            <p:nvSpPr>
              <p:cNvPr id="8338" name="AutoShape 146"/>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39" name="Freeform 147"/>
              <p:cNvSpPr>
                <a:spLocks/>
              </p:cNvSpPr>
              <p:nvPr userDrawn="1"/>
            </p:nvSpPr>
            <p:spPr bwMode="gray">
              <a:xfrm>
                <a:off x="3928" y="286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40" name="Freeform 148"/>
              <p:cNvSpPr>
                <a:spLocks/>
              </p:cNvSpPr>
              <p:nvPr userDrawn="1"/>
            </p:nvSpPr>
            <p:spPr bwMode="gray">
              <a:xfrm flipH="1">
                <a:off x="4192"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1" name="Group 149"/>
            <p:cNvGrpSpPr>
              <a:grpSpLocks/>
            </p:cNvGrpSpPr>
            <p:nvPr userDrawn="1"/>
          </p:nvGrpSpPr>
          <p:grpSpPr bwMode="auto">
            <a:xfrm>
              <a:off x="4492" y="1410"/>
              <a:ext cx="234" cy="236"/>
              <a:chOff x="3926" y="3791"/>
              <a:chExt cx="532" cy="535"/>
            </a:xfrm>
          </p:grpSpPr>
          <p:sp>
            <p:nvSpPr>
              <p:cNvPr id="8342" name="AutoShape 150"/>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43" name="Freeform 151"/>
              <p:cNvSpPr>
                <a:spLocks/>
              </p:cNvSpPr>
              <p:nvPr userDrawn="1"/>
            </p:nvSpPr>
            <p:spPr bwMode="gray">
              <a:xfrm>
                <a:off x="3928"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44" name="Freeform 152"/>
              <p:cNvSpPr>
                <a:spLocks/>
              </p:cNvSpPr>
              <p:nvPr userDrawn="1"/>
            </p:nvSpPr>
            <p:spPr bwMode="gray">
              <a:xfrm flipH="1">
                <a:off x="4192" y="3922"/>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2" name="Group 153"/>
            <p:cNvGrpSpPr>
              <a:grpSpLocks/>
            </p:cNvGrpSpPr>
            <p:nvPr userDrawn="1"/>
          </p:nvGrpSpPr>
          <p:grpSpPr bwMode="auto">
            <a:xfrm>
              <a:off x="4492" y="473"/>
              <a:ext cx="234" cy="235"/>
              <a:chOff x="3926" y="1662"/>
              <a:chExt cx="532" cy="535"/>
            </a:xfrm>
          </p:grpSpPr>
          <p:sp>
            <p:nvSpPr>
              <p:cNvPr id="8346" name="AutoShape 154"/>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47" name="Freeform 155"/>
              <p:cNvSpPr>
                <a:spLocks/>
              </p:cNvSpPr>
              <p:nvPr userDrawn="1"/>
            </p:nvSpPr>
            <p:spPr bwMode="gray">
              <a:xfrm>
                <a:off x="3928" y="1796"/>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48" name="Freeform 156"/>
              <p:cNvSpPr>
                <a:spLocks/>
              </p:cNvSpPr>
              <p:nvPr userDrawn="1"/>
            </p:nvSpPr>
            <p:spPr bwMode="gray">
              <a:xfrm flipH="1">
                <a:off x="4192" y="1794"/>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3" name="Group 157"/>
            <p:cNvGrpSpPr>
              <a:grpSpLocks/>
            </p:cNvGrpSpPr>
            <p:nvPr userDrawn="1"/>
          </p:nvGrpSpPr>
          <p:grpSpPr bwMode="auto">
            <a:xfrm>
              <a:off x="3101" y="941"/>
              <a:ext cx="235" cy="236"/>
              <a:chOff x="3926" y="2726"/>
              <a:chExt cx="532" cy="535"/>
            </a:xfrm>
          </p:grpSpPr>
          <p:sp>
            <p:nvSpPr>
              <p:cNvPr id="8350" name="AutoShape 158"/>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51" name="Freeform 159"/>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52" name="Freeform 160"/>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4" name="Group 161"/>
            <p:cNvGrpSpPr>
              <a:grpSpLocks/>
            </p:cNvGrpSpPr>
            <p:nvPr userDrawn="1"/>
          </p:nvGrpSpPr>
          <p:grpSpPr bwMode="auto">
            <a:xfrm>
              <a:off x="3101" y="1410"/>
              <a:ext cx="235" cy="236"/>
              <a:chOff x="3926" y="3791"/>
              <a:chExt cx="532" cy="535"/>
            </a:xfrm>
          </p:grpSpPr>
          <p:sp>
            <p:nvSpPr>
              <p:cNvPr id="8354" name="AutoShape 162"/>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55" name="Freeform 163"/>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56" name="Freeform 164"/>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5" name="Group 165"/>
            <p:cNvGrpSpPr>
              <a:grpSpLocks/>
            </p:cNvGrpSpPr>
            <p:nvPr userDrawn="1"/>
          </p:nvGrpSpPr>
          <p:grpSpPr bwMode="auto">
            <a:xfrm>
              <a:off x="3101" y="473"/>
              <a:ext cx="235" cy="235"/>
              <a:chOff x="3926" y="1662"/>
              <a:chExt cx="532" cy="535"/>
            </a:xfrm>
          </p:grpSpPr>
          <p:sp>
            <p:nvSpPr>
              <p:cNvPr id="8358" name="AutoShape 166"/>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59" name="Freeform 167"/>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60" name="Freeform 168"/>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6" name="Group 169"/>
            <p:cNvGrpSpPr>
              <a:grpSpLocks/>
            </p:cNvGrpSpPr>
            <p:nvPr userDrawn="1"/>
          </p:nvGrpSpPr>
          <p:grpSpPr bwMode="auto">
            <a:xfrm>
              <a:off x="3103" y="3"/>
              <a:ext cx="234" cy="236"/>
              <a:chOff x="3926" y="606"/>
              <a:chExt cx="532" cy="535"/>
            </a:xfrm>
          </p:grpSpPr>
          <p:sp>
            <p:nvSpPr>
              <p:cNvPr id="8362" name="AutoShape 170"/>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63" name="Freeform 171"/>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64" name="Freeform 172"/>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7" name="Group 173"/>
            <p:cNvGrpSpPr>
              <a:grpSpLocks/>
            </p:cNvGrpSpPr>
            <p:nvPr userDrawn="1"/>
          </p:nvGrpSpPr>
          <p:grpSpPr bwMode="auto">
            <a:xfrm>
              <a:off x="2869" y="237"/>
              <a:ext cx="234" cy="235"/>
              <a:chOff x="3926" y="606"/>
              <a:chExt cx="532" cy="535"/>
            </a:xfrm>
          </p:grpSpPr>
          <p:sp>
            <p:nvSpPr>
              <p:cNvPr id="8366" name="AutoShape 174"/>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67" name="Freeform 175"/>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68" name="Freeform 176"/>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8" name="Group 177"/>
            <p:cNvGrpSpPr>
              <a:grpSpLocks/>
            </p:cNvGrpSpPr>
            <p:nvPr userDrawn="1"/>
          </p:nvGrpSpPr>
          <p:grpSpPr bwMode="auto">
            <a:xfrm>
              <a:off x="2869" y="705"/>
              <a:ext cx="234" cy="236"/>
              <a:chOff x="3926" y="606"/>
              <a:chExt cx="532" cy="535"/>
            </a:xfrm>
          </p:grpSpPr>
          <p:sp>
            <p:nvSpPr>
              <p:cNvPr id="8370" name="AutoShape 178"/>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71" name="Freeform 179"/>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72" name="Freeform 180"/>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79" name="Group 181"/>
            <p:cNvGrpSpPr>
              <a:grpSpLocks/>
            </p:cNvGrpSpPr>
            <p:nvPr userDrawn="1"/>
          </p:nvGrpSpPr>
          <p:grpSpPr bwMode="auto">
            <a:xfrm>
              <a:off x="2869" y="1179"/>
              <a:ext cx="234" cy="235"/>
              <a:chOff x="3926" y="606"/>
              <a:chExt cx="532" cy="535"/>
            </a:xfrm>
          </p:grpSpPr>
          <p:sp>
            <p:nvSpPr>
              <p:cNvPr id="8374" name="AutoShape 18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75" name="Freeform 183"/>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76" name="Freeform 184"/>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0" name="Group 185"/>
            <p:cNvGrpSpPr>
              <a:grpSpLocks/>
            </p:cNvGrpSpPr>
            <p:nvPr userDrawn="1"/>
          </p:nvGrpSpPr>
          <p:grpSpPr bwMode="auto">
            <a:xfrm>
              <a:off x="2633" y="941"/>
              <a:ext cx="234" cy="236"/>
              <a:chOff x="3926" y="2726"/>
              <a:chExt cx="532" cy="535"/>
            </a:xfrm>
          </p:grpSpPr>
          <p:sp>
            <p:nvSpPr>
              <p:cNvPr id="8378" name="AutoShape 186"/>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79" name="Freeform 187"/>
              <p:cNvSpPr>
                <a:spLocks/>
              </p:cNvSpPr>
              <p:nvPr userDrawn="1"/>
            </p:nvSpPr>
            <p:spPr bwMode="gray">
              <a:xfrm>
                <a:off x="3928" y="286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80" name="Freeform 188"/>
              <p:cNvSpPr>
                <a:spLocks/>
              </p:cNvSpPr>
              <p:nvPr userDrawn="1"/>
            </p:nvSpPr>
            <p:spPr bwMode="gray">
              <a:xfrm flipH="1">
                <a:off x="4192"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1" name="Group 189"/>
            <p:cNvGrpSpPr>
              <a:grpSpLocks/>
            </p:cNvGrpSpPr>
            <p:nvPr userDrawn="1"/>
          </p:nvGrpSpPr>
          <p:grpSpPr bwMode="auto">
            <a:xfrm>
              <a:off x="2633" y="1410"/>
              <a:ext cx="234" cy="236"/>
              <a:chOff x="3926" y="3791"/>
              <a:chExt cx="532" cy="535"/>
            </a:xfrm>
          </p:grpSpPr>
          <p:sp>
            <p:nvSpPr>
              <p:cNvPr id="8382" name="AutoShape 190"/>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83" name="Freeform 191"/>
              <p:cNvSpPr>
                <a:spLocks/>
              </p:cNvSpPr>
              <p:nvPr userDrawn="1"/>
            </p:nvSpPr>
            <p:spPr bwMode="gray">
              <a:xfrm>
                <a:off x="3928"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84" name="Freeform 192"/>
              <p:cNvSpPr>
                <a:spLocks/>
              </p:cNvSpPr>
              <p:nvPr userDrawn="1"/>
            </p:nvSpPr>
            <p:spPr bwMode="gray">
              <a:xfrm flipH="1">
                <a:off x="4192" y="3922"/>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2" name="Group 193"/>
            <p:cNvGrpSpPr>
              <a:grpSpLocks/>
            </p:cNvGrpSpPr>
            <p:nvPr userDrawn="1"/>
          </p:nvGrpSpPr>
          <p:grpSpPr bwMode="auto">
            <a:xfrm>
              <a:off x="2633" y="473"/>
              <a:ext cx="234" cy="235"/>
              <a:chOff x="3926" y="1662"/>
              <a:chExt cx="532" cy="535"/>
            </a:xfrm>
          </p:grpSpPr>
          <p:sp>
            <p:nvSpPr>
              <p:cNvPr id="8386" name="AutoShape 194"/>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87" name="Freeform 195"/>
              <p:cNvSpPr>
                <a:spLocks/>
              </p:cNvSpPr>
              <p:nvPr userDrawn="1"/>
            </p:nvSpPr>
            <p:spPr bwMode="gray">
              <a:xfrm>
                <a:off x="3928" y="1796"/>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88" name="Freeform 196"/>
              <p:cNvSpPr>
                <a:spLocks/>
              </p:cNvSpPr>
              <p:nvPr userDrawn="1"/>
            </p:nvSpPr>
            <p:spPr bwMode="gray">
              <a:xfrm flipH="1">
                <a:off x="4192" y="1794"/>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3" name="Group 197"/>
            <p:cNvGrpSpPr>
              <a:grpSpLocks/>
            </p:cNvGrpSpPr>
            <p:nvPr userDrawn="1"/>
          </p:nvGrpSpPr>
          <p:grpSpPr bwMode="auto">
            <a:xfrm>
              <a:off x="2634" y="3"/>
              <a:ext cx="234" cy="236"/>
              <a:chOff x="3926" y="606"/>
              <a:chExt cx="532" cy="535"/>
            </a:xfrm>
          </p:grpSpPr>
          <p:sp>
            <p:nvSpPr>
              <p:cNvPr id="8390" name="AutoShape 198"/>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91" name="Freeform 199"/>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92" name="Freeform 200"/>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4" name="Group 201"/>
            <p:cNvGrpSpPr>
              <a:grpSpLocks/>
            </p:cNvGrpSpPr>
            <p:nvPr userDrawn="1"/>
          </p:nvGrpSpPr>
          <p:grpSpPr bwMode="auto">
            <a:xfrm>
              <a:off x="2400" y="237"/>
              <a:ext cx="234" cy="235"/>
              <a:chOff x="3926" y="606"/>
              <a:chExt cx="532" cy="535"/>
            </a:xfrm>
          </p:grpSpPr>
          <p:sp>
            <p:nvSpPr>
              <p:cNvPr id="8394" name="AutoShape 202"/>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95" name="Freeform 203"/>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96" name="Freeform 204"/>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5" name="Group 205"/>
            <p:cNvGrpSpPr>
              <a:grpSpLocks/>
            </p:cNvGrpSpPr>
            <p:nvPr userDrawn="1"/>
          </p:nvGrpSpPr>
          <p:grpSpPr bwMode="auto">
            <a:xfrm>
              <a:off x="2400" y="705"/>
              <a:ext cx="234" cy="236"/>
              <a:chOff x="3926" y="606"/>
              <a:chExt cx="532" cy="535"/>
            </a:xfrm>
          </p:grpSpPr>
          <p:sp>
            <p:nvSpPr>
              <p:cNvPr id="8398" name="AutoShape 206"/>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399" name="Freeform 207"/>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00" name="Freeform 208"/>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86" name="Group 209"/>
            <p:cNvGrpSpPr>
              <a:grpSpLocks/>
            </p:cNvGrpSpPr>
            <p:nvPr userDrawn="1"/>
          </p:nvGrpSpPr>
          <p:grpSpPr bwMode="auto">
            <a:xfrm>
              <a:off x="2398" y="1177"/>
              <a:ext cx="234" cy="235"/>
              <a:chOff x="3926" y="606"/>
              <a:chExt cx="532" cy="535"/>
            </a:xfrm>
          </p:grpSpPr>
          <p:sp>
            <p:nvSpPr>
              <p:cNvPr id="8402" name="AutoShape 210"/>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03" name="Freeform 211"/>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04" name="Freeform 212"/>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8405" name="Freeform 213"/>
            <p:cNvSpPr>
              <a:spLocks/>
            </p:cNvSpPr>
            <p:nvPr userDrawn="1"/>
          </p:nvSpPr>
          <p:spPr bwMode="gray">
            <a:xfrm>
              <a:off x="2989"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06" name="Freeform 214"/>
            <p:cNvSpPr>
              <a:spLocks/>
            </p:cNvSpPr>
            <p:nvPr userDrawn="1"/>
          </p:nvSpPr>
          <p:spPr bwMode="gray">
            <a:xfrm>
              <a:off x="2522" y="1587"/>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089" name="Group 215"/>
            <p:cNvGrpSpPr>
              <a:grpSpLocks/>
            </p:cNvGrpSpPr>
            <p:nvPr userDrawn="1"/>
          </p:nvGrpSpPr>
          <p:grpSpPr bwMode="auto">
            <a:xfrm>
              <a:off x="2287" y="1587"/>
              <a:ext cx="3477" cy="58"/>
              <a:chOff x="0" y="4220"/>
              <a:chExt cx="5764" cy="97"/>
            </a:xfrm>
          </p:grpSpPr>
          <p:sp>
            <p:nvSpPr>
              <p:cNvPr id="8408" name="Freeform 216"/>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09" name="Freeform 217"/>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0" name="Freeform 218"/>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1" name="Freeform 219"/>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2" name="Freeform 220"/>
              <p:cNvSpPr>
                <a:spLocks/>
              </p:cNvSpPr>
              <p:nvPr userDrawn="1"/>
            </p:nvSpPr>
            <p:spPr bwMode="gray">
              <a:xfrm>
                <a:off x="1553"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3" name="Freeform 221"/>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4" name="Freeform 222"/>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5" name="Freeform 223"/>
              <p:cNvSpPr>
                <a:spLocks/>
              </p:cNvSpPr>
              <p:nvPr userDrawn="1"/>
            </p:nvSpPr>
            <p:spPr bwMode="gray">
              <a:xfrm>
                <a:off x="78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0" name="Group 224"/>
            <p:cNvGrpSpPr>
              <a:grpSpLocks/>
            </p:cNvGrpSpPr>
            <p:nvPr userDrawn="1"/>
          </p:nvGrpSpPr>
          <p:grpSpPr bwMode="auto">
            <a:xfrm>
              <a:off x="2289" y="942"/>
              <a:ext cx="117" cy="231"/>
              <a:chOff x="4" y="3151"/>
              <a:chExt cx="193" cy="383"/>
            </a:xfrm>
          </p:grpSpPr>
          <p:sp>
            <p:nvSpPr>
              <p:cNvPr id="8417" name="Freeform 225"/>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18" name="Freeform 226"/>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1" name="Group 227"/>
            <p:cNvGrpSpPr>
              <a:grpSpLocks/>
            </p:cNvGrpSpPr>
            <p:nvPr userDrawn="1"/>
          </p:nvGrpSpPr>
          <p:grpSpPr bwMode="auto">
            <a:xfrm>
              <a:off x="2287" y="1409"/>
              <a:ext cx="116" cy="231"/>
              <a:chOff x="0" y="3925"/>
              <a:chExt cx="193" cy="383"/>
            </a:xfrm>
          </p:grpSpPr>
          <p:sp>
            <p:nvSpPr>
              <p:cNvPr id="8420" name="Freeform 228"/>
              <p:cNvSpPr>
                <a:spLocks/>
              </p:cNvSpPr>
              <p:nvPr userDrawn="1"/>
            </p:nvSpPr>
            <p:spPr bwMode="gray">
              <a:xfrm flipH="1">
                <a:off x="0" y="4020"/>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1" name="Freeform 229"/>
              <p:cNvSpPr>
                <a:spLocks/>
              </p:cNvSpPr>
              <p:nvPr userDrawn="1"/>
            </p:nvSpPr>
            <p:spPr bwMode="gray">
              <a:xfrm>
                <a:off x="2" y="3925"/>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2" name="Group 230"/>
            <p:cNvGrpSpPr>
              <a:grpSpLocks/>
            </p:cNvGrpSpPr>
            <p:nvPr userDrawn="1"/>
          </p:nvGrpSpPr>
          <p:grpSpPr bwMode="auto">
            <a:xfrm>
              <a:off x="2285" y="882"/>
              <a:ext cx="3480" cy="118"/>
              <a:chOff x="-4" y="2660"/>
              <a:chExt cx="5769" cy="195"/>
            </a:xfrm>
          </p:grpSpPr>
          <p:sp>
            <p:nvSpPr>
              <p:cNvPr id="8423" name="AutoShape 231"/>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4" name="AutoShape 232"/>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5" name="AutoShape 233"/>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6" name="AutoShape 234"/>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7" name="AutoShape 235"/>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8" name="AutoShape 236"/>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29" name="AutoShape 237"/>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0" name="AutoShape 238"/>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1" name="AutoShape 239"/>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2" name="AutoShape 240"/>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3" name="AutoShape 241"/>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4" name="AutoShape 242"/>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5" name="AutoShape 243"/>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6" name="AutoShape 244"/>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37" name="AutoShape 245"/>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3" name="Group 246"/>
            <p:cNvGrpSpPr>
              <a:grpSpLocks/>
            </p:cNvGrpSpPr>
            <p:nvPr userDrawn="1"/>
          </p:nvGrpSpPr>
          <p:grpSpPr bwMode="auto">
            <a:xfrm>
              <a:off x="2285" y="1119"/>
              <a:ext cx="3480" cy="117"/>
              <a:chOff x="-4" y="2660"/>
              <a:chExt cx="5769" cy="195"/>
            </a:xfrm>
          </p:grpSpPr>
          <p:sp>
            <p:nvSpPr>
              <p:cNvPr id="8439" name="AutoShape 247"/>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0" name="AutoShape 248"/>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1" name="AutoShape 249"/>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2" name="AutoShape 250"/>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3" name="AutoShape 251"/>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4" name="AutoShape 252"/>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5" name="AutoShape 253"/>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6" name="AutoShape 254"/>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7" name="AutoShape 255"/>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8" name="AutoShape 256"/>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49" name="AutoShape 257"/>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0" name="AutoShape 258"/>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1" name="AutoShape 259"/>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2" name="AutoShape 260"/>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3" name="AutoShape 261"/>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4" name="Group 262"/>
            <p:cNvGrpSpPr>
              <a:grpSpLocks/>
            </p:cNvGrpSpPr>
            <p:nvPr userDrawn="1"/>
          </p:nvGrpSpPr>
          <p:grpSpPr bwMode="auto">
            <a:xfrm>
              <a:off x="2285" y="1353"/>
              <a:ext cx="3480" cy="117"/>
              <a:chOff x="-4" y="2660"/>
              <a:chExt cx="5769" cy="195"/>
            </a:xfrm>
          </p:grpSpPr>
          <p:sp>
            <p:nvSpPr>
              <p:cNvPr id="8455" name="AutoShape 263"/>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6" name="AutoShape 264"/>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7" name="AutoShape 265"/>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8" name="AutoShape 266"/>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59" name="AutoShape 267"/>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0" name="AutoShape 268"/>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1" name="AutoShape 269"/>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2" name="AutoShape 270"/>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3" name="AutoShape 271"/>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4" name="AutoShape 272"/>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5" name="AutoShape 273"/>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6" name="AutoShape 274"/>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7" name="AutoShape 275"/>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8" name="AutoShape 276"/>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69" name="AutoShape 277"/>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5" name="Group 278"/>
            <p:cNvGrpSpPr>
              <a:grpSpLocks/>
            </p:cNvGrpSpPr>
            <p:nvPr userDrawn="1"/>
          </p:nvGrpSpPr>
          <p:grpSpPr bwMode="auto">
            <a:xfrm>
              <a:off x="2285" y="648"/>
              <a:ext cx="3480" cy="118"/>
              <a:chOff x="-4" y="2660"/>
              <a:chExt cx="5769" cy="195"/>
            </a:xfrm>
          </p:grpSpPr>
          <p:sp>
            <p:nvSpPr>
              <p:cNvPr id="8471" name="AutoShape 279"/>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2" name="AutoShape 280"/>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3" name="AutoShape 281"/>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4" name="AutoShape 282"/>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5" name="AutoShape 283"/>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6" name="AutoShape 284"/>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7" name="AutoShape 285"/>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8" name="AutoShape 286"/>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79" name="AutoShape 287"/>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0" name="AutoShape 288"/>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1" name="AutoShape 289"/>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2" name="AutoShape 290"/>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3" name="AutoShape 291"/>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4" name="AutoShape 292"/>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5" name="AutoShape 293"/>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6" name="Group 294"/>
            <p:cNvGrpSpPr>
              <a:grpSpLocks/>
            </p:cNvGrpSpPr>
            <p:nvPr userDrawn="1"/>
          </p:nvGrpSpPr>
          <p:grpSpPr bwMode="auto">
            <a:xfrm>
              <a:off x="2285" y="414"/>
              <a:ext cx="3480" cy="118"/>
              <a:chOff x="-4" y="2660"/>
              <a:chExt cx="5769" cy="195"/>
            </a:xfrm>
          </p:grpSpPr>
          <p:sp>
            <p:nvSpPr>
              <p:cNvPr id="8487" name="AutoShape 295"/>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8" name="AutoShape 296"/>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89" name="AutoShape 297"/>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0" name="AutoShape 298"/>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1" name="AutoShape 299"/>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2" name="AutoShape 300"/>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3" name="AutoShape 301"/>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4" name="AutoShape 302"/>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5" name="AutoShape 303"/>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6" name="AutoShape 304"/>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7" name="AutoShape 305"/>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8" name="AutoShape 306"/>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499" name="AutoShape 307"/>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0" name="AutoShape 308"/>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1" name="AutoShape 309"/>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7" name="Group 310"/>
            <p:cNvGrpSpPr>
              <a:grpSpLocks/>
            </p:cNvGrpSpPr>
            <p:nvPr userDrawn="1"/>
          </p:nvGrpSpPr>
          <p:grpSpPr bwMode="auto">
            <a:xfrm>
              <a:off x="2285" y="177"/>
              <a:ext cx="3480" cy="118"/>
              <a:chOff x="-4" y="2660"/>
              <a:chExt cx="5769" cy="195"/>
            </a:xfrm>
          </p:grpSpPr>
          <p:sp>
            <p:nvSpPr>
              <p:cNvPr id="8503" name="AutoShape 311"/>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4" name="AutoShape 312"/>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5" name="AutoShape 313"/>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6" name="AutoShape 314"/>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7" name="AutoShape 315"/>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8" name="AutoShape 316"/>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09" name="AutoShape 317"/>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0" name="AutoShape 318"/>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1" name="AutoShape 319"/>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2" name="AutoShape 320"/>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3" name="AutoShape 321"/>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4" name="AutoShape 322"/>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5" name="AutoShape 323"/>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6" name="AutoShape 324"/>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17" name="AutoShape 325"/>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8" name="Group 326"/>
            <p:cNvGrpSpPr>
              <a:grpSpLocks/>
            </p:cNvGrpSpPr>
            <p:nvPr userDrawn="1"/>
          </p:nvGrpSpPr>
          <p:grpSpPr bwMode="auto">
            <a:xfrm>
              <a:off x="2290" y="476"/>
              <a:ext cx="116" cy="231"/>
              <a:chOff x="4" y="3151"/>
              <a:chExt cx="193" cy="383"/>
            </a:xfrm>
          </p:grpSpPr>
          <p:sp>
            <p:nvSpPr>
              <p:cNvPr id="8519" name="Freeform 327"/>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0" name="Freeform 328"/>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099" name="Group 329"/>
            <p:cNvGrpSpPr>
              <a:grpSpLocks/>
            </p:cNvGrpSpPr>
            <p:nvPr userDrawn="1"/>
          </p:nvGrpSpPr>
          <p:grpSpPr bwMode="auto">
            <a:xfrm>
              <a:off x="2290" y="3"/>
              <a:ext cx="116" cy="231"/>
              <a:chOff x="4" y="3151"/>
              <a:chExt cx="193" cy="383"/>
            </a:xfrm>
          </p:grpSpPr>
          <p:sp>
            <p:nvSpPr>
              <p:cNvPr id="8522" name="Freeform 330"/>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3" name="Freeform 331"/>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8524" name="Freeform 332"/>
            <p:cNvSpPr>
              <a:spLocks/>
            </p:cNvSpPr>
            <p:nvPr userDrawn="1"/>
          </p:nvSpPr>
          <p:spPr bwMode="gray">
            <a:xfrm flipV="1">
              <a:off x="5300"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5" name="Freeform 333"/>
            <p:cNvSpPr>
              <a:spLocks/>
            </p:cNvSpPr>
            <p:nvPr userDrawn="1"/>
          </p:nvSpPr>
          <p:spPr bwMode="gray">
            <a:xfrm flipV="1">
              <a:off x="4839"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6" name="Freeform 334"/>
            <p:cNvSpPr>
              <a:spLocks/>
            </p:cNvSpPr>
            <p:nvPr userDrawn="1"/>
          </p:nvSpPr>
          <p:spPr bwMode="gray">
            <a:xfrm flipV="1">
              <a:off x="4377"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7" name="Freeform 335"/>
            <p:cNvSpPr>
              <a:spLocks/>
            </p:cNvSpPr>
            <p:nvPr userDrawn="1"/>
          </p:nvSpPr>
          <p:spPr bwMode="gray">
            <a:xfrm flipV="1">
              <a:off x="3916" y="3"/>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8" name="Freeform 336"/>
            <p:cNvSpPr>
              <a:spLocks/>
            </p:cNvSpPr>
            <p:nvPr userDrawn="1"/>
          </p:nvSpPr>
          <p:spPr bwMode="gray">
            <a:xfrm flipV="1">
              <a:off x="3454"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29" name="Freeform 337"/>
            <p:cNvSpPr>
              <a:spLocks/>
            </p:cNvSpPr>
            <p:nvPr userDrawn="1"/>
          </p:nvSpPr>
          <p:spPr bwMode="gray">
            <a:xfrm flipV="1">
              <a:off x="2989"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0" name="Freeform 338"/>
            <p:cNvSpPr>
              <a:spLocks/>
            </p:cNvSpPr>
            <p:nvPr userDrawn="1"/>
          </p:nvSpPr>
          <p:spPr bwMode="gray">
            <a:xfrm flipV="1">
              <a:off x="2522" y="3"/>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107" name="Group 339"/>
            <p:cNvGrpSpPr>
              <a:grpSpLocks/>
            </p:cNvGrpSpPr>
            <p:nvPr userDrawn="1"/>
          </p:nvGrpSpPr>
          <p:grpSpPr bwMode="auto">
            <a:xfrm flipV="1">
              <a:off x="2287" y="3"/>
              <a:ext cx="3477" cy="58"/>
              <a:chOff x="0" y="4220"/>
              <a:chExt cx="5764" cy="97"/>
            </a:xfrm>
          </p:grpSpPr>
          <p:sp>
            <p:nvSpPr>
              <p:cNvPr id="8532" name="Freeform 340"/>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3" name="Freeform 341"/>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4" name="Freeform 342"/>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5" name="Freeform 343"/>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6" name="Freeform 344"/>
              <p:cNvSpPr>
                <a:spLocks/>
              </p:cNvSpPr>
              <p:nvPr userDrawn="1"/>
            </p:nvSpPr>
            <p:spPr bwMode="gray">
              <a:xfrm>
                <a:off x="1553"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7" name="Freeform 345"/>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8" name="Freeform 346"/>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39" name="Freeform 347"/>
              <p:cNvSpPr>
                <a:spLocks/>
              </p:cNvSpPr>
              <p:nvPr userDrawn="1"/>
            </p:nvSpPr>
            <p:spPr bwMode="gray">
              <a:xfrm>
                <a:off x="78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8540" name="Rectangle 348"/>
          <p:cNvSpPr>
            <a:spLocks noChangeArrowheads="1"/>
          </p:cNvSpPr>
          <p:nvPr/>
        </p:nvSpPr>
        <p:spPr bwMode="gray">
          <a:xfrm>
            <a:off x="0" y="-7938"/>
            <a:ext cx="8051800" cy="836613"/>
          </a:xfrm>
          <a:prstGeom prst="rect">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41" name="Rectangle 349"/>
          <p:cNvSpPr>
            <a:spLocks noChangeArrowheads="1"/>
          </p:cNvSpPr>
          <p:nvPr/>
        </p:nvSpPr>
        <p:spPr bwMode="gray">
          <a:xfrm>
            <a:off x="0" y="828675"/>
            <a:ext cx="9144000" cy="6048375"/>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8542" name="Rectangle 350"/>
          <p:cNvSpPr>
            <a:spLocks noGrp="1" noChangeArrowheads="1"/>
          </p:cNvSpPr>
          <p:nvPr>
            <p:ph type="ftr" sz="quarter" idx="3"/>
          </p:nvPr>
        </p:nvSpPr>
        <p:spPr bwMode="gray">
          <a:xfrm>
            <a:off x="611188" y="6300788"/>
            <a:ext cx="8137525" cy="395287"/>
          </a:xfrm>
          <a:prstGeom prst="rect">
            <a:avLst/>
          </a:prstGeom>
          <a:gradFill rotWithShape="1">
            <a:gsLst>
              <a:gs pos="0">
                <a:srgbClr val="F6F6F6"/>
              </a:gs>
              <a:gs pos="100000">
                <a:srgbClr val="E5D6B1"/>
              </a:gs>
            </a:gsLst>
            <a:lin ang="0" scaled="1"/>
          </a:gradFill>
          <a:ln w="9525">
            <a:noFill/>
            <a:miter lim="800000"/>
            <a:headEnd/>
            <a:tailEnd/>
          </a:ln>
          <a:effectLst/>
        </p:spPr>
        <p:txBody>
          <a:bodyPr vert="horz" wrap="square" lIns="54000" tIns="10800" rIns="54000" bIns="10800" numCol="1" anchor="t" anchorCtr="0" compatLnSpc="1">
            <a:prstTxWarp prst="textNoShape">
              <a:avLst/>
            </a:prstTxWarp>
          </a:bodyPr>
          <a:lstStyle>
            <a:lvl1pPr>
              <a:defRPr sz="2000">
                <a:solidFill>
                  <a:srgbClr val="D6BC7A"/>
                </a:solidFill>
                <a:effectLst/>
                <a:latin typeface="楷体_GB2312" pitchFamily="49" charset="-122"/>
                <a:ea typeface="楷体_GB2312" pitchFamily="49" charset="-122"/>
              </a:defRPr>
            </a:lvl1pPr>
          </a:lstStyle>
          <a:p>
            <a:pPr fontAlgn="base">
              <a:spcBef>
                <a:spcPct val="0"/>
              </a:spcBef>
              <a:spcAft>
                <a:spcPct val="0"/>
              </a:spcAft>
              <a:defRPr/>
            </a:pPr>
            <a:endParaRPr lang="zh-CN" altLang="en-US" b="1"/>
          </a:p>
        </p:txBody>
      </p:sp>
      <p:sp>
        <p:nvSpPr>
          <p:cNvPr id="351" name="Rectangle 3"/>
          <p:cNvSpPr>
            <a:spLocks noGrp="1" noChangeArrowheads="1"/>
          </p:cNvSpPr>
          <p:nvPr>
            <p:ph type="sldNum" sz="quarter" idx="4"/>
          </p:nvPr>
        </p:nvSpPr>
        <p:spPr>
          <a:xfrm>
            <a:off x="6553200" y="6248400"/>
            <a:ext cx="2133600" cy="457200"/>
          </a:xfrm>
          <a:prstGeom prst="rect">
            <a:avLst/>
          </a:prstGeom>
          <a:ln/>
        </p:spPr>
        <p:txBody>
          <a:bodyPr/>
          <a:lstStyle>
            <a:lvl1pPr>
              <a:defRPr/>
            </a:lvl1pPr>
          </a:lstStyle>
          <a:p>
            <a:pPr>
              <a:defRPr/>
            </a:pPr>
            <a:fld id="{21A74EF1-0C2F-4798-8352-34C45D2A7DC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5119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22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mn-lt"/>
                <a:ea typeface="+mn-ea"/>
              </a:defRPr>
            </a:lvl1pPr>
          </a:lstStyle>
          <a:p>
            <a:pPr fontAlgn="base">
              <a:spcBef>
                <a:spcPct val="0"/>
              </a:spcBef>
              <a:spcAft>
                <a:spcPct val="0"/>
              </a:spcAft>
              <a:defRPr/>
            </a:pPr>
            <a:endParaRPr lang="en-US" altLang="zh-CN">
              <a:solidFill>
                <a:srgbClr val="000000"/>
              </a:solidFill>
            </a:endParaRPr>
          </a:p>
        </p:txBody>
      </p:sp>
      <p:sp>
        <p:nvSpPr>
          <p:cNvPr id="6922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Black" pitchFamily="34" charset="0"/>
                <a:ea typeface="+mn-ea"/>
              </a:defRPr>
            </a:lvl1pPr>
          </a:lstStyle>
          <a:p>
            <a:pPr fontAlgn="base">
              <a:spcBef>
                <a:spcPct val="0"/>
              </a:spcBef>
              <a:spcAft>
                <a:spcPct val="0"/>
              </a:spcAft>
              <a:defRPr/>
            </a:pPr>
            <a:fld id="{BACD4670-AA52-40BD-BDC6-D19D44091189}" type="slidenum">
              <a:rPr lang="zh-CN" altLang="en-US">
                <a:solidFill>
                  <a:srgbClr val="000000"/>
                </a:solidFill>
              </a:rPr>
              <a:pPr fontAlgn="base">
                <a:spcBef>
                  <a:spcPct val="0"/>
                </a:spcBef>
                <a:spcAft>
                  <a:spcPct val="0"/>
                </a:spcAft>
                <a:defRPr/>
              </a:pPr>
              <a:t>‹#›</a:t>
            </a:fld>
            <a:endParaRPr lang="en-US" altLang="zh-CN">
              <a:solidFill>
                <a:srgbClr val="000000"/>
              </a:solidFill>
            </a:endParaRPr>
          </a:p>
        </p:txBody>
      </p:sp>
      <p:grpSp>
        <p:nvGrpSpPr>
          <p:cNvPr id="2052" name="Group 4"/>
          <p:cNvGrpSpPr>
            <a:grpSpLocks/>
          </p:cNvGrpSpPr>
          <p:nvPr/>
        </p:nvGrpSpPr>
        <p:grpSpPr bwMode="auto">
          <a:xfrm>
            <a:off x="0" y="0"/>
            <a:ext cx="9144000" cy="546100"/>
            <a:chOff x="0" y="0"/>
            <a:chExt cx="5760" cy="344"/>
          </a:xfrm>
        </p:grpSpPr>
        <p:sp>
          <p:nvSpPr>
            <p:cNvPr id="24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zh-CN" altLang="en-US" sz="2400">
                <a:solidFill>
                  <a:srgbClr val="000000"/>
                </a:solidFill>
                <a:latin typeface="Times New Roman" pitchFamily="18" charset="0"/>
              </a:endParaRPr>
            </a:p>
          </p:txBody>
        </p:sp>
        <p:sp>
          <p:nvSpPr>
            <p:cNvPr id="24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240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666699"/>
                </a:solidFill>
              </a:endParaRPr>
            </a:p>
          </p:txBody>
        </p:sp>
        <p:sp>
          <p:nvSpPr>
            <p:cNvPr id="240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666699"/>
                </a:solidFill>
              </a:endParaRPr>
            </a:p>
          </p:txBody>
        </p:sp>
        <p:sp>
          <p:nvSpPr>
            <p:cNvPr id="240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9999CC"/>
                </a:solidFill>
              </a:endParaRPr>
            </a:p>
          </p:txBody>
        </p:sp>
        <p:sp>
          <p:nvSpPr>
            <p:cNvPr id="241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666699"/>
                </a:solidFill>
              </a:endParaRPr>
            </a:p>
          </p:txBody>
        </p:sp>
        <p:sp>
          <p:nvSpPr>
            <p:cNvPr id="241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241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9999CC"/>
                </a:solidFill>
              </a:endParaRPr>
            </a:p>
          </p:txBody>
        </p:sp>
        <p:sp>
          <p:nvSpPr>
            <p:cNvPr id="241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922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mn-lt"/>
                <a:ea typeface="+mn-ea"/>
              </a:defRPr>
            </a:lvl1pPr>
          </a:lstStyle>
          <a:p>
            <a:pPr fontAlgn="base">
              <a:spcBef>
                <a:spcPct val="0"/>
              </a:spcBef>
              <a:spcAft>
                <a:spcPct val="0"/>
              </a:spcAft>
              <a:defRPr/>
            </a:pPr>
            <a:endParaRPr lang="en-US" altLang="zh-CN">
              <a:solidFill>
                <a:srgbClr val="000000"/>
              </a:solidFill>
            </a:endParaRPr>
          </a:p>
        </p:txBody>
      </p:sp>
      <p:grpSp>
        <p:nvGrpSpPr>
          <p:cNvPr id="2056" name="Group 17"/>
          <p:cNvGrpSpPr>
            <a:grpSpLocks/>
          </p:cNvGrpSpPr>
          <p:nvPr userDrawn="1"/>
        </p:nvGrpSpPr>
        <p:grpSpPr bwMode="auto">
          <a:xfrm>
            <a:off x="3627438" y="4763"/>
            <a:ext cx="5524500" cy="2608262"/>
            <a:chOff x="2285" y="3"/>
            <a:chExt cx="3480" cy="1643"/>
          </a:xfrm>
        </p:grpSpPr>
        <p:grpSp>
          <p:nvGrpSpPr>
            <p:cNvPr id="2060" name="Group 18"/>
            <p:cNvGrpSpPr>
              <a:grpSpLocks/>
            </p:cNvGrpSpPr>
            <p:nvPr userDrawn="1"/>
          </p:nvGrpSpPr>
          <p:grpSpPr bwMode="auto">
            <a:xfrm>
              <a:off x="4954" y="941"/>
              <a:ext cx="235" cy="236"/>
              <a:chOff x="3926" y="2726"/>
              <a:chExt cx="532" cy="535"/>
            </a:xfrm>
          </p:grpSpPr>
          <p:sp>
            <p:nvSpPr>
              <p:cNvPr id="692243" name="AutoShape 19"/>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4" name="Freeform 20"/>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5" name="Freeform 21"/>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61" name="Group 22"/>
            <p:cNvGrpSpPr>
              <a:grpSpLocks/>
            </p:cNvGrpSpPr>
            <p:nvPr userDrawn="1"/>
          </p:nvGrpSpPr>
          <p:grpSpPr bwMode="auto">
            <a:xfrm>
              <a:off x="4954" y="1410"/>
              <a:ext cx="235" cy="236"/>
              <a:chOff x="3926" y="3791"/>
              <a:chExt cx="532" cy="535"/>
            </a:xfrm>
          </p:grpSpPr>
          <p:sp>
            <p:nvSpPr>
              <p:cNvPr id="692247" name="AutoShape 23"/>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8" name="Freeform 24"/>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9" name="Freeform 25"/>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62" name="Group 26"/>
            <p:cNvGrpSpPr>
              <a:grpSpLocks/>
            </p:cNvGrpSpPr>
            <p:nvPr userDrawn="1"/>
          </p:nvGrpSpPr>
          <p:grpSpPr bwMode="auto">
            <a:xfrm>
              <a:off x="5417" y="940"/>
              <a:ext cx="234" cy="236"/>
              <a:chOff x="4976" y="2723"/>
              <a:chExt cx="531" cy="535"/>
            </a:xfrm>
          </p:grpSpPr>
          <p:sp>
            <p:nvSpPr>
              <p:cNvPr id="692251" name="AutoShape 27"/>
              <p:cNvSpPr>
                <a:spLocks noChangeArrowheads="1"/>
              </p:cNvSpPr>
              <p:nvPr userDrawn="1"/>
            </p:nvSpPr>
            <p:spPr bwMode="gray">
              <a:xfrm>
                <a:off x="4976" y="2723"/>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2" name="Freeform 28"/>
              <p:cNvSpPr>
                <a:spLocks/>
              </p:cNvSpPr>
              <p:nvPr userDrawn="1"/>
            </p:nvSpPr>
            <p:spPr bwMode="gray">
              <a:xfrm>
                <a:off x="4978" y="2857"/>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3" name="Freeform 29"/>
              <p:cNvSpPr>
                <a:spLocks/>
              </p:cNvSpPr>
              <p:nvPr userDrawn="1"/>
            </p:nvSpPr>
            <p:spPr bwMode="gray">
              <a:xfrm flipH="1">
                <a:off x="5241" y="2854"/>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63" name="Group 30"/>
            <p:cNvGrpSpPr>
              <a:grpSpLocks/>
            </p:cNvGrpSpPr>
            <p:nvPr userDrawn="1"/>
          </p:nvGrpSpPr>
          <p:grpSpPr bwMode="auto">
            <a:xfrm>
              <a:off x="5647" y="1179"/>
              <a:ext cx="116" cy="233"/>
              <a:chOff x="5497" y="3260"/>
              <a:chExt cx="265" cy="530"/>
            </a:xfrm>
          </p:grpSpPr>
          <p:sp>
            <p:nvSpPr>
              <p:cNvPr id="692255" name="Freeform 31"/>
              <p:cNvSpPr>
                <a:spLocks/>
              </p:cNvSpPr>
              <p:nvPr userDrawn="1"/>
            </p:nvSpPr>
            <p:spPr bwMode="gray">
              <a:xfrm>
                <a:off x="5497" y="3390"/>
                <a:ext cx="265" cy="40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6" name="Freeform 32"/>
              <p:cNvSpPr>
                <a:spLocks/>
              </p:cNvSpPr>
              <p:nvPr userDrawn="1"/>
            </p:nvSpPr>
            <p:spPr bwMode="gray">
              <a:xfrm flipH="1">
                <a:off x="5497" y="3260"/>
                <a:ext cx="265"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64" name="Group 33"/>
            <p:cNvGrpSpPr>
              <a:grpSpLocks/>
            </p:cNvGrpSpPr>
            <p:nvPr userDrawn="1"/>
          </p:nvGrpSpPr>
          <p:grpSpPr bwMode="auto">
            <a:xfrm>
              <a:off x="5416" y="1410"/>
              <a:ext cx="234" cy="236"/>
              <a:chOff x="4973" y="3791"/>
              <a:chExt cx="531" cy="535"/>
            </a:xfrm>
          </p:grpSpPr>
          <p:sp>
            <p:nvSpPr>
              <p:cNvPr id="692258" name="AutoShape 34"/>
              <p:cNvSpPr>
                <a:spLocks noChangeArrowheads="1"/>
              </p:cNvSpPr>
              <p:nvPr userDrawn="1"/>
            </p:nvSpPr>
            <p:spPr bwMode="gray">
              <a:xfrm>
                <a:off x="4973" y="3791"/>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9" name="Freeform 35"/>
              <p:cNvSpPr>
                <a:spLocks/>
              </p:cNvSpPr>
              <p:nvPr userDrawn="1"/>
            </p:nvSpPr>
            <p:spPr bwMode="gray">
              <a:xfrm>
                <a:off x="4975" y="3925"/>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0" name="Freeform 36"/>
              <p:cNvSpPr>
                <a:spLocks/>
              </p:cNvSpPr>
              <p:nvPr userDrawn="1"/>
            </p:nvSpPr>
            <p:spPr bwMode="gray">
              <a:xfrm flipH="1">
                <a:off x="5238" y="3922"/>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692261" name="Freeform 37"/>
            <p:cNvSpPr>
              <a:spLocks/>
            </p:cNvSpPr>
            <p:nvPr userDrawn="1"/>
          </p:nvSpPr>
          <p:spPr bwMode="gray">
            <a:xfrm>
              <a:off x="5300"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2" name="Freeform 38"/>
            <p:cNvSpPr>
              <a:spLocks/>
            </p:cNvSpPr>
            <p:nvPr userDrawn="1"/>
          </p:nvSpPr>
          <p:spPr bwMode="gray">
            <a:xfrm>
              <a:off x="4839"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3" name="Freeform 39"/>
            <p:cNvSpPr>
              <a:spLocks/>
            </p:cNvSpPr>
            <p:nvPr userDrawn="1"/>
          </p:nvSpPr>
          <p:spPr bwMode="gray">
            <a:xfrm>
              <a:off x="4377"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4" name="Freeform 40"/>
            <p:cNvSpPr>
              <a:spLocks/>
            </p:cNvSpPr>
            <p:nvPr userDrawn="1"/>
          </p:nvSpPr>
          <p:spPr bwMode="gray">
            <a:xfrm>
              <a:off x="3916" y="1587"/>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5" name="Freeform 41"/>
            <p:cNvSpPr>
              <a:spLocks/>
            </p:cNvSpPr>
            <p:nvPr userDrawn="1"/>
          </p:nvSpPr>
          <p:spPr bwMode="gray">
            <a:xfrm>
              <a:off x="3454"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2070" name="Group 42"/>
            <p:cNvGrpSpPr>
              <a:grpSpLocks/>
            </p:cNvGrpSpPr>
            <p:nvPr userDrawn="1"/>
          </p:nvGrpSpPr>
          <p:grpSpPr bwMode="auto">
            <a:xfrm>
              <a:off x="5647" y="710"/>
              <a:ext cx="116" cy="232"/>
              <a:chOff x="5497" y="2188"/>
              <a:chExt cx="265" cy="530"/>
            </a:xfrm>
          </p:grpSpPr>
          <p:sp>
            <p:nvSpPr>
              <p:cNvPr id="692267" name="Freeform 43"/>
              <p:cNvSpPr>
                <a:spLocks/>
              </p:cNvSpPr>
              <p:nvPr userDrawn="1"/>
            </p:nvSpPr>
            <p:spPr bwMode="gray">
              <a:xfrm>
                <a:off x="5497" y="2316"/>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8" name="Freeform 44"/>
              <p:cNvSpPr>
                <a:spLocks/>
              </p:cNvSpPr>
              <p:nvPr userDrawn="1"/>
            </p:nvSpPr>
            <p:spPr bwMode="gray">
              <a:xfrm flipH="1">
                <a:off x="5497" y="2188"/>
                <a:ext cx="265" cy="265"/>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1" name="Group 45"/>
            <p:cNvGrpSpPr>
              <a:grpSpLocks/>
            </p:cNvGrpSpPr>
            <p:nvPr userDrawn="1"/>
          </p:nvGrpSpPr>
          <p:grpSpPr bwMode="auto">
            <a:xfrm>
              <a:off x="5187" y="708"/>
              <a:ext cx="234" cy="233"/>
              <a:chOff x="4448" y="61"/>
              <a:chExt cx="531" cy="531"/>
            </a:xfrm>
          </p:grpSpPr>
          <p:sp>
            <p:nvSpPr>
              <p:cNvPr id="692270" name="AutoShape 46"/>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1" name="Freeform 47"/>
              <p:cNvSpPr>
                <a:spLocks/>
              </p:cNvSpPr>
              <p:nvPr userDrawn="1"/>
            </p:nvSpPr>
            <p:spPr bwMode="gray">
              <a:xfrm>
                <a:off x="4450" y="191"/>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2" name="Freeform 48"/>
              <p:cNvSpPr>
                <a:spLocks/>
              </p:cNvSpPr>
              <p:nvPr userDrawn="1"/>
            </p:nvSpPr>
            <p:spPr bwMode="gray">
              <a:xfrm flipH="1">
                <a:off x="4713" y="1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2" name="Group 49"/>
            <p:cNvGrpSpPr>
              <a:grpSpLocks/>
            </p:cNvGrpSpPr>
            <p:nvPr userDrawn="1"/>
          </p:nvGrpSpPr>
          <p:grpSpPr bwMode="auto">
            <a:xfrm>
              <a:off x="5184" y="1180"/>
              <a:ext cx="233" cy="233"/>
              <a:chOff x="4448" y="61"/>
              <a:chExt cx="531" cy="531"/>
            </a:xfrm>
          </p:grpSpPr>
          <p:sp>
            <p:nvSpPr>
              <p:cNvPr id="692274" name="AutoShape 50"/>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5" name="Freeform 51"/>
              <p:cNvSpPr>
                <a:spLocks/>
              </p:cNvSpPr>
              <p:nvPr userDrawn="1"/>
            </p:nvSpPr>
            <p:spPr bwMode="gray">
              <a:xfrm>
                <a:off x="4450" y="191"/>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6" name="Freeform 52"/>
              <p:cNvSpPr>
                <a:spLocks/>
              </p:cNvSpPr>
              <p:nvPr userDrawn="1"/>
            </p:nvSpPr>
            <p:spPr bwMode="gray">
              <a:xfrm flipH="1">
                <a:off x="4712" y="189"/>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3" name="Group 53"/>
            <p:cNvGrpSpPr>
              <a:grpSpLocks/>
            </p:cNvGrpSpPr>
            <p:nvPr userDrawn="1"/>
          </p:nvGrpSpPr>
          <p:grpSpPr bwMode="auto">
            <a:xfrm>
              <a:off x="5416" y="5"/>
              <a:ext cx="234" cy="236"/>
              <a:chOff x="4968" y="595"/>
              <a:chExt cx="531" cy="535"/>
            </a:xfrm>
          </p:grpSpPr>
          <p:sp>
            <p:nvSpPr>
              <p:cNvPr id="692278" name="AutoShape 54"/>
              <p:cNvSpPr>
                <a:spLocks noChangeArrowheads="1"/>
              </p:cNvSpPr>
              <p:nvPr userDrawn="1"/>
            </p:nvSpPr>
            <p:spPr bwMode="gray">
              <a:xfrm>
                <a:off x="4968" y="595"/>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9" name="Freeform 55"/>
              <p:cNvSpPr>
                <a:spLocks/>
              </p:cNvSpPr>
              <p:nvPr userDrawn="1"/>
            </p:nvSpPr>
            <p:spPr bwMode="gray">
              <a:xfrm>
                <a:off x="4970" y="72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0" name="Freeform 56"/>
              <p:cNvSpPr>
                <a:spLocks/>
              </p:cNvSpPr>
              <p:nvPr userDrawn="1"/>
            </p:nvSpPr>
            <p:spPr bwMode="gray">
              <a:xfrm flipH="1">
                <a:off x="5233" y="726"/>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4" name="Group 57"/>
            <p:cNvGrpSpPr>
              <a:grpSpLocks/>
            </p:cNvGrpSpPr>
            <p:nvPr userDrawn="1"/>
          </p:nvGrpSpPr>
          <p:grpSpPr bwMode="auto">
            <a:xfrm>
              <a:off x="5415" y="472"/>
              <a:ext cx="234" cy="236"/>
              <a:chOff x="4965" y="1655"/>
              <a:chExt cx="531" cy="535"/>
            </a:xfrm>
          </p:grpSpPr>
          <p:sp>
            <p:nvSpPr>
              <p:cNvPr id="692282" name="AutoShape 58"/>
              <p:cNvSpPr>
                <a:spLocks noChangeArrowheads="1"/>
              </p:cNvSpPr>
              <p:nvPr userDrawn="1"/>
            </p:nvSpPr>
            <p:spPr bwMode="gray">
              <a:xfrm>
                <a:off x="4965" y="1655"/>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3" name="Freeform 59"/>
              <p:cNvSpPr>
                <a:spLocks/>
              </p:cNvSpPr>
              <p:nvPr userDrawn="1"/>
            </p:nvSpPr>
            <p:spPr bwMode="gray">
              <a:xfrm>
                <a:off x="4967" y="17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4" name="Freeform 60"/>
              <p:cNvSpPr>
                <a:spLocks/>
              </p:cNvSpPr>
              <p:nvPr userDrawn="1"/>
            </p:nvSpPr>
            <p:spPr bwMode="gray">
              <a:xfrm flipH="1">
                <a:off x="5230" y="1786"/>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5" name="Group 61"/>
            <p:cNvGrpSpPr>
              <a:grpSpLocks/>
            </p:cNvGrpSpPr>
            <p:nvPr userDrawn="1"/>
          </p:nvGrpSpPr>
          <p:grpSpPr bwMode="auto">
            <a:xfrm>
              <a:off x="4954" y="473"/>
              <a:ext cx="235" cy="235"/>
              <a:chOff x="3926" y="1662"/>
              <a:chExt cx="532" cy="535"/>
            </a:xfrm>
          </p:grpSpPr>
          <p:sp>
            <p:nvSpPr>
              <p:cNvPr id="692286" name="AutoShape 62"/>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7" name="Freeform 63"/>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8" name="Freeform 64"/>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6" name="Group 65"/>
            <p:cNvGrpSpPr>
              <a:grpSpLocks/>
            </p:cNvGrpSpPr>
            <p:nvPr userDrawn="1"/>
          </p:nvGrpSpPr>
          <p:grpSpPr bwMode="auto">
            <a:xfrm>
              <a:off x="4954" y="3"/>
              <a:ext cx="235" cy="236"/>
              <a:chOff x="3926" y="606"/>
              <a:chExt cx="532" cy="535"/>
            </a:xfrm>
          </p:grpSpPr>
          <p:sp>
            <p:nvSpPr>
              <p:cNvPr id="692290" name="AutoShape 66"/>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1" name="Freeform 67"/>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2" name="Freeform 68"/>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7" name="Group 69"/>
            <p:cNvGrpSpPr>
              <a:grpSpLocks/>
            </p:cNvGrpSpPr>
            <p:nvPr userDrawn="1"/>
          </p:nvGrpSpPr>
          <p:grpSpPr bwMode="auto">
            <a:xfrm>
              <a:off x="5647" y="241"/>
              <a:ext cx="116" cy="233"/>
              <a:chOff x="5497" y="1124"/>
              <a:chExt cx="265" cy="530"/>
            </a:xfrm>
          </p:grpSpPr>
          <p:sp>
            <p:nvSpPr>
              <p:cNvPr id="692294" name="Freeform 70"/>
              <p:cNvSpPr>
                <a:spLocks/>
              </p:cNvSpPr>
              <p:nvPr userDrawn="1"/>
            </p:nvSpPr>
            <p:spPr bwMode="gray">
              <a:xfrm>
                <a:off x="5497" y="1254"/>
                <a:ext cx="265" cy="40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5" name="Freeform 71"/>
              <p:cNvSpPr>
                <a:spLocks/>
              </p:cNvSpPr>
              <p:nvPr userDrawn="1"/>
            </p:nvSpPr>
            <p:spPr bwMode="gray">
              <a:xfrm flipH="1">
                <a:off x="5497" y="1124"/>
                <a:ext cx="265"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8" name="Group 72"/>
            <p:cNvGrpSpPr>
              <a:grpSpLocks/>
            </p:cNvGrpSpPr>
            <p:nvPr userDrawn="1"/>
          </p:nvGrpSpPr>
          <p:grpSpPr bwMode="auto">
            <a:xfrm>
              <a:off x="5182" y="238"/>
              <a:ext cx="234" cy="233"/>
              <a:chOff x="4448" y="61"/>
              <a:chExt cx="531" cy="531"/>
            </a:xfrm>
          </p:grpSpPr>
          <p:sp>
            <p:nvSpPr>
              <p:cNvPr id="692297" name="AutoShape 73"/>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8" name="Freeform 74"/>
              <p:cNvSpPr>
                <a:spLocks/>
              </p:cNvSpPr>
              <p:nvPr userDrawn="1"/>
            </p:nvSpPr>
            <p:spPr bwMode="gray">
              <a:xfrm>
                <a:off x="4450" y="191"/>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9" name="Freeform 75"/>
              <p:cNvSpPr>
                <a:spLocks/>
              </p:cNvSpPr>
              <p:nvPr userDrawn="1"/>
            </p:nvSpPr>
            <p:spPr bwMode="gray">
              <a:xfrm flipH="1">
                <a:off x="4713" y="1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79" name="Group 76"/>
            <p:cNvGrpSpPr>
              <a:grpSpLocks/>
            </p:cNvGrpSpPr>
            <p:nvPr userDrawn="1"/>
          </p:nvGrpSpPr>
          <p:grpSpPr bwMode="auto">
            <a:xfrm>
              <a:off x="4493" y="3"/>
              <a:ext cx="235" cy="236"/>
              <a:chOff x="3926" y="606"/>
              <a:chExt cx="532" cy="535"/>
            </a:xfrm>
          </p:grpSpPr>
          <p:sp>
            <p:nvSpPr>
              <p:cNvPr id="692301" name="AutoShape 77"/>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2" name="Freeform 78"/>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3" name="Freeform 79"/>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0" name="Group 80"/>
            <p:cNvGrpSpPr>
              <a:grpSpLocks/>
            </p:cNvGrpSpPr>
            <p:nvPr userDrawn="1"/>
          </p:nvGrpSpPr>
          <p:grpSpPr bwMode="auto">
            <a:xfrm>
              <a:off x="4030" y="941"/>
              <a:ext cx="235" cy="236"/>
              <a:chOff x="3926" y="2726"/>
              <a:chExt cx="532" cy="535"/>
            </a:xfrm>
          </p:grpSpPr>
          <p:sp>
            <p:nvSpPr>
              <p:cNvPr id="692305" name="AutoShape 81"/>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6" name="Freeform 82"/>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7" name="Freeform 83"/>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1" name="Group 84"/>
            <p:cNvGrpSpPr>
              <a:grpSpLocks/>
            </p:cNvGrpSpPr>
            <p:nvPr userDrawn="1"/>
          </p:nvGrpSpPr>
          <p:grpSpPr bwMode="auto">
            <a:xfrm>
              <a:off x="4030" y="1410"/>
              <a:ext cx="235" cy="236"/>
              <a:chOff x="3926" y="3791"/>
              <a:chExt cx="532" cy="535"/>
            </a:xfrm>
          </p:grpSpPr>
          <p:sp>
            <p:nvSpPr>
              <p:cNvPr id="692309" name="AutoShape 85"/>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0" name="Freeform 86"/>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1" name="Freeform 87"/>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2" name="Group 88"/>
            <p:cNvGrpSpPr>
              <a:grpSpLocks/>
            </p:cNvGrpSpPr>
            <p:nvPr userDrawn="1"/>
          </p:nvGrpSpPr>
          <p:grpSpPr bwMode="auto">
            <a:xfrm>
              <a:off x="4028" y="473"/>
              <a:ext cx="235" cy="235"/>
              <a:chOff x="3926" y="1662"/>
              <a:chExt cx="532" cy="535"/>
            </a:xfrm>
          </p:grpSpPr>
          <p:sp>
            <p:nvSpPr>
              <p:cNvPr id="692313" name="AutoShape 89"/>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4" name="Freeform 90"/>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5" name="Freeform 91"/>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3" name="Group 92"/>
            <p:cNvGrpSpPr>
              <a:grpSpLocks/>
            </p:cNvGrpSpPr>
            <p:nvPr userDrawn="1"/>
          </p:nvGrpSpPr>
          <p:grpSpPr bwMode="auto">
            <a:xfrm>
              <a:off x="4029" y="3"/>
              <a:ext cx="234" cy="236"/>
              <a:chOff x="3926" y="606"/>
              <a:chExt cx="532" cy="535"/>
            </a:xfrm>
          </p:grpSpPr>
          <p:sp>
            <p:nvSpPr>
              <p:cNvPr id="692317" name="AutoShape 9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8" name="Freeform 9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9" name="Freeform 95"/>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4" name="Group 96"/>
            <p:cNvGrpSpPr>
              <a:grpSpLocks/>
            </p:cNvGrpSpPr>
            <p:nvPr userDrawn="1"/>
          </p:nvGrpSpPr>
          <p:grpSpPr bwMode="auto">
            <a:xfrm>
              <a:off x="3570" y="941"/>
              <a:ext cx="235" cy="236"/>
              <a:chOff x="3926" y="2726"/>
              <a:chExt cx="532" cy="535"/>
            </a:xfrm>
          </p:grpSpPr>
          <p:sp>
            <p:nvSpPr>
              <p:cNvPr id="692321" name="AutoShape 97"/>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2" name="Freeform 98"/>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3" name="Freeform 99"/>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5" name="Group 100"/>
            <p:cNvGrpSpPr>
              <a:grpSpLocks/>
            </p:cNvGrpSpPr>
            <p:nvPr userDrawn="1"/>
          </p:nvGrpSpPr>
          <p:grpSpPr bwMode="auto">
            <a:xfrm>
              <a:off x="3570" y="1410"/>
              <a:ext cx="235" cy="236"/>
              <a:chOff x="3926" y="3791"/>
              <a:chExt cx="532" cy="535"/>
            </a:xfrm>
          </p:grpSpPr>
          <p:sp>
            <p:nvSpPr>
              <p:cNvPr id="692325" name="AutoShape 101"/>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6" name="Freeform 102"/>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7" name="Freeform 103"/>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6" name="Group 104"/>
            <p:cNvGrpSpPr>
              <a:grpSpLocks/>
            </p:cNvGrpSpPr>
            <p:nvPr userDrawn="1"/>
          </p:nvGrpSpPr>
          <p:grpSpPr bwMode="auto">
            <a:xfrm>
              <a:off x="3570" y="473"/>
              <a:ext cx="235" cy="235"/>
              <a:chOff x="3926" y="1662"/>
              <a:chExt cx="532" cy="535"/>
            </a:xfrm>
          </p:grpSpPr>
          <p:sp>
            <p:nvSpPr>
              <p:cNvPr id="692329" name="AutoShape 105"/>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0" name="Freeform 106"/>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1" name="Freeform 107"/>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7" name="Group 108"/>
            <p:cNvGrpSpPr>
              <a:grpSpLocks/>
            </p:cNvGrpSpPr>
            <p:nvPr userDrawn="1"/>
          </p:nvGrpSpPr>
          <p:grpSpPr bwMode="auto">
            <a:xfrm>
              <a:off x="3567" y="3"/>
              <a:ext cx="234" cy="236"/>
              <a:chOff x="3926" y="606"/>
              <a:chExt cx="532" cy="535"/>
            </a:xfrm>
          </p:grpSpPr>
          <p:sp>
            <p:nvSpPr>
              <p:cNvPr id="692333" name="AutoShape 109"/>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4" name="Freeform 110"/>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5" name="Freeform 111"/>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8" name="Group 112"/>
            <p:cNvGrpSpPr>
              <a:grpSpLocks/>
            </p:cNvGrpSpPr>
            <p:nvPr userDrawn="1"/>
          </p:nvGrpSpPr>
          <p:grpSpPr bwMode="auto">
            <a:xfrm>
              <a:off x="4261" y="237"/>
              <a:ext cx="234" cy="235"/>
              <a:chOff x="3926" y="606"/>
              <a:chExt cx="532" cy="535"/>
            </a:xfrm>
          </p:grpSpPr>
          <p:sp>
            <p:nvSpPr>
              <p:cNvPr id="692337" name="AutoShape 113"/>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8" name="Freeform 11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9" name="Freeform 115"/>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89" name="Group 116"/>
            <p:cNvGrpSpPr>
              <a:grpSpLocks/>
            </p:cNvGrpSpPr>
            <p:nvPr userDrawn="1"/>
          </p:nvGrpSpPr>
          <p:grpSpPr bwMode="auto">
            <a:xfrm>
              <a:off x="4261" y="705"/>
              <a:ext cx="234" cy="236"/>
              <a:chOff x="3926" y="606"/>
              <a:chExt cx="532" cy="535"/>
            </a:xfrm>
          </p:grpSpPr>
          <p:sp>
            <p:nvSpPr>
              <p:cNvPr id="692341" name="AutoShape 117"/>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2" name="Freeform 11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3" name="Freeform 119"/>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0" name="Group 120"/>
            <p:cNvGrpSpPr>
              <a:grpSpLocks/>
            </p:cNvGrpSpPr>
            <p:nvPr userDrawn="1"/>
          </p:nvGrpSpPr>
          <p:grpSpPr bwMode="auto">
            <a:xfrm>
              <a:off x="4263" y="1179"/>
              <a:ext cx="234" cy="235"/>
              <a:chOff x="3926" y="606"/>
              <a:chExt cx="532" cy="535"/>
            </a:xfrm>
          </p:grpSpPr>
          <p:sp>
            <p:nvSpPr>
              <p:cNvPr id="692345" name="AutoShape 121"/>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6" name="Freeform 122"/>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7" name="Freeform 123"/>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1" name="Group 124"/>
            <p:cNvGrpSpPr>
              <a:grpSpLocks/>
            </p:cNvGrpSpPr>
            <p:nvPr userDrawn="1"/>
          </p:nvGrpSpPr>
          <p:grpSpPr bwMode="auto">
            <a:xfrm>
              <a:off x="3800" y="237"/>
              <a:ext cx="233" cy="235"/>
              <a:chOff x="3926" y="606"/>
              <a:chExt cx="532" cy="535"/>
            </a:xfrm>
          </p:grpSpPr>
          <p:sp>
            <p:nvSpPr>
              <p:cNvPr id="692349" name="AutoShape 12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0" name="Freeform 126"/>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1" name="Freeform 127"/>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2" name="Group 128"/>
            <p:cNvGrpSpPr>
              <a:grpSpLocks/>
            </p:cNvGrpSpPr>
            <p:nvPr userDrawn="1"/>
          </p:nvGrpSpPr>
          <p:grpSpPr bwMode="auto">
            <a:xfrm>
              <a:off x="3797" y="705"/>
              <a:ext cx="234" cy="236"/>
              <a:chOff x="3926" y="606"/>
              <a:chExt cx="532" cy="535"/>
            </a:xfrm>
          </p:grpSpPr>
          <p:sp>
            <p:nvSpPr>
              <p:cNvPr id="692353" name="AutoShape 129"/>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4" name="Freeform 130"/>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5" name="Freeform 131"/>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3" name="Group 132"/>
            <p:cNvGrpSpPr>
              <a:grpSpLocks/>
            </p:cNvGrpSpPr>
            <p:nvPr userDrawn="1"/>
          </p:nvGrpSpPr>
          <p:grpSpPr bwMode="auto">
            <a:xfrm>
              <a:off x="3800" y="1179"/>
              <a:ext cx="233" cy="235"/>
              <a:chOff x="3926" y="606"/>
              <a:chExt cx="532" cy="535"/>
            </a:xfrm>
          </p:grpSpPr>
          <p:sp>
            <p:nvSpPr>
              <p:cNvPr id="692357" name="AutoShape 133"/>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8" name="Freeform 134"/>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9" name="Freeform 135"/>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4" name="Group 136"/>
            <p:cNvGrpSpPr>
              <a:grpSpLocks/>
            </p:cNvGrpSpPr>
            <p:nvPr userDrawn="1"/>
          </p:nvGrpSpPr>
          <p:grpSpPr bwMode="auto">
            <a:xfrm>
              <a:off x="3338" y="237"/>
              <a:ext cx="234" cy="235"/>
              <a:chOff x="3926" y="606"/>
              <a:chExt cx="532" cy="535"/>
            </a:xfrm>
          </p:grpSpPr>
          <p:sp>
            <p:nvSpPr>
              <p:cNvPr id="692361" name="AutoShape 13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2" name="Freeform 13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3" name="Freeform 139"/>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5" name="Group 140"/>
            <p:cNvGrpSpPr>
              <a:grpSpLocks/>
            </p:cNvGrpSpPr>
            <p:nvPr userDrawn="1"/>
          </p:nvGrpSpPr>
          <p:grpSpPr bwMode="auto">
            <a:xfrm>
              <a:off x="3341" y="705"/>
              <a:ext cx="233" cy="236"/>
              <a:chOff x="3926" y="606"/>
              <a:chExt cx="532" cy="535"/>
            </a:xfrm>
          </p:grpSpPr>
          <p:sp>
            <p:nvSpPr>
              <p:cNvPr id="692365" name="AutoShape 141"/>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6" name="Freeform 142"/>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7" name="Freeform 143"/>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6" name="Group 144"/>
            <p:cNvGrpSpPr>
              <a:grpSpLocks/>
            </p:cNvGrpSpPr>
            <p:nvPr userDrawn="1"/>
          </p:nvGrpSpPr>
          <p:grpSpPr bwMode="auto">
            <a:xfrm>
              <a:off x="3338" y="1177"/>
              <a:ext cx="234" cy="235"/>
              <a:chOff x="3926" y="606"/>
              <a:chExt cx="532" cy="535"/>
            </a:xfrm>
          </p:grpSpPr>
          <p:sp>
            <p:nvSpPr>
              <p:cNvPr id="692369" name="AutoShape 14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0" name="Freeform 146"/>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1" name="Freeform 147"/>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7" name="Group 148"/>
            <p:cNvGrpSpPr>
              <a:grpSpLocks/>
            </p:cNvGrpSpPr>
            <p:nvPr userDrawn="1"/>
          </p:nvGrpSpPr>
          <p:grpSpPr bwMode="auto">
            <a:xfrm>
              <a:off x="4723" y="237"/>
              <a:ext cx="233" cy="235"/>
              <a:chOff x="3926" y="606"/>
              <a:chExt cx="532" cy="535"/>
            </a:xfrm>
          </p:grpSpPr>
          <p:sp>
            <p:nvSpPr>
              <p:cNvPr id="692373" name="AutoShape 149"/>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4" name="Freeform 150"/>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5" name="Freeform 151"/>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8" name="Group 152"/>
            <p:cNvGrpSpPr>
              <a:grpSpLocks/>
            </p:cNvGrpSpPr>
            <p:nvPr userDrawn="1"/>
          </p:nvGrpSpPr>
          <p:grpSpPr bwMode="auto">
            <a:xfrm>
              <a:off x="4723" y="705"/>
              <a:ext cx="233" cy="236"/>
              <a:chOff x="3926" y="606"/>
              <a:chExt cx="532" cy="535"/>
            </a:xfrm>
          </p:grpSpPr>
          <p:sp>
            <p:nvSpPr>
              <p:cNvPr id="692377" name="AutoShape 15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8" name="Freeform 154"/>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9" name="Freeform 155"/>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099" name="Group 156"/>
            <p:cNvGrpSpPr>
              <a:grpSpLocks/>
            </p:cNvGrpSpPr>
            <p:nvPr userDrawn="1"/>
          </p:nvGrpSpPr>
          <p:grpSpPr bwMode="auto">
            <a:xfrm>
              <a:off x="4722" y="1179"/>
              <a:ext cx="233" cy="235"/>
              <a:chOff x="3926" y="606"/>
              <a:chExt cx="532" cy="535"/>
            </a:xfrm>
          </p:grpSpPr>
          <p:sp>
            <p:nvSpPr>
              <p:cNvPr id="692381" name="AutoShape 15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2" name="Freeform 158"/>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3" name="Freeform 159"/>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0" name="Group 160"/>
            <p:cNvGrpSpPr>
              <a:grpSpLocks/>
            </p:cNvGrpSpPr>
            <p:nvPr userDrawn="1"/>
          </p:nvGrpSpPr>
          <p:grpSpPr bwMode="auto">
            <a:xfrm>
              <a:off x="4492" y="941"/>
              <a:ext cx="234" cy="236"/>
              <a:chOff x="3926" y="2726"/>
              <a:chExt cx="532" cy="535"/>
            </a:xfrm>
          </p:grpSpPr>
          <p:sp>
            <p:nvSpPr>
              <p:cNvPr id="692385" name="AutoShape 161"/>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6" name="Freeform 162"/>
              <p:cNvSpPr>
                <a:spLocks/>
              </p:cNvSpPr>
              <p:nvPr userDrawn="1"/>
            </p:nvSpPr>
            <p:spPr bwMode="gray">
              <a:xfrm>
                <a:off x="3928" y="286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7" name="Freeform 163"/>
              <p:cNvSpPr>
                <a:spLocks/>
              </p:cNvSpPr>
              <p:nvPr userDrawn="1"/>
            </p:nvSpPr>
            <p:spPr bwMode="gray">
              <a:xfrm flipH="1">
                <a:off x="4192"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1" name="Group 164"/>
            <p:cNvGrpSpPr>
              <a:grpSpLocks/>
            </p:cNvGrpSpPr>
            <p:nvPr userDrawn="1"/>
          </p:nvGrpSpPr>
          <p:grpSpPr bwMode="auto">
            <a:xfrm>
              <a:off x="4492" y="1410"/>
              <a:ext cx="234" cy="236"/>
              <a:chOff x="3926" y="3791"/>
              <a:chExt cx="532" cy="535"/>
            </a:xfrm>
          </p:grpSpPr>
          <p:sp>
            <p:nvSpPr>
              <p:cNvPr id="692389" name="AutoShape 165"/>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0" name="Freeform 166"/>
              <p:cNvSpPr>
                <a:spLocks/>
              </p:cNvSpPr>
              <p:nvPr userDrawn="1"/>
            </p:nvSpPr>
            <p:spPr bwMode="gray">
              <a:xfrm>
                <a:off x="3928"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1" name="Freeform 167"/>
              <p:cNvSpPr>
                <a:spLocks/>
              </p:cNvSpPr>
              <p:nvPr userDrawn="1"/>
            </p:nvSpPr>
            <p:spPr bwMode="gray">
              <a:xfrm flipH="1">
                <a:off x="4192" y="3922"/>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2" name="Group 168"/>
            <p:cNvGrpSpPr>
              <a:grpSpLocks/>
            </p:cNvGrpSpPr>
            <p:nvPr userDrawn="1"/>
          </p:nvGrpSpPr>
          <p:grpSpPr bwMode="auto">
            <a:xfrm>
              <a:off x="4492" y="473"/>
              <a:ext cx="234" cy="235"/>
              <a:chOff x="3926" y="1662"/>
              <a:chExt cx="532" cy="535"/>
            </a:xfrm>
          </p:grpSpPr>
          <p:sp>
            <p:nvSpPr>
              <p:cNvPr id="692393" name="AutoShape 169"/>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4" name="Freeform 170"/>
              <p:cNvSpPr>
                <a:spLocks/>
              </p:cNvSpPr>
              <p:nvPr userDrawn="1"/>
            </p:nvSpPr>
            <p:spPr bwMode="gray">
              <a:xfrm>
                <a:off x="3928" y="1796"/>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5" name="Freeform 171"/>
              <p:cNvSpPr>
                <a:spLocks/>
              </p:cNvSpPr>
              <p:nvPr userDrawn="1"/>
            </p:nvSpPr>
            <p:spPr bwMode="gray">
              <a:xfrm flipH="1">
                <a:off x="4192" y="1794"/>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3" name="Group 172"/>
            <p:cNvGrpSpPr>
              <a:grpSpLocks/>
            </p:cNvGrpSpPr>
            <p:nvPr userDrawn="1"/>
          </p:nvGrpSpPr>
          <p:grpSpPr bwMode="auto">
            <a:xfrm>
              <a:off x="3101" y="941"/>
              <a:ext cx="235" cy="236"/>
              <a:chOff x="3926" y="2726"/>
              <a:chExt cx="532" cy="535"/>
            </a:xfrm>
          </p:grpSpPr>
          <p:sp>
            <p:nvSpPr>
              <p:cNvPr id="692397" name="AutoShape 173"/>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8" name="Freeform 174"/>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9" name="Freeform 175"/>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4" name="Group 176"/>
            <p:cNvGrpSpPr>
              <a:grpSpLocks/>
            </p:cNvGrpSpPr>
            <p:nvPr userDrawn="1"/>
          </p:nvGrpSpPr>
          <p:grpSpPr bwMode="auto">
            <a:xfrm>
              <a:off x="3101" y="1410"/>
              <a:ext cx="235" cy="236"/>
              <a:chOff x="3926" y="3791"/>
              <a:chExt cx="532" cy="535"/>
            </a:xfrm>
          </p:grpSpPr>
          <p:sp>
            <p:nvSpPr>
              <p:cNvPr id="692401" name="AutoShape 177"/>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2" name="Freeform 178"/>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3" name="Freeform 179"/>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5" name="Group 180"/>
            <p:cNvGrpSpPr>
              <a:grpSpLocks/>
            </p:cNvGrpSpPr>
            <p:nvPr userDrawn="1"/>
          </p:nvGrpSpPr>
          <p:grpSpPr bwMode="auto">
            <a:xfrm>
              <a:off x="3101" y="473"/>
              <a:ext cx="235" cy="235"/>
              <a:chOff x="3926" y="1662"/>
              <a:chExt cx="532" cy="535"/>
            </a:xfrm>
          </p:grpSpPr>
          <p:sp>
            <p:nvSpPr>
              <p:cNvPr id="692405" name="AutoShape 181"/>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6" name="Freeform 182"/>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7" name="Freeform 183"/>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6" name="Group 184"/>
            <p:cNvGrpSpPr>
              <a:grpSpLocks/>
            </p:cNvGrpSpPr>
            <p:nvPr userDrawn="1"/>
          </p:nvGrpSpPr>
          <p:grpSpPr bwMode="auto">
            <a:xfrm>
              <a:off x="3103" y="3"/>
              <a:ext cx="234" cy="236"/>
              <a:chOff x="3926" y="606"/>
              <a:chExt cx="532" cy="535"/>
            </a:xfrm>
          </p:grpSpPr>
          <p:sp>
            <p:nvSpPr>
              <p:cNvPr id="692409" name="AutoShape 185"/>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0" name="Freeform 186"/>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1" name="Freeform 187"/>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7" name="Group 188"/>
            <p:cNvGrpSpPr>
              <a:grpSpLocks/>
            </p:cNvGrpSpPr>
            <p:nvPr userDrawn="1"/>
          </p:nvGrpSpPr>
          <p:grpSpPr bwMode="auto">
            <a:xfrm>
              <a:off x="2869" y="237"/>
              <a:ext cx="234" cy="235"/>
              <a:chOff x="3926" y="606"/>
              <a:chExt cx="532" cy="535"/>
            </a:xfrm>
          </p:grpSpPr>
          <p:sp>
            <p:nvSpPr>
              <p:cNvPr id="692413" name="AutoShape 189"/>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4" name="Freeform 190"/>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5" name="Freeform 191"/>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8" name="Group 192"/>
            <p:cNvGrpSpPr>
              <a:grpSpLocks/>
            </p:cNvGrpSpPr>
            <p:nvPr userDrawn="1"/>
          </p:nvGrpSpPr>
          <p:grpSpPr bwMode="auto">
            <a:xfrm>
              <a:off x="2869" y="705"/>
              <a:ext cx="234" cy="236"/>
              <a:chOff x="3926" y="606"/>
              <a:chExt cx="532" cy="535"/>
            </a:xfrm>
          </p:grpSpPr>
          <p:sp>
            <p:nvSpPr>
              <p:cNvPr id="692417" name="AutoShape 19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8" name="Freeform 19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9" name="Freeform 195"/>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09" name="Group 196"/>
            <p:cNvGrpSpPr>
              <a:grpSpLocks/>
            </p:cNvGrpSpPr>
            <p:nvPr userDrawn="1"/>
          </p:nvGrpSpPr>
          <p:grpSpPr bwMode="auto">
            <a:xfrm>
              <a:off x="2869" y="1179"/>
              <a:ext cx="234" cy="235"/>
              <a:chOff x="3926" y="606"/>
              <a:chExt cx="532" cy="535"/>
            </a:xfrm>
          </p:grpSpPr>
          <p:sp>
            <p:nvSpPr>
              <p:cNvPr id="692421" name="AutoShape 19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2" name="Freeform 19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3" name="Freeform 199"/>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0" name="Group 200"/>
            <p:cNvGrpSpPr>
              <a:grpSpLocks/>
            </p:cNvGrpSpPr>
            <p:nvPr userDrawn="1"/>
          </p:nvGrpSpPr>
          <p:grpSpPr bwMode="auto">
            <a:xfrm>
              <a:off x="2633" y="941"/>
              <a:ext cx="234" cy="236"/>
              <a:chOff x="3926" y="2726"/>
              <a:chExt cx="532" cy="535"/>
            </a:xfrm>
          </p:grpSpPr>
          <p:sp>
            <p:nvSpPr>
              <p:cNvPr id="692425" name="AutoShape 201"/>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6" name="Freeform 202"/>
              <p:cNvSpPr>
                <a:spLocks/>
              </p:cNvSpPr>
              <p:nvPr userDrawn="1"/>
            </p:nvSpPr>
            <p:spPr bwMode="gray">
              <a:xfrm>
                <a:off x="3928" y="286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7" name="Freeform 203"/>
              <p:cNvSpPr>
                <a:spLocks/>
              </p:cNvSpPr>
              <p:nvPr userDrawn="1"/>
            </p:nvSpPr>
            <p:spPr bwMode="gray">
              <a:xfrm flipH="1">
                <a:off x="4192"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1" name="Group 204"/>
            <p:cNvGrpSpPr>
              <a:grpSpLocks/>
            </p:cNvGrpSpPr>
            <p:nvPr userDrawn="1"/>
          </p:nvGrpSpPr>
          <p:grpSpPr bwMode="auto">
            <a:xfrm>
              <a:off x="2633" y="1410"/>
              <a:ext cx="234" cy="236"/>
              <a:chOff x="3926" y="3791"/>
              <a:chExt cx="532" cy="535"/>
            </a:xfrm>
          </p:grpSpPr>
          <p:sp>
            <p:nvSpPr>
              <p:cNvPr id="692429" name="AutoShape 205"/>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0" name="Freeform 206"/>
              <p:cNvSpPr>
                <a:spLocks/>
              </p:cNvSpPr>
              <p:nvPr userDrawn="1"/>
            </p:nvSpPr>
            <p:spPr bwMode="gray">
              <a:xfrm>
                <a:off x="3928"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1" name="Freeform 207"/>
              <p:cNvSpPr>
                <a:spLocks/>
              </p:cNvSpPr>
              <p:nvPr userDrawn="1"/>
            </p:nvSpPr>
            <p:spPr bwMode="gray">
              <a:xfrm flipH="1">
                <a:off x="4192" y="3922"/>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2" name="Group 208"/>
            <p:cNvGrpSpPr>
              <a:grpSpLocks/>
            </p:cNvGrpSpPr>
            <p:nvPr userDrawn="1"/>
          </p:nvGrpSpPr>
          <p:grpSpPr bwMode="auto">
            <a:xfrm>
              <a:off x="2633" y="473"/>
              <a:ext cx="234" cy="235"/>
              <a:chOff x="3926" y="1662"/>
              <a:chExt cx="532" cy="535"/>
            </a:xfrm>
          </p:grpSpPr>
          <p:sp>
            <p:nvSpPr>
              <p:cNvPr id="692433" name="AutoShape 209"/>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4" name="Freeform 210"/>
              <p:cNvSpPr>
                <a:spLocks/>
              </p:cNvSpPr>
              <p:nvPr userDrawn="1"/>
            </p:nvSpPr>
            <p:spPr bwMode="gray">
              <a:xfrm>
                <a:off x="3928" y="1796"/>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5" name="Freeform 211"/>
              <p:cNvSpPr>
                <a:spLocks/>
              </p:cNvSpPr>
              <p:nvPr userDrawn="1"/>
            </p:nvSpPr>
            <p:spPr bwMode="gray">
              <a:xfrm flipH="1">
                <a:off x="4192" y="1794"/>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3" name="Group 212"/>
            <p:cNvGrpSpPr>
              <a:grpSpLocks/>
            </p:cNvGrpSpPr>
            <p:nvPr userDrawn="1"/>
          </p:nvGrpSpPr>
          <p:grpSpPr bwMode="auto">
            <a:xfrm>
              <a:off x="2634" y="3"/>
              <a:ext cx="234" cy="236"/>
              <a:chOff x="3926" y="606"/>
              <a:chExt cx="532" cy="535"/>
            </a:xfrm>
          </p:grpSpPr>
          <p:sp>
            <p:nvSpPr>
              <p:cNvPr id="692437" name="AutoShape 21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8" name="Freeform 21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9" name="Freeform 215"/>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4" name="Group 216"/>
            <p:cNvGrpSpPr>
              <a:grpSpLocks/>
            </p:cNvGrpSpPr>
            <p:nvPr userDrawn="1"/>
          </p:nvGrpSpPr>
          <p:grpSpPr bwMode="auto">
            <a:xfrm>
              <a:off x="2400" y="237"/>
              <a:ext cx="234" cy="235"/>
              <a:chOff x="3926" y="606"/>
              <a:chExt cx="532" cy="535"/>
            </a:xfrm>
          </p:grpSpPr>
          <p:sp>
            <p:nvSpPr>
              <p:cNvPr id="692441" name="AutoShape 21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2" name="Freeform 21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3" name="Freeform 219"/>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5" name="Group 220"/>
            <p:cNvGrpSpPr>
              <a:grpSpLocks/>
            </p:cNvGrpSpPr>
            <p:nvPr userDrawn="1"/>
          </p:nvGrpSpPr>
          <p:grpSpPr bwMode="auto">
            <a:xfrm>
              <a:off x="2400" y="705"/>
              <a:ext cx="234" cy="236"/>
              <a:chOff x="3926" y="606"/>
              <a:chExt cx="532" cy="535"/>
            </a:xfrm>
          </p:grpSpPr>
          <p:sp>
            <p:nvSpPr>
              <p:cNvPr id="692445" name="AutoShape 221"/>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6" name="Freeform 222"/>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7" name="Freeform 223"/>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16" name="Group 224"/>
            <p:cNvGrpSpPr>
              <a:grpSpLocks/>
            </p:cNvGrpSpPr>
            <p:nvPr userDrawn="1"/>
          </p:nvGrpSpPr>
          <p:grpSpPr bwMode="auto">
            <a:xfrm>
              <a:off x="2398" y="1177"/>
              <a:ext cx="234" cy="235"/>
              <a:chOff x="3926" y="606"/>
              <a:chExt cx="532" cy="535"/>
            </a:xfrm>
          </p:grpSpPr>
          <p:sp>
            <p:nvSpPr>
              <p:cNvPr id="692449" name="AutoShape 22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0" name="Freeform 226"/>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1" name="Freeform 227"/>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692452" name="Freeform 228"/>
            <p:cNvSpPr>
              <a:spLocks/>
            </p:cNvSpPr>
            <p:nvPr userDrawn="1"/>
          </p:nvSpPr>
          <p:spPr bwMode="gray">
            <a:xfrm>
              <a:off x="2989"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3" name="Freeform 229"/>
            <p:cNvSpPr>
              <a:spLocks/>
            </p:cNvSpPr>
            <p:nvPr userDrawn="1"/>
          </p:nvSpPr>
          <p:spPr bwMode="gray">
            <a:xfrm>
              <a:off x="2522" y="1587"/>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2119" name="Group 230"/>
            <p:cNvGrpSpPr>
              <a:grpSpLocks/>
            </p:cNvGrpSpPr>
            <p:nvPr userDrawn="1"/>
          </p:nvGrpSpPr>
          <p:grpSpPr bwMode="auto">
            <a:xfrm>
              <a:off x="2287" y="1587"/>
              <a:ext cx="3477" cy="58"/>
              <a:chOff x="0" y="4220"/>
              <a:chExt cx="5764" cy="97"/>
            </a:xfrm>
          </p:grpSpPr>
          <p:sp>
            <p:nvSpPr>
              <p:cNvPr id="692455" name="Freeform 231"/>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6" name="Freeform 232"/>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7" name="Freeform 233"/>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8" name="Freeform 234"/>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9" name="Freeform 235"/>
              <p:cNvSpPr>
                <a:spLocks/>
              </p:cNvSpPr>
              <p:nvPr userDrawn="1"/>
            </p:nvSpPr>
            <p:spPr bwMode="gray">
              <a:xfrm>
                <a:off x="1553"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0" name="Freeform 236"/>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1" name="Freeform 237"/>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2" name="Freeform 238"/>
              <p:cNvSpPr>
                <a:spLocks/>
              </p:cNvSpPr>
              <p:nvPr userDrawn="1"/>
            </p:nvSpPr>
            <p:spPr bwMode="gray">
              <a:xfrm>
                <a:off x="78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0" name="Group 239"/>
            <p:cNvGrpSpPr>
              <a:grpSpLocks/>
            </p:cNvGrpSpPr>
            <p:nvPr userDrawn="1"/>
          </p:nvGrpSpPr>
          <p:grpSpPr bwMode="auto">
            <a:xfrm>
              <a:off x="2289" y="942"/>
              <a:ext cx="117" cy="231"/>
              <a:chOff x="4" y="3151"/>
              <a:chExt cx="193" cy="383"/>
            </a:xfrm>
          </p:grpSpPr>
          <p:sp>
            <p:nvSpPr>
              <p:cNvPr id="692464" name="Freeform 240"/>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5" name="Freeform 241"/>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1" name="Group 242"/>
            <p:cNvGrpSpPr>
              <a:grpSpLocks/>
            </p:cNvGrpSpPr>
            <p:nvPr userDrawn="1"/>
          </p:nvGrpSpPr>
          <p:grpSpPr bwMode="auto">
            <a:xfrm>
              <a:off x="2287" y="1409"/>
              <a:ext cx="116" cy="231"/>
              <a:chOff x="0" y="3925"/>
              <a:chExt cx="193" cy="383"/>
            </a:xfrm>
          </p:grpSpPr>
          <p:sp>
            <p:nvSpPr>
              <p:cNvPr id="692467" name="Freeform 243"/>
              <p:cNvSpPr>
                <a:spLocks/>
              </p:cNvSpPr>
              <p:nvPr userDrawn="1"/>
            </p:nvSpPr>
            <p:spPr bwMode="gray">
              <a:xfrm flipH="1">
                <a:off x="0" y="4020"/>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8" name="Freeform 244"/>
              <p:cNvSpPr>
                <a:spLocks/>
              </p:cNvSpPr>
              <p:nvPr userDrawn="1"/>
            </p:nvSpPr>
            <p:spPr bwMode="gray">
              <a:xfrm>
                <a:off x="2" y="3925"/>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2" name="Group 245"/>
            <p:cNvGrpSpPr>
              <a:grpSpLocks/>
            </p:cNvGrpSpPr>
            <p:nvPr userDrawn="1"/>
          </p:nvGrpSpPr>
          <p:grpSpPr bwMode="auto">
            <a:xfrm>
              <a:off x="2285" y="882"/>
              <a:ext cx="3480" cy="118"/>
              <a:chOff x="-4" y="2660"/>
              <a:chExt cx="5769" cy="195"/>
            </a:xfrm>
          </p:grpSpPr>
          <p:sp>
            <p:nvSpPr>
              <p:cNvPr id="692470" name="AutoShape 246"/>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1" name="AutoShape 247"/>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2" name="AutoShape 248"/>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3" name="AutoShape 249"/>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4" name="AutoShape 250"/>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5" name="AutoShape 251"/>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6" name="AutoShape 252"/>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7" name="AutoShape 253"/>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8" name="AutoShape 254"/>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9" name="AutoShape 255"/>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0" name="AutoShape 256"/>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1" name="AutoShape 257"/>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2" name="AutoShape 258"/>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3" name="AutoShape 259"/>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4" name="AutoShape 260"/>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3" name="Group 261"/>
            <p:cNvGrpSpPr>
              <a:grpSpLocks/>
            </p:cNvGrpSpPr>
            <p:nvPr userDrawn="1"/>
          </p:nvGrpSpPr>
          <p:grpSpPr bwMode="auto">
            <a:xfrm>
              <a:off x="2285" y="1119"/>
              <a:ext cx="3480" cy="117"/>
              <a:chOff x="-4" y="2660"/>
              <a:chExt cx="5769" cy="195"/>
            </a:xfrm>
          </p:grpSpPr>
          <p:sp>
            <p:nvSpPr>
              <p:cNvPr id="692486" name="AutoShape 262"/>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7" name="AutoShape 263"/>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8" name="AutoShape 264"/>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9" name="AutoShape 265"/>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0" name="AutoShape 266"/>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1" name="AutoShape 267"/>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2" name="AutoShape 268"/>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3" name="AutoShape 269"/>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4" name="AutoShape 270"/>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5" name="AutoShape 271"/>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6" name="AutoShape 272"/>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7" name="AutoShape 273"/>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8" name="AutoShape 274"/>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9" name="AutoShape 275"/>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0" name="AutoShape 276"/>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4" name="Group 277"/>
            <p:cNvGrpSpPr>
              <a:grpSpLocks/>
            </p:cNvGrpSpPr>
            <p:nvPr userDrawn="1"/>
          </p:nvGrpSpPr>
          <p:grpSpPr bwMode="auto">
            <a:xfrm>
              <a:off x="2285" y="1353"/>
              <a:ext cx="3480" cy="117"/>
              <a:chOff x="-4" y="2660"/>
              <a:chExt cx="5769" cy="195"/>
            </a:xfrm>
          </p:grpSpPr>
          <p:sp>
            <p:nvSpPr>
              <p:cNvPr id="692502" name="AutoShape 278"/>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3" name="AutoShape 279"/>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4" name="AutoShape 280"/>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5" name="AutoShape 281"/>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6" name="AutoShape 282"/>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7" name="AutoShape 283"/>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8" name="AutoShape 284"/>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9" name="AutoShape 285"/>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0" name="AutoShape 286"/>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1" name="AutoShape 287"/>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2" name="AutoShape 288"/>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3" name="AutoShape 289"/>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4" name="AutoShape 290"/>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5" name="AutoShape 291"/>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6" name="AutoShape 292"/>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5" name="Group 293"/>
            <p:cNvGrpSpPr>
              <a:grpSpLocks/>
            </p:cNvGrpSpPr>
            <p:nvPr userDrawn="1"/>
          </p:nvGrpSpPr>
          <p:grpSpPr bwMode="auto">
            <a:xfrm>
              <a:off x="2285" y="648"/>
              <a:ext cx="3480" cy="118"/>
              <a:chOff x="-4" y="2660"/>
              <a:chExt cx="5769" cy="195"/>
            </a:xfrm>
          </p:grpSpPr>
          <p:sp>
            <p:nvSpPr>
              <p:cNvPr id="692518" name="AutoShape 294"/>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9" name="AutoShape 295"/>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0" name="AutoShape 296"/>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1" name="AutoShape 297"/>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2" name="AutoShape 298"/>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3" name="AutoShape 299"/>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4" name="AutoShape 300"/>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5" name="AutoShape 301"/>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6" name="AutoShape 302"/>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7" name="AutoShape 303"/>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8" name="AutoShape 304"/>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9" name="AutoShape 305"/>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0" name="AutoShape 306"/>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1" name="AutoShape 307"/>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2" name="AutoShape 308"/>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6" name="Group 309"/>
            <p:cNvGrpSpPr>
              <a:grpSpLocks/>
            </p:cNvGrpSpPr>
            <p:nvPr userDrawn="1"/>
          </p:nvGrpSpPr>
          <p:grpSpPr bwMode="auto">
            <a:xfrm>
              <a:off x="2285" y="414"/>
              <a:ext cx="3480" cy="118"/>
              <a:chOff x="-4" y="2660"/>
              <a:chExt cx="5769" cy="195"/>
            </a:xfrm>
          </p:grpSpPr>
          <p:sp>
            <p:nvSpPr>
              <p:cNvPr id="692534" name="AutoShape 310"/>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5" name="AutoShape 311"/>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6" name="AutoShape 312"/>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7" name="AutoShape 313"/>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8" name="AutoShape 314"/>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9" name="AutoShape 315"/>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0" name="AutoShape 316"/>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1" name="AutoShape 317"/>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2" name="AutoShape 318"/>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3" name="AutoShape 319"/>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4" name="AutoShape 320"/>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5" name="AutoShape 321"/>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6" name="AutoShape 322"/>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7" name="AutoShape 323"/>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8" name="AutoShape 324"/>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7" name="Group 325"/>
            <p:cNvGrpSpPr>
              <a:grpSpLocks/>
            </p:cNvGrpSpPr>
            <p:nvPr userDrawn="1"/>
          </p:nvGrpSpPr>
          <p:grpSpPr bwMode="auto">
            <a:xfrm>
              <a:off x="2285" y="177"/>
              <a:ext cx="3480" cy="118"/>
              <a:chOff x="-4" y="2660"/>
              <a:chExt cx="5769" cy="195"/>
            </a:xfrm>
          </p:grpSpPr>
          <p:sp>
            <p:nvSpPr>
              <p:cNvPr id="692550" name="AutoShape 326"/>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1" name="AutoShape 327"/>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2" name="AutoShape 328"/>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3" name="AutoShape 329"/>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4" name="AutoShape 330"/>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5" name="AutoShape 331"/>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6" name="AutoShape 332"/>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7" name="AutoShape 333"/>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8" name="AutoShape 334"/>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9" name="AutoShape 335"/>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0" name="AutoShape 336"/>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1" name="AutoShape 337"/>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2" name="AutoShape 338"/>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3" name="AutoShape 339"/>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4" name="AutoShape 340"/>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8" name="Group 341"/>
            <p:cNvGrpSpPr>
              <a:grpSpLocks/>
            </p:cNvGrpSpPr>
            <p:nvPr userDrawn="1"/>
          </p:nvGrpSpPr>
          <p:grpSpPr bwMode="auto">
            <a:xfrm>
              <a:off x="2290" y="476"/>
              <a:ext cx="116" cy="231"/>
              <a:chOff x="4" y="3151"/>
              <a:chExt cx="193" cy="383"/>
            </a:xfrm>
          </p:grpSpPr>
          <p:sp>
            <p:nvSpPr>
              <p:cNvPr id="692566" name="Freeform 342"/>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7" name="Freeform 343"/>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2129" name="Group 344"/>
            <p:cNvGrpSpPr>
              <a:grpSpLocks/>
            </p:cNvGrpSpPr>
            <p:nvPr userDrawn="1"/>
          </p:nvGrpSpPr>
          <p:grpSpPr bwMode="auto">
            <a:xfrm>
              <a:off x="2290" y="3"/>
              <a:ext cx="116" cy="231"/>
              <a:chOff x="4" y="3151"/>
              <a:chExt cx="193" cy="383"/>
            </a:xfrm>
          </p:grpSpPr>
          <p:sp>
            <p:nvSpPr>
              <p:cNvPr id="692569" name="Freeform 345"/>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0" name="Freeform 346"/>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692571" name="Freeform 347"/>
            <p:cNvSpPr>
              <a:spLocks/>
            </p:cNvSpPr>
            <p:nvPr userDrawn="1"/>
          </p:nvSpPr>
          <p:spPr bwMode="gray">
            <a:xfrm flipV="1">
              <a:off x="5300"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2" name="Freeform 348"/>
            <p:cNvSpPr>
              <a:spLocks/>
            </p:cNvSpPr>
            <p:nvPr userDrawn="1"/>
          </p:nvSpPr>
          <p:spPr bwMode="gray">
            <a:xfrm flipV="1">
              <a:off x="4839"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3" name="Freeform 349"/>
            <p:cNvSpPr>
              <a:spLocks/>
            </p:cNvSpPr>
            <p:nvPr userDrawn="1"/>
          </p:nvSpPr>
          <p:spPr bwMode="gray">
            <a:xfrm flipV="1">
              <a:off x="4377"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4" name="Freeform 350"/>
            <p:cNvSpPr>
              <a:spLocks/>
            </p:cNvSpPr>
            <p:nvPr userDrawn="1"/>
          </p:nvSpPr>
          <p:spPr bwMode="gray">
            <a:xfrm flipV="1">
              <a:off x="3916" y="3"/>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5" name="Freeform 351"/>
            <p:cNvSpPr>
              <a:spLocks/>
            </p:cNvSpPr>
            <p:nvPr userDrawn="1"/>
          </p:nvSpPr>
          <p:spPr bwMode="gray">
            <a:xfrm flipV="1">
              <a:off x="3454"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6" name="Freeform 352"/>
            <p:cNvSpPr>
              <a:spLocks/>
            </p:cNvSpPr>
            <p:nvPr userDrawn="1"/>
          </p:nvSpPr>
          <p:spPr bwMode="gray">
            <a:xfrm flipV="1">
              <a:off x="2989"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7" name="Freeform 353"/>
            <p:cNvSpPr>
              <a:spLocks/>
            </p:cNvSpPr>
            <p:nvPr userDrawn="1"/>
          </p:nvSpPr>
          <p:spPr bwMode="gray">
            <a:xfrm flipV="1">
              <a:off x="2522" y="3"/>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2137" name="Group 354"/>
            <p:cNvGrpSpPr>
              <a:grpSpLocks/>
            </p:cNvGrpSpPr>
            <p:nvPr userDrawn="1"/>
          </p:nvGrpSpPr>
          <p:grpSpPr bwMode="auto">
            <a:xfrm flipV="1">
              <a:off x="2287" y="3"/>
              <a:ext cx="3477" cy="58"/>
              <a:chOff x="0" y="4220"/>
              <a:chExt cx="5764" cy="97"/>
            </a:xfrm>
          </p:grpSpPr>
          <p:sp>
            <p:nvSpPr>
              <p:cNvPr id="692579" name="Freeform 355"/>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0" name="Freeform 356"/>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1" name="Freeform 357"/>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2" name="Freeform 358"/>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3" name="Freeform 359"/>
              <p:cNvSpPr>
                <a:spLocks/>
              </p:cNvSpPr>
              <p:nvPr userDrawn="1"/>
            </p:nvSpPr>
            <p:spPr bwMode="gray">
              <a:xfrm>
                <a:off x="1553"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4" name="Freeform 360"/>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5" name="Freeform 361"/>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6" name="Freeform 362"/>
              <p:cNvSpPr>
                <a:spLocks/>
              </p:cNvSpPr>
              <p:nvPr userDrawn="1"/>
            </p:nvSpPr>
            <p:spPr bwMode="gray">
              <a:xfrm>
                <a:off x="78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692587" name="Rectangle 363"/>
          <p:cNvSpPr>
            <a:spLocks noChangeArrowheads="1"/>
          </p:cNvSpPr>
          <p:nvPr userDrawn="1"/>
        </p:nvSpPr>
        <p:spPr bwMode="gray">
          <a:xfrm>
            <a:off x="0" y="0"/>
            <a:ext cx="8051800" cy="836613"/>
          </a:xfrm>
          <a:prstGeom prst="rect">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8" name="Rectangle 364"/>
          <p:cNvSpPr>
            <a:spLocks noChangeArrowheads="1"/>
          </p:cNvSpPr>
          <p:nvPr userDrawn="1"/>
        </p:nvSpPr>
        <p:spPr bwMode="gray">
          <a:xfrm>
            <a:off x="0" y="836613"/>
            <a:ext cx="9144000" cy="6048375"/>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59" name="Rectangle 365"/>
          <p:cNvSpPr>
            <a:spLocks noChangeArrowheads="1"/>
          </p:cNvSpPr>
          <p:nvPr/>
        </p:nvSpPr>
        <p:spPr bwMode="gray">
          <a:xfrm>
            <a:off x="611188" y="6308725"/>
            <a:ext cx="8137525" cy="395288"/>
          </a:xfrm>
          <a:prstGeom prst="rect">
            <a:avLst/>
          </a:prstGeom>
          <a:gradFill rotWithShape="1">
            <a:gsLst>
              <a:gs pos="0">
                <a:srgbClr val="F6F6F6"/>
              </a:gs>
              <a:gs pos="100000">
                <a:srgbClr val="E5D6B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lstStyle/>
          <a:p>
            <a:pPr fontAlgn="base">
              <a:spcBef>
                <a:spcPct val="0"/>
              </a:spcBef>
              <a:spcAft>
                <a:spcPct val="0"/>
              </a:spcAft>
            </a:pPr>
            <a:r>
              <a:rPr lang="en-US" altLang="zh-CN" sz="2000" b="1">
                <a:solidFill>
                  <a:srgbClr val="A08132"/>
                </a:solidFill>
                <a:latin typeface="Verdana" pitchFamily="34" charset="0"/>
                <a:ea typeface="隶书" pitchFamily="49" charset="-122"/>
              </a:rPr>
              <a:t> </a:t>
            </a:r>
            <a:r>
              <a:rPr lang="zh-CN" altLang="en-US" sz="2000" b="1">
                <a:solidFill>
                  <a:srgbClr val="D6BC7A"/>
                </a:solidFill>
                <a:latin typeface="楷体_GB2312" pitchFamily="49" charset="-122"/>
                <a:ea typeface="楷体_GB2312" pitchFamily="49" charset="-122"/>
              </a:rPr>
              <a:t>高 分 子 化 学</a:t>
            </a:r>
          </a:p>
        </p:txBody>
      </p:sp>
      <p:sp>
        <p:nvSpPr>
          <p:cNvPr id="366" name="Rectangle 3"/>
          <p:cNvSpPr txBox="1">
            <a:spLocks noChangeArrowheads="1"/>
          </p:cNvSpPr>
          <p:nvPr userDrawn="1"/>
        </p:nvSpPr>
        <p:spPr>
          <a:xfrm>
            <a:off x="6705600" y="6400800"/>
            <a:ext cx="2133600" cy="457200"/>
          </a:xfrm>
          <a:prstGeom prst="rect">
            <a:avLst/>
          </a:prstGeom>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1A74EF1-0C2F-4798-8352-34C45D2A7DC9}" type="slidenum">
              <a:rPr lang="zh-CN" altLang="en-US"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6912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slow">
    <p:random/>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ea typeface="宋体" pitchFamily="2" charset="-122"/>
        </a:defRPr>
      </a:lvl2pPr>
      <a:lvl3pPr algn="l" rtl="0" eaLnBrk="0" fontAlgn="base" hangingPunct="0">
        <a:spcBef>
          <a:spcPct val="0"/>
        </a:spcBef>
        <a:spcAft>
          <a:spcPct val="0"/>
        </a:spcAft>
        <a:defRPr sz="4400">
          <a:solidFill>
            <a:schemeClr val="tx1"/>
          </a:solidFill>
          <a:latin typeface="Arial" pitchFamily="34" charset="0"/>
          <a:ea typeface="宋体" pitchFamily="2" charset="-122"/>
        </a:defRPr>
      </a:lvl3pPr>
      <a:lvl4pPr algn="l" rtl="0" eaLnBrk="0" fontAlgn="base" hangingPunct="0">
        <a:spcBef>
          <a:spcPct val="0"/>
        </a:spcBef>
        <a:spcAft>
          <a:spcPct val="0"/>
        </a:spcAft>
        <a:defRPr sz="4400">
          <a:solidFill>
            <a:schemeClr val="tx1"/>
          </a:solidFill>
          <a:latin typeface="Arial" pitchFamily="34" charset="0"/>
          <a:ea typeface="宋体" pitchFamily="2" charset="-122"/>
        </a:defRPr>
      </a:lvl4pPr>
      <a:lvl5pPr algn="l" rtl="0" eaLnBrk="0" fontAlgn="base" hangingPunct="0">
        <a:spcBef>
          <a:spcPct val="0"/>
        </a:spcBef>
        <a:spcAft>
          <a:spcPct val="0"/>
        </a:spcAft>
        <a:defRPr sz="4400">
          <a:solidFill>
            <a:schemeClr val="tx1"/>
          </a:solidFill>
          <a:latin typeface="Arial" pitchFamily="34" charset="0"/>
          <a:ea typeface="宋体" pitchFamily="2" charset="-122"/>
        </a:defRPr>
      </a:lvl5pPr>
      <a:lvl6pPr marL="457200" algn="l" rtl="0" fontAlgn="base">
        <a:spcBef>
          <a:spcPct val="0"/>
        </a:spcBef>
        <a:spcAft>
          <a:spcPct val="0"/>
        </a:spcAft>
        <a:defRPr sz="4400">
          <a:solidFill>
            <a:schemeClr val="tx1"/>
          </a:solidFill>
          <a:latin typeface="Arial" pitchFamily="34" charset="0"/>
          <a:ea typeface="宋体" pitchFamily="2" charset="-122"/>
        </a:defRPr>
      </a:lvl6pPr>
      <a:lvl7pPr marL="914400" algn="l" rtl="0" fontAlgn="base">
        <a:spcBef>
          <a:spcPct val="0"/>
        </a:spcBef>
        <a:spcAft>
          <a:spcPct val="0"/>
        </a:spcAft>
        <a:defRPr sz="4400">
          <a:solidFill>
            <a:schemeClr val="tx1"/>
          </a:solidFill>
          <a:latin typeface="Arial" pitchFamily="34" charset="0"/>
          <a:ea typeface="宋体" pitchFamily="2" charset="-122"/>
        </a:defRPr>
      </a:lvl7pPr>
      <a:lvl8pPr marL="1371600" algn="l" rtl="0" fontAlgn="base">
        <a:spcBef>
          <a:spcPct val="0"/>
        </a:spcBef>
        <a:spcAft>
          <a:spcPct val="0"/>
        </a:spcAft>
        <a:defRPr sz="4400">
          <a:solidFill>
            <a:schemeClr val="tx1"/>
          </a:solidFill>
          <a:latin typeface="Arial" pitchFamily="34" charset="0"/>
          <a:ea typeface="宋体" pitchFamily="2" charset="-122"/>
        </a:defRPr>
      </a:lvl8pPr>
      <a:lvl9pPr marL="1828800" algn="l" rtl="0" fontAlgn="base">
        <a:spcBef>
          <a:spcPct val="0"/>
        </a:spcBef>
        <a:spcAft>
          <a:spcPct val="0"/>
        </a:spcAft>
        <a:defRPr sz="4400">
          <a:solidFill>
            <a:schemeClr val="tx1"/>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22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rgbClr val="000000"/>
                </a:solidFill>
                <a:effectLst/>
                <a:latin typeface="+mn-lt"/>
                <a:ea typeface="+mn-ea"/>
              </a:defRPr>
            </a:lvl1pPr>
          </a:lstStyle>
          <a:p>
            <a:pPr fontAlgn="base">
              <a:spcBef>
                <a:spcPct val="0"/>
              </a:spcBef>
              <a:spcAft>
                <a:spcPct val="0"/>
              </a:spcAft>
              <a:defRPr/>
            </a:pPr>
            <a:endParaRPr lang="en-US" altLang="zh-CN"/>
          </a:p>
        </p:txBody>
      </p:sp>
      <p:sp>
        <p:nvSpPr>
          <p:cNvPr id="6922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00"/>
                </a:solidFill>
                <a:effectLst/>
                <a:latin typeface="Arial Black" pitchFamily="34" charset="0"/>
                <a:ea typeface="+mn-ea"/>
              </a:defRPr>
            </a:lvl1pPr>
          </a:lstStyle>
          <a:p>
            <a:pPr fontAlgn="base">
              <a:spcBef>
                <a:spcPct val="0"/>
              </a:spcBef>
              <a:spcAft>
                <a:spcPct val="0"/>
              </a:spcAft>
              <a:defRPr/>
            </a:pPr>
            <a:fld id="{AE501242-183A-4AD0-B2CA-11B21F3EB0E2}" type="slidenum">
              <a:rPr lang="zh-CN" altLang="en-US"/>
              <a:pPr fontAlgn="base">
                <a:spcBef>
                  <a:spcPct val="0"/>
                </a:spcBef>
                <a:spcAft>
                  <a:spcPct val="0"/>
                </a:spcAft>
                <a:defRPr/>
              </a:pPr>
              <a:t>‹#›</a:t>
            </a:fld>
            <a:endParaRPr lang="en-US" altLang="zh-CN"/>
          </a:p>
        </p:txBody>
      </p:sp>
      <p:grpSp>
        <p:nvGrpSpPr>
          <p:cNvPr id="3076" name="Group 4"/>
          <p:cNvGrpSpPr>
            <a:grpSpLocks/>
          </p:cNvGrpSpPr>
          <p:nvPr/>
        </p:nvGrpSpPr>
        <p:grpSpPr bwMode="auto">
          <a:xfrm>
            <a:off x="0" y="0"/>
            <a:ext cx="9144000" cy="546100"/>
            <a:chOff x="0" y="0"/>
            <a:chExt cx="5760" cy="344"/>
          </a:xfrm>
        </p:grpSpPr>
        <p:sp>
          <p:nvSpPr>
            <p:cNvPr id="34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zh-CN" altLang="en-US" sz="2400">
                <a:solidFill>
                  <a:srgbClr val="000000"/>
                </a:solidFill>
                <a:latin typeface="Times New Roman" pitchFamily="18" charset="0"/>
              </a:endParaRPr>
            </a:p>
          </p:txBody>
        </p:sp>
        <p:sp>
          <p:nvSpPr>
            <p:cNvPr id="34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3431"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666699"/>
                </a:solidFill>
              </a:endParaRPr>
            </a:p>
          </p:txBody>
        </p:sp>
        <p:sp>
          <p:nvSpPr>
            <p:cNvPr id="3432"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666699"/>
                </a:solidFill>
              </a:endParaRPr>
            </a:p>
          </p:txBody>
        </p:sp>
        <p:sp>
          <p:nvSpPr>
            <p:cNvPr id="3433"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9999CC"/>
                </a:solidFill>
              </a:endParaRPr>
            </a:p>
          </p:txBody>
        </p:sp>
        <p:sp>
          <p:nvSpPr>
            <p:cNvPr id="3434"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666699"/>
                </a:solidFill>
              </a:endParaRPr>
            </a:p>
          </p:txBody>
        </p:sp>
        <p:sp>
          <p:nvSpPr>
            <p:cNvPr id="3435"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2400">
                <a:solidFill>
                  <a:srgbClr val="000000"/>
                </a:solidFill>
                <a:latin typeface="Times New Roman" pitchFamily="18" charset="0"/>
              </a:endParaRPr>
            </a:p>
          </p:txBody>
        </p:sp>
        <p:sp>
          <p:nvSpPr>
            <p:cNvPr id="3436"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9999CC"/>
                </a:solidFill>
              </a:endParaRPr>
            </a:p>
          </p:txBody>
        </p:sp>
        <p:sp>
          <p:nvSpPr>
            <p:cNvPr id="3437"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9999CC"/>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922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0000"/>
                </a:solidFill>
                <a:effectLst/>
                <a:latin typeface="+mn-lt"/>
                <a:ea typeface="+mn-ea"/>
              </a:defRPr>
            </a:lvl1pPr>
          </a:lstStyle>
          <a:p>
            <a:pPr fontAlgn="base">
              <a:spcBef>
                <a:spcPct val="0"/>
              </a:spcBef>
              <a:spcAft>
                <a:spcPct val="0"/>
              </a:spcAft>
              <a:defRPr/>
            </a:pPr>
            <a:endParaRPr lang="en-US" altLang="zh-CN"/>
          </a:p>
        </p:txBody>
      </p:sp>
      <p:grpSp>
        <p:nvGrpSpPr>
          <p:cNvPr id="3080" name="Group 17"/>
          <p:cNvGrpSpPr>
            <a:grpSpLocks/>
          </p:cNvGrpSpPr>
          <p:nvPr userDrawn="1"/>
        </p:nvGrpSpPr>
        <p:grpSpPr bwMode="auto">
          <a:xfrm>
            <a:off x="3627438" y="4763"/>
            <a:ext cx="5524500" cy="2608262"/>
            <a:chOff x="2285" y="3"/>
            <a:chExt cx="3480" cy="1643"/>
          </a:xfrm>
        </p:grpSpPr>
        <p:grpSp>
          <p:nvGrpSpPr>
            <p:cNvPr id="3084" name="Group 18"/>
            <p:cNvGrpSpPr>
              <a:grpSpLocks/>
            </p:cNvGrpSpPr>
            <p:nvPr userDrawn="1"/>
          </p:nvGrpSpPr>
          <p:grpSpPr bwMode="auto">
            <a:xfrm>
              <a:off x="4954" y="941"/>
              <a:ext cx="235" cy="236"/>
              <a:chOff x="3926" y="2726"/>
              <a:chExt cx="532" cy="535"/>
            </a:xfrm>
          </p:grpSpPr>
          <p:sp>
            <p:nvSpPr>
              <p:cNvPr id="692243" name="AutoShape 19"/>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4" name="Freeform 20"/>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5" name="Freeform 21"/>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85" name="Group 22"/>
            <p:cNvGrpSpPr>
              <a:grpSpLocks/>
            </p:cNvGrpSpPr>
            <p:nvPr userDrawn="1"/>
          </p:nvGrpSpPr>
          <p:grpSpPr bwMode="auto">
            <a:xfrm>
              <a:off x="4954" y="1410"/>
              <a:ext cx="235" cy="236"/>
              <a:chOff x="3926" y="3791"/>
              <a:chExt cx="532" cy="535"/>
            </a:xfrm>
          </p:grpSpPr>
          <p:sp>
            <p:nvSpPr>
              <p:cNvPr id="692247" name="AutoShape 23"/>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8" name="Freeform 24"/>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49" name="Freeform 25"/>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86" name="Group 26"/>
            <p:cNvGrpSpPr>
              <a:grpSpLocks/>
            </p:cNvGrpSpPr>
            <p:nvPr userDrawn="1"/>
          </p:nvGrpSpPr>
          <p:grpSpPr bwMode="auto">
            <a:xfrm>
              <a:off x="5417" y="940"/>
              <a:ext cx="234" cy="236"/>
              <a:chOff x="4976" y="2723"/>
              <a:chExt cx="531" cy="535"/>
            </a:xfrm>
          </p:grpSpPr>
          <p:sp>
            <p:nvSpPr>
              <p:cNvPr id="692251" name="AutoShape 27"/>
              <p:cNvSpPr>
                <a:spLocks noChangeArrowheads="1"/>
              </p:cNvSpPr>
              <p:nvPr userDrawn="1"/>
            </p:nvSpPr>
            <p:spPr bwMode="gray">
              <a:xfrm>
                <a:off x="4976" y="2723"/>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2" name="Freeform 28"/>
              <p:cNvSpPr>
                <a:spLocks/>
              </p:cNvSpPr>
              <p:nvPr userDrawn="1"/>
            </p:nvSpPr>
            <p:spPr bwMode="gray">
              <a:xfrm>
                <a:off x="4978" y="2857"/>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3" name="Freeform 29"/>
              <p:cNvSpPr>
                <a:spLocks/>
              </p:cNvSpPr>
              <p:nvPr userDrawn="1"/>
            </p:nvSpPr>
            <p:spPr bwMode="gray">
              <a:xfrm flipH="1">
                <a:off x="5241" y="2854"/>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87" name="Group 30"/>
            <p:cNvGrpSpPr>
              <a:grpSpLocks/>
            </p:cNvGrpSpPr>
            <p:nvPr userDrawn="1"/>
          </p:nvGrpSpPr>
          <p:grpSpPr bwMode="auto">
            <a:xfrm>
              <a:off x="5647" y="1179"/>
              <a:ext cx="116" cy="233"/>
              <a:chOff x="5497" y="3260"/>
              <a:chExt cx="265" cy="530"/>
            </a:xfrm>
          </p:grpSpPr>
          <p:sp>
            <p:nvSpPr>
              <p:cNvPr id="692255" name="Freeform 31"/>
              <p:cNvSpPr>
                <a:spLocks/>
              </p:cNvSpPr>
              <p:nvPr userDrawn="1"/>
            </p:nvSpPr>
            <p:spPr bwMode="gray">
              <a:xfrm>
                <a:off x="5497" y="3390"/>
                <a:ext cx="265" cy="40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6" name="Freeform 32"/>
              <p:cNvSpPr>
                <a:spLocks/>
              </p:cNvSpPr>
              <p:nvPr userDrawn="1"/>
            </p:nvSpPr>
            <p:spPr bwMode="gray">
              <a:xfrm flipH="1">
                <a:off x="5497" y="3260"/>
                <a:ext cx="265"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88" name="Group 33"/>
            <p:cNvGrpSpPr>
              <a:grpSpLocks/>
            </p:cNvGrpSpPr>
            <p:nvPr userDrawn="1"/>
          </p:nvGrpSpPr>
          <p:grpSpPr bwMode="auto">
            <a:xfrm>
              <a:off x="5416" y="1410"/>
              <a:ext cx="234" cy="236"/>
              <a:chOff x="4973" y="3791"/>
              <a:chExt cx="531" cy="535"/>
            </a:xfrm>
          </p:grpSpPr>
          <p:sp>
            <p:nvSpPr>
              <p:cNvPr id="692258" name="AutoShape 34"/>
              <p:cNvSpPr>
                <a:spLocks noChangeArrowheads="1"/>
              </p:cNvSpPr>
              <p:nvPr userDrawn="1"/>
            </p:nvSpPr>
            <p:spPr bwMode="gray">
              <a:xfrm>
                <a:off x="4973" y="3791"/>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59" name="Freeform 35"/>
              <p:cNvSpPr>
                <a:spLocks/>
              </p:cNvSpPr>
              <p:nvPr userDrawn="1"/>
            </p:nvSpPr>
            <p:spPr bwMode="gray">
              <a:xfrm>
                <a:off x="4975" y="3925"/>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0" name="Freeform 36"/>
              <p:cNvSpPr>
                <a:spLocks/>
              </p:cNvSpPr>
              <p:nvPr userDrawn="1"/>
            </p:nvSpPr>
            <p:spPr bwMode="gray">
              <a:xfrm flipH="1">
                <a:off x="5238" y="3922"/>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692261" name="Freeform 37"/>
            <p:cNvSpPr>
              <a:spLocks/>
            </p:cNvSpPr>
            <p:nvPr userDrawn="1"/>
          </p:nvSpPr>
          <p:spPr bwMode="gray">
            <a:xfrm>
              <a:off x="5300"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2" name="Freeform 38"/>
            <p:cNvSpPr>
              <a:spLocks/>
            </p:cNvSpPr>
            <p:nvPr userDrawn="1"/>
          </p:nvSpPr>
          <p:spPr bwMode="gray">
            <a:xfrm>
              <a:off x="4839"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3" name="Freeform 39"/>
            <p:cNvSpPr>
              <a:spLocks/>
            </p:cNvSpPr>
            <p:nvPr userDrawn="1"/>
          </p:nvSpPr>
          <p:spPr bwMode="gray">
            <a:xfrm>
              <a:off x="4377"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4" name="Freeform 40"/>
            <p:cNvSpPr>
              <a:spLocks/>
            </p:cNvSpPr>
            <p:nvPr userDrawn="1"/>
          </p:nvSpPr>
          <p:spPr bwMode="gray">
            <a:xfrm>
              <a:off x="3916" y="1587"/>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5" name="Freeform 41"/>
            <p:cNvSpPr>
              <a:spLocks/>
            </p:cNvSpPr>
            <p:nvPr userDrawn="1"/>
          </p:nvSpPr>
          <p:spPr bwMode="gray">
            <a:xfrm>
              <a:off x="3454"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3094" name="Group 42"/>
            <p:cNvGrpSpPr>
              <a:grpSpLocks/>
            </p:cNvGrpSpPr>
            <p:nvPr userDrawn="1"/>
          </p:nvGrpSpPr>
          <p:grpSpPr bwMode="auto">
            <a:xfrm>
              <a:off x="5647" y="710"/>
              <a:ext cx="116" cy="232"/>
              <a:chOff x="5497" y="2188"/>
              <a:chExt cx="265" cy="530"/>
            </a:xfrm>
          </p:grpSpPr>
          <p:sp>
            <p:nvSpPr>
              <p:cNvPr id="692267" name="Freeform 43"/>
              <p:cNvSpPr>
                <a:spLocks/>
              </p:cNvSpPr>
              <p:nvPr userDrawn="1"/>
            </p:nvSpPr>
            <p:spPr bwMode="gray">
              <a:xfrm>
                <a:off x="5497" y="2316"/>
                <a:ext cx="265" cy="402"/>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68" name="Freeform 44"/>
              <p:cNvSpPr>
                <a:spLocks/>
              </p:cNvSpPr>
              <p:nvPr userDrawn="1"/>
            </p:nvSpPr>
            <p:spPr bwMode="gray">
              <a:xfrm flipH="1">
                <a:off x="5497" y="2188"/>
                <a:ext cx="265" cy="265"/>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95" name="Group 45"/>
            <p:cNvGrpSpPr>
              <a:grpSpLocks/>
            </p:cNvGrpSpPr>
            <p:nvPr userDrawn="1"/>
          </p:nvGrpSpPr>
          <p:grpSpPr bwMode="auto">
            <a:xfrm>
              <a:off x="5187" y="708"/>
              <a:ext cx="234" cy="233"/>
              <a:chOff x="4448" y="61"/>
              <a:chExt cx="531" cy="531"/>
            </a:xfrm>
          </p:grpSpPr>
          <p:sp>
            <p:nvSpPr>
              <p:cNvPr id="692270" name="AutoShape 46"/>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1" name="Freeform 47"/>
              <p:cNvSpPr>
                <a:spLocks/>
              </p:cNvSpPr>
              <p:nvPr userDrawn="1"/>
            </p:nvSpPr>
            <p:spPr bwMode="gray">
              <a:xfrm>
                <a:off x="4450" y="191"/>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2" name="Freeform 48"/>
              <p:cNvSpPr>
                <a:spLocks/>
              </p:cNvSpPr>
              <p:nvPr userDrawn="1"/>
            </p:nvSpPr>
            <p:spPr bwMode="gray">
              <a:xfrm flipH="1">
                <a:off x="4713" y="1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96" name="Group 49"/>
            <p:cNvGrpSpPr>
              <a:grpSpLocks/>
            </p:cNvGrpSpPr>
            <p:nvPr userDrawn="1"/>
          </p:nvGrpSpPr>
          <p:grpSpPr bwMode="auto">
            <a:xfrm>
              <a:off x="5184" y="1180"/>
              <a:ext cx="233" cy="233"/>
              <a:chOff x="4448" y="61"/>
              <a:chExt cx="531" cy="531"/>
            </a:xfrm>
          </p:grpSpPr>
          <p:sp>
            <p:nvSpPr>
              <p:cNvPr id="692274" name="AutoShape 50"/>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5" name="Freeform 51"/>
              <p:cNvSpPr>
                <a:spLocks/>
              </p:cNvSpPr>
              <p:nvPr userDrawn="1"/>
            </p:nvSpPr>
            <p:spPr bwMode="gray">
              <a:xfrm>
                <a:off x="4450" y="191"/>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6" name="Freeform 52"/>
              <p:cNvSpPr>
                <a:spLocks/>
              </p:cNvSpPr>
              <p:nvPr userDrawn="1"/>
            </p:nvSpPr>
            <p:spPr bwMode="gray">
              <a:xfrm flipH="1">
                <a:off x="4712" y="189"/>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97" name="Group 53"/>
            <p:cNvGrpSpPr>
              <a:grpSpLocks/>
            </p:cNvGrpSpPr>
            <p:nvPr userDrawn="1"/>
          </p:nvGrpSpPr>
          <p:grpSpPr bwMode="auto">
            <a:xfrm>
              <a:off x="5416" y="5"/>
              <a:ext cx="234" cy="236"/>
              <a:chOff x="4968" y="595"/>
              <a:chExt cx="531" cy="535"/>
            </a:xfrm>
          </p:grpSpPr>
          <p:sp>
            <p:nvSpPr>
              <p:cNvPr id="692278" name="AutoShape 54"/>
              <p:cNvSpPr>
                <a:spLocks noChangeArrowheads="1"/>
              </p:cNvSpPr>
              <p:nvPr userDrawn="1"/>
            </p:nvSpPr>
            <p:spPr bwMode="gray">
              <a:xfrm>
                <a:off x="4968" y="595"/>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79" name="Freeform 55"/>
              <p:cNvSpPr>
                <a:spLocks/>
              </p:cNvSpPr>
              <p:nvPr userDrawn="1"/>
            </p:nvSpPr>
            <p:spPr bwMode="gray">
              <a:xfrm>
                <a:off x="4970" y="72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0" name="Freeform 56"/>
              <p:cNvSpPr>
                <a:spLocks/>
              </p:cNvSpPr>
              <p:nvPr userDrawn="1"/>
            </p:nvSpPr>
            <p:spPr bwMode="gray">
              <a:xfrm flipH="1">
                <a:off x="5233" y="726"/>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98" name="Group 57"/>
            <p:cNvGrpSpPr>
              <a:grpSpLocks/>
            </p:cNvGrpSpPr>
            <p:nvPr userDrawn="1"/>
          </p:nvGrpSpPr>
          <p:grpSpPr bwMode="auto">
            <a:xfrm>
              <a:off x="5415" y="472"/>
              <a:ext cx="234" cy="236"/>
              <a:chOff x="4965" y="1655"/>
              <a:chExt cx="531" cy="535"/>
            </a:xfrm>
          </p:grpSpPr>
          <p:sp>
            <p:nvSpPr>
              <p:cNvPr id="692282" name="AutoShape 58"/>
              <p:cNvSpPr>
                <a:spLocks noChangeArrowheads="1"/>
              </p:cNvSpPr>
              <p:nvPr userDrawn="1"/>
            </p:nvSpPr>
            <p:spPr bwMode="gray">
              <a:xfrm>
                <a:off x="4965" y="1655"/>
                <a:ext cx="531"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3" name="Freeform 59"/>
              <p:cNvSpPr>
                <a:spLocks/>
              </p:cNvSpPr>
              <p:nvPr userDrawn="1"/>
            </p:nvSpPr>
            <p:spPr bwMode="gray">
              <a:xfrm>
                <a:off x="4967" y="17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4" name="Freeform 60"/>
              <p:cNvSpPr>
                <a:spLocks/>
              </p:cNvSpPr>
              <p:nvPr userDrawn="1"/>
            </p:nvSpPr>
            <p:spPr bwMode="gray">
              <a:xfrm flipH="1">
                <a:off x="5230" y="1786"/>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099" name="Group 61"/>
            <p:cNvGrpSpPr>
              <a:grpSpLocks/>
            </p:cNvGrpSpPr>
            <p:nvPr userDrawn="1"/>
          </p:nvGrpSpPr>
          <p:grpSpPr bwMode="auto">
            <a:xfrm>
              <a:off x="4954" y="473"/>
              <a:ext cx="235" cy="235"/>
              <a:chOff x="3926" y="1662"/>
              <a:chExt cx="532" cy="535"/>
            </a:xfrm>
          </p:grpSpPr>
          <p:sp>
            <p:nvSpPr>
              <p:cNvPr id="692286" name="AutoShape 62"/>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7" name="Freeform 63"/>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88" name="Freeform 64"/>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0" name="Group 65"/>
            <p:cNvGrpSpPr>
              <a:grpSpLocks/>
            </p:cNvGrpSpPr>
            <p:nvPr userDrawn="1"/>
          </p:nvGrpSpPr>
          <p:grpSpPr bwMode="auto">
            <a:xfrm>
              <a:off x="4954" y="3"/>
              <a:ext cx="235" cy="236"/>
              <a:chOff x="3926" y="606"/>
              <a:chExt cx="532" cy="535"/>
            </a:xfrm>
          </p:grpSpPr>
          <p:sp>
            <p:nvSpPr>
              <p:cNvPr id="692290" name="AutoShape 66"/>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1" name="Freeform 67"/>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2" name="Freeform 68"/>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1" name="Group 69"/>
            <p:cNvGrpSpPr>
              <a:grpSpLocks/>
            </p:cNvGrpSpPr>
            <p:nvPr userDrawn="1"/>
          </p:nvGrpSpPr>
          <p:grpSpPr bwMode="auto">
            <a:xfrm>
              <a:off x="5647" y="241"/>
              <a:ext cx="116" cy="233"/>
              <a:chOff x="5497" y="1124"/>
              <a:chExt cx="265" cy="530"/>
            </a:xfrm>
          </p:grpSpPr>
          <p:sp>
            <p:nvSpPr>
              <p:cNvPr id="692294" name="Freeform 70"/>
              <p:cNvSpPr>
                <a:spLocks/>
              </p:cNvSpPr>
              <p:nvPr userDrawn="1"/>
            </p:nvSpPr>
            <p:spPr bwMode="gray">
              <a:xfrm>
                <a:off x="5497" y="1254"/>
                <a:ext cx="265" cy="400"/>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5" name="Freeform 71"/>
              <p:cNvSpPr>
                <a:spLocks/>
              </p:cNvSpPr>
              <p:nvPr userDrawn="1"/>
            </p:nvSpPr>
            <p:spPr bwMode="gray">
              <a:xfrm flipH="1">
                <a:off x="5497" y="1124"/>
                <a:ext cx="265" cy="264"/>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2" name="Group 72"/>
            <p:cNvGrpSpPr>
              <a:grpSpLocks/>
            </p:cNvGrpSpPr>
            <p:nvPr userDrawn="1"/>
          </p:nvGrpSpPr>
          <p:grpSpPr bwMode="auto">
            <a:xfrm>
              <a:off x="5182" y="238"/>
              <a:ext cx="234" cy="233"/>
              <a:chOff x="4448" y="61"/>
              <a:chExt cx="531" cy="531"/>
            </a:xfrm>
          </p:grpSpPr>
          <p:sp>
            <p:nvSpPr>
              <p:cNvPr id="692297" name="AutoShape 73"/>
              <p:cNvSpPr>
                <a:spLocks noChangeArrowheads="1"/>
              </p:cNvSpPr>
              <p:nvPr userDrawn="1"/>
            </p:nvSpPr>
            <p:spPr bwMode="gray">
              <a:xfrm>
                <a:off x="4448" y="61"/>
                <a:ext cx="531" cy="267"/>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8" name="Freeform 74"/>
              <p:cNvSpPr>
                <a:spLocks/>
              </p:cNvSpPr>
              <p:nvPr userDrawn="1"/>
            </p:nvSpPr>
            <p:spPr bwMode="gray">
              <a:xfrm>
                <a:off x="4450" y="191"/>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299" name="Freeform 75"/>
              <p:cNvSpPr>
                <a:spLocks/>
              </p:cNvSpPr>
              <p:nvPr userDrawn="1"/>
            </p:nvSpPr>
            <p:spPr bwMode="gray">
              <a:xfrm flipH="1">
                <a:off x="4713" y="189"/>
                <a:ext cx="263"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3" name="Group 76"/>
            <p:cNvGrpSpPr>
              <a:grpSpLocks/>
            </p:cNvGrpSpPr>
            <p:nvPr userDrawn="1"/>
          </p:nvGrpSpPr>
          <p:grpSpPr bwMode="auto">
            <a:xfrm>
              <a:off x="4493" y="3"/>
              <a:ext cx="235" cy="236"/>
              <a:chOff x="3926" y="606"/>
              <a:chExt cx="532" cy="535"/>
            </a:xfrm>
          </p:grpSpPr>
          <p:sp>
            <p:nvSpPr>
              <p:cNvPr id="692301" name="AutoShape 77"/>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2" name="Freeform 78"/>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3" name="Freeform 79"/>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4" name="Group 80"/>
            <p:cNvGrpSpPr>
              <a:grpSpLocks/>
            </p:cNvGrpSpPr>
            <p:nvPr userDrawn="1"/>
          </p:nvGrpSpPr>
          <p:grpSpPr bwMode="auto">
            <a:xfrm>
              <a:off x="4030" y="941"/>
              <a:ext cx="235" cy="236"/>
              <a:chOff x="3926" y="2726"/>
              <a:chExt cx="532" cy="535"/>
            </a:xfrm>
          </p:grpSpPr>
          <p:sp>
            <p:nvSpPr>
              <p:cNvPr id="692305" name="AutoShape 81"/>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6" name="Freeform 82"/>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07" name="Freeform 83"/>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5" name="Group 84"/>
            <p:cNvGrpSpPr>
              <a:grpSpLocks/>
            </p:cNvGrpSpPr>
            <p:nvPr userDrawn="1"/>
          </p:nvGrpSpPr>
          <p:grpSpPr bwMode="auto">
            <a:xfrm>
              <a:off x="4030" y="1410"/>
              <a:ext cx="235" cy="236"/>
              <a:chOff x="3926" y="3791"/>
              <a:chExt cx="532" cy="535"/>
            </a:xfrm>
          </p:grpSpPr>
          <p:sp>
            <p:nvSpPr>
              <p:cNvPr id="692309" name="AutoShape 85"/>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0" name="Freeform 86"/>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1" name="Freeform 87"/>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6" name="Group 88"/>
            <p:cNvGrpSpPr>
              <a:grpSpLocks/>
            </p:cNvGrpSpPr>
            <p:nvPr userDrawn="1"/>
          </p:nvGrpSpPr>
          <p:grpSpPr bwMode="auto">
            <a:xfrm>
              <a:off x="4028" y="473"/>
              <a:ext cx="235" cy="235"/>
              <a:chOff x="3926" y="1662"/>
              <a:chExt cx="532" cy="535"/>
            </a:xfrm>
          </p:grpSpPr>
          <p:sp>
            <p:nvSpPr>
              <p:cNvPr id="692313" name="AutoShape 89"/>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4" name="Freeform 90"/>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5" name="Freeform 91"/>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7" name="Group 92"/>
            <p:cNvGrpSpPr>
              <a:grpSpLocks/>
            </p:cNvGrpSpPr>
            <p:nvPr userDrawn="1"/>
          </p:nvGrpSpPr>
          <p:grpSpPr bwMode="auto">
            <a:xfrm>
              <a:off x="4029" y="3"/>
              <a:ext cx="234" cy="236"/>
              <a:chOff x="3926" y="606"/>
              <a:chExt cx="532" cy="535"/>
            </a:xfrm>
          </p:grpSpPr>
          <p:sp>
            <p:nvSpPr>
              <p:cNvPr id="692317" name="AutoShape 9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8" name="Freeform 9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19" name="Freeform 95"/>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8" name="Group 96"/>
            <p:cNvGrpSpPr>
              <a:grpSpLocks/>
            </p:cNvGrpSpPr>
            <p:nvPr userDrawn="1"/>
          </p:nvGrpSpPr>
          <p:grpSpPr bwMode="auto">
            <a:xfrm>
              <a:off x="3570" y="941"/>
              <a:ext cx="235" cy="236"/>
              <a:chOff x="3926" y="2726"/>
              <a:chExt cx="532" cy="535"/>
            </a:xfrm>
          </p:grpSpPr>
          <p:sp>
            <p:nvSpPr>
              <p:cNvPr id="692321" name="AutoShape 97"/>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2" name="Freeform 98"/>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3" name="Freeform 99"/>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09" name="Group 100"/>
            <p:cNvGrpSpPr>
              <a:grpSpLocks/>
            </p:cNvGrpSpPr>
            <p:nvPr userDrawn="1"/>
          </p:nvGrpSpPr>
          <p:grpSpPr bwMode="auto">
            <a:xfrm>
              <a:off x="3570" y="1410"/>
              <a:ext cx="235" cy="236"/>
              <a:chOff x="3926" y="3791"/>
              <a:chExt cx="532" cy="535"/>
            </a:xfrm>
          </p:grpSpPr>
          <p:sp>
            <p:nvSpPr>
              <p:cNvPr id="692325" name="AutoShape 101"/>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6" name="Freeform 102"/>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27" name="Freeform 103"/>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0" name="Group 104"/>
            <p:cNvGrpSpPr>
              <a:grpSpLocks/>
            </p:cNvGrpSpPr>
            <p:nvPr userDrawn="1"/>
          </p:nvGrpSpPr>
          <p:grpSpPr bwMode="auto">
            <a:xfrm>
              <a:off x="3570" y="473"/>
              <a:ext cx="235" cy="235"/>
              <a:chOff x="3926" y="1662"/>
              <a:chExt cx="532" cy="535"/>
            </a:xfrm>
          </p:grpSpPr>
          <p:sp>
            <p:nvSpPr>
              <p:cNvPr id="692329" name="AutoShape 105"/>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0" name="Freeform 106"/>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1" name="Freeform 107"/>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1" name="Group 108"/>
            <p:cNvGrpSpPr>
              <a:grpSpLocks/>
            </p:cNvGrpSpPr>
            <p:nvPr userDrawn="1"/>
          </p:nvGrpSpPr>
          <p:grpSpPr bwMode="auto">
            <a:xfrm>
              <a:off x="3567" y="3"/>
              <a:ext cx="234" cy="236"/>
              <a:chOff x="3926" y="606"/>
              <a:chExt cx="532" cy="535"/>
            </a:xfrm>
          </p:grpSpPr>
          <p:sp>
            <p:nvSpPr>
              <p:cNvPr id="692333" name="AutoShape 109"/>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4" name="Freeform 110"/>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5" name="Freeform 111"/>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2" name="Group 112"/>
            <p:cNvGrpSpPr>
              <a:grpSpLocks/>
            </p:cNvGrpSpPr>
            <p:nvPr userDrawn="1"/>
          </p:nvGrpSpPr>
          <p:grpSpPr bwMode="auto">
            <a:xfrm>
              <a:off x="4261" y="237"/>
              <a:ext cx="234" cy="235"/>
              <a:chOff x="3926" y="606"/>
              <a:chExt cx="532" cy="535"/>
            </a:xfrm>
          </p:grpSpPr>
          <p:sp>
            <p:nvSpPr>
              <p:cNvPr id="692337" name="AutoShape 113"/>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8" name="Freeform 11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39" name="Freeform 115"/>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3" name="Group 116"/>
            <p:cNvGrpSpPr>
              <a:grpSpLocks/>
            </p:cNvGrpSpPr>
            <p:nvPr userDrawn="1"/>
          </p:nvGrpSpPr>
          <p:grpSpPr bwMode="auto">
            <a:xfrm>
              <a:off x="4261" y="705"/>
              <a:ext cx="234" cy="236"/>
              <a:chOff x="3926" y="606"/>
              <a:chExt cx="532" cy="535"/>
            </a:xfrm>
          </p:grpSpPr>
          <p:sp>
            <p:nvSpPr>
              <p:cNvPr id="692341" name="AutoShape 117"/>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2" name="Freeform 11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3" name="Freeform 119"/>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4" name="Group 120"/>
            <p:cNvGrpSpPr>
              <a:grpSpLocks/>
            </p:cNvGrpSpPr>
            <p:nvPr userDrawn="1"/>
          </p:nvGrpSpPr>
          <p:grpSpPr bwMode="auto">
            <a:xfrm>
              <a:off x="4263" y="1179"/>
              <a:ext cx="234" cy="235"/>
              <a:chOff x="3926" y="606"/>
              <a:chExt cx="532" cy="535"/>
            </a:xfrm>
          </p:grpSpPr>
          <p:sp>
            <p:nvSpPr>
              <p:cNvPr id="692345" name="AutoShape 121"/>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6" name="Freeform 122"/>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47" name="Freeform 123"/>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5" name="Group 124"/>
            <p:cNvGrpSpPr>
              <a:grpSpLocks/>
            </p:cNvGrpSpPr>
            <p:nvPr userDrawn="1"/>
          </p:nvGrpSpPr>
          <p:grpSpPr bwMode="auto">
            <a:xfrm>
              <a:off x="3800" y="237"/>
              <a:ext cx="233" cy="235"/>
              <a:chOff x="3926" y="606"/>
              <a:chExt cx="532" cy="535"/>
            </a:xfrm>
          </p:grpSpPr>
          <p:sp>
            <p:nvSpPr>
              <p:cNvPr id="692349" name="AutoShape 12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0" name="Freeform 126"/>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1" name="Freeform 127"/>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6" name="Group 128"/>
            <p:cNvGrpSpPr>
              <a:grpSpLocks/>
            </p:cNvGrpSpPr>
            <p:nvPr userDrawn="1"/>
          </p:nvGrpSpPr>
          <p:grpSpPr bwMode="auto">
            <a:xfrm>
              <a:off x="3797" y="705"/>
              <a:ext cx="234" cy="236"/>
              <a:chOff x="3926" y="606"/>
              <a:chExt cx="532" cy="535"/>
            </a:xfrm>
          </p:grpSpPr>
          <p:sp>
            <p:nvSpPr>
              <p:cNvPr id="692353" name="AutoShape 129"/>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4" name="Freeform 130"/>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5" name="Freeform 131"/>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7" name="Group 132"/>
            <p:cNvGrpSpPr>
              <a:grpSpLocks/>
            </p:cNvGrpSpPr>
            <p:nvPr userDrawn="1"/>
          </p:nvGrpSpPr>
          <p:grpSpPr bwMode="auto">
            <a:xfrm>
              <a:off x="3800" y="1179"/>
              <a:ext cx="233" cy="235"/>
              <a:chOff x="3926" y="606"/>
              <a:chExt cx="532" cy="535"/>
            </a:xfrm>
          </p:grpSpPr>
          <p:sp>
            <p:nvSpPr>
              <p:cNvPr id="692357" name="AutoShape 133"/>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8" name="Freeform 134"/>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59" name="Freeform 135"/>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8" name="Group 136"/>
            <p:cNvGrpSpPr>
              <a:grpSpLocks/>
            </p:cNvGrpSpPr>
            <p:nvPr userDrawn="1"/>
          </p:nvGrpSpPr>
          <p:grpSpPr bwMode="auto">
            <a:xfrm>
              <a:off x="3338" y="237"/>
              <a:ext cx="234" cy="235"/>
              <a:chOff x="3926" y="606"/>
              <a:chExt cx="532" cy="535"/>
            </a:xfrm>
          </p:grpSpPr>
          <p:sp>
            <p:nvSpPr>
              <p:cNvPr id="692361" name="AutoShape 13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2" name="Freeform 13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3" name="Freeform 139"/>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19" name="Group 140"/>
            <p:cNvGrpSpPr>
              <a:grpSpLocks/>
            </p:cNvGrpSpPr>
            <p:nvPr userDrawn="1"/>
          </p:nvGrpSpPr>
          <p:grpSpPr bwMode="auto">
            <a:xfrm>
              <a:off x="3341" y="705"/>
              <a:ext cx="233" cy="236"/>
              <a:chOff x="3926" y="606"/>
              <a:chExt cx="532" cy="535"/>
            </a:xfrm>
          </p:grpSpPr>
          <p:sp>
            <p:nvSpPr>
              <p:cNvPr id="692365" name="AutoShape 141"/>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6" name="Freeform 142"/>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67" name="Freeform 143"/>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0" name="Group 144"/>
            <p:cNvGrpSpPr>
              <a:grpSpLocks/>
            </p:cNvGrpSpPr>
            <p:nvPr userDrawn="1"/>
          </p:nvGrpSpPr>
          <p:grpSpPr bwMode="auto">
            <a:xfrm>
              <a:off x="3338" y="1177"/>
              <a:ext cx="234" cy="235"/>
              <a:chOff x="3926" y="606"/>
              <a:chExt cx="532" cy="535"/>
            </a:xfrm>
          </p:grpSpPr>
          <p:sp>
            <p:nvSpPr>
              <p:cNvPr id="692369" name="AutoShape 14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0" name="Freeform 146"/>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1" name="Freeform 147"/>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1" name="Group 148"/>
            <p:cNvGrpSpPr>
              <a:grpSpLocks/>
            </p:cNvGrpSpPr>
            <p:nvPr userDrawn="1"/>
          </p:nvGrpSpPr>
          <p:grpSpPr bwMode="auto">
            <a:xfrm>
              <a:off x="4723" y="237"/>
              <a:ext cx="233" cy="235"/>
              <a:chOff x="3926" y="606"/>
              <a:chExt cx="532" cy="535"/>
            </a:xfrm>
          </p:grpSpPr>
          <p:sp>
            <p:nvSpPr>
              <p:cNvPr id="692373" name="AutoShape 149"/>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4" name="Freeform 150"/>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5" name="Freeform 151"/>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2" name="Group 152"/>
            <p:cNvGrpSpPr>
              <a:grpSpLocks/>
            </p:cNvGrpSpPr>
            <p:nvPr userDrawn="1"/>
          </p:nvGrpSpPr>
          <p:grpSpPr bwMode="auto">
            <a:xfrm>
              <a:off x="4723" y="705"/>
              <a:ext cx="233" cy="236"/>
              <a:chOff x="3926" y="606"/>
              <a:chExt cx="532" cy="535"/>
            </a:xfrm>
          </p:grpSpPr>
          <p:sp>
            <p:nvSpPr>
              <p:cNvPr id="692377" name="AutoShape 15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8" name="Freeform 154"/>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79" name="Freeform 155"/>
              <p:cNvSpPr>
                <a:spLocks/>
              </p:cNvSpPr>
              <p:nvPr userDrawn="1"/>
            </p:nvSpPr>
            <p:spPr bwMode="gray">
              <a:xfrm flipH="1">
                <a:off x="4191" y="73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3" name="Group 156"/>
            <p:cNvGrpSpPr>
              <a:grpSpLocks/>
            </p:cNvGrpSpPr>
            <p:nvPr userDrawn="1"/>
          </p:nvGrpSpPr>
          <p:grpSpPr bwMode="auto">
            <a:xfrm>
              <a:off x="4722" y="1179"/>
              <a:ext cx="233" cy="235"/>
              <a:chOff x="3926" y="606"/>
              <a:chExt cx="532" cy="535"/>
            </a:xfrm>
          </p:grpSpPr>
          <p:sp>
            <p:nvSpPr>
              <p:cNvPr id="692381" name="AutoShape 15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2" name="Freeform 158"/>
              <p:cNvSpPr>
                <a:spLocks/>
              </p:cNvSpPr>
              <p:nvPr userDrawn="1"/>
            </p:nvSpPr>
            <p:spPr bwMode="gray">
              <a:xfrm>
                <a:off x="3928" y="74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3" name="Freeform 159"/>
              <p:cNvSpPr>
                <a:spLocks/>
              </p:cNvSpPr>
              <p:nvPr userDrawn="1"/>
            </p:nvSpPr>
            <p:spPr bwMode="gray">
              <a:xfrm flipH="1">
                <a:off x="4191" y="738"/>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4" name="Group 160"/>
            <p:cNvGrpSpPr>
              <a:grpSpLocks/>
            </p:cNvGrpSpPr>
            <p:nvPr userDrawn="1"/>
          </p:nvGrpSpPr>
          <p:grpSpPr bwMode="auto">
            <a:xfrm>
              <a:off x="4492" y="941"/>
              <a:ext cx="234" cy="236"/>
              <a:chOff x="3926" y="2726"/>
              <a:chExt cx="532" cy="535"/>
            </a:xfrm>
          </p:grpSpPr>
          <p:sp>
            <p:nvSpPr>
              <p:cNvPr id="692385" name="AutoShape 161"/>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6" name="Freeform 162"/>
              <p:cNvSpPr>
                <a:spLocks/>
              </p:cNvSpPr>
              <p:nvPr userDrawn="1"/>
            </p:nvSpPr>
            <p:spPr bwMode="gray">
              <a:xfrm>
                <a:off x="3928" y="286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87" name="Freeform 163"/>
              <p:cNvSpPr>
                <a:spLocks/>
              </p:cNvSpPr>
              <p:nvPr userDrawn="1"/>
            </p:nvSpPr>
            <p:spPr bwMode="gray">
              <a:xfrm flipH="1">
                <a:off x="4192"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5" name="Group 164"/>
            <p:cNvGrpSpPr>
              <a:grpSpLocks/>
            </p:cNvGrpSpPr>
            <p:nvPr userDrawn="1"/>
          </p:nvGrpSpPr>
          <p:grpSpPr bwMode="auto">
            <a:xfrm>
              <a:off x="4492" y="1410"/>
              <a:ext cx="234" cy="236"/>
              <a:chOff x="3926" y="3791"/>
              <a:chExt cx="532" cy="535"/>
            </a:xfrm>
          </p:grpSpPr>
          <p:sp>
            <p:nvSpPr>
              <p:cNvPr id="692389" name="AutoShape 165"/>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0" name="Freeform 166"/>
              <p:cNvSpPr>
                <a:spLocks/>
              </p:cNvSpPr>
              <p:nvPr userDrawn="1"/>
            </p:nvSpPr>
            <p:spPr bwMode="gray">
              <a:xfrm>
                <a:off x="3928"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1" name="Freeform 167"/>
              <p:cNvSpPr>
                <a:spLocks/>
              </p:cNvSpPr>
              <p:nvPr userDrawn="1"/>
            </p:nvSpPr>
            <p:spPr bwMode="gray">
              <a:xfrm flipH="1">
                <a:off x="4192" y="3922"/>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6" name="Group 168"/>
            <p:cNvGrpSpPr>
              <a:grpSpLocks/>
            </p:cNvGrpSpPr>
            <p:nvPr userDrawn="1"/>
          </p:nvGrpSpPr>
          <p:grpSpPr bwMode="auto">
            <a:xfrm>
              <a:off x="4492" y="473"/>
              <a:ext cx="234" cy="235"/>
              <a:chOff x="3926" y="1662"/>
              <a:chExt cx="532" cy="535"/>
            </a:xfrm>
          </p:grpSpPr>
          <p:sp>
            <p:nvSpPr>
              <p:cNvPr id="692393" name="AutoShape 169"/>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4" name="Freeform 170"/>
              <p:cNvSpPr>
                <a:spLocks/>
              </p:cNvSpPr>
              <p:nvPr userDrawn="1"/>
            </p:nvSpPr>
            <p:spPr bwMode="gray">
              <a:xfrm>
                <a:off x="3928" y="1796"/>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5" name="Freeform 171"/>
              <p:cNvSpPr>
                <a:spLocks/>
              </p:cNvSpPr>
              <p:nvPr userDrawn="1"/>
            </p:nvSpPr>
            <p:spPr bwMode="gray">
              <a:xfrm flipH="1">
                <a:off x="4192" y="1794"/>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7" name="Group 172"/>
            <p:cNvGrpSpPr>
              <a:grpSpLocks/>
            </p:cNvGrpSpPr>
            <p:nvPr userDrawn="1"/>
          </p:nvGrpSpPr>
          <p:grpSpPr bwMode="auto">
            <a:xfrm>
              <a:off x="3101" y="941"/>
              <a:ext cx="235" cy="236"/>
              <a:chOff x="3926" y="2726"/>
              <a:chExt cx="532" cy="535"/>
            </a:xfrm>
          </p:grpSpPr>
          <p:sp>
            <p:nvSpPr>
              <p:cNvPr id="692397" name="AutoShape 173"/>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8" name="Freeform 174"/>
              <p:cNvSpPr>
                <a:spLocks/>
              </p:cNvSpPr>
              <p:nvPr userDrawn="1"/>
            </p:nvSpPr>
            <p:spPr bwMode="gray">
              <a:xfrm>
                <a:off x="3928" y="2860"/>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399" name="Freeform 175"/>
              <p:cNvSpPr>
                <a:spLocks/>
              </p:cNvSpPr>
              <p:nvPr userDrawn="1"/>
            </p:nvSpPr>
            <p:spPr bwMode="gray">
              <a:xfrm flipH="1">
                <a:off x="4191" y="2857"/>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8" name="Group 176"/>
            <p:cNvGrpSpPr>
              <a:grpSpLocks/>
            </p:cNvGrpSpPr>
            <p:nvPr userDrawn="1"/>
          </p:nvGrpSpPr>
          <p:grpSpPr bwMode="auto">
            <a:xfrm>
              <a:off x="3101" y="1410"/>
              <a:ext cx="235" cy="236"/>
              <a:chOff x="3926" y="3791"/>
              <a:chExt cx="532" cy="535"/>
            </a:xfrm>
          </p:grpSpPr>
          <p:sp>
            <p:nvSpPr>
              <p:cNvPr id="692401" name="AutoShape 177"/>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2" name="Freeform 178"/>
              <p:cNvSpPr>
                <a:spLocks/>
              </p:cNvSpPr>
              <p:nvPr userDrawn="1"/>
            </p:nvSpPr>
            <p:spPr bwMode="gray">
              <a:xfrm>
                <a:off x="3928" y="3925"/>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3" name="Freeform 179"/>
              <p:cNvSpPr>
                <a:spLocks/>
              </p:cNvSpPr>
              <p:nvPr userDrawn="1"/>
            </p:nvSpPr>
            <p:spPr bwMode="gray">
              <a:xfrm flipH="1">
                <a:off x="4191" y="3922"/>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29" name="Group 180"/>
            <p:cNvGrpSpPr>
              <a:grpSpLocks/>
            </p:cNvGrpSpPr>
            <p:nvPr userDrawn="1"/>
          </p:nvGrpSpPr>
          <p:grpSpPr bwMode="auto">
            <a:xfrm>
              <a:off x="3101" y="473"/>
              <a:ext cx="235" cy="235"/>
              <a:chOff x="3926" y="1662"/>
              <a:chExt cx="532" cy="535"/>
            </a:xfrm>
          </p:grpSpPr>
          <p:sp>
            <p:nvSpPr>
              <p:cNvPr id="692405" name="AutoShape 181"/>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6" name="Freeform 182"/>
              <p:cNvSpPr>
                <a:spLocks/>
              </p:cNvSpPr>
              <p:nvPr userDrawn="1"/>
            </p:nvSpPr>
            <p:spPr bwMode="gray">
              <a:xfrm>
                <a:off x="3928" y="1796"/>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07" name="Freeform 183"/>
              <p:cNvSpPr>
                <a:spLocks/>
              </p:cNvSpPr>
              <p:nvPr userDrawn="1"/>
            </p:nvSpPr>
            <p:spPr bwMode="gray">
              <a:xfrm flipH="1">
                <a:off x="4191" y="1794"/>
                <a:ext cx="265"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0" name="Group 184"/>
            <p:cNvGrpSpPr>
              <a:grpSpLocks/>
            </p:cNvGrpSpPr>
            <p:nvPr userDrawn="1"/>
          </p:nvGrpSpPr>
          <p:grpSpPr bwMode="auto">
            <a:xfrm>
              <a:off x="3103" y="3"/>
              <a:ext cx="234" cy="236"/>
              <a:chOff x="3926" y="606"/>
              <a:chExt cx="532" cy="535"/>
            </a:xfrm>
          </p:grpSpPr>
          <p:sp>
            <p:nvSpPr>
              <p:cNvPr id="692409" name="AutoShape 185"/>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0" name="Freeform 186"/>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1" name="Freeform 187"/>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1" name="Group 188"/>
            <p:cNvGrpSpPr>
              <a:grpSpLocks/>
            </p:cNvGrpSpPr>
            <p:nvPr userDrawn="1"/>
          </p:nvGrpSpPr>
          <p:grpSpPr bwMode="auto">
            <a:xfrm>
              <a:off x="2869" y="237"/>
              <a:ext cx="234" cy="235"/>
              <a:chOff x="3926" y="606"/>
              <a:chExt cx="532" cy="535"/>
            </a:xfrm>
          </p:grpSpPr>
          <p:sp>
            <p:nvSpPr>
              <p:cNvPr id="692413" name="AutoShape 189"/>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4" name="Freeform 190"/>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5" name="Freeform 191"/>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2" name="Group 192"/>
            <p:cNvGrpSpPr>
              <a:grpSpLocks/>
            </p:cNvGrpSpPr>
            <p:nvPr userDrawn="1"/>
          </p:nvGrpSpPr>
          <p:grpSpPr bwMode="auto">
            <a:xfrm>
              <a:off x="2869" y="705"/>
              <a:ext cx="234" cy="236"/>
              <a:chOff x="3926" y="606"/>
              <a:chExt cx="532" cy="535"/>
            </a:xfrm>
          </p:grpSpPr>
          <p:sp>
            <p:nvSpPr>
              <p:cNvPr id="692417" name="AutoShape 19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8" name="Freeform 19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19" name="Freeform 195"/>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3" name="Group 196"/>
            <p:cNvGrpSpPr>
              <a:grpSpLocks/>
            </p:cNvGrpSpPr>
            <p:nvPr userDrawn="1"/>
          </p:nvGrpSpPr>
          <p:grpSpPr bwMode="auto">
            <a:xfrm>
              <a:off x="2869" y="1179"/>
              <a:ext cx="234" cy="235"/>
              <a:chOff x="3926" y="606"/>
              <a:chExt cx="532" cy="535"/>
            </a:xfrm>
          </p:grpSpPr>
          <p:sp>
            <p:nvSpPr>
              <p:cNvPr id="692421" name="AutoShape 19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2" name="Freeform 19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3" name="Freeform 199"/>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4" name="Group 200"/>
            <p:cNvGrpSpPr>
              <a:grpSpLocks/>
            </p:cNvGrpSpPr>
            <p:nvPr userDrawn="1"/>
          </p:nvGrpSpPr>
          <p:grpSpPr bwMode="auto">
            <a:xfrm>
              <a:off x="2633" y="941"/>
              <a:ext cx="234" cy="236"/>
              <a:chOff x="3926" y="2726"/>
              <a:chExt cx="532" cy="535"/>
            </a:xfrm>
          </p:grpSpPr>
          <p:sp>
            <p:nvSpPr>
              <p:cNvPr id="692425" name="AutoShape 201"/>
              <p:cNvSpPr>
                <a:spLocks noChangeArrowheads="1"/>
              </p:cNvSpPr>
              <p:nvPr userDrawn="1"/>
            </p:nvSpPr>
            <p:spPr bwMode="gray">
              <a:xfrm>
                <a:off x="3926" y="272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6" name="Freeform 202"/>
              <p:cNvSpPr>
                <a:spLocks/>
              </p:cNvSpPr>
              <p:nvPr userDrawn="1"/>
            </p:nvSpPr>
            <p:spPr bwMode="gray">
              <a:xfrm>
                <a:off x="3928" y="286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27" name="Freeform 203"/>
              <p:cNvSpPr>
                <a:spLocks/>
              </p:cNvSpPr>
              <p:nvPr userDrawn="1"/>
            </p:nvSpPr>
            <p:spPr bwMode="gray">
              <a:xfrm flipH="1">
                <a:off x="4192" y="285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5" name="Group 204"/>
            <p:cNvGrpSpPr>
              <a:grpSpLocks/>
            </p:cNvGrpSpPr>
            <p:nvPr userDrawn="1"/>
          </p:nvGrpSpPr>
          <p:grpSpPr bwMode="auto">
            <a:xfrm>
              <a:off x="2633" y="1410"/>
              <a:ext cx="234" cy="236"/>
              <a:chOff x="3926" y="3791"/>
              <a:chExt cx="532" cy="535"/>
            </a:xfrm>
          </p:grpSpPr>
          <p:sp>
            <p:nvSpPr>
              <p:cNvPr id="692429" name="AutoShape 205"/>
              <p:cNvSpPr>
                <a:spLocks noChangeArrowheads="1"/>
              </p:cNvSpPr>
              <p:nvPr userDrawn="1"/>
            </p:nvSpPr>
            <p:spPr bwMode="gray">
              <a:xfrm>
                <a:off x="3926" y="3791"/>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0" name="Freeform 206"/>
              <p:cNvSpPr>
                <a:spLocks/>
              </p:cNvSpPr>
              <p:nvPr userDrawn="1"/>
            </p:nvSpPr>
            <p:spPr bwMode="gray">
              <a:xfrm>
                <a:off x="3928" y="3925"/>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1" name="Freeform 207"/>
              <p:cNvSpPr>
                <a:spLocks/>
              </p:cNvSpPr>
              <p:nvPr userDrawn="1"/>
            </p:nvSpPr>
            <p:spPr bwMode="gray">
              <a:xfrm flipH="1">
                <a:off x="4192" y="3922"/>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6" name="Group 208"/>
            <p:cNvGrpSpPr>
              <a:grpSpLocks/>
            </p:cNvGrpSpPr>
            <p:nvPr userDrawn="1"/>
          </p:nvGrpSpPr>
          <p:grpSpPr bwMode="auto">
            <a:xfrm>
              <a:off x="2633" y="473"/>
              <a:ext cx="234" cy="235"/>
              <a:chOff x="3926" y="1662"/>
              <a:chExt cx="532" cy="535"/>
            </a:xfrm>
          </p:grpSpPr>
          <p:sp>
            <p:nvSpPr>
              <p:cNvPr id="692433" name="AutoShape 209"/>
              <p:cNvSpPr>
                <a:spLocks noChangeArrowheads="1"/>
              </p:cNvSpPr>
              <p:nvPr userDrawn="1"/>
            </p:nvSpPr>
            <p:spPr bwMode="gray">
              <a:xfrm>
                <a:off x="3926" y="1662"/>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4" name="Freeform 210"/>
              <p:cNvSpPr>
                <a:spLocks/>
              </p:cNvSpPr>
              <p:nvPr userDrawn="1"/>
            </p:nvSpPr>
            <p:spPr bwMode="gray">
              <a:xfrm>
                <a:off x="3928" y="1796"/>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5" name="Freeform 211"/>
              <p:cNvSpPr>
                <a:spLocks/>
              </p:cNvSpPr>
              <p:nvPr userDrawn="1"/>
            </p:nvSpPr>
            <p:spPr bwMode="gray">
              <a:xfrm flipH="1">
                <a:off x="4192" y="1794"/>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7" name="Group 212"/>
            <p:cNvGrpSpPr>
              <a:grpSpLocks/>
            </p:cNvGrpSpPr>
            <p:nvPr userDrawn="1"/>
          </p:nvGrpSpPr>
          <p:grpSpPr bwMode="auto">
            <a:xfrm>
              <a:off x="2634" y="3"/>
              <a:ext cx="234" cy="236"/>
              <a:chOff x="3926" y="606"/>
              <a:chExt cx="532" cy="535"/>
            </a:xfrm>
          </p:grpSpPr>
          <p:sp>
            <p:nvSpPr>
              <p:cNvPr id="692437" name="AutoShape 213"/>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8" name="Freeform 214"/>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39" name="Freeform 215"/>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8" name="Group 216"/>
            <p:cNvGrpSpPr>
              <a:grpSpLocks/>
            </p:cNvGrpSpPr>
            <p:nvPr userDrawn="1"/>
          </p:nvGrpSpPr>
          <p:grpSpPr bwMode="auto">
            <a:xfrm>
              <a:off x="2400" y="237"/>
              <a:ext cx="234" cy="235"/>
              <a:chOff x="3926" y="606"/>
              <a:chExt cx="532" cy="535"/>
            </a:xfrm>
          </p:grpSpPr>
          <p:sp>
            <p:nvSpPr>
              <p:cNvPr id="692441" name="AutoShape 217"/>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2" name="Freeform 218"/>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3" name="Freeform 219"/>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39" name="Group 220"/>
            <p:cNvGrpSpPr>
              <a:grpSpLocks/>
            </p:cNvGrpSpPr>
            <p:nvPr userDrawn="1"/>
          </p:nvGrpSpPr>
          <p:grpSpPr bwMode="auto">
            <a:xfrm>
              <a:off x="2400" y="705"/>
              <a:ext cx="234" cy="236"/>
              <a:chOff x="3926" y="606"/>
              <a:chExt cx="532" cy="535"/>
            </a:xfrm>
          </p:grpSpPr>
          <p:sp>
            <p:nvSpPr>
              <p:cNvPr id="692445" name="AutoShape 221"/>
              <p:cNvSpPr>
                <a:spLocks noChangeArrowheads="1"/>
              </p:cNvSpPr>
              <p:nvPr userDrawn="1"/>
            </p:nvSpPr>
            <p:spPr bwMode="gray">
              <a:xfrm>
                <a:off x="3926" y="606"/>
                <a:ext cx="532" cy="265"/>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6" name="Freeform 222"/>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47" name="Freeform 223"/>
              <p:cNvSpPr>
                <a:spLocks/>
              </p:cNvSpPr>
              <p:nvPr userDrawn="1"/>
            </p:nvSpPr>
            <p:spPr bwMode="gray">
              <a:xfrm flipH="1">
                <a:off x="4192" y="737"/>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0" name="Group 224"/>
            <p:cNvGrpSpPr>
              <a:grpSpLocks/>
            </p:cNvGrpSpPr>
            <p:nvPr userDrawn="1"/>
          </p:nvGrpSpPr>
          <p:grpSpPr bwMode="auto">
            <a:xfrm>
              <a:off x="2398" y="1177"/>
              <a:ext cx="234" cy="235"/>
              <a:chOff x="3926" y="606"/>
              <a:chExt cx="532" cy="535"/>
            </a:xfrm>
          </p:grpSpPr>
          <p:sp>
            <p:nvSpPr>
              <p:cNvPr id="692449" name="AutoShape 225"/>
              <p:cNvSpPr>
                <a:spLocks noChangeArrowheads="1"/>
              </p:cNvSpPr>
              <p:nvPr userDrawn="1"/>
            </p:nvSpPr>
            <p:spPr bwMode="gray">
              <a:xfrm>
                <a:off x="3926" y="606"/>
                <a:ext cx="532" cy="266"/>
              </a:xfrm>
              <a:prstGeom prst="diamond">
                <a:avLst/>
              </a:prstGeom>
              <a:solidFill>
                <a:srgbClr val="E5D6B1"/>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0" name="Freeform 226"/>
              <p:cNvSpPr>
                <a:spLocks/>
              </p:cNvSpPr>
              <p:nvPr userDrawn="1"/>
            </p:nvSpPr>
            <p:spPr bwMode="gray">
              <a:xfrm>
                <a:off x="3928" y="740"/>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C29D4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1" name="Freeform 227"/>
              <p:cNvSpPr>
                <a:spLocks/>
              </p:cNvSpPr>
              <p:nvPr userDrawn="1"/>
            </p:nvSpPr>
            <p:spPr bwMode="gray">
              <a:xfrm flipH="1">
                <a:off x="4192" y="738"/>
                <a:ext cx="264" cy="401"/>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692452" name="Freeform 228"/>
            <p:cNvSpPr>
              <a:spLocks/>
            </p:cNvSpPr>
            <p:nvPr userDrawn="1"/>
          </p:nvSpPr>
          <p:spPr bwMode="gray">
            <a:xfrm>
              <a:off x="2989" y="1587"/>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3" name="Freeform 229"/>
            <p:cNvSpPr>
              <a:spLocks/>
            </p:cNvSpPr>
            <p:nvPr userDrawn="1"/>
          </p:nvSpPr>
          <p:spPr bwMode="gray">
            <a:xfrm>
              <a:off x="2522" y="1587"/>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3143" name="Group 230"/>
            <p:cNvGrpSpPr>
              <a:grpSpLocks/>
            </p:cNvGrpSpPr>
            <p:nvPr userDrawn="1"/>
          </p:nvGrpSpPr>
          <p:grpSpPr bwMode="auto">
            <a:xfrm>
              <a:off x="2287" y="1587"/>
              <a:ext cx="3477" cy="58"/>
              <a:chOff x="0" y="4220"/>
              <a:chExt cx="5764" cy="97"/>
            </a:xfrm>
          </p:grpSpPr>
          <p:sp>
            <p:nvSpPr>
              <p:cNvPr id="692455" name="Freeform 231"/>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6" name="Freeform 232"/>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7" name="Freeform 233"/>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8" name="Freeform 234"/>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59" name="Freeform 235"/>
              <p:cNvSpPr>
                <a:spLocks/>
              </p:cNvSpPr>
              <p:nvPr userDrawn="1"/>
            </p:nvSpPr>
            <p:spPr bwMode="gray">
              <a:xfrm>
                <a:off x="1553"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0" name="Freeform 236"/>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1" name="Freeform 237"/>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2" name="Freeform 238"/>
              <p:cNvSpPr>
                <a:spLocks/>
              </p:cNvSpPr>
              <p:nvPr userDrawn="1"/>
            </p:nvSpPr>
            <p:spPr bwMode="gray">
              <a:xfrm>
                <a:off x="78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4" name="Group 239"/>
            <p:cNvGrpSpPr>
              <a:grpSpLocks/>
            </p:cNvGrpSpPr>
            <p:nvPr userDrawn="1"/>
          </p:nvGrpSpPr>
          <p:grpSpPr bwMode="auto">
            <a:xfrm>
              <a:off x="2289" y="942"/>
              <a:ext cx="117" cy="231"/>
              <a:chOff x="4" y="3151"/>
              <a:chExt cx="193" cy="383"/>
            </a:xfrm>
          </p:grpSpPr>
          <p:sp>
            <p:nvSpPr>
              <p:cNvPr id="692464" name="Freeform 240"/>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5" name="Freeform 241"/>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5" name="Group 242"/>
            <p:cNvGrpSpPr>
              <a:grpSpLocks/>
            </p:cNvGrpSpPr>
            <p:nvPr userDrawn="1"/>
          </p:nvGrpSpPr>
          <p:grpSpPr bwMode="auto">
            <a:xfrm>
              <a:off x="2287" y="1409"/>
              <a:ext cx="116" cy="231"/>
              <a:chOff x="0" y="3925"/>
              <a:chExt cx="193" cy="383"/>
            </a:xfrm>
          </p:grpSpPr>
          <p:sp>
            <p:nvSpPr>
              <p:cNvPr id="692467" name="Freeform 243"/>
              <p:cNvSpPr>
                <a:spLocks/>
              </p:cNvSpPr>
              <p:nvPr userDrawn="1"/>
            </p:nvSpPr>
            <p:spPr bwMode="gray">
              <a:xfrm flipH="1">
                <a:off x="0" y="4020"/>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68" name="Freeform 244"/>
              <p:cNvSpPr>
                <a:spLocks/>
              </p:cNvSpPr>
              <p:nvPr userDrawn="1"/>
            </p:nvSpPr>
            <p:spPr bwMode="gray">
              <a:xfrm>
                <a:off x="2" y="3925"/>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6" name="Group 245"/>
            <p:cNvGrpSpPr>
              <a:grpSpLocks/>
            </p:cNvGrpSpPr>
            <p:nvPr userDrawn="1"/>
          </p:nvGrpSpPr>
          <p:grpSpPr bwMode="auto">
            <a:xfrm>
              <a:off x="2285" y="882"/>
              <a:ext cx="3480" cy="118"/>
              <a:chOff x="-4" y="2660"/>
              <a:chExt cx="5769" cy="195"/>
            </a:xfrm>
          </p:grpSpPr>
          <p:sp>
            <p:nvSpPr>
              <p:cNvPr id="692470" name="AutoShape 246"/>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1" name="AutoShape 247"/>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2" name="AutoShape 248"/>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3" name="AutoShape 249"/>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4" name="AutoShape 250"/>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5" name="AutoShape 251"/>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6" name="AutoShape 252"/>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7" name="AutoShape 253"/>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8" name="AutoShape 254"/>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79" name="AutoShape 255"/>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0" name="AutoShape 256"/>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1" name="AutoShape 257"/>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2" name="AutoShape 258"/>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3" name="AutoShape 259"/>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4" name="AutoShape 260"/>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7" name="Group 261"/>
            <p:cNvGrpSpPr>
              <a:grpSpLocks/>
            </p:cNvGrpSpPr>
            <p:nvPr userDrawn="1"/>
          </p:nvGrpSpPr>
          <p:grpSpPr bwMode="auto">
            <a:xfrm>
              <a:off x="2285" y="1119"/>
              <a:ext cx="3480" cy="117"/>
              <a:chOff x="-4" y="2660"/>
              <a:chExt cx="5769" cy="195"/>
            </a:xfrm>
          </p:grpSpPr>
          <p:sp>
            <p:nvSpPr>
              <p:cNvPr id="692486" name="AutoShape 262"/>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7" name="AutoShape 263"/>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8" name="AutoShape 264"/>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89" name="AutoShape 265"/>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0" name="AutoShape 266"/>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1" name="AutoShape 267"/>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2" name="AutoShape 268"/>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3" name="AutoShape 269"/>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4" name="AutoShape 270"/>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5" name="AutoShape 271"/>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6" name="AutoShape 272"/>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7" name="AutoShape 273"/>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8" name="AutoShape 274"/>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499" name="AutoShape 275"/>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0" name="AutoShape 276"/>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8" name="Group 277"/>
            <p:cNvGrpSpPr>
              <a:grpSpLocks/>
            </p:cNvGrpSpPr>
            <p:nvPr userDrawn="1"/>
          </p:nvGrpSpPr>
          <p:grpSpPr bwMode="auto">
            <a:xfrm>
              <a:off x="2285" y="1353"/>
              <a:ext cx="3480" cy="117"/>
              <a:chOff x="-4" y="2660"/>
              <a:chExt cx="5769" cy="195"/>
            </a:xfrm>
          </p:grpSpPr>
          <p:sp>
            <p:nvSpPr>
              <p:cNvPr id="692502" name="AutoShape 278"/>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3" name="AutoShape 279"/>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4" name="AutoShape 280"/>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5" name="AutoShape 281"/>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6" name="AutoShape 282"/>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7" name="AutoShape 283"/>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8" name="AutoShape 284"/>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09" name="AutoShape 285"/>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0" name="AutoShape 286"/>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1" name="AutoShape 287"/>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2" name="AutoShape 288"/>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3" name="AutoShape 289"/>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4" name="AutoShape 290"/>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5" name="AutoShape 291"/>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6" name="AutoShape 292"/>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49" name="Group 293"/>
            <p:cNvGrpSpPr>
              <a:grpSpLocks/>
            </p:cNvGrpSpPr>
            <p:nvPr userDrawn="1"/>
          </p:nvGrpSpPr>
          <p:grpSpPr bwMode="auto">
            <a:xfrm>
              <a:off x="2285" y="648"/>
              <a:ext cx="3480" cy="118"/>
              <a:chOff x="-4" y="2660"/>
              <a:chExt cx="5769" cy="195"/>
            </a:xfrm>
          </p:grpSpPr>
          <p:sp>
            <p:nvSpPr>
              <p:cNvPr id="692518" name="AutoShape 294"/>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19" name="AutoShape 295"/>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0" name="AutoShape 296"/>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1" name="AutoShape 297"/>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2" name="AutoShape 298"/>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3" name="AutoShape 299"/>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4" name="AutoShape 300"/>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5" name="AutoShape 301"/>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6" name="AutoShape 302"/>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7" name="AutoShape 303"/>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8" name="AutoShape 304"/>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29" name="AutoShape 305"/>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0" name="AutoShape 306"/>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1" name="AutoShape 307"/>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2" name="AutoShape 308"/>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50" name="Group 309"/>
            <p:cNvGrpSpPr>
              <a:grpSpLocks/>
            </p:cNvGrpSpPr>
            <p:nvPr userDrawn="1"/>
          </p:nvGrpSpPr>
          <p:grpSpPr bwMode="auto">
            <a:xfrm>
              <a:off x="2285" y="414"/>
              <a:ext cx="3480" cy="118"/>
              <a:chOff x="-4" y="2660"/>
              <a:chExt cx="5769" cy="195"/>
            </a:xfrm>
          </p:grpSpPr>
          <p:sp>
            <p:nvSpPr>
              <p:cNvPr id="692534" name="AutoShape 310"/>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5" name="AutoShape 311"/>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6" name="AutoShape 312"/>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7" name="AutoShape 313"/>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8" name="AutoShape 314"/>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39" name="AutoShape 315"/>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0" name="AutoShape 316"/>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1" name="AutoShape 317"/>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2" name="AutoShape 318"/>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3" name="AutoShape 319"/>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4" name="AutoShape 320"/>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5" name="AutoShape 321"/>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6" name="AutoShape 322"/>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7" name="AutoShape 323"/>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48" name="AutoShape 324"/>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51" name="Group 325"/>
            <p:cNvGrpSpPr>
              <a:grpSpLocks/>
            </p:cNvGrpSpPr>
            <p:nvPr userDrawn="1"/>
          </p:nvGrpSpPr>
          <p:grpSpPr bwMode="auto">
            <a:xfrm>
              <a:off x="2285" y="177"/>
              <a:ext cx="3480" cy="118"/>
              <a:chOff x="-4" y="2660"/>
              <a:chExt cx="5769" cy="195"/>
            </a:xfrm>
          </p:grpSpPr>
          <p:sp>
            <p:nvSpPr>
              <p:cNvPr id="692550" name="AutoShape 326"/>
              <p:cNvSpPr>
                <a:spLocks noChangeArrowheads="1"/>
              </p:cNvSpPr>
              <p:nvPr userDrawn="1"/>
            </p:nvSpPr>
            <p:spPr bwMode="gray">
              <a:xfrm>
                <a:off x="1553"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1" name="AutoShape 327"/>
              <p:cNvSpPr>
                <a:spLocks noChangeArrowheads="1"/>
              </p:cNvSpPr>
              <p:nvPr userDrawn="1"/>
            </p:nvSpPr>
            <p:spPr bwMode="gray">
              <a:xfrm>
                <a:off x="193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2" name="AutoShape 328"/>
              <p:cNvSpPr>
                <a:spLocks noChangeArrowheads="1"/>
              </p:cNvSpPr>
              <p:nvPr userDrawn="1"/>
            </p:nvSpPr>
            <p:spPr bwMode="gray">
              <a:xfrm>
                <a:off x="231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3" name="AutoShape 329"/>
              <p:cNvSpPr>
                <a:spLocks noChangeArrowheads="1"/>
              </p:cNvSpPr>
              <p:nvPr userDrawn="1"/>
            </p:nvSpPr>
            <p:spPr bwMode="gray">
              <a:xfrm>
                <a:off x="2695"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4" name="AutoShape 330"/>
              <p:cNvSpPr>
                <a:spLocks noChangeArrowheads="1"/>
              </p:cNvSpPr>
              <p:nvPr userDrawn="1"/>
            </p:nvSpPr>
            <p:spPr bwMode="gray">
              <a:xfrm>
                <a:off x="3076"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5" name="AutoShape 331"/>
              <p:cNvSpPr>
                <a:spLocks noChangeArrowheads="1"/>
              </p:cNvSpPr>
              <p:nvPr userDrawn="1"/>
            </p:nvSpPr>
            <p:spPr bwMode="gray">
              <a:xfrm>
                <a:off x="346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6" name="AutoShape 332"/>
              <p:cNvSpPr>
                <a:spLocks noChangeArrowheads="1"/>
              </p:cNvSpPr>
              <p:nvPr userDrawn="1"/>
            </p:nvSpPr>
            <p:spPr bwMode="gray">
              <a:xfrm>
                <a:off x="3845"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7" name="AutoShape 333"/>
              <p:cNvSpPr>
                <a:spLocks noChangeArrowheads="1"/>
              </p:cNvSpPr>
              <p:nvPr userDrawn="1"/>
            </p:nvSpPr>
            <p:spPr bwMode="gray">
              <a:xfrm>
                <a:off x="4227"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8" name="AutoShape 334"/>
              <p:cNvSpPr>
                <a:spLocks noChangeArrowheads="1"/>
              </p:cNvSpPr>
              <p:nvPr userDrawn="1"/>
            </p:nvSpPr>
            <p:spPr bwMode="gray">
              <a:xfrm>
                <a:off x="4610"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59" name="AutoShape 335"/>
              <p:cNvSpPr>
                <a:spLocks noChangeArrowheads="1"/>
              </p:cNvSpPr>
              <p:nvPr userDrawn="1"/>
            </p:nvSpPr>
            <p:spPr bwMode="gray">
              <a:xfrm>
                <a:off x="4992"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0" name="AutoShape 336"/>
              <p:cNvSpPr>
                <a:spLocks noChangeArrowheads="1"/>
              </p:cNvSpPr>
              <p:nvPr userDrawn="1"/>
            </p:nvSpPr>
            <p:spPr bwMode="gray">
              <a:xfrm>
                <a:off x="5377"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1" name="AutoShape 337"/>
              <p:cNvSpPr>
                <a:spLocks noChangeArrowheads="1"/>
              </p:cNvSpPr>
              <p:nvPr userDrawn="1"/>
            </p:nvSpPr>
            <p:spPr bwMode="gray">
              <a:xfrm>
                <a:off x="770" y="2660"/>
                <a:ext cx="390"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2" name="AutoShape 338"/>
              <p:cNvSpPr>
                <a:spLocks noChangeArrowheads="1"/>
              </p:cNvSpPr>
              <p:nvPr userDrawn="1"/>
            </p:nvSpPr>
            <p:spPr bwMode="gray">
              <a:xfrm>
                <a:off x="1156" y="2660"/>
                <a:ext cx="388"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3" name="AutoShape 339"/>
              <p:cNvSpPr>
                <a:spLocks noChangeArrowheads="1"/>
              </p:cNvSpPr>
              <p:nvPr userDrawn="1"/>
            </p:nvSpPr>
            <p:spPr bwMode="gray">
              <a:xfrm>
                <a:off x="-4" y="2660"/>
                <a:ext cx="388" cy="195"/>
              </a:xfrm>
              <a:prstGeom prst="diamond">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4" name="AutoShape 340"/>
              <p:cNvSpPr>
                <a:spLocks noChangeArrowheads="1"/>
              </p:cNvSpPr>
              <p:nvPr userDrawn="1"/>
            </p:nvSpPr>
            <p:spPr bwMode="gray">
              <a:xfrm>
                <a:off x="382" y="2660"/>
                <a:ext cx="386" cy="195"/>
              </a:xfrm>
              <a:prstGeom prst="diamond">
                <a:avLst/>
              </a:prstGeom>
              <a:solidFill>
                <a:srgbClr val="D6BC7A"/>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52" name="Group 341"/>
            <p:cNvGrpSpPr>
              <a:grpSpLocks/>
            </p:cNvGrpSpPr>
            <p:nvPr userDrawn="1"/>
          </p:nvGrpSpPr>
          <p:grpSpPr bwMode="auto">
            <a:xfrm>
              <a:off x="2290" y="476"/>
              <a:ext cx="116" cy="231"/>
              <a:chOff x="4" y="3151"/>
              <a:chExt cx="193" cy="383"/>
            </a:xfrm>
          </p:grpSpPr>
          <p:sp>
            <p:nvSpPr>
              <p:cNvPr id="692566" name="Freeform 342"/>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67" name="Freeform 343"/>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3153" name="Group 344"/>
            <p:cNvGrpSpPr>
              <a:grpSpLocks/>
            </p:cNvGrpSpPr>
            <p:nvPr userDrawn="1"/>
          </p:nvGrpSpPr>
          <p:grpSpPr bwMode="auto">
            <a:xfrm>
              <a:off x="2290" y="3"/>
              <a:ext cx="116" cy="231"/>
              <a:chOff x="4" y="3151"/>
              <a:chExt cx="193" cy="383"/>
            </a:xfrm>
          </p:grpSpPr>
          <p:sp>
            <p:nvSpPr>
              <p:cNvPr id="692569" name="Freeform 345"/>
              <p:cNvSpPr>
                <a:spLocks/>
              </p:cNvSpPr>
              <p:nvPr userDrawn="1"/>
            </p:nvSpPr>
            <p:spPr bwMode="gray">
              <a:xfrm flipH="1">
                <a:off x="4" y="3246"/>
                <a:ext cx="190" cy="288"/>
              </a:xfrm>
              <a:custGeom>
                <a:avLst/>
                <a:gdLst/>
                <a:ahLst/>
                <a:cxnLst>
                  <a:cxn ang="0">
                    <a:pos x="0" y="0"/>
                  </a:cxn>
                  <a:cxn ang="0">
                    <a:pos x="859" y="435"/>
                  </a:cxn>
                  <a:cxn ang="0">
                    <a:pos x="859" y="1303"/>
                  </a:cxn>
                  <a:cxn ang="0">
                    <a:pos x="0" y="869"/>
                  </a:cxn>
                  <a:cxn ang="0">
                    <a:pos x="0" y="0"/>
                  </a:cxn>
                </a:cxnLst>
                <a:rect l="0" t="0" r="r" b="b"/>
                <a:pathLst>
                  <a:path w="859" h="1303">
                    <a:moveTo>
                      <a:pt x="0" y="0"/>
                    </a:moveTo>
                    <a:lnTo>
                      <a:pt x="859" y="435"/>
                    </a:lnTo>
                    <a:lnTo>
                      <a:pt x="859" y="1303"/>
                    </a:lnTo>
                    <a:lnTo>
                      <a:pt x="0" y="869"/>
                    </a:lnTo>
                    <a:lnTo>
                      <a:pt x="0" y="0"/>
                    </a:lnTo>
                    <a:close/>
                  </a:path>
                </a:pathLst>
              </a:custGeom>
              <a:solidFill>
                <a:srgbClr val="A08132"/>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0" name="Freeform 346"/>
              <p:cNvSpPr>
                <a:spLocks/>
              </p:cNvSpPr>
              <p:nvPr userDrawn="1"/>
            </p:nvSpPr>
            <p:spPr bwMode="gray">
              <a:xfrm>
                <a:off x="6" y="3151"/>
                <a:ext cx="191" cy="192"/>
              </a:xfrm>
              <a:custGeom>
                <a:avLst/>
                <a:gdLst/>
                <a:ahLst/>
                <a:cxnLst>
                  <a:cxn ang="0">
                    <a:pos x="0" y="0"/>
                  </a:cxn>
                  <a:cxn ang="0">
                    <a:pos x="856" y="424"/>
                  </a:cxn>
                  <a:cxn ang="0">
                    <a:pos x="0" y="856"/>
                  </a:cxn>
                  <a:cxn ang="0">
                    <a:pos x="0" y="0"/>
                  </a:cxn>
                </a:cxnLst>
                <a:rect l="0" t="0" r="r" b="b"/>
                <a:pathLst>
                  <a:path w="856" h="856">
                    <a:moveTo>
                      <a:pt x="0" y="0"/>
                    </a:moveTo>
                    <a:lnTo>
                      <a:pt x="856" y="424"/>
                    </a:lnTo>
                    <a:lnTo>
                      <a:pt x="0" y="856"/>
                    </a:lnTo>
                    <a:lnTo>
                      <a:pt x="0" y="0"/>
                    </a:lnTo>
                    <a:close/>
                  </a:path>
                </a:pathLst>
              </a:custGeom>
              <a:solidFill>
                <a:srgbClr val="E5D6B1"/>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692571" name="Freeform 347"/>
            <p:cNvSpPr>
              <a:spLocks/>
            </p:cNvSpPr>
            <p:nvPr userDrawn="1"/>
          </p:nvSpPr>
          <p:spPr bwMode="gray">
            <a:xfrm flipV="1">
              <a:off x="5300"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2" name="Freeform 348"/>
            <p:cNvSpPr>
              <a:spLocks/>
            </p:cNvSpPr>
            <p:nvPr userDrawn="1"/>
          </p:nvSpPr>
          <p:spPr bwMode="gray">
            <a:xfrm flipV="1">
              <a:off x="4839"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3" name="Freeform 349"/>
            <p:cNvSpPr>
              <a:spLocks/>
            </p:cNvSpPr>
            <p:nvPr userDrawn="1"/>
          </p:nvSpPr>
          <p:spPr bwMode="gray">
            <a:xfrm flipV="1">
              <a:off x="4377"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4" name="Freeform 350"/>
            <p:cNvSpPr>
              <a:spLocks/>
            </p:cNvSpPr>
            <p:nvPr userDrawn="1"/>
          </p:nvSpPr>
          <p:spPr bwMode="gray">
            <a:xfrm flipV="1">
              <a:off x="3916" y="3"/>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5" name="Freeform 351"/>
            <p:cNvSpPr>
              <a:spLocks/>
            </p:cNvSpPr>
            <p:nvPr userDrawn="1"/>
          </p:nvSpPr>
          <p:spPr bwMode="gray">
            <a:xfrm flipV="1">
              <a:off x="3454"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6" name="Freeform 352"/>
            <p:cNvSpPr>
              <a:spLocks/>
            </p:cNvSpPr>
            <p:nvPr userDrawn="1"/>
          </p:nvSpPr>
          <p:spPr bwMode="gray">
            <a:xfrm flipV="1">
              <a:off x="2989" y="3"/>
              <a:ext cx="232"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77" name="Freeform 353"/>
            <p:cNvSpPr>
              <a:spLocks/>
            </p:cNvSpPr>
            <p:nvPr userDrawn="1"/>
          </p:nvSpPr>
          <p:spPr bwMode="gray">
            <a:xfrm flipV="1">
              <a:off x="2522" y="3"/>
              <a:ext cx="233" cy="58"/>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D6BC7A"/>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3161" name="Group 354"/>
            <p:cNvGrpSpPr>
              <a:grpSpLocks/>
            </p:cNvGrpSpPr>
            <p:nvPr userDrawn="1"/>
          </p:nvGrpSpPr>
          <p:grpSpPr bwMode="auto">
            <a:xfrm flipV="1">
              <a:off x="2287" y="3"/>
              <a:ext cx="3477" cy="58"/>
              <a:chOff x="0" y="4220"/>
              <a:chExt cx="5764" cy="97"/>
            </a:xfrm>
          </p:grpSpPr>
          <p:sp>
            <p:nvSpPr>
              <p:cNvPr id="692579" name="Freeform 355"/>
              <p:cNvSpPr>
                <a:spLocks/>
              </p:cNvSpPr>
              <p:nvPr userDrawn="1"/>
            </p:nvSpPr>
            <p:spPr bwMode="gray">
              <a:xfrm>
                <a:off x="4614"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0" name="Freeform 356"/>
              <p:cNvSpPr>
                <a:spLocks/>
              </p:cNvSpPr>
              <p:nvPr userDrawn="1"/>
            </p:nvSpPr>
            <p:spPr bwMode="gray">
              <a:xfrm>
                <a:off x="537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1" name="Freeform 357"/>
              <p:cNvSpPr>
                <a:spLocks/>
              </p:cNvSpPr>
              <p:nvPr userDrawn="1"/>
            </p:nvSpPr>
            <p:spPr bwMode="gray">
              <a:xfrm>
                <a:off x="309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2" name="Freeform 358"/>
              <p:cNvSpPr>
                <a:spLocks/>
              </p:cNvSpPr>
              <p:nvPr userDrawn="1"/>
            </p:nvSpPr>
            <p:spPr bwMode="gray">
              <a:xfrm>
                <a:off x="384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3" name="Freeform 359"/>
              <p:cNvSpPr>
                <a:spLocks/>
              </p:cNvSpPr>
              <p:nvPr userDrawn="1"/>
            </p:nvSpPr>
            <p:spPr bwMode="gray">
              <a:xfrm>
                <a:off x="1553"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4" name="Freeform 360"/>
              <p:cNvSpPr>
                <a:spLocks/>
              </p:cNvSpPr>
              <p:nvPr userDrawn="1"/>
            </p:nvSpPr>
            <p:spPr bwMode="gray">
              <a:xfrm>
                <a:off x="2318"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5" name="Freeform 361"/>
              <p:cNvSpPr>
                <a:spLocks/>
              </p:cNvSpPr>
              <p:nvPr userDrawn="1"/>
            </p:nvSpPr>
            <p:spPr bwMode="gray">
              <a:xfrm>
                <a:off x="0" y="4220"/>
                <a:ext cx="386"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6" name="Freeform 362"/>
              <p:cNvSpPr>
                <a:spLocks/>
              </p:cNvSpPr>
              <p:nvPr userDrawn="1"/>
            </p:nvSpPr>
            <p:spPr bwMode="gray">
              <a:xfrm>
                <a:off x="781" y="4220"/>
                <a:ext cx="385" cy="97"/>
              </a:xfrm>
              <a:custGeom>
                <a:avLst/>
                <a:gdLst/>
                <a:ahLst/>
                <a:cxnLst>
                  <a:cxn ang="0">
                    <a:pos x="0" y="336"/>
                  </a:cxn>
                  <a:cxn ang="0">
                    <a:pos x="1332" y="336"/>
                  </a:cxn>
                  <a:cxn ang="0">
                    <a:pos x="664" y="0"/>
                  </a:cxn>
                  <a:cxn ang="0">
                    <a:pos x="0" y="336"/>
                  </a:cxn>
                </a:cxnLst>
                <a:rect l="0" t="0" r="r" b="b"/>
                <a:pathLst>
                  <a:path w="1332" h="336">
                    <a:moveTo>
                      <a:pt x="0" y="336"/>
                    </a:moveTo>
                    <a:lnTo>
                      <a:pt x="1332" y="336"/>
                    </a:lnTo>
                    <a:lnTo>
                      <a:pt x="664" y="0"/>
                    </a:lnTo>
                    <a:lnTo>
                      <a:pt x="0" y="336"/>
                    </a:lnTo>
                    <a:close/>
                  </a:path>
                </a:pathLst>
              </a:custGeom>
              <a:solidFill>
                <a:srgbClr val="987A30"/>
              </a:solidFill>
              <a:ln w="9525">
                <a:noFill/>
                <a:round/>
                <a:headEnd/>
                <a:tailEn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692587" name="Rectangle 363"/>
          <p:cNvSpPr>
            <a:spLocks noChangeArrowheads="1"/>
          </p:cNvSpPr>
          <p:nvPr userDrawn="1"/>
        </p:nvSpPr>
        <p:spPr bwMode="gray">
          <a:xfrm>
            <a:off x="0" y="0"/>
            <a:ext cx="8051800" cy="836613"/>
          </a:xfrm>
          <a:prstGeom prst="rect">
            <a:avLst/>
          </a:prstGeom>
          <a:solidFill>
            <a:srgbClr val="987A30"/>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692588" name="Rectangle 364"/>
          <p:cNvSpPr>
            <a:spLocks noChangeArrowheads="1"/>
          </p:cNvSpPr>
          <p:nvPr userDrawn="1"/>
        </p:nvSpPr>
        <p:spPr bwMode="gray">
          <a:xfrm>
            <a:off x="0" y="836613"/>
            <a:ext cx="9144000" cy="6048375"/>
          </a:xfrm>
          <a:prstGeom prst="rect">
            <a:avLst/>
          </a:prstGeom>
          <a:solidFill>
            <a:srgbClr val="FFFFFF"/>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083" name="Rectangle 365"/>
          <p:cNvSpPr>
            <a:spLocks noChangeArrowheads="1"/>
          </p:cNvSpPr>
          <p:nvPr/>
        </p:nvSpPr>
        <p:spPr bwMode="gray">
          <a:xfrm>
            <a:off x="611188" y="6308725"/>
            <a:ext cx="8137525" cy="395288"/>
          </a:xfrm>
          <a:prstGeom prst="rect">
            <a:avLst/>
          </a:prstGeom>
          <a:gradFill rotWithShape="1">
            <a:gsLst>
              <a:gs pos="0">
                <a:srgbClr val="F6F6F6"/>
              </a:gs>
              <a:gs pos="100000">
                <a:srgbClr val="E5D6B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10800" rIns="54000" bIns="10800"/>
          <a:lstStyle/>
          <a:p>
            <a:pPr fontAlgn="base">
              <a:spcBef>
                <a:spcPct val="0"/>
              </a:spcBef>
              <a:spcAft>
                <a:spcPct val="0"/>
              </a:spcAft>
            </a:pPr>
            <a:r>
              <a:rPr lang="en-US" altLang="zh-CN" sz="2000" b="1">
                <a:solidFill>
                  <a:srgbClr val="A08132"/>
                </a:solidFill>
                <a:latin typeface="Verdana" pitchFamily="34" charset="0"/>
                <a:ea typeface="隶书" pitchFamily="49" charset="-122"/>
              </a:rPr>
              <a:t> </a:t>
            </a:r>
            <a:r>
              <a:rPr lang="zh-CN" altLang="en-US" sz="2000" b="1">
                <a:solidFill>
                  <a:srgbClr val="D6BC7A"/>
                </a:solidFill>
                <a:latin typeface="楷体_GB2312" pitchFamily="49" charset="-122"/>
                <a:ea typeface="楷体_GB2312" pitchFamily="49" charset="-122"/>
              </a:rPr>
              <a:t>高 分 子 化 学</a:t>
            </a:r>
          </a:p>
        </p:txBody>
      </p:sp>
      <p:sp>
        <p:nvSpPr>
          <p:cNvPr id="366" name="Rectangle 3"/>
          <p:cNvSpPr txBox="1">
            <a:spLocks noChangeArrowheads="1"/>
          </p:cNvSpPr>
          <p:nvPr userDrawn="1"/>
        </p:nvSpPr>
        <p:spPr>
          <a:xfrm>
            <a:off x="6705600" y="6400800"/>
            <a:ext cx="2133600" cy="457200"/>
          </a:xfrm>
          <a:prstGeom prst="rect">
            <a:avLst/>
          </a:prstGeom>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1A74EF1-0C2F-4798-8352-34C45D2A7DC9}" type="slidenum">
              <a:rPr lang="zh-CN" altLang="en-US" smtClean="0">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757467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spd="slow">
    <p:random/>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ea typeface="宋体" pitchFamily="2" charset="-122"/>
        </a:defRPr>
      </a:lvl2pPr>
      <a:lvl3pPr algn="l" rtl="0" eaLnBrk="0" fontAlgn="base" hangingPunct="0">
        <a:spcBef>
          <a:spcPct val="0"/>
        </a:spcBef>
        <a:spcAft>
          <a:spcPct val="0"/>
        </a:spcAft>
        <a:defRPr sz="4400">
          <a:solidFill>
            <a:schemeClr val="tx1"/>
          </a:solidFill>
          <a:latin typeface="Arial" pitchFamily="34" charset="0"/>
          <a:ea typeface="宋体" pitchFamily="2" charset="-122"/>
        </a:defRPr>
      </a:lvl3pPr>
      <a:lvl4pPr algn="l" rtl="0" eaLnBrk="0" fontAlgn="base" hangingPunct="0">
        <a:spcBef>
          <a:spcPct val="0"/>
        </a:spcBef>
        <a:spcAft>
          <a:spcPct val="0"/>
        </a:spcAft>
        <a:defRPr sz="4400">
          <a:solidFill>
            <a:schemeClr val="tx1"/>
          </a:solidFill>
          <a:latin typeface="Arial" pitchFamily="34" charset="0"/>
          <a:ea typeface="宋体" pitchFamily="2" charset="-122"/>
        </a:defRPr>
      </a:lvl4pPr>
      <a:lvl5pPr algn="l" rtl="0" eaLnBrk="0" fontAlgn="base" hangingPunct="0">
        <a:spcBef>
          <a:spcPct val="0"/>
        </a:spcBef>
        <a:spcAft>
          <a:spcPct val="0"/>
        </a:spcAft>
        <a:defRPr sz="4400">
          <a:solidFill>
            <a:schemeClr val="tx1"/>
          </a:solidFill>
          <a:latin typeface="Arial" pitchFamily="34" charset="0"/>
          <a:ea typeface="宋体" pitchFamily="2" charset="-122"/>
        </a:defRPr>
      </a:lvl5pPr>
      <a:lvl6pPr marL="457200" algn="l" rtl="0" fontAlgn="base">
        <a:spcBef>
          <a:spcPct val="0"/>
        </a:spcBef>
        <a:spcAft>
          <a:spcPct val="0"/>
        </a:spcAft>
        <a:defRPr sz="4400">
          <a:solidFill>
            <a:schemeClr val="tx1"/>
          </a:solidFill>
          <a:latin typeface="Arial" pitchFamily="34" charset="0"/>
          <a:ea typeface="宋体" pitchFamily="2" charset="-122"/>
        </a:defRPr>
      </a:lvl6pPr>
      <a:lvl7pPr marL="914400" algn="l" rtl="0" fontAlgn="base">
        <a:spcBef>
          <a:spcPct val="0"/>
        </a:spcBef>
        <a:spcAft>
          <a:spcPct val="0"/>
        </a:spcAft>
        <a:defRPr sz="4400">
          <a:solidFill>
            <a:schemeClr val="tx1"/>
          </a:solidFill>
          <a:latin typeface="Arial" pitchFamily="34" charset="0"/>
          <a:ea typeface="宋体" pitchFamily="2" charset="-122"/>
        </a:defRPr>
      </a:lvl7pPr>
      <a:lvl8pPr marL="1371600" algn="l" rtl="0" fontAlgn="base">
        <a:spcBef>
          <a:spcPct val="0"/>
        </a:spcBef>
        <a:spcAft>
          <a:spcPct val="0"/>
        </a:spcAft>
        <a:defRPr sz="4400">
          <a:solidFill>
            <a:schemeClr val="tx1"/>
          </a:solidFill>
          <a:latin typeface="Arial" pitchFamily="34" charset="0"/>
          <a:ea typeface="宋体" pitchFamily="2" charset="-122"/>
        </a:defRPr>
      </a:lvl8pPr>
      <a:lvl9pPr marL="1828800" algn="l" rtl="0" fontAlgn="base">
        <a:spcBef>
          <a:spcPct val="0"/>
        </a:spcBef>
        <a:spcAft>
          <a:spcPct val="0"/>
        </a:spcAft>
        <a:defRPr sz="4400">
          <a:solidFill>
            <a:schemeClr val="tx1"/>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19.xml"/><Relationship Id="rId1" Type="http://schemas.openxmlformats.org/officeDocument/2006/relationships/vmlDrawing" Target="../drawings/vmlDrawing57.vml"/><Relationship Id="rId6" Type="http://schemas.openxmlformats.org/officeDocument/2006/relationships/image" Target="../media/image113.wmf"/><Relationship Id="rId5" Type="http://schemas.openxmlformats.org/officeDocument/2006/relationships/oleObject" Target="../embeddings/oleObject112.bin"/><Relationship Id="rId4" Type="http://schemas.openxmlformats.org/officeDocument/2006/relationships/image" Target="../media/image112.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24.xml"/><Relationship Id="rId1" Type="http://schemas.openxmlformats.org/officeDocument/2006/relationships/vmlDrawing" Target="../drawings/vmlDrawing58.vml"/><Relationship Id="rId6" Type="http://schemas.openxmlformats.org/officeDocument/2006/relationships/image" Target="../media/image116.wmf"/><Relationship Id="rId5" Type="http://schemas.openxmlformats.org/officeDocument/2006/relationships/oleObject" Target="../embeddings/oleObject115.bin"/><Relationship Id="rId4" Type="http://schemas.openxmlformats.org/officeDocument/2006/relationships/image" Target="../media/image115.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4.xml"/><Relationship Id="rId1" Type="http://schemas.openxmlformats.org/officeDocument/2006/relationships/vmlDrawing" Target="../drawings/vmlDrawing59.vml"/><Relationship Id="rId6" Type="http://schemas.openxmlformats.org/officeDocument/2006/relationships/image" Target="../media/image118.wmf"/><Relationship Id="rId5" Type="http://schemas.openxmlformats.org/officeDocument/2006/relationships/oleObject" Target="../embeddings/oleObject117.bin"/><Relationship Id="rId4" Type="http://schemas.openxmlformats.org/officeDocument/2006/relationships/image" Target="../media/image117.wmf"/></Relationships>
</file>

<file path=ppt/slides/_rels/slide104.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23.wmf"/><Relationship Id="rId2" Type="http://schemas.openxmlformats.org/officeDocument/2006/relationships/slideLayout" Target="../slideLayouts/slideLayout24.xml"/><Relationship Id="rId16" Type="http://schemas.openxmlformats.org/officeDocument/2006/relationships/image" Target="../media/image125.wmf"/><Relationship Id="rId1" Type="http://schemas.openxmlformats.org/officeDocument/2006/relationships/vmlDrawing" Target="../drawings/vmlDrawing60.vml"/><Relationship Id="rId6" Type="http://schemas.openxmlformats.org/officeDocument/2006/relationships/image" Target="../media/image120.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21.bin"/><Relationship Id="rId14" Type="http://schemas.openxmlformats.org/officeDocument/2006/relationships/image" Target="../media/image124.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4.xml"/><Relationship Id="rId1" Type="http://schemas.openxmlformats.org/officeDocument/2006/relationships/vmlDrawing" Target="../drawings/vmlDrawing61.vml"/><Relationship Id="rId4" Type="http://schemas.openxmlformats.org/officeDocument/2006/relationships/image" Target="../media/image126.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Layout" Target="../slideLayouts/slideLayout26.xml"/><Relationship Id="rId1" Type="http://schemas.openxmlformats.org/officeDocument/2006/relationships/vmlDrawing" Target="../drawings/vmlDrawing62.vml"/><Relationship Id="rId6" Type="http://schemas.openxmlformats.org/officeDocument/2006/relationships/image" Target="../media/image128.wmf"/><Relationship Id="rId5" Type="http://schemas.openxmlformats.org/officeDocument/2006/relationships/oleObject" Target="../embeddings/oleObject127.bin"/><Relationship Id="rId4" Type="http://schemas.openxmlformats.org/officeDocument/2006/relationships/image" Target="../media/image127.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4.xml"/><Relationship Id="rId1" Type="http://schemas.openxmlformats.org/officeDocument/2006/relationships/vmlDrawing" Target="../drawings/vmlDrawing63.vml"/><Relationship Id="rId4" Type="http://schemas.openxmlformats.org/officeDocument/2006/relationships/image" Target="../media/image129.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4.xml"/><Relationship Id="rId1" Type="http://schemas.openxmlformats.org/officeDocument/2006/relationships/vmlDrawing" Target="../drawings/vmlDrawing64.vml"/><Relationship Id="rId6" Type="http://schemas.openxmlformats.org/officeDocument/2006/relationships/image" Target="../media/image131.wmf"/><Relationship Id="rId5" Type="http://schemas.openxmlformats.org/officeDocument/2006/relationships/oleObject" Target="../embeddings/oleObject130.bin"/><Relationship Id="rId4" Type="http://schemas.openxmlformats.org/officeDocument/2006/relationships/image" Target="../media/image130.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24.xml"/><Relationship Id="rId1" Type="http://schemas.openxmlformats.org/officeDocument/2006/relationships/vmlDrawing" Target="../drawings/vmlDrawing65.vml"/><Relationship Id="rId4" Type="http://schemas.openxmlformats.org/officeDocument/2006/relationships/image" Target="../media/image132.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132.bin"/><Relationship Id="rId7" Type="http://schemas.openxmlformats.org/officeDocument/2006/relationships/oleObject" Target="../embeddings/oleObject134.bin"/><Relationship Id="rId2" Type="http://schemas.openxmlformats.org/officeDocument/2006/relationships/slideLayout" Target="../slideLayouts/slideLayout26.xml"/><Relationship Id="rId1" Type="http://schemas.openxmlformats.org/officeDocument/2006/relationships/vmlDrawing" Target="../drawings/vmlDrawing66.vml"/><Relationship Id="rId6" Type="http://schemas.openxmlformats.org/officeDocument/2006/relationships/image" Target="../media/image134.wmf"/><Relationship Id="rId5" Type="http://schemas.openxmlformats.org/officeDocument/2006/relationships/oleObject" Target="../embeddings/oleObject133.bin"/><Relationship Id="rId4" Type="http://schemas.openxmlformats.org/officeDocument/2006/relationships/image" Target="../media/image133.wmf"/></Relationships>
</file>

<file path=ppt/slides/_rels/slide111.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14.xml"/><Relationship Id="rId1" Type="http://schemas.openxmlformats.org/officeDocument/2006/relationships/vmlDrawing" Target="../drawings/vmlDrawing67.vml"/><Relationship Id="rId6" Type="http://schemas.openxmlformats.org/officeDocument/2006/relationships/image" Target="../media/image136.wmf"/><Relationship Id="rId5" Type="http://schemas.openxmlformats.org/officeDocument/2006/relationships/oleObject" Target="../embeddings/oleObject136.bin"/><Relationship Id="rId4" Type="http://schemas.openxmlformats.org/officeDocument/2006/relationships/image" Target="../media/image135.w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14.xml"/><Relationship Id="rId1" Type="http://schemas.openxmlformats.org/officeDocument/2006/relationships/vmlDrawing" Target="../drawings/vmlDrawing68.vml"/><Relationship Id="rId6" Type="http://schemas.openxmlformats.org/officeDocument/2006/relationships/image" Target="../media/image139.wmf"/><Relationship Id="rId5" Type="http://schemas.openxmlformats.org/officeDocument/2006/relationships/oleObject" Target="../embeddings/oleObject139.bin"/><Relationship Id="rId4" Type="http://schemas.openxmlformats.org/officeDocument/2006/relationships/image" Target="../media/image138.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14.xml"/><Relationship Id="rId1" Type="http://schemas.openxmlformats.org/officeDocument/2006/relationships/vmlDrawing" Target="../drawings/vmlDrawing69.vml"/><Relationship Id="rId6" Type="http://schemas.openxmlformats.org/officeDocument/2006/relationships/image" Target="../media/image142.wmf"/><Relationship Id="rId5" Type="http://schemas.openxmlformats.org/officeDocument/2006/relationships/oleObject" Target="../embeddings/oleObject142.bin"/><Relationship Id="rId4" Type="http://schemas.openxmlformats.org/officeDocument/2006/relationships/image" Target="../media/image141.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14.xml"/><Relationship Id="rId1" Type="http://schemas.openxmlformats.org/officeDocument/2006/relationships/vmlDrawing" Target="../drawings/vmlDrawing70.vml"/><Relationship Id="rId6" Type="http://schemas.openxmlformats.org/officeDocument/2006/relationships/image" Target="../media/image144.wmf"/><Relationship Id="rId5" Type="http://schemas.openxmlformats.org/officeDocument/2006/relationships/oleObject" Target="../embeddings/oleObject144.bin"/><Relationship Id="rId4" Type="http://schemas.openxmlformats.org/officeDocument/2006/relationships/image" Target="../media/image143.wmf"/></Relationships>
</file>

<file path=ppt/slides/_rels/slide117.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oleObject145.bin"/><Relationship Id="rId7" Type="http://schemas.openxmlformats.org/officeDocument/2006/relationships/oleObject" Target="../embeddings/oleObject147.bin"/><Relationship Id="rId2" Type="http://schemas.openxmlformats.org/officeDocument/2006/relationships/slideLayout" Target="../slideLayouts/slideLayout14.xml"/><Relationship Id="rId1" Type="http://schemas.openxmlformats.org/officeDocument/2006/relationships/vmlDrawing" Target="../drawings/vmlDrawing71.vml"/><Relationship Id="rId6" Type="http://schemas.openxmlformats.org/officeDocument/2006/relationships/image" Target="../media/image146.wmf"/><Relationship Id="rId5" Type="http://schemas.openxmlformats.org/officeDocument/2006/relationships/oleObject" Target="../embeddings/oleObject146.bin"/><Relationship Id="rId4" Type="http://schemas.openxmlformats.org/officeDocument/2006/relationships/image" Target="../media/image145.wmf"/></Relationships>
</file>

<file path=ppt/slides/_rels/slide118.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48.bin"/><Relationship Id="rId7" Type="http://schemas.openxmlformats.org/officeDocument/2006/relationships/oleObject" Target="../embeddings/oleObject150.bin"/><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134.wmf"/><Relationship Id="rId5" Type="http://schemas.openxmlformats.org/officeDocument/2006/relationships/oleObject" Target="../embeddings/oleObject149.bin"/><Relationship Id="rId4" Type="http://schemas.openxmlformats.org/officeDocument/2006/relationships/image" Target="../media/image148.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image" Target="../media/image148.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148.wmf"/></Relationships>
</file>

<file path=ppt/slides/_rels/slide12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Layout" Target="../slideLayouts/slideLayout14.xml"/><Relationship Id="rId1" Type="http://schemas.openxmlformats.org/officeDocument/2006/relationships/vmlDrawing" Target="../drawings/vmlDrawing75.vml"/><Relationship Id="rId6" Type="http://schemas.openxmlformats.org/officeDocument/2006/relationships/image" Target="../media/image151.wmf"/><Relationship Id="rId5" Type="http://schemas.openxmlformats.org/officeDocument/2006/relationships/oleObject" Target="../embeddings/oleObject154.bin"/><Relationship Id="rId4" Type="http://schemas.openxmlformats.org/officeDocument/2006/relationships/image" Target="../media/image150.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30.xml.rels><?xml version="1.0" encoding="UTF-8" standalone="yes"?>
<Relationships xmlns="http://schemas.openxmlformats.org/package/2006/relationships"><Relationship Id="rId8" Type="http://schemas.openxmlformats.org/officeDocument/2006/relationships/image" Target="../media/image155.wmf"/><Relationship Id="rId13" Type="http://schemas.openxmlformats.org/officeDocument/2006/relationships/oleObject" Target="../embeddings/oleObject160.bin"/><Relationship Id="rId3" Type="http://schemas.openxmlformats.org/officeDocument/2006/relationships/oleObject" Target="../embeddings/oleObject155.bin"/><Relationship Id="rId7" Type="http://schemas.openxmlformats.org/officeDocument/2006/relationships/oleObject" Target="../embeddings/oleObject157.bin"/><Relationship Id="rId12" Type="http://schemas.openxmlformats.org/officeDocument/2006/relationships/image" Target="../media/image157.wmf"/><Relationship Id="rId2" Type="http://schemas.openxmlformats.org/officeDocument/2006/relationships/slideLayout" Target="../slideLayouts/slideLayout19.xml"/><Relationship Id="rId16" Type="http://schemas.openxmlformats.org/officeDocument/2006/relationships/image" Target="../media/image159.wmf"/><Relationship Id="rId1" Type="http://schemas.openxmlformats.org/officeDocument/2006/relationships/vmlDrawing" Target="../drawings/vmlDrawing76.vml"/><Relationship Id="rId6" Type="http://schemas.openxmlformats.org/officeDocument/2006/relationships/image" Target="../media/image154.wmf"/><Relationship Id="rId11" Type="http://schemas.openxmlformats.org/officeDocument/2006/relationships/oleObject" Target="../embeddings/oleObject159.bin"/><Relationship Id="rId5" Type="http://schemas.openxmlformats.org/officeDocument/2006/relationships/oleObject" Target="../embeddings/oleObject156.bin"/><Relationship Id="rId15" Type="http://schemas.openxmlformats.org/officeDocument/2006/relationships/oleObject" Target="../embeddings/oleObject161.bin"/><Relationship Id="rId10" Type="http://schemas.openxmlformats.org/officeDocument/2006/relationships/image" Target="../media/image156.wmf"/><Relationship Id="rId4" Type="http://schemas.openxmlformats.org/officeDocument/2006/relationships/image" Target="../media/image153.wmf"/><Relationship Id="rId9" Type="http://schemas.openxmlformats.org/officeDocument/2006/relationships/oleObject" Target="../embeddings/oleObject158.bin"/><Relationship Id="rId14" Type="http://schemas.openxmlformats.org/officeDocument/2006/relationships/image" Target="../media/image158.wmf"/></Relationships>
</file>

<file path=ppt/slides/_rels/slide131.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167.bin"/><Relationship Id="rId3" Type="http://schemas.openxmlformats.org/officeDocument/2006/relationships/oleObject" Target="../embeddings/oleObject162.bin"/><Relationship Id="rId7" Type="http://schemas.openxmlformats.org/officeDocument/2006/relationships/oleObject" Target="../embeddings/oleObject164.bin"/><Relationship Id="rId12" Type="http://schemas.openxmlformats.org/officeDocument/2006/relationships/image" Target="../media/image163.wmf"/><Relationship Id="rId2" Type="http://schemas.openxmlformats.org/officeDocument/2006/relationships/slideLayout" Target="../slideLayouts/slideLayout19.xml"/><Relationship Id="rId1" Type="http://schemas.openxmlformats.org/officeDocument/2006/relationships/vmlDrawing" Target="../drawings/vmlDrawing77.vml"/><Relationship Id="rId6" Type="http://schemas.openxmlformats.org/officeDocument/2006/relationships/image" Target="../media/image161.wmf"/><Relationship Id="rId11" Type="http://schemas.openxmlformats.org/officeDocument/2006/relationships/oleObject" Target="../embeddings/oleObject166.bin"/><Relationship Id="rId5" Type="http://schemas.openxmlformats.org/officeDocument/2006/relationships/oleObject" Target="../embeddings/oleObject163.bin"/><Relationship Id="rId10" Type="http://schemas.openxmlformats.org/officeDocument/2006/relationships/image" Target="../media/image96.wmf"/><Relationship Id="rId4" Type="http://schemas.openxmlformats.org/officeDocument/2006/relationships/image" Target="../media/image160.wmf"/><Relationship Id="rId9" Type="http://schemas.openxmlformats.org/officeDocument/2006/relationships/oleObject" Target="../embeddings/oleObject165.bin"/><Relationship Id="rId14" Type="http://schemas.openxmlformats.org/officeDocument/2006/relationships/image" Target="../media/image164.wmf"/></Relationships>
</file>

<file path=ppt/slides/_rels/slide132.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68.bin"/><Relationship Id="rId7" Type="http://schemas.openxmlformats.org/officeDocument/2006/relationships/oleObject" Target="../embeddings/oleObject170.bin"/><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166.wmf"/><Relationship Id="rId5" Type="http://schemas.openxmlformats.org/officeDocument/2006/relationships/oleObject" Target="../embeddings/oleObject169.bin"/><Relationship Id="rId10" Type="http://schemas.openxmlformats.org/officeDocument/2006/relationships/image" Target="../media/image130.wmf"/><Relationship Id="rId4" Type="http://schemas.openxmlformats.org/officeDocument/2006/relationships/image" Target="../media/image165.wmf"/><Relationship Id="rId9" Type="http://schemas.openxmlformats.org/officeDocument/2006/relationships/oleObject" Target="../embeddings/oleObject171.bin"/></Relationships>
</file>

<file path=ppt/slides/_rels/slide133.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26.xml"/><Relationship Id="rId1" Type="http://schemas.openxmlformats.org/officeDocument/2006/relationships/vmlDrawing" Target="../drawings/vmlDrawing79.vml"/><Relationship Id="rId6" Type="http://schemas.openxmlformats.org/officeDocument/2006/relationships/image" Target="../media/image169.wmf"/><Relationship Id="rId5" Type="http://schemas.openxmlformats.org/officeDocument/2006/relationships/oleObject" Target="../embeddings/oleObject173.bin"/><Relationship Id="rId10" Type="http://schemas.openxmlformats.org/officeDocument/2006/relationships/image" Target="../media/image170.wmf"/><Relationship Id="rId4" Type="http://schemas.openxmlformats.org/officeDocument/2006/relationships/image" Target="../media/image168.wmf"/><Relationship Id="rId9" Type="http://schemas.openxmlformats.org/officeDocument/2006/relationships/oleObject" Target="../embeddings/oleObject175.bin"/></Relationships>
</file>

<file path=ppt/slides/_rels/slide134.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176.bin"/><Relationship Id="rId7" Type="http://schemas.openxmlformats.org/officeDocument/2006/relationships/oleObject" Target="../embeddings/oleObject178.bin"/><Relationship Id="rId2" Type="http://schemas.openxmlformats.org/officeDocument/2006/relationships/slideLayout" Target="../slideLayouts/slideLayout14.xml"/><Relationship Id="rId1" Type="http://schemas.openxmlformats.org/officeDocument/2006/relationships/vmlDrawing" Target="../drawings/vmlDrawing80.vml"/><Relationship Id="rId6" Type="http://schemas.openxmlformats.org/officeDocument/2006/relationships/image" Target="../media/image172.wmf"/><Relationship Id="rId5" Type="http://schemas.openxmlformats.org/officeDocument/2006/relationships/oleObject" Target="../embeddings/oleObject177.bin"/><Relationship Id="rId10" Type="http://schemas.openxmlformats.org/officeDocument/2006/relationships/image" Target="../media/image174.wmf"/><Relationship Id="rId4" Type="http://schemas.openxmlformats.org/officeDocument/2006/relationships/image" Target="../media/image171.wmf"/><Relationship Id="rId9" Type="http://schemas.openxmlformats.org/officeDocument/2006/relationships/oleObject" Target="../embeddings/oleObject179.bin"/></Relationships>
</file>

<file path=ppt/slides/_rels/slide135.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80.bin"/><Relationship Id="rId7" Type="http://schemas.openxmlformats.org/officeDocument/2006/relationships/oleObject" Target="../embeddings/oleObject182.bin"/><Relationship Id="rId2" Type="http://schemas.openxmlformats.org/officeDocument/2006/relationships/slideLayout" Target="../slideLayouts/slideLayout26.xml"/><Relationship Id="rId1" Type="http://schemas.openxmlformats.org/officeDocument/2006/relationships/vmlDrawing" Target="../drawings/vmlDrawing81.vml"/><Relationship Id="rId6" Type="http://schemas.openxmlformats.org/officeDocument/2006/relationships/image" Target="../media/image176.wmf"/><Relationship Id="rId5" Type="http://schemas.openxmlformats.org/officeDocument/2006/relationships/oleObject" Target="../embeddings/oleObject181.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83.bin"/></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14.xml"/><Relationship Id="rId1" Type="http://schemas.openxmlformats.org/officeDocument/2006/relationships/vmlDrawing" Target="../drawings/vmlDrawing82.vml"/><Relationship Id="rId4" Type="http://schemas.openxmlformats.org/officeDocument/2006/relationships/image" Target="../media/image179.wmf"/></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4.xml"/><Relationship Id="rId1" Type="http://schemas.openxmlformats.org/officeDocument/2006/relationships/vmlDrawing" Target="../drawings/vmlDrawing83.vml"/><Relationship Id="rId4" Type="http://schemas.openxmlformats.org/officeDocument/2006/relationships/image" Target="../media/image180.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24.xml"/><Relationship Id="rId1" Type="http://schemas.openxmlformats.org/officeDocument/2006/relationships/vmlDrawing" Target="../drawings/vmlDrawing84.vml"/><Relationship Id="rId4" Type="http://schemas.openxmlformats.org/officeDocument/2006/relationships/image" Target="../media/image18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14.xml"/><Relationship Id="rId1" Type="http://schemas.openxmlformats.org/officeDocument/2006/relationships/vmlDrawing" Target="../drawings/vmlDrawing85.vml"/><Relationship Id="rId6" Type="http://schemas.openxmlformats.org/officeDocument/2006/relationships/image" Target="../media/image183.wmf"/><Relationship Id="rId5" Type="http://schemas.openxmlformats.org/officeDocument/2006/relationships/oleObject" Target="../embeddings/oleObject188.bin"/><Relationship Id="rId4" Type="http://schemas.openxmlformats.org/officeDocument/2006/relationships/image" Target="../media/image182.wmf"/></Relationships>
</file>

<file path=ppt/slides/_rels/slide142.x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oleObject" Target="../embeddings/oleObject189.bin"/><Relationship Id="rId7" Type="http://schemas.openxmlformats.org/officeDocument/2006/relationships/oleObject" Target="../embeddings/oleObject191.bin"/><Relationship Id="rId2" Type="http://schemas.openxmlformats.org/officeDocument/2006/relationships/slideLayout" Target="../slideLayouts/slideLayout24.xml"/><Relationship Id="rId1" Type="http://schemas.openxmlformats.org/officeDocument/2006/relationships/vmlDrawing" Target="../drawings/vmlDrawing86.vml"/><Relationship Id="rId6" Type="http://schemas.openxmlformats.org/officeDocument/2006/relationships/image" Target="../media/image185.wmf"/><Relationship Id="rId5" Type="http://schemas.openxmlformats.org/officeDocument/2006/relationships/oleObject" Target="../embeddings/oleObject190.bin"/><Relationship Id="rId10" Type="http://schemas.openxmlformats.org/officeDocument/2006/relationships/image" Target="../media/image187.wmf"/><Relationship Id="rId4" Type="http://schemas.openxmlformats.org/officeDocument/2006/relationships/image" Target="../media/image184.wmf"/><Relationship Id="rId9" Type="http://schemas.openxmlformats.org/officeDocument/2006/relationships/oleObject" Target="../embeddings/oleObject192.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24.xml"/><Relationship Id="rId1" Type="http://schemas.openxmlformats.org/officeDocument/2006/relationships/vmlDrawing" Target="../drawings/vmlDrawing87.vml"/><Relationship Id="rId4" Type="http://schemas.openxmlformats.org/officeDocument/2006/relationships/image" Target="../media/image188.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14.xml"/><Relationship Id="rId1" Type="http://schemas.openxmlformats.org/officeDocument/2006/relationships/vmlDrawing" Target="../drawings/vmlDrawing88.vml"/><Relationship Id="rId6" Type="http://schemas.openxmlformats.org/officeDocument/2006/relationships/image" Target="../media/image190.wmf"/><Relationship Id="rId5" Type="http://schemas.openxmlformats.org/officeDocument/2006/relationships/oleObject" Target="../embeddings/oleObject195.bin"/><Relationship Id="rId4" Type="http://schemas.openxmlformats.org/officeDocument/2006/relationships/image" Target="../media/image189.w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26.xml"/><Relationship Id="rId1" Type="http://schemas.openxmlformats.org/officeDocument/2006/relationships/vmlDrawing" Target="../drawings/vmlDrawing89.vml"/><Relationship Id="rId6" Type="http://schemas.openxmlformats.org/officeDocument/2006/relationships/image" Target="../media/image192.wmf"/><Relationship Id="rId5" Type="http://schemas.openxmlformats.org/officeDocument/2006/relationships/oleObject" Target="../embeddings/oleObject197.bin"/><Relationship Id="rId4" Type="http://schemas.openxmlformats.org/officeDocument/2006/relationships/image" Target="../media/image191.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Layout" Target="../slideLayouts/slideLayout24.xml"/><Relationship Id="rId1" Type="http://schemas.openxmlformats.org/officeDocument/2006/relationships/vmlDrawing" Target="../drawings/vmlDrawing90.vml"/><Relationship Id="rId6" Type="http://schemas.openxmlformats.org/officeDocument/2006/relationships/image" Target="../media/image194.wmf"/><Relationship Id="rId5" Type="http://schemas.openxmlformats.org/officeDocument/2006/relationships/oleObject" Target="../embeddings/oleObject199.bin"/><Relationship Id="rId4" Type="http://schemas.openxmlformats.org/officeDocument/2006/relationships/image" Target="../media/image193.wmf"/></Relationships>
</file>

<file path=ppt/slides/_rels/slide148.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slideLayout" Target="../slideLayouts/slideLayout14.xml"/><Relationship Id="rId1" Type="http://schemas.openxmlformats.org/officeDocument/2006/relationships/vmlDrawing" Target="../drawings/vmlDrawing91.vml"/><Relationship Id="rId5" Type="http://schemas.openxmlformats.org/officeDocument/2006/relationships/image" Target="../media/image195.wmf"/><Relationship Id="rId4" Type="http://schemas.openxmlformats.org/officeDocument/2006/relationships/oleObject" Target="../embeddings/oleObject200.bin"/></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Layout" Target="../slideLayouts/slideLayout14.xml"/><Relationship Id="rId1" Type="http://schemas.openxmlformats.org/officeDocument/2006/relationships/vmlDrawing" Target="../drawings/vmlDrawing92.vml"/><Relationship Id="rId4" Type="http://schemas.openxmlformats.org/officeDocument/2006/relationships/image" Target="../media/image193.wmf"/></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0.bin"/><Relationship Id="rId14" Type="http://schemas.openxmlformats.org/officeDocument/2006/relationships/image" Target="../media/image23.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Layout" Target="../slideLayouts/slideLayout24.xml"/><Relationship Id="rId1" Type="http://schemas.openxmlformats.org/officeDocument/2006/relationships/vmlDrawing" Target="../drawings/vmlDrawing93.vml"/><Relationship Id="rId4" Type="http://schemas.openxmlformats.org/officeDocument/2006/relationships/image" Target="../media/image197.w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Layout" Target="../slideLayouts/slideLayout24.xml"/><Relationship Id="rId1" Type="http://schemas.openxmlformats.org/officeDocument/2006/relationships/vmlDrawing" Target="../drawings/vmlDrawing94.vml"/><Relationship Id="rId4" Type="http://schemas.openxmlformats.org/officeDocument/2006/relationships/image" Target="../media/image198.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204.bin"/><Relationship Id="rId7" Type="http://schemas.openxmlformats.org/officeDocument/2006/relationships/oleObject" Target="../embeddings/oleObject206.bin"/><Relationship Id="rId2" Type="http://schemas.openxmlformats.org/officeDocument/2006/relationships/slideLayout" Target="../slideLayouts/slideLayout14.xml"/><Relationship Id="rId1" Type="http://schemas.openxmlformats.org/officeDocument/2006/relationships/vmlDrawing" Target="../drawings/vmlDrawing95.vml"/><Relationship Id="rId6" Type="http://schemas.openxmlformats.org/officeDocument/2006/relationships/image" Target="../media/image200.wmf"/><Relationship Id="rId5" Type="http://schemas.openxmlformats.org/officeDocument/2006/relationships/oleObject" Target="../embeddings/oleObject205.bin"/><Relationship Id="rId4" Type="http://schemas.openxmlformats.org/officeDocument/2006/relationships/image" Target="../media/image199.w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26.xml"/><Relationship Id="rId1" Type="http://schemas.openxmlformats.org/officeDocument/2006/relationships/vmlDrawing" Target="../drawings/vmlDrawing96.vml"/><Relationship Id="rId6" Type="http://schemas.openxmlformats.org/officeDocument/2006/relationships/image" Target="../media/image202.wmf"/><Relationship Id="rId5" Type="http://schemas.openxmlformats.org/officeDocument/2006/relationships/oleObject" Target="../embeddings/oleObject208.bin"/><Relationship Id="rId4" Type="http://schemas.openxmlformats.org/officeDocument/2006/relationships/image" Target="../media/image201.wmf"/></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14.xml"/><Relationship Id="rId1" Type="http://schemas.openxmlformats.org/officeDocument/2006/relationships/vmlDrawing" Target="../drawings/vmlDrawing97.vml"/><Relationship Id="rId6" Type="http://schemas.openxmlformats.org/officeDocument/2006/relationships/image" Target="../media/image204.wmf"/><Relationship Id="rId5" Type="http://schemas.openxmlformats.org/officeDocument/2006/relationships/oleObject" Target="../embeddings/oleObject210.bin"/><Relationship Id="rId4" Type="http://schemas.openxmlformats.org/officeDocument/2006/relationships/image" Target="../media/image203.w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14.xml"/><Relationship Id="rId1" Type="http://schemas.openxmlformats.org/officeDocument/2006/relationships/vmlDrawing" Target="../drawings/vmlDrawing98.vml"/><Relationship Id="rId4" Type="http://schemas.openxmlformats.org/officeDocument/2006/relationships/image" Target="../media/image205.w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14.xml"/><Relationship Id="rId1" Type="http://schemas.openxmlformats.org/officeDocument/2006/relationships/vmlDrawing" Target="../drawings/vmlDrawing99.vml"/><Relationship Id="rId6" Type="http://schemas.openxmlformats.org/officeDocument/2006/relationships/image" Target="../media/image207.wmf"/><Relationship Id="rId5" Type="http://schemas.openxmlformats.org/officeDocument/2006/relationships/oleObject" Target="../embeddings/oleObject213.bin"/><Relationship Id="rId4" Type="http://schemas.openxmlformats.org/officeDocument/2006/relationships/image" Target="../media/image206.wmf"/></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4.bin"/><Relationship Id="rId10" Type="http://schemas.openxmlformats.org/officeDocument/2006/relationships/image" Target="../media/image26.wmf"/><Relationship Id="rId4" Type="http://schemas.openxmlformats.org/officeDocument/2006/relationships/image" Target="../media/image11.wmf"/><Relationship Id="rId9" Type="http://schemas.openxmlformats.org/officeDocument/2006/relationships/oleObject" Target="../embeddings/oleObject26.bin"/></Relationships>
</file>

<file path=ppt/slides/_rels/slide160.xml.rels><?xml version="1.0" encoding="UTF-8" standalone="yes"?>
<Relationships xmlns="http://schemas.openxmlformats.org/package/2006/relationships"><Relationship Id="rId8" Type="http://schemas.openxmlformats.org/officeDocument/2006/relationships/image" Target="../media/image209.wmf"/><Relationship Id="rId13" Type="http://schemas.openxmlformats.org/officeDocument/2006/relationships/oleObject" Target="../embeddings/oleObject219.bin"/><Relationship Id="rId3" Type="http://schemas.openxmlformats.org/officeDocument/2006/relationships/image" Target="../media/image211.wmf"/><Relationship Id="rId7" Type="http://schemas.openxmlformats.org/officeDocument/2006/relationships/oleObject" Target="../embeddings/oleObject215.bin"/><Relationship Id="rId12" Type="http://schemas.openxmlformats.org/officeDocument/2006/relationships/oleObject" Target="../embeddings/oleObject218.bin"/><Relationship Id="rId2" Type="http://schemas.openxmlformats.org/officeDocument/2006/relationships/slideLayout" Target="../slideLayouts/slideLayout24.xml"/><Relationship Id="rId1" Type="http://schemas.openxmlformats.org/officeDocument/2006/relationships/vmlDrawing" Target="../drawings/vmlDrawing100.vml"/><Relationship Id="rId6" Type="http://schemas.openxmlformats.org/officeDocument/2006/relationships/image" Target="../media/image208.wmf"/><Relationship Id="rId11" Type="http://schemas.openxmlformats.org/officeDocument/2006/relationships/oleObject" Target="../embeddings/oleObject217.bin"/><Relationship Id="rId5" Type="http://schemas.openxmlformats.org/officeDocument/2006/relationships/oleObject" Target="../embeddings/oleObject214.bin"/><Relationship Id="rId10" Type="http://schemas.openxmlformats.org/officeDocument/2006/relationships/image" Target="../media/image210.wmf"/><Relationship Id="rId4" Type="http://schemas.openxmlformats.org/officeDocument/2006/relationships/image" Target="../media/image212.wmf"/><Relationship Id="rId9" Type="http://schemas.openxmlformats.org/officeDocument/2006/relationships/oleObject" Target="../embeddings/oleObject216.bin"/></Relationships>
</file>

<file path=ppt/slides/_rels/slide161.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oleObject" Target="../embeddings/oleObject220.bin"/><Relationship Id="rId7" Type="http://schemas.openxmlformats.org/officeDocument/2006/relationships/oleObject" Target="../embeddings/oleObject222.bin"/><Relationship Id="rId2" Type="http://schemas.openxmlformats.org/officeDocument/2006/relationships/slideLayout" Target="../slideLayouts/slideLayout14.xml"/><Relationship Id="rId1" Type="http://schemas.openxmlformats.org/officeDocument/2006/relationships/vmlDrawing" Target="../drawings/vmlDrawing101.vml"/><Relationship Id="rId6" Type="http://schemas.openxmlformats.org/officeDocument/2006/relationships/image" Target="../media/image214.wmf"/><Relationship Id="rId5" Type="http://schemas.openxmlformats.org/officeDocument/2006/relationships/oleObject" Target="../embeddings/oleObject221.bin"/><Relationship Id="rId10" Type="http://schemas.openxmlformats.org/officeDocument/2006/relationships/image" Target="../media/image216.wmf"/><Relationship Id="rId4" Type="http://schemas.openxmlformats.org/officeDocument/2006/relationships/image" Target="../media/image213.wmf"/><Relationship Id="rId9" Type="http://schemas.openxmlformats.org/officeDocument/2006/relationships/oleObject" Target="../embeddings/oleObject223.bin"/></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Layout" Target="../slideLayouts/slideLayout24.xml"/><Relationship Id="rId1" Type="http://schemas.openxmlformats.org/officeDocument/2006/relationships/vmlDrawing" Target="../drawings/vmlDrawing102.vml"/><Relationship Id="rId6" Type="http://schemas.openxmlformats.org/officeDocument/2006/relationships/image" Target="../media/image69.wmf"/><Relationship Id="rId5" Type="http://schemas.openxmlformats.org/officeDocument/2006/relationships/oleObject" Target="../embeddings/oleObject225.bin"/><Relationship Id="rId4" Type="http://schemas.openxmlformats.org/officeDocument/2006/relationships/image" Target="../media/image217.wmf"/></Relationships>
</file>

<file path=ppt/slides/_rels/slide163.x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oleObject" Target="../embeddings/oleObject226.bin"/><Relationship Id="rId7" Type="http://schemas.openxmlformats.org/officeDocument/2006/relationships/oleObject" Target="../embeddings/oleObject228.bin"/><Relationship Id="rId2" Type="http://schemas.openxmlformats.org/officeDocument/2006/relationships/slideLayout" Target="../slideLayouts/slideLayout14.xml"/><Relationship Id="rId1" Type="http://schemas.openxmlformats.org/officeDocument/2006/relationships/vmlDrawing" Target="../drawings/vmlDrawing103.vml"/><Relationship Id="rId6" Type="http://schemas.openxmlformats.org/officeDocument/2006/relationships/image" Target="../media/image219.wmf"/><Relationship Id="rId5" Type="http://schemas.openxmlformats.org/officeDocument/2006/relationships/oleObject" Target="../embeddings/oleObject227.bin"/><Relationship Id="rId4" Type="http://schemas.openxmlformats.org/officeDocument/2006/relationships/image" Target="../media/image218.w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Layout" Target="../slideLayouts/slideLayout26.xml"/><Relationship Id="rId1" Type="http://schemas.openxmlformats.org/officeDocument/2006/relationships/vmlDrawing" Target="../drawings/vmlDrawing104.vml"/><Relationship Id="rId6" Type="http://schemas.openxmlformats.org/officeDocument/2006/relationships/image" Target="../media/image222.wmf"/><Relationship Id="rId5" Type="http://schemas.openxmlformats.org/officeDocument/2006/relationships/oleObject" Target="../embeddings/oleObject230.bin"/><Relationship Id="rId4" Type="http://schemas.openxmlformats.org/officeDocument/2006/relationships/image" Target="../media/image221.wmf"/></Relationships>
</file>

<file path=ppt/slides/_rels/slide165.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oleObject" Target="../embeddings/oleObject231.bin"/><Relationship Id="rId7" Type="http://schemas.openxmlformats.org/officeDocument/2006/relationships/oleObject" Target="../embeddings/oleObject233.bin"/><Relationship Id="rId2" Type="http://schemas.openxmlformats.org/officeDocument/2006/relationships/slideLayout" Target="../slideLayouts/slideLayout26.xml"/><Relationship Id="rId1" Type="http://schemas.openxmlformats.org/officeDocument/2006/relationships/vmlDrawing" Target="../drawings/vmlDrawing105.vml"/><Relationship Id="rId6" Type="http://schemas.openxmlformats.org/officeDocument/2006/relationships/image" Target="../media/image224.wmf"/><Relationship Id="rId5" Type="http://schemas.openxmlformats.org/officeDocument/2006/relationships/oleObject" Target="../embeddings/oleObject232.bin"/><Relationship Id="rId4" Type="http://schemas.openxmlformats.org/officeDocument/2006/relationships/image" Target="../media/image223.wmf"/></Relationships>
</file>

<file path=ppt/slides/_rels/slide166.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oleObject" Target="../embeddings/oleObject234.bin"/><Relationship Id="rId7" Type="http://schemas.openxmlformats.org/officeDocument/2006/relationships/oleObject" Target="../embeddings/oleObject236.bin"/><Relationship Id="rId2" Type="http://schemas.openxmlformats.org/officeDocument/2006/relationships/slideLayout" Target="../slideLayouts/slideLayout26.xml"/><Relationship Id="rId1" Type="http://schemas.openxmlformats.org/officeDocument/2006/relationships/vmlDrawing" Target="../drawings/vmlDrawing106.vml"/><Relationship Id="rId6" Type="http://schemas.openxmlformats.org/officeDocument/2006/relationships/image" Target="../media/image227.wmf"/><Relationship Id="rId5" Type="http://schemas.openxmlformats.org/officeDocument/2006/relationships/oleObject" Target="../embeddings/oleObject235.bin"/><Relationship Id="rId4" Type="http://schemas.openxmlformats.org/officeDocument/2006/relationships/image" Target="../media/image226.wmf"/></Relationships>
</file>

<file path=ppt/slides/_rels/slide167.xml.rels><?xml version="1.0" encoding="UTF-8" standalone="yes"?>
<Relationships xmlns="http://schemas.openxmlformats.org/package/2006/relationships"><Relationship Id="rId2" Type="http://schemas.openxmlformats.org/officeDocument/2006/relationships/image" Target="../media/image229.wmf"/><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8.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30.bin"/></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14.xml"/><Relationship Id="rId1" Type="http://schemas.openxmlformats.org/officeDocument/2006/relationships/vmlDrawing" Target="../drawings/vmlDrawing107.vml"/><Relationship Id="rId4" Type="http://schemas.openxmlformats.org/officeDocument/2006/relationships/image" Target="../media/image230.w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Layout" Target="../slideLayouts/slideLayout24.xml"/><Relationship Id="rId1" Type="http://schemas.openxmlformats.org/officeDocument/2006/relationships/vmlDrawing" Target="../drawings/vmlDrawing108.vml"/><Relationship Id="rId4" Type="http://schemas.openxmlformats.org/officeDocument/2006/relationships/image" Target="../media/image231.w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Layout" Target="../slideLayouts/slideLayout24.xml"/><Relationship Id="rId1" Type="http://schemas.openxmlformats.org/officeDocument/2006/relationships/vmlDrawing" Target="../drawings/vmlDrawing109.vml"/><Relationship Id="rId4" Type="http://schemas.openxmlformats.org/officeDocument/2006/relationships/image" Target="../media/image232.w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240.bin"/><Relationship Id="rId2" Type="http://schemas.openxmlformats.org/officeDocument/2006/relationships/slideLayout" Target="../slideLayouts/slideLayout24.xml"/><Relationship Id="rId1" Type="http://schemas.openxmlformats.org/officeDocument/2006/relationships/vmlDrawing" Target="../drawings/vmlDrawing110.vml"/><Relationship Id="rId4" Type="http://schemas.openxmlformats.org/officeDocument/2006/relationships/image" Target="../media/image233.w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241.bin"/><Relationship Id="rId2" Type="http://schemas.openxmlformats.org/officeDocument/2006/relationships/slideLayout" Target="../slideLayouts/slideLayout24.xml"/><Relationship Id="rId1" Type="http://schemas.openxmlformats.org/officeDocument/2006/relationships/vmlDrawing" Target="../drawings/vmlDrawing111.vml"/><Relationship Id="rId4" Type="http://schemas.openxmlformats.org/officeDocument/2006/relationships/image" Target="../media/image234.w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24.xml"/><Relationship Id="rId1" Type="http://schemas.openxmlformats.org/officeDocument/2006/relationships/vmlDrawing" Target="../drawings/vmlDrawing112.vml"/><Relationship Id="rId4" Type="http://schemas.openxmlformats.org/officeDocument/2006/relationships/image" Target="../media/image235.w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243.bin"/><Relationship Id="rId2" Type="http://schemas.openxmlformats.org/officeDocument/2006/relationships/slideLayout" Target="../slideLayouts/slideLayout24.xml"/><Relationship Id="rId1" Type="http://schemas.openxmlformats.org/officeDocument/2006/relationships/vmlDrawing" Target="../drawings/vmlDrawing113.vml"/><Relationship Id="rId4" Type="http://schemas.openxmlformats.org/officeDocument/2006/relationships/image" Target="../media/image236.w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244.bin"/><Relationship Id="rId2" Type="http://schemas.openxmlformats.org/officeDocument/2006/relationships/slideLayout" Target="../slideLayouts/slideLayout24.xml"/><Relationship Id="rId1" Type="http://schemas.openxmlformats.org/officeDocument/2006/relationships/vmlDrawing" Target="../drawings/vmlDrawing114.vml"/><Relationship Id="rId6" Type="http://schemas.openxmlformats.org/officeDocument/2006/relationships/image" Target="../media/image238.wmf"/><Relationship Id="rId5" Type="http://schemas.openxmlformats.org/officeDocument/2006/relationships/oleObject" Target="../embeddings/oleObject245.bin"/><Relationship Id="rId4" Type="http://schemas.openxmlformats.org/officeDocument/2006/relationships/image" Target="../media/image237.w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0.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2.wmf"/><Relationship Id="rId4" Type="http://schemas.openxmlformats.org/officeDocument/2006/relationships/image" Target="../media/image8.wmf"/><Relationship Id="rId9" Type="http://schemas.openxmlformats.org/officeDocument/2006/relationships/oleObject" Target="../embeddings/oleObject34.bin"/></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246.bin"/><Relationship Id="rId2" Type="http://schemas.openxmlformats.org/officeDocument/2006/relationships/slideLayout" Target="../slideLayouts/slideLayout7.xml"/><Relationship Id="rId1" Type="http://schemas.openxmlformats.org/officeDocument/2006/relationships/vmlDrawing" Target="../drawings/vmlDrawing115.vml"/><Relationship Id="rId4" Type="http://schemas.openxmlformats.org/officeDocument/2006/relationships/image" Target="../media/image239.png"/></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247.bin"/><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image" Target="../media/image240.w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8" Type="http://schemas.openxmlformats.org/officeDocument/2006/relationships/image" Target="../media/image243.wmf"/><Relationship Id="rId3" Type="http://schemas.openxmlformats.org/officeDocument/2006/relationships/oleObject" Target="../embeddings/oleObject248.bin"/><Relationship Id="rId7" Type="http://schemas.openxmlformats.org/officeDocument/2006/relationships/oleObject" Target="../embeddings/oleObject250.bin"/><Relationship Id="rId2" Type="http://schemas.openxmlformats.org/officeDocument/2006/relationships/slideLayout" Target="../slideLayouts/slideLayout7.xml"/><Relationship Id="rId1" Type="http://schemas.openxmlformats.org/officeDocument/2006/relationships/vmlDrawing" Target="../drawings/vmlDrawing117.vml"/><Relationship Id="rId6" Type="http://schemas.openxmlformats.org/officeDocument/2006/relationships/image" Target="../media/image242.wmf"/><Relationship Id="rId5" Type="http://schemas.openxmlformats.org/officeDocument/2006/relationships/oleObject" Target="../embeddings/oleObject249.bin"/><Relationship Id="rId4" Type="http://schemas.openxmlformats.org/officeDocument/2006/relationships/image" Target="../media/image241.wmf"/></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251.bin"/><Relationship Id="rId2" Type="http://schemas.openxmlformats.org/officeDocument/2006/relationships/slideLayout" Target="../slideLayouts/slideLayout7.xml"/><Relationship Id="rId1" Type="http://schemas.openxmlformats.org/officeDocument/2006/relationships/vmlDrawing" Target="../drawings/vmlDrawing118.vml"/><Relationship Id="rId4" Type="http://schemas.openxmlformats.org/officeDocument/2006/relationships/image" Target="../media/image244.emf"/></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252.bin"/><Relationship Id="rId2" Type="http://schemas.openxmlformats.org/officeDocument/2006/relationships/slideLayout" Target="../slideLayouts/slideLayout7.xml"/><Relationship Id="rId1" Type="http://schemas.openxmlformats.org/officeDocument/2006/relationships/vmlDrawing" Target="../drawings/vmlDrawing119.vml"/><Relationship Id="rId4" Type="http://schemas.openxmlformats.org/officeDocument/2006/relationships/image" Target="../media/image245.wmf"/></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253.bin"/><Relationship Id="rId2" Type="http://schemas.openxmlformats.org/officeDocument/2006/relationships/slideLayout" Target="../slideLayouts/slideLayout7.xml"/><Relationship Id="rId1" Type="http://schemas.openxmlformats.org/officeDocument/2006/relationships/vmlDrawing" Target="../drawings/vmlDrawing120.vml"/><Relationship Id="rId4" Type="http://schemas.openxmlformats.org/officeDocument/2006/relationships/image" Target="../media/image246.wmf"/></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4.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oleObject" Target="../embeddings/oleObject254.bin"/><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image" Target="../media/image247.emf"/></Relationships>
</file>

<file path=ppt/slides/_rels/slide192.xml.rels><?xml version="1.0" encoding="UTF-8" standalone="yes"?>
<Relationships xmlns="http://schemas.openxmlformats.org/package/2006/relationships"><Relationship Id="rId3" Type="http://schemas.openxmlformats.org/officeDocument/2006/relationships/oleObject" Target="../embeddings/oleObject255.bin"/><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image" Target="../media/image248.wmf"/></Relationships>
</file>

<file path=ppt/slides/_rels/slide193.xml.rels><?xml version="1.0" encoding="UTF-8" standalone="yes"?>
<Relationships xmlns="http://schemas.openxmlformats.org/package/2006/relationships"><Relationship Id="rId8" Type="http://schemas.openxmlformats.org/officeDocument/2006/relationships/image" Target="../media/image251.wmf"/><Relationship Id="rId3" Type="http://schemas.openxmlformats.org/officeDocument/2006/relationships/oleObject" Target="../embeddings/oleObject256.bin"/><Relationship Id="rId7" Type="http://schemas.openxmlformats.org/officeDocument/2006/relationships/oleObject" Target="../embeddings/oleObject258.bin"/><Relationship Id="rId2" Type="http://schemas.openxmlformats.org/officeDocument/2006/relationships/slideLayout" Target="../slideLayouts/slideLayout7.xml"/><Relationship Id="rId1" Type="http://schemas.openxmlformats.org/officeDocument/2006/relationships/vmlDrawing" Target="../drawings/vmlDrawing123.vml"/><Relationship Id="rId6" Type="http://schemas.openxmlformats.org/officeDocument/2006/relationships/image" Target="../media/image250.wmf"/><Relationship Id="rId5" Type="http://schemas.openxmlformats.org/officeDocument/2006/relationships/oleObject" Target="../embeddings/oleObject257.bin"/><Relationship Id="rId4" Type="http://schemas.openxmlformats.org/officeDocument/2006/relationships/image" Target="../media/image249.wmf"/></Relationships>
</file>

<file path=ppt/slides/_rels/slide194.xml.rels><?xml version="1.0" encoding="UTF-8" standalone="yes"?>
<Relationships xmlns="http://schemas.openxmlformats.org/package/2006/relationships"><Relationship Id="rId8" Type="http://schemas.openxmlformats.org/officeDocument/2006/relationships/image" Target="../media/image254.wmf"/><Relationship Id="rId3" Type="http://schemas.openxmlformats.org/officeDocument/2006/relationships/oleObject" Target="../embeddings/oleObject259.bin"/><Relationship Id="rId7" Type="http://schemas.openxmlformats.org/officeDocument/2006/relationships/oleObject" Target="../embeddings/oleObject261.bin"/><Relationship Id="rId2" Type="http://schemas.openxmlformats.org/officeDocument/2006/relationships/slideLayout" Target="../slideLayouts/slideLayout7.xml"/><Relationship Id="rId1" Type="http://schemas.openxmlformats.org/officeDocument/2006/relationships/vmlDrawing" Target="../drawings/vmlDrawing124.vml"/><Relationship Id="rId6" Type="http://schemas.openxmlformats.org/officeDocument/2006/relationships/image" Target="../media/image253.wmf"/><Relationship Id="rId5" Type="http://schemas.openxmlformats.org/officeDocument/2006/relationships/oleObject" Target="../embeddings/oleObject260.bin"/><Relationship Id="rId4" Type="http://schemas.openxmlformats.org/officeDocument/2006/relationships/image" Target="../media/image252.wmf"/></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35.w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40.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9.wmf"/><Relationship Id="rId5" Type="http://schemas.openxmlformats.org/officeDocument/2006/relationships/oleObject" Target="../embeddings/oleObject42.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5.wmf"/><Relationship Id="rId5" Type="http://schemas.openxmlformats.org/officeDocument/2006/relationships/oleObject" Target="../embeddings/oleObject47.bin"/><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9.xml"/><Relationship Id="rId1" Type="http://schemas.openxmlformats.org/officeDocument/2006/relationships/vmlDrawing" Target="../drawings/vmlDrawing22.vml"/><Relationship Id="rId6" Type="http://schemas.openxmlformats.org/officeDocument/2006/relationships/image" Target="../media/image50.wmf"/><Relationship Id="rId5" Type="http://schemas.openxmlformats.org/officeDocument/2006/relationships/oleObject" Target="../embeddings/oleObject52.bin"/><Relationship Id="rId4" Type="http://schemas.openxmlformats.org/officeDocument/2006/relationships/image" Target="../media/image49.wmf"/></Relationships>
</file>

<file path=ppt/slides/_rels/slide43.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55.wmf"/><Relationship Id="rId2" Type="http://schemas.openxmlformats.org/officeDocument/2006/relationships/slideLayout" Target="../slideLayouts/slideLayout19.xml"/><Relationship Id="rId1" Type="http://schemas.openxmlformats.org/officeDocument/2006/relationships/vmlDrawing" Target="../drawings/vmlDrawing23.vml"/><Relationship Id="rId6" Type="http://schemas.openxmlformats.org/officeDocument/2006/relationships/image" Target="../media/image52.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56.bin"/><Relationship Id="rId14" Type="http://schemas.openxmlformats.org/officeDocument/2006/relationships/image" Target="../media/image56.wmf"/></Relationships>
</file>

<file path=ppt/slides/_rels/slide4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19.xml"/><Relationship Id="rId1" Type="http://schemas.openxmlformats.org/officeDocument/2006/relationships/vmlDrawing" Target="../drawings/vmlDrawing24.vml"/><Relationship Id="rId6" Type="http://schemas.openxmlformats.org/officeDocument/2006/relationships/image" Target="../media/image58.wmf"/><Relationship Id="rId5" Type="http://schemas.openxmlformats.org/officeDocument/2006/relationships/oleObject" Target="../embeddings/oleObject60.bin"/><Relationship Id="rId4" Type="http://schemas.openxmlformats.org/officeDocument/2006/relationships/image" Target="../media/image5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9.xml"/><Relationship Id="rId1" Type="http://schemas.openxmlformats.org/officeDocument/2006/relationships/vmlDrawing" Target="../drawings/vmlDrawing25.vml"/><Relationship Id="rId6" Type="http://schemas.openxmlformats.org/officeDocument/2006/relationships/image" Target="../media/image61.wmf"/><Relationship Id="rId5" Type="http://schemas.openxmlformats.org/officeDocument/2006/relationships/oleObject" Target="../embeddings/oleObject63.bin"/><Relationship Id="rId4" Type="http://schemas.openxmlformats.org/officeDocument/2006/relationships/image" Target="../media/image6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9.xml"/><Relationship Id="rId1" Type="http://schemas.openxmlformats.org/officeDocument/2006/relationships/vmlDrawing" Target="../drawings/vmlDrawing26.vml"/><Relationship Id="rId4" Type="http://schemas.openxmlformats.org/officeDocument/2006/relationships/image" Target="../media/image5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9.xml"/><Relationship Id="rId1" Type="http://schemas.openxmlformats.org/officeDocument/2006/relationships/vmlDrawing" Target="../drawings/vmlDrawing27.vml"/><Relationship Id="rId6" Type="http://schemas.openxmlformats.org/officeDocument/2006/relationships/image" Target="../media/image63.wmf"/><Relationship Id="rId5" Type="http://schemas.openxmlformats.org/officeDocument/2006/relationships/oleObject" Target="../embeddings/oleObject66.bin"/><Relationship Id="rId4" Type="http://schemas.openxmlformats.org/officeDocument/2006/relationships/image" Target="../media/image6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64.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4.xml"/><Relationship Id="rId1" Type="http://schemas.openxmlformats.org/officeDocument/2006/relationships/vmlDrawing" Target="../drawings/vmlDrawing29.vml"/><Relationship Id="rId4" Type="http://schemas.openxmlformats.org/officeDocument/2006/relationships/image" Target="../media/image65.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4.xml"/><Relationship Id="rId1" Type="http://schemas.openxmlformats.org/officeDocument/2006/relationships/vmlDrawing" Target="../drawings/vmlDrawing30.vml"/><Relationship Id="rId4" Type="http://schemas.openxmlformats.org/officeDocument/2006/relationships/image" Target="../media/image6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4.xml"/><Relationship Id="rId1" Type="http://schemas.openxmlformats.org/officeDocument/2006/relationships/vmlDrawing" Target="../drawings/vmlDrawing31.vml"/><Relationship Id="rId5" Type="http://schemas.openxmlformats.org/officeDocument/2006/relationships/oleObject" Target="../embeddings/oleObject71.bin"/><Relationship Id="rId4" Type="http://schemas.openxmlformats.org/officeDocument/2006/relationships/image" Target="../media/image6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4.xml"/><Relationship Id="rId1" Type="http://schemas.openxmlformats.org/officeDocument/2006/relationships/vmlDrawing" Target="../drawings/vmlDrawing32.vml"/><Relationship Id="rId4" Type="http://schemas.openxmlformats.org/officeDocument/2006/relationships/image" Target="../media/image6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4.xml"/><Relationship Id="rId1" Type="http://schemas.openxmlformats.org/officeDocument/2006/relationships/vmlDrawing" Target="../drawings/vmlDrawing33.vml"/><Relationship Id="rId4" Type="http://schemas.openxmlformats.org/officeDocument/2006/relationships/image" Target="../media/image6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4.xml"/><Relationship Id="rId1" Type="http://schemas.openxmlformats.org/officeDocument/2006/relationships/vmlDrawing" Target="../drawings/vmlDrawing34.vml"/><Relationship Id="rId4" Type="http://schemas.openxmlformats.org/officeDocument/2006/relationships/image" Target="../media/image70.wmf"/></Relationships>
</file>

<file path=ppt/slides/_rels/slide58.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19.xml"/><Relationship Id="rId1" Type="http://schemas.openxmlformats.org/officeDocument/2006/relationships/vmlDrawing" Target="../drawings/vmlDrawing35.vml"/><Relationship Id="rId6" Type="http://schemas.openxmlformats.org/officeDocument/2006/relationships/image" Target="../media/image72.wmf"/><Relationship Id="rId5" Type="http://schemas.openxmlformats.org/officeDocument/2006/relationships/oleObject" Target="../embeddings/oleObject76.bin"/><Relationship Id="rId4" Type="http://schemas.openxmlformats.org/officeDocument/2006/relationships/image" Target="../media/image71.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4.xml"/><Relationship Id="rId1" Type="http://schemas.openxmlformats.org/officeDocument/2006/relationships/vmlDrawing" Target="../drawings/vmlDrawing36.vml"/><Relationship Id="rId6" Type="http://schemas.openxmlformats.org/officeDocument/2006/relationships/image" Target="../media/image75.wmf"/><Relationship Id="rId5" Type="http://schemas.openxmlformats.org/officeDocument/2006/relationships/oleObject" Target="../embeddings/oleObject79.bin"/><Relationship Id="rId4" Type="http://schemas.openxmlformats.org/officeDocument/2006/relationships/image" Target="../media/image7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1.bin"/><Relationship Id="rId7" Type="http://schemas.openxmlformats.org/officeDocument/2006/relationships/image" Target="../media/image81.e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80.wmf"/><Relationship Id="rId5" Type="http://schemas.openxmlformats.org/officeDocument/2006/relationships/oleObject" Target="../embeddings/oleObject82.bin"/><Relationship Id="rId4" Type="http://schemas.openxmlformats.org/officeDocument/2006/relationships/image" Target="../media/image79.wmf"/></Relationships>
</file>

<file path=ppt/slides/_rels/slide66.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83.wmf"/><Relationship Id="rId5" Type="http://schemas.openxmlformats.org/officeDocument/2006/relationships/oleObject" Target="../embeddings/oleObject84.bin"/><Relationship Id="rId4" Type="http://schemas.openxmlformats.org/officeDocument/2006/relationships/image" Target="../media/image82.wmf"/><Relationship Id="rId9" Type="http://schemas.openxmlformats.org/officeDocument/2006/relationships/image" Target="../media/image81.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81.emf"/><Relationship Id="rId4" Type="http://schemas.openxmlformats.org/officeDocument/2006/relationships/image" Target="../media/image85.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40.vml"/><Relationship Id="rId5" Type="http://schemas.openxmlformats.org/officeDocument/2006/relationships/image" Target="../media/image86.wmf"/><Relationship Id="rId4" Type="http://schemas.openxmlformats.org/officeDocument/2006/relationships/oleObject" Target="../embeddings/oleObject87.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4.xml"/><Relationship Id="rId1" Type="http://schemas.openxmlformats.org/officeDocument/2006/relationships/vmlDrawing" Target="../drawings/vmlDrawing41.vml"/><Relationship Id="rId4" Type="http://schemas.openxmlformats.org/officeDocument/2006/relationships/image" Target="../media/image87.w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6.xml"/><Relationship Id="rId1" Type="http://schemas.openxmlformats.org/officeDocument/2006/relationships/vmlDrawing" Target="../drawings/vmlDrawing42.vml"/><Relationship Id="rId6" Type="http://schemas.openxmlformats.org/officeDocument/2006/relationships/image" Target="../media/image89.wmf"/><Relationship Id="rId5" Type="http://schemas.openxmlformats.org/officeDocument/2006/relationships/oleObject" Target="../embeddings/oleObject90.bin"/><Relationship Id="rId4" Type="http://schemas.openxmlformats.org/officeDocument/2006/relationships/image" Target="../media/image88.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4.xml"/><Relationship Id="rId1" Type="http://schemas.openxmlformats.org/officeDocument/2006/relationships/vmlDrawing" Target="../drawings/vmlDrawing43.vml"/><Relationship Id="rId4" Type="http://schemas.openxmlformats.org/officeDocument/2006/relationships/image" Target="../media/image90.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4.xml"/><Relationship Id="rId1" Type="http://schemas.openxmlformats.org/officeDocument/2006/relationships/vmlDrawing" Target="../drawings/vmlDrawing44.vml"/><Relationship Id="rId4" Type="http://schemas.openxmlformats.org/officeDocument/2006/relationships/image" Target="../media/image91.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6.xml"/><Relationship Id="rId1" Type="http://schemas.openxmlformats.org/officeDocument/2006/relationships/vmlDrawing" Target="../drawings/vmlDrawing45.vml"/><Relationship Id="rId6" Type="http://schemas.openxmlformats.org/officeDocument/2006/relationships/image" Target="../media/image93.wmf"/><Relationship Id="rId5" Type="http://schemas.openxmlformats.org/officeDocument/2006/relationships/oleObject" Target="../embeddings/oleObject94.bin"/><Relationship Id="rId4" Type="http://schemas.openxmlformats.org/officeDocument/2006/relationships/image" Target="../media/image9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4.xml"/><Relationship Id="rId1" Type="http://schemas.openxmlformats.org/officeDocument/2006/relationships/vmlDrawing" Target="../drawings/vmlDrawing46.vml"/><Relationship Id="rId4" Type="http://schemas.openxmlformats.org/officeDocument/2006/relationships/image" Target="../media/image94.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slideLayout" Target="../slideLayouts/slideLayout14.xml"/><Relationship Id="rId1" Type="http://schemas.openxmlformats.org/officeDocument/2006/relationships/vmlDrawing" Target="../drawings/vmlDrawing47.vml"/><Relationship Id="rId6" Type="http://schemas.openxmlformats.org/officeDocument/2006/relationships/image" Target="../media/image96.wmf"/><Relationship Id="rId5" Type="http://schemas.openxmlformats.org/officeDocument/2006/relationships/oleObject" Target="../embeddings/oleObject97.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9.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4.xml"/><Relationship Id="rId1" Type="http://schemas.openxmlformats.org/officeDocument/2006/relationships/vmlDrawing" Target="../drawings/vmlDrawing48.vml"/><Relationship Id="rId4" Type="http://schemas.openxmlformats.org/officeDocument/2006/relationships/image" Target="../media/image9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14.xml"/><Relationship Id="rId1" Type="http://schemas.openxmlformats.org/officeDocument/2006/relationships/vmlDrawing" Target="../drawings/vmlDrawing49.vml"/><Relationship Id="rId6" Type="http://schemas.openxmlformats.org/officeDocument/2006/relationships/image" Target="../media/image101.wmf"/><Relationship Id="rId5" Type="http://schemas.openxmlformats.org/officeDocument/2006/relationships/oleObject" Target="../embeddings/oleObject102.bin"/><Relationship Id="rId4" Type="http://schemas.openxmlformats.org/officeDocument/2006/relationships/image" Target="../media/image100.w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vmlDrawing" Target="../drawings/vmlDrawing50.vml"/><Relationship Id="rId5" Type="http://schemas.openxmlformats.org/officeDocument/2006/relationships/image" Target="../media/image103.wmf"/><Relationship Id="rId4" Type="http://schemas.openxmlformats.org/officeDocument/2006/relationships/oleObject" Target="../embeddings/oleObject104.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30.xml"/><Relationship Id="rId1" Type="http://schemas.openxmlformats.org/officeDocument/2006/relationships/vmlDrawing" Target="../drawings/vmlDrawing51.vml"/><Relationship Id="rId4" Type="http://schemas.openxmlformats.org/officeDocument/2006/relationships/image" Target="../media/image104.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38.xml"/><Relationship Id="rId1" Type="http://schemas.openxmlformats.org/officeDocument/2006/relationships/vmlDrawing" Target="../drawings/vmlDrawing52.vml"/><Relationship Id="rId4" Type="http://schemas.openxmlformats.org/officeDocument/2006/relationships/image" Target="../media/image105.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38.xml"/><Relationship Id="rId1" Type="http://schemas.openxmlformats.org/officeDocument/2006/relationships/vmlDrawing" Target="../drawings/vmlDrawing53.vml"/><Relationship Id="rId4" Type="http://schemas.openxmlformats.org/officeDocument/2006/relationships/image" Target="../media/image106.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1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image" Target="../media/image108.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109.png"/></Relationships>
</file>

<file path=ppt/slides/_rels/slide9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90600" y="1946275"/>
            <a:ext cx="6248400" cy="1770063"/>
          </a:xfrm>
          <a:prstGeom prst="rect">
            <a:avLst/>
          </a:prstGeom>
          <a:noFill/>
          <a:ln>
            <a:noFill/>
          </a:ln>
          <a:effectLst>
            <a:outerShdw dist="35921" dir="2700000" algn="ctr" rotWithShape="0">
              <a:srgbClr val="DCC69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30000"/>
              </a:spcBef>
              <a:spcAft>
                <a:spcPct val="0"/>
              </a:spcAft>
            </a:pPr>
            <a:r>
              <a:rPr kumimoji="1" lang="zh-CN" altLang="en-US" sz="4000" b="1">
                <a:solidFill>
                  <a:srgbClr val="000000"/>
                </a:solidFill>
                <a:latin typeface="黑体" pitchFamily="49" charset="-122"/>
                <a:ea typeface="黑体" pitchFamily="49" charset="-122"/>
              </a:rPr>
              <a:t>第三章</a:t>
            </a:r>
          </a:p>
          <a:p>
            <a:pPr algn="ctr" fontAlgn="base">
              <a:spcBef>
                <a:spcPct val="30000"/>
              </a:spcBef>
              <a:spcAft>
                <a:spcPct val="0"/>
              </a:spcAft>
            </a:pPr>
            <a:r>
              <a:rPr kumimoji="1" lang="zh-CN" altLang="en-US" sz="5400" b="1">
                <a:solidFill>
                  <a:srgbClr val="000099"/>
                </a:solidFill>
                <a:latin typeface="黑体" pitchFamily="49" charset="-122"/>
                <a:ea typeface="黑体" pitchFamily="49" charset="-122"/>
              </a:rPr>
              <a:t>自由基聚合</a:t>
            </a:r>
          </a:p>
        </p:txBody>
      </p:sp>
    </p:spTree>
    <p:extLst>
      <p:ext uri="{BB962C8B-B14F-4D97-AF65-F5344CB8AC3E}">
        <p14:creationId xmlns:p14="http://schemas.microsoft.com/office/powerpoint/2010/main" val="42219302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539750" y="1052513"/>
            <a:ext cx="8208963" cy="2303462"/>
          </a:xfrm>
        </p:spPr>
        <p:txBody>
          <a:bodyPr/>
          <a:lstStyle/>
          <a:p>
            <a:pPr marL="0" indent="628650" algn="just" eaLnBrk="1" hangingPunct="1">
              <a:lnSpc>
                <a:spcPct val="120000"/>
              </a:lnSpc>
              <a:spcBef>
                <a:spcPct val="50000"/>
              </a:spcBef>
              <a:buFont typeface="Wingdings" pitchFamily="2" charset="2"/>
              <a:buNone/>
            </a:pPr>
            <a:r>
              <a:rPr lang="zh-CN" altLang="en-US" sz="2400" b="1" dirty="0" smtClean="0">
                <a:solidFill>
                  <a:srgbClr val="A50021"/>
                </a:solidFill>
                <a:latin typeface="黑体" pitchFamily="49" charset="-122"/>
                <a:ea typeface="黑体" pitchFamily="49" charset="-122"/>
              </a:rPr>
              <a:t>自由基聚合反应</a:t>
            </a:r>
            <a:r>
              <a:rPr lang="zh-CN" altLang="en-US" sz="2400" b="1" dirty="0" smtClean="0">
                <a:latin typeface="宋体" pitchFamily="2" charset="-122"/>
              </a:rPr>
              <a:t>是最重要的连锁聚合反应，也是至今为止聚合机理和动力学研究最为透彻的高分子合成反应。其聚合产物约占聚合物总产量的</a:t>
            </a:r>
            <a:r>
              <a:rPr lang="en-US" altLang="zh-CN" sz="2400" b="1" dirty="0" smtClean="0">
                <a:latin typeface="宋体" pitchFamily="2" charset="-122"/>
              </a:rPr>
              <a:t>60%</a:t>
            </a:r>
            <a:r>
              <a:rPr lang="zh-CN" altLang="en-US" sz="2400" b="1" dirty="0" smtClean="0">
                <a:latin typeface="宋体" pitchFamily="2" charset="-122"/>
              </a:rPr>
              <a:t>以上。</a:t>
            </a:r>
          </a:p>
          <a:p>
            <a:pPr marL="0" indent="628650" algn="just" eaLnBrk="1" hangingPunct="1">
              <a:lnSpc>
                <a:spcPct val="120000"/>
              </a:lnSpc>
              <a:spcBef>
                <a:spcPct val="50000"/>
              </a:spcBef>
              <a:buFont typeface="Wingdings" pitchFamily="2" charset="2"/>
              <a:buNone/>
            </a:pPr>
            <a:r>
              <a:rPr lang="zh-CN" altLang="en-US" sz="2400" b="1" dirty="0" smtClean="0">
                <a:solidFill>
                  <a:srgbClr val="A50021"/>
                </a:solidFill>
                <a:latin typeface="黑体" pitchFamily="49" charset="-122"/>
                <a:ea typeface="黑体" pitchFamily="49" charset="-122"/>
              </a:rPr>
              <a:t>特点</a:t>
            </a:r>
            <a:r>
              <a:rPr lang="zh-CN" altLang="en-US" sz="2400" b="1" dirty="0" smtClean="0">
                <a:latin typeface="宋体" pitchFamily="2" charset="-122"/>
              </a:rPr>
              <a:t>：单体来源广泛、生产工艺简单、制备方法多样。</a:t>
            </a:r>
          </a:p>
        </p:txBody>
      </p:sp>
      <p:sp>
        <p:nvSpPr>
          <p:cNvPr id="37891" name="Rectangle 4"/>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1626117" name="Rectangle 5"/>
          <p:cNvSpPr>
            <a:spLocks noChangeArrowheads="1"/>
          </p:cNvSpPr>
          <p:nvPr/>
        </p:nvSpPr>
        <p:spPr bwMode="auto">
          <a:xfrm>
            <a:off x="611188" y="3429000"/>
            <a:ext cx="81375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ea typeface="黑体" pitchFamily="49" charset="-122"/>
              </a:rPr>
              <a:t>重要的自由基聚合产物：</a:t>
            </a:r>
          </a:p>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FF0000"/>
                </a:solidFill>
              </a:rPr>
              <a:t>        </a:t>
            </a:r>
            <a:r>
              <a:rPr lang="zh-CN" altLang="en-US" sz="2400" b="1">
                <a:solidFill>
                  <a:srgbClr val="00007D"/>
                </a:solidFill>
              </a:rPr>
              <a:t>高压聚乙烯、聚氯乙烯、聚苯乙烯、聚四氟乙烯、聚醋酸乙烯酯、聚（甲基）丙烯酸及其酯类、聚丙烯酰胺、</a:t>
            </a:r>
            <a:r>
              <a:rPr lang="en-US" altLang="zh-CN" sz="2400" b="1">
                <a:solidFill>
                  <a:srgbClr val="00007D"/>
                </a:solidFill>
              </a:rPr>
              <a:t>ABS</a:t>
            </a:r>
            <a:r>
              <a:rPr lang="zh-CN" altLang="en-US" sz="2400" b="1">
                <a:solidFill>
                  <a:srgbClr val="00007D"/>
                </a:solidFill>
              </a:rPr>
              <a:t>树脂等；聚丙烯腈、聚乙烯醇（缩甲醛）等；丁苯橡胶、丁腈橡胶、氯丁橡胶等。</a:t>
            </a:r>
          </a:p>
        </p:txBody>
      </p:sp>
    </p:spTree>
    <p:extLst>
      <p:ext uri="{BB962C8B-B14F-4D97-AF65-F5344CB8AC3E}">
        <p14:creationId xmlns:p14="http://schemas.microsoft.com/office/powerpoint/2010/main" val="3128122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6117"/>
                                        </p:tgtEl>
                                        <p:attrNameLst>
                                          <p:attrName>style.visibility</p:attrName>
                                        </p:attrNameLst>
                                      </p:cBhvr>
                                      <p:to>
                                        <p:strVal val="visible"/>
                                      </p:to>
                                    </p:set>
                                    <p:animEffect transition="in" filter="wipe(up)">
                                      <p:cBhvr>
                                        <p:cTn id="7" dur="500"/>
                                        <p:tgtEl>
                                          <p:spTgt spid="1626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61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26" name="Rectangle 2"/>
          <p:cNvSpPr>
            <a:spLocks noChangeArrowheads="1"/>
          </p:cNvSpPr>
          <p:nvPr/>
        </p:nvSpPr>
        <p:spPr bwMode="auto">
          <a:xfrm>
            <a:off x="611188" y="908050"/>
            <a:ext cx="4321175"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黑体" pitchFamily="49" charset="-122"/>
                <a:ea typeface="黑体" pitchFamily="49" charset="-122"/>
              </a:rPr>
              <a:t>微观聚合动力学研究方法</a:t>
            </a:r>
          </a:p>
        </p:txBody>
      </p:sp>
      <p:graphicFrame>
        <p:nvGraphicFramePr>
          <p:cNvPr id="130051" name="Object 5"/>
          <p:cNvGraphicFramePr>
            <a:graphicFrameLocks noChangeAspect="1"/>
          </p:cNvGraphicFramePr>
          <p:nvPr/>
        </p:nvGraphicFramePr>
        <p:xfrm>
          <a:off x="2087563" y="2781300"/>
          <a:ext cx="3060700" cy="950913"/>
        </p:xfrm>
        <a:graphic>
          <a:graphicData uri="http://schemas.openxmlformats.org/presentationml/2006/ole">
            <mc:AlternateContent xmlns:mc="http://schemas.openxmlformats.org/markup-compatibility/2006">
              <mc:Choice xmlns:v="urn:schemas-microsoft-com:vml" Requires="v">
                <p:oleObj spid="_x0000_s58394" name="公式" r:id="rId3" imgW="1256755" imgH="393529" progId="Equation.3">
                  <p:embed/>
                </p:oleObj>
              </mc:Choice>
              <mc:Fallback>
                <p:oleObj name="公式" r:id="rId3" imgW="125675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781300"/>
                        <a:ext cx="3060700" cy="95091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0052" name="Object 6"/>
          <p:cNvGraphicFramePr>
            <a:graphicFrameLocks noChangeAspect="1"/>
          </p:cNvGraphicFramePr>
          <p:nvPr/>
        </p:nvGraphicFramePr>
        <p:xfrm>
          <a:off x="2087563" y="4060825"/>
          <a:ext cx="2249487" cy="952500"/>
        </p:xfrm>
        <a:graphic>
          <a:graphicData uri="http://schemas.openxmlformats.org/presentationml/2006/ole">
            <mc:AlternateContent xmlns:mc="http://schemas.openxmlformats.org/markup-compatibility/2006">
              <mc:Choice xmlns:v="urn:schemas-microsoft-com:vml" Requires="v">
                <p:oleObj spid="_x0000_s58395" name="公式" r:id="rId5" imgW="926698" imgH="393529" progId="Equation.3">
                  <p:embed/>
                </p:oleObj>
              </mc:Choice>
              <mc:Fallback>
                <p:oleObj name="公式" r:id="rId5" imgW="926698"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563" y="4060825"/>
                        <a:ext cx="22494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0053" name="Object 7"/>
          <p:cNvGraphicFramePr>
            <a:graphicFrameLocks noChangeAspect="1"/>
          </p:cNvGraphicFramePr>
          <p:nvPr/>
        </p:nvGraphicFramePr>
        <p:xfrm>
          <a:off x="2087563" y="5200650"/>
          <a:ext cx="2520950" cy="965200"/>
        </p:xfrm>
        <a:graphic>
          <a:graphicData uri="http://schemas.openxmlformats.org/presentationml/2006/ole">
            <mc:AlternateContent xmlns:mc="http://schemas.openxmlformats.org/markup-compatibility/2006">
              <mc:Choice xmlns:v="urn:schemas-microsoft-com:vml" Requires="v">
                <p:oleObj spid="_x0000_s58396" name="公式" r:id="rId7" imgW="1016000" imgH="393700" progId="Equation.3">
                  <p:embed/>
                </p:oleObj>
              </mc:Choice>
              <mc:Fallback>
                <p:oleObj name="公式" r:id="rId7" imgW="10160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7563" y="5200650"/>
                        <a:ext cx="25209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0054" name="Rectangle 9"/>
          <p:cNvSpPr>
            <a:spLocks noChangeArrowheads="1"/>
          </p:cNvSpPr>
          <p:nvPr/>
        </p:nvSpPr>
        <p:spPr bwMode="auto">
          <a:xfrm>
            <a:off x="611188" y="1484313"/>
            <a:ext cx="7921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algn="just" fontAlgn="base">
              <a:lnSpc>
                <a:spcPct val="120000"/>
              </a:lnSpc>
              <a:spcBef>
                <a:spcPct val="0"/>
              </a:spcBef>
              <a:spcAft>
                <a:spcPct val="0"/>
              </a:spcAft>
            </a:pPr>
            <a:r>
              <a:rPr lang="zh-CN" altLang="en-US" sz="2400" b="1">
                <a:solidFill>
                  <a:srgbClr val="000099"/>
                </a:solidFill>
                <a:latin typeface="Times New Roman" pitchFamily="18" charset="0"/>
              </a:rPr>
              <a:t>聚合速率可用单位时间内单体的消耗量或单位时间内聚合物的生成量来表示。有</a:t>
            </a:r>
            <a:r>
              <a:rPr lang="zh-CN" altLang="en-US" sz="2400" b="1">
                <a:solidFill>
                  <a:srgbClr val="A50021"/>
                </a:solidFill>
                <a:latin typeface="Times New Roman" pitchFamily="18" charset="0"/>
              </a:rPr>
              <a:t>以下几种表示方式</a:t>
            </a:r>
            <a:r>
              <a:rPr lang="zh-CN" altLang="en-US" sz="2400" b="1">
                <a:solidFill>
                  <a:srgbClr val="000099"/>
                </a:solidFill>
                <a:latin typeface="Times New Roman" pitchFamily="18" charset="0"/>
              </a:rPr>
              <a:t>：</a:t>
            </a:r>
          </a:p>
        </p:txBody>
      </p:sp>
      <p:sp>
        <p:nvSpPr>
          <p:cNvPr id="130055" name="Rectangle 10"/>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100</a:t>
            </a:fld>
            <a:endParaRPr lang="en-US" altLang="zh-CN">
              <a:solidFill>
                <a:srgbClr val="000000"/>
              </a:solidFill>
            </a:endParaRPr>
          </a:p>
        </p:txBody>
      </p:sp>
    </p:spTree>
    <p:extLst>
      <p:ext uri="{BB962C8B-B14F-4D97-AF65-F5344CB8AC3E}">
        <p14:creationId xmlns:p14="http://schemas.microsoft.com/office/powerpoint/2010/main" val="3923076672"/>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611188" y="1412875"/>
            <a:ext cx="8229600" cy="4895850"/>
          </a:xfrm>
        </p:spPr>
        <p:txBody>
          <a:bodyPr/>
          <a:lstStyle/>
          <a:p>
            <a:pPr marL="0" indent="0" eaLnBrk="1" hangingPunct="1">
              <a:lnSpc>
                <a:spcPct val="120000"/>
              </a:lnSpc>
              <a:buFont typeface="Wingdings" pitchFamily="2" charset="2"/>
              <a:buNone/>
            </a:pPr>
            <a:r>
              <a:rPr lang="zh-CN" altLang="en-US" sz="2400" b="1" smtClean="0">
                <a:solidFill>
                  <a:srgbClr val="000099"/>
                </a:solidFill>
                <a:latin typeface="Times New Roman" pitchFamily="18" charset="0"/>
              </a:rPr>
              <a:t>聚合速率的测定分为</a:t>
            </a:r>
            <a:r>
              <a:rPr lang="zh-CN" altLang="en-US" sz="2400" b="1" smtClean="0">
                <a:solidFill>
                  <a:srgbClr val="A50021"/>
                </a:solidFill>
                <a:latin typeface="Times New Roman" pitchFamily="18" charset="0"/>
              </a:rPr>
              <a:t>直接法</a:t>
            </a:r>
            <a:r>
              <a:rPr lang="zh-CN" altLang="en-US" sz="2400" b="1" smtClean="0">
                <a:solidFill>
                  <a:srgbClr val="000099"/>
                </a:solidFill>
                <a:latin typeface="Times New Roman" pitchFamily="18" charset="0"/>
              </a:rPr>
              <a:t>和</a:t>
            </a:r>
            <a:r>
              <a:rPr lang="zh-CN" altLang="en-US" sz="2400" b="1" smtClean="0">
                <a:solidFill>
                  <a:srgbClr val="A50021"/>
                </a:solidFill>
                <a:latin typeface="Times New Roman" pitchFamily="18" charset="0"/>
              </a:rPr>
              <a:t>间接法</a:t>
            </a:r>
            <a:r>
              <a:rPr lang="zh-CN" altLang="en-US" sz="2400" b="1" smtClean="0">
                <a:solidFill>
                  <a:srgbClr val="000099"/>
                </a:solidFill>
                <a:latin typeface="Times New Roman" pitchFamily="18" charset="0"/>
              </a:rPr>
              <a:t>两种。</a:t>
            </a:r>
          </a:p>
          <a:p>
            <a:pPr marL="0" indent="0" eaLnBrk="1" hangingPunct="1">
              <a:lnSpc>
                <a:spcPct val="120000"/>
              </a:lnSpc>
              <a:buFont typeface="Wingdings" pitchFamily="2" charset="2"/>
              <a:buNone/>
            </a:pPr>
            <a:r>
              <a:rPr lang="zh-CN" altLang="en-US" sz="2400" b="1" smtClean="0">
                <a:solidFill>
                  <a:srgbClr val="A50021"/>
                </a:solidFill>
                <a:latin typeface="黑体" pitchFamily="49" charset="-122"/>
                <a:ea typeface="黑体" pitchFamily="49" charset="-122"/>
              </a:rPr>
              <a:t>（</a:t>
            </a:r>
            <a:r>
              <a:rPr lang="en-US" altLang="zh-CN" sz="2400" b="1" smtClean="0">
                <a:solidFill>
                  <a:srgbClr val="A50021"/>
                </a:solidFill>
                <a:latin typeface="黑体" pitchFamily="49" charset="-122"/>
                <a:ea typeface="黑体" pitchFamily="49" charset="-122"/>
              </a:rPr>
              <a:t>1</a:t>
            </a:r>
            <a:r>
              <a:rPr lang="zh-CN" altLang="en-US" sz="2400" b="1" smtClean="0">
                <a:solidFill>
                  <a:srgbClr val="A50021"/>
                </a:solidFill>
                <a:latin typeface="黑体" pitchFamily="49" charset="-122"/>
                <a:ea typeface="黑体" pitchFamily="49" charset="-122"/>
              </a:rPr>
              <a:t>）直接法</a:t>
            </a:r>
          </a:p>
          <a:p>
            <a:pPr marL="0" indent="0" eaLnBrk="1" hangingPunct="1">
              <a:lnSpc>
                <a:spcPct val="120000"/>
              </a:lnSpc>
              <a:buFont typeface="Wingdings" pitchFamily="2" charset="2"/>
              <a:buNone/>
            </a:pPr>
            <a:r>
              <a:rPr lang="zh-CN" altLang="en-US" sz="2400" b="1" smtClean="0">
                <a:solidFill>
                  <a:srgbClr val="000099"/>
                </a:solidFill>
                <a:latin typeface="Times New Roman" pitchFamily="18" charset="0"/>
              </a:rPr>
              <a:t>      常用的有沉淀法。即定时从聚合容器中取样，加沉淀剂使聚合物沉淀，然后经分离、精制、干燥、称重等步骤求得聚合物量。</a:t>
            </a:r>
          </a:p>
          <a:p>
            <a:pPr marL="0" indent="0" eaLnBrk="1" hangingPunct="1">
              <a:lnSpc>
                <a:spcPct val="120000"/>
              </a:lnSpc>
              <a:buFont typeface="Wingdings" pitchFamily="2" charset="2"/>
              <a:buNone/>
            </a:pPr>
            <a:r>
              <a:rPr lang="zh-CN" altLang="en-US" sz="2400" b="1" smtClean="0">
                <a:solidFill>
                  <a:srgbClr val="A50021"/>
                </a:solidFill>
                <a:latin typeface="黑体" pitchFamily="49" charset="-122"/>
                <a:ea typeface="黑体" pitchFamily="49" charset="-122"/>
              </a:rPr>
              <a:t>（</a:t>
            </a:r>
            <a:r>
              <a:rPr lang="en-US" altLang="zh-CN" sz="2400" b="1" smtClean="0">
                <a:solidFill>
                  <a:srgbClr val="A50021"/>
                </a:solidFill>
                <a:latin typeface="黑体" pitchFamily="49" charset="-122"/>
                <a:ea typeface="黑体" pitchFamily="49" charset="-122"/>
              </a:rPr>
              <a:t>2</a:t>
            </a:r>
            <a:r>
              <a:rPr lang="zh-CN" altLang="en-US" sz="2400" b="1" smtClean="0">
                <a:solidFill>
                  <a:srgbClr val="A50021"/>
                </a:solidFill>
                <a:latin typeface="黑体" pitchFamily="49" charset="-122"/>
                <a:ea typeface="黑体" pitchFamily="49" charset="-122"/>
              </a:rPr>
              <a:t>）间接法</a:t>
            </a:r>
          </a:p>
          <a:p>
            <a:pPr marL="0" indent="0" eaLnBrk="1" hangingPunct="1">
              <a:lnSpc>
                <a:spcPct val="120000"/>
              </a:lnSpc>
              <a:buFont typeface="Wingdings" pitchFamily="2" charset="2"/>
              <a:buNone/>
            </a:pPr>
            <a:r>
              <a:rPr lang="zh-CN" altLang="en-US" sz="2400" b="1" smtClean="0">
                <a:solidFill>
                  <a:srgbClr val="000099"/>
                </a:solidFill>
                <a:latin typeface="Times New Roman" pitchFamily="18" charset="0"/>
              </a:rPr>
              <a:t>      通过聚合过程中的密度、黏度、折光率、介电常数、吸收光谱等物理量的变化间接求得聚合物量。 </a:t>
            </a:r>
          </a:p>
          <a:p>
            <a:pPr marL="0" indent="0" eaLnBrk="1" hangingPunct="1">
              <a:lnSpc>
                <a:spcPct val="120000"/>
              </a:lnSpc>
              <a:buFont typeface="Wingdings" pitchFamily="2" charset="2"/>
              <a:buNone/>
            </a:pPr>
            <a:r>
              <a:rPr lang="zh-CN" altLang="en-US" sz="2400" b="1" smtClean="0">
                <a:solidFill>
                  <a:srgbClr val="000099"/>
                </a:solidFill>
                <a:latin typeface="Times New Roman" pitchFamily="18" charset="0"/>
              </a:rPr>
              <a:t>      最常用的间接法是</a:t>
            </a:r>
            <a:r>
              <a:rPr lang="zh-CN" altLang="en-US" sz="2400" b="1" smtClean="0">
                <a:solidFill>
                  <a:srgbClr val="A50021"/>
                </a:solidFill>
                <a:latin typeface="Times New Roman" pitchFamily="18" charset="0"/>
              </a:rPr>
              <a:t>膨胀计法</a:t>
            </a:r>
            <a:r>
              <a:rPr lang="zh-CN" altLang="en-US" sz="2400" b="1" smtClean="0">
                <a:solidFill>
                  <a:srgbClr val="000099"/>
                </a:solidFill>
                <a:latin typeface="Times New Roman" pitchFamily="18" charset="0"/>
              </a:rPr>
              <a:t>（依据聚合过程的体积收缩与转化率成线性关系，由体积变化换算成转化率）。</a:t>
            </a:r>
          </a:p>
        </p:txBody>
      </p:sp>
      <p:sp>
        <p:nvSpPr>
          <p:cNvPr id="131075"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16966" name="Rectangle 6"/>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黑体" pitchFamily="49" charset="-122"/>
                <a:ea typeface="黑体" pitchFamily="49" charset="-122"/>
              </a:rPr>
              <a:t>聚合速率的测定方法</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101</a:t>
            </a:fld>
            <a:endParaRPr lang="en-US" altLang="zh-CN">
              <a:solidFill>
                <a:srgbClr val="000000"/>
              </a:solidFill>
            </a:endParaRPr>
          </a:p>
        </p:txBody>
      </p:sp>
    </p:spTree>
    <p:extLst>
      <p:ext uri="{BB962C8B-B14F-4D97-AF65-F5344CB8AC3E}">
        <p14:creationId xmlns:p14="http://schemas.microsoft.com/office/powerpoint/2010/main" val="3917750374"/>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sz="half" idx="1"/>
          </p:nvPr>
        </p:nvSpPr>
        <p:spPr>
          <a:xfrm>
            <a:off x="611188" y="1412875"/>
            <a:ext cx="7921625" cy="2016125"/>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研究聚合初期的反应速率与引发剂浓度、单体浓度、温度等参数的定量关系。</a:t>
            </a:r>
          </a:p>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自由基聚合由</a:t>
            </a:r>
            <a:r>
              <a:rPr lang="zh-CN" altLang="en-US" sz="2400" b="1" smtClean="0">
                <a:solidFill>
                  <a:srgbClr val="A50021"/>
                </a:solidFill>
                <a:latin typeface="Times New Roman" pitchFamily="18" charset="0"/>
              </a:rPr>
              <a:t>链引发</a:t>
            </a:r>
            <a:r>
              <a:rPr lang="zh-CN" altLang="en-US" sz="2400" b="1" smtClean="0">
                <a:solidFill>
                  <a:srgbClr val="000099"/>
                </a:solidFill>
                <a:latin typeface="Times New Roman" pitchFamily="18" charset="0"/>
              </a:rPr>
              <a:t>、</a:t>
            </a:r>
            <a:r>
              <a:rPr lang="zh-CN" altLang="en-US" sz="2400" b="1" smtClean="0">
                <a:solidFill>
                  <a:srgbClr val="A50021"/>
                </a:solidFill>
                <a:latin typeface="Times New Roman" pitchFamily="18" charset="0"/>
              </a:rPr>
              <a:t>链增长</a:t>
            </a:r>
            <a:r>
              <a:rPr lang="zh-CN" altLang="en-US" sz="2400" b="1" smtClean="0">
                <a:solidFill>
                  <a:srgbClr val="000099"/>
                </a:solidFill>
                <a:latin typeface="Times New Roman" pitchFamily="18" charset="0"/>
              </a:rPr>
              <a:t>和</a:t>
            </a:r>
            <a:r>
              <a:rPr lang="zh-CN" altLang="en-US" sz="2400" b="1" smtClean="0">
                <a:solidFill>
                  <a:srgbClr val="A50021"/>
                </a:solidFill>
                <a:latin typeface="Times New Roman" pitchFamily="18" charset="0"/>
              </a:rPr>
              <a:t>链终止</a:t>
            </a:r>
            <a:r>
              <a:rPr lang="zh-CN" altLang="en-US" sz="2400" b="1" smtClean="0">
                <a:solidFill>
                  <a:srgbClr val="000099"/>
                </a:solidFill>
                <a:latin typeface="Times New Roman" pitchFamily="18" charset="0"/>
              </a:rPr>
              <a:t>等基元反应组成，各基元反应对聚合总速率有不同的贡献。</a:t>
            </a:r>
          </a:p>
        </p:txBody>
      </p:sp>
      <p:sp>
        <p:nvSpPr>
          <p:cNvPr id="132099"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17991" name="Rectangle 7"/>
          <p:cNvSpPr>
            <a:spLocks noChangeArrowheads="1"/>
          </p:cNvSpPr>
          <p:nvPr/>
        </p:nvSpPr>
        <p:spPr bwMode="auto">
          <a:xfrm>
            <a:off x="611188" y="908050"/>
            <a:ext cx="375602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自由基聚合微观动力学</a:t>
            </a:r>
          </a:p>
        </p:txBody>
      </p:sp>
      <p:grpSp>
        <p:nvGrpSpPr>
          <p:cNvPr id="2" name="Group 12"/>
          <p:cNvGrpSpPr>
            <a:grpSpLocks/>
          </p:cNvGrpSpPr>
          <p:nvPr/>
        </p:nvGrpSpPr>
        <p:grpSpPr bwMode="auto">
          <a:xfrm>
            <a:off x="530225" y="3500438"/>
            <a:ext cx="8002588" cy="2624137"/>
            <a:chOff x="334" y="2250"/>
            <a:chExt cx="5041" cy="1653"/>
          </a:xfrm>
        </p:grpSpPr>
        <p:sp>
          <p:nvSpPr>
            <p:cNvPr id="132102" name="Rectangle 8"/>
            <p:cNvSpPr>
              <a:spLocks noChangeArrowheads="1"/>
            </p:cNvSpPr>
            <p:nvPr/>
          </p:nvSpPr>
          <p:spPr bwMode="auto">
            <a:xfrm>
              <a:off x="334" y="2614"/>
              <a:ext cx="5041"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链引发反应由</a:t>
              </a:r>
              <a:r>
                <a:rPr lang="zh-CN" altLang="en-US" sz="2400" b="1">
                  <a:solidFill>
                    <a:srgbClr val="A50021"/>
                  </a:solidFill>
                  <a:latin typeface="Times New Roman" pitchFamily="18" charset="0"/>
                </a:rPr>
                <a:t>引发剂分解</a:t>
              </a:r>
              <a:r>
                <a:rPr lang="zh-CN" altLang="en-US" sz="2400" b="1">
                  <a:solidFill>
                    <a:srgbClr val="000099"/>
                  </a:solidFill>
                  <a:latin typeface="Times New Roman" pitchFamily="18" charset="0"/>
                </a:rPr>
                <a:t>和</a:t>
              </a:r>
              <a:r>
                <a:rPr lang="zh-CN" altLang="en-US" sz="2400" b="1">
                  <a:solidFill>
                    <a:srgbClr val="A50021"/>
                  </a:solidFill>
                  <a:latin typeface="Times New Roman" pitchFamily="18" charset="0"/>
                </a:rPr>
                <a:t>初级自由基向单体加成</a:t>
              </a:r>
              <a:r>
                <a:rPr lang="zh-CN" altLang="en-US" sz="2400" b="1">
                  <a:solidFill>
                    <a:srgbClr val="000099"/>
                  </a:solidFill>
                  <a:latin typeface="Times New Roman" pitchFamily="18" charset="0"/>
                </a:rPr>
                <a:t>两部分构成。</a:t>
              </a:r>
              <a:endParaRPr lang="zh-CN" altLang="en-US" sz="2400">
                <a:solidFill>
                  <a:srgbClr val="000099"/>
                </a:solidFill>
              </a:endParaRPr>
            </a:p>
          </p:txBody>
        </p:sp>
        <p:graphicFrame>
          <p:nvGraphicFramePr>
            <p:cNvPr id="132103" name="Object 9"/>
            <p:cNvGraphicFramePr>
              <a:graphicFrameLocks noChangeAspect="1"/>
            </p:cNvGraphicFramePr>
            <p:nvPr/>
          </p:nvGraphicFramePr>
          <p:xfrm>
            <a:off x="1927" y="3085"/>
            <a:ext cx="1089" cy="446"/>
          </p:xfrm>
          <a:graphic>
            <a:graphicData uri="http://schemas.openxmlformats.org/presentationml/2006/ole">
              <mc:AlternateContent xmlns:mc="http://schemas.openxmlformats.org/markup-compatibility/2006">
                <mc:Choice xmlns:v="urn:schemas-microsoft-com:vml" Requires="v">
                  <p:oleObj spid="_x0000_s59410" name="Document" r:id="rId3" imgW="790575" imgH="323850" progId="ChemWindow.Document">
                    <p:embed/>
                  </p:oleObj>
                </mc:Choice>
                <mc:Fallback>
                  <p:oleObj name="Document" r:id="rId3" imgW="790575" imgH="3238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 y="3085"/>
                          <a:ext cx="108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10"/>
            <p:cNvGraphicFramePr>
              <a:graphicFrameLocks noChangeAspect="1"/>
            </p:cNvGraphicFramePr>
            <p:nvPr/>
          </p:nvGraphicFramePr>
          <p:xfrm>
            <a:off x="1429" y="3612"/>
            <a:ext cx="2404" cy="291"/>
          </p:xfrm>
          <a:graphic>
            <a:graphicData uri="http://schemas.openxmlformats.org/presentationml/2006/ole">
              <mc:AlternateContent xmlns:mc="http://schemas.openxmlformats.org/markup-compatibility/2006">
                <mc:Choice xmlns:v="urn:schemas-microsoft-com:vml" Requires="v">
                  <p:oleObj spid="_x0000_s59411" name="Document" r:id="rId5" imgW="1495425" imgH="180975" progId="ChemWindow.Document">
                    <p:embed/>
                  </p:oleObj>
                </mc:Choice>
                <mc:Fallback>
                  <p:oleObj name="Document" r:id="rId5" imgW="1495425" imgH="180975"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 y="3612"/>
                          <a:ext cx="240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17995" name="Rectangle 11"/>
            <p:cNvSpPr>
              <a:spLocks noChangeArrowheads="1"/>
            </p:cNvSpPr>
            <p:nvPr/>
          </p:nvSpPr>
          <p:spPr bwMode="auto">
            <a:xfrm>
              <a:off x="385" y="2250"/>
              <a:ext cx="1803" cy="327"/>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1</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）链引发反应</a:t>
              </a:r>
            </a:p>
          </p:txBody>
        </p:sp>
      </p:grpSp>
      <p:sp>
        <p:nvSpPr>
          <p:cNvPr id="3" name="灯片编号占位符 2"/>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102</a:t>
            </a:fld>
            <a:endParaRPr lang="en-US" altLang="zh-CN">
              <a:solidFill>
                <a:srgbClr val="000000"/>
              </a:solidFill>
            </a:endParaRPr>
          </a:p>
        </p:txBody>
      </p:sp>
    </p:spTree>
    <p:extLst>
      <p:ext uri="{BB962C8B-B14F-4D97-AF65-F5344CB8AC3E}">
        <p14:creationId xmlns:p14="http://schemas.microsoft.com/office/powerpoint/2010/main" val="24841988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sz="half" idx="1"/>
          </p:nvPr>
        </p:nvSpPr>
        <p:spPr>
          <a:xfrm>
            <a:off x="611188" y="908050"/>
            <a:ext cx="7921625" cy="2016125"/>
          </a:xfrm>
        </p:spPr>
        <p:txBody>
          <a:bodyPr/>
          <a:lstStyle/>
          <a:p>
            <a:pPr marL="0" indent="628650" eaLnBrk="1" hangingPunct="1">
              <a:lnSpc>
                <a:spcPct val="120000"/>
              </a:lnSpc>
              <a:buFont typeface="Wingdings" pitchFamily="2" charset="2"/>
              <a:buNone/>
            </a:pPr>
            <a:r>
              <a:rPr lang="zh-CN" altLang="en-US" sz="2400" b="1" smtClean="0">
                <a:solidFill>
                  <a:srgbClr val="000099"/>
                </a:solidFill>
              </a:rPr>
              <a:t>上述两步反应中，第二步的速率远大于第一步，因此</a:t>
            </a:r>
            <a:r>
              <a:rPr lang="zh-CN" altLang="en-US" sz="2400" b="1" smtClean="0">
                <a:solidFill>
                  <a:srgbClr val="A50021"/>
                </a:solidFill>
              </a:rPr>
              <a:t>引发速率取决于第一步，与单体浓度无关</a:t>
            </a:r>
            <a:r>
              <a:rPr lang="zh-CN" altLang="en-US" sz="2400" b="1" smtClean="0">
                <a:solidFill>
                  <a:srgbClr val="000099"/>
                </a:solidFill>
              </a:rPr>
              <a:t>，</a:t>
            </a:r>
          </a:p>
          <a:p>
            <a:pPr marL="0" indent="628650" eaLnBrk="1" hangingPunct="1">
              <a:lnSpc>
                <a:spcPct val="120000"/>
              </a:lnSpc>
              <a:buFont typeface="Wingdings" pitchFamily="2" charset="2"/>
              <a:buNone/>
            </a:pPr>
            <a:r>
              <a:rPr lang="zh-CN" altLang="en-US" sz="2400" b="1" smtClean="0">
                <a:solidFill>
                  <a:srgbClr val="000099"/>
                </a:solidFill>
              </a:rPr>
              <a:t>若用自由基的生成表示引发速率，因一分子引发剂分解成两个初级自由基，动力学方程为：</a:t>
            </a:r>
          </a:p>
        </p:txBody>
      </p:sp>
      <p:sp>
        <p:nvSpPr>
          <p:cNvPr id="2220036" name="Rectangle 4"/>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20038" name="Rectangle 6"/>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33125" name="Object 8"/>
          <p:cNvGraphicFramePr>
            <a:graphicFrameLocks noGrp="1" noChangeAspect="1"/>
          </p:cNvGraphicFramePr>
          <p:nvPr>
            <p:ph sz="half" idx="2"/>
          </p:nvPr>
        </p:nvGraphicFramePr>
        <p:xfrm>
          <a:off x="2700338" y="2924175"/>
          <a:ext cx="2447925" cy="874713"/>
        </p:xfrm>
        <a:graphic>
          <a:graphicData uri="http://schemas.openxmlformats.org/presentationml/2006/ole">
            <mc:AlternateContent xmlns:mc="http://schemas.openxmlformats.org/markup-compatibility/2006">
              <mc:Choice xmlns:v="urn:schemas-microsoft-com:vml" Requires="v">
                <p:oleObj spid="_x0000_s60434" name="公式" r:id="rId3" imgW="1066800" imgH="381000" progId="Equation.3">
                  <p:embed/>
                </p:oleObj>
              </mc:Choice>
              <mc:Fallback>
                <p:oleObj name="公式" r:id="rId3" imgW="10668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924175"/>
                        <a:ext cx="2447925"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0041" name="Rectangle 9"/>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220042" name="Object 10"/>
          <p:cNvGraphicFramePr>
            <a:graphicFrameLocks noChangeAspect="1"/>
          </p:cNvGraphicFramePr>
          <p:nvPr/>
        </p:nvGraphicFramePr>
        <p:xfrm>
          <a:off x="2627313" y="4365625"/>
          <a:ext cx="2592387" cy="857250"/>
        </p:xfrm>
        <a:graphic>
          <a:graphicData uri="http://schemas.openxmlformats.org/presentationml/2006/ole">
            <mc:AlternateContent xmlns:mc="http://schemas.openxmlformats.org/markup-compatibility/2006">
              <mc:Choice xmlns:v="urn:schemas-microsoft-com:vml" Requires="v">
                <p:oleObj spid="_x0000_s60435" name="公式" r:id="rId5" imgW="1155700" imgH="381000" progId="Equation.3">
                  <p:embed/>
                </p:oleObj>
              </mc:Choice>
              <mc:Fallback>
                <p:oleObj name="公式" r:id="rId5" imgW="1155700" imgH="38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365625"/>
                        <a:ext cx="25923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8" name="Rectangle 12"/>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0051" name="Rectangle 19"/>
          <p:cNvSpPr>
            <a:spLocks noChangeArrowheads="1"/>
          </p:cNvSpPr>
          <p:nvPr/>
        </p:nvSpPr>
        <p:spPr bwMode="auto">
          <a:xfrm>
            <a:off x="611188" y="5229225"/>
            <a:ext cx="8064500" cy="107950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00"/>
                </a:solidFill>
                <a:latin typeface="Times New Roman" pitchFamily="18" charset="0"/>
              </a:rPr>
              <a:t>通常引发剂分解速率常数</a:t>
            </a:r>
            <a:r>
              <a:rPr lang="en-US" altLang="zh-CN" sz="2400" b="1">
                <a:solidFill>
                  <a:srgbClr val="000000"/>
                </a:solidFill>
                <a:latin typeface="Times New Roman" pitchFamily="18" charset="0"/>
              </a:rPr>
              <a:t>k</a:t>
            </a:r>
            <a:r>
              <a:rPr lang="en-US" altLang="zh-CN" sz="2400" b="1" baseline="-25000">
                <a:solidFill>
                  <a:srgbClr val="000000"/>
                </a:solidFill>
                <a:latin typeface="Times New Roman" pitchFamily="18" charset="0"/>
              </a:rPr>
              <a:t>d</a:t>
            </a:r>
            <a:r>
              <a:rPr lang="zh-CN" altLang="en-US" sz="2400" b="1">
                <a:solidFill>
                  <a:srgbClr val="000000"/>
                </a:solidFill>
                <a:latin typeface="Times New Roman" pitchFamily="18" charset="0"/>
              </a:rPr>
              <a:t>为</a:t>
            </a:r>
            <a:r>
              <a:rPr lang="en-US" altLang="zh-CN" sz="2400" b="1">
                <a:solidFill>
                  <a:srgbClr val="000000"/>
                </a:solidFill>
                <a:latin typeface="Times New Roman" pitchFamily="18" charset="0"/>
              </a:rPr>
              <a:t>10</a:t>
            </a:r>
            <a:r>
              <a:rPr lang="en-US" altLang="zh-CN" sz="2400" b="1" baseline="30000">
                <a:solidFill>
                  <a:srgbClr val="000000"/>
                </a:solidFill>
                <a:latin typeface="Times New Roman" pitchFamily="18" charset="0"/>
              </a:rPr>
              <a:t>-4</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10</a:t>
            </a:r>
            <a:r>
              <a:rPr lang="en-US" altLang="zh-CN" sz="2400" b="1" baseline="30000">
                <a:solidFill>
                  <a:srgbClr val="000000"/>
                </a:solidFill>
                <a:latin typeface="Times New Roman" pitchFamily="18" charset="0"/>
              </a:rPr>
              <a:t>-6</a:t>
            </a:r>
            <a:r>
              <a:rPr lang="en-US" altLang="zh-CN" sz="2400" b="1">
                <a:solidFill>
                  <a:srgbClr val="000000"/>
                </a:solidFill>
                <a:latin typeface="Times New Roman" pitchFamily="18" charset="0"/>
              </a:rPr>
              <a:t> s</a:t>
            </a:r>
            <a:r>
              <a:rPr lang="en-US" altLang="zh-CN" sz="2400" b="1" baseline="30000">
                <a:solidFill>
                  <a:srgbClr val="000000"/>
                </a:solidFill>
                <a:latin typeface="Times New Roman" pitchFamily="18" charset="0"/>
              </a:rPr>
              <a:t>-1</a:t>
            </a:r>
            <a:r>
              <a:rPr lang="zh-CN" altLang="en-US" sz="2400" b="1">
                <a:solidFill>
                  <a:srgbClr val="000000"/>
                </a:solidFill>
                <a:latin typeface="Times New Roman" pitchFamily="18" charset="0"/>
              </a:rPr>
              <a:t>，引发剂效率</a:t>
            </a:r>
            <a:r>
              <a:rPr lang="en-US" altLang="zh-CN" sz="2400" b="1" i="1">
                <a:solidFill>
                  <a:srgbClr val="000000"/>
                </a:solidFill>
                <a:latin typeface="Times New Roman" pitchFamily="18" charset="0"/>
              </a:rPr>
              <a:t>f </a:t>
            </a:r>
            <a:r>
              <a:rPr lang="zh-CN" altLang="en-US" sz="2400" b="1">
                <a:solidFill>
                  <a:srgbClr val="000000"/>
                </a:solidFill>
                <a:latin typeface="Times New Roman" pitchFamily="18" charset="0"/>
              </a:rPr>
              <a:t>约</a:t>
            </a:r>
            <a:r>
              <a:rPr lang="en-US" altLang="zh-CN" sz="2400" b="1">
                <a:solidFill>
                  <a:srgbClr val="000000"/>
                </a:solidFill>
                <a:latin typeface="Times New Roman" pitchFamily="18" charset="0"/>
              </a:rPr>
              <a:t>0.6</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0.8</a:t>
            </a:r>
            <a:r>
              <a:rPr lang="zh-CN" altLang="en-US" sz="2400" b="1">
                <a:solidFill>
                  <a:srgbClr val="000000"/>
                </a:solidFill>
                <a:latin typeface="Times New Roman" pitchFamily="18" charset="0"/>
              </a:rPr>
              <a:t>，引发速率</a:t>
            </a:r>
            <a:r>
              <a:rPr lang="en-US" altLang="zh-CN" sz="2400" b="1">
                <a:solidFill>
                  <a:srgbClr val="000000"/>
                </a:solidFill>
                <a:latin typeface="Times New Roman" pitchFamily="18" charset="0"/>
              </a:rPr>
              <a:t>R</a:t>
            </a:r>
            <a:r>
              <a:rPr lang="en-US" altLang="zh-CN" sz="2400" b="1" baseline="-25000">
                <a:solidFill>
                  <a:srgbClr val="000000"/>
                </a:solidFill>
                <a:latin typeface="Times New Roman" pitchFamily="18" charset="0"/>
              </a:rPr>
              <a:t>i</a:t>
            </a:r>
            <a:r>
              <a:rPr lang="zh-CN" altLang="en-US" sz="2400" b="1">
                <a:solidFill>
                  <a:srgbClr val="000000"/>
                </a:solidFill>
                <a:latin typeface="Times New Roman" pitchFamily="18" charset="0"/>
              </a:rPr>
              <a:t>约为</a:t>
            </a:r>
            <a:r>
              <a:rPr lang="en-US" altLang="zh-CN" sz="2400" b="1">
                <a:solidFill>
                  <a:srgbClr val="000000"/>
                </a:solidFill>
                <a:latin typeface="Times New Roman" pitchFamily="18" charset="0"/>
              </a:rPr>
              <a:t>10</a:t>
            </a:r>
            <a:r>
              <a:rPr lang="en-US" altLang="zh-CN" sz="2400" b="1" baseline="30000">
                <a:solidFill>
                  <a:srgbClr val="000000"/>
                </a:solidFill>
                <a:latin typeface="Times New Roman" pitchFamily="18" charset="0"/>
              </a:rPr>
              <a:t>-8</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10</a:t>
            </a:r>
            <a:r>
              <a:rPr lang="en-US" altLang="zh-CN" sz="2400" b="1" baseline="30000">
                <a:solidFill>
                  <a:srgbClr val="000000"/>
                </a:solidFill>
                <a:latin typeface="Times New Roman" pitchFamily="18" charset="0"/>
              </a:rPr>
              <a:t>-10 </a:t>
            </a:r>
            <a:r>
              <a:rPr lang="en-US" altLang="zh-CN" sz="2400" b="1">
                <a:solidFill>
                  <a:srgbClr val="000000"/>
                </a:solidFill>
                <a:latin typeface="Times New Roman" pitchFamily="18" charset="0"/>
              </a:rPr>
              <a:t>mol. L</a:t>
            </a:r>
            <a:r>
              <a:rPr lang="en-US" altLang="zh-CN" sz="2400" b="1" baseline="30000">
                <a:solidFill>
                  <a:srgbClr val="000000"/>
                </a:solidFill>
                <a:latin typeface="Times New Roman" pitchFamily="18" charset="0"/>
              </a:rPr>
              <a:t>-1</a:t>
            </a:r>
            <a:r>
              <a:rPr lang="en-US" altLang="zh-CN" sz="2400" b="1">
                <a:solidFill>
                  <a:srgbClr val="000000"/>
                </a:solidFill>
                <a:latin typeface="Times New Roman" pitchFamily="18" charset="0"/>
              </a:rPr>
              <a:t>. s</a:t>
            </a:r>
            <a:r>
              <a:rPr lang="en-US" altLang="zh-CN" sz="2400" b="1" baseline="30000">
                <a:solidFill>
                  <a:srgbClr val="000000"/>
                </a:solidFill>
                <a:latin typeface="Times New Roman" pitchFamily="18" charset="0"/>
              </a:rPr>
              <a:t>-1</a:t>
            </a:r>
            <a:r>
              <a:rPr lang="zh-CN" altLang="en-US" sz="2400" b="1">
                <a:solidFill>
                  <a:srgbClr val="000000"/>
                </a:solidFill>
                <a:latin typeface="Times New Roman" pitchFamily="18" charset="0"/>
              </a:rPr>
              <a:t>。</a:t>
            </a:r>
          </a:p>
        </p:txBody>
      </p:sp>
      <p:sp>
        <p:nvSpPr>
          <p:cNvPr id="2220053" name="Rectangle 21"/>
          <p:cNvSpPr>
            <a:spLocks noChangeArrowheads="1"/>
          </p:cNvSpPr>
          <p:nvPr/>
        </p:nvSpPr>
        <p:spPr bwMode="auto">
          <a:xfrm>
            <a:off x="1187450" y="3860800"/>
            <a:ext cx="600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rPr>
              <a:t>考虑引发剂效率，引发速率方程则表达为：</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103</a:t>
            </a:fld>
            <a:endParaRPr lang="en-US" altLang="zh-CN">
              <a:solidFill>
                <a:srgbClr val="000000"/>
              </a:solidFill>
            </a:endParaRPr>
          </a:p>
        </p:txBody>
      </p:sp>
    </p:spTree>
    <p:extLst>
      <p:ext uri="{BB962C8B-B14F-4D97-AF65-F5344CB8AC3E}">
        <p14:creationId xmlns:p14="http://schemas.microsoft.com/office/powerpoint/2010/main" val="38383312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20042"/>
                                        </p:tgtEl>
                                        <p:attrNameLst>
                                          <p:attrName>style.visibility</p:attrName>
                                        </p:attrNameLst>
                                      </p:cBhvr>
                                      <p:to>
                                        <p:strVal val="visible"/>
                                      </p:to>
                                    </p:set>
                                    <p:animEffect transition="in" filter="wipe(up)">
                                      <p:cBhvr>
                                        <p:cTn id="7" dur="500"/>
                                        <p:tgtEl>
                                          <p:spTgt spid="222004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20053"/>
                                        </p:tgtEl>
                                        <p:attrNameLst>
                                          <p:attrName>style.visibility</p:attrName>
                                        </p:attrNameLst>
                                      </p:cBhvr>
                                      <p:to>
                                        <p:strVal val="visible"/>
                                      </p:to>
                                    </p:set>
                                    <p:animEffect transition="in" filter="wipe(up)">
                                      <p:cBhvr>
                                        <p:cTn id="10" dur="500"/>
                                        <p:tgtEl>
                                          <p:spTgt spid="222005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20051"/>
                                        </p:tgtEl>
                                        <p:attrNameLst>
                                          <p:attrName>style.visibility</p:attrName>
                                        </p:attrNameLst>
                                      </p:cBhvr>
                                      <p:to>
                                        <p:strVal val="visible"/>
                                      </p:to>
                                    </p:set>
                                    <p:animEffect transition="in" filter="wipe(up)">
                                      <p:cBhvr>
                                        <p:cTn id="13" dur="500"/>
                                        <p:tgtEl>
                                          <p:spTgt spid="222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0051" grpId="0" animBg="1"/>
      <p:bldP spid="222005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1064" name="Rectangle 8"/>
          <p:cNvSpPr>
            <a:spLocks noChangeArrowheads="1"/>
          </p:cNvSpPr>
          <p:nvPr/>
        </p:nvSpPr>
        <p:spPr bwMode="auto">
          <a:xfrm>
            <a:off x="611188" y="908050"/>
            <a:ext cx="286226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2</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）链增长反应</a:t>
            </a:r>
          </a:p>
        </p:txBody>
      </p:sp>
      <p:sp>
        <p:nvSpPr>
          <p:cNvPr id="134148" name="Rectangle 10"/>
          <p:cNvSpPr>
            <a:spLocks noChangeArrowheads="1"/>
          </p:cNvSpPr>
          <p:nvPr/>
        </p:nvSpPr>
        <p:spPr bwMode="auto">
          <a:xfrm>
            <a:off x="611188" y="1341438"/>
            <a:ext cx="7921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链增长反应是</a:t>
            </a:r>
            <a:r>
              <a:rPr lang="en-US" altLang="zh-CN" sz="2400" b="1">
                <a:solidFill>
                  <a:srgbClr val="000099"/>
                </a:solidFill>
                <a:latin typeface="Times New Roman" pitchFamily="18" charset="0"/>
              </a:rPr>
              <a:t>RM·</a:t>
            </a:r>
            <a:r>
              <a:rPr lang="zh-CN" altLang="en-US" sz="2400" b="1">
                <a:solidFill>
                  <a:srgbClr val="000099"/>
                </a:solidFill>
                <a:latin typeface="Times New Roman" pitchFamily="18" charset="0"/>
              </a:rPr>
              <a:t>连续加上单体分子的反应。</a:t>
            </a:r>
          </a:p>
        </p:txBody>
      </p:sp>
      <p:sp>
        <p:nvSpPr>
          <p:cNvPr id="134149" name="Rectangle 12"/>
          <p:cNvSpPr>
            <a:spLocks noGrp="1" noChangeArrowheads="1"/>
          </p:cNvSpPr>
          <p:nvPr>
            <p:ph type="body" idx="1"/>
          </p:nvPr>
        </p:nvSpPr>
        <p:spPr>
          <a:xfrm>
            <a:off x="611188" y="4941888"/>
            <a:ext cx="7921625" cy="1511300"/>
          </a:xfrm>
          <a:noFill/>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cs typeface="Arial" pitchFamily="34" charset="0"/>
              </a:rPr>
              <a:t>从单体自由基转变成 </a:t>
            </a:r>
            <a:r>
              <a:rPr lang="en-US" altLang="zh-CN" sz="2400" b="1" smtClean="0">
                <a:solidFill>
                  <a:srgbClr val="000099"/>
                </a:solidFill>
                <a:latin typeface="Times New Roman" pitchFamily="18" charset="0"/>
                <a:cs typeface="Arial" pitchFamily="34" charset="0"/>
              </a:rPr>
              <a:t>x </a:t>
            </a:r>
            <a:r>
              <a:rPr lang="zh-CN" altLang="en-US" sz="2400" b="1" smtClean="0">
                <a:solidFill>
                  <a:srgbClr val="000099"/>
                </a:solidFill>
                <a:latin typeface="Times New Roman" pitchFamily="18" charset="0"/>
                <a:cs typeface="Arial" pitchFamily="34" charset="0"/>
              </a:rPr>
              <a:t>聚体有</a:t>
            </a:r>
            <a:r>
              <a:rPr lang="en-US" altLang="zh-CN" sz="2400" b="1" smtClean="0">
                <a:solidFill>
                  <a:srgbClr val="000099"/>
                </a:solidFill>
                <a:latin typeface="Times New Roman" pitchFamily="18" charset="0"/>
                <a:cs typeface="Arial" pitchFamily="34" charset="0"/>
              </a:rPr>
              <a:t>x-1</a:t>
            </a:r>
            <a:r>
              <a:rPr lang="zh-CN" altLang="en-US" sz="2400" b="1" smtClean="0">
                <a:solidFill>
                  <a:srgbClr val="000099"/>
                </a:solidFill>
                <a:latin typeface="Times New Roman" pitchFamily="18" charset="0"/>
                <a:cs typeface="Arial" pitchFamily="34" charset="0"/>
              </a:rPr>
              <a:t>步反应，若每一步的速率常数不同，则整个过程的动力学无法处理，因此引进第一个假定。</a:t>
            </a:r>
          </a:p>
        </p:txBody>
      </p:sp>
      <p:graphicFrame>
        <p:nvGraphicFramePr>
          <p:cNvPr id="134150" name="Object 13"/>
          <p:cNvGraphicFramePr>
            <a:graphicFrameLocks noChangeAspect="1"/>
          </p:cNvGraphicFramePr>
          <p:nvPr/>
        </p:nvGraphicFramePr>
        <p:xfrm>
          <a:off x="4591050" y="2651125"/>
          <a:ext cx="95250" cy="179388"/>
        </p:xfrm>
        <a:graphic>
          <a:graphicData uri="http://schemas.openxmlformats.org/presentationml/2006/ole">
            <mc:AlternateContent xmlns:mc="http://schemas.openxmlformats.org/markup-compatibility/2006">
              <mc:Choice xmlns:v="urn:schemas-microsoft-com:vml" Requires="v">
                <p:oleObj spid="_x0000_s61498"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2651125"/>
                        <a:ext cx="952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4151" name="Object 14"/>
          <p:cNvGraphicFramePr>
            <a:graphicFrameLocks noChangeAspect="1"/>
          </p:cNvGraphicFramePr>
          <p:nvPr/>
        </p:nvGraphicFramePr>
        <p:xfrm>
          <a:off x="1219200" y="1968500"/>
          <a:ext cx="3130550" cy="1590675"/>
        </p:xfrm>
        <a:graphic>
          <a:graphicData uri="http://schemas.openxmlformats.org/presentationml/2006/ole">
            <mc:AlternateContent xmlns:mc="http://schemas.openxmlformats.org/markup-compatibility/2006">
              <mc:Choice xmlns:v="urn:schemas-microsoft-com:vml" Requires="v">
                <p:oleObj spid="_x0000_s61499" name="Equation" r:id="rId5" imgW="1497950" imgH="761669" progId="Equation.3">
                  <p:embed/>
                </p:oleObj>
              </mc:Choice>
              <mc:Fallback>
                <p:oleObj name="Equation" r:id="rId5" imgW="1497950" imgH="76166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68500"/>
                        <a:ext cx="3130550" cy="1590675"/>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134152" name="Object 15"/>
          <p:cNvGraphicFramePr>
            <a:graphicFrameLocks noChangeAspect="1"/>
          </p:cNvGraphicFramePr>
          <p:nvPr/>
        </p:nvGraphicFramePr>
        <p:xfrm>
          <a:off x="1116013" y="3389313"/>
          <a:ext cx="3319462" cy="962025"/>
        </p:xfrm>
        <a:graphic>
          <a:graphicData uri="http://schemas.openxmlformats.org/presentationml/2006/ole">
            <mc:AlternateContent xmlns:mc="http://schemas.openxmlformats.org/markup-compatibility/2006">
              <mc:Choice xmlns:v="urn:schemas-microsoft-com:vml" Requires="v">
                <p:oleObj spid="_x0000_s61500" name="Equation" r:id="rId7" imgW="1663700" imgH="482600" progId="Equation.3">
                  <p:embed/>
                </p:oleObj>
              </mc:Choice>
              <mc:Fallback>
                <p:oleObj name="Equation" r:id="rId7" imgW="16637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3389313"/>
                        <a:ext cx="3319462" cy="962025"/>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134153" name="Object 16"/>
          <p:cNvGraphicFramePr>
            <a:graphicFrameLocks noChangeAspect="1"/>
          </p:cNvGraphicFramePr>
          <p:nvPr/>
        </p:nvGraphicFramePr>
        <p:xfrm>
          <a:off x="1203325" y="4206875"/>
          <a:ext cx="3368675" cy="566738"/>
        </p:xfrm>
        <a:graphic>
          <a:graphicData uri="http://schemas.openxmlformats.org/presentationml/2006/ole">
            <mc:AlternateContent xmlns:mc="http://schemas.openxmlformats.org/markup-compatibility/2006">
              <mc:Choice xmlns:v="urn:schemas-microsoft-com:vml" Requires="v">
                <p:oleObj spid="_x0000_s61501" name="Equation" r:id="rId9" imgW="1586811" imgH="266584" progId="Equation.3">
                  <p:embed/>
                </p:oleObj>
              </mc:Choice>
              <mc:Fallback>
                <p:oleObj name="Equation" r:id="rId9" imgW="1586811" imgH="26658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3325" y="4206875"/>
                        <a:ext cx="3368675" cy="566738"/>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134154" name="Object 17"/>
          <p:cNvGraphicFramePr>
            <a:graphicFrameLocks noChangeAspect="1"/>
          </p:cNvGraphicFramePr>
          <p:nvPr/>
        </p:nvGraphicFramePr>
        <p:xfrm>
          <a:off x="5513388" y="2036763"/>
          <a:ext cx="2555875" cy="969962"/>
        </p:xfrm>
        <a:graphic>
          <a:graphicData uri="http://schemas.openxmlformats.org/presentationml/2006/ole">
            <mc:AlternateContent xmlns:mc="http://schemas.openxmlformats.org/markup-compatibility/2006">
              <mc:Choice xmlns:v="urn:schemas-microsoft-com:vml" Requires="v">
                <p:oleObj spid="_x0000_s61502" name="Equation" r:id="rId11" imgW="1269449" imgH="482391" progId="Equation.3">
                  <p:embed/>
                </p:oleObj>
              </mc:Choice>
              <mc:Fallback>
                <p:oleObj name="Equation" r:id="rId11" imgW="1269449" imgH="48239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3388" y="2036763"/>
                        <a:ext cx="2555875" cy="969962"/>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134155" name="Object 18"/>
          <p:cNvGraphicFramePr>
            <a:graphicFrameLocks noChangeAspect="1"/>
          </p:cNvGraphicFramePr>
          <p:nvPr/>
        </p:nvGraphicFramePr>
        <p:xfrm>
          <a:off x="5481638" y="4268788"/>
          <a:ext cx="2619375" cy="488950"/>
        </p:xfrm>
        <a:graphic>
          <a:graphicData uri="http://schemas.openxmlformats.org/presentationml/2006/ole">
            <mc:AlternateContent xmlns:mc="http://schemas.openxmlformats.org/markup-compatibility/2006">
              <mc:Choice xmlns:v="urn:schemas-microsoft-com:vml" Requires="v">
                <p:oleObj spid="_x0000_s61503" name="Equation" r:id="rId13" imgW="1295400" imgH="241300" progId="Equation.3">
                  <p:embed/>
                </p:oleObj>
              </mc:Choice>
              <mc:Fallback>
                <p:oleObj name="Equation" r:id="rId13" imgW="12954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1638" y="4268788"/>
                        <a:ext cx="2619375" cy="488950"/>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134156" name="Object 19"/>
          <p:cNvGraphicFramePr>
            <a:graphicFrameLocks noChangeAspect="1"/>
          </p:cNvGraphicFramePr>
          <p:nvPr/>
        </p:nvGraphicFramePr>
        <p:xfrm>
          <a:off x="5508625" y="3409950"/>
          <a:ext cx="2427288" cy="520700"/>
        </p:xfrm>
        <a:graphic>
          <a:graphicData uri="http://schemas.openxmlformats.org/presentationml/2006/ole">
            <mc:AlternateContent xmlns:mc="http://schemas.openxmlformats.org/markup-compatibility/2006">
              <mc:Choice xmlns:v="urn:schemas-microsoft-com:vml" Requires="v">
                <p:oleObj spid="_x0000_s61504" name="Equation" r:id="rId15" imgW="1244060" imgH="266584" progId="Equation.3">
                  <p:embed/>
                </p:oleObj>
              </mc:Choice>
              <mc:Fallback>
                <p:oleObj name="Equation" r:id="rId15" imgW="1244060" imgH="26658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8625" y="3409950"/>
                        <a:ext cx="2427288" cy="520700"/>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104</a:t>
            </a:fld>
            <a:endParaRPr lang="en-US" altLang="zh-CN">
              <a:solidFill>
                <a:srgbClr val="000000"/>
              </a:solidFill>
            </a:endParaRPr>
          </a:p>
        </p:txBody>
      </p:sp>
    </p:spTree>
    <p:extLst>
      <p:ext uri="{BB962C8B-B14F-4D97-AF65-F5344CB8AC3E}">
        <p14:creationId xmlns:p14="http://schemas.microsoft.com/office/powerpoint/2010/main" val="1113903692"/>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3107" name="Rectangle 3"/>
          <p:cNvSpPr>
            <a:spLocks noGrp="1" noChangeArrowheads="1"/>
          </p:cNvSpPr>
          <p:nvPr>
            <p:ph type="body" idx="1"/>
          </p:nvPr>
        </p:nvSpPr>
        <p:spPr>
          <a:xfrm>
            <a:off x="611188" y="2565400"/>
            <a:ext cx="7921625" cy="1079500"/>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令</a:t>
            </a:r>
            <a:r>
              <a:rPr lang="en-US" altLang="zh-CN" sz="2400" smtClean="0">
                <a:solidFill>
                  <a:srgbClr val="000099"/>
                </a:solidFill>
                <a:latin typeface="Times New Roman" pitchFamily="18" charset="0"/>
              </a:rPr>
              <a:t>[M</a:t>
            </a:r>
            <a:r>
              <a:rPr lang="en-US" altLang="zh-CN" sz="2400" baseline="30000" smtClean="0">
                <a:solidFill>
                  <a:srgbClr val="000099"/>
                </a:solidFill>
                <a:latin typeface="Times New Roman" pitchFamily="18" charset="0"/>
                <a:cs typeface="Arial" pitchFamily="34" charset="0"/>
              </a:rPr>
              <a:t>.</a:t>
            </a:r>
            <a:r>
              <a:rPr lang="en-US" altLang="zh-CN" sz="2400" smtClean="0">
                <a:solidFill>
                  <a:srgbClr val="000099"/>
                </a:solidFill>
                <a:latin typeface="Times New Roman" pitchFamily="18" charset="0"/>
                <a:cs typeface="Arial" pitchFamily="34" charset="0"/>
              </a:rPr>
              <a:t>] </a:t>
            </a:r>
            <a:r>
              <a:rPr lang="zh-CN" altLang="en-US" sz="2400" b="1" smtClean="0">
                <a:solidFill>
                  <a:srgbClr val="000099"/>
                </a:solidFill>
                <a:latin typeface="Times New Roman" pitchFamily="18" charset="0"/>
                <a:cs typeface="Arial" pitchFamily="34" charset="0"/>
              </a:rPr>
              <a:t>代表体系中各种链长的自由基</a:t>
            </a:r>
            <a:r>
              <a:rPr lang="en-US" altLang="zh-CN" sz="2400" b="1" smtClean="0">
                <a:solidFill>
                  <a:srgbClr val="000099"/>
                </a:solidFill>
                <a:latin typeface="Times New Roman" pitchFamily="18" charset="0"/>
                <a:cs typeface="Arial" pitchFamily="34" charset="0"/>
              </a:rPr>
              <a:t>RM</a:t>
            </a:r>
            <a:r>
              <a:rPr lang="en-US" altLang="zh-CN" sz="2400" b="1" baseline="-25000" smtClean="0">
                <a:solidFill>
                  <a:srgbClr val="000099"/>
                </a:solidFill>
                <a:latin typeface="Times New Roman" pitchFamily="18" charset="0"/>
                <a:cs typeface="Arial" pitchFamily="34" charset="0"/>
              </a:rPr>
              <a:t>i</a:t>
            </a:r>
            <a:r>
              <a:rPr lang="en-US" altLang="zh-CN" sz="2400" b="1" baseline="30000" smtClean="0">
                <a:solidFill>
                  <a:srgbClr val="000099"/>
                </a:solidFill>
                <a:latin typeface="Times New Roman" pitchFamily="18" charset="0"/>
                <a:cs typeface="Arial" pitchFamily="34" charset="0"/>
              </a:rPr>
              <a:t>.</a:t>
            </a:r>
            <a:r>
              <a:rPr lang="zh-CN" altLang="en-US" sz="2400" b="1" smtClean="0">
                <a:solidFill>
                  <a:srgbClr val="000099"/>
                </a:solidFill>
                <a:latin typeface="Times New Roman" pitchFamily="18" charset="0"/>
                <a:cs typeface="Arial" pitchFamily="34" charset="0"/>
              </a:rPr>
              <a:t>浓度的总和，则链增长速率方程可表达为：      </a:t>
            </a:r>
          </a:p>
        </p:txBody>
      </p:sp>
      <p:graphicFrame>
        <p:nvGraphicFramePr>
          <p:cNvPr id="2223109" name="Object 5"/>
          <p:cNvGraphicFramePr>
            <a:graphicFrameLocks noChangeAspect="1"/>
          </p:cNvGraphicFramePr>
          <p:nvPr/>
        </p:nvGraphicFramePr>
        <p:xfrm>
          <a:off x="1042988" y="3679825"/>
          <a:ext cx="7189787" cy="973138"/>
        </p:xfrm>
        <a:graphic>
          <a:graphicData uri="http://schemas.openxmlformats.org/presentationml/2006/ole">
            <mc:AlternateContent xmlns:mc="http://schemas.openxmlformats.org/markup-compatibility/2006">
              <mc:Choice xmlns:v="urn:schemas-microsoft-com:vml" Requires="v">
                <p:oleObj spid="_x0000_s62474" name="公式" r:id="rId3" imgW="2882900" imgH="393700" progId="Equation.3">
                  <p:embed/>
                </p:oleObj>
              </mc:Choice>
              <mc:Fallback>
                <p:oleObj name="公式" r:id="rId3" imgW="2882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679825"/>
                        <a:ext cx="7189787"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Rectangle 8"/>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3115" name="Rectangle 11"/>
          <p:cNvSpPr>
            <a:spLocks noChangeArrowheads="1"/>
          </p:cNvSpPr>
          <p:nvPr/>
        </p:nvSpPr>
        <p:spPr bwMode="auto">
          <a:xfrm>
            <a:off x="611188" y="4943475"/>
            <a:ext cx="7921625" cy="140652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cs typeface="Arial" pitchFamily="34" charset="0"/>
              </a:rPr>
              <a:t>        体系中</a:t>
            </a:r>
            <a:r>
              <a:rPr lang="en-US" altLang="zh-CN" sz="2400" b="1">
                <a:solidFill>
                  <a:srgbClr val="000099"/>
                </a:solidFill>
                <a:latin typeface="Times New Roman" pitchFamily="18" charset="0"/>
                <a:cs typeface="Arial" pitchFamily="34" charset="0"/>
              </a:rPr>
              <a:t>[M]</a:t>
            </a:r>
            <a:r>
              <a:rPr lang="zh-CN" altLang="en-US" sz="2400" b="1">
                <a:solidFill>
                  <a:srgbClr val="000099"/>
                </a:solidFill>
                <a:latin typeface="Times New Roman" pitchFamily="18" charset="0"/>
                <a:cs typeface="Arial" pitchFamily="34" charset="0"/>
              </a:rPr>
              <a:t>一般为</a:t>
            </a:r>
            <a:r>
              <a:rPr lang="en-US" altLang="zh-CN" sz="2400" b="1">
                <a:solidFill>
                  <a:srgbClr val="000099"/>
                </a:solidFill>
                <a:latin typeface="Times New Roman" pitchFamily="18" charset="0"/>
                <a:cs typeface="Arial" pitchFamily="34" charset="0"/>
              </a:rPr>
              <a:t>1</a:t>
            </a:r>
            <a:r>
              <a:rPr lang="zh-CN" altLang="en-US" sz="2400" b="1">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10 mol/L</a:t>
            </a:r>
            <a:r>
              <a:rPr lang="zh-CN" altLang="en-US" sz="2400" b="1">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[M</a:t>
            </a:r>
            <a:r>
              <a:rPr lang="en-US" altLang="zh-CN" sz="2400" b="1" baseline="30000">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a:t>
            </a:r>
            <a:r>
              <a:rPr lang="zh-CN" altLang="en-US" sz="2400" b="1">
                <a:solidFill>
                  <a:srgbClr val="000099"/>
                </a:solidFill>
                <a:latin typeface="Times New Roman" pitchFamily="18" charset="0"/>
                <a:cs typeface="Arial" pitchFamily="34" charset="0"/>
              </a:rPr>
              <a:t>约为</a:t>
            </a:r>
            <a:r>
              <a:rPr lang="en-US" altLang="zh-CN" sz="2400" b="1">
                <a:solidFill>
                  <a:srgbClr val="000099"/>
                </a:solidFill>
                <a:latin typeface="Times New Roman" pitchFamily="18" charset="0"/>
                <a:cs typeface="Arial" pitchFamily="34" charset="0"/>
              </a:rPr>
              <a:t>10</a:t>
            </a:r>
            <a:r>
              <a:rPr lang="en-US" altLang="zh-CN" sz="2400" b="1" baseline="30000">
                <a:solidFill>
                  <a:srgbClr val="000099"/>
                </a:solidFill>
                <a:latin typeface="Times New Roman" pitchFamily="18" charset="0"/>
                <a:cs typeface="Arial" pitchFamily="34" charset="0"/>
              </a:rPr>
              <a:t>-7</a:t>
            </a:r>
            <a:r>
              <a:rPr lang="zh-CN" altLang="en-US" sz="2400" b="1">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10</a:t>
            </a:r>
            <a:r>
              <a:rPr lang="en-US" altLang="zh-CN" sz="2400" b="1" baseline="30000">
                <a:solidFill>
                  <a:srgbClr val="000099"/>
                </a:solidFill>
                <a:latin typeface="Times New Roman" pitchFamily="18" charset="0"/>
                <a:cs typeface="Arial" pitchFamily="34" charset="0"/>
              </a:rPr>
              <a:t>-9 </a:t>
            </a:r>
            <a:r>
              <a:rPr lang="en-US" altLang="zh-CN" sz="2400" b="1">
                <a:solidFill>
                  <a:srgbClr val="000099"/>
                </a:solidFill>
                <a:latin typeface="Times New Roman" pitchFamily="18" charset="0"/>
                <a:cs typeface="Arial" pitchFamily="34" charset="0"/>
              </a:rPr>
              <a:t>mol/L</a:t>
            </a:r>
            <a:r>
              <a:rPr lang="zh-CN" altLang="en-US" sz="2400" b="1">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k</a:t>
            </a:r>
            <a:r>
              <a:rPr lang="en-US" altLang="zh-CN" sz="2400" b="1" baseline="-25000">
                <a:solidFill>
                  <a:srgbClr val="000099"/>
                </a:solidFill>
                <a:latin typeface="Times New Roman" pitchFamily="18" charset="0"/>
                <a:cs typeface="Arial" pitchFamily="34" charset="0"/>
              </a:rPr>
              <a:t>p</a:t>
            </a:r>
            <a:r>
              <a:rPr lang="zh-CN" altLang="en-US" sz="2400" b="1">
                <a:solidFill>
                  <a:srgbClr val="000099"/>
                </a:solidFill>
                <a:latin typeface="Times New Roman" pitchFamily="18" charset="0"/>
                <a:cs typeface="Arial" pitchFamily="34" charset="0"/>
              </a:rPr>
              <a:t>约为</a:t>
            </a:r>
            <a:r>
              <a:rPr lang="en-US" altLang="zh-CN" sz="2400" b="1">
                <a:solidFill>
                  <a:srgbClr val="000099"/>
                </a:solidFill>
                <a:latin typeface="Times New Roman" pitchFamily="18" charset="0"/>
                <a:cs typeface="Arial" pitchFamily="34" charset="0"/>
              </a:rPr>
              <a:t>10</a:t>
            </a:r>
            <a:r>
              <a:rPr lang="en-US" altLang="zh-CN" sz="2400" b="1" baseline="30000">
                <a:solidFill>
                  <a:srgbClr val="000099"/>
                </a:solidFill>
                <a:latin typeface="Times New Roman" pitchFamily="18" charset="0"/>
                <a:cs typeface="Arial" pitchFamily="34" charset="0"/>
              </a:rPr>
              <a:t>2</a:t>
            </a:r>
            <a:r>
              <a:rPr lang="zh-CN" altLang="en-US" sz="2400" b="1">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10</a:t>
            </a:r>
            <a:r>
              <a:rPr lang="en-US" altLang="zh-CN" sz="2400" b="1" baseline="30000">
                <a:solidFill>
                  <a:srgbClr val="000099"/>
                </a:solidFill>
                <a:latin typeface="Times New Roman" pitchFamily="18" charset="0"/>
                <a:cs typeface="Arial" pitchFamily="34" charset="0"/>
              </a:rPr>
              <a:t>4 </a:t>
            </a:r>
            <a:r>
              <a:rPr lang="en-US" altLang="zh-CN" sz="2400" b="1">
                <a:solidFill>
                  <a:srgbClr val="000099"/>
                </a:solidFill>
                <a:latin typeface="Times New Roman" pitchFamily="18" charset="0"/>
                <a:cs typeface="Arial" pitchFamily="34" charset="0"/>
              </a:rPr>
              <a:t>L.mol</a:t>
            </a:r>
            <a:r>
              <a:rPr lang="en-US" altLang="zh-CN" sz="2400" b="1" baseline="30000">
                <a:solidFill>
                  <a:srgbClr val="000099"/>
                </a:solidFill>
                <a:latin typeface="Times New Roman" pitchFamily="18" charset="0"/>
                <a:cs typeface="Arial" pitchFamily="34" charset="0"/>
              </a:rPr>
              <a:t>-1</a:t>
            </a:r>
            <a:r>
              <a:rPr lang="en-US" altLang="zh-CN" sz="2400" b="1">
                <a:solidFill>
                  <a:srgbClr val="000099"/>
                </a:solidFill>
                <a:latin typeface="Times New Roman" pitchFamily="18" charset="0"/>
                <a:cs typeface="Arial" pitchFamily="34" charset="0"/>
              </a:rPr>
              <a:t>.s</a:t>
            </a:r>
            <a:r>
              <a:rPr lang="en-US" altLang="zh-CN" sz="2400" b="1" baseline="30000">
                <a:solidFill>
                  <a:srgbClr val="000099"/>
                </a:solidFill>
                <a:latin typeface="Times New Roman" pitchFamily="18" charset="0"/>
                <a:cs typeface="Arial" pitchFamily="34" charset="0"/>
              </a:rPr>
              <a:t>-1</a:t>
            </a:r>
            <a:r>
              <a:rPr lang="zh-CN" altLang="en-US" sz="2400" b="1">
                <a:solidFill>
                  <a:srgbClr val="000099"/>
                </a:solidFill>
                <a:latin typeface="Times New Roman" pitchFamily="18" charset="0"/>
                <a:cs typeface="Arial" pitchFamily="34" charset="0"/>
              </a:rPr>
              <a:t>，则</a:t>
            </a:r>
            <a:r>
              <a:rPr lang="en-US" altLang="zh-CN" sz="2400" b="1">
                <a:solidFill>
                  <a:srgbClr val="000099"/>
                </a:solidFill>
                <a:latin typeface="Times New Roman" pitchFamily="18" charset="0"/>
                <a:cs typeface="Arial" pitchFamily="34" charset="0"/>
              </a:rPr>
              <a:t>R</a:t>
            </a:r>
            <a:r>
              <a:rPr lang="en-US" altLang="zh-CN" sz="2400" b="1" baseline="-25000">
                <a:solidFill>
                  <a:srgbClr val="000099"/>
                </a:solidFill>
                <a:latin typeface="Times New Roman" pitchFamily="18" charset="0"/>
                <a:cs typeface="Arial" pitchFamily="34" charset="0"/>
              </a:rPr>
              <a:t>p</a:t>
            </a:r>
            <a:r>
              <a:rPr lang="zh-CN" altLang="en-US" sz="2400" b="1">
                <a:solidFill>
                  <a:srgbClr val="000099"/>
                </a:solidFill>
                <a:latin typeface="Times New Roman" pitchFamily="18" charset="0"/>
                <a:cs typeface="Arial" pitchFamily="34" charset="0"/>
              </a:rPr>
              <a:t>约 </a:t>
            </a:r>
            <a:r>
              <a:rPr lang="en-US" altLang="zh-CN" sz="2400" b="1">
                <a:solidFill>
                  <a:srgbClr val="000099"/>
                </a:solidFill>
                <a:latin typeface="Times New Roman" pitchFamily="18" charset="0"/>
                <a:cs typeface="Arial" pitchFamily="34" charset="0"/>
              </a:rPr>
              <a:t>10</a:t>
            </a:r>
            <a:r>
              <a:rPr lang="en-US" altLang="zh-CN" sz="2400" b="1" baseline="30000">
                <a:solidFill>
                  <a:srgbClr val="000099"/>
                </a:solidFill>
                <a:latin typeface="Times New Roman" pitchFamily="18" charset="0"/>
                <a:cs typeface="Arial" pitchFamily="34" charset="0"/>
              </a:rPr>
              <a:t>-4</a:t>
            </a:r>
            <a:r>
              <a:rPr lang="zh-CN" altLang="en-US" sz="2400" b="1">
                <a:solidFill>
                  <a:srgbClr val="000099"/>
                </a:solidFill>
                <a:latin typeface="Times New Roman" pitchFamily="18" charset="0"/>
                <a:cs typeface="Arial" pitchFamily="34" charset="0"/>
              </a:rPr>
              <a:t>～</a:t>
            </a:r>
            <a:r>
              <a:rPr lang="en-US" altLang="zh-CN" sz="2400" b="1">
                <a:solidFill>
                  <a:srgbClr val="000099"/>
                </a:solidFill>
                <a:latin typeface="Times New Roman" pitchFamily="18" charset="0"/>
                <a:cs typeface="Arial" pitchFamily="34" charset="0"/>
              </a:rPr>
              <a:t>10</a:t>
            </a:r>
            <a:r>
              <a:rPr lang="en-US" altLang="zh-CN" sz="2400" b="1" baseline="30000">
                <a:solidFill>
                  <a:srgbClr val="000099"/>
                </a:solidFill>
                <a:latin typeface="Times New Roman" pitchFamily="18" charset="0"/>
                <a:cs typeface="Arial" pitchFamily="34" charset="0"/>
              </a:rPr>
              <a:t>-6 </a:t>
            </a:r>
            <a:r>
              <a:rPr lang="en-US" altLang="zh-CN" sz="2400" b="1">
                <a:solidFill>
                  <a:srgbClr val="000099"/>
                </a:solidFill>
                <a:latin typeface="Times New Roman" pitchFamily="18" charset="0"/>
                <a:cs typeface="Arial" pitchFamily="34" charset="0"/>
              </a:rPr>
              <a:t>mol. L</a:t>
            </a:r>
            <a:r>
              <a:rPr lang="en-US" altLang="zh-CN" sz="2400" b="1" baseline="30000">
                <a:solidFill>
                  <a:srgbClr val="000099"/>
                </a:solidFill>
                <a:latin typeface="Times New Roman" pitchFamily="18" charset="0"/>
                <a:cs typeface="Arial" pitchFamily="34" charset="0"/>
              </a:rPr>
              <a:t>-1</a:t>
            </a:r>
            <a:r>
              <a:rPr lang="en-US" altLang="zh-CN" sz="2400" b="1">
                <a:solidFill>
                  <a:srgbClr val="000099"/>
                </a:solidFill>
                <a:latin typeface="Times New Roman" pitchFamily="18" charset="0"/>
                <a:cs typeface="Arial" pitchFamily="34" charset="0"/>
              </a:rPr>
              <a:t>.s</a:t>
            </a:r>
            <a:r>
              <a:rPr lang="en-US" altLang="zh-CN" sz="2400" b="1" baseline="30000">
                <a:solidFill>
                  <a:srgbClr val="000099"/>
                </a:solidFill>
                <a:latin typeface="Times New Roman" pitchFamily="18" charset="0"/>
                <a:cs typeface="Arial" pitchFamily="34" charset="0"/>
              </a:rPr>
              <a:t>-1</a:t>
            </a:r>
            <a:r>
              <a:rPr lang="zh-CN" altLang="en-US" sz="2400" b="1">
                <a:solidFill>
                  <a:srgbClr val="000099"/>
                </a:solidFill>
                <a:latin typeface="Times New Roman" pitchFamily="18" charset="0"/>
                <a:cs typeface="Arial" pitchFamily="34" charset="0"/>
              </a:rPr>
              <a:t>。</a:t>
            </a:r>
            <a:endParaRPr lang="en-US" altLang="en-US" sz="2400" b="1">
              <a:solidFill>
                <a:srgbClr val="000099"/>
              </a:solidFill>
              <a:latin typeface="Times New Roman" pitchFamily="18" charset="0"/>
              <a:cs typeface="Arial" pitchFamily="34" charset="0"/>
            </a:endParaRPr>
          </a:p>
        </p:txBody>
      </p:sp>
      <p:sp>
        <p:nvSpPr>
          <p:cNvPr id="135174" name="Rectangle 13"/>
          <p:cNvSpPr>
            <a:spLocks noChangeArrowheads="1"/>
          </p:cNvSpPr>
          <p:nvPr/>
        </p:nvSpPr>
        <p:spPr bwMode="auto">
          <a:xfrm>
            <a:off x="611188" y="1452563"/>
            <a:ext cx="7921625" cy="96837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链自由基的活性与链长无关，即因此，</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p1 </a:t>
            </a:r>
            <a:r>
              <a:rPr lang="en-US" altLang="zh-CN" sz="2400" b="1">
                <a:solidFill>
                  <a:srgbClr val="000099"/>
                </a:solidFill>
                <a:latin typeface="Times New Roman" pitchFamily="18" charset="0"/>
              </a:rPr>
              <a:t>= k</a:t>
            </a:r>
            <a:r>
              <a:rPr lang="en-US" altLang="zh-CN" sz="2400" b="1" baseline="-25000">
                <a:solidFill>
                  <a:srgbClr val="000099"/>
                </a:solidFill>
                <a:latin typeface="Times New Roman" pitchFamily="18" charset="0"/>
              </a:rPr>
              <a:t>p2</a:t>
            </a:r>
            <a:r>
              <a:rPr lang="en-US" altLang="zh-CN" sz="2400" b="1">
                <a:solidFill>
                  <a:srgbClr val="000099"/>
                </a:solidFill>
                <a:latin typeface="Times New Roman" pitchFamily="18" charset="0"/>
              </a:rPr>
              <a:t> = k</a:t>
            </a:r>
            <a:r>
              <a:rPr lang="en-US" altLang="zh-CN" sz="2400" b="1" baseline="-25000">
                <a:solidFill>
                  <a:srgbClr val="000099"/>
                </a:solidFill>
                <a:latin typeface="Times New Roman" pitchFamily="18" charset="0"/>
              </a:rPr>
              <a:t>p3</a:t>
            </a:r>
            <a:r>
              <a:rPr lang="en-US" altLang="zh-CN" sz="2400" b="1">
                <a:solidFill>
                  <a:srgbClr val="000099"/>
                </a:solidFill>
                <a:latin typeface="Times New Roman" pitchFamily="18" charset="0"/>
              </a:rPr>
              <a:t> = …… = k</a:t>
            </a:r>
            <a:r>
              <a:rPr lang="en-US" altLang="zh-CN" sz="2400" b="1" baseline="-25000">
                <a:solidFill>
                  <a:srgbClr val="000099"/>
                </a:solidFill>
                <a:latin typeface="Times New Roman" pitchFamily="18" charset="0"/>
              </a:rPr>
              <a:t>px-1</a:t>
            </a:r>
            <a:r>
              <a:rPr lang="en-US" altLang="zh-CN" sz="2400" b="1">
                <a:solidFill>
                  <a:srgbClr val="000099"/>
                </a:solidFill>
                <a:latin typeface="Times New Roman" pitchFamily="18" charset="0"/>
              </a:rPr>
              <a:t> = k</a:t>
            </a:r>
            <a:r>
              <a:rPr lang="en-US" altLang="zh-CN" sz="2400" b="1" baseline="-25000">
                <a:solidFill>
                  <a:srgbClr val="000099"/>
                </a:solidFill>
                <a:latin typeface="Times New Roman" pitchFamily="18" charset="0"/>
              </a:rPr>
              <a:t>p</a:t>
            </a:r>
            <a:r>
              <a:rPr lang="zh-CN" altLang="en-US" sz="2400" b="1">
                <a:solidFill>
                  <a:srgbClr val="000099"/>
                </a:solidFill>
                <a:latin typeface="Times New Roman" pitchFamily="18" charset="0"/>
              </a:rPr>
              <a:t>。</a:t>
            </a:r>
          </a:p>
        </p:txBody>
      </p:sp>
      <p:sp>
        <p:nvSpPr>
          <p:cNvPr id="135175" name="Rectangle 14"/>
          <p:cNvSpPr>
            <a:spLocks noChangeArrowheads="1"/>
          </p:cNvSpPr>
          <p:nvPr/>
        </p:nvSpPr>
        <p:spPr bwMode="auto">
          <a:xfrm>
            <a:off x="711200" y="960438"/>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Times New Roman" pitchFamily="18" charset="0"/>
                <a:ea typeface="黑体" pitchFamily="49" charset="-122"/>
              </a:rPr>
              <a:t>假定一：自由基等活性原理</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105</a:t>
            </a:fld>
            <a:endParaRPr lang="en-US" altLang="zh-CN">
              <a:solidFill>
                <a:srgbClr val="000000"/>
              </a:solidFill>
            </a:endParaRPr>
          </a:p>
        </p:txBody>
      </p:sp>
    </p:spTree>
    <p:extLst>
      <p:ext uri="{BB962C8B-B14F-4D97-AF65-F5344CB8AC3E}">
        <p14:creationId xmlns:p14="http://schemas.microsoft.com/office/powerpoint/2010/main" val="8823446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23107">
                                            <p:txEl>
                                              <p:pRg st="0" end="0"/>
                                            </p:txEl>
                                          </p:spTgt>
                                        </p:tgtEl>
                                        <p:attrNameLst>
                                          <p:attrName>style.visibility</p:attrName>
                                        </p:attrNameLst>
                                      </p:cBhvr>
                                      <p:to>
                                        <p:strVal val="visible"/>
                                      </p:to>
                                    </p:set>
                                    <p:animEffect transition="in" filter="wipe(up)">
                                      <p:cBhvr>
                                        <p:cTn id="7" dur="500"/>
                                        <p:tgtEl>
                                          <p:spTgt spid="2223107">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223109"/>
                                        </p:tgtEl>
                                        <p:attrNameLst>
                                          <p:attrName>style.visibility</p:attrName>
                                        </p:attrNameLst>
                                      </p:cBhvr>
                                      <p:to>
                                        <p:strVal val="visible"/>
                                      </p:to>
                                    </p:set>
                                    <p:animEffect transition="in" filter="wipe(up)">
                                      <p:cBhvr>
                                        <p:cTn id="10" dur="500"/>
                                        <p:tgtEl>
                                          <p:spTgt spid="22231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223115"/>
                                        </p:tgtEl>
                                        <p:attrNameLst>
                                          <p:attrName>style.visibility</p:attrName>
                                        </p:attrNameLst>
                                      </p:cBhvr>
                                      <p:to>
                                        <p:strVal val="visible"/>
                                      </p:to>
                                    </p:set>
                                    <p:animEffect transition="in" filter="wipe(up)">
                                      <p:cBhvr>
                                        <p:cTn id="15" dur="500"/>
                                        <p:tgtEl>
                                          <p:spTgt spid="2223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3107" grpId="0" build="p"/>
      <p:bldP spid="22231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4"/>
          <p:cNvGraphicFramePr>
            <a:graphicFrameLocks noGrp="1" noChangeAspect="1"/>
          </p:cNvGraphicFramePr>
          <p:nvPr>
            <p:ph sz="quarter" idx="2"/>
          </p:nvPr>
        </p:nvGraphicFramePr>
        <p:xfrm>
          <a:off x="1258888" y="3235325"/>
          <a:ext cx="6408737" cy="625475"/>
        </p:xfrm>
        <a:graphic>
          <a:graphicData uri="http://schemas.openxmlformats.org/presentationml/2006/ole">
            <mc:AlternateContent xmlns:mc="http://schemas.openxmlformats.org/markup-compatibility/2006">
              <mc:Choice xmlns:v="urn:schemas-microsoft-com:vml" Requires="v">
                <p:oleObj spid="_x0000_s63506" name="Document" r:id="rId3" imgW="3124200" imgH="304800" progId="ChemWindow.Document">
                  <p:embed/>
                </p:oleObj>
              </mc:Choice>
              <mc:Fallback>
                <p:oleObj name="Document" r:id="rId3" imgW="3124200" imgH="3048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235325"/>
                        <a:ext cx="640873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5" name="Object 5"/>
          <p:cNvGraphicFramePr>
            <a:graphicFrameLocks noGrp="1" noChangeAspect="1"/>
          </p:cNvGraphicFramePr>
          <p:nvPr>
            <p:ph sz="quarter" idx="3"/>
          </p:nvPr>
        </p:nvGraphicFramePr>
        <p:xfrm>
          <a:off x="1258888" y="5013325"/>
          <a:ext cx="6553200" cy="658813"/>
        </p:xfrm>
        <a:graphic>
          <a:graphicData uri="http://schemas.openxmlformats.org/presentationml/2006/ole">
            <mc:AlternateContent xmlns:mc="http://schemas.openxmlformats.org/markup-compatibility/2006">
              <mc:Choice xmlns:v="urn:schemas-microsoft-com:vml" Requires="v">
                <p:oleObj spid="_x0000_s63507" name="Document" r:id="rId5" imgW="3124200" imgH="314325" progId="ChemWindow.Document">
                  <p:embed/>
                </p:oleObj>
              </mc:Choice>
              <mc:Fallback>
                <p:oleObj name="Document" r:id="rId5" imgW="3124200" imgH="314325"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5013325"/>
                        <a:ext cx="65532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6" name="Rectangle 9"/>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4139" name="Rectangle 11"/>
          <p:cNvSpPr>
            <a:spLocks noChangeArrowheads="1"/>
          </p:cNvSpPr>
          <p:nvPr/>
        </p:nvSpPr>
        <p:spPr bwMode="auto">
          <a:xfrm>
            <a:off x="611188" y="908050"/>
            <a:ext cx="286226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3</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）链终止反应</a:t>
            </a:r>
          </a:p>
        </p:txBody>
      </p:sp>
      <p:sp>
        <p:nvSpPr>
          <p:cNvPr id="136198" name="Rectangle 14"/>
          <p:cNvSpPr>
            <a:spLocks noChangeArrowheads="1"/>
          </p:cNvSpPr>
          <p:nvPr/>
        </p:nvSpPr>
        <p:spPr bwMode="auto">
          <a:xfrm>
            <a:off x="611188" y="1557338"/>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fontAlgn="base">
              <a:spcBef>
                <a:spcPct val="0"/>
              </a:spcBef>
              <a:spcAft>
                <a:spcPct val="0"/>
              </a:spcAft>
            </a:pPr>
            <a:r>
              <a:rPr lang="zh-CN" altLang="en-US" sz="2400" b="1">
                <a:solidFill>
                  <a:srgbClr val="000099"/>
                </a:solidFill>
                <a:latin typeface="Times New Roman" pitchFamily="18" charset="0"/>
              </a:rPr>
              <a:t>以自由基的消失表示链终止速率，则链终止反应和速率方程可表达为</a:t>
            </a:r>
          </a:p>
        </p:txBody>
      </p:sp>
      <p:sp>
        <p:nvSpPr>
          <p:cNvPr id="136199" name="Rectangle 15"/>
          <p:cNvSpPr>
            <a:spLocks noChangeArrowheads="1"/>
          </p:cNvSpPr>
          <p:nvPr/>
        </p:nvSpPr>
        <p:spPr bwMode="auto">
          <a:xfrm>
            <a:off x="611188" y="2565400"/>
            <a:ext cx="284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800" b="1">
                <a:solidFill>
                  <a:srgbClr val="A50021"/>
                </a:solidFill>
                <a:latin typeface="Times New Roman" pitchFamily="18" charset="0"/>
                <a:ea typeface="黑体" pitchFamily="49" charset="-122"/>
              </a:rPr>
              <a:t>（</a:t>
            </a:r>
            <a:r>
              <a:rPr lang="en-US" altLang="zh-CN" sz="2800" b="1">
                <a:solidFill>
                  <a:srgbClr val="A50021"/>
                </a:solidFill>
                <a:latin typeface="Times New Roman" pitchFamily="18" charset="0"/>
                <a:ea typeface="黑体" pitchFamily="49" charset="-122"/>
              </a:rPr>
              <a:t>i</a:t>
            </a:r>
            <a:r>
              <a:rPr lang="zh-CN" altLang="en-US" sz="2800" b="1">
                <a:solidFill>
                  <a:srgbClr val="A50021"/>
                </a:solidFill>
                <a:latin typeface="Times New Roman" pitchFamily="18" charset="0"/>
                <a:ea typeface="黑体" pitchFamily="49" charset="-122"/>
              </a:rPr>
              <a:t>）偶合终止</a:t>
            </a:r>
          </a:p>
        </p:txBody>
      </p:sp>
      <p:sp>
        <p:nvSpPr>
          <p:cNvPr id="136200" name="Rectangle 17"/>
          <p:cNvSpPr>
            <a:spLocks noChangeArrowheads="1"/>
          </p:cNvSpPr>
          <p:nvPr/>
        </p:nvSpPr>
        <p:spPr bwMode="auto">
          <a:xfrm>
            <a:off x="611188" y="4349750"/>
            <a:ext cx="2524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800" b="1">
                <a:solidFill>
                  <a:srgbClr val="A50021"/>
                </a:solidFill>
                <a:latin typeface="Times New Roman" pitchFamily="18" charset="0"/>
                <a:ea typeface="黑体" pitchFamily="49" charset="-122"/>
              </a:rPr>
              <a:t>（</a:t>
            </a:r>
            <a:r>
              <a:rPr lang="en-US" altLang="zh-CN" sz="2800" b="1">
                <a:solidFill>
                  <a:srgbClr val="A50021"/>
                </a:solidFill>
                <a:latin typeface="Times New Roman" pitchFamily="18" charset="0"/>
                <a:ea typeface="黑体" pitchFamily="49" charset="-122"/>
              </a:rPr>
              <a:t>ii</a:t>
            </a:r>
            <a:r>
              <a:rPr lang="zh-CN" altLang="en-US" sz="2800" b="1">
                <a:solidFill>
                  <a:srgbClr val="A50021"/>
                </a:solidFill>
                <a:latin typeface="Times New Roman" pitchFamily="18" charset="0"/>
                <a:ea typeface="黑体" pitchFamily="49" charset="-122"/>
              </a:rPr>
              <a:t>）岐化终止</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106</a:t>
            </a:fld>
            <a:endParaRPr lang="en-US" altLang="zh-CN">
              <a:solidFill>
                <a:srgbClr val="000000"/>
              </a:solidFill>
            </a:endParaRPr>
          </a:p>
        </p:txBody>
      </p:sp>
    </p:spTree>
    <p:extLst>
      <p:ext uri="{BB962C8B-B14F-4D97-AF65-F5344CB8AC3E}">
        <p14:creationId xmlns:p14="http://schemas.microsoft.com/office/powerpoint/2010/main" val="2560783631"/>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611188" y="3355975"/>
            <a:ext cx="7921625" cy="1009650"/>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在以上三式中，系数 </a:t>
            </a:r>
            <a:r>
              <a:rPr lang="en-US" altLang="zh-CN" sz="2400" b="1" smtClean="0">
                <a:solidFill>
                  <a:srgbClr val="000099"/>
                </a:solidFill>
                <a:latin typeface="Times New Roman" pitchFamily="18" charset="0"/>
              </a:rPr>
              <a:t>2 </a:t>
            </a:r>
            <a:r>
              <a:rPr lang="zh-CN" altLang="en-US" sz="2400" b="1" smtClean="0">
                <a:solidFill>
                  <a:srgbClr val="000099"/>
                </a:solidFill>
                <a:latin typeface="Times New Roman" pitchFamily="18" charset="0"/>
              </a:rPr>
              <a:t>表示每一次终止反应消失两个自由基。</a:t>
            </a:r>
          </a:p>
        </p:txBody>
      </p:sp>
      <p:sp>
        <p:nvSpPr>
          <p:cNvPr id="2225156" name="Rectangle 4"/>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37220" name="Object 5"/>
          <p:cNvGraphicFramePr>
            <a:graphicFrameLocks noChangeAspect="1"/>
          </p:cNvGraphicFramePr>
          <p:nvPr/>
        </p:nvGraphicFramePr>
        <p:xfrm>
          <a:off x="2268538" y="1916113"/>
          <a:ext cx="3889375" cy="1025525"/>
        </p:xfrm>
        <a:graphic>
          <a:graphicData uri="http://schemas.openxmlformats.org/presentationml/2006/ole">
            <mc:AlternateContent xmlns:mc="http://schemas.openxmlformats.org/markup-compatibility/2006">
              <mc:Choice xmlns:v="urn:schemas-microsoft-com:vml" Requires="v">
                <p:oleObj spid="_x0000_s64522" name="公式" r:id="rId3" imgW="1587500" imgH="419100" progId="Equation.3">
                  <p:embed/>
                </p:oleObj>
              </mc:Choice>
              <mc:Fallback>
                <p:oleObj name="公式" r:id="rId3" imgW="15875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916113"/>
                        <a:ext cx="38893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7221" name="Rectangle 8"/>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37222" name="Rectangle 9"/>
          <p:cNvSpPr>
            <a:spLocks noChangeArrowheads="1"/>
          </p:cNvSpPr>
          <p:nvPr/>
        </p:nvSpPr>
        <p:spPr bwMode="auto">
          <a:xfrm>
            <a:off x="611188" y="908050"/>
            <a:ext cx="5541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ea typeface="黑体" pitchFamily="49" charset="-122"/>
              </a:rPr>
              <a:t>终止总速率为上述两种终止之和：</a:t>
            </a:r>
          </a:p>
        </p:txBody>
      </p:sp>
      <p:sp>
        <p:nvSpPr>
          <p:cNvPr id="2225163" name="Rectangle 11"/>
          <p:cNvSpPr>
            <a:spLocks noChangeArrowheads="1"/>
          </p:cNvSpPr>
          <p:nvPr/>
        </p:nvSpPr>
        <p:spPr bwMode="auto">
          <a:xfrm>
            <a:off x="611188" y="4868863"/>
            <a:ext cx="7921625" cy="968375"/>
          </a:xfrm>
          <a:prstGeom prst="rect">
            <a:avLst/>
          </a:prstGeom>
          <a:solidFill>
            <a:srgbClr val="CCFFFF"/>
          </a:solidFill>
          <a:ln w="9525" algn="ctr">
            <a:noFill/>
            <a:miter lim="800000"/>
            <a:headEnd/>
            <a:tailEnd/>
          </a:ln>
          <a:effectLst/>
        </p:spPr>
        <p:txBody>
          <a:bodyPr>
            <a:spAutoFit/>
          </a:bodyPr>
          <a:lstStyle/>
          <a:p>
            <a:pPr algn="just" fontAlgn="base">
              <a:lnSpc>
                <a:spcPct val="120000"/>
              </a:lnSpc>
              <a:spcBef>
                <a:spcPct val="20000"/>
              </a:spcBef>
              <a:spcAft>
                <a:spcPct val="0"/>
              </a:spcAft>
              <a:buClr>
                <a:srgbClr val="00007D"/>
              </a:buClr>
              <a:buSzPct val="75000"/>
              <a:buFont typeface="Wingdings" pitchFamily="2" charset="2"/>
              <a:buNone/>
              <a:defRPr/>
            </a:pPr>
            <a:r>
              <a:rPr lang="zh-CN" altLang="en-US" sz="2400" b="1">
                <a:solidFill>
                  <a:srgbClr val="A50021"/>
                </a:solidFill>
                <a:effectLst>
                  <a:outerShdw blurRad="38100" dist="38100" dir="2700000" algn="tl">
                    <a:srgbClr val="000000"/>
                  </a:outerShdw>
                </a:effectLst>
              </a:rPr>
              <a:t>以上链增长和链终止速率方程中均出现自由基浓度</a:t>
            </a:r>
            <a:r>
              <a:rPr lang="en-US" altLang="zh-CN" sz="2400" b="1">
                <a:solidFill>
                  <a:srgbClr val="A50021"/>
                </a:solidFill>
                <a:effectLst>
                  <a:outerShdw blurRad="38100" dist="38100" dir="2700000" algn="tl">
                    <a:srgbClr val="000000"/>
                  </a:outerShdw>
                </a:effectLst>
              </a:rPr>
              <a:t>[M</a:t>
            </a:r>
            <a:r>
              <a:rPr lang="en-US" altLang="zh-CN" sz="2400" b="1" baseline="30000">
                <a:solidFill>
                  <a:srgbClr val="A50021"/>
                </a:solidFill>
                <a:effectLst>
                  <a:outerShdw blurRad="38100" dist="38100" dir="2700000" algn="tl">
                    <a:srgbClr val="000000"/>
                  </a:outerShdw>
                </a:effectLst>
              </a:rPr>
              <a:t>.</a:t>
            </a:r>
            <a:r>
              <a:rPr lang="en-US" altLang="zh-CN" sz="2400" b="1">
                <a:solidFill>
                  <a:srgbClr val="A50021"/>
                </a:solidFill>
                <a:effectLst>
                  <a:outerShdw blurRad="38100" dist="38100" dir="2700000" algn="tl">
                    <a:srgbClr val="000000"/>
                  </a:outerShdw>
                </a:effectLst>
              </a:rPr>
              <a:t>]</a:t>
            </a:r>
            <a:r>
              <a:rPr lang="zh-CN" altLang="en-US" sz="2400" b="1">
                <a:solidFill>
                  <a:srgbClr val="A50021"/>
                </a:solidFill>
                <a:effectLst>
                  <a:outerShdw blurRad="38100" dist="38100" dir="2700000" algn="tl">
                    <a:srgbClr val="000000"/>
                  </a:outerShdw>
                </a:effectLst>
              </a:rPr>
              <a:t>，实验中不宜测定，因此需设法消除。</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107</a:t>
            </a:fld>
            <a:endParaRPr lang="en-US" altLang="zh-CN">
              <a:solidFill>
                <a:srgbClr val="000000"/>
              </a:solidFill>
            </a:endParaRPr>
          </a:p>
        </p:txBody>
      </p:sp>
    </p:spTree>
    <p:extLst>
      <p:ext uri="{BB962C8B-B14F-4D97-AF65-F5344CB8AC3E}">
        <p14:creationId xmlns:p14="http://schemas.microsoft.com/office/powerpoint/2010/main" val="29518649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25163"/>
                                        </p:tgtEl>
                                        <p:attrNameLst>
                                          <p:attrName>style.visibility</p:attrName>
                                        </p:attrNameLst>
                                      </p:cBhvr>
                                      <p:to>
                                        <p:strVal val="visible"/>
                                      </p:to>
                                    </p:set>
                                    <p:animEffect transition="in" filter="wipe(up)">
                                      <p:cBhvr>
                                        <p:cTn id="7" dur="500"/>
                                        <p:tgtEl>
                                          <p:spTgt spid="2225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516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611188" y="1044575"/>
            <a:ext cx="7921625" cy="1160463"/>
          </a:xfrm>
          <a:solidFill>
            <a:srgbClr val="FFFFCC"/>
          </a:solidFill>
        </p:spPr>
        <p:txBody>
          <a:bodyPr/>
          <a:lstStyle/>
          <a:p>
            <a:pPr marL="0" indent="628650" eaLnBrk="1" hangingPunct="1">
              <a:lnSpc>
                <a:spcPct val="120000"/>
              </a:lnSpc>
              <a:buFont typeface="Wingdings" pitchFamily="2" charset="2"/>
              <a:buNone/>
            </a:pPr>
            <a:r>
              <a:rPr lang="zh-CN" altLang="en-US" sz="2400" b="1" smtClean="0">
                <a:solidFill>
                  <a:srgbClr val="A50021"/>
                </a:solidFill>
                <a:latin typeface="黑体" pitchFamily="49" charset="-122"/>
                <a:ea typeface="黑体" pitchFamily="49" charset="-122"/>
              </a:rPr>
              <a:t>假定二：</a:t>
            </a:r>
            <a:r>
              <a:rPr lang="zh-CN" altLang="en-US" sz="2400" b="1" smtClean="0">
                <a:solidFill>
                  <a:srgbClr val="000099"/>
                </a:solidFill>
                <a:latin typeface="黑体" pitchFamily="49" charset="-122"/>
                <a:ea typeface="黑体" pitchFamily="49" charset="-122"/>
              </a:rPr>
              <a:t>聚合开始后，很短时间后体系中的自由基浓度不再变化，进入</a:t>
            </a:r>
            <a:r>
              <a:rPr lang="zh-CN" altLang="en-US" sz="2400" b="1" smtClean="0">
                <a:solidFill>
                  <a:srgbClr val="000099"/>
                </a:solidFill>
                <a:ea typeface="黑体" pitchFamily="49" charset="-122"/>
              </a:rPr>
              <a:t>“</a:t>
            </a:r>
            <a:r>
              <a:rPr lang="zh-CN" altLang="en-US" sz="2400" b="1" smtClean="0">
                <a:solidFill>
                  <a:srgbClr val="000099"/>
                </a:solidFill>
                <a:latin typeface="黑体" pitchFamily="49" charset="-122"/>
                <a:ea typeface="黑体" pitchFamily="49" charset="-122"/>
              </a:rPr>
              <a:t>稳定状态</a:t>
            </a:r>
            <a:r>
              <a:rPr lang="zh-CN" altLang="en-US" sz="2400" b="1" smtClean="0">
                <a:solidFill>
                  <a:srgbClr val="000099"/>
                </a:solidFill>
                <a:ea typeface="黑体" pitchFamily="49" charset="-122"/>
              </a:rPr>
              <a:t>”</a:t>
            </a:r>
            <a:r>
              <a:rPr lang="zh-CN" altLang="en-US" sz="2400" b="1" smtClean="0">
                <a:solidFill>
                  <a:srgbClr val="000099"/>
                </a:solidFill>
                <a:latin typeface="黑体" pitchFamily="49" charset="-122"/>
                <a:ea typeface="黑体" pitchFamily="49" charset="-122"/>
              </a:rPr>
              <a:t>。即</a:t>
            </a:r>
            <a:r>
              <a:rPr lang="zh-CN" altLang="en-US" sz="2400" b="1" smtClean="0">
                <a:solidFill>
                  <a:srgbClr val="A50021"/>
                </a:solidFill>
                <a:latin typeface="黑体" pitchFamily="49" charset="-122"/>
                <a:ea typeface="黑体" pitchFamily="49" charset="-122"/>
              </a:rPr>
              <a:t>引发速率等于终止速率。   </a:t>
            </a:r>
          </a:p>
        </p:txBody>
      </p:sp>
      <p:graphicFrame>
        <p:nvGraphicFramePr>
          <p:cNvPr id="138243" name="Object 4"/>
          <p:cNvGraphicFramePr>
            <a:graphicFrameLocks noChangeAspect="1"/>
          </p:cNvGraphicFramePr>
          <p:nvPr/>
        </p:nvGraphicFramePr>
        <p:xfrm>
          <a:off x="2627313" y="2420938"/>
          <a:ext cx="3311525" cy="619125"/>
        </p:xfrm>
        <a:graphic>
          <a:graphicData uri="http://schemas.openxmlformats.org/presentationml/2006/ole">
            <mc:AlternateContent xmlns:mc="http://schemas.openxmlformats.org/markup-compatibility/2006">
              <mc:Choice xmlns:v="urn:schemas-microsoft-com:vml" Requires="v">
                <p:oleObj spid="_x0000_s65554" name="公式" r:id="rId3" imgW="1269449" imgH="241195" progId="Equation.3">
                  <p:embed/>
                </p:oleObj>
              </mc:Choice>
              <mc:Fallback>
                <p:oleObj name="公式" r:id="rId3" imgW="1269449"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420938"/>
                        <a:ext cx="33115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8244" name="Object 7"/>
          <p:cNvGraphicFramePr>
            <a:graphicFrameLocks noChangeAspect="1"/>
          </p:cNvGraphicFramePr>
          <p:nvPr/>
        </p:nvGraphicFramePr>
        <p:xfrm>
          <a:off x="2987675" y="3429000"/>
          <a:ext cx="2303463" cy="1082675"/>
        </p:xfrm>
        <a:graphic>
          <a:graphicData uri="http://schemas.openxmlformats.org/presentationml/2006/ole">
            <mc:AlternateContent xmlns:mc="http://schemas.openxmlformats.org/markup-compatibility/2006">
              <mc:Choice xmlns:v="urn:schemas-microsoft-com:vml" Requires="v">
                <p:oleObj spid="_x0000_s65555" name="公式" r:id="rId5" imgW="952087" imgH="444307" progId="Equation.3">
                  <p:embed/>
                </p:oleObj>
              </mc:Choice>
              <mc:Fallback>
                <p:oleObj name="公式" r:id="rId5" imgW="952087"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429000"/>
                        <a:ext cx="23034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8245" name="Rectangle 10"/>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6188" name="Rectangle 12"/>
          <p:cNvSpPr>
            <a:spLocks noChangeArrowheads="1"/>
          </p:cNvSpPr>
          <p:nvPr/>
        </p:nvSpPr>
        <p:spPr bwMode="auto">
          <a:xfrm>
            <a:off x="611188" y="4941888"/>
            <a:ext cx="7921625" cy="968375"/>
          </a:xfrm>
          <a:prstGeom prst="rect">
            <a:avLst/>
          </a:prstGeom>
          <a:solidFill>
            <a:srgbClr val="CCFFFF"/>
          </a:solidFill>
          <a:ln w="9525" algn="ctr">
            <a:noFill/>
            <a:miter lim="800000"/>
            <a:headEnd/>
            <a:tailEnd/>
          </a:ln>
          <a:effectLst/>
        </p:spPr>
        <p:txBody>
          <a:bodyPr>
            <a:spAutoFit/>
          </a:bodyPr>
          <a:lstStyle/>
          <a:p>
            <a:pPr algn="just" fontAlgn="base">
              <a:lnSpc>
                <a:spcPct val="120000"/>
              </a:lnSpc>
              <a:spcBef>
                <a:spcPct val="20000"/>
              </a:spcBef>
              <a:spcAft>
                <a:spcPct val="0"/>
              </a:spcAft>
              <a:buClr>
                <a:srgbClr val="00007D"/>
              </a:buClr>
              <a:buSzPct val="75000"/>
              <a:buFont typeface="Wingdings" pitchFamily="2" charset="2"/>
              <a:buNone/>
              <a:defRPr/>
            </a:pPr>
            <a:r>
              <a:rPr lang="zh-CN" altLang="en-US" sz="2400" b="1">
                <a:solidFill>
                  <a:srgbClr val="A50021"/>
                </a:solidFill>
                <a:effectLst>
                  <a:outerShdw blurRad="38100" dist="38100" dir="2700000" algn="tl">
                    <a:srgbClr val="000000"/>
                  </a:outerShdw>
                </a:effectLst>
                <a:latin typeface="Times New Roman" pitchFamily="18" charset="0"/>
              </a:rPr>
              <a:t>        聚合过程的动力学稳态处理在低转化率时</a:t>
            </a:r>
            <a:r>
              <a:rPr lang="en-US" altLang="zh-CN" sz="2400" b="1">
                <a:solidFill>
                  <a:srgbClr val="A50021"/>
                </a:solidFill>
                <a:effectLst>
                  <a:outerShdw blurRad="38100" dist="38100" dir="2700000" algn="tl">
                    <a:srgbClr val="000000"/>
                  </a:outerShdw>
                </a:effectLst>
                <a:latin typeface="Times New Roman" pitchFamily="18" charset="0"/>
              </a:rPr>
              <a:t>(</a:t>
            </a:r>
            <a:r>
              <a:rPr lang="zh-CN" altLang="en-US" sz="2400" b="1">
                <a:solidFill>
                  <a:srgbClr val="A50021"/>
                </a:solidFill>
                <a:effectLst>
                  <a:outerShdw blurRad="38100" dist="38100" dir="2700000" algn="tl">
                    <a:srgbClr val="000000"/>
                  </a:outerShdw>
                </a:effectLst>
                <a:latin typeface="Times New Roman" pitchFamily="18" charset="0"/>
              </a:rPr>
              <a:t>＜</a:t>
            </a:r>
            <a:r>
              <a:rPr lang="en-US" altLang="zh-CN" sz="2400" b="1">
                <a:solidFill>
                  <a:srgbClr val="A50021"/>
                </a:solidFill>
                <a:effectLst>
                  <a:outerShdw blurRad="38100" dist="38100" dir="2700000" algn="tl">
                    <a:srgbClr val="000000"/>
                  </a:outerShdw>
                </a:effectLst>
                <a:latin typeface="Times New Roman" pitchFamily="18" charset="0"/>
              </a:rPr>
              <a:t>10%)</a:t>
            </a:r>
            <a:r>
              <a:rPr lang="zh-CN" altLang="en-US" sz="2400" b="1">
                <a:solidFill>
                  <a:srgbClr val="A50021"/>
                </a:solidFill>
                <a:effectLst>
                  <a:outerShdw blurRad="38100" dist="38100" dir="2700000" algn="tl">
                    <a:srgbClr val="000000"/>
                  </a:outerShdw>
                </a:effectLst>
                <a:latin typeface="Times New Roman" pitchFamily="18" charset="0"/>
              </a:rPr>
              <a:t>与实际较好相符，高转化率时偏差较大。</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108</a:t>
            </a:fld>
            <a:endParaRPr lang="en-US" altLang="zh-CN">
              <a:solidFill>
                <a:srgbClr val="000000"/>
              </a:solidFill>
            </a:endParaRPr>
          </a:p>
        </p:txBody>
      </p:sp>
    </p:spTree>
    <p:extLst>
      <p:ext uri="{BB962C8B-B14F-4D97-AF65-F5344CB8AC3E}">
        <p14:creationId xmlns:p14="http://schemas.microsoft.com/office/powerpoint/2010/main" val="34777987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26188"/>
                                        </p:tgtEl>
                                        <p:attrNameLst>
                                          <p:attrName>style.visibility</p:attrName>
                                        </p:attrNameLst>
                                      </p:cBhvr>
                                      <p:to>
                                        <p:strVal val="visible"/>
                                      </p:to>
                                    </p:set>
                                    <p:animEffect transition="in" filter="wipe(up)">
                                      <p:cBhvr>
                                        <p:cTn id="7" dur="500"/>
                                        <p:tgtEl>
                                          <p:spTgt spid="222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618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sz="half" idx="1"/>
          </p:nvPr>
        </p:nvSpPr>
        <p:spPr>
          <a:xfrm>
            <a:off x="611188" y="1557338"/>
            <a:ext cx="7921625" cy="1871662"/>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聚合总速率可用单体消失的总速率表示。</a:t>
            </a:r>
            <a:r>
              <a:rPr lang="zh-CN" altLang="en-US" sz="2400" b="1" smtClean="0">
                <a:solidFill>
                  <a:srgbClr val="A50021"/>
                </a:solidFill>
                <a:latin typeface="Times New Roman" pitchFamily="18" charset="0"/>
              </a:rPr>
              <a:t>涉及两步基元反应：引发反应和增长反应。</a:t>
            </a:r>
            <a:r>
              <a:rPr lang="zh-CN" altLang="en-US" sz="2400" b="1" smtClean="0">
                <a:solidFill>
                  <a:srgbClr val="000099"/>
                </a:solidFill>
                <a:latin typeface="Times New Roman" pitchFamily="18" charset="0"/>
              </a:rPr>
              <a:t>因产物的分子量很大，消耗于引发的单体远少于消耗于增长的单体。因此引入第三个假定。</a:t>
            </a:r>
          </a:p>
        </p:txBody>
      </p:sp>
      <p:sp>
        <p:nvSpPr>
          <p:cNvPr id="2227204" name="Rectangle 4"/>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227206" name="Object 6"/>
          <p:cNvGraphicFramePr>
            <a:graphicFrameLocks noGrp="1" noChangeAspect="1"/>
          </p:cNvGraphicFramePr>
          <p:nvPr>
            <p:ph sz="half" idx="2"/>
          </p:nvPr>
        </p:nvGraphicFramePr>
        <p:xfrm>
          <a:off x="1403350" y="5013325"/>
          <a:ext cx="6335713" cy="993775"/>
        </p:xfrm>
        <a:graphic>
          <a:graphicData uri="http://schemas.openxmlformats.org/presentationml/2006/ole">
            <mc:AlternateContent xmlns:mc="http://schemas.openxmlformats.org/markup-compatibility/2006">
              <mc:Choice xmlns:v="urn:schemas-microsoft-com:vml" Requires="v">
                <p:oleObj spid="_x0000_s66570" name="公式" r:id="rId3" imgW="2514600" imgH="393700" progId="Equation.3">
                  <p:embed/>
                </p:oleObj>
              </mc:Choice>
              <mc:Fallback>
                <p:oleObj name="公式" r:id="rId3" imgW="25146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013325"/>
                        <a:ext cx="6335713"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269" name="Rectangle 8"/>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7210" name="Rectangle 10"/>
          <p:cNvSpPr>
            <a:spLocks noChangeArrowheads="1"/>
          </p:cNvSpPr>
          <p:nvPr/>
        </p:nvSpPr>
        <p:spPr bwMode="auto">
          <a:xfrm>
            <a:off x="611188" y="908050"/>
            <a:ext cx="286226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4</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）聚合总速率</a:t>
            </a:r>
          </a:p>
        </p:txBody>
      </p:sp>
      <p:sp>
        <p:nvSpPr>
          <p:cNvPr id="2227211" name="Rectangle 11"/>
          <p:cNvSpPr>
            <a:spLocks noChangeArrowheads="1"/>
          </p:cNvSpPr>
          <p:nvPr/>
        </p:nvSpPr>
        <p:spPr bwMode="auto">
          <a:xfrm>
            <a:off x="611188" y="3716338"/>
            <a:ext cx="7921625" cy="968375"/>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163638" indent="-1163638"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ea typeface="黑体" pitchFamily="49" charset="-122"/>
              </a:rPr>
              <a:t>假定三：增长速率远远大于引发速率，</a:t>
            </a:r>
            <a:r>
              <a:rPr lang="en-US" altLang="zh-CN" sz="2400" b="1">
                <a:solidFill>
                  <a:srgbClr val="A50021"/>
                </a:solidFill>
                <a:latin typeface="Times New Roman" pitchFamily="18" charset="0"/>
                <a:ea typeface="黑体" pitchFamily="49" charset="-122"/>
              </a:rPr>
              <a:t>Rp&gt;&gt;Ri</a:t>
            </a:r>
            <a:r>
              <a:rPr lang="zh-CN" altLang="en-US" sz="2400" b="1">
                <a:solidFill>
                  <a:srgbClr val="A50021"/>
                </a:solidFill>
                <a:latin typeface="Times New Roman" pitchFamily="18" charset="0"/>
                <a:ea typeface="黑体" pitchFamily="49" charset="-122"/>
              </a:rPr>
              <a:t>，后者可忽略不计。聚合总速率等于链增长速率。</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109</a:t>
            </a:fld>
            <a:endParaRPr lang="en-US" altLang="zh-CN">
              <a:solidFill>
                <a:srgbClr val="000000"/>
              </a:solidFill>
            </a:endParaRPr>
          </a:p>
        </p:txBody>
      </p:sp>
    </p:spTree>
    <p:extLst>
      <p:ext uri="{BB962C8B-B14F-4D97-AF65-F5344CB8AC3E}">
        <p14:creationId xmlns:p14="http://schemas.microsoft.com/office/powerpoint/2010/main" val="12832455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27211"/>
                                        </p:tgtEl>
                                        <p:attrNameLst>
                                          <p:attrName>style.visibility</p:attrName>
                                        </p:attrNameLst>
                                      </p:cBhvr>
                                      <p:to>
                                        <p:strVal val="visible"/>
                                      </p:to>
                                    </p:set>
                                    <p:animEffect transition="in" filter="wipe(up)">
                                      <p:cBhvr>
                                        <p:cTn id="7" dur="500"/>
                                        <p:tgtEl>
                                          <p:spTgt spid="2227211"/>
                                        </p:tgtEl>
                                      </p:cBhvr>
                                    </p:animEffect>
                                  </p:childTnLst>
                                </p:cTn>
                              </p:par>
                              <p:par>
                                <p:cTn id="8" presetID="22" presetClass="entr" presetSubtype="1" fill="hold" nodeType="withEffect">
                                  <p:stCondLst>
                                    <p:cond delay="0"/>
                                  </p:stCondLst>
                                  <p:childTnLst>
                                    <p:set>
                                      <p:cBhvr>
                                        <p:cTn id="9" dur="1" fill="hold">
                                          <p:stCondLst>
                                            <p:cond delay="0"/>
                                          </p:stCondLst>
                                        </p:cTn>
                                        <p:tgtEl>
                                          <p:spTgt spid="2227206"/>
                                        </p:tgtEl>
                                        <p:attrNameLst>
                                          <p:attrName>style.visibility</p:attrName>
                                        </p:attrNameLst>
                                      </p:cBhvr>
                                      <p:to>
                                        <p:strVal val="visible"/>
                                      </p:to>
                                    </p:set>
                                    <p:animEffect transition="in" filter="wipe(up)">
                                      <p:cBhvr>
                                        <p:cTn id="10" dur="500"/>
                                        <p:tgtEl>
                                          <p:spTgt spid="222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72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611188" y="1558925"/>
            <a:ext cx="8208962" cy="1365250"/>
          </a:xfrm>
        </p:spPr>
        <p:txBody>
          <a:bodyPr/>
          <a:lstStyle/>
          <a:p>
            <a:pPr marL="0" indent="0" eaLnBrk="1" hangingPunct="1">
              <a:lnSpc>
                <a:spcPct val="110000"/>
              </a:lnSpc>
              <a:buFont typeface="Wingdings" pitchFamily="2" charset="2"/>
              <a:buNone/>
            </a:pPr>
            <a:r>
              <a:rPr lang="zh-CN" altLang="en-US" sz="2400" b="1" smtClean="0">
                <a:solidFill>
                  <a:schemeClr val="bg2"/>
                </a:solidFill>
                <a:latin typeface="Times New Roman" pitchFamily="18" charset="0"/>
              </a:rPr>
              <a:t>        连锁聚合的单体包括</a:t>
            </a:r>
            <a:r>
              <a:rPr lang="zh-CN" altLang="en-US" sz="2400" b="1" smtClean="0">
                <a:solidFill>
                  <a:srgbClr val="A50021"/>
                </a:solidFill>
                <a:latin typeface="Times New Roman" pitchFamily="18" charset="0"/>
              </a:rPr>
              <a:t>单烯类、共轭二烯类、炔类、羰基</a:t>
            </a:r>
            <a:r>
              <a:rPr lang="zh-CN" altLang="en-US" sz="2400" b="1" smtClean="0">
                <a:solidFill>
                  <a:schemeClr val="bg2"/>
                </a:solidFill>
                <a:latin typeface="Times New Roman" pitchFamily="18" charset="0"/>
              </a:rPr>
              <a:t>和</a:t>
            </a:r>
            <a:r>
              <a:rPr lang="zh-CN" altLang="en-US" sz="2400" b="1" smtClean="0">
                <a:solidFill>
                  <a:srgbClr val="A50021"/>
                </a:solidFill>
                <a:latin typeface="Times New Roman" pitchFamily="18" charset="0"/>
              </a:rPr>
              <a:t>环状化合物</a:t>
            </a:r>
            <a:r>
              <a:rPr lang="zh-CN" altLang="en-US" sz="2400" b="1" smtClean="0">
                <a:solidFill>
                  <a:schemeClr val="bg2"/>
                </a:solidFill>
                <a:latin typeface="Times New Roman" pitchFamily="18" charset="0"/>
              </a:rPr>
              <a:t>。不同单体对聚合机理的选择性受共价键断裂后的</a:t>
            </a:r>
            <a:r>
              <a:rPr lang="zh-CN" altLang="en-US" sz="2400" b="1" smtClean="0">
                <a:solidFill>
                  <a:srgbClr val="A50021"/>
                </a:solidFill>
                <a:latin typeface="Times New Roman" pitchFamily="18" charset="0"/>
              </a:rPr>
              <a:t>电子结构</a:t>
            </a:r>
            <a:r>
              <a:rPr lang="zh-CN" altLang="en-US" sz="2400" b="1" smtClean="0">
                <a:solidFill>
                  <a:schemeClr val="bg2"/>
                </a:solidFill>
                <a:latin typeface="Times New Roman" pitchFamily="18" charset="0"/>
              </a:rPr>
              <a:t>控制。</a:t>
            </a:r>
          </a:p>
        </p:txBody>
      </p:sp>
      <p:sp>
        <p:nvSpPr>
          <p:cNvPr id="38915" name="Rectangle 4"/>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1643527" name="Rectangle 7"/>
          <p:cNvSpPr>
            <a:spLocks noChangeArrowheads="1"/>
          </p:cNvSpPr>
          <p:nvPr/>
        </p:nvSpPr>
        <p:spPr bwMode="auto">
          <a:xfrm>
            <a:off x="611188" y="865188"/>
            <a:ext cx="2632075" cy="579437"/>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zh-CN" altLang="en-US" sz="3200" b="1">
                <a:solidFill>
                  <a:srgbClr val="A50021"/>
                </a:solidFill>
                <a:effectLst>
                  <a:outerShdw blurRad="38100" dist="38100" dir="2700000" algn="tl">
                    <a:srgbClr val="C0C0C0"/>
                  </a:outerShdw>
                </a:effectLst>
                <a:latin typeface="Times New Roman" pitchFamily="18" charset="0"/>
                <a:ea typeface="黑体" pitchFamily="49" charset="-122"/>
              </a:rPr>
              <a:t>连锁聚合单体</a:t>
            </a:r>
          </a:p>
        </p:txBody>
      </p:sp>
      <p:sp>
        <p:nvSpPr>
          <p:cNvPr id="1643528" name="Rectangle 8"/>
          <p:cNvSpPr>
            <a:spLocks noChangeArrowheads="1"/>
          </p:cNvSpPr>
          <p:nvPr/>
        </p:nvSpPr>
        <p:spPr bwMode="auto">
          <a:xfrm>
            <a:off x="684213" y="3068638"/>
            <a:ext cx="5487987" cy="579437"/>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3200" b="1" dirty="0">
                <a:solidFill>
                  <a:srgbClr val="A50021"/>
                </a:solidFill>
                <a:effectLst>
                  <a:outerShdw blurRad="38100" dist="38100" dir="2700000" algn="tl">
                    <a:srgbClr val="C0C0C0"/>
                  </a:outerShdw>
                </a:effectLst>
                <a:latin typeface="Times New Roman" pitchFamily="18" charset="0"/>
                <a:ea typeface="黑体" pitchFamily="49" charset="-122"/>
              </a:rPr>
              <a:t>适于连锁聚合的单体有三类：</a:t>
            </a:r>
          </a:p>
        </p:txBody>
      </p:sp>
      <p:graphicFrame>
        <p:nvGraphicFramePr>
          <p:cNvPr id="17415" name="Object 11"/>
          <p:cNvGraphicFramePr>
            <a:graphicFrameLocks noChangeAspect="1"/>
          </p:cNvGraphicFramePr>
          <p:nvPr/>
        </p:nvGraphicFramePr>
        <p:xfrm>
          <a:off x="1547813" y="4773613"/>
          <a:ext cx="998537" cy="960437"/>
        </p:xfrm>
        <a:graphic>
          <a:graphicData uri="http://schemas.openxmlformats.org/presentationml/2006/ole">
            <mc:AlternateContent xmlns:mc="http://schemas.openxmlformats.org/markup-compatibility/2006">
              <mc:Choice xmlns:v="urn:schemas-microsoft-com:vml" Requires="v">
                <p:oleObj spid="_x0000_s4122" name="CS ChemDraw Drawing" r:id="rId3" imgW="998220" imgH="960120" progId="ChemDraw.Document.6.0">
                  <p:embed/>
                </p:oleObj>
              </mc:Choice>
              <mc:Fallback>
                <p:oleObj name="CS ChemDraw Drawing" r:id="rId3" imgW="998220" imgH="9601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4773613"/>
                        <a:ext cx="998537" cy="96043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Text Box 12"/>
          <p:cNvSpPr txBox="1">
            <a:spLocks noChangeArrowheads="1"/>
          </p:cNvSpPr>
          <p:nvPr/>
        </p:nvSpPr>
        <p:spPr bwMode="auto">
          <a:xfrm>
            <a:off x="827088" y="3840163"/>
            <a:ext cx="417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7D"/>
                </a:solidFill>
                <a:latin typeface="黑体" pitchFamily="49" charset="-122"/>
                <a:ea typeface="ˎ̥"/>
                <a:cs typeface="ˎ̥"/>
              </a:rPr>
              <a:t>1. </a:t>
            </a:r>
            <a:r>
              <a:rPr kumimoji="1" lang="zh-CN" altLang="en-US">
                <a:solidFill>
                  <a:srgbClr val="00007D"/>
                </a:solidFill>
                <a:latin typeface="黑体" pitchFamily="49" charset="-122"/>
                <a:ea typeface="ˎ̥"/>
                <a:cs typeface="ˎ̥"/>
              </a:rPr>
              <a:t>含 －</a:t>
            </a:r>
            <a:r>
              <a:rPr kumimoji="1" lang="en-US" altLang="zh-CN">
                <a:solidFill>
                  <a:srgbClr val="00007D"/>
                </a:solidFill>
                <a:latin typeface="黑体" pitchFamily="49" charset="-122"/>
                <a:ea typeface="ˎ̥"/>
                <a:cs typeface="ˎ̥"/>
              </a:rPr>
              <a:t>C</a:t>
            </a:r>
            <a:r>
              <a:rPr kumimoji="1" lang="zh-CN" altLang="en-US">
                <a:solidFill>
                  <a:srgbClr val="00007D"/>
                </a:solidFill>
                <a:latin typeface="黑体" pitchFamily="49" charset="-122"/>
                <a:ea typeface="ˎ̥"/>
                <a:cs typeface="ˎ̥"/>
              </a:rPr>
              <a:t>＝</a:t>
            </a:r>
            <a:r>
              <a:rPr kumimoji="1" lang="en-US" altLang="zh-CN">
                <a:solidFill>
                  <a:srgbClr val="00007D"/>
                </a:solidFill>
                <a:latin typeface="黑体" pitchFamily="49" charset="-122"/>
                <a:ea typeface="ˎ̥"/>
                <a:cs typeface="ˎ̥"/>
              </a:rPr>
              <a:t>C</a:t>
            </a:r>
            <a:r>
              <a:rPr kumimoji="1" lang="zh-CN" altLang="en-US">
                <a:solidFill>
                  <a:srgbClr val="00007D"/>
                </a:solidFill>
                <a:latin typeface="黑体" pitchFamily="49" charset="-122"/>
                <a:ea typeface="ˎ̥"/>
                <a:cs typeface="ˎ̥"/>
              </a:rPr>
              <a:t>－ 的烯类单体 </a:t>
            </a:r>
            <a:endParaRPr lang="zh-CN" altLang="en-US">
              <a:solidFill>
                <a:srgbClr val="00007D"/>
              </a:solidFill>
              <a:latin typeface="黑体" pitchFamily="49" charset="-122"/>
              <a:ea typeface="ˎ̥"/>
              <a:cs typeface="ˎ̥"/>
            </a:endParaRPr>
          </a:p>
        </p:txBody>
      </p:sp>
      <p:graphicFrame>
        <p:nvGraphicFramePr>
          <p:cNvPr id="17417" name="Object 13"/>
          <p:cNvGraphicFramePr>
            <a:graphicFrameLocks noChangeAspect="1"/>
          </p:cNvGraphicFramePr>
          <p:nvPr/>
        </p:nvGraphicFramePr>
        <p:xfrm>
          <a:off x="3276600" y="4773613"/>
          <a:ext cx="1006475" cy="652462"/>
        </p:xfrm>
        <a:graphic>
          <a:graphicData uri="http://schemas.openxmlformats.org/presentationml/2006/ole">
            <mc:AlternateContent xmlns:mc="http://schemas.openxmlformats.org/markup-compatibility/2006">
              <mc:Choice xmlns:v="urn:schemas-microsoft-com:vml" Requires="v">
                <p:oleObj spid="_x0000_s4123" name="CS ChemDraw Drawing" r:id="rId5" imgW="1005840" imgH="652780" progId="ChemDraw.Document.6.0">
                  <p:embed/>
                </p:oleObj>
              </mc:Choice>
              <mc:Fallback>
                <p:oleObj name="CS ChemDraw Drawing" r:id="rId5" imgW="1005840" imgH="65278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773613"/>
                        <a:ext cx="1006475" cy="65246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8" name="Object 14"/>
          <p:cNvGraphicFramePr>
            <a:graphicFrameLocks noChangeAspect="1"/>
          </p:cNvGraphicFramePr>
          <p:nvPr/>
        </p:nvGraphicFramePr>
        <p:xfrm>
          <a:off x="4932363" y="4867275"/>
          <a:ext cx="2438400" cy="290513"/>
        </p:xfrm>
        <a:graphic>
          <a:graphicData uri="http://schemas.openxmlformats.org/presentationml/2006/ole">
            <mc:AlternateContent xmlns:mc="http://schemas.openxmlformats.org/markup-compatibility/2006">
              <mc:Choice xmlns:v="urn:schemas-microsoft-com:vml" Requires="v">
                <p:oleObj spid="_x0000_s4124" name="CS ChemDraw Drawing" r:id="rId7" imgW="2199640" imgH="261620" progId="ChemDraw.Document.6.0">
                  <p:embed/>
                </p:oleObj>
              </mc:Choice>
              <mc:Fallback>
                <p:oleObj name="CS ChemDraw Drawing" r:id="rId7" imgW="2199640" imgH="26162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4867275"/>
                        <a:ext cx="2438400" cy="2905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9" name="Text Box 15"/>
          <p:cNvSpPr txBox="1">
            <a:spLocks noChangeArrowheads="1"/>
          </p:cNvSpPr>
          <p:nvPr/>
        </p:nvSpPr>
        <p:spPr bwMode="auto">
          <a:xfrm>
            <a:off x="5003800" y="3860800"/>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a:solidFill>
                  <a:srgbClr val="800080"/>
                </a:solidFill>
                <a:ea typeface="ˎ̥"/>
                <a:cs typeface="ˎ̥"/>
              </a:rPr>
              <a:t>(</a:t>
            </a:r>
            <a:r>
              <a:rPr kumimoji="1" lang="zh-CN" altLang="en-US">
                <a:solidFill>
                  <a:srgbClr val="800080"/>
                </a:solidFill>
                <a:ea typeface="宋体" pitchFamily="2" charset="-122"/>
              </a:rPr>
              <a:t>讨论重点）</a:t>
            </a:r>
            <a:r>
              <a:rPr kumimoji="1" lang="zh-CN" altLang="en-US">
                <a:solidFill>
                  <a:srgbClr val="000000"/>
                </a:solidFill>
                <a:ea typeface="宋体" pitchFamily="2" charset="-122"/>
              </a:rPr>
              <a:t> </a:t>
            </a:r>
            <a:endParaRPr lang="zh-CN" altLang="en-US">
              <a:solidFill>
                <a:srgbClr val="000000"/>
              </a:solidFill>
              <a:latin typeface="Arial" pitchFamily="34" charset="0"/>
              <a:ea typeface="宋体" pitchFamily="2" charset="-122"/>
            </a:endParaRPr>
          </a:p>
        </p:txBody>
      </p:sp>
    </p:spTree>
    <p:extLst>
      <p:ext uri="{BB962C8B-B14F-4D97-AF65-F5344CB8AC3E}">
        <p14:creationId xmlns:p14="http://schemas.microsoft.com/office/powerpoint/2010/main" val="7228287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35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28" grpId="0"/>
      <p:bldP spid="17416" grpId="0"/>
      <p:bldP spid="1741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sz="half" idx="1"/>
          </p:nvPr>
        </p:nvSpPr>
        <p:spPr>
          <a:xfrm>
            <a:off x="611188" y="908050"/>
            <a:ext cx="7921625" cy="1152525"/>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将稳态时的自由基浓度公式代入，即得</a:t>
            </a:r>
            <a:r>
              <a:rPr lang="zh-CN" altLang="en-US" sz="2400" b="1" smtClean="0">
                <a:solidFill>
                  <a:srgbClr val="A50021"/>
                </a:solidFill>
                <a:latin typeface="Times New Roman" pitchFamily="18" charset="0"/>
              </a:rPr>
              <a:t>自由基聚合总速率</a:t>
            </a:r>
            <a:r>
              <a:rPr lang="zh-CN" altLang="en-US" sz="2400" b="1" smtClean="0">
                <a:solidFill>
                  <a:srgbClr val="000099"/>
                </a:solidFill>
                <a:latin typeface="Times New Roman" pitchFamily="18" charset="0"/>
              </a:rPr>
              <a:t>的普适方程。</a:t>
            </a:r>
          </a:p>
        </p:txBody>
      </p:sp>
      <p:graphicFrame>
        <p:nvGraphicFramePr>
          <p:cNvPr id="140291" name="Object 4"/>
          <p:cNvGraphicFramePr>
            <a:graphicFrameLocks noGrp="1" noChangeAspect="1"/>
          </p:cNvGraphicFramePr>
          <p:nvPr>
            <p:ph sz="quarter" idx="2"/>
          </p:nvPr>
        </p:nvGraphicFramePr>
        <p:xfrm>
          <a:off x="2555875" y="1700213"/>
          <a:ext cx="3024188" cy="1117600"/>
        </p:xfrm>
        <a:graphic>
          <a:graphicData uri="http://schemas.openxmlformats.org/presentationml/2006/ole">
            <mc:AlternateContent xmlns:mc="http://schemas.openxmlformats.org/markup-compatibility/2006">
              <mc:Choice xmlns:v="urn:schemas-microsoft-com:vml" Requires="v">
                <p:oleObj spid="_x0000_s67610" name="公式" r:id="rId3" imgW="1167893" imgH="431613" progId="Equation.3">
                  <p:embed/>
                </p:oleObj>
              </mc:Choice>
              <mc:Fallback>
                <p:oleObj name="公式" r:id="rId3" imgW="1167893"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700213"/>
                        <a:ext cx="3024188"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28230" name="Object 6"/>
          <p:cNvGraphicFramePr>
            <a:graphicFrameLocks noGrp="1" noChangeAspect="1"/>
          </p:cNvGraphicFramePr>
          <p:nvPr>
            <p:ph sz="quarter" idx="3"/>
          </p:nvPr>
        </p:nvGraphicFramePr>
        <p:xfrm>
          <a:off x="2411413" y="3644900"/>
          <a:ext cx="3889375" cy="1171575"/>
        </p:xfrm>
        <a:graphic>
          <a:graphicData uri="http://schemas.openxmlformats.org/presentationml/2006/ole">
            <mc:AlternateContent xmlns:mc="http://schemas.openxmlformats.org/markup-compatibility/2006">
              <mc:Choice xmlns:v="urn:schemas-microsoft-com:vml" Requires="v">
                <p:oleObj spid="_x0000_s67611" name="公式" r:id="rId5" imgW="1435100" imgH="431800" progId="Equation.3">
                  <p:embed/>
                </p:oleObj>
              </mc:Choice>
              <mc:Fallback>
                <p:oleObj name="公式" r:id="rId5" imgW="14351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644900"/>
                        <a:ext cx="3889375"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293" name="Rectangle 9"/>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28235" name="Rectangle 11"/>
          <p:cNvSpPr>
            <a:spLocks noChangeArrowheads="1"/>
          </p:cNvSpPr>
          <p:nvPr/>
        </p:nvSpPr>
        <p:spPr bwMode="auto">
          <a:xfrm>
            <a:off x="611188" y="3116263"/>
            <a:ext cx="505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Times New Roman" pitchFamily="18" charset="0"/>
              </a:rPr>
              <a:t>用引发剂引发时，将</a:t>
            </a:r>
            <a:r>
              <a:rPr lang="en-US" altLang="zh-CN" sz="2400" b="1">
                <a:solidFill>
                  <a:srgbClr val="A50021"/>
                </a:solidFill>
                <a:latin typeface="Times New Roman" pitchFamily="18" charset="0"/>
              </a:rPr>
              <a:t>R</a:t>
            </a:r>
            <a:r>
              <a:rPr lang="en-US" altLang="zh-CN" sz="2400" b="1" baseline="-25000">
                <a:solidFill>
                  <a:srgbClr val="A50021"/>
                </a:solidFill>
                <a:latin typeface="Times New Roman" pitchFamily="18" charset="0"/>
              </a:rPr>
              <a:t>i</a:t>
            </a:r>
            <a:r>
              <a:rPr lang="zh-CN" altLang="en-US" sz="2400" b="1">
                <a:solidFill>
                  <a:srgbClr val="A50021"/>
                </a:solidFill>
                <a:latin typeface="Times New Roman" pitchFamily="18" charset="0"/>
              </a:rPr>
              <a:t>代入，则得：</a:t>
            </a:r>
          </a:p>
        </p:txBody>
      </p:sp>
      <p:sp>
        <p:nvSpPr>
          <p:cNvPr id="2228236" name="Rectangle 12"/>
          <p:cNvSpPr>
            <a:spLocks noChangeArrowheads="1"/>
          </p:cNvSpPr>
          <p:nvPr/>
        </p:nvSpPr>
        <p:spPr bwMode="auto">
          <a:xfrm>
            <a:off x="611188" y="4868863"/>
            <a:ext cx="7921625" cy="1368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自由基聚合速率与引发剂浓度的平方根、单体浓度的一次方成正比。上述结果的前提是</a:t>
            </a:r>
            <a:r>
              <a:rPr lang="zh-CN" altLang="en-US" sz="2400" b="1">
                <a:solidFill>
                  <a:srgbClr val="A50021"/>
                </a:solidFill>
                <a:latin typeface="Times New Roman" pitchFamily="18" charset="0"/>
              </a:rPr>
              <a:t>低转化率、自由基等活性、聚合度很大</a:t>
            </a:r>
            <a:r>
              <a:rPr lang="zh-CN" altLang="en-US" sz="2400" b="1">
                <a:solidFill>
                  <a:srgbClr val="00007D"/>
                </a:solidFill>
                <a:latin typeface="Times New Roman" pitchFamily="18" charset="0"/>
              </a:rPr>
              <a:t>和</a:t>
            </a:r>
            <a:r>
              <a:rPr lang="zh-CN" altLang="en-US" sz="2400" b="1">
                <a:solidFill>
                  <a:srgbClr val="A50021"/>
                </a:solidFill>
                <a:latin typeface="Times New Roman" pitchFamily="18" charset="0"/>
              </a:rPr>
              <a:t>稳态</a:t>
            </a:r>
            <a:r>
              <a:rPr lang="zh-CN" altLang="en-US" sz="2400" b="1">
                <a:solidFill>
                  <a:srgbClr val="000099"/>
                </a:solidFill>
                <a:latin typeface="Times New Roman" pitchFamily="18" charset="0"/>
              </a:rPr>
              <a:t>等假设。</a:t>
            </a:r>
          </a:p>
        </p:txBody>
      </p:sp>
      <p:graphicFrame>
        <p:nvGraphicFramePr>
          <p:cNvPr id="2228237" name="Object 13"/>
          <p:cNvGraphicFramePr>
            <a:graphicFrameLocks noChangeAspect="1"/>
          </p:cNvGraphicFramePr>
          <p:nvPr/>
        </p:nvGraphicFramePr>
        <p:xfrm>
          <a:off x="5940425" y="2133600"/>
          <a:ext cx="2592388" cy="857250"/>
        </p:xfrm>
        <a:graphic>
          <a:graphicData uri="http://schemas.openxmlformats.org/presentationml/2006/ole">
            <mc:AlternateContent xmlns:mc="http://schemas.openxmlformats.org/markup-compatibility/2006">
              <mc:Choice xmlns:v="urn:schemas-microsoft-com:vml" Requires="v">
                <p:oleObj spid="_x0000_s67612" name="公式" r:id="rId7" imgW="1155700" imgH="381000" progId="Equation.3">
                  <p:embed/>
                </p:oleObj>
              </mc:Choice>
              <mc:Fallback>
                <p:oleObj name="公式" r:id="rId7" imgW="1155700" imgH="38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2133600"/>
                        <a:ext cx="2592388" cy="8572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110</a:t>
            </a:fld>
            <a:endParaRPr lang="en-US" altLang="zh-CN">
              <a:solidFill>
                <a:srgbClr val="000000"/>
              </a:solidFill>
            </a:endParaRPr>
          </a:p>
        </p:txBody>
      </p:sp>
    </p:spTree>
    <p:extLst>
      <p:ext uri="{BB962C8B-B14F-4D97-AF65-F5344CB8AC3E}">
        <p14:creationId xmlns:p14="http://schemas.microsoft.com/office/powerpoint/2010/main" val="9008310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28237"/>
                                        </p:tgtEl>
                                        <p:attrNameLst>
                                          <p:attrName>style.visibility</p:attrName>
                                        </p:attrNameLst>
                                      </p:cBhvr>
                                      <p:to>
                                        <p:strVal val="visible"/>
                                      </p:to>
                                    </p:set>
                                    <p:animEffect transition="in" filter="wipe(up)">
                                      <p:cBhvr>
                                        <p:cTn id="7" dur="500"/>
                                        <p:tgtEl>
                                          <p:spTgt spid="2228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28235"/>
                                        </p:tgtEl>
                                        <p:attrNameLst>
                                          <p:attrName>style.visibility</p:attrName>
                                        </p:attrNameLst>
                                      </p:cBhvr>
                                      <p:to>
                                        <p:strVal val="visible"/>
                                      </p:to>
                                    </p:set>
                                    <p:animEffect transition="in" filter="wipe(up)">
                                      <p:cBhvr>
                                        <p:cTn id="12" dur="500"/>
                                        <p:tgtEl>
                                          <p:spTgt spid="2228235"/>
                                        </p:tgtEl>
                                      </p:cBhvr>
                                    </p:animEffect>
                                  </p:childTnLst>
                                </p:cTn>
                              </p:par>
                              <p:par>
                                <p:cTn id="13" presetID="22" presetClass="entr" presetSubtype="1" fill="hold" nodeType="withEffect">
                                  <p:stCondLst>
                                    <p:cond delay="0"/>
                                  </p:stCondLst>
                                  <p:childTnLst>
                                    <p:set>
                                      <p:cBhvr>
                                        <p:cTn id="14" dur="1" fill="hold">
                                          <p:stCondLst>
                                            <p:cond delay="0"/>
                                          </p:stCondLst>
                                        </p:cTn>
                                        <p:tgtEl>
                                          <p:spTgt spid="2228230"/>
                                        </p:tgtEl>
                                        <p:attrNameLst>
                                          <p:attrName>style.visibility</p:attrName>
                                        </p:attrNameLst>
                                      </p:cBhvr>
                                      <p:to>
                                        <p:strVal val="visible"/>
                                      </p:to>
                                    </p:set>
                                    <p:animEffect transition="in" filter="wipe(up)">
                                      <p:cBhvr>
                                        <p:cTn id="15" dur="500"/>
                                        <p:tgtEl>
                                          <p:spTgt spid="22282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28236"/>
                                        </p:tgtEl>
                                        <p:attrNameLst>
                                          <p:attrName>style.visibility</p:attrName>
                                        </p:attrNameLst>
                                      </p:cBhvr>
                                      <p:to>
                                        <p:strVal val="visible"/>
                                      </p:to>
                                    </p:set>
                                    <p:animEffect transition="in" filter="wipe(up)">
                                      <p:cBhvr>
                                        <p:cTn id="20" dur="500"/>
                                        <p:tgtEl>
                                          <p:spTgt spid="2228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8235" grpId="0"/>
      <p:bldP spid="222823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31303" name="Rectangle 7"/>
          <p:cNvSpPr>
            <a:spLocks noChangeArrowheads="1"/>
          </p:cNvSpPr>
          <p:nvPr/>
        </p:nvSpPr>
        <p:spPr bwMode="auto">
          <a:xfrm>
            <a:off x="611188" y="908050"/>
            <a:ext cx="554196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自由基聚合各基元反应的速率常数</a:t>
            </a:r>
          </a:p>
        </p:txBody>
      </p:sp>
      <p:sp>
        <p:nvSpPr>
          <p:cNvPr id="141316" name="Text Box 9"/>
          <p:cNvSpPr txBox="1">
            <a:spLocks noChangeArrowheads="1"/>
          </p:cNvSpPr>
          <p:nvPr/>
        </p:nvSpPr>
        <p:spPr bwMode="auto">
          <a:xfrm>
            <a:off x="611188" y="1557338"/>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zh-CN" altLang="en-US">
                <a:solidFill>
                  <a:srgbClr val="000099"/>
                </a:solidFill>
                <a:ea typeface="宋体" pitchFamily="2" charset="-122"/>
              </a:rPr>
              <a:t>自由基聚合基元反应速率常数的数量级概念</a:t>
            </a:r>
            <a:endParaRPr lang="zh-CN" altLang="en-US">
              <a:solidFill>
                <a:srgbClr val="000099"/>
              </a:solidFill>
              <a:latin typeface="Arial" pitchFamily="34" charset="0"/>
              <a:ea typeface="宋体" pitchFamily="2" charset="-122"/>
            </a:endParaRPr>
          </a:p>
        </p:txBody>
      </p:sp>
      <p:sp>
        <p:nvSpPr>
          <p:cNvPr id="141317" name="Text Box 11"/>
          <p:cNvSpPr txBox="1">
            <a:spLocks noChangeArrowheads="1"/>
          </p:cNvSpPr>
          <p:nvPr/>
        </p:nvSpPr>
        <p:spPr bwMode="auto">
          <a:xfrm>
            <a:off x="1920875" y="2133600"/>
            <a:ext cx="667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latin typeface="黑体" pitchFamily="49" charset="-122"/>
                <a:ea typeface="ˎ̥"/>
                <a:cs typeface="ˎ̥"/>
              </a:rPr>
              <a:t>  引发          增长           终止</a:t>
            </a:r>
            <a:endParaRPr lang="zh-CN" altLang="en-US">
              <a:latin typeface="黑体" pitchFamily="49" charset="-122"/>
              <a:ea typeface="ˎ̥"/>
              <a:cs typeface="ˎ̥"/>
            </a:endParaRPr>
          </a:p>
        </p:txBody>
      </p:sp>
      <p:graphicFrame>
        <p:nvGraphicFramePr>
          <p:cNvPr id="141318" name="Object 13"/>
          <p:cNvGraphicFramePr>
            <a:graphicFrameLocks noChangeAspect="1"/>
          </p:cNvGraphicFramePr>
          <p:nvPr/>
        </p:nvGraphicFramePr>
        <p:xfrm>
          <a:off x="1835150" y="2795588"/>
          <a:ext cx="1600200" cy="469900"/>
        </p:xfrm>
        <a:graphic>
          <a:graphicData uri="http://schemas.openxmlformats.org/presentationml/2006/ole">
            <mc:AlternateContent xmlns:mc="http://schemas.openxmlformats.org/markup-compatibility/2006">
              <mc:Choice xmlns:v="urn:schemas-microsoft-com:vml" Requires="v">
                <p:oleObj spid="_x0000_s68634" name="Equation" r:id="rId3" imgW="774364" imgH="228501" progId="Equation.3">
                  <p:embed/>
                </p:oleObj>
              </mc:Choice>
              <mc:Fallback>
                <p:oleObj name="Equation" r:id="rId3" imgW="774364"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795588"/>
                        <a:ext cx="1600200" cy="4699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1319" name="Object 14"/>
          <p:cNvGraphicFramePr>
            <a:graphicFrameLocks noChangeAspect="1"/>
          </p:cNvGraphicFramePr>
          <p:nvPr/>
        </p:nvGraphicFramePr>
        <p:xfrm>
          <a:off x="3968750" y="2757488"/>
          <a:ext cx="2287588" cy="522287"/>
        </p:xfrm>
        <a:graphic>
          <a:graphicData uri="http://schemas.openxmlformats.org/presentationml/2006/ole">
            <mc:AlternateContent xmlns:mc="http://schemas.openxmlformats.org/markup-compatibility/2006">
              <mc:Choice xmlns:v="urn:schemas-microsoft-com:vml" Requires="v">
                <p:oleObj spid="_x0000_s68635" name="Equation" r:id="rId5" imgW="1054100" imgH="241300" progId="Equation.3">
                  <p:embed/>
                </p:oleObj>
              </mc:Choice>
              <mc:Fallback>
                <p:oleObj name="Equation" r:id="rId5" imgW="10541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0" y="2757488"/>
                        <a:ext cx="2287588" cy="5222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141320" name="Object 16"/>
          <p:cNvGraphicFramePr>
            <a:graphicFrameLocks noChangeAspect="1"/>
          </p:cNvGraphicFramePr>
          <p:nvPr/>
        </p:nvGraphicFramePr>
        <p:xfrm>
          <a:off x="6489700" y="2717800"/>
          <a:ext cx="1870075" cy="557213"/>
        </p:xfrm>
        <a:graphic>
          <a:graphicData uri="http://schemas.openxmlformats.org/presentationml/2006/ole">
            <mc:AlternateContent xmlns:mc="http://schemas.openxmlformats.org/markup-compatibility/2006">
              <mc:Choice xmlns:v="urn:schemas-microsoft-com:vml" Requires="v">
                <p:oleObj spid="_x0000_s68636" name="Equation" r:id="rId7" imgW="863225" imgH="253890" progId="Equation.3">
                  <p:embed/>
                </p:oleObj>
              </mc:Choice>
              <mc:Fallback>
                <p:oleObj name="Equation" r:id="rId7" imgW="863225"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2717800"/>
                        <a:ext cx="1870075" cy="5572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1321" name="Text Box 17"/>
          <p:cNvSpPr txBox="1">
            <a:spLocks noChangeArrowheads="1"/>
          </p:cNvSpPr>
          <p:nvPr/>
        </p:nvSpPr>
        <p:spPr bwMode="auto">
          <a:xfrm>
            <a:off x="328613" y="3589338"/>
            <a:ext cx="143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ea typeface="ˎ̥"/>
                <a:cs typeface="ˎ̥"/>
              </a:rPr>
              <a:t>E, kJ/mol</a:t>
            </a:r>
            <a:endParaRPr lang="en-US" altLang="zh-CN">
              <a:latin typeface="Arial" pitchFamily="34" charset="0"/>
              <a:ea typeface="宋体" pitchFamily="2" charset="-122"/>
            </a:endParaRPr>
          </a:p>
        </p:txBody>
      </p:sp>
      <p:sp>
        <p:nvSpPr>
          <p:cNvPr id="141322" name="Text Box 18"/>
          <p:cNvSpPr txBox="1">
            <a:spLocks noChangeArrowheads="1"/>
          </p:cNvSpPr>
          <p:nvPr/>
        </p:nvSpPr>
        <p:spPr bwMode="auto">
          <a:xfrm>
            <a:off x="519113" y="4292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ea typeface="ˎ̥"/>
                <a:cs typeface="ˎ̥"/>
              </a:rPr>
              <a:t>k</a:t>
            </a:r>
            <a:endParaRPr lang="en-US" altLang="zh-CN">
              <a:latin typeface="Arial" pitchFamily="34" charset="0"/>
              <a:ea typeface="宋体" pitchFamily="2" charset="-122"/>
            </a:endParaRPr>
          </a:p>
        </p:txBody>
      </p:sp>
      <p:sp>
        <p:nvSpPr>
          <p:cNvPr id="141323" name="Text Box 19"/>
          <p:cNvSpPr txBox="1">
            <a:spLocks noChangeArrowheads="1"/>
          </p:cNvSpPr>
          <p:nvPr/>
        </p:nvSpPr>
        <p:spPr bwMode="auto">
          <a:xfrm>
            <a:off x="292100" y="5084763"/>
            <a:ext cx="161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ea typeface="ˎ̥"/>
                <a:cs typeface="ˎ̥"/>
              </a:rPr>
              <a:t>R, mol/l·s</a:t>
            </a:r>
            <a:endParaRPr lang="en-US" altLang="zh-CN">
              <a:latin typeface="Arial" pitchFamily="34" charset="0"/>
              <a:ea typeface="宋体" pitchFamily="2" charset="-122"/>
            </a:endParaRPr>
          </a:p>
        </p:txBody>
      </p:sp>
      <p:sp>
        <p:nvSpPr>
          <p:cNvPr id="141324" name="Text Box 20"/>
          <p:cNvSpPr txBox="1">
            <a:spLocks noChangeArrowheads="1"/>
          </p:cNvSpPr>
          <p:nvPr/>
        </p:nvSpPr>
        <p:spPr bwMode="auto">
          <a:xfrm>
            <a:off x="1984375" y="3563938"/>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105~150                 20~34                      8~21</a:t>
            </a:r>
            <a:endParaRPr lang="en-US" altLang="zh-CN">
              <a:solidFill>
                <a:srgbClr val="000000"/>
              </a:solidFill>
              <a:latin typeface="Arial" pitchFamily="34" charset="0"/>
              <a:ea typeface="宋体" pitchFamily="2" charset="-122"/>
            </a:endParaRPr>
          </a:p>
        </p:txBody>
      </p:sp>
      <p:sp>
        <p:nvSpPr>
          <p:cNvPr id="141325" name="Text Box 21"/>
          <p:cNvSpPr txBox="1">
            <a:spLocks noChangeArrowheads="1"/>
          </p:cNvSpPr>
          <p:nvPr/>
        </p:nvSpPr>
        <p:spPr bwMode="auto">
          <a:xfrm>
            <a:off x="1624013" y="43005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10</a:t>
            </a:r>
            <a:r>
              <a:rPr kumimoji="1" lang="en-US" altLang="zh-CN" baseline="30000">
                <a:solidFill>
                  <a:srgbClr val="000000"/>
                </a:solidFill>
                <a:ea typeface="ˎ̥"/>
                <a:cs typeface="ˎ̥"/>
              </a:rPr>
              <a:t>- 4</a:t>
            </a:r>
            <a:r>
              <a:rPr kumimoji="1" lang="en-US" altLang="zh-CN">
                <a:solidFill>
                  <a:srgbClr val="000000"/>
                </a:solidFill>
                <a:ea typeface="ˎ̥"/>
                <a:cs typeface="ˎ̥"/>
              </a:rPr>
              <a:t>~10</a:t>
            </a:r>
            <a:r>
              <a:rPr kumimoji="1" lang="en-US" altLang="zh-CN" baseline="30000">
                <a:solidFill>
                  <a:srgbClr val="000000"/>
                </a:solidFill>
                <a:ea typeface="ˎ̥"/>
                <a:cs typeface="ˎ̥"/>
              </a:rPr>
              <a:t>- 6</a:t>
            </a:r>
            <a:r>
              <a:rPr kumimoji="1" lang="en-US" altLang="zh-CN">
                <a:solidFill>
                  <a:srgbClr val="000000"/>
                </a:solidFill>
                <a:ea typeface="ˎ̥"/>
                <a:cs typeface="ˎ̥"/>
              </a:rPr>
              <a:t>s</a:t>
            </a:r>
            <a:r>
              <a:rPr kumimoji="1" lang="en-US" altLang="zh-CN" baseline="30000">
                <a:solidFill>
                  <a:srgbClr val="000000"/>
                </a:solidFill>
                <a:ea typeface="ˎ̥"/>
                <a:cs typeface="ˎ̥"/>
              </a:rPr>
              <a:t>- 1</a:t>
            </a:r>
            <a:r>
              <a:rPr kumimoji="1" lang="en-US" altLang="zh-CN">
                <a:solidFill>
                  <a:srgbClr val="000000"/>
                </a:solidFill>
                <a:ea typeface="ˎ̥"/>
                <a:cs typeface="ˎ̥"/>
              </a:rPr>
              <a:t>         10</a:t>
            </a:r>
            <a:r>
              <a:rPr kumimoji="1" lang="en-US" altLang="zh-CN" baseline="30000">
                <a:solidFill>
                  <a:srgbClr val="000000"/>
                </a:solidFill>
                <a:ea typeface="ˎ̥"/>
                <a:cs typeface="ˎ̥"/>
              </a:rPr>
              <a:t>2</a:t>
            </a:r>
            <a:r>
              <a:rPr kumimoji="1" lang="en-US" altLang="zh-CN">
                <a:solidFill>
                  <a:srgbClr val="000000"/>
                </a:solidFill>
                <a:ea typeface="ˎ̥"/>
                <a:cs typeface="ˎ̥"/>
              </a:rPr>
              <a:t>~10</a:t>
            </a:r>
            <a:r>
              <a:rPr kumimoji="1" lang="en-US" altLang="zh-CN" baseline="30000">
                <a:solidFill>
                  <a:srgbClr val="000000"/>
                </a:solidFill>
                <a:ea typeface="ˎ̥"/>
                <a:cs typeface="ˎ̥"/>
              </a:rPr>
              <a:t>4</a:t>
            </a:r>
            <a:r>
              <a:rPr kumimoji="1" lang="en-US" altLang="zh-CN">
                <a:solidFill>
                  <a:srgbClr val="000000"/>
                </a:solidFill>
                <a:ea typeface="ˎ̥"/>
                <a:cs typeface="ˎ̥"/>
              </a:rPr>
              <a:t>l/mol·s         10</a:t>
            </a:r>
            <a:r>
              <a:rPr kumimoji="1" lang="en-US" altLang="zh-CN" baseline="30000">
                <a:solidFill>
                  <a:srgbClr val="000000"/>
                </a:solidFill>
                <a:ea typeface="ˎ̥"/>
                <a:cs typeface="ˎ̥"/>
              </a:rPr>
              <a:t>6</a:t>
            </a:r>
            <a:r>
              <a:rPr kumimoji="1" lang="en-US" altLang="zh-CN">
                <a:solidFill>
                  <a:srgbClr val="000000"/>
                </a:solidFill>
                <a:ea typeface="ˎ̥"/>
                <a:cs typeface="ˎ̥"/>
              </a:rPr>
              <a:t>~10</a:t>
            </a:r>
            <a:r>
              <a:rPr kumimoji="1" lang="en-US" altLang="zh-CN" baseline="30000">
                <a:solidFill>
                  <a:srgbClr val="000000"/>
                </a:solidFill>
                <a:ea typeface="ˎ̥"/>
                <a:cs typeface="ˎ̥"/>
              </a:rPr>
              <a:t>8</a:t>
            </a:r>
            <a:r>
              <a:rPr kumimoji="1" lang="en-US" altLang="zh-CN">
                <a:solidFill>
                  <a:srgbClr val="000000"/>
                </a:solidFill>
                <a:ea typeface="ˎ̥"/>
                <a:cs typeface="ˎ̥"/>
              </a:rPr>
              <a:t>l/mol·s</a:t>
            </a:r>
            <a:endParaRPr lang="en-US" altLang="zh-CN">
              <a:solidFill>
                <a:srgbClr val="000000"/>
              </a:solidFill>
              <a:latin typeface="Arial" pitchFamily="34" charset="0"/>
              <a:ea typeface="宋体" pitchFamily="2" charset="-122"/>
            </a:endParaRPr>
          </a:p>
        </p:txBody>
      </p:sp>
      <p:sp>
        <p:nvSpPr>
          <p:cNvPr id="141326" name="Text Box 22"/>
          <p:cNvSpPr txBox="1">
            <a:spLocks noChangeArrowheads="1"/>
          </p:cNvSpPr>
          <p:nvPr/>
        </p:nvSpPr>
        <p:spPr bwMode="auto">
          <a:xfrm>
            <a:off x="1893888" y="5126038"/>
            <a:ext cx="687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10 </a:t>
            </a:r>
            <a:r>
              <a:rPr kumimoji="1" lang="en-US" altLang="zh-CN" baseline="30000">
                <a:solidFill>
                  <a:srgbClr val="000000"/>
                </a:solidFill>
                <a:ea typeface="ˎ̥"/>
                <a:cs typeface="ˎ̥"/>
              </a:rPr>
              <a:t>-8</a:t>
            </a:r>
            <a:r>
              <a:rPr kumimoji="1" lang="en-US" altLang="zh-CN">
                <a:solidFill>
                  <a:srgbClr val="000000"/>
                </a:solidFill>
                <a:ea typeface="ˎ̥"/>
                <a:cs typeface="ˎ̥"/>
              </a:rPr>
              <a:t>~10 </a:t>
            </a:r>
            <a:r>
              <a:rPr kumimoji="1" lang="en-US" altLang="zh-CN" baseline="30000">
                <a:solidFill>
                  <a:srgbClr val="000000"/>
                </a:solidFill>
                <a:ea typeface="ˎ̥"/>
                <a:cs typeface="ˎ̥"/>
              </a:rPr>
              <a:t>–10             </a:t>
            </a:r>
            <a:r>
              <a:rPr kumimoji="1" lang="en-US" altLang="zh-CN">
                <a:solidFill>
                  <a:srgbClr val="000000"/>
                </a:solidFill>
                <a:ea typeface="ˎ̥"/>
                <a:cs typeface="ˎ̥"/>
              </a:rPr>
              <a:t>10 </a:t>
            </a:r>
            <a:r>
              <a:rPr kumimoji="1" lang="en-US" altLang="zh-CN" baseline="30000">
                <a:solidFill>
                  <a:srgbClr val="000000"/>
                </a:solidFill>
                <a:ea typeface="ˎ̥"/>
                <a:cs typeface="ˎ̥"/>
              </a:rPr>
              <a:t>-4</a:t>
            </a:r>
            <a:r>
              <a:rPr kumimoji="1" lang="en-US" altLang="zh-CN">
                <a:solidFill>
                  <a:srgbClr val="000000"/>
                </a:solidFill>
                <a:ea typeface="ˎ̥"/>
                <a:cs typeface="ˎ̥"/>
              </a:rPr>
              <a:t>~10 </a:t>
            </a:r>
            <a:r>
              <a:rPr kumimoji="1" lang="en-US" altLang="zh-CN" baseline="30000">
                <a:solidFill>
                  <a:srgbClr val="000000"/>
                </a:solidFill>
                <a:ea typeface="ˎ̥"/>
                <a:cs typeface="ˎ̥"/>
              </a:rPr>
              <a:t>–6                          </a:t>
            </a:r>
            <a:r>
              <a:rPr kumimoji="1" lang="en-US" altLang="zh-CN">
                <a:solidFill>
                  <a:srgbClr val="000000"/>
                </a:solidFill>
                <a:ea typeface="ˎ̥"/>
                <a:cs typeface="ˎ̥"/>
              </a:rPr>
              <a:t>10 </a:t>
            </a:r>
            <a:r>
              <a:rPr kumimoji="1" lang="en-US" altLang="zh-CN" baseline="30000">
                <a:solidFill>
                  <a:srgbClr val="000000"/>
                </a:solidFill>
                <a:ea typeface="ˎ̥"/>
                <a:cs typeface="ˎ̥"/>
              </a:rPr>
              <a:t>-8</a:t>
            </a:r>
            <a:r>
              <a:rPr kumimoji="1" lang="en-US" altLang="zh-CN">
                <a:solidFill>
                  <a:srgbClr val="000000"/>
                </a:solidFill>
                <a:ea typeface="ˎ̥"/>
                <a:cs typeface="ˎ̥"/>
              </a:rPr>
              <a:t>~10 </a:t>
            </a:r>
            <a:r>
              <a:rPr kumimoji="1" lang="en-US" altLang="zh-CN" baseline="30000">
                <a:solidFill>
                  <a:srgbClr val="000000"/>
                </a:solidFill>
                <a:ea typeface="ˎ̥"/>
                <a:cs typeface="ˎ̥"/>
              </a:rPr>
              <a:t>-10</a:t>
            </a:r>
            <a:r>
              <a:rPr kumimoji="1" lang="en-US" altLang="zh-CN">
                <a:solidFill>
                  <a:srgbClr val="000000"/>
                </a:solidFill>
                <a:ea typeface="宋体" pitchFamily="2" charset="-122"/>
              </a:rPr>
              <a:t> </a:t>
            </a:r>
            <a:endParaRPr lang="en-US" altLang="zh-CN">
              <a:solidFill>
                <a:srgbClr val="000000"/>
              </a:solidFill>
              <a:latin typeface="Arial" pitchFamily="34" charset="0"/>
              <a:ea typeface="宋体" pitchFamily="2"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111</a:t>
            </a:fld>
            <a:endParaRPr lang="en-US" altLang="zh-CN">
              <a:solidFill>
                <a:srgbClr val="000000"/>
              </a:solidFill>
            </a:endParaRPr>
          </a:p>
        </p:txBody>
      </p:sp>
    </p:spTree>
    <p:extLst>
      <p:ext uri="{BB962C8B-B14F-4D97-AF65-F5344CB8AC3E}">
        <p14:creationId xmlns:p14="http://schemas.microsoft.com/office/powerpoint/2010/main" val="2355646336"/>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Text Box 2"/>
          <p:cNvSpPr txBox="1">
            <a:spLocks noChangeArrowheads="1"/>
          </p:cNvSpPr>
          <p:nvPr/>
        </p:nvSpPr>
        <p:spPr bwMode="auto">
          <a:xfrm>
            <a:off x="652463" y="893763"/>
            <a:ext cx="1255712"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讨论：</a:t>
            </a:r>
          </a:p>
        </p:txBody>
      </p:sp>
      <p:sp>
        <p:nvSpPr>
          <p:cNvPr id="142339" name="Text Box 3"/>
          <p:cNvSpPr txBox="1">
            <a:spLocks noChangeArrowheads="1"/>
          </p:cNvSpPr>
          <p:nvPr/>
        </p:nvSpPr>
        <p:spPr bwMode="auto">
          <a:xfrm>
            <a:off x="641350" y="1484313"/>
            <a:ext cx="803433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20000"/>
              </a:lnSpc>
              <a:spcBef>
                <a:spcPct val="50000"/>
              </a:spcBef>
              <a:spcAft>
                <a:spcPct val="0"/>
              </a:spcAft>
              <a:buClr>
                <a:srgbClr val="A50021"/>
              </a:buClr>
              <a:buFont typeface="Wingdings" pitchFamily="2" charset="2"/>
              <a:buChar char="Ø"/>
            </a:pPr>
            <a:r>
              <a:rPr kumimoji="1" lang="zh-CN" altLang="en-US">
                <a:solidFill>
                  <a:srgbClr val="000000"/>
                </a:solidFill>
                <a:ea typeface="楷体_GB2312" pitchFamily="49" charset="-122"/>
              </a:rPr>
              <a:t>虽然</a:t>
            </a:r>
            <a:r>
              <a:rPr kumimoji="1" lang="en-US" altLang="zh-CN">
                <a:solidFill>
                  <a:srgbClr val="000000"/>
                </a:solidFill>
                <a:ea typeface="楷体_GB2312" pitchFamily="49" charset="-122"/>
                <a:cs typeface="ˎ̥"/>
              </a:rPr>
              <a:t>k</a:t>
            </a:r>
            <a:r>
              <a:rPr kumimoji="1" lang="en-US" altLang="zh-CN" baseline="-25000">
                <a:solidFill>
                  <a:srgbClr val="000000"/>
                </a:solidFill>
                <a:ea typeface="楷体_GB2312" pitchFamily="49" charset="-122"/>
                <a:cs typeface="ˎ̥"/>
              </a:rPr>
              <a:t>t</a:t>
            </a:r>
            <a:r>
              <a:rPr kumimoji="1" lang="zh-CN" altLang="en-US">
                <a:solidFill>
                  <a:srgbClr val="000000"/>
                </a:solidFill>
                <a:ea typeface="楷体_GB2312" pitchFamily="49" charset="-122"/>
              </a:rPr>
              <a:t>＞＞</a:t>
            </a:r>
            <a:r>
              <a:rPr kumimoji="1" lang="zh-CN" altLang="en-US" baseline="-25000">
                <a:solidFill>
                  <a:srgbClr val="000000"/>
                </a:solidFill>
                <a:ea typeface="楷体_GB2312" pitchFamily="49" charset="-122"/>
              </a:rPr>
              <a:t> </a:t>
            </a:r>
            <a:r>
              <a:rPr kumimoji="1" lang="en-US" altLang="zh-CN">
                <a:solidFill>
                  <a:srgbClr val="000000"/>
                </a:solidFill>
                <a:ea typeface="楷体_GB2312" pitchFamily="49" charset="-122"/>
              </a:rPr>
              <a:t>k</a:t>
            </a:r>
            <a:r>
              <a:rPr kumimoji="1" lang="en-US" altLang="zh-CN" baseline="-25000">
                <a:solidFill>
                  <a:srgbClr val="000000"/>
                </a:solidFill>
                <a:ea typeface="楷体_GB2312" pitchFamily="49" charset="-122"/>
              </a:rPr>
              <a:t>p </a:t>
            </a:r>
            <a:r>
              <a:rPr kumimoji="1" lang="zh-CN" altLang="en-US">
                <a:solidFill>
                  <a:srgbClr val="000000"/>
                </a:solidFill>
                <a:ea typeface="楷体_GB2312" pitchFamily="49" charset="-122"/>
              </a:rPr>
              <a:t>，但</a:t>
            </a:r>
            <a:r>
              <a:rPr kumimoji="1" lang="en-US" altLang="zh-CN">
                <a:solidFill>
                  <a:srgbClr val="000000"/>
                </a:solidFill>
                <a:ea typeface="楷体_GB2312" pitchFamily="49" charset="-122"/>
              </a:rPr>
              <a:t>[M·]</a:t>
            </a:r>
            <a:r>
              <a:rPr kumimoji="1" lang="zh-CN" altLang="en-US">
                <a:solidFill>
                  <a:srgbClr val="000000"/>
                </a:solidFill>
                <a:ea typeface="楷体_GB2312" pitchFamily="49" charset="-122"/>
              </a:rPr>
              <a:t>＜＜</a:t>
            </a:r>
            <a:r>
              <a:rPr kumimoji="1" lang="en-US" altLang="zh-CN">
                <a:solidFill>
                  <a:srgbClr val="000000"/>
                </a:solidFill>
                <a:ea typeface="楷体_GB2312" pitchFamily="49" charset="-122"/>
              </a:rPr>
              <a:t>[M]</a:t>
            </a:r>
            <a:r>
              <a:rPr kumimoji="1" lang="zh-CN" altLang="en-US">
                <a:solidFill>
                  <a:srgbClr val="000000"/>
                </a:solidFill>
                <a:ea typeface="楷体_GB2312" pitchFamily="49" charset="-122"/>
              </a:rPr>
              <a:t>，因此，</a:t>
            </a:r>
            <a:r>
              <a:rPr kumimoji="1" lang="en-US" altLang="zh-CN">
                <a:solidFill>
                  <a:srgbClr val="000000"/>
                </a:solidFill>
                <a:ea typeface="楷体_GB2312" pitchFamily="49" charset="-122"/>
              </a:rPr>
              <a:t>R</a:t>
            </a:r>
            <a:r>
              <a:rPr kumimoji="1" lang="en-US" altLang="zh-CN" baseline="-25000">
                <a:solidFill>
                  <a:srgbClr val="000000"/>
                </a:solidFill>
                <a:ea typeface="楷体_GB2312" pitchFamily="49" charset="-122"/>
              </a:rPr>
              <a:t>p</a:t>
            </a:r>
            <a:r>
              <a:rPr kumimoji="1" lang="en-US" altLang="zh-CN">
                <a:solidFill>
                  <a:srgbClr val="000000"/>
                </a:solidFill>
                <a:ea typeface="楷体_GB2312" pitchFamily="49" charset="-122"/>
              </a:rPr>
              <a:t> </a:t>
            </a:r>
            <a:r>
              <a:rPr kumimoji="1" lang="zh-CN" altLang="en-US">
                <a:solidFill>
                  <a:srgbClr val="000000"/>
                </a:solidFill>
                <a:ea typeface="楷体_GB2312" pitchFamily="49" charset="-122"/>
              </a:rPr>
              <a:t>＞＞</a:t>
            </a:r>
            <a:r>
              <a:rPr kumimoji="1" lang="en-US" altLang="zh-CN">
                <a:solidFill>
                  <a:srgbClr val="000000"/>
                </a:solidFill>
                <a:ea typeface="楷体_GB2312" pitchFamily="49" charset="-122"/>
              </a:rPr>
              <a:t>R</a:t>
            </a:r>
            <a:r>
              <a:rPr kumimoji="1" lang="en-US" altLang="zh-CN" baseline="-25000">
                <a:solidFill>
                  <a:srgbClr val="000000"/>
                </a:solidFill>
                <a:ea typeface="楷体_GB2312" pitchFamily="49" charset="-122"/>
              </a:rPr>
              <a:t>t</a:t>
            </a:r>
            <a:r>
              <a:rPr kumimoji="1" lang="zh-CN" altLang="en-US">
                <a:solidFill>
                  <a:srgbClr val="000000"/>
                </a:solidFill>
                <a:ea typeface="楷体_GB2312" pitchFamily="49" charset="-122"/>
              </a:rPr>
              <a:t>。增长速率较终止速率大</a:t>
            </a:r>
            <a:r>
              <a:rPr kumimoji="1" lang="en-US" altLang="zh-CN">
                <a:solidFill>
                  <a:srgbClr val="000000"/>
                </a:solidFill>
                <a:ea typeface="楷体_GB2312" pitchFamily="49" charset="-122"/>
              </a:rPr>
              <a:t>3~5</a:t>
            </a:r>
            <a:r>
              <a:rPr kumimoji="1" lang="zh-CN" altLang="en-US">
                <a:solidFill>
                  <a:srgbClr val="000000"/>
                </a:solidFill>
                <a:ea typeface="楷体_GB2312" pitchFamily="49" charset="-122"/>
              </a:rPr>
              <a:t>个数量级，从而聚合反应能形成聚合度到达</a:t>
            </a:r>
            <a:r>
              <a:rPr kumimoji="1" lang="en-US" altLang="zh-CN">
                <a:solidFill>
                  <a:srgbClr val="000000"/>
                </a:solidFill>
                <a:ea typeface="楷体_GB2312" pitchFamily="49" charset="-122"/>
              </a:rPr>
              <a:t>10</a:t>
            </a:r>
            <a:r>
              <a:rPr kumimoji="1" lang="en-US" altLang="zh-CN" baseline="30000">
                <a:solidFill>
                  <a:srgbClr val="000000"/>
                </a:solidFill>
                <a:ea typeface="楷体_GB2312" pitchFamily="49" charset="-122"/>
              </a:rPr>
              <a:t>3</a:t>
            </a:r>
            <a:r>
              <a:rPr kumimoji="1" lang="en-US" altLang="zh-CN">
                <a:solidFill>
                  <a:srgbClr val="000000"/>
                </a:solidFill>
                <a:ea typeface="楷体_GB2312" pitchFamily="49" charset="-122"/>
              </a:rPr>
              <a:t>~10</a:t>
            </a:r>
            <a:r>
              <a:rPr kumimoji="1" lang="en-US" altLang="zh-CN" baseline="30000">
                <a:solidFill>
                  <a:srgbClr val="000000"/>
                </a:solidFill>
                <a:ea typeface="楷体_GB2312" pitchFamily="49" charset="-122"/>
              </a:rPr>
              <a:t>5</a:t>
            </a:r>
            <a:r>
              <a:rPr kumimoji="1" lang="en-US" altLang="zh-CN">
                <a:solidFill>
                  <a:srgbClr val="000000"/>
                </a:solidFill>
                <a:ea typeface="楷体_GB2312" pitchFamily="49" charset="-122"/>
              </a:rPr>
              <a:t> </a:t>
            </a:r>
            <a:r>
              <a:rPr kumimoji="1" lang="zh-CN" altLang="en-US">
                <a:solidFill>
                  <a:srgbClr val="000000"/>
                </a:solidFill>
                <a:ea typeface="楷体_GB2312" pitchFamily="49" charset="-122"/>
              </a:rPr>
              <a:t>的聚合物。</a:t>
            </a:r>
          </a:p>
          <a:p>
            <a:pPr eaLnBrk="1" fontAlgn="base" hangingPunct="1">
              <a:lnSpc>
                <a:spcPct val="120000"/>
              </a:lnSpc>
              <a:spcBef>
                <a:spcPct val="50000"/>
              </a:spcBef>
              <a:spcAft>
                <a:spcPct val="0"/>
              </a:spcAft>
              <a:buClr>
                <a:srgbClr val="A50021"/>
              </a:buClr>
              <a:buFont typeface="Wingdings" pitchFamily="2" charset="2"/>
              <a:buChar char="Ø"/>
            </a:pPr>
            <a:r>
              <a:rPr kumimoji="1" lang="zh-CN" altLang="en-US">
                <a:solidFill>
                  <a:srgbClr val="000000"/>
                </a:solidFill>
                <a:ea typeface="楷体_GB2312" pitchFamily="49" charset="-122"/>
              </a:rPr>
              <a:t>链引发、增长、终止三个基元反应中，从反应速率常数看， </a:t>
            </a:r>
            <a:r>
              <a:rPr kumimoji="1" lang="en-US" altLang="zh-CN">
                <a:solidFill>
                  <a:srgbClr val="000000"/>
                </a:solidFill>
                <a:ea typeface="楷体_GB2312" pitchFamily="49" charset="-122"/>
              </a:rPr>
              <a:t>k</a:t>
            </a:r>
            <a:r>
              <a:rPr kumimoji="1" lang="en-US" altLang="zh-CN" baseline="-25000">
                <a:solidFill>
                  <a:srgbClr val="000000"/>
                </a:solidFill>
                <a:ea typeface="楷体_GB2312" pitchFamily="49" charset="-122"/>
              </a:rPr>
              <a:t>p</a:t>
            </a:r>
            <a:r>
              <a:rPr kumimoji="1" lang="en-US" altLang="zh-CN">
                <a:solidFill>
                  <a:srgbClr val="000000"/>
                </a:solidFill>
                <a:ea typeface="楷体_GB2312" pitchFamily="49" charset="-122"/>
              </a:rPr>
              <a:t> , k</a:t>
            </a:r>
            <a:r>
              <a:rPr kumimoji="1" lang="en-US" altLang="zh-CN" baseline="-25000">
                <a:solidFill>
                  <a:srgbClr val="000000"/>
                </a:solidFill>
                <a:ea typeface="楷体_GB2312" pitchFamily="49" charset="-122"/>
              </a:rPr>
              <a:t>t</a:t>
            </a:r>
            <a:r>
              <a:rPr kumimoji="1" lang="zh-CN" altLang="en-US">
                <a:solidFill>
                  <a:srgbClr val="000000"/>
                </a:solidFill>
                <a:ea typeface="楷体_GB2312" pitchFamily="49" charset="-122"/>
              </a:rPr>
              <a:t>远大于</a:t>
            </a:r>
            <a:r>
              <a:rPr kumimoji="1" lang="en-US" altLang="zh-CN">
                <a:solidFill>
                  <a:srgbClr val="000000"/>
                </a:solidFill>
                <a:ea typeface="楷体_GB2312" pitchFamily="49" charset="-122"/>
              </a:rPr>
              <a:t>k</a:t>
            </a:r>
            <a:r>
              <a:rPr kumimoji="1" lang="en-US" altLang="zh-CN" baseline="-25000">
                <a:solidFill>
                  <a:srgbClr val="000000"/>
                </a:solidFill>
                <a:ea typeface="楷体_GB2312" pitchFamily="49" charset="-122"/>
              </a:rPr>
              <a:t>d</a:t>
            </a:r>
            <a:r>
              <a:rPr kumimoji="1" lang="zh-CN" altLang="en-US">
                <a:solidFill>
                  <a:srgbClr val="000000"/>
                </a:solidFill>
                <a:ea typeface="楷体_GB2312" pitchFamily="49" charset="-122"/>
              </a:rPr>
              <a:t>；从反应活化能看， </a:t>
            </a:r>
            <a:r>
              <a:rPr kumimoji="1" lang="en-US" altLang="zh-CN">
                <a:solidFill>
                  <a:srgbClr val="000000"/>
                </a:solidFill>
                <a:ea typeface="楷体_GB2312" pitchFamily="49" charset="-122"/>
              </a:rPr>
              <a:t>E</a:t>
            </a:r>
            <a:r>
              <a:rPr kumimoji="1" lang="en-US" altLang="zh-CN" baseline="-25000">
                <a:solidFill>
                  <a:srgbClr val="000000"/>
                </a:solidFill>
                <a:ea typeface="楷体_GB2312" pitchFamily="49" charset="-122"/>
              </a:rPr>
              <a:t>t</a:t>
            </a:r>
            <a:r>
              <a:rPr kumimoji="1" lang="en-US" altLang="zh-CN">
                <a:solidFill>
                  <a:srgbClr val="000000"/>
                </a:solidFill>
                <a:ea typeface="楷体_GB2312" pitchFamily="49" charset="-122"/>
              </a:rPr>
              <a:t> </a:t>
            </a:r>
            <a:r>
              <a:rPr kumimoji="1" lang="zh-CN" altLang="en-US">
                <a:solidFill>
                  <a:srgbClr val="000000"/>
                </a:solidFill>
                <a:ea typeface="楷体_GB2312" pitchFamily="49" charset="-122"/>
              </a:rPr>
              <a:t>，</a:t>
            </a:r>
            <a:r>
              <a:rPr kumimoji="1" lang="en-US" altLang="zh-CN">
                <a:solidFill>
                  <a:srgbClr val="000000"/>
                </a:solidFill>
                <a:ea typeface="楷体_GB2312" pitchFamily="49" charset="-122"/>
              </a:rPr>
              <a:t>E</a:t>
            </a:r>
            <a:r>
              <a:rPr kumimoji="1" lang="en-US" altLang="zh-CN" baseline="-25000">
                <a:solidFill>
                  <a:srgbClr val="000000"/>
                </a:solidFill>
                <a:ea typeface="楷体_GB2312" pitchFamily="49" charset="-122"/>
              </a:rPr>
              <a:t>p</a:t>
            </a:r>
            <a:r>
              <a:rPr kumimoji="1" lang="zh-CN" altLang="en-US">
                <a:solidFill>
                  <a:srgbClr val="000000"/>
                </a:solidFill>
                <a:ea typeface="楷体_GB2312" pitchFamily="49" charset="-122"/>
              </a:rPr>
              <a:t>远小于</a:t>
            </a:r>
            <a:r>
              <a:rPr kumimoji="1" lang="en-US" altLang="zh-CN">
                <a:solidFill>
                  <a:srgbClr val="000000"/>
                </a:solidFill>
                <a:ea typeface="楷体_GB2312" pitchFamily="49" charset="-122"/>
              </a:rPr>
              <a:t>E</a:t>
            </a:r>
            <a:r>
              <a:rPr kumimoji="1" lang="en-US" altLang="zh-CN" baseline="-25000">
                <a:solidFill>
                  <a:srgbClr val="000000"/>
                </a:solidFill>
                <a:ea typeface="楷体_GB2312" pitchFamily="49" charset="-122"/>
              </a:rPr>
              <a:t>d</a:t>
            </a:r>
            <a:r>
              <a:rPr kumimoji="1" lang="zh-CN" altLang="en-US">
                <a:solidFill>
                  <a:srgbClr val="000000"/>
                </a:solidFill>
                <a:ea typeface="楷体_GB2312" pitchFamily="49" charset="-122"/>
              </a:rPr>
              <a:t>。因此，整个聚合反应中，引发反应速率最慢，成为控制整个聚合反应速率的一步。</a:t>
            </a:r>
          </a:p>
          <a:p>
            <a:pPr eaLnBrk="1" fontAlgn="base" hangingPunct="1">
              <a:lnSpc>
                <a:spcPct val="120000"/>
              </a:lnSpc>
              <a:spcBef>
                <a:spcPct val="50000"/>
              </a:spcBef>
              <a:spcAft>
                <a:spcPct val="0"/>
              </a:spcAft>
              <a:buClr>
                <a:srgbClr val="A50021"/>
              </a:buClr>
              <a:buFont typeface="Wingdings" pitchFamily="2" charset="2"/>
              <a:buChar char="Ø"/>
            </a:pPr>
            <a:r>
              <a:rPr kumimoji="1" lang="en-US" altLang="zh-CN">
                <a:solidFill>
                  <a:srgbClr val="000000"/>
                </a:solidFill>
                <a:ea typeface="楷体_GB2312" pitchFamily="49" charset="-122"/>
              </a:rPr>
              <a:t>R</a:t>
            </a:r>
            <a:r>
              <a:rPr kumimoji="1" lang="en-US" altLang="zh-CN" baseline="-25000">
                <a:solidFill>
                  <a:srgbClr val="000000"/>
                </a:solidFill>
                <a:ea typeface="楷体_GB2312" pitchFamily="49" charset="-122"/>
              </a:rPr>
              <a:t>i</a:t>
            </a:r>
            <a:r>
              <a:rPr kumimoji="1" lang="en-US" altLang="zh-CN">
                <a:solidFill>
                  <a:srgbClr val="000000"/>
                </a:solidFill>
                <a:ea typeface="楷体_GB2312" pitchFamily="49" charset="-122"/>
              </a:rPr>
              <a:t> , R</a:t>
            </a:r>
            <a:r>
              <a:rPr kumimoji="1" lang="en-US" altLang="zh-CN" baseline="-25000">
                <a:solidFill>
                  <a:srgbClr val="000000"/>
                </a:solidFill>
                <a:ea typeface="楷体_GB2312" pitchFamily="49" charset="-122"/>
              </a:rPr>
              <a:t>t</a:t>
            </a:r>
            <a:r>
              <a:rPr kumimoji="1" lang="en-US" altLang="zh-CN">
                <a:solidFill>
                  <a:srgbClr val="000000"/>
                </a:solidFill>
                <a:ea typeface="楷体_GB2312" pitchFamily="49" charset="-122"/>
              </a:rPr>
              <a:t> </a:t>
            </a:r>
            <a:r>
              <a:rPr kumimoji="1" lang="zh-CN" altLang="en-US">
                <a:solidFill>
                  <a:srgbClr val="000000"/>
                </a:solidFill>
                <a:ea typeface="楷体_GB2312" pitchFamily="49" charset="-122"/>
              </a:rPr>
              <a:t>同一数量级，证明聚合初期稳态假定合理。</a:t>
            </a:r>
          </a:p>
          <a:p>
            <a:pPr eaLnBrk="1" fontAlgn="base" hangingPunct="1">
              <a:spcBef>
                <a:spcPct val="0"/>
              </a:spcBef>
              <a:spcAft>
                <a:spcPct val="0"/>
              </a:spcAft>
            </a:pPr>
            <a:endParaRPr kumimoji="1" lang="zh-CN" altLang="en-US">
              <a:solidFill>
                <a:srgbClr val="000000"/>
              </a:solidFill>
              <a:ea typeface="楷体_GB2312" pitchFamily="49" charset="-122"/>
            </a:endParaRPr>
          </a:p>
        </p:txBody>
      </p:sp>
      <p:sp>
        <p:nvSpPr>
          <p:cNvPr id="142340" name="Rectangle 9"/>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112</a:t>
            </a:fld>
            <a:endParaRPr lang="en-US" altLang="zh-CN">
              <a:solidFill>
                <a:srgbClr val="000000"/>
              </a:solidFill>
            </a:endParaRPr>
          </a:p>
        </p:txBody>
      </p:sp>
    </p:spTree>
    <p:extLst>
      <p:ext uri="{BB962C8B-B14F-4D97-AF65-F5344CB8AC3E}">
        <p14:creationId xmlns:p14="http://schemas.microsoft.com/office/powerpoint/2010/main" val="365069464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250825" y="1700213"/>
            <a:ext cx="8578850" cy="649287"/>
          </a:xfrm>
        </p:spPr>
        <p:txBody>
          <a:bodyPr/>
          <a:lstStyle/>
          <a:p>
            <a:pPr marL="0" indent="714375" eaLnBrk="1" hangingPunct="1">
              <a:buFont typeface="Wingdings" pitchFamily="2" charset="2"/>
              <a:buNone/>
            </a:pPr>
            <a:r>
              <a:rPr lang="zh-CN" altLang="en-US" sz="2400" b="1" smtClean="0">
                <a:solidFill>
                  <a:srgbClr val="000099"/>
                </a:solidFill>
                <a:latin typeface="Times New Roman" pitchFamily="18" charset="0"/>
              </a:rPr>
              <a:t>聚合总速率常数</a:t>
            </a:r>
            <a:r>
              <a:rPr lang="en-US" altLang="zh-CN" sz="2400" b="1" smtClean="0">
                <a:solidFill>
                  <a:srgbClr val="000099"/>
                </a:solidFill>
                <a:latin typeface="Times New Roman" pitchFamily="18" charset="0"/>
              </a:rPr>
              <a:t>k</a:t>
            </a:r>
            <a:r>
              <a:rPr lang="zh-CN" altLang="en-US" sz="2400" b="1" smtClean="0">
                <a:solidFill>
                  <a:srgbClr val="000099"/>
                </a:solidFill>
                <a:latin typeface="Times New Roman" pitchFamily="18" charset="0"/>
              </a:rPr>
              <a:t>与温度的关系遵循</a:t>
            </a:r>
            <a:r>
              <a:rPr lang="en-US" altLang="zh-CN" sz="2400" b="1" smtClean="0">
                <a:solidFill>
                  <a:srgbClr val="A50021"/>
                </a:solidFill>
                <a:latin typeface="Times New Roman" pitchFamily="18" charset="0"/>
              </a:rPr>
              <a:t>Arrhenius</a:t>
            </a:r>
            <a:r>
              <a:rPr lang="zh-CN" altLang="en-US" sz="2400" b="1" smtClean="0">
                <a:solidFill>
                  <a:srgbClr val="A50021"/>
                </a:solidFill>
                <a:latin typeface="Times New Roman" pitchFamily="18" charset="0"/>
              </a:rPr>
              <a:t>经验公式</a:t>
            </a:r>
            <a:r>
              <a:rPr lang="zh-CN" altLang="en-US" sz="2400" b="1" smtClean="0">
                <a:solidFill>
                  <a:srgbClr val="000099"/>
                </a:solidFill>
                <a:latin typeface="Times New Roman" pitchFamily="18" charset="0"/>
              </a:rPr>
              <a:t>。</a:t>
            </a:r>
          </a:p>
        </p:txBody>
      </p:sp>
      <p:graphicFrame>
        <p:nvGraphicFramePr>
          <p:cNvPr id="143363" name="Object 4"/>
          <p:cNvGraphicFramePr>
            <a:graphicFrameLocks noChangeAspect="1"/>
          </p:cNvGraphicFramePr>
          <p:nvPr/>
        </p:nvGraphicFramePr>
        <p:xfrm>
          <a:off x="1835150" y="4437063"/>
          <a:ext cx="2881313" cy="1485900"/>
        </p:xfrm>
        <a:graphic>
          <a:graphicData uri="http://schemas.openxmlformats.org/presentationml/2006/ole">
            <mc:AlternateContent xmlns:mc="http://schemas.openxmlformats.org/markup-compatibility/2006">
              <mc:Choice xmlns:v="urn:schemas-microsoft-com:vml" Requires="v">
                <p:oleObj spid="_x0000_s69658" name="公式" r:id="rId3" imgW="863225" imgH="444307" progId="Equation.3">
                  <p:embed/>
                </p:oleObj>
              </mc:Choice>
              <mc:Fallback>
                <p:oleObj name="公式" r:id="rId3" imgW="863225"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437063"/>
                        <a:ext cx="28813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64" name="Object 6"/>
          <p:cNvGraphicFramePr>
            <a:graphicFrameLocks noChangeAspect="1"/>
          </p:cNvGraphicFramePr>
          <p:nvPr/>
        </p:nvGraphicFramePr>
        <p:xfrm>
          <a:off x="1908175" y="2349500"/>
          <a:ext cx="2447925" cy="666750"/>
        </p:xfrm>
        <a:graphic>
          <a:graphicData uri="http://schemas.openxmlformats.org/presentationml/2006/ole">
            <mc:AlternateContent xmlns:mc="http://schemas.openxmlformats.org/markup-compatibility/2006">
              <mc:Choice xmlns:v="urn:schemas-microsoft-com:vml" Requires="v">
                <p:oleObj spid="_x0000_s69659" name="公式" r:id="rId5" imgW="736600" imgH="203200" progId="Equation.3">
                  <p:embed/>
                </p:oleObj>
              </mc:Choice>
              <mc:Fallback>
                <p:oleObj name="公式" r:id="rId5" imgW="7366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3495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65" name="Rectangle 9"/>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32331" name="Rectangle 11"/>
          <p:cNvSpPr>
            <a:spLocks noChangeArrowheads="1"/>
          </p:cNvSpPr>
          <p:nvPr/>
        </p:nvSpPr>
        <p:spPr bwMode="auto">
          <a:xfrm>
            <a:off x="611188" y="908050"/>
            <a:ext cx="48275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温度对自由基聚合速率的影响</a:t>
            </a:r>
          </a:p>
        </p:txBody>
      </p:sp>
      <p:sp>
        <p:nvSpPr>
          <p:cNvPr id="143367" name="Rectangle 15"/>
          <p:cNvSpPr>
            <a:spLocks noChangeArrowheads="1"/>
          </p:cNvSpPr>
          <p:nvPr/>
        </p:nvSpPr>
        <p:spPr bwMode="auto">
          <a:xfrm>
            <a:off x="611188" y="3284538"/>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000099"/>
                </a:solidFill>
                <a:latin typeface="Times New Roman" pitchFamily="18" charset="0"/>
              </a:rPr>
              <a:t>     各</a:t>
            </a:r>
            <a:r>
              <a:rPr lang="zh-CN" altLang="en-US" sz="2400" b="1">
                <a:solidFill>
                  <a:srgbClr val="A50021"/>
                </a:solidFill>
                <a:latin typeface="Times New Roman" pitchFamily="18" charset="0"/>
              </a:rPr>
              <a:t>基元反应</a:t>
            </a:r>
            <a:r>
              <a:rPr lang="zh-CN" altLang="en-US" sz="2400" b="1">
                <a:solidFill>
                  <a:srgbClr val="000099"/>
                </a:solidFill>
                <a:latin typeface="Times New Roman" pitchFamily="18" charset="0"/>
              </a:rPr>
              <a:t>的速率常数与温度的关系也遵循这一方程。当用引发剂引发时：</a:t>
            </a:r>
          </a:p>
        </p:txBody>
      </p:sp>
      <p:graphicFrame>
        <p:nvGraphicFramePr>
          <p:cNvPr id="143368" name="Object 16"/>
          <p:cNvGraphicFramePr>
            <a:graphicFrameLocks noChangeAspect="1"/>
          </p:cNvGraphicFramePr>
          <p:nvPr/>
        </p:nvGraphicFramePr>
        <p:xfrm>
          <a:off x="4932363" y="4076700"/>
          <a:ext cx="3275012" cy="1041400"/>
        </p:xfrm>
        <a:graphic>
          <a:graphicData uri="http://schemas.openxmlformats.org/presentationml/2006/ole">
            <mc:AlternateContent xmlns:mc="http://schemas.openxmlformats.org/markup-compatibility/2006">
              <mc:Choice xmlns:v="urn:schemas-microsoft-com:vml" Requires="v">
                <p:oleObj spid="_x0000_s69660" name="公式" r:id="rId7" imgW="1358310" imgH="431613" progId="Equation.3">
                  <p:embed/>
                </p:oleObj>
              </mc:Choice>
              <mc:Fallback>
                <p:oleObj name="公式" r:id="rId7" imgW="1358310"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4076700"/>
                        <a:ext cx="3275012" cy="1041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113</a:t>
            </a:fld>
            <a:endParaRPr lang="en-US" altLang="zh-CN">
              <a:solidFill>
                <a:srgbClr val="000000"/>
              </a:solidFill>
            </a:endParaRPr>
          </a:p>
        </p:txBody>
      </p:sp>
    </p:spTree>
    <p:extLst>
      <p:ext uri="{BB962C8B-B14F-4D97-AF65-F5344CB8AC3E}">
        <p14:creationId xmlns:p14="http://schemas.microsoft.com/office/powerpoint/2010/main" val="572166789"/>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body" idx="1"/>
          </p:nvPr>
        </p:nvSpPr>
        <p:spPr>
          <a:xfrm>
            <a:off x="611188" y="4292600"/>
            <a:ext cx="7921625" cy="2016125"/>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通常</a:t>
            </a:r>
            <a:r>
              <a:rPr lang="en-US" altLang="zh-CN" sz="2400" b="1" smtClean="0">
                <a:solidFill>
                  <a:srgbClr val="000099"/>
                </a:solidFill>
                <a:latin typeface="Times New Roman" pitchFamily="18" charset="0"/>
              </a:rPr>
              <a:t>E</a:t>
            </a:r>
            <a:r>
              <a:rPr lang="en-US" altLang="zh-CN" sz="2400" b="1" baseline="-25000" smtClean="0">
                <a:solidFill>
                  <a:srgbClr val="000099"/>
                </a:solidFill>
                <a:latin typeface="Times New Roman" pitchFamily="18" charset="0"/>
              </a:rPr>
              <a:t>d</a:t>
            </a:r>
            <a:r>
              <a:rPr lang="en-US" altLang="zh-CN" sz="2400" b="1" smtClean="0">
                <a:solidFill>
                  <a:srgbClr val="000099"/>
                </a:solidFill>
                <a:latin typeface="Times New Roman" pitchFamily="18" charset="0"/>
              </a:rPr>
              <a:t>≈125 kJ/mol, E</a:t>
            </a:r>
            <a:r>
              <a:rPr lang="en-US" altLang="zh-CN" sz="2400" b="1" baseline="-25000" smtClean="0">
                <a:solidFill>
                  <a:srgbClr val="000099"/>
                </a:solidFill>
                <a:latin typeface="Times New Roman" pitchFamily="18" charset="0"/>
              </a:rPr>
              <a:t>p</a:t>
            </a:r>
            <a:r>
              <a:rPr lang="en-US" altLang="zh-CN" sz="2400" b="1" smtClean="0">
                <a:solidFill>
                  <a:srgbClr val="000099"/>
                </a:solidFill>
                <a:latin typeface="Times New Roman" pitchFamily="18" charset="0"/>
              </a:rPr>
              <a:t>≈29 kJ/mol, E</a:t>
            </a:r>
            <a:r>
              <a:rPr lang="en-US" altLang="zh-CN" sz="2400" b="1" baseline="-25000" smtClean="0">
                <a:solidFill>
                  <a:srgbClr val="000099"/>
                </a:solidFill>
                <a:latin typeface="Times New Roman" pitchFamily="18" charset="0"/>
              </a:rPr>
              <a:t>t</a:t>
            </a:r>
            <a:r>
              <a:rPr lang="en-US" altLang="zh-CN" sz="2400" b="1" smtClean="0">
                <a:solidFill>
                  <a:srgbClr val="000099"/>
                </a:solidFill>
                <a:latin typeface="Times New Roman" pitchFamily="18" charset="0"/>
              </a:rPr>
              <a:t>≈17 kJ/mol</a:t>
            </a:r>
            <a:r>
              <a:rPr lang="zh-CN" altLang="en-US" sz="2400" b="1" smtClean="0">
                <a:solidFill>
                  <a:srgbClr val="000099"/>
                </a:solidFill>
                <a:latin typeface="Times New Roman" pitchFamily="18" charset="0"/>
              </a:rPr>
              <a:t>，则总活化能</a:t>
            </a:r>
            <a:r>
              <a:rPr lang="en-US" altLang="zh-CN" sz="2400" b="1" smtClean="0">
                <a:solidFill>
                  <a:srgbClr val="000099"/>
                </a:solidFill>
                <a:latin typeface="Times New Roman" pitchFamily="18" charset="0"/>
              </a:rPr>
              <a:t>E≈83 kJ/mol</a:t>
            </a:r>
            <a:r>
              <a:rPr lang="zh-CN" altLang="en-US" sz="2400" b="1" smtClean="0">
                <a:solidFill>
                  <a:srgbClr val="000099"/>
                </a:solidFill>
                <a:latin typeface="Times New Roman" pitchFamily="18" charset="0"/>
              </a:rPr>
              <a:t>。</a:t>
            </a:r>
          </a:p>
          <a:p>
            <a:pPr marL="0" indent="628650" eaLnBrk="1" hangingPunct="1">
              <a:lnSpc>
                <a:spcPct val="120000"/>
              </a:lnSpc>
              <a:buFont typeface="Wingdings" pitchFamily="2" charset="2"/>
              <a:buNone/>
            </a:pPr>
            <a:r>
              <a:rPr lang="en-US" altLang="zh-CN" sz="2400" b="1" smtClean="0">
                <a:solidFill>
                  <a:srgbClr val="000099"/>
                </a:solidFill>
                <a:latin typeface="Times New Roman" pitchFamily="18" charset="0"/>
              </a:rPr>
              <a:t>E</a:t>
            </a:r>
            <a:r>
              <a:rPr lang="zh-CN" altLang="en-US" sz="2400" b="1" smtClean="0">
                <a:solidFill>
                  <a:srgbClr val="000099"/>
                </a:solidFill>
                <a:latin typeface="Times New Roman" pitchFamily="18" charset="0"/>
              </a:rPr>
              <a:t>为正值，</a:t>
            </a:r>
            <a:r>
              <a:rPr lang="zh-CN" altLang="en-US" sz="2400" b="1" smtClean="0">
                <a:solidFill>
                  <a:srgbClr val="A50021"/>
                </a:solidFill>
                <a:latin typeface="Times New Roman" pitchFamily="18" charset="0"/>
              </a:rPr>
              <a:t>表明温度上升，聚合总速率常数增大</a:t>
            </a:r>
            <a:r>
              <a:rPr lang="zh-CN" altLang="en-US" sz="2400" b="1" smtClean="0">
                <a:solidFill>
                  <a:srgbClr val="000099"/>
                </a:solidFill>
                <a:latin typeface="Times New Roman" pitchFamily="18" charset="0"/>
              </a:rPr>
              <a:t>。每升高</a:t>
            </a:r>
            <a:r>
              <a:rPr lang="en-US" altLang="zh-CN" sz="2400" b="1" smtClean="0">
                <a:solidFill>
                  <a:srgbClr val="000099"/>
                </a:solidFill>
                <a:latin typeface="Times New Roman" pitchFamily="18" charset="0"/>
              </a:rPr>
              <a:t>10℃</a:t>
            </a:r>
            <a:r>
              <a:rPr lang="zh-CN" altLang="en-US" sz="2400" b="1" smtClean="0">
                <a:solidFill>
                  <a:srgbClr val="000099"/>
                </a:solidFill>
                <a:latin typeface="Times New Roman" pitchFamily="18" charset="0"/>
              </a:rPr>
              <a:t>，聚合总速率常数增加</a:t>
            </a:r>
            <a:r>
              <a:rPr lang="en-US" altLang="zh-CN" sz="2400" b="1" smtClean="0">
                <a:solidFill>
                  <a:srgbClr val="000099"/>
                </a:solidFill>
                <a:latin typeface="Times New Roman" pitchFamily="18" charset="0"/>
              </a:rPr>
              <a:t>1 </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2.5</a:t>
            </a:r>
            <a:r>
              <a:rPr lang="zh-CN" altLang="en-US" sz="2400" b="1" smtClean="0">
                <a:solidFill>
                  <a:srgbClr val="000099"/>
                </a:solidFill>
                <a:latin typeface="Times New Roman" pitchFamily="18" charset="0"/>
              </a:rPr>
              <a:t>倍。</a:t>
            </a:r>
          </a:p>
        </p:txBody>
      </p:sp>
      <p:graphicFrame>
        <p:nvGraphicFramePr>
          <p:cNvPr id="144387" name="Object 5"/>
          <p:cNvGraphicFramePr>
            <a:graphicFrameLocks noChangeAspect="1"/>
          </p:cNvGraphicFramePr>
          <p:nvPr/>
        </p:nvGraphicFramePr>
        <p:xfrm>
          <a:off x="1619250" y="1422400"/>
          <a:ext cx="5400675" cy="1285875"/>
        </p:xfrm>
        <a:graphic>
          <a:graphicData uri="http://schemas.openxmlformats.org/presentationml/2006/ole">
            <mc:AlternateContent xmlns:mc="http://schemas.openxmlformats.org/markup-compatibility/2006">
              <mc:Choice xmlns:v="urn:schemas-microsoft-com:vml" Requires="v">
                <p:oleObj spid="_x0000_s70674" name="公式" r:id="rId3" imgW="1879600" imgH="444500" progId="Equation.3">
                  <p:embed/>
                </p:oleObj>
              </mc:Choice>
              <mc:Fallback>
                <p:oleObj name="公式" r:id="rId3" imgW="18796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422400"/>
                        <a:ext cx="54006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388" name="Object 8"/>
          <p:cNvGraphicFramePr>
            <a:graphicFrameLocks noChangeAspect="1"/>
          </p:cNvGraphicFramePr>
          <p:nvPr/>
        </p:nvGraphicFramePr>
        <p:xfrm>
          <a:off x="1692275" y="3411538"/>
          <a:ext cx="4464050" cy="738187"/>
        </p:xfrm>
        <a:graphic>
          <a:graphicData uri="http://schemas.openxmlformats.org/presentationml/2006/ole">
            <mc:AlternateContent xmlns:mc="http://schemas.openxmlformats.org/markup-compatibility/2006">
              <mc:Choice xmlns:v="urn:schemas-microsoft-com:vml" Requires="v">
                <p:oleObj spid="_x0000_s70675" name="公式" r:id="rId5" imgW="1435100" imgH="241300" progId="Equation.3">
                  <p:embed/>
                </p:oleObj>
              </mc:Choice>
              <mc:Fallback>
                <p:oleObj name="公式" r:id="rId5" imgW="14351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3411538"/>
                        <a:ext cx="4464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389" name="Rectangle 11"/>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44390" name="Rectangle 13"/>
          <p:cNvSpPr>
            <a:spLocks noChangeArrowheads="1"/>
          </p:cNvSpPr>
          <p:nvPr/>
        </p:nvSpPr>
        <p:spPr bwMode="auto">
          <a:xfrm>
            <a:off x="1198563" y="908050"/>
            <a:ext cx="294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rPr>
              <a:t>合并上两式，可得：</a:t>
            </a:r>
          </a:p>
        </p:txBody>
      </p:sp>
      <p:sp>
        <p:nvSpPr>
          <p:cNvPr id="144391" name="Rectangle 15"/>
          <p:cNvSpPr>
            <a:spLocks noChangeArrowheads="1"/>
          </p:cNvSpPr>
          <p:nvPr/>
        </p:nvSpPr>
        <p:spPr bwMode="auto">
          <a:xfrm>
            <a:off x="1258888" y="2763838"/>
            <a:ext cx="447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99"/>
                </a:solidFill>
              </a:rPr>
              <a:t>由上式可见，聚合总活化能为：</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114</a:t>
            </a:fld>
            <a:endParaRPr lang="en-US" altLang="zh-CN">
              <a:solidFill>
                <a:srgbClr val="000000"/>
              </a:solidFill>
            </a:endParaRPr>
          </a:p>
        </p:txBody>
      </p:sp>
    </p:spTree>
    <p:extLst>
      <p:ext uri="{BB962C8B-B14F-4D97-AF65-F5344CB8AC3E}">
        <p14:creationId xmlns:p14="http://schemas.microsoft.com/office/powerpoint/2010/main" val="1763358083"/>
      </p:ext>
    </p:extLst>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body" idx="1"/>
          </p:nvPr>
        </p:nvSpPr>
        <p:spPr>
          <a:xfrm>
            <a:off x="611188" y="1052513"/>
            <a:ext cx="7921625" cy="4327525"/>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在聚合总活化能中，</a:t>
            </a:r>
            <a:r>
              <a:rPr lang="en-US" altLang="zh-CN" sz="2400" b="1" smtClean="0">
                <a:solidFill>
                  <a:srgbClr val="000099"/>
                </a:solidFill>
                <a:latin typeface="Times New Roman" pitchFamily="18" charset="0"/>
              </a:rPr>
              <a:t>E</a:t>
            </a:r>
            <a:r>
              <a:rPr lang="en-US" altLang="zh-CN" sz="2400" b="1" baseline="-25000" smtClean="0">
                <a:solidFill>
                  <a:srgbClr val="000099"/>
                </a:solidFill>
                <a:latin typeface="Times New Roman" pitchFamily="18" charset="0"/>
              </a:rPr>
              <a:t>d</a:t>
            </a:r>
            <a:r>
              <a:rPr lang="zh-CN" altLang="en-US" sz="2400" b="1" smtClean="0">
                <a:solidFill>
                  <a:srgbClr val="000099"/>
                </a:solidFill>
                <a:latin typeface="Times New Roman" pitchFamily="18" charset="0"/>
              </a:rPr>
              <a:t>占主要地位。因此，</a:t>
            </a:r>
            <a:r>
              <a:rPr lang="zh-CN" altLang="en-US" sz="2400" b="1" smtClean="0">
                <a:solidFill>
                  <a:srgbClr val="A50021"/>
                </a:solidFill>
                <a:latin typeface="Times New Roman" pitchFamily="18" charset="0"/>
              </a:rPr>
              <a:t>选择</a:t>
            </a:r>
            <a:r>
              <a:rPr lang="en-US" altLang="zh-CN" sz="2400" b="1" smtClean="0">
                <a:solidFill>
                  <a:srgbClr val="A50021"/>
                </a:solidFill>
                <a:latin typeface="Times New Roman" pitchFamily="18" charset="0"/>
              </a:rPr>
              <a:t>E</a:t>
            </a:r>
            <a:r>
              <a:rPr lang="en-US" altLang="zh-CN" sz="2400" b="1" baseline="-25000" smtClean="0">
                <a:solidFill>
                  <a:srgbClr val="A50021"/>
                </a:solidFill>
                <a:latin typeface="Times New Roman" pitchFamily="18" charset="0"/>
              </a:rPr>
              <a:t>d</a:t>
            </a:r>
            <a:r>
              <a:rPr lang="zh-CN" altLang="en-US" sz="2400" b="1" smtClean="0">
                <a:solidFill>
                  <a:srgbClr val="A50021"/>
                </a:solidFill>
                <a:latin typeface="Times New Roman" pitchFamily="18" charset="0"/>
              </a:rPr>
              <a:t>较低的引发剂</a:t>
            </a:r>
            <a:r>
              <a:rPr lang="zh-CN" altLang="en-US" sz="2400" b="1" smtClean="0">
                <a:solidFill>
                  <a:srgbClr val="000099"/>
                </a:solidFill>
                <a:latin typeface="Times New Roman" pitchFamily="18" charset="0"/>
              </a:rPr>
              <a:t>，则反应速率的提高要比升高</a:t>
            </a:r>
            <a:r>
              <a:rPr lang="en-US" altLang="zh-CN" sz="2400" b="1" smtClean="0">
                <a:solidFill>
                  <a:srgbClr val="000099"/>
                </a:solidFill>
                <a:latin typeface="Times New Roman" pitchFamily="18" charset="0"/>
              </a:rPr>
              <a:t>T</a:t>
            </a:r>
            <a:r>
              <a:rPr lang="zh-CN" altLang="en-US" sz="2400" b="1" smtClean="0">
                <a:solidFill>
                  <a:srgbClr val="000099"/>
                </a:solidFill>
                <a:latin typeface="Times New Roman" pitchFamily="18" charset="0"/>
              </a:rPr>
              <a:t>更显著。氧化</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还原引发体系能在较低温度下保持较高聚合速率，就是此理。</a:t>
            </a:r>
          </a:p>
        </p:txBody>
      </p:sp>
      <p:sp>
        <p:nvSpPr>
          <p:cNvPr id="145411"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45412" name="Rectangle 10"/>
          <p:cNvSpPr>
            <a:spLocks noChangeArrowheads="1"/>
          </p:cNvSpPr>
          <p:nvPr/>
        </p:nvSpPr>
        <p:spPr bwMode="auto">
          <a:xfrm>
            <a:off x="611188" y="3216275"/>
            <a:ext cx="79216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50000"/>
              </a:spcBef>
              <a:spcAft>
                <a:spcPct val="0"/>
              </a:spcAft>
            </a:pPr>
            <a:r>
              <a:rPr kumimoji="1" lang="zh-CN" altLang="en-US" sz="2400" b="1">
                <a:solidFill>
                  <a:srgbClr val="A50021"/>
                </a:solidFill>
                <a:latin typeface="Times New Roman" pitchFamily="18" charset="0"/>
                <a:ea typeface="黑体" pitchFamily="49" charset="-122"/>
              </a:rPr>
              <a:t>热引发：</a:t>
            </a:r>
            <a:r>
              <a:rPr kumimoji="1" lang="en-US" altLang="zh-CN" sz="2400" b="1">
                <a:solidFill>
                  <a:srgbClr val="A50021"/>
                </a:solidFill>
                <a:latin typeface="Times New Roman" pitchFamily="18" charset="0"/>
                <a:ea typeface="黑体" pitchFamily="49" charset="-122"/>
              </a:rPr>
              <a:t>E≈80</a:t>
            </a:r>
            <a:r>
              <a:rPr kumimoji="1" lang="zh-CN" altLang="en-US" sz="2400" b="1">
                <a:solidFill>
                  <a:srgbClr val="A50021"/>
                </a:solidFill>
                <a:latin typeface="Times New Roman" pitchFamily="18" charset="0"/>
                <a:ea typeface="黑体" pitchFamily="49" charset="-122"/>
              </a:rPr>
              <a:t>～</a:t>
            </a:r>
            <a:r>
              <a:rPr kumimoji="1" lang="en-US" altLang="zh-CN" sz="2400" b="1">
                <a:solidFill>
                  <a:srgbClr val="A50021"/>
                </a:solidFill>
                <a:latin typeface="Times New Roman" pitchFamily="18" charset="0"/>
                <a:ea typeface="黑体" pitchFamily="49" charset="-122"/>
              </a:rPr>
              <a:t>96 kJ/mol</a:t>
            </a:r>
            <a:r>
              <a:rPr kumimoji="1" lang="zh-CN" altLang="en-US" sz="2400" b="1">
                <a:solidFill>
                  <a:srgbClr val="A50021"/>
                </a:solidFill>
                <a:latin typeface="Times New Roman" pitchFamily="18" charset="0"/>
                <a:ea typeface="黑体" pitchFamily="49" charset="-122"/>
              </a:rPr>
              <a:t>，温度对聚合速率影响较大 ；</a:t>
            </a:r>
          </a:p>
          <a:p>
            <a:pPr fontAlgn="base">
              <a:spcBef>
                <a:spcPct val="50000"/>
              </a:spcBef>
              <a:spcAft>
                <a:spcPct val="0"/>
              </a:spcAft>
            </a:pPr>
            <a:r>
              <a:rPr kumimoji="1" lang="zh-CN" altLang="en-US" sz="2400" b="1">
                <a:solidFill>
                  <a:srgbClr val="A50021"/>
                </a:solidFill>
                <a:latin typeface="Times New Roman" pitchFamily="18" charset="0"/>
                <a:ea typeface="黑体" pitchFamily="49" charset="-122"/>
              </a:rPr>
              <a:t>辐射引发： </a:t>
            </a:r>
            <a:r>
              <a:rPr kumimoji="1" lang="en-US" altLang="zh-CN" sz="2400" b="1">
                <a:solidFill>
                  <a:srgbClr val="A50021"/>
                </a:solidFill>
                <a:latin typeface="Times New Roman" pitchFamily="18" charset="0"/>
                <a:ea typeface="黑体" pitchFamily="49" charset="-122"/>
              </a:rPr>
              <a:t>E≈20kJ/mol</a:t>
            </a:r>
            <a:r>
              <a:rPr kumimoji="1" lang="zh-CN" altLang="en-US" sz="2400" b="1">
                <a:solidFill>
                  <a:srgbClr val="A50021"/>
                </a:solidFill>
                <a:latin typeface="Times New Roman" pitchFamily="18" charset="0"/>
                <a:ea typeface="黑体" pitchFamily="49" charset="-122"/>
              </a:rPr>
              <a:t>，温度对聚合速率影响较小。</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115</a:t>
            </a:fld>
            <a:endParaRPr lang="en-US" altLang="zh-CN">
              <a:solidFill>
                <a:srgbClr val="000000"/>
              </a:solidFill>
            </a:endParaRPr>
          </a:p>
        </p:txBody>
      </p:sp>
    </p:spTree>
    <p:extLst>
      <p:ext uri="{BB962C8B-B14F-4D97-AF65-F5344CB8AC3E}">
        <p14:creationId xmlns:p14="http://schemas.microsoft.com/office/powerpoint/2010/main" val="750706061"/>
      </p:ext>
    </p:extLst>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1" name="Rectangle 3"/>
          <p:cNvSpPr>
            <a:spLocks noGrp="1" noChangeArrowheads="1"/>
          </p:cNvSpPr>
          <p:nvPr>
            <p:ph type="body" idx="1"/>
          </p:nvPr>
        </p:nvSpPr>
        <p:spPr>
          <a:xfrm>
            <a:off x="673100" y="1196975"/>
            <a:ext cx="7859713" cy="1584325"/>
          </a:xfrm>
        </p:spPr>
        <p:txBody>
          <a:bodyPr/>
          <a:lstStyle/>
          <a:p>
            <a:pPr algn="just" eaLnBrk="1" hangingPunct="1">
              <a:buFont typeface="Wingdings" pitchFamily="2" charset="2"/>
              <a:buNone/>
              <a:defRPr/>
            </a:pPr>
            <a:r>
              <a:rPr lang="zh-CN" altLang="en-US" sz="2400" b="1" smtClean="0">
                <a:solidFill>
                  <a:srgbClr val="A50021"/>
                </a:solidFill>
                <a:effectLst>
                  <a:outerShdw blurRad="38100" dist="38100" dir="2700000" algn="tl">
                    <a:srgbClr val="C0C0C0"/>
                  </a:outerShdw>
                </a:effectLst>
                <a:ea typeface="黑体" pitchFamily="49" charset="-122"/>
              </a:rPr>
              <a:t>例一：</a:t>
            </a:r>
            <a:r>
              <a:rPr lang="zh-CN" altLang="en-US" sz="2400" b="1" smtClean="0">
                <a:solidFill>
                  <a:srgbClr val="0000FF"/>
                </a:solidFill>
                <a:latin typeface="Times New Roman" pitchFamily="18" charset="0"/>
              </a:rPr>
              <a:t>一聚合体系，</a:t>
            </a:r>
            <a:r>
              <a:rPr lang="en-US" altLang="zh-CN" sz="2400" b="1" smtClean="0">
                <a:solidFill>
                  <a:srgbClr val="0000FF"/>
                </a:solidFill>
                <a:latin typeface="Times New Roman" pitchFamily="18" charset="0"/>
              </a:rPr>
              <a:t>T</a:t>
            </a:r>
            <a:r>
              <a:rPr lang="en-US" altLang="zh-CN" sz="2400" b="1" baseline="-25000" smtClean="0">
                <a:solidFill>
                  <a:srgbClr val="0000FF"/>
                </a:solidFill>
                <a:latin typeface="Times New Roman" pitchFamily="18" charset="0"/>
              </a:rPr>
              <a:t>1 </a:t>
            </a:r>
            <a:r>
              <a:rPr lang="en-US" altLang="zh-CN" sz="2400" b="1" smtClean="0">
                <a:solidFill>
                  <a:srgbClr val="0000FF"/>
                </a:solidFill>
                <a:latin typeface="Times New Roman" pitchFamily="18" charset="0"/>
              </a:rPr>
              <a:t>= 50℃</a:t>
            </a:r>
            <a:r>
              <a:rPr lang="zh-CN" altLang="en-US" sz="2400" b="1" smtClean="0">
                <a:solidFill>
                  <a:srgbClr val="0000FF"/>
                </a:solidFill>
                <a:latin typeface="Times New Roman" pitchFamily="18" charset="0"/>
              </a:rPr>
              <a:t>，</a:t>
            </a:r>
            <a:r>
              <a:rPr lang="en-US" altLang="zh-CN" sz="2400" b="1" smtClean="0">
                <a:solidFill>
                  <a:srgbClr val="0000FF"/>
                </a:solidFill>
                <a:latin typeface="Times New Roman" pitchFamily="18" charset="0"/>
              </a:rPr>
              <a:t>T</a:t>
            </a:r>
            <a:r>
              <a:rPr lang="en-US" altLang="zh-CN" sz="2400" b="1" baseline="-25000" smtClean="0">
                <a:solidFill>
                  <a:srgbClr val="0000FF"/>
                </a:solidFill>
                <a:latin typeface="Times New Roman" pitchFamily="18" charset="0"/>
              </a:rPr>
              <a:t>2 </a:t>
            </a:r>
            <a:r>
              <a:rPr lang="en-US" altLang="zh-CN" sz="2400" b="1" smtClean="0">
                <a:solidFill>
                  <a:srgbClr val="0000FF"/>
                </a:solidFill>
                <a:latin typeface="Times New Roman" pitchFamily="18" charset="0"/>
              </a:rPr>
              <a:t>= 60 ℃</a:t>
            </a:r>
            <a:r>
              <a:rPr lang="zh-CN" altLang="en-US" sz="2400" b="1" smtClean="0">
                <a:solidFill>
                  <a:srgbClr val="0000FF"/>
                </a:solidFill>
                <a:latin typeface="Times New Roman" pitchFamily="18" charset="0"/>
              </a:rPr>
              <a:t>，</a:t>
            </a:r>
            <a:r>
              <a:rPr lang="en-US" altLang="zh-CN" sz="2400" b="1" smtClean="0">
                <a:solidFill>
                  <a:srgbClr val="0000FF"/>
                </a:solidFill>
                <a:latin typeface="Times New Roman" pitchFamily="18" charset="0"/>
              </a:rPr>
              <a:t>E = 80 </a:t>
            </a:r>
          </a:p>
          <a:p>
            <a:pPr algn="just" eaLnBrk="1" hangingPunct="1">
              <a:buFont typeface="Wingdings" pitchFamily="2" charset="2"/>
              <a:buNone/>
              <a:defRPr/>
            </a:pPr>
            <a:r>
              <a:rPr lang="en-US" altLang="zh-CN" sz="2400" b="1" smtClean="0">
                <a:solidFill>
                  <a:srgbClr val="0000FF"/>
                </a:solidFill>
                <a:latin typeface="Times New Roman" pitchFamily="18" charset="0"/>
              </a:rPr>
              <a:t>kJ/mol</a:t>
            </a:r>
            <a:r>
              <a:rPr lang="zh-CN" altLang="en-US" sz="2400" b="1" smtClean="0">
                <a:solidFill>
                  <a:srgbClr val="0000FF"/>
                </a:solidFill>
                <a:latin typeface="Times New Roman" pitchFamily="18" charset="0"/>
              </a:rPr>
              <a:t>，</a:t>
            </a:r>
            <a:r>
              <a:rPr lang="en-US" altLang="zh-CN" sz="2400" b="1" smtClean="0">
                <a:solidFill>
                  <a:srgbClr val="0000FF"/>
                </a:solidFill>
                <a:latin typeface="Times New Roman" pitchFamily="18" charset="0"/>
              </a:rPr>
              <a:t>R = 8.314 J/mol.K</a:t>
            </a:r>
            <a:r>
              <a:rPr lang="zh-CN" altLang="en-US" sz="2400" b="1" smtClean="0">
                <a:solidFill>
                  <a:srgbClr val="0000FF"/>
                </a:solidFill>
                <a:latin typeface="Times New Roman" pitchFamily="18" charset="0"/>
              </a:rPr>
              <a:t>，求 </a:t>
            </a:r>
            <a:r>
              <a:rPr lang="en-US" altLang="zh-CN" sz="2400" b="1" smtClean="0">
                <a:solidFill>
                  <a:srgbClr val="0000FF"/>
                </a:solidFill>
                <a:latin typeface="Times New Roman" pitchFamily="18" charset="0"/>
              </a:rPr>
              <a:t>k</a:t>
            </a:r>
            <a:r>
              <a:rPr lang="en-US" altLang="zh-CN" sz="2400" b="1" baseline="-25000" smtClean="0">
                <a:solidFill>
                  <a:srgbClr val="0000FF"/>
                </a:solidFill>
                <a:latin typeface="Times New Roman" pitchFamily="18" charset="0"/>
              </a:rPr>
              <a:t>2</a:t>
            </a:r>
            <a:r>
              <a:rPr lang="en-US" altLang="zh-CN" sz="2400" b="1" smtClean="0">
                <a:solidFill>
                  <a:srgbClr val="0000FF"/>
                </a:solidFill>
                <a:latin typeface="Times New Roman" pitchFamily="18" charset="0"/>
              </a:rPr>
              <a:t>/k</a:t>
            </a:r>
            <a:r>
              <a:rPr lang="en-US" altLang="zh-CN" sz="2400" b="1" baseline="-25000" smtClean="0">
                <a:solidFill>
                  <a:srgbClr val="0000FF"/>
                </a:solidFill>
                <a:latin typeface="Times New Roman" pitchFamily="18" charset="0"/>
              </a:rPr>
              <a:t>1</a:t>
            </a:r>
            <a:r>
              <a:rPr lang="zh-CN" altLang="en-US" sz="2400" b="1" smtClean="0">
                <a:solidFill>
                  <a:srgbClr val="0000FF"/>
                </a:solidFill>
                <a:latin typeface="Times New Roman" pitchFamily="18" charset="0"/>
              </a:rPr>
              <a:t>。</a:t>
            </a:r>
          </a:p>
          <a:p>
            <a:pPr algn="just" eaLnBrk="1" hangingPunct="1">
              <a:buFont typeface="Wingdings" pitchFamily="2" charset="2"/>
              <a:buNone/>
              <a:defRPr/>
            </a:pPr>
            <a:r>
              <a:rPr lang="zh-CN" altLang="en-US" sz="2400" b="1" smtClean="0">
                <a:solidFill>
                  <a:srgbClr val="0000FF"/>
                </a:solidFill>
                <a:latin typeface="Times New Roman" pitchFamily="18" charset="0"/>
              </a:rPr>
              <a:t>解：</a:t>
            </a:r>
            <a:endParaRPr lang="zh-CN" altLang="en-US" sz="2400" b="1" smtClean="0">
              <a:solidFill>
                <a:srgbClr val="FFFF00"/>
              </a:solidFill>
              <a:latin typeface="Times New Roman" pitchFamily="18" charset="0"/>
            </a:endParaRPr>
          </a:p>
        </p:txBody>
      </p:sp>
      <p:graphicFrame>
        <p:nvGraphicFramePr>
          <p:cNvPr id="2234373" name="Object 5"/>
          <p:cNvGraphicFramePr>
            <a:graphicFrameLocks noChangeAspect="1"/>
          </p:cNvGraphicFramePr>
          <p:nvPr/>
        </p:nvGraphicFramePr>
        <p:xfrm>
          <a:off x="1403350" y="2565400"/>
          <a:ext cx="6408738" cy="968375"/>
        </p:xfrm>
        <a:graphic>
          <a:graphicData uri="http://schemas.openxmlformats.org/presentationml/2006/ole">
            <mc:AlternateContent xmlns:mc="http://schemas.openxmlformats.org/markup-compatibility/2006">
              <mc:Choice xmlns:v="urn:schemas-microsoft-com:vml" Requires="v">
                <p:oleObj spid="_x0000_s71698" name="公式" r:id="rId3" imgW="3276600" imgH="495300" progId="Equation.3">
                  <p:embed/>
                </p:oleObj>
              </mc:Choice>
              <mc:Fallback>
                <p:oleObj name="公式" r:id="rId3" imgW="32766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565400"/>
                        <a:ext cx="64087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34375" name="Object 7"/>
          <p:cNvGraphicFramePr>
            <a:graphicFrameLocks noChangeAspect="1"/>
          </p:cNvGraphicFramePr>
          <p:nvPr/>
        </p:nvGraphicFramePr>
        <p:xfrm>
          <a:off x="1619250" y="5157788"/>
          <a:ext cx="5976938" cy="974725"/>
        </p:xfrm>
        <a:graphic>
          <a:graphicData uri="http://schemas.openxmlformats.org/presentationml/2006/ole">
            <mc:AlternateContent xmlns:mc="http://schemas.openxmlformats.org/markup-compatibility/2006">
              <mc:Choice xmlns:v="urn:schemas-microsoft-com:vml" Requires="v">
                <p:oleObj spid="_x0000_s71699" name="公式" r:id="rId5" imgW="3035300" imgH="495300" progId="Equation.3">
                  <p:embed/>
                </p:oleObj>
              </mc:Choice>
              <mc:Fallback>
                <p:oleObj name="公式" r:id="rId5" imgW="30353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5157788"/>
                        <a:ext cx="59769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37" name="Rectangle 9"/>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34379" name="Rectangle 11"/>
          <p:cNvSpPr>
            <a:spLocks noChangeArrowheads="1"/>
          </p:cNvSpPr>
          <p:nvPr/>
        </p:nvSpPr>
        <p:spPr bwMode="auto">
          <a:xfrm>
            <a:off x="620713" y="3895725"/>
            <a:ext cx="7839075" cy="1333500"/>
          </a:xfrm>
          <a:prstGeom prst="rect">
            <a:avLst/>
          </a:prstGeom>
          <a:noFill/>
          <a:ln w="9525" algn="ctr">
            <a:noFill/>
            <a:miter lim="800000"/>
            <a:headEnd/>
            <a:tailEnd/>
          </a:ln>
          <a:effectLst/>
        </p:spPr>
        <p:txBody>
          <a:bodyPr>
            <a:spAutoFit/>
          </a:bodyPr>
          <a:lstStyle/>
          <a:p>
            <a:pPr algn="just" fontAlgn="base">
              <a:spcBef>
                <a:spcPct val="20000"/>
              </a:spcBef>
              <a:spcAft>
                <a:spcPct val="0"/>
              </a:spcAft>
              <a:buClr>
                <a:srgbClr val="00007D"/>
              </a:buClr>
              <a:buSzPct val="75000"/>
              <a:buFont typeface="Wingdings" pitchFamily="2" charset="2"/>
              <a:buNone/>
              <a:defRPr/>
            </a:pP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例二：</a:t>
            </a:r>
            <a:r>
              <a:rPr lang="zh-CN" altLang="en-US" sz="2400" b="1">
                <a:solidFill>
                  <a:srgbClr val="0000FF"/>
                </a:solidFill>
                <a:latin typeface="Times New Roman" pitchFamily="18" charset="0"/>
              </a:rPr>
              <a:t>同上聚合体系</a:t>
            </a:r>
            <a:r>
              <a:rPr lang="en-US" altLang="zh-CN" sz="2400" b="1">
                <a:solidFill>
                  <a:srgbClr val="0000FF"/>
                </a:solidFill>
                <a:latin typeface="Times New Roman" pitchFamily="18" charset="0"/>
              </a:rPr>
              <a:t>, T</a:t>
            </a:r>
            <a:r>
              <a:rPr lang="en-US" altLang="zh-CN" sz="2400" b="1" baseline="-25000">
                <a:solidFill>
                  <a:srgbClr val="0000FF"/>
                </a:solidFill>
                <a:latin typeface="Times New Roman" pitchFamily="18" charset="0"/>
              </a:rPr>
              <a:t>1 </a:t>
            </a:r>
            <a:r>
              <a:rPr lang="en-US" altLang="zh-CN" sz="2400" b="1">
                <a:solidFill>
                  <a:srgbClr val="0000FF"/>
                </a:solidFill>
                <a:latin typeface="Times New Roman" pitchFamily="18" charset="0"/>
              </a:rPr>
              <a:t>= 90℃, T</a:t>
            </a:r>
            <a:r>
              <a:rPr lang="en-US" altLang="zh-CN" sz="2400" b="1" baseline="-25000">
                <a:solidFill>
                  <a:srgbClr val="0000FF"/>
                </a:solidFill>
                <a:latin typeface="Times New Roman" pitchFamily="18" charset="0"/>
              </a:rPr>
              <a:t>2 </a:t>
            </a:r>
            <a:r>
              <a:rPr lang="en-US" altLang="zh-CN" sz="2400" b="1">
                <a:solidFill>
                  <a:srgbClr val="0000FF"/>
                </a:solidFill>
                <a:latin typeface="Times New Roman" pitchFamily="18" charset="0"/>
              </a:rPr>
              <a:t>= 100 ℃, E = 80 </a:t>
            </a:r>
          </a:p>
          <a:p>
            <a:pPr algn="just" fontAlgn="base">
              <a:spcBef>
                <a:spcPct val="20000"/>
              </a:spcBef>
              <a:spcAft>
                <a:spcPct val="0"/>
              </a:spcAft>
              <a:buClr>
                <a:srgbClr val="00007D"/>
              </a:buClr>
              <a:buSzPct val="75000"/>
              <a:buFont typeface="Wingdings" pitchFamily="2" charset="2"/>
              <a:buNone/>
              <a:defRPr/>
            </a:pPr>
            <a:r>
              <a:rPr lang="en-US" altLang="zh-CN" sz="2400" b="1">
                <a:solidFill>
                  <a:srgbClr val="0000FF"/>
                </a:solidFill>
                <a:latin typeface="Times New Roman" pitchFamily="18" charset="0"/>
              </a:rPr>
              <a:t>kJ/mol</a:t>
            </a:r>
            <a:r>
              <a:rPr lang="zh-CN" altLang="en-US" sz="2400" b="1">
                <a:solidFill>
                  <a:srgbClr val="0000FF"/>
                </a:solidFill>
                <a:latin typeface="Times New Roman" pitchFamily="18" charset="0"/>
              </a:rPr>
              <a:t>，</a:t>
            </a:r>
            <a:r>
              <a:rPr lang="en-US" altLang="zh-CN" sz="2400" b="1">
                <a:solidFill>
                  <a:srgbClr val="0000FF"/>
                </a:solidFill>
                <a:latin typeface="Times New Roman" pitchFamily="18" charset="0"/>
              </a:rPr>
              <a:t>R = 8.314 J/mol.K</a:t>
            </a:r>
            <a:r>
              <a:rPr lang="zh-CN" altLang="en-US" sz="2400" b="1">
                <a:solidFill>
                  <a:srgbClr val="0000FF"/>
                </a:solidFill>
                <a:latin typeface="Times New Roman" pitchFamily="18" charset="0"/>
              </a:rPr>
              <a:t>，求 </a:t>
            </a:r>
            <a:r>
              <a:rPr lang="en-US" altLang="zh-CN" sz="2400" b="1">
                <a:solidFill>
                  <a:srgbClr val="0000FF"/>
                </a:solidFill>
                <a:latin typeface="Times New Roman" pitchFamily="18" charset="0"/>
              </a:rPr>
              <a:t>k</a:t>
            </a:r>
            <a:r>
              <a:rPr lang="en-US" altLang="zh-CN" sz="2400" b="1" baseline="-25000">
                <a:solidFill>
                  <a:srgbClr val="0000FF"/>
                </a:solidFill>
                <a:latin typeface="Times New Roman" pitchFamily="18" charset="0"/>
              </a:rPr>
              <a:t>2</a:t>
            </a:r>
            <a:r>
              <a:rPr lang="en-US" altLang="zh-CN" sz="2400" b="1">
                <a:solidFill>
                  <a:srgbClr val="0000FF"/>
                </a:solidFill>
                <a:latin typeface="Times New Roman" pitchFamily="18" charset="0"/>
              </a:rPr>
              <a:t>/k</a:t>
            </a:r>
            <a:r>
              <a:rPr lang="en-US" altLang="zh-CN" sz="2400" b="1" baseline="-25000">
                <a:solidFill>
                  <a:srgbClr val="0000FF"/>
                </a:solidFill>
                <a:latin typeface="Times New Roman" pitchFamily="18" charset="0"/>
              </a:rPr>
              <a:t>1</a:t>
            </a:r>
            <a:r>
              <a:rPr lang="zh-CN" altLang="en-US" sz="2400" b="1">
                <a:solidFill>
                  <a:srgbClr val="0000FF"/>
                </a:solidFill>
                <a:latin typeface="Times New Roman" pitchFamily="18" charset="0"/>
              </a:rPr>
              <a:t>。</a:t>
            </a:r>
          </a:p>
          <a:p>
            <a:pPr algn="just" fontAlgn="base">
              <a:spcBef>
                <a:spcPct val="20000"/>
              </a:spcBef>
              <a:spcAft>
                <a:spcPct val="0"/>
              </a:spcAft>
              <a:buClr>
                <a:srgbClr val="00007D"/>
              </a:buClr>
              <a:buSzPct val="75000"/>
              <a:buFont typeface="Wingdings" pitchFamily="2" charset="2"/>
              <a:buNone/>
              <a:defRPr/>
            </a:pPr>
            <a:r>
              <a:rPr lang="zh-CN" altLang="en-US" sz="2400" b="1">
                <a:solidFill>
                  <a:srgbClr val="0000FF"/>
                </a:solidFill>
                <a:latin typeface="Times New Roman" pitchFamily="18" charset="0"/>
              </a:rPr>
              <a:t>解：</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116</a:t>
            </a:fld>
            <a:endParaRPr lang="en-US" altLang="zh-CN">
              <a:solidFill>
                <a:srgbClr val="000000"/>
              </a:solidFill>
            </a:endParaRPr>
          </a:p>
        </p:txBody>
      </p:sp>
    </p:spTree>
    <p:extLst>
      <p:ext uri="{BB962C8B-B14F-4D97-AF65-F5344CB8AC3E}">
        <p14:creationId xmlns:p14="http://schemas.microsoft.com/office/powerpoint/2010/main" val="7811448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43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43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34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37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9" name="Rectangle 3"/>
          <p:cNvSpPr>
            <a:spLocks noGrp="1" noChangeArrowheads="1"/>
          </p:cNvSpPr>
          <p:nvPr>
            <p:ph type="body" idx="1"/>
          </p:nvPr>
        </p:nvSpPr>
        <p:spPr>
          <a:xfrm>
            <a:off x="468313" y="1052513"/>
            <a:ext cx="8353425" cy="1944687"/>
          </a:xfrm>
        </p:spPr>
        <p:txBody>
          <a:bodyPr/>
          <a:lstStyle/>
          <a:p>
            <a:pPr eaLnBrk="1" hangingPunct="1">
              <a:buFont typeface="Wingdings" pitchFamily="2" charset="2"/>
              <a:buNone/>
              <a:defRPr/>
            </a:pPr>
            <a:r>
              <a:rPr kumimoji="1" lang="zh-CN" altLang="en-US" sz="2400" b="1" smtClean="0">
                <a:solidFill>
                  <a:srgbClr val="A50021"/>
                </a:solidFill>
                <a:effectLst>
                  <a:outerShdw blurRad="38100" dist="38100" dir="2700000" algn="tl">
                    <a:srgbClr val="C0C0C0"/>
                  </a:outerShdw>
                </a:effectLst>
                <a:latin typeface="Times New Roman" pitchFamily="18" charset="0"/>
                <a:ea typeface="黑体" pitchFamily="49" charset="-122"/>
              </a:rPr>
              <a:t>例三：</a:t>
            </a:r>
            <a:r>
              <a:rPr lang="zh-CN" altLang="en-US" sz="2400" b="1" smtClean="0">
                <a:solidFill>
                  <a:srgbClr val="A50021"/>
                </a:solidFill>
                <a:latin typeface="Times New Roman" pitchFamily="18" charset="0"/>
              </a:rPr>
              <a:t>体系一：</a:t>
            </a:r>
            <a:r>
              <a:rPr lang="en-US" altLang="zh-CN" sz="2400" b="1" smtClean="0">
                <a:solidFill>
                  <a:srgbClr val="A50021"/>
                </a:solidFill>
                <a:latin typeface="Times New Roman" pitchFamily="18" charset="0"/>
              </a:rPr>
              <a:t>K</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S</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O</a:t>
            </a:r>
            <a:r>
              <a:rPr lang="en-US" altLang="zh-CN" sz="2400" b="1" baseline="-25000" smtClean="0">
                <a:solidFill>
                  <a:srgbClr val="A50021"/>
                </a:solidFill>
                <a:latin typeface="Times New Roman" pitchFamily="18" charset="0"/>
              </a:rPr>
              <a:t>8</a:t>
            </a:r>
            <a:r>
              <a:rPr lang="en-US" altLang="zh-CN" sz="2400" b="1" smtClean="0">
                <a:solidFill>
                  <a:srgbClr val="A50021"/>
                </a:solidFill>
                <a:latin typeface="Times New Roman" pitchFamily="18" charset="0"/>
              </a:rPr>
              <a:t>      E</a:t>
            </a:r>
            <a:r>
              <a:rPr lang="en-US" altLang="zh-CN" sz="2400" b="1" baseline="-25000" smtClean="0">
                <a:solidFill>
                  <a:srgbClr val="A50021"/>
                </a:solidFill>
                <a:latin typeface="Times New Roman" pitchFamily="18" charset="0"/>
              </a:rPr>
              <a:t>d</a:t>
            </a:r>
            <a:r>
              <a:rPr lang="en-US" altLang="zh-CN" sz="2400" b="1" smtClean="0">
                <a:solidFill>
                  <a:srgbClr val="A50021"/>
                </a:solidFill>
                <a:latin typeface="Times New Roman" pitchFamily="18" charset="0"/>
              </a:rPr>
              <a:t> = 140 kJ/mol</a:t>
            </a:r>
          </a:p>
          <a:p>
            <a:pPr eaLnBrk="1" hangingPunct="1">
              <a:buFont typeface="Wingdings" pitchFamily="2" charset="2"/>
              <a:buNone/>
              <a:defRPr/>
            </a:pPr>
            <a:r>
              <a:rPr lang="en-US" altLang="zh-CN" sz="2400" b="1" smtClean="0">
                <a:solidFill>
                  <a:srgbClr val="A50021"/>
                </a:solidFill>
                <a:latin typeface="Times New Roman" pitchFamily="18" charset="0"/>
              </a:rPr>
              <a:t>            </a:t>
            </a:r>
            <a:r>
              <a:rPr lang="zh-CN" altLang="en-US" sz="2400" b="1" smtClean="0">
                <a:solidFill>
                  <a:srgbClr val="A50021"/>
                </a:solidFill>
                <a:latin typeface="Times New Roman" pitchFamily="18" charset="0"/>
              </a:rPr>
              <a:t>体系二：</a:t>
            </a:r>
            <a:r>
              <a:rPr lang="en-US" altLang="zh-CN" sz="2400" b="1" smtClean="0">
                <a:solidFill>
                  <a:srgbClr val="A50021"/>
                </a:solidFill>
                <a:latin typeface="Times New Roman" pitchFamily="18" charset="0"/>
              </a:rPr>
              <a:t>K</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S</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O</a:t>
            </a:r>
            <a:r>
              <a:rPr lang="en-US" altLang="zh-CN" sz="2400" b="1" baseline="-25000" smtClean="0">
                <a:solidFill>
                  <a:srgbClr val="A50021"/>
                </a:solidFill>
                <a:latin typeface="Times New Roman" pitchFamily="18" charset="0"/>
              </a:rPr>
              <a:t>8</a:t>
            </a:r>
            <a:r>
              <a:rPr lang="en-US" altLang="zh-CN" sz="2400" b="1" smtClean="0">
                <a:solidFill>
                  <a:srgbClr val="A50021"/>
                </a:solidFill>
                <a:latin typeface="Times New Roman" pitchFamily="18" charset="0"/>
              </a:rPr>
              <a:t>—F</a:t>
            </a:r>
            <a:r>
              <a:rPr lang="en-US" altLang="zh-CN" sz="2400" b="1" baseline="-25000" smtClean="0">
                <a:solidFill>
                  <a:srgbClr val="A50021"/>
                </a:solidFill>
                <a:latin typeface="Times New Roman" pitchFamily="18" charset="0"/>
              </a:rPr>
              <a:t>e</a:t>
            </a:r>
            <a:r>
              <a:rPr lang="en-US" altLang="zh-CN" sz="2400" b="1" baseline="30000" smtClean="0">
                <a:solidFill>
                  <a:srgbClr val="A50021"/>
                </a:solidFill>
                <a:latin typeface="Times New Roman" pitchFamily="18" charset="0"/>
              </a:rPr>
              <a:t>2+</a:t>
            </a:r>
            <a:r>
              <a:rPr lang="en-US" altLang="zh-CN" sz="2400" b="1" smtClean="0">
                <a:solidFill>
                  <a:srgbClr val="A50021"/>
                </a:solidFill>
                <a:latin typeface="Times New Roman" pitchFamily="18" charset="0"/>
              </a:rPr>
              <a:t>     E</a:t>
            </a:r>
            <a:r>
              <a:rPr lang="en-US" altLang="zh-CN" sz="2400" b="1" baseline="-25000" smtClean="0">
                <a:solidFill>
                  <a:srgbClr val="A50021"/>
                </a:solidFill>
                <a:latin typeface="Times New Roman" pitchFamily="18" charset="0"/>
              </a:rPr>
              <a:t>d</a:t>
            </a:r>
            <a:r>
              <a:rPr lang="en-US" altLang="zh-CN" sz="2400" b="1" smtClean="0">
                <a:solidFill>
                  <a:srgbClr val="A50021"/>
                </a:solidFill>
                <a:latin typeface="Times New Roman" pitchFamily="18" charset="0"/>
              </a:rPr>
              <a:t> = 50 kJ/mol</a:t>
            </a:r>
          </a:p>
          <a:p>
            <a:pPr eaLnBrk="1" hangingPunct="1">
              <a:buFont typeface="Wingdings" pitchFamily="2" charset="2"/>
              <a:buNone/>
              <a:defRPr/>
            </a:pPr>
            <a:r>
              <a:rPr lang="en-US" altLang="zh-CN" sz="2400" b="1" smtClean="0">
                <a:solidFill>
                  <a:srgbClr val="A50021"/>
                </a:solidFill>
                <a:latin typeface="Times New Roman" pitchFamily="18" charset="0"/>
              </a:rPr>
              <a:t>             T = 60℃</a:t>
            </a:r>
            <a:r>
              <a:rPr lang="zh-CN" altLang="en-US" sz="2400" b="1" smtClean="0">
                <a:solidFill>
                  <a:srgbClr val="A50021"/>
                </a:solidFill>
                <a:latin typeface="Times New Roman" pitchFamily="18" charset="0"/>
              </a:rPr>
              <a:t>，求</a:t>
            </a:r>
            <a:r>
              <a:rPr lang="en-US" altLang="zh-CN" sz="2400" b="1" smtClean="0">
                <a:solidFill>
                  <a:srgbClr val="A50021"/>
                </a:solidFill>
                <a:latin typeface="Times New Roman" pitchFamily="18" charset="0"/>
              </a:rPr>
              <a:t>k</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/k</a:t>
            </a:r>
            <a:r>
              <a:rPr lang="en-US" altLang="zh-CN" sz="2400" b="1" baseline="-25000" smtClean="0">
                <a:solidFill>
                  <a:srgbClr val="A50021"/>
                </a:solidFill>
                <a:latin typeface="Times New Roman" pitchFamily="18" charset="0"/>
              </a:rPr>
              <a:t>1</a:t>
            </a:r>
            <a:r>
              <a:rPr lang="zh-CN" altLang="en-US" sz="2400" b="1" smtClean="0">
                <a:solidFill>
                  <a:srgbClr val="A50021"/>
                </a:solidFill>
                <a:latin typeface="Times New Roman" pitchFamily="18" charset="0"/>
              </a:rPr>
              <a:t>。</a:t>
            </a:r>
          </a:p>
          <a:p>
            <a:pPr eaLnBrk="1" hangingPunct="1">
              <a:buFont typeface="Wingdings" pitchFamily="2" charset="2"/>
              <a:buNone/>
              <a:defRPr/>
            </a:pPr>
            <a:r>
              <a:rPr lang="zh-CN" altLang="en-US" sz="2400" b="1" smtClean="0">
                <a:solidFill>
                  <a:srgbClr val="A50021"/>
                </a:solidFill>
                <a:latin typeface="Times New Roman" pitchFamily="18" charset="0"/>
              </a:rPr>
              <a:t>          （</a:t>
            </a:r>
            <a:r>
              <a:rPr lang="en-US" altLang="zh-CN" sz="2400" b="1" smtClean="0">
                <a:solidFill>
                  <a:srgbClr val="A50021"/>
                </a:solidFill>
                <a:latin typeface="Times New Roman" pitchFamily="18" charset="0"/>
              </a:rPr>
              <a:t>E</a:t>
            </a:r>
            <a:r>
              <a:rPr lang="en-US" altLang="zh-CN" sz="2400" b="1" baseline="-25000" smtClean="0">
                <a:solidFill>
                  <a:srgbClr val="A50021"/>
                </a:solidFill>
                <a:latin typeface="Times New Roman" pitchFamily="18" charset="0"/>
              </a:rPr>
              <a:t>p </a:t>
            </a:r>
            <a:r>
              <a:rPr lang="zh-CN" altLang="en-US" sz="2400" b="1" smtClean="0">
                <a:solidFill>
                  <a:srgbClr val="A50021"/>
                </a:solidFill>
                <a:latin typeface="Times New Roman" pitchFamily="18" charset="0"/>
              </a:rPr>
              <a:t>取 </a:t>
            </a:r>
            <a:r>
              <a:rPr lang="en-US" altLang="zh-CN" sz="2400" b="1" smtClean="0">
                <a:solidFill>
                  <a:srgbClr val="A50021"/>
                </a:solidFill>
                <a:latin typeface="Times New Roman" pitchFamily="18" charset="0"/>
              </a:rPr>
              <a:t>29 kJ/mol, E</a:t>
            </a:r>
            <a:r>
              <a:rPr lang="en-US" altLang="zh-CN" sz="2400" b="1" baseline="-25000" smtClean="0">
                <a:solidFill>
                  <a:srgbClr val="A50021"/>
                </a:solidFill>
                <a:latin typeface="Times New Roman" pitchFamily="18" charset="0"/>
              </a:rPr>
              <a:t>t </a:t>
            </a:r>
            <a:r>
              <a:rPr lang="zh-CN" altLang="en-US" sz="2400" b="1" smtClean="0">
                <a:solidFill>
                  <a:srgbClr val="A50021"/>
                </a:solidFill>
                <a:latin typeface="Times New Roman" pitchFamily="18" charset="0"/>
              </a:rPr>
              <a:t>取 </a:t>
            </a:r>
            <a:r>
              <a:rPr lang="en-US" altLang="zh-CN" sz="2400" b="1" smtClean="0">
                <a:solidFill>
                  <a:srgbClr val="A50021"/>
                </a:solidFill>
                <a:latin typeface="Times New Roman" pitchFamily="18" charset="0"/>
              </a:rPr>
              <a:t>17 kJ/mol, R = 8.314 J/mol.K</a:t>
            </a:r>
            <a:r>
              <a:rPr lang="zh-CN" altLang="en-US" sz="2400" b="1" smtClean="0">
                <a:solidFill>
                  <a:srgbClr val="A50021"/>
                </a:solidFill>
                <a:latin typeface="Times New Roman" pitchFamily="18" charset="0"/>
              </a:rPr>
              <a:t>）</a:t>
            </a:r>
          </a:p>
        </p:txBody>
      </p:sp>
      <p:sp>
        <p:nvSpPr>
          <p:cNvPr id="2236420"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236423" name="Object 7"/>
          <p:cNvGraphicFramePr>
            <a:graphicFrameLocks noChangeAspect="1"/>
          </p:cNvGraphicFramePr>
          <p:nvPr/>
        </p:nvGraphicFramePr>
        <p:xfrm>
          <a:off x="1476375" y="4117975"/>
          <a:ext cx="5761038" cy="871538"/>
        </p:xfrm>
        <a:graphic>
          <a:graphicData uri="http://schemas.openxmlformats.org/presentationml/2006/ole">
            <mc:AlternateContent xmlns:mc="http://schemas.openxmlformats.org/markup-compatibility/2006">
              <mc:Choice xmlns:v="urn:schemas-microsoft-com:vml" Requires="v">
                <p:oleObj spid="_x0000_s72730" name="公式" r:id="rId3" imgW="2705100" imgH="406400" progId="Equation.3">
                  <p:embed/>
                </p:oleObj>
              </mc:Choice>
              <mc:Fallback>
                <p:oleObj name="公式" r:id="rId3" imgW="27051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117975"/>
                        <a:ext cx="57610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36425" name="Object 9"/>
          <p:cNvGraphicFramePr>
            <a:graphicFrameLocks noChangeAspect="1"/>
          </p:cNvGraphicFramePr>
          <p:nvPr/>
        </p:nvGraphicFramePr>
        <p:xfrm>
          <a:off x="1476375" y="3246438"/>
          <a:ext cx="5832475" cy="871537"/>
        </p:xfrm>
        <a:graphic>
          <a:graphicData uri="http://schemas.openxmlformats.org/presentationml/2006/ole">
            <mc:AlternateContent xmlns:mc="http://schemas.openxmlformats.org/markup-compatibility/2006">
              <mc:Choice xmlns:v="urn:schemas-microsoft-com:vml" Requires="v">
                <p:oleObj spid="_x0000_s72731" name="公式" r:id="rId5" imgW="2743200" imgH="406400" progId="Equation.3">
                  <p:embed/>
                </p:oleObj>
              </mc:Choice>
              <mc:Fallback>
                <p:oleObj name="公式" r:id="rId5" imgW="27432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3246438"/>
                        <a:ext cx="58324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36427" name="Object 11"/>
          <p:cNvGraphicFramePr>
            <a:graphicFrameLocks noChangeAspect="1"/>
          </p:cNvGraphicFramePr>
          <p:nvPr/>
        </p:nvGraphicFramePr>
        <p:xfrm>
          <a:off x="900113" y="4989513"/>
          <a:ext cx="7632700" cy="960437"/>
        </p:xfrm>
        <a:graphic>
          <a:graphicData uri="http://schemas.openxmlformats.org/presentationml/2006/ole">
            <mc:AlternateContent xmlns:mc="http://schemas.openxmlformats.org/markup-compatibility/2006">
              <mc:Choice xmlns:v="urn:schemas-microsoft-com:vml" Requires="v">
                <p:oleObj spid="_x0000_s72732" name="公式" r:id="rId7" imgW="3568700" imgH="444500" progId="Equation.3">
                  <p:embed/>
                </p:oleObj>
              </mc:Choice>
              <mc:Fallback>
                <p:oleObj name="公式" r:id="rId7" imgW="35687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4989513"/>
                        <a:ext cx="76327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7463" name="Rectangle 13"/>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36430" name="Text Box 14"/>
          <p:cNvSpPr txBox="1">
            <a:spLocks noChangeArrowheads="1"/>
          </p:cNvSpPr>
          <p:nvPr/>
        </p:nvSpPr>
        <p:spPr bwMode="auto">
          <a:xfrm>
            <a:off x="611188" y="3175000"/>
            <a:ext cx="1081087" cy="519113"/>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解：</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117</a:t>
            </a:fld>
            <a:endParaRPr lang="en-US" altLang="zh-CN">
              <a:solidFill>
                <a:srgbClr val="000000"/>
              </a:solidFill>
            </a:endParaRPr>
          </a:p>
        </p:txBody>
      </p:sp>
    </p:spTree>
    <p:extLst>
      <p:ext uri="{BB962C8B-B14F-4D97-AF65-F5344CB8AC3E}">
        <p14:creationId xmlns:p14="http://schemas.microsoft.com/office/powerpoint/2010/main" val="1277413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64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64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364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6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643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2" name="Rectangle 2"/>
          <p:cNvSpPr>
            <a:spLocks noChangeArrowheads="1"/>
          </p:cNvSpPr>
          <p:nvPr/>
        </p:nvSpPr>
        <p:spPr bwMode="auto">
          <a:xfrm>
            <a:off x="611188" y="4278313"/>
            <a:ext cx="6256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lang="zh-CN" altLang="en-US" sz="2800" b="1">
                <a:solidFill>
                  <a:srgbClr val="000099"/>
                </a:solidFill>
                <a:ea typeface="楷体_GB2312" pitchFamily="49" charset="-122"/>
              </a:rPr>
              <a:t>复杂情况的自由基聚合微观动力学方程</a:t>
            </a:r>
          </a:p>
        </p:txBody>
      </p:sp>
      <p:graphicFrame>
        <p:nvGraphicFramePr>
          <p:cNvPr id="1495044" name="Object 4"/>
          <p:cNvGraphicFramePr>
            <a:graphicFrameLocks noChangeAspect="1"/>
          </p:cNvGraphicFramePr>
          <p:nvPr/>
        </p:nvGraphicFramePr>
        <p:xfrm>
          <a:off x="2627313" y="4924425"/>
          <a:ext cx="3455987" cy="809625"/>
        </p:xfrm>
        <a:graphic>
          <a:graphicData uri="http://schemas.openxmlformats.org/presentationml/2006/ole">
            <mc:AlternateContent xmlns:mc="http://schemas.openxmlformats.org/markup-compatibility/2006">
              <mc:Choice xmlns:v="urn:schemas-microsoft-com:vml" Requires="v">
                <p:oleObj spid="_x0000_s73754" name="公式" r:id="rId3" imgW="1016000" imgH="241300" progId="Equation.3">
                  <p:embed/>
                </p:oleObj>
              </mc:Choice>
              <mc:Fallback>
                <p:oleObj name="公式" r:id="rId3" imgW="10160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924425"/>
                        <a:ext cx="3455987" cy="8096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95046" name="Rectangle 6"/>
          <p:cNvSpPr>
            <a:spLocks noChangeArrowheads="1"/>
          </p:cNvSpPr>
          <p:nvPr/>
        </p:nvSpPr>
        <p:spPr bwMode="auto">
          <a:xfrm>
            <a:off x="1785938" y="5811838"/>
            <a:ext cx="4859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lang="zh-CN" altLang="en-US" sz="2800" b="1">
                <a:solidFill>
                  <a:srgbClr val="000000"/>
                </a:solidFill>
                <a:latin typeface="Times New Roman" pitchFamily="18" charset="0"/>
                <a:ea typeface="楷体_GB2312" pitchFamily="49" charset="-122"/>
              </a:rPr>
              <a:t>式中</a:t>
            </a:r>
            <a:r>
              <a:rPr lang="en-US" altLang="zh-CN" sz="2800" b="1">
                <a:solidFill>
                  <a:srgbClr val="000000"/>
                </a:solidFill>
                <a:latin typeface="Times New Roman" pitchFamily="18" charset="0"/>
                <a:ea typeface="楷体_GB2312" pitchFamily="49" charset="-122"/>
              </a:rPr>
              <a:t>:n=0.5</a:t>
            </a:r>
            <a:r>
              <a:rPr lang="zh-CN" altLang="en-US" sz="2800" b="1">
                <a:solidFill>
                  <a:srgbClr val="000000"/>
                </a:solidFill>
                <a:latin typeface="Times New Roman" pitchFamily="18" charset="0"/>
                <a:ea typeface="楷体_GB2312" pitchFamily="49" charset="-122"/>
              </a:rPr>
              <a:t>～</a:t>
            </a:r>
            <a:r>
              <a:rPr lang="en-US" altLang="zh-CN" sz="2800" b="1">
                <a:solidFill>
                  <a:srgbClr val="000000"/>
                </a:solidFill>
                <a:latin typeface="Times New Roman" pitchFamily="18" charset="0"/>
                <a:ea typeface="楷体_GB2312" pitchFamily="49" charset="-122"/>
              </a:rPr>
              <a:t>1.0</a:t>
            </a:r>
            <a:r>
              <a:rPr lang="zh-CN" altLang="en-US" sz="2800" b="1">
                <a:solidFill>
                  <a:srgbClr val="000000"/>
                </a:solidFill>
                <a:latin typeface="Times New Roman" pitchFamily="18" charset="0"/>
                <a:ea typeface="楷体_GB2312" pitchFamily="49" charset="-122"/>
              </a:rPr>
              <a:t>，</a:t>
            </a:r>
            <a:r>
              <a:rPr lang="en-US" altLang="zh-CN" sz="2800" b="1">
                <a:solidFill>
                  <a:srgbClr val="000000"/>
                </a:solidFill>
                <a:latin typeface="Times New Roman" pitchFamily="18" charset="0"/>
                <a:ea typeface="楷体_GB2312" pitchFamily="49" charset="-122"/>
              </a:rPr>
              <a:t>m=1</a:t>
            </a:r>
            <a:r>
              <a:rPr lang="zh-CN" altLang="en-US" sz="2800" b="1">
                <a:solidFill>
                  <a:srgbClr val="000000"/>
                </a:solidFill>
                <a:latin typeface="Times New Roman" pitchFamily="18" charset="0"/>
                <a:ea typeface="楷体_GB2312" pitchFamily="49" charset="-122"/>
              </a:rPr>
              <a:t>～</a:t>
            </a:r>
            <a:r>
              <a:rPr lang="en-US" altLang="zh-CN" sz="2800" b="1">
                <a:solidFill>
                  <a:srgbClr val="000000"/>
                </a:solidFill>
                <a:latin typeface="Times New Roman" pitchFamily="18" charset="0"/>
                <a:ea typeface="楷体_GB2312" pitchFamily="49" charset="-122"/>
              </a:rPr>
              <a:t>1.5</a:t>
            </a:r>
            <a:r>
              <a:rPr lang="zh-CN" altLang="en-US" sz="2800" b="1">
                <a:solidFill>
                  <a:srgbClr val="000000"/>
                </a:solidFill>
                <a:latin typeface="Times New Roman" pitchFamily="18" charset="0"/>
                <a:ea typeface="楷体_GB2312" pitchFamily="49" charset="-122"/>
              </a:rPr>
              <a:t>。</a:t>
            </a:r>
          </a:p>
        </p:txBody>
      </p:sp>
      <p:sp>
        <p:nvSpPr>
          <p:cNvPr id="148485" name="Rectangle 8"/>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495049" name="Rectangle 9"/>
          <p:cNvSpPr>
            <a:spLocks noChangeArrowheads="1"/>
          </p:cNvSpPr>
          <p:nvPr/>
        </p:nvSpPr>
        <p:spPr bwMode="auto">
          <a:xfrm>
            <a:off x="611188" y="908050"/>
            <a:ext cx="51847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不同引发机理下的聚合速率方程</a:t>
            </a:r>
          </a:p>
        </p:txBody>
      </p:sp>
      <p:graphicFrame>
        <p:nvGraphicFramePr>
          <p:cNvPr id="148487" name="Object 10"/>
          <p:cNvGraphicFramePr>
            <a:graphicFrameLocks noChangeAspect="1"/>
          </p:cNvGraphicFramePr>
          <p:nvPr/>
        </p:nvGraphicFramePr>
        <p:xfrm>
          <a:off x="1187450" y="1989138"/>
          <a:ext cx="3889375" cy="1171575"/>
        </p:xfrm>
        <a:graphic>
          <a:graphicData uri="http://schemas.openxmlformats.org/presentationml/2006/ole">
            <mc:AlternateContent xmlns:mc="http://schemas.openxmlformats.org/markup-compatibility/2006">
              <mc:Choice xmlns:v="urn:schemas-microsoft-com:vml" Requires="v">
                <p:oleObj spid="_x0000_s73755" name="公式" r:id="rId5" imgW="1435100" imgH="431800" progId="Equation.3">
                  <p:embed/>
                </p:oleObj>
              </mc:Choice>
              <mc:Fallback>
                <p:oleObj name="公式" r:id="rId5" imgW="14351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989138"/>
                        <a:ext cx="38893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8488" name="Rectangle 11"/>
          <p:cNvSpPr>
            <a:spLocks noChangeArrowheads="1"/>
          </p:cNvSpPr>
          <p:nvPr/>
        </p:nvSpPr>
        <p:spPr bwMode="auto">
          <a:xfrm>
            <a:off x="611188" y="1484313"/>
            <a:ext cx="6613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lang="zh-CN" altLang="en-US" sz="2800" b="1">
                <a:solidFill>
                  <a:srgbClr val="000099"/>
                </a:solidFill>
                <a:ea typeface="楷体_GB2312" pitchFamily="49" charset="-122"/>
              </a:rPr>
              <a:t>引发剂引发的自由基聚合微观动力学方程</a:t>
            </a:r>
          </a:p>
        </p:txBody>
      </p:sp>
      <p:sp>
        <p:nvSpPr>
          <p:cNvPr id="148489" name="Rectangle 12"/>
          <p:cNvSpPr>
            <a:spLocks noChangeArrowheads="1"/>
          </p:cNvSpPr>
          <p:nvPr/>
        </p:nvSpPr>
        <p:spPr bwMode="auto">
          <a:xfrm>
            <a:off x="611188" y="3033713"/>
            <a:ext cx="7921625" cy="118745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20000"/>
              </a:spcBef>
              <a:spcAft>
                <a:spcPct val="0"/>
              </a:spcAft>
              <a:buClr>
                <a:srgbClr val="808080"/>
              </a:buClr>
              <a:buSzPct val="75000"/>
              <a:buFont typeface="Wingdings" pitchFamily="2" charset="2"/>
              <a:buNone/>
            </a:pPr>
            <a:r>
              <a:rPr lang="zh-CN" altLang="en-US" sz="2400" b="1">
                <a:solidFill>
                  <a:srgbClr val="000099"/>
                </a:solidFill>
                <a:latin typeface="楷体_GB2312" pitchFamily="49" charset="-122"/>
                <a:ea typeface="楷体_GB2312" pitchFamily="49" charset="-122"/>
              </a:rPr>
              <a:t>    单基终止、凝胶效应、沉淀聚合、初级自由基与单体反应较慢等因素都会影响聚合总速率方程式中对引发剂和单体浓度的反应级数。</a:t>
            </a:r>
          </a:p>
        </p:txBody>
      </p:sp>
      <p:graphicFrame>
        <p:nvGraphicFramePr>
          <p:cNvPr id="148490" name="Object 14"/>
          <p:cNvGraphicFramePr>
            <a:graphicFrameLocks noChangeAspect="1"/>
          </p:cNvGraphicFramePr>
          <p:nvPr/>
        </p:nvGraphicFramePr>
        <p:xfrm>
          <a:off x="5651500" y="2039938"/>
          <a:ext cx="2592388" cy="957262"/>
        </p:xfrm>
        <a:graphic>
          <a:graphicData uri="http://schemas.openxmlformats.org/presentationml/2006/ole">
            <mc:AlternateContent xmlns:mc="http://schemas.openxmlformats.org/markup-compatibility/2006">
              <mc:Choice xmlns:v="urn:schemas-microsoft-com:vml" Requires="v">
                <p:oleObj spid="_x0000_s73756" name="公式" r:id="rId7" imgW="1167893" imgH="431613" progId="Equation.3">
                  <p:embed/>
                </p:oleObj>
              </mc:Choice>
              <mc:Fallback>
                <p:oleObj name="公式" r:id="rId7" imgW="1167893"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2039938"/>
                        <a:ext cx="2592388" cy="957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118</a:t>
            </a:fld>
            <a:endParaRPr lang="en-US" altLang="zh-CN">
              <a:solidFill>
                <a:srgbClr val="000000"/>
              </a:solidFill>
            </a:endParaRPr>
          </a:p>
        </p:txBody>
      </p:sp>
    </p:spTree>
    <p:extLst>
      <p:ext uri="{BB962C8B-B14F-4D97-AF65-F5344CB8AC3E}">
        <p14:creationId xmlns:p14="http://schemas.microsoft.com/office/powerpoint/2010/main" val="3163174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42" grpId="0"/>
      <p:bldP spid="149504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11188" y="2492375"/>
            <a:ext cx="79216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lgn="just" fontAlgn="base">
              <a:lnSpc>
                <a:spcPct val="110000"/>
              </a:lnSpc>
              <a:spcBef>
                <a:spcPct val="40000"/>
              </a:spcBef>
              <a:spcAft>
                <a:spcPct val="0"/>
              </a:spcAft>
              <a:buClr>
                <a:srgbClr val="A50021"/>
              </a:buClr>
              <a:buFont typeface="Wingdings" pitchFamily="2" charset="2"/>
              <a:buChar char="Ø"/>
            </a:pPr>
            <a:r>
              <a:rPr kumimoji="1" lang="zh-CN" altLang="en-US" sz="2400" b="1">
                <a:solidFill>
                  <a:srgbClr val="000000"/>
                </a:solidFill>
                <a:latin typeface="Times New Roman" pitchFamily="18" charset="0"/>
              </a:rPr>
              <a:t>如果</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[I]</a:t>
            </a:r>
            <a:r>
              <a:rPr kumimoji="1" lang="zh-CN" altLang="en-US" sz="2400" b="1">
                <a:solidFill>
                  <a:srgbClr val="000000"/>
                </a:solidFill>
                <a:latin typeface="Times New Roman" pitchFamily="18" charset="0"/>
              </a:rPr>
              <a:t>的反应级数为</a:t>
            </a:r>
            <a:r>
              <a:rPr kumimoji="1" lang="en-US" altLang="zh-CN" sz="2400" b="1">
                <a:solidFill>
                  <a:srgbClr val="000000"/>
                </a:solidFill>
                <a:latin typeface="Times New Roman" pitchFamily="18" charset="0"/>
              </a:rPr>
              <a:t>0-0.5</a:t>
            </a:r>
            <a:r>
              <a:rPr kumimoji="1" lang="zh-CN" altLang="en-US" sz="2400">
                <a:solidFill>
                  <a:srgbClr val="000000"/>
                </a:solidFill>
                <a:latin typeface="Times New Roman" pitchFamily="18" charset="0"/>
              </a:rPr>
              <a:t>，</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热引发和引发剂引发并存</a:t>
            </a:r>
            <a:r>
              <a:rPr kumimoji="1" lang="zh-CN" altLang="en-US" sz="2400">
                <a:solidFill>
                  <a:srgbClr val="000000"/>
                </a:solidFill>
                <a:latin typeface="Times New Roman" pitchFamily="18" charset="0"/>
              </a:rPr>
              <a:t>；</a:t>
            </a:r>
          </a:p>
          <a:p>
            <a:pPr marL="361950" indent="-361950" algn="just" fontAlgn="base">
              <a:lnSpc>
                <a:spcPct val="110000"/>
              </a:lnSpc>
              <a:spcBef>
                <a:spcPct val="40000"/>
              </a:spcBef>
              <a:spcAft>
                <a:spcPct val="0"/>
              </a:spcAft>
              <a:buClr>
                <a:srgbClr val="A50021"/>
              </a:buClr>
              <a:buFont typeface="Wingdings" pitchFamily="2" charset="2"/>
              <a:buChar char="Ø"/>
            </a:pPr>
            <a:r>
              <a:rPr kumimoji="1" lang="zh-CN" altLang="en-US" sz="2400" b="1">
                <a:solidFill>
                  <a:srgbClr val="000000"/>
                </a:solidFill>
                <a:latin typeface="Times New Roman" pitchFamily="18" charset="0"/>
              </a:rPr>
              <a:t>如果</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[I]</a:t>
            </a:r>
            <a:r>
              <a:rPr kumimoji="1" lang="zh-CN" altLang="en-US" sz="2400" b="1">
                <a:solidFill>
                  <a:srgbClr val="000000"/>
                </a:solidFill>
                <a:latin typeface="Times New Roman" pitchFamily="18" charset="0"/>
              </a:rPr>
              <a:t>的反应级数为</a:t>
            </a:r>
            <a:r>
              <a:rPr kumimoji="1" lang="en-US" altLang="zh-CN" sz="2400" b="1">
                <a:solidFill>
                  <a:srgbClr val="000000"/>
                </a:solidFill>
                <a:latin typeface="Times New Roman" pitchFamily="18" charset="0"/>
              </a:rPr>
              <a:t>1</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单基终止</a:t>
            </a:r>
            <a:r>
              <a:rPr kumimoji="1" lang="zh-CN" altLang="en-US" sz="2400" b="1">
                <a:solidFill>
                  <a:srgbClr val="000000"/>
                </a:solidFill>
                <a:latin typeface="Times New Roman" pitchFamily="18" charset="0"/>
              </a:rPr>
              <a:t>；</a:t>
            </a:r>
          </a:p>
          <a:p>
            <a:pPr marL="361950" indent="-361950" algn="just" eaLnBrk="0" fontAlgn="base" hangingPunct="0">
              <a:lnSpc>
                <a:spcPct val="110000"/>
              </a:lnSpc>
              <a:spcBef>
                <a:spcPct val="40000"/>
              </a:spcBef>
              <a:spcAft>
                <a:spcPct val="0"/>
              </a:spcAft>
              <a:buClr>
                <a:srgbClr val="A50021"/>
              </a:buClr>
              <a:buFont typeface="Wingdings" pitchFamily="2" charset="2"/>
              <a:buChar char="Ø"/>
            </a:pPr>
            <a:r>
              <a:rPr kumimoji="1" lang="zh-CN" altLang="en-US" sz="2400" b="1">
                <a:solidFill>
                  <a:srgbClr val="000000"/>
                </a:solidFill>
                <a:latin typeface="Times New Roman" pitchFamily="18" charset="0"/>
              </a:rPr>
              <a:t>如果</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[I]</a:t>
            </a:r>
            <a:r>
              <a:rPr kumimoji="1" lang="zh-CN" altLang="en-US" sz="2400" b="1">
                <a:solidFill>
                  <a:srgbClr val="000000"/>
                </a:solidFill>
                <a:latin typeface="Times New Roman" pitchFamily="18" charset="0"/>
              </a:rPr>
              <a:t>的反应级数为</a:t>
            </a:r>
            <a:r>
              <a:rPr kumimoji="1" lang="en-US" altLang="zh-CN" sz="2400" b="1">
                <a:solidFill>
                  <a:srgbClr val="000000"/>
                </a:solidFill>
                <a:latin typeface="Times New Roman" pitchFamily="18" charset="0"/>
              </a:rPr>
              <a:t>0.5</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双基终止</a:t>
            </a:r>
            <a:r>
              <a:rPr kumimoji="1" lang="zh-CN" altLang="en-US" sz="2400" b="1">
                <a:solidFill>
                  <a:srgbClr val="000000"/>
                </a:solidFill>
                <a:latin typeface="Times New Roman" pitchFamily="18" charset="0"/>
              </a:rPr>
              <a:t>；</a:t>
            </a:r>
          </a:p>
          <a:p>
            <a:pPr marL="361950" indent="-361950" algn="just" eaLnBrk="0" fontAlgn="base" hangingPunct="0">
              <a:lnSpc>
                <a:spcPct val="110000"/>
              </a:lnSpc>
              <a:spcBef>
                <a:spcPct val="40000"/>
              </a:spcBef>
              <a:spcAft>
                <a:spcPct val="0"/>
              </a:spcAft>
              <a:buClr>
                <a:srgbClr val="A50021"/>
              </a:buClr>
              <a:buFont typeface="Wingdings" pitchFamily="2" charset="2"/>
              <a:buChar char="Ø"/>
            </a:pPr>
            <a:r>
              <a:rPr kumimoji="1" lang="zh-CN" altLang="en-US" sz="2400" b="1">
                <a:solidFill>
                  <a:srgbClr val="000000"/>
                </a:solidFill>
                <a:latin typeface="Times New Roman" pitchFamily="18" charset="0"/>
              </a:rPr>
              <a:t>如果</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[I]</a:t>
            </a:r>
            <a:r>
              <a:rPr kumimoji="1" lang="zh-CN" altLang="en-US" sz="2400" b="1">
                <a:solidFill>
                  <a:srgbClr val="000000"/>
                </a:solidFill>
                <a:latin typeface="Times New Roman" pitchFamily="18" charset="0"/>
              </a:rPr>
              <a:t>的反应级数为</a:t>
            </a:r>
            <a:r>
              <a:rPr kumimoji="1" lang="en-US" altLang="zh-CN" sz="2400" b="1">
                <a:solidFill>
                  <a:srgbClr val="000000"/>
                </a:solidFill>
                <a:latin typeface="Times New Roman" pitchFamily="18" charset="0"/>
              </a:rPr>
              <a:t>0.5-1</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引发剂引发，单双基终止兼而有之</a:t>
            </a:r>
            <a:r>
              <a:rPr kumimoji="1" lang="zh-CN" altLang="en-US" sz="2400" b="1">
                <a:solidFill>
                  <a:srgbClr val="000000"/>
                </a:solidFill>
                <a:latin typeface="Times New Roman" pitchFamily="18" charset="0"/>
              </a:rPr>
              <a:t>；</a:t>
            </a:r>
          </a:p>
          <a:p>
            <a:pPr marL="361950" indent="-361950" algn="just" eaLnBrk="0" fontAlgn="base" hangingPunct="0">
              <a:lnSpc>
                <a:spcPct val="110000"/>
              </a:lnSpc>
              <a:spcBef>
                <a:spcPct val="40000"/>
              </a:spcBef>
              <a:spcAft>
                <a:spcPct val="0"/>
              </a:spcAft>
              <a:buClr>
                <a:srgbClr val="A50021"/>
              </a:buClr>
              <a:buFont typeface="Wingdings" pitchFamily="2" charset="2"/>
              <a:buChar char="Ø"/>
            </a:pPr>
            <a:r>
              <a:rPr kumimoji="1" lang="zh-CN" altLang="en-US" sz="2400" b="1">
                <a:solidFill>
                  <a:srgbClr val="000000"/>
                </a:solidFill>
                <a:latin typeface="Times New Roman" pitchFamily="18" charset="0"/>
              </a:rPr>
              <a:t>如果</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[I]</a:t>
            </a:r>
            <a:r>
              <a:rPr kumimoji="1" lang="zh-CN" altLang="en-US" sz="2400" b="1">
                <a:solidFill>
                  <a:srgbClr val="000000"/>
                </a:solidFill>
                <a:latin typeface="Times New Roman" pitchFamily="18" charset="0"/>
              </a:rPr>
              <a:t>的反应级数为</a:t>
            </a:r>
            <a:r>
              <a:rPr kumimoji="1" lang="en-US" altLang="zh-CN" sz="2400" b="1">
                <a:solidFill>
                  <a:srgbClr val="000000"/>
                </a:solidFill>
                <a:latin typeface="Times New Roman" pitchFamily="18" charset="0"/>
              </a:rPr>
              <a:t>0</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活性链浓度与引发剂浓度无关（如热聚合）</a:t>
            </a:r>
            <a:r>
              <a:rPr kumimoji="1" lang="zh-CN" altLang="en-US" sz="2400" b="1">
                <a:solidFill>
                  <a:srgbClr val="000000"/>
                </a:solidFill>
                <a:latin typeface="Times New Roman" pitchFamily="18" charset="0"/>
              </a:rPr>
              <a:t>；</a:t>
            </a:r>
            <a:r>
              <a:rPr kumimoji="1" lang="zh-CN" altLang="en-US" sz="2400">
                <a:solidFill>
                  <a:srgbClr val="000000"/>
                </a:solidFill>
                <a:latin typeface="Times New Roman" pitchFamily="18" charset="0"/>
              </a:rPr>
              <a:t> </a:t>
            </a:r>
          </a:p>
        </p:txBody>
      </p:sp>
      <p:sp>
        <p:nvSpPr>
          <p:cNvPr id="149507" name="Rectangle 3"/>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graphicFrame>
        <p:nvGraphicFramePr>
          <p:cNvPr id="149508" name="Object 4"/>
          <p:cNvGraphicFramePr>
            <a:graphicFrameLocks noChangeAspect="1"/>
          </p:cNvGraphicFramePr>
          <p:nvPr/>
        </p:nvGraphicFramePr>
        <p:xfrm>
          <a:off x="2484438" y="1611313"/>
          <a:ext cx="3455987" cy="809625"/>
        </p:xfrm>
        <a:graphic>
          <a:graphicData uri="http://schemas.openxmlformats.org/presentationml/2006/ole">
            <mc:AlternateContent xmlns:mc="http://schemas.openxmlformats.org/markup-compatibility/2006">
              <mc:Choice xmlns:v="urn:schemas-microsoft-com:vml" Requires="v">
                <p:oleObj spid="_x0000_s74762" name="公式" r:id="rId3" imgW="1016000" imgH="241300" progId="Equation.3">
                  <p:embed/>
                </p:oleObj>
              </mc:Choice>
              <mc:Fallback>
                <p:oleObj name="公式" r:id="rId3" imgW="10160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611313"/>
                        <a:ext cx="3455987" cy="8096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96069" name="Rectangle 5"/>
          <p:cNvSpPr>
            <a:spLocks noChangeArrowheads="1"/>
          </p:cNvSpPr>
          <p:nvPr/>
        </p:nvSpPr>
        <p:spPr bwMode="auto">
          <a:xfrm>
            <a:off x="611188" y="908050"/>
            <a:ext cx="7543800" cy="519113"/>
          </a:xfrm>
          <a:prstGeom prst="rect">
            <a:avLst/>
          </a:prstGeom>
          <a:noFill/>
          <a:ln w="9525">
            <a:noFill/>
            <a:miter lim="800000"/>
            <a:headEnd/>
            <a:tailEnd/>
          </a:ln>
          <a:effectLst/>
        </p:spPr>
        <p:txBody>
          <a:bodyPr>
            <a:spAutoFit/>
          </a:bodyPr>
          <a:lstStyle/>
          <a:p>
            <a:pPr fontAlgn="base">
              <a:spcBef>
                <a:spcPct val="50000"/>
              </a:spcBef>
              <a:spcAft>
                <a:spcPct val="0"/>
              </a:spcAft>
              <a:defRPr/>
            </a:pPr>
            <a:r>
              <a:rPr lang="zh-CN" altLang="en-US" sz="2800" b="1">
                <a:solidFill>
                  <a:srgbClr val="CC0000"/>
                </a:solidFill>
                <a:effectLst>
                  <a:outerShdw blurRad="38100" dist="38100" dir="2700000" algn="tl">
                    <a:srgbClr val="000000"/>
                  </a:outerShdw>
                </a:effectLst>
                <a:latin typeface="黑体" pitchFamily="49" charset="-122"/>
                <a:ea typeface="黑体" pitchFamily="49" charset="-122"/>
              </a:rPr>
              <a:t>其他引发方程下的自由基聚合微观动力学方程 </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119</a:t>
            </a:fld>
            <a:endParaRPr lang="en-US" altLang="zh-CN">
              <a:solidFill>
                <a:srgbClr val="000000"/>
              </a:solidFill>
            </a:endParaRPr>
          </a:p>
        </p:txBody>
      </p:sp>
    </p:spTree>
    <p:extLst>
      <p:ext uri="{BB962C8B-B14F-4D97-AF65-F5344CB8AC3E}">
        <p14:creationId xmlns:p14="http://schemas.microsoft.com/office/powerpoint/2010/main" val="33943849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
          <p:cNvSpPr txBox="1">
            <a:spLocks noChangeArrowheads="1"/>
          </p:cNvSpPr>
          <p:nvPr/>
        </p:nvSpPr>
        <p:spPr bwMode="auto">
          <a:xfrm>
            <a:off x="755650" y="1125538"/>
            <a:ext cx="202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333399"/>
                </a:solidFill>
                <a:latin typeface="黑体" pitchFamily="49" charset="-122"/>
                <a:ea typeface="ˎ̥"/>
                <a:cs typeface="ˎ̥"/>
              </a:rPr>
              <a:t>2.</a:t>
            </a:r>
            <a:r>
              <a:rPr kumimoji="1" lang="zh-CN" altLang="en-US">
                <a:solidFill>
                  <a:srgbClr val="333399"/>
                </a:solidFill>
                <a:latin typeface="黑体" pitchFamily="49" charset="-122"/>
                <a:ea typeface="ˎ̥"/>
                <a:cs typeface="ˎ̥"/>
              </a:rPr>
              <a:t>羰基化合物</a:t>
            </a:r>
            <a:endParaRPr lang="zh-CN" altLang="en-US">
              <a:solidFill>
                <a:srgbClr val="333399"/>
              </a:solidFill>
              <a:latin typeface="黑体" pitchFamily="49" charset="-122"/>
              <a:ea typeface="ˎ̥"/>
              <a:cs typeface="ˎ̥"/>
            </a:endParaRPr>
          </a:p>
        </p:txBody>
      </p:sp>
      <p:graphicFrame>
        <p:nvGraphicFramePr>
          <p:cNvPr id="39939" name="Object 11"/>
          <p:cNvGraphicFramePr>
            <a:graphicFrameLocks noChangeAspect="1"/>
          </p:cNvGraphicFramePr>
          <p:nvPr/>
        </p:nvGraphicFramePr>
        <p:xfrm>
          <a:off x="2916238" y="1052513"/>
          <a:ext cx="935037" cy="654050"/>
        </p:xfrm>
        <a:graphic>
          <a:graphicData uri="http://schemas.openxmlformats.org/presentationml/2006/ole">
            <mc:AlternateContent xmlns:mc="http://schemas.openxmlformats.org/markup-compatibility/2006">
              <mc:Choice xmlns:v="urn:schemas-microsoft-com:vml" Requires="v">
                <p:oleObj spid="_x0000_s5162" name="CS ChemDraw Drawing" r:id="rId3" imgW="805180" imgH="563880" progId="ChemDraw.Document.6.0">
                  <p:embed/>
                </p:oleObj>
              </mc:Choice>
              <mc:Fallback>
                <p:oleObj name="CS ChemDraw Drawing" r:id="rId3" imgW="805180" imgH="5638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052513"/>
                        <a:ext cx="935037" cy="65405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12"/>
          <p:cNvGraphicFramePr>
            <a:graphicFrameLocks noChangeAspect="1"/>
          </p:cNvGraphicFramePr>
          <p:nvPr/>
        </p:nvGraphicFramePr>
        <p:xfrm>
          <a:off x="6084888" y="981075"/>
          <a:ext cx="1008062" cy="695325"/>
        </p:xfrm>
        <a:graphic>
          <a:graphicData uri="http://schemas.openxmlformats.org/presentationml/2006/ole">
            <mc:AlternateContent xmlns:mc="http://schemas.openxmlformats.org/markup-compatibility/2006">
              <mc:Choice xmlns:v="urn:schemas-microsoft-com:vml" Requires="v">
                <p:oleObj spid="_x0000_s5163" name="CS ChemDraw Drawing" r:id="rId5" imgW="830580" imgH="574040" progId="ChemDraw.Document.6.0">
                  <p:embed/>
                </p:oleObj>
              </mc:Choice>
              <mc:Fallback>
                <p:oleObj name="CS ChemDraw Drawing" r:id="rId5" imgW="830580" imgH="5740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981075"/>
                        <a:ext cx="1008062" cy="6953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Text Box 13"/>
          <p:cNvSpPr txBox="1">
            <a:spLocks noChangeArrowheads="1"/>
          </p:cNvSpPr>
          <p:nvPr/>
        </p:nvSpPr>
        <p:spPr bwMode="auto">
          <a:xfrm>
            <a:off x="5219700" y="1193800"/>
            <a:ext cx="782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3200" b="0">
                <a:solidFill>
                  <a:srgbClr val="000000"/>
                </a:solidFill>
                <a:ea typeface="ˎ̥"/>
                <a:cs typeface="ˎ̥"/>
              </a:rPr>
              <a:t>e.g:</a:t>
            </a:r>
            <a:endParaRPr lang="en-US" altLang="zh-CN" sz="1800" b="0">
              <a:solidFill>
                <a:srgbClr val="000000"/>
              </a:solidFill>
              <a:latin typeface="Arial" pitchFamily="34" charset="0"/>
              <a:ea typeface="宋体" pitchFamily="2" charset="-122"/>
            </a:endParaRPr>
          </a:p>
        </p:txBody>
      </p:sp>
      <p:graphicFrame>
        <p:nvGraphicFramePr>
          <p:cNvPr id="39942" name="Object 14"/>
          <p:cNvGraphicFramePr>
            <a:graphicFrameLocks noChangeAspect="1"/>
          </p:cNvGraphicFramePr>
          <p:nvPr/>
        </p:nvGraphicFramePr>
        <p:xfrm>
          <a:off x="1403350" y="1987550"/>
          <a:ext cx="6194425" cy="1154113"/>
        </p:xfrm>
        <a:graphic>
          <a:graphicData uri="http://schemas.openxmlformats.org/presentationml/2006/ole">
            <mc:AlternateContent xmlns:mc="http://schemas.openxmlformats.org/markup-compatibility/2006">
              <mc:Choice xmlns:v="urn:schemas-microsoft-com:vml" Requires="v">
                <p:oleObj spid="_x0000_s5164" name="CS ChemDraw Drawing" r:id="rId7" imgW="5115560" imgH="952500" progId="ChemDraw.Document.6.0">
                  <p:embed/>
                </p:oleObj>
              </mc:Choice>
              <mc:Fallback>
                <p:oleObj name="CS ChemDraw Drawing" r:id="rId7" imgW="5115560" imgH="95250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1987550"/>
                        <a:ext cx="6194425" cy="115411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1" name="Rectangle 16"/>
          <p:cNvSpPr>
            <a:spLocks noChangeArrowheads="1"/>
          </p:cNvSpPr>
          <p:nvPr/>
        </p:nvSpPr>
        <p:spPr bwMode="auto">
          <a:xfrm>
            <a:off x="782638" y="3465513"/>
            <a:ext cx="386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kumimoji="1" lang="en-US" altLang="zh-CN" sz="2400" b="1">
                <a:solidFill>
                  <a:srgbClr val="333399"/>
                </a:solidFill>
                <a:latin typeface="黑体" pitchFamily="49" charset="-122"/>
                <a:ea typeface="ˎ̥"/>
                <a:cs typeface="ˎ̥"/>
              </a:rPr>
              <a:t>3.</a:t>
            </a:r>
            <a:r>
              <a:rPr kumimoji="1" lang="zh-CN" altLang="en-US" sz="2400" b="1">
                <a:solidFill>
                  <a:srgbClr val="333399"/>
                </a:solidFill>
                <a:latin typeface="黑体" pitchFamily="49" charset="-122"/>
                <a:ea typeface="ˎ̥"/>
                <a:cs typeface="ˎ̥"/>
              </a:rPr>
              <a:t>含杂原子键的杂环化合物</a:t>
            </a:r>
          </a:p>
        </p:txBody>
      </p:sp>
      <p:graphicFrame>
        <p:nvGraphicFramePr>
          <p:cNvPr id="18442" name="Object 18"/>
          <p:cNvGraphicFramePr>
            <a:graphicFrameLocks noChangeAspect="1"/>
          </p:cNvGraphicFramePr>
          <p:nvPr/>
        </p:nvGraphicFramePr>
        <p:xfrm>
          <a:off x="1827213" y="4411663"/>
          <a:ext cx="1377950" cy="827087"/>
        </p:xfrm>
        <a:graphic>
          <a:graphicData uri="http://schemas.openxmlformats.org/presentationml/2006/ole">
            <mc:AlternateContent xmlns:mc="http://schemas.openxmlformats.org/markup-compatibility/2006">
              <mc:Choice xmlns:v="urn:schemas-microsoft-com:vml" Requires="v">
                <p:oleObj spid="_x0000_s5165" name="CS ChemDraw Drawing" r:id="rId9" imgW="1107440" imgH="665480" progId="ChemDraw.Document.4.5">
                  <p:embed/>
                </p:oleObj>
              </mc:Choice>
              <mc:Fallback>
                <p:oleObj name="CS ChemDraw Drawing" r:id="rId9" imgW="1107440" imgH="665480" progId="ChemDraw.Document.4.5">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7213" y="4411663"/>
                        <a:ext cx="1377950" cy="82708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9"/>
          <p:cNvGraphicFramePr>
            <a:graphicFrameLocks noChangeAspect="1"/>
          </p:cNvGraphicFramePr>
          <p:nvPr/>
        </p:nvGraphicFramePr>
        <p:xfrm>
          <a:off x="3808413" y="4483100"/>
          <a:ext cx="2276475" cy="614363"/>
        </p:xfrm>
        <a:graphic>
          <a:graphicData uri="http://schemas.openxmlformats.org/presentationml/2006/ole">
            <mc:AlternateContent xmlns:mc="http://schemas.openxmlformats.org/markup-compatibility/2006">
              <mc:Choice xmlns:v="urn:schemas-microsoft-com:vml" Requires="v">
                <p:oleObj spid="_x0000_s5166" name="CS ChemDraw Drawing" r:id="rId11" imgW="1600200" imgH="431800" progId="ChemDraw.Document.6.0">
                  <p:embed/>
                </p:oleObj>
              </mc:Choice>
              <mc:Fallback>
                <p:oleObj name="CS ChemDraw Drawing" r:id="rId11" imgW="1600200" imgH="431800"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8413" y="4483100"/>
                        <a:ext cx="2276475" cy="614363"/>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4" name="Text Box 20"/>
          <p:cNvSpPr txBox="1">
            <a:spLocks noChangeArrowheads="1"/>
          </p:cNvSpPr>
          <p:nvPr/>
        </p:nvSpPr>
        <p:spPr bwMode="auto">
          <a:xfrm>
            <a:off x="1846263" y="5564188"/>
            <a:ext cx="4167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333399"/>
                </a:solidFill>
                <a:ea typeface="宋体" pitchFamily="2" charset="-122"/>
              </a:rPr>
              <a:t>开环聚合，离子聚合（机理）</a:t>
            </a:r>
            <a:endParaRPr lang="zh-CN" altLang="en-US">
              <a:solidFill>
                <a:srgbClr val="333399"/>
              </a:solidFill>
              <a:latin typeface="Arial" pitchFamily="34" charset="0"/>
              <a:ea typeface="宋体" pitchFamily="2" charset="-122"/>
            </a:endParaRPr>
          </a:p>
        </p:txBody>
      </p:sp>
      <p:sp>
        <p:nvSpPr>
          <p:cNvPr id="39947" name="Rectangle 21"/>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12</a:t>
            </a:fld>
            <a:endParaRPr lang="en-US" altLang="zh-CN">
              <a:solidFill>
                <a:srgbClr val="000000"/>
              </a:solidFill>
            </a:endParaRPr>
          </a:p>
        </p:txBody>
      </p:sp>
    </p:spTree>
    <p:extLst>
      <p:ext uri="{BB962C8B-B14F-4D97-AF65-F5344CB8AC3E}">
        <p14:creationId xmlns:p14="http://schemas.microsoft.com/office/powerpoint/2010/main" val="1868271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fade">
                                      <p:cBhvr>
                                        <p:cTn id="7" dur="500"/>
                                        <p:tgtEl>
                                          <p:spTgt spid="18441"/>
                                        </p:tgtEl>
                                      </p:cBhvr>
                                    </p:animEffect>
                                  </p:childTnLst>
                                </p:cTn>
                              </p:par>
                              <p:par>
                                <p:cTn id="8" presetID="10" presetClass="entr" presetSubtype="0" fill="hold" nodeType="withEffect">
                                  <p:stCondLst>
                                    <p:cond delay="0"/>
                                  </p:stCondLst>
                                  <p:childTnLst>
                                    <p:set>
                                      <p:cBhvr>
                                        <p:cTn id="9" dur="1" fill="hold">
                                          <p:stCondLst>
                                            <p:cond delay="0"/>
                                          </p:stCondLst>
                                        </p:cTn>
                                        <p:tgtEl>
                                          <p:spTgt spid="18442"/>
                                        </p:tgtEl>
                                        <p:attrNameLst>
                                          <p:attrName>style.visibility</p:attrName>
                                        </p:attrNameLst>
                                      </p:cBhvr>
                                      <p:to>
                                        <p:strVal val="visible"/>
                                      </p:to>
                                    </p:set>
                                    <p:animEffect transition="in" filter="fade">
                                      <p:cBhvr>
                                        <p:cTn id="10" dur="500"/>
                                        <p:tgtEl>
                                          <p:spTgt spid="18442"/>
                                        </p:tgtEl>
                                      </p:cBhvr>
                                    </p:animEffect>
                                  </p:childTnLst>
                                </p:cTn>
                              </p:par>
                              <p:par>
                                <p:cTn id="11" presetID="10" presetClass="entr" presetSubtype="0" fill="hold" nodeType="withEffect">
                                  <p:stCondLst>
                                    <p:cond delay="0"/>
                                  </p:stCondLst>
                                  <p:childTnLst>
                                    <p:set>
                                      <p:cBhvr>
                                        <p:cTn id="12" dur="1" fill="hold">
                                          <p:stCondLst>
                                            <p:cond delay="0"/>
                                          </p:stCondLst>
                                        </p:cTn>
                                        <p:tgtEl>
                                          <p:spTgt spid="18443"/>
                                        </p:tgtEl>
                                        <p:attrNameLst>
                                          <p:attrName>style.visibility</p:attrName>
                                        </p:attrNameLst>
                                      </p:cBhvr>
                                      <p:to>
                                        <p:strVal val="visible"/>
                                      </p:to>
                                    </p:set>
                                    <p:animEffect transition="in" filter="fade">
                                      <p:cBhvr>
                                        <p:cTn id="13" dur="500"/>
                                        <p:tgtEl>
                                          <p:spTgt spid="184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444"/>
                                        </p:tgtEl>
                                        <p:attrNameLst>
                                          <p:attrName>style.visibility</p:attrName>
                                        </p:attrNameLst>
                                      </p:cBhvr>
                                      <p:to>
                                        <p:strVal val="visible"/>
                                      </p:to>
                                    </p:set>
                                    <p:animEffect transition="in" filter="fade">
                                      <p:cBhvr>
                                        <p:cTn id="16"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23850" y="2060575"/>
            <a:ext cx="84963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indent="-361950" algn="just" fontAlgn="base">
              <a:lnSpc>
                <a:spcPct val="110000"/>
              </a:lnSpc>
              <a:spcBef>
                <a:spcPct val="40000"/>
              </a:spcBef>
              <a:spcAft>
                <a:spcPct val="0"/>
              </a:spcAft>
              <a:buClr>
                <a:srgbClr val="A50021"/>
              </a:buClr>
              <a:buFont typeface="Wingdings" pitchFamily="2" charset="2"/>
              <a:buChar char="Ø"/>
            </a:pP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[M]</a:t>
            </a:r>
            <a:r>
              <a:rPr kumimoji="1" lang="zh-CN" altLang="en-US" sz="2400" b="1">
                <a:solidFill>
                  <a:srgbClr val="000000"/>
                </a:solidFill>
                <a:latin typeface="Times New Roman" pitchFamily="18" charset="0"/>
              </a:rPr>
              <a:t>反应级数为</a:t>
            </a:r>
            <a:r>
              <a:rPr kumimoji="1" lang="en-US" altLang="zh-CN" sz="2400" b="1">
                <a:solidFill>
                  <a:srgbClr val="000000"/>
                </a:solidFill>
                <a:latin typeface="Times New Roman" pitchFamily="18" charset="0"/>
              </a:rPr>
              <a:t>1</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引发剂效率与单体浓度无关</a:t>
            </a:r>
            <a:r>
              <a:rPr kumimoji="1" lang="zh-CN" altLang="en-US" sz="2400" b="1">
                <a:solidFill>
                  <a:srgbClr val="000000"/>
                </a:solidFill>
                <a:latin typeface="Times New Roman" pitchFamily="18" charset="0"/>
              </a:rPr>
              <a:t>。</a:t>
            </a:r>
          </a:p>
          <a:p>
            <a:pPr marL="361950" indent="-361950" algn="just" fontAlgn="base">
              <a:lnSpc>
                <a:spcPct val="110000"/>
              </a:lnSpc>
              <a:spcBef>
                <a:spcPct val="40000"/>
              </a:spcBef>
              <a:spcAft>
                <a:spcPct val="0"/>
              </a:spcAft>
              <a:buClr>
                <a:srgbClr val="A50021"/>
              </a:buClr>
              <a:buFont typeface="Wingdings" pitchFamily="2" charset="2"/>
              <a:buChar char="Ø"/>
            </a:pP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[M]</a:t>
            </a:r>
            <a:r>
              <a:rPr kumimoji="1" lang="zh-CN" altLang="en-US" sz="2400" b="1">
                <a:solidFill>
                  <a:srgbClr val="000000"/>
                </a:solidFill>
                <a:latin typeface="Times New Roman" pitchFamily="18" charset="0"/>
              </a:rPr>
              <a:t>反应级数为</a:t>
            </a:r>
            <a:r>
              <a:rPr kumimoji="1" lang="en-US" altLang="zh-CN" sz="2400" b="1">
                <a:solidFill>
                  <a:srgbClr val="000000"/>
                </a:solidFill>
                <a:latin typeface="Times New Roman" pitchFamily="18" charset="0"/>
              </a:rPr>
              <a:t>1.5</a:t>
            </a:r>
            <a:r>
              <a:rPr kumimoji="1" lang="en-US" altLang="zh-CN" sz="2400">
                <a:solidFill>
                  <a:srgbClr val="000000"/>
                </a:solidFill>
                <a:latin typeface="Times New Roman" pitchFamily="18" charset="0"/>
              </a:rPr>
              <a:t> </a:t>
            </a:r>
            <a:r>
              <a:rPr kumimoji="1" lang="zh-CN" altLang="en-US" sz="2400" b="1">
                <a:solidFill>
                  <a:srgbClr val="000000"/>
                </a:solidFill>
                <a:latin typeface="Times New Roman" pitchFamily="18" charset="0"/>
              </a:rPr>
              <a:t>（</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en-US" altLang="zh-CN" sz="2400" b="1">
                <a:solidFill>
                  <a:srgbClr val="000000"/>
                </a:solidFill>
                <a:latin typeface="Times New Roman" pitchFamily="18" charset="0"/>
              </a:rPr>
              <a:t>∝[M]</a:t>
            </a:r>
            <a:r>
              <a:rPr kumimoji="1" lang="en-US" altLang="zh-CN" sz="2400" b="1" baseline="30000">
                <a:solidFill>
                  <a:srgbClr val="000000"/>
                </a:solidFill>
                <a:latin typeface="Times New Roman" pitchFamily="18" charset="0"/>
              </a:rPr>
              <a:t>1.5</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单体自由基形成反应为引发反应控制速率步骤</a:t>
            </a:r>
            <a:r>
              <a:rPr kumimoji="1" lang="zh-CN" altLang="en-US" sz="2400" b="1">
                <a:solidFill>
                  <a:srgbClr val="000000"/>
                </a:solidFill>
                <a:latin typeface="Times New Roman" pitchFamily="18" charset="0"/>
              </a:rPr>
              <a:t>。</a:t>
            </a:r>
          </a:p>
          <a:p>
            <a:pPr marL="361950" indent="-361950" algn="just" eaLnBrk="0" fontAlgn="base" hangingPunct="0">
              <a:lnSpc>
                <a:spcPct val="110000"/>
              </a:lnSpc>
              <a:spcBef>
                <a:spcPct val="40000"/>
              </a:spcBef>
              <a:spcAft>
                <a:spcPct val="0"/>
              </a:spcAft>
              <a:buClr>
                <a:srgbClr val="A50021"/>
              </a:buClr>
              <a:buFont typeface="Wingdings" pitchFamily="2" charset="2"/>
              <a:buChar char="Ø"/>
            </a:pP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[M]</a:t>
            </a:r>
            <a:r>
              <a:rPr kumimoji="1" lang="zh-CN" altLang="en-US" sz="2400" b="1">
                <a:solidFill>
                  <a:srgbClr val="000000"/>
                </a:solidFill>
                <a:latin typeface="Times New Roman" pitchFamily="18" charset="0"/>
              </a:rPr>
              <a:t>反应级数为</a:t>
            </a:r>
            <a:r>
              <a:rPr kumimoji="1" lang="en-US" altLang="zh-CN" sz="2400" b="1">
                <a:solidFill>
                  <a:srgbClr val="000000"/>
                </a:solidFill>
                <a:latin typeface="Times New Roman" pitchFamily="18" charset="0"/>
              </a:rPr>
              <a:t>1-1.5</a:t>
            </a:r>
            <a:r>
              <a:rPr kumimoji="1" lang="zh-CN" altLang="en-US" sz="2400" b="1">
                <a:solidFill>
                  <a:srgbClr val="000000"/>
                </a:solidFill>
                <a:latin typeface="Times New Roman" pitchFamily="18" charset="0"/>
              </a:rPr>
              <a:t>（</a:t>
            </a: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en-US" altLang="zh-CN" sz="2400" b="1">
                <a:solidFill>
                  <a:srgbClr val="000000"/>
                </a:solidFill>
                <a:latin typeface="Times New Roman" pitchFamily="18" charset="0"/>
              </a:rPr>
              <a:t>∝[M]</a:t>
            </a:r>
            <a:r>
              <a:rPr kumimoji="1" lang="en-US" altLang="zh-CN" sz="2400" b="1" baseline="30000">
                <a:solidFill>
                  <a:srgbClr val="000000"/>
                </a:solidFill>
                <a:latin typeface="Times New Roman" pitchFamily="18" charset="0"/>
              </a:rPr>
              <a:t>1</a:t>
            </a:r>
            <a:r>
              <a:rPr kumimoji="1" lang="zh-CN" altLang="en-US" sz="2400" b="1" baseline="30000">
                <a:solidFill>
                  <a:srgbClr val="000000"/>
                </a:solidFill>
                <a:latin typeface="Times New Roman" pitchFamily="18" charset="0"/>
              </a:rPr>
              <a:t>～</a:t>
            </a:r>
            <a:r>
              <a:rPr kumimoji="1" lang="en-US" altLang="zh-CN" sz="2400" b="1" baseline="30000">
                <a:solidFill>
                  <a:srgbClr val="000000"/>
                </a:solidFill>
                <a:latin typeface="Times New Roman" pitchFamily="18" charset="0"/>
              </a:rPr>
              <a:t>1.5</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引发反应速率由引发剂分解速率和单体自由基形成速率共同决定。</a:t>
            </a:r>
            <a:endParaRPr kumimoji="1" lang="zh-CN" altLang="en-US" sz="2400">
              <a:solidFill>
                <a:srgbClr val="000000"/>
              </a:solidFill>
              <a:latin typeface="Times New Roman" pitchFamily="18" charset="0"/>
            </a:endParaRPr>
          </a:p>
          <a:p>
            <a:pPr marL="361950" indent="-361950" algn="just" eaLnBrk="0" fontAlgn="base" hangingPunct="0">
              <a:lnSpc>
                <a:spcPct val="110000"/>
              </a:lnSpc>
              <a:spcBef>
                <a:spcPct val="40000"/>
              </a:spcBef>
              <a:spcAft>
                <a:spcPct val="0"/>
              </a:spcAft>
              <a:buClr>
                <a:srgbClr val="A50021"/>
              </a:buClr>
              <a:buFont typeface="Wingdings" pitchFamily="2" charset="2"/>
              <a:buChar char="Ø"/>
            </a:pP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对</a:t>
            </a:r>
            <a:r>
              <a:rPr kumimoji="1" lang="en-US" altLang="zh-CN" sz="2400" b="1">
                <a:solidFill>
                  <a:srgbClr val="000000"/>
                </a:solidFill>
                <a:latin typeface="Times New Roman" pitchFamily="18" charset="0"/>
              </a:rPr>
              <a:t>[M]</a:t>
            </a:r>
            <a:r>
              <a:rPr kumimoji="1" lang="zh-CN" altLang="en-US" sz="2400" b="1">
                <a:solidFill>
                  <a:srgbClr val="000000"/>
                </a:solidFill>
                <a:latin typeface="Times New Roman" pitchFamily="18" charset="0"/>
              </a:rPr>
              <a:t>反应级数为</a:t>
            </a:r>
            <a:r>
              <a:rPr kumimoji="1" lang="en-US" altLang="zh-CN" sz="2400" b="1">
                <a:solidFill>
                  <a:srgbClr val="000000"/>
                </a:solidFill>
                <a:latin typeface="Times New Roman" pitchFamily="18" charset="0"/>
              </a:rPr>
              <a:t>1.5-2</a:t>
            </a:r>
            <a:r>
              <a:rPr kumimoji="1" lang="zh-CN" altLang="en-US" sz="2400" b="1">
                <a:solidFill>
                  <a:srgbClr val="000000"/>
                </a:solidFill>
                <a:latin typeface="Times New Roman" pitchFamily="18" charset="0"/>
              </a:rPr>
              <a:t>，说明</a:t>
            </a:r>
            <a:r>
              <a:rPr kumimoji="1" lang="zh-CN" altLang="en-US" sz="2400" b="1" u="sng">
                <a:solidFill>
                  <a:srgbClr val="FF0000"/>
                </a:solidFill>
                <a:latin typeface="Times New Roman" pitchFamily="18" charset="0"/>
              </a:rPr>
              <a:t>引发剂引发同时有热引发</a:t>
            </a:r>
            <a:r>
              <a:rPr kumimoji="1" lang="zh-CN" altLang="en-US" sz="2400">
                <a:solidFill>
                  <a:srgbClr val="000000"/>
                </a:solidFill>
                <a:latin typeface="Times New Roman" pitchFamily="18" charset="0"/>
              </a:rPr>
              <a:t>。</a:t>
            </a:r>
          </a:p>
          <a:p>
            <a:pPr marL="361950" indent="-361950" algn="just" eaLnBrk="0" fontAlgn="base" hangingPunct="0">
              <a:lnSpc>
                <a:spcPct val="110000"/>
              </a:lnSpc>
              <a:spcBef>
                <a:spcPct val="40000"/>
              </a:spcBef>
              <a:spcAft>
                <a:spcPct val="0"/>
              </a:spcAft>
              <a:buClr>
                <a:srgbClr val="A50021"/>
              </a:buClr>
              <a:buFont typeface="Wingdings" pitchFamily="2" charset="2"/>
              <a:buChar char="Ø"/>
            </a:pPr>
            <a:r>
              <a:rPr kumimoji="1" lang="en-US" altLang="zh-CN" sz="2400" b="1">
                <a:solidFill>
                  <a:srgbClr val="000000"/>
                </a:solidFill>
                <a:latin typeface="Times New Roman" pitchFamily="18" charset="0"/>
              </a:rPr>
              <a:t>R</a:t>
            </a:r>
            <a:r>
              <a:rPr kumimoji="1" lang="en-US" altLang="zh-CN" sz="2400" b="1" baseline="-30000">
                <a:solidFill>
                  <a:srgbClr val="000000"/>
                </a:solidFill>
                <a:latin typeface="Times New Roman" pitchFamily="18" charset="0"/>
              </a:rPr>
              <a:t>p</a:t>
            </a:r>
            <a:r>
              <a:rPr kumimoji="1" lang="zh-CN" altLang="en-US" sz="2400" b="1">
                <a:solidFill>
                  <a:srgbClr val="000000"/>
                </a:solidFill>
                <a:latin typeface="Times New Roman" pitchFamily="18" charset="0"/>
              </a:rPr>
              <a:t>与</a:t>
            </a:r>
            <a:r>
              <a:rPr kumimoji="1" lang="en-US" altLang="zh-CN" sz="2400" b="1">
                <a:solidFill>
                  <a:srgbClr val="000000"/>
                </a:solidFill>
                <a:latin typeface="Times New Roman" pitchFamily="18" charset="0"/>
              </a:rPr>
              <a:t>[M]</a:t>
            </a:r>
            <a:r>
              <a:rPr kumimoji="1" lang="zh-CN" altLang="en-US" sz="2400" b="1">
                <a:solidFill>
                  <a:srgbClr val="000000"/>
                </a:solidFill>
                <a:latin typeface="Times New Roman" pitchFamily="18" charset="0"/>
              </a:rPr>
              <a:t>的二次方成正比，说明</a:t>
            </a:r>
            <a:r>
              <a:rPr kumimoji="1" lang="zh-CN" altLang="en-US" sz="2400" b="1" u="sng">
                <a:solidFill>
                  <a:srgbClr val="FF0000"/>
                </a:solidFill>
                <a:latin typeface="Times New Roman" pitchFamily="18" charset="0"/>
              </a:rPr>
              <a:t>活性链被简单自由基终止成为链终止的唯一模式</a:t>
            </a:r>
            <a:r>
              <a:rPr kumimoji="1" lang="zh-CN" altLang="en-US" sz="2400" b="1">
                <a:solidFill>
                  <a:srgbClr val="000000"/>
                </a:solidFill>
                <a:latin typeface="Times New Roman" pitchFamily="18" charset="0"/>
              </a:rPr>
              <a:t>。</a:t>
            </a:r>
            <a:r>
              <a:rPr kumimoji="1" lang="zh-CN" altLang="en-US" sz="2400">
                <a:solidFill>
                  <a:srgbClr val="000000"/>
                </a:solidFill>
                <a:latin typeface="Times New Roman" pitchFamily="18" charset="0"/>
              </a:rPr>
              <a:t> </a:t>
            </a:r>
          </a:p>
        </p:txBody>
      </p:sp>
      <p:sp>
        <p:nvSpPr>
          <p:cNvPr id="150531" name="Rectangle 3"/>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graphicFrame>
        <p:nvGraphicFramePr>
          <p:cNvPr id="150532" name="Object 4"/>
          <p:cNvGraphicFramePr>
            <a:graphicFrameLocks noChangeAspect="1"/>
          </p:cNvGraphicFramePr>
          <p:nvPr/>
        </p:nvGraphicFramePr>
        <p:xfrm>
          <a:off x="2555875" y="1106488"/>
          <a:ext cx="3455988" cy="809625"/>
        </p:xfrm>
        <a:graphic>
          <a:graphicData uri="http://schemas.openxmlformats.org/presentationml/2006/ole">
            <mc:AlternateContent xmlns:mc="http://schemas.openxmlformats.org/markup-compatibility/2006">
              <mc:Choice xmlns:v="urn:schemas-microsoft-com:vml" Requires="v">
                <p:oleObj spid="_x0000_s75786" name="公式" r:id="rId3" imgW="1016000" imgH="241300" progId="Equation.3">
                  <p:embed/>
                </p:oleObj>
              </mc:Choice>
              <mc:Fallback>
                <p:oleObj name="公式" r:id="rId3" imgW="10160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106488"/>
                        <a:ext cx="3455988" cy="8096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120</a:t>
            </a:fld>
            <a:endParaRPr lang="en-US" altLang="zh-CN">
              <a:solidFill>
                <a:srgbClr val="000000"/>
              </a:solidFill>
            </a:endParaRPr>
          </a:p>
        </p:txBody>
      </p:sp>
    </p:spTree>
    <p:extLst>
      <p:ext uri="{BB962C8B-B14F-4D97-AF65-F5344CB8AC3E}">
        <p14:creationId xmlns:p14="http://schemas.microsoft.com/office/powerpoint/2010/main" val="796641299"/>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611188" y="1412875"/>
            <a:ext cx="7921625" cy="1592263"/>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单体和引发剂浓度随转化率上升而降低，聚合总速率应该降低。但在实际上，当转化率达</a:t>
            </a:r>
            <a:r>
              <a:rPr lang="en-US" altLang="zh-CN" sz="2400" b="1" smtClean="0">
                <a:solidFill>
                  <a:srgbClr val="000099"/>
                </a:solidFill>
                <a:latin typeface="Times New Roman" pitchFamily="18" charset="0"/>
              </a:rPr>
              <a:t>15 %</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20%</a:t>
            </a:r>
            <a:r>
              <a:rPr lang="zh-CN" altLang="en-US" sz="2400" b="1" smtClean="0">
                <a:solidFill>
                  <a:srgbClr val="000099"/>
                </a:solidFill>
                <a:latin typeface="Times New Roman" pitchFamily="18" charset="0"/>
              </a:rPr>
              <a:t>以后，聚合速率会快速上升，这种现象称为</a:t>
            </a:r>
            <a:r>
              <a:rPr lang="zh-CN" altLang="en-US" sz="2400" b="1" smtClean="0">
                <a:solidFill>
                  <a:srgbClr val="A50021"/>
                </a:solidFill>
                <a:latin typeface="Times New Roman" pitchFamily="18" charset="0"/>
              </a:rPr>
              <a:t>自动加速现象</a:t>
            </a:r>
            <a:r>
              <a:rPr lang="zh-CN" altLang="en-US" sz="2400" b="1" smtClean="0">
                <a:solidFill>
                  <a:srgbClr val="000099"/>
                </a:solidFill>
                <a:latin typeface="Times New Roman" pitchFamily="18" charset="0"/>
              </a:rPr>
              <a:t>。如图：</a:t>
            </a:r>
          </a:p>
        </p:txBody>
      </p:sp>
      <p:sp>
        <p:nvSpPr>
          <p:cNvPr id="151555"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37447" name="Rectangle 7"/>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自动加速现象</a:t>
            </a:r>
          </a:p>
        </p:txBody>
      </p:sp>
      <p:sp>
        <p:nvSpPr>
          <p:cNvPr id="151557" name="Rectangle 8"/>
          <p:cNvSpPr>
            <a:spLocks noChangeArrowheads="1"/>
          </p:cNvSpPr>
          <p:nvPr/>
        </p:nvSpPr>
        <p:spPr bwMode="auto">
          <a:xfrm>
            <a:off x="611188" y="5373688"/>
            <a:ext cx="77866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spcBef>
                <a:spcPct val="20000"/>
              </a:spcBef>
              <a:spcAft>
                <a:spcPct val="0"/>
              </a:spcAft>
              <a:buClr>
                <a:srgbClr val="00007D"/>
              </a:buClr>
              <a:buSzPct val="75000"/>
              <a:buFont typeface="Wingdings" pitchFamily="2" charset="2"/>
              <a:buNone/>
            </a:pPr>
            <a:r>
              <a:rPr lang="zh-CN" altLang="en-US" sz="2000" b="1">
                <a:solidFill>
                  <a:srgbClr val="000000"/>
                </a:solidFill>
                <a:latin typeface="Times New Roman" pitchFamily="18" charset="0"/>
              </a:rPr>
              <a:t>不同单体浓度下甲基丙烯酸甲酯聚合转化率</a:t>
            </a:r>
            <a:r>
              <a:rPr lang="en-US" altLang="zh-CN" sz="2000" b="1">
                <a:solidFill>
                  <a:srgbClr val="000000"/>
                </a:solidFill>
                <a:latin typeface="Times New Roman" pitchFamily="18" charset="0"/>
              </a:rPr>
              <a:t>—</a:t>
            </a:r>
            <a:r>
              <a:rPr lang="zh-CN" altLang="en-US" sz="2000" b="1">
                <a:solidFill>
                  <a:srgbClr val="000000"/>
                </a:solidFill>
                <a:latin typeface="Times New Roman" pitchFamily="18" charset="0"/>
              </a:rPr>
              <a:t>时间曲线</a:t>
            </a:r>
          </a:p>
          <a:p>
            <a:pPr marL="342900" indent="-342900" algn="ctr" fontAlgn="base">
              <a:spcBef>
                <a:spcPct val="20000"/>
              </a:spcBef>
              <a:spcAft>
                <a:spcPct val="0"/>
              </a:spcAft>
              <a:buClr>
                <a:srgbClr val="00007D"/>
              </a:buClr>
              <a:buSzPct val="75000"/>
              <a:buFont typeface="Wingdings" pitchFamily="2" charset="2"/>
              <a:buNone/>
            </a:pPr>
            <a:r>
              <a:rPr lang="zh-CN" altLang="en-US" sz="2000" b="1">
                <a:solidFill>
                  <a:srgbClr val="000000"/>
                </a:solidFill>
                <a:latin typeface="Times New Roman" pitchFamily="18" charset="0"/>
              </a:rPr>
              <a:t>溶剂：苯，</a:t>
            </a:r>
            <a:r>
              <a:rPr lang="en-US" altLang="zh-CN" sz="2000" b="1">
                <a:solidFill>
                  <a:srgbClr val="000000"/>
                </a:solidFill>
                <a:latin typeface="Times New Roman" pitchFamily="18" charset="0"/>
              </a:rPr>
              <a:t>T=50℃</a:t>
            </a:r>
            <a:r>
              <a:rPr lang="zh-CN" altLang="en-US" sz="2000" b="1">
                <a:solidFill>
                  <a:srgbClr val="000000"/>
                </a:solidFill>
                <a:latin typeface="Times New Roman" pitchFamily="18" charset="0"/>
              </a:rPr>
              <a:t>，引发剂：</a:t>
            </a:r>
            <a:r>
              <a:rPr lang="en-US" altLang="zh-CN" sz="2000" b="1">
                <a:solidFill>
                  <a:srgbClr val="000000"/>
                </a:solidFill>
                <a:latin typeface="Times New Roman" pitchFamily="18" charset="0"/>
              </a:rPr>
              <a:t>BPO</a:t>
            </a:r>
            <a:endParaRPr lang="en-US" altLang="zh-CN" sz="2000">
              <a:solidFill>
                <a:srgbClr val="000000"/>
              </a:solidFill>
              <a:latin typeface="Times New Roman" pitchFamily="18" charset="0"/>
            </a:endParaRPr>
          </a:p>
        </p:txBody>
      </p:sp>
      <p:pic>
        <p:nvPicPr>
          <p:cNvPr id="151558" name="Picture 9" descr="8"/>
          <p:cNvPicPr>
            <a:picLocks noChangeAspect="1" noChangeArrowheads="1"/>
          </p:cNvPicPr>
          <p:nvPr/>
        </p:nvPicPr>
        <p:blipFill>
          <a:blip r:embed="rId2">
            <a:extLst>
              <a:ext uri="{28A0092B-C50C-407E-A947-70E740481C1C}">
                <a14:useLocalDpi xmlns:a14="http://schemas.microsoft.com/office/drawing/2010/main" val="0"/>
              </a:ext>
            </a:extLst>
          </a:blip>
          <a:srcRect l="5162" r="5913" b="10570"/>
          <a:stretch>
            <a:fillRect/>
          </a:stretch>
        </p:blipFill>
        <p:spPr bwMode="auto">
          <a:xfrm>
            <a:off x="2411413" y="3141663"/>
            <a:ext cx="3529012"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121</a:t>
            </a:fld>
            <a:endParaRPr lang="en-US" altLang="zh-CN">
              <a:solidFill>
                <a:srgbClr val="000000"/>
              </a:solidFill>
            </a:endParaRPr>
          </a:p>
        </p:txBody>
      </p:sp>
    </p:spTree>
    <p:extLst>
      <p:ext uri="{BB962C8B-B14F-4D97-AF65-F5344CB8AC3E}">
        <p14:creationId xmlns:p14="http://schemas.microsoft.com/office/powerpoint/2010/main" val="2288306243"/>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1"/>
          </p:nvPr>
        </p:nvSpPr>
        <p:spPr>
          <a:xfrm>
            <a:off x="611188" y="981075"/>
            <a:ext cx="7921625" cy="2743200"/>
          </a:xfrm>
        </p:spPr>
        <p:txBody>
          <a:bodyPr/>
          <a:lstStyle/>
          <a:p>
            <a:pPr marL="0" indent="628650" algn="just" eaLnBrk="1" hangingPunct="1">
              <a:lnSpc>
                <a:spcPct val="110000"/>
              </a:lnSpc>
              <a:buFont typeface="Wingdings" pitchFamily="2" charset="2"/>
              <a:buNone/>
            </a:pPr>
            <a:r>
              <a:rPr lang="zh-CN" altLang="en-US" sz="2400" b="1" smtClean="0">
                <a:solidFill>
                  <a:srgbClr val="000099"/>
                </a:solidFill>
                <a:latin typeface="Times New Roman" pitchFamily="18" charset="0"/>
              </a:rPr>
              <a:t>自动加速现象主要由体系的粘度增加引起的，故又称</a:t>
            </a:r>
            <a:r>
              <a:rPr lang="zh-CN" altLang="en-US" sz="2400" b="1" smtClean="0">
                <a:solidFill>
                  <a:srgbClr val="A50021"/>
                </a:solidFill>
                <a:latin typeface="Times New Roman" pitchFamily="18" charset="0"/>
              </a:rPr>
              <a:t>凝胶效应</a:t>
            </a:r>
            <a:r>
              <a:rPr lang="zh-CN" altLang="en-US" sz="2400" b="1" smtClean="0">
                <a:solidFill>
                  <a:srgbClr val="000099"/>
                </a:solidFill>
                <a:latin typeface="Times New Roman" pitchFamily="18" charset="0"/>
              </a:rPr>
              <a:t>。可用</a:t>
            </a:r>
            <a:r>
              <a:rPr lang="zh-CN" altLang="en-US" sz="2400" b="1" smtClean="0">
                <a:solidFill>
                  <a:srgbClr val="A50021"/>
                </a:solidFill>
                <a:latin typeface="Times New Roman" pitchFamily="18" charset="0"/>
              </a:rPr>
              <a:t>扩散控制理论</a:t>
            </a:r>
            <a:r>
              <a:rPr lang="zh-CN" altLang="en-US" sz="2400" b="1" smtClean="0">
                <a:solidFill>
                  <a:srgbClr val="000099"/>
                </a:solidFill>
                <a:latin typeface="Times New Roman" pitchFamily="18" charset="0"/>
              </a:rPr>
              <a:t>和</a:t>
            </a:r>
            <a:r>
              <a:rPr lang="zh-CN" altLang="en-US" sz="2400" b="1" smtClean="0">
                <a:solidFill>
                  <a:srgbClr val="A50021"/>
                </a:solidFill>
                <a:latin typeface="Times New Roman" pitchFamily="18" charset="0"/>
              </a:rPr>
              <a:t>自由基双基终止</a:t>
            </a:r>
            <a:r>
              <a:rPr lang="zh-CN" altLang="en-US" sz="2400" b="1" smtClean="0">
                <a:solidFill>
                  <a:srgbClr val="000099"/>
                </a:solidFill>
                <a:latin typeface="Times New Roman" pitchFamily="18" charset="0"/>
              </a:rPr>
              <a:t>机理来解释：</a:t>
            </a:r>
          </a:p>
        </p:txBody>
      </p:sp>
      <p:sp>
        <p:nvSpPr>
          <p:cNvPr id="152579"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graphicFrame>
        <p:nvGraphicFramePr>
          <p:cNvPr id="152580" name="Object 9"/>
          <p:cNvGraphicFramePr>
            <a:graphicFrameLocks noChangeAspect="1"/>
          </p:cNvGraphicFramePr>
          <p:nvPr/>
        </p:nvGraphicFramePr>
        <p:xfrm>
          <a:off x="2862263" y="2289175"/>
          <a:ext cx="2717800" cy="492125"/>
        </p:xfrm>
        <a:graphic>
          <a:graphicData uri="http://schemas.openxmlformats.org/presentationml/2006/ole">
            <mc:AlternateContent xmlns:mc="http://schemas.openxmlformats.org/markup-compatibility/2006">
              <mc:Choice xmlns:v="urn:schemas-microsoft-com:vml" Requires="v">
                <p:oleObj spid="_x0000_s76818" name="Equation" r:id="rId3" imgW="1472561" imgH="266584" progId="Equation.3">
                  <p:embed/>
                </p:oleObj>
              </mc:Choice>
              <mc:Fallback>
                <p:oleObj name="Equation" r:id="rId3" imgW="1472561"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2289175"/>
                        <a:ext cx="2717800" cy="49212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152581" name="Object 11"/>
          <p:cNvGraphicFramePr>
            <a:graphicFrameLocks noChangeAspect="1"/>
          </p:cNvGraphicFramePr>
          <p:nvPr/>
        </p:nvGraphicFramePr>
        <p:xfrm>
          <a:off x="5624513" y="2276475"/>
          <a:ext cx="3124200" cy="509588"/>
        </p:xfrm>
        <a:graphic>
          <a:graphicData uri="http://schemas.openxmlformats.org/presentationml/2006/ole">
            <mc:AlternateContent xmlns:mc="http://schemas.openxmlformats.org/markup-compatibility/2006">
              <mc:Choice xmlns:v="urn:schemas-microsoft-com:vml" Requires="v">
                <p:oleObj spid="_x0000_s76819" name="Equation" r:id="rId5" imgW="1714500" imgH="279400" progId="Equation.3">
                  <p:embed/>
                </p:oleObj>
              </mc:Choice>
              <mc:Fallback>
                <p:oleObj name="Equation" r:id="rId5" imgW="1714500" imgH="27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4513" y="2276475"/>
                        <a:ext cx="3124200" cy="5095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152582" name="Text Box 12"/>
          <p:cNvSpPr txBox="1">
            <a:spLocks noChangeArrowheads="1"/>
          </p:cNvSpPr>
          <p:nvPr/>
        </p:nvSpPr>
        <p:spPr bwMode="auto">
          <a:xfrm>
            <a:off x="760413" y="2328863"/>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latin typeface="Tahoma" pitchFamily="34" charset="0"/>
                <a:ea typeface="宋体" pitchFamily="2" charset="-122"/>
              </a:rPr>
              <a:t>（</a:t>
            </a:r>
            <a:r>
              <a:rPr kumimoji="1" lang="en-US" altLang="zh-CN">
                <a:solidFill>
                  <a:srgbClr val="000000"/>
                </a:solidFill>
                <a:latin typeface="Tahoma" pitchFamily="34" charset="0"/>
                <a:ea typeface="ˎ̥"/>
                <a:cs typeface="ˎ̥"/>
              </a:rPr>
              <a:t>1</a:t>
            </a:r>
            <a:r>
              <a:rPr kumimoji="1" lang="zh-CN" altLang="en-US">
                <a:solidFill>
                  <a:srgbClr val="000000"/>
                </a:solidFill>
                <a:latin typeface="Tahoma" pitchFamily="34" charset="0"/>
                <a:ea typeface="宋体" pitchFamily="2" charset="-122"/>
              </a:rPr>
              <a:t>）反应：</a:t>
            </a:r>
            <a:endParaRPr lang="zh-CN" altLang="en-US">
              <a:solidFill>
                <a:srgbClr val="000000"/>
              </a:solidFill>
              <a:latin typeface="Arial" pitchFamily="34" charset="0"/>
              <a:ea typeface="宋体" pitchFamily="2" charset="-122"/>
            </a:endParaRPr>
          </a:p>
        </p:txBody>
      </p:sp>
      <p:sp>
        <p:nvSpPr>
          <p:cNvPr id="152583" name="Text Box 13"/>
          <p:cNvSpPr txBox="1">
            <a:spLocks noChangeArrowheads="1"/>
          </p:cNvSpPr>
          <p:nvPr/>
        </p:nvSpPr>
        <p:spPr bwMode="auto">
          <a:xfrm>
            <a:off x="755650" y="2857500"/>
            <a:ext cx="393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latin typeface="Tahoma" pitchFamily="34" charset="0"/>
                <a:ea typeface="宋体" pitchFamily="2" charset="-122"/>
              </a:rPr>
              <a:t>（</a:t>
            </a:r>
            <a:r>
              <a:rPr kumimoji="1" lang="en-US" altLang="zh-CN">
                <a:solidFill>
                  <a:srgbClr val="000000"/>
                </a:solidFill>
                <a:latin typeface="Tahoma" pitchFamily="34" charset="0"/>
                <a:ea typeface="ˎ̥"/>
                <a:cs typeface="ˎ̥"/>
              </a:rPr>
              <a:t>2</a:t>
            </a:r>
            <a:r>
              <a:rPr kumimoji="1" lang="zh-CN" altLang="en-US">
                <a:solidFill>
                  <a:srgbClr val="000000"/>
                </a:solidFill>
                <a:latin typeface="Tahoma" pitchFamily="34" charset="0"/>
                <a:ea typeface="宋体" pitchFamily="2" charset="-122"/>
              </a:rPr>
              <a:t>）终止过程：	分三步</a:t>
            </a:r>
            <a:r>
              <a:rPr kumimoji="1" lang="zh-CN" altLang="en-US">
                <a:solidFill>
                  <a:srgbClr val="000000"/>
                </a:solidFill>
                <a:latin typeface="Tahoma" pitchFamily="34" charset="0"/>
                <a:ea typeface="ˎ̥"/>
                <a:cs typeface="ˎ̥"/>
              </a:rPr>
              <a:t> </a:t>
            </a:r>
            <a:endParaRPr lang="zh-CN" altLang="en-US">
              <a:solidFill>
                <a:srgbClr val="000000"/>
              </a:solidFill>
              <a:latin typeface="Arial" pitchFamily="34" charset="0"/>
              <a:ea typeface="宋体" pitchFamily="2" charset="-122"/>
            </a:endParaRPr>
          </a:p>
        </p:txBody>
      </p:sp>
      <p:grpSp>
        <p:nvGrpSpPr>
          <p:cNvPr id="2" name="Group 53"/>
          <p:cNvGrpSpPr>
            <a:grpSpLocks/>
          </p:cNvGrpSpPr>
          <p:nvPr/>
        </p:nvGrpSpPr>
        <p:grpSpPr bwMode="auto">
          <a:xfrm>
            <a:off x="1136650" y="3079750"/>
            <a:ext cx="2870200" cy="1898650"/>
            <a:chOff x="716" y="1940"/>
            <a:chExt cx="1808" cy="1196"/>
          </a:xfrm>
        </p:grpSpPr>
        <p:sp>
          <p:nvSpPr>
            <p:cNvPr id="152606" name="Text Box 19"/>
            <p:cNvSpPr txBox="1">
              <a:spLocks noChangeArrowheads="1"/>
            </p:cNvSpPr>
            <p:nvPr/>
          </p:nvSpPr>
          <p:spPr bwMode="auto">
            <a:xfrm>
              <a:off x="2156" y="2120"/>
              <a:ext cx="3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 </a:t>
              </a:r>
              <a:endParaRPr kumimoji="1" lang="zh-CN" altLang="en-US" b="0">
                <a:solidFill>
                  <a:srgbClr val="000000"/>
                </a:solidFill>
                <a:ea typeface="ˎ̥"/>
                <a:cs typeface="ˎ̥"/>
              </a:endParaRPr>
            </a:p>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07" name="Text Box 22"/>
            <p:cNvSpPr txBox="1">
              <a:spLocks noChangeArrowheads="1"/>
            </p:cNvSpPr>
            <p:nvPr/>
          </p:nvSpPr>
          <p:spPr bwMode="auto">
            <a:xfrm>
              <a:off x="726" y="194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08" name="Text Box 25"/>
            <p:cNvSpPr txBox="1">
              <a:spLocks noChangeArrowheads="1"/>
            </p:cNvSpPr>
            <p:nvPr/>
          </p:nvSpPr>
          <p:spPr bwMode="auto">
            <a:xfrm>
              <a:off x="1244" y="2024"/>
              <a:ext cx="12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grpSp>
          <p:nvGrpSpPr>
            <p:cNvPr id="152609" name="Group 49"/>
            <p:cNvGrpSpPr>
              <a:grpSpLocks/>
            </p:cNvGrpSpPr>
            <p:nvPr/>
          </p:nvGrpSpPr>
          <p:grpSpPr bwMode="auto">
            <a:xfrm>
              <a:off x="716" y="2162"/>
              <a:ext cx="1700" cy="974"/>
              <a:chOff x="716" y="2162"/>
              <a:chExt cx="1700" cy="974"/>
            </a:xfrm>
          </p:grpSpPr>
          <p:sp>
            <p:nvSpPr>
              <p:cNvPr id="2239502" name="Freeform 14"/>
              <p:cNvSpPr>
                <a:spLocks/>
              </p:cNvSpPr>
              <p:nvPr/>
            </p:nvSpPr>
            <p:spPr bwMode="auto">
              <a:xfrm>
                <a:off x="956" y="2354"/>
                <a:ext cx="442" cy="378"/>
              </a:xfrm>
              <a:custGeom>
                <a:avLst/>
                <a:gdLst/>
                <a:ahLst/>
                <a:cxnLst>
                  <a:cxn ang="0">
                    <a:pos x="272" y="171"/>
                  </a:cxn>
                  <a:cxn ang="0">
                    <a:pos x="272" y="44"/>
                  </a:cxn>
                  <a:cxn ang="0">
                    <a:pos x="221" y="95"/>
                  </a:cxn>
                  <a:cxn ang="0">
                    <a:pos x="179" y="104"/>
                  </a:cxn>
                  <a:cxn ang="0">
                    <a:pos x="171" y="129"/>
                  </a:cxn>
                  <a:cxn ang="0">
                    <a:pos x="154" y="87"/>
                  </a:cxn>
                  <a:cxn ang="0">
                    <a:pos x="188" y="112"/>
                  </a:cxn>
                  <a:cxn ang="0">
                    <a:pos x="162" y="129"/>
                  </a:cxn>
                  <a:cxn ang="0">
                    <a:pos x="154" y="104"/>
                  </a:cxn>
                  <a:cxn ang="0">
                    <a:pos x="179" y="87"/>
                  </a:cxn>
                  <a:cxn ang="0">
                    <a:pos x="247" y="19"/>
                  </a:cxn>
                  <a:cxn ang="0">
                    <a:pos x="340" y="2"/>
                  </a:cxn>
                  <a:cxn ang="0">
                    <a:pos x="399" y="36"/>
                  </a:cxn>
                  <a:cxn ang="0">
                    <a:pos x="425" y="104"/>
                  </a:cxn>
                  <a:cxn ang="0">
                    <a:pos x="391" y="121"/>
                  </a:cxn>
                  <a:cxn ang="0">
                    <a:pos x="442" y="315"/>
                  </a:cxn>
                  <a:cxn ang="0">
                    <a:pos x="35" y="366"/>
                  </a:cxn>
                  <a:cxn ang="0">
                    <a:pos x="103" y="256"/>
                  </a:cxn>
                  <a:cxn ang="0">
                    <a:pos x="52" y="205"/>
                  </a:cxn>
                  <a:cxn ang="0">
                    <a:pos x="52" y="197"/>
                  </a:cxn>
                  <a:cxn ang="0">
                    <a:pos x="120" y="214"/>
                  </a:cxn>
                  <a:cxn ang="0">
                    <a:pos x="408" y="299"/>
                  </a:cxn>
                  <a:cxn ang="0">
                    <a:pos x="204" y="239"/>
                  </a:cxn>
                  <a:cxn ang="0">
                    <a:pos x="196" y="188"/>
                  </a:cxn>
                  <a:cxn ang="0">
                    <a:pos x="213" y="214"/>
                  </a:cxn>
                  <a:cxn ang="0">
                    <a:pos x="255" y="222"/>
                  </a:cxn>
                  <a:cxn ang="0">
                    <a:pos x="391" y="231"/>
                  </a:cxn>
                  <a:cxn ang="0">
                    <a:pos x="332" y="222"/>
                  </a:cxn>
                  <a:cxn ang="0">
                    <a:pos x="298" y="138"/>
                  </a:cxn>
                  <a:cxn ang="0">
                    <a:pos x="323" y="121"/>
                  </a:cxn>
                  <a:cxn ang="0">
                    <a:pos x="348" y="112"/>
                  </a:cxn>
                  <a:cxn ang="0">
                    <a:pos x="332" y="87"/>
                  </a:cxn>
                  <a:cxn ang="0">
                    <a:pos x="332" y="95"/>
                  </a:cxn>
                </a:cxnLst>
                <a:rect l="0" t="0" r="r" b="b"/>
                <a:pathLst>
                  <a:path w="442" h="378">
                    <a:moveTo>
                      <a:pt x="272" y="171"/>
                    </a:moveTo>
                    <a:cubicBezTo>
                      <a:pt x="276" y="157"/>
                      <a:pt x="316" y="55"/>
                      <a:pt x="272" y="44"/>
                    </a:cubicBezTo>
                    <a:cubicBezTo>
                      <a:pt x="249" y="38"/>
                      <a:pt x="238" y="78"/>
                      <a:pt x="221" y="95"/>
                    </a:cubicBezTo>
                    <a:cubicBezTo>
                      <a:pt x="211" y="105"/>
                      <a:pt x="193" y="101"/>
                      <a:pt x="179" y="104"/>
                    </a:cubicBezTo>
                    <a:cubicBezTo>
                      <a:pt x="176" y="112"/>
                      <a:pt x="178" y="134"/>
                      <a:pt x="171" y="129"/>
                    </a:cubicBezTo>
                    <a:cubicBezTo>
                      <a:pt x="159" y="121"/>
                      <a:pt x="143" y="98"/>
                      <a:pt x="154" y="87"/>
                    </a:cubicBezTo>
                    <a:cubicBezTo>
                      <a:pt x="164" y="77"/>
                      <a:pt x="177" y="104"/>
                      <a:pt x="188" y="112"/>
                    </a:cubicBezTo>
                    <a:cubicBezTo>
                      <a:pt x="179" y="118"/>
                      <a:pt x="172" y="131"/>
                      <a:pt x="162" y="129"/>
                    </a:cubicBezTo>
                    <a:cubicBezTo>
                      <a:pt x="153" y="127"/>
                      <a:pt x="151" y="112"/>
                      <a:pt x="154" y="104"/>
                    </a:cubicBezTo>
                    <a:cubicBezTo>
                      <a:pt x="158" y="95"/>
                      <a:pt x="171" y="93"/>
                      <a:pt x="179" y="87"/>
                    </a:cubicBezTo>
                    <a:cubicBezTo>
                      <a:pt x="194" y="42"/>
                      <a:pt x="192" y="2"/>
                      <a:pt x="247" y="19"/>
                    </a:cubicBezTo>
                    <a:cubicBezTo>
                      <a:pt x="269" y="14"/>
                      <a:pt x="322" y="0"/>
                      <a:pt x="340" y="2"/>
                    </a:cubicBezTo>
                    <a:cubicBezTo>
                      <a:pt x="363" y="4"/>
                      <a:pt x="379" y="26"/>
                      <a:pt x="399" y="36"/>
                    </a:cubicBezTo>
                    <a:cubicBezTo>
                      <a:pt x="402" y="42"/>
                      <a:pt x="430" y="93"/>
                      <a:pt x="425" y="104"/>
                    </a:cubicBezTo>
                    <a:cubicBezTo>
                      <a:pt x="419" y="115"/>
                      <a:pt x="402" y="115"/>
                      <a:pt x="391" y="121"/>
                    </a:cubicBezTo>
                    <a:cubicBezTo>
                      <a:pt x="407" y="188"/>
                      <a:pt x="410" y="252"/>
                      <a:pt x="442" y="315"/>
                    </a:cubicBezTo>
                    <a:cubicBezTo>
                      <a:pt x="303" y="363"/>
                      <a:pt x="176" y="378"/>
                      <a:pt x="35" y="366"/>
                    </a:cubicBezTo>
                    <a:cubicBezTo>
                      <a:pt x="13" y="257"/>
                      <a:pt x="0" y="272"/>
                      <a:pt x="103" y="256"/>
                    </a:cubicBezTo>
                    <a:cubicBezTo>
                      <a:pt x="103" y="256"/>
                      <a:pt x="69" y="222"/>
                      <a:pt x="52" y="205"/>
                    </a:cubicBezTo>
                    <a:cubicBezTo>
                      <a:pt x="31" y="117"/>
                      <a:pt x="49" y="195"/>
                      <a:pt x="52" y="197"/>
                    </a:cubicBezTo>
                    <a:cubicBezTo>
                      <a:pt x="72" y="209"/>
                      <a:pt x="97" y="208"/>
                      <a:pt x="120" y="214"/>
                    </a:cubicBezTo>
                    <a:cubicBezTo>
                      <a:pt x="175" y="269"/>
                      <a:pt x="373" y="290"/>
                      <a:pt x="408" y="299"/>
                    </a:cubicBezTo>
                    <a:cubicBezTo>
                      <a:pt x="340" y="254"/>
                      <a:pt x="284" y="247"/>
                      <a:pt x="204" y="239"/>
                    </a:cubicBezTo>
                    <a:cubicBezTo>
                      <a:pt x="195" y="225"/>
                      <a:pt x="166" y="188"/>
                      <a:pt x="196" y="188"/>
                    </a:cubicBezTo>
                    <a:cubicBezTo>
                      <a:pt x="206" y="188"/>
                      <a:pt x="204" y="209"/>
                      <a:pt x="213" y="214"/>
                    </a:cubicBezTo>
                    <a:cubicBezTo>
                      <a:pt x="225" y="221"/>
                      <a:pt x="241" y="221"/>
                      <a:pt x="255" y="222"/>
                    </a:cubicBezTo>
                    <a:cubicBezTo>
                      <a:pt x="300" y="226"/>
                      <a:pt x="346" y="228"/>
                      <a:pt x="391" y="231"/>
                    </a:cubicBezTo>
                    <a:cubicBezTo>
                      <a:pt x="371" y="228"/>
                      <a:pt x="350" y="230"/>
                      <a:pt x="332" y="222"/>
                    </a:cubicBezTo>
                    <a:cubicBezTo>
                      <a:pt x="309" y="212"/>
                      <a:pt x="305" y="159"/>
                      <a:pt x="298" y="138"/>
                    </a:cubicBezTo>
                    <a:cubicBezTo>
                      <a:pt x="306" y="132"/>
                      <a:pt x="314" y="126"/>
                      <a:pt x="323" y="121"/>
                    </a:cubicBezTo>
                    <a:cubicBezTo>
                      <a:pt x="331" y="117"/>
                      <a:pt x="346" y="121"/>
                      <a:pt x="348" y="112"/>
                    </a:cubicBezTo>
                    <a:cubicBezTo>
                      <a:pt x="351" y="102"/>
                      <a:pt x="339" y="94"/>
                      <a:pt x="332" y="87"/>
                    </a:cubicBezTo>
                    <a:cubicBezTo>
                      <a:pt x="330" y="85"/>
                      <a:pt x="332" y="92"/>
                      <a:pt x="332" y="95"/>
                    </a:cubicBezTo>
                  </a:path>
                </a:pathLst>
              </a:custGeom>
              <a:noFill/>
              <a:ln w="12700">
                <a:solidFill>
                  <a:srgbClr val="8000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03" name="Freeform 15"/>
              <p:cNvSpPr>
                <a:spLocks/>
              </p:cNvSpPr>
              <p:nvPr/>
            </p:nvSpPr>
            <p:spPr bwMode="auto">
              <a:xfrm>
                <a:off x="1817" y="2359"/>
                <a:ext cx="438" cy="377"/>
              </a:xfrm>
              <a:custGeom>
                <a:avLst/>
                <a:gdLst/>
                <a:ahLst/>
                <a:cxnLst>
                  <a:cxn ang="0">
                    <a:pos x="220" y="139"/>
                  </a:cxn>
                  <a:cxn ang="0">
                    <a:pos x="178" y="207"/>
                  </a:cxn>
                  <a:cxn ang="0">
                    <a:pos x="85" y="300"/>
                  </a:cxn>
                  <a:cxn ang="0">
                    <a:pos x="280" y="342"/>
                  </a:cxn>
                  <a:cxn ang="0">
                    <a:pos x="381" y="291"/>
                  </a:cxn>
                  <a:cxn ang="0">
                    <a:pos x="373" y="173"/>
                  </a:cxn>
                  <a:cxn ang="0">
                    <a:pos x="314" y="97"/>
                  </a:cxn>
                  <a:cxn ang="0">
                    <a:pos x="136" y="12"/>
                  </a:cxn>
                  <a:cxn ang="0">
                    <a:pos x="26" y="20"/>
                  </a:cxn>
                  <a:cxn ang="0">
                    <a:pos x="17" y="88"/>
                  </a:cxn>
                  <a:cxn ang="0">
                    <a:pos x="102" y="114"/>
                  </a:cxn>
                  <a:cxn ang="0">
                    <a:pos x="68" y="122"/>
                  </a:cxn>
                  <a:cxn ang="0">
                    <a:pos x="102" y="156"/>
                  </a:cxn>
                  <a:cxn ang="0">
                    <a:pos x="170" y="207"/>
                  </a:cxn>
                  <a:cxn ang="0">
                    <a:pos x="76" y="224"/>
                  </a:cxn>
                  <a:cxn ang="0">
                    <a:pos x="0" y="300"/>
                  </a:cxn>
                </a:cxnLst>
                <a:rect l="0" t="0" r="r" b="b"/>
                <a:pathLst>
                  <a:path w="438" h="377">
                    <a:moveTo>
                      <a:pt x="220" y="139"/>
                    </a:moveTo>
                    <a:cubicBezTo>
                      <a:pt x="246" y="204"/>
                      <a:pt x="236" y="178"/>
                      <a:pt x="178" y="207"/>
                    </a:cubicBezTo>
                    <a:cubicBezTo>
                      <a:pt x="154" y="279"/>
                      <a:pt x="153" y="266"/>
                      <a:pt x="85" y="300"/>
                    </a:cubicBezTo>
                    <a:cubicBezTo>
                      <a:pt x="142" y="377"/>
                      <a:pt x="170" y="349"/>
                      <a:pt x="280" y="342"/>
                    </a:cubicBezTo>
                    <a:cubicBezTo>
                      <a:pt x="307" y="303"/>
                      <a:pt x="333" y="305"/>
                      <a:pt x="381" y="291"/>
                    </a:cubicBezTo>
                    <a:cubicBezTo>
                      <a:pt x="399" y="246"/>
                      <a:pt x="438" y="194"/>
                      <a:pt x="373" y="173"/>
                    </a:cubicBezTo>
                    <a:cubicBezTo>
                      <a:pt x="361" y="138"/>
                      <a:pt x="345" y="118"/>
                      <a:pt x="314" y="97"/>
                    </a:cubicBezTo>
                    <a:cubicBezTo>
                      <a:pt x="268" y="26"/>
                      <a:pt x="214" y="19"/>
                      <a:pt x="136" y="12"/>
                    </a:cubicBezTo>
                    <a:cubicBezTo>
                      <a:pt x="99" y="15"/>
                      <a:pt x="57" y="0"/>
                      <a:pt x="26" y="20"/>
                    </a:cubicBezTo>
                    <a:cubicBezTo>
                      <a:pt x="7" y="32"/>
                      <a:pt x="3" y="70"/>
                      <a:pt x="17" y="88"/>
                    </a:cubicBezTo>
                    <a:cubicBezTo>
                      <a:pt x="36" y="111"/>
                      <a:pt x="74" y="105"/>
                      <a:pt x="102" y="114"/>
                    </a:cubicBezTo>
                    <a:cubicBezTo>
                      <a:pt x="91" y="117"/>
                      <a:pt x="68" y="110"/>
                      <a:pt x="68" y="122"/>
                    </a:cubicBezTo>
                    <a:cubicBezTo>
                      <a:pt x="68" y="138"/>
                      <a:pt x="90" y="146"/>
                      <a:pt x="102" y="156"/>
                    </a:cubicBezTo>
                    <a:cubicBezTo>
                      <a:pt x="124" y="174"/>
                      <a:pt x="147" y="190"/>
                      <a:pt x="170" y="207"/>
                    </a:cubicBezTo>
                    <a:cubicBezTo>
                      <a:pt x="138" y="211"/>
                      <a:pt x="101" y="204"/>
                      <a:pt x="76" y="224"/>
                    </a:cubicBezTo>
                    <a:cubicBezTo>
                      <a:pt x="47" y="247"/>
                      <a:pt x="46" y="300"/>
                      <a:pt x="0" y="300"/>
                    </a:cubicBezTo>
                  </a:path>
                </a:pathLst>
              </a:custGeom>
              <a:noFill/>
              <a:ln w="19050">
                <a:solidFill>
                  <a:srgbClr val="8000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52612" name="Text Box 16"/>
              <p:cNvSpPr txBox="1">
                <a:spLocks noChangeArrowheads="1"/>
              </p:cNvSpPr>
              <p:nvPr/>
            </p:nvSpPr>
            <p:spPr bwMode="auto">
              <a:xfrm>
                <a:off x="1937" y="2259"/>
                <a:ext cx="20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4000" b="0">
                    <a:solidFill>
                      <a:srgbClr val="666699"/>
                    </a:solidFill>
                    <a:latin typeface="Tahoma" pitchFamily="34" charset="0"/>
                    <a:ea typeface="ˎ̥"/>
                    <a:cs typeface="ˎ̥"/>
                  </a:rPr>
                  <a:t>·</a:t>
                </a:r>
                <a:r>
                  <a:rPr kumimoji="1" lang="en-US" altLang="zh-CN" sz="4000" b="0">
                    <a:solidFill>
                      <a:srgbClr val="666699"/>
                    </a:solidFill>
                    <a:latin typeface="Tahoma" pitchFamily="34" charset="0"/>
                    <a:ea typeface="宋体" pitchFamily="2" charset="-122"/>
                  </a:rPr>
                  <a:t> </a:t>
                </a:r>
                <a:endParaRPr lang="en-US" altLang="zh-CN" sz="1800" b="0">
                  <a:solidFill>
                    <a:srgbClr val="000000"/>
                  </a:solidFill>
                  <a:latin typeface="Arial" pitchFamily="34" charset="0"/>
                  <a:ea typeface="宋体" pitchFamily="2" charset="-122"/>
                </a:endParaRPr>
              </a:p>
            </p:txBody>
          </p:sp>
          <p:sp>
            <p:nvSpPr>
              <p:cNvPr id="152613" name="Text Box 17"/>
              <p:cNvSpPr txBox="1">
                <a:spLocks noChangeArrowheads="1"/>
              </p:cNvSpPr>
              <p:nvPr/>
            </p:nvSpPr>
            <p:spPr bwMode="auto">
              <a:xfrm>
                <a:off x="1171" y="2224"/>
                <a:ext cx="20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4000" b="0">
                    <a:solidFill>
                      <a:srgbClr val="666699"/>
                    </a:solidFill>
                    <a:latin typeface="Tahoma" pitchFamily="34" charset="0"/>
                    <a:ea typeface="ˎ̥"/>
                    <a:cs typeface="ˎ̥"/>
                  </a:rPr>
                  <a:t>·</a:t>
                </a:r>
                <a:r>
                  <a:rPr kumimoji="1" lang="en-US" altLang="zh-CN" sz="4000" b="0">
                    <a:solidFill>
                      <a:srgbClr val="666699"/>
                    </a:solidFill>
                    <a:latin typeface="Tahoma" pitchFamily="34" charset="0"/>
                    <a:ea typeface="宋体" pitchFamily="2" charset="-122"/>
                  </a:rPr>
                  <a:t> </a:t>
                </a:r>
                <a:endParaRPr lang="en-US" altLang="zh-CN" sz="1800" b="0">
                  <a:solidFill>
                    <a:srgbClr val="000000"/>
                  </a:solidFill>
                  <a:latin typeface="Arial" pitchFamily="34" charset="0"/>
                  <a:ea typeface="宋体" pitchFamily="2" charset="-122"/>
                </a:endParaRPr>
              </a:p>
            </p:txBody>
          </p:sp>
          <p:sp>
            <p:nvSpPr>
              <p:cNvPr id="152614" name="Text Box 18"/>
              <p:cNvSpPr txBox="1">
                <a:spLocks noChangeArrowheads="1"/>
              </p:cNvSpPr>
              <p:nvPr/>
            </p:nvSpPr>
            <p:spPr bwMode="auto">
              <a:xfrm>
                <a:off x="764" y="2594"/>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15" name="Text Box 20"/>
              <p:cNvSpPr txBox="1">
                <a:spLocks noChangeArrowheads="1"/>
              </p:cNvSpPr>
              <p:nvPr/>
            </p:nvSpPr>
            <p:spPr bwMode="auto">
              <a:xfrm>
                <a:off x="716" y="2258"/>
                <a:ext cx="3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 </a:t>
                </a:r>
                <a:endParaRPr kumimoji="1" lang="zh-CN" altLang="en-US" b="0">
                  <a:solidFill>
                    <a:srgbClr val="000000"/>
                  </a:solidFill>
                  <a:ea typeface="ˎ̥"/>
                  <a:cs typeface="ˎ̥"/>
                </a:endParaRPr>
              </a:p>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16" name="Text Box 21"/>
              <p:cNvSpPr txBox="1">
                <a:spLocks noChangeArrowheads="1"/>
              </p:cNvSpPr>
              <p:nvPr/>
            </p:nvSpPr>
            <p:spPr bwMode="auto">
              <a:xfrm>
                <a:off x="1436" y="2402"/>
                <a:ext cx="3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 </a:t>
                </a:r>
                <a:endParaRPr kumimoji="1" lang="zh-CN" altLang="en-US" b="0">
                  <a:solidFill>
                    <a:srgbClr val="000000"/>
                  </a:solidFill>
                  <a:ea typeface="ˎ̥"/>
                  <a:cs typeface="ˎ̥"/>
                </a:endParaRPr>
              </a:p>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17" name="Text Box 23"/>
              <p:cNvSpPr txBox="1">
                <a:spLocks noChangeArrowheads="1"/>
              </p:cNvSpPr>
              <p:nvPr/>
            </p:nvSpPr>
            <p:spPr bwMode="auto">
              <a:xfrm>
                <a:off x="1724" y="2504"/>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18" name="Text Box 24"/>
              <p:cNvSpPr txBox="1">
                <a:spLocks noChangeArrowheads="1"/>
              </p:cNvSpPr>
              <p:nvPr/>
            </p:nvSpPr>
            <p:spPr bwMode="auto">
              <a:xfrm>
                <a:off x="1340" y="2258"/>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19" name="Text Box 26"/>
              <p:cNvSpPr txBox="1">
                <a:spLocks noChangeArrowheads="1"/>
              </p:cNvSpPr>
              <p:nvPr/>
            </p:nvSpPr>
            <p:spPr bwMode="auto">
              <a:xfrm>
                <a:off x="1580" y="2162"/>
                <a:ext cx="36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 </a:t>
                </a:r>
                <a:endParaRPr kumimoji="1" lang="zh-CN" altLang="en-US" b="0">
                  <a:solidFill>
                    <a:srgbClr val="000000"/>
                  </a:solidFill>
                  <a:ea typeface="ˎ̥"/>
                  <a:cs typeface="ˎ̥"/>
                </a:endParaRPr>
              </a:p>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 </a:t>
                </a:r>
                <a:endParaRPr kumimoji="1" lang="zh-CN" altLang="en-US" b="0">
                  <a:solidFill>
                    <a:srgbClr val="000000"/>
                  </a:solidFill>
                  <a:ea typeface="ˎ̥"/>
                  <a:cs typeface="ˎ̥"/>
                </a:endParaRPr>
              </a:p>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20" name="Text Box 27"/>
              <p:cNvSpPr txBox="1">
                <a:spLocks noChangeArrowheads="1"/>
              </p:cNvSpPr>
              <p:nvPr/>
            </p:nvSpPr>
            <p:spPr bwMode="auto">
              <a:xfrm>
                <a:off x="1776" y="246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21" name="Text Box 28"/>
              <p:cNvSpPr txBox="1">
                <a:spLocks noChangeArrowheads="1"/>
              </p:cNvSpPr>
              <p:nvPr/>
            </p:nvSpPr>
            <p:spPr bwMode="auto">
              <a:xfrm>
                <a:off x="1676" y="2306"/>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22" name="Text Box 29"/>
              <p:cNvSpPr txBox="1">
                <a:spLocks noChangeArrowheads="1"/>
              </p:cNvSpPr>
              <p:nvPr/>
            </p:nvSpPr>
            <p:spPr bwMode="auto">
              <a:xfrm>
                <a:off x="812" y="2306"/>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宋体" pitchFamily="2" charset="-122"/>
                  </a:rPr>
                  <a:t>。</a:t>
                </a:r>
                <a:endParaRPr lang="zh-CN" altLang="en-US" sz="1800" b="0">
                  <a:solidFill>
                    <a:srgbClr val="000000"/>
                  </a:solidFill>
                  <a:latin typeface="Arial" pitchFamily="34" charset="0"/>
                  <a:ea typeface="宋体" pitchFamily="2" charset="-122"/>
                </a:endParaRPr>
              </a:p>
            </p:txBody>
          </p:sp>
          <p:sp>
            <p:nvSpPr>
              <p:cNvPr id="152623" name="Text Box 40"/>
              <p:cNvSpPr txBox="1">
                <a:spLocks noChangeArrowheads="1"/>
              </p:cNvSpPr>
              <p:nvPr/>
            </p:nvSpPr>
            <p:spPr bwMode="auto">
              <a:xfrm>
                <a:off x="845" y="2886"/>
                <a:ext cx="10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000">
                    <a:solidFill>
                      <a:srgbClr val="000000"/>
                    </a:solidFill>
                    <a:latin typeface="Tahoma" pitchFamily="34" charset="0"/>
                    <a:ea typeface="宋体" pitchFamily="2" charset="-122"/>
                  </a:rPr>
                  <a:t>链自由基平移</a:t>
                </a:r>
                <a:endParaRPr lang="zh-CN" altLang="en-US" sz="2000">
                  <a:solidFill>
                    <a:srgbClr val="000000"/>
                  </a:solidFill>
                  <a:latin typeface="Arial" pitchFamily="34" charset="0"/>
                  <a:ea typeface="宋体" pitchFamily="2" charset="-122"/>
                </a:endParaRPr>
              </a:p>
            </p:txBody>
          </p:sp>
        </p:grpSp>
      </p:grpSp>
      <p:grpSp>
        <p:nvGrpSpPr>
          <p:cNvPr id="4" name="Group 52"/>
          <p:cNvGrpSpPr>
            <a:grpSpLocks/>
          </p:cNvGrpSpPr>
          <p:nvPr/>
        </p:nvGrpSpPr>
        <p:grpSpPr bwMode="auto">
          <a:xfrm>
            <a:off x="1154113" y="5084763"/>
            <a:ext cx="3057525" cy="1187450"/>
            <a:chOff x="727" y="3203"/>
            <a:chExt cx="1926" cy="748"/>
          </a:xfrm>
        </p:grpSpPr>
        <p:sp>
          <p:nvSpPr>
            <p:cNvPr id="2239523" name="Line 35"/>
            <p:cNvSpPr>
              <a:spLocks noChangeShapeType="1"/>
            </p:cNvSpPr>
            <p:nvPr/>
          </p:nvSpPr>
          <p:spPr bwMode="auto">
            <a:xfrm>
              <a:off x="881" y="3559"/>
              <a:ext cx="480" cy="0"/>
            </a:xfrm>
            <a:prstGeom prst="line">
              <a:avLst/>
            </a:prstGeom>
            <a:noFill/>
            <a:ln w="9525">
              <a:solidFill>
                <a:schemeClr val="tx1"/>
              </a:solidFill>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25" name="Freeform 37"/>
            <p:cNvSpPr>
              <a:spLocks/>
            </p:cNvSpPr>
            <p:nvPr/>
          </p:nvSpPr>
          <p:spPr bwMode="auto">
            <a:xfrm>
              <a:off x="1290" y="3310"/>
              <a:ext cx="656" cy="275"/>
            </a:xfrm>
            <a:custGeom>
              <a:avLst/>
              <a:gdLst/>
              <a:ahLst/>
              <a:cxnLst>
                <a:cxn ang="0">
                  <a:pos x="207" y="257"/>
                </a:cxn>
                <a:cxn ang="0">
                  <a:pos x="173" y="173"/>
                </a:cxn>
                <a:cxn ang="0">
                  <a:pos x="164" y="130"/>
                </a:cxn>
                <a:cxn ang="0">
                  <a:pos x="156" y="37"/>
                </a:cxn>
                <a:cxn ang="0">
                  <a:pos x="266" y="46"/>
                </a:cxn>
                <a:cxn ang="0">
                  <a:pos x="308" y="173"/>
                </a:cxn>
                <a:cxn ang="0">
                  <a:pos x="342" y="156"/>
                </a:cxn>
                <a:cxn ang="0">
                  <a:pos x="435" y="20"/>
                </a:cxn>
                <a:cxn ang="0">
                  <a:pos x="376" y="3"/>
                </a:cxn>
                <a:cxn ang="0">
                  <a:pos x="291" y="54"/>
                </a:cxn>
                <a:cxn ang="0">
                  <a:pos x="291" y="249"/>
                </a:cxn>
                <a:cxn ang="0">
                  <a:pos x="359" y="198"/>
                </a:cxn>
                <a:cxn ang="0">
                  <a:pos x="384" y="190"/>
                </a:cxn>
                <a:cxn ang="0">
                  <a:pos x="393" y="241"/>
                </a:cxn>
                <a:cxn ang="0">
                  <a:pos x="418" y="249"/>
                </a:cxn>
                <a:cxn ang="0">
                  <a:pos x="452" y="266"/>
                </a:cxn>
                <a:cxn ang="0">
                  <a:pos x="622" y="257"/>
                </a:cxn>
                <a:cxn ang="0">
                  <a:pos x="655" y="257"/>
                </a:cxn>
              </a:cxnLst>
              <a:rect l="0" t="0" r="r" b="b"/>
              <a:pathLst>
                <a:path w="656" h="275">
                  <a:moveTo>
                    <a:pt x="207" y="257"/>
                  </a:moveTo>
                  <a:cubicBezTo>
                    <a:pt x="0" y="121"/>
                    <a:pt x="115" y="232"/>
                    <a:pt x="173" y="173"/>
                  </a:cubicBezTo>
                  <a:cubicBezTo>
                    <a:pt x="183" y="163"/>
                    <a:pt x="167" y="144"/>
                    <a:pt x="164" y="130"/>
                  </a:cubicBezTo>
                  <a:cubicBezTo>
                    <a:pt x="161" y="99"/>
                    <a:pt x="144" y="66"/>
                    <a:pt x="156" y="37"/>
                  </a:cubicBezTo>
                  <a:cubicBezTo>
                    <a:pt x="168" y="8"/>
                    <a:pt x="248" y="40"/>
                    <a:pt x="266" y="46"/>
                  </a:cubicBezTo>
                  <a:cubicBezTo>
                    <a:pt x="260" y="104"/>
                    <a:pt x="231" y="150"/>
                    <a:pt x="308" y="173"/>
                  </a:cubicBezTo>
                  <a:cubicBezTo>
                    <a:pt x="320" y="177"/>
                    <a:pt x="331" y="162"/>
                    <a:pt x="342" y="156"/>
                  </a:cubicBezTo>
                  <a:cubicBezTo>
                    <a:pt x="362" y="132"/>
                    <a:pt x="437" y="46"/>
                    <a:pt x="435" y="20"/>
                  </a:cubicBezTo>
                  <a:cubicBezTo>
                    <a:pt x="433" y="0"/>
                    <a:pt x="396" y="9"/>
                    <a:pt x="376" y="3"/>
                  </a:cubicBezTo>
                  <a:cubicBezTo>
                    <a:pt x="348" y="20"/>
                    <a:pt x="311" y="28"/>
                    <a:pt x="291" y="54"/>
                  </a:cubicBezTo>
                  <a:cubicBezTo>
                    <a:pt x="255" y="102"/>
                    <a:pt x="284" y="205"/>
                    <a:pt x="291" y="249"/>
                  </a:cubicBezTo>
                  <a:cubicBezTo>
                    <a:pt x="314" y="232"/>
                    <a:pt x="335" y="213"/>
                    <a:pt x="359" y="198"/>
                  </a:cubicBezTo>
                  <a:cubicBezTo>
                    <a:pt x="366" y="193"/>
                    <a:pt x="379" y="183"/>
                    <a:pt x="384" y="190"/>
                  </a:cubicBezTo>
                  <a:cubicBezTo>
                    <a:pt x="395" y="204"/>
                    <a:pt x="384" y="226"/>
                    <a:pt x="393" y="241"/>
                  </a:cubicBezTo>
                  <a:cubicBezTo>
                    <a:pt x="397" y="249"/>
                    <a:pt x="410" y="246"/>
                    <a:pt x="418" y="249"/>
                  </a:cubicBezTo>
                  <a:cubicBezTo>
                    <a:pt x="430" y="254"/>
                    <a:pt x="441" y="260"/>
                    <a:pt x="452" y="266"/>
                  </a:cubicBezTo>
                  <a:cubicBezTo>
                    <a:pt x="541" y="244"/>
                    <a:pt x="515" y="243"/>
                    <a:pt x="622" y="257"/>
                  </a:cubicBezTo>
                  <a:cubicBezTo>
                    <a:pt x="656" y="262"/>
                    <a:pt x="639" y="275"/>
                    <a:pt x="655" y="257"/>
                  </a:cubicBezTo>
                </a:path>
              </a:pathLst>
            </a:custGeom>
            <a:noFill/>
            <a:ln w="9525">
              <a:solidFill>
                <a:srgbClr val="8000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26" name="Freeform 38"/>
            <p:cNvSpPr>
              <a:spLocks/>
            </p:cNvSpPr>
            <p:nvPr/>
          </p:nvSpPr>
          <p:spPr bwMode="auto">
            <a:xfrm>
              <a:off x="2004" y="3203"/>
              <a:ext cx="649" cy="414"/>
            </a:xfrm>
            <a:custGeom>
              <a:avLst/>
              <a:gdLst/>
              <a:ahLst/>
              <a:cxnLst>
                <a:cxn ang="0">
                  <a:pos x="77" y="356"/>
                </a:cxn>
                <a:cxn ang="0">
                  <a:pos x="179" y="339"/>
                </a:cxn>
                <a:cxn ang="0">
                  <a:pos x="204" y="246"/>
                </a:cxn>
                <a:cxn ang="0">
                  <a:pos x="196" y="220"/>
                </a:cxn>
                <a:cxn ang="0">
                  <a:pos x="255" y="229"/>
                </a:cxn>
                <a:cxn ang="0">
                  <a:pos x="399" y="246"/>
                </a:cxn>
                <a:cxn ang="0">
                  <a:pos x="399" y="0"/>
                </a:cxn>
                <a:cxn ang="0">
                  <a:pos x="314" y="17"/>
                </a:cxn>
                <a:cxn ang="0">
                  <a:pos x="263" y="34"/>
                </a:cxn>
                <a:cxn ang="0">
                  <a:pos x="297" y="229"/>
                </a:cxn>
                <a:cxn ang="0">
                  <a:pos x="348" y="288"/>
                </a:cxn>
                <a:cxn ang="0">
                  <a:pos x="373" y="339"/>
                </a:cxn>
                <a:cxn ang="0">
                  <a:pos x="407" y="356"/>
                </a:cxn>
                <a:cxn ang="0">
                  <a:pos x="458" y="288"/>
                </a:cxn>
                <a:cxn ang="0">
                  <a:pos x="594" y="254"/>
                </a:cxn>
                <a:cxn ang="0">
                  <a:pos x="560" y="373"/>
                </a:cxn>
                <a:cxn ang="0">
                  <a:pos x="433" y="254"/>
                </a:cxn>
                <a:cxn ang="0">
                  <a:pos x="543" y="212"/>
                </a:cxn>
                <a:cxn ang="0">
                  <a:pos x="568" y="229"/>
                </a:cxn>
                <a:cxn ang="0">
                  <a:pos x="390" y="331"/>
                </a:cxn>
                <a:cxn ang="0">
                  <a:pos x="373" y="356"/>
                </a:cxn>
                <a:cxn ang="0">
                  <a:pos x="365" y="381"/>
                </a:cxn>
                <a:cxn ang="0">
                  <a:pos x="280" y="407"/>
                </a:cxn>
              </a:cxnLst>
              <a:rect l="0" t="0" r="r" b="b"/>
              <a:pathLst>
                <a:path w="649" h="414">
                  <a:moveTo>
                    <a:pt x="77" y="356"/>
                  </a:moveTo>
                  <a:cubicBezTo>
                    <a:pt x="237" y="310"/>
                    <a:pt x="0" y="363"/>
                    <a:pt x="179" y="339"/>
                  </a:cubicBezTo>
                  <a:cubicBezTo>
                    <a:pt x="187" y="308"/>
                    <a:pt x="204" y="278"/>
                    <a:pt x="204" y="246"/>
                  </a:cubicBezTo>
                  <a:cubicBezTo>
                    <a:pt x="204" y="237"/>
                    <a:pt x="187" y="223"/>
                    <a:pt x="196" y="220"/>
                  </a:cubicBezTo>
                  <a:cubicBezTo>
                    <a:pt x="215" y="214"/>
                    <a:pt x="235" y="226"/>
                    <a:pt x="255" y="229"/>
                  </a:cubicBezTo>
                  <a:cubicBezTo>
                    <a:pt x="303" y="235"/>
                    <a:pt x="351" y="240"/>
                    <a:pt x="399" y="246"/>
                  </a:cubicBezTo>
                  <a:cubicBezTo>
                    <a:pt x="413" y="157"/>
                    <a:pt x="414" y="90"/>
                    <a:pt x="399" y="0"/>
                  </a:cubicBezTo>
                  <a:cubicBezTo>
                    <a:pt x="371" y="6"/>
                    <a:pt x="342" y="10"/>
                    <a:pt x="314" y="17"/>
                  </a:cubicBezTo>
                  <a:cubicBezTo>
                    <a:pt x="297" y="21"/>
                    <a:pt x="269" y="17"/>
                    <a:pt x="263" y="34"/>
                  </a:cubicBezTo>
                  <a:cubicBezTo>
                    <a:pt x="250" y="68"/>
                    <a:pt x="289" y="193"/>
                    <a:pt x="297" y="229"/>
                  </a:cubicBezTo>
                  <a:cubicBezTo>
                    <a:pt x="273" y="302"/>
                    <a:pt x="262" y="278"/>
                    <a:pt x="348" y="288"/>
                  </a:cubicBezTo>
                  <a:cubicBezTo>
                    <a:pt x="356" y="305"/>
                    <a:pt x="371" y="320"/>
                    <a:pt x="373" y="339"/>
                  </a:cubicBezTo>
                  <a:cubicBezTo>
                    <a:pt x="377" y="374"/>
                    <a:pt x="297" y="374"/>
                    <a:pt x="407" y="356"/>
                  </a:cubicBezTo>
                  <a:cubicBezTo>
                    <a:pt x="424" y="333"/>
                    <a:pt x="433" y="302"/>
                    <a:pt x="458" y="288"/>
                  </a:cubicBezTo>
                  <a:cubicBezTo>
                    <a:pt x="499" y="266"/>
                    <a:pt x="594" y="254"/>
                    <a:pt x="594" y="254"/>
                  </a:cubicBezTo>
                  <a:cubicBezTo>
                    <a:pt x="603" y="280"/>
                    <a:pt x="649" y="373"/>
                    <a:pt x="560" y="373"/>
                  </a:cubicBezTo>
                  <a:cubicBezTo>
                    <a:pt x="550" y="373"/>
                    <a:pt x="449" y="270"/>
                    <a:pt x="433" y="254"/>
                  </a:cubicBezTo>
                  <a:cubicBezTo>
                    <a:pt x="463" y="210"/>
                    <a:pt x="487" y="219"/>
                    <a:pt x="543" y="212"/>
                  </a:cubicBezTo>
                  <a:cubicBezTo>
                    <a:pt x="551" y="218"/>
                    <a:pt x="567" y="219"/>
                    <a:pt x="568" y="229"/>
                  </a:cubicBezTo>
                  <a:cubicBezTo>
                    <a:pt x="578" y="349"/>
                    <a:pt x="474" y="325"/>
                    <a:pt x="390" y="331"/>
                  </a:cubicBezTo>
                  <a:cubicBezTo>
                    <a:pt x="384" y="339"/>
                    <a:pt x="378" y="347"/>
                    <a:pt x="373" y="356"/>
                  </a:cubicBezTo>
                  <a:cubicBezTo>
                    <a:pt x="369" y="364"/>
                    <a:pt x="373" y="378"/>
                    <a:pt x="365" y="381"/>
                  </a:cubicBezTo>
                  <a:cubicBezTo>
                    <a:pt x="274" y="414"/>
                    <a:pt x="280" y="357"/>
                    <a:pt x="280" y="407"/>
                  </a:cubicBezTo>
                </a:path>
              </a:pathLst>
            </a:custGeom>
            <a:noFill/>
            <a:ln w="9525">
              <a:solidFill>
                <a:srgbClr val="8000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27" name="Line 39"/>
            <p:cNvSpPr>
              <a:spLocks noChangeShapeType="1"/>
            </p:cNvSpPr>
            <p:nvPr/>
          </p:nvSpPr>
          <p:spPr bwMode="auto">
            <a:xfrm>
              <a:off x="1937" y="3559"/>
              <a:ext cx="192" cy="0"/>
            </a:xfrm>
            <a:prstGeom prst="line">
              <a:avLst/>
            </a:prstGeom>
            <a:noFill/>
            <a:ln w="38100">
              <a:solidFill>
                <a:srgbClr val="0000FF"/>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52605" name="Text Box 42"/>
            <p:cNvSpPr txBox="1">
              <a:spLocks noChangeArrowheads="1"/>
            </p:cNvSpPr>
            <p:nvPr/>
          </p:nvSpPr>
          <p:spPr bwMode="auto">
            <a:xfrm>
              <a:off x="727" y="3701"/>
              <a:ext cx="14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000">
                  <a:solidFill>
                    <a:srgbClr val="000000"/>
                  </a:solidFill>
                  <a:latin typeface="Tahoma" pitchFamily="34" charset="0"/>
                  <a:ea typeface="宋体" pitchFamily="2" charset="-122"/>
                </a:rPr>
                <a:t>双基碰撞反应终止</a:t>
              </a:r>
              <a:endParaRPr lang="zh-CN" altLang="en-US" sz="2000">
                <a:solidFill>
                  <a:srgbClr val="000000"/>
                </a:solidFill>
                <a:latin typeface="Arial" pitchFamily="34" charset="0"/>
                <a:ea typeface="宋体" pitchFamily="2" charset="-122"/>
              </a:endParaRPr>
            </a:p>
          </p:txBody>
        </p:sp>
      </p:grpSp>
      <p:grpSp>
        <p:nvGrpSpPr>
          <p:cNvPr id="5" name="Group 51"/>
          <p:cNvGrpSpPr>
            <a:grpSpLocks/>
          </p:cNvGrpSpPr>
          <p:nvPr/>
        </p:nvGrpSpPr>
        <p:grpSpPr bwMode="auto">
          <a:xfrm>
            <a:off x="4108450" y="3386138"/>
            <a:ext cx="3708400" cy="1627187"/>
            <a:chOff x="2588" y="2133"/>
            <a:chExt cx="2336" cy="1025"/>
          </a:xfrm>
        </p:grpSpPr>
        <p:sp>
          <p:nvSpPr>
            <p:cNvPr id="2239524" name="Line 36"/>
            <p:cNvSpPr>
              <a:spLocks noChangeShapeType="1"/>
            </p:cNvSpPr>
            <p:nvPr/>
          </p:nvSpPr>
          <p:spPr bwMode="auto">
            <a:xfrm>
              <a:off x="2588" y="2456"/>
              <a:ext cx="480" cy="0"/>
            </a:xfrm>
            <a:prstGeom prst="line">
              <a:avLst/>
            </a:prstGeom>
            <a:noFill/>
            <a:ln w="9525">
              <a:solidFill>
                <a:schemeClr val="tx1"/>
              </a:solidFill>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52593" name="Group 50"/>
            <p:cNvGrpSpPr>
              <a:grpSpLocks/>
            </p:cNvGrpSpPr>
            <p:nvPr/>
          </p:nvGrpSpPr>
          <p:grpSpPr bwMode="auto">
            <a:xfrm>
              <a:off x="3154" y="2133"/>
              <a:ext cx="1770" cy="1025"/>
              <a:chOff x="3154" y="2133"/>
              <a:chExt cx="1770" cy="1025"/>
            </a:xfrm>
          </p:grpSpPr>
          <p:sp>
            <p:nvSpPr>
              <p:cNvPr id="2239518" name="Freeform 30"/>
              <p:cNvSpPr>
                <a:spLocks/>
              </p:cNvSpPr>
              <p:nvPr/>
            </p:nvSpPr>
            <p:spPr bwMode="auto">
              <a:xfrm>
                <a:off x="4033" y="2324"/>
                <a:ext cx="500" cy="423"/>
              </a:xfrm>
              <a:custGeom>
                <a:avLst/>
                <a:gdLst/>
                <a:ahLst/>
                <a:cxnLst>
                  <a:cxn ang="0">
                    <a:pos x="0" y="212"/>
                  </a:cxn>
                  <a:cxn ang="0">
                    <a:pos x="34" y="195"/>
                  </a:cxn>
                  <a:cxn ang="0">
                    <a:pos x="118" y="203"/>
                  </a:cxn>
                  <a:cxn ang="0">
                    <a:pos x="152" y="144"/>
                  </a:cxn>
                  <a:cxn ang="0">
                    <a:pos x="169" y="0"/>
                  </a:cxn>
                  <a:cxn ang="0">
                    <a:pos x="237" y="101"/>
                  </a:cxn>
                  <a:cxn ang="0">
                    <a:pos x="288" y="110"/>
                  </a:cxn>
                  <a:cxn ang="0">
                    <a:pos x="364" y="135"/>
                  </a:cxn>
                  <a:cxn ang="0">
                    <a:pos x="364" y="135"/>
                  </a:cxn>
                  <a:cxn ang="0">
                    <a:pos x="482" y="186"/>
                  </a:cxn>
                  <a:cxn ang="0">
                    <a:pos x="499" y="237"/>
                  </a:cxn>
                  <a:cxn ang="0">
                    <a:pos x="491" y="262"/>
                  </a:cxn>
                  <a:cxn ang="0">
                    <a:pos x="499" y="296"/>
                  </a:cxn>
                  <a:cxn ang="0">
                    <a:pos x="203" y="313"/>
                  </a:cxn>
                  <a:cxn ang="0">
                    <a:pos x="186" y="373"/>
                  </a:cxn>
                  <a:cxn ang="0">
                    <a:pos x="169" y="423"/>
                  </a:cxn>
                  <a:cxn ang="0">
                    <a:pos x="84" y="406"/>
                  </a:cxn>
                  <a:cxn ang="0">
                    <a:pos x="76" y="356"/>
                  </a:cxn>
                  <a:cxn ang="0">
                    <a:pos x="194" y="245"/>
                  </a:cxn>
                  <a:cxn ang="0">
                    <a:pos x="211" y="220"/>
                  </a:cxn>
                  <a:cxn ang="0">
                    <a:pos x="237" y="203"/>
                  </a:cxn>
                  <a:cxn ang="0">
                    <a:pos x="211" y="212"/>
                  </a:cxn>
                </a:cxnLst>
                <a:rect l="0" t="0" r="r" b="b"/>
                <a:pathLst>
                  <a:path w="500" h="423">
                    <a:moveTo>
                      <a:pt x="0" y="212"/>
                    </a:moveTo>
                    <a:cubicBezTo>
                      <a:pt x="11" y="206"/>
                      <a:pt x="21" y="195"/>
                      <a:pt x="34" y="195"/>
                    </a:cubicBezTo>
                    <a:cubicBezTo>
                      <a:pt x="156" y="195"/>
                      <a:pt x="50" y="227"/>
                      <a:pt x="118" y="203"/>
                    </a:cubicBezTo>
                    <a:cubicBezTo>
                      <a:pt x="129" y="183"/>
                      <a:pt x="146" y="166"/>
                      <a:pt x="152" y="144"/>
                    </a:cubicBezTo>
                    <a:cubicBezTo>
                      <a:pt x="164" y="97"/>
                      <a:pt x="169" y="0"/>
                      <a:pt x="169" y="0"/>
                    </a:cubicBezTo>
                    <a:cubicBezTo>
                      <a:pt x="182" y="27"/>
                      <a:pt x="204" y="87"/>
                      <a:pt x="237" y="101"/>
                    </a:cubicBezTo>
                    <a:cubicBezTo>
                      <a:pt x="253" y="108"/>
                      <a:pt x="271" y="106"/>
                      <a:pt x="288" y="110"/>
                    </a:cubicBezTo>
                    <a:lnTo>
                      <a:pt x="364" y="135"/>
                    </a:lnTo>
                    <a:cubicBezTo>
                      <a:pt x="364" y="135"/>
                      <a:pt x="364" y="135"/>
                      <a:pt x="364" y="135"/>
                    </a:cubicBezTo>
                    <a:cubicBezTo>
                      <a:pt x="448" y="177"/>
                      <a:pt x="408" y="161"/>
                      <a:pt x="482" y="186"/>
                    </a:cubicBezTo>
                    <a:cubicBezTo>
                      <a:pt x="488" y="203"/>
                      <a:pt x="497" y="219"/>
                      <a:pt x="499" y="237"/>
                    </a:cubicBezTo>
                    <a:cubicBezTo>
                      <a:pt x="500" y="246"/>
                      <a:pt x="491" y="253"/>
                      <a:pt x="491" y="262"/>
                    </a:cubicBezTo>
                    <a:cubicBezTo>
                      <a:pt x="491" y="274"/>
                      <a:pt x="496" y="285"/>
                      <a:pt x="499" y="296"/>
                    </a:cubicBezTo>
                    <a:cubicBezTo>
                      <a:pt x="401" y="308"/>
                      <a:pt x="298" y="286"/>
                      <a:pt x="203" y="313"/>
                    </a:cubicBezTo>
                    <a:cubicBezTo>
                      <a:pt x="183" y="319"/>
                      <a:pt x="192" y="353"/>
                      <a:pt x="186" y="373"/>
                    </a:cubicBezTo>
                    <a:cubicBezTo>
                      <a:pt x="181" y="390"/>
                      <a:pt x="175" y="406"/>
                      <a:pt x="169" y="423"/>
                    </a:cubicBezTo>
                    <a:cubicBezTo>
                      <a:pt x="141" y="417"/>
                      <a:pt x="107" y="423"/>
                      <a:pt x="84" y="406"/>
                    </a:cubicBezTo>
                    <a:cubicBezTo>
                      <a:pt x="70" y="396"/>
                      <a:pt x="76" y="373"/>
                      <a:pt x="76" y="356"/>
                    </a:cubicBezTo>
                    <a:cubicBezTo>
                      <a:pt x="76" y="243"/>
                      <a:pt x="92" y="256"/>
                      <a:pt x="194" y="245"/>
                    </a:cubicBezTo>
                    <a:cubicBezTo>
                      <a:pt x="200" y="237"/>
                      <a:pt x="204" y="227"/>
                      <a:pt x="211" y="220"/>
                    </a:cubicBezTo>
                    <a:cubicBezTo>
                      <a:pt x="218" y="213"/>
                      <a:pt x="237" y="213"/>
                      <a:pt x="237" y="203"/>
                    </a:cubicBezTo>
                    <a:cubicBezTo>
                      <a:pt x="237" y="194"/>
                      <a:pt x="211" y="212"/>
                      <a:pt x="211" y="212"/>
                    </a:cubicBezTo>
                  </a:path>
                </a:pathLst>
              </a:custGeom>
              <a:noFill/>
              <a:ln w="19050">
                <a:solidFill>
                  <a:srgbClr val="8000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19" name="Freeform 31"/>
              <p:cNvSpPr>
                <a:spLocks/>
              </p:cNvSpPr>
              <p:nvPr/>
            </p:nvSpPr>
            <p:spPr bwMode="auto">
              <a:xfrm>
                <a:off x="3282" y="2332"/>
                <a:ext cx="488" cy="331"/>
              </a:xfrm>
              <a:custGeom>
                <a:avLst/>
                <a:gdLst/>
                <a:ahLst/>
                <a:cxnLst>
                  <a:cxn ang="0">
                    <a:pos x="488" y="187"/>
                  </a:cxn>
                  <a:cxn ang="0">
                    <a:pos x="429" y="204"/>
                  </a:cxn>
                  <a:cxn ang="0">
                    <a:pos x="403" y="170"/>
                  </a:cxn>
                  <a:cxn ang="0">
                    <a:pos x="234" y="161"/>
                  </a:cxn>
                  <a:cxn ang="0">
                    <a:pos x="242" y="0"/>
                  </a:cxn>
                  <a:cxn ang="0">
                    <a:pos x="310" y="51"/>
                  </a:cxn>
                  <a:cxn ang="0">
                    <a:pos x="276" y="60"/>
                  </a:cxn>
                  <a:cxn ang="0">
                    <a:pos x="251" y="136"/>
                  </a:cxn>
                  <a:cxn ang="0">
                    <a:pos x="225" y="144"/>
                  </a:cxn>
                  <a:cxn ang="0">
                    <a:pos x="124" y="204"/>
                  </a:cxn>
                  <a:cxn ang="0">
                    <a:pos x="56" y="212"/>
                  </a:cxn>
                  <a:cxn ang="0">
                    <a:pos x="5" y="271"/>
                  </a:cxn>
                  <a:cxn ang="0">
                    <a:pos x="14" y="331"/>
                  </a:cxn>
                  <a:cxn ang="0">
                    <a:pos x="192" y="314"/>
                  </a:cxn>
                  <a:cxn ang="0">
                    <a:pos x="200" y="288"/>
                  </a:cxn>
                  <a:cxn ang="0">
                    <a:pos x="327" y="297"/>
                  </a:cxn>
                  <a:cxn ang="0">
                    <a:pos x="200" y="254"/>
                  </a:cxn>
                  <a:cxn ang="0">
                    <a:pos x="132" y="246"/>
                  </a:cxn>
                  <a:cxn ang="0">
                    <a:pos x="225" y="263"/>
                  </a:cxn>
                  <a:cxn ang="0">
                    <a:pos x="234" y="229"/>
                  </a:cxn>
                  <a:cxn ang="0">
                    <a:pos x="268" y="229"/>
                  </a:cxn>
                </a:cxnLst>
                <a:rect l="0" t="0" r="r" b="b"/>
                <a:pathLst>
                  <a:path w="488" h="331">
                    <a:moveTo>
                      <a:pt x="488" y="187"/>
                    </a:moveTo>
                    <a:cubicBezTo>
                      <a:pt x="481" y="189"/>
                      <a:pt x="432" y="205"/>
                      <a:pt x="429" y="204"/>
                    </a:cubicBezTo>
                    <a:cubicBezTo>
                      <a:pt x="416" y="199"/>
                      <a:pt x="417" y="173"/>
                      <a:pt x="403" y="170"/>
                    </a:cubicBezTo>
                    <a:cubicBezTo>
                      <a:pt x="348" y="158"/>
                      <a:pt x="290" y="164"/>
                      <a:pt x="234" y="161"/>
                    </a:cubicBezTo>
                    <a:cubicBezTo>
                      <a:pt x="107" y="119"/>
                      <a:pt x="144" y="159"/>
                      <a:pt x="242" y="0"/>
                    </a:cubicBezTo>
                    <a:cubicBezTo>
                      <a:pt x="265" y="17"/>
                      <a:pt x="296" y="26"/>
                      <a:pt x="310" y="51"/>
                    </a:cubicBezTo>
                    <a:cubicBezTo>
                      <a:pt x="316" y="61"/>
                      <a:pt x="283" y="50"/>
                      <a:pt x="276" y="60"/>
                    </a:cubicBezTo>
                    <a:cubicBezTo>
                      <a:pt x="261" y="82"/>
                      <a:pt x="276" y="128"/>
                      <a:pt x="251" y="136"/>
                    </a:cubicBezTo>
                    <a:cubicBezTo>
                      <a:pt x="242" y="139"/>
                      <a:pt x="233" y="140"/>
                      <a:pt x="225" y="144"/>
                    </a:cubicBezTo>
                    <a:cubicBezTo>
                      <a:pt x="190" y="162"/>
                      <a:pt x="160" y="189"/>
                      <a:pt x="124" y="204"/>
                    </a:cubicBezTo>
                    <a:cubicBezTo>
                      <a:pt x="103" y="213"/>
                      <a:pt x="79" y="209"/>
                      <a:pt x="56" y="212"/>
                    </a:cubicBezTo>
                    <a:cubicBezTo>
                      <a:pt x="41" y="233"/>
                      <a:pt x="12" y="246"/>
                      <a:pt x="5" y="271"/>
                    </a:cubicBezTo>
                    <a:cubicBezTo>
                      <a:pt x="0" y="291"/>
                      <a:pt x="11" y="311"/>
                      <a:pt x="14" y="331"/>
                    </a:cubicBezTo>
                    <a:cubicBezTo>
                      <a:pt x="73" y="325"/>
                      <a:pt x="134" y="327"/>
                      <a:pt x="192" y="314"/>
                    </a:cubicBezTo>
                    <a:cubicBezTo>
                      <a:pt x="201" y="312"/>
                      <a:pt x="191" y="289"/>
                      <a:pt x="200" y="288"/>
                    </a:cubicBezTo>
                    <a:cubicBezTo>
                      <a:pt x="242" y="283"/>
                      <a:pt x="285" y="294"/>
                      <a:pt x="327" y="297"/>
                    </a:cubicBezTo>
                    <a:cubicBezTo>
                      <a:pt x="260" y="318"/>
                      <a:pt x="335" y="301"/>
                      <a:pt x="200" y="254"/>
                    </a:cubicBezTo>
                    <a:cubicBezTo>
                      <a:pt x="178" y="247"/>
                      <a:pt x="155" y="249"/>
                      <a:pt x="132" y="246"/>
                    </a:cubicBezTo>
                    <a:cubicBezTo>
                      <a:pt x="117" y="293"/>
                      <a:pt x="103" y="310"/>
                      <a:pt x="225" y="263"/>
                    </a:cubicBezTo>
                    <a:cubicBezTo>
                      <a:pt x="236" y="259"/>
                      <a:pt x="225" y="236"/>
                      <a:pt x="234" y="229"/>
                    </a:cubicBezTo>
                    <a:cubicBezTo>
                      <a:pt x="243" y="222"/>
                      <a:pt x="257" y="229"/>
                      <a:pt x="268" y="229"/>
                    </a:cubicBezTo>
                  </a:path>
                </a:pathLst>
              </a:custGeom>
              <a:noFill/>
              <a:ln w="12700">
                <a:solidFill>
                  <a:srgbClr val="8000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52596" name="Text Box 32"/>
              <p:cNvSpPr txBox="1">
                <a:spLocks noChangeArrowheads="1"/>
              </p:cNvSpPr>
              <p:nvPr/>
            </p:nvSpPr>
            <p:spPr bwMode="auto">
              <a:xfrm>
                <a:off x="3643" y="2273"/>
                <a:ext cx="20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4000" b="0">
                    <a:solidFill>
                      <a:srgbClr val="666699"/>
                    </a:solidFill>
                    <a:latin typeface="Tahoma" pitchFamily="34" charset="0"/>
                    <a:ea typeface="ˎ̥"/>
                    <a:cs typeface="ˎ̥"/>
                  </a:rPr>
                  <a:t>·</a:t>
                </a:r>
                <a:r>
                  <a:rPr kumimoji="1" lang="en-US" altLang="zh-CN" sz="4000" b="0">
                    <a:solidFill>
                      <a:srgbClr val="666699"/>
                    </a:solidFill>
                    <a:latin typeface="Tahoma" pitchFamily="34" charset="0"/>
                    <a:ea typeface="宋体" pitchFamily="2" charset="-122"/>
                  </a:rPr>
                  <a:t> </a:t>
                </a:r>
                <a:endParaRPr lang="en-US" altLang="zh-CN" sz="1800" b="0">
                  <a:solidFill>
                    <a:srgbClr val="000000"/>
                  </a:solidFill>
                  <a:latin typeface="Arial" pitchFamily="34" charset="0"/>
                  <a:ea typeface="宋体" pitchFamily="2" charset="-122"/>
                </a:endParaRPr>
              </a:p>
            </p:txBody>
          </p:sp>
          <p:sp>
            <p:nvSpPr>
              <p:cNvPr id="152597" name="Text Box 33"/>
              <p:cNvSpPr txBox="1">
                <a:spLocks noChangeArrowheads="1"/>
              </p:cNvSpPr>
              <p:nvPr/>
            </p:nvSpPr>
            <p:spPr bwMode="auto">
              <a:xfrm>
                <a:off x="3643" y="2273"/>
                <a:ext cx="20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4000" b="0">
                    <a:solidFill>
                      <a:srgbClr val="666699"/>
                    </a:solidFill>
                    <a:latin typeface="Tahoma" pitchFamily="34" charset="0"/>
                    <a:ea typeface="ˎ̥"/>
                    <a:cs typeface="ˎ̥"/>
                  </a:rPr>
                  <a:t>·</a:t>
                </a:r>
                <a:r>
                  <a:rPr kumimoji="1" lang="en-US" altLang="zh-CN" sz="4000" b="0">
                    <a:solidFill>
                      <a:srgbClr val="666699"/>
                    </a:solidFill>
                    <a:latin typeface="Tahoma" pitchFamily="34" charset="0"/>
                    <a:ea typeface="宋体" pitchFamily="2" charset="-122"/>
                  </a:rPr>
                  <a:t> </a:t>
                </a:r>
                <a:endParaRPr lang="en-US" altLang="zh-CN" sz="1800" b="0">
                  <a:solidFill>
                    <a:srgbClr val="000000"/>
                  </a:solidFill>
                  <a:latin typeface="Arial" pitchFamily="34" charset="0"/>
                  <a:ea typeface="宋体" pitchFamily="2" charset="-122"/>
                </a:endParaRPr>
              </a:p>
            </p:txBody>
          </p:sp>
          <p:sp>
            <p:nvSpPr>
              <p:cNvPr id="152598" name="Text Box 34"/>
              <p:cNvSpPr txBox="1">
                <a:spLocks noChangeArrowheads="1"/>
              </p:cNvSpPr>
              <p:nvPr/>
            </p:nvSpPr>
            <p:spPr bwMode="auto">
              <a:xfrm>
                <a:off x="3930" y="2308"/>
                <a:ext cx="18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4000" b="0">
                    <a:solidFill>
                      <a:srgbClr val="666699"/>
                    </a:solidFill>
                    <a:latin typeface="Tahoma" pitchFamily="34" charset="0"/>
                    <a:ea typeface="ˎ̥"/>
                    <a:cs typeface="ˎ̥"/>
                  </a:rPr>
                  <a:t>·</a:t>
                </a:r>
                <a:r>
                  <a:rPr kumimoji="1" lang="en-US" altLang="zh-CN" sz="4000" b="0">
                    <a:solidFill>
                      <a:srgbClr val="666699"/>
                    </a:solidFill>
                    <a:latin typeface="Tahoma" pitchFamily="34" charset="0"/>
                    <a:ea typeface="宋体" pitchFamily="2" charset="-122"/>
                  </a:rPr>
                  <a:t> </a:t>
                </a:r>
                <a:endParaRPr lang="en-US" altLang="zh-CN" sz="1800" b="0">
                  <a:solidFill>
                    <a:srgbClr val="000000"/>
                  </a:solidFill>
                  <a:latin typeface="Arial" pitchFamily="34" charset="0"/>
                  <a:ea typeface="宋体" pitchFamily="2" charset="-122"/>
                </a:endParaRPr>
              </a:p>
            </p:txBody>
          </p:sp>
          <p:sp>
            <p:nvSpPr>
              <p:cNvPr id="152599" name="Text Box 41"/>
              <p:cNvSpPr txBox="1">
                <a:spLocks noChangeArrowheads="1"/>
              </p:cNvSpPr>
              <p:nvPr/>
            </p:nvSpPr>
            <p:spPr bwMode="auto">
              <a:xfrm>
                <a:off x="3198" y="2908"/>
                <a:ext cx="17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000">
                    <a:solidFill>
                      <a:srgbClr val="000000"/>
                    </a:solidFill>
                    <a:latin typeface="Tahoma" pitchFamily="34" charset="0"/>
                    <a:ea typeface="宋体" pitchFamily="2" charset="-122"/>
                  </a:rPr>
                  <a:t>链段重排，自由基靠近</a:t>
                </a:r>
                <a:endParaRPr lang="zh-CN" altLang="en-US" sz="2000">
                  <a:solidFill>
                    <a:srgbClr val="000000"/>
                  </a:solidFill>
                  <a:latin typeface="Arial" pitchFamily="34" charset="0"/>
                  <a:ea typeface="宋体" pitchFamily="2" charset="-122"/>
                </a:endParaRPr>
              </a:p>
            </p:txBody>
          </p:sp>
          <p:sp>
            <p:nvSpPr>
              <p:cNvPr id="152600" name="Text Box 43"/>
              <p:cNvSpPr txBox="1">
                <a:spLocks noChangeArrowheads="1"/>
              </p:cNvSpPr>
              <p:nvPr/>
            </p:nvSpPr>
            <p:spPr bwMode="auto">
              <a:xfrm>
                <a:off x="3154" y="2133"/>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endParaRPr lang="zh-CN" altLang="en-US" sz="1800" b="0">
                  <a:solidFill>
                    <a:srgbClr val="000000"/>
                  </a:solidFill>
                  <a:latin typeface="Arial" pitchFamily="34" charset="0"/>
                  <a:ea typeface="宋体" pitchFamily="2" charset="-122"/>
                </a:endParaRPr>
              </a:p>
            </p:txBody>
          </p:sp>
        </p:grpSp>
      </p:grpSp>
      <p:sp>
        <p:nvSpPr>
          <p:cNvPr id="2239532" name="Line 44"/>
          <p:cNvSpPr>
            <a:spLocks noChangeShapeType="1"/>
          </p:cNvSpPr>
          <p:nvPr/>
        </p:nvSpPr>
        <p:spPr bwMode="auto">
          <a:xfrm>
            <a:off x="3575050" y="4889500"/>
            <a:ext cx="2133600" cy="762000"/>
          </a:xfrm>
          <a:prstGeom prst="line">
            <a:avLst/>
          </a:prstGeom>
          <a:noFill/>
          <a:ln w="22225">
            <a:solidFill>
              <a:srgbClr val="FF0000"/>
            </a:solidFill>
            <a:prstDash val="dashDot"/>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33" name="Line 45"/>
          <p:cNvSpPr>
            <a:spLocks noChangeShapeType="1"/>
          </p:cNvSpPr>
          <p:nvPr/>
        </p:nvSpPr>
        <p:spPr bwMode="auto">
          <a:xfrm>
            <a:off x="5784850" y="5041900"/>
            <a:ext cx="0" cy="533400"/>
          </a:xfrm>
          <a:prstGeom prst="line">
            <a:avLst/>
          </a:prstGeom>
          <a:noFill/>
          <a:ln w="22225">
            <a:solidFill>
              <a:srgbClr val="FF0000"/>
            </a:solidFill>
            <a:prstDash val="dashDot"/>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34" name="Text Box 46"/>
          <p:cNvSpPr txBox="1">
            <a:spLocks noChangeArrowheads="1"/>
          </p:cNvSpPr>
          <p:nvPr/>
        </p:nvSpPr>
        <p:spPr bwMode="auto">
          <a:xfrm>
            <a:off x="5903913" y="5229225"/>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000">
                <a:solidFill>
                  <a:srgbClr val="000099"/>
                </a:solidFill>
                <a:latin typeface="Tahoma" pitchFamily="34" charset="0"/>
                <a:ea typeface="宋体" pitchFamily="2" charset="-122"/>
              </a:rPr>
              <a:t>物理过程，扩散控制</a:t>
            </a:r>
          </a:p>
          <a:p>
            <a:pPr eaLnBrk="1" fontAlgn="base" hangingPunct="1">
              <a:spcBef>
                <a:spcPct val="0"/>
              </a:spcBef>
              <a:spcAft>
                <a:spcPct val="0"/>
              </a:spcAft>
            </a:pPr>
            <a:r>
              <a:rPr kumimoji="1" lang="zh-CN" altLang="en-US" sz="2000">
                <a:solidFill>
                  <a:srgbClr val="000099"/>
                </a:solidFill>
                <a:latin typeface="Tahoma" pitchFamily="34" charset="0"/>
                <a:ea typeface="宋体" pitchFamily="2" charset="-122"/>
              </a:rPr>
              <a:t>（受黏度影响）</a:t>
            </a:r>
            <a:endParaRPr lang="zh-CN" altLang="en-US" sz="2000">
              <a:solidFill>
                <a:srgbClr val="000099"/>
              </a:solidFill>
              <a:latin typeface="Arial" pitchFamily="34" charset="0"/>
              <a:ea typeface="宋体" pitchFamily="2" charset="-122"/>
            </a:endParaRPr>
          </a:p>
        </p:txBody>
      </p:sp>
      <p:sp>
        <p:nvSpPr>
          <p:cNvPr id="2239535" name="Line 47"/>
          <p:cNvSpPr>
            <a:spLocks noChangeShapeType="1"/>
          </p:cNvSpPr>
          <p:nvPr/>
        </p:nvSpPr>
        <p:spPr bwMode="auto">
          <a:xfrm>
            <a:off x="3708400" y="6105525"/>
            <a:ext cx="838200" cy="0"/>
          </a:xfrm>
          <a:prstGeom prst="line">
            <a:avLst/>
          </a:prstGeom>
          <a:noFill/>
          <a:ln w="22225">
            <a:solidFill>
              <a:srgbClr val="FF0000"/>
            </a:solidFill>
            <a:prstDash val="dashDot"/>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39536" name="Text Box 48"/>
          <p:cNvSpPr txBox="1">
            <a:spLocks noChangeArrowheads="1"/>
          </p:cNvSpPr>
          <p:nvPr/>
        </p:nvSpPr>
        <p:spPr bwMode="auto">
          <a:xfrm>
            <a:off x="4621213" y="5949950"/>
            <a:ext cx="325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000">
                <a:solidFill>
                  <a:srgbClr val="000099"/>
                </a:solidFill>
                <a:latin typeface="Tahoma" pitchFamily="34" charset="0"/>
                <a:ea typeface="宋体" pitchFamily="2" charset="-122"/>
              </a:rPr>
              <a:t>化学过程，极快的瞬时反应</a:t>
            </a:r>
            <a:endParaRPr lang="zh-CN" altLang="en-US" sz="2000">
              <a:solidFill>
                <a:srgbClr val="000099"/>
              </a:solidFill>
              <a:latin typeface="Arial" pitchFamily="34" charset="0"/>
              <a:ea typeface="宋体" pitchFamily="2" charset="-122"/>
            </a:endParaRPr>
          </a:p>
        </p:txBody>
      </p:sp>
      <p:sp>
        <p:nvSpPr>
          <p:cNvPr id="3" name="灯片编号占位符 2"/>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122</a:t>
            </a:fld>
            <a:endParaRPr lang="en-US" altLang="zh-CN">
              <a:solidFill>
                <a:srgbClr val="000000"/>
              </a:solidFill>
            </a:endParaRPr>
          </a:p>
        </p:txBody>
      </p:sp>
    </p:spTree>
    <p:extLst>
      <p:ext uri="{BB962C8B-B14F-4D97-AF65-F5344CB8AC3E}">
        <p14:creationId xmlns:p14="http://schemas.microsoft.com/office/powerpoint/2010/main" val="3832488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2395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395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3953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3953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39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9534" grpId="0"/>
      <p:bldP spid="223953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93" name="Rectangle 49"/>
          <p:cNvSpPr>
            <a:spLocks noChangeArrowheads="1"/>
          </p:cNvSpPr>
          <p:nvPr/>
        </p:nvSpPr>
        <p:spPr bwMode="auto">
          <a:xfrm>
            <a:off x="611188" y="3357563"/>
            <a:ext cx="7942262" cy="23860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628650" algn="just" fontAlgn="base">
              <a:lnSpc>
                <a:spcPct val="120000"/>
              </a:lnSpc>
              <a:spcBef>
                <a:spcPct val="20000"/>
              </a:spcBef>
              <a:spcAft>
                <a:spcPct val="0"/>
              </a:spcAft>
            </a:pPr>
            <a:r>
              <a:rPr lang="zh-CN" altLang="en-US" sz="2400" b="1">
                <a:solidFill>
                  <a:srgbClr val="000099"/>
                </a:solidFill>
                <a:latin typeface="Times New Roman" pitchFamily="18" charset="0"/>
              </a:rPr>
              <a:t>据测定，当转化率达</a:t>
            </a:r>
            <a:r>
              <a:rPr lang="en-US" altLang="zh-CN" sz="2400" b="1">
                <a:solidFill>
                  <a:srgbClr val="000099"/>
                </a:solidFill>
                <a:latin typeface="Times New Roman" pitchFamily="18" charset="0"/>
              </a:rPr>
              <a:t>40%</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50%</a:t>
            </a:r>
            <a:r>
              <a:rPr lang="zh-CN" altLang="en-US" sz="2400" b="1">
                <a:solidFill>
                  <a:srgbClr val="000099"/>
                </a:solidFill>
                <a:latin typeface="Times New Roman" pitchFamily="18" charset="0"/>
              </a:rPr>
              <a:t>时，</a:t>
            </a:r>
            <a:r>
              <a:rPr lang="en-US" altLang="zh-CN" sz="2400" b="1">
                <a:solidFill>
                  <a:srgbClr val="A50021"/>
                </a:solidFill>
                <a:latin typeface="Times New Roman" pitchFamily="18" charset="0"/>
              </a:rPr>
              <a:t>k</a:t>
            </a:r>
            <a:r>
              <a:rPr lang="en-US" altLang="zh-CN" sz="2400" b="1" baseline="-25000">
                <a:solidFill>
                  <a:srgbClr val="A50021"/>
                </a:solidFill>
                <a:latin typeface="Times New Roman" pitchFamily="18" charset="0"/>
              </a:rPr>
              <a:t>t</a:t>
            </a:r>
            <a:r>
              <a:rPr lang="zh-CN" altLang="en-US" sz="2400" b="1">
                <a:solidFill>
                  <a:srgbClr val="A50021"/>
                </a:solidFill>
                <a:latin typeface="Times New Roman" pitchFamily="18" charset="0"/>
              </a:rPr>
              <a:t>下降达上百倍。因此</a:t>
            </a:r>
            <a:r>
              <a:rPr lang="en-US" altLang="zh-CN" sz="2400" b="1">
                <a:solidFill>
                  <a:srgbClr val="A50021"/>
                </a:solidFill>
                <a:latin typeface="Times New Roman" pitchFamily="18" charset="0"/>
              </a:rPr>
              <a:t>k</a:t>
            </a:r>
            <a:r>
              <a:rPr lang="en-US" altLang="zh-CN" sz="2400" b="1" baseline="-25000">
                <a:solidFill>
                  <a:srgbClr val="A50021"/>
                </a:solidFill>
                <a:latin typeface="Times New Roman" pitchFamily="18" charset="0"/>
              </a:rPr>
              <a:t>p</a:t>
            </a:r>
            <a:r>
              <a:rPr lang="en-US" altLang="zh-CN" sz="2400" b="1">
                <a:solidFill>
                  <a:srgbClr val="A50021"/>
                </a:solidFill>
                <a:latin typeface="Times New Roman" pitchFamily="18" charset="0"/>
              </a:rPr>
              <a:t>/k</a:t>
            </a:r>
            <a:r>
              <a:rPr lang="en-US" altLang="zh-CN" sz="2400" b="1" baseline="-25000">
                <a:solidFill>
                  <a:srgbClr val="A50021"/>
                </a:solidFill>
                <a:latin typeface="Times New Roman" pitchFamily="18" charset="0"/>
              </a:rPr>
              <a:t>t</a:t>
            </a:r>
            <a:r>
              <a:rPr lang="en-US" altLang="zh-CN" sz="2400" b="1" baseline="30000">
                <a:solidFill>
                  <a:srgbClr val="A50021"/>
                </a:solidFill>
                <a:latin typeface="Times New Roman" pitchFamily="18" charset="0"/>
              </a:rPr>
              <a:t>1/2</a:t>
            </a:r>
            <a:r>
              <a:rPr lang="zh-CN" altLang="en-US" sz="2400" b="1">
                <a:solidFill>
                  <a:srgbClr val="A50021"/>
                </a:solidFill>
                <a:latin typeface="Times New Roman" pitchFamily="18" charset="0"/>
              </a:rPr>
              <a:t>增加近</a:t>
            </a:r>
            <a:r>
              <a:rPr lang="en-US" altLang="zh-CN" sz="2400" b="1">
                <a:solidFill>
                  <a:srgbClr val="A50021"/>
                </a:solidFill>
                <a:latin typeface="Times New Roman" pitchFamily="18" charset="0"/>
              </a:rPr>
              <a:t>10</a:t>
            </a:r>
            <a:r>
              <a:rPr lang="zh-CN" altLang="en-US" sz="2400" b="1">
                <a:solidFill>
                  <a:srgbClr val="A50021"/>
                </a:solidFill>
                <a:latin typeface="Times New Roman" pitchFamily="18" charset="0"/>
              </a:rPr>
              <a:t>倍，活性链寿命也增长</a:t>
            </a:r>
            <a:r>
              <a:rPr lang="en-US" altLang="zh-CN" sz="2400" b="1">
                <a:solidFill>
                  <a:srgbClr val="A50021"/>
                </a:solidFill>
                <a:latin typeface="Times New Roman" pitchFamily="18" charset="0"/>
              </a:rPr>
              <a:t>10</a:t>
            </a:r>
            <a:r>
              <a:rPr lang="zh-CN" altLang="en-US" sz="2400" b="1">
                <a:solidFill>
                  <a:srgbClr val="A50021"/>
                </a:solidFill>
                <a:latin typeface="Times New Roman" pitchFamily="18" charset="0"/>
              </a:rPr>
              <a:t>多倍。</a:t>
            </a:r>
            <a:r>
              <a:rPr lang="zh-CN" altLang="en-US" sz="2400" b="1">
                <a:solidFill>
                  <a:srgbClr val="000099"/>
                </a:solidFill>
                <a:latin typeface="Times New Roman" pitchFamily="18" charset="0"/>
              </a:rPr>
              <a:t>导致聚合速率和分子量大幅度上升。转化率继续上升后，粘度增大至单体的运动也受阻，则</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t</a:t>
            </a:r>
            <a:r>
              <a:rPr lang="zh-CN" altLang="en-US" sz="2400" b="1">
                <a:solidFill>
                  <a:srgbClr val="000099"/>
                </a:solidFill>
                <a:latin typeface="Times New Roman" pitchFamily="18" charset="0"/>
              </a:rPr>
              <a:t>和</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p</a:t>
            </a:r>
            <a:r>
              <a:rPr lang="zh-CN" altLang="en-US" sz="2400" b="1">
                <a:solidFill>
                  <a:srgbClr val="000099"/>
                </a:solidFill>
                <a:latin typeface="Times New Roman" pitchFamily="18" charset="0"/>
              </a:rPr>
              <a:t>都下降，聚合总速率下降。最后甚至停止反应。</a:t>
            </a:r>
            <a:endParaRPr lang="zh-CN" altLang="en-US" sz="2400">
              <a:solidFill>
                <a:srgbClr val="000099"/>
              </a:solidFill>
            </a:endParaRPr>
          </a:p>
        </p:txBody>
      </p:sp>
      <p:sp>
        <p:nvSpPr>
          <p:cNvPr id="153603" name="Rectangle 50"/>
          <p:cNvSpPr>
            <a:spLocks noChangeArrowheads="1"/>
          </p:cNvSpPr>
          <p:nvPr/>
        </p:nvSpPr>
        <p:spPr bwMode="auto">
          <a:xfrm>
            <a:off x="611188" y="1700213"/>
            <a:ext cx="79216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10000"/>
              </a:lnSpc>
              <a:spcBef>
                <a:spcPct val="20000"/>
              </a:spcBef>
              <a:spcAft>
                <a:spcPct val="0"/>
              </a:spcAft>
              <a:buClr>
                <a:srgbClr val="808080"/>
              </a:buClr>
              <a:buSzPct val="75000"/>
              <a:buFont typeface="Wingdings" pitchFamily="2" charset="2"/>
              <a:buNone/>
            </a:pPr>
            <a:r>
              <a:rPr lang="zh-CN" altLang="en-US" sz="2400" b="1">
                <a:solidFill>
                  <a:srgbClr val="000099"/>
                </a:solidFill>
                <a:latin typeface="Times New Roman" pitchFamily="18" charset="0"/>
              </a:rPr>
              <a:t>        聚合初期，体系粘度较低，聚合正常。随转化率增加，粘度上升，链自由基运动受阻，双基终止困难，</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t</a:t>
            </a:r>
            <a:r>
              <a:rPr lang="zh-CN" altLang="en-US" sz="2400" b="1">
                <a:solidFill>
                  <a:srgbClr val="000099"/>
                </a:solidFill>
                <a:latin typeface="Times New Roman" pitchFamily="18" charset="0"/>
              </a:rPr>
              <a:t>下降。但单体运动不受影响，</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p</a:t>
            </a:r>
            <a:r>
              <a:rPr lang="zh-CN" altLang="en-US" sz="2400" b="1">
                <a:solidFill>
                  <a:srgbClr val="000099"/>
                </a:solidFill>
                <a:latin typeface="Times New Roman" pitchFamily="18" charset="0"/>
              </a:rPr>
              <a:t>影响不大。</a:t>
            </a:r>
          </a:p>
        </p:txBody>
      </p:sp>
      <p:sp>
        <p:nvSpPr>
          <p:cNvPr id="1286195" name="Rectangle 51"/>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自动加速现象</a:t>
            </a:r>
          </a:p>
        </p:txBody>
      </p:sp>
      <p:sp>
        <p:nvSpPr>
          <p:cNvPr id="153605" name="Rectangle 52"/>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123</a:t>
            </a:fld>
            <a:endParaRPr lang="en-US" altLang="zh-CN">
              <a:solidFill>
                <a:srgbClr val="000000"/>
              </a:solidFill>
            </a:endParaRPr>
          </a:p>
        </p:txBody>
      </p:sp>
    </p:spTree>
    <p:extLst>
      <p:ext uri="{BB962C8B-B14F-4D97-AF65-F5344CB8AC3E}">
        <p14:creationId xmlns:p14="http://schemas.microsoft.com/office/powerpoint/2010/main" val="3972359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6193"/>
                                        </p:tgtEl>
                                        <p:attrNameLst>
                                          <p:attrName>style.visibility</p:attrName>
                                        </p:attrNameLst>
                                      </p:cBhvr>
                                      <p:to>
                                        <p:strVal val="visible"/>
                                      </p:to>
                                    </p:set>
                                    <p:animEffect transition="in" filter="wipe(up)">
                                      <p:cBhvr>
                                        <p:cTn id="7" dur="500"/>
                                        <p:tgtEl>
                                          <p:spTgt spid="1286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9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3" descr="fig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14500"/>
            <a:ext cx="28194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4"/>
          <p:cNvSpPr>
            <a:spLocks noChangeArrowheads="1"/>
          </p:cNvSpPr>
          <p:nvPr/>
        </p:nvSpPr>
        <p:spPr bwMode="auto">
          <a:xfrm>
            <a:off x="3635375" y="1773238"/>
            <a:ext cx="51847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120000"/>
              </a:lnSpc>
              <a:spcBef>
                <a:spcPct val="0"/>
              </a:spcBef>
              <a:spcAft>
                <a:spcPct val="0"/>
              </a:spcAft>
            </a:pPr>
            <a:r>
              <a:rPr lang="en-US" altLang="zh-CN" sz="2400" b="1">
                <a:solidFill>
                  <a:srgbClr val="000000"/>
                </a:solidFill>
                <a:latin typeface="Times New Roman" pitchFamily="18" charset="0"/>
              </a:rPr>
              <a:t>PMMA+</a:t>
            </a:r>
            <a:r>
              <a:rPr lang="zh-CN" altLang="en-US" sz="2400" b="1">
                <a:solidFill>
                  <a:srgbClr val="000000"/>
                </a:solidFill>
                <a:latin typeface="Times New Roman" pitchFamily="18" charset="0"/>
              </a:rPr>
              <a:t>溶剂，</a:t>
            </a:r>
            <a:r>
              <a:rPr lang="en-US" altLang="zh-CN" sz="2400" b="1">
                <a:solidFill>
                  <a:srgbClr val="000000"/>
                </a:solidFill>
                <a:latin typeface="Times New Roman" pitchFamily="18" charset="0"/>
              </a:rPr>
              <a:t>1</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2</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3</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4</a:t>
            </a:r>
            <a:r>
              <a:rPr lang="zh-CN" altLang="en-US" sz="2400" b="1">
                <a:solidFill>
                  <a:srgbClr val="000000"/>
                </a:solidFill>
                <a:latin typeface="Times New Roman" pitchFamily="18" charset="0"/>
              </a:rPr>
              <a:t>分别为：</a:t>
            </a:r>
          </a:p>
          <a:p>
            <a:pPr eaLnBrk="0" fontAlgn="base" hangingPunct="0">
              <a:lnSpc>
                <a:spcPct val="120000"/>
              </a:lnSpc>
              <a:spcBef>
                <a:spcPct val="0"/>
              </a:spcBef>
              <a:spcAft>
                <a:spcPct val="0"/>
              </a:spcAft>
            </a:pPr>
            <a:r>
              <a:rPr lang="zh-CN" altLang="en-US" sz="2400" b="1">
                <a:solidFill>
                  <a:srgbClr val="000000"/>
                </a:solidFill>
                <a:latin typeface="Times New Roman" pitchFamily="18" charset="0"/>
              </a:rPr>
              <a:t>  </a:t>
            </a:r>
            <a:r>
              <a:rPr lang="zh-CN" altLang="en-US" sz="2400" b="1">
                <a:solidFill>
                  <a:srgbClr val="000099"/>
                </a:solidFill>
                <a:latin typeface="Times New Roman" pitchFamily="18" charset="0"/>
              </a:rPr>
              <a:t>硬脂酸丁酯</a:t>
            </a:r>
            <a:r>
              <a:rPr lang="en-US" altLang="zh-CN" sz="2400" b="1">
                <a:solidFill>
                  <a:srgbClr val="000099"/>
                </a:solidFill>
                <a:latin typeface="Times New Roman" pitchFamily="18" charset="0"/>
              </a:rPr>
              <a:t>(</a:t>
            </a:r>
            <a:r>
              <a:rPr lang="zh-CN" altLang="en-US" sz="2400" b="1">
                <a:solidFill>
                  <a:srgbClr val="000099"/>
                </a:solidFill>
                <a:latin typeface="Times New Roman" pitchFamily="18" charset="0"/>
              </a:rPr>
              <a:t>非溶剂</a:t>
            </a:r>
            <a:r>
              <a:rPr lang="en-US" altLang="zh-CN" sz="2400" b="1">
                <a:solidFill>
                  <a:srgbClr val="000099"/>
                </a:solidFill>
                <a:latin typeface="Times New Roman" pitchFamily="18" charset="0"/>
              </a:rPr>
              <a:t>)</a:t>
            </a:r>
            <a:endParaRPr lang="zh-CN" altLang="en-US" sz="2400" b="1">
              <a:solidFill>
                <a:srgbClr val="000099"/>
              </a:solidFill>
              <a:latin typeface="Times New Roman" pitchFamily="18" charset="0"/>
            </a:endParaRPr>
          </a:p>
          <a:p>
            <a:pPr eaLnBrk="0" fontAlgn="base" hangingPunct="0">
              <a:lnSpc>
                <a:spcPct val="120000"/>
              </a:lnSpc>
              <a:spcBef>
                <a:spcPct val="0"/>
              </a:spcBef>
              <a:spcAft>
                <a:spcPct val="0"/>
              </a:spcAft>
            </a:pPr>
            <a:r>
              <a:rPr lang="zh-CN" altLang="en-US" sz="2400" b="1">
                <a:solidFill>
                  <a:srgbClr val="000099"/>
                </a:solidFill>
                <a:latin typeface="Times New Roman" pitchFamily="18" charset="0"/>
              </a:rPr>
              <a:t>  环己烷</a:t>
            </a:r>
            <a:r>
              <a:rPr lang="en-US" altLang="zh-CN" sz="2400" b="1">
                <a:solidFill>
                  <a:srgbClr val="000099"/>
                </a:solidFill>
                <a:latin typeface="Times New Roman" pitchFamily="18" charset="0"/>
              </a:rPr>
              <a:t>(</a:t>
            </a:r>
            <a:r>
              <a:rPr lang="zh-CN" altLang="en-US" sz="2400" b="1">
                <a:solidFill>
                  <a:srgbClr val="000099"/>
                </a:solidFill>
                <a:latin typeface="Times New Roman" pitchFamily="18" charset="0"/>
              </a:rPr>
              <a:t>不良溶剂</a:t>
            </a:r>
            <a:r>
              <a:rPr lang="en-US" altLang="zh-CN" sz="2400" b="1">
                <a:solidFill>
                  <a:srgbClr val="000099"/>
                </a:solidFill>
                <a:latin typeface="Times New Roman" pitchFamily="18" charset="0"/>
              </a:rPr>
              <a:t>)</a:t>
            </a:r>
            <a:endParaRPr lang="zh-CN" altLang="en-US" sz="2400" b="1">
              <a:solidFill>
                <a:srgbClr val="000099"/>
              </a:solidFill>
              <a:latin typeface="Times New Roman" pitchFamily="18" charset="0"/>
            </a:endParaRPr>
          </a:p>
          <a:p>
            <a:pPr eaLnBrk="0" fontAlgn="base" hangingPunct="0">
              <a:lnSpc>
                <a:spcPct val="120000"/>
              </a:lnSpc>
              <a:spcBef>
                <a:spcPct val="0"/>
              </a:spcBef>
              <a:spcAft>
                <a:spcPct val="0"/>
              </a:spcAft>
            </a:pPr>
            <a:r>
              <a:rPr lang="zh-CN" altLang="en-US" sz="2400" b="1">
                <a:solidFill>
                  <a:srgbClr val="000099"/>
                </a:solidFill>
                <a:latin typeface="Times New Roman" pitchFamily="18" charset="0"/>
              </a:rPr>
              <a:t>  醋酸丁酯</a:t>
            </a:r>
            <a:r>
              <a:rPr lang="en-US" altLang="zh-CN" sz="2400" b="1">
                <a:solidFill>
                  <a:srgbClr val="000099"/>
                </a:solidFill>
                <a:latin typeface="Times New Roman" pitchFamily="18" charset="0"/>
              </a:rPr>
              <a:t>(</a:t>
            </a:r>
            <a:r>
              <a:rPr lang="zh-CN" altLang="en-US" sz="2400" b="1">
                <a:solidFill>
                  <a:srgbClr val="000099"/>
                </a:solidFill>
                <a:latin typeface="Times New Roman" pitchFamily="18" charset="0"/>
              </a:rPr>
              <a:t>不良溶剂</a:t>
            </a:r>
            <a:r>
              <a:rPr lang="en-US" altLang="zh-CN" sz="2400" b="1">
                <a:solidFill>
                  <a:srgbClr val="000099"/>
                </a:solidFill>
                <a:latin typeface="Times New Roman" pitchFamily="18" charset="0"/>
              </a:rPr>
              <a:t>)</a:t>
            </a:r>
            <a:endParaRPr lang="zh-CN" altLang="en-US" sz="2400" b="1">
              <a:solidFill>
                <a:srgbClr val="000099"/>
              </a:solidFill>
              <a:latin typeface="Times New Roman" pitchFamily="18" charset="0"/>
            </a:endParaRPr>
          </a:p>
          <a:p>
            <a:pPr eaLnBrk="0" fontAlgn="base" hangingPunct="0">
              <a:lnSpc>
                <a:spcPct val="120000"/>
              </a:lnSpc>
              <a:spcBef>
                <a:spcPct val="0"/>
              </a:spcBef>
              <a:spcAft>
                <a:spcPct val="0"/>
              </a:spcAft>
            </a:pPr>
            <a:r>
              <a:rPr lang="zh-CN" altLang="en-US" sz="2400" b="1">
                <a:solidFill>
                  <a:srgbClr val="000099"/>
                </a:solidFill>
                <a:latin typeface="Times New Roman" pitchFamily="18" charset="0"/>
              </a:rPr>
              <a:t>  二氯甲烷</a:t>
            </a:r>
            <a:r>
              <a:rPr lang="en-US" altLang="zh-CN" sz="2400" b="1">
                <a:solidFill>
                  <a:srgbClr val="000099"/>
                </a:solidFill>
                <a:latin typeface="Times New Roman" pitchFamily="18" charset="0"/>
              </a:rPr>
              <a:t>(</a:t>
            </a:r>
            <a:r>
              <a:rPr lang="zh-CN" altLang="en-US" sz="2400" b="1">
                <a:solidFill>
                  <a:srgbClr val="000099"/>
                </a:solidFill>
                <a:latin typeface="Times New Roman" pitchFamily="18" charset="0"/>
              </a:rPr>
              <a:t>良溶剂</a:t>
            </a:r>
            <a:r>
              <a:rPr lang="en-US" altLang="zh-CN" sz="2400" b="1">
                <a:solidFill>
                  <a:srgbClr val="000099"/>
                </a:solidFill>
                <a:latin typeface="Times New Roman" pitchFamily="18" charset="0"/>
              </a:rPr>
              <a:t>)</a:t>
            </a:r>
            <a:r>
              <a:rPr lang="en-US" altLang="zh-CN" sz="2400" b="1">
                <a:solidFill>
                  <a:srgbClr val="000000"/>
                </a:solidFill>
                <a:latin typeface="Times New Roman" pitchFamily="18" charset="0"/>
              </a:rPr>
              <a:t> </a:t>
            </a:r>
          </a:p>
        </p:txBody>
      </p:sp>
      <p:sp>
        <p:nvSpPr>
          <p:cNvPr id="2264069" name="Rectangle 5"/>
          <p:cNvSpPr>
            <a:spLocks noChangeArrowheads="1"/>
          </p:cNvSpPr>
          <p:nvPr/>
        </p:nvSpPr>
        <p:spPr bwMode="auto">
          <a:xfrm>
            <a:off x="611188" y="4618038"/>
            <a:ext cx="79216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120000"/>
              </a:lnSpc>
              <a:spcBef>
                <a:spcPct val="0"/>
              </a:spcBef>
              <a:spcAft>
                <a:spcPct val="0"/>
              </a:spcAft>
            </a:pPr>
            <a:r>
              <a:rPr lang="zh-CN" altLang="en-US" sz="2400" b="1">
                <a:solidFill>
                  <a:srgbClr val="000000"/>
                </a:solidFill>
                <a:latin typeface="宋体" pitchFamily="2" charset="-122"/>
              </a:rPr>
              <a:t>    表明：</a:t>
            </a:r>
            <a:r>
              <a:rPr lang="zh-CN" altLang="en-US" sz="2400" b="1">
                <a:solidFill>
                  <a:srgbClr val="A50021"/>
                </a:solidFill>
                <a:latin typeface="宋体" pitchFamily="2" charset="-122"/>
              </a:rPr>
              <a:t>在良溶剂体系中的粘度较低而自动加速过程可以不出现；在非溶剂体系中的粘度高而自动加速过程出现早且表现严重</a:t>
            </a:r>
            <a:r>
              <a:rPr lang="zh-CN" altLang="en-US" sz="2400" b="1">
                <a:solidFill>
                  <a:srgbClr val="000000"/>
                </a:solidFill>
                <a:latin typeface="宋体" pitchFamily="2" charset="-122"/>
              </a:rPr>
              <a:t>。 </a:t>
            </a:r>
          </a:p>
        </p:txBody>
      </p:sp>
      <p:sp>
        <p:nvSpPr>
          <p:cNvPr id="154629"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64072" name="Rectangle 8"/>
          <p:cNvSpPr>
            <a:spLocks noChangeArrowheads="1"/>
          </p:cNvSpPr>
          <p:nvPr/>
        </p:nvSpPr>
        <p:spPr bwMode="auto">
          <a:xfrm>
            <a:off x="611188" y="908050"/>
            <a:ext cx="447040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溶剂对自动加速过程的影响</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124</a:t>
            </a:fld>
            <a:endParaRPr lang="en-US" altLang="zh-CN">
              <a:solidFill>
                <a:srgbClr val="000000"/>
              </a:solidFill>
            </a:endParaRPr>
          </a:p>
        </p:txBody>
      </p:sp>
    </p:spTree>
    <p:extLst>
      <p:ext uri="{BB962C8B-B14F-4D97-AF65-F5344CB8AC3E}">
        <p14:creationId xmlns:p14="http://schemas.microsoft.com/office/powerpoint/2010/main" val="20913409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64069"/>
                                        </p:tgtEl>
                                        <p:attrNameLst>
                                          <p:attrName>style.visibility</p:attrName>
                                        </p:attrNameLst>
                                      </p:cBhvr>
                                      <p:to>
                                        <p:strVal val="visible"/>
                                      </p:to>
                                    </p:set>
                                    <p:anim calcmode="lin" valueType="num">
                                      <p:cBhvr additive="base">
                                        <p:cTn id="7" dur="500" fill="hold"/>
                                        <p:tgtEl>
                                          <p:spTgt spid="2264069"/>
                                        </p:tgtEl>
                                        <p:attrNameLst>
                                          <p:attrName>ppt_x</p:attrName>
                                        </p:attrNameLst>
                                      </p:cBhvr>
                                      <p:tavLst>
                                        <p:tav tm="0">
                                          <p:val>
                                            <p:strVal val="0-#ppt_w/2"/>
                                          </p:val>
                                        </p:tav>
                                        <p:tav tm="100000">
                                          <p:val>
                                            <p:strVal val="#ppt_x"/>
                                          </p:val>
                                        </p:tav>
                                      </p:tavLst>
                                    </p:anim>
                                    <p:anim calcmode="lin" valueType="num">
                                      <p:cBhvr additive="base">
                                        <p:cTn id="8" dur="500" fill="hold"/>
                                        <p:tgtEl>
                                          <p:spTgt spid="22640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4069"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10"/>
          <p:cNvSpPr txBox="1">
            <a:spLocks noChangeArrowheads="1"/>
          </p:cNvSpPr>
          <p:nvPr/>
        </p:nvSpPr>
        <p:spPr bwMode="auto">
          <a:xfrm>
            <a:off x="1692275" y="1154113"/>
            <a:ext cx="68405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0"/>
              </a:spcBef>
              <a:spcAft>
                <a:spcPct val="0"/>
              </a:spcAft>
            </a:pPr>
            <a:r>
              <a:rPr kumimoji="1" lang="zh-CN" altLang="en-US">
                <a:solidFill>
                  <a:srgbClr val="000000"/>
                </a:solidFill>
                <a:ea typeface="宋体" pitchFamily="2" charset="-122"/>
              </a:rPr>
              <a:t>已知</a:t>
            </a:r>
            <a:r>
              <a:rPr kumimoji="1" lang="en-US" altLang="zh-CN">
                <a:solidFill>
                  <a:srgbClr val="000000"/>
                </a:solidFill>
                <a:ea typeface="ˎ̥"/>
                <a:cs typeface="ˎ̥"/>
              </a:rPr>
              <a:t>St</a:t>
            </a:r>
            <a:r>
              <a:rPr kumimoji="1" lang="zh-CN" altLang="en-US">
                <a:solidFill>
                  <a:srgbClr val="000000"/>
                </a:solidFill>
                <a:ea typeface="宋体" pitchFamily="2" charset="-122"/>
              </a:rPr>
              <a:t>单体中加入少量乙醇进行聚合时，所得聚苯乙烯的分子量比一般本体聚合要低；但当乙醇量增加到一定程度后，所得到的聚苯乙烯的分子量要比相应条件下本体聚合要高，试解释之。</a:t>
            </a:r>
            <a:endParaRPr lang="zh-CN" altLang="en-US">
              <a:solidFill>
                <a:srgbClr val="000000"/>
              </a:solidFill>
              <a:ea typeface="宋体" pitchFamily="2" charset="-122"/>
            </a:endParaRPr>
          </a:p>
        </p:txBody>
      </p:sp>
      <p:sp>
        <p:nvSpPr>
          <p:cNvPr id="1567755" name="Text Box 11"/>
          <p:cNvSpPr txBox="1">
            <a:spLocks noChangeArrowheads="1"/>
          </p:cNvSpPr>
          <p:nvPr/>
        </p:nvSpPr>
        <p:spPr bwMode="auto">
          <a:xfrm>
            <a:off x="1692275" y="3213100"/>
            <a:ext cx="68405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20000"/>
              </a:lnSpc>
              <a:spcBef>
                <a:spcPct val="0"/>
              </a:spcBef>
              <a:spcAft>
                <a:spcPct val="0"/>
              </a:spcAft>
            </a:pPr>
            <a:r>
              <a:rPr kumimoji="1" lang="zh-CN" altLang="en-US">
                <a:latin typeface="楷体_GB2312" pitchFamily="49" charset="-122"/>
                <a:ea typeface="楷体_GB2312" pitchFamily="49" charset="-122"/>
              </a:rPr>
              <a:t>    加少量乙醇时，聚合反应还是均相的，乙醇的链转移作用会使分子量降低；但当乙醇量增加到一定比例后，聚合反应是在不良溶剂或非溶剂中进行，出现明显的自动加速现象，从而分子量比本体聚合要高。</a:t>
            </a:r>
            <a:endParaRPr lang="zh-CN" altLang="en-US">
              <a:latin typeface="楷体_GB2312" pitchFamily="49" charset="-122"/>
              <a:ea typeface="楷体_GB2312" pitchFamily="49" charset="-122"/>
            </a:endParaRPr>
          </a:p>
        </p:txBody>
      </p:sp>
      <p:sp>
        <p:nvSpPr>
          <p:cNvPr id="1567756" name="Text Box 12"/>
          <p:cNvSpPr txBox="1">
            <a:spLocks noChangeArrowheads="1"/>
          </p:cNvSpPr>
          <p:nvPr/>
        </p:nvSpPr>
        <p:spPr bwMode="auto">
          <a:xfrm>
            <a:off x="611188" y="1154113"/>
            <a:ext cx="1255712" cy="519112"/>
          </a:xfrm>
          <a:prstGeom prst="rect">
            <a:avLst/>
          </a:prstGeom>
          <a:noFill/>
          <a:ln w="9525">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Tahoma" pitchFamily="34" charset="0"/>
                <a:ea typeface="黑体" pitchFamily="49" charset="-122"/>
              </a:rPr>
              <a:t>例题：</a:t>
            </a:r>
            <a:endParaRPr lang="zh-CN" altLang="en-US" sz="2800" b="1">
              <a:solidFill>
                <a:srgbClr val="A50021"/>
              </a:solidFill>
              <a:effectLst>
                <a:outerShdw blurRad="38100" dist="38100" dir="2700000" algn="tl">
                  <a:srgbClr val="000000"/>
                </a:outerShdw>
              </a:effectLst>
              <a:ea typeface="黑体" pitchFamily="49" charset="-122"/>
            </a:endParaRPr>
          </a:p>
        </p:txBody>
      </p:sp>
      <p:sp>
        <p:nvSpPr>
          <p:cNvPr id="155653" name="Rectangle 13"/>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567758" name="Text Box 14"/>
          <p:cNvSpPr txBox="1">
            <a:spLocks noChangeArrowheads="1"/>
          </p:cNvSpPr>
          <p:nvPr/>
        </p:nvSpPr>
        <p:spPr bwMode="auto">
          <a:xfrm>
            <a:off x="611188" y="3213100"/>
            <a:ext cx="1255712" cy="519113"/>
          </a:xfrm>
          <a:prstGeom prst="rect">
            <a:avLst/>
          </a:prstGeom>
          <a:noFill/>
          <a:ln w="9525">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Tahoma" pitchFamily="34" charset="0"/>
                <a:ea typeface="黑体" pitchFamily="49" charset="-122"/>
              </a:rPr>
              <a:t>解答：</a:t>
            </a:r>
            <a:endParaRPr lang="zh-CN" altLang="en-US" sz="2800" b="1">
              <a:solidFill>
                <a:srgbClr val="A50021"/>
              </a:solidFill>
              <a:effectLst>
                <a:outerShdw blurRad="38100" dist="38100" dir="2700000" algn="tl">
                  <a:srgbClr val="000000"/>
                </a:outerShdw>
              </a:effectLst>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125</a:t>
            </a:fld>
            <a:endParaRPr lang="en-US" altLang="zh-CN">
              <a:solidFill>
                <a:srgbClr val="000000"/>
              </a:solidFill>
            </a:endParaRPr>
          </a:p>
        </p:txBody>
      </p:sp>
    </p:spTree>
    <p:extLst>
      <p:ext uri="{BB962C8B-B14F-4D97-AF65-F5344CB8AC3E}">
        <p14:creationId xmlns:p14="http://schemas.microsoft.com/office/powerpoint/2010/main" val="4288969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67758"/>
                                        </p:tgtEl>
                                        <p:attrNameLst>
                                          <p:attrName>style.visibility</p:attrName>
                                        </p:attrNameLst>
                                      </p:cBhvr>
                                      <p:to>
                                        <p:strVal val="visible"/>
                                      </p:to>
                                    </p:set>
                                    <p:animEffect transition="in" filter="wipe(up)">
                                      <p:cBhvr>
                                        <p:cTn id="7" dur="500"/>
                                        <p:tgtEl>
                                          <p:spTgt spid="156775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67755"/>
                                        </p:tgtEl>
                                        <p:attrNameLst>
                                          <p:attrName>style.visibility</p:attrName>
                                        </p:attrNameLst>
                                      </p:cBhvr>
                                      <p:to>
                                        <p:strVal val="visible"/>
                                      </p:to>
                                    </p:set>
                                    <p:animEffect transition="in" filter="wipe(up)">
                                      <p:cBhvr>
                                        <p:cTn id="10" dur="500"/>
                                        <p:tgtEl>
                                          <p:spTgt spid="1567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755" grpId="0"/>
      <p:bldP spid="156775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body" idx="1"/>
          </p:nvPr>
        </p:nvSpPr>
        <p:spPr>
          <a:xfrm>
            <a:off x="611188" y="1557338"/>
            <a:ext cx="7921625" cy="2016125"/>
          </a:xfrm>
          <a:noFill/>
        </p:spPr>
        <p:txBody>
          <a:bodyPr/>
          <a:lstStyle/>
          <a:p>
            <a:pPr marL="0" indent="628650" eaLnBrk="1" hangingPunct="1">
              <a:lnSpc>
                <a:spcPct val="120000"/>
              </a:lnSpc>
              <a:buFont typeface="Wingdings" pitchFamily="2" charset="2"/>
              <a:buNone/>
            </a:pPr>
            <a:r>
              <a:rPr lang="zh-CN" altLang="en-US" sz="2400" b="1" smtClean="0">
                <a:solidFill>
                  <a:srgbClr val="000099"/>
                </a:solidFill>
                <a:latin typeface="Times New Roman" pitchFamily="18" charset="0"/>
              </a:rPr>
              <a:t>任何单体的聚合，都可看成正常的聚合与自动加速现象叠加而成。</a:t>
            </a:r>
            <a:r>
              <a:rPr lang="zh-CN" altLang="en-US" sz="2400" b="1" smtClean="0">
                <a:solidFill>
                  <a:srgbClr val="A50021"/>
                </a:solidFill>
                <a:latin typeface="Times New Roman" pitchFamily="18" charset="0"/>
              </a:rPr>
              <a:t>正常的聚合速率随单体转化率上升而降低；自动加速时的聚合速率则随单体转化率上升而上升。</a:t>
            </a:r>
            <a:r>
              <a:rPr lang="zh-CN" altLang="en-US" sz="2400" b="1" smtClean="0">
                <a:solidFill>
                  <a:srgbClr val="000099"/>
                </a:solidFill>
                <a:latin typeface="Times New Roman" pitchFamily="18" charset="0"/>
              </a:rPr>
              <a:t>根据自动加速现象出现的时间和程度，叠加情况可分为三类。</a:t>
            </a:r>
          </a:p>
        </p:txBody>
      </p:sp>
      <p:sp>
        <p:nvSpPr>
          <p:cNvPr id="156675"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45639" name="Rectangle 7"/>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聚合速率变化的类型</a:t>
            </a:r>
          </a:p>
        </p:txBody>
      </p:sp>
      <p:sp>
        <p:nvSpPr>
          <p:cNvPr id="156677" name="Rectangle 9"/>
          <p:cNvSpPr>
            <a:spLocks noChangeArrowheads="1"/>
          </p:cNvSpPr>
          <p:nvPr/>
        </p:nvSpPr>
        <p:spPr bwMode="auto">
          <a:xfrm>
            <a:off x="611188" y="3716338"/>
            <a:ext cx="7921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lnSpc>
                <a:spcPct val="120000"/>
              </a:lnSpc>
              <a:spcBef>
                <a:spcPct val="20000"/>
              </a:spcBef>
              <a:spcAft>
                <a:spcPct val="0"/>
              </a:spcAft>
            </a:pPr>
            <a:r>
              <a:rPr lang="zh-CN" altLang="en-US" sz="2400" b="1">
                <a:solidFill>
                  <a:srgbClr val="A50021"/>
                </a:solidFill>
                <a:latin typeface="黑体" pitchFamily="49" charset="-122"/>
                <a:ea typeface="黑体" pitchFamily="49" charset="-122"/>
              </a:rPr>
              <a:t>（</a:t>
            </a:r>
            <a:r>
              <a:rPr lang="en-US" altLang="zh-CN" sz="2400" b="1">
                <a:solidFill>
                  <a:srgbClr val="A50021"/>
                </a:solidFill>
                <a:latin typeface="黑体" pitchFamily="49" charset="-122"/>
                <a:ea typeface="黑体" pitchFamily="49" charset="-122"/>
              </a:rPr>
              <a:t>1</a:t>
            </a:r>
            <a:r>
              <a:rPr lang="zh-CN" altLang="en-US" sz="2400" b="1">
                <a:solidFill>
                  <a:srgbClr val="A50021"/>
                </a:solidFill>
                <a:latin typeface="黑体" pitchFamily="49" charset="-122"/>
                <a:ea typeface="黑体" pitchFamily="49" charset="-122"/>
              </a:rPr>
              <a:t>）转化率</a:t>
            </a:r>
            <a:r>
              <a:rPr lang="en-US" altLang="zh-CN" sz="2400" b="1">
                <a:solidFill>
                  <a:srgbClr val="A50021"/>
                </a:solidFill>
                <a:latin typeface="宋体" pitchFamily="2" charset="-122"/>
                <a:ea typeface="黑体" pitchFamily="49" charset="-122"/>
              </a:rPr>
              <a:t>—</a:t>
            </a:r>
            <a:r>
              <a:rPr lang="zh-CN" altLang="en-US" sz="2400" b="1">
                <a:solidFill>
                  <a:srgbClr val="A50021"/>
                </a:solidFill>
                <a:latin typeface="黑体" pitchFamily="49" charset="-122"/>
                <a:ea typeface="黑体" pitchFamily="49" charset="-122"/>
              </a:rPr>
              <a:t>时间关系曲线呈</a:t>
            </a:r>
            <a:r>
              <a:rPr lang="en-US" altLang="zh-CN" sz="2400" b="1">
                <a:solidFill>
                  <a:srgbClr val="A50021"/>
                </a:solidFill>
                <a:latin typeface="黑体" pitchFamily="49" charset="-122"/>
                <a:ea typeface="黑体" pitchFamily="49" charset="-122"/>
              </a:rPr>
              <a:t>S</a:t>
            </a:r>
            <a:r>
              <a:rPr lang="zh-CN" altLang="en-US" sz="2400" b="1">
                <a:solidFill>
                  <a:srgbClr val="A50021"/>
                </a:solidFill>
                <a:latin typeface="黑体" pitchFamily="49" charset="-122"/>
                <a:ea typeface="黑体" pitchFamily="49" charset="-122"/>
              </a:rPr>
              <a:t>型</a:t>
            </a:r>
          </a:p>
          <a:p>
            <a:pPr algn="just" fontAlgn="base">
              <a:lnSpc>
                <a:spcPct val="120000"/>
              </a:lnSpc>
              <a:spcBef>
                <a:spcPct val="20000"/>
              </a:spcBef>
              <a:spcAft>
                <a:spcPct val="0"/>
              </a:spcAft>
            </a:pPr>
            <a:r>
              <a:rPr lang="zh-CN" altLang="en-US" sz="2400" b="1">
                <a:solidFill>
                  <a:srgbClr val="0000FF"/>
                </a:solidFill>
                <a:latin typeface="宋体" pitchFamily="2" charset="-122"/>
              </a:rPr>
              <a:t>    </a:t>
            </a:r>
            <a:r>
              <a:rPr lang="zh-CN" altLang="en-US" sz="2400" b="1">
                <a:solidFill>
                  <a:srgbClr val="000099"/>
                </a:solidFill>
                <a:latin typeface="宋体" pitchFamily="2" charset="-122"/>
              </a:rPr>
              <a:t>正常的聚合速率的降低不及自动加速引起的聚合速率上升。总的表现为加速。采用低活性引发剂时（</a:t>
            </a:r>
            <a:r>
              <a:rPr lang="en-US" altLang="zh-CN" sz="2400" b="1">
                <a:solidFill>
                  <a:srgbClr val="000099"/>
                </a:solidFill>
                <a:latin typeface="宋体" pitchFamily="2" charset="-122"/>
              </a:rPr>
              <a:t>BPO</a:t>
            </a:r>
            <a:r>
              <a:rPr lang="zh-CN" altLang="en-US" sz="2400" b="1">
                <a:solidFill>
                  <a:srgbClr val="000099"/>
                </a:solidFill>
                <a:latin typeface="宋体" pitchFamily="2" charset="-122"/>
              </a:rPr>
              <a:t>、</a:t>
            </a:r>
            <a:r>
              <a:rPr lang="en-US" altLang="zh-CN" sz="2400" b="1">
                <a:solidFill>
                  <a:srgbClr val="000099"/>
                </a:solidFill>
                <a:latin typeface="宋体" pitchFamily="2" charset="-122"/>
              </a:rPr>
              <a:t>AIBN</a:t>
            </a:r>
            <a:r>
              <a:rPr lang="zh-CN" altLang="en-US" sz="2400" b="1">
                <a:solidFill>
                  <a:srgbClr val="000099"/>
                </a:solidFill>
                <a:latin typeface="宋体" pitchFamily="2" charset="-122"/>
              </a:rPr>
              <a:t>）一般属此类。</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126</a:t>
            </a:fld>
            <a:endParaRPr lang="en-US" altLang="zh-CN">
              <a:solidFill>
                <a:srgbClr val="000000"/>
              </a:solidFill>
            </a:endParaRPr>
          </a:p>
        </p:txBody>
      </p:sp>
    </p:spTree>
    <p:extLst>
      <p:ext uri="{BB962C8B-B14F-4D97-AF65-F5344CB8AC3E}">
        <p14:creationId xmlns:p14="http://schemas.microsoft.com/office/powerpoint/2010/main" val="2821236661"/>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611188" y="1052513"/>
            <a:ext cx="7921625" cy="1917700"/>
          </a:xfrm>
          <a:noFill/>
        </p:spPr>
        <p:txBody>
          <a:bodyPr>
            <a:spAutoFit/>
          </a:bodyPr>
          <a:lstStyle/>
          <a:p>
            <a:pPr marL="0" indent="0" algn="just" eaLnBrk="1" hangingPunct="1">
              <a:lnSpc>
                <a:spcPct val="120000"/>
              </a:lnSpc>
              <a:buFont typeface="Wingdings" pitchFamily="2" charset="2"/>
              <a:buNone/>
            </a:pPr>
            <a:r>
              <a:rPr lang="zh-CN" altLang="en-US" sz="2400" b="1" smtClean="0">
                <a:solidFill>
                  <a:srgbClr val="A50021"/>
                </a:solidFill>
                <a:latin typeface="Times New Roman" pitchFamily="18" charset="0"/>
                <a:ea typeface="黑体" pitchFamily="49" charset="-122"/>
              </a:rPr>
              <a:t>（</a:t>
            </a:r>
            <a:r>
              <a:rPr lang="en-US" altLang="zh-CN" sz="2400" b="1" smtClean="0">
                <a:solidFill>
                  <a:srgbClr val="A50021"/>
                </a:solidFill>
                <a:latin typeface="Times New Roman" pitchFamily="18" charset="0"/>
                <a:ea typeface="黑体" pitchFamily="49" charset="-122"/>
              </a:rPr>
              <a:t>2</a:t>
            </a:r>
            <a:r>
              <a:rPr lang="zh-CN" altLang="en-US" sz="2400" b="1" smtClean="0">
                <a:solidFill>
                  <a:srgbClr val="A50021"/>
                </a:solidFill>
                <a:latin typeface="Times New Roman" pitchFamily="18" charset="0"/>
                <a:ea typeface="黑体" pitchFamily="49" charset="-122"/>
              </a:rPr>
              <a:t>）匀速聚合</a:t>
            </a:r>
          </a:p>
          <a:p>
            <a:pPr marL="0" indent="0" algn="just" eaLnBrk="1" hangingPunct="1">
              <a:lnSpc>
                <a:spcPct val="120000"/>
              </a:lnSpc>
              <a:buFont typeface="Wingdings" pitchFamily="2" charset="2"/>
              <a:buNone/>
            </a:pPr>
            <a:r>
              <a:rPr lang="zh-CN" altLang="en-US" sz="2400" b="1" smtClean="0">
                <a:solidFill>
                  <a:srgbClr val="000099"/>
                </a:solidFill>
                <a:latin typeface="Times New Roman" pitchFamily="18" charset="0"/>
              </a:rPr>
              <a:t>        正常聚合与自动加速互补。</a:t>
            </a:r>
            <a:r>
              <a:rPr lang="zh-CN" altLang="en-US" sz="2400" b="1" smtClean="0">
                <a:solidFill>
                  <a:srgbClr val="A50021"/>
                </a:solidFill>
                <a:latin typeface="Times New Roman" pitchFamily="18" charset="0"/>
              </a:rPr>
              <a:t>选用半衰期略小于聚合时间的引发剂，可实现匀速聚合</a:t>
            </a:r>
            <a:r>
              <a:rPr lang="zh-CN" altLang="en-US" sz="2400" b="1" smtClean="0">
                <a:solidFill>
                  <a:srgbClr val="000099"/>
                </a:solidFill>
                <a:latin typeface="Times New Roman" pitchFamily="18" charset="0"/>
              </a:rPr>
              <a:t>。如氯乙烯聚合时，采用</a:t>
            </a:r>
            <a:r>
              <a:rPr lang="en-US" altLang="zh-CN" sz="2400" b="1" smtClean="0">
                <a:solidFill>
                  <a:srgbClr val="000099"/>
                </a:solidFill>
                <a:latin typeface="Times New Roman" pitchFamily="18" charset="0"/>
              </a:rPr>
              <a:t>t</a:t>
            </a:r>
            <a:r>
              <a:rPr lang="en-US" altLang="zh-CN" sz="2400" b="1" baseline="-25000" smtClean="0">
                <a:solidFill>
                  <a:srgbClr val="000099"/>
                </a:solidFill>
                <a:latin typeface="Times New Roman" pitchFamily="18" charset="0"/>
              </a:rPr>
              <a:t>1/2</a:t>
            </a:r>
            <a:r>
              <a:rPr lang="en-US" altLang="zh-CN" sz="2400" b="1" smtClean="0">
                <a:solidFill>
                  <a:srgbClr val="000099"/>
                </a:solidFill>
                <a:latin typeface="Times New Roman" pitchFamily="18" charset="0"/>
              </a:rPr>
              <a:t> = 2h</a:t>
            </a:r>
            <a:r>
              <a:rPr lang="zh-CN" altLang="en-US" sz="2400" b="1" smtClean="0">
                <a:solidFill>
                  <a:srgbClr val="000099"/>
                </a:solidFill>
                <a:latin typeface="Times New Roman" pitchFamily="18" charset="0"/>
              </a:rPr>
              <a:t>的过氧化碳酸酯类引发剂，基本属于此类。</a:t>
            </a:r>
          </a:p>
        </p:txBody>
      </p:sp>
      <p:sp>
        <p:nvSpPr>
          <p:cNvPr id="157699"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57700" name="Rectangle 8"/>
          <p:cNvSpPr>
            <a:spLocks noChangeArrowheads="1"/>
          </p:cNvSpPr>
          <p:nvPr/>
        </p:nvSpPr>
        <p:spPr bwMode="auto">
          <a:xfrm>
            <a:off x="611188" y="3213100"/>
            <a:ext cx="79216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20000"/>
              </a:spcBef>
              <a:spcAft>
                <a:spcPct val="0"/>
              </a:spcAft>
            </a:pPr>
            <a:r>
              <a:rPr lang="zh-CN" altLang="en-US" sz="2400" b="1">
                <a:solidFill>
                  <a:srgbClr val="A50021"/>
                </a:solidFill>
                <a:latin typeface="Times New Roman" pitchFamily="18" charset="0"/>
                <a:ea typeface="黑体" pitchFamily="49" charset="-122"/>
              </a:rPr>
              <a:t>（</a:t>
            </a:r>
            <a:r>
              <a:rPr lang="en-US" altLang="zh-CN" sz="2400" b="1">
                <a:solidFill>
                  <a:srgbClr val="A50021"/>
                </a:solidFill>
                <a:latin typeface="Times New Roman" pitchFamily="18" charset="0"/>
                <a:ea typeface="黑体" pitchFamily="49" charset="-122"/>
              </a:rPr>
              <a:t>3</a:t>
            </a:r>
            <a:r>
              <a:rPr lang="zh-CN" altLang="en-US" sz="2400" b="1">
                <a:solidFill>
                  <a:srgbClr val="A50021"/>
                </a:solidFill>
                <a:latin typeface="Times New Roman" pitchFamily="18" charset="0"/>
                <a:ea typeface="黑体" pitchFamily="49" charset="-122"/>
              </a:rPr>
              <a:t>）前快后慢型</a:t>
            </a:r>
          </a:p>
          <a:p>
            <a:pPr algn="just" fontAlgn="base">
              <a:lnSpc>
                <a:spcPct val="120000"/>
              </a:lnSpc>
              <a:spcBef>
                <a:spcPct val="20000"/>
              </a:spcBef>
              <a:spcAft>
                <a:spcPct val="0"/>
              </a:spcAft>
            </a:pPr>
            <a:r>
              <a:rPr lang="zh-CN" altLang="en-US" sz="2400" b="1">
                <a:solidFill>
                  <a:srgbClr val="000099"/>
                </a:solidFill>
                <a:latin typeface="Times New Roman" pitchFamily="18" charset="0"/>
              </a:rPr>
              <a:t>        采用高活性引发剂引发时，</a:t>
            </a:r>
            <a:r>
              <a:rPr lang="zh-CN" altLang="en-US" sz="2400" b="1">
                <a:solidFill>
                  <a:srgbClr val="A50021"/>
                </a:solidFill>
                <a:latin typeface="Times New Roman" pitchFamily="18" charset="0"/>
              </a:rPr>
              <a:t>聚合前期大量自由基产生，聚合速率较大。中后期因引发剂减少，聚合速率降低，以致无法用自动加速效应来弥补</a:t>
            </a:r>
            <a:r>
              <a:rPr lang="zh-CN" altLang="en-US" sz="2400" b="1">
                <a:solidFill>
                  <a:srgbClr val="000099"/>
                </a:solidFill>
                <a:latin typeface="Times New Roman" pitchFamily="18" charset="0"/>
              </a:rPr>
              <a:t>。如采用过氧化乙酰基环己烷磺酰作引发剂是即属此类。可通过与低活性引发剂混用或后补加引发剂来解决。</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127</a:t>
            </a:fld>
            <a:endParaRPr lang="en-US" altLang="zh-CN">
              <a:solidFill>
                <a:srgbClr val="000000"/>
              </a:solidFill>
            </a:endParaRPr>
          </a:p>
        </p:txBody>
      </p:sp>
    </p:spTree>
    <p:extLst>
      <p:ext uri="{BB962C8B-B14F-4D97-AF65-F5344CB8AC3E}">
        <p14:creationId xmlns:p14="http://schemas.microsoft.com/office/powerpoint/2010/main" val="2534489247"/>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5332" name="Rectangle 4"/>
          <p:cNvSpPr>
            <a:spLocks noChangeArrowheads="1"/>
          </p:cNvSpPr>
          <p:nvPr/>
        </p:nvSpPr>
        <p:spPr bwMode="auto">
          <a:xfrm>
            <a:off x="611188" y="908050"/>
            <a:ext cx="7793037" cy="609600"/>
          </a:xfrm>
          <a:prstGeom prst="rect">
            <a:avLst/>
          </a:prstGeom>
          <a:noFill/>
          <a:ln w="9525">
            <a:noFill/>
            <a:miter lim="800000"/>
            <a:headEnd/>
            <a:tailEnd/>
          </a:ln>
          <a:effectLst/>
        </p:spPr>
        <p:txBody>
          <a:bodyPr anchor="b"/>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ea typeface="黑体" pitchFamily="49" charset="-122"/>
              </a:rPr>
              <a:t>工业生产中“自动加速”现象的危害与控制办法</a:t>
            </a:r>
          </a:p>
        </p:txBody>
      </p:sp>
      <p:sp>
        <p:nvSpPr>
          <p:cNvPr id="2275336" name="Text Box 8"/>
          <p:cNvSpPr txBox="1">
            <a:spLocks noChangeArrowheads="1"/>
          </p:cNvSpPr>
          <p:nvPr/>
        </p:nvSpPr>
        <p:spPr bwMode="auto">
          <a:xfrm>
            <a:off x="611188" y="1760538"/>
            <a:ext cx="7921625" cy="4144962"/>
          </a:xfrm>
          <a:prstGeom prst="rect">
            <a:avLst/>
          </a:prstGeom>
          <a:noFill/>
          <a:ln w="9525">
            <a:noFill/>
            <a:miter lim="800000"/>
            <a:headEnd/>
            <a:tailEnd/>
          </a:ln>
          <a:effectLst/>
        </p:spPr>
        <p:txBody>
          <a:bodyPr>
            <a:spAutoFit/>
          </a:bodyPr>
          <a:lstStyle/>
          <a:p>
            <a:pPr fontAlgn="base">
              <a:lnSpc>
                <a:spcPct val="120000"/>
              </a:lnSpc>
              <a:spcBef>
                <a:spcPct val="50000"/>
              </a:spcBef>
              <a:spcAft>
                <a:spcPct val="0"/>
              </a:spcAft>
              <a:defRPr/>
            </a:pPr>
            <a:r>
              <a:rPr kumimoji="1" lang="zh-CN" altLang="en-US" sz="2400" b="1">
                <a:solidFill>
                  <a:srgbClr val="CC0000"/>
                </a:solidFill>
                <a:effectLst>
                  <a:outerShdw blurRad="38100" dist="38100" dir="2700000" algn="tl">
                    <a:srgbClr val="C0C0C0"/>
                  </a:outerShdw>
                </a:effectLst>
                <a:latin typeface="楷体_GB2312" pitchFamily="49" charset="-122"/>
                <a:ea typeface="楷体_GB2312" pitchFamily="49" charset="-122"/>
              </a:rPr>
              <a:t>    自动加速的结果</a:t>
            </a:r>
            <a:r>
              <a:rPr kumimoji="1" lang="zh-CN" altLang="en-US" sz="2400" b="1">
                <a:solidFill>
                  <a:srgbClr val="0033CC"/>
                </a:solidFill>
                <a:latin typeface="楷体_GB2312" pitchFamily="49" charset="-122"/>
                <a:ea typeface="楷体_GB2312" pitchFamily="49" charset="-122"/>
              </a:rPr>
              <a:t>：</a:t>
            </a:r>
            <a:r>
              <a:rPr kumimoji="1" lang="zh-CN" altLang="en-US" sz="2400" b="1">
                <a:solidFill>
                  <a:srgbClr val="000000"/>
                </a:solidFill>
                <a:latin typeface="楷体_GB2312" pitchFamily="49" charset="-122"/>
                <a:ea typeface="楷体_GB2312" pitchFamily="49" charset="-122"/>
              </a:rPr>
              <a:t>随着反应进行，聚合反应速率增大；</a:t>
            </a:r>
            <a:r>
              <a:rPr lang="zh-CN" altLang="en-US" sz="2400" b="1">
                <a:solidFill>
                  <a:srgbClr val="000000"/>
                </a:solidFill>
                <a:latin typeface="楷体_GB2312" pitchFamily="49" charset="-122"/>
                <a:ea typeface="楷体_GB2312" pitchFamily="49" charset="-122"/>
              </a:rPr>
              <a:t>聚合体系的粘度迅速升高。</a:t>
            </a:r>
          </a:p>
          <a:p>
            <a:pPr fontAlgn="base">
              <a:lnSpc>
                <a:spcPct val="120000"/>
              </a:lnSpc>
              <a:spcBef>
                <a:spcPct val="50000"/>
              </a:spcBef>
              <a:spcAft>
                <a:spcPct val="0"/>
              </a:spcAft>
              <a:defRPr/>
            </a:pPr>
            <a:r>
              <a:rPr lang="zh-CN" altLang="en-US" sz="2400" b="1">
                <a:solidFill>
                  <a:srgbClr val="A50021"/>
                </a:solidFill>
                <a:effectLst>
                  <a:outerShdw blurRad="38100" dist="38100" dir="2700000" algn="tl">
                    <a:srgbClr val="C0C0C0"/>
                  </a:outerShdw>
                </a:effectLst>
                <a:latin typeface="楷体_GB2312" pitchFamily="49" charset="-122"/>
                <a:ea typeface="楷体_GB2312" pitchFamily="49" charset="-122"/>
              </a:rPr>
              <a:t>    危害</a:t>
            </a:r>
            <a:r>
              <a:rPr lang="zh-CN" altLang="en-US" sz="2400" b="1">
                <a:solidFill>
                  <a:srgbClr val="000000"/>
                </a:solidFill>
                <a:latin typeface="楷体_GB2312" pitchFamily="49" charset="-122"/>
                <a:ea typeface="楷体_GB2312" pitchFamily="49" charset="-122"/>
              </a:rPr>
              <a:t>：放热集中、爆聚使生产难于控制；单体气化，产物中有气泡，影响质量。</a:t>
            </a:r>
          </a:p>
          <a:p>
            <a:pPr fontAlgn="base">
              <a:lnSpc>
                <a:spcPct val="120000"/>
              </a:lnSpc>
              <a:spcBef>
                <a:spcPct val="50000"/>
              </a:spcBef>
              <a:spcAft>
                <a:spcPct val="0"/>
              </a:spcAft>
              <a:defRPr/>
            </a:pPr>
            <a:r>
              <a:rPr lang="zh-CN" altLang="en-US" sz="2400" b="1">
                <a:solidFill>
                  <a:srgbClr val="A50021"/>
                </a:solidFill>
                <a:effectLst>
                  <a:outerShdw blurRad="38100" dist="38100" dir="2700000" algn="tl">
                    <a:srgbClr val="C0C0C0"/>
                  </a:outerShdw>
                </a:effectLst>
                <a:latin typeface="楷体_GB2312" pitchFamily="49" charset="-122"/>
                <a:ea typeface="楷体_GB2312" pitchFamily="49" charset="-122"/>
              </a:rPr>
              <a:t>    控制办法</a:t>
            </a:r>
            <a:r>
              <a:rPr lang="zh-CN" altLang="en-US" sz="2400" b="1">
                <a:solidFill>
                  <a:srgbClr val="000000"/>
                </a:solidFill>
                <a:latin typeface="楷体_GB2312" pitchFamily="49" charset="-122"/>
                <a:ea typeface="楷体_GB2312" pitchFamily="49" charset="-122"/>
              </a:rPr>
              <a:t>：关键是降低体系的黏度。</a:t>
            </a:r>
          </a:p>
          <a:p>
            <a:pPr fontAlgn="base">
              <a:lnSpc>
                <a:spcPct val="120000"/>
              </a:lnSpc>
              <a:spcBef>
                <a:spcPct val="50000"/>
              </a:spcBef>
              <a:spcAft>
                <a:spcPct val="0"/>
              </a:spcAft>
              <a:defRPr/>
            </a:pPr>
            <a:r>
              <a:rPr lang="zh-CN" altLang="en-US" sz="2400" b="1">
                <a:solidFill>
                  <a:srgbClr val="A50021"/>
                </a:solidFill>
                <a:effectLst>
                  <a:outerShdw blurRad="38100" dist="38100" dir="2700000" algn="tl">
                    <a:srgbClr val="C0C0C0"/>
                  </a:outerShdw>
                </a:effectLst>
                <a:latin typeface="楷体_GB2312" pitchFamily="49" charset="-122"/>
                <a:ea typeface="楷体_GB2312" pitchFamily="49" charset="-122"/>
              </a:rPr>
              <a:t>    具体办法</a:t>
            </a:r>
            <a:r>
              <a:rPr lang="zh-CN" altLang="en-US" sz="2400" b="1">
                <a:solidFill>
                  <a:srgbClr val="000000"/>
                </a:solidFill>
                <a:latin typeface="楷体_GB2312" pitchFamily="49" charset="-122"/>
                <a:ea typeface="楷体_GB2312" pitchFamily="49" charset="-122"/>
              </a:rPr>
              <a:t>：溶液聚合；提高聚合温度；</a:t>
            </a:r>
            <a:r>
              <a:rPr kumimoji="1" lang="zh-CN" altLang="en-US" sz="2400" b="1">
                <a:solidFill>
                  <a:srgbClr val="000000"/>
                </a:solidFill>
                <a:latin typeface="楷体_GB2312" pitchFamily="49" charset="-122"/>
                <a:ea typeface="楷体_GB2312" pitchFamily="49" charset="-122"/>
              </a:rPr>
              <a:t>使用良溶剂；</a:t>
            </a:r>
            <a:r>
              <a:rPr lang="zh-CN" altLang="en-US" sz="2400" b="1">
                <a:solidFill>
                  <a:srgbClr val="000000"/>
                </a:solidFill>
                <a:latin typeface="楷体_GB2312" pitchFamily="49" charset="-122"/>
                <a:ea typeface="楷体_GB2312" pitchFamily="49" charset="-122"/>
              </a:rPr>
              <a:t>低温乳液聚合；加入链转移剂。另外，还要注意单体的结构与单体对聚合物的溶解情况。</a:t>
            </a:r>
          </a:p>
        </p:txBody>
      </p:sp>
      <p:sp>
        <p:nvSpPr>
          <p:cNvPr id="158724" name="Rectangle 9"/>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128</a:t>
            </a:fld>
            <a:endParaRPr lang="en-US" altLang="zh-CN">
              <a:solidFill>
                <a:srgbClr val="000000"/>
              </a:solidFill>
            </a:endParaRPr>
          </a:p>
        </p:txBody>
      </p:sp>
    </p:spTree>
    <p:extLst>
      <p:ext uri="{BB962C8B-B14F-4D97-AF65-F5344CB8AC3E}">
        <p14:creationId xmlns:p14="http://schemas.microsoft.com/office/powerpoint/2010/main" val="563117952"/>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76357" name="Text Box 5"/>
          <p:cNvSpPr txBox="1">
            <a:spLocks noChangeArrowheads="1"/>
          </p:cNvSpPr>
          <p:nvPr/>
        </p:nvSpPr>
        <p:spPr bwMode="auto">
          <a:xfrm>
            <a:off x="611188" y="908050"/>
            <a:ext cx="184150"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endPar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endParaRPr>
          </a:p>
        </p:txBody>
      </p:sp>
      <p:sp>
        <p:nvSpPr>
          <p:cNvPr id="2276358" name="Rectangle 6"/>
          <p:cNvSpPr>
            <a:spLocks noChangeArrowheads="1"/>
          </p:cNvSpPr>
          <p:nvPr/>
        </p:nvSpPr>
        <p:spPr bwMode="auto">
          <a:xfrm>
            <a:off x="611188" y="908050"/>
            <a:ext cx="7921625" cy="609600"/>
          </a:xfrm>
          <a:prstGeom prst="rect">
            <a:avLst/>
          </a:prstGeom>
          <a:noFill/>
          <a:ln w="9525">
            <a:noFill/>
            <a:miter lim="800000"/>
            <a:headEnd/>
            <a:tailEnd/>
          </a:ln>
          <a:effectLst/>
        </p:spPr>
        <p:txBody>
          <a:bodyPr anchor="b"/>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ea typeface="黑体" pitchFamily="49" charset="-122"/>
              </a:rPr>
              <a:t>课堂作业：</a:t>
            </a:r>
            <a:r>
              <a:rPr lang="en-US" altLang="zh-CN" sz="2800" b="1">
                <a:solidFill>
                  <a:srgbClr val="A50021"/>
                </a:solidFill>
                <a:effectLst>
                  <a:outerShdw blurRad="38100" dist="38100" dir="2700000" algn="tl">
                    <a:srgbClr val="C0C0C0"/>
                  </a:outerShdw>
                </a:effectLst>
                <a:ea typeface="黑体" pitchFamily="49" charset="-122"/>
              </a:rPr>
              <a:t>p109,  6</a:t>
            </a:r>
          </a:p>
        </p:txBody>
      </p:sp>
      <p:sp>
        <p:nvSpPr>
          <p:cNvPr id="159749" name="Text Box 8"/>
          <p:cNvSpPr txBox="1">
            <a:spLocks noChangeArrowheads="1"/>
          </p:cNvSpPr>
          <p:nvPr/>
        </p:nvSpPr>
        <p:spPr bwMode="auto">
          <a:xfrm>
            <a:off x="611188" y="1700213"/>
            <a:ext cx="792162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20000"/>
              </a:lnSpc>
              <a:spcBef>
                <a:spcPct val="50000"/>
              </a:spcBef>
              <a:spcAft>
                <a:spcPct val="0"/>
              </a:spcAft>
            </a:pPr>
            <a:r>
              <a:rPr kumimoji="1" lang="zh-CN" altLang="en-US" sz="2800">
                <a:solidFill>
                  <a:srgbClr val="000099"/>
                </a:solidFill>
              </a:rPr>
              <a:t>        苯乙烯溶液浓度为</a:t>
            </a:r>
            <a:r>
              <a:rPr kumimoji="1" lang="en-US" altLang="zh-CN" sz="2800">
                <a:solidFill>
                  <a:srgbClr val="000099"/>
                </a:solidFill>
              </a:rPr>
              <a:t>0.2 mol</a:t>
            </a:r>
            <a:r>
              <a:rPr kumimoji="1" lang="en-US" altLang="en-US" sz="2800">
                <a:solidFill>
                  <a:srgbClr val="000099"/>
                </a:solidFill>
              </a:rPr>
              <a:t>·</a:t>
            </a:r>
            <a:r>
              <a:rPr kumimoji="1" lang="en-US" altLang="zh-CN" sz="2800">
                <a:solidFill>
                  <a:srgbClr val="000099"/>
                </a:solidFill>
              </a:rPr>
              <a:t>L</a:t>
            </a:r>
            <a:r>
              <a:rPr kumimoji="1" lang="en-US" altLang="zh-CN" sz="2800" baseline="30000">
                <a:solidFill>
                  <a:srgbClr val="000099"/>
                </a:solidFill>
              </a:rPr>
              <a:t>-1</a:t>
            </a:r>
            <a:r>
              <a:rPr kumimoji="1" lang="en-US" altLang="zh-CN" sz="2800">
                <a:solidFill>
                  <a:srgbClr val="000099"/>
                </a:solidFill>
              </a:rPr>
              <a:t>, </a:t>
            </a:r>
            <a:r>
              <a:rPr kumimoji="1" lang="zh-CN" altLang="en-US" sz="2800">
                <a:solidFill>
                  <a:srgbClr val="000099"/>
                </a:solidFill>
              </a:rPr>
              <a:t>过氧类引发剂浓度为</a:t>
            </a:r>
            <a:r>
              <a:rPr kumimoji="1" lang="en-US" altLang="zh-CN" sz="2800">
                <a:solidFill>
                  <a:srgbClr val="000099"/>
                </a:solidFill>
              </a:rPr>
              <a:t>4.0×10</a:t>
            </a:r>
            <a:r>
              <a:rPr kumimoji="1" lang="en-US" altLang="zh-CN" sz="2800" baseline="30000">
                <a:solidFill>
                  <a:srgbClr val="000099"/>
                </a:solidFill>
              </a:rPr>
              <a:t>-3</a:t>
            </a:r>
            <a:r>
              <a:rPr kumimoji="1" lang="en-US" altLang="zh-CN" sz="2800">
                <a:solidFill>
                  <a:srgbClr val="000099"/>
                </a:solidFill>
              </a:rPr>
              <a:t> mol</a:t>
            </a:r>
            <a:r>
              <a:rPr kumimoji="1" lang="en-US" altLang="en-US" sz="2800">
                <a:solidFill>
                  <a:srgbClr val="000099"/>
                </a:solidFill>
              </a:rPr>
              <a:t>·</a:t>
            </a:r>
            <a:r>
              <a:rPr kumimoji="1" lang="en-US" altLang="zh-CN" sz="2800">
                <a:solidFill>
                  <a:srgbClr val="000099"/>
                </a:solidFill>
              </a:rPr>
              <a:t>L</a:t>
            </a:r>
            <a:r>
              <a:rPr kumimoji="1" lang="en-US" altLang="zh-CN" sz="2800" baseline="30000">
                <a:solidFill>
                  <a:srgbClr val="000099"/>
                </a:solidFill>
              </a:rPr>
              <a:t>-1</a:t>
            </a:r>
            <a:r>
              <a:rPr kumimoji="1" lang="zh-CN" altLang="en-US" sz="2800">
                <a:solidFill>
                  <a:srgbClr val="000099"/>
                </a:solidFill>
              </a:rPr>
              <a:t>，在</a:t>
            </a:r>
            <a:r>
              <a:rPr kumimoji="1" lang="en-US" altLang="zh-CN" sz="2800">
                <a:solidFill>
                  <a:srgbClr val="000099"/>
                </a:solidFill>
              </a:rPr>
              <a:t>60℃</a:t>
            </a:r>
            <a:r>
              <a:rPr kumimoji="1" lang="zh-CN" altLang="en-US" sz="2800">
                <a:solidFill>
                  <a:srgbClr val="000099"/>
                </a:solidFill>
              </a:rPr>
              <a:t>下聚合，如引发剂半衰期为</a:t>
            </a:r>
            <a:r>
              <a:rPr kumimoji="1" lang="en-US" altLang="zh-CN" sz="2800">
                <a:solidFill>
                  <a:srgbClr val="000099"/>
                </a:solidFill>
              </a:rPr>
              <a:t>44 h</a:t>
            </a:r>
            <a:r>
              <a:rPr kumimoji="1" lang="zh-CN" altLang="en-US" sz="2800">
                <a:solidFill>
                  <a:srgbClr val="000099"/>
                </a:solidFill>
              </a:rPr>
              <a:t>，引发剂效率 </a:t>
            </a:r>
            <a:r>
              <a:rPr kumimoji="1" lang="en-US" altLang="zh-CN" sz="2800">
                <a:solidFill>
                  <a:srgbClr val="000099"/>
                </a:solidFill>
              </a:rPr>
              <a:t>f=0.80</a:t>
            </a:r>
            <a:r>
              <a:rPr kumimoji="1" lang="zh-CN" altLang="en-US" sz="2800">
                <a:solidFill>
                  <a:srgbClr val="000099"/>
                </a:solidFill>
              </a:rPr>
              <a:t>，</a:t>
            </a:r>
            <a:r>
              <a:rPr kumimoji="1" lang="en-US" altLang="zh-CN" sz="2800">
                <a:solidFill>
                  <a:srgbClr val="000099"/>
                </a:solidFill>
              </a:rPr>
              <a:t>k</a:t>
            </a:r>
            <a:r>
              <a:rPr kumimoji="1" lang="en-US" altLang="zh-CN" sz="2800" baseline="-25000">
                <a:solidFill>
                  <a:srgbClr val="000099"/>
                </a:solidFill>
              </a:rPr>
              <a:t>p</a:t>
            </a:r>
            <a:r>
              <a:rPr kumimoji="1" lang="en-US" altLang="zh-CN" sz="2800">
                <a:solidFill>
                  <a:srgbClr val="000099"/>
                </a:solidFill>
              </a:rPr>
              <a:t>=145 L·mol</a:t>
            </a:r>
            <a:r>
              <a:rPr kumimoji="1" lang="en-US" altLang="zh-CN" sz="2800" baseline="30000">
                <a:solidFill>
                  <a:srgbClr val="000099"/>
                </a:solidFill>
              </a:rPr>
              <a:t>-1</a:t>
            </a:r>
            <a:r>
              <a:rPr kumimoji="1" lang="en-US" altLang="zh-CN" sz="2800">
                <a:solidFill>
                  <a:srgbClr val="000099"/>
                </a:solidFill>
              </a:rPr>
              <a:t>·s</a:t>
            </a:r>
            <a:r>
              <a:rPr kumimoji="1" lang="en-US" altLang="zh-CN" sz="2800" baseline="30000">
                <a:solidFill>
                  <a:srgbClr val="000099"/>
                </a:solidFill>
              </a:rPr>
              <a:t>-1</a:t>
            </a:r>
            <a:r>
              <a:rPr kumimoji="1" lang="zh-CN" altLang="en-US" sz="2800">
                <a:solidFill>
                  <a:srgbClr val="000099"/>
                </a:solidFill>
              </a:rPr>
              <a:t>，</a:t>
            </a:r>
            <a:r>
              <a:rPr kumimoji="1" lang="en-US" altLang="zh-CN" sz="2800">
                <a:solidFill>
                  <a:srgbClr val="000099"/>
                </a:solidFill>
              </a:rPr>
              <a:t>k</a:t>
            </a:r>
            <a:r>
              <a:rPr kumimoji="1" lang="en-US" altLang="zh-CN" sz="2800" baseline="-25000">
                <a:solidFill>
                  <a:srgbClr val="000099"/>
                </a:solidFill>
              </a:rPr>
              <a:t>t</a:t>
            </a:r>
            <a:r>
              <a:rPr kumimoji="1" lang="en-US" altLang="zh-CN" sz="2800">
                <a:solidFill>
                  <a:srgbClr val="000099"/>
                </a:solidFill>
              </a:rPr>
              <a:t>=7.0×10</a:t>
            </a:r>
            <a:r>
              <a:rPr kumimoji="1" lang="en-US" altLang="zh-CN" sz="2800" baseline="30000">
                <a:solidFill>
                  <a:srgbClr val="000099"/>
                </a:solidFill>
              </a:rPr>
              <a:t>7</a:t>
            </a:r>
            <a:r>
              <a:rPr kumimoji="1" lang="en-US" altLang="zh-CN" sz="2800">
                <a:solidFill>
                  <a:srgbClr val="000099"/>
                </a:solidFill>
              </a:rPr>
              <a:t> L·mol</a:t>
            </a:r>
            <a:r>
              <a:rPr kumimoji="1" lang="en-US" altLang="zh-CN" sz="2800" baseline="30000">
                <a:solidFill>
                  <a:srgbClr val="000099"/>
                </a:solidFill>
              </a:rPr>
              <a:t>-1</a:t>
            </a:r>
            <a:r>
              <a:rPr kumimoji="1" lang="en-US" altLang="zh-CN" sz="2800">
                <a:solidFill>
                  <a:srgbClr val="000099"/>
                </a:solidFill>
              </a:rPr>
              <a:t>·s</a:t>
            </a:r>
            <a:r>
              <a:rPr kumimoji="1" lang="en-US" altLang="zh-CN" sz="2800" baseline="30000">
                <a:solidFill>
                  <a:srgbClr val="000099"/>
                </a:solidFill>
              </a:rPr>
              <a:t>-1</a:t>
            </a:r>
            <a:r>
              <a:rPr kumimoji="1" lang="zh-CN" altLang="en-US" sz="2800">
                <a:solidFill>
                  <a:srgbClr val="000099"/>
                </a:solidFill>
              </a:rPr>
              <a:t>，欲达到</a:t>
            </a:r>
            <a:r>
              <a:rPr kumimoji="1" lang="en-US" altLang="zh-CN" sz="2800">
                <a:solidFill>
                  <a:srgbClr val="000099"/>
                </a:solidFill>
              </a:rPr>
              <a:t>50</a:t>
            </a:r>
            <a:r>
              <a:rPr kumimoji="1" lang="zh-CN" altLang="en-US" sz="2800">
                <a:solidFill>
                  <a:srgbClr val="000099"/>
                </a:solidFill>
              </a:rPr>
              <a:t>％转化率，需多长时间？</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129</a:t>
            </a:fld>
            <a:endParaRPr lang="en-US" altLang="zh-CN">
              <a:solidFill>
                <a:srgbClr val="000000"/>
              </a:solidFill>
            </a:endParaRPr>
          </a:p>
        </p:txBody>
      </p:sp>
    </p:spTree>
    <p:extLst>
      <p:ext uri="{BB962C8B-B14F-4D97-AF65-F5344CB8AC3E}">
        <p14:creationId xmlns:p14="http://schemas.microsoft.com/office/powerpoint/2010/main" val="282425046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77" name="Rectangle 21"/>
          <p:cNvSpPr>
            <a:spLocks noChangeArrowheads="1"/>
          </p:cNvSpPr>
          <p:nvPr/>
        </p:nvSpPr>
        <p:spPr bwMode="auto">
          <a:xfrm>
            <a:off x="1258888" y="1555750"/>
            <a:ext cx="6264275" cy="1512888"/>
          </a:xfrm>
          <a:prstGeom prst="rect">
            <a:avLst/>
          </a:prstGeom>
          <a:solidFill>
            <a:srgbClr val="FFFFCC"/>
          </a:solidFill>
          <a:ln w="9525">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3011" name="Text Box 7"/>
          <p:cNvSpPr txBox="1">
            <a:spLocks noChangeArrowheads="1"/>
          </p:cNvSpPr>
          <p:nvPr/>
        </p:nvSpPr>
        <p:spPr bwMode="auto">
          <a:xfrm>
            <a:off x="755650" y="908050"/>
            <a:ext cx="518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800">
                <a:solidFill>
                  <a:srgbClr val="000000"/>
                </a:solidFill>
              </a:rPr>
              <a:t>影响因素：单体本身的化学结构</a:t>
            </a:r>
            <a:endParaRPr lang="zh-CN" altLang="en-US" sz="2800">
              <a:solidFill>
                <a:srgbClr val="000000"/>
              </a:solidFill>
              <a:latin typeface="Arial" pitchFamily="34" charset="0"/>
            </a:endParaRPr>
          </a:p>
        </p:txBody>
      </p:sp>
      <p:grpSp>
        <p:nvGrpSpPr>
          <p:cNvPr id="21510" name="Group 20"/>
          <p:cNvGrpSpPr>
            <a:grpSpLocks/>
          </p:cNvGrpSpPr>
          <p:nvPr/>
        </p:nvGrpSpPr>
        <p:grpSpPr bwMode="auto">
          <a:xfrm>
            <a:off x="1476375" y="1557338"/>
            <a:ext cx="5889625" cy="1411287"/>
            <a:chOff x="930" y="981"/>
            <a:chExt cx="3710" cy="889"/>
          </a:xfrm>
        </p:grpSpPr>
        <p:sp>
          <p:nvSpPr>
            <p:cNvPr id="43017" name="Text Box 9"/>
            <p:cNvSpPr txBox="1">
              <a:spLocks noChangeArrowheads="1"/>
            </p:cNvSpPr>
            <p:nvPr/>
          </p:nvSpPr>
          <p:spPr bwMode="auto">
            <a:xfrm>
              <a:off x="930" y="981"/>
              <a:ext cx="34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3200">
                  <a:solidFill>
                    <a:srgbClr val="333399"/>
                  </a:solidFill>
                  <a:ea typeface="楷体_GB2312" pitchFamily="49" charset="-122"/>
                </a:rPr>
                <a:t>取代基的电子效应、空间效应</a:t>
              </a:r>
              <a:endParaRPr lang="zh-CN" altLang="en-US" sz="1800">
                <a:solidFill>
                  <a:srgbClr val="333399"/>
                </a:solidFill>
                <a:latin typeface="Arial" pitchFamily="34" charset="0"/>
                <a:ea typeface="楷体_GB2312" pitchFamily="49" charset="-122"/>
              </a:endParaRPr>
            </a:p>
          </p:txBody>
        </p:sp>
        <p:sp>
          <p:nvSpPr>
            <p:cNvPr id="1145866" name="Line 10"/>
            <p:cNvSpPr>
              <a:spLocks noChangeShapeType="1"/>
            </p:cNvSpPr>
            <p:nvPr/>
          </p:nvSpPr>
          <p:spPr bwMode="auto">
            <a:xfrm flipH="1">
              <a:off x="1938" y="1344"/>
              <a:ext cx="288" cy="192"/>
            </a:xfrm>
            <a:prstGeom prst="line">
              <a:avLst/>
            </a:prstGeom>
            <a:noFill/>
            <a:ln w="22225">
              <a:solidFill>
                <a:srgbClr val="FF0000"/>
              </a:solidFill>
              <a:round/>
              <a:headEnd/>
              <a:tailEnd type="triangle" w="med" len="me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45867" name="Line 11"/>
            <p:cNvSpPr>
              <a:spLocks noChangeShapeType="1"/>
            </p:cNvSpPr>
            <p:nvPr/>
          </p:nvSpPr>
          <p:spPr bwMode="auto">
            <a:xfrm>
              <a:off x="2562" y="1344"/>
              <a:ext cx="288" cy="192"/>
            </a:xfrm>
            <a:prstGeom prst="line">
              <a:avLst/>
            </a:prstGeom>
            <a:noFill/>
            <a:ln w="22225">
              <a:solidFill>
                <a:srgbClr val="FF0000"/>
              </a:solidFill>
              <a:round/>
              <a:headEnd/>
              <a:tailEnd type="triangle" w="med" len="me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3020" name="Text Box 12"/>
            <p:cNvSpPr txBox="1">
              <a:spLocks noChangeArrowheads="1"/>
            </p:cNvSpPr>
            <p:nvPr/>
          </p:nvSpPr>
          <p:spPr bwMode="auto">
            <a:xfrm>
              <a:off x="1348" y="1582"/>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ea typeface="楷体_GB2312" pitchFamily="49" charset="-122"/>
                </a:rPr>
                <a:t>诱导效应</a:t>
              </a:r>
              <a:endParaRPr lang="zh-CN" altLang="en-US" sz="1800">
                <a:latin typeface="Arial" pitchFamily="34" charset="0"/>
                <a:ea typeface="楷体_GB2312" pitchFamily="49" charset="-122"/>
              </a:endParaRPr>
            </a:p>
          </p:txBody>
        </p:sp>
        <p:sp>
          <p:nvSpPr>
            <p:cNvPr id="43021" name="Text Box 13"/>
            <p:cNvSpPr txBox="1">
              <a:spLocks noChangeArrowheads="1"/>
            </p:cNvSpPr>
            <p:nvPr/>
          </p:nvSpPr>
          <p:spPr bwMode="auto">
            <a:xfrm>
              <a:off x="2512" y="1582"/>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ea typeface="楷体_GB2312" pitchFamily="49" charset="-122"/>
                </a:rPr>
                <a:t>共轭效应</a:t>
              </a:r>
              <a:endParaRPr lang="zh-CN" altLang="en-US" sz="1800">
                <a:latin typeface="Arial" pitchFamily="34" charset="0"/>
                <a:ea typeface="楷体_GB2312" pitchFamily="49" charset="-122"/>
              </a:endParaRPr>
            </a:p>
          </p:txBody>
        </p:sp>
        <p:sp>
          <p:nvSpPr>
            <p:cNvPr id="1145870" name="Line 14"/>
            <p:cNvSpPr>
              <a:spLocks noChangeShapeType="1"/>
            </p:cNvSpPr>
            <p:nvPr/>
          </p:nvSpPr>
          <p:spPr bwMode="auto">
            <a:xfrm>
              <a:off x="4002" y="1344"/>
              <a:ext cx="0" cy="192"/>
            </a:xfrm>
            <a:prstGeom prst="line">
              <a:avLst/>
            </a:prstGeom>
            <a:noFill/>
            <a:ln w="22225">
              <a:solidFill>
                <a:srgbClr val="0000FF"/>
              </a:solidFill>
              <a:round/>
              <a:headEnd/>
              <a:tailEnd type="triangle" w="med" len="me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3023" name="Text Box 15"/>
            <p:cNvSpPr txBox="1">
              <a:spLocks noChangeArrowheads="1"/>
            </p:cNvSpPr>
            <p:nvPr/>
          </p:nvSpPr>
          <p:spPr bwMode="auto">
            <a:xfrm>
              <a:off x="3752" y="1572"/>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ea typeface="楷体_GB2312" pitchFamily="49" charset="-122"/>
                </a:rPr>
                <a:t>位阻效应</a:t>
              </a:r>
              <a:endParaRPr lang="zh-CN" altLang="en-US" sz="1800">
                <a:latin typeface="Arial" pitchFamily="34" charset="0"/>
                <a:ea typeface="楷体_GB2312" pitchFamily="49" charset="-122"/>
              </a:endParaRPr>
            </a:p>
          </p:txBody>
        </p:sp>
      </p:grpSp>
      <p:sp>
        <p:nvSpPr>
          <p:cNvPr id="43013" name="Rectangle 16"/>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1145873" name="Rectangle 17"/>
          <p:cNvSpPr>
            <a:spLocks noChangeArrowheads="1"/>
          </p:cNvSpPr>
          <p:nvPr/>
        </p:nvSpPr>
        <p:spPr bwMode="auto">
          <a:xfrm>
            <a:off x="611188" y="3209925"/>
            <a:ext cx="1816100" cy="5794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zh-CN" altLang="en-US" sz="3200" b="1" dirty="0">
                <a:solidFill>
                  <a:srgbClr val="A50021"/>
                </a:solidFill>
                <a:effectLst>
                  <a:outerShdw blurRad="38100" dist="38100" dir="2700000" algn="tl">
                    <a:srgbClr val="000000"/>
                  </a:outerShdw>
                </a:effectLst>
                <a:latin typeface="Times New Roman" pitchFamily="18" charset="0"/>
                <a:ea typeface="黑体" pitchFamily="49" charset="-122"/>
              </a:rPr>
              <a:t>电子效应</a:t>
            </a:r>
          </a:p>
        </p:txBody>
      </p:sp>
      <p:sp>
        <p:nvSpPr>
          <p:cNvPr id="21513" name="Rectangle 18"/>
          <p:cNvSpPr>
            <a:spLocks noChangeArrowheads="1"/>
          </p:cNvSpPr>
          <p:nvPr/>
        </p:nvSpPr>
        <p:spPr bwMode="auto">
          <a:xfrm>
            <a:off x="747713" y="4437063"/>
            <a:ext cx="77851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lnSpc>
                <a:spcPct val="110000"/>
              </a:lnSpc>
              <a:spcBef>
                <a:spcPct val="20000"/>
              </a:spcBef>
              <a:spcAft>
                <a:spcPct val="0"/>
              </a:spcAft>
            </a:pPr>
            <a:r>
              <a:rPr lang="zh-CN" altLang="en-US" sz="2400" b="1">
                <a:solidFill>
                  <a:srgbClr val="FF0000"/>
                </a:solidFill>
                <a:latin typeface="Times New Roman" pitchFamily="18" charset="0"/>
              </a:rPr>
              <a:t>        醛、酮</a:t>
            </a:r>
            <a:r>
              <a:rPr lang="zh-CN" altLang="en-US" sz="2400" b="1">
                <a:solidFill>
                  <a:srgbClr val="333399"/>
                </a:solidFill>
                <a:latin typeface="Times New Roman" pitchFamily="18" charset="0"/>
              </a:rPr>
              <a:t>中羰基双键上</a:t>
            </a:r>
            <a:r>
              <a:rPr lang="en-US" altLang="zh-CN" sz="2400" b="1">
                <a:solidFill>
                  <a:srgbClr val="333399"/>
                </a:solidFill>
                <a:latin typeface="Times New Roman" pitchFamily="18" charset="0"/>
              </a:rPr>
              <a:t>C</a:t>
            </a:r>
            <a:r>
              <a:rPr lang="zh-CN" altLang="en-US" sz="2400" b="1">
                <a:solidFill>
                  <a:srgbClr val="333399"/>
                </a:solidFill>
                <a:latin typeface="Times New Roman" pitchFamily="18" charset="0"/>
              </a:rPr>
              <a:t>和</a:t>
            </a:r>
            <a:r>
              <a:rPr lang="en-US" altLang="zh-CN" sz="2400" b="1">
                <a:solidFill>
                  <a:srgbClr val="333399"/>
                </a:solidFill>
                <a:latin typeface="Times New Roman" pitchFamily="18" charset="0"/>
              </a:rPr>
              <a:t>O</a:t>
            </a:r>
            <a:r>
              <a:rPr lang="zh-CN" altLang="en-US" sz="2400" b="1">
                <a:solidFill>
                  <a:srgbClr val="333399"/>
                </a:solidFill>
                <a:latin typeface="Times New Roman" pitchFamily="18" charset="0"/>
              </a:rPr>
              <a:t>的电负性差别较大，断裂后具有离子的特性，因此</a:t>
            </a:r>
            <a:r>
              <a:rPr lang="zh-CN" altLang="en-US" sz="2400" b="1">
                <a:solidFill>
                  <a:srgbClr val="FF0000"/>
                </a:solidFill>
                <a:latin typeface="Times New Roman" pitchFamily="18" charset="0"/>
              </a:rPr>
              <a:t>只能由阴离子或阳离子引发聚合</a:t>
            </a:r>
            <a:r>
              <a:rPr lang="zh-CN" altLang="en-US" sz="2400" b="1">
                <a:solidFill>
                  <a:srgbClr val="333399"/>
                </a:solidFill>
                <a:latin typeface="Times New Roman" pitchFamily="18" charset="0"/>
              </a:rPr>
              <a:t>，不能进行自由基聚合。</a:t>
            </a:r>
            <a:r>
              <a:rPr lang="zh-CN" altLang="en-US" sz="2400" b="1">
                <a:solidFill>
                  <a:srgbClr val="FF0000"/>
                </a:solidFill>
                <a:latin typeface="Times New Roman" pitchFamily="18" charset="0"/>
              </a:rPr>
              <a:t>环状单体一般也按阴离子或阳离子机理进行聚合</a:t>
            </a:r>
            <a:r>
              <a:rPr lang="zh-CN" altLang="en-US" sz="2400" b="1">
                <a:solidFill>
                  <a:srgbClr val="0000FF"/>
                </a:solidFill>
                <a:latin typeface="Times New Roman" pitchFamily="18" charset="0"/>
              </a:rPr>
              <a:t>。</a:t>
            </a:r>
            <a:endParaRPr lang="zh-CN" altLang="en-US" sz="2400" b="1">
              <a:solidFill>
                <a:srgbClr val="000000"/>
              </a:solidFill>
            </a:endParaRPr>
          </a:p>
        </p:txBody>
      </p:sp>
      <p:graphicFrame>
        <p:nvGraphicFramePr>
          <p:cNvPr id="21514" name="Object 19"/>
          <p:cNvGraphicFramePr>
            <a:graphicFrameLocks noChangeAspect="1"/>
          </p:cNvGraphicFramePr>
          <p:nvPr/>
        </p:nvGraphicFramePr>
        <p:xfrm>
          <a:off x="2771775" y="3573463"/>
          <a:ext cx="3529013" cy="685800"/>
        </p:xfrm>
        <a:graphic>
          <a:graphicData uri="http://schemas.openxmlformats.org/presentationml/2006/ole">
            <mc:AlternateContent xmlns:mc="http://schemas.openxmlformats.org/markup-compatibility/2006">
              <mc:Choice xmlns:v="urn:schemas-microsoft-com:vml" Requires="v">
                <p:oleObj spid="_x0000_s6154" name="Document" r:id="rId3" imgW="1571625" imgH="304800" progId="ChemWindow.Document">
                  <p:embed/>
                </p:oleObj>
              </mc:Choice>
              <mc:Fallback>
                <p:oleObj name="Document" r:id="rId3" imgW="1571625" imgH="3048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573463"/>
                        <a:ext cx="35290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13</a:t>
            </a:fld>
            <a:endParaRPr lang="en-US" altLang="zh-CN">
              <a:solidFill>
                <a:srgbClr val="000000"/>
              </a:solidFill>
            </a:endParaRPr>
          </a:p>
        </p:txBody>
      </p:sp>
    </p:spTree>
    <p:extLst>
      <p:ext uri="{BB962C8B-B14F-4D97-AF65-F5344CB8AC3E}">
        <p14:creationId xmlns:p14="http://schemas.microsoft.com/office/powerpoint/2010/main" val="3533016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additive="base">
                                        <p:cTn id="7" dur="500" fill="hold"/>
                                        <p:tgtEl>
                                          <p:spTgt spid="21510"/>
                                        </p:tgtEl>
                                        <p:attrNameLst>
                                          <p:attrName>ppt_x</p:attrName>
                                        </p:attrNameLst>
                                      </p:cBhvr>
                                      <p:tavLst>
                                        <p:tav tm="0">
                                          <p:val>
                                            <p:strVal val="0-#ppt_w/2"/>
                                          </p:val>
                                        </p:tav>
                                        <p:tav tm="100000">
                                          <p:val>
                                            <p:strVal val="#ppt_x"/>
                                          </p:val>
                                        </p:tav>
                                      </p:tavLst>
                                    </p:anim>
                                    <p:anim calcmode="lin" valueType="num">
                                      <p:cBhvr additive="base">
                                        <p:cTn id="8"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5873"/>
                                        </p:tgtEl>
                                        <p:attrNameLst>
                                          <p:attrName>style.visibility</p:attrName>
                                        </p:attrNameLst>
                                      </p:cBhvr>
                                      <p:to>
                                        <p:strVal val="visible"/>
                                      </p:to>
                                    </p:set>
                                    <p:anim calcmode="lin" valueType="num">
                                      <p:cBhvr additive="base">
                                        <p:cTn id="13" dur="500" fill="hold"/>
                                        <p:tgtEl>
                                          <p:spTgt spid="1145873"/>
                                        </p:tgtEl>
                                        <p:attrNameLst>
                                          <p:attrName>ppt_x</p:attrName>
                                        </p:attrNameLst>
                                      </p:cBhvr>
                                      <p:tavLst>
                                        <p:tav tm="0">
                                          <p:val>
                                            <p:strVal val="#ppt_x"/>
                                          </p:val>
                                        </p:tav>
                                        <p:tav tm="100000">
                                          <p:val>
                                            <p:strVal val="#ppt_x"/>
                                          </p:val>
                                        </p:tav>
                                      </p:tavLst>
                                    </p:anim>
                                    <p:anim calcmode="lin" valueType="num">
                                      <p:cBhvr additive="base">
                                        <p:cTn id="14" dur="500" fill="hold"/>
                                        <p:tgtEl>
                                          <p:spTgt spid="114587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14"/>
                                        </p:tgtEl>
                                        <p:attrNameLst>
                                          <p:attrName>style.visibility</p:attrName>
                                        </p:attrNameLst>
                                      </p:cBhvr>
                                      <p:to>
                                        <p:strVal val="visible"/>
                                      </p:to>
                                    </p:set>
                                    <p:anim calcmode="lin" valueType="num">
                                      <p:cBhvr additive="base">
                                        <p:cTn id="17" dur="500" fill="hold"/>
                                        <p:tgtEl>
                                          <p:spTgt spid="21514"/>
                                        </p:tgtEl>
                                        <p:attrNameLst>
                                          <p:attrName>ppt_x</p:attrName>
                                        </p:attrNameLst>
                                      </p:cBhvr>
                                      <p:tavLst>
                                        <p:tav tm="0">
                                          <p:val>
                                            <p:strVal val="#ppt_x"/>
                                          </p:val>
                                        </p:tav>
                                        <p:tav tm="100000">
                                          <p:val>
                                            <p:strVal val="#ppt_x"/>
                                          </p:val>
                                        </p:tav>
                                      </p:tavLst>
                                    </p:anim>
                                    <p:anim calcmode="lin" valueType="num">
                                      <p:cBhvr additive="base">
                                        <p:cTn id="18" dur="500" fill="hold"/>
                                        <p:tgtEl>
                                          <p:spTgt spid="215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513"/>
                                        </p:tgtEl>
                                        <p:attrNameLst>
                                          <p:attrName>style.visibility</p:attrName>
                                        </p:attrNameLst>
                                      </p:cBhvr>
                                      <p:to>
                                        <p:strVal val="visible"/>
                                      </p:to>
                                    </p:set>
                                    <p:anim calcmode="lin" valueType="num">
                                      <p:cBhvr additive="base">
                                        <p:cTn id="21" dur="500" fill="hold"/>
                                        <p:tgtEl>
                                          <p:spTgt spid="21513"/>
                                        </p:tgtEl>
                                        <p:attrNameLst>
                                          <p:attrName>ppt_x</p:attrName>
                                        </p:attrNameLst>
                                      </p:cBhvr>
                                      <p:tavLst>
                                        <p:tav tm="0">
                                          <p:val>
                                            <p:strVal val="#ppt_x"/>
                                          </p:val>
                                        </p:tav>
                                        <p:tav tm="100000">
                                          <p:val>
                                            <p:strVal val="#ppt_x"/>
                                          </p:val>
                                        </p:tav>
                                      </p:tavLst>
                                    </p:anim>
                                    <p:anim calcmode="lin" valueType="num">
                                      <p:cBhvr additive="base">
                                        <p:cTn id="2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73" grpId="0"/>
      <p:bldP spid="2151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2500" name="Text Box 4"/>
          <p:cNvSpPr txBox="1">
            <a:spLocks noChangeArrowheads="1"/>
          </p:cNvSpPr>
          <p:nvPr/>
        </p:nvSpPr>
        <p:spPr bwMode="auto">
          <a:xfrm>
            <a:off x="611188" y="1054100"/>
            <a:ext cx="72072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解：</a:t>
            </a:r>
          </a:p>
        </p:txBody>
      </p:sp>
      <p:graphicFrame>
        <p:nvGraphicFramePr>
          <p:cNvPr id="160771" name="Object 5"/>
          <p:cNvGraphicFramePr>
            <a:graphicFrameLocks noChangeAspect="1"/>
          </p:cNvGraphicFramePr>
          <p:nvPr/>
        </p:nvGraphicFramePr>
        <p:xfrm>
          <a:off x="1547813" y="836613"/>
          <a:ext cx="5041900" cy="877887"/>
        </p:xfrm>
        <a:graphic>
          <a:graphicData uri="http://schemas.openxmlformats.org/presentationml/2006/ole">
            <mc:AlternateContent xmlns:mc="http://schemas.openxmlformats.org/markup-compatibility/2006">
              <mc:Choice xmlns:v="urn:schemas-microsoft-com:vml" Requires="v">
                <p:oleObj spid="_x0000_s77882" name="公式" r:id="rId3" imgW="2476500" imgH="431800" progId="Equation.3">
                  <p:embed/>
                </p:oleObj>
              </mc:Choice>
              <mc:Fallback>
                <p:oleObj name="公式" r:id="rId3" imgW="24765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836613"/>
                        <a:ext cx="50419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82502" name="Object 6"/>
          <p:cNvGraphicFramePr>
            <a:graphicFrameLocks noChangeAspect="1"/>
          </p:cNvGraphicFramePr>
          <p:nvPr/>
        </p:nvGraphicFramePr>
        <p:xfrm>
          <a:off x="663575" y="1779588"/>
          <a:ext cx="3763963" cy="795337"/>
        </p:xfrm>
        <a:graphic>
          <a:graphicData uri="http://schemas.openxmlformats.org/presentationml/2006/ole">
            <mc:AlternateContent xmlns:mc="http://schemas.openxmlformats.org/markup-compatibility/2006">
              <mc:Choice xmlns:v="urn:schemas-microsoft-com:vml" Requires="v">
                <p:oleObj spid="_x0000_s77883" name="公式" r:id="rId5" imgW="2044700" imgH="431800" progId="Equation.3">
                  <p:embed/>
                </p:oleObj>
              </mc:Choice>
              <mc:Fallback>
                <p:oleObj name="公式" r:id="rId5" imgW="20447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 y="1779588"/>
                        <a:ext cx="3763963" cy="795337"/>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82503" name="Object 7"/>
          <p:cNvGraphicFramePr>
            <a:graphicFrameLocks noChangeAspect="1"/>
          </p:cNvGraphicFramePr>
          <p:nvPr/>
        </p:nvGraphicFramePr>
        <p:xfrm>
          <a:off x="2195513" y="2624138"/>
          <a:ext cx="3168650" cy="804862"/>
        </p:xfrm>
        <a:graphic>
          <a:graphicData uri="http://schemas.openxmlformats.org/presentationml/2006/ole">
            <mc:AlternateContent xmlns:mc="http://schemas.openxmlformats.org/markup-compatibility/2006">
              <mc:Choice xmlns:v="urn:schemas-microsoft-com:vml" Requires="v">
                <p:oleObj spid="_x0000_s77884" name="公式" r:id="rId7" imgW="1701800" imgH="431800" progId="Equation.3">
                  <p:embed/>
                </p:oleObj>
              </mc:Choice>
              <mc:Fallback>
                <p:oleObj name="公式" r:id="rId7" imgW="1701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2624138"/>
                        <a:ext cx="31686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82504" name="Object 8"/>
          <p:cNvGraphicFramePr>
            <a:graphicFrameLocks noChangeAspect="1"/>
          </p:cNvGraphicFramePr>
          <p:nvPr/>
        </p:nvGraphicFramePr>
        <p:xfrm>
          <a:off x="4932363" y="1773238"/>
          <a:ext cx="3600450" cy="822325"/>
        </p:xfrm>
        <a:graphic>
          <a:graphicData uri="http://schemas.openxmlformats.org/presentationml/2006/ole">
            <mc:AlternateContent xmlns:mc="http://schemas.openxmlformats.org/markup-compatibility/2006">
              <mc:Choice xmlns:v="urn:schemas-microsoft-com:vml" Requires="v">
                <p:oleObj spid="_x0000_s77885" name="公式" r:id="rId9" imgW="1892300" imgH="431800" progId="Equation.3">
                  <p:embed/>
                </p:oleObj>
              </mc:Choice>
              <mc:Fallback>
                <p:oleObj name="公式" r:id="rId9" imgW="18923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1773238"/>
                        <a:ext cx="360045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82505" name="Object 9"/>
          <p:cNvGraphicFramePr>
            <a:graphicFrameLocks noChangeAspect="1"/>
          </p:cNvGraphicFramePr>
          <p:nvPr/>
        </p:nvGraphicFramePr>
        <p:xfrm>
          <a:off x="900113" y="4089400"/>
          <a:ext cx="4103687" cy="852488"/>
        </p:xfrm>
        <a:graphic>
          <a:graphicData uri="http://schemas.openxmlformats.org/presentationml/2006/ole">
            <mc:AlternateContent xmlns:mc="http://schemas.openxmlformats.org/markup-compatibility/2006">
              <mc:Choice xmlns:v="urn:schemas-microsoft-com:vml" Requires="v">
                <p:oleObj spid="_x0000_s77886" name="公式" r:id="rId11" imgW="2082800" imgH="431800" progId="Equation.3">
                  <p:embed/>
                </p:oleObj>
              </mc:Choice>
              <mc:Fallback>
                <p:oleObj name="公式" r:id="rId11" imgW="20828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113" y="4089400"/>
                        <a:ext cx="4103687"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82506" name="Text Box 10"/>
          <p:cNvSpPr txBox="1">
            <a:spLocks noChangeArrowheads="1"/>
          </p:cNvSpPr>
          <p:nvPr/>
        </p:nvSpPr>
        <p:spPr bwMode="auto">
          <a:xfrm>
            <a:off x="611188" y="3530600"/>
            <a:ext cx="180022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en-US" altLang="zh-CN" sz="2400" b="1">
                <a:solidFill>
                  <a:srgbClr val="A50021"/>
                </a:solidFill>
                <a:effectLst>
                  <a:outerShdw blurRad="38100" dist="38100" dir="2700000" algn="tl">
                    <a:srgbClr val="C0C0C0"/>
                  </a:outerShdw>
                </a:effectLst>
                <a:latin typeface="Times New Roman" pitchFamily="18" charset="0"/>
                <a:ea typeface="黑体" pitchFamily="49" charset="-122"/>
              </a:rPr>
              <a:t>t </a:t>
            </a: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时刻积分：</a:t>
            </a:r>
          </a:p>
        </p:txBody>
      </p:sp>
      <p:sp>
        <p:nvSpPr>
          <p:cNvPr id="2282507" name="Text Box 11"/>
          <p:cNvSpPr txBox="1">
            <a:spLocks noChangeArrowheads="1"/>
          </p:cNvSpPr>
          <p:nvPr/>
        </p:nvSpPr>
        <p:spPr bwMode="auto">
          <a:xfrm>
            <a:off x="4643438" y="3530600"/>
            <a:ext cx="72072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得：</a:t>
            </a:r>
          </a:p>
        </p:txBody>
      </p:sp>
      <p:graphicFrame>
        <p:nvGraphicFramePr>
          <p:cNvPr id="2282508" name="Object 12"/>
          <p:cNvGraphicFramePr>
            <a:graphicFrameLocks noChangeAspect="1"/>
          </p:cNvGraphicFramePr>
          <p:nvPr/>
        </p:nvGraphicFramePr>
        <p:xfrm>
          <a:off x="5291138" y="4054475"/>
          <a:ext cx="3168650" cy="842963"/>
        </p:xfrm>
        <a:graphic>
          <a:graphicData uri="http://schemas.openxmlformats.org/presentationml/2006/ole">
            <mc:AlternateContent xmlns:mc="http://schemas.openxmlformats.org/markup-compatibility/2006">
              <mc:Choice xmlns:v="urn:schemas-microsoft-com:vml" Requires="v">
                <p:oleObj spid="_x0000_s77887" name="公式" r:id="rId13" imgW="1625600" imgH="431800" progId="Equation.3">
                  <p:embed/>
                </p:oleObj>
              </mc:Choice>
              <mc:Fallback>
                <p:oleObj name="公式" r:id="rId13" imgW="1625600" imgH="431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1138" y="4054475"/>
                        <a:ext cx="3168650" cy="8429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82509" name="Object 13"/>
          <p:cNvGraphicFramePr>
            <a:graphicFrameLocks noChangeAspect="1"/>
          </p:cNvGraphicFramePr>
          <p:nvPr/>
        </p:nvGraphicFramePr>
        <p:xfrm>
          <a:off x="503238" y="4970463"/>
          <a:ext cx="8245475" cy="1338262"/>
        </p:xfrm>
        <a:graphic>
          <a:graphicData uri="http://schemas.openxmlformats.org/presentationml/2006/ole">
            <mc:AlternateContent xmlns:mc="http://schemas.openxmlformats.org/markup-compatibility/2006">
              <mc:Choice xmlns:v="urn:schemas-microsoft-com:vml" Requires="v">
                <p:oleObj spid="_x0000_s77888" name="公式" r:id="rId15" imgW="5092700" imgH="825500" progId="Equation.3">
                  <p:embed/>
                </p:oleObj>
              </mc:Choice>
              <mc:Fallback>
                <p:oleObj name="公式" r:id="rId15" imgW="5092700" imgH="8255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238" y="4970463"/>
                        <a:ext cx="8245475" cy="1338262"/>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82510" name="AutoShape 14"/>
          <p:cNvSpPr>
            <a:spLocks noChangeArrowheads="1"/>
          </p:cNvSpPr>
          <p:nvPr/>
        </p:nvSpPr>
        <p:spPr bwMode="auto">
          <a:xfrm>
            <a:off x="4500563" y="2060575"/>
            <a:ext cx="358775" cy="360363"/>
          </a:xfrm>
          <a:prstGeom prst="rightArrow">
            <a:avLst>
              <a:gd name="adj1" fmla="val 50000"/>
              <a:gd name="adj2" fmla="val 25000"/>
            </a:avLst>
          </a:prstGeom>
          <a:solidFill>
            <a:srgbClr val="A50021"/>
          </a:solidFill>
          <a:ln w="9525" algn="ctr">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282511" name="Text Box 15"/>
          <p:cNvSpPr txBox="1">
            <a:spLocks noChangeArrowheads="1"/>
          </p:cNvSpPr>
          <p:nvPr/>
        </p:nvSpPr>
        <p:spPr bwMode="auto">
          <a:xfrm>
            <a:off x="611188" y="2768600"/>
            <a:ext cx="1439862"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变量分离：</a:t>
            </a:r>
          </a:p>
        </p:txBody>
      </p:sp>
      <p:sp>
        <p:nvSpPr>
          <p:cNvPr id="160782" name="Rectangle 1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130</a:t>
            </a:fld>
            <a:endParaRPr lang="en-US" altLang="zh-CN">
              <a:solidFill>
                <a:srgbClr val="000000"/>
              </a:solidFill>
            </a:endParaRPr>
          </a:p>
        </p:txBody>
      </p:sp>
    </p:spTree>
    <p:extLst>
      <p:ext uri="{BB962C8B-B14F-4D97-AF65-F5344CB8AC3E}">
        <p14:creationId xmlns:p14="http://schemas.microsoft.com/office/powerpoint/2010/main" val="3953601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82502"/>
                                        </p:tgtEl>
                                        <p:attrNameLst>
                                          <p:attrName>style.visibility</p:attrName>
                                        </p:attrNameLst>
                                      </p:cBhvr>
                                      <p:to>
                                        <p:strVal val="visible"/>
                                      </p:to>
                                    </p:set>
                                    <p:animEffect transition="in" filter="wipe(left)">
                                      <p:cBhvr>
                                        <p:cTn id="7" dur="500"/>
                                        <p:tgtEl>
                                          <p:spTgt spid="2282502"/>
                                        </p:tgtEl>
                                      </p:cBhvr>
                                    </p:animEffect>
                                  </p:childTnLst>
                                </p:cTn>
                              </p:par>
                              <p:par>
                                <p:cTn id="8" presetID="22" presetClass="entr" presetSubtype="8" fill="hold" nodeType="withEffect">
                                  <p:stCondLst>
                                    <p:cond delay="0"/>
                                  </p:stCondLst>
                                  <p:childTnLst>
                                    <p:set>
                                      <p:cBhvr>
                                        <p:cTn id="9" dur="1" fill="hold">
                                          <p:stCondLst>
                                            <p:cond delay="0"/>
                                          </p:stCondLst>
                                        </p:cTn>
                                        <p:tgtEl>
                                          <p:spTgt spid="2282504"/>
                                        </p:tgtEl>
                                        <p:attrNameLst>
                                          <p:attrName>style.visibility</p:attrName>
                                        </p:attrNameLst>
                                      </p:cBhvr>
                                      <p:to>
                                        <p:strVal val="visible"/>
                                      </p:to>
                                    </p:set>
                                    <p:animEffect transition="in" filter="wipe(left)">
                                      <p:cBhvr>
                                        <p:cTn id="10" dur="500"/>
                                        <p:tgtEl>
                                          <p:spTgt spid="228250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82510"/>
                                        </p:tgtEl>
                                        <p:attrNameLst>
                                          <p:attrName>style.visibility</p:attrName>
                                        </p:attrNameLst>
                                      </p:cBhvr>
                                      <p:to>
                                        <p:strVal val="visible"/>
                                      </p:to>
                                    </p:set>
                                    <p:animEffect transition="in" filter="wipe(left)">
                                      <p:cBhvr>
                                        <p:cTn id="13" dur="500"/>
                                        <p:tgtEl>
                                          <p:spTgt spid="2282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282503"/>
                                        </p:tgtEl>
                                        <p:attrNameLst>
                                          <p:attrName>style.visibility</p:attrName>
                                        </p:attrNameLst>
                                      </p:cBhvr>
                                      <p:to>
                                        <p:strVal val="visible"/>
                                      </p:to>
                                    </p:set>
                                    <p:animEffect transition="in" filter="wipe(left)">
                                      <p:cBhvr>
                                        <p:cTn id="18" dur="500"/>
                                        <p:tgtEl>
                                          <p:spTgt spid="228250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82511"/>
                                        </p:tgtEl>
                                        <p:attrNameLst>
                                          <p:attrName>style.visibility</p:attrName>
                                        </p:attrNameLst>
                                      </p:cBhvr>
                                      <p:to>
                                        <p:strVal val="visible"/>
                                      </p:to>
                                    </p:set>
                                    <p:animEffect transition="in" filter="wipe(left)">
                                      <p:cBhvr>
                                        <p:cTn id="21" dur="500"/>
                                        <p:tgtEl>
                                          <p:spTgt spid="22825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82506"/>
                                        </p:tgtEl>
                                        <p:attrNameLst>
                                          <p:attrName>style.visibility</p:attrName>
                                        </p:attrNameLst>
                                      </p:cBhvr>
                                      <p:to>
                                        <p:strVal val="visible"/>
                                      </p:to>
                                    </p:set>
                                    <p:animEffect transition="in" filter="wipe(left)">
                                      <p:cBhvr>
                                        <p:cTn id="26" dur="500"/>
                                        <p:tgtEl>
                                          <p:spTgt spid="2282506"/>
                                        </p:tgtEl>
                                      </p:cBhvr>
                                    </p:animEffect>
                                  </p:childTnLst>
                                </p:cTn>
                              </p:par>
                              <p:par>
                                <p:cTn id="27" presetID="22" presetClass="entr" presetSubtype="8" fill="hold" nodeType="withEffect">
                                  <p:stCondLst>
                                    <p:cond delay="0"/>
                                  </p:stCondLst>
                                  <p:childTnLst>
                                    <p:set>
                                      <p:cBhvr>
                                        <p:cTn id="28" dur="1" fill="hold">
                                          <p:stCondLst>
                                            <p:cond delay="0"/>
                                          </p:stCondLst>
                                        </p:cTn>
                                        <p:tgtEl>
                                          <p:spTgt spid="2282505"/>
                                        </p:tgtEl>
                                        <p:attrNameLst>
                                          <p:attrName>style.visibility</p:attrName>
                                        </p:attrNameLst>
                                      </p:cBhvr>
                                      <p:to>
                                        <p:strVal val="visible"/>
                                      </p:to>
                                    </p:set>
                                    <p:animEffect transition="in" filter="wipe(left)">
                                      <p:cBhvr>
                                        <p:cTn id="29" dur="500"/>
                                        <p:tgtEl>
                                          <p:spTgt spid="22825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82507"/>
                                        </p:tgtEl>
                                        <p:attrNameLst>
                                          <p:attrName>style.visibility</p:attrName>
                                        </p:attrNameLst>
                                      </p:cBhvr>
                                      <p:to>
                                        <p:strVal val="visible"/>
                                      </p:to>
                                    </p:set>
                                    <p:animEffect transition="in" filter="wipe(left)">
                                      <p:cBhvr>
                                        <p:cTn id="34" dur="500"/>
                                        <p:tgtEl>
                                          <p:spTgt spid="2282507"/>
                                        </p:tgtEl>
                                      </p:cBhvr>
                                    </p:animEffect>
                                  </p:childTnLst>
                                </p:cTn>
                              </p:par>
                              <p:par>
                                <p:cTn id="35" presetID="22" presetClass="entr" presetSubtype="8" fill="hold" nodeType="withEffect">
                                  <p:stCondLst>
                                    <p:cond delay="0"/>
                                  </p:stCondLst>
                                  <p:childTnLst>
                                    <p:set>
                                      <p:cBhvr>
                                        <p:cTn id="36" dur="1" fill="hold">
                                          <p:stCondLst>
                                            <p:cond delay="0"/>
                                          </p:stCondLst>
                                        </p:cTn>
                                        <p:tgtEl>
                                          <p:spTgt spid="2282508"/>
                                        </p:tgtEl>
                                        <p:attrNameLst>
                                          <p:attrName>style.visibility</p:attrName>
                                        </p:attrNameLst>
                                      </p:cBhvr>
                                      <p:to>
                                        <p:strVal val="visible"/>
                                      </p:to>
                                    </p:set>
                                    <p:animEffect transition="in" filter="wipe(left)">
                                      <p:cBhvr>
                                        <p:cTn id="37" dur="500"/>
                                        <p:tgtEl>
                                          <p:spTgt spid="22825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2282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2506" grpId="0"/>
      <p:bldP spid="2282507" grpId="0"/>
      <p:bldP spid="2282510" grpId="0" animBg="1"/>
      <p:bldP spid="228251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graphicFrame>
        <p:nvGraphicFramePr>
          <p:cNvPr id="2758661" name="Object 5"/>
          <p:cNvGraphicFramePr>
            <a:graphicFrameLocks noChangeAspect="1"/>
          </p:cNvGraphicFramePr>
          <p:nvPr/>
        </p:nvGraphicFramePr>
        <p:xfrm>
          <a:off x="2627313" y="3860800"/>
          <a:ext cx="4879975" cy="852488"/>
        </p:xfrm>
        <a:graphic>
          <a:graphicData uri="http://schemas.openxmlformats.org/presentationml/2006/ole">
            <mc:AlternateContent xmlns:mc="http://schemas.openxmlformats.org/markup-compatibility/2006">
              <mc:Choice xmlns:v="urn:schemas-microsoft-com:vml" Requires="v">
                <p:oleObj spid="_x0000_s78898" name="公式" r:id="rId3" imgW="2476500" imgH="431800" progId="Equation.3">
                  <p:embed/>
                </p:oleObj>
              </mc:Choice>
              <mc:Fallback>
                <p:oleObj name="公式" r:id="rId3" imgW="24765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860800"/>
                        <a:ext cx="48799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58662" name="Text Box 6"/>
          <p:cNvSpPr txBox="1">
            <a:spLocks noChangeArrowheads="1"/>
          </p:cNvSpPr>
          <p:nvPr/>
        </p:nvSpPr>
        <p:spPr bwMode="auto">
          <a:xfrm>
            <a:off x="611188" y="3619500"/>
            <a:ext cx="180022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en-US" altLang="zh-CN" sz="2400" b="1">
                <a:solidFill>
                  <a:srgbClr val="A50021"/>
                </a:solidFill>
                <a:effectLst>
                  <a:outerShdw blurRad="38100" dist="38100" dir="2700000" algn="tl">
                    <a:srgbClr val="C0C0C0"/>
                  </a:outerShdw>
                </a:effectLst>
                <a:latin typeface="Times New Roman" pitchFamily="18" charset="0"/>
                <a:ea typeface="黑体" pitchFamily="49" charset="-122"/>
              </a:rPr>
              <a:t>t </a:t>
            </a: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时刻积分：</a:t>
            </a:r>
          </a:p>
        </p:txBody>
      </p:sp>
      <p:sp>
        <p:nvSpPr>
          <p:cNvPr id="2758663" name="Text Box 7"/>
          <p:cNvSpPr txBox="1">
            <a:spLocks noChangeArrowheads="1"/>
          </p:cNvSpPr>
          <p:nvPr/>
        </p:nvSpPr>
        <p:spPr bwMode="auto">
          <a:xfrm>
            <a:off x="611188" y="4508500"/>
            <a:ext cx="72072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得：</a:t>
            </a:r>
          </a:p>
        </p:txBody>
      </p:sp>
      <p:graphicFrame>
        <p:nvGraphicFramePr>
          <p:cNvPr id="2758664" name="Object 8"/>
          <p:cNvGraphicFramePr>
            <a:graphicFrameLocks noChangeAspect="1"/>
          </p:cNvGraphicFramePr>
          <p:nvPr/>
        </p:nvGraphicFramePr>
        <p:xfrm>
          <a:off x="1116013" y="5013325"/>
          <a:ext cx="5113337" cy="920750"/>
        </p:xfrm>
        <a:graphic>
          <a:graphicData uri="http://schemas.openxmlformats.org/presentationml/2006/ole">
            <mc:AlternateContent xmlns:mc="http://schemas.openxmlformats.org/markup-compatibility/2006">
              <mc:Choice xmlns:v="urn:schemas-microsoft-com:vml" Requires="v">
                <p:oleObj spid="_x0000_s78899" name="公式" r:id="rId5" imgW="2400300" imgH="431800" progId="Equation.3">
                  <p:embed/>
                </p:oleObj>
              </mc:Choice>
              <mc:Fallback>
                <p:oleObj name="公式" r:id="rId5" imgW="2400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5013325"/>
                        <a:ext cx="5113337" cy="9207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799" name="Object 10"/>
          <p:cNvGraphicFramePr>
            <a:graphicFrameLocks noChangeAspect="1"/>
          </p:cNvGraphicFramePr>
          <p:nvPr/>
        </p:nvGraphicFramePr>
        <p:xfrm>
          <a:off x="4859338" y="1603375"/>
          <a:ext cx="3673475" cy="933450"/>
        </p:xfrm>
        <a:graphic>
          <a:graphicData uri="http://schemas.openxmlformats.org/presentationml/2006/ole">
            <mc:AlternateContent xmlns:mc="http://schemas.openxmlformats.org/markup-compatibility/2006">
              <mc:Choice xmlns:v="urn:schemas-microsoft-com:vml" Requires="v">
                <p:oleObj spid="_x0000_s78900" name="公式" r:id="rId7" imgW="1701800" imgH="431800" progId="Equation.3">
                  <p:embed/>
                </p:oleObj>
              </mc:Choice>
              <mc:Fallback>
                <p:oleObj name="公式" r:id="rId7" imgW="17018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1603375"/>
                        <a:ext cx="3673475" cy="933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800" name="Object 12"/>
          <p:cNvGraphicFramePr>
            <a:graphicFrameLocks noChangeAspect="1"/>
          </p:cNvGraphicFramePr>
          <p:nvPr/>
        </p:nvGraphicFramePr>
        <p:xfrm>
          <a:off x="1619250" y="1484313"/>
          <a:ext cx="1655763" cy="987425"/>
        </p:xfrm>
        <a:graphic>
          <a:graphicData uri="http://schemas.openxmlformats.org/presentationml/2006/ole">
            <mc:AlternateContent xmlns:mc="http://schemas.openxmlformats.org/markup-compatibility/2006">
              <mc:Choice xmlns:v="urn:schemas-microsoft-com:vml" Requires="v">
                <p:oleObj spid="_x0000_s78901" name="公式" r:id="rId9" imgW="634725" imgH="380835" progId="Equation.3">
                  <p:embed/>
                </p:oleObj>
              </mc:Choice>
              <mc:Fallback>
                <p:oleObj name="公式" r:id="rId9" imgW="634725" imgH="3808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0" y="1484313"/>
                        <a:ext cx="165576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58670" name="Text Box 14"/>
          <p:cNvSpPr txBox="1">
            <a:spLocks noChangeArrowheads="1"/>
          </p:cNvSpPr>
          <p:nvPr/>
        </p:nvSpPr>
        <p:spPr bwMode="auto">
          <a:xfrm>
            <a:off x="611188" y="908050"/>
            <a:ext cx="604837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若考虑引发剂分解过程（</a:t>
            </a:r>
            <a:r>
              <a:rPr kumimoji="1" lang="en-US" altLang="zh-CN" sz="2400" b="1">
                <a:solidFill>
                  <a:srgbClr val="A50021"/>
                </a:solidFill>
                <a:effectLst>
                  <a:outerShdw blurRad="38100" dist="38100" dir="2700000" algn="tl">
                    <a:srgbClr val="C0C0C0"/>
                  </a:outerShdw>
                </a:effectLst>
                <a:latin typeface="Times New Roman" pitchFamily="18" charset="0"/>
                <a:ea typeface="黑体" pitchFamily="49" charset="-122"/>
              </a:rPr>
              <a:t>50</a:t>
            </a: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％转化率）：</a:t>
            </a:r>
          </a:p>
        </p:txBody>
      </p:sp>
      <p:graphicFrame>
        <p:nvGraphicFramePr>
          <p:cNvPr id="2758671" name="Object 15"/>
          <p:cNvGraphicFramePr>
            <a:graphicFrameLocks noChangeAspect="1"/>
          </p:cNvGraphicFramePr>
          <p:nvPr/>
        </p:nvGraphicFramePr>
        <p:xfrm>
          <a:off x="2268538" y="2636838"/>
          <a:ext cx="4522787" cy="933450"/>
        </p:xfrm>
        <a:graphic>
          <a:graphicData uri="http://schemas.openxmlformats.org/presentationml/2006/ole">
            <mc:AlternateContent xmlns:mc="http://schemas.openxmlformats.org/markup-compatibility/2006">
              <mc:Choice xmlns:v="urn:schemas-microsoft-com:vml" Requires="v">
                <p:oleObj spid="_x0000_s78902" name="公式" r:id="rId11" imgW="2095500" imgH="431800" progId="Equation.3">
                  <p:embed/>
                </p:oleObj>
              </mc:Choice>
              <mc:Fallback>
                <p:oleObj name="公式" r:id="rId11" imgW="20955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8538" y="2636838"/>
                        <a:ext cx="4522787" cy="933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58672" name="Text Box 16"/>
          <p:cNvSpPr txBox="1">
            <a:spLocks noChangeArrowheads="1"/>
          </p:cNvSpPr>
          <p:nvPr/>
        </p:nvSpPr>
        <p:spPr bwMode="auto">
          <a:xfrm>
            <a:off x="1403350" y="2852738"/>
            <a:ext cx="720725"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得：</a:t>
            </a:r>
          </a:p>
        </p:txBody>
      </p:sp>
      <p:sp>
        <p:nvSpPr>
          <p:cNvPr id="2758673" name="Text Box 17"/>
          <p:cNvSpPr txBox="1">
            <a:spLocks noChangeArrowheads="1"/>
          </p:cNvSpPr>
          <p:nvPr/>
        </p:nvSpPr>
        <p:spPr bwMode="auto">
          <a:xfrm>
            <a:off x="3635375" y="1819275"/>
            <a:ext cx="1079500" cy="457200"/>
          </a:xfrm>
          <a:prstGeom prst="rect">
            <a:avLst/>
          </a:prstGeom>
          <a:noFill/>
          <a:ln w="9525" algn="ctr">
            <a:noFill/>
            <a:miter lim="800000"/>
            <a:headEnd/>
            <a:tailEnd/>
          </a:ln>
          <a:effectLst/>
        </p:spPr>
        <p:txBody>
          <a:bodyPr>
            <a:spAutoFit/>
          </a:bodyPr>
          <a:lstStyle/>
          <a:p>
            <a:pPr fontAlgn="base">
              <a:spcBef>
                <a:spcPct val="5000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代入：</a:t>
            </a:r>
          </a:p>
        </p:txBody>
      </p:sp>
      <p:graphicFrame>
        <p:nvGraphicFramePr>
          <p:cNvPr id="2758674" name="Object 18"/>
          <p:cNvGraphicFramePr>
            <a:graphicFrameLocks noChangeAspect="1"/>
          </p:cNvGraphicFramePr>
          <p:nvPr/>
        </p:nvGraphicFramePr>
        <p:xfrm>
          <a:off x="6659563" y="5157788"/>
          <a:ext cx="1728787" cy="476250"/>
        </p:xfrm>
        <a:graphic>
          <a:graphicData uri="http://schemas.openxmlformats.org/presentationml/2006/ole">
            <mc:AlternateContent xmlns:mc="http://schemas.openxmlformats.org/markup-compatibility/2006">
              <mc:Choice xmlns:v="urn:schemas-microsoft-com:vml" Requires="v">
                <p:oleObj spid="_x0000_s78903" name="公式" r:id="rId13" imgW="647419" imgH="177723" progId="Equation.3">
                  <p:embed/>
                </p:oleObj>
              </mc:Choice>
              <mc:Fallback>
                <p:oleObj name="公式" r:id="rId13" imgW="647419" imgH="17772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9563" y="5157788"/>
                        <a:ext cx="1728787" cy="476250"/>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131</a:t>
            </a:fld>
            <a:endParaRPr lang="en-US" altLang="zh-CN">
              <a:solidFill>
                <a:srgbClr val="000000"/>
              </a:solidFill>
            </a:endParaRPr>
          </a:p>
        </p:txBody>
      </p:sp>
    </p:spTree>
    <p:extLst>
      <p:ext uri="{BB962C8B-B14F-4D97-AF65-F5344CB8AC3E}">
        <p14:creationId xmlns:p14="http://schemas.microsoft.com/office/powerpoint/2010/main" val="5310083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58671"/>
                                        </p:tgtEl>
                                        <p:attrNameLst>
                                          <p:attrName>style.visibility</p:attrName>
                                        </p:attrNameLst>
                                      </p:cBhvr>
                                      <p:to>
                                        <p:strVal val="visible"/>
                                      </p:to>
                                    </p:set>
                                    <p:animEffect transition="in" filter="wipe(left)">
                                      <p:cBhvr>
                                        <p:cTn id="7" dur="500"/>
                                        <p:tgtEl>
                                          <p:spTgt spid="27586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58672"/>
                                        </p:tgtEl>
                                        <p:attrNameLst>
                                          <p:attrName>style.visibility</p:attrName>
                                        </p:attrNameLst>
                                      </p:cBhvr>
                                      <p:to>
                                        <p:strVal val="visible"/>
                                      </p:to>
                                    </p:set>
                                    <p:animEffect transition="in" filter="wipe(left)">
                                      <p:cBhvr>
                                        <p:cTn id="10" dur="500"/>
                                        <p:tgtEl>
                                          <p:spTgt spid="27586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758661"/>
                                        </p:tgtEl>
                                        <p:attrNameLst>
                                          <p:attrName>style.visibility</p:attrName>
                                        </p:attrNameLst>
                                      </p:cBhvr>
                                      <p:to>
                                        <p:strVal val="visible"/>
                                      </p:to>
                                    </p:set>
                                    <p:animEffect transition="in" filter="wipe(left)">
                                      <p:cBhvr>
                                        <p:cTn id="15" dur="500"/>
                                        <p:tgtEl>
                                          <p:spTgt spid="275866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58662"/>
                                        </p:tgtEl>
                                        <p:attrNameLst>
                                          <p:attrName>style.visibility</p:attrName>
                                        </p:attrNameLst>
                                      </p:cBhvr>
                                      <p:to>
                                        <p:strVal val="visible"/>
                                      </p:to>
                                    </p:set>
                                    <p:animEffect transition="in" filter="wipe(left)">
                                      <p:cBhvr>
                                        <p:cTn id="18" dur="500"/>
                                        <p:tgtEl>
                                          <p:spTgt spid="27586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58663"/>
                                        </p:tgtEl>
                                        <p:attrNameLst>
                                          <p:attrName>style.visibility</p:attrName>
                                        </p:attrNameLst>
                                      </p:cBhvr>
                                      <p:to>
                                        <p:strVal val="visible"/>
                                      </p:to>
                                    </p:set>
                                    <p:animEffect transition="in" filter="wipe(left)">
                                      <p:cBhvr>
                                        <p:cTn id="23" dur="500"/>
                                        <p:tgtEl>
                                          <p:spTgt spid="2758663"/>
                                        </p:tgtEl>
                                      </p:cBhvr>
                                    </p:animEffect>
                                  </p:childTnLst>
                                </p:cTn>
                              </p:par>
                              <p:par>
                                <p:cTn id="24" presetID="22" presetClass="entr" presetSubtype="8" fill="hold" nodeType="withEffect">
                                  <p:stCondLst>
                                    <p:cond delay="0"/>
                                  </p:stCondLst>
                                  <p:childTnLst>
                                    <p:set>
                                      <p:cBhvr>
                                        <p:cTn id="25" dur="1" fill="hold">
                                          <p:stCondLst>
                                            <p:cond delay="0"/>
                                          </p:stCondLst>
                                        </p:cTn>
                                        <p:tgtEl>
                                          <p:spTgt spid="2758664"/>
                                        </p:tgtEl>
                                        <p:attrNameLst>
                                          <p:attrName>style.visibility</p:attrName>
                                        </p:attrNameLst>
                                      </p:cBhvr>
                                      <p:to>
                                        <p:strVal val="visible"/>
                                      </p:to>
                                    </p:set>
                                    <p:animEffect transition="in" filter="wipe(left)">
                                      <p:cBhvr>
                                        <p:cTn id="26" dur="500"/>
                                        <p:tgtEl>
                                          <p:spTgt spid="2758664"/>
                                        </p:tgtEl>
                                      </p:cBhvr>
                                    </p:animEffect>
                                  </p:childTnLst>
                                </p:cTn>
                              </p:par>
                              <p:par>
                                <p:cTn id="27" presetID="22" presetClass="entr" presetSubtype="8" fill="hold" nodeType="withEffect">
                                  <p:stCondLst>
                                    <p:cond delay="0"/>
                                  </p:stCondLst>
                                  <p:childTnLst>
                                    <p:set>
                                      <p:cBhvr>
                                        <p:cTn id="28" dur="1" fill="hold">
                                          <p:stCondLst>
                                            <p:cond delay="0"/>
                                          </p:stCondLst>
                                        </p:cTn>
                                        <p:tgtEl>
                                          <p:spTgt spid="2758674"/>
                                        </p:tgtEl>
                                        <p:attrNameLst>
                                          <p:attrName>style.visibility</p:attrName>
                                        </p:attrNameLst>
                                      </p:cBhvr>
                                      <p:to>
                                        <p:strVal val="visible"/>
                                      </p:to>
                                    </p:set>
                                    <p:animEffect transition="in" filter="wipe(left)">
                                      <p:cBhvr>
                                        <p:cTn id="29" dur="500"/>
                                        <p:tgtEl>
                                          <p:spTgt spid="275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8662" grpId="0"/>
      <p:bldP spid="2758663" grpId="0"/>
      <p:bldP spid="275867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graphicFrame>
        <p:nvGraphicFramePr>
          <p:cNvPr id="1471494" name="Object 6"/>
          <p:cNvGraphicFramePr>
            <a:graphicFrameLocks noChangeAspect="1"/>
          </p:cNvGraphicFramePr>
          <p:nvPr/>
        </p:nvGraphicFramePr>
        <p:xfrm>
          <a:off x="4429125" y="4797425"/>
          <a:ext cx="4103688" cy="1254125"/>
        </p:xfrm>
        <a:graphic>
          <a:graphicData uri="http://schemas.openxmlformats.org/presentationml/2006/ole">
            <mc:AlternateContent xmlns:mc="http://schemas.openxmlformats.org/markup-compatibility/2006">
              <mc:Choice xmlns:v="urn:schemas-microsoft-com:vml" Requires="v">
                <p:oleObj spid="_x0000_s79906" name="公式" r:id="rId3" imgW="1498600" imgH="457200" progId="Equation.3">
                  <p:embed/>
                </p:oleObj>
              </mc:Choice>
              <mc:Fallback>
                <p:oleObj name="公式" r:id="rId3" imgW="1498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4797425"/>
                        <a:ext cx="41036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2820" name="Rectangle 7"/>
          <p:cNvSpPr>
            <a:spLocks noChangeArrowheads="1"/>
          </p:cNvSpPr>
          <p:nvPr/>
        </p:nvSpPr>
        <p:spPr bwMode="auto">
          <a:xfrm>
            <a:off x="611188" y="1557338"/>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000099"/>
                </a:solidFill>
                <a:latin typeface="宋体" pitchFamily="2" charset="-122"/>
              </a:rPr>
              <a:t>    </a:t>
            </a:r>
            <a:r>
              <a:rPr lang="zh-CN" altLang="en-US" sz="2400" b="1">
                <a:solidFill>
                  <a:srgbClr val="A50021"/>
                </a:solidFill>
                <a:latin typeface="黑体" pitchFamily="49" charset="-122"/>
                <a:ea typeface="黑体" pitchFamily="49" charset="-122"/>
              </a:rPr>
              <a:t>动力学链长</a:t>
            </a:r>
            <a:r>
              <a:rPr lang="zh-CN" altLang="en-US" sz="2400" b="1">
                <a:solidFill>
                  <a:srgbClr val="000099"/>
                </a:solidFill>
                <a:latin typeface="宋体" pitchFamily="2" charset="-122"/>
              </a:rPr>
              <a:t>：聚合动力学研究中，一个活性种从引发到终止所消耗的单体分子数，用</a:t>
            </a:r>
            <a:r>
              <a:rPr lang="en-US" altLang="zh-CN" sz="2400" b="1">
                <a:solidFill>
                  <a:srgbClr val="A50021"/>
                </a:solidFill>
                <a:latin typeface="Symbol" pitchFamily="18" charset="2"/>
              </a:rPr>
              <a:t>n</a:t>
            </a:r>
            <a:r>
              <a:rPr lang="zh-CN" altLang="en-US" sz="2400" b="1">
                <a:solidFill>
                  <a:srgbClr val="000099"/>
                </a:solidFill>
                <a:latin typeface="宋体" pitchFamily="2" charset="-122"/>
              </a:rPr>
              <a:t>表示。</a:t>
            </a:r>
          </a:p>
        </p:txBody>
      </p:sp>
      <p:sp>
        <p:nvSpPr>
          <p:cNvPr id="1471496" name="Rectangle 8"/>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动力学链长和聚合度</a:t>
            </a:r>
          </a:p>
        </p:txBody>
      </p:sp>
      <p:grpSp>
        <p:nvGrpSpPr>
          <p:cNvPr id="2" name="Group 17"/>
          <p:cNvGrpSpPr>
            <a:grpSpLocks/>
          </p:cNvGrpSpPr>
          <p:nvPr/>
        </p:nvGrpSpPr>
        <p:grpSpPr bwMode="auto">
          <a:xfrm>
            <a:off x="611188" y="2420938"/>
            <a:ext cx="7921625" cy="1879600"/>
            <a:chOff x="385" y="1551"/>
            <a:chExt cx="4990" cy="1184"/>
          </a:xfrm>
        </p:grpSpPr>
        <p:sp>
          <p:nvSpPr>
            <p:cNvPr id="162825" name="Rectangle 10"/>
            <p:cNvSpPr>
              <a:spLocks noChangeArrowheads="1"/>
            </p:cNvSpPr>
            <p:nvPr/>
          </p:nvSpPr>
          <p:spPr bwMode="auto">
            <a:xfrm>
              <a:off x="385" y="1551"/>
              <a:ext cx="499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fontAlgn="base" hangingPunct="0">
                <a:spcBef>
                  <a:spcPct val="0"/>
                </a:spcBef>
                <a:spcAft>
                  <a:spcPct val="0"/>
                </a:spcAft>
              </a:pPr>
              <a:r>
                <a:rPr lang="zh-CN" altLang="en-US" sz="2400" b="1">
                  <a:solidFill>
                    <a:srgbClr val="000000"/>
                  </a:solidFill>
                  <a:latin typeface="楷体_GB2312" pitchFamily="49" charset="-122"/>
                  <a:ea typeface="楷体_GB2312" pitchFamily="49" charset="-122"/>
                </a:rPr>
                <a:t>    </a:t>
              </a:r>
              <a:r>
                <a:rPr lang="zh-CN" altLang="en-US" sz="2400" b="1">
                  <a:solidFill>
                    <a:srgbClr val="A50021"/>
                  </a:solidFill>
                  <a:latin typeface="楷体_GB2312" pitchFamily="49" charset="-122"/>
                  <a:ea typeface="楷体_GB2312" pitchFamily="49" charset="-122"/>
                </a:rPr>
                <a:t>稳态、无链转移反应时</a:t>
              </a:r>
              <a:r>
                <a:rPr lang="zh-CN" altLang="en-US" sz="2400" b="1">
                  <a:solidFill>
                    <a:srgbClr val="000000"/>
                  </a:solidFill>
                  <a:latin typeface="楷体_GB2312" pitchFamily="49" charset="-122"/>
                  <a:ea typeface="楷体_GB2312" pitchFamily="49" charset="-122"/>
                </a:rPr>
                <a:t>，动力学链长等于链增长速率与链终止</a:t>
              </a:r>
              <a:r>
                <a:rPr lang="en-US" altLang="zh-CN" sz="2400" b="1">
                  <a:solidFill>
                    <a:srgbClr val="000000"/>
                  </a:solidFill>
                  <a:latin typeface="楷体_GB2312" pitchFamily="49" charset="-122"/>
                  <a:ea typeface="楷体_GB2312" pitchFamily="49" charset="-122"/>
                </a:rPr>
                <a:t>(</a:t>
              </a:r>
              <a:r>
                <a:rPr lang="zh-CN" altLang="en-US" sz="2400" b="1">
                  <a:solidFill>
                    <a:srgbClr val="000000"/>
                  </a:solidFill>
                  <a:latin typeface="楷体_GB2312" pitchFamily="49" charset="-122"/>
                  <a:ea typeface="楷体_GB2312" pitchFamily="49" charset="-122"/>
                </a:rPr>
                <a:t>或链引发</a:t>
              </a:r>
              <a:r>
                <a:rPr lang="en-US" altLang="zh-CN" sz="2400" b="1">
                  <a:solidFill>
                    <a:srgbClr val="000000"/>
                  </a:solidFill>
                  <a:latin typeface="楷体_GB2312" pitchFamily="49" charset="-122"/>
                  <a:ea typeface="楷体_GB2312" pitchFamily="49" charset="-122"/>
                </a:rPr>
                <a:t>)</a:t>
              </a:r>
              <a:r>
                <a:rPr lang="zh-CN" altLang="en-US" sz="2400" b="1">
                  <a:solidFill>
                    <a:srgbClr val="000000"/>
                  </a:solidFill>
                  <a:latin typeface="楷体_GB2312" pitchFamily="49" charset="-122"/>
                  <a:ea typeface="楷体_GB2312" pitchFamily="49" charset="-122"/>
                </a:rPr>
                <a:t>速率之比，即</a:t>
              </a:r>
              <a:r>
                <a:rPr lang="en-US" altLang="zh-CN" sz="2400" b="1">
                  <a:solidFill>
                    <a:srgbClr val="000000"/>
                  </a:solidFill>
                  <a:latin typeface="楷体_GB2312" pitchFamily="49" charset="-122"/>
                  <a:ea typeface="楷体_GB2312" pitchFamily="49" charset="-122"/>
                </a:rPr>
                <a:t>:</a:t>
              </a:r>
            </a:p>
          </p:txBody>
        </p:sp>
        <p:graphicFrame>
          <p:nvGraphicFramePr>
            <p:cNvPr id="162826" name="Object 14"/>
            <p:cNvGraphicFramePr>
              <a:graphicFrameLocks noChangeAspect="1"/>
            </p:cNvGraphicFramePr>
            <p:nvPr/>
          </p:nvGraphicFramePr>
          <p:xfrm>
            <a:off x="847" y="2160"/>
            <a:ext cx="2523" cy="575"/>
          </p:xfrm>
          <a:graphic>
            <a:graphicData uri="http://schemas.openxmlformats.org/presentationml/2006/ole">
              <mc:AlternateContent xmlns:mc="http://schemas.openxmlformats.org/markup-compatibility/2006">
                <mc:Choice xmlns:v="urn:schemas-microsoft-com:vml" Requires="v">
                  <p:oleObj spid="_x0000_s79907" name="公式" r:id="rId5" imgW="1892300" imgH="431800" progId="Equation.3">
                    <p:embed/>
                  </p:oleObj>
                </mc:Choice>
                <mc:Fallback>
                  <p:oleObj name="公式" r:id="rId5" imgW="18923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 y="2160"/>
                          <a:ext cx="2523" cy="575"/>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471503" name="Object 15"/>
          <p:cNvGraphicFramePr>
            <a:graphicFrameLocks noChangeAspect="1"/>
          </p:cNvGraphicFramePr>
          <p:nvPr/>
        </p:nvGraphicFramePr>
        <p:xfrm>
          <a:off x="611188" y="4652963"/>
          <a:ext cx="2736850" cy="669925"/>
        </p:xfrm>
        <a:graphic>
          <a:graphicData uri="http://schemas.openxmlformats.org/presentationml/2006/ole">
            <mc:AlternateContent xmlns:mc="http://schemas.openxmlformats.org/markup-compatibility/2006">
              <mc:Choice xmlns:v="urn:schemas-microsoft-com:vml" Requires="v">
                <p:oleObj spid="_x0000_s79908" name="公式" r:id="rId7" imgW="1028254" imgH="253890" progId="Equation.3">
                  <p:embed/>
                </p:oleObj>
              </mc:Choice>
              <mc:Fallback>
                <p:oleObj name="公式" r:id="rId7" imgW="1028254"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652963"/>
                        <a:ext cx="2736850" cy="6699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71504" name="Object 16"/>
          <p:cNvGraphicFramePr>
            <a:graphicFrameLocks noChangeAspect="1"/>
          </p:cNvGraphicFramePr>
          <p:nvPr/>
        </p:nvGraphicFramePr>
        <p:xfrm>
          <a:off x="611188" y="5445125"/>
          <a:ext cx="3311525" cy="619125"/>
        </p:xfrm>
        <a:graphic>
          <a:graphicData uri="http://schemas.openxmlformats.org/presentationml/2006/ole">
            <mc:AlternateContent xmlns:mc="http://schemas.openxmlformats.org/markup-compatibility/2006">
              <mc:Choice xmlns:v="urn:schemas-microsoft-com:vml" Requires="v">
                <p:oleObj spid="_x0000_s79909" name="公式" r:id="rId9" imgW="1269449" imgH="241195" progId="Equation.3">
                  <p:embed/>
                </p:oleObj>
              </mc:Choice>
              <mc:Fallback>
                <p:oleObj name="公式" r:id="rId9" imgW="1269449"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5445125"/>
                        <a:ext cx="3311525" cy="6191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灯片编号占位符 2"/>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132</a:t>
            </a:fld>
            <a:endParaRPr lang="en-US" altLang="zh-CN">
              <a:solidFill>
                <a:srgbClr val="000000"/>
              </a:solidFill>
            </a:endParaRPr>
          </a:p>
        </p:txBody>
      </p:sp>
    </p:spTree>
    <p:extLst>
      <p:ext uri="{BB962C8B-B14F-4D97-AF65-F5344CB8AC3E}">
        <p14:creationId xmlns:p14="http://schemas.microsoft.com/office/powerpoint/2010/main" val="5525456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71503"/>
                                        </p:tgtEl>
                                        <p:attrNameLst>
                                          <p:attrName>style.visibility</p:attrName>
                                        </p:attrNameLst>
                                      </p:cBhvr>
                                      <p:to>
                                        <p:strVal val="visible"/>
                                      </p:to>
                                    </p:set>
                                    <p:animEffect transition="in" filter="wipe(left)">
                                      <p:cBhvr>
                                        <p:cTn id="12" dur="500"/>
                                        <p:tgtEl>
                                          <p:spTgt spid="1471503"/>
                                        </p:tgtEl>
                                      </p:cBhvr>
                                    </p:animEffect>
                                  </p:childTnLst>
                                </p:cTn>
                              </p:par>
                              <p:par>
                                <p:cTn id="13" presetID="22" presetClass="entr" presetSubtype="8" fill="hold" nodeType="withEffect">
                                  <p:stCondLst>
                                    <p:cond delay="0"/>
                                  </p:stCondLst>
                                  <p:childTnLst>
                                    <p:set>
                                      <p:cBhvr>
                                        <p:cTn id="14" dur="1" fill="hold">
                                          <p:stCondLst>
                                            <p:cond delay="0"/>
                                          </p:stCondLst>
                                        </p:cTn>
                                        <p:tgtEl>
                                          <p:spTgt spid="1471504"/>
                                        </p:tgtEl>
                                        <p:attrNameLst>
                                          <p:attrName>style.visibility</p:attrName>
                                        </p:attrNameLst>
                                      </p:cBhvr>
                                      <p:to>
                                        <p:strVal val="visible"/>
                                      </p:to>
                                    </p:set>
                                    <p:animEffect transition="in" filter="wipe(left)">
                                      <p:cBhvr>
                                        <p:cTn id="15" dur="500"/>
                                        <p:tgtEl>
                                          <p:spTgt spid="14715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471494"/>
                                        </p:tgtEl>
                                        <p:attrNameLst>
                                          <p:attrName>style.visibility</p:attrName>
                                        </p:attrNameLst>
                                      </p:cBhvr>
                                      <p:to>
                                        <p:strVal val="visible"/>
                                      </p:to>
                                    </p:set>
                                    <p:animEffect transition="in" filter="wipe(left)">
                                      <p:cBhvr>
                                        <p:cTn id="20" dur="500"/>
                                        <p:tgtEl>
                                          <p:spTgt spid="147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body" sz="half" idx="1"/>
          </p:nvPr>
        </p:nvSpPr>
        <p:spPr/>
        <p:txBody>
          <a:bodyPr/>
          <a:lstStyle/>
          <a:p>
            <a:pPr eaLnBrk="1" hangingPunct="1">
              <a:buFont typeface="Wingdings" pitchFamily="2" charset="2"/>
              <a:buNone/>
            </a:pPr>
            <a:endParaRPr lang="zh-CN" altLang="en-US" sz="2000" b="1" smtClean="0">
              <a:solidFill>
                <a:srgbClr val="0000FF"/>
              </a:solidFill>
              <a:latin typeface="Times New Roman" pitchFamily="18" charset="0"/>
            </a:endParaRPr>
          </a:p>
          <a:p>
            <a:pPr eaLnBrk="1" hangingPunct="1">
              <a:buFont typeface="Wingdings" pitchFamily="2" charset="2"/>
              <a:buNone/>
            </a:pPr>
            <a:endParaRPr lang="zh-CN" altLang="en-US" sz="2000" b="1" smtClean="0">
              <a:solidFill>
                <a:srgbClr val="0000FF"/>
              </a:solidFill>
              <a:latin typeface="Times New Roman" pitchFamily="18" charset="0"/>
            </a:endParaRPr>
          </a:p>
          <a:p>
            <a:pPr eaLnBrk="1" hangingPunct="1">
              <a:buFont typeface="Wingdings" pitchFamily="2" charset="2"/>
              <a:buNone/>
            </a:pPr>
            <a:endParaRPr lang="zh-CN" altLang="en-US" sz="2000" b="1" smtClean="0">
              <a:solidFill>
                <a:srgbClr val="FFFF00"/>
              </a:solidFill>
              <a:latin typeface="Times New Roman" pitchFamily="18" charset="0"/>
            </a:endParaRPr>
          </a:p>
          <a:p>
            <a:pPr eaLnBrk="1" hangingPunct="1">
              <a:buFont typeface="Wingdings" pitchFamily="2" charset="2"/>
              <a:buNone/>
            </a:pPr>
            <a:r>
              <a:rPr lang="zh-CN" altLang="en-US" sz="2000" b="1" smtClean="0">
                <a:solidFill>
                  <a:srgbClr val="FFFF00"/>
                </a:solidFill>
                <a:latin typeface="Times New Roman" pitchFamily="18" charset="0"/>
              </a:rPr>
              <a:t>      </a:t>
            </a:r>
          </a:p>
          <a:p>
            <a:pPr eaLnBrk="1" hangingPunct="1">
              <a:buFont typeface="Wingdings" pitchFamily="2" charset="2"/>
              <a:buNone/>
            </a:pPr>
            <a:r>
              <a:rPr lang="zh-CN" altLang="en-US" sz="2000" b="1" smtClean="0">
                <a:solidFill>
                  <a:srgbClr val="FFFF00"/>
                </a:solidFill>
                <a:latin typeface="Times New Roman" pitchFamily="18" charset="0"/>
              </a:rPr>
              <a:t>        </a:t>
            </a:r>
            <a:endParaRPr lang="zh-CN" altLang="en-US" sz="2000" b="1" smtClean="0">
              <a:solidFill>
                <a:srgbClr val="0000FF"/>
              </a:solidFill>
              <a:latin typeface="Times New Roman" pitchFamily="18" charset="0"/>
            </a:endParaRPr>
          </a:p>
        </p:txBody>
      </p:sp>
      <p:graphicFrame>
        <p:nvGraphicFramePr>
          <p:cNvPr id="2448389" name="Object 5"/>
          <p:cNvGraphicFramePr>
            <a:graphicFrameLocks noChangeAspect="1"/>
          </p:cNvGraphicFramePr>
          <p:nvPr/>
        </p:nvGraphicFramePr>
        <p:xfrm>
          <a:off x="1597025" y="3213100"/>
          <a:ext cx="3284538" cy="1203325"/>
        </p:xfrm>
        <a:graphic>
          <a:graphicData uri="http://schemas.openxmlformats.org/presentationml/2006/ole">
            <mc:AlternateContent xmlns:mc="http://schemas.openxmlformats.org/markup-compatibility/2006">
              <mc:Choice xmlns:v="urn:schemas-microsoft-com:vml" Requires="v">
                <p:oleObj spid="_x0000_s80930" name="公式" r:id="rId3" imgW="1244600" imgH="457200" progId="Equation.3">
                  <p:embed/>
                </p:oleObj>
              </mc:Choice>
              <mc:Fallback>
                <p:oleObj name="公式" r:id="rId3" imgW="12446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25" y="3213100"/>
                        <a:ext cx="32845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44" name="Rectangle 8"/>
          <p:cNvSpPr>
            <a:spLocks noChangeArrowheads="1"/>
          </p:cNvSpPr>
          <p:nvPr/>
        </p:nvSpPr>
        <p:spPr bwMode="auto">
          <a:xfrm>
            <a:off x="611188" y="2100263"/>
            <a:ext cx="7921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fontAlgn="base">
              <a:lnSpc>
                <a:spcPct val="120000"/>
              </a:lnSpc>
              <a:spcBef>
                <a:spcPct val="0"/>
              </a:spcBef>
              <a:spcAft>
                <a:spcPct val="0"/>
              </a:spcAft>
            </a:pPr>
            <a:r>
              <a:rPr lang="zh-CN" altLang="en-US" sz="2400" b="1">
                <a:solidFill>
                  <a:srgbClr val="000099"/>
                </a:solidFill>
                <a:latin typeface="Times New Roman" pitchFamily="18" charset="0"/>
                <a:ea typeface="黑体" pitchFamily="49" charset="-122"/>
              </a:rPr>
              <a:t>将上式与链增长速率方程以及引发剂引发时的引发速率方程合并，可得：</a:t>
            </a:r>
          </a:p>
        </p:txBody>
      </p:sp>
      <p:sp>
        <p:nvSpPr>
          <p:cNvPr id="2448393" name="Rectangle 9"/>
          <p:cNvSpPr>
            <a:spLocks noChangeArrowheads="1"/>
          </p:cNvSpPr>
          <p:nvPr/>
        </p:nvSpPr>
        <p:spPr bwMode="auto">
          <a:xfrm>
            <a:off x="611188" y="4868863"/>
            <a:ext cx="79216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algn="just" fontAlgn="base">
              <a:lnSpc>
                <a:spcPct val="120000"/>
              </a:lnSpc>
              <a:spcBef>
                <a:spcPct val="0"/>
              </a:spcBef>
              <a:spcAft>
                <a:spcPct val="0"/>
              </a:spcAft>
            </a:pPr>
            <a:r>
              <a:rPr lang="zh-CN" altLang="en-US" sz="2400" b="1">
                <a:solidFill>
                  <a:srgbClr val="000099"/>
                </a:solidFill>
                <a:latin typeface="Times New Roman" pitchFamily="18" charset="0"/>
                <a:ea typeface="黑体" pitchFamily="49" charset="-122"/>
              </a:rPr>
              <a:t>上式表明：</a:t>
            </a:r>
            <a:r>
              <a:rPr lang="zh-CN" altLang="en-US" sz="2400" b="1">
                <a:solidFill>
                  <a:srgbClr val="A50021"/>
                </a:solidFill>
                <a:latin typeface="Times New Roman" pitchFamily="18" charset="0"/>
                <a:ea typeface="黑体" pitchFamily="49" charset="-122"/>
              </a:rPr>
              <a:t>动力学链长与单体浓度成正比，而与引发剂浓度的平方根成反比</a:t>
            </a:r>
            <a:r>
              <a:rPr lang="zh-CN" altLang="en-US" sz="2400" b="1">
                <a:solidFill>
                  <a:srgbClr val="000099"/>
                </a:solidFill>
                <a:latin typeface="Times New Roman" pitchFamily="18" charset="0"/>
                <a:ea typeface="黑体" pitchFamily="49" charset="-122"/>
              </a:rPr>
              <a:t>。因此，在实施自由基聚合时，增加引发剂提高聚合速率的措施，往往使产物聚合度下降。</a:t>
            </a:r>
          </a:p>
        </p:txBody>
      </p:sp>
      <p:sp>
        <p:nvSpPr>
          <p:cNvPr id="163846" name="Rectangle 10"/>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graphicFrame>
        <p:nvGraphicFramePr>
          <p:cNvPr id="163847" name="Object 14"/>
          <p:cNvGraphicFramePr>
            <a:graphicFrameLocks noGrp="1" noChangeAspect="1"/>
          </p:cNvGraphicFramePr>
          <p:nvPr>
            <p:ph sz="quarter" idx="3"/>
          </p:nvPr>
        </p:nvGraphicFramePr>
        <p:xfrm>
          <a:off x="3059113" y="981075"/>
          <a:ext cx="3457575" cy="1055688"/>
        </p:xfrm>
        <a:graphic>
          <a:graphicData uri="http://schemas.openxmlformats.org/presentationml/2006/ole">
            <mc:AlternateContent xmlns:mc="http://schemas.openxmlformats.org/markup-compatibility/2006">
              <mc:Choice xmlns:v="urn:schemas-microsoft-com:vml" Requires="v">
                <p:oleObj spid="_x0000_s80931" name="公式" r:id="rId5" imgW="1498600" imgH="457200" progId="Equation.3">
                  <p:embed/>
                </p:oleObj>
              </mc:Choice>
              <mc:Fallback>
                <p:oleObj name="公式" r:id="rId5" imgW="1498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981075"/>
                        <a:ext cx="3457575"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48403" name="Rectangle 19"/>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动力学链长</a:t>
            </a:r>
          </a:p>
        </p:txBody>
      </p:sp>
      <p:graphicFrame>
        <p:nvGraphicFramePr>
          <p:cNvPr id="2448407" name="Object 23"/>
          <p:cNvGraphicFramePr>
            <a:graphicFrameLocks noChangeAspect="1"/>
          </p:cNvGraphicFramePr>
          <p:nvPr/>
        </p:nvGraphicFramePr>
        <p:xfrm>
          <a:off x="5867400" y="2708275"/>
          <a:ext cx="2303463" cy="1082675"/>
        </p:xfrm>
        <a:graphic>
          <a:graphicData uri="http://schemas.openxmlformats.org/presentationml/2006/ole">
            <mc:AlternateContent xmlns:mc="http://schemas.openxmlformats.org/markup-compatibility/2006">
              <mc:Choice xmlns:v="urn:schemas-microsoft-com:vml" Requires="v">
                <p:oleObj spid="_x0000_s80932" name="公式" r:id="rId7" imgW="952087" imgH="444307" progId="Equation.3">
                  <p:embed/>
                </p:oleObj>
              </mc:Choice>
              <mc:Fallback>
                <p:oleObj name="公式" r:id="rId7" imgW="952087" imgH="44430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708275"/>
                        <a:ext cx="2303463" cy="10826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48411" name="Object 27"/>
          <p:cNvGraphicFramePr>
            <a:graphicFrameLocks noChangeAspect="1"/>
          </p:cNvGraphicFramePr>
          <p:nvPr/>
        </p:nvGraphicFramePr>
        <p:xfrm>
          <a:off x="5867400" y="3933825"/>
          <a:ext cx="1944688" cy="557213"/>
        </p:xfrm>
        <a:graphic>
          <a:graphicData uri="http://schemas.openxmlformats.org/presentationml/2006/ole">
            <mc:AlternateContent xmlns:mc="http://schemas.openxmlformats.org/markup-compatibility/2006">
              <mc:Choice xmlns:v="urn:schemas-microsoft-com:vml" Requires="v">
                <p:oleObj spid="_x0000_s80933" name="公式" r:id="rId9" imgW="800100" imgH="228600" progId="Equation.3">
                  <p:embed/>
                </p:oleObj>
              </mc:Choice>
              <mc:Fallback>
                <p:oleObj name="公式" r:id="rId9" imgW="8001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933825"/>
                        <a:ext cx="1944688" cy="5572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133</a:t>
            </a:fld>
            <a:endParaRPr lang="en-US" altLang="zh-CN">
              <a:solidFill>
                <a:srgbClr val="000000"/>
              </a:solidFill>
            </a:endParaRPr>
          </a:p>
        </p:txBody>
      </p:sp>
    </p:spTree>
    <p:extLst>
      <p:ext uri="{BB962C8B-B14F-4D97-AF65-F5344CB8AC3E}">
        <p14:creationId xmlns:p14="http://schemas.microsoft.com/office/powerpoint/2010/main" val="41522867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48407"/>
                                        </p:tgtEl>
                                        <p:attrNameLst>
                                          <p:attrName>style.visibility</p:attrName>
                                        </p:attrNameLst>
                                      </p:cBhvr>
                                      <p:to>
                                        <p:strVal val="visible"/>
                                      </p:to>
                                    </p:set>
                                    <p:animEffect transition="in" filter="wipe(left)">
                                      <p:cBhvr>
                                        <p:cTn id="7" dur="500"/>
                                        <p:tgtEl>
                                          <p:spTgt spid="2448407"/>
                                        </p:tgtEl>
                                      </p:cBhvr>
                                    </p:animEffect>
                                  </p:childTnLst>
                                </p:cTn>
                              </p:par>
                              <p:par>
                                <p:cTn id="8" presetID="22" presetClass="entr" presetSubtype="8" fill="hold" nodeType="withEffect">
                                  <p:stCondLst>
                                    <p:cond delay="0"/>
                                  </p:stCondLst>
                                  <p:childTnLst>
                                    <p:set>
                                      <p:cBhvr>
                                        <p:cTn id="9" dur="1" fill="hold">
                                          <p:stCondLst>
                                            <p:cond delay="0"/>
                                          </p:stCondLst>
                                        </p:cTn>
                                        <p:tgtEl>
                                          <p:spTgt spid="2448389"/>
                                        </p:tgtEl>
                                        <p:attrNameLst>
                                          <p:attrName>style.visibility</p:attrName>
                                        </p:attrNameLst>
                                      </p:cBhvr>
                                      <p:to>
                                        <p:strVal val="visible"/>
                                      </p:to>
                                    </p:set>
                                    <p:animEffect transition="in" filter="wipe(left)">
                                      <p:cBhvr>
                                        <p:cTn id="10" dur="500"/>
                                        <p:tgtEl>
                                          <p:spTgt spid="2448389"/>
                                        </p:tgtEl>
                                      </p:cBhvr>
                                    </p:animEffect>
                                  </p:childTnLst>
                                </p:cTn>
                              </p:par>
                              <p:par>
                                <p:cTn id="11" presetID="22" presetClass="entr" presetSubtype="8" fill="hold" nodeType="withEffect">
                                  <p:stCondLst>
                                    <p:cond delay="0"/>
                                  </p:stCondLst>
                                  <p:childTnLst>
                                    <p:set>
                                      <p:cBhvr>
                                        <p:cTn id="12" dur="1" fill="hold">
                                          <p:stCondLst>
                                            <p:cond delay="0"/>
                                          </p:stCondLst>
                                        </p:cTn>
                                        <p:tgtEl>
                                          <p:spTgt spid="2448411"/>
                                        </p:tgtEl>
                                        <p:attrNameLst>
                                          <p:attrName>style.visibility</p:attrName>
                                        </p:attrNameLst>
                                      </p:cBhvr>
                                      <p:to>
                                        <p:strVal val="visible"/>
                                      </p:to>
                                    </p:set>
                                    <p:animEffect transition="in" filter="wipe(left)">
                                      <p:cBhvr>
                                        <p:cTn id="13" dur="500"/>
                                        <p:tgtEl>
                                          <p:spTgt spid="24484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48393"/>
                                        </p:tgtEl>
                                        <p:attrNameLst>
                                          <p:attrName>style.visibility</p:attrName>
                                        </p:attrNameLst>
                                      </p:cBhvr>
                                      <p:to>
                                        <p:strVal val="visible"/>
                                      </p:to>
                                    </p:set>
                                    <p:animEffect transition="in" filter="wipe(left)">
                                      <p:cBhvr>
                                        <p:cTn id="18" dur="500"/>
                                        <p:tgtEl>
                                          <p:spTgt spid="2448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39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9411" name="Rectangle 3"/>
          <p:cNvSpPr>
            <a:spLocks noGrp="1" noChangeArrowheads="1"/>
          </p:cNvSpPr>
          <p:nvPr>
            <p:ph type="body" idx="1"/>
          </p:nvPr>
        </p:nvSpPr>
        <p:spPr>
          <a:xfrm>
            <a:off x="611188" y="5724525"/>
            <a:ext cx="7921625" cy="584200"/>
          </a:xfrm>
        </p:spPr>
        <p:txBody>
          <a:bodyPr/>
          <a:lstStyle/>
          <a:p>
            <a:pPr algn="r" eaLnBrk="1" hangingPunct="1">
              <a:buFont typeface="Wingdings" pitchFamily="2" charset="2"/>
              <a:buNone/>
            </a:pPr>
            <a:r>
              <a:rPr lang="zh-CN" altLang="en-US" sz="2400" b="1" smtClean="0">
                <a:solidFill>
                  <a:srgbClr val="000099"/>
                </a:solidFill>
              </a:rPr>
              <a:t>式中：</a:t>
            </a:r>
            <a:r>
              <a:rPr lang="en-US" altLang="zh-CN" sz="2400" b="1" smtClean="0">
                <a:solidFill>
                  <a:srgbClr val="000099"/>
                </a:solidFill>
                <a:latin typeface="Times New Roman" pitchFamily="18" charset="0"/>
              </a:rPr>
              <a:t>C</a:t>
            </a:r>
            <a:r>
              <a:rPr lang="zh-CN" altLang="en-US" sz="2400" b="1" smtClean="0">
                <a:solidFill>
                  <a:srgbClr val="000099"/>
                </a:solidFill>
                <a:latin typeface="Times New Roman" pitchFamily="18" charset="0"/>
              </a:rPr>
              <a:t>和</a:t>
            </a:r>
            <a:r>
              <a:rPr lang="en-US" altLang="zh-CN" sz="2400" b="1" smtClean="0">
                <a:solidFill>
                  <a:srgbClr val="000099"/>
                </a:solidFill>
                <a:latin typeface="Times New Roman" pitchFamily="18" charset="0"/>
              </a:rPr>
              <a:t>D</a:t>
            </a:r>
            <a:r>
              <a:rPr lang="zh-CN" altLang="en-US" sz="2400" b="1" smtClean="0">
                <a:solidFill>
                  <a:srgbClr val="000099"/>
                </a:solidFill>
                <a:latin typeface="Times New Roman" pitchFamily="18" charset="0"/>
              </a:rPr>
              <a:t>分别</a:t>
            </a:r>
            <a:r>
              <a:rPr lang="zh-CN" altLang="en-US" sz="2400" b="1" smtClean="0">
                <a:solidFill>
                  <a:srgbClr val="000099"/>
                </a:solidFill>
              </a:rPr>
              <a:t>表示偶合终止或岐化终止的分率。</a:t>
            </a:r>
          </a:p>
        </p:txBody>
      </p:sp>
      <p:sp>
        <p:nvSpPr>
          <p:cNvPr id="244941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449414"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64869" name="Rectangle 1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49425" name="Rectangle 17"/>
          <p:cNvSpPr>
            <a:spLocks noChangeArrowheads="1"/>
          </p:cNvSpPr>
          <p:nvPr/>
        </p:nvSpPr>
        <p:spPr bwMode="auto">
          <a:xfrm>
            <a:off x="611188" y="908050"/>
            <a:ext cx="4167187"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动力学链长与聚合度的关系：</a:t>
            </a:r>
          </a:p>
        </p:txBody>
      </p:sp>
      <p:grpSp>
        <p:nvGrpSpPr>
          <p:cNvPr id="2" name="Group 22"/>
          <p:cNvGrpSpPr>
            <a:grpSpLocks/>
          </p:cNvGrpSpPr>
          <p:nvPr/>
        </p:nvGrpSpPr>
        <p:grpSpPr bwMode="auto">
          <a:xfrm>
            <a:off x="900113" y="1773238"/>
            <a:ext cx="3581400" cy="617537"/>
            <a:chOff x="567" y="1117"/>
            <a:chExt cx="2256" cy="389"/>
          </a:xfrm>
        </p:grpSpPr>
        <p:graphicFrame>
          <p:nvGraphicFramePr>
            <p:cNvPr id="164880" name="Object 5"/>
            <p:cNvGraphicFramePr>
              <a:graphicFrameLocks noChangeAspect="1"/>
            </p:cNvGraphicFramePr>
            <p:nvPr/>
          </p:nvGraphicFramePr>
          <p:xfrm>
            <a:off x="1848" y="1117"/>
            <a:ext cx="975" cy="389"/>
          </p:xfrm>
          <a:graphic>
            <a:graphicData uri="http://schemas.openxmlformats.org/presentationml/2006/ole">
              <mc:AlternateContent xmlns:mc="http://schemas.openxmlformats.org/markup-compatibility/2006">
                <mc:Choice xmlns:v="urn:schemas-microsoft-com:vml" Requires="v">
                  <p:oleObj spid="_x0000_s81954" name="公式" r:id="rId3" imgW="545626" imgH="215713" progId="Equation.3">
                    <p:embed/>
                  </p:oleObj>
                </mc:Choice>
                <mc:Fallback>
                  <p:oleObj name="公式" r:id="rId3" imgW="545626"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 y="1117"/>
                          <a:ext cx="97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81" name="Rectangle 18"/>
            <p:cNvSpPr>
              <a:spLocks noChangeArrowheads="1"/>
            </p:cNvSpPr>
            <p:nvPr/>
          </p:nvSpPr>
          <p:spPr bwMode="auto">
            <a:xfrm>
              <a:off x="567" y="1162"/>
              <a:ext cx="10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偶合终止时</a:t>
              </a:r>
            </a:p>
          </p:txBody>
        </p:sp>
      </p:grpSp>
      <p:grpSp>
        <p:nvGrpSpPr>
          <p:cNvPr id="3" name="Group 23"/>
          <p:cNvGrpSpPr>
            <a:grpSpLocks/>
          </p:cNvGrpSpPr>
          <p:nvPr/>
        </p:nvGrpSpPr>
        <p:grpSpPr bwMode="auto">
          <a:xfrm>
            <a:off x="900113" y="2708275"/>
            <a:ext cx="3362325" cy="617538"/>
            <a:chOff x="567" y="1706"/>
            <a:chExt cx="2118" cy="389"/>
          </a:xfrm>
        </p:grpSpPr>
        <p:graphicFrame>
          <p:nvGraphicFramePr>
            <p:cNvPr id="164878" name="Object 7"/>
            <p:cNvGraphicFramePr>
              <a:graphicFrameLocks noChangeAspect="1"/>
            </p:cNvGraphicFramePr>
            <p:nvPr/>
          </p:nvGraphicFramePr>
          <p:xfrm>
            <a:off x="1848" y="1706"/>
            <a:ext cx="837" cy="389"/>
          </p:xfrm>
          <a:graphic>
            <a:graphicData uri="http://schemas.openxmlformats.org/presentationml/2006/ole">
              <mc:AlternateContent xmlns:mc="http://schemas.openxmlformats.org/markup-compatibility/2006">
                <mc:Choice xmlns:v="urn:schemas-microsoft-com:vml" Requires="v">
                  <p:oleObj spid="_x0000_s81955" name="公式" r:id="rId5" imgW="469696" imgH="215806" progId="Equation.3">
                    <p:embed/>
                  </p:oleObj>
                </mc:Choice>
                <mc:Fallback>
                  <p:oleObj name="公式" r:id="rId5" imgW="469696"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 y="1706"/>
                          <a:ext cx="837"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79" name="Rectangle 19"/>
            <p:cNvSpPr>
              <a:spLocks noChangeArrowheads="1"/>
            </p:cNvSpPr>
            <p:nvPr/>
          </p:nvSpPr>
          <p:spPr bwMode="auto">
            <a:xfrm>
              <a:off x="567" y="1797"/>
              <a:ext cx="10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岐化终止时</a:t>
              </a:r>
            </a:p>
          </p:txBody>
        </p:sp>
      </p:grpSp>
      <p:grpSp>
        <p:nvGrpSpPr>
          <p:cNvPr id="4" name="Group 24"/>
          <p:cNvGrpSpPr>
            <a:grpSpLocks/>
          </p:cNvGrpSpPr>
          <p:nvPr/>
        </p:nvGrpSpPr>
        <p:grpSpPr bwMode="auto">
          <a:xfrm>
            <a:off x="900113" y="3662363"/>
            <a:ext cx="7597775" cy="1698625"/>
            <a:chOff x="567" y="2307"/>
            <a:chExt cx="4786" cy="1070"/>
          </a:xfrm>
        </p:grpSpPr>
        <p:graphicFrame>
          <p:nvGraphicFramePr>
            <p:cNvPr id="164874" name="Object 8"/>
            <p:cNvGraphicFramePr>
              <a:graphicFrameLocks noChangeAspect="1"/>
            </p:cNvGraphicFramePr>
            <p:nvPr/>
          </p:nvGraphicFramePr>
          <p:xfrm>
            <a:off x="1836" y="2307"/>
            <a:ext cx="1725" cy="1070"/>
          </p:xfrm>
          <a:graphic>
            <a:graphicData uri="http://schemas.openxmlformats.org/presentationml/2006/ole">
              <mc:AlternateContent xmlns:mc="http://schemas.openxmlformats.org/markup-compatibility/2006">
                <mc:Choice xmlns:v="urn:schemas-microsoft-com:vml" Requires="v">
                  <p:oleObj spid="_x0000_s81956" name="公式" r:id="rId7" imgW="977900" imgH="609600" progId="Equation.3">
                    <p:embed/>
                  </p:oleObj>
                </mc:Choice>
                <mc:Fallback>
                  <p:oleObj name="公式" r:id="rId7" imgW="9779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 y="2307"/>
                          <a:ext cx="1725"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875" name="Object 10"/>
            <p:cNvGraphicFramePr>
              <a:graphicFrameLocks noChangeAspect="1"/>
            </p:cNvGraphicFramePr>
            <p:nvPr/>
          </p:nvGraphicFramePr>
          <p:xfrm>
            <a:off x="3991" y="2341"/>
            <a:ext cx="1362" cy="1009"/>
          </p:xfrm>
          <a:graphic>
            <a:graphicData uri="http://schemas.openxmlformats.org/presentationml/2006/ole">
              <mc:AlternateContent xmlns:mc="http://schemas.openxmlformats.org/markup-compatibility/2006">
                <mc:Choice xmlns:v="urn:schemas-microsoft-com:vml" Requires="v">
                  <p:oleObj spid="_x0000_s81957" name="公式" r:id="rId9" imgW="787058" imgH="583947" progId="Equation.3">
                    <p:embed/>
                  </p:oleObj>
                </mc:Choice>
                <mc:Fallback>
                  <p:oleObj name="公式" r:id="rId9" imgW="787058" imgH="58394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1" y="2341"/>
                          <a:ext cx="1362"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876" name="Rectangle 20"/>
            <p:cNvSpPr>
              <a:spLocks noChangeArrowheads="1"/>
            </p:cNvSpPr>
            <p:nvPr/>
          </p:nvSpPr>
          <p:spPr bwMode="auto">
            <a:xfrm>
              <a:off x="567" y="2478"/>
              <a:ext cx="10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兼有两者时</a:t>
              </a:r>
            </a:p>
          </p:txBody>
        </p:sp>
        <p:sp>
          <p:nvSpPr>
            <p:cNvPr id="164877" name="Rectangle 21"/>
            <p:cNvSpPr>
              <a:spLocks noChangeArrowheads="1"/>
            </p:cNvSpPr>
            <p:nvPr/>
          </p:nvSpPr>
          <p:spPr bwMode="auto">
            <a:xfrm>
              <a:off x="3560" y="2523"/>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或</a:t>
              </a:r>
            </a:p>
          </p:txBody>
        </p:sp>
      </p:grpSp>
      <p:sp>
        <p:nvSpPr>
          <p:cNvPr id="5" name="灯片编号占位符 4"/>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134</a:t>
            </a:fld>
            <a:endParaRPr lang="en-US" altLang="zh-CN">
              <a:solidFill>
                <a:srgbClr val="000000"/>
              </a:solidFill>
            </a:endParaRPr>
          </a:p>
        </p:txBody>
      </p:sp>
    </p:spTree>
    <p:extLst>
      <p:ext uri="{BB962C8B-B14F-4D97-AF65-F5344CB8AC3E}">
        <p14:creationId xmlns:p14="http://schemas.microsoft.com/office/powerpoint/2010/main" val="42465634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449411">
                                            <p:txEl>
                                              <p:pRg st="0" end="0"/>
                                            </p:txEl>
                                          </p:spTgt>
                                        </p:tgtEl>
                                        <p:attrNameLst>
                                          <p:attrName>style.visibility</p:attrName>
                                        </p:attrNameLst>
                                      </p:cBhvr>
                                      <p:to>
                                        <p:strVal val="visible"/>
                                      </p:to>
                                    </p:set>
                                    <p:animEffect transition="in" filter="wipe(left)">
                                      <p:cBhvr>
                                        <p:cTn id="21" dur="500"/>
                                        <p:tgtEl>
                                          <p:spTgt spid="2449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9411"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0436" name="Object 4"/>
          <p:cNvGraphicFramePr>
            <a:graphicFrameLocks noGrp="1" noChangeAspect="1"/>
          </p:cNvGraphicFramePr>
          <p:nvPr>
            <p:ph sz="quarter" idx="2"/>
          </p:nvPr>
        </p:nvGraphicFramePr>
        <p:xfrm>
          <a:off x="1116013" y="3716338"/>
          <a:ext cx="4392612" cy="1089025"/>
        </p:xfrm>
        <a:graphic>
          <a:graphicData uri="http://schemas.openxmlformats.org/presentationml/2006/ole">
            <mc:AlternateContent xmlns:mc="http://schemas.openxmlformats.org/markup-compatibility/2006">
              <mc:Choice xmlns:v="urn:schemas-microsoft-com:vml" Requires="v">
                <p:oleObj spid="_x0000_s82978" name="公式" r:id="rId3" imgW="1841500" imgH="457200" progId="Equation.3">
                  <p:embed/>
                </p:oleObj>
              </mc:Choice>
              <mc:Fallback>
                <p:oleObj name="公式" r:id="rId3" imgW="1841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716338"/>
                        <a:ext cx="4392612"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0438" name="Object 6"/>
          <p:cNvGraphicFramePr>
            <a:graphicFrameLocks noGrp="1" noChangeAspect="1"/>
          </p:cNvGraphicFramePr>
          <p:nvPr>
            <p:ph sz="quarter" idx="3"/>
          </p:nvPr>
        </p:nvGraphicFramePr>
        <p:xfrm>
          <a:off x="2597150" y="5624513"/>
          <a:ext cx="3444875" cy="620712"/>
        </p:xfrm>
        <a:graphic>
          <a:graphicData uri="http://schemas.openxmlformats.org/presentationml/2006/ole">
            <mc:AlternateContent xmlns:mc="http://schemas.openxmlformats.org/markup-compatibility/2006">
              <mc:Choice xmlns:v="urn:schemas-microsoft-com:vml" Requires="v">
                <p:oleObj spid="_x0000_s82979" name="公式" r:id="rId5" imgW="1409088" imgH="253890" progId="Equation.3">
                  <p:embed/>
                </p:oleObj>
              </mc:Choice>
              <mc:Fallback>
                <p:oleObj name="公式" r:id="rId5" imgW="1409088"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50" y="5624513"/>
                        <a:ext cx="344487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2" name="Rectangle 9"/>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50444" name="Rectangle 12"/>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温度对聚合度的影响</a:t>
            </a:r>
          </a:p>
        </p:txBody>
      </p:sp>
      <p:graphicFrame>
        <p:nvGraphicFramePr>
          <p:cNvPr id="165894" name="Object 13"/>
          <p:cNvGraphicFramePr>
            <a:graphicFrameLocks noChangeAspect="1"/>
          </p:cNvGraphicFramePr>
          <p:nvPr/>
        </p:nvGraphicFramePr>
        <p:xfrm>
          <a:off x="2339975" y="1490663"/>
          <a:ext cx="3024188" cy="1074737"/>
        </p:xfrm>
        <a:graphic>
          <a:graphicData uri="http://schemas.openxmlformats.org/presentationml/2006/ole">
            <mc:AlternateContent xmlns:mc="http://schemas.openxmlformats.org/markup-compatibility/2006">
              <mc:Choice xmlns:v="urn:schemas-microsoft-com:vml" Requires="v">
                <p:oleObj spid="_x0000_s82980" name="公式" r:id="rId7" imgW="1282700" imgH="457200" progId="Equation.3">
                  <p:embed/>
                </p:oleObj>
              </mc:Choice>
              <mc:Fallback>
                <p:oleObj name="公式" r:id="rId7" imgW="12827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1490663"/>
                        <a:ext cx="302418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5895" name="Rectangle 14"/>
          <p:cNvSpPr>
            <a:spLocks noChangeArrowheads="1"/>
          </p:cNvSpPr>
          <p:nvPr/>
        </p:nvSpPr>
        <p:spPr bwMode="auto">
          <a:xfrm>
            <a:off x="611188" y="2708275"/>
            <a:ext cx="7921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fontAlgn="base">
              <a:lnSpc>
                <a:spcPct val="120000"/>
              </a:lnSpc>
              <a:spcBef>
                <a:spcPct val="20000"/>
              </a:spcBef>
              <a:spcAft>
                <a:spcPct val="0"/>
              </a:spcAft>
            </a:pPr>
            <a:r>
              <a:rPr lang="zh-CN" altLang="en-US" sz="2400" b="1">
                <a:solidFill>
                  <a:srgbClr val="003366"/>
                </a:solidFill>
                <a:latin typeface="Times New Roman" pitchFamily="18" charset="0"/>
              </a:rPr>
              <a:t>表征</a:t>
            </a:r>
            <a:r>
              <a:rPr lang="zh-CN" altLang="en-US" sz="2400" b="1">
                <a:solidFill>
                  <a:srgbClr val="A50021"/>
                </a:solidFill>
                <a:latin typeface="Times New Roman" pitchFamily="18" charset="0"/>
              </a:rPr>
              <a:t>动力学链长和聚合度的综合常数</a:t>
            </a:r>
            <a:r>
              <a:rPr lang="zh-CN" altLang="en-US" sz="2400" b="1">
                <a:solidFill>
                  <a:srgbClr val="003366"/>
                </a:solidFill>
                <a:latin typeface="Times New Roman" pitchFamily="18" charset="0"/>
              </a:rPr>
              <a:t> </a:t>
            </a:r>
            <a:r>
              <a:rPr lang="en-US" altLang="zh-CN" sz="2400" b="1">
                <a:solidFill>
                  <a:srgbClr val="003366"/>
                </a:solidFill>
                <a:latin typeface="Times New Roman" pitchFamily="18" charset="0"/>
              </a:rPr>
              <a:t>k’= k</a:t>
            </a:r>
            <a:r>
              <a:rPr lang="en-US" altLang="zh-CN" sz="2400" b="1" baseline="-25000">
                <a:solidFill>
                  <a:srgbClr val="003366"/>
                </a:solidFill>
                <a:latin typeface="Times New Roman" pitchFamily="18" charset="0"/>
              </a:rPr>
              <a:t>p</a:t>
            </a:r>
            <a:r>
              <a:rPr lang="en-US" altLang="zh-CN" sz="2400" b="1">
                <a:solidFill>
                  <a:srgbClr val="003366"/>
                </a:solidFill>
                <a:latin typeface="Times New Roman" pitchFamily="18" charset="0"/>
              </a:rPr>
              <a:t>/(k</a:t>
            </a:r>
            <a:r>
              <a:rPr lang="en-US" altLang="zh-CN" sz="2400" b="1" baseline="-25000">
                <a:solidFill>
                  <a:srgbClr val="003366"/>
                </a:solidFill>
                <a:latin typeface="Times New Roman" pitchFamily="18" charset="0"/>
              </a:rPr>
              <a:t>d</a:t>
            </a:r>
            <a:r>
              <a:rPr lang="en-US" altLang="zh-CN" sz="2400" b="1">
                <a:solidFill>
                  <a:srgbClr val="003366"/>
                </a:solidFill>
                <a:latin typeface="Times New Roman" pitchFamily="18" charset="0"/>
              </a:rPr>
              <a:t>k</a:t>
            </a:r>
            <a:r>
              <a:rPr lang="en-US" altLang="zh-CN" sz="2400" b="1" baseline="-25000">
                <a:solidFill>
                  <a:srgbClr val="003366"/>
                </a:solidFill>
                <a:latin typeface="Times New Roman" pitchFamily="18" charset="0"/>
              </a:rPr>
              <a:t>t</a:t>
            </a:r>
            <a:r>
              <a:rPr lang="en-US" altLang="zh-CN" sz="2400" b="1">
                <a:solidFill>
                  <a:srgbClr val="003366"/>
                </a:solidFill>
                <a:latin typeface="Times New Roman" pitchFamily="18" charset="0"/>
              </a:rPr>
              <a:t>)</a:t>
            </a:r>
            <a:r>
              <a:rPr lang="en-US" altLang="zh-CN" sz="2400" b="1" baseline="30000">
                <a:solidFill>
                  <a:srgbClr val="003366"/>
                </a:solidFill>
                <a:latin typeface="Times New Roman" pitchFamily="18" charset="0"/>
              </a:rPr>
              <a:t>1/2</a:t>
            </a:r>
            <a:r>
              <a:rPr lang="zh-CN" altLang="en-US" sz="2400" b="1">
                <a:solidFill>
                  <a:srgbClr val="003366"/>
                </a:solidFill>
                <a:latin typeface="Times New Roman" pitchFamily="18" charset="0"/>
              </a:rPr>
              <a:t>。将各基元反应速率常数的</a:t>
            </a:r>
            <a:r>
              <a:rPr lang="en-US" altLang="zh-CN" sz="2400" b="1">
                <a:solidFill>
                  <a:srgbClr val="003366"/>
                </a:solidFill>
                <a:latin typeface="Times New Roman" pitchFamily="18" charset="0"/>
              </a:rPr>
              <a:t>Arrhenius</a:t>
            </a:r>
            <a:r>
              <a:rPr lang="zh-CN" altLang="en-US" sz="2400" b="1">
                <a:solidFill>
                  <a:srgbClr val="003366"/>
                </a:solidFill>
                <a:latin typeface="Times New Roman" pitchFamily="18" charset="0"/>
              </a:rPr>
              <a:t>方程代入，得：</a:t>
            </a:r>
          </a:p>
        </p:txBody>
      </p:sp>
      <p:sp>
        <p:nvSpPr>
          <p:cNvPr id="2450447" name="Rectangle 15"/>
          <p:cNvSpPr>
            <a:spLocks noChangeArrowheads="1"/>
          </p:cNvSpPr>
          <p:nvPr/>
        </p:nvSpPr>
        <p:spPr bwMode="auto">
          <a:xfrm>
            <a:off x="611188" y="4914900"/>
            <a:ext cx="73453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fontAlgn="base">
              <a:lnSpc>
                <a:spcPct val="120000"/>
              </a:lnSpc>
              <a:spcBef>
                <a:spcPct val="20000"/>
              </a:spcBef>
              <a:spcAft>
                <a:spcPct val="0"/>
              </a:spcAft>
            </a:pPr>
            <a:r>
              <a:rPr lang="zh-CN" altLang="en-US" sz="2400" b="1">
                <a:solidFill>
                  <a:srgbClr val="003366"/>
                </a:solidFill>
                <a:latin typeface="Times New Roman" pitchFamily="18" charset="0"/>
              </a:rPr>
              <a:t>由上式可见，</a:t>
            </a:r>
            <a:r>
              <a:rPr lang="zh-CN" altLang="en-US" sz="2400" b="1">
                <a:solidFill>
                  <a:srgbClr val="A50021"/>
                </a:solidFill>
                <a:latin typeface="Times New Roman" pitchFamily="18" charset="0"/>
              </a:rPr>
              <a:t>影响聚合度的综合活化能</a:t>
            </a:r>
            <a:r>
              <a:rPr lang="zh-CN" altLang="en-US" sz="2400" b="1">
                <a:solidFill>
                  <a:srgbClr val="003366"/>
                </a:solidFill>
                <a:latin typeface="Times New Roman" pitchFamily="18" charset="0"/>
              </a:rPr>
              <a:t>为：</a:t>
            </a:r>
          </a:p>
        </p:txBody>
      </p:sp>
      <p:graphicFrame>
        <p:nvGraphicFramePr>
          <p:cNvPr id="2450449" name="Object 17"/>
          <p:cNvGraphicFramePr>
            <a:graphicFrameLocks noChangeAspect="1"/>
          </p:cNvGraphicFramePr>
          <p:nvPr/>
        </p:nvGraphicFramePr>
        <p:xfrm>
          <a:off x="5940425" y="3860800"/>
          <a:ext cx="2087563" cy="579438"/>
        </p:xfrm>
        <a:graphic>
          <a:graphicData uri="http://schemas.openxmlformats.org/presentationml/2006/ole">
            <mc:AlternateContent xmlns:mc="http://schemas.openxmlformats.org/markup-compatibility/2006">
              <mc:Choice xmlns:v="urn:schemas-microsoft-com:vml" Requires="v">
                <p:oleObj spid="_x0000_s82981" name="公式" r:id="rId9" imgW="812447" imgH="228501" progId="Equation.3">
                  <p:embed/>
                </p:oleObj>
              </mc:Choice>
              <mc:Fallback>
                <p:oleObj name="公式" r:id="rId9" imgW="812447"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860800"/>
                        <a:ext cx="2087563" cy="5794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135</a:t>
            </a:fld>
            <a:endParaRPr lang="en-US" altLang="zh-CN">
              <a:solidFill>
                <a:srgbClr val="000000"/>
              </a:solidFill>
            </a:endParaRPr>
          </a:p>
        </p:txBody>
      </p:sp>
    </p:spTree>
    <p:extLst>
      <p:ext uri="{BB962C8B-B14F-4D97-AF65-F5344CB8AC3E}">
        <p14:creationId xmlns:p14="http://schemas.microsoft.com/office/powerpoint/2010/main" val="19036684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0436"/>
                                        </p:tgtEl>
                                        <p:attrNameLst>
                                          <p:attrName>style.visibility</p:attrName>
                                        </p:attrNameLst>
                                      </p:cBhvr>
                                      <p:to>
                                        <p:strVal val="visible"/>
                                      </p:to>
                                    </p:set>
                                    <p:animEffect transition="in" filter="wipe(left)">
                                      <p:cBhvr>
                                        <p:cTn id="7" dur="500"/>
                                        <p:tgtEl>
                                          <p:spTgt spid="2450436"/>
                                        </p:tgtEl>
                                      </p:cBhvr>
                                    </p:animEffect>
                                  </p:childTnLst>
                                </p:cTn>
                              </p:par>
                              <p:par>
                                <p:cTn id="8" presetID="22" presetClass="entr" presetSubtype="8" fill="hold" nodeType="withEffect">
                                  <p:stCondLst>
                                    <p:cond delay="0"/>
                                  </p:stCondLst>
                                  <p:childTnLst>
                                    <p:set>
                                      <p:cBhvr>
                                        <p:cTn id="9" dur="1" fill="hold">
                                          <p:stCondLst>
                                            <p:cond delay="0"/>
                                          </p:stCondLst>
                                        </p:cTn>
                                        <p:tgtEl>
                                          <p:spTgt spid="2450449"/>
                                        </p:tgtEl>
                                        <p:attrNameLst>
                                          <p:attrName>style.visibility</p:attrName>
                                        </p:attrNameLst>
                                      </p:cBhvr>
                                      <p:to>
                                        <p:strVal val="visible"/>
                                      </p:to>
                                    </p:set>
                                    <p:animEffect transition="in" filter="wipe(left)">
                                      <p:cBhvr>
                                        <p:cTn id="10" dur="500"/>
                                        <p:tgtEl>
                                          <p:spTgt spid="245044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50447"/>
                                        </p:tgtEl>
                                        <p:attrNameLst>
                                          <p:attrName>style.visibility</p:attrName>
                                        </p:attrNameLst>
                                      </p:cBhvr>
                                      <p:to>
                                        <p:strVal val="visible"/>
                                      </p:to>
                                    </p:set>
                                    <p:animEffect transition="in" filter="wipe(left)">
                                      <p:cBhvr>
                                        <p:cTn id="15" dur="500"/>
                                        <p:tgtEl>
                                          <p:spTgt spid="2450447"/>
                                        </p:tgtEl>
                                      </p:cBhvr>
                                    </p:animEffect>
                                  </p:childTnLst>
                                </p:cTn>
                              </p:par>
                              <p:par>
                                <p:cTn id="16" presetID="22" presetClass="entr" presetSubtype="8" fill="hold" nodeType="withEffect">
                                  <p:stCondLst>
                                    <p:cond delay="0"/>
                                  </p:stCondLst>
                                  <p:childTnLst>
                                    <p:set>
                                      <p:cBhvr>
                                        <p:cTn id="17" dur="1" fill="hold">
                                          <p:stCondLst>
                                            <p:cond delay="0"/>
                                          </p:stCondLst>
                                        </p:cTn>
                                        <p:tgtEl>
                                          <p:spTgt spid="2450438"/>
                                        </p:tgtEl>
                                        <p:attrNameLst>
                                          <p:attrName>style.visibility</p:attrName>
                                        </p:attrNameLst>
                                      </p:cBhvr>
                                      <p:to>
                                        <p:strVal val="visible"/>
                                      </p:to>
                                    </p:set>
                                    <p:animEffect transition="in" filter="wipe(left)">
                                      <p:cBhvr>
                                        <p:cTn id="18" dur="500"/>
                                        <p:tgtEl>
                                          <p:spTgt spid="245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044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611188" y="2565400"/>
            <a:ext cx="7921625" cy="935038"/>
          </a:xfrm>
        </p:spPr>
        <p:txBody>
          <a:bodyPr/>
          <a:lstStyle/>
          <a:p>
            <a:pPr marL="0" indent="628650" algn="just" eaLnBrk="1" hangingPunct="1">
              <a:lnSpc>
                <a:spcPct val="110000"/>
              </a:lnSpc>
              <a:buFont typeface="Wingdings" pitchFamily="2" charset="2"/>
              <a:buNone/>
            </a:pPr>
            <a:r>
              <a:rPr lang="zh-CN" altLang="en-US" sz="2400" b="1" smtClean="0">
                <a:solidFill>
                  <a:srgbClr val="000099"/>
                </a:solidFill>
              </a:rPr>
              <a:t>取</a:t>
            </a:r>
            <a:r>
              <a:rPr lang="en-US" altLang="zh-CN" sz="2400" b="1" smtClean="0">
                <a:solidFill>
                  <a:srgbClr val="000099"/>
                </a:solidFill>
                <a:latin typeface="Times New Roman" pitchFamily="18" charset="0"/>
              </a:rPr>
              <a:t>E</a:t>
            </a:r>
            <a:r>
              <a:rPr lang="en-US" altLang="zh-CN" sz="2400" b="1" baseline="-25000" smtClean="0">
                <a:solidFill>
                  <a:srgbClr val="000099"/>
                </a:solidFill>
                <a:latin typeface="Times New Roman" pitchFamily="18" charset="0"/>
              </a:rPr>
              <a:t>d</a:t>
            </a:r>
            <a:r>
              <a:rPr lang="en-US" altLang="zh-CN" sz="2400" b="1" smtClean="0">
                <a:solidFill>
                  <a:srgbClr val="000099"/>
                </a:solidFill>
                <a:latin typeface="Times New Roman" pitchFamily="18" charset="0"/>
              </a:rPr>
              <a:t>≈125 kJ/mol</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E</a:t>
            </a:r>
            <a:r>
              <a:rPr lang="en-US" altLang="zh-CN" sz="2400" b="1" baseline="-25000" smtClean="0">
                <a:solidFill>
                  <a:srgbClr val="000099"/>
                </a:solidFill>
                <a:latin typeface="Times New Roman" pitchFamily="18" charset="0"/>
              </a:rPr>
              <a:t>p</a:t>
            </a:r>
            <a:r>
              <a:rPr lang="en-US" altLang="zh-CN" sz="2400" b="1" smtClean="0">
                <a:solidFill>
                  <a:srgbClr val="000099"/>
                </a:solidFill>
                <a:latin typeface="Times New Roman" pitchFamily="18" charset="0"/>
              </a:rPr>
              <a:t>≈29 kJ/mol</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E</a:t>
            </a:r>
            <a:r>
              <a:rPr lang="en-US" altLang="zh-CN" sz="2400" b="1" baseline="-25000" smtClean="0">
                <a:solidFill>
                  <a:srgbClr val="000099"/>
                </a:solidFill>
                <a:latin typeface="Times New Roman" pitchFamily="18" charset="0"/>
              </a:rPr>
              <a:t>t</a:t>
            </a:r>
            <a:r>
              <a:rPr lang="en-US" altLang="zh-CN" sz="2400" b="1" smtClean="0">
                <a:solidFill>
                  <a:srgbClr val="000099"/>
                </a:solidFill>
                <a:latin typeface="Times New Roman" pitchFamily="18" charset="0"/>
              </a:rPr>
              <a:t>≈17 kJ/mol</a:t>
            </a:r>
            <a:r>
              <a:rPr lang="zh-CN" altLang="en-US" sz="2400" b="1" smtClean="0">
                <a:solidFill>
                  <a:srgbClr val="000099"/>
                </a:solidFill>
                <a:latin typeface="Times New Roman" pitchFamily="18" charset="0"/>
              </a:rPr>
              <a:t>，则聚合度总活化能</a:t>
            </a:r>
            <a:r>
              <a:rPr lang="en-US" altLang="zh-CN" sz="2400" b="1" smtClean="0">
                <a:solidFill>
                  <a:srgbClr val="000099"/>
                </a:solidFill>
                <a:latin typeface="Times New Roman" pitchFamily="18" charset="0"/>
              </a:rPr>
              <a:t>E’≈</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42 kJ/mol</a:t>
            </a:r>
            <a:r>
              <a:rPr lang="zh-CN" altLang="en-US" sz="2400" b="1" smtClean="0">
                <a:solidFill>
                  <a:srgbClr val="000099"/>
                </a:solidFill>
                <a:latin typeface="Times New Roman" pitchFamily="18" charset="0"/>
              </a:rPr>
              <a:t>。</a:t>
            </a:r>
          </a:p>
        </p:txBody>
      </p:sp>
      <p:sp>
        <p:nvSpPr>
          <p:cNvPr id="166915" name="Rectangle 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graphicFrame>
        <p:nvGraphicFramePr>
          <p:cNvPr id="166916" name="Object 6"/>
          <p:cNvGraphicFramePr>
            <a:graphicFrameLocks noChangeAspect="1"/>
          </p:cNvGraphicFramePr>
          <p:nvPr/>
        </p:nvGraphicFramePr>
        <p:xfrm>
          <a:off x="2555875" y="1628775"/>
          <a:ext cx="3625850" cy="652463"/>
        </p:xfrm>
        <a:graphic>
          <a:graphicData uri="http://schemas.openxmlformats.org/presentationml/2006/ole">
            <mc:AlternateContent xmlns:mc="http://schemas.openxmlformats.org/markup-compatibility/2006">
              <mc:Choice xmlns:v="urn:schemas-microsoft-com:vml" Requires="v">
                <p:oleObj spid="_x0000_s83978" name="公式" r:id="rId3" imgW="1409088" imgH="253890" progId="Equation.3">
                  <p:embed/>
                </p:oleObj>
              </mc:Choice>
              <mc:Fallback>
                <p:oleObj name="公式" r:id="rId3" imgW="1409088"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628775"/>
                        <a:ext cx="36258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1464" name="Rectangle 8"/>
          <p:cNvSpPr>
            <a:spLocks noChangeArrowheads="1"/>
          </p:cNvSpPr>
          <p:nvPr/>
        </p:nvSpPr>
        <p:spPr bwMode="auto">
          <a:xfrm>
            <a:off x="682625" y="3933825"/>
            <a:ext cx="7921625" cy="2319338"/>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0363" indent="-360363" fontAlgn="base">
              <a:lnSpc>
                <a:spcPct val="110000"/>
              </a:lnSpc>
              <a:spcBef>
                <a:spcPct val="20000"/>
              </a:spcBef>
              <a:spcAft>
                <a:spcPct val="0"/>
              </a:spcAft>
              <a:buClr>
                <a:srgbClr val="A50021"/>
              </a:buClr>
              <a:buSzPct val="75000"/>
              <a:buFont typeface="Wingdings" pitchFamily="2" charset="2"/>
              <a:buChar char="Ø"/>
            </a:pPr>
            <a:r>
              <a:rPr lang="zh-CN" altLang="en-US" sz="2400" b="1">
                <a:solidFill>
                  <a:srgbClr val="00007D"/>
                </a:solidFill>
                <a:ea typeface="黑体" pitchFamily="49" charset="-122"/>
              </a:rPr>
              <a:t>总活化能为负值，表明温度上升，聚合度降低；</a:t>
            </a:r>
          </a:p>
          <a:p>
            <a:pPr marL="360363" indent="-360363" fontAlgn="base">
              <a:lnSpc>
                <a:spcPct val="110000"/>
              </a:lnSpc>
              <a:spcBef>
                <a:spcPct val="20000"/>
              </a:spcBef>
              <a:spcAft>
                <a:spcPct val="0"/>
              </a:spcAft>
              <a:buClr>
                <a:srgbClr val="A50021"/>
              </a:buClr>
              <a:buSzPct val="75000"/>
              <a:buFont typeface="Wingdings" pitchFamily="2" charset="2"/>
              <a:buChar char="Ø"/>
            </a:pPr>
            <a:r>
              <a:rPr lang="zh-CN" altLang="en-US" sz="2400" b="1">
                <a:solidFill>
                  <a:srgbClr val="00007D"/>
                </a:solidFill>
                <a:ea typeface="黑体" pitchFamily="49" charset="-122"/>
              </a:rPr>
              <a:t>热引发时，总活化能为负值，温度上升，聚合度降低；</a:t>
            </a:r>
          </a:p>
          <a:p>
            <a:pPr marL="360363" indent="-360363" fontAlgn="base">
              <a:lnSpc>
                <a:spcPct val="110000"/>
              </a:lnSpc>
              <a:spcBef>
                <a:spcPct val="20000"/>
              </a:spcBef>
              <a:spcAft>
                <a:spcPct val="0"/>
              </a:spcAft>
              <a:buClr>
                <a:srgbClr val="A50021"/>
              </a:buClr>
              <a:buSzPct val="75000"/>
              <a:buFont typeface="Wingdings" pitchFamily="2" charset="2"/>
              <a:buChar char="Ø"/>
            </a:pPr>
            <a:r>
              <a:rPr lang="zh-CN" altLang="en-US" sz="2400" b="1">
                <a:solidFill>
                  <a:srgbClr val="00007D"/>
                </a:solidFill>
                <a:ea typeface="黑体" pitchFamily="49" charset="-122"/>
              </a:rPr>
              <a:t>光引发和辐射引发时，总活化能为很小的正值，温度对聚合度影响较小，可在低温下聚合；</a:t>
            </a:r>
          </a:p>
          <a:p>
            <a:pPr marL="360363" indent="-360363" fontAlgn="base">
              <a:lnSpc>
                <a:spcPct val="110000"/>
              </a:lnSpc>
              <a:spcBef>
                <a:spcPct val="20000"/>
              </a:spcBef>
              <a:spcAft>
                <a:spcPct val="0"/>
              </a:spcAft>
              <a:buClr>
                <a:srgbClr val="A50021"/>
              </a:buClr>
              <a:buSzPct val="75000"/>
              <a:buFont typeface="Wingdings" pitchFamily="2" charset="2"/>
              <a:buChar char="Ø"/>
            </a:pPr>
            <a:r>
              <a:rPr lang="zh-CN" altLang="en-US" sz="2400" b="1">
                <a:solidFill>
                  <a:srgbClr val="A50021"/>
                </a:solidFill>
                <a:ea typeface="黑体" pitchFamily="49" charset="-122"/>
              </a:rPr>
              <a:t>升温使聚合速率增加，却使聚合度降低。</a:t>
            </a:r>
          </a:p>
        </p:txBody>
      </p:sp>
      <p:sp>
        <p:nvSpPr>
          <p:cNvPr id="2451466" name="Rectangle 10"/>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温度对聚合度的影响</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136</a:t>
            </a:fld>
            <a:endParaRPr lang="en-US" altLang="zh-CN">
              <a:solidFill>
                <a:srgbClr val="000000"/>
              </a:solidFill>
            </a:endParaRPr>
          </a:p>
        </p:txBody>
      </p:sp>
    </p:spTree>
    <p:extLst>
      <p:ext uri="{BB962C8B-B14F-4D97-AF65-F5344CB8AC3E}">
        <p14:creationId xmlns:p14="http://schemas.microsoft.com/office/powerpoint/2010/main" val="10316495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1464"/>
                                        </p:tgtEl>
                                        <p:attrNameLst>
                                          <p:attrName>style.visibility</p:attrName>
                                        </p:attrNameLst>
                                      </p:cBhvr>
                                      <p:to>
                                        <p:strVal val="visible"/>
                                      </p:to>
                                    </p:set>
                                    <p:animEffect transition="in" filter="wipe(left)">
                                      <p:cBhvr>
                                        <p:cTn id="7" dur="500"/>
                                        <p:tgtEl>
                                          <p:spTgt spid="2451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146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body" sz="half" idx="1"/>
          </p:nvPr>
        </p:nvSpPr>
        <p:spPr>
          <a:xfrm>
            <a:off x="611188" y="1630363"/>
            <a:ext cx="7921625" cy="935037"/>
          </a:xfrm>
        </p:spPr>
        <p:txBody>
          <a:bodyPr/>
          <a:lstStyle/>
          <a:p>
            <a:pPr marL="0" indent="625475" algn="just" eaLnBrk="1" hangingPunct="1">
              <a:lnSpc>
                <a:spcPct val="120000"/>
              </a:lnSpc>
              <a:buFont typeface="Wingdings" pitchFamily="2" charset="2"/>
              <a:buNone/>
            </a:pPr>
            <a:r>
              <a:rPr lang="zh-CN" altLang="en-US" sz="2400" b="1" smtClean="0">
                <a:solidFill>
                  <a:srgbClr val="000099"/>
                </a:solidFill>
                <a:latin typeface="Times New Roman" pitchFamily="18" charset="0"/>
              </a:rPr>
              <a:t>在自由基聚合体系中，若存在容易被夺去原子（如氢、氯等）的物质时，容易发生链转移反应。</a:t>
            </a:r>
          </a:p>
        </p:txBody>
      </p:sp>
      <p:graphicFrame>
        <p:nvGraphicFramePr>
          <p:cNvPr id="167939" name="Object 4"/>
          <p:cNvGraphicFramePr>
            <a:graphicFrameLocks noGrp="1" noChangeAspect="1"/>
          </p:cNvGraphicFramePr>
          <p:nvPr>
            <p:ph sz="half" idx="2"/>
          </p:nvPr>
        </p:nvGraphicFramePr>
        <p:xfrm>
          <a:off x="2051050" y="2851150"/>
          <a:ext cx="4465638" cy="642938"/>
        </p:xfrm>
        <a:graphic>
          <a:graphicData uri="http://schemas.openxmlformats.org/presentationml/2006/ole">
            <mc:AlternateContent xmlns:mc="http://schemas.openxmlformats.org/markup-compatibility/2006">
              <mc:Choice xmlns:v="urn:schemas-microsoft-com:vml" Requires="v">
                <p:oleObj spid="_x0000_s85002" name="Document" r:id="rId3" imgW="1847850" imgH="266700" progId="ChemWindow.Document">
                  <p:embed/>
                </p:oleObj>
              </mc:Choice>
              <mc:Fallback>
                <p:oleObj name="Document" r:id="rId3" imgW="1847850" imgH="2667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851150"/>
                        <a:ext cx="4465638"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7940" name="Rectangle 6"/>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54536" name="Rectangle 8"/>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a:t>
            </a:r>
          </a:p>
        </p:txBody>
      </p:sp>
      <p:sp>
        <p:nvSpPr>
          <p:cNvPr id="167942" name="Rectangle 9"/>
          <p:cNvSpPr>
            <a:spLocks noChangeArrowheads="1"/>
          </p:cNvSpPr>
          <p:nvPr/>
        </p:nvSpPr>
        <p:spPr bwMode="auto">
          <a:xfrm>
            <a:off x="611188" y="3859213"/>
            <a:ext cx="792162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ea typeface="黑体" pitchFamily="49" charset="-122"/>
              </a:rPr>
              <a:t>可能出现的三种情况：</a:t>
            </a:r>
          </a:p>
          <a:p>
            <a:pPr marL="361950" indent="-361950" fontAlgn="base">
              <a:lnSpc>
                <a:spcPct val="120000"/>
              </a:lnSpc>
              <a:spcBef>
                <a:spcPct val="20000"/>
              </a:spcBef>
              <a:spcAft>
                <a:spcPct val="0"/>
              </a:spcAft>
              <a:buClr>
                <a:srgbClr val="A50021"/>
              </a:buClr>
              <a:buSzPct val="75000"/>
              <a:buFont typeface="Wingdings" pitchFamily="2" charset="2"/>
              <a:buChar char="Ø"/>
            </a:pPr>
            <a:r>
              <a:rPr lang="zh-CN" altLang="en-US" sz="2400" b="1">
                <a:solidFill>
                  <a:srgbClr val="A50021"/>
                </a:solidFill>
                <a:latin typeface="Times New Roman" pitchFamily="18" charset="0"/>
              </a:rPr>
              <a:t>新自由基的活性与原自由基活性相同，聚合速率不变；</a:t>
            </a:r>
          </a:p>
          <a:p>
            <a:pPr marL="361950" indent="-361950" fontAlgn="base">
              <a:lnSpc>
                <a:spcPct val="120000"/>
              </a:lnSpc>
              <a:spcBef>
                <a:spcPct val="20000"/>
              </a:spcBef>
              <a:spcAft>
                <a:spcPct val="0"/>
              </a:spcAft>
              <a:buClr>
                <a:srgbClr val="A50021"/>
              </a:buClr>
              <a:buSzPct val="75000"/>
              <a:buFont typeface="Wingdings" pitchFamily="2" charset="2"/>
              <a:buChar char="Ø"/>
            </a:pPr>
            <a:r>
              <a:rPr lang="zh-CN" altLang="en-US" sz="2400" b="1">
                <a:solidFill>
                  <a:srgbClr val="A50021"/>
                </a:solidFill>
                <a:latin typeface="Times New Roman" pitchFamily="18" charset="0"/>
              </a:rPr>
              <a:t>新自由基活性减弱，出现缓聚现象；</a:t>
            </a:r>
          </a:p>
          <a:p>
            <a:pPr marL="361950" indent="-361950" fontAlgn="base">
              <a:lnSpc>
                <a:spcPct val="120000"/>
              </a:lnSpc>
              <a:spcBef>
                <a:spcPct val="20000"/>
              </a:spcBef>
              <a:spcAft>
                <a:spcPct val="0"/>
              </a:spcAft>
              <a:buClr>
                <a:srgbClr val="A50021"/>
              </a:buClr>
              <a:buSzPct val="75000"/>
              <a:buFont typeface="Wingdings" pitchFamily="2" charset="2"/>
              <a:buChar char="Ø"/>
            </a:pPr>
            <a:r>
              <a:rPr lang="zh-CN" altLang="en-US" sz="2400" b="1">
                <a:solidFill>
                  <a:srgbClr val="A50021"/>
                </a:solidFill>
                <a:latin typeface="Times New Roman" pitchFamily="18" charset="0"/>
              </a:rPr>
              <a:t>新自由基没有引发活性，聚合停止，表现为阻聚作用。</a:t>
            </a:r>
            <a:endParaRPr lang="zh-CN" altLang="en-US" sz="2400">
              <a:solidFill>
                <a:srgbClr val="A50021"/>
              </a:solidFill>
              <a:latin typeface="Times New Roman" pitchFamily="18" charset="0"/>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137</a:t>
            </a:fld>
            <a:endParaRPr lang="en-US" altLang="zh-CN">
              <a:solidFill>
                <a:srgbClr val="000000"/>
              </a:solidFill>
            </a:endParaRPr>
          </a:p>
        </p:txBody>
      </p:sp>
    </p:spTree>
    <p:extLst>
      <p:ext uri="{BB962C8B-B14F-4D97-AF65-F5344CB8AC3E}">
        <p14:creationId xmlns:p14="http://schemas.microsoft.com/office/powerpoint/2010/main" val="1349961124"/>
      </p:ext>
    </p:extLst>
  </p:cSld>
  <p:clrMapOvr>
    <a:masterClrMapping/>
  </p:clrMapOvr>
  <p:transition spd="slow"/>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ChangeArrowheads="1"/>
          </p:cNvSpPr>
          <p:nvPr/>
        </p:nvSpPr>
        <p:spPr bwMode="auto">
          <a:xfrm>
            <a:off x="611188" y="908050"/>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zh-CN" altLang="en-US" sz="2400" b="1">
                <a:solidFill>
                  <a:srgbClr val="A50021"/>
                </a:solidFill>
                <a:latin typeface="黑体" pitchFamily="49" charset="-122"/>
                <a:ea typeface="黑体" pitchFamily="49" charset="-122"/>
              </a:rPr>
              <a:t>    链增长和链转移是一对竞争反应，竞争结果与</a:t>
            </a:r>
            <a:r>
              <a:rPr lang="en-US" altLang="zh-CN" sz="2400" b="1">
                <a:solidFill>
                  <a:srgbClr val="A50021"/>
                </a:solidFill>
                <a:latin typeface="黑体" pitchFamily="49" charset="-122"/>
                <a:ea typeface="黑体" pitchFamily="49" charset="-122"/>
              </a:rPr>
              <a:t>2</a:t>
            </a:r>
            <a:r>
              <a:rPr lang="zh-CN" altLang="en-US" sz="2400" b="1">
                <a:solidFill>
                  <a:srgbClr val="A50021"/>
                </a:solidFill>
                <a:latin typeface="黑体" pitchFamily="49" charset="-122"/>
                <a:ea typeface="黑体" pitchFamily="49" charset="-122"/>
              </a:rPr>
              <a:t>种反应速率常数有关。</a:t>
            </a:r>
          </a:p>
        </p:txBody>
      </p:sp>
      <p:grpSp>
        <p:nvGrpSpPr>
          <p:cNvPr id="168963" name="Group 5"/>
          <p:cNvGrpSpPr>
            <a:grpSpLocks/>
          </p:cNvGrpSpPr>
          <p:nvPr/>
        </p:nvGrpSpPr>
        <p:grpSpPr bwMode="auto">
          <a:xfrm>
            <a:off x="-36513" y="1773238"/>
            <a:ext cx="9107488" cy="4105275"/>
            <a:chOff x="0" y="1440"/>
            <a:chExt cx="5760" cy="2691"/>
          </a:xfrm>
        </p:grpSpPr>
        <p:sp>
          <p:nvSpPr>
            <p:cNvPr id="168966" name="Rectangle 6"/>
            <p:cNvSpPr>
              <a:spLocks noChangeArrowheads="1"/>
            </p:cNvSpPr>
            <p:nvPr/>
          </p:nvSpPr>
          <p:spPr bwMode="auto">
            <a:xfrm>
              <a:off x="0" y="1440"/>
              <a:ext cx="576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kumimoji="1" lang="zh-CN" altLang="en-US" sz="2000" b="1">
                  <a:solidFill>
                    <a:srgbClr val="000099"/>
                  </a:solidFill>
                  <a:latin typeface="楷体_GB2312" pitchFamily="49" charset="-122"/>
                  <a:ea typeface="楷体_GB2312" pitchFamily="49" charset="-122"/>
                </a:rPr>
                <a:t>      链转移反应对聚合速率和聚合度的影响类型和结果</a:t>
              </a:r>
              <a:endParaRPr kumimoji="1" lang="en-US" altLang="zh-CN" sz="2400" b="1">
                <a:solidFill>
                  <a:srgbClr val="000099"/>
                </a:solidFill>
                <a:latin typeface="楷体_GB2312" pitchFamily="49" charset="-122"/>
                <a:ea typeface="楷体_GB2312" pitchFamily="49" charset="-122"/>
              </a:endParaRPr>
            </a:p>
          </p:txBody>
        </p:sp>
        <p:grpSp>
          <p:nvGrpSpPr>
            <p:cNvPr id="168967" name="Group 7"/>
            <p:cNvGrpSpPr>
              <a:grpSpLocks/>
            </p:cNvGrpSpPr>
            <p:nvPr/>
          </p:nvGrpSpPr>
          <p:grpSpPr bwMode="auto">
            <a:xfrm>
              <a:off x="816" y="1728"/>
              <a:ext cx="4464" cy="2403"/>
              <a:chOff x="-2" y="-2"/>
              <a:chExt cx="3069" cy="2403"/>
            </a:xfrm>
          </p:grpSpPr>
          <p:grpSp>
            <p:nvGrpSpPr>
              <p:cNvPr id="168968" name="Group 8"/>
              <p:cNvGrpSpPr>
                <a:grpSpLocks/>
              </p:cNvGrpSpPr>
              <p:nvPr/>
            </p:nvGrpSpPr>
            <p:grpSpPr bwMode="auto">
              <a:xfrm>
                <a:off x="0" y="0"/>
                <a:ext cx="3065" cy="2399"/>
                <a:chOff x="0" y="0"/>
                <a:chExt cx="3065" cy="2399"/>
              </a:xfrm>
            </p:grpSpPr>
            <p:grpSp>
              <p:nvGrpSpPr>
                <p:cNvPr id="168970" name="Group 9"/>
                <p:cNvGrpSpPr>
                  <a:grpSpLocks/>
                </p:cNvGrpSpPr>
                <p:nvPr/>
              </p:nvGrpSpPr>
              <p:grpSpPr bwMode="auto">
                <a:xfrm>
                  <a:off x="0" y="0"/>
                  <a:ext cx="892" cy="384"/>
                  <a:chOff x="0" y="0"/>
                  <a:chExt cx="892" cy="384"/>
                </a:xfrm>
              </p:grpSpPr>
              <p:sp>
                <p:nvSpPr>
                  <p:cNvPr id="169040" name="Rectangle 10"/>
                  <p:cNvSpPr>
                    <a:spLocks noChangeArrowheads="1"/>
                  </p:cNvSpPr>
                  <p:nvPr/>
                </p:nvSpPr>
                <p:spPr bwMode="auto">
                  <a:xfrm>
                    <a:off x="43" y="0"/>
                    <a:ext cx="8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速率常数</a:t>
                    </a:r>
                  </a:p>
                  <a:p>
                    <a:pPr algn="ctr" fontAlgn="base">
                      <a:spcBef>
                        <a:spcPct val="0"/>
                      </a:spcBef>
                      <a:spcAft>
                        <a:spcPct val="0"/>
                      </a:spcAft>
                    </a:pPr>
                    <a:r>
                      <a:rPr kumimoji="1" lang="zh-CN" altLang="en-US" b="1">
                        <a:solidFill>
                          <a:srgbClr val="000000"/>
                        </a:solidFill>
                        <a:latin typeface="Times New Roman" pitchFamily="18" charset="0"/>
                      </a:rPr>
                      <a:t>相对大小</a:t>
                    </a: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03" name="Rectangle 11"/>
                  <p:cNvSpPr>
                    <a:spLocks noChangeArrowheads="1"/>
                  </p:cNvSpPr>
                  <p:nvPr/>
                </p:nvSpPr>
                <p:spPr bwMode="auto">
                  <a:xfrm>
                    <a:off x="0" y="0"/>
                    <a:ext cx="892" cy="384"/>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1" name="Group 12"/>
                <p:cNvGrpSpPr>
                  <a:grpSpLocks/>
                </p:cNvGrpSpPr>
                <p:nvPr/>
              </p:nvGrpSpPr>
              <p:grpSpPr bwMode="auto">
                <a:xfrm>
                  <a:off x="892" y="0"/>
                  <a:ext cx="727" cy="384"/>
                  <a:chOff x="892" y="0"/>
                  <a:chExt cx="727" cy="384"/>
                </a:xfrm>
              </p:grpSpPr>
              <p:sp>
                <p:nvSpPr>
                  <p:cNvPr id="169038" name="Rectangle 13"/>
                  <p:cNvSpPr>
                    <a:spLocks noChangeArrowheads="1"/>
                  </p:cNvSpPr>
                  <p:nvPr/>
                </p:nvSpPr>
                <p:spPr bwMode="auto">
                  <a:xfrm>
                    <a:off x="935" y="0"/>
                    <a:ext cx="64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聚合反应</a:t>
                    </a:r>
                  </a:p>
                  <a:p>
                    <a:pPr algn="ctr" fontAlgn="base">
                      <a:spcBef>
                        <a:spcPct val="0"/>
                      </a:spcBef>
                      <a:spcAft>
                        <a:spcPct val="0"/>
                      </a:spcAft>
                    </a:pPr>
                    <a:r>
                      <a:rPr kumimoji="1" lang="zh-CN" altLang="en-US" b="1">
                        <a:solidFill>
                          <a:srgbClr val="000000"/>
                        </a:solidFill>
                        <a:latin typeface="Times New Roman" pitchFamily="18" charset="0"/>
                      </a:rPr>
                      <a:t>速率</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06" name="Rectangle 14"/>
                  <p:cNvSpPr>
                    <a:spLocks noChangeArrowheads="1"/>
                  </p:cNvSpPr>
                  <p:nvPr/>
                </p:nvSpPr>
                <p:spPr bwMode="auto">
                  <a:xfrm>
                    <a:off x="892" y="0"/>
                    <a:ext cx="727" cy="384"/>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2" name="Group 15"/>
                <p:cNvGrpSpPr>
                  <a:grpSpLocks/>
                </p:cNvGrpSpPr>
                <p:nvPr/>
              </p:nvGrpSpPr>
              <p:grpSpPr bwMode="auto">
                <a:xfrm>
                  <a:off x="1619" y="0"/>
                  <a:ext cx="554" cy="384"/>
                  <a:chOff x="1619" y="0"/>
                  <a:chExt cx="554" cy="384"/>
                </a:xfrm>
              </p:grpSpPr>
              <p:sp>
                <p:nvSpPr>
                  <p:cNvPr id="169036" name="Rectangle 16"/>
                  <p:cNvSpPr>
                    <a:spLocks noChangeArrowheads="1"/>
                  </p:cNvSpPr>
                  <p:nvPr/>
                </p:nvSpPr>
                <p:spPr bwMode="auto">
                  <a:xfrm>
                    <a:off x="1662" y="0"/>
                    <a:ext cx="46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kumimoji="1" lang="zh-CN" altLang="en-US" b="1">
                        <a:solidFill>
                          <a:srgbClr val="000000"/>
                        </a:solidFill>
                        <a:latin typeface="Times New Roman" pitchFamily="18" charset="0"/>
                      </a:rPr>
                      <a:t>聚合度</a:t>
                    </a: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09" name="Rectangle 17"/>
                  <p:cNvSpPr>
                    <a:spLocks noChangeArrowheads="1"/>
                  </p:cNvSpPr>
                  <p:nvPr/>
                </p:nvSpPr>
                <p:spPr bwMode="auto">
                  <a:xfrm>
                    <a:off x="1619" y="0"/>
                    <a:ext cx="554" cy="384"/>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3" name="Group 18"/>
                <p:cNvGrpSpPr>
                  <a:grpSpLocks/>
                </p:cNvGrpSpPr>
                <p:nvPr/>
              </p:nvGrpSpPr>
              <p:grpSpPr bwMode="auto">
                <a:xfrm>
                  <a:off x="2173" y="0"/>
                  <a:ext cx="892" cy="384"/>
                  <a:chOff x="2173" y="0"/>
                  <a:chExt cx="892" cy="384"/>
                </a:xfrm>
              </p:grpSpPr>
              <p:sp>
                <p:nvSpPr>
                  <p:cNvPr id="169034" name="Rectangle 19"/>
                  <p:cNvSpPr>
                    <a:spLocks noChangeArrowheads="1"/>
                  </p:cNvSpPr>
                  <p:nvPr/>
                </p:nvSpPr>
                <p:spPr bwMode="auto">
                  <a:xfrm>
                    <a:off x="2216" y="0"/>
                    <a:ext cx="80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链转移类型</a:t>
                    </a:r>
                  </a:p>
                  <a:p>
                    <a:pPr algn="ctr" fontAlgn="base">
                      <a:spcBef>
                        <a:spcPct val="0"/>
                      </a:spcBef>
                      <a:spcAft>
                        <a:spcPct val="0"/>
                      </a:spcAft>
                    </a:pPr>
                    <a:r>
                      <a:rPr kumimoji="1" lang="zh-CN" altLang="en-US" b="1">
                        <a:solidFill>
                          <a:srgbClr val="000000"/>
                        </a:solidFill>
                        <a:latin typeface="Times New Roman" pitchFamily="18" charset="0"/>
                      </a:rPr>
                      <a:t>和作用</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12" name="Rectangle 20"/>
                  <p:cNvSpPr>
                    <a:spLocks noChangeArrowheads="1"/>
                  </p:cNvSpPr>
                  <p:nvPr/>
                </p:nvSpPr>
                <p:spPr bwMode="auto">
                  <a:xfrm>
                    <a:off x="2173" y="0"/>
                    <a:ext cx="892" cy="384"/>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4" name="Group 21"/>
                <p:cNvGrpSpPr>
                  <a:grpSpLocks/>
                </p:cNvGrpSpPr>
                <p:nvPr/>
              </p:nvGrpSpPr>
              <p:grpSpPr bwMode="auto">
                <a:xfrm>
                  <a:off x="0" y="384"/>
                  <a:ext cx="892" cy="403"/>
                  <a:chOff x="0" y="384"/>
                  <a:chExt cx="892" cy="403"/>
                </a:xfrm>
              </p:grpSpPr>
              <p:sp>
                <p:nvSpPr>
                  <p:cNvPr id="169032" name="Rectangle 22"/>
                  <p:cNvSpPr>
                    <a:spLocks noChangeArrowheads="1"/>
                  </p:cNvSpPr>
                  <p:nvPr/>
                </p:nvSpPr>
                <p:spPr bwMode="auto">
                  <a:xfrm>
                    <a:off x="43" y="384"/>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k</a:t>
                    </a:r>
                    <a:r>
                      <a:rPr kumimoji="1" lang="en-US" altLang="zh-CN" b="1" baseline="-30000">
                        <a:solidFill>
                          <a:srgbClr val="000000"/>
                        </a:solidFill>
                        <a:latin typeface="Times New Roman" pitchFamily="18" charset="0"/>
                      </a:rPr>
                      <a:t>p</a:t>
                    </a:r>
                    <a:r>
                      <a:rPr kumimoji="1" lang="en-US" altLang="zh-CN" b="1">
                        <a:solidFill>
                          <a:srgbClr val="000000"/>
                        </a:solidFill>
                        <a:latin typeface="Times New Roman" pitchFamily="18" charset="0"/>
                      </a:rPr>
                      <a:t>&gt;&gt;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tr</a:t>
                    </a:r>
                    <a:r>
                      <a:rPr kumimoji="1" lang="en-US" altLang="zh-CN" b="1">
                        <a:solidFill>
                          <a:srgbClr val="000000"/>
                        </a:solidFill>
                        <a:latin typeface="Times New Roman" pitchFamily="18" charset="0"/>
                      </a:rPr>
                      <a: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a</a:t>
                    </a:r>
                    <a:r>
                      <a:rPr kumimoji="1" lang="en-US" altLang="zh-CN" b="1">
                        <a:solidFill>
                          <a:srgbClr val="000000"/>
                        </a:solidFill>
                        <a:latin typeface="Times New Roman" pitchFamily="18" charset="0"/>
                      </a:rPr>
                      <a:t>≈</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p</a:t>
                    </a:r>
                    <a:endParaRPr kumimoji="1" lang="en-US" altLang="zh-CN" b="1">
                      <a:solidFill>
                        <a:srgbClr val="000000"/>
                      </a:solidFill>
                      <a:latin typeface="Times New Roman" pitchFamily="18"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15" name="Rectangle 23"/>
                  <p:cNvSpPr>
                    <a:spLocks noChangeArrowheads="1"/>
                  </p:cNvSpPr>
                  <p:nvPr/>
                </p:nvSpPr>
                <p:spPr bwMode="auto">
                  <a:xfrm>
                    <a:off x="0" y="384"/>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5" name="Group 24"/>
                <p:cNvGrpSpPr>
                  <a:grpSpLocks/>
                </p:cNvGrpSpPr>
                <p:nvPr/>
              </p:nvGrpSpPr>
              <p:grpSpPr bwMode="auto">
                <a:xfrm>
                  <a:off x="892" y="384"/>
                  <a:ext cx="727" cy="403"/>
                  <a:chOff x="892" y="384"/>
                  <a:chExt cx="727" cy="403"/>
                </a:xfrm>
              </p:grpSpPr>
              <p:sp>
                <p:nvSpPr>
                  <p:cNvPr id="169030" name="Rectangle 25"/>
                  <p:cNvSpPr>
                    <a:spLocks noChangeArrowheads="1"/>
                  </p:cNvSpPr>
                  <p:nvPr/>
                </p:nvSpPr>
                <p:spPr bwMode="auto">
                  <a:xfrm>
                    <a:off x="935" y="384"/>
                    <a:ext cx="64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不变</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18" name="Rectangle 26"/>
                  <p:cNvSpPr>
                    <a:spLocks noChangeArrowheads="1"/>
                  </p:cNvSpPr>
                  <p:nvPr/>
                </p:nvSpPr>
                <p:spPr bwMode="auto">
                  <a:xfrm>
                    <a:off x="892" y="384"/>
                    <a:ext cx="727"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6" name="Group 27"/>
                <p:cNvGrpSpPr>
                  <a:grpSpLocks/>
                </p:cNvGrpSpPr>
                <p:nvPr/>
              </p:nvGrpSpPr>
              <p:grpSpPr bwMode="auto">
                <a:xfrm>
                  <a:off x="1619" y="384"/>
                  <a:ext cx="554" cy="403"/>
                  <a:chOff x="1619" y="384"/>
                  <a:chExt cx="554" cy="403"/>
                </a:xfrm>
              </p:grpSpPr>
              <p:sp>
                <p:nvSpPr>
                  <p:cNvPr id="169028" name="Rectangle 28"/>
                  <p:cNvSpPr>
                    <a:spLocks noChangeArrowheads="1"/>
                  </p:cNvSpPr>
                  <p:nvPr/>
                </p:nvSpPr>
                <p:spPr bwMode="auto">
                  <a:xfrm>
                    <a:off x="1662" y="384"/>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降低</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21" name="Rectangle 29"/>
                  <p:cNvSpPr>
                    <a:spLocks noChangeArrowheads="1"/>
                  </p:cNvSpPr>
                  <p:nvPr/>
                </p:nvSpPr>
                <p:spPr bwMode="auto">
                  <a:xfrm>
                    <a:off x="1619" y="384"/>
                    <a:ext cx="554"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7" name="Group 30"/>
                <p:cNvGrpSpPr>
                  <a:grpSpLocks/>
                </p:cNvGrpSpPr>
                <p:nvPr/>
              </p:nvGrpSpPr>
              <p:grpSpPr bwMode="auto">
                <a:xfrm>
                  <a:off x="2173" y="384"/>
                  <a:ext cx="892" cy="403"/>
                  <a:chOff x="2173" y="384"/>
                  <a:chExt cx="892" cy="403"/>
                </a:xfrm>
              </p:grpSpPr>
              <p:sp>
                <p:nvSpPr>
                  <p:cNvPr id="169026" name="Rectangle 31"/>
                  <p:cNvSpPr>
                    <a:spLocks noChangeArrowheads="1"/>
                  </p:cNvSpPr>
                  <p:nvPr/>
                </p:nvSpPr>
                <p:spPr bwMode="auto">
                  <a:xfrm>
                    <a:off x="2216" y="384"/>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正常链转移</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24" name="Rectangle 32"/>
                  <p:cNvSpPr>
                    <a:spLocks noChangeArrowheads="1"/>
                  </p:cNvSpPr>
                  <p:nvPr/>
                </p:nvSpPr>
                <p:spPr bwMode="auto">
                  <a:xfrm>
                    <a:off x="2173" y="384"/>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8" name="Group 33"/>
                <p:cNvGrpSpPr>
                  <a:grpSpLocks/>
                </p:cNvGrpSpPr>
                <p:nvPr/>
              </p:nvGrpSpPr>
              <p:grpSpPr bwMode="auto">
                <a:xfrm>
                  <a:off x="0" y="787"/>
                  <a:ext cx="892" cy="403"/>
                  <a:chOff x="0" y="787"/>
                  <a:chExt cx="892" cy="403"/>
                </a:xfrm>
              </p:grpSpPr>
              <p:sp>
                <p:nvSpPr>
                  <p:cNvPr id="169024" name="Rectangle 34"/>
                  <p:cNvSpPr>
                    <a:spLocks noChangeArrowheads="1"/>
                  </p:cNvSpPr>
                  <p:nvPr/>
                </p:nvSpPr>
                <p:spPr bwMode="auto">
                  <a:xfrm>
                    <a:off x="43" y="787"/>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k</a:t>
                    </a:r>
                    <a:r>
                      <a:rPr kumimoji="1" lang="en-US" altLang="zh-CN" b="1" baseline="-30000">
                        <a:solidFill>
                          <a:srgbClr val="000000"/>
                        </a:solidFill>
                        <a:latin typeface="Times New Roman" pitchFamily="18" charset="0"/>
                      </a:rPr>
                      <a:t>p</a:t>
                    </a:r>
                    <a:r>
                      <a:rPr kumimoji="1" lang="en-US" altLang="zh-CN" b="1">
                        <a:solidFill>
                          <a:srgbClr val="000000"/>
                        </a:solidFill>
                        <a:latin typeface="Times New Roman" pitchFamily="18" charset="0"/>
                      </a:rPr>
                      <a:t>&lt;&lt;k</a:t>
                    </a:r>
                    <a:r>
                      <a:rPr kumimoji="1" lang="en-US" altLang="zh-CN" b="1" baseline="-30000">
                        <a:solidFill>
                          <a:srgbClr val="000000"/>
                        </a:solidFill>
                        <a:latin typeface="Times New Roman" pitchFamily="18" charset="0"/>
                      </a:rPr>
                      <a:t>tr</a:t>
                    </a:r>
                    <a:r>
                      <a:rPr kumimoji="1" lang="en-US" altLang="zh-CN" b="1">
                        <a:solidFill>
                          <a:srgbClr val="000000"/>
                        </a:solidFill>
                        <a:latin typeface="Times New Roman" pitchFamily="18" charset="0"/>
                      </a:rPr>
                      <a: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a</a:t>
                    </a:r>
                    <a:r>
                      <a:rPr kumimoji="1" lang="en-US" altLang="zh-CN" b="1">
                        <a:solidFill>
                          <a:srgbClr val="000000"/>
                        </a:solidFill>
                        <a:latin typeface="Times New Roman" pitchFamily="18" charset="0"/>
                      </a:rPr>
                      <a:t>≈</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p</a:t>
                    </a:r>
                    <a:endParaRPr kumimoji="1" lang="en-US" altLang="zh-CN" b="1">
                      <a:solidFill>
                        <a:srgbClr val="000000"/>
                      </a:solidFill>
                      <a:latin typeface="Times New Roman" pitchFamily="18"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27" name="Rectangle 35"/>
                  <p:cNvSpPr>
                    <a:spLocks noChangeArrowheads="1"/>
                  </p:cNvSpPr>
                  <p:nvPr/>
                </p:nvSpPr>
                <p:spPr bwMode="auto">
                  <a:xfrm>
                    <a:off x="0" y="787"/>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79" name="Group 36"/>
                <p:cNvGrpSpPr>
                  <a:grpSpLocks/>
                </p:cNvGrpSpPr>
                <p:nvPr/>
              </p:nvGrpSpPr>
              <p:grpSpPr bwMode="auto">
                <a:xfrm>
                  <a:off x="892" y="787"/>
                  <a:ext cx="727" cy="403"/>
                  <a:chOff x="892" y="787"/>
                  <a:chExt cx="727" cy="403"/>
                </a:xfrm>
              </p:grpSpPr>
              <p:sp>
                <p:nvSpPr>
                  <p:cNvPr id="169022" name="Rectangle 37"/>
                  <p:cNvSpPr>
                    <a:spLocks noChangeArrowheads="1"/>
                  </p:cNvSpPr>
                  <p:nvPr/>
                </p:nvSpPr>
                <p:spPr bwMode="auto">
                  <a:xfrm>
                    <a:off x="935" y="787"/>
                    <a:ext cx="64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不变</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30" name="Rectangle 38"/>
                  <p:cNvSpPr>
                    <a:spLocks noChangeArrowheads="1"/>
                  </p:cNvSpPr>
                  <p:nvPr/>
                </p:nvSpPr>
                <p:spPr bwMode="auto">
                  <a:xfrm>
                    <a:off x="892" y="787"/>
                    <a:ext cx="727"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0" name="Group 39"/>
                <p:cNvGrpSpPr>
                  <a:grpSpLocks/>
                </p:cNvGrpSpPr>
                <p:nvPr/>
              </p:nvGrpSpPr>
              <p:grpSpPr bwMode="auto">
                <a:xfrm>
                  <a:off x="1619" y="787"/>
                  <a:ext cx="554" cy="403"/>
                  <a:chOff x="1619" y="787"/>
                  <a:chExt cx="554" cy="403"/>
                </a:xfrm>
              </p:grpSpPr>
              <p:sp>
                <p:nvSpPr>
                  <p:cNvPr id="169020" name="Rectangle 40"/>
                  <p:cNvSpPr>
                    <a:spLocks noChangeArrowheads="1"/>
                  </p:cNvSpPr>
                  <p:nvPr/>
                </p:nvSpPr>
                <p:spPr bwMode="auto">
                  <a:xfrm>
                    <a:off x="1662" y="787"/>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降低</a:t>
                    </a:r>
                  </a:p>
                  <a:p>
                    <a:pPr algn="ctr" fontAlgn="base">
                      <a:spcBef>
                        <a:spcPct val="0"/>
                      </a:spcBef>
                      <a:spcAft>
                        <a:spcPct val="0"/>
                      </a:spcAft>
                    </a:pPr>
                    <a:r>
                      <a:rPr kumimoji="1" lang="zh-CN" altLang="en-US" b="1">
                        <a:solidFill>
                          <a:srgbClr val="000000"/>
                        </a:solidFill>
                        <a:latin typeface="Times New Roman" pitchFamily="18" charset="0"/>
                      </a:rPr>
                      <a:t>甚多</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33" name="Rectangle 41"/>
                  <p:cNvSpPr>
                    <a:spLocks noChangeArrowheads="1"/>
                  </p:cNvSpPr>
                  <p:nvPr/>
                </p:nvSpPr>
                <p:spPr bwMode="auto">
                  <a:xfrm>
                    <a:off x="1619" y="787"/>
                    <a:ext cx="554"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1" name="Group 42"/>
                <p:cNvGrpSpPr>
                  <a:grpSpLocks/>
                </p:cNvGrpSpPr>
                <p:nvPr/>
              </p:nvGrpSpPr>
              <p:grpSpPr bwMode="auto">
                <a:xfrm>
                  <a:off x="2173" y="787"/>
                  <a:ext cx="892" cy="403"/>
                  <a:chOff x="2173" y="787"/>
                  <a:chExt cx="892" cy="403"/>
                </a:xfrm>
              </p:grpSpPr>
              <p:sp>
                <p:nvSpPr>
                  <p:cNvPr id="169018" name="Rectangle 43"/>
                  <p:cNvSpPr>
                    <a:spLocks noChangeArrowheads="1"/>
                  </p:cNvSpPr>
                  <p:nvPr/>
                </p:nvSpPr>
                <p:spPr bwMode="auto">
                  <a:xfrm>
                    <a:off x="2216" y="787"/>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相对分子</a:t>
                    </a:r>
                  </a:p>
                  <a:p>
                    <a:pPr algn="ctr" fontAlgn="base">
                      <a:spcBef>
                        <a:spcPct val="0"/>
                      </a:spcBef>
                      <a:spcAft>
                        <a:spcPct val="0"/>
                      </a:spcAft>
                    </a:pPr>
                    <a:r>
                      <a:rPr kumimoji="1" lang="zh-CN" altLang="en-US" b="1">
                        <a:solidFill>
                          <a:srgbClr val="000000"/>
                        </a:solidFill>
                        <a:latin typeface="Times New Roman" pitchFamily="18" charset="0"/>
                      </a:rPr>
                      <a:t>质量调节</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36" name="Rectangle 44"/>
                  <p:cNvSpPr>
                    <a:spLocks noChangeArrowheads="1"/>
                  </p:cNvSpPr>
                  <p:nvPr/>
                </p:nvSpPr>
                <p:spPr bwMode="auto">
                  <a:xfrm>
                    <a:off x="2173" y="787"/>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2" name="Group 45"/>
                <p:cNvGrpSpPr>
                  <a:grpSpLocks/>
                </p:cNvGrpSpPr>
                <p:nvPr/>
              </p:nvGrpSpPr>
              <p:grpSpPr bwMode="auto">
                <a:xfrm>
                  <a:off x="0" y="1190"/>
                  <a:ext cx="892" cy="403"/>
                  <a:chOff x="0" y="1190"/>
                  <a:chExt cx="892" cy="403"/>
                </a:xfrm>
              </p:grpSpPr>
              <p:sp>
                <p:nvSpPr>
                  <p:cNvPr id="169016" name="Rectangle 46"/>
                  <p:cNvSpPr>
                    <a:spLocks noChangeArrowheads="1"/>
                  </p:cNvSpPr>
                  <p:nvPr/>
                </p:nvSpPr>
                <p:spPr bwMode="auto">
                  <a:xfrm>
                    <a:off x="43" y="1190"/>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k</a:t>
                    </a:r>
                    <a:r>
                      <a:rPr kumimoji="1" lang="en-US" altLang="zh-CN" b="1" baseline="-30000">
                        <a:solidFill>
                          <a:srgbClr val="000000"/>
                        </a:solidFill>
                        <a:latin typeface="Times New Roman" pitchFamily="18" charset="0"/>
                      </a:rPr>
                      <a:t>p</a:t>
                    </a:r>
                    <a:r>
                      <a:rPr kumimoji="1" lang="en-US" altLang="zh-CN" b="1">
                        <a:solidFill>
                          <a:srgbClr val="000000"/>
                        </a:solidFill>
                        <a:latin typeface="Times New Roman" pitchFamily="18" charset="0"/>
                      </a:rPr>
                      <a:t>&gt;&gt;k</a:t>
                    </a:r>
                    <a:r>
                      <a:rPr kumimoji="1" lang="en-US" altLang="zh-CN" b="1" baseline="-30000">
                        <a:solidFill>
                          <a:srgbClr val="000000"/>
                        </a:solidFill>
                        <a:latin typeface="Times New Roman" pitchFamily="18" charset="0"/>
                      </a:rPr>
                      <a:t>tr</a:t>
                    </a:r>
                    <a:r>
                      <a:rPr kumimoji="1" lang="en-US" altLang="zh-CN" b="1">
                        <a:solidFill>
                          <a:srgbClr val="000000"/>
                        </a:solidFill>
                        <a:latin typeface="Times New Roman" pitchFamily="18" charset="0"/>
                      </a:rPr>
                      <a: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a</a:t>
                    </a:r>
                    <a:r>
                      <a:rPr kumimoji="1" lang="en-US" altLang="zh-CN" b="1">
                        <a:solidFill>
                          <a:srgbClr val="000000"/>
                        </a:solidFill>
                        <a:latin typeface="Times New Roman" pitchFamily="18" charset="0"/>
                      </a:rPr>
                      <a:t>&lt;k</a:t>
                    </a:r>
                    <a:r>
                      <a:rPr kumimoji="1" lang="en-US" altLang="zh-CN" b="1" baseline="-30000">
                        <a:solidFill>
                          <a:srgbClr val="000000"/>
                        </a:solidFill>
                        <a:latin typeface="Times New Roman" pitchFamily="18" charset="0"/>
                      </a:rPr>
                      <a:t>p</a:t>
                    </a:r>
                    <a:endParaRPr kumimoji="1" lang="en-US" altLang="zh-CN" b="1">
                      <a:solidFill>
                        <a:srgbClr val="000000"/>
                      </a:solidFill>
                      <a:latin typeface="Times New Roman" pitchFamily="18"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39" name="Rectangle 47"/>
                  <p:cNvSpPr>
                    <a:spLocks noChangeArrowheads="1"/>
                  </p:cNvSpPr>
                  <p:nvPr/>
                </p:nvSpPr>
                <p:spPr bwMode="auto">
                  <a:xfrm>
                    <a:off x="0" y="1190"/>
                    <a:ext cx="892" cy="415"/>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3" name="Group 48"/>
                <p:cNvGrpSpPr>
                  <a:grpSpLocks/>
                </p:cNvGrpSpPr>
                <p:nvPr/>
              </p:nvGrpSpPr>
              <p:grpSpPr bwMode="auto">
                <a:xfrm>
                  <a:off x="892" y="1190"/>
                  <a:ext cx="727" cy="403"/>
                  <a:chOff x="892" y="1190"/>
                  <a:chExt cx="727" cy="403"/>
                </a:xfrm>
              </p:grpSpPr>
              <p:sp>
                <p:nvSpPr>
                  <p:cNvPr id="169014" name="Rectangle 49"/>
                  <p:cNvSpPr>
                    <a:spLocks noChangeArrowheads="1"/>
                  </p:cNvSpPr>
                  <p:nvPr/>
                </p:nvSpPr>
                <p:spPr bwMode="auto">
                  <a:xfrm>
                    <a:off x="935" y="1190"/>
                    <a:ext cx="64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降低</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42" name="Rectangle 50"/>
                  <p:cNvSpPr>
                    <a:spLocks noChangeArrowheads="1"/>
                  </p:cNvSpPr>
                  <p:nvPr/>
                </p:nvSpPr>
                <p:spPr bwMode="auto">
                  <a:xfrm>
                    <a:off x="892" y="1190"/>
                    <a:ext cx="727" cy="415"/>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4" name="Group 51"/>
                <p:cNvGrpSpPr>
                  <a:grpSpLocks/>
                </p:cNvGrpSpPr>
                <p:nvPr/>
              </p:nvGrpSpPr>
              <p:grpSpPr bwMode="auto">
                <a:xfrm>
                  <a:off x="1619" y="1190"/>
                  <a:ext cx="554" cy="403"/>
                  <a:chOff x="1619" y="1190"/>
                  <a:chExt cx="554" cy="403"/>
                </a:xfrm>
              </p:grpSpPr>
              <p:sp>
                <p:nvSpPr>
                  <p:cNvPr id="169012" name="Rectangle 52"/>
                  <p:cNvSpPr>
                    <a:spLocks noChangeArrowheads="1"/>
                  </p:cNvSpPr>
                  <p:nvPr/>
                </p:nvSpPr>
                <p:spPr bwMode="auto">
                  <a:xfrm>
                    <a:off x="1662" y="1190"/>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降低</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45" name="Rectangle 53"/>
                  <p:cNvSpPr>
                    <a:spLocks noChangeArrowheads="1"/>
                  </p:cNvSpPr>
                  <p:nvPr/>
                </p:nvSpPr>
                <p:spPr bwMode="auto">
                  <a:xfrm>
                    <a:off x="1619" y="1190"/>
                    <a:ext cx="554" cy="415"/>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5" name="Group 54"/>
                <p:cNvGrpSpPr>
                  <a:grpSpLocks/>
                </p:cNvGrpSpPr>
                <p:nvPr/>
              </p:nvGrpSpPr>
              <p:grpSpPr bwMode="auto">
                <a:xfrm>
                  <a:off x="2173" y="1190"/>
                  <a:ext cx="892" cy="403"/>
                  <a:chOff x="2173" y="1190"/>
                  <a:chExt cx="892" cy="403"/>
                </a:xfrm>
              </p:grpSpPr>
              <p:sp>
                <p:nvSpPr>
                  <p:cNvPr id="169010" name="Rectangle 55"/>
                  <p:cNvSpPr>
                    <a:spLocks noChangeArrowheads="1"/>
                  </p:cNvSpPr>
                  <p:nvPr/>
                </p:nvSpPr>
                <p:spPr bwMode="auto">
                  <a:xfrm>
                    <a:off x="2216" y="1190"/>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缓聚作用</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48" name="Rectangle 56"/>
                  <p:cNvSpPr>
                    <a:spLocks noChangeArrowheads="1"/>
                  </p:cNvSpPr>
                  <p:nvPr/>
                </p:nvSpPr>
                <p:spPr bwMode="auto">
                  <a:xfrm>
                    <a:off x="2173" y="1190"/>
                    <a:ext cx="892" cy="415"/>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6" name="Group 57"/>
                <p:cNvGrpSpPr>
                  <a:grpSpLocks/>
                </p:cNvGrpSpPr>
                <p:nvPr/>
              </p:nvGrpSpPr>
              <p:grpSpPr bwMode="auto">
                <a:xfrm>
                  <a:off x="0" y="1593"/>
                  <a:ext cx="892" cy="403"/>
                  <a:chOff x="0" y="1593"/>
                  <a:chExt cx="892" cy="403"/>
                </a:xfrm>
              </p:grpSpPr>
              <p:sp>
                <p:nvSpPr>
                  <p:cNvPr id="169008" name="Rectangle 58"/>
                  <p:cNvSpPr>
                    <a:spLocks noChangeArrowheads="1"/>
                  </p:cNvSpPr>
                  <p:nvPr/>
                </p:nvSpPr>
                <p:spPr bwMode="auto">
                  <a:xfrm>
                    <a:off x="43" y="1593"/>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k</a:t>
                    </a:r>
                    <a:r>
                      <a:rPr kumimoji="1" lang="en-US" altLang="zh-CN" b="1" baseline="-30000">
                        <a:solidFill>
                          <a:srgbClr val="000000"/>
                        </a:solidFill>
                        <a:latin typeface="Times New Roman" pitchFamily="18" charset="0"/>
                      </a:rPr>
                      <a:t>p</a:t>
                    </a:r>
                    <a:r>
                      <a:rPr kumimoji="1" lang="en-US" altLang="zh-CN" b="1">
                        <a:solidFill>
                          <a:srgbClr val="000000"/>
                        </a:solidFill>
                        <a:latin typeface="Times New Roman" pitchFamily="18" charset="0"/>
                      </a:rPr>
                      <a:t>&lt;&lt;k</a:t>
                    </a:r>
                    <a:r>
                      <a:rPr kumimoji="1" lang="en-US" altLang="zh-CN" b="1" baseline="-30000">
                        <a:solidFill>
                          <a:srgbClr val="000000"/>
                        </a:solidFill>
                        <a:latin typeface="Times New Roman" pitchFamily="18" charset="0"/>
                      </a:rPr>
                      <a:t>tr</a:t>
                    </a:r>
                    <a:r>
                      <a:rPr kumimoji="1" lang="en-US" altLang="zh-CN" b="1">
                        <a:solidFill>
                          <a:srgbClr val="000000"/>
                        </a:solidFill>
                        <a:latin typeface="Times New Roman" pitchFamily="18" charset="0"/>
                      </a:rPr>
                      <a: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a</a:t>
                    </a:r>
                    <a:r>
                      <a:rPr kumimoji="1" lang="en-US" altLang="zh-CN" b="1">
                        <a:solidFill>
                          <a:srgbClr val="000000"/>
                        </a:solidFill>
                        <a:latin typeface="Times New Roman" pitchFamily="18" charset="0"/>
                      </a:rPr>
                      <a:t>&lt;k</a:t>
                    </a:r>
                    <a:r>
                      <a:rPr kumimoji="1" lang="en-US" altLang="zh-CN" b="1" baseline="-30000">
                        <a:solidFill>
                          <a:srgbClr val="000000"/>
                        </a:solidFill>
                        <a:latin typeface="Times New Roman" pitchFamily="18" charset="0"/>
                      </a:rPr>
                      <a:t>p</a:t>
                    </a:r>
                    <a:endParaRPr kumimoji="1" lang="en-US" altLang="zh-CN" b="1">
                      <a:solidFill>
                        <a:srgbClr val="000000"/>
                      </a:solidFill>
                      <a:latin typeface="Times New Roman" pitchFamily="18"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51" name="Rectangle 59"/>
                  <p:cNvSpPr>
                    <a:spLocks noChangeArrowheads="1"/>
                  </p:cNvSpPr>
                  <p:nvPr/>
                </p:nvSpPr>
                <p:spPr bwMode="auto">
                  <a:xfrm>
                    <a:off x="0" y="1593"/>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7" name="Group 60"/>
                <p:cNvGrpSpPr>
                  <a:grpSpLocks/>
                </p:cNvGrpSpPr>
                <p:nvPr/>
              </p:nvGrpSpPr>
              <p:grpSpPr bwMode="auto">
                <a:xfrm>
                  <a:off x="892" y="1593"/>
                  <a:ext cx="727" cy="403"/>
                  <a:chOff x="892" y="1593"/>
                  <a:chExt cx="727" cy="403"/>
                </a:xfrm>
              </p:grpSpPr>
              <p:sp>
                <p:nvSpPr>
                  <p:cNvPr id="169006" name="Rectangle 61"/>
                  <p:cNvSpPr>
                    <a:spLocks noChangeArrowheads="1"/>
                  </p:cNvSpPr>
                  <p:nvPr/>
                </p:nvSpPr>
                <p:spPr bwMode="auto">
                  <a:xfrm>
                    <a:off x="935" y="1593"/>
                    <a:ext cx="64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降低甚多</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54" name="Rectangle 62"/>
                  <p:cNvSpPr>
                    <a:spLocks noChangeArrowheads="1"/>
                  </p:cNvSpPr>
                  <p:nvPr/>
                </p:nvSpPr>
                <p:spPr bwMode="auto">
                  <a:xfrm>
                    <a:off x="892" y="1593"/>
                    <a:ext cx="727"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8" name="Group 63"/>
                <p:cNvGrpSpPr>
                  <a:grpSpLocks/>
                </p:cNvGrpSpPr>
                <p:nvPr/>
              </p:nvGrpSpPr>
              <p:grpSpPr bwMode="auto">
                <a:xfrm>
                  <a:off x="1619" y="1593"/>
                  <a:ext cx="554" cy="403"/>
                  <a:chOff x="1619" y="1593"/>
                  <a:chExt cx="554" cy="403"/>
                </a:xfrm>
              </p:grpSpPr>
              <p:sp>
                <p:nvSpPr>
                  <p:cNvPr id="169004" name="Rectangle 64"/>
                  <p:cNvSpPr>
                    <a:spLocks noChangeArrowheads="1"/>
                  </p:cNvSpPr>
                  <p:nvPr/>
                </p:nvSpPr>
                <p:spPr bwMode="auto">
                  <a:xfrm>
                    <a:off x="1662" y="1593"/>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降低</a:t>
                    </a:r>
                  </a:p>
                  <a:p>
                    <a:pPr algn="ctr" fontAlgn="base">
                      <a:spcBef>
                        <a:spcPct val="0"/>
                      </a:spcBef>
                      <a:spcAft>
                        <a:spcPct val="0"/>
                      </a:spcAft>
                    </a:pPr>
                    <a:r>
                      <a:rPr kumimoji="1" lang="zh-CN" altLang="en-US" b="1">
                        <a:solidFill>
                          <a:srgbClr val="000000"/>
                        </a:solidFill>
                        <a:latin typeface="Times New Roman" pitchFamily="18" charset="0"/>
                      </a:rPr>
                      <a:t>甚多</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57" name="Rectangle 65"/>
                  <p:cNvSpPr>
                    <a:spLocks noChangeArrowheads="1"/>
                  </p:cNvSpPr>
                  <p:nvPr/>
                </p:nvSpPr>
                <p:spPr bwMode="auto">
                  <a:xfrm>
                    <a:off x="1619" y="1593"/>
                    <a:ext cx="554"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89" name="Group 66"/>
                <p:cNvGrpSpPr>
                  <a:grpSpLocks/>
                </p:cNvGrpSpPr>
                <p:nvPr/>
              </p:nvGrpSpPr>
              <p:grpSpPr bwMode="auto">
                <a:xfrm>
                  <a:off x="2173" y="1593"/>
                  <a:ext cx="892" cy="403"/>
                  <a:chOff x="2173" y="1593"/>
                  <a:chExt cx="892" cy="403"/>
                </a:xfrm>
              </p:grpSpPr>
              <p:sp>
                <p:nvSpPr>
                  <p:cNvPr id="169002" name="Rectangle 67"/>
                  <p:cNvSpPr>
                    <a:spLocks noChangeArrowheads="1"/>
                  </p:cNvSpPr>
                  <p:nvPr/>
                </p:nvSpPr>
                <p:spPr bwMode="auto">
                  <a:xfrm>
                    <a:off x="2216" y="1593"/>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衰减链转移</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60" name="Rectangle 68"/>
                  <p:cNvSpPr>
                    <a:spLocks noChangeArrowheads="1"/>
                  </p:cNvSpPr>
                  <p:nvPr/>
                </p:nvSpPr>
                <p:spPr bwMode="auto">
                  <a:xfrm>
                    <a:off x="2173" y="1593"/>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90" name="Group 69"/>
                <p:cNvGrpSpPr>
                  <a:grpSpLocks/>
                </p:cNvGrpSpPr>
                <p:nvPr/>
              </p:nvGrpSpPr>
              <p:grpSpPr bwMode="auto">
                <a:xfrm>
                  <a:off x="0" y="1996"/>
                  <a:ext cx="892" cy="403"/>
                  <a:chOff x="0" y="1996"/>
                  <a:chExt cx="892" cy="403"/>
                </a:xfrm>
              </p:grpSpPr>
              <p:sp>
                <p:nvSpPr>
                  <p:cNvPr id="169000" name="Rectangle 70"/>
                  <p:cNvSpPr>
                    <a:spLocks noChangeArrowheads="1"/>
                  </p:cNvSpPr>
                  <p:nvPr/>
                </p:nvSpPr>
                <p:spPr bwMode="auto">
                  <a:xfrm>
                    <a:off x="43" y="1996"/>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k</a:t>
                    </a:r>
                    <a:r>
                      <a:rPr kumimoji="1" lang="en-US" altLang="zh-CN" b="1" baseline="-30000">
                        <a:solidFill>
                          <a:srgbClr val="000000"/>
                        </a:solidFill>
                        <a:latin typeface="Times New Roman" pitchFamily="18" charset="0"/>
                      </a:rPr>
                      <a:t>p </a:t>
                    </a:r>
                    <a:r>
                      <a:rPr kumimoji="1" lang="en-US" altLang="zh-CN" b="1">
                        <a:solidFill>
                          <a:srgbClr val="000000"/>
                        </a:solidFill>
                        <a:latin typeface="Times New Roman" pitchFamily="18" charset="0"/>
                      </a:rPr>
                      <a:t>&lt;&lt;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tr</a:t>
                    </a:r>
                    <a:r>
                      <a:rPr kumimoji="1" lang="en-US" altLang="zh-CN" b="1">
                        <a:solidFill>
                          <a:srgbClr val="000000"/>
                        </a:solidFill>
                        <a:latin typeface="Times New Roman" pitchFamily="18" charset="0"/>
                      </a:rPr>
                      <a:t>; </a:t>
                    </a:r>
                    <a:r>
                      <a:rPr kumimoji="1" lang="en-US" altLang="zh-CN" b="1">
                        <a:solidFill>
                          <a:srgbClr val="000000"/>
                        </a:solidFill>
                        <a:latin typeface="Tahoma" pitchFamily="34" charset="0"/>
                      </a:rPr>
                      <a:t>k</a:t>
                    </a:r>
                    <a:r>
                      <a:rPr kumimoji="1" lang="en-US" altLang="zh-CN" b="1" baseline="-30000">
                        <a:solidFill>
                          <a:srgbClr val="000000"/>
                        </a:solidFill>
                        <a:latin typeface="Times New Roman" pitchFamily="18" charset="0"/>
                      </a:rPr>
                      <a:t>a</a:t>
                    </a:r>
                    <a:r>
                      <a:rPr kumimoji="1" lang="zh-CN" altLang="en-US" b="1">
                        <a:solidFill>
                          <a:srgbClr val="000000"/>
                        </a:solidFill>
                        <a:latin typeface="Times New Roman" pitchFamily="18" charset="0"/>
                      </a:rPr>
                      <a:t>＝</a:t>
                    </a:r>
                    <a:r>
                      <a:rPr kumimoji="1" lang="en-US" altLang="zh-CN" b="1">
                        <a:solidFill>
                          <a:srgbClr val="000000"/>
                        </a:solidFill>
                        <a:latin typeface="Tahoma" pitchFamily="34" charset="0"/>
                      </a:rPr>
                      <a:t>0</a:t>
                    </a:r>
                    <a:endParaRPr kumimoji="1" lang="en-US" altLang="zh-CN" b="1">
                      <a:solidFill>
                        <a:srgbClr val="000000"/>
                      </a:solidFill>
                      <a:latin typeface="Times New Roman" pitchFamily="18"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63" name="Rectangle 71"/>
                  <p:cNvSpPr>
                    <a:spLocks noChangeArrowheads="1"/>
                  </p:cNvSpPr>
                  <p:nvPr/>
                </p:nvSpPr>
                <p:spPr bwMode="auto">
                  <a:xfrm>
                    <a:off x="0" y="1996"/>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91" name="Group 72"/>
                <p:cNvGrpSpPr>
                  <a:grpSpLocks/>
                </p:cNvGrpSpPr>
                <p:nvPr/>
              </p:nvGrpSpPr>
              <p:grpSpPr bwMode="auto">
                <a:xfrm>
                  <a:off x="892" y="1996"/>
                  <a:ext cx="727" cy="403"/>
                  <a:chOff x="892" y="1996"/>
                  <a:chExt cx="727" cy="403"/>
                </a:xfrm>
              </p:grpSpPr>
              <p:sp>
                <p:nvSpPr>
                  <p:cNvPr id="168998" name="Rectangle 73"/>
                  <p:cNvSpPr>
                    <a:spLocks noChangeArrowheads="1"/>
                  </p:cNvSpPr>
                  <p:nvPr/>
                </p:nvSpPr>
                <p:spPr bwMode="auto">
                  <a:xfrm>
                    <a:off x="935" y="1996"/>
                    <a:ext cx="64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很快为零</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66" name="Rectangle 74"/>
                  <p:cNvSpPr>
                    <a:spLocks noChangeArrowheads="1"/>
                  </p:cNvSpPr>
                  <p:nvPr/>
                </p:nvSpPr>
                <p:spPr bwMode="auto">
                  <a:xfrm>
                    <a:off x="892" y="1996"/>
                    <a:ext cx="727"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92" name="Group 75"/>
                <p:cNvGrpSpPr>
                  <a:grpSpLocks/>
                </p:cNvGrpSpPr>
                <p:nvPr/>
              </p:nvGrpSpPr>
              <p:grpSpPr bwMode="auto">
                <a:xfrm>
                  <a:off x="1619" y="1996"/>
                  <a:ext cx="554" cy="403"/>
                  <a:chOff x="1619" y="1996"/>
                  <a:chExt cx="554" cy="403"/>
                </a:xfrm>
              </p:grpSpPr>
              <p:sp>
                <p:nvSpPr>
                  <p:cNvPr id="168996" name="Rectangle 76"/>
                  <p:cNvSpPr>
                    <a:spLocks noChangeArrowheads="1"/>
                  </p:cNvSpPr>
                  <p:nvPr/>
                </p:nvSpPr>
                <p:spPr bwMode="auto">
                  <a:xfrm>
                    <a:off x="1662" y="1996"/>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1</a:t>
                    </a:r>
                    <a:r>
                      <a:rPr kumimoji="1" lang="zh-CN" altLang="en-US" b="1">
                        <a:solidFill>
                          <a:srgbClr val="000000"/>
                        </a:solidFill>
                        <a:latin typeface="Times New Roman" pitchFamily="18" charset="0"/>
                      </a:rPr>
                      <a:t>或定值</a:t>
                    </a: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69" name="Rectangle 77"/>
                  <p:cNvSpPr>
                    <a:spLocks noChangeArrowheads="1"/>
                  </p:cNvSpPr>
                  <p:nvPr/>
                </p:nvSpPr>
                <p:spPr bwMode="auto">
                  <a:xfrm>
                    <a:off x="1619" y="1996"/>
                    <a:ext cx="554"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nvGrpSpPr>
                <p:cNvPr id="168993" name="Group 78"/>
                <p:cNvGrpSpPr>
                  <a:grpSpLocks/>
                </p:cNvGrpSpPr>
                <p:nvPr/>
              </p:nvGrpSpPr>
              <p:grpSpPr bwMode="auto">
                <a:xfrm>
                  <a:off x="2173" y="1996"/>
                  <a:ext cx="892" cy="403"/>
                  <a:chOff x="2173" y="1996"/>
                  <a:chExt cx="892" cy="403"/>
                </a:xfrm>
              </p:grpSpPr>
              <p:sp>
                <p:nvSpPr>
                  <p:cNvPr id="168994" name="Rectangle 79"/>
                  <p:cNvSpPr>
                    <a:spLocks noChangeArrowheads="1"/>
                  </p:cNvSpPr>
                  <p:nvPr/>
                </p:nvSpPr>
                <p:spPr bwMode="auto">
                  <a:xfrm>
                    <a:off x="2216" y="1996"/>
                    <a:ext cx="80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高效阻聚剂</a:t>
                    </a:r>
                    <a:endParaRPr kumimoji="1" lang="zh-CN" altLang="en-US" b="1">
                      <a:solidFill>
                        <a:srgbClr val="000000"/>
                      </a:solidFill>
                      <a:latin typeface="Tahoma" pitchFamily="34" charset="0"/>
                    </a:endParaRP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2568272" name="Rectangle 80"/>
                  <p:cNvSpPr>
                    <a:spLocks noChangeArrowheads="1"/>
                  </p:cNvSpPr>
                  <p:nvPr/>
                </p:nvSpPr>
                <p:spPr bwMode="auto">
                  <a:xfrm>
                    <a:off x="2173" y="1996"/>
                    <a:ext cx="892" cy="403"/>
                  </a:xfrm>
                  <a:prstGeom prst="rect">
                    <a:avLst/>
                  </a:prstGeom>
                  <a:noFill/>
                  <a:ln w="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2568273" name="Rectangle 81"/>
              <p:cNvSpPr>
                <a:spLocks noChangeArrowheads="1"/>
              </p:cNvSpPr>
              <p:nvPr/>
            </p:nvSpPr>
            <p:spPr bwMode="auto">
              <a:xfrm>
                <a:off x="-2" y="-2"/>
                <a:ext cx="3069" cy="2403"/>
              </a:xfrm>
              <a:prstGeom prst="rect">
                <a:avLst/>
              </a:prstGeom>
              <a:noFill/>
              <a:ln w="7937">
                <a:solidFill>
                  <a:srgbClr val="A0A0A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168964" name="Rectangle 82"/>
          <p:cNvSpPr>
            <a:spLocks noChangeArrowheads="1"/>
          </p:cNvSpPr>
          <p:nvPr/>
        </p:nvSpPr>
        <p:spPr bwMode="auto">
          <a:xfrm>
            <a:off x="827088" y="5924550"/>
            <a:ext cx="7561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000" b="1">
                <a:solidFill>
                  <a:srgbClr val="000099"/>
                </a:solidFill>
                <a:latin typeface="楷体_GB2312" pitchFamily="49" charset="-122"/>
                <a:ea typeface="楷体_GB2312" pitchFamily="49" charset="-122"/>
                <a:cs typeface="Times New Roman" pitchFamily="18" charset="0"/>
              </a:rPr>
              <a:t>k</a:t>
            </a:r>
            <a:r>
              <a:rPr lang="en-US" altLang="zh-CN" sz="2000" b="1" baseline="-25000">
                <a:solidFill>
                  <a:srgbClr val="000099"/>
                </a:solidFill>
                <a:latin typeface="楷体_GB2312" pitchFamily="49" charset="-122"/>
                <a:ea typeface="楷体_GB2312" pitchFamily="49" charset="-122"/>
                <a:cs typeface="Times New Roman" pitchFamily="18" charset="0"/>
              </a:rPr>
              <a:t>p</a:t>
            </a:r>
            <a:r>
              <a:rPr lang="en-US" altLang="zh-CN" sz="2000" b="1">
                <a:solidFill>
                  <a:srgbClr val="000099"/>
                </a:solidFill>
                <a:latin typeface="楷体_GB2312" pitchFamily="49" charset="-122"/>
                <a:ea typeface="楷体_GB2312" pitchFamily="49" charset="-122"/>
                <a:cs typeface="Times New Roman" pitchFamily="18" charset="0"/>
              </a:rPr>
              <a:t>链</a:t>
            </a:r>
            <a:r>
              <a:rPr lang="zh-CN" altLang="en-US" sz="2000" b="1">
                <a:solidFill>
                  <a:srgbClr val="000099"/>
                </a:solidFill>
                <a:latin typeface="楷体_GB2312" pitchFamily="49" charset="-122"/>
                <a:ea typeface="楷体_GB2312" pitchFamily="49" charset="-122"/>
                <a:cs typeface="Times New Roman" pitchFamily="18" charset="0"/>
              </a:rPr>
              <a:t>增长速率常数、</a:t>
            </a:r>
            <a:r>
              <a:rPr lang="en-US" altLang="zh-CN" sz="2000" b="1">
                <a:solidFill>
                  <a:srgbClr val="000099"/>
                </a:solidFill>
                <a:latin typeface="楷体_GB2312" pitchFamily="49" charset="-122"/>
                <a:ea typeface="楷体_GB2312" pitchFamily="49" charset="-122"/>
                <a:cs typeface="Times New Roman" pitchFamily="18" charset="0"/>
              </a:rPr>
              <a:t>k</a:t>
            </a:r>
            <a:r>
              <a:rPr lang="en-US" altLang="zh-CN" sz="2000" b="1" baseline="-30000">
                <a:solidFill>
                  <a:srgbClr val="000099"/>
                </a:solidFill>
                <a:latin typeface="楷体_GB2312" pitchFamily="49" charset="-122"/>
                <a:ea typeface="楷体_GB2312" pitchFamily="49" charset="-122"/>
                <a:cs typeface="Times New Roman" pitchFamily="18" charset="0"/>
              </a:rPr>
              <a:t>tr</a:t>
            </a:r>
            <a:r>
              <a:rPr lang="zh-CN" altLang="en-US" sz="2000" b="1">
                <a:solidFill>
                  <a:srgbClr val="000099"/>
                </a:solidFill>
                <a:latin typeface="楷体_GB2312" pitchFamily="49" charset="-122"/>
                <a:ea typeface="楷体_GB2312" pitchFamily="49" charset="-122"/>
                <a:cs typeface="Times New Roman" pitchFamily="18" charset="0"/>
              </a:rPr>
              <a:t>链转移速率常数、</a:t>
            </a:r>
            <a:r>
              <a:rPr lang="en-US" altLang="zh-CN" sz="2000" b="1">
                <a:solidFill>
                  <a:srgbClr val="000099"/>
                </a:solidFill>
                <a:latin typeface="楷体_GB2312" pitchFamily="49" charset="-122"/>
                <a:ea typeface="楷体_GB2312" pitchFamily="49" charset="-122"/>
                <a:cs typeface="Times New Roman" pitchFamily="18" charset="0"/>
              </a:rPr>
              <a:t>k</a:t>
            </a:r>
            <a:r>
              <a:rPr lang="en-US" altLang="zh-CN" sz="2000" b="1" baseline="-30000">
                <a:solidFill>
                  <a:srgbClr val="000099"/>
                </a:solidFill>
                <a:latin typeface="楷体_GB2312" pitchFamily="49" charset="-122"/>
                <a:ea typeface="楷体_GB2312" pitchFamily="49" charset="-122"/>
                <a:cs typeface="Times New Roman" pitchFamily="18" charset="0"/>
              </a:rPr>
              <a:t>a</a:t>
            </a:r>
            <a:r>
              <a:rPr lang="zh-CN" altLang="en-US" sz="2000" b="1">
                <a:solidFill>
                  <a:srgbClr val="000099"/>
                </a:solidFill>
                <a:latin typeface="楷体_GB2312" pitchFamily="49" charset="-122"/>
                <a:ea typeface="楷体_GB2312" pitchFamily="49" charset="-122"/>
                <a:cs typeface="Times New Roman" pitchFamily="18" charset="0"/>
              </a:rPr>
              <a:t>再引发速率常数</a:t>
            </a:r>
            <a:r>
              <a:rPr lang="zh-CN" altLang="en-US" sz="2400" b="1">
                <a:solidFill>
                  <a:srgbClr val="000099"/>
                </a:solidFill>
                <a:latin typeface="楷体_GB2312" pitchFamily="49" charset="-122"/>
                <a:ea typeface="楷体_GB2312" pitchFamily="49" charset="-122"/>
                <a:cs typeface="Times New Roman" pitchFamily="18" charset="0"/>
              </a:rPr>
              <a:t>。 </a:t>
            </a:r>
          </a:p>
        </p:txBody>
      </p:sp>
      <p:sp>
        <p:nvSpPr>
          <p:cNvPr id="168965" name="Rectangle 83"/>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138</a:t>
            </a:fld>
            <a:endParaRPr lang="en-US" altLang="zh-CN">
              <a:solidFill>
                <a:srgbClr val="000000"/>
              </a:solidFill>
            </a:endParaRPr>
          </a:p>
        </p:txBody>
      </p:sp>
    </p:spTree>
    <p:extLst>
      <p:ext uri="{BB962C8B-B14F-4D97-AF65-F5344CB8AC3E}">
        <p14:creationId xmlns:p14="http://schemas.microsoft.com/office/powerpoint/2010/main" val="3602223645"/>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sz="half" idx="1"/>
          </p:nvPr>
        </p:nvSpPr>
        <p:spPr>
          <a:xfrm>
            <a:off x="611188" y="1341438"/>
            <a:ext cx="7921625" cy="1511300"/>
          </a:xfrm>
        </p:spPr>
        <p:txBody>
          <a:bodyPr/>
          <a:lstStyle/>
          <a:p>
            <a:pPr marL="0" indent="625475" algn="just" eaLnBrk="1" hangingPunct="1">
              <a:lnSpc>
                <a:spcPct val="120000"/>
              </a:lnSpc>
              <a:buFont typeface="Wingdings" pitchFamily="2" charset="2"/>
              <a:buNone/>
            </a:pPr>
            <a:r>
              <a:rPr lang="zh-CN" altLang="en-US" sz="2400" b="1" smtClean="0">
                <a:solidFill>
                  <a:schemeClr val="bg2"/>
                </a:solidFill>
                <a:latin typeface="Times New Roman" pitchFamily="18" charset="0"/>
              </a:rPr>
              <a:t>在自由基聚合中，影响分子量的主要有三种链转移反应，即</a:t>
            </a:r>
            <a:r>
              <a:rPr lang="zh-CN" altLang="en-US" sz="2400" b="1" smtClean="0">
                <a:solidFill>
                  <a:srgbClr val="A50021"/>
                </a:solidFill>
                <a:latin typeface="Times New Roman" pitchFamily="18" charset="0"/>
              </a:rPr>
              <a:t>向单体转移、向引发剂转移</a:t>
            </a:r>
            <a:r>
              <a:rPr lang="zh-CN" altLang="en-US" sz="2400" b="1" smtClean="0">
                <a:solidFill>
                  <a:schemeClr val="bg2"/>
                </a:solidFill>
                <a:latin typeface="Times New Roman" pitchFamily="18" charset="0"/>
              </a:rPr>
              <a:t>和</a:t>
            </a:r>
            <a:r>
              <a:rPr lang="zh-CN" altLang="en-US" sz="2400" b="1" smtClean="0">
                <a:solidFill>
                  <a:srgbClr val="A50021"/>
                </a:solidFill>
                <a:latin typeface="Times New Roman" pitchFamily="18" charset="0"/>
              </a:rPr>
              <a:t>向溶剂转移</a:t>
            </a:r>
            <a:r>
              <a:rPr lang="zh-CN" altLang="en-US" sz="2400" b="1" smtClean="0">
                <a:solidFill>
                  <a:schemeClr val="bg2"/>
                </a:solidFill>
                <a:latin typeface="Times New Roman" pitchFamily="18" charset="0"/>
              </a:rPr>
              <a:t>。其反应方程式和速率方程式为：</a:t>
            </a:r>
            <a:endParaRPr lang="zh-CN" altLang="en-US" sz="2400" smtClean="0">
              <a:solidFill>
                <a:schemeClr val="bg2"/>
              </a:solidFill>
            </a:endParaRPr>
          </a:p>
        </p:txBody>
      </p:sp>
      <p:graphicFrame>
        <p:nvGraphicFramePr>
          <p:cNvPr id="169987" name="Object 4"/>
          <p:cNvGraphicFramePr>
            <a:graphicFrameLocks noGrp="1" noChangeAspect="1"/>
          </p:cNvGraphicFramePr>
          <p:nvPr>
            <p:ph sz="half" idx="2"/>
          </p:nvPr>
        </p:nvGraphicFramePr>
        <p:xfrm>
          <a:off x="1620838" y="2816225"/>
          <a:ext cx="5759450" cy="2052638"/>
        </p:xfrm>
        <a:graphic>
          <a:graphicData uri="http://schemas.openxmlformats.org/presentationml/2006/ole">
            <mc:AlternateContent xmlns:mc="http://schemas.openxmlformats.org/markup-compatibility/2006">
              <mc:Choice xmlns:v="urn:schemas-microsoft-com:vml" Requires="v">
                <p:oleObj spid="_x0000_s86026" name="Document" r:id="rId3" imgW="3581400" imgH="1276350" progId="ChemWindow.Document">
                  <p:embed/>
                </p:oleObj>
              </mc:Choice>
              <mc:Fallback>
                <p:oleObj name="Document" r:id="rId3" imgW="3581400" imgH="12763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2816225"/>
                        <a:ext cx="575945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8" name="Rectangle 6"/>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57608" name="Rectangle 8"/>
          <p:cNvSpPr>
            <a:spLocks noChangeArrowheads="1"/>
          </p:cNvSpPr>
          <p:nvPr/>
        </p:nvSpPr>
        <p:spPr bwMode="auto">
          <a:xfrm>
            <a:off x="611188" y="855663"/>
            <a:ext cx="3398837"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链转移反应与聚合度</a:t>
            </a:r>
          </a:p>
        </p:txBody>
      </p:sp>
      <p:sp>
        <p:nvSpPr>
          <p:cNvPr id="169990" name="Rectangle 9"/>
          <p:cNvSpPr>
            <a:spLocks noChangeArrowheads="1"/>
          </p:cNvSpPr>
          <p:nvPr/>
        </p:nvSpPr>
        <p:spPr bwMode="auto">
          <a:xfrm>
            <a:off x="611188" y="5013325"/>
            <a:ext cx="7921625" cy="1439863"/>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实际生产中，链转移反应常被用来调节和控制分子量。这里仅涉及链转移后聚合速率不明显减低的情况，主要讨论链转移反应对分子量的影响。</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139</a:t>
            </a:fld>
            <a:endParaRPr lang="en-US" altLang="zh-CN">
              <a:solidFill>
                <a:srgbClr val="000000"/>
              </a:solidFill>
            </a:endParaRPr>
          </a:p>
        </p:txBody>
      </p:sp>
    </p:spTree>
    <p:extLst>
      <p:ext uri="{BB962C8B-B14F-4D97-AF65-F5344CB8AC3E}">
        <p14:creationId xmlns:p14="http://schemas.microsoft.com/office/powerpoint/2010/main" val="60150276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3" name="Rectangle 3"/>
          <p:cNvSpPr>
            <a:spLocks noChangeArrowheads="1"/>
          </p:cNvSpPr>
          <p:nvPr/>
        </p:nvSpPr>
        <p:spPr bwMode="auto">
          <a:xfrm>
            <a:off x="468313" y="2420938"/>
            <a:ext cx="4464050" cy="579437"/>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zh-CN" altLang="en-US" sz="3200" b="1">
                <a:solidFill>
                  <a:srgbClr val="A50021"/>
                </a:solidFill>
                <a:effectLst>
                  <a:outerShdw blurRad="38100" dist="38100" dir="2700000" algn="tl">
                    <a:srgbClr val="000000"/>
                  </a:outerShdw>
                </a:effectLst>
                <a:latin typeface="Times New Roman" pitchFamily="18" charset="0"/>
                <a:ea typeface="黑体" pitchFamily="49" charset="-122"/>
              </a:rPr>
              <a:t>对单取代不饱和烯烃：</a:t>
            </a:r>
          </a:p>
        </p:txBody>
      </p:sp>
      <p:graphicFrame>
        <p:nvGraphicFramePr>
          <p:cNvPr id="1146884" name="Object 4"/>
          <p:cNvGraphicFramePr>
            <a:graphicFrameLocks noChangeAspect="1"/>
          </p:cNvGraphicFramePr>
          <p:nvPr/>
        </p:nvGraphicFramePr>
        <p:xfrm>
          <a:off x="5076825" y="2492375"/>
          <a:ext cx="1731963" cy="1111250"/>
        </p:xfrm>
        <a:graphic>
          <a:graphicData uri="http://schemas.openxmlformats.org/presentationml/2006/ole">
            <mc:AlternateContent xmlns:mc="http://schemas.openxmlformats.org/markup-compatibility/2006">
              <mc:Choice xmlns:v="urn:schemas-microsoft-com:vml" Requires="v">
                <p:oleObj spid="_x0000_s7178" name="CS ChemDraw Drawing" r:id="rId3" imgW="1128723" imgH="724692" progId="ChemDraw.Document.6.0">
                  <p:embed/>
                </p:oleObj>
              </mc:Choice>
              <mc:Fallback>
                <p:oleObj name="CS ChemDraw Drawing" r:id="rId3" imgW="1128723" imgH="72469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492375"/>
                        <a:ext cx="1731963" cy="11112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885" name="Text Box 5"/>
          <p:cNvSpPr txBox="1">
            <a:spLocks noChangeArrowheads="1"/>
          </p:cNvSpPr>
          <p:nvPr/>
        </p:nvSpPr>
        <p:spPr bwMode="auto">
          <a:xfrm>
            <a:off x="617538" y="3773488"/>
            <a:ext cx="7986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800">
                <a:solidFill>
                  <a:srgbClr val="000000"/>
                </a:solidFill>
              </a:rPr>
              <a:t>（</a:t>
            </a:r>
            <a:r>
              <a:rPr kumimoji="1" lang="en-US" altLang="zh-CN" sz="2800">
                <a:solidFill>
                  <a:srgbClr val="000000"/>
                </a:solidFill>
                <a:ea typeface="ˎ̥"/>
                <a:cs typeface="ˎ̥"/>
              </a:rPr>
              <a:t>1</a:t>
            </a:r>
            <a:r>
              <a:rPr kumimoji="1" lang="zh-CN" altLang="en-US" sz="2800">
                <a:solidFill>
                  <a:srgbClr val="000000"/>
                </a:solidFill>
              </a:rPr>
              <a:t>）</a:t>
            </a:r>
            <a:r>
              <a:rPr kumimoji="1" lang="en-US" altLang="zh-CN" sz="2800">
                <a:solidFill>
                  <a:srgbClr val="000000"/>
                </a:solidFill>
              </a:rPr>
              <a:t>—X </a:t>
            </a:r>
            <a:r>
              <a:rPr kumimoji="1" lang="zh-CN" altLang="en-US" sz="2800">
                <a:solidFill>
                  <a:srgbClr val="000000"/>
                </a:solidFill>
              </a:rPr>
              <a:t>是</a:t>
            </a:r>
            <a:r>
              <a:rPr kumimoji="1" lang="en-US" altLang="zh-CN" sz="2800">
                <a:solidFill>
                  <a:srgbClr val="000000"/>
                </a:solidFill>
              </a:rPr>
              <a:t>—H</a:t>
            </a:r>
            <a:r>
              <a:rPr kumimoji="1" lang="zh-CN" altLang="en-US" sz="2800">
                <a:solidFill>
                  <a:srgbClr val="000000"/>
                </a:solidFill>
              </a:rPr>
              <a:t>，即</a:t>
            </a:r>
            <a:r>
              <a:rPr kumimoji="1" lang="en-US" altLang="zh-CN" sz="2800">
                <a:solidFill>
                  <a:srgbClr val="000000"/>
                </a:solidFill>
              </a:rPr>
              <a:t>CH</a:t>
            </a:r>
            <a:r>
              <a:rPr kumimoji="1" lang="en-US" altLang="zh-CN" sz="2800" baseline="-25000">
                <a:solidFill>
                  <a:srgbClr val="000000"/>
                </a:solidFill>
              </a:rPr>
              <a:t>2</a:t>
            </a:r>
            <a:r>
              <a:rPr kumimoji="1" lang="en-US" altLang="zh-CN" sz="2800">
                <a:solidFill>
                  <a:srgbClr val="000000"/>
                </a:solidFill>
              </a:rPr>
              <a:t>=CH</a:t>
            </a:r>
            <a:r>
              <a:rPr kumimoji="1" lang="en-US" altLang="zh-CN" sz="2800" baseline="-25000">
                <a:solidFill>
                  <a:srgbClr val="000000"/>
                </a:solidFill>
              </a:rPr>
              <a:t>2</a:t>
            </a:r>
            <a:r>
              <a:rPr kumimoji="1" lang="zh-CN" altLang="en-US" sz="2800">
                <a:solidFill>
                  <a:srgbClr val="000000"/>
                </a:solidFill>
              </a:rPr>
              <a:t>。</a:t>
            </a:r>
            <a:endParaRPr lang="zh-CN" altLang="en-US" sz="2800">
              <a:solidFill>
                <a:srgbClr val="000000"/>
              </a:solidFill>
            </a:endParaRPr>
          </a:p>
        </p:txBody>
      </p:sp>
      <p:sp>
        <p:nvSpPr>
          <p:cNvPr id="44037" name="Rectangle 21"/>
          <p:cNvSpPr>
            <a:spLocks noChangeArrowheads="1"/>
          </p:cNvSpPr>
          <p:nvPr/>
        </p:nvSpPr>
        <p:spPr bwMode="auto">
          <a:xfrm>
            <a:off x="538163" y="873125"/>
            <a:ext cx="81375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lang="zh-CN" altLang="en-US" sz="2400" b="1">
                <a:solidFill>
                  <a:srgbClr val="333399"/>
                </a:solidFill>
                <a:latin typeface="黑体" pitchFamily="49" charset="-122"/>
                <a:ea typeface="黑体" pitchFamily="49" charset="-122"/>
              </a:rPr>
              <a:t>    烯类单体的碳</a:t>
            </a:r>
            <a:r>
              <a:rPr lang="en-US" altLang="zh-CN" sz="2400" b="1">
                <a:solidFill>
                  <a:srgbClr val="333399"/>
                </a:solidFill>
                <a:ea typeface="黑体" pitchFamily="49" charset="-122"/>
              </a:rPr>
              <a:t>—</a:t>
            </a:r>
            <a:r>
              <a:rPr lang="zh-CN" altLang="en-US" sz="2400" b="1">
                <a:solidFill>
                  <a:srgbClr val="333399"/>
                </a:solidFill>
                <a:latin typeface="黑体" pitchFamily="49" charset="-122"/>
                <a:ea typeface="黑体" pitchFamily="49" charset="-122"/>
              </a:rPr>
              <a:t>碳双键既可均裂，也可异裂，因此可进行自由基聚合或阴、阳离子聚合，取决于取代基的</a:t>
            </a:r>
            <a:r>
              <a:rPr lang="zh-CN" altLang="en-US" sz="2400" b="1">
                <a:solidFill>
                  <a:srgbClr val="A50021"/>
                </a:solidFill>
                <a:latin typeface="黑体" pitchFamily="49" charset="-122"/>
                <a:ea typeface="黑体" pitchFamily="49" charset="-122"/>
              </a:rPr>
              <a:t>诱导效应和共轭效应</a:t>
            </a:r>
            <a:r>
              <a:rPr lang="zh-CN" altLang="en-US" sz="2400" b="1">
                <a:solidFill>
                  <a:srgbClr val="333399"/>
                </a:solidFill>
                <a:latin typeface="黑体" pitchFamily="49" charset="-122"/>
                <a:ea typeface="黑体" pitchFamily="49" charset="-122"/>
              </a:rPr>
              <a:t>。</a:t>
            </a:r>
          </a:p>
        </p:txBody>
      </p:sp>
      <p:sp>
        <p:nvSpPr>
          <p:cNvPr id="1146902" name="Rectangle 22"/>
          <p:cNvSpPr>
            <a:spLocks noChangeArrowheads="1"/>
          </p:cNvSpPr>
          <p:nvPr/>
        </p:nvSpPr>
        <p:spPr bwMode="auto">
          <a:xfrm>
            <a:off x="539750" y="4292600"/>
            <a:ext cx="8229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lnSpc>
                <a:spcPct val="120000"/>
              </a:lnSpc>
              <a:spcBef>
                <a:spcPct val="20000"/>
              </a:spcBef>
              <a:spcAft>
                <a:spcPct val="0"/>
              </a:spcAft>
            </a:pPr>
            <a:r>
              <a:rPr lang="zh-CN" altLang="en-US" sz="2400" b="1">
                <a:solidFill>
                  <a:srgbClr val="000066"/>
                </a:solidFill>
                <a:latin typeface="楷体_GB2312" pitchFamily="49" charset="-122"/>
                <a:ea typeface="楷体_GB2312" pitchFamily="49" charset="-122"/>
              </a:rPr>
              <a:t>       乙烯分子中无取代基，结构对称，因此无诱导效应和共轭效应，不利于活性种 </a:t>
            </a:r>
            <a:r>
              <a:rPr lang="en-US" altLang="zh-CN" sz="2400" b="1">
                <a:solidFill>
                  <a:srgbClr val="000066"/>
                </a:solidFill>
                <a:latin typeface="楷体_GB2312" pitchFamily="49" charset="-122"/>
                <a:ea typeface="楷体_GB2312" pitchFamily="49" charset="-122"/>
              </a:rPr>
              <a:t>R</a:t>
            </a:r>
            <a:r>
              <a:rPr lang="en-US" altLang="zh-CN" sz="2400" b="1">
                <a:solidFill>
                  <a:srgbClr val="000066"/>
                </a:solidFill>
                <a:ea typeface="楷体_GB2312" pitchFamily="49" charset="-122"/>
              </a:rPr>
              <a:t>·</a:t>
            </a:r>
            <a:r>
              <a:rPr lang="en-US" altLang="zh-CN" sz="2400" b="1">
                <a:solidFill>
                  <a:srgbClr val="000066"/>
                </a:solidFill>
                <a:latin typeface="楷体_GB2312" pitchFamily="49" charset="-122"/>
                <a:ea typeface="楷体_GB2312" pitchFamily="49" charset="-122"/>
              </a:rPr>
              <a:t>  </a:t>
            </a:r>
            <a:r>
              <a:rPr lang="zh-CN" altLang="en-US" sz="2400" b="1">
                <a:solidFill>
                  <a:srgbClr val="000066"/>
                </a:solidFill>
                <a:latin typeface="楷体_GB2312" pitchFamily="49" charset="-122"/>
                <a:ea typeface="楷体_GB2312" pitchFamily="49" charset="-122"/>
              </a:rPr>
              <a:t>的进攻，只能在高温高压下进行自由基聚合，得到</a:t>
            </a:r>
            <a:r>
              <a:rPr lang="zh-CN" altLang="en-US" sz="2400" b="1">
                <a:solidFill>
                  <a:srgbClr val="A50021"/>
                </a:solidFill>
                <a:latin typeface="楷体_GB2312" pitchFamily="49" charset="-122"/>
                <a:ea typeface="楷体_GB2312" pitchFamily="49" charset="-122"/>
              </a:rPr>
              <a:t>低密度聚乙烯</a:t>
            </a:r>
            <a:r>
              <a:rPr lang="zh-CN" altLang="en-US" sz="2400" b="1">
                <a:solidFill>
                  <a:srgbClr val="000066"/>
                </a:solidFill>
                <a:latin typeface="楷体_GB2312" pitchFamily="49" charset="-122"/>
                <a:ea typeface="楷体_GB2312" pitchFamily="49" charset="-122"/>
              </a:rPr>
              <a:t>。在配位聚合引发体系引发下可进行常温低压配位聚合，得到</a:t>
            </a:r>
            <a:r>
              <a:rPr lang="zh-CN" altLang="en-US" sz="2400" b="1">
                <a:solidFill>
                  <a:srgbClr val="A50021"/>
                </a:solidFill>
                <a:latin typeface="楷体_GB2312" pitchFamily="49" charset="-122"/>
                <a:ea typeface="楷体_GB2312" pitchFamily="49" charset="-122"/>
              </a:rPr>
              <a:t>高密度聚乙烯</a:t>
            </a:r>
            <a:r>
              <a:rPr lang="zh-CN" altLang="en-US" sz="2400" b="1">
                <a:solidFill>
                  <a:srgbClr val="000066"/>
                </a:solidFill>
                <a:latin typeface="楷体_GB2312" pitchFamily="49" charset="-122"/>
                <a:ea typeface="楷体_GB2312" pitchFamily="49" charset="-122"/>
              </a:rPr>
              <a:t>。</a:t>
            </a:r>
          </a:p>
        </p:txBody>
      </p:sp>
      <p:sp>
        <p:nvSpPr>
          <p:cNvPr id="44039" name="Rectangle 23"/>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14</a:t>
            </a:fld>
            <a:endParaRPr lang="en-US" altLang="zh-CN">
              <a:solidFill>
                <a:srgbClr val="000000"/>
              </a:solidFill>
            </a:endParaRPr>
          </a:p>
        </p:txBody>
      </p:sp>
    </p:spTree>
    <p:extLst>
      <p:ext uri="{BB962C8B-B14F-4D97-AF65-F5344CB8AC3E}">
        <p14:creationId xmlns:p14="http://schemas.microsoft.com/office/powerpoint/2010/main" val="2910694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6883"/>
                                        </p:tgtEl>
                                        <p:attrNameLst>
                                          <p:attrName>style.visibility</p:attrName>
                                        </p:attrNameLst>
                                      </p:cBhvr>
                                      <p:to>
                                        <p:strVal val="visible"/>
                                      </p:to>
                                    </p:set>
                                    <p:animEffect transition="in" filter="wipe(up)">
                                      <p:cBhvr>
                                        <p:cTn id="7" dur="500"/>
                                        <p:tgtEl>
                                          <p:spTgt spid="1146883"/>
                                        </p:tgtEl>
                                      </p:cBhvr>
                                    </p:animEffect>
                                  </p:childTnLst>
                                </p:cTn>
                              </p:par>
                              <p:par>
                                <p:cTn id="8" presetID="22" presetClass="entr" presetSubtype="1" fill="hold" nodeType="withEffect">
                                  <p:stCondLst>
                                    <p:cond delay="0"/>
                                  </p:stCondLst>
                                  <p:childTnLst>
                                    <p:set>
                                      <p:cBhvr>
                                        <p:cTn id="9" dur="1" fill="hold">
                                          <p:stCondLst>
                                            <p:cond delay="0"/>
                                          </p:stCondLst>
                                        </p:cTn>
                                        <p:tgtEl>
                                          <p:spTgt spid="1146884"/>
                                        </p:tgtEl>
                                        <p:attrNameLst>
                                          <p:attrName>style.visibility</p:attrName>
                                        </p:attrNameLst>
                                      </p:cBhvr>
                                      <p:to>
                                        <p:strVal val="visible"/>
                                      </p:to>
                                    </p:set>
                                    <p:animEffect transition="in" filter="wipe(up)">
                                      <p:cBhvr>
                                        <p:cTn id="10" dur="500"/>
                                        <p:tgtEl>
                                          <p:spTgt spid="11468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46885"/>
                                        </p:tgtEl>
                                        <p:attrNameLst>
                                          <p:attrName>style.visibility</p:attrName>
                                        </p:attrNameLst>
                                      </p:cBhvr>
                                      <p:to>
                                        <p:strVal val="visible"/>
                                      </p:to>
                                    </p:set>
                                    <p:animEffect transition="in" filter="wipe(up)">
                                      <p:cBhvr>
                                        <p:cTn id="15" dur="500"/>
                                        <p:tgtEl>
                                          <p:spTgt spid="114688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46902"/>
                                        </p:tgtEl>
                                        <p:attrNameLst>
                                          <p:attrName>style.visibility</p:attrName>
                                        </p:attrNameLst>
                                      </p:cBhvr>
                                      <p:to>
                                        <p:strVal val="visible"/>
                                      </p:to>
                                    </p:set>
                                    <p:animEffect transition="in" filter="wipe(up)">
                                      <p:cBhvr>
                                        <p:cTn id="18" dur="500"/>
                                        <p:tgtEl>
                                          <p:spTgt spid="114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883" grpId="0"/>
      <p:bldP spid="1146885" grpId="0"/>
      <p:bldP spid="114690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3"/>
          <p:cNvSpPr txBox="1">
            <a:spLocks noChangeArrowheads="1"/>
          </p:cNvSpPr>
          <p:nvPr/>
        </p:nvSpPr>
        <p:spPr bwMode="auto">
          <a:xfrm>
            <a:off x="611188" y="1700213"/>
            <a:ext cx="79216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5475"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50000"/>
              </a:spcBef>
              <a:spcAft>
                <a:spcPct val="0"/>
              </a:spcAft>
              <a:buClr>
                <a:srgbClr val="00007D"/>
              </a:buClr>
              <a:buSzPct val="75000"/>
              <a:buFont typeface="Wingdings" pitchFamily="2" charset="2"/>
              <a:buNone/>
            </a:pPr>
            <a:r>
              <a:rPr lang="zh-CN" altLang="en-US">
                <a:solidFill>
                  <a:srgbClr val="00007D"/>
                </a:solidFill>
                <a:ea typeface="宋体" pitchFamily="2" charset="-122"/>
              </a:rPr>
              <a:t>根据动力学链长定义，动力学链长是活性中心自生至灭消耗的单体分子数。</a:t>
            </a:r>
          </a:p>
          <a:p>
            <a:pPr algn="just" eaLnBrk="1" fontAlgn="base" hangingPunct="1">
              <a:lnSpc>
                <a:spcPct val="120000"/>
              </a:lnSpc>
              <a:spcBef>
                <a:spcPct val="50000"/>
              </a:spcBef>
              <a:spcAft>
                <a:spcPct val="0"/>
              </a:spcAft>
              <a:buClr>
                <a:srgbClr val="00007D"/>
              </a:buClr>
              <a:buSzPct val="75000"/>
              <a:buFont typeface="Wingdings" pitchFamily="2" charset="2"/>
              <a:buNone/>
            </a:pPr>
            <a:r>
              <a:rPr lang="zh-CN" altLang="en-US">
                <a:solidFill>
                  <a:srgbClr val="00007D"/>
                </a:solidFill>
                <a:ea typeface="宋体" pitchFamily="2" charset="-122"/>
              </a:rPr>
              <a:t>链转移时，活性中心并没有消失，因此动力学链长没有终止。因此动力学链长应考虑自初级自由基链引发开始，包括历次链转移以及最后双基终止所消耗的</a:t>
            </a:r>
            <a:r>
              <a:rPr lang="zh-CN" altLang="en-US">
                <a:ea typeface="宋体" pitchFamily="2" charset="-122"/>
              </a:rPr>
              <a:t>单体总数</a:t>
            </a:r>
            <a:r>
              <a:rPr lang="zh-CN" altLang="en-US">
                <a:solidFill>
                  <a:srgbClr val="00007D"/>
                </a:solidFill>
                <a:ea typeface="宋体" pitchFamily="2" charset="-122"/>
              </a:rPr>
              <a:t>。链转移时形成了无活性聚合物，因此对聚合度有影响。</a:t>
            </a:r>
          </a:p>
          <a:p>
            <a:pPr algn="just" eaLnBrk="1" fontAlgn="base" hangingPunct="1">
              <a:lnSpc>
                <a:spcPct val="120000"/>
              </a:lnSpc>
              <a:spcBef>
                <a:spcPct val="50000"/>
              </a:spcBef>
              <a:spcAft>
                <a:spcPct val="0"/>
              </a:spcAft>
              <a:buClr>
                <a:srgbClr val="00007D"/>
              </a:buClr>
              <a:buSzPct val="75000"/>
              <a:buFont typeface="Wingdings" pitchFamily="2" charset="2"/>
              <a:buNone/>
            </a:pPr>
            <a:r>
              <a:rPr lang="zh-CN" altLang="en-US">
                <a:ea typeface="宋体" pitchFamily="2" charset="-122"/>
              </a:rPr>
              <a:t>聚合度等于动力学链长除以链转移次数和双基终止（歧化）之和。</a:t>
            </a:r>
          </a:p>
        </p:txBody>
      </p:sp>
      <p:sp>
        <p:nvSpPr>
          <p:cNvPr id="171011" name="Rectangle 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58630" name="Rectangle 6"/>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链转移反应与聚合度</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140</a:t>
            </a:fld>
            <a:endParaRPr lang="en-US" altLang="zh-CN">
              <a:solidFill>
                <a:srgbClr val="000000"/>
              </a:solidFill>
            </a:endParaRPr>
          </a:p>
        </p:txBody>
      </p:sp>
    </p:spTree>
    <p:extLst>
      <p:ext uri="{BB962C8B-B14F-4D97-AF65-F5344CB8AC3E}">
        <p14:creationId xmlns:p14="http://schemas.microsoft.com/office/powerpoint/2010/main" val="954135571"/>
      </p:ext>
    </p:extLst>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611188" y="1484313"/>
            <a:ext cx="7921625" cy="1511300"/>
          </a:xfrm>
        </p:spPr>
        <p:txBody>
          <a:bodyPr/>
          <a:lstStyle/>
          <a:p>
            <a:pPr marL="0" indent="625475" eaLnBrk="1" hangingPunct="1">
              <a:lnSpc>
                <a:spcPct val="120000"/>
              </a:lnSpc>
              <a:buFont typeface="Wingdings" pitchFamily="2" charset="2"/>
              <a:buNone/>
            </a:pPr>
            <a:r>
              <a:rPr lang="zh-CN" altLang="en-US" sz="2400" b="1" smtClean="0">
                <a:solidFill>
                  <a:srgbClr val="000099"/>
                </a:solidFill>
              </a:rPr>
              <a:t>在有链转移时，形成聚合物的反应包括链终止反应和链转移反应。因此平均聚合度为链增长速率与链终止和链转移速率之比。      </a:t>
            </a:r>
            <a:endParaRPr lang="zh-CN" altLang="en-US" sz="2400" b="1" smtClean="0">
              <a:solidFill>
                <a:srgbClr val="000099"/>
              </a:solidFill>
              <a:latin typeface="Times New Roman" pitchFamily="18" charset="0"/>
            </a:endParaRPr>
          </a:p>
        </p:txBody>
      </p:sp>
      <p:sp>
        <p:nvSpPr>
          <p:cNvPr id="2459652" name="Rectangle 4"/>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72036" name="Object 5"/>
          <p:cNvGraphicFramePr>
            <a:graphicFrameLocks noChangeAspect="1"/>
          </p:cNvGraphicFramePr>
          <p:nvPr/>
        </p:nvGraphicFramePr>
        <p:xfrm>
          <a:off x="1476375" y="3076575"/>
          <a:ext cx="5688013" cy="928688"/>
        </p:xfrm>
        <a:graphic>
          <a:graphicData uri="http://schemas.openxmlformats.org/presentationml/2006/ole">
            <mc:AlternateContent xmlns:mc="http://schemas.openxmlformats.org/markup-compatibility/2006">
              <mc:Choice xmlns:v="urn:schemas-microsoft-com:vml" Requires="v">
                <p:oleObj spid="_x0000_s87058" name="公式" r:id="rId3" imgW="2857500" imgH="469900" progId="Equation.3">
                  <p:embed/>
                </p:oleObj>
              </mc:Choice>
              <mc:Fallback>
                <p:oleObj name="公式" r:id="rId3" imgW="28575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076575"/>
                        <a:ext cx="56880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655" name="Rectangle 7"/>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72038" name="Object 8"/>
          <p:cNvGraphicFramePr>
            <a:graphicFrameLocks noChangeAspect="1"/>
          </p:cNvGraphicFramePr>
          <p:nvPr/>
        </p:nvGraphicFramePr>
        <p:xfrm>
          <a:off x="1547813" y="5013325"/>
          <a:ext cx="5472112" cy="1049338"/>
        </p:xfrm>
        <a:graphic>
          <a:graphicData uri="http://schemas.openxmlformats.org/presentationml/2006/ole">
            <mc:AlternateContent xmlns:mc="http://schemas.openxmlformats.org/markup-compatibility/2006">
              <mc:Choice xmlns:v="urn:schemas-microsoft-com:vml" Requires="v">
                <p:oleObj spid="_x0000_s87059" name="公式" r:id="rId5" imgW="2425700" imgH="469900" progId="Equation.3">
                  <p:embed/>
                </p:oleObj>
              </mc:Choice>
              <mc:Fallback>
                <p:oleObj name="公式" r:id="rId5" imgW="24257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5013325"/>
                        <a:ext cx="5472112"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2039" name="Rectangle 11"/>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72040" name="Rectangle 13"/>
          <p:cNvSpPr>
            <a:spLocks noChangeArrowheads="1"/>
          </p:cNvSpPr>
          <p:nvPr/>
        </p:nvSpPr>
        <p:spPr bwMode="auto">
          <a:xfrm>
            <a:off x="611188" y="4221163"/>
            <a:ext cx="6048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rPr>
              <a:t>代入速率方程并转为倒数，得：</a:t>
            </a:r>
          </a:p>
        </p:txBody>
      </p:sp>
      <p:sp>
        <p:nvSpPr>
          <p:cNvPr id="2459662" name="Rectangle 14"/>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链转移反应与聚合度</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141</a:t>
            </a:fld>
            <a:endParaRPr lang="en-US" altLang="zh-CN">
              <a:solidFill>
                <a:srgbClr val="000000"/>
              </a:solidFill>
            </a:endParaRPr>
          </a:p>
        </p:txBody>
      </p:sp>
    </p:spTree>
    <p:extLst>
      <p:ext uri="{BB962C8B-B14F-4D97-AF65-F5344CB8AC3E}">
        <p14:creationId xmlns:p14="http://schemas.microsoft.com/office/powerpoint/2010/main" val="282324592"/>
      </p:ext>
    </p:extLst>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675" name="Rectangle 3"/>
          <p:cNvSpPr>
            <a:spLocks noGrp="1" noChangeArrowheads="1"/>
          </p:cNvSpPr>
          <p:nvPr>
            <p:ph type="body" sz="half" idx="1"/>
          </p:nvPr>
        </p:nvSpPr>
        <p:spPr>
          <a:xfrm>
            <a:off x="611188" y="3933825"/>
            <a:ext cx="7921625" cy="1420813"/>
          </a:xfrm>
        </p:spPr>
        <p:txBody>
          <a:bodyPr/>
          <a:lstStyle/>
          <a:p>
            <a:pPr marL="0" indent="625475" algn="just" eaLnBrk="1" hangingPunct="1">
              <a:lnSpc>
                <a:spcPct val="120000"/>
              </a:lnSpc>
              <a:buFont typeface="Wingdings" pitchFamily="2" charset="2"/>
              <a:buNone/>
            </a:pP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M</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I</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分别称为</a:t>
            </a:r>
            <a:r>
              <a:rPr lang="zh-CN" altLang="en-US" sz="2400" b="1" smtClean="0">
                <a:solidFill>
                  <a:srgbClr val="A50021"/>
                </a:solidFill>
                <a:latin typeface="Times New Roman" pitchFamily="18" charset="0"/>
              </a:rPr>
              <a:t>向单体转移常数</a:t>
            </a:r>
            <a:r>
              <a:rPr lang="zh-CN" altLang="en-US" sz="2400" b="1" smtClean="0">
                <a:solidFill>
                  <a:srgbClr val="000099"/>
                </a:solidFill>
                <a:latin typeface="Times New Roman" pitchFamily="18" charset="0"/>
              </a:rPr>
              <a:t>、</a:t>
            </a:r>
            <a:r>
              <a:rPr lang="zh-CN" altLang="en-US" sz="2400" b="1" smtClean="0">
                <a:solidFill>
                  <a:srgbClr val="A50021"/>
                </a:solidFill>
                <a:latin typeface="Times New Roman" pitchFamily="18" charset="0"/>
              </a:rPr>
              <a:t>向引发剂转移常数</a:t>
            </a:r>
            <a:r>
              <a:rPr lang="zh-CN" altLang="en-US" sz="2400" b="1" smtClean="0">
                <a:solidFill>
                  <a:srgbClr val="000099"/>
                </a:solidFill>
                <a:latin typeface="Times New Roman" pitchFamily="18" charset="0"/>
              </a:rPr>
              <a:t>和</a:t>
            </a:r>
            <a:r>
              <a:rPr lang="zh-CN" altLang="en-US" sz="2400" b="1" smtClean="0">
                <a:solidFill>
                  <a:srgbClr val="A50021"/>
                </a:solidFill>
                <a:latin typeface="Times New Roman" pitchFamily="18" charset="0"/>
              </a:rPr>
              <a:t>向溶剂转移常数</a:t>
            </a:r>
            <a:r>
              <a:rPr lang="zh-CN" altLang="en-US" sz="2400" b="1" smtClean="0">
                <a:solidFill>
                  <a:srgbClr val="000099"/>
                </a:solidFill>
                <a:latin typeface="Times New Roman" pitchFamily="18" charset="0"/>
              </a:rPr>
              <a:t>。因此链转移反应对平均聚合度影响的总关系式可表示为：      </a:t>
            </a:r>
          </a:p>
        </p:txBody>
      </p:sp>
      <p:sp>
        <p:nvSpPr>
          <p:cNvPr id="2460676" name="Rectangle 4"/>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73060" name="Object 5"/>
          <p:cNvGraphicFramePr>
            <a:graphicFrameLocks noChangeAspect="1"/>
          </p:cNvGraphicFramePr>
          <p:nvPr/>
        </p:nvGraphicFramePr>
        <p:xfrm>
          <a:off x="2124075" y="3068638"/>
          <a:ext cx="1485900" cy="939800"/>
        </p:xfrm>
        <a:graphic>
          <a:graphicData uri="http://schemas.openxmlformats.org/presentationml/2006/ole">
            <mc:AlternateContent xmlns:mc="http://schemas.openxmlformats.org/markup-compatibility/2006">
              <mc:Choice xmlns:v="urn:schemas-microsoft-com:vml" Requires="v">
                <p:oleObj spid="_x0000_s88098" name="公式" r:id="rId3" imgW="723586" imgH="457002" progId="Equation.3">
                  <p:embed/>
                </p:oleObj>
              </mc:Choice>
              <mc:Fallback>
                <p:oleObj name="公式" r:id="rId3" imgW="723586" imgH="4570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068638"/>
                        <a:ext cx="14859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0678" name="Rectangle 6"/>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73062" name="Object 7"/>
          <p:cNvGraphicFramePr>
            <a:graphicFrameLocks noChangeAspect="1"/>
          </p:cNvGraphicFramePr>
          <p:nvPr/>
        </p:nvGraphicFramePr>
        <p:xfrm>
          <a:off x="3806825" y="3040063"/>
          <a:ext cx="1371600" cy="1012825"/>
        </p:xfrm>
        <a:graphic>
          <a:graphicData uri="http://schemas.openxmlformats.org/presentationml/2006/ole">
            <mc:AlternateContent xmlns:mc="http://schemas.openxmlformats.org/markup-compatibility/2006">
              <mc:Choice xmlns:v="urn:schemas-microsoft-com:vml" Requires="v">
                <p:oleObj spid="_x0000_s88099" name="公式" r:id="rId5" imgW="622300" imgH="457200" progId="Equation.3">
                  <p:embed/>
                </p:oleObj>
              </mc:Choice>
              <mc:Fallback>
                <p:oleObj name="公式" r:id="rId5" imgW="6223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3040063"/>
                        <a:ext cx="13716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3063" name="Object 9"/>
          <p:cNvGraphicFramePr>
            <a:graphicFrameLocks noChangeAspect="1"/>
          </p:cNvGraphicFramePr>
          <p:nvPr/>
        </p:nvGraphicFramePr>
        <p:xfrm>
          <a:off x="5364163" y="3054350"/>
          <a:ext cx="1323975" cy="933450"/>
        </p:xfrm>
        <a:graphic>
          <a:graphicData uri="http://schemas.openxmlformats.org/presentationml/2006/ole">
            <mc:AlternateContent xmlns:mc="http://schemas.openxmlformats.org/markup-compatibility/2006">
              <mc:Choice xmlns:v="urn:schemas-microsoft-com:vml" Requires="v">
                <p:oleObj spid="_x0000_s88100" name="公式" r:id="rId7" imgW="647700" imgH="457200" progId="Equation.3">
                  <p:embed/>
                </p:oleObj>
              </mc:Choice>
              <mc:Fallback>
                <p:oleObj name="公式" r:id="rId7" imgW="6477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3054350"/>
                        <a:ext cx="13239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60683" name="Object 11"/>
          <p:cNvGraphicFramePr>
            <a:graphicFrameLocks noGrp="1" noChangeAspect="1"/>
          </p:cNvGraphicFramePr>
          <p:nvPr>
            <p:ph sz="half" idx="2"/>
          </p:nvPr>
        </p:nvGraphicFramePr>
        <p:xfrm>
          <a:off x="2124075" y="5300663"/>
          <a:ext cx="4464050" cy="952500"/>
        </p:xfrm>
        <a:graphic>
          <a:graphicData uri="http://schemas.openxmlformats.org/presentationml/2006/ole">
            <mc:AlternateContent xmlns:mc="http://schemas.openxmlformats.org/markup-compatibility/2006">
              <mc:Choice xmlns:v="urn:schemas-microsoft-com:vml" Requires="v">
                <p:oleObj spid="_x0000_s88101" name="公式" r:id="rId9" imgW="2082800" imgH="444500" progId="Equation.3">
                  <p:embed/>
                </p:oleObj>
              </mc:Choice>
              <mc:Fallback>
                <p:oleObj name="公式" r:id="rId9" imgW="2082800" imgH="444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5300663"/>
                        <a:ext cx="446405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5" name="Rectangle 14"/>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73066" name="Text Box 15"/>
          <p:cNvSpPr txBox="1">
            <a:spLocks noChangeArrowheads="1"/>
          </p:cNvSpPr>
          <p:nvPr/>
        </p:nvSpPr>
        <p:spPr bwMode="auto">
          <a:xfrm>
            <a:off x="611188" y="1484313"/>
            <a:ext cx="7921625" cy="14065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5475"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20000"/>
              </a:lnSpc>
              <a:spcBef>
                <a:spcPct val="50000"/>
              </a:spcBef>
              <a:spcAft>
                <a:spcPct val="0"/>
              </a:spcAft>
            </a:pPr>
            <a:r>
              <a:rPr kumimoji="1" lang="zh-CN" altLang="en-US">
                <a:ea typeface="宋体" pitchFamily="2" charset="-122"/>
              </a:rPr>
              <a:t>链转移常数</a:t>
            </a:r>
            <a:r>
              <a:rPr kumimoji="1" lang="zh-CN" altLang="zh-CN">
                <a:ea typeface="宋体" pitchFamily="2" charset="-122"/>
              </a:rPr>
              <a:t>：</a:t>
            </a:r>
            <a:r>
              <a:rPr kumimoji="1" lang="zh-CN" altLang="en-US">
                <a:solidFill>
                  <a:srgbClr val="000000"/>
                </a:solidFill>
                <a:ea typeface="宋体" pitchFamily="2" charset="-122"/>
              </a:rPr>
              <a:t>链转移速率常数与链增长速率常数之比</a:t>
            </a:r>
            <a:r>
              <a:rPr kumimoji="1" lang="en-US" altLang="zh-CN">
                <a:solidFill>
                  <a:srgbClr val="000000"/>
                </a:solidFill>
                <a:ea typeface="宋体" pitchFamily="2" charset="-122"/>
              </a:rPr>
              <a:t>, C=</a:t>
            </a:r>
            <a:r>
              <a:rPr kumimoji="1" lang="en-US" altLang="zh-CN" i="1">
                <a:solidFill>
                  <a:srgbClr val="000000"/>
                </a:solidFill>
                <a:ea typeface="宋体" pitchFamily="2" charset="-122"/>
              </a:rPr>
              <a:t>k</a:t>
            </a:r>
            <a:r>
              <a:rPr kumimoji="1" lang="en-US" altLang="zh-CN" baseline="-25000">
                <a:solidFill>
                  <a:srgbClr val="000000"/>
                </a:solidFill>
                <a:ea typeface="宋体" pitchFamily="2" charset="-122"/>
              </a:rPr>
              <a:t>tr</a:t>
            </a:r>
            <a:r>
              <a:rPr kumimoji="1" lang="en-US" altLang="zh-CN">
                <a:solidFill>
                  <a:srgbClr val="000000"/>
                </a:solidFill>
                <a:ea typeface="宋体" pitchFamily="2" charset="-122"/>
              </a:rPr>
              <a:t>/</a:t>
            </a:r>
            <a:r>
              <a:rPr kumimoji="1" lang="en-US" altLang="zh-CN" i="1">
                <a:solidFill>
                  <a:srgbClr val="000000"/>
                </a:solidFill>
                <a:ea typeface="宋体" pitchFamily="2" charset="-122"/>
              </a:rPr>
              <a:t>k</a:t>
            </a:r>
            <a:r>
              <a:rPr kumimoji="1" lang="en-US" altLang="zh-CN" baseline="-25000">
                <a:solidFill>
                  <a:srgbClr val="000000"/>
                </a:solidFill>
                <a:ea typeface="宋体" pitchFamily="2" charset="-122"/>
              </a:rPr>
              <a:t>p</a:t>
            </a:r>
            <a:r>
              <a:rPr kumimoji="1" lang="zh-CN" altLang="en-US">
                <a:solidFill>
                  <a:srgbClr val="000000"/>
                </a:solidFill>
                <a:ea typeface="宋体" pitchFamily="2" charset="-122"/>
              </a:rPr>
              <a:t>。</a:t>
            </a:r>
            <a:r>
              <a:rPr kumimoji="1" lang="zh-CN" altLang="zh-CN">
                <a:solidFill>
                  <a:srgbClr val="000000"/>
                </a:solidFill>
                <a:ea typeface="宋体" pitchFamily="2" charset="-122"/>
              </a:rPr>
              <a:t>它表明链转移反应发生的难易，</a:t>
            </a:r>
            <a:r>
              <a:rPr kumimoji="1" lang="en-US" altLang="zh-CN">
                <a:solidFill>
                  <a:srgbClr val="000000"/>
                </a:solidFill>
                <a:ea typeface="宋体" pitchFamily="2" charset="-122"/>
              </a:rPr>
              <a:t>C</a:t>
            </a:r>
            <a:r>
              <a:rPr kumimoji="1" lang="zh-CN" altLang="zh-CN">
                <a:solidFill>
                  <a:srgbClr val="000000"/>
                </a:solidFill>
                <a:ea typeface="宋体" pitchFamily="2" charset="-122"/>
              </a:rPr>
              <a:t>越大，链转移反应越易发生，该化合物的链转移能力越大。</a:t>
            </a:r>
            <a:endParaRPr kumimoji="1" lang="zh-CN" altLang="en-US">
              <a:solidFill>
                <a:srgbClr val="000000"/>
              </a:solidFill>
              <a:ea typeface="宋体" pitchFamily="2" charset="-122"/>
            </a:endParaRPr>
          </a:p>
        </p:txBody>
      </p:sp>
      <p:sp>
        <p:nvSpPr>
          <p:cNvPr id="173067" name="Rectangle 17"/>
          <p:cNvSpPr>
            <a:spLocks noChangeArrowheads="1"/>
          </p:cNvSpPr>
          <p:nvPr/>
        </p:nvSpPr>
        <p:spPr bwMode="auto">
          <a:xfrm>
            <a:off x="782638" y="3086100"/>
            <a:ext cx="15128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令：</a:t>
            </a:r>
          </a:p>
        </p:txBody>
      </p:sp>
      <p:sp>
        <p:nvSpPr>
          <p:cNvPr id="2460690" name="Rectangle 18"/>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链转移反应与聚合度</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142</a:t>
            </a:fld>
            <a:endParaRPr lang="en-US" altLang="zh-CN">
              <a:solidFill>
                <a:srgbClr val="000000"/>
              </a:solidFill>
            </a:endParaRPr>
          </a:p>
        </p:txBody>
      </p:sp>
    </p:spTree>
    <p:extLst>
      <p:ext uri="{BB962C8B-B14F-4D97-AF65-F5344CB8AC3E}">
        <p14:creationId xmlns:p14="http://schemas.microsoft.com/office/powerpoint/2010/main" val="11505368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0675">
                                            <p:txEl>
                                              <p:pRg st="0" end="0"/>
                                            </p:txEl>
                                          </p:spTgt>
                                        </p:tgtEl>
                                        <p:attrNameLst>
                                          <p:attrName>style.visibility</p:attrName>
                                        </p:attrNameLst>
                                      </p:cBhvr>
                                      <p:to>
                                        <p:strVal val="visible"/>
                                      </p:to>
                                    </p:set>
                                    <p:animEffect transition="in" filter="wipe(left)">
                                      <p:cBhvr>
                                        <p:cTn id="7" dur="500"/>
                                        <p:tgtEl>
                                          <p:spTgt spid="246067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60683"/>
                                        </p:tgtEl>
                                        <p:attrNameLst>
                                          <p:attrName>style.visibility</p:attrName>
                                        </p:attrNameLst>
                                      </p:cBhvr>
                                      <p:to>
                                        <p:strVal val="visible"/>
                                      </p:to>
                                    </p:set>
                                    <p:animEffect transition="in" filter="wipe(left)">
                                      <p:cBhvr>
                                        <p:cTn id="10" dur="500"/>
                                        <p:tgtEl>
                                          <p:spTgt spid="2460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675"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74083" name="Rectangle 12"/>
          <p:cNvSpPr>
            <a:spLocks noGrp="1" noChangeArrowheads="1"/>
          </p:cNvSpPr>
          <p:nvPr>
            <p:ph type="body" sz="half" idx="1"/>
          </p:nvPr>
        </p:nvSpPr>
        <p:spPr>
          <a:xfrm>
            <a:off x="611188" y="1557338"/>
            <a:ext cx="7921625" cy="1160462"/>
          </a:xfrm>
          <a:noFill/>
        </p:spPr>
        <p:txBody>
          <a:bodyPr/>
          <a:lstStyle/>
          <a:p>
            <a:pPr marL="0" indent="625475" eaLnBrk="1" hangingPunct="1">
              <a:lnSpc>
                <a:spcPct val="120000"/>
              </a:lnSpc>
              <a:buFont typeface="Wingdings" pitchFamily="2" charset="2"/>
              <a:buNone/>
            </a:pPr>
            <a:r>
              <a:rPr lang="zh-CN" altLang="en-US" sz="2400" b="1" smtClean="0">
                <a:solidFill>
                  <a:srgbClr val="000099"/>
                </a:solidFill>
                <a:latin typeface="Times New Roman" pitchFamily="18" charset="0"/>
              </a:rPr>
              <a:t>进行本体聚合并采用偶氮类引发剂时，体系中只有向单体转移，其他链转移常数可以忽略，因此简化为：      </a:t>
            </a:r>
          </a:p>
        </p:txBody>
      </p:sp>
      <p:graphicFrame>
        <p:nvGraphicFramePr>
          <p:cNvPr id="174084" name="Object 13"/>
          <p:cNvGraphicFramePr>
            <a:graphicFrameLocks noGrp="1" noChangeAspect="1"/>
          </p:cNvGraphicFramePr>
          <p:nvPr>
            <p:ph sz="half" idx="2"/>
          </p:nvPr>
        </p:nvGraphicFramePr>
        <p:xfrm>
          <a:off x="2555875" y="2781300"/>
          <a:ext cx="2376488" cy="1096963"/>
        </p:xfrm>
        <a:graphic>
          <a:graphicData uri="http://schemas.openxmlformats.org/presentationml/2006/ole">
            <mc:AlternateContent xmlns:mc="http://schemas.openxmlformats.org/markup-compatibility/2006">
              <mc:Choice xmlns:v="urn:schemas-microsoft-com:vml" Requires="v">
                <p:oleObj spid="_x0000_s89098" name="公式" r:id="rId3" imgW="850531" imgH="393529" progId="Equation.3">
                  <p:embed/>
                </p:oleObj>
              </mc:Choice>
              <mc:Fallback>
                <p:oleObj name="公式" r:id="rId3" imgW="850531"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781300"/>
                        <a:ext cx="2376488"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1711" name="Rectangle 15"/>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向单体转移</a:t>
            </a:r>
          </a:p>
        </p:txBody>
      </p:sp>
      <p:sp>
        <p:nvSpPr>
          <p:cNvPr id="174086" name="Rectangle 16"/>
          <p:cNvSpPr>
            <a:spLocks noChangeArrowheads="1"/>
          </p:cNvSpPr>
          <p:nvPr/>
        </p:nvSpPr>
        <p:spPr bwMode="auto">
          <a:xfrm>
            <a:off x="611188" y="3960813"/>
            <a:ext cx="7921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向单体转移的能力与</a:t>
            </a:r>
            <a:r>
              <a:rPr lang="zh-CN" altLang="en-US" sz="2400" b="1">
                <a:solidFill>
                  <a:srgbClr val="A50021"/>
                </a:solidFill>
                <a:latin typeface="Times New Roman" pitchFamily="18" charset="0"/>
              </a:rPr>
              <a:t>单体结构、温度</a:t>
            </a:r>
            <a:r>
              <a:rPr lang="zh-CN" altLang="en-US" sz="2400" b="1">
                <a:solidFill>
                  <a:srgbClr val="000099"/>
                </a:solidFill>
                <a:latin typeface="Times New Roman" pitchFamily="18" charset="0"/>
              </a:rPr>
              <a:t>有关。分子结构中含有键合力较小的叔氢原子、氯原子等的单体容易发生向单体转移。同一种单体，温度越高，越容易发生向单体转移。</a:t>
            </a:r>
            <a:endParaRPr lang="en-US" altLang="zh-CN" sz="2400" b="1">
              <a:solidFill>
                <a:srgbClr val="000099"/>
              </a:solidFill>
              <a:latin typeface="Times New Roman" pitchFamily="18" charset="0"/>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143</a:t>
            </a:fld>
            <a:endParaRPr lang="en-US" altLang="zh-CN">
              <a:solidFill>
                <a:srgbClr val="000000"/>
              </a:solidFill>
            </a:endParaRPr>
          </a:p>
        </p:txBody>
      </p:sp>
    </p:spTree>
    <p:extLst>
      <p:ext uri="{BB962C8B-B14F-4D97-AF65-F5344CB8AC3E}">
        <p14:creationId xmlns:p14="http://schemas.microsoft.com/office/powerpoint/2010/main" val="1687875566"/>
      </p:ext>
    </p:extLst>
  </p:cSld>
  <p:clrMapOvr>
    <a:masterClrMapping/>
  </p:clrMapOvr>
  <p:transition spd="slow"/>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3789" name="Group 45"/>
          <p:cNvGraphicFramePr>
            <a:graphicFrameLocks noGrp="1"/>
          </p:cNvGraphicFramePr>
          <p:nvPr>
            <p:ph type="tbl" idx="1"/>
          </p:nvPr>
        </p:nvGraphicFramePr>
        <p:xfrm>
          <a:off x="684213" y="1630363"/>
          <a:ext cx="7704137" cy="2882903"/>
        </p:xfrm>
        <a:graphic>
          <a:graphicData uri="http://schemas.openxmlformats.org/drawingml/2006/table">
            <a:tbl>
              <a:tblPr/>
              <a:tblGrid>
                <a:gridCol w="2447925"/>
                <a:gridCol w="1079500"/>
                <a:gridCol w="1081087"/>
                <a:gridCol w="1079500"/>
                <a:gridCol w="1008063"/>
                <a:gridCol w="1008062"/>
              </a:tblGrid>
              <a:tr h="525314">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单体</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温度 </a:t>
                      </a: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9833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30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50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60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70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80</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92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甲基丙烯酸甲酯</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丙烯腈</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苯乙烯</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醋酸乙烯酯</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2000" b="1" i="0" u="none" strike="noStrike" cap="none" normalizeH="0" baseline="0" smtClean="0">
                          <a:ln>
                            <a:noFill/>
                          </a:ln>
                          <a:solidFill>
                            <a:schemeClr val="tx1"/>
                          </a:solidFill>
                          <a:effectLst/>
                          <a:latin typeface="Times New Roman" pitchFamily="18" charset="0"/>
                          <a:ea typeface="楷体_GB2312" pitchFamily="49" charset="-122"/>
                        </a:rPr>
                        <a:t>氯乙烯</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0.12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0.15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0.32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0.94</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6.25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0.15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0.27</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0.62</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1.29</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13.5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0.18</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0.30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0.85</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1.91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20.2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0.3</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1.16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23.8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2000" b="1" i="0" u="none" strike="noStrike" cap="none" normalizeH="0" baseline="0" smtClean="0">
                          <a:ln>
                            <a:noFill/>
                          </a:ln>
                          <a:solidFill>
                            <a:schemeClr val="tx1"/>
                          </a:solidFill>
                          <a:effectLst/>
                          <a:latin typeface="Times New Roman" pitchFamily="18" charset="0"/>
                          <a:ea typeface="楷体_GB2312" pitchFamily="49" charset="-122"/>
                        </a:rPr>
                        <a:t>0.4</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131" name="Text Box 28"/>
          <p:cNvSpPr txBox="1">
            <a:spLocks noChangeArrowheads="1"/>
          </p:cNvSpPr>
          <p:nvPr/>
        </p:nvSpPr>
        <p:spPr bwMode="auto">
          <a:xfrm>
            <a:off x="1692275" y="1052513"/>
            <a:ext cx="604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a:ea typeface="楷体_GB2312" pitchFamily="49" charset="-122"/>
              </a:rPr>
              <a:t>向单体的链转移转移常数 </a:t>
            </a:r>
            <a:r>
              <a:rPr lang="en-US" altLang="zh-CN">
                <a:ea typeface="楷体_GB2312" pitchFamily="49" charset="-122"/>
              </a:rPr>
              <a:t>C</a:t>
            </a:r>
            <a:r>
              <a:rPr lang="en-US" altLang="zh-CN" baseline="-25000">
                <a:ea typeface="楷体_GB2312" pitchFamily="49" charset="-122"/>
              </a:rPr>
              <a:t>M </a:t>
            </a:r>
            <a:r>
              <a:rPr lang="en-US" altLang="zh-CN">
                <a:ea typeface="楷体_GB2312" pitchFamily="49" charset="-122"/>
              </a:rPr>
              <a:t>(×10</a:t>
            </a:r>
            <a:r>
              <a:rPr lang="en-US" altLang="zh-CN" baseline="30000">
                <a:ea typeface="楷体_GB2312" pitchFamily="49" charset="-122"/>
              </a:rPr>
              <a:t>4</a:t>
            </a:r>
            <a:r>
              <a:rPr lang="en-US" altLang="zh-CN">
                <a:ea typeface="楷体_GB2312" pitchFamily="49" charset="-122"/>
              </a:rPr>
              <a:t>)</a:t>
            </a:r>
          </a:p>
        </p:txBody>
      </p:sp>
      <p:sp>
        <p:nvSpPr>
          <p:cNvPr id="175132" name="Rectangle 31"/>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75133" name="Rectangle 44"/>
          <p:cNvSpPr>
            <a:spLocks noChangeArrowheads="1"/>
          </p:cNvSpPr>
          <p:nvPr/>
        </p:nvSpPr>
        <p:spPr bwMode="auto">
          <a:xfrm>
            <a:off x="611188" y="4797425"/>
            <a:ext cx="7921625" cy="1368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宋体" pitchFamily="2" charset="-122"/>
              </a:rPr>
              <a:t>甲基丙烯酸甲酯、丙烯腈和苯乙烯等单体的链转移常数很小，约</a:t>
            </a:r>
            <a:r>
              <a:rPr lang="en-US" altLang="zh-CN" sz="2400" b="1">
                <a:solidFill>
                  <a:srgbClr val="000099"/>
                </a:solidFill>
                <a:latin typeface="宋体" pitchFamily="2" charset="-122"/>
              </a:rPr>
              <a:t>10</a:t>
            </a:r>
            <a:r>
              <a:rPr lang="en-US" altLang="zh-CN" sz="2400" b="1" baseline="30000">
                <a:solidFill>
                  <a:srgbClr val="000099"/>
                </a:solidFill>
                <a:latin typeface="宋体" pitchFamily="2" charset="-122"/>
              </a:rPr>
              <a:t>-4</a:t>
            </a:r>
            <a:r>
              <a:rPr lang="zh-CN" altLang="en-US" sz="2400" b="1">
                <a:solidFill>
                  <a:srgbClr val="000099"/>
                </a:solidFill>
                <a:latin typeface="宋体" pitchFamily="2" charset="-122"/>
              </a:rPr>
              <a:t>～</a:t>
            </a:r>
            <a:r>
              <a:rPr lang="en-US" altLang="zh-CN" sz="2400" b="1">
                <a:solidFill>
                  <a:srgbClr val="000099"/>
                </a:solidFill>
                <a:latin typeface="宋体" pitchFamily="2" charset="-122"/>
              </a:rPr>
              <a:t>10</a:t>
            </a:r>
            <a:r>
              <a:rPr lang="en-US" altLang="zh-CN" sz="2400" b="1" baseline="30000">
                <a:solidFill>
                  <a:srgbClr val="000099"/>
                </a:solidFill>
                <a:latin typeface="宋体" pitchFamily="2" charset="-122"/>
              </a:rPr>
              <a:t>-5</a:t>
            </a:r>
            <a:r>
              <a:rPr lang="zh-CN" altLang="en-US" sz="2400" b="1">
                <a:solidFill>
                  <a:srgbClr val="000099"/>
                </a:solidFill>
                <a:latin typeface="宋体" pitchFamily="2" charset="-122"/>
              </a:rPr>
              <a:t>，对分子量无明显影响。醋酸乙烯酯的链转移常数稍大，主要是向乙酰氧基上的甲基夺氢。</a:t>
            </a:r>
            <a:endParaRPr lang="zh-CN" altLang="en-US" sz="2400" b="1" baseline="30000">
              <a:solidFill>
                <a:srgbClr val="000099"/>
              </a:solidFill>
              <a:latin typeface="宋体" pitchFamily="2"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18F57AF2-957B-4E33-AC45-5EC78733A0F6}" type="slidenum">
              <a:rPr lang="zh-CN" altLang="en-US" smtClean="0">
                <a:solidFill>
                  <a:srgbClr val="000000"/>
                </a:solidFill>
              </a:rPr>
              <a:pPr>
                <a:defRPr/>
              </a:pPr>
              <a:t>144</a:t>
            </a:fld>
            <a:endParaRPr lang="en-US" altLang="zh-CN">
              <a:solidFill>
                <a:srgbClr val="000000"/>
              </a:solidFill>
            </a:endParaRPr>
          </a:p>
        </p:txBody>
      </p:sp>
    </p:spTree>
    <p:extLst>
      <p:ext uri="{BB962C8B-B14F-4D97-AF65-F5344CB8AC3E}">
        <p14:creationId xmlns:p14="http://schemas.microsoft.com/office/powerpoint/2010/main" val="869046719"/>
      </p:ext>
    </p:extLst>
  </p:cSld>
  <p:clrMapOvr>
    <a:masterClrMapping/>
  </p:clrMapOvr>
  <p:transition spd="slow"/>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Object 3"/>
          <p:cNvGraphicFramePr>
            <a:graphicFrameLocks noGrp="1" noChangeAspect="1"/>
          </p:cNvGraphicFramePr>
          <p:nvPr>
            <p:ph idx="1"/>
          </p:nvPr>
        </p:nvGraphicFramePr>
        <p:xfrm>
          <a:off x="1620838" y="2944813"/>
          <a:ext cx="5256212" cy="989012"/>
        </p:xfrm>
        <a:graphic>
          <a:graphicData uri="http://schemas.openxmlformats.org/presentationml/2006/ole">
            <mc:AlternateContent xmlns:mc="http://schemas.openxmlformats.org/markup-compatibility/2006">
              <mc:Choice xmlns:v="urn:schemas-microsoft-com:vml" Requires="v">
                <p:oleObj spid="_x0000_s90130" name="公式" r:id="rId3" imgW="2095500" imgH="393700" progId="Equation.3">
                  <p:embed/>
                </p:oleObj>
              </mc:Choice>
              <mc:Fallback>
                <p:oleObj name="公式" r:id="rId3" imgW="20955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2944813"/>
                        <a:ext cx="5256212" cy="98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1" name="Text Box 5"/>
          <p:cNvSpPr txBox="1">
            <a:spLocks noChangeArrowheads="1"/>
          </p:cNvSpPr>
          <p:nvPr/>
        </p:nvSpPr>
        <p:spPr bwMode="auto">
          <a:xfrm>
            <a:off x="611188" y="1412875"/>
            <a:ext cx="7921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5475"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20000"/>
              </a:spcBef>
              <a:spcAft>
                <a:spcPct val="0"/>
              </a:spcAft>
              <a:buClr>
                <a:srgbClr val="00007D"/>
              </a:buClr>
              <a:buSzPct val="75000"/>
              <a:buFont typeface="Wingdings" pitchFamily="2" charset="2"/>
              <a:buNone/>
            </a:pPr>
            <a:r>
              <a:rPr lang="zh-CN" altLang="en-US">
                <a:solidFill>
                  <a:srgbClr val="000099"/>
                </a:solidFill>
                <a:ea typeface="宋体" pitchFamily="2" charset="-122"/>
              </a:rPr>
              <a:t>氯乙烯的链转移常数很大，约</a:t>
            </a:r>
            <a:r>
              <a:rPr lang="en-US" altLang="zh-CN">
                <a:solidFill>
                  <a:srgbClr val="000099"/>
                </a:solidFill>
                <a:ea typeface="宋体" pitchFamily="2" charset="-122"/>
              </a:rPr>
              <a:t>10</a:t>
            </a:r>
            <a:r>
              <a:rPr lang="en-US" altLang="zh-CN" baseline="30000">
                <a:solidFill>
                  <a:srgbClr val="000099"/>
                </a:solidFill>
                <a:ea typeface="宋体" pitchFamily="2" charset="-122"/>
              </a:rPr>
              <a:t>-3</a:t>
            </a:r>
            <a:r>
              <a:rPr lang="zh-CN" altLang="en-US">
                <a:solidFill>
                  <a:srgbClr val="000099"/>
                </a:solidFill>
                <a:ea typeface="宋体" pitchFamily="2" charset="-122"/>
              </a:rPr>
              <a:t>，转移速率远远大于正常的终止速率，即</a:t>
            </a:r>
            <a:r>
              <a:rPr lang="en-US" altLang="zh-CN">
                <a:solidFill>
                  <a:srgbClr val="000099"/>
                </a:solidFill>
                <a:ea typeface="宋体" pitchFamily="2" charset="-122"/>
              </a:rPr>
              <a:t>R</a:t>
            </a:r>
            <a:r>
              <a:rPr lang="en-US" altLang="zh-CN" baseline="-25000">
                <a:solidFill>
                  <a:srgbClr val="000099"/>
                </a:solidFill>
                <a:ea typeface="宋体" pitchFamily="2" charset="-122"/>
              </a:rPr>
              <a:t>tr.M</a:t>
            </a:r>
            <a:r>
              <a:rPr lang="zh-CN" altLang="en-US">
                <a:solidFill>
                  <a:srgbClr val="000099"/>
                </a:solidFill>
                <a:ea typeface="宋体" pitchFamily="2" charset="-122"/>
              </a:rPr>
              <a:t>＞</a:t>
            </a:r>
            <a:r>
              <a:rPr lang="en-US" altLang="zh-CN">
                <a:solidFill>
                  <a:srgbClr val="000099"/>
                </a:solidFill>
                <a:ea typeface="宋体" pitchFamily="2" charset="-122"/>
              </a:rPr>
              <a:t>R</a:t>
            </a:r>
            <a:r>
              <a:rPr lang="en-US" altLang="zh-CN" baseline="-25000">
                <a:solidFill>
                  <a:srgbClr val="000099"/>
                </a:solidFill>
                <a:ea typeface="宋体" pitchFamily="2" charset="-122"/>
              </a:rPr>
              <a:t>t</a:t>
            </a:r>
            <a:r>
              <a:rPr lang="zh-CN" altLang="en-US">
                <a:solidFill>
                  <a:srgbClr val="000099"/>
                </a:solidFill>
                <a:ea typeface="宋体" pitchFamily="2" charset="-122"/>
              </a:rPr>
              <a:t>。因此，聚氯乙烯的平均聚合度主要决定于向单体转移常数。</a:t>
            </a:r>
          </a:p>
        </p:txBody>
      </p:sp>
      <p:sp>
        <p:nvSpPr>
          <p:cNvPr id="176132" name="Rectangle 7"/>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65800" name="Rectangle 8"/>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向单体转移</a:t>
            </a:r>
          </a:p>
        </p:txBody>
      </p:sp>
      <p:graphicFrame>
        <p:nvGraphicFramePr>
          <p:cNvPr id="176134" name="Object 9"/>
          <p:cNvGraphicFramePr>
            <a:graphicFrameLocks noChangeAspect="1"/>
          </p:cNvGraphicFramePr>
          <p:nvPr/>
        </p:nvGraphicFramePr>
        <p:xfrm>
          <a:off x="2124075" y="5300663"/>
          <a:ext cx="4032250" cy="903287"/>
        </p:xfrm>
        <a:graphic>
          <a:graphicData uri="http://schemas.openxmlformats.org/presentationml/2006/ole">
            <mc:AlternateContent xmlns:mc="http://schemas.openxmlformats.org/markup-compatibility/2006">
              <mc:Choice xmlns:v="urn:schemas-microsoft-com:vml" Requires="v">
                <p:oleObj spid="_x0000_s90131" name="公式" r:id="rId5" imgW="1765300" imgH="393700" progId="Equation.3">
                  <p:embed/>
                </p:oleObj>
              </mc:Choice>
              <mc:Fallback>
                <p:oleObj name="公式" r:id="rId5" imgW="17653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5300663"/>
                        <a:ext cx="4032250" cy="903287"/>
                      </a:xfrm>
                      <a:prstGeom prst="rect">
                        <a:avLst/>
                      </a:prstGeom>
                      <a:noFill/>
                      <a:ln>
                        <a:noFill/>
                      </a:ln>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6135" name="Rectangle 10"/>
          <p:cNvSpPr>
            <a:spLocks noChangeArrowheads="1"/>
          </p:cNvSpPr>
          <p:nvPr/>
        </p:nvSpPr>
        <p:spPr bwMode="auto">
          <a:xfrm>
            <a:off x="611188" y="4076700"/>
            <a:ext cx="7921625" cy="1079500"/>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en-US" altLang="zh-CN" sz="2400" b="1">
                <a:solidFill>
                  <a:srgbClr val="000066"/>
                </a:solidFill>
                <a:latin typeface="Times New Roman" pitchFamily="18" charset="0"/>
              </a:rPr>
              <a:t>C</a:t>
            </a:r>
            <a:r>
              <a:rPr lang="en-US" altLang="zh-CN" sz="2400" b="1" baseline="-25000">
                <a:solidFill>
                  <a:srgbClr val="000066"/>
                </a:solidFill>
                <a:latin typeface="Times New Roman" pitchFamily="18" charset="0"/>
              </a:rPr>
              <a:t>M</a:t>
            </a:r>
            <a:r>
              <a:rPr lang="zh-CN" altLang="en-US" sz="2400" b="1">
                <a:solidFill>
                  <a:srgbClr val="000066"/>
                </a:solidFill>
                <a:latin typeface="Times New Roman" pitchFamily="18" charset="0"/>
              </a:rPr>
              <a:t>是两个速率常数的比值，因此可用</a:t>
            </a:r>
            <a:r>
              <a:rPr lang="en-US" altLang="zh-CN" sz="2400" b="1">
                <a:solidFill>
                  <a:srgbClr val="000066"/>
                </a:solidFill>
                <a:latin typeface="Times New Roman" pitchFamily="18" charset="0"/>
              </a:rPr>
              <a:t>Arrhenius</a:t>
            </a:r>
            <a:r>
              <a:rPr lang="zh-CN" altLang="en-US" sz="2400" b="1">
                <a:solidFill>
                  <a:srgbClr val="000066"/>
                </a:solidFill>
                <a:latin typeface="Times New Roman" pitchFamily="18" charset="0"/>
              </a:rPr>
              <a:t>经验公式讨论温度对链转移常数的影响。</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145</a:t>
            </a:fld>
            <a:endParaRPr lang="en-US" altLang="zh-CN">
              <a:solidFill>
                <a:srgbClr val="000000"/>
              </a:solidFill>
            </a:endParaRPr>
          </a:p>
        </p:txBody>
      </p:sp>
    </p:spTree>
    <p:extLst>
      <p:ext uri="{BB962C8B-B14F-4D97-AF65-F5344CB8AC3E}">
        <p14:creationId xmlns:p14="http://schemas.microsoft.com/office/powerpoint/2010/main" val="3375857878"/>
      </p:ext>
    </p:extLst>
  </p:cSld>
  <p:clrMapOvr>
    <a:masterClrMapping/>
  </p:clrMapOvr>
  <p:transition spd="slow"/>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body" sz="half" idx="1"/>
          </p:nvPr>
        </p:nvSpPr>
        <p:spPr>
          <a:xfrm>
            <a:off x="611188" y="1341438"/>
            <a:ext cx="7921625" cy="1152525"/>
          </a:xfrm>
          <a:noFill/>
        </p:spPr>
        <p:txBody>
          <a:bodyPr/>
          <a:lstStyle/>
          <a:p>
            <a:pPr marL="0" indent="625475" algn="just" eaLnBrk="1" hangingPunct="1">
              <a:lnSpc>
                <a:spcPct val="120000"/>
              </a:lnSpc>
              <a:buFont typeface="Wingdings" pitchFamily="2" charset="2"/>
              <a:buNone/>
            </a:pPr>
            <a:r>
              <a:rPr lang="zh-CN" altLang="en-US" sz="2400" b="1" smtClean="0">
                <a:solidFill>
                  <a:srgbClr val="000099"/>
                </a:solidFill>
                <a:latin typeface="Times New Roman" pitchFamily="18" charset="0"/>
              </a:rPr>
              <a:t>将表中的试验数据代入上式，得到向氯乙烯转移常数与温度间的关系为：</a:t>
            </a:r>
          </a:p>
        </p:txBody>
      </p:sp>
      <p:graphicFrame>
        <p:nvGraphicFramePr>
          <p:cNvPr id="177155" name="Object 7"/>
          <p:cNvGraphicFramePr>
            <a:graphicFrameLocks noGrp="1" noChangeAspect="1"/>
          </p:cNvGraphicFramePr>
          <p:nvPr>
            <p:ph sz="quarter" idx="3"/>
          </p:nvPr>
        </p:nvGraphicFramePr>
        <p:xfrm>
          <a:off x="3852863" y="2033588"/>
          <a:ext cx="2879725" cy="603250"/>
        </p:xfrm>
        <a:graphic>
          <a:graphicData uri="http://schemas.openxmlformats.org/presentationml/2006/ole">
            <mc:AlternateContent xmlns:mc="http://schemas.openxmlformats.org/markup-compatibility/2006">
              <mc:Choice xmlns:v="urn:schemas-microsoft-com:vml" Requires="v">
                <p:oleObj spid="_x0000_s91154" name="公式" r:id="rId3" imgW="1155700" imgH="241300" progId="Equation.3">
                  <p:embed/>
                </p:oleObj>
              </mc:Choice>
              <mc:Fallback>
                <p:oleObj name="公式" r:id="rId3" imgW="11557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3" y="2033588"/>
                        <a:ext cx="28797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56" name="Rectangle 9"/>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66826" name="Rectangle 10"/>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向单体转移</a:t>
            </a:r>
          </a:p>
        </p:txBody>
      </p:sp>
      <p:sp>
        <p:nvSpPr>
          <p:cNvPr id="177158" name="Rectangle 18"/>
          <p:cNvSpPr>
            <a:spLocks noChangeArrowheads="1"/>
          </p:cNvSpPr>
          <p:nvPr/>
        </p:nvSpPr>
        <p:spPr bwMode="auto">
          <a:xfrm>
            <a:off x="611188" y="2781300"/>
            <a:ext cx="79216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5475" fontAlgn="base">
              <a:lnSpc>
                <a:spcPct val="90000"/>
              </a:lnSpc>
              <a:spcBef>
                <a:spcPct val="20000"/>
              </a:spcBef>
              <a:spcAft>
                <a:spcPct val="0"/>
              </a:spcAft>
              <a:buClr>
                <a:srgbClr val="00007D"/>
              </a:buClr>
              <a:buSzPct val="75000"/>
              <a:buFont typeface="Wingdings" pitchFamily="2" charset="2"/>
              <a:buNone/>
            </a:pPr>
            <a:r>
              <a:rPr lang="zh-CN" altLang="en-US" sz="2400" b="1">
                <a:solidFill>
                  <a:srgbClr val="000066"/>
                </a:solidFill>
              </a:rPr>
              <a:t>在常用温度下，氯乙烯聚合的聚合度可由温度控制，而与引发剂量无关。亦即</a:t>
            </a:r>
            <a:r>
              <a:rPr lang="zh-CN" altLang="en-US" sz="2400" b="1">
                <a:solidFill>
                  <a:srgbClr val="A50021"/>
                </a:solidFill>
              </a:rPr>
              <a:t>聚合度可由聚合温度来控制，聚合速率由引发剂浓度来调节</a:t>
            </a:r>
            <a:r>
              <a:rPr lang="zh-CN" altLang="en-US" sz="2400" b="1">
                <a:solidFill>
                  <a:srgbClr val="000066"/>
                </a:solidFill>
              </a:rPr>
              <a:t>。</a:t>
            </a:r>
            <a:r>
              <a:rPr lang="zh-CN" altLang="en-US" sz="2400" b="1">
                <a:solidFill>
                  <a:srgbClr val="000066"/>
                </a:solidFill>
                <a:latin typeface="Times New Roman" pitchFamily="18" charset="0"/>
              </a:rPr>
              <a:t> </a:t>
            </a:r>
          </a:p>
        </p:txBody>
      </p:sp>
      <p:grpSp>
        <p:nvGrpSpPr>
          <p:cNvPr id="2" name="Group 24"/>
          <p:cNvGrpSpPr>
            <a:grpSpLocks/>
          </p:cNvGrpSpPr>
          <p:nvPr/>
        </p:nvGrpSpPr>
        <p:grpSpPr bwMode="auto">
          <a:xfrm>
            <a:off x="611188" y="4005263"/>
            <a:ext cx="7921625" cy="2303462"/>
            <a:chOff x="385" y="2523"/>
            <a:chExt cx="4990" cy="1451"/>
          </a:xfrm>
        </p:grpSpPr>
        <p:sp>
          <p:nvSpPr>
            <p:cNvPr id="2466839" name="Rectangle 23"/>
            <p:cNvSpPr>
              <a:spLocks noChangeArrowheads="1"/>
            </p:cNvSpPr>
            <p:nvPr/>
          </p:nvSpPr>
          <p:spPr bwMode="auto">
            <a:xfrm>
              <a:off x="385" y="2523"/>
              <a:ext cx="4990" cy="1451"/>
            </a:xfrm>
            <a:prstGeom prst="rect">
              <a:avLst/>
            </a:prstGeom>
            <a:solidFill>
              <a:srgbClr val="CCFFFF"/>
            </a:solidFill>
            <a:ln w="9525" algn="ctr">
              <a:noFill/>
              <a:miter lim="800000"/>
              <a:headEnd/>
              <a:tailEnd/>
            </a:ln>
            <a:effectLst/>
          </p:spPr>
          <p:txBody>
            <a:bodyPr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nvGrpSpPr>
            <p:cNvPr id="177161" name="Group 22"/>
            <p:cNvGrpSpPr>
              <a:grpSpLocks/>
            </p:cNvGrpSpPr>
            <p:nvPr/>
          </p:nvGrpSpPr>
          <p:grpSpPr bwMode="auto">
            <a:xfrm>
              <a:off x="385" y="2568"/>
              <a:ext cx="4990" cy="1265"/>
              <a:chOff x="385" y="2703"/>
              <a:chExt cx="4990" cy="1265"/>
            </a:xfrm>
          </p:grpSpPr>
          <p:graphicFrame>
            <p:nvGraphicFramePr>
              <p:cNvPr id="177162" name="Object 19"/>
              <p:cNvGraphicFramePr>
                <a:graphicFrameLocks noChangeAspect="1"/>
              </p:cNvGraphicFramePr>
              <p:nvPr/>
            </p:nvGraphicFramePr>
            <p:xfrm>
              <a:off x="1429" y="3067"/>
              <a:ext cx="2087" cy="378"/>
            </p:xfrm>
            <a:graphic>
              <a:graphicData uri="http://schemas.openxmlformats.org/presentationml/2006/ole">
                <mc:AlternateContent xmlns:mc="http://schemas.openxmlformats.org/markup-compatibility/2006">
                  <mc:Choice xmlns:v="urn:schemas-microsoft-com:vml" Requires="v">
                    <p:oleObj spid="_x0000_s91155" name="公式" r:id="rId5" imgW="1333500" imgH="241300" progId="Equation.3">
                      <p:embed/>
                    </p:oleObj>
                  </mc:Choice>
                  <mc:Fallback>
                    <p:oleObj name="公式" r:id="rId5" imgW="13335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9" y="3067"/>
                            <a:ext cx="208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7163" name="Rectangle 20"/>
              <p:cNvSpPr>
                <a:spLocks noChangeArrowheads="1"/>
              </p:cNvSpPr>
              <p:nvPr/>
            </p:nvSpPr>
            <p:spPr bwMode="auto">
              <a:xfrm>
                <a:off x="385" y="3475"/>
                <a:ext cx="4990"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fontAlgn="base">
                  <a:lnSpc>
                    <a:spcPct val="90000"/>
                  </a:lnSpc>
                  <a:spcBef>
                    <a:spcPct val="20000"/>
                  </a:spcBef>
                  <a:spcAft>
                    <a:spcPct val="0"/>
                  </a:spcAft>
                  <a:buClr>
                    <a:srgbClr val="00007D"/>
                  </a:buClr>
                  <a:buSzPct val="75000"/>
                  <a:buFont typeface="Wingdings" pitchFamily="2" charset="2"/>
                  <a:buNone/>
                </a:pPr>
                <a:r>
                  <a:rPr lang="zh-CN" altLang="en-US" sz="2400" b="1">
                    <a:solidFill>
                      <a:srgbClr val="000066"/>
                    </a:solidFill>
                  </a:rPr>
                  <a:t>式中转移活化能与增长能的差值很小。可见温度对甲基丙烯酸甲酯聚合的链转移影响很小。</a:t>
                </a:r>
              </a:p>
            </p:txBody>
          </p:sp>
          <p:sp>
            <p:nvSpPr>
              <p:cNvPr id="177164" name="Rectangle 21"/>
              <p:cNvSpPr>
                <a:spLocks noChangeArrowheads="1"/>
              </p:cNvSpPr>
              <p:nvPr/>
            </p:nvSpPr>
            <p:spPr bwMode="auto">
              <a:xfrm>
                <a:off x="385" y="2703"/>
                <a:ext cx="4990"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fontAlgn="base">
                  <a:lnSpc>
                    <a:spcPct val="90000"/>
                  </a:lnSpc>
                  <a:spcBef>
                    <a:spcPct val="20000"/>
                  </a:spcBef>
                  <a:spcAft>
                    <a:spcPct val="0"/>
                  </a:spcAft>
                  <a:buClr>
                    <a:srgbClr val="00007D"/>
                  </a:buClr>
                  <a:buSzPct val="75000"/>
                  <a:buFont typeface="Wingdings" pitchFamily="2" charset="2"/>
                  <a:buNone/>
                </a:pPr>
                <a:r>
                  <a:rPr lang="zh-CN" altLang="en-US" sz="2400" b="1">
                    <a:solidFill>
                      <a:srgbClr val="000066"/>
                    </a:solidFill>
                  </a:rPr>
                  <a:t>同样可得到向甲基丙烯酸甲酯的转移常数与温度间的关系式。</a:t>
                </a:r>
              </a:p>
            </p:txBody>
          </p:sp>
        </p:grpSp>
      </p:grpSp>
      <p:sp>
        <p:nvSpPr>
          <p:cNvPr id="3" name="灯片编号占位符 2"/>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146</a:t>
            </a:fld>
            <a:endParaRPr lang="en-US" altLang="zh-CN">
              <a:solidFill>
                <a:srgbClr val="000000"/>
              </a:solidFill>
            </a:endParaRPr>
          </a:p>
        </p:txBody>
      </p:sp>
    </p:spTree>
    <p:extLst>
      <p:ext uri="{BB962C8B-B14F-4D97-AF65-F5344CB8AC3E}">
        <p14:creationId xmlns:p14="http://schemas.microsoft.com/office/powerpoint/2010/main" val="11913725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sz="half" idx="1"/>
          </p:nvPr>
        </p:nvSpPr>
        <p:spPr>
          <a:xfrm>
            <a:off x="611188" y="1403350"/>
            <a:ext cx="7921625" cy="2025650"/>
          </a:xfrm>
          <a:noFill/>
        </p:spPr>
        <p:txBody>
          <a:bodyPr/>
          <a:lstStyle/>
          <a:p>
            <a:pPr marL="0" indent="625475" algn="just" eaLnBrk="1" hangingPunct="1">
              <a:lnSpc>
                <a:spcPct val="120000"/>
              </a:lnSpc>
              <a:buFont typeface="Wingdings" pitchFamily="2" charset="2"/>
              <a:buNone/>
            </a:pPr>
            <a:r>
              <a:rPr lang="zh-CN" altLang="en-US" sz="2400" b="1" smtClean="0">
                <a:solidFill>
                  <a:srgbClr val="000099"/>
                </a:solidFill>
                <a:latin typeface="Times New Roman" pitchFamily="18" charset="0"/>
              </a:rPr>
              <a:t>向引发剂转移实际上就是引发剂在自由基作用下的</a:t>
            </a:r>
            <a:r>
              <a:rPr lang="zh-CN" altLang="en-US" sz="2400" b="1" smtClean="0">
                <a:solidFill>
                  <a:srgbClr val="A50021"/>
                </a:solidFill>
                <a:latin typeface="Times New Roman" pitchFamily="18" charset="0"/>
              </a:rPr>
              <a:t>诱导分解</a:t>
            </a:r>
            <a:r>
              <a:rPr lang="zh-CN" altLang="en-US" sz="2400" b="1" smtClean="0">
                <a:solidFill>
                  <a:srgbClr val="000099"/>
                </a:solidFill>
                <a:latin typeface="Times New Roman" pitchFamily="18" charset="0"/>
              </a:rPr>
              <a:t>。由此可见，</a:t>
            </a:r>
            <a:r>
              <a:rPr lang="zh-CN" altLang="en-US" sz="2400" b="1" smtClean="0">
                <a:solidFill>
                  <a:srgbClr val="A50021"/>
                </a:solidFill>
                <a:latin typeface="Times New Roman" pitchFamily="18" charset="0"/>
              </a:rPr>
              <a:t>诱导分解不仅影响引发剂效率，还影响聚合物的分子量</a:t>
            </a:r>
            <a:r>
              <a:rPr lang="zh-CN" altLang="en-US" sz="2400" b="1" smtClean="0">
                <a:solidFill>
                  <a:srgbClr val="000099"/>
                </a:solidFill>
                <a:latin typeface="Times New Roman" pitchFamily="18" charset="0"/>
              </a:rPr>
              <a:t>。</a:t>
            </a:r>
          </a:p>
          <a:p>
            <a:pPr marL="0" indent="625475" algn="just" eaLnBrk="1" hangingPunct="1">
              <a:lnSpc>
                <a:spcPct val="120000"/>
              </a:lnSpc>
              <a:buFont typeface="Wingdings" pitchFamily="2" charset="2"/>
              <a:buNone/>
            </a:pPr>
            <a:r>
              <a:rPr lang="zh-CN" altLang="en-US" sz="2400" b="1" smtClean="0">
                <a:solidFill>
                  <a:srgbClr val="000099"/>
                </a:solidFill>
                <a:latin typeface="Times New Roman" pitchFamily="18" charset="0"/>
              </a:rPr>
              <a:t>采用过氧化物作为引发剂的本体聚合存在向单体转移：</a:t>
            </a:r>
          </a:p>
        </p:txBody>
      </p:sp>
      <p:graphicFrame>
        <p:nvGraphicFramePr>
          <p:cNvPr id="178179" name="Object 4"/>
          <p:cNvGraphicFramePr>
            <a:graphicFrameLocks noGrp="1" noChangeAspect="1"/>
          </p:cNvGraphicFramePr>
          <p:nvPr>
            <p:ph sz="half" idx="2"/>
          </p:nvPr>
        </p:nvGraphicFramePr>
        <p:xfrm>
          <a:off x="2771775" y="3357563"/>
          <a:ext cx="3240088" cy="952500"/>
        </p:xfrm>
        <a:graphic>
          <a:graphicData uri="http://schemas.openxmlformats.org/presentationml/2006/ole">
            <mc:AlternateContent xmlns:mc="http://schemas.openxmlformats.org/markup-compatibility/2006">
              <mc:Choice xmlns:v="urn:schemas-microsoft-com:vml" Requires="v">
                <p:oleObj spid="_x0000_s92178" name="公式" r:id="rId3" imgW="1511300" imgH="444500" progId="Equation.3">
                  <p:embed/>
                </p:oleObj>
              </mc:Choice>
              <mc:Fallback>
                <p:oleObj name="公式" r:id="rId3" imgW="1511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357563"/>
                        <a:ext cx="324008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8180" name="Rectangle 7"/>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68873" name="Rectangle 9"/>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向引发剂转移</a:t>
            </a:r>
          </a:p>
        </p:txBody>
      </p:sp>
      <p:sp>
        <p:nvSpPr>
          <p:cNvPr id="2468874" name="Rectangle 10"/>
          <p:cNvSpPr>
            <a:spLocks noChangeArrowheads="1"/>
          </p:cNvSpPr>
          <p:nvPr/>
        </p:nvSpPr>
        <p:spPr bwMode="auto">
          <a:xfrm>
            <a:off x="611188" y="5300663"/>
            <a:ext cx="7921625" cy="1008062"/>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66"/>
                </a:solidFill>
                <a:latin typeface="Times New Roman" pitchFamily="18" charset="0"/>
              </a:rPr>
              <a:t>无向引发剂转移时，聚合度倒数与</a:t>
            </a:r>
            <a:r>
              <a:rPr lang="en-US" altLang="zh-CN" sz="2400" b="1">
                <a:solidFill>
                  <a:srgbClr val="000066"/>
                </a:solidFill>
                <a:latin typeface="Times New Roman" pitchFamily="18" charset="0"/>
              </a:rPr>
              <a:t>R</a:t>
            </a:r>
            <a:r>
              <a:rPr lang="en-US" altLang="zh-CN" sz="2400" b="1" baseline="-25000">
                <a:solidFill>
                  <a:srgbClr val="000066"/>
                </a:solidFill>
                <a:latin typeface="Times New Roman" pitchFamily="18" charset="0"/>
              </a:rPr>
              <a:t>p</a:t>
            </a:r>
            <a:r>
              <a:rPr lang="zh-CN" altLang="en-US" sz="2400" b="1">
                <a:solidFill>
                  <a:srgbClr val="000066"/>
                </a:solidFill>
                <a:latin typeface="Times New Roman" pitchFamily="18" charset="0"/>
              </a:rPr>
              <a:t>为一次方关系，而存在向引发剂转移时，聚合度倒数与</a:t>
            </a:r>
            <a:r>
              <a:rPr lang="en-US" altLang="zh-CN" sz="2400" b="1">
                <a:solidFill>
                  <a:srgbClr val="000066"/>
                </a:solidFill>
                <a:latin typeface="Times New Roman" pitchFamily="18" charset="0"/>
              </a:rPr>
              <a:t>R</a:t>
            </a:r>
            <a:r>
              <a:rPr lang="en-US" altLang="zh-CN" sz="2400" b="1" baseline="-25000">
                <a:solidFill>
                  <a:srgbClr val="000066"/>
                </a:solidFill>
                <a:latin typeface="Times New Roman" pitchFamily="18" charset="0"/>
              </a:rPr>
              <a:t>p</a:t>
            </a:r>
            <a:r>
              <a:rPr lang="zh-CN" altLang="en-US" sz="2400" b="1">
                <a:solidFill>
                  <a:srgbClr val="000066"/>
                </a:solidFill>
                <a:latin typeface="Times New Roman" pitchFamily="18" charset="0"/>
              </a:rPr>
              <a:t>为二次方关系。</a:t>
            </a:r>
          </a:p>
        </p:txBody>
      </p:sp>
      <p:graphicFrame>
        <p:nvGraphicFramePr>
          <p:cNvPr id="2468875" name="Object 11"/>
          <p:cNvGraphicFramePr>
            <a:graphicFrameLocks noChangeAspect="1"/>
          </p:cNvGraphicFramePr>
          <p:nvPr/>
        </p:nvGraphicFramePr>
        <p:xfrm>
          <a:off x="3492500" y="4221163"/>
          <a:ext cx="4897438" cy="1019175"/>
        </p:xfrm>
        <a:graphic>
          <a:graphicData uri="http://schemas.openxmlformats.org/presentationml/2006/ole">
            <mc:AlternateContent xmlns:mc="http://schemas.openxmlformats.org/markup-compatibility/2006">
              <mc:Choice xmlns:v="urn:schemas-microsoft-com:vml" Requires="v">
                <p:oleObj spid="_x0000_s92179" name="公式" r:id="rId5" imgW="2324100" imgH="482600" progId="Equation.3">
                  <p:embed/>
                </p:oleObj>
              </mc:Choice>
              <mc:Fallback>
                <p:oleObj name="公式" r:id="rId5" imgW="23241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48974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68876" name="Rectangle 12"/>
          <p:cNvSpPr>
            <a:spLocks noChangeArrowheads="1"/>
          </p:cNvSpPr>
          <p:nvPr/>
        </p:nvSpPr>
        <p:spPr bwMode="auto">
          <a:xfrm>
            <a:off x="611188" y="4267200"/>
            <a:ext cx="2941637"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000099"/>
                </a:solidFill>
                <a:effectLst>
                  <a:outerShdw blurRad="38100" dist="38100" dir="2700000" algn="tl">
                    <a:srgbClr val="C0C0C0"/>
                  </a:outerShdw>
                </a:effectLst>
                <a:latin typeface="Times New Roman" pitchFamily="18" charset="0"/>
              </a:rPr>
              <a:t>经处理后可转变为：</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147</a:t>
            </a:fld>
            <a:endParaRPr lang="en-US" altLang="zh-CN">
              <a:solidFill>
                <a:srgbClr val="000000"/>
              </a:solidFill>
            </a:endParaRPr>
          </a:p>
        </p:txBody>
      </p:sp>
    </p:spTree>
    <p:extLst>
      <p:ext uri="{BB962C8B-B14F-4D97-AF65-F5344CB8AC3E}">
        <p14:creationId xmlns:p14="http://schemas.microsoft.com/office/powerpoint/2010/main" val="9663030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8874"/>
                                        </p:tgtEl>
                                        <p:attrNameLst>
                                          <p:attrName>style.visibility</p:attrName>
                                        </p:attrNameLst>
                                      </p:cBhvr>
                                      <p:to>
                                        <p:strVal val="visible"/>
                                      </p:to>
                                    </p:set>
                                    <p:animEffect transition="in" filter="wipe(left)">
                                      <p:cBhvr>
                                        <p:cTn id="7" dur="500"/>
                                        <p:tgtEl>
                                          <p:spTgt spid="2468874"/>
                                        </p:tgtEl>
                                      </p:cBhvr>
                                    </p:animEffect>
                                  </p:childTnLst>
                                </p:cTn>
                              </p:par>
                              <p:par>
                                <p:cTn id="8" presetID="22" presetClass="entr" presetSubtype="8" fill="hold" nodeType="withEffect">
                                  <p:stCondLst>
                                    <p:cond delay="0"/>
                                  </p:stCondLst>
                                  <p:childTnLst>
                                    <p:set>
                                      <p:cBhvr>
                                        <p:cTn id="9" dur="1" fill="hold">
                                          <p:stCondLst>
                                            <p:cond delay="0"/>
                                          </p:stCondLst>
                                        </p:cTn>
                                        <p:tgtEl>
                                          <p:spTgt spid="2468875"/>
                                        </p:tgtEl>
                                        <p:attrNameLst>
                                          <p:attrName>style.visibility</p:attrName>
                                        </p:attrNameLst>
                                      </p:cBhvr>
                                      <p:to>
                                        <p:strVal val="visible"/>
                                      </p:to>
                                    </p:set>
                                    <p:animEffect transition="in" filter="wipe(left)">
                                      <p:cBhvr>
                                        <p:cTn id="10" dur="500"/>
                                        <p:tgtEl>
                                          <p:spTgt spid="246887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68876"/>
                                        </p:tgtEl>
                                        <p:attrNameLst>
                                          <p:attrName>style.visibility</p:attrName>
                                        </p:attrNameLst>
                                      </p:cBhvr>
                                      <p:to>
                                        <p:strVal val="visible"/>
                                      </p:to>
                                    </p:set>
                                    <p:animEffect transition="in" filter="wipe(left)">
                                      <p:cBhvr>
                                        <p:cTn id="13" dur="500"/>
                                        <p:tgtEl>
                                          <p:spTgt spid="2468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874" grpId="0" animBg="1"/>
      <p:bldP spid="246887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15" name="Rectangle 3"/>
          <p:cNvSpPr>
            <a:spLocks noGrp="1" noChangeArrowheads="1"/>
          </p:cNvSpPr>
          <p:nvPr>
            <p:ph type="body" idx="1"/>
          </p:nvPr>
        </p:nvSpPr>
        <p:spPr>
          <a:xfrm>
            <a:off x="611188" y="1557338"/>
            <a:ext cx="8229600" cy="493712"/>
          </a:xfrm>
        </p:spPr>
        <p:txBody>
          <a:bodyPr/>
          <a:lstStyle/>
          <a:p>
            <a:pPr algn="ctr" eaLnBrk="1" hangingPunct="1">
              <a:lnSpc>
                <a:spcPct val="90000"/>
              </a:lnSpc>
              <a:buFont typeface="Wingdings" pitchFamily="2" charset="2"/>
              <a:buNone/>
              <a:defRPr/>
            </a:pPr>
            <a:r>
              <a:rPr lang="zh-CN" altLang="en-US" sz="2400" b="1" smtClean="0">
                <a:solidFill>
                  <a:srgbClr val="000066"/>
                </a:solidFill>
                <a:effectLst>
                  <a:outerShdw blurRad="38100" dist="38100" dir="2700000" algn="tl">
                    <a:srgbClr val="C0C0C0"/>
                  </a:outerShdw>
                </a:effectLst>
              </a:rPr>
              <a:t>聚苯乙烯聚合度的倒数与</a:t>
            </a:r>
            <a:r>
              <a:rPr lang="en-US" altLang="zh-CN" sz="2400" b="1" smtClean="0">
                <a:solidFill>
                  <a:srgbClr val="000066"/>
                </a:solidFill>
                <a:effectLst>
                  <a:outerShdw blurRad="38100" dist="38100" dir="2700000" algn="tl">
                    <a:srgbClr val="C0C0C0"/>
                  </a:outerShdw>
                </a:effectLst>
                <a:latin typeface="Times New Roman" pitchFamily="18" charset="0"/>
              </a:rPr>
              <a:t>R</a:t>
            </a:r>
            <a:r>
              <a:rPr lang="en-US" altLang="zh-CN" sz="2400" b="1" baseline="-25000" smtClean="0">
                <a:solidFill>
                  <a:srgbClr val="000066"/>
                </a:solidFill>
                <a:effectLst>
                  <a:outerShdw blurRad="38100" dist="38100" dir="2700000" algn="tl">
                    <a:srgbClr val="C0C0C0"/>
                  </a:outerShdw>
                </a:effectLst>
                <a:latin typeface="Times New Roman" pitchFamily="18" charset="0"/>
              </a:rPr>
              <a:t>p</a:t>
            </a:r>
            <a:r>
              <a:rPr lang="zh-CN" altLang="en-US" sz="2400" b="1" smtClean="0">
                <a:solidFill>
                  <a:srgbClr val="000066"/>
                </a:solidFill>
                <a:effectLst>
                  <a:outerShdw blurRad="38100" dist="38100" dir="2700000" algn="tl">
                    <a:srgbClr val="C0C0C0"/>
                  </a:outerShdw>
                </a:effectLst>
                <a:latin typeface="Times New Roman" pitchFamily="18" charset="0"/>
              </a:rPr>
              <a:t>的关系</a:t>
            </a:r>
          </a:p>
        </p:txBody>
      </p:sp>
      <p:pic>
        <p:nvPicPr>
          <p:cNvPr id="179203" name="Picture 4" descr="10"/>
          <p:cNvPicPr>
            <a:picLocks noChangeAspect="1" noChangeArrowheads="1"/>
          </p:cNvPicPr>
          <p:nvPr/>
        </p:nvPicPr>
        <p:blipFill>
          <a:blip r:embed="rId3">
            <a:extLst>
              <a:ext uri="{28A0092B-C50C-407E-A947-70E740481C1C}">
                <a14:useLocalDpi xmlns:a14="http://schemas.microsoft.com/office/drawing/2010/main" val="0"/>
              </a:ext>
            </a:extLst>
          </a:blip>
          <a:srcRect b="465"/>
          <a:stretch>
            <a:fillRect/>
          </a:stretch>
        </p:blipFill>
        <p:spPr bwMode="auto">
          <a:xfrm>
            <a:off x="1692275" y="1989138"/>
            <a:ext cx="23764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 Box 5"/>
          <p:cNvSpPr txBox="1">
            <a:spLocks noChangeArrowheads="1"/>
          </p:cNvSpPr>
          <p:nvPr/>
        </p:nvSpPr>
        <p:spPr bwMode="auto">
          <a:xfrm>
            <a:off x="4787900" y="2133600"/>
            <a:ext cx="31670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en-US" altLang="zh-CN" sz="2000">
                <a:solidFill>
                  <a:srgbClr val="000066"/>
                </a:solidFill>
                <a:ea typeface="宋体" pitchFamily="2" charset="-122"/>
              </a:rPr>
              <a:t>AIBN — </a:t>
            </a:r>
            <a:r>
              <a:rPr lang="zh-CN" altLang="en-US" sz="2000">
                <a:solidFill>
                  <a:srgbClr val="000066"/>
                </a:solidFill>
                <a:ea typeface="宋体" pitchFamily="2" charset="-122"/>
              </a:rPr>
              <a:t>偶氮二异定腈</a:t>
            </a:r>
          </a:p>
          <a:p>
            <a:pPr eaLnBrk="1" fontAlgn="base" hangingPunct="1">
              <a:spcBef>
                <a:spcPct val="50000"/>
              </a:spcBef>
              <a:spcAft>
                <a:spcPct val="0"/>
              </a:spcAft>
            </a:pPr>
            <a:r>
              <a:rPr lang="en-US" altLang="zh-CN" sz="2000">
                <a:solidFill>
                  <a:srgbClr val="000066"/>
                </a:solidFill>
                <a:ea typeface="宋体" pitchFamily="2" charset="-122"/>
              </a:rPr>
              <a:t>CHP — </a:t>
            </a:r>
            <a:r>
              <a:rPr lang="zh-CN" altLang="en-US" sz="2000">
                <a:solidFill>
                  <a:srgbClr val="000066"/>
                </a:solidFill>
                <a:ea typeface="宋体" pitchFamily="2" charset="-122"/>
              </a:rPr>
              <a:t>异丙苯过氧化氢</a:t>
            </a:r>
          </a:p>
          <a:p>
            <a:pPr eaLnBrk="1" fontAlgn="base" hangingPunct="1">
              <a:spcBef>
                <a:spcPct val="50000"/>
              </a:spcBef>
              <a:spcAft>
                <a:spcPct val="0"/>
              </a:spcAft>
            </a:pPr>
            <a:r>
              <a:rPr lang="en-US" altLang="zh-CN" sz="2000">
                <a:solidFill>
                  <a:srgbClr val="000066"/>
                </a:solidFill>
                <a:ea typeface="宋体" pitchFamily="2" charset="-122"/>
              </a:rPr>
              <a:t>BPO — </a:t>
            </a:r>
            <a:r>
              <a:rPr lang="zh-CN" altLang="en-US" sz="2000">
                <a:solidFill>
                  <a:srgbClr val="000066"/>
                </a:solidFill>
                <a:ea typeface="宋体" pitchFamily="2" charset="-122"/>
              </a:rPr>
              <a:t>过氧化二苯甲酰</a:t>
            </a:r>
          </a:p>
          <a:p>
            <a:pPr eaLnBrk="1" fontAlgn="base" hangingPunct="1">
              <a:spcBef>
                <a:spcPct val="50000"/>
              </a:spcBef>
              <a:spcAft>
                <a:spcPct val="0"/>
              </a:spcAft>
            </a:pPr>
            <a:r>
              <a:rPr lang="en-US" altLang="zh-CN" sz="2000">
                <a:solidFill>
                  <a:srgbClr val="000066"/>
                </a:solidFill>
                <a:ea typeface="宋体" pitchFamily="2" charset="-122"/>
              </a:rPr>
              <a:t>t-BHP — </a:t>
            </a:r>
            <a:r>
              <a:rPr lang="zh-CN" altLang="en-US" sz="2000">
                <a:solidFill>
                  <a:srgbClr val="000066"/>
                </a:solidFill>
                <a:ea typeface="宋体" pitchFamily="2" charset="-122"/>
              </a:rPr>
              <a:t>特丁基过氧化氢</a:t>
            </a:r>
          </a:p>
        </p:txBody>
      </p:sp>
      <p:sp>
        <p:nvSpPr>
          <p:cNvPr id="179205" name="Rectangle 7"/>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70920" name="Rectangle 8"/>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向引发剂转移</a:t>
            </a:r>
          </a:p>
        </p:txBody>
      </p:sp>
      <p:sp>
        <p:nvSpPr>
          <p:cNvPr id="179207" name="Rectangle 9"/>
          <p:cNvSpPr>
            <a:spLocks noChangeArrowheads="1"/>
          </p:cNvSpPr>
          <p:nvPr/>
        </p:nvSpPr>
        <p:spPr bwMode="auto">
          <a:xfrm>
            <a:off x="611188" y="4221163"/>
            <a:ext cx="79216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5475" algn="just" fontAlgn="base">
              <a:lnSpc>
                <a:spcPct val="115000"/>
              </a:lnSpc>
              <a:spcBef>
                <a:spcPct val="20000"/>
              </a:spcBef>
              <a:spcAft>
                <a:spcPct val="0"/>
              </a:spcAft>
              <a:buClr>
                <a:srgbClr val="00007D"/>
              </a:buClr>
              <a:buSzPct val="75000"/>
              <a:buFont typeface="Wingdings" pitchFamily="2" charset="2"/>
              <a:buNone/>
            </a:pPr>
            <a:r>
              <a:rPr lang="zh-CN" altLang="en-US" sz="2400" b="1">
                <a:solidFill>
                  <a:srgbClr val="000066"/>
                </a:solidFill>
                <a:latin typeface="Times New Roman" pitchFamily="18" charset="0"/>
              </a:rPr>
              <a:t>由图可见，</a:t>
            </a:r>
            <a:r>
              <a:rPr lang="zh-CN" altLang="en-US" sz="2400" b="1">
                <a:solidFill>
                  <a:srgbClr val="A50021"/>
                </a:solidFill>
                <a:latin typeface="Times New Roman" pitchFamily="18" charset="0"/>
              </a:rPr>
              <a:t>诱导分解一般发生在过氧化类引发剂</a:t>
            </a:r>
            <a:r>
              <a:rPr lang="zh-CN" altLang="en-US" sz="2400" b="1">
                <a:solidFill>
                  <a:srgbClr val="000066"/>
                </a:solidFill>
                <a:latin typeface="Times New Roman" pitchFamily="18" charset="0"/>
              </a:rPr>
              <a:t>，而对偶氮类引发剂的转移可忽略不计。</a:t>
            </a:r>
          </a:p>
        </p:txBody>
      </p:sp>
      <p:graphicFrame>
        <p:nvGraphicFramePr>
          <p:cNvPr id="179208" name="Object 10"/>
          <p:cNvGraphicFramePr>
            <a:graphicFrameLocks noChangeAspect="1"/>
          </p:cNvGraphicFramePr>
          <p:nvPr/>
        </p:nvGraphicFramePr>
        <p:xfrm>
          <a:off x="2124075" y="5300663"/>
          <a:ext cx="4105275" cy="901700"/>
        </p:xfrm>
        <a:graphic>
          <a:graphicData uri="http://schemas.openxmlformats.org/presentationml/2006/ole">
            <mc:AlternateContent xmlns:mc="http://schemas.openxmlformats.org/markup-compatibility/2006">
              <mc:Choice xmlns:v="urn:schemas-microsoft-com:vml" Requires="v">
                <p:oleObj spid="_x0000_s93194" name="Document" r:id="rId4" imgW="2514600" imgH="552450" progId="ChemWindow.Document">
                  <p:embed/>
                </p:oleObj>
              </mc:Choice>
              <mc:Fallback>
                <p:oleObj name="Document" r:id="rId4" imgW="2514600" imgH="552450"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5300663"/>
                        <a:ext cx="410527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148</a:t>
            </a:fld>
            <a:endParaRPr lang="en-US" altLang="zh-CN">
              <a:solidFill>
                <a:srgbClr val="000000"/>
              </a:solidFill>
            </a:endParaRPr>
          </a:p>
        </p:txBody>
      </p:sp>
    </p:spTree>
    <p:extLst>
      <p:ext uri="{BB962C8B-B14F-4D97-AF65-F5344CB8AC3E}">
        <p14:creationId xmlns:p14="http://schemas.microsoft.com/office/powerpoint/2010/main" val="1255140600"/>
      </p:ext>
    </p:extLst>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611188" y="3213100"/>
            <a:ext cx="7921625" cy="2305050"/>
          </a:xfrm>
        </p:spPr>
        <p:txBody>
          <a:bodyPr/>
          <a:lstStyle/>
          <a:p>
            <a:pPr marL="0" indent="627063" algn="just" eaLnBrk="1" hangingPunct="1">
              <a:lnSpc>
                <a:spcPct val="120000"/>
              </a:lnSpc>
              <a:buFont typeface="Wingdings" pitchFamily="2" charset="2"/>
              <a:buNone/>
            </a:pPr>
            <a:r>
              <a:rPr lang="zh-CN" altLang="en-US" sz="2400" b="1" smtClean="0">
                <a:solidFill>
                  <a:schemeClr val="bg2"/>
                </a:solidFill>
              </a:rPr>
              <a:t>向引发剂转移常数</a:t>
            </a:r>
            <a:r>
              <a:rPr lang="en-US" altLang="zh-CN" sz="2400" b="1" smtClean="0">
                <a:solidFill>
                  <a:schemeClr val="bg2"/>
                </a:solidFill>
                <a:latin typeface="Times New Roman" pitchFamily="18" charset="0"/>
              </a:rPr>
              <a:t>C</a:t>
            </a:r>
            <a:r>
              <a:rPr lang="en-US" altLang="zh-CN" sz="2400" b="1" baseline="-25000" smtClean="0">
                <a:solidFill>
                  <a:schemeClr val="bg2"/>
                </a:solidFill>
                <a:latin typeface="Times New Roman" pitchFamily="18" charset="0"/>
              </a:rPr>
              <a:t>I</a:t>
            </a:r>
            <a:r>
              <a:rPr lang="zh-CN" altLang="en-US" sz="2400" b="1" smtClean="0">
                <a:solidFill>
                  <a:schemeClr val="bg2"/>
                </a:solidFill>
              </a:rPr>
              <a:t>一般为</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-2</a:t>
            </a:r>
            <a:r>
              <a:rPr lang="zh-CN" altLang="en-US" sz="2400" b="1" smtClean="0">
                <a:solidFill>
                  <a:schemeClr val="bg2"/>
                </a:solidFill>
                <a:latin typeface="Times New Roman" pitchFamily="18" charset="0"/>
              </a:rPr>
              <a:t>。</a:t>
            </a:r>
            <a:r>
              <a:rPr lang="zh-CN" altLang="en-US" sz="2400" b="1" smtClean="0">
                <a:solidFill>
                  <a:schemeClr val="bg2"/>
                </a:solidFill>
              </a:rPr>
              <a:t> </a:t>
            </a:r>
            <a:r>
              <a:rPr lang="zh-CN" altLang="en-US" sz="2400" b="1" smtClean="0">
                <a:solidFill>
                  <a:schemeClr val="bg2"/>
                </a:solidFill>
                <a:latin typeface="Times New Roman" pitchFamily="18" charset="0"/>
              </a:rPr>
              <a:t>因发生向引发剂转移时，影响聚合度的是</a:t>
            </a:r>
            <a:r>
              <a:rPr lang="en-US" altLang="zh-CN" sz="2400" b="1" smtClean="0">
                <a:solidFill>
                  <a:schemeClr val="bg2"/>
                </a:solidFill>
                <a:latin typeface="Times New Roman" pitchFamily="18" charset="0"/>
              </a:rPr>
              <a:t>C</a:t>
            </a:r>
            <a:r>
              <a:rPr lang="en-US" altLang="zh-CN" sz="2400" b="1" baseline="-25000" smtClean="0">
                <a:solidFill>
                  <a:schemeClr val="bg2"/>
                </a:solidFill>
                <a:latin typeface="Times New Roman" pitchFamily="18" charset="0"/>
              </a:rPr>
              <a:t>I</a:t>
            </a:r>
            <a:r>
              <a:rPr lang="en-US" altLang="zh-CN" sz="2400" b="1" smtClean="0">
                <a:solidFill>
                  <a:schemeClr val="bg2"/>
                </a:solidFill>
                <a:latin typeface="Times New Roman" pitchFamily="18" charset="0"/>
              </a:rPr>
              <a:t>[I]/[M]</a:t>
            </a:r>
            <a:r>
              <a:rPr lang="zh-CN" altLang="en-US" sz="2400" b="1" smtClean="0">
                <a:solidFill>
                  <a:schemeClr val="bg2"/>
                </a:solidFill>
                <a:latin typeface="Times New Roman" pitchFamily="18" charset="0"/>
              </a:rPr>
              <a:t>。而 </a:t>
            </a:r>
            <a:r>
              <a:rPr lang="en-US" altLang="zh-CN" sz="2400" b="1" smtClean="0">
                <a:solidFill>
                  <a:schemeClr val="bg2"/>
                </a:solidFill>
                <a:latin typeface="Times New Roman" pitchFamily="18" charset="0"/>
              </a:rPr>
              <a:t>[I]/[M]</a:t>
            </a:r>
            <a:r>
              <a:rPr lang="zh-CN" altLang="en-US" sz="2400" b="1" smtClean="0">
                <a:solidFill>
                  <a:schemeClr val="bg2"/>
                </a:solidFill>
                <a:latin typeface="Times New Roman" pitchFamily="18" charset="0"/>
              </a:rPr>
              <a:t>通常在</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-3</a:t>
            </a:r>
            <a:r>
              <a:rPr lang="zh-CN" altLang="en-US" sz="2400" b="1" smtClean="0">
                <a:solidFill>
                  <a:schemeClr val="bg2"/>
                </a:solidFill>
                <a:latin typeface="Times New Roman" pitchFamily="18" charset="0"/>
              </a:rPr>
              <a:t>～</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-5</a:t>
            </a:r>
            <a:r>
              <a:rPr lang="zh-CN" altLang="en-US" sz="2400" b="1" smtClean="0">
                <a:solidFill>
                  <a:schemeClr val="bg2"/>
                </a:solidFill>
                <a:latin typeface="Times New Roman" pitchFamily="18" charset="0"/>
              </a:rPr>
              <a:t>范围，故</a:t>
            </a:r>
            <a:r>
              <a:rPr lang="en-US" altLang="zh-CN" sz="2400" b="1" smtClean="0">
                <a:solidFill>
                  <a:schemeClr val="bg2"/>
                </a:solidFill>
                <a:latin typeface="Times New Roman" pitchFamily="18" charset="0"/>
              </a:rPr>
              <a:t>C</a:t>
            </a:r>
            <a:r>
              <a:rPr lang="en-US" altLang="zh-CN" sz="2400" b="1" baseline="-25000" smtClean="0">
                <a:solidFill>
                  <a:schemeClr val="bg2"/>
                </a:solidFill>
                <a:latin typeface="Times New Roman" pitchFamily="18" charset="0"/>
              </a:rPr>
              <a:t>I</a:t>
            </a:r>
            <a:r>
              <a:rPr lang="en-US" altLang="zh-CN" sz="2400" b="1" smtClean="0">
                <a:solidFill>
                  <a:schemeClr val="bg2"/>
                </a:solidFill>
                <a:latin typeface="Times New Roman" pitchFamily="18" charset="0"/>
              </a:rPr>
              <a:t>[I]/[M]</a:t>
            </a:r>
            <a:r>
              <a:rPr lang="zh-CN" altLang="en-US" sz="2400" b="1" smtClean="0">
                <a:solidFill>
                  <a:schemeClr val="bg2"/>
                </a:solidFill>
                <a:latin typeface="Times New Roman" pitchFamily="18" charset="0"/>
              </a:rPr>
              <a:t>在</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-5</a:t>
            </a:r>
            <a:r>
              <a:rPr lang="zh-CN" altLang="en-US" sz="2400" b="1" smtClean="0">
                <a:solidFill>
                  <a:schemeClr val="bg2"/>
                </a:solidFill>
                <a:latin typeface="Times New Roman" pitchFamily="18" charset="0"/>
              </a:rPr>
              <a:t>～</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-7</a:t>
            </a:r>
            <a:r>
              <a:rPr lang="zh-CN" altLang="en-US" sz="2400" b="1" smtClean="0">
                <a:solidFill>
                  <a:schemeClr val="bg2"/>
                </a:solidFill>
                <a:latin typeface="Times New Roman" pitchFamily="18" charset="0"/>
              </a:rPr>
              <a:t>。向单体转移时影响聚合度的是</a:t>
            </a:r>
            <a:r>
              <a:rPr lang="en-US" altLang="zh-CN" sz="2400" b="1" smtClean="0">
                <a:solidFill>
                  <a:schemeClr val="bg2"/>
                </a:solidFill>
                <a:latin typeface="Times New Roman" pitchFamily="18" charset="0"/>
              </a:rPr>
              <a:t>C</a:t>
            </a:r>
            <a:r>
              <a:rPr lang="en-US" altLang="zh-CN" sz="2400" b="1" baseline="-25000" smtClean="0">
                <a:solidFill>
                  <a:schemeClr val="bg2"/>
                </a:solidFill>
                <a:latin typeface="Times New Roman" pitchFamily="18" charset="0"/>
              </a:rPr>
              <a:t>M</a:t>
            </a:r>
            <a:r>
              <a:rPr lang="zh-CN" altLang="en-US" sz="2400" b="1" baseline="-25000" smtClean="0">
                <a:solidFill>
                  <a:schemeClr val="bg2"/>
                </a:solidFill>
                <a:latin typeface="Times New Roman" pitchFamily="18" charset="0"/>
              </a:rPr>
              <a:t>，</a:t>
            </a:r>
            <a:r>
              <a:rPr lang="zh-CN" altLang="en-US" sz="2400" b="1" smtClean="0">
                <a:solidFill>
                  <a:schemeClr val="bg2"/>
                </a:solidFill>
                <a:latin typeface="Times New Roman" pitchFamily="18" charset="0"/>
              </a:rPr>
              <a:t>在</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-3</a:t>
            </a:r>
            <a:r>
              <a:rPr lang="zh-CN" altLang="en-US" sz="2400" b="1" smtClean="0">
                <a:solidFill>
                  <a:schemeClr val="bg2"/>
                </a:solidFill>
                <a:latin typeface="Times New Roman" pitchFamily="18" charset="0"/>
              </a:rPr>
              <a:t>～</a:t>
            </a:r>
            <a:r>
              <a:rPr lang="en-US" altLang="zh-CN" sz="2400" b="1" smtClean="0">
                <a:solidFill>
                  <a:schemeClr val="bg2"/>
                </a:solidFill>
                <a:latin typeface="Times New Roman" pitchFamily="18" charset="0"/>
              </a:rPr>
              <a:t>10</a:t>
            </a:r>
            <a:r>
              <a:rPr lang="en-US" altLang="zh-CN" sz="2400" b="1" baseline="30000" smtClean="0">
                <a:solidFill>
                  <a:schemeClr val="bg2"/>
                </a:solidFill>
                <a:latin typeface="Times New Roman" pitchFamily="18" charset="0"/>
              </a:rPr>
              <a:t>-5</a:t>
            </a:r>
            <a:r>
              <a:rPr lang="zh-CN" altLang="en-US" sz="2400" b="1" smtClean="0">
                <a:solidFill>
                  <a:schemeClr val="bg2"/>
                </a:solidFill>
                <a:latin typeface="Times New Roman" pitchFamily="18" charset="0"/>
              </a:rPr>
              <a:t>范围，因此，</a:t>
            </a:r>
            <a:r>
              <a:rPr lang="zh-CN" altLang="en-US" sz="2400" b="1" smtClean="0">
                <a:solidFill>
                  <a:srgbClr val="A50021"/>
                </a:solidFill>
                <a:latin typeface="Times New Roman" pitchFamily="18" charset="0"/>
              </a:rPr>
              <a:t>向引发剂转移引起的分子量下降不如向单体转移明显</a:t>
            </a:r>
            <a:r>
              <a:rPr lang="zh-CN" altLang="en-US" sz="2400" b="1" smtClean="0">
                <a:solidFill>
                  <a:schemeClr val="bg2"/>
                </a:solidFill>
                <a:latin typeface="Times New Roman" pitchFamily="18" charset="0"/>
              </a:rPr>
              <a:t>。</a:t>
            </a:r>
            <a:endParaRPr lang="zh-CN" altLang="en-US" sz="2400" smtClean="0">
              <a:solidFill>
                <a:schemeClr val="bg2"/>
              </a:solidFill>
            </a:endParaRPr>
          </a:p>
        </p:txBody>
      </p:sp>
      <p:sp>
        <p:nvSpPr>
          <p:cNvPr id="180227" name="Rectangle 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graphicFrame>
        <p:nvGraphicFramePr>
          <p:cNvPr id="180228" name="Object 7"/>
          <p:cNvGraphicFramePr>
            <a:graphicFrameLocks noChangeAspect="1"/>
          </p:cNvGraphicFramePr>
          <p:nvPr/>
        </p:nvGraphicFramePr>
        <p:xfrm>
          <a:off x="2484438" y="1844675"/>
          <a:ext cx="3744912" cy="1100138"/>
        </p:xfrm>
        <a:graphic>
          <a:graphicData uri="http://schemas.openxmlformats.org/presentationml/2006/ole">
            <mc:AlternateContent xmlns:mc="http://schemas.openxmlformats.org/markup-compatibility/2006">
              <mc:Choice xmlns:v="urn:schemas-microsoft-com:vml" Requires="v">
                <p:oleObj spid="_x0000_s94218" name="公式" r:id="rId3" imgW="1511300" imgH="444500" progId="Equation.3">
                  <p:embed/>
                </p:oleObj>
              </mc:Choice>
              <mc:Fallback>
                <p:oleObj name="公式" r:id="rId3" imgW="1511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1844675"/>
                        <a:ext cx="374491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72968" name="Rectangle 8"/>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向引发剂转移</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149</a:t>
            </a:fld>
            <a:endParaRPr lang="en-US" altLang="zh-CN">
              <a:solidFill>
                <a:srgbClr val="000000"/>
              </a:solidFill>
            </a:endParaRPr>
          </a:p>
        </p:txBody>
      </p:sp>
    </p:spTree>
    <p:extLst>
      <p:ext uri="{BB962C8B-B14F-4D97-AF65-F5344CB8AC3E}">
        <p14:creationId xmlns:p14="http://schemas.microsoft.com/office/powerpoint/2010/main" val="420018684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7"/>
          <p:cNvSpPr txBox="1">
            <a:spLocks noChangeArrowheads="1"/>
          </p:cNvSpPr>
          <p:nvPr/>
        </p:nvSpPr>
        <p:spPr bwMode="auto">
          <a:xfrm>
            <a:off x="493713" y="908050"/>
            <a:ext cx="746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800">
                <a:solidFill>
                  <a:srgbClr val="000000"/>
                </a:solidFill>
              </a:rPr>
              <a:t>（</a:t>
            </a:r>
            <a:r>
              <a:rPr kumimoji="1" lang="en-US" altLang="zh-CN" sz="2800">
                <a:solidFill>
                  <a:srgbClr val="000000"/>
                </a:solidFill>
                <a:ea typeface="ˎ̥"/>
                <a:cs typeface="ˎ̥"/>
              </a:rPr>
              <a:t>2</a:t>
            </a:r>
            <a:r>
              <a:rPr kumimoji="1" lang="zh-CN" altLang="en-US" sz="2800">
                <a:solidFill>
                  <a:srgbClr val="000000"/>
                </a:solidFill>
              </a:rPr>
              <a:t>）</a:t>
            </a:r>
            <a:r>
              <a:rPr kumimoji="1" lang="en-US" altLang="zh-CN" sz="2800">
                <a:solidFill>
                  <a:srgbClr val="000000"/>
                </a:solidFill>
              </a:rPr>
              <a:t>—X </a:t>
            </a:r>
            <a:r>
              <a:rPr kumimoji="1" lang="zh-CN" altLang="en-US" sz="2800">
                <a:solidFill>
                  <a:srgbClr val="000000"/>
                </a:solidFill>
              </a:rPr>
              <a:t>是供电基团  </a:t>
            </a:r>
            <a:r>
              <a:rPr kumimoji="1" lang="en-US" altLang="zh-CN" sz="2800">
                <a:solidFill>
                  <a:srgbClr val="000000"/>
                </a:solidFill>
              </a:rPr>
              <a:t>e.g: —R , —OR</a:t>
            </a:r>
            <a:endParaRPr lang="en-US" altLang="zh-CN" sz="2800">
              <a:solidFill>
                <a:srgbClr val="000000"/>
              </a:solidFill>
            </a:endParaRPr>
          </a:p>
        </p:txBody>
      </p:sp>
      <p:grpSp>
        <p:nvGrpSpPr>
          <p:cNvPr id="23557" name="Group 21"/>
          <p:cNvGrpSpPr>
            <a:grpSpLocks/>
          </p:cNvGrpSpPr>
          <p:nvPr/>
        </p:nvGrpSpPr>
        <p:grpSpPr bwMode="auto">
          <a:xfrm>
            <a:off x="755650" y="3859213"/>
            <a:ext cx="7588250" cy="1514475"/>
            <a:chOff x="443" y="1570"/>
            <a:chExt cx="4780" cy="954"/>
          </a:xfrm>
        </p:grpSpPr>
        <p:graphicFrame>
          <p:nvGraphicFramePr>
            <p:cNvPr id="45064" name="Object 8"/>
            <p:cNvGraphicFramePr>
              <a:graphicFrameLocks noChangeAspect="1"/>
            </p:cNvGraphicFramePr>
            <p:nvPr/>
          </p:nvGraphicFramePr>
          <p:xfrm>
            <a:off x="1392" y="1886"/>
            <a:ext cx="768" cy="498"/>
          </p:xfrm>
          <a:graphic>
            <a:graphicData uri="http://schemas.openxmlformats.org/presentationml/2006/ole">
              <mc:AlternateContent xmlns:mc="http://schemas.openxmlformats.org/markup-compatibility/2006">
                <mc:Choice xmlns:v="urn:schemas-microsoft-com:vml" Requires="v">
                  <p:oleObj spid="_x0000_s8242" name="CS ChemDraw Drawing" r:id="rId3" imgW="1005840" imgH="652780" progId="ChemDraw.Document.6.0">
                    <p:embed/>
                  </p:oleObj>
                </mc:Choice>
                <mc:Fallback>
                  <p:oleObj name="CS ChemDraw Drawing" r:id="rId3" imgW="1005840" imgH="6527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886"/>
                          <a:ext cx="768" cy="49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4697" name="AutoShape 9"/>
            <p:cNvSpPr>
              <a:spLocks noChangeArrowheads="1"/>
            </p:cNvSpPr>
            <p:nvPr/>
          </p:nvSpPr>
          <p:spPr bwMode="auto">
            <a:xfrm>
              <a:off x="1929" y="2022"/>
              <a:ext cx="48" cy="192"/>
            </a:xfrm>
            <a:prstGeom prst="upArrow">
              <a:avLst>
                <a:gd name="adj1" fmla="val 50000"/>
                <a:gd name="adj2" fmla="val 100000"/>
              </a:avLst>
            </a:prstGeom>
            <a:solidFill>
              <a:srgbClr val="FF6600"/>
            </a:soli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5066" name="Text Box 10"/>
            <p:cNvSpPr txBox="1">
              <a:spLocks noChangeArrowheads="1"/>
            </p:cNvSpPr>
            <p:nvPr/>
          </p:nvSpPr>
          <p:spPr bwMode="auto">
            <a:xfrm>
              <a:off x="1262" y="1570"/>
              <a:ext cx="5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FF0000"/>
                  </a:solidFill>
                  <a:ea typeface="宋体" pitchFamily="2" charset="-122"/>
                </a:rPr>
                <a:t>δ</a:t>
              </a:r>
              <a:r>
                <a:rPr kumimoji="1" lang="en-US" altLang="zh-CN" sz="3200" baseline="30000">
                  <a:solidFill>
                    <a:srgbClr val="FF0000"/>
                  </a:solidFill>
                  <a:ea typeface="ˎ̥"/>
                  <a:cs typeface="ˎ̥"/>
                </a:rPr>
                <a:t>-</a:t>
              </a:r>
              <a:r>
                <a:rPr kumimoji="1" lang="en-US" altLang="zh-CN" sz="3200" baseline="30000">
                  <a:solidFill>
                    <a:srgbClr val="000000"/>
                  </a:solidFill>
                  <a:ea typeface="ˎ̥"/>
                  <a:cs typeface="ˎ̥"/>
                </a:rPr>
                <a:t> </a:t>
              </a:r>
              <a:r>
                <a:rPr kumimoji="1" lang="en-US" altLang="zh-CN" sz="3200">
                  <a:solidFill>
                    <a:srgbClr val="000000"/>
                  </a:solidFill>
                  <a:ea typeface="宋体" pitchFamily="2" charset="-122"/>
                </a:rPr>
                <a:t> </a:t>
              </a:r>
              <a:endParaRPr lang="en-US" altLang="zh-CN" sz="1800" b="0">
                <a:solidFill>
                  <a:srgbClr val="000000"/>
                </a:solidFill>
                <a:latin typeface="Arial" pitchFamily="34" charset="0"/>
                <a:ea typeface="宋体" pitchFamily="2" charset="-122"/>
              </a:endParaRPr>
            </a:p>
          </p:txBody>
        </p:sp>
        <p:sp>
          <p:nvSpPr>
            <p:cNvPr id="45067" name="Text Box 11"/>
            <p:cNvSpPr txBox="1">
              <a:spLocks noChangeArrowheads="1"/>
            </p:cNvSpPr>
            <p:nvPr/>
          </p:nvSpPr>
          <p:spPr bwMode="auto">
            <a:xfrm>
              <a:off x="443" y="2106"/>
              <a:ext cx="4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FF"/>
                  </a:solidFill>
                  <a:ea typeface="ˎ̥"/>
                  <a:cs typeface="ˎ̥"/>
                </a:rPr>
                <a:t>A</a:t>
              </a:r>
              <a:r>
                <a:rPr kumimoji="1" lang="en-US" altLang="zh-CN" sz="3200" baseline="30000">
                  <a:solidFill>
                    <a:srgbClr val="0000FF"/>
                  </a:solidFill>
                  <a:ea typeface="ˎ̥"/>
                  <a:cs typeface="ˎ̥"/>
                </a:rPr>
                <a:t>+</a:t>
              </a:r>
              <a:r>
                <a:rPr kumimoji="1" lang="en-US" altLang="zh-CN" sz="3200">
                  <a:solidFill>
                    <a:srgbClr val="0000FF"/>
                  </a:solidFill>
                  <a:ea typeface="宋体" pitchFamily="2" charset="-122"/>
                </a:rPr>
                <a:t> </a:t>
              </a:r>
              <a:endParaRPr lang="en-US" altLang="zh-CN" sz="1800" b="0">
                <a:solidFill>
                  <a:srgbClr val="000000"/>
                </a:solidFill>
                <a:latin typeface="Arial" pitchFamily="34" charset="0"/>
                <a:ea typeface="宋体" pitchFamily="2" charset="-122"/>
              </a:endParaRPr>
            </a:p>
          </p:txBody>
        </p:sp>
        <p:sp>
          <p:nvSpPr>
            <p:cNvPr id="2034700" name="Line 12"/>
            <p:cNvSpPr>
              <a:spLocks noChangeShapeType="1"/>
            </p:cNvSpPr>
            <p:nvPr/>
          </p:nvSpPr>
          <p:spPr bwMode="auto">
            <a:xfrm flipV="1">
              <a:off x="957" y="2047"/>
              <a:ext cx="406" cy="144"/>
            </a:xfrm>
            <a:prstGeom prst="line">
              <a:avLst/>
            </a:prstGeom>
            <a:noFill/>
            <a:ln w="22225">
              <a:solidFill>
                <a:srgbClr val="0000FF"/>
              </a:solidFill>
              <a:round/>
              <a:headEnd/>
              <a:tailEnd type="triangle" w="med" len="me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34701" name="AutoShape 13"/>
            <p:cNvSpPr>
              <a:spLocks noChangeArrowheads="1"/>
            </p:cNvSpPr>
            <p:nvPr/>
          </p:nvSpPr>
          <p:spPr bwMode="auto">
            <a:xfrm>
              <a:off x="3521" y="2021"/>
              <a:ext cx="48" cy="192"/>
            </a:xfrm>
            <a:prstGeom prst="upArrow">
              <a:avLst>
                <a:gd name="adj1" fmla="val 50000"/>
                <a:gd name="adj2" fmla="val 100000"/>
              </a:avLst>
            </a:prstGeom>
            <a:solidFill>
              <a:srgbClr val="FF6600"/>
            </a:soli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45070" name="Object 16"/>
            <p:cNvGraphicFramePr>
              <a:graphicFrameLocks noChangeAspect="1"/>
            </p:cNvGraphicFramePr>
            <p:nvPr/>
          </p:nvGraphicFramePr>
          <p:xfrm>
            <a:off x="2230" y="1592"/>
            <a:ext cx="1536" cy="810"/>
          </p:xfrm>
          <a:graphic>
            <a:graphicData uri="http://schemas.openxmlformats.org/presentationml/2006/ole">
              <mc:AlternateContent xmlns:mc="http://schemas.openxmlformats.org/markup-compatibility/2006">
                <mc:Choice xmlns:v="urn:schemas-microsoft-com:vml" Requires="v">
                  <p:oleObj spid="_x0000_s8243" name="CS ChemDraw Drawing" r:id="rId5" imgW="1871980" imgH="988060" progId="ChemDraw.Document.6.0">
                    <p:embed/>
                  </p:oleObj>
                </mc:Choice>
                <mc:Fallback>
                  <p:oleObj name="CS ChemDraw Drawing" r:id="rId5" imgW="1871980" imgH="98806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 y="1592"/>
                          <a:ext cx="1536" cy="81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1" name="Object 17"/>
            <p:cNvGraphicFramePr>
              <a:graphicFrameLocks noChangeAspect="1"/>
            </p:cNvGraphicFramePr>
            <p:nvPr/>
          </p:nvGraphicFramePr>
          <p:xfrm>
            <a:off x="3800" y="1593"/>
            <a:ext cx="1423" cy="856"/>
          </p:xfrm>
          <a:graphic>
            <a:graphicData uri="http://schemas.openxmlformats.org/presentationml/2006/ole">
              <mc:AlternateContent xmlns:mc="http://schemas.openxmlformats.org/markup-compatibility/2006">
                <mc:Choice xmlns:v="urn:schemas-microsoft-com:vml" Requires="v">
                  <p:oleObj spid="_x0000_s8244" name="CS ChemDraw Drawing" r:id="rId7" imgW="1602740" imgH="965200" progId="ChemDraw.Document.6.0">
                    <p:embed/>
                  </p:oleObj>
                </mc:Choice>
                <mc:Fallback>
                  <p:oleObj name="CS ChemDraw Drawing" r:id="rId7" imgW="1602740" imgH="96520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 y="1593"/>
                          <a:ext cx="1423" cy="85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2" name="Object 18"/>
            <p:cNvGraphicFramePr>
              <a:graphicFrameLocks noChangeAspect="1"/>
            </p:cNvGraphicFramePr>
            <p:nvPr/>
          </p:nvGraphicFramePr>
          <p:xfrm>
            <a:off x="3456" y="2389"/>
            <a:ext cx="192" cy="135"/>
          </p:xfrm>
          <a:graphic>
            <a:graphicData uri="http://schemas.openxmlformats.org/presentationml/2006/ole">
              <mc:AlternateContent xmlns:mc="http://schemas.openxmlformats.org/markup-compatibility/2006">
                <mc:Choice xmlns:v="urn:schemas-microsoft-com:vml" Requires="v">
                  <p:oleObj spid="_x0000_s8245" name="CS ChemDraw Drawing" r:id="rId9" imgW="213360" imgH="149860" progId="ChemDraw.Document.6.0">
                    <p:embed/>
                  </p:oleObj>
                </mc:Choice>
                <mc:Fallback>
                  <p:oleObj name="CS ChemDraw Drawing" r:id="rId9" imgW="213360" imgH="14986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6" y="2389"/>
                          <a:ext cx="192" cy="13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3" name="Object 19"/>
            <p:cNvGraphicFramePr>
              <a:graphicFrameLocks noChangeAspect="1"/>
            </p:cNvGraphicFramePr>
            <p:nvPr/>
          </p:nvGraphicFramePr>
          <p:xfrm>
            <a:off x="3323" y="2231"/>
            <a:ext cx="149" cy="210"/>
          </p:xfrm>
          <a:graphic>
            <a:graphicData uri="http://schemas.openxmlformats.org/presentationml/2006/ole">
              <mc:AlternateContent xmlns:mc="http://schemas.openxmlformats.org/markup-compatibility/2006">
                <mc:Choice xmlns:v="urn:schemas-microsoft-com:vml" Requires="v">
                  <p:oleObj spid="_x0000_s8246" name="CS ChemDraw Drawing" r:id="rId11" imgW="147320" imgH="208280" progId="ChemDraw.Document.4.5">
                    <p:embed/>
                  </p:oleObj>
                </mc:Choice>
                <mc:Fallback>
                  <p:oleObj name="CS ChemDraw Drawing" r:id="rId11" imgW="147320" imgH="208280" progId="ChemDraw.Document.4.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3" y="2231"/>
                          <a:ext cx="149" cy="21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4708" name="AutoShape 20"/>
            <p:cNvSpPr>
              <a:spLocks noChangeArrowheads="1"/>
            </p:cNvSpPr>
            <p:nvPr/>
          </p:nvSpPr>
          <p:spPr bwMode="auto">
            <a:xfrm flipH="1" flipV="1">
              <a:off x="1440" y="2030"/>
              <a:ext cx="384" cy="144"/>
            </a:xfrm>
            <a:prstGeom prst="curvedDownArrow">
              <a:avLst>
                <a:gd name="adj1" fmla="val 53333"/>
                <a:gd name="adj2" fmla="val 106667"/>
                <a:gd name="adj3" fmla="val 33333"/>
              </a:avLst>
            </a:prstGeom>
            <a:solidFill>
              <a:srgbClr val="0000FF"/>
            </a:solidFill>
            <a:ln w="9525">
              <a:solidFill>
                <a:schemeClr val="tx1"/>
              </a:solid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23558" name="Rectangle 22"/>
          <p:cNvSpPr>
            <a:spLocks noChangeArrowheads="1"/>
          </p:cNvSpPr>
          <p:nvPr/>
        </p:nvSpPr>
        <p:spPr bwMode="auto">
          <a:xfrm>
            <a:off x="611188" y="2420938"/>
            <a:ext cx="8064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lnSpc>
                <a:spcPct val="120000"/>
              </a:lnSpc>
              <a:spcBef>
                <a:spcPct val="20000"/>
              </a:spcBef>
              <a:spcAft>
                <a:spcPct val="0"/>
              </a:spcAft>
            </a:pPr>
            <a:r>
              <a:rPr lang="zh-CN" altLang="en-US" sz="2400" b="1">
                <a:solidFill>
                  <a:srgbClr val="000066"/>
                </a:solidFill>
                <a:latin typeface="楷体_GB2312" pitchFamily="49" charset="-122"/>
                <a:ea typeface="楷体_GB2312" pitchFamily="49" charset="-122"/>
              </a:rPr>
              <a:t>    分子中含有供电基团，如烷基、烷氧基、苯基、乙烯基等，碳碳双键上电子云增加，同时可以使正电荷离域在碳、氧两原子上，有利于</a:t>
            </a:r>
            <a:r>
              <a:rPr lang="zh-CN" altLang="en-US" sz="2400" b="1">
                <a:solidFill>
                  <a:srgbClr val="A50021"/>
                </a:solidFill>
                <a:latin typeface="楷体_GB2312" pitchFamily="49" charset="-122"/>
                <a:ea typeface="楷体_GB2312" pitchFamily="49" charset="-122"/>
              </a:rPr>
              <a:t>阳离子聚合</a:t>
            </a:r>
            <a:r>
              <a:rPr lang="zh-CN" altLang="en-US" sz="2400" b="1">
                <a:solidFill>
                  <a:srgbClr val="000066"/>
                </a:solidFill>
                <a:latin typeface="楷体_GB2312" pitchFamily="49" charset="-122"/>
                <a:ea typeface="楷体_GB2312" pitchFamily="49" charset="-122"/>
              </a:rPr>
              <a:t>。 例如烷氧基：     </a:t>
            </a:r>
          </a:p>
        </p:txBody>
      </p:sp>
      <p:graphicFrame>
        <p:nvGraphicFramePr>
          <p:cNvPr id="45061" name="Object 23"/>
          <p:cNvGraphicFramePr>
            <a:graphicFrameLocks noChangeAspect="1"/>
          </p:cNvGraphicFramePr>
          <p:nvPr/>
        </p:nvGraphicFramePr>
        <p:xfrm>
          <a:off x="2916238" y="1557338"/>
          <a:ext cx="2376487" cy="847725"/>
        </p:xfrm>
        <a:graphic>
          <a:graphicData uri="http://schemas.openxmlformats.org/presentationml/2006/ole">
            <mc:AlternateContent xmlns:mc="http://schemas.openxmlformats.org/markup-compatibility/2006">
              <mc:Choice xmlns:v="urn:schemas-microsoft-com:vml" Requires="v">
                <p:oleObj spid="_x0000_s8247" name="Document" r:id="rId13" imgW="1066800" imgH="381000" progId="ChemWindow.Document">
                  <p:embed/>
                </p:oleObj>
              </mc:Choice>
              <mc:Fallback>
                <p:oleObj name="Document" r:id="rId13" imgW="1066800" imgH="381000" progId="ChemWindow.Document">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6238" y="1557338"/>
                        <a:ext cx="2376487" cy="8477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4712" name="Rectangle 24"/>
          <p:cNvSpPr>
            <a:spLocks noChangeArrowheads="1"/>
          </p:cNvSpPr>
          <p:nvPr/>
        </p:nvSpPr>
        <p:spPr bwMode="auto">
          <a:xfrm>
            <a:off x="611188" y="5516563"/>
            <a:ext cx="8208962" cy="10064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zh-CN" altLang="en-US" sz="2000" b="1">
                <a:solidFill>
                  <a:srgbClr val="FF0000"/>
                </a:solidFill>
                <a:latin typeface="黑体" pitchFamily="49" charset="-122"/>
                <a:ea typeface="黑体" pitchFamily="49" charset="-122"/>
              </a:rPr>
              <a:t>    </a:t>
            </a:r>
            <a:r>
              <a:rPr lang="zh-CN" altLang="en-US" sz="2000" b="1">
                <a:solidFill>
                  <a:srgbClr val="333399"/>
                </a:solidFill>
                <a:latin typeface="黑体" pitchFamily="49" charset="-122"/>
                <a:ea typeface="黑体" pitchFamily="49" charset="-122"/>
              </a:rPr>
              <a:t>丙烯</a:t>
            </a:r>
            <a:r>
              <a:rPr lang="zh-CN" altLang="en-US" sz="2000" b="1">
                <a:solidFill>
                  <a:srgbClr val="FF0000"/>
                </a:solidFill>
                <a:latin typeface="黑体" pitchFamily="49" charset="-122"/>
                <a:ea typeface="黑体" pitchFamily="49" charset="-122"/>
              </a:rPr>
              <a:t>分子上有一个甲基，但是供电作用较弱，不足以引起阳离子聚合，也不能进行自由基聚合，</a:t>
            </a:r>
            <a:r>
              <a:rPr lang="zh-CN" altLang="en-US" sz="2000" b="1">
                <a:solidFill>
                  <a:srgbClr val="333399"/>
                </a:solidFill>
                <a:latin typeface="黑体" pitchFamily="49" charset="-122"/>
                <a:ea typeface="黑体" pitchFamily="49" charset="-122"/>
              </a:rPr>
              <a:t>只能进行配位聚合。</a:t>
            </a:r>
            <a:r>
              <a:rPr lang="zh-CN" altLang="en-US" sz="2000" b="1">
                <a:solidFill>
                  <a:srgbClr val="FF0000"/>
                </a:solidFill>
                <a:latin typeface="黑体" pitchFamily="49" charset="-122"/>
                <a:ea typeface="黑体" pitchFamily="49" charset="-122"/>
              </a:rPr>
              <a:t>其他含有单烷基的乙烯基单体也有类似的情况。</a:t>
            </a:r>
          </a:p>
        </p:txBody>
      </p:sp>
      <p:sp>
        <p:nvSpPr>
          <p:cNvPr id="45063" name="Rectangle 25"/>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15</a:t>
            </a:fld>
            <a:endParaRPr lang="en-US" altLang="zh-CN">
              <a:solidFill>
                <a:srgbClr val="000000"/>
              </a:solidFill>
            </a:endParaRPr>
          </a:p>
        </p:txBody>
      </p:sp>
    </p:spTree>
    <p:extLst>
      <p:ext uri="{BB962C8B-B14F-4D97-AF65-F5344CB8AC3E}">
        <p14:creationId xmlns:p14="http://schemas.microsoft.com/office/powerpoint/2010/main" val="1081395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4712"/>
                                        </p:tgtEl>
                                        <p:attrNameLst>
                                          <p:attrName>style.visibility</p:attrName>
                                        </p:attrNameLst>
                                      </p:cBhvr>
                                      <p:to>
                                        <p:strVal val="visible"/>
                                      </p:to>
                                    </p:set>
                                    <p:animEffect transition="in" filter="fade">
                                      <p:cBhvr>
                                        <p:cTn id="17" dur="500"/>
                                        <p:tgtEl>
                                          <p:spTgt spid="2034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03471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3987" name="Rectangle 3"/>
          <p:cNvSpPr>
            <a:spLocks noGrp="1" noChangeArrowheads="1"/>
          </p:cNvSpPr>
          <p:nvPr>
            <p:ph type="body" idx="1"/>
          </p:nvPr>
        </p:nvSpPr>
        <p:spPr>
          <a:xfrm>
            <a:off x="611188" y="2565400"/>
            <a:ext cx="7921625" cy="3887788"/>
          </a:xfrm>
        </p:spPr>
        <p:txBody>
          <a:bodyPr/>
          <a:lstStyle/>
          <a:p>
            <a:pPr marL="0" indent="0" algn="just" eaLnBrk="1" hangingPunct="1">
              <a:lnSpc>
                <a:spcPct val="120000"/>
              </a:lnSpc>
              <a:buFont typeface="Wingdings" pitchFamily="2" charset="2"/>
              <a:buNone/>
            </a:pPr>
            <a:r>
              <a:rPr lang="zh-CN" altLang="en-US" sz="2400" b="1" smtClean="0">
                <a:solidFill>
                  <a:srgbClr val="A50021"/>
                </a:solidFill>
                <a:latin typeface="Times New Roman" pitchFamily="18" charset="0"/>
              </a:rPr>
              <a:t>（</a:t>
            </a:r>
            <a:r>
              <a:rPr lang="en-US" altLang="zh-CN" sz="2400" b="1" smtClean="0">
                <a:solidFill>
                  <a:srgbClr val="A50021"/>
                </a:solidFill>
                <a:latin typeface="Times New Roman" pitchFamily="18" charset="0"/>
              </a:rPr>
              <a:t>1</a:t>
            </a:r>
            <a:r>
              <a:rPr lang="zh-CN" altLang="en-US" sz="2400" b="1" smtClean="0">
                <a:solidFill>
                  <a:srgbClr val="A50021"/>
                </a:solidFill>
                <a:latin typeface="Times New Roman" pitchFamily="18" charset="0"/>
              </a:rPr>
              <a:t>）自由基种类</a:t>
            </a:r>
            <a:r>
              <a:rPr lang="zh-CN" altLang="en-US" sz="2400" b="1" smtClean="0">
                <a:solidFill>
                  <a:srgbClr val="000099"/>
                </a:solidFill>
                <a:latin typeface="Times New Roman" pitchFamily="18" charset="0"/>
              </a:rPr>
              <a:t>        自由基活性越大，</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一般也越大。如苯乙烯的自由基活性较小（共轭效应），</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较小；而醋酸乙烯酯的自由基活性较大，则</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也较大。</a:t>
            </a:r>
          </a:p>
          <a:p>
            <a:pPr marL="0" indent="0" algn="just" eaLnBrk="1" hangingPunct="1">
              <a:lnSpc>
                <a:spcPct val="120000"/>
              </a:lnSpc>
              <a:buFont typeface="Wingdings" pitchFamily="2" charset="2"/>
              <a:buNone/>
            </a:pPr>
            <a:r>
              <a:rPr lang="zh-CN" altLang="en-US" sz="2400" b="1" smtClean="0">
                <a:solidFill>
                  <a:srgbClr val="A50021"/>
                </a:solidFill>
                <a:latin typeface="Times New Roman" pitchFamily="18" charset="0"/>
              </a:rPr>
              <a:t>（</a:t>
            </a:r>
            <a:r>
              <a:rPr lang="en-US" altLang="zh-CN" sz="2400" b="1" smtClean="0">
                <a:solidFill>
                  <a:srgbClr val="A50021"/>
                </a:solidFill>
                <a:latin typeface="Times New Roman" pitchFamily="18" charset="0"/>
              </a:rPr>
              <a:t>2</a:t>
            </a:r>
            <a:r>
              <a:rPr lang="zh-CN" altLang="en-US" sz="2400" b="1" smtClean="0">
                <a:solidFill>
                  <a:srgbClr val="A50021"/>
                </a:solidFill>
                <a:latin typeface="Times New Roman" pitchFamily="18" charset="0"/>
              </a:rPr>
              <a:t>）溶剂种类</a:t>
            </a:r>
            <a:r>
              <a:rPr lang="zh-CN" altLang="en-US" sz="2400" b="1" smtClean="0">
                <a:solidFill>
                  <a:srgbClr val="000099"/>
                </a:solidFill>
                <a:latin typeface="Times New Roman" pitchFamily="18" charset="0"/>
              </a:rPr>
              <a:t>           含有活泼氢或卤素原子的溶剂，</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一般较大。活泼氢原子数越多，</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也越大。如</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baseline="-25000" smtClean="0">
                <a:solidFill>
                  <a:srgbClr val="000099"/>
                </a:solidFill>
                <a:latin typeface="Times New Roman" pitchFamily="18" charset="0"/>
              </a:rPr>
              <a:t>异丙苯</a:t>
            </a:r>
            <a:r>
              <a:rPr lang="zh-CN" altLang="en-US" sz="2400" b="1" smtClean="0">
                <a:solidFill>
                  <a:srgbClr val="000099"/>
                </a:solidFill>
                <a:latin typeface="Times New Roman" pitchFamily="18" charset="0"/>
              </a:rPr>
              <a:t>＞ </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baseline="-25000" smtClean="0">
                <a:solidFill>
                  <a:srgbClr val="000099"/>
                </a:solidFill>
                <a:latin typeface="Times New Roman" pitchFamily="18" charset="0"/>
              </a:rPr>
              <a:t>乙苯</a:t>
            </a:r>
            <a:r>
              <a:rPr lang="zh-CN" altLang="en-US" sz="2400" b="1" smtClean="0">
                <a:solidFill>
                  <a:srgbClr val="000099"/>
                </a:solidFill>
                <a:latin typeface="Times New Roman" pitchFamily="18" charset="0"/>
              </a:rPr>
              <a:t>＞ </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baseline="-25000" smtClean="0">
                <a:solidFill>
                  <a:srgbClr val="000099"/>
                </a:solidFill>
                <a:latin typeface="Times New Roman" pitchFamily="18" charset="0"/>
              </a:rPr>
              <a:t>甲苯</a:t>
            </a:r>
            <a:r>
              <a:rPr lang="zh-CN" altLang="en-US" sz="2400" b="1" smtClean="0">
                <a:solidFill>
                  <a:srgbClr val="000099"/>
                </a:solidFill>
                <a:latin typeface="Times New Roman" pitchFamily="18" charset="0"/>
              </a:rPr>
              <a:t>＞ </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baseline="-25000" smtClean="0">
                <a:solidFill>
                  <a:srgbClr val="000099"/>
                </a:solidFill>
                <a:latin typeface="Times New Roman" pitchFamily="18" charset="0"/>
              </a:rPr>
              <a:t>苯</a:t>
            </a:r>
            <a:r>
              <a:rPr lang="zh-CN" altLang="en-US" sz="2400" b="1" smtClean="0">
                <a:solidFill>
                  <a:srgbClr val="000099"/>
                </a:solidFill>
                <a:latin typeface="Times New Roman" pitchFamily="18" charset="0"/>
              </a:rPr>
              <a:t>。四氯化碳和四溴化碳分子中的</a:t>
            </a:r>
            <a:r>
              <a:rPr lang="en-US" altLang="zh-CN" sz="2400" b="1" smtClean="0">
                <a:solidFill>
                  <a:srgbClr val="000099"/>
                </a:solidFill>
                <a:latin typeface="Times New Roman" pitchFamily="18" charset="0"/>
              </a:rPr>
              <a:t>C</a:t>
            </a:r>
            <a:r>
              <a:rPr lang="en-US" altLang="zh-CN" sz="2400" b="1" smtClean="0">
                <a:solidFill>
                  <a:srgbClr val="000099"/>
                </a:solidFill>
                <a:latin typeface="宋体" pitchFamily="2" charset="-122"/>
              </a:rPr>
              <a:t>—</a:t>
            </a:r>
            <a:r>
              <a:rPr lang="en-US" altLang="zh-CN" sz="2400" b="1" smtClean="0">
                <a:solidFill>
                  <a:srgbClr val="000099"/>
                </a:solidFill>
                <a:latin typeface="Times New Roman" pitchFamily="18" charset="0"/>
              </a:rPr>
              <a:t>Cl</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C</a:t>
            </a:r>
            <a:r>
              <a:rPr lang="en-US" altLang="zh-CN" sz="2400" b="1" smtClean="0">
                <a:solidFill>
                  <a:srgbClr val="000099"/>
                </a:solidFill>
                <a:latin typeface="宋体" pitchFamily="2" charset="-122"/>
              </a:rPr>
              <a:t>—</a:t>
            </a:r>
            <a:r>
              <a:rPr lang="en-US" altLang="zh-CN" sz="2400" b="1" smtClean="0">
                <a:solidFill>
                  <a:srgbClr val="000099"/>
                </a:solidFill>
                <a:latin typeface="Times New Roman" pitchFamily="18" charset="0"/>
              </a:rPr>
              <a:t>Br</a:t>
            </a:r>
            <a:r>
              <a:rPr lang="zh-CN" altLang="en-US" sz="2400" b="1" smtClean="0">
                <a:solidFill>
                  <a:srgbClr val="000099"/>
                </a:solidFill>
                <a:latin typeface="Times New Roman" pitchFamily="18" charset="0"/>
              </a:rPr>
              <a:t>键较弱，因此</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值很大。</a:t>
            </a:r>
          </a:p>
          <a:p>
            <a:pPr marL="0" indent="0" algn="just" eaLnBrk="1" hangingPunct="1">
              <a:lnSpc>
                <a:spcPct val="120000"/>
              </a:lnSpc>
              <a:buFont typeface="Wingdings" pitchFamily="2" charset="2"/>
              <a:buNone/>
            </a:pPr>
            <a:r>
              <a:rPr lang="zh-CN" altLang="en-US" sz="2400" b="1" smtClean="0">
                <a:solidFill>
                  <a:srgbClr val="A50021"/>
                </a:solidFill>
                <a:latin typeface="Times New Roman" pitchFamily="18" charset="0"/>
              </a:rPr>
              <a:t>（</a:t>
            </a:r>
            <a:r>
              <a:rPr lang="en-US" altLang="zh-CN" sz="2400" b="1" smtClean="0">
                <a:solidFill>
                  <a:srgbClr val="A50021"/>
                </a:solidFill>
                <a:latin typeface="Times New Roman" pitchFamily="18" charset="0"/>
              </a:rPr>
              <a:t>3</a:t>
            </a:r>
            <a:r>
              <a:rPr lang="zh-CN" altLang="en-US" sz="2400" b="1" smtClean="0">
                <a:solidFill>
                  <a:srgbClr val="A50021"/>
                </a:solidFill>
                <a:latin typeface="Times New Roman" pitchFamily="18" charset="0"/>
              </a:rPr>
              <a:t>）温度  </a:t>
            </a:r>
            <a:r>
              <a:rPr lang="zh-CN" altLang="en-US" sz="2400" b="1" smtClean="0">
                <a:solidFill>
                  <a:srgbClr val="000099"/>
                </a:solidFill>
                <a:latin typeface="Times New Roman" pitchFamily="18" charset="0"/>
              </a:rPr>
              <a:t>        温度越高， </a:t>
            </a:r>
            <a:r>
              <a:rPr lang="en-US" altLang="zh-CN" sz="2400" b="1" smtClean="0">
                <a:solidFill>
                  <a:srgbClr val="000099"/>
                </a:solidFill>
                <a:latin typeface="Times New Roman" pitchFamily="18" charset="0"/>
              </a:rPr>
              <a:t>C</a:t>
            </a:r>
            <a:r>
              <a:rPr lang="en-US" altLang="zh-CN" sz="2400" b="1" baseline="-25000" smtClean="0">
                <a:solidFill>
                  <a:srgbClr val="000099"/>
                </a:solidFill>
                <a:latin typeface="Times New Roman" pitchFamily="18" charset="0"/>
              </a:rPr>
              <a:t>S</a:t>
            </a:r>
            <a:r>
              <a:rPr lang="zh-CN" altLang="en-US" sz="2400" b="1" smtClean="0">
                <a:solidFill>
                  <a:srgbClr val="000099"/>
                </a:solidFill>
                <a:latin typeface="Times New Roman" pitchFamily="18" charset="0"/>
              </a:rPr>
              <a:t>越大。</a:t>
            </a:r>
            <a:endParaRPr lang="zh-CN" altLang="en-US" sz="2400" b="1" baseline="-25000" smtClean="0">
              <a:solidFill>
                <a:srgbClr val="000099"/>
              </a:solidFill>
              <a:latin typeface="Times New Roman" pitchFamily="18" charset="0"/>
            </a:endParaRPr>
          </a:p>
        </p:txBody>
      </p:sp>
      <p:sp>
        <p:nvSpPr>
          <p:cNvPr id="181251" name="Rectangle 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73991" name="Rectangle 7"/>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向溶剂转移</a:t>
            </a:r>
          </a:p>
        </p:txBody>
      </p:sp>
      <p:sp>
        <p:nvSpPr>
          <p:cNvPr id="181253" name="Rectangle 9"/>
          <p:cNvSpPr>
            <a:spLocks noChangeArrowheads="1"/>
          </p:cNvSpPr>
          <p:nvPr/>
        </p:nvSpPr>
        <p:spPr bwMode="auto">
          <a:xfrm>
            <a:off x="611188" y="1412875"/>
            <a:ext cx="7921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7063" fontAlgn="base">
              <a:spcBef>
                <a:spcPct val="0"/>
              </a:spcBef>
              <a:spcAft>
                <a:spcPct val="0"/>
              </a:spcAft>
            </a:pPr>
            <a:r>
              <a:rPr lang="zh-CN" altLang="en-US" sz="2400" b="1">
                <a:solidFill>
                  <a:srgbClr val="000099"/>
                </a:solidFill>
                <a:latin typeface="Times New Roman" pitchFamily="18" charset="0"/>
              </a:rPr>
              <a:t>进行溶液聚合时，必须考虑向溶剂转移对分子量的影响。向溶剂转移常数</a:t>
            </a:r>
            <a:r>
              <a:rPr lang="en-US" altLang="zh-CN" sz="2400" b="1">
                <a:solidFill>
                  <a:srgbClr val="000099"/>
                </a:solidFill>
                <a:latin typeface="Times New Roman" pitchFamily="18" charset="0"/>
              </a:rPr>
              <a:t>C</a:t>
            </a:r>
            <a:r>
              <a:rPr lang="en-US" altLang="zh-CN" sz="2400" b="1" baseline="-25000">
                <a:solidFill>
                  <a:srgbClr val="000099"/>
                </a:solidFill>
                <a:latin typeface="Times New Roman" pitchFamily="18" charset="0"/>
              </a:rPr>
              <a:t>S</a:t>
            </a:r>
            <a:r>
              <a:rPr lang="zh-CN" altLang="en-US" sz="2400" b="1">
                <a:solidFill>
                  <a:srgbClr val="000099"/>
                </a:solidFill>
                <a:latin typeface="Times New Roman" pitchFamily="18" charset="0"/>
              </a:rPr>
              <a:t>与</a:t>
            </a:r>
            <a:r>
              <a:rPr lang="zh-CN" altLang="en-US" sz="2400" b="1">
                <a:solidFill>
                  <a:srgbClr val="A50021"/>
                </a:solidFill>
                <a:latin typeface="Times New Roman" pitchFamily="18" charset="0"/>
              </a:rPr>
              <a:t>自由基种类</a:t>
            </a:r>
            <a:r>
              <a:rPr lang="zh-CN" altLang="en-US" sz="2400" b="1">
                <a:solidFill>
                  <a:srgbClr val="000099"/>
                </a:solidFill>
                <a:latin typeface="Times New Roman" pitchFamily="18" charset="0"/>
              </a:rPr>
              <a:t>、</a:t>
            </a:r>
            <a:r>
              <a:rPr lang="zh-CN" altLang="en-US" sz="2400" b="1">
                <a:solidFill>
                  <a:srgbClr val="A50021"/>
                </a:solidFill>
                <a:latin typeface="Times New Roman" pitchFamily="18" charset="0"/>
              </a:rPr>
              <a:t>溶剂种类</a:t>
            </a:r>
            <a:r>
              <a:rPr lang="zh-CN" altLang="en-US" sz="2400" b="1">
                <a:solidFill>
                  <a:srgbClr val="000099"/>
                </a:solidFill>
                <a:latin typeface="Times New Roman" pitchFamily="18" charset="0"/>
              </a:rPr>
              <a:t>和</a:t>
            </a:r>
            <a:r>
              <a:rPr lang="zh-CN" altLang="en-US" sz="2400" b="1">
                <a:solidFill>
                  <a:srgbClr val="A50021"/>
                </a:solidFill>
                <a:latin typeface="Times New Roman" pitchFamily="18" charset="0"/>
              </a:rPr>
              <a:t>温度</a:t>
            </a:r>
            <a:r>
              <a:rPr lang="zh-CN" altLang="en-US" sz="2400" b="1">
                <a:solidFill>
                  <a:srgbClr val="000099"/>
                </a:solidFill>
                <a:latin typeface="Times New Roman" pitchFamily="18" charset="0"/>
              </a:rPr>
              <a:t>等因素有关。</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150</a:t>
            </a:fld>
            <a:endParaRPr lang="en-US" altLang="zh-CN">
              <a:solidFill>
                <a:srgbClr val="000000"/>
              </a:solidFill>
            </a:endParaRPr>
          </a:p>
        </p:txBody>
      </p:sp>
    </p:spTree>
    <p:extLst>
      <p:ext uri="{BB962C8B-B14F-4D97-AF65-F5344CB8AC3E}">
        <p14:creationId xmlns:p14="http://schemas.microsoft.com/office/powerpoint/2010/main" val="4730530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3987">
                                            <p:txEl>
                                              <p:pRg st="0" end="0"/>
                                            </p:txEl>
                                          </p:spTgt>
                                        </p:tgtEl>
                                        <p:attrNameLst>
                                          <p:attrName>style.visibility</p:attrName>
                                        </p:attrNameLst>
                                      </p:cBhvr>
                                      <p:to>
                                        <p:strVal val="visible"/>
                                      </p:to>
                                    </p:set>
                                    <p:animEffect transition="in" filter="wipe(left)">
                                      <p:cBhvr>
                                        <p:cTn id="7" dur="500"/>
                                        <p:tgtEl>
                                          <p:spTgt spid="2473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73987">
                                            <p:txEl>
                                              <p:pRg st="1" end="1"/>
                                            </p:txEl>
                                          </p:spTgt>
                                        </p:tgtEl>
                                        <p:attrNameLst>
                                          <p:attrName>style.visibility</p:attrName>
                                        </p:attrNameLst>
                                      </p:cBhvr>
                                      <p:to>
                                        <p:strVal val="visible"/>
                                      </p:to>
                                    </p:set>
                                    <p:animEffect transition="in" filter="wipe(left)">
                                      <p:cBhvr>
                                        <p:cTn id="12" dur="500"/>
                                        <p:tgtEl>
                                          <p:spTgt spid="2473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3987">
                                            <p:txEl>
                                              <p:pRg st="2" end="2"/>
                                            </p:txEl>
                                          </p:spTgt>
                                        </p:tgtEl>
                                        <p:attrNameLst>
                                          <p:attrName>style.visibility</p:attrName>
                                        </p:attrNameLst>
                                      </p:cBhvr>
                                      <p:to>
                                        <p:strVal val="visible"/>
                                      </p:to>
                                    </p:set>
                                    <p:animEffect transition="in" filter="wipe(left)">
                                      <p:cBhvr>
                                        <p:cTn id="17" dur="500"/>
                                        <p:tgtEl>
                                          <p:spTgt spid="2473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3987"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611188" y="1557338"/>
            <a:ext cx="7921625" cy="2808287"/>
          </a:xfrm>
        </p:spPr>
        <p:txBody>
          <a:bodyPr/>
          <a:lstStyle/>
          <a:p>
            <a:pPr marL="0" indent="627063" eaLnBrk="1" hangingPunct="1">
              <a:lnSpc>
                <a:spcPct val="120000"/>
              </a:lnSpc>
              <a:buFont typeface="Wingdings" pitchFamily="2" charset="2"/>
              <a:buNone/>
            </a:pPr>
            <a:r>
              <a:rPr lang="zh-CN" altLang="en-US" sz="2400" b="1" smtClean="0">
                <a:solidFill>
                  <a:srgbClr val="000099"/>
                </a:solidFill>
                <a:latin typeface="Times New Roman" pitchFamily="18" charset="0"/>
              </a:rPr>
              <a:t>在工艺上，某些链转移常数较大的溶剂可用来调节、控制分子量，这些链转移剂被称为</a:t>
            </a:r>
            <a:r>
              <a:rPr lang="zh-CN" altLang="en-US" sz="2400" b="1" smtClean="0">
                <a:solidFill>
                  <a:srgbClr val="000099"/>
                </a:solidFill>
                <a:latin typeface="宋体" pitchFamily="2" charset="-122"/>
              </a:rPr>
              <a:t>“</a:t>
            </a:r>
            <a:r>
              <a:rPr lang="zh-CN" altLang="en-US" sz="2400" b="1" smtClean="0">
                <a:solidFill>
                  <a:srgbClr val="A50021"/>
                </a:solidFill>
                <a:latin typeface="Times New Roman" pitchFamily="18" charset="0"/>
              </a:rPr>
              <a:t>分子量调节剂</a:t>
            </a:r>
            <a:r>
              <a:rPr lang="zh-CN" altLang="en-US" sz="2400" b="1" smtClean="0">
                <a:solidFill>
                  <a:srgbClr val="000099"/>
                </a:solidFill>
                <a:latin typeface="宋体" pitchFamily="2" charset="-122"/>
              </a:rPr>
              <a:t>”</a:t>
            </a:r>
            <a:r>
              <a:rPr lang="zh-CN" altLang="en-US" sz="2400" b="1" smtClean="0">
                <a:solidFill>
                  <a:srgbClr val="000099"/>
                </a:solidFill>
                <a:latin typeface="Times New Roman" pitchFamily="18" charset="0"/>
              </a:rPr>
              <a:t>。例如生产丁苯橡胶时加入的硫醇；生产低分子量聚氯乙烯时加入的三氯乙烯；生产聚乙烯或聚丙烯时加入的氢气等。脂肪族硫醇、三氯乙烯、四氯甲烷等都是最常用的分子量调节剂。</a:t>
            </a:r>
          </a:p>
        </p:txBody>
      </p:sp>
      <p:sp>
        <p:nvSpPr>
          <p:cNvPr id="182275" name="Rectangle 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76039" name="Rectangle 7"/>
          <p:cNvSpPr>
            <a:spLocks noChangeArrowheads="1"/>
          </p:cNvSpPr>
          <p:nvPr/>
        </p:nvSpPr>
        <p:spPr bwMode="auto">
          <a:xfrm>
            <a:off x="611188" y="908050"/>
            <a:ext cx="447040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向溶剂转移与分子量调节剂</a:t>
            </a:r>
          </a:p>
        </p:txBody>
      </p:sp>
      <p:sp>
        <p:nvSpPr>
          <p:cNvPr id="182277" name="Rectangle 8"/>
          <p:cNvSpPr>
            <a:spLocks noChangeArrowheads="1"/>
          </p:cNvSpPr>
          <p:nvPr/>
        </p:nvSpPr>
        <p:spPr bwMode="auto">
          <a:xfrm>
            <a:off x="611188" y="4364038"/>
            <a:ext cx="79216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7063"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分子量调节剂一般选用</a:t>
            </a:r>
            <a:r>
              <a:rPr lang="en-US" altLang="zh-CN" sz="2400" b="1">
                <a:solidFill>
                  <a:srgbClr val="000099"/>
                </a:solidFill>
                <a:latin typeface="Times New Roman" pitchFamily="18" charset="0"/>
              </a:rPr>
              <a:t>C</a:t>
            </a:r>
            <a:r>
              <a:rPr lang="en-US" altLang="zh-CN" sz="2400" b="1" baseline="-25000">
                <a:solidFill>
                  <a:srgbClr val="000099"/>
                </a:solidFill>
                <a:latin typeface="Times New Roman" pitchFamily="18" charset="0"/>
              </a:rPr>
              <a:t>S</a:t>
            </a:r>
            <a:r>
              <a:rPr lang="en-US" altLang="zh-CN" sz="2400" b="1">
                <a:solidFill>
                  <a:srgbClr val="000099"/>
                </a:solidFill>
                <a:latin typeface="Times New Roman" pitchFamily="18" charset="0"/>
              </a:rPr>
              <a:t>≈1</a:t>
            </a:r>
            <a:r>
              <a:rPr lang="zh-CN" altLang="en-US" sz="2400" b="1">
                <a:solidFill>
                  <a:srgbClr val="000099"/>
                </a:solidFill>
                <a:latin typeface="Times New Roman" pitchFamily="18" charset="0"/>
              </a:rPr>
              <a:t>的化合物。不同链自由基对同一种分子量调节剂的转移常数并不一定相同。如十二硫醇在苯乙烯聚合中的</a:t>
            </a:r>
            <a:r>
              <a:rPr lang="en-US" altLang="zh-CN" sz="2400" b="1">
                <a:solidFill>
                  <a:srgbClr val="000099"/>
                </a:solidFill>
                <a:latin typeface="Times New Roman" pitchFamily="18" charset="0"/>
              </a:rPr>
              <a:t>C</a:t>
            </a:r>
            <a:r>
              <a:rPr lang="en-US" altLang="zh-CN" sz="2400" b="1" baseline="-25000">
                <a:solidFill>
                  <a:srgbClr val="000099"/>
                </a:solidFill>
                <a:latin typeface="Times New Roman" pitchFamily="18" charset="0"/>
              </a:rPr>
              <a:t>S</a:t>
            </a:r>
            <a:r>
              <a:rPr lang="zh-CN" altLang="en-US" sz="2400" b="1">
                <a:solidFill>
                  <a:srgbClr val="000099"/>
                </a:solidFill>
                <a:latin typeface="Times New Roman" pitchFamily="18" charset="0"/>
              </a:rPr>
              <a:t>为</a:t>
            </a:r>
            <a:r>
              <a:rPr lang="en-US" altLang="zh-CN" sz="2400" b="1">
                <a:solidFill>
                  <a:srgbClr val="000099"/>
                </a:solidFill>
                <a:latin typeface="Times New Roman" pitchFamily="18" charset="0"/>
              </a:rPr>
              <a:t>19</a:t>
            </a:r>
            <a:r>
              <a:rPr lang="zh-CN" altLang="en-US" sz="2400" b="1">
                <a:solidFill>
                  <a:srgbClr val="000099"/>
                </a:solidFill>
                <a:latin typeface="Times New Roman" pitchFamily="18" charset="0"/>
              </a:rPr>
              <a:t>，在丙烯腈聚合中则为</a:t>
            </a:r>
            <a:r>
              <a:rPr lang="en-US" altLang="zh-CN" sz="2400" b="1">
                <a:solidFill>
                  <a:srgbClr val="000099"/>
                </a:solidFill>
                <a:latin typeface="Times New Roman" pitchFamily="18" charset="0"/>
              </a:rPr>
              <a:t>0.73</a:t>
            </a:r>
            <a:r>
              <a:rPr lang="zh-CN" altLang="en-US" sz="2400" b="1">
                <a:solidFill>
                  <a:srgbClr val="000099"/>
                </a:solidFill>
                <a:latin typeface="Times New Roman" pitchFamily="18" charset="0"/>
              </a:rPr>
              <a:t>，而在丁二烯</a:t>
            </a:r>
            <a:r>
              <a:rPr lang="en-US" altLang="zh-CN" sz="2400" b="1">
                <a:solidFill>
                  <a:srgbClr val="000099"/>
                </a:solidFill>
                <a:latin typeface="Times New Roman" pitchFamily="18" charset="0"/>
              </a:rPr>
              <a:t>/</a:t>
            </a:r>
            <a:r>
              <a:rPr lang="zh-CN" altLang="en-US" sz="2400" b="1">
                <a:solidFill>
                  <a:srgbClr val="000099"/>
                </a:solidFill>
                <a:latin typeface="Times New Roman" pitchFamily="18" charset="0"/>
              </a:rPr>
              <a:t>苯乙烯共聚时为</a:t>
            </a:r>
            <a:r>
              <a:rPr lang="en-US" altLang="zh-CN" sz="2400" b="1">
                <a:solidFill>
                  <a:srgbClr val="000099"/>
                </a:solidFill>
                <a:latin typeface="Times New Roman" pitchFamily="18" charset="0"/>
              </a:rPr>
              <a:t>0.66 </a:t>
            </a:r>
            <a:r>
              <a:rPr lang="zh-CN" altLang="en-US" sz="2400" b="1">
                <a:solidFill>
                  <a:srgbClr val="000099"/>
                </a:solidFill>
                <a:latin typeface="Times New Roman" pitchFamily="18" charset="0"/>
              </a:rPr>
              <a:t>。</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151</a:t>
            </a:fld>
            <a:endParaRPr lang="en-US" altLang="zh-CN">
              <a:solidFill>
                <a:srgbClr val="000000"/>
              </a:solidFill>
            </a:endParaRPr>
          </a:p>
        </p:txBody>
      </p:sp>
    </p:spTree>
    <p:extLst>
      <p:ext uri="{BB962C8B-B14F-4D97-AF65-F5344CB8AC3E}">
        <p14:creationId xmlns:p14="http://schemas.microsoft.com/office/powerpoint/2010/main" val="823758643"/>
      </p:ext>
    </p:extLst>
  </p:cSld>
  <p:clrMapOvr>
    <a:masterClrMapping/>
  </p:clrMapOvr>
  <p:transition spd="slow"/>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sz="half" idx="1"/>
          </p:nvPr>
        </p:nvSpPr>
        <p:spPr>
          <a:xfrm>
            <a:off x="611188" y="1627188"/>
            <a:ext cx="7921625" cy="1657350"/>
          </a:xfrm>
          <a:noFill/>
        </p:spPr>
        <p:txBody>
          <a:bodyPr/>
          <a:lstStyle/>
          <a:p>
            <a:pPr marL="0" indent="627063" algn="just" eaLnBrk="1" hangingPunct="1">
              <a:lnSpc>
                <a:spcPct val="120000"/>
              </a:lnSpc>
              <a:buFont typeface="Wingdings" pitchFamily="2" charset="2"/>
              <a:buNone/>
            </a:pPr>
            <a:r>
              <a:rPr lang="zh-CN" altLang="en-US" sz="2400" b="1" smtClean="0">
                <a:solidFill>
                  <a:srgbClr val="000099"/>
                </a:solidFill>
                <a:latin typeface="Times New Roman" pitchFamily="18" charset="0"/>
              </a:rPr>
              <a:t>除了向单体、引发剂、溶剂等低分子转移外，链自由基还可能向已形成的大分子转移。结果是在大分子主链上形成活性点，而单体在此活性点上继续增长，形成支链。</a:t>
            </a:r>
          </a:p>
        </p:txBody>
      </p:sp>
      <p:graphicFrame>
        <p:nvGraphicFramePr>
          <p:cNvPr id="183299" name="Object 4"/>
          <p:cNvGraphicFramePr>
            <a:graphicFrameLocks noGrp="1" noChangeAspect="1"/>
          </p:cNvGraphicFramePr>
          <p:nvPr>
            <p:ph sz="half" idx="2"/>
          </p:nvPr>
        </p:nvGraphicFramePr>
        <p:xfrm>
          <a:off x="827088" y="3284538"/>
          <a:ext cx="7561262" cy="1393825"/>
        </p:xfrm>
        <a:graphic>
          <a:graphicData uri="http://schemas.openxmlformats.org/presentationml/2006/ole">
            <mc:AlternateContent xmlns:mc="http://schemas.openxmlformats.org/markup-compatibility/2006">
              <mc:Choice xmlns:v="urn:schemas-microsoft-com:vml" Requires="v">
                <p:oleObj spid="_x0000_s95242" name="Document" r:id="rId3" imgW="5791200" imgH="1066800" progId="ChemWindow.Document">
                  <p:embed/>
                </p:oleObj>
              </mc:Choice>
              <mc:Fallback>
                <p:oleObj name="Document" r:id="rId3" imgW="5791200" imgH="10668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284538"/>
                        <a:ext cx="7561262"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0" name="Rectangle 6"/>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78088" name="Rectangle 8"/>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向大分子转移</a:t>
            </a:r>
          </a:p>
        </p:txBody>
      </p:sp>
      <p:sp>
        <p:nvSpPr>
          <p:cNvPr id="183302" name="Rectangle 9"/>
          <p:cNvSpPr>
            <a:spLocks noChangeArrowheads="1"/>
          </p:cNvSpPr>
          <p:nvPr/>
        </p:nvSpPr>
        <p:spPr bwMode="auto">
          <a:xfrm>
            <a:off x="611188" y="5229225"/>
            <a:ext cx="79216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7063"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这种由分子间转移形成的支链一般较长。</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152</a:t>
            </a:fld>
            <a:endParaRPr lang="en-US" altLang="zh-CN">
              <a:solidFill>
                <a:srgbClr val="000000"/>
              </a:solidFill>
            </a:endParaRPr>
          </a:p>
        </p:txBody>
      </p:sp>
    </p:spTree>
    <p:extLst>
      <p:ext uri="{BB962C8B-B14F-4D97-AF65-F5344CB8AC3E}">
        <p14:creationId xmlns:p14="http://schemas.microsoft.com/office/powerpoint/2010/main" val="1089889145"/>
      </p:ext>
    </p:extLst>
  </p:cSld>
  <p:clrMapOvr>
    <a:masterClrMapping/>
  </p:clrMapOvr>
  <p:transition spd="slow"/>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sz="half" idx="1"/>
          </p:nvPr>
        </p:nvSpPr>
        <p:spPr>
          <a:xfrm>
            <a:off x="611188" y="1404938"/>
            <a:ext cx="7921625" cy="1087437"/>
          </a:xfrm>
          <a:noFill/>
        </p:spPr>
        <p:txBody>
          <a:bodyPr/>
          <a:lstStyle/>
          <a:p>
            <a:pPr marL="0" indent="627063" algn="just" eaLnBrk="1" hangingPunct="1">
              <a:lnSpc>
                <a:spcPct val="120000"/>
              </a:lnSpc>
              <a:buFont typeface="Wingdings" pitchFamily="2" charset="2"/>
              <a:buNone/>
            </a:pPr>
            <a:r>
              <a:rPr lang="zh-CN" altLang="en-US" sz="2400" b="1" smtClean="0">
                <a:solidFill>
                  <a:srgbClr val="000099"/>
                </a:solidFill>
                <a:latin typeface="Times New Roman" pitchFamily="18" charset="0"/>
              </a:rPr>
              <a:t>高压聚乙烯分子中含有较多乙基和丁基短支链，可能是由于</a:t>
            </a:r>
            <a:r>
              <a:rPr lang="zh-CN" altLang="en-US" sz="2400" b="1" smtClean="0">
                <a:solidFill>
                  <a:srgbClr val="A50021"/>
                </a:solidFill>
                <a:latin typeface="Times New Roman" pitchFamily="18" charset="0"/>
              </a:rPr>
              <a:t>分子内转移</a:t>
            </a:r>
            <a:r>
              <a:rPr lang="zh-CN" altLang="en-US" sz="2400" b="1" smtClean="0">
                <a:solidFill>
                  <a:srgbClr val="000099"/>
                </a:solidFill>
                <a:latin typeface="Times New Roman" pitchFamily="18" charset="0"/>
              </a:rPr>
              <a:t>引起的。</a:t>
            </a:r>
          </a:p>
        </p:txBody>
      </p:sp>
      <p:graphicFrame>
        <p:nvGraphicFramePr>
          <p:cNvPr id="184323" name="Object 4"/>
          <p:cNvGraphicFramePr>
            <a:graphicFrameLocks noGrp="1" noChangeAspect="1"/>
          </p:cNvGraphicFramePr>
          <p:nvPr>
            <p:ph sz="half" idx="2"/>
          </p:nvPr>
        </p:nvGraphicFramePr>
        <p:xfrm>
          <a:off x="1044575" y="2060575"/>
          <a:ext cx="6840538" cy="2984500"/>
        </p:xfrm>
        <a:graphic>
          <a:graphicData uri="http://schemas.openxmlformats.org/presentationml/2006/ole">
            <mc:AlternateContent xmlns:mc="http://schemas.openxmlformats.org/markup-compatibility/2006">
              <mc:Choice xmlns:v="urn:schemas-microsoft-com:vml" Requires="v">
                <p:oleObj spid="_x0000_s96266" name="Document" r:id="rId3" imgW="6515100" imgH="3009900" progId="ChemWindow.Document">
                  <p:embed/>
                </p:oleObj>
              </mc:Choice>
              <mc:Fallback>
                <p:oleObj name="Document" r:id="rId3" imgW="6515100" imgH="30099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2060575"/>
                        <a:ext cx="684053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4" name="Rectangle 6"/>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79111" name="Rectangle 7"/>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向大分子转移</a:t>
            </a:r>
          </a:p>
        </p:txBody>
      </p:sp>
      <p:sp>
        <p:nvSpPr>
          <p:cNvPr id="2479113" name="Text Box 9"/>
          <p:cNvSpPr txBox="1">
            <a:spLocks noChangeArrowheads="1"/>
          </p:cNvSpPr>
          <p:nvPr/>
        </p:nvSpPr>
        <p:spPr bwMode="auto">
          <a:xfrm>
            <a:off x="722313" y="5084763"/>
            <a:ext cx="7881937" cy="12969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50000"/>
              </a:spcBef>
              <a:spcAft>
                <a:spcPct val="0"/>
              </a:spcAft>
            </a:pPr>
            <a:r>
              <a:rPr kumimoji="1" lang="zh-CN" altLang="en-US">
                <a:solidFill>
                  <a:srgbClr val="000000"/>
                </a:solidFill>
                <a:latin typeface="宋体" pitchFamily="2" charset="-122"/>
                <a:ea typeface="宋体" pitchFamily="2" charset="-122"/>
              </a:rPr>
              <a:t>    </a:t>
            </a:r>
            <a:r>
              <a:rPr kumimoji="1" lang="zh-CN" altLang="zh-CN">
                <a:solidFill>
                  <a:srgbClr val="000000"/>
                </a:solidFill>
                <a:latin typeface="宋体" pitchFamily="2" charset="-122"/>
                <a:ea typeface="宋体" pitchFamily="2" charset="-122"/>
              </a:rPr>
              <a:t>向</a:t>
            </a:r>
            <a:r>
              <a:rPr kumimoji="1" lang="zh-CN" altLang="en-US">
                <a:solidFill>
                  <a:srgbClr val="000000"/>
                </a:solidFill>
                <a:latin typeface="宋体" pitchFamily="2" charset="-122"/>
                <a:ea typeface="宋体" pitchFamily="2" charset="-122"/>
              </a:rPr>
              <a:t>大</a:t>
            </a:r>
            <a:r>
              <a:rPr kumimoji="1" lang="zh-CN" altLang="zh-CN">
                <a:solidFill>
                  <a:srgbClr val="000000"/>
                </a:solidFill>
                <a:latin typeface="宋体" pitchFamily="2" charset="-122"/>
                <a:ea typeface="宋体" pitchFamily="2" charset="-122"/>
              </a:rPr>
              <a:t>分子链转移除得到一个较小聚合度的高分子外，还会产生比原增长链聚合度更大的</a:t>
            </a:r>
            <a:r>
              <a:rPr kumimoji="1" lang="zh-CN" altLang="zh-CN">
                <a:solidFill>
                  <a:srgbClr val="CC0000"/>
                </a:solidFill>
                <a:latin typeface="宋体" pitchFamily="2" charset="-122"/>
                <a:ea typeface="宋体" pitchFamily="2" charset="-122"/>
              </a:rPr>
              <a:t>支化高分子</a:t>
            </a:r>
            <a:r>
              <a:rPr kumimoji="1" lang="zh-CN" altLang="zh-CN">
                <a:solidFill>
                  <a:srgbClr val="000000"/>
                </a:solidFill>
                <a:latin typeface="宋体" pitchFamily="2" charset="-122"/>
                <a:ea typeface="宋体" pitchFamily="2" charset="-122"/>
              </a:rPr>
              <a:t>，甚至</a:t>
            </a:r>
            <a:r>
              <a:rPr kumimoji="1" lang="zh-CN" altLang="zh-CN">
                <a:solidFill>
                  <a:srgbClr val="CC0000"/>
                </a:solidFill>
                <a:latin typeface="宋体" pitchFamily="2" charset="-122"/>
                <a:ea typeface="宋体" pitchFamily="2" charset="-122"/>
              </a:rPr>
              <a:t>交联高分子</a:t>
            </a:r>
            <a:r>
              <a:rPr kumimoji="1" lang="zh-CN" altLang="zh-CN">
                <a:solidFill>
                  <a:srgbClr val="000000"/>
                </a:solidFill>
                <a:latin typeface="宋体" pitchFamily="2" charset="-122"/>
                <a:ea typeface="宋体" pitchFamily="2" charset="-122"/>
              </a:rPr>
              <a:t>，因此向高分子的链转移未必会引起聚合度的降低。</a:t>
            </a:r>
            <a:endParaRPr kumimoji="1" lang="zh-CN" altLang="en-US">
              <a:solidFill>
                <a:srgbClr val="0033CC"/>
              </a:solidFill>
              <a:latin typeface="宋体" pitchFamily="2" charset="-122"/>
              <a:ea typeface="宋体" pitchFamily="2"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153</a:t>
            </a:fld>
            <a:endParaRPr lang="en-US" altLang="zh-CN">
              <a:solidFill>
                <a:srgbClr val="000000"/>
              </a:solidFill>
            </a:endParaRPr>
          </a:p>
        </p:txBody>
      </p:sp>
    </p:spTree>
    <p:extLst>
      <p:ext uri="{BB962C8B-B14F-4D97-AF65-F5344CB8AC3E}">
        <p14:creationId xmlns:p14="http://schemas.microsoft.com/office/powerpoint/2010/main" val="25824046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79113"/>
                                        </p:tgtEl>
                                        <p:attrNameLst>
                                          <p:attrName>style.visibility</p:attrName>
                                        </p:attrNameLst>
                                      </p:cBhvr>
                                      <p:to>
                                        <p:strVal val="visible"/>
                                      </p:to>
                                    </p:set>
                                    <p:animEffect transition="in" filter="wipe(up)">
                                      <p:cBhvr>
                                        <p:cTn id="7" dur="500"/>
                                        <p:tgtEl>
                                          <p:spTgt spid="2479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911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85" name="Rectangle 5"/>
          <p:cNvSpPr>
            <a:spLocks noChangeArrowheads="1"/>
          </p:cNvSpPr>
          <p:nvPr/>
        </p:nvSpPr>
        <p:spPr bwMode="auto">
          <a:xfrm>
            <a:off x="611188" y="908050"/>
            <a:ext cx="7921625" cy="1187450"/>
          </a:xfrm>
          <a:prstGeom prst="rect">
            <a:avLst/>
          </a:prstGeom>
          <a:noFill/>
          <a:ln w="9525" algn="ctr">
            <a:noFill/>
            <a:miter lim="800000"/>
            <a:headEnd/>
            <a:tailEnd/>
          </a:ln>
          <a:effectLst/>
        </p:spPr>
        <p:txBody>
          <a:bodyPr>
            <a:spAutoFit/>
          </a:bodyPr>
          <a:lstStyle/>
          <a:p>
            <a:pPr indent="628650" algn="just" fontAlgn="base">
              <a:spcBef>
                <a:spcPct val="0"/>
              </a:spcBef>
              <a:spcAft>
                <a:spcPct val="0"/>
              </a:spcAft>
              <a:defRPr/>
            </a:pP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聚合产物聚合度不仅与单体浓度、引发剂浓度、链转移剂浓度有关，而且还与单体、引发剂及链转移剂的链转移能力有关。</a:t>
            </a:r>
          </a:p>
        </p:txBody>
      </p:sp>
      <p:sp>
        <p:nvSpPr>
          <p:cNvPr id="185347" name="Text Box 6"/>
          <p:cNvSpPr txBox="1">
            <a:spLocks noChangeArrowheads="1"/>
          </p:cNvSpPr>
          <p:nvPr/>
        </p:nvSpPr>
        <p:spPr bwMode="auto">
          <a:xfrm>
            <a:off x="611188" y="2338388"/>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zh-CN">
                <a:solidFill>
                  <a:srgbClr val="000000"/>
                </a:solidFill>
                <a:ea typeface="楷体_GB2312" pitchFamily="49" charset="-122"/>
              </a:rPr>
              <a:t>（</a:t>
            </a:r>
            <a:r>
              <a:rPr kumimoji="1" lang="en-US" altLang="zh-CN">
                <a:solidFill>
                  <a:srgbClr val="000000"/>
                </a:solidFill>
                <a:ea typeface="楷体_GB2312" pitchFamily="49" charset="-122"/>
              </a:rPr>
              <a:t>i</a:t>
            </a:r>
            <a:r>
              <a:rPr kumimoji="1" lang="zh-CN" altLang="en-US">
                <a:solidFill>
                  <a:srgbClr val="000000"/>
                </a:solidFill>
                <a:ea typeface="楷体_GB2312" pitchFamily="49" charset="-122"/>
              </a:rPr>
              <a:t>）常见单体的</a:t>
            </a:r>
            <a:r>
              <a:rPr kumimoji="1" lang="en-US" altLang="zh-CN">
                <a:solidFill>
                  <a:srgbClr val="000000"/>
                </a:solidFill>
                <a:ea typeface="楷体_GB2312" pitchFamily="49" charset="-122"/>
              </a:rPr>
              <a:t>C</a:t>
            </a:r>
            <a:r>
              <a:rPr kumimoji="1" lang="en-US" altLang="zh-CN" baseline="-25000">
                <a:solidFill>
                  <a:srgbClr val="000000"/>
                </a:solidFill>
                <a:ea typeface="楷体_GB2312" pitchFamily="49" charset="-122"/>
              </a:rPr>
              <a:t>M</a:t>
            </a:r>
            <a:r>
              <a:rPr kumimoji="1" lang="zh-CN" altLang="zh-CN">
                <a:solidFill>
                  <a:srgbClr val="000000"/>
                </a:solidFill>
                <a:ea typeface="楷体_GB2312" pitchFamily="49" charset="-122"/>
              </a:rPr>
              <a:t>一般较小，多为10</a:t>
            </a:r>
            <a:r>
              <a:rPr kumimoji="1" lang="en-US" altLang="zh-CN" baseline="30000">
                <a:solidFill>
                  <a:srgbClr val="000000"/>
                </a:solidFill>
                <a:ea typeface="楷体_GB2312" pitchFamily="49" charset="-122"/>
              </a:rPr>
              <a:t>-5</a:t>
            </a:r>
            <a:r>
              <a:rPr kumimoji="1" lang="zh-CN" altLang="en-US">
                <a:solidFill>
                  <a:srgbClr val="000000"/>
                </a:solidFill>
                <a:ea typeface="楷体_GB2312" pitchFamily="49" charset="-122"/>
              </a:rPr>
              <a:t>数量级，故可忽略。</a:t>
            </a:r>
          </a:p>
        </p:txBody>
      </p:sp>
      <p:sp>
        <p:nvSpPr>
          <p:cNvPr id="185348" name="Text Box 7"/>
          <p:cNvSpPr txBox="1">
            <a:spLocks noChangeArrowheads="1"/>
          </p:cNvSpPr>
          <p:nvPr/>
        </p:nvSpPr>
        <p:spPr bwMode="auto">
          <a:xfrm>
            <a:off x="611188" y="2924175"/>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zh-CN">
                <a:solidFill>
                  <a:srgbClr val="000000"/>
                </a:solidFill>
                <a:ea typeface="楷体_GB2312" pitchFamily="49" charset="-122"/>
              </a:rPr>
              <a:t>（</a:t>
            </a:r>
            <a:r>
              <a:rPr kumimoji="1" lang="en-US" altLang="zh-CN">
                <a:solidFill>
                  <a:srgbClr val="000000"/>
                </a:solidFill>
                <a:ea typeface="楷体_GB2312" pitchFamily="49" charset="-122"/>
              </a:rPr>
              <a:t>ii</a:t>
            </a:r>
            <a:r>
              <a:rPr kumimoji="1" lang="zh-CN" altLang="en-US">
                <a:solidFill>
                  <a:srgbClr val="000000"/>
                </a:solidFill>
                <a:ea typeface="楷体_GB2312" pitchFamily="49" charset="-122"/>
              </a:rPr>
              <a:t>）</a:t>
            </a:r>
            <a:r>
              <a:rPr kumimoji="1" lang="zh-CN" altLang="zh-CN">
                <a:solidFill>
                  <a:srgbClr val="000000"/>
                </a:solidFill>
                <a:ea typeface="楷体_GB2312" pitchFamily="49" charset="-122"/>
              </a:rPr>
              <a:t>C</a:t>
            </a:r>
            <a:r>
              <a:rPr kumimoji="1" lang="zh-CN" altLang="zh-CN" baseline="-25000">
                <a:solidFill>
                  <a:srgbClr val="000000"/>
                </a:solidFill>
                <a:ea typeface="楷体_GB2312" pitchFamily="49" charset="-122"/>
              </a:rPr>
              <a:t>I</a:t>
            </a:r>
            <a:r>
              <a:rPr kumimoji="1" lang="zh-CN" altLang="zh-CN">
                <a:solidFill>
                  <a:srgbClr val="000000"/>
                </a:solidFill>
                <a:ea typeface="楷体_GB2312" pitchFamily="49" charset="-122"/>
              </a:rPr>
              <a:t>虽然</a:t>
            </a:r>
            <a:r>
              <a:rPr kumimoji="1" lang="zh-CN" altLang="en-US">
                <a:solidFill>
                  <a:srgbClr val="000000"/>
                </a:solidFill>
                <a:ea typeface="楷体_GB2312" pitchFamily="49" charset="-122"/>
              </a:rPr>
              <a:t>比</a:t>
            </a:r>
            <a:r>
              <a:rPr kumimoji="1" lang="en-US" altLang="en-US">
                <a:solidFill>
                  <a:srgbClr val="000000"/>
                </a:solidFill>
                <a:ea typeface="楷体_GB2312" pitchFamily="49" charset="-122"/>
              </a:rPr>
              <a:t>C</a:t>
            </a:r>
            <a:r>
              <a:rPr kumimoji="1" lang="en-US" altLang="en-US" baseline="-25000">
                <a:solidFill>
                  <a:srgbClr val="000000"/>
                </a:solidFill>
                <a:ea typeface="楷体_GB2312" pitchFamily="49" charset="-122"/>
              </a:rPr>
              <a:t>M</a:t>
            </a:r>
            <a:r>
              <a:rPr kumimoji="1" lang="zh-CN" altLang="en-US">
                <a:solidFill>
                  <a:srgbClr val="000000"/>
                </a:solidFill>
                <a:ea typeface="楷体_GB2312" pitchFamily="49" charset="-122"/>
              </a:rPr>
              <a:t>和</a:t>
            </a:r>
            <a:r>
              <a:rPr kumimoji="1" lang="en-US" altLang="en-US">
                <a:solidFill>
                  <a:srgbClr val="000000"/>
                </a:solidFill>
                <a:ea typeface="楷体_GB2312" pitchFamily="49" charset="-122"/>
              </a:rPr>
              <a:t>C</a:t>
            </a:r>
            <a:r>
              <a:rPr kumimoji="1" lang="en-US" altLang="en-US" baseline="-25000">
                <a:solidFill>
                  <a:srgbClr val="000000"/>
                </a:solidFill>
                <a:ea typeface="楷体_GB2312" pitchFamily="49" charset="-122"/>
              </a:rPr>
              <a:t>S</a:t>
            </a:r>
            <a:r>
              <a:rPr kumimoji="1" lang="zh-CN" altLang="en-US">
                <a:solidFill>
                  <a:srgbClr val="000000"/>
                </a:solidFill>
                <a:ea typeface="楷体_GB2312" pitchFamily="49" charset="-122"/>
              </a:rPr>
              <a:t>大，但由于引发剂浓度一般很小，所以向引发剂转移造成产物聚合度下降的影响不大。</a:t>
            </a:r>
          </a:p>
        </p:txBody>
      </p:sp>
      <p:sp>
        <p:nvSpPr>
          <p:cNvPr id="185349" name="Text Box 8"/>
          <p:cNvSpPr txBox="1">
            <a:spLocks noChangeArrowheads="1"/>
          </p:cNvSpPr>
          <p:nvPr/>
        </p:nvSpPr>
        <p:spPr bwMode="auto">
          <a:xfrm>
            <a:off x="611188" y="3933825"/>
            <a:ext cx="7921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zh-CN">
                <a:solidFill>
                  <a:srgbClr val="000000"/>
                </a:solidFill>
                <a:ea typeface="楷体_GB2312" pitchFamily="49" charset="-122"/>
              </a:rPr>
              <a:t>（</a:t>
            </a:r>
            <a:r>
              <a:rPr kumimoji="1" lang="en-US" altLang="zh-CN">
                <a:solidFill>
                  <a:srgbClr val="000000"/>
                </a:solidFill>
                <a:ea typeface="楷体_GB2312" pitchFamily="49" charset="-122"/>
              </a:rPr>
              <a:t>iii</a:t>
            </a:r>
            <a:r>
              <a:rPr kumimoji="1" lang="zh-CN" altLang="en-US">
                <a:solidFill>
                  <a:srgbClr val="000000"/>
                </a:solidFill>
                <a:ea typeface="楷体_GB2312" pitchFamily="49" charset="-122"/>
              </a:rPr>
              <a:t>）溶剂链转移常数</a:t>
            </a:r>
            <a:r>
              <a:rPr kumimoji="1" lang="en-US" altLang="en-US">
                <a:solidFill>
                  <a:srgbClr val="000000"/>
                </a:solidFill>
                <a:ea typeface="楷体_GB2312" pitchFamily="49" charset="-122"/>
              </a:rPr>
              <a:t>C</a:t>
            </a:r>
            <a:r>
              <a:rPr kumimoji="1" lang="en-US" altLang="en-US" baseline="-25000">
                <a:solidFill>
                  <a:srgbClr val="000000"/>
                </a:solidFill>
                <a:ea typeface="楷体_GB2312" pitchFamily="49" charset="-122"/>
              </a:rPr>
              <a:t>S</a:t>
            </a:r>
            <a:r>
              <a:rPr kumimoji="1" lang="zh-CN" altLang="en-US">
                <a:solidFill>
                  <a:srgbClr val="000000"/>
                </a:solidFill>
                <a:ea typeface="楷体_GB2312" pitchFamily="49" charset="-122"/>
              </a:rPr>
              <a:t>取决于溶剂的结构，如分子中有活泼氢或卤原子时，</a:t>
            </a:r>
            <a:r>
              <a:rPr kumimoji="1" lang="en-US" altLang="en-US">
                <a:solidFill>
                  <a:srgbClr val="000000"/>
                </a:solidFill>
                <a:ea typeface="楷体_GB2312" pitchFamily="49" charset="-122"/>
              </a:rPr>
              <a:t>C</a:t>
            </a:r>
            <a:r>
              <a:rPr kumimoji="1" lang="en-US" altLang="en-US" baseline="-25000">
                <a:solidFill>
                  <a:srgbClr val="000000"/>
                </a:solidFill>
                <a:ea typeface="楷体_GB2312" pitchFamily="49" charset="-122"/>
              </a:rPr>
              <a:t>S</a:t>
            </a:r>
            <a:r>
              <a:rPr kumimoji="1" lang="zh-CN" altLang="en-US">
                <a:solidFill>
                  <a:srgbClr val="000000"/>
                </a:solidFill>
                <a:ea typeface="楷体_GB2312" pitchFamily="49" charset="-122"/>
              </a:rPr>
              <a:t>一般较大。特别是脂肪族的硫醇</a:t>
            </a:r>
            <a:r>
              <a:rPr kumimoji="1" lang="en-US" altLang="en-US">
                <a:solidFill>
                  <a:srgbClr val="000000"/>
                </a:solidFill>
                <a:ea typeface="楷体_GB2312" pitchFamily="49" charset="-122"/>
              </a:rPr>
              <a:t>C</a:t>
            </a:r>
            <a:r>
              <a:rPr kumimoji="1" lang="en-US" altLang="en-US" baseline="-25000">
                <a:solidFill>
                  <a:srgbClr val="000000"/>
                </a:solidFill>
                <a:ea typeface="楷体_GB2312" pitchFamily="49" charset="-122"/>
              </a:rPr>
              <a:t>S</a:t>
            </a:r>
            <a:r>
              <a:rPr kumimoji="1" lang="zh-CN" altLang="en-US">
                <a:solidFill>
                  <a:srgbClr val="000000"/>
                </a:solidFill>
                <a:ea typeface="楷体_GB2312" pitchFamily="49" charset="-122"/>
              </a:rPr>
              <a:t>较大，常用做分子量调节剂。</a:t>
            </a:r>
          </a:p>
        </p:txBody>
      </p:sp>
      <p:sp>
        <p:nvSpPr>
          <p:cNvPr id="185350" name="Text Box 9"/>
          <p:cNvSpPr txBox="1">
            <a:spLocks noChangeArrowheads="1"/>
          </p:cNvSpPr>
          <p:nvPr/>
        </p:nvSpPr>
        <p:spPr bwMode="auto">
          <a:xfrm>
            <a:off x="611188" y="5270500"/>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en-US">
                <a:solidFill>
                  <a:srgbClr val="000000"/>
                </a:solidFill>
                <a:ea typeface="楷体_GB2312" pitchFamily="49" charset="-122"/>
              </a:rPr>
              <a:t>（</a:t>
            </a:r>
            <a:r>
              <a:rPr kumimoji="1" lang="en-US" altLang="zh-CN">
                <a:solidFill>
                  <a:srgbClr val="000000"/>
                </a:solidFill>
                <a:ea typeface="楷体_GB2312" pitchFamily="49" charset="-122"/>
              </a:rPr>
              <a:t>iv</a:t>
            </a:r>
            <a:r>
              <a:rPr kumimoji="1" lang="zh-CN" altLang="en-US">
                <a:solidFill>
                  <a:srgbClr val="000000"/>
                </a:solidFill>
                <a:ea typeface="楷体_GB2312" pitchFamily="49" charset="-122"/>
              </a:rPr>
              <a:t>）可通过选择不同的链转移剂或改变链转移剂的浓度来达到调节聚合产物聚合度的目的。</a:t>
            </a:r>
          </a:p>
        </p:txBody>
      </p:sp>
      <p:sp>
        <p:nvSpPr>
          <p:cNvPr id="185351" name="Rectangle 10"/>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154</a:t>
            </a:fld>
            <a:endParaRPr lang="en-US" altLang="zh-CN">
              <a:solidFill>
                <a:srgbClr val="000000"/>
              </a:solidFill>
            </a:endParaRPr>
          </a:p>
        </p:txBody>
      </p:sp>
    </p:spTree>
    <p:extLst>
      <p:ext uri="{BB962C8B-B14F-4D97-AF65-F5344CB8AC3E}">
        <p14:creationId xmlns:p14="http://schemas.microsoft.com/office/powerpoint/2010/main" val="2322393279"/>
      </p:ext>
    </p:extLst>
  </p:cSld>
  <p:clrMapOvr>
    <a:masterClrMapping/>
  </p:clrMapOvr>
  <p:transition spd="slow"/>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611188" y="2708275"/>
            <a:ext cx="7921625" cy="2376488"/>
          </a:xfrm>
          <a:noFill/>
        </p:spPr>
        <p:txBody>
          <a:bodyPr/>
          <a:lstStyle/>
          <a:p>
            <a:pPr marL="0" indent="627063" algn="just" eaLnBrk="1" hangingPunct="1">
              <a:lnSpc>
                <a:spcPct val="110000"/>
              </a:lnSpc>
              <a:buFont typeface="Wingdings" pitchFamily="2" charset="2"/>
              <a:buNone/>
            </a:pPr>
            <a:r>
              <a:rPr lang="zh-CN" altLang="en-US" sz="2400" b="1" smtClean="0">
                <a:solidFill>
                  <a:srgbClr val="000099"/>
                </a:solidFill>
                <a:latin typeface="Times New Roman" pitchFamily="18" charset="0"/>
              </a:rPr>
              <a:t>无链转移时，链增长和链终止是一对竞争反应。每一步增长反应增加一个结构单元，称为成键反应；每岐化终止一次，只夺取或失去一个原子，同时形成两个大分子，聚合度不变，称为不成键反应。定义</a:t>
            </a:r>
            <a:r>
              <a:rPr lang="zh-CN" altLang="en-US" sz="2400" b="1" smtClean="0">
                <a:solidFill>
                  <a:srgbClr val="A50021"/>
                </a:solidFill>
                <a:latin typeface="Times New Roman" pitchFamily="18" charset="0"/>
              </a:rPr>
              <a:t>成键概率</a:t>
            </a:r>
            <a:r>
              <a:rPr lang="en-US" altLang="zh-CN" sz="2400" b="1" smtClean="0">
                <a:solidFill>
                  <a:srgbClr val="A50021"/>
                </a:solidFill>
                <a:latin typeface="Times New Roman" pitchFamily="18" charset="0"/>
              </a:rPr>
              <a:t>p</a:t>
            </a:r>
            <a:r>
              <a:rPr lang="zh-CN" altLang="en-US" sz="2400" b="1" smtClean="0">
                <a:solidFill>
                  <a:srgbClr val="000099"/>
                </a:solidFill>
                <a:latin typeface="Times New Roman" pitchFamily="18" charset="0"/>
              </a:rPr>
              <a:t>为：增长速率与增长和终止速率之和之比。</a:t>
            </a:r>
          </a:p>
        </p:txBody>
      </p:sp>
      <p:sp>
        <p:nvSpPr>
          <p:cNvPr id="2481156" name="Rectangle 4"/>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86372" name="Object 5"/>
          <p:cNvGraphicFramePr>
            <a:graphicFrameLocks noChangeAspect="1"/>
          </p:cNvGraphicFramePr>
          <p:nvPr/>
        </p:nvGraphicFramePr>
        <p:xfrm>
          <a:off x="2771775" y="4724400"/>
          <a:ext cx="1944688" cy="1093788"/>
        </p:xfrm>
        <a:graphic>
          <a:graphicData uri="http://schemas.openxmlformats.org/presentationml/2006/ole">
            <mc:AlternateContent xmlns:mc="http://schemas.openxmlformats.org/markup-compatibility/2006">
              <mc:Choice xmlns:v="urn:schemas-microsoft-com:vml" Requires="v">
                <p:oleObj spid="_x0000_s97306" name="公式" r:id="rId3" imgW="825500" imgH="469900" progId="Equation.3">
                  <p:embed/>
                </p:oleObj>
              </mc:Choice>
              <mc:Fallback>
                <p:oleObj name="公式" r:id="rId3" imgW="8255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724400"/>
                        <a:ext cx="19446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81161" name="Rectangle 9"/>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聚合度分布</a:t>
            </a:r>
          </a:p>
        </p:txBody>
      </p:sp>
      <p:sp>
        <p:nvSpPr>
          <p:cNvPr id="2481163" name="Rectangle 11"/>
          <p:cNvSpPr>
            <a:spLocks noChangeArrowheads="1"/>
          </p:cNvSpPr>
          <p:nvPr/>
        </p:nvSpPr>
        <p:spPr bwMode="auto">
          <a:xfrm>
            <a:off x="611188" y="1484313"/>
            <a:ext cx="3554412"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岐化终止时的分子量分布</a:t>
            </a:r>
          </a:p>
        </p:txBody>
      </p:sp>
      <p:sp>
        <p:nvSpPr>
          <p:cNvPr id="2481164" name="Rectangle 12"/>
          <p:cNvSpPr>
            <a:spLocks noChangeArrowheads="1"/>
          </p:cNvSpPr>
          <p:nvPr/>
        </p:nvSpPr>
        <p:spPr bwMode="auto">
          <a:xfrm>
            <a:off x="611188" y="5708650"/>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7063"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不成键几率则为：</a:t>
            </a:r>
          </a:p>
        </p:txBody>
      </p:sp>
      <p:graphicFrame>
        <p:nvGraphicFramePr>
          <p:cNvPr id="2481165" name="Object 13"/>
          <p:cNvGraphicFramePr>
            <a:graphicFrameLocks noChangeAspect="1"/>
          </p:cNvGraphicFramePr>
          <p:nvPr/>
        </p:nvGraphicFramePr>
        <p:xfrm>
          <a:off x="5148263" y="5407025"/>
          <a:ext cx="2087562" cy="974725"/>
        </p:xfrm>
        <a:graphic>
          <a:graphicData uri="http://schemas.openxmlformats.org/presentationml/2006/ole">
            <mc:AlternateContent xmlns:mc="http://schemas.openxmlformats.org/markup-compatibility/2006">
              <mc:Choice xmlns:v="urn:schemas-microsoft-com:vml" Requires="v">
                <p:oleObj spid="_x0000_s97307" name="公式" r:id="rId5" imgW="977900" imgH="457200" progId="Equation.3">
                  <p:embed/>
                </p:oleObj>
              </mc:Choice>
              <mc:Fallback>
                <p:oleObj name="公式" r:id="rId5" imgW="9779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407025"/>
                        <a:ext cx="20875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377" name="Rectangle 14"/>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graphicFrame>
        <p:nvGraphicFramePr>
          <p:cNvPr id="186378" name="Object 16"/>
          <p:cNvGraphicFramePr>
            <a:graphicFrameLocks noChangeAspect="1"/>
          </p:cNvGraphicFramePr>
          <p:nvPr/>
        </p:nvGraphicFramePr>
        <p:xfrm>
          <a:off x="828675" y="2049463"/>
          <a:ext cx="7704138" cy="658812"/>
        </p:xfrm>
        <a:graphic>
          <a:graphicData uri="http://schemas.openxmlformats.org/presentationml/2006/ole">
            <mc:AlternateContent xmlns:mc="http://schemas.openxmlformats.org/markup-compatibility/2006">
              <mc:Choice xmlns:v="urn:schemas-microsoft-com:vml" Requires="v">
                <p:oleObj spid="_x0000_s97308" name="Document" r:id="rId7" imgW="5572125" imgH="476250" progId="ChemWindow.Document">
                  <p:embed/>
                </p:oleObj>
              </mc:Choice>
              <mc:Fallback>
                <p:oleObj name="Document" r:id="rId7" imgW="5572125" imgH="476250" progId="ChemWindow.Documen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675" y="2049463"/>
                        <a:ext cx="7704138"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155</a:t>
            </a:fld>
            <a:endParaRPr lang="en-US" altLang="zh-CN">
              <a:solidFill>
                <a:srgbClr val="000000"/>
              </a:solidFill>
            </a:endParaRPr>
          </a:p>
        </p:txBody>
      </p:sp>
    </p:spTree>
    <p:extLst>
      <p:ext uri="{BB962C8B-B14F-4D97-AF65-F5344CB8AC3E}">
        <p14:creationId xmlns:p14="http://schemas.microsoft.com/office/powerpoint/2010/main" val="27423299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1164"/>
                                        </p:tgtEl>
                                        <p:attrNameLst>
                                          <p:attrName>style.visibility</p:attrName>
                                        </p:attrNameLst>
                                      </p:cBhvr>
                                      <p:to>
                                        <p:strVal val="visible"/>
                                      </p:to>
                                    </p:set>
                                    <p:animEffect transition="in" filter="wipe(left)">
                                      <p:cBhvr>
                                        <p:cTn id="7" dur="500"/>
                                        <p:tgtEl>
                                          <p:spTgt spid="2481164"/>
                                        </p:tgtEl>
                                      </p:cBhvr>
                                    </p:animEffect>
                                  </p:childTnLst>
                                </p:cTn>
                              </p:par>
                              <p:par>
                                <p:cTn id="8" presetID="22" presetClass="entr" presetSubtype="8" fill="hold" nodeType="withEffect">
                                  <p:stCondLst>
                                    <p:cond delay="0"/>
                                  </p:stCondLst>
                                  <p:childTnLst>
                                    <p:set>
                                      <p:cBhvr>
                                        <p:cTn id="9" dur="1" fill="hold">
                                          <p:stCondLst>
                                            <p:cond delay="0"/>
                                          </p:stCondLst>
                                        </p:cTn>
                                        <p:tgtEl>
                                          <p:spTgt spid="2481165"/>
                                        </p:tgtEl>
                                        <p:attrNameLst>
                                          <p:attrName>style.visibility</p:attrName>
                                        </p:attrNameLst>
                                      </p:cBhvr>
                                      <p:to>
                                        <p:strVal val="visible"/>
                                      </p:to>
                                    </p:set>
                                    <p:animEffect transition="in" filter="wipe(left)">
                                      <p:cBhvr>
                                        <p:cTn id="10" dur="500"/>
                                        <p:tgtEl>
                                          <p:spTgt spid="248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116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3203" name="Rectangle 3"/>
          <p:cNvSpPr>
            <a:spLocks noGrp="1" noChangeArrowheads="1"/>
          </p:cNvSpPr>
          <p:nvPr>
            <p:ph type="body" sz="half" idx="1"/>
          </p:nvPr>
        </p:nvSpPr>
        <p:spPr>
          <a:xfrm>
            <a:off x="611188" y="2781300"/>
            <a:ext cx="7921625" cy="1509713"/>
          </a:xfrm>
          <a:noFill/>
        </p:spPr>
        <p:txBody>
          <a:bodyPr/>
          <a:lstStyle/>
          <a:p>
            <a:pPr marL="0" indent="627063" algn="just" eaLnBrk="1" hangingPunct="1">
              <a:lnSpc>
                <a:spcPct val="120000"/>
              </a:lnSpc>
              <a:buFont typeface="Wingdings" pitchFamily="2" charset="2"/>
              <a:buNone/>
            </a:pPr>
            <a:r>
              <a:rPr lang="zh-CN" altLang="en-US" sz="2400" b="1" smtClean="0">
                <a:solidFill>
                  <a:srgbClr val="000099"/>
                </a:solidFill>
                <a:latin typeface="Times New Roman" pitchFamily="18" charset="0"/>
              </a:rPr>
              <a:t>根据上述定义，形成</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聚体需要增长</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a:t>
            </a:r>
            <a:r>
              <a:rPr lang="zh-CN" altLang="en-US" sz="2400" b="1" smtClean="0">
                <a:solidFill>
                  <a:srgbClr val="000099"/>
                </a:solidFill>
                <a:latin typeface="Times New Roman" pitchFamily="18" charset="0"/>
              </a:rPr>
              <a:t>次，而终止仅一次，因此形成</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聚体的几率为</a:t>
            </a:r>
            <a:r>
              <a:rPr lang="en-US" altLang="zh-CN" sz="2400" b="1" smtClean="0">
                <a:solidFill>
                  <a:srgbClr val="000099"/>
                </a:solidFill>
                <a:latin typeface="Times New Roman" pitchFamily="18" charset="0"/>
              </a:rPr>
              <a:t>α</a:t>
            </a:r>
            <a:r>
              <a:rPr lang="zh-CN" altLang="en-US" sz="2400" b="1" smtClean="0">
                <a:solidFill>
                  <a:srgbClr val="000099"/>
                </a:solidFill>
                <a:latin typeface="Times New Roman" pitchFamily="18" charset="0"/>
              </a:rPr>
              <a:t>为 </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 </a:t>
            </a:r>
            <a:r>
              <a:rPr lang="zh-CN" altLang="en-US" sz="2400" b="1" smtClean="0">
                <a:solidFill>
                  <a:srgbClr val="000099"/>
                </a:solidFill>
                <a:latin typeface="Times New Roman" pitchFamily="18" charset="0"/>
              </a:rPr>
              <a:t>次成键几率和一次不成键几率的乘积。</a:t>
            </a:r>
          </a:p>
        </p:txBody>
      </p:sp>
      <p:graphicFrame>
        <p:nvGraphicFramePr>
          <p:cNvPr id="2483204" name="Object 4"/>
          <p:cNvGraphicFramePr>
            <a:graphicFrameLocks noGrp="1" noChangeAspect="1"/>
          </p:cNvGraphicFramePr>
          <p:nvPr>
            <p:ph sz="quarter" idx="2"/>
          </p:nvPr>
        </p:nvGraphicFramePr>
        <p:xfrm>
          <a:off x="2052638" y="4365625"/>
          <a:ext cx="5040312" cy="1216025"/>
        </p:xfrm>
        <a:graphic>
          <a:graphicData uri="http://schemas.openxmlformats.org/presentationml/2006/ole">
            <mc:AlternateContent xmlns:mc="http://schemas.openxmlformats.org/markup-compatibility/2006">
              <mc:Choice xmlns:v="urn:schemas-microsoft-com:vml" Requires="v">
                <p:oleObj spid="_x0000_s98322" name="Document" r:id="rId3" imgW="3352800" imgH="809625" progId="ChemWindow.Document">
                  <p:embed/>
                </p:oleObj>
              </mc:Choice>
              <mc:Fallback>
                <p:oleObj name="Document" r:id="rId3" imgW="3352800" imgH="8096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4365625"/>
                        <a:ext cx="5040312"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83205" name="Rectangle 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483207" name="Object 7"/>
          <p:cNvGraphicFramePr>
            <a:graphicFrameLocks noGrp="1" noChangeAspect="1"/>
          </p:cNvGraphicFramePr>
          <p:nvPr>
            <p:ph sz="quarter" idx="3"/>
          </p:nvPr>
        </p:nvGraphicFramePr>
        <p:xfrm>
          <a:off x="3132138" y="5695950"/>
          <a:ext cx="2592387" cy="612775"/>
        </p:xfrm>
        <a:graphic>
          <a:graphicData uri="http://schemas.openxmlformats.org/presentationml/2006/ole">
            <mc:AlternateContent xmlns:mc="http://schemas.openxmlformats.org/markup-compatibility/2006">
              <mc:Choice xmlns:v="urn:schemas-microsoft-com:vml" Requires="v">
                <p:oleObj spid="_x0000_s98323" name="公式" r:id="rId5" imgW="965200" imgH="228600" progId="Equation.3">
                  <p:embed/>
                </p:oleObj>
              </mc:Choice>
              <mc:Fallback>
                <p:oleObj name="公式" r:id="rId5" imgW="965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5695950"/>
                        <a:ext cx="2592387"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398" name="Rectangle 9"/>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87399" name="Rectangle 10"/>
          <p:cNvSpPr>
            <a:spLocks noChangeArrowheads="1"/>
          </p:cNvSpPr>
          <p:nvPr/>
        </p:nvSpPr>
        <p:spPr bwMode="auto">
          <a:xfrm>
            <a:off x="611188" y="909638"/>
            <a:ext cx="79216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7063"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聚合物的聚合度一般为</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3</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4</a:t>
            </a:r>
            <a:r>
              <a:rPr lang="zh-CN" altLang="en-US" sz="2400" b="1">
                <a:solidFill>
                  <a:srgbClr val="000099"/>
                </a:solidFill>
                <a:latin typeface="Times New Roman" pitchFamily="18" charset="0"/>
              </a:rPr>
              <a:t>，即每增长</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3</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4</a:t>
            </a:r>
            <a:r>
              <a:rPr lang="zh-CN" altLang="en-US" sz="2400" b="1">
                <a:solidFill>
                  <a:srgbClr val="000099"/>
                </a:solidFill>
                <a:latin typeface="Times New Roman" pitchFamily="18" charset="0"/>
              </a:rPr>
              <a:t>次才终止一次，因此</a:t>
            </a:r>
            <a:r>
              <a:rPr lang="en-US" altLang="zh-CN" sz="2400" b="1">
                <a:solidFill>
                  <a:srgbClr val="000099"/>
                </a:solidFill>
                <a:latin typeface="Times New Roman" pitchFamily="18" charset="0"/>
              </a:rPr>
              <a:t>p</a:t>
            </a:r>
            <a:r>
              <a:rPr lang="zh-CN" altLang="en-US" sz="2400" b="1">
                <a:solidFill>
                  <a:srgbClr val="000099"/>
                </a:solidFill>
                <a:latin typeface="Times New Roman" pitchFamily="18" charset="0"/>
              </a:rPr>
              <a:t>接近于</a:t>
            </a:r>
            <a:r>
              <a:rPr lang="en-US" altLang="zh-CN" sz="2400" b="1">
                <a:solidFill>
                  <a:srgbClr val="000099"/>
                </a:solidFill>
                <a:latin typeface="Times New Roman" pitchFamily="18" charset="0"/>
              </a:rPr>
              <a:t>1(1</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p</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0.999)</a:t>
            </a:r>
            <a:r>
              <a:rPr lang="zh-CN" altLang="en-US" sz="2400" b="1">
                <a:solidFill>
                  <a:srgbClr val="000099"/>
                </a:solidFill>
                <a:latin typeface="Times New Roman" pitchFamily="18" charset="0"/>
              </a:rPr>
              <a:t>。存在链转移时，因链转移反应也是生产大分子的反应，也是不成键反应，这时</a:t>
            </a:r>
            <a:r>
              <a:rPr lang="en-US" altLang="zh-CN" sz="2400" b="1">
                <a:solidFill>
                  <a:srgbClr val="000099"/>
                </a:solidFill>
                <a:latin typeface="Times New Roman" pitchFamily="18" charset="0"/>
              </a:rPr>
              <a:t>p</a:t>
            </a:r>
            <a:r>
              <a:rPr lang="zh-CN" altLang="en-US" sz="2400" b="1">
                <a:solidFill>
                  <a:srgbClr val="000099"/>
                </a:solidFill>
                <a:latin typeface="Times New Roman" pitchFamily="18" charset="0"/>
              </a:rPr>
              <a:t>将减小。</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156</a:t>
            </a:fld>
            <a:endParaRPr lang="en-US" altLang="zh-CN">
              <a:solidFill>
                <a:srgbClr val="000000"/>
              </a:solidFill>
            </a:endParaRPr>
          </a:p>
        </p:txBody>
      </p:sp>
    </p:spTree>
    <p:extLst>
      <p:ext uri="{BB962C8B-B14F-4D97-AF65-F5344CB8AC3E}">
        <p14:creationId xmlns:p14="http://schemas.microsoft.com/office/powerpoint/2010/main" val="10601813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83203">
                                            <p:txEl>
                                              <p:pRg st="0" end="0"/>
                                            </p:txEl>
                                          </p:spTgt>
                                        </p:tgtEl>
                                        <p:attrNameLst>
                                          <p:attrName>style.visibility</p:attrName>
                                        </p:attrNameLst>
                                      </p:cBhvr>
                                      <p:to>
                                        <p:strVal val="visible"/>
                                      </p:to>
                                    </p:set>
                                    <p:animEffect transition="in" filter="wipe(up)">
                                      <p:cBhvr>
                                        <p:cTn id="7" dur="500"/>
                                        <p:tgtEl>
                                          <p:spTgt spid="248320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483204"/>
                                        </p:tgtEl>
                                        <p:attrNameLst>
                                          <p:attrName>style.visibility</p:attrName>
                                        </p:attrNameLst>
                                      </p:cBhvr>
                                      <p:to>
                                        <p:strVal val="visible"/>
                                      </p:to>
                                    </p:set>
                                    <p:animEffect transition="in" filter="wipe(up)">
                                      <p:cBhvr>
                                        <p:cTn id="10" dur="500"/>
                                        <p:tgtEl>
                                          <p:spTgt spid="2483204"/>
                                        </p:tgtEl>
                                      </p:cBhvr>
                                    </p:animEffect>
                                  </p:childTnLst>
                                </p:cTn>
                              </p:par>
                              <p:par>
                                <p:cTn id="11" presetID="22" presetClass="entr" presetSubtype="1" fill="hold" nodeType="withEffect">
                                  <p:stCondLst>
                                    <p:cond delay="0"/>
                                  </p:stCondLst>
                                  <p:childTnLst>
                                    <p:set>
                                      <p:cBhvr>
                                        <p:cTn id="12" dur="1" fill="hold">
                                          <p:stCondLst>
                                            <p:cond delay="0"/>
                                          </p:stCondLst>
                                        </p:cTn>
                                        <p:tgtEl>
                                          <p:spTgt spid="2483207"/>
                                        </p:tgtEl>
                                        <p:attrNameLst>
                                          <p:attrName>style.visibility</p:attrName>
                                        </p:attrNameLst>
                                      </p:cBhvr>
                                      <p:to>
                                        <p:strVal val="visible"/>
                                      </p:to>
                                    </p:set>
                                    <p:animEffect transition="in" filter="wipe(up)">
                                      <p:cBhvr>
                                        <p:cTn id="13" dur="500"/>
                                        <p:tgtEl>
                                          <p:spTgt spid="2483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0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1"/>
          </p:nvPr>
        </p:nvSpPr>
        <p:spPr>
          <a:xfrm>
            <a:off x="611188" y="1196975"/>
            <a:ext cx="7921625" cy="1439863"/>
          </a:xfrm>
        </p:spPr>
        <p:txBody>
          <a:bodyPr/>
          <a:lstStyle/>
          <a:p>
            <a:pPr marL="0" indent="803275" algn="just" eaLnBrk="1" hangingPunct="1">
              <a:lnSpc>
                <a:spcPct val="120000"/>
              </a:lnSpc>
              <a:buFont typeface="Wingdings" pitchFamily="2" charset="2"/>
              <a:buNone/>
            </a:pPr>
            <a:r>
              <a:rPr lang="zh-CN" altLang="en-US" sz="2400" b="1" smtClean="0">
                <a:solidFill>
                  <a:srgbClr val="000099"/>
                </a:solidFill>
                <a:latin typeface="Times New Roman" pitchFamily="18" charset="0"/>
              </a:rPr>
              <a:t>换个角度考虑，设体系中</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聚体的大分子数为</a:t>
            </a:r>
            <a:r>
              <a:rPr lang="en-US" altLang="zh-CN" sz="2400" b="1" smtClean="0">
                <a:solidFill>
                  <a:srgbClr val="000099"/>
                </a:solidFill>
                <a:latin typeface="Times New Roman" pitchFamily="18" charset="0"/>
              </a:rPr>
              <a:t>N</a:t>
            </a:r>
            <a:r>
              <a:rPr lang="en-US" altLang="zh-CN" sz="2400" b="1" baseline="-25000" smtClean="0">
                <a:solidFill>
                  <a:srgbClr val="000099"/>
                </a:solidFill>
                <a:latin typeface="Times New Roman" pitchFamily="18" charset="0"/>
              </a:rPr>
              <a:t>x</a:t>
            </a:r>
            <a:r>
              <a:rPr lang="zh-CN" altLang="en-US" sz="2400" b="1" smtClean="0">
                <a:solidFill>
                  <a:srgbClr val="000099"/>
                </a:solidFill>
                <a:latin typeface="Times New Roman" pitchFamily="18" charset="0"/>
              </a:rPr>
              <a:t>，大分子总数为</a:t>
            </a:r>
            <a:r>
              <a:rPr lang="en-US" altLang="zh-CN" sz="2400" b="1" smtClean="0">
                <a:solidFill>
                  <a:srgbClr val="000099"/>
                </a:solidFill>
                <a:latin typeface="Times New Roman" pitchFamily="18" charset="0"/>
              </a:rPr>
              <a:t>N=ΣN</a:t>
            </a:r>
            <a:r>
              <a:rPr lang="en-US" altLang="zh-CN" sz="2400" b="1" baseline="-25000" smtClean="0">
                <a:solidFill>
                  <a:srgbClr val="000099"/>
                </a:solidFill>
                <a:latin typeface="Times New Roman" pitchFamily="18" charset="0"/>
              </a:rPr>
              <a:t>x</a:t>
            </a:r>
            <a:r>
              <a:rPr lang="zh-CN" altLang="en-US" sz="2400" b="1" smtClean="0">
                <a:solidFill>
                  <a:srgbClr val="000099"/>
                </a:solidFill>
                <a:latin typeface="Times New Roman" pitchFamily="18" charset="0"/>
              </a:rPr>
              <a:t>。则</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聚体的分子分率</a:t>
            </a:r>
            <a:r>
              <a:rPr lang="en-US" altLang="zh-CN" sz="2400" b="1" smtClean="0">
                <a:solidFill>
                  <a:srgbClr val="000099"/>
                </a:solidFill>
                <a:latin typeface="Times New Roman" pitchFamily="18" charset="0"/>
              </a:rPr>
              <a:t>N</a:t>
            </a:r>
            <a:r>
              <a:rPr lang="en-US" altLang="zh-CN" sz="2400" b="1" baseline="-25000" smtClean="0">
                <a:solidFill>
                  <a:srgbClr val="000099"/>
                </a:solidFill>
                <a:latin typeface="Times New Roman" pitchFamily="18" charset="0"/>
              </a:rPr>
              <a:t>x</a:t>
            </a:r>
            <a:r>
              <a:rPr lang="en-US" altLang="zh-CN" sz="2400" b="1" smtClean="0">
                <a:solidFill>
                  <a:srgbClr val="000099"/>
                </a:solidFill>
                <a:latin typeface="Times New Roman" pitchFamily="18" charset="0"/>
              </a:rPr>
              <a:t>/N</a:t>
            </a:r>
            <a:r>
              <a:rPr lang="zh-CN" altLang="en-US" sz="2400" b="1" smtClean="0">
                <a:solidFill>
                  <a:srgbClr val="000099"/>
                </a:solidFill>
                <a:latin typeface="Times New Roman" pitchFamily="18" charset="0"/>
              </a:rPr>
              <a:t>就是形成</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聚体的几率。</a:t>
            </a:r>
            <a:r>
              <a:rPr lang="zh-CN" altLang="en-US" sz="2400" b="1" smtClean="0">
                <a:solidFill>
                  <a:srgbClr val="000099"/>
                </a:solidFill>
              </a:rPr>
              <a:t>   </a:t>
            </a:r>
            <a:endParaRPr lang="zh-CN" altLang="en-US" sz="2400" b="1" smtClean="0">
              <a:solidFill>
                <a:srgbClr val="000099"/>
              </a:solidFill>
              <a:latin typeface="Times New Roman" pitchFamily="18" charset="0"/>
            </a:endParaRPr>
          </a:p>
        </p:txBody>
      </p:sp>
      <p:sp>
        <p:nvSpPr>
          <p:cNvPr id="2484228" name="Rectangle 4"/>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88420" name="Object 5"/>
          <p:cNvGraphicFramePr>
            <a:graphicFrameLocks noChangeAspect="1"/>
          </p:cNvGraphicFramePr>
          <p:nvPr/>
        </p:nvGraphicFramePr>
        <p:xfrm>
          <a:off x="2700338" y="2703513"/>
          <a:ext cx="3887787" cy="1157287"/>
        </p:xfrm>
        <a:graphic>
          <a:graphicData uri="http://schemas.openxmlformats.org/presentationml/2006/ole">
            <mc:AlternateContent xmlns:mc="http://schemas.openxmlformats.org/markup-compatibility/2006">
              <mc:Choice xmlns:v="urn:schemas-microsoft-com:vml" Requires="v">
                <p:oleObj spid="_x0000_s99346" name="公式" r:id="rId3" imgW="1333500" imgH="393700" progId="Equation.3">
                  <p:embed/>
                </p:oleObj>
              </mc:Choice>
              <mc:Fallback>
                <p:oleObj name="公式" r:id="rId3" imgW="13335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703513"/>
                        <a:ext cx="38877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8421" name="Object 8"/>
          <p:cNvGraphicFramePr>
            <a:graphicFrameLocks noChangeAspect="1"/>
          </p:cNvGraphicFramePr>
          <p:nvPr/>
        </p:nvGraphicFramePr>
        <p:xfrm>
          <a:off x="2771775" y="4010025"/>
          <a:ext cx="3240088" cy="642938"/>
        </p:xfrm>
        <a:graphic>
          <a:graphicData uri="http://schemas.openxmlformats.org/presentationml/2006/ole">
            <mc:AlternateContent xmlns:mc="http://schemas.openxmlformats.org/markup-compatibility/2006">
              <mc:Choice xmlns:v="urn:schemas-microsoft-com:vml" Requires="v">
                <p:oleObj spid="_x0000_s99347" name="公式" r:id="rId5" imgW="1155700" imgH="228600" progId="Equation.3">
                  <p:embed/>
                </p:oleObj>
              </mc:Choice>
              <mc:Fallback>
                <p:oleObj name="公式" r:id="rId5" imgW="11557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4010025"/>
                        <a:ext cx="32400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8422" name="Text Box 10"/>
          <p:cNvSpPr txBox="1">
            <a:spLocks noChangeArrowheads="1"/>
          </p:cNvSpPr>
          <p:nvPr/>
        </p:nvSpPr>
        <p:spPr bwMode="auto">
          <a:xfrm>
            <a:off x="1547813" y="412432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a:solidFill>
                  <a:srgbClr val="000099"/>
                </a:solidFill>
                <a:latin typeface="Arial" pitchFamily="34" charset="0"/>
                <a:ea typeface="宋体" pitchFamily="2" charset="-122"/>
              </a:rPr>
              <a:t>或：</a:t>
            </a:r>
          </a:p>
        </p:txBody>
      </p:sp>
      <p:sp>
        <p:nvSpPr>
          <p:cNvPr id="188423" name="Rectangle 12"/>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88424" name="Rectangle 14"/>
          <p:cNvSpPr>
            <a:spLocks noChangeArrowheads="1"/>
          </p:cNvSpPr>
          <p:nvPr/>
        </p:nvSpPr>
        <p:spPr bwMode="auto">
          <a:xfrm>
            <a:off x="611188" y="4797425"/>
            <a:ext cx="79216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7063"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以上两式称为</a:t>
            </a:r>
            <a:r>
              <a:rPr lang="zh-CN" altLang="en-US" sz="2400" b="1">
                <a:solidFill>
                  <a:srgbClr val="A50021"/>
                </a:solidFill>
                <a:latin typeface="Times New Roman" pitchFamily="18" charset="0"/>
              </a:rPr>
              <a:t>岐化终止时的聚合度数量分布函数</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Flory</a:t>
            </a:r>
            <a:r>
              <a:rPr lang="zh-CN" altLang="en-US" sz="2400" b="1">
                <a:solidFill>
                  <a:srgbClr val="000099"/>
                </a:solidFill>
                <a:latin typeface="Times New Roman" pitchFamily="18" charset="0"/>
              </a:rPr>
              <a:t>数量分布函数）。</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157</a:t>
            </a:fld>
            <a:endParaRPr lang="en-US" altLang="zh-CN">
              <a:solidFill>
                <a:srgbClr val="000000"/>
              </a:solidFill>
            </a:endParaRPr>
          </a:p>
        </p:txBody>
      </p:sp>
    </p:spTree>
    <p:extLst>
      <p:ext uri="{BB962C8B-B14F-4D97-AF65-F5344CB8AC3E}">
        <p14:creationId xmlns:p14="http://schemas.microsoft.com/office/powerpoint/2010/main" val="2726581320"/>
      </p:ext>
    </p:extLst>
  </p:cSld>
  <p:clrMapOvr>
    <a:masterClrMapping/>
  </p:clrMapOvr>
  <p:transition spd="slow"/>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601663" y="1412875"/>
            <a:ext cx="7931150" cy="1447800"/>
          </a:xfrm>
          <a:noFill/>
        </p:spPr>
        <p:txBody>
          <a:bodyPr/>
          <a:lstStyle/>
          <a:p>
            <a:pPr marL="0" indent="803275" algn="just" eaLnBrk="1" hangingPunct="1">
              <a:lnSpc>
                <a:spcPct val="120000"/>
              </a:lnSpc>
              <a:buFont typeface="Wingdings" pitchFamily="2" charset="2"/>
              <a:buNone/>
            </a:pPr>
            <a:r>
              <a:rPr lang="zh-CN" altLang="en-US" sz="2400" b="1" smtClean="0">
                <a:solidFill>
                  <a:srgbClr val="000099"/>
                </a:solidFill>
                <a:latin typeface="Times New Roman" pitchFamily="18" charset="0"/>
              </a:rPr>
              <a:t>设形成</a:t>
            </a:r>
            <a:r>
              <a:rPr lang="en-US" altLang="zh-CN" sz="2400" b="1" smtClean="0">
                <a:solidFill>
                  <a:srgbClr val="000099"/>
                </a:solidFill>
                <a:latin typeface="Times New Roman" pitchFamily="18" charset="0"/>
              </a:rPr>
              <a:t>N</a:t>
            </a:r>
            <a:r>
              <a:rPr lang="zh-CN" altLang="en-US" sz="2400" b="1" smtClean="0">
                <a:solidFill>
                  <a:srgbClr val="000099"/>
                </a:solidFill>
                <a:latin typeface="Times New Roman" pitchFamily="18" charset="0"/>
              </a:rPr>
              <a:t>个大分子所需的单体单元总数为</a:t>
            </a:r>
            <a:r>
              <a:rPr lang="en-US" altLang="zh-CN" sz="2400" b="1" smtClean="0">
                <a:solidFill>
                  <a:srgbClr val="000099"/>
                </a:solidFill>
                <a:latin typeface="Times New Roman" pitchFamily="18" charset="0"/>
              </a:rPr>
              <a:t>n</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np</a:t>
            </a:r>
            <a:r>
              <a:rPr lang="zh-CN" altLang="en-US" sz="2400" b="1" smtClean="0">
                <a:solidFill>
                  <a:srgbClr val="000099"/>
                </a:solidFill>
                <a:latin typeface="Times New Roman" pitchFamily="18" charset="0"/>
              </a:rPr>
              <a:t>是增长反应消耗的单体数，则</a:t>
            </a:r>
            <a:r>
              <a:rPr lang="en-US" altLang="zh-CN" sz="2400" b="1" smtClean="0">
                <a:solidFill>
                  <a:srgbClr val="000099"/>
                </a:solidFill>
                <a:latin typeface="Times New Roman" pitchFamily="18" charset="0"/>
              </a:rPr>
              <a:t>n(1-p)</a:t>
            </a:r>
            <a:r>
              <a:rPr lang="zh-CN" altLang="en-US" sz="2400" b="1" smtClean="0">
                <a:solidFill>
                  <a:srgbClr val="000099"/>
                </a:solidFill>
                <a:latin typeface="Times New Roman" pitchFamily="18" charset="0"/>
              </a:rPr>
              <a:t>就是形成大分子的终止次数，即大分子数</a:t>
            </a:r>
            <a:r>
              <a:rPr lang="en-US" altLang="zh-CN" sz="2400" b="1" smtClean="0">
                <a:solidFill>
                  <a:srgbClr val="000099"/>
                </a:solidFill>
                <a:latin typeface="Times New Roman" pitchFamily="18" charset="0"/>
              </a:rPr>
              <a:t>N</a:t>
            </a:r>
            <a:r>
              <a:rPr lang="zh-CN" altLang="en-US" sz="2400" b="1" smtClean="0">
                <a:solidFill>
                  <a:srgbClr val="000099"/>
                </a:solidFill>
                <a:latin typeface="Times New Roman" pitchFamily="18" charset="0"/>
              </a:rPr>
              <a:t>，代入得：</a:t>
            </a:r>
          </a:p>
        </p:txBody>
      </p:sp>
      <p:graphicFrame>
        <p:nvGraphicFramePr>
          <p:cNvPr id="189443" name="Object 5"/>
          <p:cNvGraphicFramePr>
            <a:graphicFrameLocks noChangeAspect="1"/>
          </p:cNvGraphicFramePr>
          <p:nvPr/>
        </p:nvGraphicFramePr>
        <p:xfrm>
          <a:off x="2268538" y="3221038"/>
          <a:ext cx="4248150" cy="755650"/>
        </p:xfrm>
        <a:graphic>
          <a:graphicData uri="http://schemas.openxmlformats.org/presentationml/2006/ole">
            <mc:AlternateContent xmlns:mc="http://schemas.openxmlformats.org/markup-compatibility/2006">
              <mc:Choice xmlns:v="urn:schemas-microsoft-com:vml" Requires="v">
                <p:oleObj spid="_x0000_s100362" name="公式" r:id="rId3" imgW="1181100" imgH="228600" progId="Equation.3">
                  <p:embed/>
                </p:oleObj>
              </mc:Choice>
              <mc:Fallback>
                <p:oleObj name="公式" r:id="rId3" imgW="11811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221038"/>
                        <a:ext cx="4248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9444" name="Rectangle 8"/>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89445" name="Rectangle 10"/>
          <p:cNvSpPr>
            <a:spLocks noChangeArrowheads="1"/>
          </p:cNvSpPr>
          <p:nvPr/>
        </p:nvSpPr>
        <p:spPr bwMode="auto">
          <a:xfrm>
            <a:off x="611188" y="4437063"/>
            <a:ext cx="79216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8032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大分子的数量</a:t>
            </a:r>
            <a:r>
              <a:rPr lang="en-US" altLang="zh-CN" sz="2400" b="1">
                <a:solidFill>
                  <a:srgbClr val="000099"/>
                </a:solidFill>
                <a:latin typeface="Times New Roman" pitchFamily="18" charset="0"/>
              </a:rPr>
              <a:t>N</a:t>
            </a:r>
            <a:r>
              <a:rPr lang="zh-CN" altLang="en-US" sz="2400" b="1">
                <a:solidFill>
                  <a:srgbClr val="000099"/>
                </a:solidFill>
                <a:latin typeface="Times New Roman" pitchFamily="18" charset="0"/>
              </a:rPr>
              <a:t>测定较为困难，实用中常将其转化为质量分布函数。</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158</a:t>
            </a:fld>
            <a:endParaRPr lang="en-US" altLang="zh-CN">
              <a:solidFill>
                <a:srgbClr val="000000"/>
              </a:solidFill>
            </a:endParaRPr>
          </a:p>
        </p:txBody>
      </p:sp>
    </p:spTree>
    <p:extLst>
      <p:ext uri="{BB962C8B-B14F-4D97-AF65-F5344CB8AC3E}">
        <p14:creationId xmlns:p14="http://schemas.microsoft.com/office/powerpoint/2010/main" val="2540619602"/>
      </p:ext>
    </p:extLst>
  </p:cSld>
  <p:clrMapOvr>
    <a:masterClrMapping/>
  </p:clrMapOvr>
  <p:transition spd="slow"/>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1"/>
          </p:nvPr>
        </p:nvSpPr>
        <p:spPr>
          <a:xfrm>
            <a:off x="611188" y="5492750"/>
            <a:ext cx="7921625" cy="457200"/>
          </a:xfrm>
          <a:noFill/>
        </p:spPr>
        <p:txBody>
          <a:bodyPr>
            <a:spAutoFit/>
          </a:bodyPr>
          <a:lstStyle/>
          <a:p>
            <a:pPr marL="0" indent="628650" algn="just" eaLnBrk="1" hangingPunct="1">
              <a:spcBef>
                <a:spcPct val="0"/>
              </a:spcBef>
              <a:buFont typeface="Wingdings" pitchFamily="2" charset="2"/>
              <a:buNone/>
            </a:pPr>
            <a:r>
              <a:rPr lang="zh-CN" altLang="en-US" sz="2400" b="1" smtClean="0">
                <a:solidFill>
                  <a:srgbClr val="000099"/>
                </a:solidFill>
                <a:latin typeface="Times New Roman" pitchFamily="18" charset="0"/>
              </a:rPr>
              <a:t>即为</a:t>
            </a:r>
            <a:r>
              <a:rPr lang="zh-CN" altLang="en-US" sz="2400" b="1" smtClean="0">
                <a:solidFill>
                  <a:srgbClr val="A50021"/>
                </a:solidFill>
                <a:latin typeface="Times New Roman" pitchFamily="18" charset="0"/>
              </a:rPr>
              <a:t>聚合物质量分布函数</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Flory</a:t>
            </a:r>
            <a:r>
              <a:rPr lang="zh-CN" altLang="en-US" sz="2400" b="1" smtClean="0">
                <a:solidFill>
                  <a:srgbClr val="000099"/>
                </a:solidFill>
                <a:latin typeface="Times New Roman" pitchFamily="18" charset="0"/>
              </a:rPr>
              <a:t>质量分布函数）。</a:t>
            </a:r>
          </a:p>
        </p:txBody>
      </p:sp>
      <p:sp>
        <p:nvSpPr>
          <p:cNvPr id="248627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0468" name="Object 6"/>
          <p:cNvGraphicFramePr>
            <a:graphicFrameLocks noChangeAspect="1"/>
          </p:cNvGraphicFramePr>
          <p:nvPr/>
        </p:nvGraphicFramePr>
        <p:xfrm>
          <a:off x="1835150" y="2436813"/>
          <a:ext cx="4897438" cy="1166812"/>
        </p:xfrm>
        <a:graphic>
          <a:graphicData uri="http://schemas.openxmlformats.org/presentationml/2006/ole">
            <mc:AlternateContent xmlns:mc="http://schemas.openxmlformats.org/markup-compatibility/2006">
              <mc:Choice xmlns:v="urn:schemas-microsoft-com:vml" Requires="v">
                <p:oleObj spid="_x0000_s101394" name="公式" r:id="rId3" imgW="1917700" imgH="457200" progId="Equation.3">
                  <p:embed/>
                </p:oleObj>
              </mc:Choice>
              <mc:Fallback>
                <p:oleObj name="公式" r:id="rId3" imgW="19177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436813"/>
                        <a:ext cx="4897438"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86279" name="Rectangle 7"/>
          <p:cNvSpPr>
            <a:spLocks noChangeArrowheads="1"/>
          </p:cNvSpPr>
          <p:nvPr/>
        </p:nvSpPr>
        <p:spPr bwMode="auto">
          <a:xfrm>
            <a:off x="0" y="3789363"/>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0470" name="Object 8"/>
          <p:cNvGraphicFramePr>
            <a:graphicFrameLocks noChangeAspect="1"/>
          </p:cNvGraphicFramePr>
          <p:nvPr/>
        </p:nvGraphicFramePr>
        <p:xfrm>
          <a:off x="1835150" y="3933825"/>
          <a:ext cx="3168650" cy="1063625"/>
        </p:xfrm>
        <a:graphic>
          <a:graphicData uri="http://schemas.openxmlformats.org/presentationml/2006/ole">
            <mc:AlternateContent xmlns:mc="http://schemas.openxmlformats.org/markup-compatibility/2006">
              <mc:Choice xmlns:v="urn:schemas-microsoft-com:vml" Requires="v">
                <p:oleObj spid="_x0000_s101395" name="公式" r:id="rId5" imgW="1218671" imgH="406224" progId="Equation.3">
                  <p:embed/>
                </p:oleObj>
              </mc:Choice>
              <mc:Fallback>
                <p:oleObj name="公式" r:id="rId5" imgW="1218671" imgH="4062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933825"/>
                        <a:ext cx="31686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471" name="Text Box 10"/>
          <p:cNvSpPr txBox="1">
            <a:spLocks noChangeArrowheads="1"/>
          </p:cNvSpPr>
          <p:nvPr/>
        </p:nvSpPr>
        <p:spPr bwMode="auto">
          <a:xfrm>
            <a:off x="611188" y="1125538"/>
            <a:ext cx="7921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0"/>
              </a:spcBef>
              <a:spcAft>
                <a:spcPct val="0"/>
              </a:spcAft>
            </a:pPr>
            <a:r>
              <a:rPr lang="zh-CN" altLang="en-US">
                <a:solidFill>
                  <a:srgbClr val="000099"/>
                </a:solidFill>
                <a:ea typeface="宋体" pitchFamily="2" charset="-122"/>
              </a:rPr>
              <a:t>设</a:t>
            </a:r>
            <a:r>
              <a:rPr lang="en-US" altLang="zh-CN">
                <a:solidFill>
                  <a:srgbClr val="000099"/>
                </a:solidFill>
                <a:ea typeface="宋体" pitchFamily="2" charset="-122"/>
              </a:rPr>
              <a:t>W</a:t>
            </a:r>
            <a:r>
              <a:rPr lang="en-US" altLang="zh-CN" baseline="-25000">
                <a:solidFill>
                  <a:srgbClr val="000099"/>
                </a:solidFill>
                <a:ea typeface="宋体" pitchFamily="2" charset="-122"/>
              </a:rPr>
              <a:t>x</a:t>
            </a:r>
            <a:r>
              <a:rPr lang="zh-CN" altLang="en-US">
                <a:solidFill>
                  <a:srgbClr val="000099"/>
                </a:solidFill>
                <a:ea typeface="宋体" pitchFamily="2" charset="-122"/>
              </a:rPr>
              <a:t>是</a:t>
            </a:r>
            <a:r>
              <a:rPr lang="en-US" altLang="zh-CN">
                <a:solidFill>
                  <a:srgbClr val="000099"/>
                </a:solidFill>
                <a:ea typeface="宋体" pitchFamily="2" charset="-122"/>
              </a:rPr>
              <a:t>x-</a:t>
            </a:r>
            <a:r>
              <a:rPr lang="zh-CN" altLang="en-US">
                <a:solidFill>
                  <a:srgbClr val="000099"/>
                </a:solidFill>
                <a:ea typeface="宋体" pitchFamily="2" charset="-122"/>
              </a:rPr>
              <a:t>聚体的质量，</a:t>
            </a:r>
            <a:r>
              <a:rPr lang="en-US" altLang="zh-CN">
                <a:solidFill>
                  <a:srgbClr val="000099"/>
                </a:solidFill>
                <a:ea typeface="宋体" pitchFamily="2" charset="-122"/>
              </a:rPr>
              <a:t>W</a:t>
            </a:r>
            <a:r>
              <a:rPr lang="zh-CN" altLang="en-US">
                <a:solidFill>
                  <a:srgbClr val="000099"/>
                </a:solidFill>
                <a:ea typeface="宋体" pitchFamily="2" charset="-122"/>
              </a:rPr>
              <a:t>为体系的总质量，</a:t>
            </a:r>
            <a:r>
              <a:rPr lang="en-US" altLang="zh-CN">
                <a:solidFill>
                  <a:srgbClr val="000099"/>
                </a:solidFill>
                <a:ea typeface="宋体" pitchFamily="2" charset="-122"/>
              </a:rPr>
              <a:t>m</a:t>
            </a:r>
            <a:r>
              <a:rPr lang="zh-CN" altLang="en-US">
                <a:solidFill>
                  <a:srgbClr val="000099"/>
                </a:solidFill>
                <a:ea typeface="宋体" pitchFamily="2" charset="-122"/>
              </a:rPr>
              <a:t>为单体单元分子量，则</a:t>
            </a:r>
            <a:r>
              <a:rPr lang="en-US" altLang="zh-CN">
                <a:ea typeface="宋体" pitchFamily="2" charset="-122"/>
              </a:rPr>
              <a:t>x-</a:t>
            </a:r>
            <a:r>
              <a:rPr lang="zh-CN" altLang="en-US">
                <a:ea typeface="宋体" pitchFamily="2" charset="-122"/>
              </a:rPr>
              <a:t>聚体的质量分率</a:t>
            </a:r>
            <a:r>
              <a:rPr lang="zh-CN" altLang="en-US">
                <a:solidFill>
                  <a:srgbClr val="000099"/>
                </a:solidFill>
                <a:ea typeface="宋体" pitchFamily="2" charset="-122"/>
              </a:rPr>
              <a:t>可表示为：</a:t>
            </a:r>
            <a:endParaRPr lang="zh-CN" altLang="en-US" b="0">
              <a:solidFill>
                <a:srgbClr val="000099"/>
              </a:solidFill>
              <a:ea typeface="宋体" pitchFamily="2" charset="-122"/>
            </a:endParaRPr>
          </a:p>
        </p:txBody>
      </p:sp>
      <p:sp>
        <p:nvSpPr>
          <p:cNvPr id="190472" name="Rectangle 12"/>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159</a:t>
            </a:fld>
            <a:endParaRPr lang="en-US" altLang="zh-CN">
              <a:solidFill>
                <a:srgbClr val="000000"/>
              </a:solidFill>
            </a:endParaRPr>
          </a:p>
        </p:txBody>
      </p:sp>
    </p:spTree>
    <p:extLst>
      <p:ext uri="{BB962C8B-B14F-4D97-AF65-F5344CB8AC3E}">
        <p14:creationId xmlns:p14="http://schemas.microsoft.com/office/powerpoint/2010/main" val="122880262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68313" y="1052513"/>
            <a:ext cx="73437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kumimoji="1" lang="zh-CN" altLang="en-US" sz="2800" b="1">
                <a:solidFill>
                  <a:srgbClr val="000000"/>
                </a:solidFill>
                <a:latin typeface="Times New Roman" pitchFamily="18" charset="0"/>
                <a:ea typeface="黑体" pitchFamily="49" charset="-122"/>
              </a:rPr>
              <a:t>（</a:t>
            </a:r>
            <a:r>
              <a:rPr kumimoji="1" lang="en-US" altLang="zh-CN" sz="2800" b="1">
                <a:solidFill>
                  <a:srgbClr val="000000"/>
                </a:solidFill>
                <a:latin typeface="Times New Roman" pitchFamily="18" charset="0"/>
                <a:ea typeface="ˎ̥"/>
                <a:cs typeface="ˎ̥"/>
              </a:rPr>
              <a:t>3</a:t>
            </a:r>
            <a:r>
              <a:rPr kumimoji="1" lang="zh-CN" altLang="en-US" sz="2800" b="1">
                <a:solidFill>
                  <a:srgbClr val="000000"/>
                </a:solidFill>
                <a:latin typeface="Times New Roman" pitchFamily="18" charset="0"/>
                <a:ea typeface="黑体" pitchFamily="49" charset="-122"/>
              </a:rPr>
              <a:t>）</a:t>
            </a:r>
            <a:r>
              <a:rPr kumimoji="1" lang="en-US" altLang="zh-CN" sz="2800" b="1">
                <a:solidFill>
                  <a:srgbClr val="000000"/>
                </a:solidFill>
                <a:latin typeface="Times New Roman" pitchFamily="18" charset="0"/>
                <a:ea typeface="黑体" pitchFamily="49" charset="-122"/>
              </a:rPr>
              <a:t>—X</a:t>
            </a:r>
            <a:r>
              <a:rPr kumimoji="1" lang="zh-CN" altLang="en-US" sz="2800" b="1">
                <a:solidFill>
                  <a:srgbClr val="000000"/>
                </a:solidFill>
                <a:latin typeface="Times New Roman" pitchFamily="18" charset="0"/>
                <a:ea typeface="黑体" pitchFamily="49" charset="-122"/>
              </a:rPr>
              <a:t>是吸电基团 </a:t>
            </a:r>
            <a:r>
              <a:rPr kumimoji="1" lang="en-US" altLang="zh-CN" sz="2800" b="1">
                <a:solidFill>
                  <a:srgbClr val="000000"/>
                </a:solidFill>
                <a:latin typeface="Times New Roman" pitchFamily="18" charset="0"/>
                <a:ea typeface="黑体" pitchFamily="49" charset="-122"/>
              </a:rPr>
              <a:t>e.g: —NO</a:t>
            </a:r>
            <a:r>
              <a:rPr kumimoji="1" lang="en-US" altLang="zh-CN" sz="2800" b="1" baseline="-25000">
                <a:solidFill>
                  <a:srgbClr val="000000"/>
                </a:solidFill>
                <a:latin typeface="Times New Roman" pitchFamily="18" charset="0"/>
                <a:ea typeface="黑体" pitchFamily="49" charset="-122"/>
              </a:rPr>
              <a:t>2 </a:t>
            </a:r>
            <a:r>
              <a:rPr kumimoji="1" lang="en-US" altLang="zh-CN" sz="2800" b="1">
                <a:solidFill>
                  <a:srgbClr val="000000"/>
                </a:solidFill>
                <a:latin typeface="Times New Roman" pitchFamily="18" charset="0"/>
                <a:ea typeface="黑体" pitchFamily="49" charset="-122"/>
              </a:rPr>
              <a:t>,— CN , </a:t>
            </a:r>
            <a:endParaRPr lang="en-US" altLang="zh-CN" sz="2800" b="1">
              <a:solidFill>
                <a:srgbClr val="000000"/>
              </a:solidFill>
              <a:latin typeface="Times New Roman" pitchFamily="18" charset="0"/>
              <a:ea typeface="黑体" pitchFamily="49" charset="-122"/>
            </a:endParaRPr>
          </a:p>
        </p:txBody>
      </p:sp>
      <p:graphicFrame>
        <p:nvGraphicFramePr>
          <p:cNvPr id="46083" name="Object 3"/>
          <p:cNvGraphicFramePr>
            <a:graphicFrameLocks noChangeAspect="1"/>
          </p:cNvGraphicFramePr>
          <p:nvPr/>
        </p:nvGraphicFramePr>
        <p:xfrm>
          <a:off x="7092950" y="908050"/>
          <a:ext cx="1081088" cy="757238"/>
        </p:xfrm>
        <a:graphic>
          <a:graphicData uri="http://schemas.openxmlformats.org/presentationml/2006/ole">
            <mc:AlternateContent xmlns:mc="http://schemas.openxmlformats.org/markup-compatibility/2006">
              <mc:Choice xmlns:v="urn:schemas-microsoft-com:vml" Requires="v">
                <p:oleObj spid="_x0000_s9250" name="CS ChemDraw Drawing" r:id="rId3" imgW="805180" imgH="563880" progId="ChemDraw.Document.4.5">
                  <p:embed/>
                </p:oleObj>
              </mc:Choice>
              <mc:Fallback>
                <p:oleObj name="CS ChemDraw Drawing" r:id="rId3" imgW="805180" imgH="5638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908050"/>
                        <a:ext cx="1081088" cy="75723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582" name="Group 17"/>
          <p:cNvGrpSpPr>
            <a:grpSpLocks/>
          </p:cNvGrpSpPr>
          <p:nvPr/>
        </p:nvGrpSpPr>
        <p:grpSpPr bwMode="auto">
          <a:xfrm>
            <a:off x="900113" y="4221163"/>
            <a:ext cx="7218362" cy="1428750"/>
            <a:chOff x="568" y="2485"/>
            <a:chExt cx="4547" cy="900"/>
          </a:xfrm>
        </p:grpSpPr>
        <p:graphicFrame>
          <p:nvGraphicFramePr>
            <p:cNvPr id="46089" name="Object 6"/>
            <p:cNvGraphicFramePr>
              <a:graphicFrameLocks noChangeAspect="1"/>
            </p:cNvGraphicFramePr>
            <p:nvPr/>
          </p:nvGraphicFramePr>
          <p:xfrm>
            <a:off x="1338" y="2554"/>
            <a:ext cx="720" cy="831"/>
          </p:xfrm>
          <a:graphic>
            <a:graphicData uri="http://schemas.openxmlformats.org/presentationml/2006/ole">
              <mc:AlternateContent xmlns:mc="http://schemas.openxmlformats.org/markup-compatibility/2006">
                <mc:Choice xmlns:v="urn:schemas-microsoft-com:vml" Requires="v">
                  <p:oleObj spid="_x0000_s9251" name="CS ChemDraw Drawing" r:id="rId5" imgW="985520" imgH="1132840" progId="ChemDraw.Document.6.0">
                    <p:embed/>
                  </p:oleObj>
                </mc:Choice>
                <mc:Fallback>
                  <p:oleObj name="CS ChemDraw Drawing" r:id="rId5" imgW="985520" imgH="11328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 y="2554"/>
                          <a:ext cx="720" cy="831"/>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8935" name="Line 7"/>
            <p:cNvSpPr>
              <a:spLocks noChangeShapeType="1"/>
            </p:cNvSpPr>
            <p:nvPr/>
          </p:nvSpPr>
          <p:spPr bwMode="auto">
            <a:xfrm flipV="1">
              <a:off x="936" y="2917"/>
              <a:ext cx="384" cy="192"/>
            </a:xfrm>
            <a:prstGeom prst="line">
              <a:avLst/>
            </a:prstGeom>
            <a:noFill/>
            <a:ln w="25400">
              <a:solidFill>
                <a:srgbClr val="0000FF"/>
              </a:solidFill>
              <a:round/>
              <a:headEnd/>
              <a:tailEnd type="triangle" w="med" len="me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46091" name="Text Box 8"/>
            <p:cNvSpPr txBox="1">
              <a:spLocks noChangeArrowheads="1"/>
            </p:cNvSpPr>
            <p:nvPr/>
          </p:nvSpPr>
          <p:spPr bwMode="auto">
            <a:xfrm>
              <a:off x="568" y="3013"/>
              <a:ext cx="40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FF"/>
                  </a:solidFill>
                  <a:ea typeface="ˎ̥"/>
                  <a:cs typeface="ˎ̥"/>
                </a:rPr>
                <a:t>B</a:t>
              </a:r>
              <a:r>
                <a:rPr kumimoji="1" lang="en-US" altLang="zh-CN" sz="3200" baseline="30000">
                  <a:solidFill>
                    <a:srgbClr val="0000FF"/>
                  </a:solidFill>
                  <a:ea typeface="ˎ̥"/>
                  <a:cs typeface="ˎ̥"/>
                </a:rPr>
                <a:t>-</a:t>
              </a:r>
              <a:r>
                <a:rPr kumimoji="1" lang="en-US" altLang="zh-CN" sz="3200">
                  <a:solidFill>
                    <a:srgbClr val="0000FF"/>
                  </a:solidFill>
                  <a:ea typeface="宋体" pitchFamily="2" charset="-122"/>
                </a:rPr>
                <a:t> </a:t>
              </a:r>
              <a:endParaRPr lang="en-US" altLang="zh-CN" sz="1800" b="0">
                <a:solidFill>
                  <a:srgbClr val="000000"/>
                </a:solidFill>
                <a:latin typeface="Arial" pitchFamily="34" charset="0"/>
                <a:ea typeface="宋体" pitchFamily="2" charset="-122"/>
              </a:endParaRPr>
            </a:p>
          </p:txBody>
        </p:sp>
        <p:graphicFrame>
          <p:nvGraphicFramePr>
            <p:cNvPr id="46092" name="Object 9"/>
            <p:cNvGraphicFramePr>
              <a:graphicFrameLocks noChangeAspect="1"/>
            </p:cNvGraphicFramePr>
            <p:nvPr/>
          </p:nvGraphicFramePr>
          <p:xfrm>
            <a:off x="2184" y="2485"/>
            <a:ext cx="2931" cy="896"/>
          </p:xfrm>
          <a:graphic>
            <a:graphicData uri="http://schemas.openxmlformats.org/presentationml/2006/ole">
              <mc:AlternateContent xmlns:mc="http://schemas.openxmlformats.org/markup-compatibility/2006">
                <mc:Choice xmlns:v="urn:schemas-microsoft-com:vml" Requires="v">
                  <p:oleObj spid="_x0000_s9252" name="CS ChemDraw Drawing" r:id="rId7" imgW="4653280" imgH="1422400" progId="ChemDraw.Document.4.5">
                    <p:embed/>
                  </p:oleObj>
                </mc:Choice>
                <mc:Fallback>
                  <p:oleObj name="CS ChemDraw Drawing" r:id="rId7" imgW="4653280" imgH="1422400" progId="ChemDraw.Document.4.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4" y="2485"/>
                          <a:ext cx="2931" cy="89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6085" name="Rectangle 13"/>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24584" name="Rectangle 14"/>
          <p:cNvSpPr>
            <a:spLocks noChangeArrowheads="1"/>
          </p:cNvSpPr>
          <p:nvPr/>
        </p:nvSpPr>
        <p:spPr bwMode="auto">
          <a:xfrm>
            <a:off x="395288" y="2603500"/>
            <a:ext cx="8291512"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pPr>
            <a:r>
              <a:rPr lang="zh-CN" altLang="en-US" sz="2400" b="1">
                <a:solidFill>
                  <a:srgbClr val="000066"/>
                </a:solidFill>
                <a:latin typeface="楷体_GB2312" pitchFamily="49" charset="-122"/>
                <a:ea typeface="楷体_GB2312" pitchFamily="49" charset="-122"/>
              </a:rPr>
              <a:t>分子中含有吸电子基团，如腈基、羰基（醛、酮、酸、酯）等，碳</a:t>
            </a:r>
            <a:r>
              <a:rPr lang="en-US" altLang="zh-CN" sz="2400" b="1">
                <a:solidFill>
                  <a:srgbClr val="000066"/>
                </a:solidFill>
                <a:ea typeface="楷体_GB2312" pitchFamily="49" charset="-122"/>
              </a:rPr>
              <a:t>—</a:t>
            </a:r>
            <a:r>
              <a:rPr lang="zh-CN" altLang="en-US" sz="2400" b="1">
                <a:solidFill>
                  <a:srgbClr val="000066"/>
                </a:solidFill>
                <a:latin typeface="楷体_GB2312" pitchFamily="49" charset="-122"/>
                <a:ea typeface="楷体_GB2312" pitchFamily="49" charset="-122"/>
              </a:rPr>
              <a:t>碳双键上电子云密度降低，并使形成的阴离子活性种具有共轭稳定作用，因此有利于</a:t>
            </a:r>
            <a:r>
              <a:rPr lang="zh-CN" altLang="en-US" sz="2400" b="1">
                <a:solidFill>
                  <a:srgbClr val="A50021"/>
                </a:solidFill>
                <a:latin typeface="楷体_GB2312" pitchFamily="49" charset="-122"/>
                <a:ea typeface="楷体_GB2312" pitchFamily="49" charset="-122"/>
              </a:rPr>
              <a:t>阴离子聚合进行</a:t>
            </a:r>
            <a:r>
              <a:rPr lang="zh-CN" altLang="en-US" sz="2400" b="1">
                <a:solidFill>
                  <a:srgbClr val="000066"/>
                </a:solidFill>
                <a:latin typeface="楷体_GB2312" pitchFamily="49" charset="-122"/>
                <a:ea typeface="楷体_GB2312" pitchFamily="49" charset="-122"/>
              </a:rPr>
              <a:t>。     </a:t>
            </a:r>
          </a:p>
        </p:txBody>
      </p:sp>
      <p:graphicFrame>
        <p:nvGraphicFramePr>
          <p:cNvPr id="46087" name="Object 15"/>
          <p:cNvGraphicFramePr>
            <a:graphicFrameLocks noChangeAspect="1"/>
          </p:cNvGraphicFramePr>
          <p:nvPr/>
        </p:nvGraphicFramePr>
        <p:xfrm>
          <a:off x="3132138" y="1709738"/>
          <a:ext cx="2232025" cy="782637"/>
        </p:xfrm>
        <a:graphic>
          <a:graphicData uri="http://schemas.openxmlformats.org/presentationml/2006/ole">
            <mc:AlternateContent xmlns:mc="http://schemas.openxmlformats.org/markup-compatibility/2006">
              <mc:Choice xmlns:v="urn:schemas-microsoft-com:vml" Requires="v">
                <p:oleObj spid="_x0000_s9253" name="Document" r:id="rId9" imgW="1057275" imgH="371475" progId="ChemWindow.Document">
                  <p:embed/>
                </p:oleObj>
              </mc:Choice>
              <mc:Fallback>
                <p:oleObj name="Document" r:id="rId9" imgW="1057275" imgH="371475" progId="ChemWindow.Document">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2138" y="1709738"/>
                        <a:ext cx="2232025" cy="7826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6" name="Text Box 16"/>
          <p:cNvSpPr txBox="1">
            <a:spLocks noChangeArrowheads="1"/>
          </p:cNvSpPr>
          <p:nvPr/>
        </p:nvSpPr>
        <p:spPr bwMode="auto">
          <a:xfrm>
            <a:off x="825500" y="5851525"/>
            <a:ext cx="7634288"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66"/>
                </a:solidFill>
                <a:ea typeface="宋体" pitchFamily="2" charset="-122"/>
              </a:rPr>
              <a:t>阴离子聚合，取代基需有足够的吸电性，使</a:t>
            </a:r>
            <a:r>
              <a:rPr kumimoji="1" lang="en-US" altLang="zh-CN">
                <a:solidFill>
                  <a:srgbClr val="000066"/>
                </a:solidFill>
                <a:ea typeface="宋体" pitchFamily="2" charset="-122"/>
              </a:rPr>
              <a:t>δ</a:t>
            </a:r>
            <a:r>
              <a:rPr kumimoji="1" lang="en-US" altLang="zh-CN" baseline="30000">
                <a:solidFill>
                  <a:srgbClr val="000066"/>
                </a:solidFill>
                <a:ea typeface="ˎ̥"/>
                <a:cs typeface="ˎ̥"/>
              </a:rPr>
              <a:t>+</a:t>
            </a:r>
            <a:r>
              <a:rPr kumimoji="1" lang="zh-CN" altLang="en-US">
                <a:solidFill>
                  <a:srgbClr val="000066"/>
                </a:solidFill>
                <a:ea typeface="宋体" pitchFamily="2" charset="-122"/>
              </a:rPr>
              <a:t>足够大</a:t>
            </a:r>
            <a:endParaRPr lang="zh-CN" altLang="en-US" b="0">
              <a:solidFill>
                <a:srgbClr val="000066"/>
              </a:solidFill>
              <a:latin typeface="Arial" pitchFamily="34" charset="0"/>
              <a:ea typeface="宋体" pitchFamily="2"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16</a:t>
            </a:fld>
            <a:endParaRPr lang="en-US" altLang="zh-CN">
              <a:solidFill>
                <a:srgbClr val="000000"/>
              </a:solidFill>
            </a:endParaRPr>
          </a:p>
        </p:txBody>
      </p:sp>
    </p:spTree>
    <p:extLst>
      <p:ext uri="{BB962C8B-B14F-4D97-AF65-F5344CB8AC3E}">
        <p14:creationId xmlns:p14="http://schemas.microsoft.com/office/powerpoint/2010/main" val="13562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0-#ppt_w/2"/>
                                          </p:val>
                                        </p:tav>
                                        <p:tav tm="100000">
                                          <p:val>
                                            <p:strVal val="#ppt_x"/>
                                          </p:val>
                                        </p:tav>
                                      </p:tavLst>
                                    </p:anim>
                                    <p:anim calcmode="lin" valueType="num">
                                      <p:cBhvr additive="base">
                                        <p:cTn id="8" dur="500" fill="hold"/>
                                        <p:tgtEl>
                                          <p:spTgt spid="2458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582"/>
                                        </p:tgtEl>
                                        <p:attrNameLst>
                                          <p:attrName>style.visibility</p:attrName>
                                        </p:attrNameLst>
                                      </p:cBhvr>
                                      <p:to>
                                        <p:strVal val="visible"/>
                                      </p:to>
                                    </p:set>
                                    <p:anim calcmode="lin" valueType="num">
                                      <p:cBhvr additive="base">
                                        <p:cTn id="11" dur="500" fill="hold"/>
                                        <p:tgtEl>
                                          <p:spTgt spid="24582"/>
                                        </p:tgtEl>
                                        <p:attrNameLst>
                                          <p:attrName>ppt_x</p:attrName>
                                        </p:attrNameLst>
                                      </p:cBhvr>
                                      <p:tavLst>
                                        <p:tav tm="0">
                                          <p:val>
                                            <p:strVal val="0-#ppt_w/2"/>
                                          </p:val>
                                        </p:tav>
                                        <p:tav tm="100000">
                                          <p:val>
                                            <p:strVal val="#ppt_x"/>
                                          </p:val>
                                        </p:tav>
                                      </p:tavLst>
                                    </p:anim>
                                    <p:anim calcmode="lin" valueType="num">
                                      <p:cBhvr additive="base">
                                        <p:cTn id="12" dur="500" fill="hold"/>
                                        <p:tgtEl>
                                          <p:spTgt spid="2458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586"/>
                                        </p:tgtEl>
                                        <p:attrNameLst>
                                          <p:attrName>style.visibility</p:attrName>
                                        </p:attrNameLst>
                                      </p:cBhvr>
                                      <p:to>
                                        <p:strVal val="visible"/>
                                      </p:to>
                                    </p:set>
                                    <p:anim calcmode="lin" valueType="num">
                                      <p:cBhvr additive="base">
                                        <p:cTn id="15" dur="500" fill="hold"/>
                                        <p:tgtEl>
                                          <p:spTgt spid="24586"/>
                                        </p:tgtEl>
                                        <p:attrNameLst>
                                          <p:attrName>ppt_x</p:attrName>
                                        </p:attrNameLst>
                                      </p:cBhvr>
                                      <p:tavLst>
                                        <p:tav tm="0">
                                          <p:val>
                                            <p:strVal val="0-#ppt_w/2"/>
                                          </p:val>
                                        </p:tav>
                                        <p:tav tm="100000">
                                          <p:val>
                                            <p:strVal val="#ppt_x"/>
                                          </p:val>
                                        </p:tav>
                                      </p:tavLst>
                                    </p:anim>
                                    <p:anim calcmode="lin" valueType="num">
                                      <p:cBhvr additive="base">
                                        <p:cTn id="16"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body" sz="half" idx="1"/>
          </p:nvPr>
        </p:nvSpPr>
        <p:spPr>
          <a:xfrm>
            <a:off x="611188" y="1052513"/>
            <a:ext cx="7921625" cy="530225"/>
          </a:xfrm>
          <a:noFill/>
        </p:spPr>
        <p:txBody>
          <a:bodyPr>
            <a:spAutoFit/>
          </a:bodyPr>
          <a:lstStyle/>
          <a:p>
            <a:pPr marL="0" indent="628650" algn="just" eaLnBrk="1" hangingPunct="1">
              <a:lnSpc>
                <a:spcPct val="120000"/>
              </a:lnSpc>
              <a:spcBef>
                <a:spcPct val="0"/>
              </a:spcBef>
              <a:buFont typeface="Wingdings" pitchFamily="2" charset="2"/>
              <a:buNone/>
            </a:pPr>
            <a:r>
              <a:rPr lang="zh-CN" altLang="en-US" sz="2400" b="1" smtClean="0">
                <a:solidFill>
                  <a:srgbClr val="000099"/>
                </a:solidFill>
                <a:latin typeface="Times New Roman" pitchFamily="18" charset="0"/>
              </a:rPr>
              <a:t>数量分布函数和质量分布函数的图形如下图所示：</a:t>
            </a:r>
          </a:p>
        </p:txBody>
      </p:sp>
      <p:pic>
        <p:nvPicPr>
          <p:cNvPr id="1914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025" t="3442"/>
          <a:stretch>
            <a:fillRect/>
          </a:stretch>
        </p:blipFill>
        <p:spPr bwMode="auto">
          <a:xfrm>
            <a:off x="4645025" y="2132013"/>
            <a:ext cx="3960813" cy="2295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14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097088"/>
            <a:ext cx="3960813"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1493" name="Text Box 6"/>
          <p:cNvSpPr txBox="1">
            <a:spLocks noChangeArrowheads="1"/>
          </p:cNvSpPr>
          <p:nvPr/>
        </p:nvSpPr>
        <p:spPr bwMode="auto">
          <a:xfrm>
            <a:off x="1187450" y="4508500"/>
            <a:ext cx="345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sz="2000">
                <a:solidFill>
                  <a:srgbClr val="000099"/>
                </a:solidFill>
                <a:ea typeface="楷体_GB2312" pitchFamily="49" charset="-122"/>
              </a:rPr>
              <a:t>岐化终止时的数量分布函数</a:t>
            </a:r>
          </a:p>
        </p:txBody>
      </p:sp>
      <p:sp>
        <p:nvSpPr>
          <p:cNvPr id="191494" name="Text Box 7"/>
          <p:cNvSpPr txBox="1">
            <a:spLocks noChangeArrowheads="1"/>
          </p:cNvSpPr>
          <p:nvPr/>
        </p:nvSpPr>
        <p:spPr bwMode="auto">
          <a:xfrm>
            <a:off x="5148263" y="4545013"/>
            <a:ext cx="345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sz="2000">
                <a:solidFill>
                  <a:srgbClr val="000099"/>
                </a:solidFill>
                <a:ea typeface="楷体_GB2312" pitchFamily="49" charset="-122"/>
              </a:rPr>
              <a:t>岐化终止时的质量分布函数</a:t>
            </a:r>
          </a:p>
        </p:txBody>
      </p:sp>
      <p:sp>
        <p:nvSpPr>
          <p:cNvPr id="191495" name="Text Box 8"/>
          <p:cNvSpPr txBox="1">
            <a:spLocks noChangeArrowheads="1"/>
          </p:cNvSpPr>
          <p:nvPr/>
        </p:nvSpPr>
        <p:spPr bwMode="auto">
          <a:xfrm>
            <a:off x="2482850" y="2312988"/>
            <a:ext cx="15113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en-US" altLang="zh-CN" sz="1200" b="0">
                <a:solidFill>
                  <a:srgbClr val="000000"/>
                </a:solidFill>
                <a:latin typeface="Arial" pitchFamily="34" charset="0"/>
                <a:ea typeface="宋体" pitchFamily="2" charset="-122"/>
              </a:rPr>
              <a:t>1. p=0.9990, </a:t>
            </a:r>
          </a:p>
          <a:p>
            <a:pPr eaLnBrk="1" fontAlgn="base" hangingPunct="1">
              <a:spcBef>
                <a:spcPct val="50000"/>
              </a:spcBef>
              <a:spcAft>
                <a:spcPct val="0"/>
              </a:spcAft>
            </a:pPr>
            <a:r>
              <a:rPr lang="en-US" altLang="zh-CN" sz="1200" b="0">
                <a:solidFill>
                  <a:srgbClr val="000000"/>
                </a:solidFill>
                <a:latin typeface="Arial" pitchFamily="34" charset="0"/>
                <a:ea typeface="宋体" pitchFamily="2" charset="-122"/>
              </a:rPr>
              <a:t>2. p=0.9995</a:t>
            </a:r>
          </a:p>
          <a:p>
            <a:pPr eaLnBrk="1" fontAlgn="base" hangingPunct="1">
              <a:spcBef>
                <a:spcPct val="50000"/>
              </a:spcBef>
              <a:spcAft>
                <a:spcPct val="0"/>
              </a:spcAft>
            </a:pPr>
            <a:r>
              <a:rPr lang="en-US" altLang="zh-CN" sz="1200" b="0">
                <a:solidFill>
                  <a:srgbClr val="000000"/>
                </a:solidFill>
                <a:latin typeface="Arial" pitchFamily="34" charset="0"/>
                <a:ea typeface="宋体" pitchFamily="2" charset="-122"/>
              </a:rPr>
              <a:t>3. p=0.99975</a:t>
            </a:r>
          </a:p>
        </p:txBody>
      </p:sp>
      <p:graphicFrame>
        <p:nvGraphicFramePr>
          <p:cNvPr id="191496" name="Object 9"/>
          <p:cNvGraphicFramePr>
            <a:graphicFrameLocks noGrp="1" noChangeAspect="1"/>
          </p:cNvGraphicFramePr>
          <p:nvPr>
            <p:ph sz="half" idx="2"/>
          </p:nvPr>
        </p:nvGraphicFramePr>
        <p:xfrm>
          <a:off x="3563938" y="2600325"/>
          <a:ext cx="649287" cy="215900"/>
        </p:xfrm>
        <a:graphic>
          <a:graphicData uri="http://schemas.openxmlformats.org/presentationml/2006/ole">
            <mc:AlternateContent xmlns:mc="http://schemas.openxmlformats.org/markup-compatibility/2006">
              <mc:Choice xmlns:v="urn:schemas-microsoft-com:vml" Requires="v">
                <p:oleObj spid="_x0000_s102450" name="公式" r:id="rId5" imgW="647419" imgH="215806" progId="Equation.3">
                  <p:embed/>
                </p:oleObj>
              </mc:Choice>
              <mc:Fallback>
                <p:oleObj name="公式" r:id="rId5" imgW="647419"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2600325"/>
                        <a:ext cx="649287"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497" name="Object 10"/>
          <p:cNvGraphicFramePr>
            <a:graphicFrameLocks noChangeAspect="1"/>
          </p:cNvGraphicFramePr>
          <p:nvPr/>
        </p:nvGraphicFramePr>
        <p:xfrm>
          <a:off x="3563938" y="2312988"/>
          <a:ext cx="649287" cy="220662"/>
        </p:xfrm>
        <a:graphic>
          <a:graphicData uri="http://schemas.openxmlformats.org/presentationml/2006/ole">
            <mc:AlternateContent xmlns:mc="http://schemas.openxmlformats.org/markup-compatibility/2006">
              <mc:Choice xmlns:v="urn:schemas-microsoft-com:vml" Requires="v">
                <p:oleObj spid="_x0000_s102451" name="公式" r:id="rId7" imgW="634449" imgH="215713" progId="Equation.3">
                  <p:embed/>
                </p:oleObj>
              </mc:Choice>
              <mc:Fallback>
                <p:oleObj name="公式" r:id="rId7" imgW="634449"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938" y="2312988"/>
                        <a:ext cx="64928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498" name="Object 11"/>
          <p:cNvGraphicFramePr>
            <a:graphicFrameLocks noChangeAspect="1"/>
          </p:cNvGraphicFramePr>
          <p:nvPr/>
        </p:nvGraphicFramePr>
        <p:xfrm>
          <a:off x="3563938" y="2889250"/>
          <a:ext cx="661987" cy="220663"/>
        </p:xfrm>
        <a:graphic>
          <a:graphicData uri="http://schemas.openxmlformats.org/presentationml/2006/ole">
            <mc:AlternateContent xmlns:mc="http://schemas.openxmlformats.org/markup-compatibility/2006">
              <mc:Choice xmlns:v="urn:schemas-microsoft-com:vml" Requires="v">
                <p:oleObj spid="_x0000_s102452" name="公式" r:id="rId9" imgW="647419" imgH="215806" progId="Equation.3">
                  <p:embed/>
                </p:oleObj>
              </mc:Choice>
              <mc:Fallback>
                <p:oleObj name="公式" r:id="rId9" imgW="647419"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2889250"/>
                        <a:ext cx="66198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9" name="Text Box 12"/>
          <p:cNvSpPr txBox="1">
            <a:spLocks noChangeArrowheads="1"/>
          </p:cNvSpPr>
          <p:nvPr/>
        </p:nvSpPr>
        <p:spPr bwMode="auto">
          <a:xfrm>
            <a:off x="6445250" y="2274888"/>
            <a:ext cx="11509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en-US" altLang="zh-CN" sz="1200" b="0">
                <a:solidFill>
                  <a:srgbClr val="000000"/>
                </a:solidFill>
                <a:latin typeface="Arial" pitchFamily="34" charset="0"/>
                <a:ea typeface="宋体" pitchFamily="2" charset="-122"/>
              </a:rPr>
              <a:t>1. p=0.9990, </a:t>
            </a:r>
          </a:p>
          <a:p>
            <a:pPr eaLnBrk="1" fontAlgn="base" hangingPunct="1">
              <a:spcBef>
                <a:spcPct val="50000"/>
              </a:spcBef>
              <a:spcAft>
                <a:spcPct val="0"/>
              </a:spcAft>
            </a:pPr>
            <a:r>
              <a:rPr lang="en-US" altLang="zh-CN" sz="1200" b="0">
                <a:solidFill>
                  <a:srgbClr val="000000"/>
                </a:solidFill>
                <a:latin typeface="Arial" pitchFamily="34" charset="0"/>
                <a:ea typeface="宋体" pitchFamily="2" charset="-122"/>
              </a:rPr>
              <a:t>2. p=0.9995</a:t>
            </a:r>
          </a:p>
          <a:p>
            <a:pPr eaLnBrk="1" fontAlgn="base" hangingPunct="1">
              <a:spcBef>
                <a:spcPct val="50000"/>
              </a:spcBef>
              <a:spcAft>
                <a:spcPct val="0"/>
              </a:spcAft>
            </a:pPr>
            <a:r>
              <a:rPr lang="en-US" altLang="zh-CN" sz="1200" b="0">
                <a:solidFill>
                  <a:srgbClr val="000000"/>
                </a:solidFill>
                <a:latin typeface="Arial" pitchFamily="34" charset="0"/>
                <a:ea typeface="宋体" pitchFamily="2" charset="-122"/>
              </a:rPr>
              <a:t>3. p=0.99975</a:t>
            </a:r>
          </a:p>
        </p:txBody>
      </p:sp>
      <p:graphicFrame>
        <p:nvGraphicFramePr>
          <p:cNvPr id="191500" name="Object 13"/>
          <p:cNvGraphicFramePr>
            <a:graphicFrameLocks noChangeAspect="1"/>
          </p:cNvGraphicFramePr>
          <p:nvPr/>
        </p:nvGraphicFramePr>
        <p:xfrm>
          <a:off x="7524750" y="2274888"/>
          <a:ext cx="649288" cy="220662"/>
        </p:xfrm>
        <a:graphic>
          <a:graphicData uri="http://schemas.openxmlformats.org/presentationml/2006/ole">
            <mc:AlternateContent xmlns:mc="http://schemas.openxmlformats.org/markup-compatibility/2006">
              <mc:Choice xmlns:v="urn:schemas-microsoft-com:vml" Requires="v">
                <p:oleObj spid="_x0000_s102453" name="公式" r:id="rId11" imgW="634449" imgH="215713" progId="Equation.3">
                  <p:embed/>
                </p:oleObj>
              </mc:Choice>
              <mc:Fallback>
                <p:oleObj name="公式" r:id="rId11" imgW="634449"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274888"/>
                        <a:ext cx="64928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501" name="Object 14"/>
          <p:cNvGraphicFramePr>
            <a:graphicFrameLocks noChangeAspect="1"/>
          </p:cNvGraphicFramePr>
          <p:nvPr/>
        </p:nvGraphicFramePr>
        <p:xfrm>
          <a:off x="7524750" y="2563813"/>
          <a:ext cx="649288" cy="215900"/>
        </p:xfrm>
        <a:graphic>
          <a:graphicData uri="http://schemas.openxmlformats.org/presentationml/2006/ole">
            <mc:AlternateContent xmlns:mc="http://schemas.openxmlformats.org/markup-compatibility/2006">
              <mc:Choice xmlns:v="urn:schemas-microsoft-com:vml" Requires="v">
                <p:oleObj spid="_x0000_s102454" name="公式" r:id="rId12" imgW="647419" imgH="215806" progId="Equation.3">
                  <p:embed/>
                </p:oleObj>
              </mc:Choice>
              <mc:Fallback>
                <p:oleObj name="公式" r:id="rId12" imgW="647419"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2563813"/>
                        <a:ext cx="649288"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502" name="Object 15"/>
          <p:cNvGraphicFramePr>
            <a:graphicFrameLocks noChangeAspect="1"/>
          </p:cNvGraphicFramePr>
          <p:nvPr/>
        </p:nvGraphicFramePr>
        <p:xfrm>
          <a:off x="7524750" y="2851150"/>
          <a:ext cx="661988" cy="220663"/>
        </p:xfrm>
        <a:graphic>
          <a:graphicData uri="http://schemas.openxmlformats.org/presentationml/2006/ole">
            <mc:AlternateContent xmlns:mc="http://schemas.openxmlformats.org/markup-compatibility/2006">
              <mc:Choice xmlns:v="urn:schemas-microsoft-com:vml" Requires="v">
                <p:oleObj spid="_x0000_s102455" name="公式" r:id="rId13" imgW="647419" imgH="215806" progId="Equation.3">
                  <p:embed/>
                </p:oleObj>
              </mc:Choice>
              <mc:Fallback>
                <p:oleObj name="公式" r:id="rId13" imgW="647419"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750" y="2851150"/>
                        <a:ext cx="661988"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503" name="Rectangle 17"/>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160</a:t>
            </a:fld>
            <a:endParaRPr lang="en-US" altLang="zh-CN">
              <a:solidFill>
                <a:srgbClr val="000000"/>
              </a:solidFill>
            </a:endParaRPr>
          </a:p>
        </p:txBody>
      </p:sp>
    </p:spTree>
    <p:extLst>
      <p:ext uri="{BB962C8B-B14F-4D97-AF65-F5344CB8AC3E}">
        <p14:creationId xmlns:p14="http://schemas.microsoft.com/office/powerpoint/2010/main" val="827178766"/>
      </p:ext>
    </p:extLst>
  </p:cSld>
  <p:clrMapOvr>
    <a:masterClrMapping/>
  </p:clrMapOvr>
  <p:transition spd="slow"/>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body" idx="1"/>
          </p:nvPr>
        </p:nvSpPr>
        <p:spPr>
          <a:xfrm>
            <a:off x="611188" y="981075"/>
            <a:ext cx="7921625" cy="530225"/>
          </a:xfrm>
          <a:noFill/>
        </p:spPr>
        <p:txBody>
          <a:bodyPr>
            <a:spAutoFit/>
          </a:bodyPr>
          <a:lstStyle/>
          <a:p>
            <a:pPr marL="0" indent="0" algn="just" eaLnBrk="1" hangingPunct="1">
              <a:lnSpc>
                <a:spcPct val="120000"/>
              </a:lnSpc>
              <a:spcBef>
                <a:spcPct val="0"/>
              </a:spcBef>
              <a:buFont typeface="Wingdings" pitchFamily="2" charset="2"/>
              <a:buNone/>
            </a:pPr>
            <a:r>
              <a:rPr lang="zh-CN" altLang="en-US" sz="2400" b="1" smtClean="0">
                <a:solidFill>
                  <a:srgbClr val="000099"/>
                </a:solidFill>
                <a:latin typeface="Times New Roman" pitchFamily="18" charset="0"/>
              </a:rPr>
              <a:t>数均聚合度是每个大分子的平均单体单元数，即：   </a:t>
            </a:r>
          </a:p>
        </p:txBody>
      </p:sp>
      <p:sp>
        <p:nvSpPr>
          <p:cNvPr id="248832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2516" name="Object 6"/>
          <p:cNvGraphicFramePr>
            <a:graphicFrameLocks noChangeAspect="1"/>
          </p:cNvGraphicFramePr>
          <p:nvPr/>
        </p:nvGraphicFramePr>
        <p:xfrm>
          <a:off x="1763713" y="1628775"/>
          <a:ext cx="3529012" cy="895350"/>
        </p:xfrm>
        <a:graphic>
          <a:graphicData uri="http://schemas.openxmlformats.org/presentationml/2006/ole">
            <mc:AlternateContent xmlns:mc="http://schemas.openxmlformats.org/markup-compatibility/2006">
              <mc:Choice xmlns:v="urn:schemas-microsoft-com:vml" Requires="v">
                <p:oleObj spid="_x0000_s103458" name="公式" r:id="rId3" imgW="1651000" imgH="419100" progId="Equation.3">
                  <p:embed/>
                </p:oleObj>
              </mc:Choice>
              <mc:Fallback>
                <p:oleObj name="公式" r:id="rId3" imgW="16510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628775"/>
                        <a:ext cx="35290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7" name="Object 8"/>
          <p:cNvGraphicFramePr>
            <a:graphicFrameLocks noChangeAspect="1"/>
          </p:cNvGraphicFramePr>
          <p:nvPr/>
        </p:nvGraphicFramePr>
        <p:xfrm>
          <a:off x="1846263" y="3284538"/>
          <a:ext cx="4986337" cy="860425"/>
        </p:xfrm>
        <a:graphic>
          <a:graphicData uri="http://schemas.openxmlformats.org/presentationml/2006/ole">
            <mc:AlternateContent xmlns:mc="http://schemas.openxmlformats.org/markup-compatibility/2006">
              <mc:Choice xmlns:v="urn:schemas-microsoft-com:vml" Requires="v">
                <p:oleObj spid="_x0000_s103459" name="公式" r:id="rId5" imgW="2489200" imgH="431800" progId="Equation.3">
                  <p:embed/>
                </p:oleObj>
              </mc:Choice>
              <mc:Fallback>
                <p:oleObj name="公式" r:id="rId5" imgW="2489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263" y="3284538"/>
                        <a:ext cx="49863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8" name="Object 9"/>
          <p:cNvGraphicFramePr>
            <a:graphicFrameLocks noChangeAspect="1"/>
          </p:cNvGraphicFramePr>
          <p:nvPr/>
        </p:nvGraphicFramePr>
        <p:xfrm>
          <a:off x="1846263" y="4362450"/>
          <a:ext cx="6254750" cy="858838"/>
        </p:xfrm>
        <a:graphic>
          <a:graphicData uri="http://schemas.openxmlformats.org/presentationml/2006/ole">
            <mc:AlternateContent xmlns:mc="http://schemas.openxmlformats.org/markup-compatibility/2006">
              <mc:Choice xmlns:v="urn:schemas-microsoft-com:vml" Requires="v">
                <p:oleObj spid="_x0000_s103460" name="公式" r:id="rId7" imgW="3022600" imgH="419100" progId="Equation.3">
                  <p:embed/>
                </p:oleObj>
              </mc:Choice>
              <mc:Fallback>
                <p:oleObj name="公式" r:id="rId7" imgW="30226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6263" y="4362450"/>
                        <a:ext cx="625475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2519" name="Object 10"/>
          <p:cNvGraphicFramePr>
            <a:graphicFrameLocks noChangeAspect="1"/>
          </p:cNvGraphicFramePr>
          <p:nvPr/>
        </p:nvGraphicFramePr>
        <p:xfrm>
          <a:off x="1835150" y="5292725"/>
          <a:ext cx="1944688" cy="865188"/>
        </p:xfrm>
        <a:graphic>
          <a:graphicData uri="http://schemas.openxmlformats.org/presentationml/2006/ole">
            <mc:AlternateContent xmlns:mc="http://schemas.openxmlformats.org/markup-compatibility/2006">
              <mc:Choice xmlns:v="urn:schemas-microsoft-com:vml" Requires="v">
                <p:oleObj spid="_x0000_s103461" name="公式" r:id="rId9" imgW="965200" imgH="431800" progId="Equation.3">
                  <p:embed/>
                </p:oleObj>
              </mc:Choice>
              <mc:Fallback>
                <p:oleObj name="公式" r:id="rId9" imgW="9652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5292725"/>
                        <a:ext cx="19446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2520" name="Rectangle 15"/>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92521" name="Rectangle 16"/>
          <p:cNvSpPr>
            <a:spLocks noChangeArrowheads="1"/>
          </p:cNvSpPr>
          <p:nvPr/>
        </p:nvSpPr>
        <p:spPr bwMode="auto">
          <a:xfrm>
            <a:off x="611188" y="2636838"/>
            <a:ext cx="79216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lang="zh-CN" altLang="en-US" sz="2400" b="1">
                <a:solidFill>
                  <a:srgbClr val="000099"/>
                </a:solidFill>
                <a:latin typeface="Times New Roman" pitchFamily="18" charset="0"/>
              </a:rPr>
              <a:t>从分布函数也可导出各种平均聚合度与</a:t>
            </a:r>
            <a:r>
              <a:rPr lang="en-US" altLang="zh-CN" sz="2400" b="1">
                <a:solidFill>
                  <a:srgbClr val="000099"/>
                </a:solidFill>
                <a:latin typeface="Times New Roman" pitchFamily="18" charset="0"/>
              </a:rPr>
              <a:t>p</a:t>
            </a:r>
            <a:r>
              <a:rPr lang="zh-CN" altLang="en-US" sz="2400" b="1">
                <a:solidFill>
                  <a:srgbClr val="000099"/>
                </a:solidFill>
                <a:latin typeface="Times New Roman" pitchFamily="18" charset="0"/>
              </a:rPr>
              <a:t>的关系。</a:t>
            </a:r>
          </a:p>
        </p:txBody>
      </p:sp>
      <p:sp>
        <p:nvSpPr>
          <p:cNvPr id="192522" name="Rectangle 17"/>
          <p:cNvSpPr>
            <a:spLocks noChangeArrowheads="1"/>
          </p:cNvSpPr>
          <p:nvPr/>
        </p:nvSpPr>
        <p:spPr bwMode="auto">
          <a:xfrm>
            <a:off x="4211638" y="5516563"/>
            <a:ext cx="294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CC0000"/>
                </a:solidFill>
                <a:latin typeface="Times New Roman" pitchFamily="18" charset="0"/>
                <a:ea typeface="黑体" pitchFamily="49" charset="-122"/>
              </a:rPr>
              <a:t>（分子量分布指数）</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161</a:t>
            </a:fld>
            <a:endParaRPr lang="en-US" altLang="zh-CN">
              <a:solidFill>
                <a:srgbClr val="000000"/>
              </a:solidFill>
            </a:endParaRPr>
          </a:p>
        </p:txBody>
      </p:sp>
    </p:spTree>
    <p:extLst>
      <p:ext uri="{BB962C8B-B14F-4D97-AF65-F5344CB8AC3E}">
        <p14:creationId xmlns:p14="http://schemas.microsoft.com/office/powerpoint/2010/main" val="145330482"/>
      </p:ext>
    </p:extLst>
  </p:cSld>
  <p:clrMapOvr>
    <a:masterClrMapping/>
  </p:clrMapOvr>
  <p:transition spd="slow"/>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755650" y="2419350"/>
            <a:ext cx="7921625" cy="2305050"/>
          </a:xfrm>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链自由基偶合成</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聚体，可有许多种偶合情况：单体与</a:t>
            </a:r>
            <a:r>
              <a:rPr lang="en-US" altLang="zh-CN" sz="2400" b="1" smtClean="0">
                <a:solidFill>
                  <a:srgbClr val="000099"/>
                </a:solidFill>
                <a:latin typeface="Times New Roman" pitchFamily="18" charset="0"/>
              </a:rPr>
              <a:t>(x-1)-</a:t>
            </a:r>
            <a:r>
              <a:rPr lang="zh-CN" altLang="en-US" sz="2400" b="1" smtClean="0">
                <a:solidFill>
                  <a:srgbClr val="000099"/>
                </a:solidFill>
                <a:latin typeface="Times New Roman" pitchFamily="18" charset="0"/>
              </a:rPr>
              <a:t>聚体偶合、</a:t>
            </a:r>
            <a:r>
              <a:rPr lang="en-US" altLang="zh-CN" sz="2400" b="1" smtClean="0">
                <a:solidFill>
                  <a:srgbClr val="000099"/>
                </a:solidFill>
                <a:latin typeface="Times New Roman" pitchFamily="18" charset="0"/>
              </a:rPr>
              <a:t>2-</a:t>
            </a:r>
            <a:r>
              <a:rPr lang="zh-CN" altLang="en-US" sz="2400" b="1" smtClean="0">
                <a:solidFill>
                  <a:srgbClr val="000099"/>
                </a:solidFill>
                <a:latin typeface="Times New Roman" pitchFamily="18" charset="0"/>
              </a:rPr>
              <a:t>聚体与</a:t>
            </a:r>
            <a:r>
              <a:rPr lang="en-US" altLang="zh-CN" sz="2400" b="1" smtClean="0">
                <a:solidFill>
                  <a:srgbClr val="000099"/>
                </a:solidFill>
                <a:latin typeface="Times New Roman" pitchFamily="18" charset="0"/>
              </a:rPr>
              <a:t>(x-2)-</a:t>
            </a:r>
            <a:r>
              <a:rPr lang="zh-CN" altLang="en-US" sz="2400" b="1" smtClean="0">
                <a:solidFill>
                  <a:srgbClr val="000099"/>
                </a:solidFill>
                <a:latin typeface="Times New Roman" pitchFamily="18" charset="0"/>
              </a:rPr>
              <a:t>聚体偶合、</a:t>
            </a:r>
            <a:r>
              <a:rPr lang="en-US" altLang="zh-CN" sz="2400" b="1" smtClean="0">
                <a:solidFill>
                  <a:srgbClr val="000099"/>
                </a:solidFill>
                <a:latin typeface="Times New Roman" pitchFamily="18" charset="0"/>
              </a:rPr>
              <a:t>3-</a:t>
            </a:r>
            <a:r>
              <a:rPr lang="zh-CN" altLang="en-US" sz="2400" b="1" smtClean="0">
                <a:solidFill>
                  <a:srgbClr val="000099"/>
                </a:solidFill>
                <a:latin typeface="Times New Roman" pitchFamily="18" charset="0"/>
              </a:rPr>
              <a:t>聚体与</a:t>
            </a:r>
            <a:r>
              <a:rPr lang="en-US" altLang="zh-CN" sz="2400" b="1" smtClean="0">
                <a:solidFill>
                  <a:srgbClr val="000099"/>
                </a:solidFill>
                <a:latin typeface="Times New Roman" pitchFamily="18" charset="0"/>
              </a:rPr>
              <a:t>(x-3)-</a:t>
            </a:r>
            <a:r>
              <a:rPr lang="zh-CN" altLang="en-US" sz="2400" b="1" smtClean="0">
                <a:solidFill>
                  <a:srgbClr val="000099"/>
                </a:solidFill>
                <a:latin typeface="Times New Roman" pitchFamily="18" charset="0"/>
              </a:rPr>
              <a:t>聚体偶合、</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x/2-</a:t>
            </a:r>
            <a:r>
              <a:rPr lang="zh-CN" altLang="en-US" sz="2400" b="1" smtClean="0">
                <a:solidFill>
                  <a:srgbClr val="000099"/>
                </a:solidFill>
                <a:latin typeface="Times New Roman" pitchFamily="18" charset="0"/>
              </a:rPr>
              <a:t>聚体与</a:t>
            </a:r>
            <a:r>
              <a:rPr lang="en-US" altLang="zh-CN" sz="2400" b="1" smtClean="0">
                <a:solidFill>
                  <a:srgbClr val="000099"/>
                </a:solidFill>
                <a:latin typeface="Times New Roman" pitchFamily="18" charset="0"/>
              </a:rPr>
              <a:t>x/2-</a:t>
            </a:r>
            <a:r>
              <a:rPr lang="zh-CN" altLang="en-US" sz="2400" b="1" smtClean="0">
                <a:solidFill>
                  <a:srgbClr val="000099"/>
                </a:solidFill>
                <a:latin typeface="Times New Roman" pitchFamily="18" charset="0"/>
              </a:rPr>
              <a:t>聚体偶合等。即</a:t>
            </a:r>
            <a:r>
              <a:rPr lang="zh-CN" altLang="en-US" sz="2400" b="1" smtClean="0">
                <a:solidFill>
                  <a:srgbClr val="A50021"/>
                </a:solidFill>
                <a:latin typeface="Times New Roman" pitchFamily="18" charset="0"/>
              </a:rPr>
              <a:t>不同长度的链自由基之间有</a:t>
            </a:r>
            <a:r>
              <a:rPr lang="en-US" altLang="zh-CN" sz="2400" b="1" smtClean="0">
                <a:solidFill>
                  <a:srgbClr val="A50021"/>
                </a:solidFill>
                <a:latin typeface="Times New Roman" pitchFamily="18" charset="0"/>
              </a:rPr>
              <a:t>x/2-1</a:t>
            </a:r>
            <a:r>
              <a:rPr lang="zh-CN" altLang="en-US" sz="2400" b="1" smtClean="0">
                <a:solidFill>
                  <a:srgbClr val="A50021"/>
                </a:solidFill>
                <a:latin typeface="Times New Roman" pitchFamily="18" charset="0"/>
              </a:rPr>
              <a:t>种偶合，等长度的链自由基之间有</a:t>
            </a:r>
            <a:r>
              <a:rPr lang="en-US" altLang="zh-CN" sz="2400" b="1" smtClean="0">
                <a:solidFill>
                  <a:srgbClr val="A50021"/>
                </a:solidFill>
                <a:latin typeface="Times New Roman" pitchFamily="18" charset="0"/>
              </a:rPr>
              <a:t>1</a:t>
            </a:r>
            <a:r>
              <a:rPr lang="zh-CN" altLang="en-US" sz="2400" b="1" smtClean="0">
                <a:solidFill>
                  <a:srgbClr val="A50021"/>
                </a:solidFill>
                <a:latin typeface="Times New Roman" pitchFamily="18" charset="0"/>
              </a:rPr>
              <a:t>种偶合</a:t>
            </a:r>
            <a:r>
              <a:rPr lang="zh-CN" altLang="en-US" sz="2400" b="1" smtClean="0">
                <a:solidFill>
                  <a:srgbClr val="000099"/>
                </a:solidFill>
                <a:latin typeface="Times New Roman" pitchFamily="18" charset="0"/>
              </a:rPr>
              <a:t>。</a:t>
            </a:r>
          </a:p>
        </p:txBody>
      </p:sp>
      <p:graphicFrame>
        <p:nvGraphicFramePr>
          <p:cNvPr id="193539" name="Object 4"/>
          <p:cNvGraphicFramePr>
            <a:graphicFrameLocks noGrp="1" noChangeAspect="1"/>
          </p:cNvGraphicFramePr>
          <p:nvPr>
            <p:ph sz="half" idx="2"/>
          </p:nvPr>
        </p:nvGraphicFramePr>
        <p:xfrm>
          <a:off x="612775" y="4886325"/>
          <a:ext cx="7920038" cy="1279525"/>
        </p:xfrm>
        <a:graphic>
          <a:graphicData uri="http://schemas.openxmlformats.org/presentationml/2006/ole">
            <mc:AlternateContent xmlns:mc="http://schemas.openxmlformats.org/markup-compatibility/2006">
              <mc:Choice xmlns:v="urn:schemas-microsoft-com:vml" Requires="v">
                <p:oleObj spid="_x0000_s104466" name="Document" r:id="rId3" imgW="6248400" imgH="1009650" progId="ChemWindow.Document">
                  <p:embed/>
                </p:oleObj>
              </mc:Choice>
              <mc:Fallback>
                <p:oleObj name="Document" r:id="rId3" imgW="6248400" imgH="10096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886325"/>
                        <a:ext cx="7920038"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0" name="Rectangle 6"/>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89352" name="Rectangle 8"/>
          <p:cNvSpPr>
            <a:spLocks noChangeArrowheads="1"/>
          </p:cNvSpPr>
          <p:nvPr/>
        </p:nvSpPr>
        <p:spPr bwMode="auto">
          <a:xfrm>
            <a:off x="611188" y="908050"/>
            <a:ext cx="41132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偶合终止时的分子量分布</a:t>
            </a:r>
          </a:p>
        </p:txBody>
      </p:sp>
      <p:graphicFrame>
        <p:nvGraphicFramePr>
          <p:cNvPr id="193542" name="Object 9"/>
          <p:cNvGraphicFramePr>
            <a:graphicFrameLocks noChangeAspect="1"/>
          </p:cNvGraphicFramePr>
          <p:nvPr/>
        </p:nvGraphicFramePr>
        <p:xfrm>
          <a:off x="576263" y="1628775"/>
          <a:ext cx="8027987" cy="696913"/>
        </p:xfrm>
        <a:graphic>
          <a:graphicData uri="http://schemas.openxmlformats.org/presentationml/2006/ole">
            <mc:AlternateContent xmlns:mc="http://schemas.openxmlformats.org/markup-compatibility/2006">
              <mc:Choice xmlns:v="urn:schemas-microsoft-com:vml" Requires="v">
                <p:oleObj spid="_x0000_s104467" name="Document" r:id="rId5" imgW="5381625" imgH="466725" progId="ChemWindow.Document">
                  <p:embed/>
                </p:oleObj>
              </mc:Choice>
              <mc:Fallback>
                <p:oleObj name="Document" r:id="rId5" imgW="5381625" imgH="466725"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1628775"/>
                        <a:ext cx="8027987"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162</a:t>
            </a:fld>
            <a:endParaRPr lang="en-US" altLang="zh-CN">
              <a:solidFill>
                <a:srgbClr val="000000"/>
              </a:solidFill>
            </a:endParaRPr>
          </a:p>
        </p:txBody>
      </p:sp>
    </p:spTree>
    <p:extLst>
      <p:ext uri="{BB962C8B-B14F-4D97-AF65-F5344CB8AC3E}">
        <p14:creationId xmlns:p14="http://schemas.microsoft.com/office/powerpoint/2010/main" val="47435849"/>
      </p:ext>
    </p:extLst>
  </p:cSld>
  <p:clrMapOvr>
    <a:masterClrMapping/>
  </p:clrMapOvr>
  <p:transition spd="slow"/>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372" name="Rectangle 4"/>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4563" name="Object 5"/>
          <p:cNvGraphicFramePr>
            <a:graphicFrameLocks noChangeAspect="1"/>
          </p:cNvGraphicFramePr>
          <p:nvPr/>
        </p:nvGraphicFramePr>
        <p:xfrm>
          <a:off x="1393825" y="1700213"/>
          <a:ext cx="5832475" cy="971550"/>
        </p:xfrm>
        <a:graphic>
          <a:graphicData uri="http://schemas.openxmlformats.org/presentationml/2006/ole">
            <mc:AlternateContent xmlns:mc="http://schemas.openxmlformats.org/markup-compatibility/2006">
              <mc:Choice xmlns:v="urn:schemas-microsoft-com:vml" Requires="v">
                <p:oleObj spid="_x0000_s105498" name="公式" r:id="rId3" imgW="2921000" imgH="482600" progId="Equation.3">
                  <p:embed/>
                </p:oleObj>
              </mc:Choice>
              <mc:Fallback>
                <p:oleObj name="公式" r:id="rId3" imgW="29210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825" y="1700213"/>
                        <a:ext cx="58324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90374" name="Rectangle 6"/>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490375" name="Object 7"/>
          <p:cNvGraphicFramePr>
            <a:graphicFrameLocks noChangeAspect="1"/>
          </p:cNvGraphicFramePr>
          <p:nvPr/>
        </p:nvGraphicFramePr>
        <p:xfrm>
          <a:off x="1393825" y="3500438"/>
          <a:ext cx="6264275" cy="492125"/>
        </p:xfrm>
        <a:graphic>
          <a:graphicData uri="http://schemas.openxmlformats.org/presentationml/2006/ole">
            <mc:AlternateContent xmlns:mc="http://schemas.openxmlformats.org/markup-compatibility/2006">
              <mc:Choice xmlns:v="urn:schemas-microsoft-com:vml" Requires="v">
                <p:oleObj spid="_x0000_s105499" name="公式" r:id="rId5" imgW="3263900" imgH="254000" progId="Equation.3">
                  <p:embed/>
                </p:oleObj>
              </mc:Choice>
              <mc:Fallback>
                <p:oleObj name="公式" r:id="rId5" imgW="32639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825" y="3500438"/>
                        <a:ext cx="6264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90378" name="Object 10"/>
          <p:cNvGraphicFramePr>
            <a:graphicFrameLocks noChangeAspect="1"/>
          </p:cNvGraphicFramePr>
          <p:nvPr/>
        </p:nvGraphicFramePr>
        <p:xfrm>
          <a:off x="1042988" y="4797425"/>
          <a:ext cx="7499350" cy="1333500"/>
        </p:xfrm>
        <a:graphic>
          <a:graphicData uri="http://schemas.openxmlformats.org/presentationml/2006/ole">
            <mc:AlternateContent xmlns:mc="http://schemas.openxmlformats.org/markup-compatibility/2006">
              <mc:Choice xmlns:v="urn:schemas-microsoft-com:vml" Requires="v">
                <p:oleObj spid="_x0000_s105500" name="公式" r:id="rId7" imgW="3860800" imgH="685800" progId="Equation.3">
                  <p:embed/>
                </p:oleObj>
              </mc:Choice>
              <mc:Fallback>
                <p:oleObj name="公式" r:id="rId7" imgW="38608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797425"/>
                        <a:ext cx="74993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67" name="Rectangle 13"/>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94568" name="Rectangle 14"/>
          <p:cNvSpPr>
            <a:spLocks noChangeArrowheads="1"/>
          </p:cNvSpPr>
          <p:nvPr/>
        </p:nvSpPr>
        <p:spPr bwMode="auto">
          <a:xfrm>
            <a:off x="673100" y="1052513"/>
            <a:ext cx="5646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Times New Roman" pitchFamily="18" charset="0"/>
                <a:ea typeface="黑体" pitchFamily="49" charset="-122"/>
              </a:rPr>
              <a:t>等长度链自由基偶合</a:t>
            </a:r>
            <a:r>
              <a:rPr lang="zh-CN" altLang="en-US" sz="2400" b="1">
                <a:solidFill>
                  <a:srgbClr val="000099"/>
                </a:solidFill>
                <a:latin typeface="Times New Roman" pitchFamily="18" charset="0"/>
                <a:ea typeface="黑体" pitchFamily="49" charset="-122"/>
              </a:rPr>
              <a:t>形成</a:t>
            </a:r>
            <a:r>
              <a:rPr lang="en-US" altLang="zh-CN" sz="2400" b="1">
                <a:solidFill>
                  <a:srgbClr val="000099"/>
                </a:solidFill>
                <a:latin typeface="Times New Roman" pitchFamily="18" charset="0"/>
                <a:ea typeface="黑体" pitchFamily="49" charset="-122"/>
              </a:rPr>
              <a:t>x-</a:t>
            </a:r>
            <a:r>
              <a:rPr lang="zh-CN" altLang="en-US" sz="2400" b="1">
                <a:solidFill>
                  <a:srgbClr val="000099"/>
                </a:solidFill>
                <a:latin typeface="Times New Roman" pitchFamily="18" charset="0"/>
                <a:ea typeface="黑体" pitchFamily="49" charset="-122"/>
              </a:rPr>
              <a:t>聚体的几率：</a:t>
            </a:r>
          </a:p>
        </p:txBody>
      </p:sp>
      <p:sp>
        <p:nvSpPr>
          <p:cNvPr id="2490383" name="Rectangle 15"/>
          <p:cNvSpPr>
            <a:spLocks noChangeArrowheads="1"/>
          </p:cNvSpPr>
          <p:nvPr/>
        </p:nvSpPr>
        <p:spPr bwMode="auto">
          <a:xfrm>
            <a:off x="673100" y="2851150"/>
            <a:ext cx="595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Times New Roman" pitchFamily="18" charset="0"/>
                <a:ea typeface="黑体" pitchFamily="49" charset="-122"/>
              </a:rPr>
              <a:t>不等长度链自由基偶合</a:t>
            </a:r>
            <a:r>
              <a:rPr lang="zh-CN" altLang="en-US" sz="2400" b="1">
                <a:solidFill>
                  <a:srgbClr val="000099"/>
                </a:solidFill>
                <a:latin typeface="Times New Roman" pitchFamily="18" charset="0"/>
                <a:ea typeface="黑体" pitchFamily="49" charset="-122"/>
              </a:rPr>
              <a:t>形成</a:t>
            </a:r>
            <a:r>
              <a:rPr lang="en-US" altLang="zh-CN" sz="2400" b="1">
                <a:solidFill>
                  <a:srgbClr val="000099"/>
                </a:solidFill>
                <a:latin typeface="Times New Roman" pitchFamily="18" charset="0"/>
                <a:ea typeface="黑体" pitchFamily="49" charset="-122"/>
              </a:rPr>
              <a:t>x-</a:t>
            </a:r>
            <a:r>
              <a:rPr lang="zh-CN" altLang="en-US" sz="2400" b="1">
                <a:solidFill>
                  <a:srgbClr val="000099"/>
                </a:solidFill>
                <a:latin typeface="Times New Roman" pitchFamily="18" charset="0"/>
                <a:ea typeface="黑体" pitchFamily="49" charset="-122"/>
              </a:rPr>
              <a:t>聚体的几率：</a:t>
            </a:r>
          </a:p>
        </p:txBody>
      </p:sp>
      <p:sp>
        <p:nvSpPr>
          <p:cNvPr id="2490384" name="Rectangle 16"/>
          <p:cNvSpPr>
            <a:spLocks noChangeArrowheads="1"/>
          </p:cNvSpPr>
          <p:nvPr/>
        </p:nvSpPr>
        <p:spPr bwMode="auto">
          <a:xfrm>
            <a:off x="673100" y="4340225"/>
            <a:ext cx="319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形成</a:t>
            </a:r>
            <a:r>
              <a:rPr lang="en-US" altLang="zh-CN" sz="2400" b="1">
                <a:solidFill>
                  <a:srgbClr val="000099"/>
                </a:solidFill>
                <a:latin typeface="Times New Roman" pitchFamily="18" charset="0"/>
                <a:ea typeface="黑体" pitchFamily="49" charset="-122"/>
              </a:rPr>
              <a:t>x-</a:t>
            </a:r>
            <a:r>
              <a:rPr lang="zh-CN" altLang="en-US" sz="2400" b="1">
                <a:solidFill>
                  <a:srgbClr val="000099"/>
                </a:solidFill>
                <a:latin typeface="Times New Roman" pitchFamily="18" charset="0"/>
                <a:ea typeface="黑体" pitchFamily="49" charset="-122"/>
              </a:rPr>
              <a:t>聚体的</a:t>
            </a:r>
            <a:r>
              <a:rPr lang="zh-CN" altLang="en-US" sz="2400" b="1">
                <a:solidFill>
                  <a:srgbClr val="A50021"/>
                </a:solidFill>
                <a:latin typeface="Times New Roman" pitchFamily="18" charset="0"/>
                <a:ea typeface="黑体" pitchFamily="49" charset="-122"/>
              </a:rPr>
              <a:t>总几率</a:t>
            </a:r>
            <a:r>
              <a:rPr lang="zh-CN" altLang="en-US" sz="2400" b="1">
                <a:solidFill>
                  <a:srgbClr val="000099"/>
                </a:solidFill>
                <a:latin typeface="Times New Roman" pitchFamily="18" charset="0"/>
                <a:ea typeface="黑体" pitchFamily="49" charset="-122"/>
              </a:rPr>
              <a:t>：</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163</a:t>
            </a:fld>
            <a:endParaRPr lang="en-US" altLang="zh-CN">
              <a:solidFill>
                <a:srgbClr val="000000"/>
              </a:solidFill>
            </a:endParaRPr>
          </a:p>
        </p:txBody>
      </p:sp>
    </p:spTree>
    <p:extLst>
      <p:ext uri="{BB962C8B-B14F-4D97-AF65-F5344CB8AC3E}">
        <p14:creationId xmlns:p14="http://schemas.microsoft.com/office/powerpoint/2010/main" val="29530218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90375"/>
                                        </p:tgtEl>
                                        <p:attrNameLst>
                                          <p:attrName>style.visibility</p:attrName>
                                        </p:attrNameLst>
                                      </p:cBhvr>
                                      <p:to>
                                        <p:strVal val="visible"/>
                                      </p:to>
                                    </p:set>
                                    <p:animEffect transition="in" filter="wipe(up)">
                                      <p:cBhvr>
                                        <p:cTn id="7" dur="500"/>
                                        <p:tgtEl>
                                          <p:spTgt spid="249037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90383"/>
                                        </p:tgtEl>
                                        <p:attrNameLst>
                                          <p:attrName>style.visibility</p:attrName>
                                        </p:attrNameLst>
                                      </p:cBhvr>
                                      <p:to>
                                        <p:strVal val="visible"/>
                                      </p:to>
                                    </p:set>
                                    <p:animEffect transition="in" filter="wipe(up)">
                                      <p:cBhvr>
                                        <p:cTn id="10" dur="500"/>
                                        <p:tgtEl>
                                          <p:spTgt spid="24903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490378"/>
                                        </p:tgtEl>
                                        <p:attrNameLst>
                                          <p:attrName>style.visibility</p:attrName>
                                        </p:attrNameLst>
                                      </p:cBhvr>
                                      <p:to>
                                        <p:strVal val="visible"/>
                                      </p:to>
                                    </p:set>
                                    <p:animEffect transition="in" filter="wipe(up)">
                                      <p:cBhvr>
                                        <p:cTn id="15" dur="500"/>
                                        <p:tgtEl>
                                          <p:spTgt spid="249037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490384"/>
                                        </p:tgtEl>
                                        <p:attrNameLst>
                                          <p:attrName>style.visibility</p:attrName>
                                        </p:attrNameLst>
                                      </p:cBhvr>
                                      <p:to>
                                        <p:strVal val="visible"/>
                                      </p:to>
                                    </p:set>
                                    <p:animEffect transition="in" filter="wipe(up)">
                                      <p:cBhvr>
                                        <p:cTn id="18" dur="500"/>
                                        <p:tgtEl>
                                          <p:spTgt spid="2490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0383" grpId="0"/>
      <p:bldP spid="2490384"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body" sz="half" idx="1"/>
          </p:nvPr>
        </p:nvSpPr>
        <p:spPr>
          <a:xfrm>
            <a:off x="611188" y="1125538"/>
            <a:ext cx="7921625" cy="1150937"/>
          </a:xfrm>
        </p:spPr>
        <p:txBody>
          <a:bodyPr/>
          <a:lstStyle/>
          <a:p>
            <a:pPr marL="0" indent="720725" algn="just" eaLnBrk="1" hangingPunct="1">
              <a:lnSpc>
                <a:spcPct val="120000"/>
              </a:lnSpc>
              <a:buFont typeface="Wingdings" pitchFamily="2" charset="2"/>
              <a:buNone/>
            </a:pPr>
            <a:r>
              <a:rPr lang="zh-CN" altLang="en-US" sz="2400" b="1" smtClean="0">
                <a:solidFill>
                  <a:srgbClr val="000099"/>
                </a:solidFill>
                <a:latin typeface="Times New Roman" pitchFamily="18" charset="0"/>
              </a:rPr>
              <a:t>设体系中</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聚体的大分子数为</a:t>
            </a:r>
            <a:r>
              <a:rPr lang="en-US" altLang="zh-CN" sz="2400" b="1" smtClean="0">
                <a:solidFill>
                  <a:srgbClr val="000099"/>
                </a:solidFill>
                <a:latin typeface="Times New Roman" pitchFamily="18" charset="0"/>
              </a:rPr>
              <a:t>N</a:t>
            </a:r>
            <a:r>
              <a:rPr lang="en-US" altLang="zh-CN" sz="2400" b="1" baseline="-25000" smtClean="0">
                <a:solidFill>
                  <a:srgbClr val="000099"/>
                </a:solidFill>
                <a:latin typeface="Times New Roman" pitchFamily="18" charset="0"/>
              </a:rPr>
              <a:t>x</a:t>
            </a:r>
            <a:r>
              <a:rPr lang="zh-CN" altLang="en-US" sz="2400" b="1" smtClean="0">
                <a:solidFill>
                  <a:srgbClr val="000099"/>
                </a:solidFill>
                <a:latin typeface="Times New Roman" pitchFamily="18" charset="0"/>
              </a:rPr>
              <a:t>，大分子总数为</a:t>
            </a:r>
            <a:r>
              <a:rPr lang="en-US" altLang="zh-CN" sz="2400" b="1" smtClean="0">
                <a:solidFill>
                  <a:srgbClr val="000099"/>
                </a:solidFill>
                <a:latin typeface="Times New Roman" pitchFamily="18" charset="0"/>
              </a:rPr>
              <a:t>N=ΣN</a:t>
            </a:r>
            <a:r>
              <a:rPr lang="en-US" altLang="zh-CN" sz="2400" b="1" baseline="-25000" smtClean="0">
                <a:solidFill>
                  <a:srgbClr val="000099"/>
                </a:solidFill>
                <a:latin typeface="Times New Roman" pitchFamily="18" charset="0"/>
              </a:rPr>
              <a:t>x</a:t>
            </a:r>
            <a:r>
              <a:rPr lang="zh-CN" altLang="en-US" sz="2400" b="1" smtClean="0">
                <a:solidFill>
                  <a:srgbClr val="000099"/>
                </a:solidFill>
                <a:latin typeface="Times New Roman" pitchFamily="18" charset="0"/>
              </a:rPr>
              <a:t>。则</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聚体的分子分率</a:t>
            </a:r>
            <a:r>
              <a:rPr lang="en-US" altLang="zh-CN" sz="2400" b="1" smtClean="0">
                <a:solidFill>
                  <a:srgbClr val="000099"/>
                </a:solidFill>
                <a:latin typeface="Times New Roman" pitchFamily="18" charset="0"/>
              </a:rPr>
              <a:t>N</a:t>
            </a:r>
            <a:r>
              <a:rPr lang="en-US" altLang="zh-CN" sz="2400" b="1" baseline="-25000" smtClean="0">
                <a:solidFill>
                  <a:srgbClr val="000099"/>
                </a:solidFill>
                <a:latin typeface="Times New Roman" pitchFamily="18" charset="0"/>
              </a:rPr>
              <a:t>x</a:t>
            </a:r>
            <a:r>
              <a:rPr lang="en-US" altLang="zh-CN" sz="2400" b="1" smtClean="0">
                <a:solidFill>
                  <a:srgbClr val="000099"/>
                </a:solidFill>
                <a:latin typeface="Times New Roman" pitchFamily="18" charset="0"/>
              </a:rPr>
              <a:t>/N</a:t>
            </a:r>
            <a:r>
              <a:rPr lang="zh-CN" altLang="en-US" sz="2400" b="1" smtClean="0">
                <a:solidFill>
                  <a:srgbClr val="000099"/>
                </a:solidFill>
                <a:latin typeface="Times New Roman" pitchFamily="18" charset="0"/>
              </a:rPr>
              <a:t>就是形成</a:t>
            </a:r>
            <a:r>
              <a:rPr lang="en-US" altLang="zh-CN" sz="2400" b="1" smtClean="0">
                <a:solidFill>
                  <a:srgbClr val="000099"/>
                </a:solidFill>
                <a:latin typeface="Times New Roman" pitchFamily="18" charset="0"/>
              </a:rPr>
              <a:t>x-</a:t>
            </a:r>
            <a:r>
              <a:rPr lang="zh-CN" altLang="en-US" sz="2400" b="1" smtClean="0">
                <a:solidFill>
                  <a:srgbClr val="000099"/>
                </a:solidFill>
                <a:latin typeface="Times New Roman" pitchFamily="18" charset="0"/>
              </a:rPr>
              <a:t>聚体的几率。</a:t>
            </a:r>
            <a:endParaRPr lang="zh-CN" altLang="en-US" sz="2400" smtClean="0">
              <a:solidFill>
                <a:srgbClr val="000099"/>
              </a:solidFill>
            </a:endParaRPr>
          </a:p>
        </p:txBody>
      </p:sp>
      <p:graphicFrame>
        <p:nvGraphicFramePr>
          <p:cNvPr id="195587" name="Object 4"/>
          <p:cNvGraphicFramePr>
            <a:graphicFrameLocks noGrp="1" noChangeAspect="1"/>
          </p:cNvGraphicFramePr>
          <p:nvPr>
            <p:ph sz="quarter" idx="2"/>
          </p:nvPr>
        </p:nvGraphicFramePr>
        <p:xfrm>
          <a:off x="1763713" y="2349500"/>
          <a:ext cx="4032250" cy="1066800"/>
        </p:xfrm>
        <a:graphic>
          <a:graphicData uri="http://schemas.openxmlformats.org/presentationml/2006/ole">
            <mc:AlternateContent xmlns:mc="http://schemas.openxmlformats.org/markup-compatibility/2006">
              <mc:Choice xmlns:v="urn:schemas-microsoft-com:vml" Requires="v">
                <p:oleObj spid="_x0000_s106514" name="公式" r:id="rId3" imgW="1485900" imgH="393700" progId="Equation.3">
                  <p:embed/>
                </p:oleObj>
              </mc:Choice>
              <mc:Fallback>
                <p:oleObj name="公式" r:id="rId3" imgW="1485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349500"/>
                        <a:ext cx="40322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588" name="Object 6"/>
          <p:cNvGraphicFramePr>
            <a:graphicFrameLocks noGrp="1" noChangeAspect="1"/>
          </p:cNvGraphicFramePr>
          <p:nvPr>
            <p:ph sz="quarter" idx="3"/>
          </p:nvPr>
        </p:nvGraphicFramePr>
        <p:xfrm>
          <a:off x="1835150" y="3716338"/>
          <a:ext cx="3529013" cy="639762"/>
        </p:xfrm>
        <a:graphic>
          <a:graphicData uri="http://schemas.openxmlformats.org/presentationml/2006/ole">
            <mc:AlternateContent xmlns:mc="http://schemas.openxmlformats.org/markup-compatibility/2006">
              <mc:Choice xmlns:v="urn:schemas-microsoft-com:vml" Requires="v">
                <p:oleObj spid="_x0000_s106515" name="公式" r:id="rId5" imgW="1270000" imgH="228600" progId="Equation.3">
                  <p:embed/>
                </p:oleObj>
              </mc:Choice>
              <mc:Fallback>
                <p:oleObj name="公式" r:id="rId5" imgW="12700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3716338"/>
                        <a:ext cx="3529013"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589" name="Rectangle 9"/>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95590" name="Rectangle 10"/>
          <p:cNvSpPr>
            <a:spLocks noChangeArrowheads="1"/>
          </p:cNvSpPr>
          <p:nvPr/>
        </p:nvSpPr>
        <p:spPr bwMode="auto">
          <a:xfrm>
            <a:off x="611188" y="4797425"/>
            <a:ext cx="79216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72072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称为偶合终止时的</a:t>
            </a:r>
            <a:r>
              <a:rPr lang="zh-CN" altLang="en-US" sz="2400" b="1">
                <a:solidFill>
                  <a:srgbClr val="A50021"/>
                </a:solidFill>
                <a:latin typeface="Times New Roman" pitchFamily="18" charset="0"/>
              </a:rPr>
              <a:t>聚合度数量分布函数</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Flory</a:t>
            </a:r>
            <a:r>
              <a:rPr lang="zh-CN" altLang="en-US" sz="2400" b="1">
                <a:solidFill>
                  <a:srgbClr val="000099"/>
                </a:solidFill>
                <a:latin typeface="Times New Roman" pitchFamily="18" charset="0"/>
              </a:rPr>
              <a:t>数量分布函数）。</a:t>
            </a:r>
          </a:p>
        </p:txBody>
      </p:sp>
      <p:sp>
        <p:nvSpPr>
          <p:cNvPr id="195591" name="Rectangle 12"/>
          <p:cNvSpPr>
            <a:spLocks noChangeArrowheads="1"/>
          </p:cNvSpPr>
          <p:nvPr/>
        </p:nvSpPr>
        <p:spPr bwMode="auto">
          <a:xfrm>
            <a:off x="971550" y="3716338"/>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或</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164</a:t>
            </a:fld>
            <a:endParaRPr lang="en-US" altLang="zh-CN">
              <a:solidFill>
                <a:srgbClr val="000000"/>
              </a:solidFill>
            </a:endParaRPr>
          </a:p>
        </p:txBody>
      </p:sp>
    </p:spTree>
    <p:extLst>
      <p:ext uri="{BB962C8B-B14F-4D97-AF65-F5344CB8AC3E}">
        <p14:creationId xmlns:p14="http://schemas.microsoft.com/office/powerpoint/2010/main" val="3032171299"/>
      </p:ext>
    </p:extLst>
  </p:cSld>
  <p:clrMapOvr>
    <a:masterClrMapping/>
  </p:clrMapOvr>
  <p:transition spd="slow"/>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body" sz="half" idx="1"/>
          </p:nvPr>
        </p:nvSpPr>
        <p:spPr>
          <a:xfrm>
            <a:off x="468313" y="2708275"/>
            <a:ext cx="7921625" cy="728663"/>
          </a:xfrm>
          <a:noFill/>
        </p:spPr>
        <p:txBody>
          <a:bodyPr/>
          <a:lstStyle/>
          <a:p>
            <a:pPr marL="0" indent="720725" algn="just" eaLnBrk="1" hangingPunct="1">
              <a:lnSpc>
                <a:spcPct val="120000"/>
              </a:lnSpc>
              <a:buFont typeface="Wingdings" pitchFamily="2" charset="2"/>
              <a:buNone/>
            </a:pPr>
            <a:r>
              <a:rPr lang="zh-CN" altLang="en-US" sz="2400" b="1" smtClean="0">
                <a:solidFill>
                  <a:srgbClr val="000099"/>
                </a:solidFill>
                <a:latin typeface="Times New Roman" pitchFamily="18" charset="0"/>
              </a:rPr>
              <a:t>代入得：</a:t>
            </a:r>
          </a:p>
        </p:txBody>
      </p:sp>
      <p:graphicFrame>
        <p:nvGraphicFramePr>
          <p:cNvPr id="196611" name="Object 4"/>
          <p:cNvGraphicFramePr>
            <a:graphicFrameLocks noGrp="1" noChangeAspect="1"/>
          </p:cNvGraphicFramePr>
          <p:nvPr>
            <p:ph sz="quarter" idx="2"/>
          </p:nvPr>
        </p:nvGraphicFramePr>
        <p:xfrm>
          <a:off x="2987675" y="1865313"/>
          <a:ext cx="2232025" cy="987425"/>
        </p:xfrm>
        <a:graphic>
          <a:graphicData uri="http://schemas.openxmlformats.org/presentationml/2006/ole">
            <mc:AlternateContent xmlns:mc="http://schemas.openxmlformats.org/markup-compatibility/2006">
              <mc:Choice xmlns:v="urn:schemas-microsoft-com:vml" Requires="v">
                <p:oleObj spid="_x0000_s107546" name="公式" r:id="rId3" imgW="888614" imgH="393529" progId="Equation.3">
                  <p:embed/>
                </p:oleObj>
              </mc:Choice>
              <mc:Fallback>
                <p:oleObj name="公式" r:id="rId3" imgW="888614"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865313"/>
                        <a:ext cx="2232025"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6612" name="Object 6"/>
          <p:cNvGraphicFramePr>
            <a:graphicFrameLocks noGrp="1" noChangeAspect="1"/>
          </p:cNvGraphicFramePr>
          <p:nvPr>
            <p:ph sz="quarter" idx="3"/>
          </p:nvPr>
        </p:nvGraphicFramePr>
        <p:xfrm>
          <a:off x="2843213" y="2924175"/>
          <a:ext cx="3384550" cy="989013"/>
        </p:xfrm>
        <a:graphic>
          <a:graphicData uri="http://schemas.openxmlformats.org/presentationml/2006/ole">
            <mc:AlternateContent xmlns:mc="http://schemas.openxmlformats.org/markup-compatibility/2006">
              <mc:Choice xmlns:v="urn:schemas-microsoft-com:vml" Requires="v">
                <p:oleObj spid="_x0000_s107547" name="公式" r:id="rId5" imgW="1345616" imgH="393529" progId="Equation.3">
                  <p:embed/>
                </p:oleObj>
              </mc:Choice>
              <mc:Fallback>
                <p:oleObj name="公式" r:id="rId5" imgW="134561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2924175"/>
                        <a:ext cx="338455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6613" name="Rectangle 9"/>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96614" name="Rectangle 10"/>
          <p:cNvSpPr>
            <a:spLocks noChangeArrowheads="1"/>
          </p:cNvSpPr>
          <p:nvPr/>
        </p:nvSpPr>
        <p:spPr bwMode="auto">
          <a:xfrm>
            <a:off x="611188" y="908050"/>
            <a:ext cx="79216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72072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偶合终止时，两个链自由基形成</a:t>
            </a:r>
            <a:r>
              <a:rPr lang="en-US" altLang="zh-CN" sz="2400" b="1">
                <a:solidFill>
                  <a:srgbClr val="000099"/>
                </a:solidFill>
                <a:latin typeface="Times New Roman" pitchFamily="18" charset="0"/>
              </a:rPr>
              <a:t>1</a:t>
            </a:r>
            <a:r>
              <a:rPr lang="zh-CN" altLang="en-US" sz="2400" b="1">
                <a:solidFill>
                  <a:srgbClr val="000099"/>
                </a:solidFill>
                <a:latin typeface="Times New Roman" pitchFamily="18" charset="0"/>
              </a:rPr>
              <a:t>个大分子，即偶合终止时形成的大分子数为岐化终止时的一半。</a:t>
            </a:r>
          </a:p>
        </p:txBody>
      </p:sp>
      <p:graphicFrame>
        <p:nvGraphicFramePr>
          <p:cNvPr id="196615" name="Object 11"/>
          <p:cNvGraphicFramePr>
            <a:graphicFrameLocks noChangeAspect="1"/>
          </p:cNvGraphicFramePr>
          <p:nvPr/>
        </p:nvGraphicFramePr>
        <p:xfrm>
          <a:off x="1979613" y="5157788"/>
          <a:ext cx="4824412" cy="1003300"/>
        </p:xfrm>
        <a:graphic>
          <a:graphicData uri="http://schemas.openxmlformats.org/presentationml/2006/ole">
            <mc:AlternateContent xmlns:mc="http://schemas.openxmlformats.org/markup-compatibility/2006">
              <mc:Choice xmlns:v="urn:schemas-microsoft-com:vml" Requires="v">
                <p:oleObj spid="_x0000_s107548" name="公式" r:id="rId7" imgW="1892300" imgH="393700" progId="Equation.3">
                  <p:embed/>
                </p:oleObj>
              </mc:Choice>
              <mc:Fallback>
                <p:oleObj name="公式" r:id="rId7" imgW="18923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5157788"/>
                        <a:ext cx="482441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616" name="Text Box 12"/>
          <p:cNvSpPr txBox="1">
            <a:spLocks noChangeArrowheads="1"/>
          </p:cNvSpPr>
          <p:nvPr/>
        </p:nvSpPr>
        <p:spPr bwMode="auto">
          <a:xfrm>
            <a:off x="611188" y="4005263"/>
            <a:ext cx="7921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720725"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20000"/>
              </a:spcBef>
              <a:spcAft>
                <a:spcPct val="0"/>
              </a:spcAft>
              <a:buClr>
                <a:srgbClr val="00007D"/>
              </a:buClr>
              <a:buSzPct val="75000"/>
              <a:buFont typeface="Wingdings" pitchFamily="2" charset="2"/>
              <a:buNone/>
            </a:pPr>
            <a:r>
              <a:rPr lang="zh-CN" altLang="en-US">
                <a:solidFill>
                  <a:srgbClr val="000099"/>
                </a:solidFill>
                <a:ea typeface="宋体" pitchFamily="2" charset="-122"/>
              </a:rPr>
              <a:t>设</a:t>
            </a:r>
            <a:r>
              <a:rPr lang="en-US" altLang="zh-CN">
                <a:solidFill>
                  <a:srgbClr val="000099"/>
                </a:solidFill>
                <a:ea typeface="宋体" pitchFamily="2" charset="-122"/>
              </a:rPr>
              <a:t>Wx</a:t>
            </a:r>
            <a:r>
              <a:rPr lang="zh-CN" altLang="en-US">
                <a:solidFill>
                  <a:srgbClr val="000099"/>
                </a:solidFill>
                <a:ea typeface="宋体" pitchFamily="2" charset="-122"/>
              </a:rPr>
              <a:t>是</a:t>
            </a:r>
            <a:r>
              <a:rPr lang="en-US" altLang="zh-CN">
                <a:solidFill>
                  <a:srgbClr val="000099"/>
                </a:solidFill>
                <a:ea typeface="宋体" pitchFamily="2" charset="-122"/>
              </a:rPr>
              <a:t>x-</a:t>
            </a:r>
            <a:r>
              <a:rPr lang="zh-CN" altLang="en-US">
                <a:solidFill>
                  <a:srgbClr val="000099"/>
                </a:solidFill>
                <a:ea typeface="宋体" pitchFamily="2" charset="-122"/>
              </a:rPr>
              <a:t>聚体的质量，</a:t>
            </a:r>
            <a:r>
              <a:rPr lang="en-US" altLang="zh-CN">
                <a:solidFill>
                  <a:srgbClr val="000099"/>
                </a:solidFill>
                <a:ea typeface="宋体" pitchFamily="2" charset="-122"/>
              </a:rPr>
              <a:t>W</a:t>
            </a:r>
            <a:r>
              <a:rPr lang="zh-CN" altLang="en-US">
                <a:solidFill>
                  <a:srgbClr val="000099"/>
                </a:solidFill>
                <a:ea typeface="宋体" pitchFamily="2" charset="-122"/>
              </a:rPr>
              <a:t>为体系总质量，</a:t>
            </a:r>
            <a:r>
              <a:rPr lang="en-US" altLang="zh-CN">
                <a:solidFill>
                  <a:srgbClr val="000099"/>
                </a:solidFill>
                <a:ea typeface="宋体" pitchFamily="2" charset="-122"/>
              </a:rPr>
              <a:t>m</a:t>
            </a:r>
            <a:r>
              <a:rPr lang="zh-CN" altLang="en-US">
                <a:solidFill>
                  <a:srgbClr val="000099"/>
                </a:solidFill>
                <a:ea typeface="宋体" pitchFamily="2" charset="-122"/>
              </a:rPr>
              <a:t>为单体单元分子量，则</a:t>
            </a:r>
            <a:r>
              <a:rPr lang="en-US" altLang="zh-CN">
                <a:ea typeface="宋体" pitchFamily="2" charset="-122"/>
              </a:rPr>
              <a:t>x-</a:t>
            </a:r>
            <a:r>
              <a:rPr lang="zh-CN" altLang="en-US">
                <a:ea typeface="宋体" pitchFamily="2" charset="-122"/>
              </a:rPr>
              <a:t>聚体的质量分布函数</a:t>
            </a:r>
            <a:r>
              <a:rPr lang="zh-CN" altLang="en-US">
                <a:solidFill>
                  <a:srgbClr val="000099"/>
                </a:solidFill>
                <a:ea typeface="宋体" pitchFamily="2" charset="-122"/>
              </a:rPr>
              <a:t>可表示为：</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165</a:t>
            </a:fld>
            <a:endParaRPr lang="en-US" altLang="zh-CN">
              <a:solidFill>
                <a:srgbClr val="000000"/>
              </a:solidFill>
            </a:endParaRPr>
          </a:p>
        </p:txBody>
      </p:sp>
    </p:spTree>
    <p:extLst>
      <p:ext uri="{BB962C8B-B14F-4D97-AF65-F5344CB8AC3E}">
        <p14:creationId xmlns:p14="http://schemas.microsoft.com/office/powerpoint/2010/main" val="229098775"/>
      </p:ext>
    </p:extLst>
  </p:cSld>
  <p:clrMapOvr>
    <a:masterClrMapping/>
  </p:clrMapOvr>
  <p:transition spd="slow"/>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sz="half" idx="1"/>
          </p:nvPr>
        </p:nvSpPr>
        <p:spPr>
          <a:xfrm>
            <a:off x="611188" y="1125538"/>
            <a:ext cx="7921625" cy="1008062"/>
          </a:xfrm>
          <a:noFill/>
        </p:spPr>
        <p:txBody>
          <a:bodyPr/>
          <a:lstStyle/>
          <a:p>
            <a:pPr marL="0" indent="720725" algn="just" eaLnBrk="1" hangingPunct="1">
              <a:lnSpc>
                <a:spcPct val="120000"/>
              </a:lnSpc>
              <a:buFont typeface="Wingdings" pitchFamily="2" charset="2"/>
              <a:buNone/>
            </a:pPr>
            <a:r>
              <a:rPr lang="zh-CN" altLang="en-US" sz="2400" b="1" smtClean="0">
                <a:solidFill>
                  <a:srgbClr val="000099"/>
                </a:solidFill>
                <a:latin typeface="Times New Roman" pitchFamily="18" charset="0"/>
              </a:rPr>
              <a:t>同样可从上述聚合度分布函数导出各种平均聚合度与</a:t>
            </a:r>
            <a:r>
              <a:rPr lang="en-US" altLang="zh-CN" sz="2400" b="1" smtClean="0">
                <a:solidFill>
                  <a:srgbClr val="000099"/>
                </a:solidFill>
                <a:latin typeface="Times New Roman" pitchFamily="18" charset="0"/>
              </a:rPr>
              <a:t>p</a:t>
            </a:r>
            <a:r>
              <a:rPr lang="zh-CN" altLang="en-US" sz="2400" b="1" smtClean="0">
                <a:solidFill>
                  <a:srgbClr val="000099"/>
                </a:solidFill>
                <a:latin typeface="Times New Roman" pitchFamily="18" charset="0"/>
              </a:rPr>
              <a:t>的关系。 </a:t>
            </a:r>
          </a:p>
        </p:txBody>
      </p:sp>
      <p:graphicFrame>
        <p:nvGraphicFramePr>
          <p:cNvPr id="197635" name="Object 4"/>
          <p:cNvGraphicFramePr>
            <a:graphicFrameLocks noGrp="1" noChangeAspect="1"/>
          </p:cNvGraphicFramePr>
          <p:nvPr>
            <p:ph sz="quarter" idx="2"/>
          </p:nvPr>
        </p:nvGraphicFramePr>
        <p:xfrm>
          <a:off x="1403350" y="2205038"/>
          <a:ext cx="5613400" cy="922337"/>
        </p:xfrm>
        <a:graphic>
          <a:graphicData uri="http://schemas.openxmlformats.org/presentationml/2006/ole">
            <mc:AlternateContent xmlns:mc="http://schemas.openxmlformats.org/markup-compatibility/2006">
              <mc:Choice xmlns:v="urn:schemas-microsoft-com:vml" Requires="v">
                <p:oleObj spid="_x0000_s108570" name="公式" r:id="rId3" imgW="2552700" imgH="419100" progId="Equation.3">
                  <p:embed/>
                </p:oleObj>
              </mc:Choice>
              <mc:Fallback>
                <p:oleObj name="公式" r:id="rId3" imgW="25527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2205038"/>
                        <a:ext cx="56134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6" name="Object 5"/>
          <p:cNvGraphicFramePr>
            <a:graphicFrameLocks noGrp="1" noChangeAspect="1"/>
          </p:cNvGraphicFramePr>
          <p:nvPr>
            <p:ph sz="quarter" idx="3"/>
          </p:nvPr>
        </p:nvGraphicFramePr>
        <p:xfrm>
          <a:off x="1419225" y="3451225"/>
          <a:ext cx="6015038" cy="931863"/>
        </p:xfrm>
        <a:graphic>
          <a:graphicData uri="http://schemas.openxmlformats.org/presentationml/2006/ole">
            <mc:AlternateContent xmlns:mc="http://schemas.openxmlformats.org/markup-compatibility/2006">
              <mc:Choice xmlns:v="urn:schemas-microsoft-com:vml" Requires="v">
                <p:oleObj spid="_x0000_s108571" name="公式" r:id="rId5" imgW="2705100" imgH="419100" progId="Equation.3">
                  <p:embed/>
                </p:oleObj>
              </mc:Choice>
              <mc:Fallback>
                <p:oleObj name="公式" r:id="rId5" imgW="27051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9225" y="3451225"/>
                        <a:ext cx="6015038"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7" name="Object 6"/>
          <p:cNvGraphicFramePr>
            <a:graphicFrameLocks noChangeAspect="1"/>
          </p:cNvGraphicFramePr>
          <p:nvPr/>
        </p:nvGraphicFramePr>
        <p:xfrm>
          <a:off x="1403350" y="4675188"/>
          <a:ext cx="1314450" cy="914400"/>
        </p:xfrm>
        <a:graphic>
          <a:graphicData uri="http://schemas.openxmlformats.org/presentationml/2006/ole">
            <mc:AlternateContent xmlns:mc="http://schemas.openxmlformats.org/markup-compatibility/2006">
              <mc:Choice xmlns:v="urn:schemas-microsoft-com:vml" Requires="v">
                <p:oleObj spid="_x0000_s108572" name="公式" r:id="rId7" imgW="622030" imgH="431613" progId="Equation.3">
                  <p:embed/>
                </p:oleObj>
              </mc:Choice>
              <mc:Fallback>
                <p:oleObj name="公式" r:id="rId7" imgW="622030" imgH="4316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4675188"/>
                        <a:ext cx="1314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638" name="Rectangle 11"/>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197639" name="Rectangle 12"/>
          <p:cNvSpPr>
            <a:spLocks noChangeArrowheads="1"/>
          </p:cNvSpPr>
          <p:nvPr/>
        </p:nvSpPr>
        <p:spPr bwMode="auto">
          <a:xfrm>
            <a:off x="3276600" y="4868863"/>
            <a:ext cx="294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CC0000"/>
                </a:solidFill>
                <a:latin typeface="Times New Roman" pitchFamily="18" charset="0"/>
                <a:ea typeface="黑体" pitchFamily="49" charset="-122"/>
              </a:rPr>
              <a:t>（分子量分布指数）</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8DC0AEDD-718F-43B9-B6CB-6771B0F50DE6}" type="slidenum">
              <a:rPr lang="zh-CN" altLang="en-US" smtClean="0">
                <a:solidFill>
                  <a:srgbClr val="000000"/>
                </a:solidFill>
              </a:rPr>
              <a:pPr>
                <a:defRPr/>
              </a:pPr>
              <a:t>166</a:t>
            </a:fld>
            <a:endParaRPr lang="en-US" altLang="zh-CN">
              <a:solidFill>
                <a:srgbClr val="000000"/>
              </a:solidFill>
            </a:endParaRPr>
          </a:p>
        </p:txBody>
      </p:sp>
    </p:spTree>
    <p:extLst>
      <p:ext uri="{BB962C8B-B14F-4D97-AF65-F5344CB8AC3E}">
        <p14:creationId xmlns:p14="http://schemas.microsoft.com/office/powerpoint/2010/main" val="1572695278"/>
      </p:ext>
    </p:extLst>
  </p:cSld>
  <p:clrMapOvr>
    <a:masterClrMapping/>
  </p:clrMapOvr>
  <p:transition spd="slow"/>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1"/>
          </p:nvPr>
        </p:nvSpPr>
        <p:spPr>
          <a:xfrm>
            <a:off x="611188" y="1557338"/>
            <a:ext cx="7921625" cy="1512887"/>
          </a:xfrm>
        </p:spPr>
        <p:txBody>
          <a:bodyPr/>
          <a:lstStyle/>
          <a:p>
            <a:pPr marL="0" indent="628650" eaLnBrk="1" hangingPunct="1">
              <a:lnSpc>
                <a:spcPct val="120000"/>
              </a:lnSpc>
              <a:buFont typeface="Wingdings" pitchFamily="2" charset="2"/>
              <a:buNone/>
            </a:pPr>
            <a:r>
              <a:rPr lang="zh-CN" altLang="en-US" sz="2400" b="1" smtClean="0">
                <a:solidFill>
                  <a:srgbClr val="000099"/>
                </a:solidFill>
                <a:latin typeface="Times New Roman" pitchFamily="18" charset="0"/>
              </a:rPr>
              <a:t>比较可知，双基偶合终止自由基聚合物时，分布指数为</a:t>
            </a:r>
            <a:r>
              <a:rPr lang="en-US" altLang="zh-CN" sz="2400" b="1" smtClean="0">
                <a:solidFill>
                  <a:srgbClr val="000099"/>
                </a:solidFill>
                <a:latin typeface="Times New Roman" pitchFamily="18" charset="0"/>
              </a:rPr>
              <a:t>1.5</a:t>
            </a:r>
            <a:r>
              <a:rPr lang="zh-CN" altLang="en-US" sz="2400" b="1" smtClean="0">
                <a:solidFill>
                  <a:srgbClr val="000099"/>
                </a:solidFill>
                <a:latin typeface="Times New Roman" pitchFamily="18" charset="0"/>
              </a:rPr>
              <a:t>，小于歧化终止加聚物的分布指数为</a:t>
            </a:r>
            <a:r>
              <a:rPr lang="en-US" altLang="zh-CN" sz="2400" b="1" smtClean="0">
                <a:solidFill>
                  <a:srgbClr val="000099"/>
                </a:solidFill>
                <a:latin typeface="Times New Roman" pitchFamily="18" charset="0"/>
              </a:rPr>
              <a:t>2</a:t>
            </a:r>
            <a:r>
              <a:rPr lang="zh-CN" altLang="en-US" sz="2400" b="1" smtClean="0">
                <a:solidFill>
                  <a:srgbClr val="000099"/>
                </a:solidFill>
                <a:latin typeface="Times New Roman" pitchFamily="18" charset="0"/>
              </a:rPr>
              <a:t>，说明分子量分布更均匀些。图中也表明这一结论。</a:t>
            </a:r>
          </a:p>
        </p:txBody>
      </p:sp>
      <p:pic>
        <p:nvPicPr>
          <p:cNvPr id="1986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3213100"/>
            <a:ext cx="3529013" cy="2278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8660" name="Text Box 5"/>
          <p:cNvSpPr txBox="1">
            <a:spLocks noChangeArrowheads="1"/>
          </p:cNvSpPr>
          <p:nvPr/>
        </p:nvSpPr>
        <p:spPr bwMode="auto">
          <a:xfrm>
            <a:off x="4787900" y="3822700"/>
            <a:ext cx="12239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en-US" altLang="zh-CN" sz="1400">
                <a:solidFill>
                  <a:srgbClr val="000000"/>
                </a:solidFill>
                <a:latin typeface="Arial" pitchFamily="34" charset="0"/>
                <a:ea typeface="宋体" pitchFamily="2" charset="-122"/>
              </a:rPr>
              <a:t>1. </a:t>
            </a:r>
            <a:r>
              <a:rPr lang="zh-CN" altLang="en-US" sz="1400">
                <a:solidFill>
                  <a:srgbClr val="000000"/>
                </a:solidFill>
                <a:latin typeface="Arial" pitchFamily="34" charset="0"/>
                <a:ea typeface="宋体" pitchFamily="2" charset="-122"/>
              </a:rPr>
              <a:t>偶合终止</a:t>
            </a:r>
          </a:p>
          <a:p>
            <a:pPr eaLnBrk="1" fontAlgn="base" hangingPunct="1">
              <a:spcBef>
                <a:spcPct val="50000"/>
              </a:spcBef>
              <a:spcAft>
                <a:spcPct val="0"/>
              </a:spcAft>
            </a:pPr>
            <a:r>
              <a:rPr lang="en-US" altLang="zh-CN" sz="1400">
                <a:solidFill>
                  <a:srgbClr val="000000"/>
                </a:solidFill>
                <a:latin typeface="Arial" pitchFamily="34" charset="0"/>
                <a:ea typeface="宋体" pitchFamily="2" charset="-122"/>
              </a:rPr>
              <a:t>2. </a:t>
            </a:r>
            <a:r>
              <a:rPr lang="zh-CN" altLang="en-US" sz="1400">
                <a:solidFill>
                  <a:srgbClr val="000000"/>
                </a:solidFill>
                <a:latin typeface="Arial" pitchFamily="34" charset="0"/>
                <a:ea typeface="宋体" pitchFamily="2" charset="-122"/>
              </a:rPr>
              <a:t>岐化终止</a:t>
            </a:r>
            <a:endParaRPr lang="zh-CN" altLang="en-US" sz="1400" b="0">
              <a:solidFill>
                <a:srgbClr val="000000"/>
              </a:solidFill>
              <a:latin typeface="Arial" pitchFamily="34" charset="0"/>
              <a:ea typeface="宋体" pitchFamily="2" charset="-122"/>
            </a:endParaRPr>
          </a:p>
        </p:txBody>
      </p:sp>
      <p:sp>
        <p:nvSpPr>
          <p:cNvPr id="198661" name="Text Box 6"/>
          <p:cNvSpPr txBox="1">
            <a:spLocks noChangeArrowheads="1"/>
          </p:cNvSpPr>
          <p:nvPr/>
        </p:nvSpPr>
        <p:spPr bwMode="auto">
          <a:xfrm>
            <a:off x="1619250" y="5661025"/>
            <a:ext cx="612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sz="2000">
                <a:solidFill>
                  <a:srgbClr val="000099"/>
                </a:solidFill>
                <a:ea typeface="楷体_GB2312" pitchFamily="49" charset="-122"/>
              </a:rPr>
              <a:t>偶合终止和岐化终止质量分布曲线比较</a:t>
            </a:r>
          </a:p>
        </p:txBody>
      </p:sp>
      <p:sp>
        <p:nvSpPr>
          <p:cNvPr id="198662" name="Rectangle 8"/>
          <p:cNvSpPr>
            <a:spLocks noChangeArrowheads="1"/>
          </p:cNvSpPr>
          <p:nvPr/>
        </p:nvSpPr>
        <p:spPr bwMode="auto">
          <a:xfrm>
            <a:off x="611188" y="185738"/>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3.7 </a:t>
            </a:r>
            <a:r>
              <a:rPr lang="zh-CN" altLang="en-US" sz="3200" b="1">
                <a:solidFill>
                  <a:srgbClr val="FFFFCC"/>
                </a:solidFill>
                <a:latin typeface="黑体" pitchFamily="49" charset="-122"/>
                <a:ea typeface="黑体" pitchFamily="49" charset="-122"/>
              </a:rPr>
              <a:t>聚合度</a:t>
            </a:r>
          </a:p>
        </p:txBody>
      </p:sp>
      <p:sp>
        <p:nvSpPr>
          <p:cNvPr id="2495500" name="Rectangle 12"/>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分子量分布</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167</a:t>
            </a:fld>
            <a:endParaRPr lang="en-US" altLang="zh-CN">
              <a:solidFill>
                <a:srgbClr val="000000"/>
              </a:solidFill>
            </a:endParaRPr>
          </a:p>
        </p:txBody>
      </p:sp>
    </p:spTree>
    <p:extLst>
      <p:ext uri="{BB962C8B-B14F-4D97-AF65-F5344CB8AC3E}">
        <p14:creationId xmlns:p14="http://schemas.microsoft.com/office/powerpoint/2010/main" val="1073979505"/>
      </p:ext>
    </p:extLst>
  </p:cSld>
  <p:clrMapOvr>
    <a:masterClrMapping/>
  </p:clrMapOvr>
  <p:transition spd="slow"/>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199683" name="Rectangle 4"/>
          <p:cNvSpPr>
            <a:spLocks noChangeArrowheads="1"/>
          </p:cNvSpPr>
          <p:nvPr/>
        </p:nvSpPr>
        <p:spPr bwMode="auto">
          <a:xfrm>
            <a:off x="755650" y="1484313"/>
            <a:ext cx="7921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a:t>
            </a:r>
            <a:r>
              <a:rPr lang="zh-CN" altLang="en-US" sz="2400" b="1">
                <a:solidFill>
                  <a:srgbClr val="000099"/>
                </a:solidFill>
                <a:latin typeface="Times New Roman" pitchFamily="18" charset="0"/>
              </a:rPr>
              <a:t>）新自由基与原自由基活性相同，聚合速率不变；</a:t>
            </a:r>
          </a:p>
          <a:p>
            <a:pPr marL="342900" indent="-342900" fontAlgn="base">
              <a:spcBef>
                <a:spcPct val="20000"/>
              </a:spcBef>
              <a:spcAft>
                <a:spcPct val="0"/>
              </a:spcAft>
            </a:pP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2</a:t>
            </a:r>
            <a:r>
              <a:rPr lang="zh-CN" altLang="en-US" sz="2400" b="1">
                <a:solidFill>
                  <a:srgbClr val="000099"/>
                </a:solidFill>
                <a:latin typeface="Times New Roman" pitchFamily="18" charset="0"/>
              </a:rPr>
              <a:t>）新自由基活性减弱，出现</a:t>
            </a:r>
            <a:r>
              <a:rPr lang="zh-CN" altLang="en-US" sz="2400" b="1">
                <a:solidFill>
                  <a:srgbClr val="A50021"/>
                </a:solidFill>
                <a:latin typeface="Times New Roman" pitchFamily="18" charset="0"/>
              </a:rPr>
              <a:t>缓聚</a:t>
            </a:r>
            <a:r>
              <a:rPr lang="zh-CN" altLang="en-US" sz="2400" b="1">
                <a:solidFill>
                  <a:srgbClr val="000099"/>
                </a:solidFill>
                <a:latin typeface="Times New Roman" pitchFamily="18" charset="0"/>
              </a:rPr>
              <a:t>现象；</a:t>
            </a:r>
          </a:p>
          <a:p>
            <a:pPr marL="342900" indent="-342900" fontAlgn="base">
              <a:spcBef>
                <a:spcPct val="20000"/>
              </a:spcBef>
              <a:spcAft>
                <a:spcPct val="0"/>
              </a:spcAft>
            </a:pP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3</a:t>
            </a:r>
            <a:r>
              <a:rPr lang="zh-CN" altLang="en-US" sz="2400" b="1">
                <a:solidFill>
                  <a:srgbClr val="000099"/>
                </a:solidFill>
                <a:latin typeface="Times New Roman" pitchFamily="18" charset="0"/>
              </a:rPr>
              <a:t>）新自由基无引发活性，聚合停止，表现为</a:t>
            </a:r>
            <a:r>
              <a:rPr lang="zh-CN" altLang="en-US" sz="2400" b="1">
                <a:solidFill>
                  <a:srgbClr val="A50021"/>
                </a:solidFill>
                <a:latin typeface="Times New Roman" pitchFamily="18" charset="0"/>
              </a:rPr>
              <a:t>阻聚</a:t>
            </a:r>
            <a:r>
              <a:rPr lang="zh-CN" altLang="en-US" sz="2400" b="1">
                <a:solidFill>
                  <a:srgbClr val="000099"/>
                </a:solidFill>
                <a:latin typeface="Times New Roman" pitchFamily="18" charset="0"/>
              </a:rPr>
              <a:t>作用。</a:t>
            </a:r>
          </a:p>
        </p:txBody>
      </p:sp>
      <p:sp>
        <p:nvSpPr>
          <p:cNvPr id="199684" name="Rectangle 5"/>
          <p:cNvSpPr>
            <a:spLocks noChangeArrowheads="1"/>
          </p:cNvSpPr>
          <p:nvPr/>
        </p:nvSpPr>
        <p:spPr bwMode="auto">
          <a:xfrm>
            <a:off x="611188" y="908050"/>
            <a:ext cx="5392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Times New Roman" pitchFamily="18" charset="0"/>
                <a:ea typeface="黑体" pitchFamily="49" charset="-122"/>
              </a:rPr>
              <a:t>链转移对聚合速率的影响有三种情况：</a:t>
            </a:r>
          </a:p>
        </p:txBody>
      </p:sp>
      <p:sp>
        <p:nvSpPr>
          <p:cNvPr id="1396743" name="Line 7"/>
          <p:cNvSpPr>
            <a:spLocks noChangeShapeType="1"/>
          </p:cNvSpPr>
          <p:nvPr/>
        </p:nvSpPr>
        <p:spPr bwMode="auto">
          <a:xfrm>
            <a:off x="1600200" y="2987675"/>
            <a:ext cx="0" cy="2362200"/>
          </a:xfrm>
          <a:prstGeom prst="line">
            <a:avLst/>
          </a:pr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44" name="Line 8"/>
          <p:cNvSpPr>
            <a:spLocks noChangeShapeType="1"/>
          </p:cNvSpPr>
          <p:nvPr/>
        </p:nvSpPr>
        <p:spPr bwMode="auto">
          <a:xfrm>
            <a:off x="1600200" y="5349875"/>
            <a:ext cx="3352800" cy="0"/>
          </a:xfrm>
          <a:prstGeom prst="line">
            <a:avLst/>
          </a:pr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45" name="Freeform 9"/>
          <p:cNvSpPr>
            <a:spLocks/>
          </p:cNvSpPr>
          <p:nvPr/>
        </p:nvSpPr>
        <p:spPr bwMode="auto">
          <a:xfrm>
            <a:off x="1600200" y="3368675"/>
            <a:ext cx="2209800" cy="1981200"/>
          </a:xfrm>
          <a:custGeom>
            <a:avLst/>
            <a:gdLst/>
            <a:ahLst/>
            <a:cxnLst>
              <a:cxn ang="0">
                <a:pos x="0" y="1248"/>
              </a:cxn>
              <a:cxn ang="0">
                <a:pos x="384" y="576"/>
              </a:cxn>
              <a:cxn ang="0">
                <a:pos x="816" y="240"/>
              </a:cxn>
              <a:cxn ang="0">
                <a:pos x="1392" y="0"/>
              </a:cxn>
            </a:cxnLst>
            <a:rect l="0" t="0" r="r" b="b"/>
            <a:pathLst>
              <a:path w="1392" h="1248">
                <a:moveTo>
                  <a:pt x="0" y="1248"/>
                </a:moveTo>
                <a:cubicBezTo>
                  <a:pt x="124" y="996"/>
                  <a:pt x="248" y="744"/>
                  <a:pt x="384" y="576"/>
                </a:cubicBezTo>
                <a:cubicBezTo>
                  <a:pt x="520" y="408"/>
                  <a:pt x="648" y="336"/>
                  <a:pt x="816" y="240"/>
                </a:cubicBezTo>
                <a:cubicBezTo>
                  <a:pt x="984" y="144"/>
                  <a:pt x="1296" y="40"/>
                  <a:pt x="1392" y="0"/>
                </a:cubicBezTo>
              </a:path>
            </a:pathLst>
          </a:cu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46" name="Freeform 10"/>
          <p:cNvSpPr>
            <a:spLocks/>
          </p:cNvSpPr>
          <p:nvPr/>
        </p:nvSpPr>
        <p:spPr bwMode="auto">
          <a:xfrm>
            <a:off x="2057400" y="3384550"/>
            <a:ext cx="2209800" cy="1981200"/>
          </a:xfrm>
          <a:custGeom>
            <a:avLst/>
            <a:gdLst/>
            <a:ahLst/>
            <a:cxnLst>
              <a:cxn ang="0">
                <a:pos x="0" y="1248"/>
              </a:cxn>
              <a:cxn ang="0">
                <a:pos x="384" y="576"/>
              </a:cxn>
              <a:cxn ang="0">
                <a:pos x="816" y="240"/>
              </a:cxn>
              <a:cxn ang="0">
                <a:pos x="1392" y="0"/>
              </a:cxn>
            </a:cxnLst>
            <a:rect l="0" t="0" r="r" b="b"/>
            <a:pathLst>
              <a:path w="1392" h="1248">
                <a:moveTo>
                  <a:pt x="0" y="1248"/>
                </a:moveTo>
                <a:cubicBezTo>
                  <a:pt x="124" y="996"/>
                  <a:pt x="248" y="744"/>
                  <a:pt x="384" y="576"/>
                </a:cubicBezTo>
                <a:cubicBezTo>
                  <a:pt x="520" y="408"/>
                  <a:pt x="648" y="336"/>
                  <a:pt x="816" y="240"/>
                </a:cubicBezTo>
                <a:cubicBezTo>
                  <a:pt x="984" y="144"/>
                  <a:pt x="1296" y="40"/>
                  <a:pt x="1392" y="0"/>
                </a:cubicBezTo>
              </a:path>
            </a:pathLst>
          </a:cu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47" name="Freeform 11"/>
          <p:cNvSpPr>
            <a:spLocks/>
          </p:cNvSpPr>
          <p:nvPr/>
        </p:nvSpPr>
        <p:spPr bwMode="auto">
          <a:xfrm>
            <a:off x="1600200" y="3978275"/>
            <a:ext cx="2895600" cy="1371600"/>
          </a:xfrm>
          <a:custGeom>
            <a:avLst/>
            <a:gdLst/>
            <a:ahLst/>
            <a:cxnLst>
              <a:cxn ang="0">
                <a:pos x="0" y="864"/>
              </a:cxn>
              <a:cxn ang="0">
                <a:pos x="480" y="480"/>
              </a:cxn>
              <a:cxn ang="0">
                <a:pos x="1152" y="192"/>
              </a:cxn>
              <a:cxn ang="0">
                <a:pos x="1824" y="0"/>
              </a:cxn>
            </a:cxnLst>
            <a:rect l="0" t="0" r="r" b="b"/>
            <a:pathLst>
              <a:path w="1824" h="864">
                <a:moveTo>
                  <a:pt x="0" y="864"/>
                </a:moveTo>
                <a:cubicBezTo>
                  <a:pt x="144" y="728"/>
                  <a:pt x="288" y="592"/>
                  <a:pt x="480" y="480"/>
                </a:cubicBezTo>
                <a:cubicBezTo>
                  <a:pt x="672" y="368"/>
                  <a:pt x="928" y="272"/>
                  <a:pt x="1152" y="192"/>
                </a:cubicBezTo>
                <a:cubicBezTo>
                  <a:pt x="1376" y="112"/>
                  <a:pt x="1712" y="32"/>
                  <a:pt x="1824" y="0"/>
                </a:cubicBezTo>
              </a:path>
            </a:pathLst>
          </a:cu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48" name="Freeform 12"/>
          <p:cNvSpPr>
            <a:spLocks/>
          </p:cNvSpPr>
          <p:nvPr/>
        </p:nvSpPr>
        <p:spPr bwMode="auto">
          <a:xfrm>
            <a:off x="2057400" y="4511675"/>
            <a:ext cx="2362200" cy="838200"/>
          </a:xfrm>
          <a:custGeom>
            <a:avLst/>
            <a:gdLst/>
            <a:ahLst/>
            <a:cxnLst>
              <a:cxn ang="0">
                <a:pos x="0" y="528"/>
              </a:cxn>
              <a:cxn ang="0">
                <a:pos x="432" y="240"/>
              </a:cxn>
              <a:cxn ang="0">
                <a:pos x="1488" y="0"/>
              </a:cxn>
            </a:cxnLst>
            <a:rect l="0" t="0" r="r" b="b"/>
            <a:pathLst>
              <a:path w="1488" h="528">
                <a:moveTo>
                  <a:pt x="0" y="528"/>
                </a:moveTo>
                <a:cubicBezTo>
                  <a:pt x="92" y="428"/>
                  <a:pt x="184" y="328"/>
                  <a:pt x="432" y="240"/>
                </a:cubicBezTo>
                <a:cubicBezTo>
                  <a:pt x="680" y="152"/>
                  <a:pt x="1312" y="40"/>
                  <a:pt x="1488" y="0"/>
                </a:cubicBezTo>
              </a:path>
            </a:pathLst>
          </a:cu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9691" name="Text Box 13"/>
          <p:cNvSpPr txBox="1">
            <a:spLocks noChangeArrowheads="1"/>
          </p:cNvSpPr>
          <p:nvPr/>
        </p:nvSpPr>
        <p:spPr bwMode="auto">
          <a:xfrm>
            <a:off x="2743200" y="551815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时间</a:t>
            </a:r>
          </a:p>
        </p:txBody>
      </p:sp>
      <p:sp>
        <p:nvSpPr>
          <p:cNvPr id="199692" name="Text Box 14"/>
          <p:cNvSpPr txBox="1">
            <a:spLocks noChangeArrowheads="1"/>
          </p:cNvSpPr>
          <p:nvPr/>
        </p:nvSpPr>
        <p:spPr bwMode="auto">
          <a:xfrm>
            <a:off x="876300" y="3292475"/>
            <a:ext cx="5492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单体转化率</a:t>
            </a:r>
          </a:p>
        </p:txBody>
      </p:sp>
      <p:sp>
        <p:nvSpPr>
          <p:cNvPr id="199693" name="Text Box 15"/>
          <p:cNvSpPr txBox="1">
            <a:spLocks noChangeArrowheads="1"/>
          </p:cNvSpPr>
          <p:nvPr/>
        </p:nvSpPr>
        <p:spPr bwMode="auto">
          <a:xfrm>
            <a:off x="2971800" y="329247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en-US" altLang="en-US" sz="2000">
                <a:solidFill>
                  <a:srgbClr val="0033CC"/>
                </a:solidFill>
                <a:ea typeface="楷体_GB2312" pitchFamily="49" charset="-122"/>
              </a:rPr>
              <a:t>I</a:t>
            </a:r>
            <a:endParaRPr kumimoji="1" lang="en-US" altLang="zh-CN" sz="2000">
              <a:solidFill>
                <a:srgbClr val="0033CC"/>
              </a:solidFill>
              <a:ea typeface="楷体_GB2312" pitchFamily="49" charset="-122"/>
            </a:endParaRPr>
          </a:p>
        </p:txBody>
      </p:sp>
      <p:sp>
        <p:nvSpPr>
          <p:cNvPr id="199694" name="Text Box 16"/>
          <p:cNvSpPr txBox="1">
            <a:spLocks noChangeArrowheads="1"/>
          </p:cNvSpPr>
          <p:nvPr/>
        </p:nvSpPr>
        <p:spPr bwMode="auto">
          <a:xfrm>
            <a:off x="3505200" y="34290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en-US" altLang="en-US" sz="2000">
                <a:solidFill>
                  <a:srgbClr val="0033CC"/>
                </a:solidFill>
                <a:ea typeface="楷体_GB2312" pitchFamily="49" charset="-122"/>
              </a:rPr>
              <a:t>II</a:t>
            </a:r>
            <a:endParaRPr kumimoji="1" lang="en-US" altLang="zh-CN" sz="2000">
              <a:solidFill>
                <a:srgbClr val="0033CC"/>
              </a:solidFill>
              <a:ea typeface="楷体_GB2312" pitchFamily="49" charset="-122"/>
            </a:endParaRPr>
          </a:p>
        </p:txBody>
      </p:sp>
      <p:sp>
        <p:nvSpPr>
          <p:cNvPr id="199695" name="Text Box 17"/>
          <p:cNvSpPr txBox="1">
            <a:spLocks noChangeArrowheads="1"/>
          </p:cNvSpPr>
          <p:nvPr/>
        </p:nvSpPr>
        <p:spPr bwMode="auto">
          <a:xfrm>
            <a:off x="3124200" y="428307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en-US" altLang="en-US" sz="2000">
                <a:solidFill>
                  <a:srgbClr val="0033CC"/>
                </a:solidFill>
                <a:ea typeface="楷体_GB2312" pitchFamily="49" charset="-122"/>
              </a:rPr>
              <a:t>III</a:t>
            </a:r>
            <a:endParaRPr kumimoji="1" lang="en-US" altLang="zh-CN" sz="2000">
              <a:solidFill>
                <a:srgbClr val="0033CC"/>
              </a:solidFill>
              <a:ea typeface="楷体_GB2312" pitchFamily="49" charset="-122"/>
            </a:endParaRPr>
          </a:p>
        </p:txBody>
      </p:sp>
      <p:sp>
        <p:nvSpPr>
          <p:cNvPr id="199696" name="Text Box 18"/>
          <p:cNvSpPr txBox="1">
            <a:spLocks noChangeArrowheads="1"/>
          </p:cNvSpPr>
          <p:nvPr/>
        </p:nvSpPr>
        <p:spPr bwMode="auto">
          <a:xfrm>
            <a:off x="3733800" y="45878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en-US" altLang="en-US" sz="2000">
                <a:solidFill>
                  <a:srgbClr val="0033CC"/>
                </a:solidFill>
                <a:latin typeface="楷体_GB2312" pitchFamily="49" charset="-122"/>
                <a:ea typeface="楷体_GB2312" pitchFamily="49" charset="-122"/>
              </a:rPr>
              <a:t>IV</a:t>
            </a:r>
            <a:endParaRPr kumimoji="1" lang="en-US" altLang="zh-CN" sz="2000">
              <a:solidFill>
                <a:srgbClr val="0033CC"/>
              </a:solidFill>
              <a:latin typeface="楷体_GB2312" pitchFamily="49" charset="-122"/>
              <a:ea typeface="楷体_GB2312" pitchFamily="49" charset="-122"/>
            </a:endParaRPr>
          </a:p>
        </p:txBody>
      </p:sp>
      <p:sp>
        <p:nvSpPr>
          <p:cNvPr id="199697" name="Text Box 19"/>
          <p:cNvSpPr txBox="1">
            <a:spLocks noChangeArrowheads="1"/>
          </p:cNvSpPr>
          <p:nvPr/>
        </p:nvSpPr>
        <p:spPr bwMode="auto">
          <a:xfrm>
            <a:off x="5410200" y="3079750"/>
            <a:ext cx="2971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en-US" altLang="zh-CN">
                <a:solidFill>
                  <a:srgbClr val="0033CC"/>
                </a:solidFill>
                <a:ea typeface="楷体_GB2312" pitchFamily="49" charset="-122"/>
              </a:rPr>
              <a:t>I </a:t>
            </a:r>
            <a:r>
              <a:rPr kumimoji="1" lang="zh-CN" altLang="en-US">
                <a:solidFill>
                  <a:srgbClr val="0033CC"/>
                </a:solidFill>
                <a:ea typeface="楷体_GB2312" pitchFamily="49" charset="-122"/>
              </a:rPr>
              <a:t>无阻聚剂与缓聚剂</a:t>
            </a:r>
          </a:p>
          <a:p>
            <a:pPr eaLnBrk="1" fontAlgn="base" hangingPunct="1">
              <a:spcBef>
                <a:spcPct val="50000"/>
              </a:spcBef>
              <a:spcAft>
                <a:spcPct val="0"/>
              </a:spcAft>
            </a:pPr>
            <a:r>
              <a:rPr kumimoji="1" lang="en-US" altLang="zh-CN">
                <a:solidFill>
                  <a:srgbClr val="0033CC"/>
                </a:solidFill>
                <a:ea typeface="楷体_GB2312" pitchFamily="49" charset="-122"/>
              </a:rPr>
              <a:t>II </a:t>
            </a:r>
            <a:r>
              <a:rPr kumimoji="1" lang="zh-CN" altLang="en-US">
                <a:solidFill>
                  <a:srgbClr val="0033CC"/>
                </a:solidFill>
                <a:ea typeface="楷体_GB2312" pitchFamily="49" charset="-122"/>
              </a:rPr>
              <a:t>加阻聚剂</a:t>
            </a:r>
          </a:p>
          <a:p>
            <a:pPr eaLnBrk="1" fontAlgn="base" hangingPunct="1">
              <a:spcBef>
                <a:spcPct val="50000"/>
              </a:spcBef>
              <a:spcAft>
                <a:spcPct val="0"/>
              </a:spcAft>
            </a:pPr>
            <a:r>
              <a:rPr kumimoji="1" lang="en-US" altLang="zh-CN">
                <a:solidFill>
                  <a:srgbClr val="0033CC"/>
                </a:solidFill>
                <a:ea typeface="楷体_GB2312" pitchFamily="49" charset="-122"/>
              </a:rPr>
              <a:t>III </a:t>
            </a:r>
            <a:r>
              <a:rPr kumimoji="1" lang="zh-CN" altLang="en-US">
                <a:solidFill>
                  <a:srgbClr val="0033CC"/>
                </a:solidFill>
                <a:ea typeface="楷体_GB2312" pitchFamily="49" charset="-122"/>
              </a:rPr>
              <a:t>加缓聚剂</a:t>
            </a:r>
          </a:p>
          <a:p>
            <a:pPr eaLnBrk="1" fontAlgn="base" hangingPunct="1">
              <a:spcBef>
                <a:spcPct val="50000"/>
              </a:spcBef>
              <a:spcAft>
                <a:spcPct val="0"/>
              </a:spcAft>
            </a:pPr>
            <a:r>
              <a:rPr kumimoji="1" lang="en-US" altLang="zh-CN">
                <a:solidFill>
                  <a:srgbClr val="0033CC"/>
                </a:solidFill>
                <a:ea typeface="楷体_GB2312" pitchFamily="49" charset="-122"/>
              </a:rPr>
              <a:t>IV </a:t>
            </a:r>
            <a:r>
              <a:rPr kumimoji="1" lang="zh-CN" altLang="en-US">
                <a:solidFill>
                  <a:srgbClr val="0033CC"/>
                </a:solidFill>
                <a:ea typeface="楷体_GB2312" pitchFamily="49" charset="-122"/>
              </a:rPr>
              <a:t>兼有阻聚与缓聚作用</a:t>
            </a:r>
          </a:p>
          <a:p>
            <a:pPr eaLnBrk="1" fontAlgn="base" hangingPunct="1">
              <a:spcBef>
                <a:spcPct val="50000"/>
              </a:spcBef>
              <a:spcAft>
                <a:spcPct val="0"/>
              </a:spcAft>
            </a:pPr>
            <a:r>
              <a:rPr kumimoji="1" lang="en-US" altLang="zh-CN" i="1">
                <a:solidFill>
                  <a:srgbClr val="0033CC"/>
                </a:solidFill>
                <a:ea typeface="楷体_GB2312" pitchFamily="49" charset="-122"/>
              </a:rPr>
              <a:t>t</a:t>
            </a:r>
            <a:r>
              <a:rPr kumimoji="1" lang="en-US" altLang="zh-CN" baseline="-25000">
                <a:solidFill>
                  <a:srgbClr val="0033CC"/>
                </a:solidFill>
                <a:ea typeface="楷体_GB2312" pitchFamily="49" charset="-122"/>
              </a:rPr>
              <a:t>i</a:t>
            </a:r>
            <a:r>
              <a:rPr kumimoji="1" lang="en-US" altLang="zh-CN">
                <a:solidFill>
                  <a:srgbClr val="0033CC"/>
                </a:solidFill>
                <a:ea typeface="楷体_GB2312" pitchFamily="49" charset="-122"/>
              </a:rPr>
              <a:t> </a:t>
            </a:r>
            <a:r>
              <a:rPr kumimoji="1" lang="zh-CN" altLang="zh-CN">
                <a:solidFill>
                  <a:srgbClr val="0033CC"/>
                </a:solidFill>
                <a:ea typeface="楷体_GB2312" pitchFamily="49" charset="-122"/>
              </a:rPr>
              <a:t>诱导期</a:t>
            </a:r>
            <a:endParaRPr kumimoji="1" lang="zh-CN" altLang="en-US">
              <a:solidFill>
                <a:srgbClr val="0033CC"/>
              </a:solidFill>
              <a:ea typeface="楷体_GB2312" pitchFamily="49" charset="-122"/>
            </a:endParaRPr>
          </a:p>
        </p:txBody>
      </p:sp>
      <p:sp>
        <p:nvSpPr>
          <p:cNvPr id="1396756" name="Line 20"/>
          <p:cNvSpPr>
            <a:spLocks noChangeShapeType="1"/>
          </p:cNvSpPr>
          <p:nvPr/>
        </p:nvSpPr>
        <p:spPr bwMode="auto">
          <a:xfrm>
            <a:off x="1600200" y="5426075"/>
            <a:ext cx="0" cy="228600"/>
          </a:xfrm>
          <a:prstGeom prst="line">
            <a:avLst/>
          </a:pr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57" name="Line 21"/>
          <p:cNvSpPr>
            <a:spLocks noChangeShapeType="1"/>
          </p:cNvSpPr>
          <p:nvPr/>
        </p:nvSpPr>
        <p:spPr bwMode="auto">
          <a:xfrm>
            <a:off x="2057400" y="5426075"/>
            <a:ext cx="0" cy="228600"/>
          </a:xfrm>
          <a:prstGeom prst="line">
            <a:avLst/>
          </a:prstGeom>
          <a:noFill/>
          <a:ln w="95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58" name="Line 22"/>
          <p:cNvSpPr>
            <a:spLocks noChangeShapeType="1"/>
          </p:cNvSpPr>
          <p:nvPr/>
        </p:nvSpPr>
        <p:spPr bwMode="auto">
          <a:xfrm flipH="1">
            <a:off x="1600200" y="5502275"/>
            <a:ext cx="152400" cy="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396759" name="Line 23"/>
          <p:cNvSpPr>
            <a:spLocks noChangeShapeType="1"/>
          </p:cNvSpPr>
          <p:nvPr/>
        </p:nvSpPr>
        <p:spPr bwMode="auto">
          <a:xfrm>
            <a:off x="1905000" y="5502275"/>
            <a:ext cx="152400" cy="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9702" name="Text Box 24"/>
          <p:cNvSpPr txBox="1">
            <a:spLocks noChangeArrowheads="1"/>
          </p:cNvSpPr>
          <p:nvPr/>
        </p:nvSpPr>
        <p:spPr bwMode="auto">
          <a:xfrm>
            <a:off x="1676400" y="5349875"/>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en-US" altLang="en-US" sz="2000" i="1">
                <a:solidFill>
                  <a:srgbClr val="0033CC"/>
                </a:solidFill>
                <a:ea typeface="楷体_GB2312" pitchFamily="49" charset="-122"/>
              </a:rPr>
              <a:t>t</a:t>
            </a:r>
            <a:r>
              <a:rPr kumimoji="1" lang="en-US" altLang="en-US" sz="2000" baseline="-25000">
                <a:solidFill>
                  <a:srgbClr val="0033CC"/>
                </a:solidFill>
                <a:ea typeface="楷体_GB2312" pitchFamily="49" charset="-122"/>
              </a:rPr>
              <a:t>i</a:t>
            </a:r>
            <a:endParaRPr kumimoji="1" lang="zh-CN" altLang="en-US" sz="2000" baseline="-25000">
              <a:solidFill>
                <a:srgbClr val="0033CC"/>
              </a:solidFill>
              <a:ea typeface="楷体_GB2312"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168</a:t>
            </a:fld>
            <a:endParaRPr lang="en-US" altLang="zh-CN">
              <a:solidFill>
                <a:srgbClr val="000000"/>
              </a:solidFill>
            </a:endParaRPr>
          </a:p>
        </p:txBody>
      </p:sp>
    </p:spTree>
    <p:extLst>
      <p:ext uri="{BB962C8B-B14F-4D97-AF65-F5344CB8AC3E}">
        <p14:creationId xmlns:p14="http://schemas.microsoft.com/office/powerpoint/2010/main" val="1480813446"/>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
          <p:cNvSpPr>
            <a:spLocks noChangeArrowheads="1"/>
          </p:cNvSpPr>
          <p:nvPr/>
        </p:nvSpPr>
        <p:spPr bwMode="auto">
          <a:xfrm>
            <a:off x="611188" y="1700213"/>
            <a:ext cx="792162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120000"/>
              </a:lnSpc>
              <a:spcBef>
                <a:spcPct val="20000"/>
              </a:spcBef>
              <a:spcAft>
                <a:spcPct val="0"/>
              </a:spcAft>
              <a:buClr>
                <a:srgbClr val="A50021"/>
              </a:buClr>
              <a:buFont typeface="Wingdings" pitchFamily="2" charset="2"/>
              <a:buChar char="Ø"/>
            </a:pPr>
            <a:r>
              <a:rPr lang="zh-CN" altLang="en-US" sz="2400" b="1">
                <a:solidFill>
                  <a:srgbClr val="000099"/>
                </a:solidFill>
              </a:rPr>
              <a:t>杂质可能会阻碍聚合的正常进行，必须研究杂质的影响。</a:t>
            </a:r>
          </a:p>
          <a:p>
            <a:pPr marL="342900" indent="-342900" fontAlgn="base">
              <a:lnSpc>
                <a:spcPct val="120000"/>
              </a:lnSpc>
              <a:spcBef>
                <a:spcPct val="20000"/>
              </a:spcBef>
              <a:spcAft>
                <a:spcPct val="0"/>
              </a:spcAft>
              <a:buClr>
                <a:srgbClr val="A50021"/>
              </a:buClr>
              <a:buFont typeface="Wingdings" pitchFamily="2" charset="2"/>
              <a:buChar char="Ø"/>
            </a:pPr>
            <a:r>
              <a:rPr lang="zh-CN" altLang="en-US" sz="2400" b="1">
                <a:solidFill>
                  <a:srgbClr val="000099"/>
                </a:solidFill>
              </a:rPr>
              <a:t>单体精制和贮存、运输过程中要防止其自聚，需加入一定量的阻聚剂。因此单体在聚合反应以前通常要先除去阻聚剂（通过蒸馏或萃取），否则需使用过量引发剂。</a:t>
            </a:r>
          </a:p>
          <a:p>
            <a:pPr marL="342900" indent="-342900" fontAlgn="base">
              <a:lnSpc>
                <a:spcPct val="120000"/>
              </a:lnSpc>
              <a:spcBef>
                <a:spcPct val="20000"/>
              </a:spcBef>
              <a:spcAft>
                <a:spcPct val="0"/>
              </a:spcAft>
              <a:buClr>
                <a:srgbClr val="A50021"/>
              </a:buClr>
              <a:buFont typeface="Wingdings" pitchFamily="2" charset="2"/>
              <a:buChar char="Ø"/>
            </a:pPr>
            <a:r>
              <a:rPr lang="zh-CN" altLang="en-US" sz="2400" b="1">
                <a:solidFill>
                  <a:srgbClr val="000099"/>
                </a:solidFill>
              </a:rPr>
              <a:t>在聚合时为了得到一定结构或分子量的产物，需控制转化率。可加入阻聚剂，使聚合反应终止。</a:t>
            </a:r>
          </a:p>
          <a:p>
            <a:pPr marL="342900" indent="-342900" fontAlgn="base">
              <a:lnSpc>
                <a:spcPct val="120000"/>
              </a:lnSpc>
              <a:spcBef>
                <a:spcPct val="20000"/>
              </a:spcBef>
              <a:spcAft>
                <a:spcPct val="0"/>
              </a:spcAft>
              <a:buClr>
                <a:srgbClr val="A50021"/>
              </a:buClr>
              <a:buFont typeface="Wingdings" pitchFamily="2" charset="2"/>
              <a:buChar char="Ø"/>
            </a:pPr>
            <a:r>
              <a:rPr lang="zh-CN" altLang="en-US" sz="2400" b="1">
                <a:solidFill>
                  <a:srgbClr val="000099"/>
                </a:solidFill>
              </a:rPr>
              <a:t>在高分子化学研究中，可以利用高效阻聚剂捕捉自由基的能力测定引发速率。</a:t>
            </a:r>
          </a:p>
        </p:txBody>
      </p:sp>
      <p:sp>
        <p:nvSpPr>
          <p:cNvPr id="200707"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595847" name="Rectangle 7"/>
          <p:cNvSpPr>
            <a:spLocks noChangeArrowheads="1"/>
          </p:cNvSpPr>
          <p:nvPr/>
        </p:nvSpPr>
        <p:spPr bwMode="auto">
          <a:xfrm>
            <a:off x="611188" y="903288"/>
            <a:ext cx="6613525"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阻聚现象在高分子科学与工业中十分重要</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169</a:t>
            </a:fld>
            <a:endParaRPr lang="en-US" altLang="zh-CN">
              <a:solidFill>
                <a:srgbClr val="000000"/>
              </a:solidFill>
            </a:endParaRPr>
          </a:p>
        </p:txBody>
      </p:sp>
    </p:spTree>
    <p:extLst>
      <p:ext uri="{BB962C8B-B14F-4D97-AF65-F5344CB8AC3E}">
        <p14:creationId xmlns:p14="http://schemas.microsoft.com/office/powerpoint/2010/main" val="3782191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468313" y="947738"/>
            <a:ext cx="82153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95463" indent="-1795463" algn="just" fontAlgn="base">
              <a:lnSpc>
                <a:spcPct val="120000"/>
              </a:lnSpc>
              <a:spcBef>
                <a:spcPct val="0"/>
              </a:spcBef>
              <a:spcAft>
                <a:spcPct val="0"/>
              </a:spcAft>
            </a:pPr>
            <a:r>
              <a:rPr lang="zh-CN" altLang="en-US" sz="2400" b="1">
                <a:solidFill>
                  <a:srgbClr val="A50021"/>
                </a:solidFill>
                <a:latin typeface="Times New Roman" pitchFamily="18" charset="0"/>
                <a:ea typeface="黑体" pitchFamily="49" charset="-122"/>
              </a:rPr>
              <a:t>自由基聚合</a:t>
            </a:r>
            <a:r>
              <a:rPr lang="zh-CN" altLang="en-US" sz="2400" b="1">
                <a:solidFill>
                  <a:srgbClr val="A50021"/>
                </a:solidFill>
                <a:latin typeface="Times New Roman" pitchFamily="18" charset="0"/>
                <a:ea typeface="ˎ̥"/>
                <a:cs typeface="ˎ̥"/>
              </a:rPr>
              <a:t>：</a:t>
            </a:r>
            <a:r>
              <a:rPr lang="zh-CN" altLang="en-US" sz="2400" b="1">
                <a:solidFill>
                  <a:srgbClr val="000066"/>
                </a:solidFill>
                <a:latin typeface="Times New Roman" pitchFamily="18" charset="0"/>
                <a:ea typeface="黑体" pitchFamily="49" charset="-122"/>
              </a:rPr>
              <a:t>活性种是 </a:t>
            </a:r>
            <a:r>
              <a:rPr lang="en-US" altLang="zh-CN" sz="2400" b="1">
                <a:solidFill>
                  <a:srgbClr val="000066"/>
                </a:solidFill>
                <a:latin typeface="Times New Roman" pitchFamily="18" charset="0"/>
                <a:ea typeface="黑体" pitchFamily="49" charset="-122"/>
              </a:rPr>
              <a:t>R·</a:t>
            </a:r>
            <a:r>
              <a:rPr lang="zh-CN" altLang="en-US" sz="2400" b="1">
                <a:solidFill>
                  <a:srgbClr val="000066"/>
                </a:solidFill>
                <a:latin typeface="Times New Roman" pitchFamily="18" charset="0"/>
                <a:ea typeface="黑体" pitchFamily="49" charset="-122"/>
              </a:rPr>
              <a:t>，电中性，性质与阴离子更为相似，更易与双键电子云密度较低的烯类反应。</a:t>
            </a:r>
          </a:p>
        </p:txBody>
      </p:sp>
      <p:sp>
        <p:nvSpPr>
          <p:cNvPr id="47107" name="Text Box 5"/>
          <p:cNvSpPr txBox="1">
            <a:spLocks noChangeArrowheads="1"/>
          </p:cNvSpPr>
          <p:nvPr/>
        </p:nvSpPr>
        <p:spPr bwMode="auto">
          <a:xfrm>
            <a:off x="742950" y="2057400"/>
            <a:ext cx="804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00"/>
                </a:solidFill>
                <a:ea typeface="ˎ̥"/>
                <a:cs typeface="ˎ̥"/>
              </a:rPr>
              <a:t>e.g:</a:t>
            </a:r>
            <a:endParaRPr lang="en-US" altLang="zh-CN" sz="1800" b="0">
              <a:solidFill>
                <a:srgbClr val="000000"/>
              </a:solidFill>
              <a:latin typeface="Arial" pitchFamily="34" charset="0"/>
              <a:ea typeface="宋体" pitchFamily="2" charset="-122"/>
            </a:endParaRPr>
          </a:p>
        </p:txBody>
      </p:sp>
      <p:grpSp>
        <p:nvGrpSpPr>
          <p:cNvPr id="47108" name="Group 8"/>
          <p:cNvGrpSpPr>
            <a:grpSpLocks/>
          </p:cNvGrpSpPr>
          <p:nvPr/>
        </p:nvGrpSpPr>
        <p:grpSpPr bwMode="auto">
          <a:xfrm>
            <a:off x="1835150" y="2205038"/>
            <a:ext cx="6583363" cy="1223962"/>
            <a:chOff x="839" y="1253"/>
            <a:chExt cx="4328" cy="896"/>
          </a:xfrm>
        </p:grpSpPr>
        <p:graphicFrame>
          <p:nvGraphicFramePr>
            <p:cNvPr id="47114" name="Object 4"/>
            <p:cNvGraphicFramePr>
              <a:graphicFrameLocks noChangeAspect="1"/>
            </p:cNvGraphicFramePr>
            <p:nvPr/>
          </p:nvGraphicFramePr>
          <p:xfrm>
            <a:off x="2290" y="1253"/>
            <a:ext cx="2877" cy="896"/>
          </p:xfrm>
          <a:graphic>
            <a:graphicData uri="http://schemas.openxmlformats.org/presentationml/2006/ole">
              <mc:AlternateContent xmlns:mc="http://schemas.openxmlformats.org/markup-compatibility/2006">
                <mc:Choice xmlns:v="urn:schemas-microsoft-com:vml" Requires="v">
                  <p:oleObj spid="_x0000_s10274" name="CS ChemDraw Drawing" r:id="rId3" imgW="4566920" imgH="1422400" progId="ChemDraw.Document.4.5">
                    <p:embed/>
                  </p:oleObj>
                </mc:Choice>
                <mc:Fallback>
                  <p:oleObj name="CS ChemDraw Drawing" r:id="rId3" imgW="4566920" imgH="142240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 y="1253"/>
                          <a:ext cx="2877" cy="89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6"/>
            <p:cNvGraphicFramePr>
              <a:graphicFrameLocks noChangeAspect="1"/>
            </p:cNvGraphicFramePr>
            <p:nvPr/>
          </p:nvGraphicFramePr>
          <p:xfrm>
            <a:off x="839" y="1389"/>
            <a:ext cx="1203" cy="672"/>
          </p:xfrm>
          <a:graphic>
            <a:graphicData uri="http://schemas.openxmlformats.org/presentationml/2006/ole">
              <mc:AlternateContent xmlns:mc="http://schemas.openxmlformats.org/markup-compatibility/2006">
                <mc:Choice xmlns:v="urn:schemas-microsoft-com:vml" Requires="v">
                  <p:oleObj spid="_x0000_s10275" name="CS ChemDraw Drawing" r:id="rId5" imgW="1910080" imgH="1066800" progId="ChemDraw.Document.4.5">
                    <p:embed/>
                  </p:oleObj>
                </mc:Choice>
                <mc:Fallback>
                  <p:oleObj name="CS ChemDraw Drawing" r:id="rId5" imgW="1910080" imgH="106680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 y="1389"/>
                          <a:ext cx="1203" cy="67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49959" name="Text Box 7"/>
          <p:cNvSpPr txBox="1">
            <a:spLocks noChangeArrowheads="1"/>
          </p:cNvSpPr>
          <p:nvPr/>
        </p:nvSpPr>
        <p:spPr bwMode="auto">
          <a:xfrm>
            <a:off x="682625" y="3678238"/>
            <a:ext cx="79216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0"/>
              </a:spcBef>
              <a:spcAft>
                <a:spcPct val="0"/>
              </a:spcAft>
            </a:pPr>
            <a:r>
              <a:rPr lang="zh-CN" altLang="en-US">
                <a:solidFill>
                  <a:srgbClr val="000066"/>
                </a:solidFill>
                <a:latin typeface="黑体" pitchFamily="49" charset="-122"/>
              </a:rPr>
              <a:t>    许多带吸电子基团的单体既能阴离子聚合，又能自由基聚合，但如果</a:t>
            </a:r>
            <a:r>
              <a:rPr lang="zh-CN" altLang="en-US">
                <a:latin typeface="黑体" pitchFamily="49" charset="-122"/>
              </a:rPr>
              <a:t>取代基吸电性太强</a:t>
            </a:r>
            <a:r>
              <a:rPr lang="zh-CN" altLang="en-US">
                <a:solidFill>
                  <a:srgbClr val="000066"/>
                </a:solidFill>
                <a:latin typeface="黑体" pitchFamily="49" charset="-122"/>
              </a:rPr>
              <a:t>，使</a:t>
            </a:r>
            <a:r>
              <a:rPr lang="en-US" altLang="zh-CN">
                <a:solidFill>
                  <a:srgbClr val="000066"/>
                </a:solidFill>
                <a:latin typeface="黑体" pitchFamily="49" charset="-122"/>
              </a:rPr>
              <a:t>δ</a:t>
            </a:r>
            <a:r>
              <a:rPr lang="en-US" altLang="zh-CN" baseline="30000">
                <a:solidFill>
                  <a:srgbClr val="000066"/>
                </a:solidFill>
                <a:latin typeface="黑体" pitchFamily="49" charset="-122"/>
                <a:ea typeface="ˎ̥"/>
                <a:cs typeface="ˎ̥"/>
              </a:rPr>
              <a:t>+</a:t>
            </a:r>
            <a:r>
              <a:rPr lang="zh-CN" altLang="en-US">
                <a:solidFill>
                  <a:srgbClr val="000066"/>
                </a:solidFill>
                <a:latin typeface="黑体" pitchFamily="49" charset="-122"/>
              </a:rPr>
              <a:t>过大，则</a:t>
            </a:r>
            <a:r>
              <a:rPr lang="zh-CN" altLang="en-US">
                <a:latin typeface="黑体" pitchFamily="49" charset="-122"/>
              </a:rPr>
              <a:t>只能阴离子聚合</a:t>
            </a:r>
            <a:r>
              <a:rPr lang="zh-CN" altLang="en-US">
                <a:solidFill>
                  <a:srgbClr val="000066"/>
                </a:solidFill>
                <a:latin typeface="黑体" pitchFamily="49" charset="-122"/>
              </a:rPr>
              <a:t>。 </a:t>
            </a:r>
          </a:p>
        </p:txBody>
      </p:sp>
      <p:sp>
        <p:nvSpPr>
          <p:cNvPr id="47110" name="Rectangle 9"/>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1149962" name="Text Box 10"/>
          <p:cNvSpPr txBox="1">
            <a:spLocks noChangeArrowheads="1"/>
          </p:cNvSpPr>
          <p:nvPr/>
        </p:nvSpPr>
        <p:spPr bwMode="auto">
          <a:xfrm>
            <a:off x="684213" y="5264150"/>
            <a:ext cx="1079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00"/>
                </a:solidFill>
                <a:ea typeface="ˎ̥"/>
                <a:cs typeface="ˎ̥"/>
              </a:rPr>
              <a:t>e.g</a:t>
            </a:r>
            <a:r>
              <a:rPr kumimoji="1" lang="zh-CN" altLang="en-US" sz="3200">
                <a:solidFill>
                  <a:srgbClr val="000000"/>
                </a:solidFill>
                <a:ea typeface="宋体" pitchFamily="2" charset="-122"/>
              </a:rPr>
              <a:t>：</a:t>
            </a:r>
            <a:endParaRPr lang="zh-CN" altLang="en-US" sz="1800" b="0">
              <a:solidFill>
                <a:srgbClr val="000000"/>
              </a:solidFill>
              <a:latin typeface="Arial" pitchFamily="34" charset="0"/>
              <a:ea typeface="宋体" pitchFamily="2" charset="-122"/>
            </a:endParaRPr>
          </a:p>
        </p:txBody>
      </p:sp>
      <p:graphicFrame>
        <p:nvGraphicFramePr>
          <p:cNvPr id="1149963" name="Object 11"/>
          <p:cNvGraphicFramePr>
            <a:graphicFrameLocks noChangeAspect="1"/>
          </p:cNvGraphicFramePr>
          <p:nvPr/>
        </p:nvGraphicFramePr>
        <p:xfrm>
          <a:off x="2759075" y="5111750"/>
          <a:ext cx="1597025" cy="1196975"/>
        </p:xfrm>
        <a:graphic>
          <a:graphicData uri="http://schemas.openxmlformats.org/presentationml/2006/ole">
            <mc:AlternateContent xmlns:mc="http://schemas.openxmlformats.org/markup-compatibility/2006">
              <mc:Choice xmlns:v="urn:schemas-microsoft-com:vml" Requires="v">
                <p:oleObj spid="_x0000_s10276" name="CS ChemDraw Drawing" r:id="rId7" imgW="1597660" imgH="1196340" progId="ChemDraw.Document.4.5">
                  <p:embed/>
                </p:oleObj>
              </mc:Choice>
              <mc:Fallback>
                <p:oleObj name="CS ChemDraw Drawing" r:id="rId7" imgW="1597660" imgH="1196340" progId="ChemDraw.Document.4.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9075" y="5111750"/>
                        <a:ext cx="1597025" cy="11969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9964" name="Object 12"/>
          <p:cNvGraphicFramePr>
            <a:graphicFrameLocks noChangeAspect="1"/>
          </p:cNvGraphicFramePr>
          <p:nvPr/>
        </p:nvGraphicFramePr>
        <p:xfrm>
          <a:off x="4692650" y="5327650"/>
          <a:ext cx="1392238" cy="814388"/>
        </p:xfrm>
        <a:graphic>
          <a:graphicData uri="http://schemas.openxmlformats.org/presentationml/2006/ole">
            <mc:AlternateContent xmlns:mc="http://schemas.openxmlformats.org/markup-compatibility/2006">
              <mc:Choice xmlns:v="urn:schemas-microsoft-com:vml" Requires="v">
                <p:oleObj spid="_x0000_s10277" name="CS ChemDraw Drawing" r:id="rId9" imgW="1391920" imgH="815340" progId="ChemDraw.Document.4.5">
                  <p:embed/>
                </p:oleObj>
              </mc:Choice>
              <mc:Fallback>
                <p:oleObj name="CS ChemDraw Drawing" r:id="rId9" imgW="1391920" imgH="815340" progId="ChemDraw.Document.4.5">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2650" y="5327650"/>
                        <a:ext cx="1392238" cy="814388"/>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17</a:t>
            </a:fld>
            <a:endParaRPr lang="en-US" altLang="zh-CN">
              <a:solidFill>
                <a:srgbClr val="000000"/>
              </a:solidFill>
            </a:endParaRPr>
          </a:p>
        </p:txBody>
      </p:sp>
    </p:spTree>
    <p:extLst>
      <p:ext uri="{BB962C8B-B14F-4D97-AF65-F5344CB8AC3E}">
        <p14:creationId xmlns:p14="http://schemas.microsoft.com/office/powerpoint/2010/main" val="4163516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9959"/>
                                        </p:tgtEl>
                                        <p:attrNameLst>
                                          <p:attrName>style.visibility</p:attrName>
                                        </p:attrNameLst>
                                      </p:cBhvr>
                                      <p:to>
                                        <p:strVal val="visible"/>
                                      </p:to>
                                    </p:set>
                                    <p:animEffect transition="in" filter="wipe(left)">
                                      <p:cBhvr>
                                        <p:cTn id="7" dur="500"/>
                                        <p:tgtEl>
                                          <p:spTgt spid="11499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9962"/>
                                        </p:tgtEl>
                                        <p:attrNameLst>
                                          <p:attrName>style.visibility</p:attrName>
                                        </p:attrNameLst>
                                      </p:cBhvr>
                                      <p:to>
                                        <p:strVal val="visible"/>
                                      </p:to>
                                    </p:set>
                                    <p:animEffect transition="in" filter="wipe(left)">
                                      <p:cBhvr>
                                        <p:cTn id="10" dur="500"/>
                                        <p:tgtEl>
                                          <p:spTgt spid="1149962"/>
                                        </p:tgtEl>
                                      </p:cBhvr>
                                    </p:animEffect>
                                  </p:childTnLst>
                                </p:cTn>
                              </p:par>
                              <p:par>
                                <p:cTn id="11" presetID="22" presetClass="entr" presetSubtype="8" fill="hold" nodeType="withEffect">
                                  <p:stCondLst>
                                    <p:cond delay="0"/>
                                  </p:stCondLst>
                                  <p:childTnLst>
                                    <p:set>
                                      <p:cBhvr>
                                        <p:cTn id="12" dur="1" fill="hold">
                                          <p:stCondLst>
                                            <p:cond delay="0"/>
                                          </p:stCondLst>
                                        </p:cTn>
                                        <p:tgtEl>
                                          <p:spTgt spid="1149963"/>
                                        </p:tgtEl>
                                        <p:attrNameLst>
                                          <p:attrName>style.visibility</p:attrName>
                                        </p:attrNameLst>
                                      </p:cBhvr>
                                      <p:to>
                                        <p:strVal val="visible"/>
                                      </p:to>
                                    </p:set>
                                    <p:animEffect transition="in" filter="wipe(left)">
                                      <p:cBhvr>
                                        <p:cTn id="13" dur="500"/>
                                        <p:tgtEl>
                                          <p:spTgt spid="1149963"/>
                                        </p:tgtEl>
                                      </p:cBhvr>
                                    </p:animEffect>
                                  </p:childTnLst>
                                </p:cTn>
                              </p:par>
                              <p:par>
                                <p:cTn id="14" presetID="22" presetClass="entr" presetSubtype="8" fill="hold" nodeType="withEffect">
                                  <p:stCondLst>
                                    <p:cond delay="0"/>
                                  </p:stCondLst>
                                  <p:childTnLst>
                                    <p:set>
                                      <p:cBhvr>
                                        <p:cTn id="15" dur="1" fill="hold">
                                          <p:stCondLst>
                                            <p:cond delay="0"/>
                                          </p:stCondLst>
                                        </p:cTn>
                                        <p:tgtEl>
                                          <p:spTgt spid="1149964"/>
                                        </p:tgtEl>
                                        <p:attrNameLst>
                                          <p:attrName>style.visibility</p:attrName>
                                        </p:attrNameLst>
                                      </p:cBhvr>
                                      <p:to>
                                        <p:strVal val="visible"/>
                                      </p:to>
                                    </p:set>
                                    <p:animEffect transition="in" filter="wipe(left)">
                                      <p:cBhvr>
                                        <p:cTn id="16" dur="500"/>
                                        <p:tgtEl>
                                          <p:spTgt spid="1149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9" grpId="0"/>
      <p:bldP spid="114996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a:xfrm>
            <a:off x="611188" y="3644900"/>
            <a:ext cx="7921625" cy="2016125"/>
          </a:xfrm>
        </p:spPr>
        <p:txBody>
          <a:bodyPr/>
          <a:lstStyle/>
          <a:p>
            <a:pPr marL="0" indent="628650" eaLnBrk="1" hangingPunct="1">
              <a:lnSpc>
                <a:spcPct val="120000"/>
              </a:lnSpc>
              <a:buFont typeface="Wingdings" pitchFamily="2" charset="2"/>
              <a:buNone/>
            </a:pPr>
            <a:r>
              <a:rPr lang="zh-CN" altLang="en-US" sz="2400" b="1" smtClean="0">
                <a:solidFill>
                  <a:srgbClr val="000099"/>
                </a:solidFill>
                <a:latin typeface="宋体" pitchFamily="2" charset="-122"/>
              </a:rPr>
              <a:t>加成型阻聚剂是目前最常用的阻聚剂类型，典型的品种有</a:t>
            </a:r>
            <a:r>
              <a:rPr lang="zh-CN" altLang="en-US" sz="2400" b="1" smtClean="0">
                <a:solidFill>
                  <a:srgbClr val="A50021"/>
                </a:solidFill>
                <a:latin typeface="宋体" pitchFamily="2" charset="-122"/>
              </a:rPr>
              <a:t>苯醌、硝基化合物、氧、硫</a:t>
            </a:r>
            <a:r>
              <a:rPr lang="zh-CN" altLang="en-US" sz="2400" b="1" smtClean="0">
                <a:solidFill>
                  <a:srgbClr val="000099"/>
                </a:solidFill>
                <a:latin typeface="宋体" pitchFamily="2" charset="-122"/>
              </a:rPr>
              <a:t>等。其中以苯醌最为重要。   </a:t>
            </a:r>
          </a:p>
          <a:p>
            <a:pPr marL="0" indent="628650" eaLnBrk="1" hangingPunct="1">
              <a:lnSpc>
                <a:spcPct val="120000"/>
              </a:lnSpc>
              <a:buFont typeface="Wingdings" pitchFamily="2" charset="2"/>
              <a:buNone/>
            </a:pPr>
            <a:r>
              <a:rPr lang="zh-CN" altLang="en-US" sz="2400" b="1" smtClean="0">
                <a:solidFill>
                  <a:srgbClr val="000099"/>
                </a:solidFill>
                <a:latin typeface="宋体" pitchFamily="2" charset="-122"/>
              </a:rPr>
              <a:t>苯醌分子上的氧和碳原子都可与自由基加成，分别形成醚和醌型，然后通过偶合或岐化终止。</a:t>
            </a:r>
          </a:p>
        </p:txBody>
      </p:sp>
      <p:sp>
        <p:nvSpPr>
          <p:cNvPr id="201731"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1920007" name="Rectangle 7"/>
          <p:cNvSpPr>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阻聚剂及其阻聚机理</a:t>
            </a:r>
          </a:p>
        </p:txBody>
      </p:sp>
      <p:sp>
        <p:nvSpPr>
          <p:cNvPr id="201733" name="Rectangle 9"/>
          <p:cNvSpPr>
            <a:spLocks noChangeArrowheads="1"/>
          </p:cNvSpPr>
          <p:nvPr/>
        </p:nvSpPr>
        <p:spPr bwMode="auto">
          <a:xfrm>
            <a:off x="611188" y="1555750"/>
            <a:ext cx="7921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pPr>
            <a:r>
              <a:rPr lang="zh-CN" altLang="en-US" sz="2400" b="1">
                <a:solidFill>
                  <a:srgbClr val="000099"/>
                </a:solidFill>
                <a:latin typeface="Times New Roman" pitchFamily="18" charset="0"/>
              </a:rPr>
              <a:t>除了</a:t>
            </a:r>
            <a:r>
              <a:rPr lang="zh-CN" altLang="en-US" sz="2400" b="1">
                <a:solidFill>
                  <a:srgbClr val="A50021"/>
                </a:solidFill>
                <a:latin typeface="Times New Roman" pitchFamily="18" charset="0"/>
              </a:rPr>
              <a:t>链转移</a:t>
            </a:r>
            <a:r>
              <a:rPr lang="zh-CN" altLang="en-US" sz="2400" b="1">
                <a:solidFill>
                  <a:srgbClr val="000099"/>
                </a:solidFill>
                <a:latin typeface="Times New Roman" pitchFamily="18" charset="0"/>
              </a:rPr>
              <a:t>引起的阻聚作用外，还有</a:t>
            </a:r>
            <a:r>
              <a:rPr lang="zh-CN" altLang="en-US" sz="2400" b="1">
                <a:solidFill>
                  <a:srgbClr val="A50021"/>
                </a:solidFill>
                <a:latin typeface="Times New Roman" pitchFamily="18" charset="0"/>
              </a:rPr>
              <a:t>自由基加成反应</a:t>
            </a:r>
            <a:r>
              <a:rPr lang="zh-CN" altLang="en-US" sz="2400" b="1">
                <a:solidFill>
                  <a:srgbClr val="000099"/>
                </a:solidFill>
                <a:latin typeface="Times New Roman" pitchFamily="18" charset="0"/>
              </a:rPr>
              <a:t>、</a:t>
            </a:r>
            <a:r>
              <a:rPr lang="zh-CN" altLang="en-US" sz="2400" b="1">
                <a:solidFill>
                  <a:srgbClr val="A50021"/>
                </a:solidFill>
                <a:latin typeface="Times New Roman" pitchFamily="18" charset="0"/>
              </a:rPr>
              <a:t>电荷转移反应</a:t>
            </a:r>
            <a:r>
              <a:rPr lang="zh-CN" altLang="en-US" sz="2400" b="1">
                <a:solidFill>
                  <a:srgbClr val="000099"/>
                </a:solidFill>
                <a:latin typeface="Times New Roman" pitchFamily="18" charset="0"/>
              </a:rPr>
              <a:t>等阻聚机理。</a:t>
            </a:r>
          </a:p>
        </p:txBody>
      </p:sp>
      <p:sp>
        <p:nvSpPr>
          <p:cNvPr id="1920011" name="Rectangle 11"/>
          <p:cNvSpPr>
            <a:spLocks noChangeArrowheads="1"/>
          </p:cNvSpPr>
          <p:nvPr/>
        </p:nvSpPr>
        <p:spPr bwMode="auto">
          <a:xfrm>
            <a:off x="611188" y="3043238"/>
            <a:ext cx="3248025"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加成型阻聚剂及其机理</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170</a:t>
            </a:fld>
            <a:endParaRPr lang="en-US" altLang="zh-CN">
              <a:solidFill>
                <a:srgbClr val="000000"/>
              </a:solidFill>
            </a:endParaRPr>
          </a:p>
        </p:txBody>
      </p:sp>
    </p:spTree>
    <p:extLst>
      <p:ext uri="{BB962C8B-B14F-4D97-AF65-F5344CB8AC3E}">
        <p14:creationId xmlns:p14="http://schemas.microsoft.com/office/powerpoint/2010/main" val="487005176"/>
      </p:ext>
    </p:extLst>
  </p:cSld>
  <p:clrMapOvr>
    <a:masterClrMapping/>
  </p:clrMapOvr>
  <p:transition spd="slow"/>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54" name="Object 3"/>
          <p:cNvGraphicFramePr>
            <a:graphicFrameLocks noGrp="1" noChangeAspect="1"/>
          </p:cNvGraphicFramePr>
          <p:nvPr>
            <p:ph idx="1"/>
          </p:nvPr>
        </p:nvGraphicFramePr>
        <p:xfrm>
          <a:off x="900113" y="1751013"/>
          <a:ext cx="7129462" cy="2901950"/>
        </p:xfrm>
        <a:graphic>
          <a:graphicData uri="http://schemas.openxmlformats.org/presentationml/2006/ole">
            <mc:AlternateContent xmlns:mc="http://schemas.openxmlformats.org/markup-compatibility/2006">
              <mc:Choice xmlns:v="urn:schemas-microsoft-com:vml" Requires="v">
                <p:oleObj spid="_x0000_s109578" name="Document" r:id="rId3" imgW="5381625" imgH="2190750" progId="ChemWindow.Document">
                  <p:embed/>
                </p:oleObj>
              </mc:Choice>
              <mc:Fallback>
                <p:oleObj name="Document" r:id="rId3" imgW="5381625" imgH="21907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51013"/>
                        <a:ext cx="7129462"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55" name="Text Box 4"/>
          <p:cNvSpPr txBox="1">
            <a:spLocks noChangeArrowheads="1"/>
          </p:cNvSpPr>
          <p:nvPr/>
        </p:nvSpPr>
        <p:spPr bwMode="auto">
          <a:xfrm>
            <a:off x="611188" y="4949825"/>
            <a:ext cx="7921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20000"/>
              </a:lnSpc>
              <a:spcBef>
                <a:spcPct val="20000"/>
              </a:spcBef>
              <a:spcAft>
                <a:spcPct val="0"/>
              </a:spcAft>
              <a:buClr>
                <a:srgbClr val="00007D"/>
              </a:buClr>
              <a:buSzPct val="75000"/>
              <a:buFont typeface="Wingdings" pitchFamily="2" charset="2"/>
              <a:buNone/>
            </a:pPr>
            <a:r>
              <a:rPr lang="zh-CN" altLang="en-US">
                <a:solidFill>
                  <a:srgbClr val="000099"/>
                </a:solidFill>
                <a:ea typeface="宋体" pitchFamily="2" charset="-122"/>
              </a:rPr>
              <a:t>上述形成的取代苯醌还可继续进行阻聚反应，再终止一个自由基。因此每一个苯醌分子最多能终止</a:t>
            </a:r>
            <a:r>
              <a:rPr lang="en-US" altLang="zh-CN">
                <a:solidFill>
                  <a:srgbClr val="000099"/>
                </a:solidFill>
                <a:ea typeface="宋体" pitchFamily="2" charset="-122"/>
              </a:rPr>
              <a:t>2</a:t>
            </a:r>
            <a:r>
              <a:rPr lang="zh-CN" altLang="en-US">
                <a:solidFill>
                  <a:srgbClr val="000099"/>
                </a:solidFill>
                <a:ea typeface="宋体" pitchFamily="2" charset="-122"/>
              </a:rPr>
              <a:t>个自由基。</a:t>
            </a:r>
          </a:p>
        </p:txBody>
      </p:sp>
      <p:sp>
        <p:nvSpPr>
          <p:cNvPr id="202756"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02757" name="Rectangle 7"/>
          <p:cNvSpPr>
            <a:spLocks noChangeArrowheads="1"/>
          </p:cNvSpPr>
          <p:nvPr/>
        </p:nvSpPr>
        <p:spPr bwMode="auto">
          <a:xfrm>
            <a:off x="611188" y="908050"/>
            <a:ext cx="266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A50021"/>
                </a:solidFill>
                <a:latin typeface="Times New Roman" pitchFamily="18" charset="0"/>
                <a:ea typeface="黑体" pitchFamily="49" charset="-122"/>
              </a:rPr>
              <a:t>苯醌阻聚机理：</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171</a:t>
            </a:fld>
            <a:endParaRPr lang="en-US" altLang="zh-CN">
              <a:solidFill>
                <a:srgbClr val="000000"/>
              </a:solidFill>
            </a:endParaRPr>
          </a:p>
        </p:txBody>
      </p:sp>
    </p:spTree>
    <p:extLst>
      <p:ext uri="{BB962C8B-B14F-4D97-AF65-F5344CB8AC3E}">
        <p14:creationId xmlns:p14="http://schemas.microsoft.com/office/powerpoint/2010/main" val="2536367226"/>
      </p:ext>
    </p:extLst>
  </p:cSld>
  <p:clrMapOvr>
    <a:masterClrMapping/>
  </p:clrMapOvr>
  <p:transition spd="slow"/>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sz="half" idx="1"/>
          </p:nvPr>
        </p:nvSpPr>
        <p:spPr>
          <a:xfrm>
            <a:off x="611188" y="3860800"/>
            <a:ext cx="7921625" cy="1512888"/>
          </a:xfrm>
          <a:noFill/>
        </p:spPr>
        <p:txBody>
          <a:bodyPr/>
          <a:lstStyle/>
          <a:p>
            <a:pPr marL="0" indent="628650" eaLnBrk="1" hangingPunct="1">
              <a:lnSpc>
                <a:spcPct val="120000"/>
              </a:lnSpc>
              <a:buFont typeface="Wingdings" pitchFamily="2" charset="2"/>
              <a:buNone/>
            </a:pPr>
            <a:r>
              <a:rPr lang="zh-CN" altLang="en-US" sz="2400" b="1" smtClean="0">
                <a:solidFill>
                  <a:srgbClr val="000099"/>
                </a:solidFill>
                <a:latin typeface="Times New Roman" pitchFamily="18" charset="0"/>
              </a:rPr>
              <a:t>对苯二酚价格便宜，氧又是空气中存在的，因此对苯二酚不失为一种经济实用的阻聚剂在工业上和实验室中广泛使用。</a:t>
            </a:r>
          </a:p>
        </p:txBody>
      </p:sp>
      <p:graphicFrame>
        <p:nvGraphicFramePr>
          <p:cNvPr id="203779" name="Object 4"/>
          <p:cNvGraphicFramePr>
            <a:graphicFrameLocks noGrp="1" noChangeAspect="1"/>
          </p:cNvGraphicFramePr>
          <p:nvPr>
            <p:ph sz="half" idx="2"/>
          </p:nvPr>
        </p:nvGraphicFramePr>
        <p:xfrm>
          <a:off x="1262063" y="2732088"/>
          <a:ext cx="6478587" cy="646112"/>
        </p:xfrm>
        <a:graphic>
          <a:graphicData uri="http://schemas.openxmlformats.org/presentationml/2006/ole">
            <mc:AlternateContent xmlns:mc="http://schemas.openxmlformats.org/markup-compatibility/2006">
              <mc:Choice xmlns:v="urn:schemas-microsoft-com:vml" Requires="v">
                <p:oleObj spid="_x0000_s110602" name="Document" r:id="rId3" imgW="3438525" imgH="342900" progId="ChemWindow.Document">
                  <p:embed/>
                </p:oleObj>
              </mc:Choice>
              <mc:Fallback>
                <p:oleObj name="Document" r:id="rId3" imgW="3438525" imgH="3429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2732088"/>
                        <a:ext cx="647858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780"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03781" name="Rectangle 7"/>
          <p:cNvSpPr>
            <a:spLocks noChangeArrowheads="1"/>
          </p:cNvSpPr>
          <p:nvPr/>
        </p:nvSpPr>
        <p:spPr bwMode="auto">
          <a:xfrm>
            <a:off x="611188" y="1193800"/>
            <a:ext cx="79216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a:t>
            </a:r>
            <a:r>
              <a:rPr lang="zh-CN" altLang="en-US" sz="2400" b="1">
                <a:solidFill>
                  <a:srgbClr val="A50021"/>
                </a:solidFill>
                <a:latin typeface="Times New Roman" pitchFamily="18" charset="0"/>
              </a:rPr>
              <a:t>对苯二酚</a:t>
            </a:r>
            <a:r>
              <a:rPr lang="zh-CN" altLang="en-US" sz="2400" b="1">
                <a:solidFill>
                  <a:srgbClr val="000099"/>
                </a:solidFill>
                <a:latin typeface="Times New Roman" pitchFamily="18" charset="0"/>
              </a:rPr>
              <a:t>本身的阻聚能力不强，但在氧的存在下容易氧化成苯醌，从而提高了阻聚能力。</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172</a:t>
            </a:fld>
            <a:endParaRPr lang="en-US" altLang="zh-CN">
              <a:solidFill>
                <a:srgbClr val="000000"/>
              </a:solidFill>
            </a:endParaRPr>
          </a:p>
        </p:txBody>
      </p:sp>
    </p:spTree>
    <p:extLst>
      <p:ext uri="{BB962C8B-B14F-4D97-AF65-F5344CB8AC3E}">
        <p14:creationId xmlns:p14="http://schemas.microsoft.com/office/powerpoint/2010/main" val="3772594218"/>
      </p:ext>
    </p:extLst>
  </p:cSld>
  <p:clrMapOvr>
    <a:masterClrMapping/>
  </p:clrMapOvr>
  <p:transition spd="slow"/>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sz="half" idx="1"/>
          </p:nvPr>
        </p:nvSpPr>
        <p:spPr>
          <a:xfrm>
            <a:off x="611188" y="979488"/>
            <a:ext cx="7921625" cy="1081087"/>
          </a:xfrm>
          <a:noFill/>
        </p:spPr>
        <p:txBody>
          <a:bodyPr/>
          <a:lstStyle/>
          <a:p>
            <a:pPr marL="0" indent="628650" algn="just" eaLnBrk="1" hangingPunct="1">
              <a:lnSpc>
                <a:spcPct val="120000"/>
              </a:lnSpc>
              <a:buFont typeface="Wingdings" pitchFamily="2" charset="2"/>
              <a:buNone/>
            </a:pPr>
            <a:r>
              <a:rPr lang="zh-CN" altLang="en-US" sz="2400" b="1" smtClean="0">
                <a:solidFill>
                  <a:srgbClr val="A50021"/>
                </a:solidFill>
                <a:latin typeface="Times New Roman" pitchFamily="18" charset="0"/>
              </a:rPr>
              <a:t>芳香族硝基化合物</a:t>
            </a:r>
            <a:r>
              <a:rPr lang="zh-CN" altLang="en-US" sz="2400" b="1" smtClean="0">
                <a:solidFill>
                  <a:srgbClr val="000099"/>
                </a:solidFill>
                <a:latin typeface="Times New Roman" pitchFamily="18" charset="0"/>
              </a:rPr>
              <a:t>（如硝基苯）也是一类常用的加成型阻聚剂，其阻聚机理可能为：   </a:t>
            </a:r>
          </a:p>
        </p:txBody>
      </p:sp>
      <p:graphicFrame>
        <p:nvGraphicFramePr>
          <p:cNvPr id="204803" name="Object 4"/>
          <p:cNvGraphicFramePr>
            <a:graphicFrameLocks noGrp="1" noChangeAspect="1"/>
          </p:cNvGraphicFramePr>
          <p:nvPr>
            <p:ph sz="half" idx="2"/>
          </p:nvPr>
        </p:nvGraphicFramePr>
        <p:xfrm>
          <a:off x="755650" y="2349500"/>
          <a:ext cx="7777163" cy="3209925"/>
        </p:xfrm>
        <a:graphic>
          <a:graphicData uri="http://schemas.openxmlformats.org/presentationml/2006/ole">
            <mc:AlternateContent xmlns:mc="http://schemas.openxmlformats.org/markup-compatibility/2006">
              <mc:Choice xmlns:v="urn:schemas-microsoft-com:vml" Requires="v">
                <p:oleObj spid="_x0000_s111626" name="Document" r:id="rId3" imgW="5629275" imgH="2324100" progId="ChemWindow.Document">
                  <p:embed/>
                </p:oleObj>
              </mc:Choice>
              <mc:Fallback>
                <p:oleObj name="Document" r:id="rId3" imgW="5629275" imgH="23241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777716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4"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04805" name="Rectangle 8"/>
          <p:cNvSpPr>
            <a:spLocks noChangeArrowheads="1"/>
          </p:cNvSpPr>
          <p:nvPr/>
        </p:nvSpPr>
        <p:spPr bwMode="auto">
          <a:xfrm>
            <a:off x="611188" y="573405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可见，一分子硝基苯也能消灭 </a:t>
            </a:r>
            <a:r>
              <a:rPr lang="en-US" altLang="zh-CN" sz="2400" b="1">
                <a:solidFill>
                  <a:srgbClr val="000099"/>
                </a:solidFill>
                <a:latin typeface="Times New Roman" pitchFamily="18" charset="0"/>
              </a:rPr>
              <a:t>2 </a:t>
            </a:r>
            <a:r>
              <a:rPr lang="zh-CN" altLang="en-US" sz="2400" b="1">
                <a:solidFill>
                  <a:srgbClr val="000099"/>
                </a:solidFill>
                <a:latin typeface="Times New Roman" pitchFamily="18" charset="0"/>
              </a:rPr>
              <a:t>个自由基。</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173</a:t>
            </a:fld>
            <a:endParaRPr lang="en-US" altLang="zh-CN">
              <a:solidFill>
                <a:srgbClr val="000000"/>
              </a:solidFill>
            </a:endParaRPr>
          </a:p>
        </p:txBody>
      </p:sp>
    </p:spTree>
    <p:extLst>
      <p:ext uri="{BB962C8B-B14F-4D97-AF65-F5344CB8AC3E}">
        <p14:creationId xmlns:p14="http://schemas.microsoft.com/office/powerpoint/2010/main" val="1488733062"/>
      </p:ext>
    </p:extLst>
  </p:cSld>
  <p:clrMapOvr>
    <a:masterClrMapping/>
  </p:clrMapOvr>
  <p:transition spd="slow"/>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826" name="Object 4"/>
          <p:cNvGraphicFramePr>
            <a:graphicFrameLocks noGrp="1" noChangeAspect="1"/>
          </p:cNvGraphicFramePr>
          <p:nvPr>
            <p:ph sz="half" idx="2"/>
          </p:nvPr>
        </p:nvGraphicFramePr>
        <p:xfrm>
          <a:off x="1187450" y="2349500"/>
          <a:ext cx="6840538" cy="585788"/>
        </p:xfrm>
        <a:graphic>
          <a:graphicData uri="http://schemas.openxmlformats.org/presentationml/2006/ole">
            <mc:AlternateContent xmlns:mc="http://schemas.openxmlformats.org/markup-compatibility/2006">
              <mc:Choice xmlns:v="urn:schemas-microsoft-com:vml" Requires="v">
                <p:oleObj spid="_x0000_s112650" name="Document" r:id="rId3" imgW="3676650" imgH="314325" progId="ChemWindow.Document">
                  <p:embed/>
                </p:oleObj>
              </mc:Choice>
              <mc:Fallback>
                <p:oleObj name="Document" r:id="rId3" imgW="3676650" imgH="3143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349500"/>
                        <a:ext cx="684053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27"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05828" name="Rectangle 7"/>
          <p:cNvSpPr>
            <a:spLocks noChangeArrowheads="1"/>
          </p:cNvSpPr>
          <p:nvPr/>
        </p:nvSpPr>
        <p:spPr bwMode="auto">
          <a:xfrm>
            <a:off x="611188" y="908050"/>
            <a:ext cx="79216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rPr>
              <a:t>氧气</a:t>
            </a:r>
            <a:r>
              <a:rPr lang="zh-CN" altLang="en-US" sz="2400" b="1">
                <a:solidFill>
                  <a:srgbClr val="000099"/>
                </a:solidFill>
                <a:latin typeface="Times New Roman" pitchFamily="18" charset="0"/>
              </a:rPr>
              <a:t>的阻聚行为比较复杂。低温下氧气是很好的阻聚剂。因此聚合反应一般要在去除氧的情况下进行。</a:t>
            </a:r>
          </a:p>
        </p:txBody>
      </p:sp>
      <p:sp>
        <p:nvSpPr>
          <p:cNvPr id="205829" name="Rectangle 8"/>
          <p:cNvSpPr>
            <a:spLocks noChangeArrowheads="1"/>
          </p:cNvSpPr>
          <p:nvPr/>
        </p:nvSpPr>
        <p:spPr bwMode="auto">
          <a:xfrm>
            <a:off x="611188" y="3502025"/>
            <a:ext cx="79216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聚合物过氧化物在低温下很稳定，但在高温时却可分解成活性很大的自由基，可引发聚合。因此氧在高温时是有效的引发剂。例如乙烯的高温高压聚合（高压聚乙烯）就是以氧为引发剂的。</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174</a:t>
            </a:fld>
            <a:endParaRPr lang="en-US" altLang="zh-CN">
              <a:solidFill>
                <a:srgbClr val="000000"/>
              </a:solidFill>
            </a:endParaRPr>
          </a:p>
        </p:txBody>
      </p:sp>
    </p:spTree>
    <p:extLst>
      <p:ext uri="{BB962C8B-B14F-4D97-AF65-F5344CB8AC3E}">
        <p14:creationId xmlns:p14="http://schemas.microsoft.com/office/powerpoint/2010/main" val="1298820679"/>
      </p:ext>
    </p:extLst>
  </p:cSld>
  <p:clrMapOvr>
    <a:masterClrMapping/>
  </p:clrMapOvr>
  <p:transition spd="slow"/>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1925127" name="Rectangle 7"/>
          <p:cNvSpPr>
            <a:spLocks noChangeArrowheads="1"/>
          </p:cNvSpPr>
          <p:nvPr/>
        </p:nvSpPr>
        <p:spPr bwMode="auto">
          <a:xfrm>
            <a:off x="611188" y="908050"/>
            <a:ext cx="41132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链转移型阻聚剂及其机理</a:t>
            </a:r>
          </a:p>
        </p:txBody>
      </p:sp>
      <p:sp>
        <p:nvSpPr>
          <p:cNvPr id="206852" name="Rectangle 8"/>
          <p:cNvSpPr>
            <a:spLocks noChangeArrowheads="1"/>
          </p:cNvSpPr>
          <p:nvPr/>
        </p:nvSpPr>
        <p:spPr bwMode="auto">
          <a:xfrm>
            <a:off x="611188" y="1484313"/>
            <a:ext cx="79216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链转移型阻聚剂的典型品种有</a:t>
            </a:r>
            <a:r>
              <a:rPr lang="en-US" altLang="zh-CN" sz="2400" b="1">
                <a:solidFill>
                  <a:srgbClr val="A50021"/>
                </a:solidFill>
                <a:latin typeface="Times New Roman" pitchFamily="18" charset="0"/>
              </a:rPr>
              <a:t>DPPH(1,1-</a:t>
            </a:r>
            <a:r>
              <a:rPr lang="zh-CN" altLang="en-US" sz="2400" b="1">
                <a:solidFill>
                  <a:srgbClr val="A50021"/>
                </a:solidFill>
                <a:latin typeface="Times New Roman" pitchFamily="18" charset="0"/>
              </a:rPr>
              <a:t>二苯基</a:t>
            </a:r>
            <a:r>
              <a:rPr lang="en-US" altLang="zh-CN" sz="2400" b="1">
                <a:solidFill>
                  <a:srgbClr val="A50021"/>
                </a:solidFill>
                <a:latin typeface="Times New Roman" pitchFamily="18" charset="0"/>
              </a:rPr>
              <a:t>-2-</a:t>
            </a:r>
            <a:r>
              <a:rPr lang="zh-CN" altLang="en-US" sz="2400" b="1">
                <a:solidFill>
                  <a:srgbClr val="A50021"/>
                </a:solidFill>
                <a:latin typeface="Times New Roman" pitchFamily="18" charset="0"/>
              </a:rPr>
              <a:t>三硝基苯肼）、芳香胺、酚类化合物</a:t>
            </a:r>
            <a:r>
              <a:rPr lang="zh-CN" altLang="en-US" sz="2400" b="1">
                <a:solidFill>
                  <a:srgbClr val="000099"/>
                </a:solidFill>
                <a:latin typeface="Times New Roman" pitchFamily="18" charset="0"/>
              </a:rPr>
              <a:t>等。其中以</a:t>
            </a:r>
            <a:r>
              <a:rPr lang="en-US" altLang="zh-CN" sz="2400" b="1">
                <a:solidFill>
                  <a:srgbClr val="000099"/>
                </a:solidFill>
                <a:latin typeface="Times New Roman" pitchFamily="18" charset="0"/>
              </a:rPr>
              <a:t>DPPH</a:t>
            </a:r>
            <a:r>
              <a:rPr lang="zh-CN" altLang="en-US" sz="2400" b="1">
                <a:solidFill>
                  <a:srgbClr val="000099"/>
                </a:solidFill>
                <a:latin typeface="Times New Roman" pitchFamily="18" charset="0"/>
              </a:rPr>
              <a:t>最为重要。</a:t>
            </a:r>
            <a:r>
              <a:rPr lang="en-US" altLang="zh-CN" sz="2400" b="1">
                <a:solidFill>
                  <a:srgbClr val="A50021"/>
                </a:solidFill>
                <a:latin typeface="Times New Roman" pitchFamily="18" charset="0"/>
              </a:rPr>
              <a:t>DPPH</a:t>
            </a:r>
            <a:r>
              <a:rPr lang="zh-CN" altLang="en-US" sz="2400" b="1">
                <a:solidFill>
                  <a:srgbClr val="000099"/>
                </a:solidFill>
                <a:latin typeface="Times New Roman" pitchFamily="18" charset="0"/>
              </a:rPr>
              <a:t>是自由基型阻聚剂，效率极高，当浓度为</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-4</a:t>
            </a:r>
            <a:r>
              <a:rPr lang="en-US" altLang="zh-CN" sz="2400" b="1">
                <a:solidFill>
                  <a:srgbClr val="000099"/>
                </a:solidFill>
                <a:latin typeface="Times New Roman" pitchFamily="18" charset="0"/>
              </a:rPr>
              <a:t> mol/L</a:t>
            </a:r>
            <a:r>
              <a:rPr lang="zh-CN" altLang="en-US" sz="2400" b="1">
                <a:solidFill>
                  <a:srgbClr val="000099"/>
                </a:solidFill>
                <a:latin typeface="Times New Roman" pitchFamily="18" charset="0"/>
              </a:rPr>
              <a:t>就足以使单体阻聚。因此有“自由基捕捉剂”之称。</a:t>
            </a:r>
          </a:p>
        </p:txBody>
      </p:sp>
      <p:sp>
        <p:nvSpPr>
          <p:cNvPr id="1925131" name="Rectangle 11"/>
          <p:cNvSpPr>
            <a:spLocks noGrp="1" noChangeArrowheads="1"/>
          </p:cNvSpPr>
          <p:nvPr>
            <p:ph type="body" sz="half" idx="1"/>
          </p:nvPr>
        </p:nvSpPr>
        <p:spPr>
          <a:xfrm>
            <a:off x="611188" y="5157788"/>
            <a:ext cx="7921625" cy="1008062"/>
          </a:xfrm>
          <a:noFill/>
        </p:spPr>
        <p:txBody>
          <a:bodyPr/>
          <a:lstStyle/>
          <a:p>
            <a:pPr marL="0" indent="628650" algn="just" eaLnBrk="1" hangingPunct="1">
              <a:lnSpc>
                <a:spcPct val="120000"/>
              </a:lnSpc>
              <a:buFont typeface="Wingdings" pitchFamily="2" charset="2"/>
              <a:buNone/>
            </a:pPr>
            <a:r>
              <a:rPr lang="en-US" altLang="zh-CN" sz="2400" b="1" smtClean="0">
                <a:solidFill>
                  <a:srgbClr val="000099"/>
                </a:solidFill>
                <a:latin typeface="Times New Roman" pitchFamily="18" charset="0"/>
              </a:rPr>
              <a:t>DPPH</a:t>
            </a:r>
            <a:r>
              <a:rPr lang="zh-CN" altLang="en-US" sz="2400" b="1" smtClean="0">
                <a:solidFill>
                  <a:srgbClr val="000099"/>
                </a:solidFill>
                <a:latin typeface="Times New Roman" pitchFamily="18" charset="0"/>
              </a:rPr>
              <a:t>本身为黑色，捕捉自由基后变为无色，因此可通过比色法测定引发速率。</a:t>
            </a:r>
          </a:p>
        </p:txBody>
      </p:sp>
      <p:graphicFrame>
        <p:nvGraphicFramePr>
          <p:cNvPr id="1925132" name="Object 12"/>
          <p:cNvGraphicFramePr>
            <a:graphicFrameLocks noGrp="1" noChangeAspect="1"/>
          </p:cNvGraphicFramePr>
          <p:nvPr>
            <p:ph sz="half" idx="2"/>
          </p:nvPr>
        </p:nvGraphicFramePr>
        <p:xfrm>
          <a:off x="1042988" y="4168775"/>
          <a:ext cx="7345362" cy="844550"/>
        </p:xfrm>
        <a:graphic>
          <a:graphicData uri="http://schemas.openxmlformats.org/presentationml/2006/ole">
            <mc:AlternateContent xmlns:mc="http://schemas.openxmlformats.org/markup-compatibility/2006">
              <mc:Choice xmlns:v="urn:schemas-microsoft-com:vml" Requires="v">
                <p:oleObj spid="_x0000_s113674" name="Document" r:id="rId3" imgW="6638925" imgH="762000" progId="ChemWindow.Document">
                  <p:embed/>
                </p:oleObj>
              </mc:Choice>
              <mc:Fallback>
                <p:oleObj name="Document" r:id="rId3" imgW="6638925" imgH="7620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168775"/>
                        <a:ext cx="7345362"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134" name="Rectangle 14"/>
          <p:cNvSpPr>
            <a:spLocks noChangeArrowheads="1"/>
          </p:cNvSpPr>
          <p:nvPr/>
        </p:nvSpPr>
        <p:spPr bwMode="auto">
          <a:xfrm>
            <a:off x="611188" y="3498850"/>
            <a:ext cx="45624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en-US" altLang="zh-CN" sz="2400" b="1">
                <a:solidFill>
                  <a:srgbClr val="A50021"/>
                </a:solidFill>
                <a:latin typeface="Times New Roman" pitchFamily="18" charset="0"/>
              </a:rPr>
              <a:t>DPPH</a:t>
            </a:r>
            <a:r>
              <a:rPr lang="zh-CN" altLang="en-US" sz="2400" b="1">
                <a:solidFill>
                  <a:srgbClr val="A50021"/>
                </a:solidFill>
                <a:latin typeface="Times New Roman" pitchFamily="18" charset="0"/>
              </a:rPr>
              <a:t>的阻聚机理为：</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175</a:t>
            </a:fld>
            <a:endParaRPr lang="en-US" altLang="zh-CN">
              <a:solidFill>
                <a:srgbClr val="000000"/>
              </a:solidFill>
            </a:endParaRPr>
          </a:p>
        </p:txBody>
      </p:sp>
    </p:spTree>
    <p:extLst>
      <p:ext uri="{BB962C8B-B14F-4D97-AF65-F5344CB8AC3E}">
        <p14:creationId xmlns:p14="http://schemas.microsoft.com/office/powerpoint/2010/main" val="726127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25134"/>
                                        </p:tgtEl>
                                        <p:attrNameLst>
                                          <p:attrName>style.visibility</p:attrName>
                                        </p:attrNameLst>
                                      </p:cBhvr>
                                      <p:to>
                                        <p:strVal val="visible"/>
                                      </p:to>
                                    </p:set>
                                    <p:animEffect transition="in" filter="wipe(up)">
                                      <p:cBhvr>
                                        <p:cTn id="7" dur="500"/>
                                        <p:tgtEl>
                                          <p:spTgt spid="1925134"/>
                                        </p:tgtEl>
                                      </p:cBhvr>
                                    </p:animEffect>
                                  </p:childTnLst>
                                </p:cTn>
                              </p:par>
                              <p:par>
                                <p:cTn id="8" presetID="22" presetClass="entr" presetSubtype="1" fill="hold" nodeType="withEffect">
                                  <p:stCondLst>
                                    <p:cond delay="0"/>
                                  </p:stCondLst>
                                  <p:childTnLst>
                                    <p:set>
                                      <p:cBhvr>
                                        <p:cTn id="9" dur="1" fill="hold">
                                          <p:stCondLst>
                                            <p:cond delay="0"/>
                                          </p:stCondLst>
                                        </p:cTn>
                                        <p:tgtEl>
                                          <p:spTgt spid="1925132"/>
                                        </p:tgtEl>
                                        <p:attrNameLst>
                                          <p:attrName>style.visibility</p:attrName>
                                        </p:attrNameLst>
                                      </p:cBhvr>
                                      <p:to>
                                        <p:strVal val="visible"/>
                                      </p:to>
                                    </p:set>
                                    <p:animEffect transition="in" filter="wipe(up)">
                                      <p:cBhvr>
                                        <p:cTn id="10" dur="500"/>
                                        <p:tgtEl>
                                          <p:spTgt spid="192513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925131">
                                            <p:txEl>
                                              <p:pRg st="0" end="0"/>
                                            </p:txEl>
                                          </p:spTgt>
                                        </p:tgtEl>
                                        <p:attrNameLst>
                                          <p:attrName>style.visibility</p:attrName>
                                        </p:attrNameLst>
                                      </p:cBhvr>
                                      <p:to>
                                        <p:strVal val="visible"/>
                                      </p:to>
                                    </p:set>
                                    <p:animEffect transition="in" filter="wipe(up)">
                                      <p:cBhvr>
                                        <p:cTn id="13" dur="500"/>
                                        <p:tgtEl>
                                          <p:spTgt spid="1925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31" grpId="0" build="p"/>
      <p:bldP spid="192513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sz="half" idx="1"/>
          </p:nvPr>
        </p:nvSpPr>
        <p:spPr>
          <a:xfrm>
            <a:off x="601663" y="3355975"/>
            <a:ext cx="7931150" cy="2665413"/>
          </a:xfrm>
          <a:noFill/>
        </p:spPr>
        <p:txBody>
          <a:bodyPr/>
          <a:lstStyle/>
          <a:p>
            <a:pPr marL="0" indent="628650" algn="just" eaLnBrk="1" hangingPunct="1">
              <a:lnSpc>
                <a:spcPct val="120000"/>
              </a:lnSpc>
              <a:buFont typeface="Wingdings" pitchFamily="2" charset="2"/>
              <a:buNone/>
            </a:pPr>
            <a:r>
              <a:rPr lang="zh-CN" altLang="en-US" sz="2400" b="1" smtClean="0">
                <a:solidFill>
                  <a:srgbClr val="A50021"/>
                </a:solidFill>
                <a:latin typeface="Times New Roman" pitchFamily="18" charset="0"/>
              </a:rPr>
              <a:t>苯胺</a:t>
            </a:r>
            <a:r>
              <a:rPr lang="zh-CN" altLang="en-US" sz="2400" b="1" smtClean="0">
                <a:solidFill>
                  <a:srgbClr val="000099"/>
                </a:solidFill>
                <a:latin typeface="Times New Roman" pitchFamily="18" charset="0"/>
              </a:rPr>
              <a:t>和</a:t>
            </a:r>
            <a:r>
              <a:rPr lang="zh-CN" altLang="en-US" sz="2400" b="1" smtClean="0">
                <a:solidFill>
                  <a:srgbClr val="A50021"/>
                </a:solidFill>
                <a:latin typeface="Times New Roman" pitchFamily="18" charset="0"/>
              </a:rPr>
              <a:t>苯酚</a:t>
            </a:r>
            <a:r>
              <a:rPr lang="zh-CN" altLang="en-US" sz="2400" b="1" smtClean="0">
                <a:solidFill>
                  <a:srgbClr val="000099"/>
                </a:solidFill>
                <a:latin typeface="Times New Roman" pitchFamily="18" charset="0"/>
              </a:rPr>
              <a:t>的阻聚效率很低，即使对十分活泼的醋酸乙烯酯也仅是效果很差的缓聚剂。但苯环上有多个供电的烷基取代后，缓聚效果显著增加。苯环上如有吸电子基团，则效果相反，只有在氧存在的情况下才能起阻聚作用，如：对苯二酚经氧化后转变成苯醌，阻聚效果大大增加。</a:t>
            </a:r>
          </a:p>
        </p:txBody>
      </p:sp>
      <p:graphicFrame>
        <p:nvGraphicFramePr>
          <p:cNvPr id="207875" name="Object 4"/>
          <p:cNvGraphicFramePr>
            <a:graphicFrameLocks noGrp="1" noChangeAspect="1"/>
          </p:cNvGraphicFramePr>
          <p:nvPr>
            <p:ph sz="half" idx="2"/>
          </p:nvPr>
        </p:nvGraphicFramePr>
        <p:xfrm>
          <a:off x="2484438" y="2022475"/>
          <a:ext cx="3960812" cy="974725"/>
        </p:xfrm>
        <a:graphic>
          <a:graphicData uri="http://schemas.openxmlformats.org/presentationml/2006/ole">
            <mc:AlternateContent xmlns:mc="http://schemas.openxmlformats.org/markup-compatibility/2006">
              <mc:Choice xmlns:v="urn:schemas-microsoft-com:vml" Requires="v">
                <p:oleObj spid="_x0000_s114698" name="Document" r:id="rId3" imgW="2209800" imgH="542925" progId="ChemWindow.Document">
                  <p:embed/>
                </p:oleObj>
              </mc:Choice>
              <mc:Fallback>
                <p:oleObj name="Document" r:id="rId3" imgW="2209800" imgH="5429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022475"/>
                        <a:ext cx="396081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876"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07877" name="Rectangle 7"/>
          <p:cNvSpPr>
            <a:spLocks noChangeArrowheads="1"/>
          </p:cNvSpPr>
          <p:nvPr/>
        </p:nvSpPr>
        <p:spPr bwMode="auto">
          <a:xfrm>
            <a:off x="611188" y="908050"/>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rPr>
              <a:t>仲胺</a:t>
            </a:r>
            <a:r>
              <a:rPr lang="zh-CN" altLang="en-US" sz="2400" b="1">
                <a:solidFill>
                  <a:srgbClr val="000099"/>
                </a:solidFill>
                <a:latin typeface="Times New Roman" pitchFamily="18" charset="0"/>
              </a:rPr>
              <a:t>也是通过转移反应实现阻聚作用的。</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176</a:t>
            </a:fld>
            <a:endParaRPr lang="en-US" altLang="zh-CN">
              <a:solidFill>
                <a:srgbClr val="000000"/>
              </a:solidFill>
            </a:endParaRPr>
          </a:p>
        </p:txBody>
      </p:sp>
    </p:spTree>
    <p:extLst>
      <p:ext uri="{BB962C8B-B14F-4D97-AF65-F5344CB8AC3E}">
        <p14:creationId xmlns:p14="http://schemas.microsoft.com/office/powerpoint/2010/main" val="2263417254"/>
      </p:ext>
    </p:extLst>
  </p:cSld>
  <p:clrMapOvr>
    <a:masterClrMapping/>
  </p:clrMapOvr>
  <p:transition spd="slow"/>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sz="half" idx="1"/>
          </p:nvPr>
        </p:nvSpPr>
        <p:spPr>
          <a:xfrm>
            <a:off x="611188" y="3716338"/>
            <a:ext cx="7921625" cy="2303462"/>
          </a:xfrm>
          <a:noFill/>
        </p:spPr>
        <p:txBody>
          <a:bodyPr/>
          <a:lstStyle/>
          <a:p>
            <a:pPr marL="0" indent="628650" algn="just" eaLnBrk="1" hangingPunct="1">
              <a:lnSpc>
                <a:spcPct val="120000"/>
              </a:lnSpc>
              <a:buFont typeface="Wingdings" pitchFamily="2" charset="2"/>
              <a:buNone/>
            </a:pPr>
            <a:r>
              <a:rPr lang="zh-CN" altLang="en-US" sz="2400" b="1" smtClean="0">
                <a:solidFill>
                  <a:srgbClr val="000099"/>
                </a:solidFill>
                <a:latin typeface="Times New Roman" pitchFamily="18" charset="0"/>
              </a:rPr>
              <a:t>氯化铁和氯化铜的阻聚效率很高，能 </a:t>
            </a:r>
            <a:r>
              <a:rPr lang="en-US" altLang="zh-CN" sz="2400" b="1" smtClean="0">
                <a:solidFill>
                  <a:srgbClr val="000099"/>
                </a:solidFill>
                <a:latin typeface="Times New Roman" pitchFamily="18" charset="0"/>
              </a:rPr>
              <a:t>1 </a:t>
            </a:r>
            <a:r>
              <a:rPr lang="zh-CN" altLang="en-US" sz="2400" b="1" smtClean="0">
                <a:solidFill>
                  <a:srgbClr val="000099"/>
                </a:solidFill>
                <a:latin typeface="Times New Roman" pitchFamily="18" charset="0"/>
              </a:rPr>
              <a:t>对 </a:t>
            </a:r>
            <a:r>
              <a:rPr lang="en-US" altLang="zh-CN" sz="2400" b="1" smtClean="0">
                <a:solidFill>
                  <a:srgbClr val="000099"/>
                </a:solidFill>
                <a:latin typeface="Times New Roman" pitchFamily="18" charset="0"/>
              </a:rPr>
              <a:t>1 </a:t>
            </a:r>
            <a:r>
              <a:rPr lang="zh-CN" altLang="en-US" sz="2400" b="1" smtClean="0">
                <a:solidFill>
                  <a:srgbClr val="000099"/>
                </a:solidFill>
                <a:latin typeface="Times New Roman" pitchFamily="18" charset="0"/>
              </a:rPr>
              <a:t>按化学计量消灭自由基，因此可用于测定引发速率。</a:t>
            </a:r>
          </a:p>
          <a:p>
            <a:pPr marL="0" indent="628650" algn="just" eaLnBrk="1" hangingPunct="1">
              <a:lnSpc>
                <a:spcPct val="120000"/>
              </a:lnSpc>
              <a:buFont typeface="Wingdings" pitchFamily="2" charset="2"/>
              <a:buNone/>
            </a:pPr>
            <a:r>
              <a:rPr lang="zh-CN" altLang="en-US" sz="2400" b="1" smtClean="0">
                <a:solidFill>
                  <a:srgbClr val="A50021"/>
                </a:solidFill>
                <a:latin typeface="Times New Roman" pitchFamily="18" charset="0"/>
              </a:rPr>
              <a:t>工业上应避免使用碳钢或铜质的反应釜和管道，以防阻聚发生。</a:t>
            </a:r>
          </a:p>
        </p:txBody>
      </p:sp>
      <p:graphicFrame>
        <p:nvGraphicFramePr>
          <p:cNvPr id="208899" name="Object 4"/>
          <p:cNvGraphicFramePr>
            <a:graphicFrameLocks noGrp="1" noChangeAspect="1"/>
          </p:cNvGraphicFramePr>
          <p:nvPr>
            <p:ph sz="half" idx="2"/>
          </p:nvPr>
        </p:nvGraphicFramePr>
        <p:xfrm>
          <a:off x="1763713" y="2924175"/>
          <a:ext cx="5257800" cy="455613"/>
        </p:xfrm>
        <a:graphic>
          <a:graphicData uri="http://schemas.openxmlformats.org/presentationml/2006/ole">
            <mc:AlternateContent xmlns:mc="http://schemas.openxmlformats.org/markup-compatibility/2006">
              <mc:Choice xmlns:v="urn:schemas-microsoft-com:vml" Requires="v">
                <p:oleObj spid="_x0000_s115722" name="Document" r:id="rId3" imgW="2305050" imgH="200025" progId="ChemWindow.Document">
                  <p:embed/>
                </p:oleObj>
              </mc:Choice>
              <mc:Fallback>
                <p:oleObj name="Document" r:id="rId3" imgW="2305050" imgH="2000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924175"/>
                        <a:ext cx="5257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00"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1928200" name="Rectangle 8"/>
          <p:cNvSpPr>
            <a:spLocks noChangeArrowheads="1"/>
          </p:cNvSpPr>
          <p:nvPr/>
        </p:nvSpPr>
        <p:spPr bwMode="auto">
          <a:xfrm>
            <a:off x="611188" y="908050"/>
            <a:ext cx="447040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电荷转移型阻聚剂及其机理</a:t>
            </a:r>
          </a:p>
        </p:txBody>
      </p:sp>
      <p:sp>
        <p:nvSpPr>
          <p:cNvPr id="208902" name="Rectangle 9"/>
          <p:cNvSpPr>
            <a:spLocks noChangeArrowheads="1"/>
          </p:cNvSpPr>
          <p:nvPr/>
        </p:nvSpPr>
        <p:spPr bwMode="auto">
          <a:xfrm>
            <a:off x="611188" y="1628775"/>
            <a:ext cx="79216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这类阻聚剂主要是变价金属的氯化物，典型代表是氯化铁和氯化铜。</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177</a:t>
            </a:fld>
            <a:endParaRPr lang="en-US" altLang="zh-CN">
              <a:solidFill>
                <a:srgbClr val="000000"/>
              </a:solidFill>
            </a:endParaRPr>
          </a:p>
        </p:txBody>
      </p:sp>
    </p:spTree>
    <p:extLst>
      <p:ext uri="{BB962C8B-B14F-4D97-AF65-F5344CB8AC3E}">
        <p14:creationId xmlns:p14="http://schemas.microsoft.com/office/powerpoint/2010/main" val="2822237279"/>
      </p:ext>
    </p:extLst>
  </p:cSld>
  <p:clrMapOvr>
    <a:masterClrMapping/>
  </p:clrMapOvr>
  <p:transition spd="slow"/>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noChangeArrowheads="1"/>
          </p:cNvSpPr>
          <p:nvPr>
            <p:ph type="body" sz="half" idx="1"/>
          </p:nvPr>
        </p:nvSpPr>
        <p:spPr>
          <a:xfrm>
            <a:off x="611188" y="1485900"/>
            <a:ext cx="7921625" cy="1655763"/>
          </a:xfrm>
          <a:noFill/>
        </p:spPr>
        <p:txBody>
          <a:bodyPr/>
          <a:lstStyle/>
          <a:p>
            <a:pPr marL="0" indent="628650" algn="just" eaLnBrk="1" hangingPunct="1">
              <a:spcBef>
                <a:spcPct val="0"/>
              </a:spcBef>
              <a:buFont typeface="Wingdings" pitchFamily="2" charset="2"/>
              <a:buNone/>
            </a:pPr>
            <a:r>
              <a:rPr lang="zh-CN" altLang="en-US" sz="2400" b="1" smtClean="0">
                <a:solidFill>
                  <a:srgbClr val="000099"/>
                </a:solidFill>
                <a:latin typeface="Times New Roman" pitchFamily="18" charset="0"/>
              </a:rPr>
              <a:t>烯丙基单体（</a:t>
            </a:r>
            <a:r>
              <a:rPr lang="en-US" altLang="zh-CN" sz="2400" b="1" smtClean="0">
                <a:solidFill>
                  <a:srgbClr val="000099"/>
                </a:solidFill>
                <a:latin typeface="Times New Roman" pitchFamily="18" charset="0"/>
              </a:rPr>
              <a:t>CH</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=CH—CH</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Y</a:t>
            </a:r>
            <a:r>
              <a:rPr lang="zh-CN" altLang="en-US" sz="2400" b="1" smtClean="0">
                <a:solidFill>
                  <a:srgbClr val="000099"/>
                </a:solidFill>
                <a:latin typeface="Times New Roman" pitchFamily="18" charset="0"/>
              </a:rPr>
              <a:t>）聚合往往只能形成低聚物，这是因为烯丙基单体有自阻聚作用。</a:t>
            </a:r>
          </a:p>
          <a:p>
            <a:pPr marL="0" indent="628650" algn="just" eaLnBrk="1" hangingPunct="1">
              <a:spcBef>
                <a:spcPct val="0"/>
              </a:spcBef>
              <a:buFont typeface="Wingdings" pitchFamily="2" charset="2"/>
              <a:buNone/>
            </a:pPr>
            <a:r>
              <a:rPr lang="zh-CN" altLang="en-US" sz="2400" b="1" smtClean="0">
                <a:solidFill>
                  <a:srgbClr val="000099"/>
                </a:solidFill>
                <a:latin typeface="Times New Roman" pitchFamily="18" charset="0"/>
              </a:rPr>
              <a:t>烯丙基单体的自由基十分活泼，而与双键</a:t>
            </a:r>
            <a:r>
              <a:rPr lang="en-US" altLang="zh-CN" sz="2400" b="1" smtClean="0">
                <a:solidFill>
                  <a:srgbClr val="000099"/>
                </a:solidFill>
                <a:latin typeface="Times New Roman" pitchFamily="18" charset="0"/>
              </a:rPr>
              <a:t>α</a:t>
            </a:r>
            <a:r>
              <a:rPr lang="zh-CN" altLang="en-US" sz="2400" b="1" smtClean="0">
                <a:solidFill>
                  <a:srgbClr val="000099"/>
                </a:solidFill>
                <a:latin typeface="Times New Roman" pitchFamily="18" charset="0"/>
              </a:rPr>
              <a:t>位置相连的</a:t>
            </a:r>
            <a:r>
              <a:rPr lang="en-US" altLang="zh-CN" sz="2400" b="1" smtClean="0">
                <a:solidFill>
                  <a:srgbClr val="000099"/>
                </a:solidFill>
                <a:latin typeface="Times New Roman" pitchFamily="18" charset="0"/>
              </a:rPr>
              <a:t>C—H</a:t>
            </a:r>
            <a:r>
              <a:rPr lang="zh-CN" altLang="en-US" sz="2400" b="1" smtClean="0">
                <a:solidFill>
                  <a:srgbClr val="000099"/>
                </a:solidFill>
                <a:latin typeface="Times New Roman" pitchFamily="18" charset="0"/>
              </a:rPr>
              <a:t>键很弱，因此自由基容易向单体转移。</a:t>
            </a:r>
          </a:p>
        </p:txBody>
      </p:sp>
      <p:graphicFrame>
        <p:nvGraphicFramePr>
          <p:cNvPr id="209923" name="Object 4"/>
          <p:cNvGraphicFramePr>
            <a:graphicFrameLocks noGrp="1" noChangeAspect="1"/>
          </p:cNvGraphicFramePr>
          <p:nvPr>
            <p:ph sz="half" idx="2"/>
          </p:nvPr>
        </p:nvGraphicFramePr>
        <p:xfrm>
          <a:off x="611188" y="3255963"/>
          <a:ext cx="7921625" cy="965200"/>
        </p:xfrm>
        <a:graphic>
          <a:graphicData uri="http://schemas.openxmlformats.org/presentationml/2006/ole">
            <mc:AlternateContent xmlns:mc="http://schemas.openxmlformats.org/markup-compatibility/2006">
              <mc:Choice xmlns:v="urn:schemas-microsoft-com:vml" Requires="v">
                <p:oleObj spid="_x0000_s116754" name="Document" r:id="rId3" imgW="6257925" imgH="762000" progId="ChemWindow.Document">
                  <p:embed/>
                </p:oleObj>
              </mc:Choice>
              <mc:Fallback>
                <p:oleObj name="Document" r:id="rId3" imgW="6257925" imgH="7620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255963"/>
                        <a:ext cx="792162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924" name="Rectangle 6"/>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1929224" name="Rectangle 8"/>
          <p:cNvSpPr>
            <a:spLocks noChangeArrowheads="1"/>
          </p:cNvSpPr>
          <p:nvPr/>
        </p:nvSpPr>
        <p:spPr bwMode="auto">
          <a:xfrm>
            <a:off x="611188" y="908050"/>
            <a:ext cx="41132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烯丙基单体的自阻聚作用</a:t>
            </a:r>
          </a:p>
        </p:txBody>
      </p:sp>
      <p:sp>
        <p:nvSpPr>
          <p:cNvPr id="209926" name="Rectangle 9"/>
          <p:cNvSpPr>
            <a:spLocks noChangeArrowheads="1"/>
          </p:cNvSpPr>
          <p:nvPr/>
        </p:nvSpPr>
        <p:spPr bwMode="auto">
          <a:xfrm>
            <a:off x="468313" y="4221163"/>
            <a:ext cx="8064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spcBef>
                <a:spcPct val="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所形成的烯丙基自由基有高度的共振稳定性，不能再引发单体，而只能与初级自由基或自身进行双基终止，因此表现为自阻聚作用。</a:t>
            </a:r>
          </a:p>
        </p:txBody>
      </p:sp>
      <p:graphicFrame>
        <p:nvGraphicFramePr>
          <p:cNvPr id="209927" name="Object 10"/>
          <p:cNvGraphicFramePr>
            <a:graphicFrameLocks noChangeAspect="1"/>
          </p:cNvGraphicFramePr>
          <p:nvPr/>
        </p:nvGraphicFramePr>
        <p:xfrm>
          <a:off x="1692275" y="5514975"/>
          <a:ext cx="5327650" cy="793750"/>
        </p:xfrm>
        <a:graphic>
          <a:graphicData uri="http://schemas.openxmlformats.org/presentationml/2006/ole">
            <mc:AlternateContent xmlns:mc="http://schemas.openxmlformats.org/markup-compatibility/2006">
              <mc:Choice xmlns:v="urn:schemas-microsoft-com:vml" Requires="v">
                <p:oleObj spid="_x0000_s116755" name="Document" r:id="rId5" imgW="3390900" imgH="504825" progId="ChemWindow.Document">
                  <p:embed/>
                </p:oleObj>
              </mc:Choice>
              <mc:Fallback>
                <p:oleObj name="Document" r:id="rId5" imgW="3390900" imgH="504825"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514975"/>
                        <a:ext cx="53276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4294967295"/>
          </p:nvPr>
        </p:nvSpPr>
        <p:spPr>
          <a:xfrm>
            <a:off x="6553200" y="6248400"/>
            <a:ext cx="2133600" cy="457200"/>
          </a:xfrm>
        </p:spPr>
        <p:txBody>
          <a:bodyPr/>
          <a:lstStyle/>
          <a:p>
            <a:pPr>
              <a:defRPr/>
            </a:pPr>
            <a:fld id="{64D47756-1A33-47DD-910D-082FA7C1BE45}" type="slidenum">
              <a:rPr lang="zh-CN" altLang="en-US" smtClean="0">
                <a:solidFill>
                  <a:srgbClr val="000000"/>
                </a:solidFill>
              </a:rPr>
              <a:pPr>
                <a:defRPr/>
              </a:pPr>
              <a:t>178</a:t>
            </a:fld>
            <a:endParaRPr lang="en-US" altLang="zh-CN">
              <a:solidFill>
                <a:srgbClr val="000000"/>
              </a:solidFill>
            </a:endParaRPr>
          </a:p>
        </p:txBody>
      </p:sp>
    </p:spTree>
    <p:extLst>
      <p:ext uri="{BB962C8B-B14F-4D97-AF65-F5344CB8AC3E}">
        <p14:creationId xmlns:p14="http://schemas.microsoft.com/office/powerpoint/2010/main" val="100340087"/>
      </p:ext>
    </p:extLst>
  </p:cSld>
  <p:clrMapOvr>
    <a:masterClrMapping/>
  </p:clrMapOvr>
  <p:transition spd="slow"/>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7" name="Rectangle 3"/>
          <p:cNvSpPr>
            <a:spLocks noGrp="1" noChangeArrowheads="1"/>
          </p:cNvSpPr>
          <p:nvPr>
            <p:ph type="body" idx="1"/>
          </p:nvPr>
        </p:nvSpPr>
        <p:spPr>
          <a:xfrm>
            <a:off x="611188" y="981075"/>
            <a:ext cx="7921625" cy="5400675"/>
          </a:xfrm>
        </p:spPr>
        <p:txBody>
          <a:bodyPr/>
          <a:lstStyle/>
          <a:p>
            <a:pPr marL="0" indent="628650" algn="just" eaLnBrk="1" hangingPunct="1">
              <a:lnSpc>
                <a:spcPct val="110000"/>
              </a:lnSpc>
              <a:spcBef>
                <a:spcPct val="30000"/>
              </a:spcBef>
              <a:buFont typeface="Wingdings" pitchFamily="2" charset="2"/>
              <a:buNone/>
              <a:defRPr/>
            </a:pPr>
            <a:r>
              <a:rPr lang="zh-CN" altLang="en-US" sz="2400" b="1" smtClean="0">
                <a:solidFill>
                  <a:srgbClr val="A50021"/>
                </a:solidFill>
                <a:effectLst>
                  <a:outerShdw blurRad="38100" dist="38100" dir="2700000" algn="tl">
                    <a:srgbClr val="C0C0C0"/>
                  </a:outerShdw>
                </a:effectLst>
                <a:latin typeface="Times New Roman" pitchFamily="18" charset="0"/>
              </a:rPr>
              <a:t>醋酸烯丙酯</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CH</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=CH</a:t>
            </a:r>
            <a:r>
              <a:rPr lang="en-US"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CH</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OCOCH</a:t>
            </a:r>
            <a:r>
              <a:rPr lang="en-US" altLang="zh-CN" sz="2400" b="1" baseline="-25000" smtClean="0">
                <a:solidFill>
                  <a:srgbClr val="000099"/>
                </a:solidFill>
                <a:latin typeface="Times New Roman" pitchFamily="18" charset="0"/>
              </a:rPr>
              <a:t>3</a:t>
            </a:r>
            <a:r>
              <a:rPr lang="zh-CN" altLang="en-US" sz="2400" b="1" smtClean="0">
                <a:solidFill>
                  <a:srgbClr val="000099"/>
                </a:solidFill>
                <a:latin typeface="Times New Roman" pitchFamily="18" charset="0"/>
              </a:rPr>
              <a:t>）是典型的烯丙基单体，聚合速率很低，聚合度只能达到</a:t>
            </a:r>
            <a:r>
              <a:rPr lang="en-US" altLang="zh-CN" sz="2400" b="1" smtClean="0">
                <a:solidFill>
                  <a:srgbClr val="000099"/>
                </a:solidFill>
                <a:latin typeface="Times New Roman" pitchFamily="18" charset="0"/>
              </a:rPr>
              <a:t>14</a:t>
            </a:r>
            <a:r>
              <a:rPr lang="zh-CN" altLang="en-US" sz="2400" b="1" smtClean="0">
                <a:solidFill>
                  <a:srgbClr val="000099"/>
                </a:solidFill>
                <a:latin typeface="Times New Roman" pitchFamily="18" charset="0"/>
              </a:rPr>
              <a:t>。与引发剂浓度呈一级反应。这些都是衰减链转移的特征。</a:t>
            </a:r>
          </a:p>
          <a:p>
            <a:pPr marL="0" indent="628650" algn="just" eaLnBrk="1" hangingPunct="1">
              <a:lnSpc>
                <a:spcPct val="110000"/>
              </a:lnSpc>
              <a:spcBef>
                <a:spcPct val="30000"/>
              </a:spcBef>
              <a:buFont typeface="Wingdings" pitchFamily="2" charset="2"/>
              <a:buNone/>
              <a:defRPr/>
            </a:pPr>
            <a:r>
              <a:rPr lang="zh-CN" altLang="en-US" sz="2400" b="1" smtClean="0">
                <a:solidFill>
                  <a:srgbClr val="A50021"/>
                </a:solidFill>
                <a:effectLst>
                  <a:outerShdw blurRad="38100" dist="38100" dir="2700000" algn="tl">
                    <a:srgbClr val="C0C0C0"/>
                  </a:outerShdw>
                </a:effectLst>
                <a:latin typeface="Times New Roman" pitchFamily="18" charset="0"/>
              </a:rPr>
              <a:t>丙烯、异丁烯</a:t>
            </a:r>
            <a:r>
              <a:rPr lang="zh-CN" altLang="en-US" sz="2400" b="1" smtClean="0">
                <a:solidFill>
                  <a:srgbClr val="000099"/>
                </a:solidFill>
                <a:latin typeface="Times New Roman" pitchFamily="18" charset="0"/>
              </a:rPr>
              <a:t>属于烯丙基单体，对自由基聚合活性很低，只能进行配位聚合（丙烯）和阳离子聚合（异丁烯）。</a:t>
            </a:r>
          </a:p>
          <a:p>
            <a:pPr marL="0" indent="628650" algn="just" eaLnBrk="1" hangingPunct="1">
              <a:lnSpc>
                <a:spcPct val="110000"/>
              </a:lnSpc>
              <a:spcBef>
                <a:spcPct val="30000"/>
              </a:spcBef>
              <a:buFont typeface="Wingdings" pitchFamily="2" charset="2"/>
              <a:buNone/>
              <a:defRPr/>
            </a:pPr>
            <a:r>
              <a:rPr lang="zh-CN" altLang="en-US" sz="2400" b="1" smtClean="0">
                <a:solidFill>
                  <a:srgbClr val="A50021"/>
                </a:solidFill>
                <a:effectLst>
                  <a:outerShdw blurRad="38100" dist="38100" dir="2700000" algn="tl">
                    <a:srgbClr val="C0C0C0"/>
                  </a:outerShdw>
                </a:effectLst>
                <a:latin typeface="Times New Roman" pitchFamily="18" charset="0"/>
              </a:rPr>
              <a:t>丁二烯</a:t>
            </a:r>
            <a:r>
              <a:rPr lang="zh-CN" altLang="en-US" sz="2400" b="1" smtClean="0">
                <a:solidFill>
                  <a:srgbClr val="000099"/>
                </a:solidFill>
                <a:latin typeface="Times New Roman" pitchFamily="18" charset="0"/>
              </a:rPr>
              <a:t>也是一种烯丙基单体，其自由基十分稳定。但丁二烯单体十分活泼，因此自身尚能进行均聚反应。但对氯乙烯、醋酸乙烯酯等不活泼单体却是阻聚剂。</a:t>
            </a:r>
          </a:p>
          <a:p>
            <a:pPr marL="0" indent="628650" algn="just" eaLnBrk="1" hangingPunct="1">
              <a:lnSpc>
                <a:spcPct val="110000"/>
              </a:lnSpc>
              <a:spcBef>
                <a:spcPct val="30000"/>
              </a:spcBef>
              <a:buFont typeface="Wingdings" pitchFamily="2" charset="2"/>
              <a:buNone/>
              <a:defRPr/>
            </a:pPr>
            <a:r>
              <a:rPr lang="zh-CN" altLang="en-US" sz="2400" b="1" smtClean="0">
                <a:solidFill>
                  <a:srgbClr val="A50021"/>
                </a:solidFill>
                <a:effectLst>
                  <a:outerShdw blurRad="38100" dist="38100" dir="2700000" algn="tl">
                    <a:srgbClr val="C0C0C0"/>
                  </a:outerShdw>
                </a:effectLst>
                <a:latin typeface="Times New Roman" pitchFamily="18" charset="0"/>
              </a:rPr>
              <a:t>甲基丙烯酸甲酯、甲基丙烯腈</a:t>
            </a:r>
            <a:r>
              <a:rPr lang="zh-CN" altLang="en-US" sz="2400" b="1" smtClean="0">
                <a:solidFill>
                  <a:srgbClr val="000099"/>
                </a:solidFill>
                <a:latin typeface="Times New Roman" pitchFamily="18" charset="0"/>
              </a:rPr>
              <a:t>等单体虽然也都是烯丙基单体，但因酯基和腈基对自由基有稳定作用，降低了自由基的链转移活性，同时单体又较活泼，因此链转移衰减不明显，可聚合得到高分子。</a:t>
            </a:r>
          </a:p>
        </p:txBody>
      </p:sp>
      <p:sp>
        <p:nvSpPr>
          <p:cNvPr id="210947"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3.8 阻聚和缓聚</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179</a:t>
            </a:fld>
            <a:endParaRPr lang="en-US" altLang="zh-CN">
              <a:solidFill>
                <a:srgbClr val="000000"/>
              </a:solidFill>
            </a:endParaRPr>
          </a:p>
        </p:txBody>
      </p:sp>
    </p:spTree>
    <p:extLst>
      <p:ext uri="{BB962C8B-B14F-4D97-AF65-F5344CB8AC3E}">
        <p14:creationId xmlns:p14="http://schemas.microsoft.com/office/powerpoint/2010/main" val="11753437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611188" y="90805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800">
                <a:solidFill>
                  <a:srgbClr val="000000"/>
                </a:solidFill>
              </a:rPr>
              <a:t>（</a:t>
            </a:r>
            <a:r>
              <a:rPr kumimoji="1" lang="en-US" altLang="zh-CN" sz="2800">
                <a:solidFill>
                  <a:srgbClr val="000000"/>
                </a:solidFill>
                <a:ea typeface="ˎ̥"/>
                <a:cs typeface="ˎ̥"/>
              </a:rPr>
              <a:t>4</a:t>
            </a:r>
            <a:r>
              <a:rPr kumimoji="1" lang="zh-CN" altLang="en-US" sz="2800">
                <a:solidFill>
                  <a:srgbClr val="000000"/>
                </a:solidFill>
              </a:rPr>
              <a:t>）</a:t>
            </a:r>
            <a:r>
              <a:rPr kumimoji="1" lang="en-US" altLang="zh-CN" sz="2800">
                <a:solidFill>
                  <a:srgbClr val="000000"/>
                </a:solidFill>
              </a:rPr>
              <a:t>π~ π</a:t>
            </a:r>
            <a:r>
              <a:rPr kumimoji="1" lang="zh-CN" altLang="en-US" sz="2800">
                <a:solidFill>
                  <a:srgbClr val="000000"/>
                </a:solidFill>
              </a:rPr>
              <a:t>共轭的烯类单体</a:t>
            </a:r>
            <a:endParaRPr lang="en-US" altLang="zh-CN" sz="2800" b="0">
              <a:solidFill>
                <a:srgbClr val="000000"/>
              </a:solidFill>
            </a:endParaRPr>
          </a:p>
        </p:txBody>
      </p:sp>
      <p:graphicFrame>
        <p:nvGraphicFramePr>
          <p:cNvPr id="48131" name="Object 7"/>
          <p:cNvGraphicFramePr>
            <a:graphicFrameLocks noChangeAspect="1"/>
          </p:cNvGraphicFramePr>
          <p:nvPr/>
        </p:nvGraphicFramePr>
        <p:xfrm>
          <a:off x="2133600" y="1700213"/>
          <a:ext cx="915988" cy="881062"/>
        </p:xfrm>
        <a:graphic>
          <a:graphicData uri="http://schemas.openxmlformats.org/presentationml/2006/ole">
            <mc:AlternateContent xmlns:mc="http://schemas.openxmlformats.org/markup-compatibility/2006">
              <mc:Choice xmlns:v="urn:schemas-microsoft-com:vml" Requires="v">
                <p:oleObj spid="_x0000_s11306" name="CS ChemDraw Drawing" r:id="rId3" imgW="998220" imgH="960120" progId="ChemDraw.Document.4.5">
                  <p:embed/>
                </p:oleObj>
              </mc:Choice>
              <mc:Fallback>
                <p:oleObj name="CS ChemDraw Drawing" r:id="rId3" imgW="998220" imgH="9601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00213"/>
                        <a:ext cx="915988" cy="88106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8"/>
          <p:cNvGraphicFramePr>
            <a:graphicFrameLocks noChangeAspect="1"/>
          </p:cNvGraphicFramePr>
          <p:nvPr/>
        </p:nvGraphicFramePr>
        <p:xfrm>
          <a:off x="5724525" y="1843088"/>
          <a:ext cx="2238375" cy="266700"/>
        </p:xfrm>
        <a:graphic>
          <a:graphicData uri="http://schemas.openxmlformats.org/presentationml/2006/ole">
            <mc:AlternateContent xmlns:mc="http://schemas.openxmlformats.org/markup-compatibility/2006">
              <mc:Choice xmlns:v="urn:schemas-microsoft-com:vml" Requires="v">
                <p:oleObj spid="_x0000_s11307" name="CS ChemDraw Drawing" r:id="rId5" imgW="2199640" imgH="261620" progId="ChemDraw.Document.4.5">
                  <p:embed/>
                </p:oleObj>
              </mc:Choice>
              <mc:Fallback>
                <p:oleObj name="CS ChemDraw Drawing" r:id="rId5" imgW="2199640" imgH="26162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843088"/>
                        <a:ext cx="2238375" cy="2667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9"/>
          <p:cNvGraphicFramePr>
            <a:graphicFrameLocks noChangeAspect="1"/>
          </p:cNvGraphicFramePr>
          <p:nvPr/>
        </p:nvGraphicFramePr>
        <p:xfrm>
          <a:off x="3995738" y="1484313"/>
          <a:ext cx="1200150" cy="1368425"/>
        </p:xfrm>
        <a:graphic>
          <a:graphicData uri="http://schemas.openxmlformats.org/presentationml/2006/ole">
            <mc:AlternateContent xmlns:mc="http://schemas.openxmlformats.org/markup-compatibility/2006">
              <mc:Choice xmlns:v="urn:schemas-microsoft-com:vml" Requires="v">
                <p:oleObj spid="_x0000_s11308" name="CS ChemDraw Drawing" r:id="rId7" imgW="1308100" imgH="1490980" progId="ChemDraw.Document.4.5">
                  <p:embed/>
                </p:oleObj>
              </mc:Choice>
              <mc:Fallback>
                <p:oleObj name="CS ChemDraw Drawing" r:id="rId7" imgW="1308100" imgH="1490980" progId="ChemDraw.Document.4.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1484313"/>
                        <a:ext cx="1200150" cy="13684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4" name="Rectangle 12"/>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48135" name="Rectangle 14"/>
          <p:cNvSpPr>
            <a:spLocks noChangeArrowheads="1"/>
          </p:cNvSpPr>
          <p:nvPr/>
        </p:nvSpPr>
        <p:spPr bwMode="auto">
          <a:xfrm>
            <a:off x="611188" y="1627188"/>
            <a:ext cx="8048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en-US" altLang="zh-CN" sz="3200" b="1">
                <a:solidFill>
                  <a:srgbClr val="000000"/>
                </a:solidFill>
                <a:latin typeface="Times New Roman" pitchFamily="18" charset="0"/>
                <a:ea typeface="ˎ̥"/>
                <a:cs typeface="ˎ̥"/>
              </a:rPr>
              <a:t>e.g:</a:t>
            </a:r>
            <a:endParaRPr kumimoji="1" lang="zh-CN" altLang="en-US" sz="3200" b="1">
              <a:solidFill>
                <a:srgbClr val="000000"/>
              </a:solidFill>
              <a:latin typeface="Times New Roman" pitchFamily="18" charset="0"/>
              <a:ea typeface="ˎ̥"/>
              <a:cs typeface="ˎ̥"/>
            </a:endParaRPr>
          </a:p>
        </p:txBody>
      </p:sp>
      <p:grpSp>
        <p:nvGrpSpPr>
          <p:cNvPr id="2" name="Group 29"/>
          <p:cNvGrpSpPr>
            <a:grpSpLocks/>
          </p:cNvGrpSpPr>
          <p:nvPr/>
        </p:nvGrpSpPr>
        <p:grpSpPr bwMode="auto">
          <a:xfrm>
            <a:off x="1746250" y="4581525"/>
            <a:ext cx="5562600" cy="1676400"/>
            <a:chOff x="672" y="2400"/>
            <a:chExt cx="3840" cy="1209"/>
          </a:xfrm>
        </p:grpSpPr>
        <p:graphicFrame>
          <p:nvGraphicFramePr>
            <p:cNvPr id="48138" name="Object 30"/>
            <p:cNvGraphicFramePr>
              <a:graphicFrameLocks noChangeAspect="1"/>
            </p:cNvGraphicFramePr>
            <p:nvPr/>
          </p:nvGraphicFramePr>
          <p:xfrm>
            <a:off x="672" y="2400"/>
            <a:ext cx="1768" cy="1209"/>
          </p:xfrm>
          <a:graphic>
            <a:graphicData uri="http://schemas.openxmlformats.org/presentationml/2006/ole">
              <mc:AlternateContent xmlns:mc="http://schemas.openxmlformats.org/markup-compatibility/2006">
                <mc:Choice xmlns:v="urn:schemas-microsoft-com:vml" Requires="v">
                  <p:oleObj spid="_x0000_s11309" name="CS ChemDraw Drawing" r:id="rId9" imgW="1153160" imgH="787400" progId="ChemDraw.Document.6.0">
                    <p:embed/>
                  </p:oleObj>
                </mc:Choice>
                <mc:Fallback>
                  <p:oleObj name="CS ChemDraw Drawing" r:id="rId9" imgW="1153160" imgH="78740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 y="2400"/>
                          <a:ext cx="1768" cy="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9" name="Object 31"/>
            <p:cNvGraphicFramePr>
              <a:graphicFrameLocks noChangeAspect="1"/>
            </p:cNvGraphicFramePr>
            <p:nvPr/>
          </p:nvGraphicFramePr>
          <p:xfrm>
            <a:off x="2832" y="2451"/>
            <a:ext cx="1632" cy="1107"/>
          </p:xfrm>
          <a:graphic>
            <a:graphicData uri="http://schemas.openxmlformats.org/presentationml/2006/ole">
              <mc:AlternateContent xmlns:mc="http://schemas.openxmlformats.org/markup-compatibility/2006">
                <mc:Choice xmlns:v="urn:schemas-microsoft-com:vml" Requires="v">
                  <p:oleObj spid="_x0000_s11310" name="CS ChemDraw Drawing" r:id="rId11" imgW="1115060" imgH="756920" progId="ChemDraw.Document.6.0">
                    <p:embed/>
                  </p:oleObj>
                </mc:Choice>
                <mc:Fallback>
                  <p:oleObj name="CS ChemDraw Drawing" r:id="rId11" imgW="1115060" imgH="756920"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2" y="2451"/>
                          <a:ext cx="1632" cy="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8140" name="Group 32"/>
            <p:cNvGrpSpPr>
              <a:grpSpLocks/>
            </p:cNvGrpSpPr>
            <p:nvPr/>
          </p:nvGrpSpPr>
          <p:grpSpPr bwMode="auto">
            <a:xfrm>
              <a:off x="672" y="2404"/>
              <a:ext cx="3840" cy="1200"/>
              <a:chOff x="2340" y="4248"/>
              <a:chExt cx="2160" cy="1404"/>
            </a:xfrm>
          </p:grpSpPr>
          <p:sp>
            <p:nvSpPr>
              <p:cNvPr id="1151009" name="Line 33"/>
              <p:cNvSpPr>
                <a:spLocks noChangeShapeType="1"/>
              </p:cNvSpPr>
              <p:nvPr/>
            </p:nvSpPr>
            <p:spPr bwMode="auto">
              <a:xfrm>
                <a:off x="2340" y="4246"/>
                <a:ext cx="0" cy="1406"/>
              </a:xfrm>
              <a:prstGeom prst="line">
                <a:avLst/>
              </a:prstGeom>
              <a:noFill/>
              <a:ln w="9525">
                <a:noFill/>
                <a:round/>
                <a:headEnd/>
                <a:tailEnd/>
              </a:ln>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51010" name="Line 34"/>
              <p:cNvSpPr>
                <a:spLocks noChangeShapeType="1"/>
              </p:cNvSpPr>
              <p:nvPr/>
            </p:nvSpPr>
            <p:spPr bwMode="auto">
              <a:xfrm>
                <a:off x="4500" y="4246"/>
                <a:ext cx="0" cy="1406"/>
              </a:xfrm>
              <a:prstGeom prst="line">
                <a:avLst/>
              </a:prstGeom>
              <a:noFill/>
              <a:ln w="9525">
                <a:noFill/>
                <a:round/>
                <a:headEnd/>
                <a:tailEnd/>
              </a:ln>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51011" name="Line 35"/>
              <p:cNvSpPr>
                <a:spLocks noChangeShapeType="1"/>
              </p:cNvSpPr>
              <p:nvPr/>
            </p:nvSpPr>
            <p:spPr bwMode="auto">
              <a:xfrm>
                <a:off x="2340" y="4246"/>
                <a:ext cx="2160" cy="0"/>
              </a:xfrm>
              <a:prstGeom prst="line">
                <a:avLst/>
              </a:prstGeom>
              <a:noFill/>
              <a:ln w="9525">
                <a:noFill/>
                <a:round/>
                <a:headEnd/>
                <a:tailEnd/>
              </a:ln>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51012" name="Line 36"/>
              <p:cNvSpPr>
                <a:spLocks noChangeShapeType="1"/>
              </p:cNvSpPr>
              <p:nvPr/>
            </p:nvSpPr>
            <p:spPr bwMode="auto">
              <a:xfrm>
                <a:off x="2340" y="5652"/>
                <a:ext cx="2160" cy="0"/>
              </a:xfrm>
              <a:prstGeom prst="line">
                <a:avLst/>
              </a:prstGeom>
              <a:noFill/>
              <a:ln w="9525">
                <a:noFill/>
                <a:round/>
                <a:headEnd/>
                <a:tailEnd/>
              </a:ln>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grpSp>
      <p:sp>
        <p:nvSpPr>
          <p:cNvPr id="1151013" name="Rectangle 37"/>
          <p:cNvSpPr>
            <a:spLocks noChangeArrowheads="1"/>
          </p:cNvSpPr>
          <p:nvPr/>
        </p:nvSpPr>
        <p:spPr bwMode="auto">
          <a:xfrm>
            <a:off x="468313" y="2924175"/>
            <a:ext cx="828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zh-CN" altLang="en-US" sz="2400" b="1">
                <a:solidFill>
                  <a:srgbClr val="000000"/>
                </a:solidFill>
                <a:latin typeface="楷体_GB2312" pitchFamily="49" charset="-122"/>
                <a:ea typeface="楷体_GB2312" pitchFamily="49" charset="-122"/>
              </a:rPr>
              <a:t>    由于共轭作用增加了</a:t>
            </a:r>
            <a:r>
              <a:rPr lang="en-US" altLang="zh-CN" sz="2400" b="1">
                <a:solidFill>
                  <a:srgbClr val="000000"/>
                </a:solidFill>
                <a:latin typeface="楷体_GB2312" pitchFamily="49" charset="-122"/>
                <a:ea typeface="楷体_GB2312" pitchFamily="49" charset="-122"/>
              </a:rPr>
              <a:t>π</a:t>
            </a:r>
            <a:r>
              <a:rPr lang="zh-CN" altLang="en-US" sz="2400" b="1">
                <a:solidFill>
                  <a:srgbClr val="000000"/>
                </a:solidFill>
                <a:latin typeface="楷体_GB2312" pitchFamily="49" charset="-122"/>
                <a:ea typeface="楷体_GB2312" pitchFamily="49" charset="-122"/>
              </a:rPr>
              <a:t>电子云的流动性，增加了烯烃单体对于带不同活性中心进</a:t>
            </a:r>
            <a:r>
              <a:rPr lang="en-US" altLang="zh-CN" sz="2400" b="1">
                <a:solidFill>
                  <a:srgbClr val="000000"/>
                </a:solidFill>
                <a:latin typeface="Tahoma" pitchFamily="34" charset="0"/>
              </a:rPr>
              <a:t>‍</a:t>
            </a:r>
            <a:r>
              <a:rPr lang="zh-CN" altLang="en-US" sz="2400" b="1">
                <a:solidFill>
                  <a:srgbClr val="000000"/>
                </a:solidFill>
                <a:latin typeface="楷体_GB2312" pitchFamily="49" charset="-122"/>
                <a:ea typeface="楷体_GB2312" pitchFamily="49" charset="-122"/>
              </a:rPr>
              <a:t>攻的适应性。</a:t>
            </a:r>
            <a:r>
              <a:rPr kumimoji="1" lang="en-US" altLang="en-US" sz="2400" b="1" i="1">
                <a:solidFill>
                  <a:srgbClr val="000000"/>
                </a:solidFill>
                <a:latin typeface="楷体_GB2312" pitchFamily="49" charset="-122"/>
                <a:ea typeface="楷体_GB2312" pitchFamily="49" charset="-122"/>
              </a:rPr>
              <a:t>p</a:t>
            </a:r>
            <a:r>
              <a:rPr kumimoji="1" lang="zh-CN" altLang="en-US" sz="2400" b="1">
                <a:solidFill>
                  <a:srgbClr val="000000"/>
                </a:solidFill>
                <a:latin typeface="楷体_GB2312" pitchFamily="49" charset="-122"/>
                <a:ea typeface="楷体_GB2312" pitchFamily="49" charset="-122"/>
              </a:rPr>
              <a:t>电子云流动性大，易诱导极化，可随进攻试剂性质的不同而取不同的电子云流向，</a:t>
            </a:r>
            <a:r>
              <a:rPr lang="zh-CN" altLang="en-US" sz="2400" b="1">
                <a:solidFill>
                  <a:srgbClr val="000000"/>
                </a:solidFill>
                <a:latin typeface="楷体_GB2312" pitchFamily="49" charset="-122"/>
                <a:ea typeface="楷体_GB2312" pitchFamily="49" charset="-122"/>
              </a:rPr>
              <a:t>可进行</a:t>
            </a:r>
            <a:r>
              <a:rPr lang="zh-CN" altLang="en-US" sz="2400" b="1">
                <a:solidFill>
                  <a:srgbClr val="A50021"/>
                </a:solidFill>
                <a:latin typeface="楷体_GB2312" pitchFamily="49" charset="-122"/>
                <a:ea typeface="楷体_GB2312" pitchFamily="49" charset="-122"/>
              </a:rPr>
              <a:t>自由基、阴离子和阳离子</a:t>
            </a:r>
            <a:r>
              <a:rPr lang="zh-CN" altLang="en-US" sz="2400" b="1">
                <a:solidFill>
                  <a:srgbClr val="000000"/>
                </a:solidFill>
                <a:latin typeface="楷体_GB2312" pitchFamily="49" charset="-122"/>
                <a:ea typeface="楷体_GB2312" pitchFamily="49" charset="-122"/>
              </a:rPr>
              <a:t>三种连锁聚合反应。 </a:t>
            </a:r>
          </a:p>
        </p:txBody>
      </p:sp>
      <p:sp>
        <p:nvSpPr>
          <p:cNvPr id="3" name="灯片编号占位符 2"/>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a:t>
            </a:fld>
            <a:endParaRPr lang="en-US" altLang="zh-CN">
              <a:solidFill>
                <a:srgbClr val="000000"/>
              </a:solidFill>
            </a:endParaRPr>
          </a:p>
        </p:txBody>
      </p:sp>
    </p:spTree>
    <p:extLst>
      <p:ext uri="{BB962C8B-B14F-4D97-AF65-F5344CB8AC3E}">
        <p14:creationId xmlns:p14="http://schemas.microsoft.com/office/powerpoint/2010/main" val="1970205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1013"/>
                                        </p:tgtEl>
                                        <p:attrNameLst>
                                          <p:attrName>style.visibility</p:attrName>
                                        </p:attrNameLst>
                                      </p:cBhvr>
                                      <p:to>
                                        <p:strVal val="visible"/>
                                      </p:to>
                                    </p:set>
                                    <p:animEffect transition="in" filter="wipe(up)">
                                      <p:cBhvr>
                                        <p:cTn id="7" dur="500"/>
                                        <p:tgtEl>
                                          <p:spTgt spid="1151013"/>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013"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611188" y="3470275"/>
            <a:ext cx="4824412"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66700" indent="-2667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A50021"/>
              </a:buClr>
              <a:buSzPct val="75000"/>
              <a:buFont typeface="Wingdings" pitchFamily="2" charset="2"/>
              <a:buChar char="Ø"/>
            </a:pPr>
            <a:r>
              <a:rPr lang="zh-CN" altLang="en-US">
                <a:solidFill>
                  <a:srgbClr val="000099"/>
                </a:solidFill>
                <a:ea typeface="宋体" pitchFamily="2" charset="-122"/>
              </a:rPr>
              <a:t>聚合产物的数均分子量与单体转化率呈线性增长关系；</a:t>
            </a:r>
          </a:p>
          <a:p>
            <a:pPr algn="just" eaLnBrk="1" fontAlgn="base" hangingPunct="1">
              <a:lnSpc>
                <a:spcPct val="110000"/>
              </a:lnSpc>
              <a:spcBef>
                <a:spcPct val="30000"/>
              </a:spcBef>
              <a:spcAft>
                <a:spcPct val="0"/>
              </a:spcAft>
              <a:buClr>
                <a:srgbClr val="A50021"/>
              </a:buClr>
              <a:buSzPct val="75000"/>
              <a:buFont typeface="Wingdings" pitchFamily="2" charset="2"/>
              <a:buChar char="Ø"/>
            </a:pPr>
            <a:r>
              <a:rPr lang="zh-CN" altLang="en-US">
                <a:solidFill>
                  <a:srgbClr val="000099"/>
                </a:solidFill>
                <a:ea typeface="宋体" pitchFamily="2" charset="-122"/>
              </a:rPr>
              <a:t>当单体转化率达</a:t>
            </a:r>
            <a:r>
              <a:rPr lang="en-US" altLang="zh-CN">
                <a:solidFill>
                  <a:srgbClr val="000099"/>
                </a:solidFill>
                <a:ea typeface="宋体" pitchFamily="2" charset="-122"/>
              </a:rPr>
              <a:t>100%</a:t>
            </a:r>
            <a:r>
              <a:rPr lang="zh-CN" altLang="en-US">
                <a:solidFill>
                  <a:srgbClr val="000099"/>
                </a:solidFill>
                <a:ea typeface="宋体" pitchFamily="2" charset="-122"/>
              </a:rPr>
              <a:t>后，向聚合体系中加入新单体，聚合反应继续进行，数均分子量进一步增加，并仍与单体转化率成正比；</a:t>
            </a:r>
          </a:p>
        </p:txBody>
      </p:sp>
      <p:graphicFrame>
        <p:nvGraphicFramePr>
          <p:cNvPr id="211971" name="Object 4"/>
          <p:cNvGraphicFramePr>
            <a:graphicFrameLocks noChangeAspect="1"/>
          </p:cNvGraphicFramePr>
          <p:nvPr/>
        </p:nvGraphicFramePr>
        <p:xfrm>
          <a:off x="5724525" y="3322638"/>
          <a:ext cx="2808288" cy="2482850"/>
        </p:xfrm>
        <a:graphic>
          <a:graphicData uri="http://schemas.openxmlformats.org/presentationml/2006/ole">
            <mc:AlternateContent xmlns:mc="http://schemas.openxmlformats.org/markup-compatibility/2006">
              <mc:Choice xmlns:v="urn:schemas-microsoft-com:vml" Requires="v">
                <p:oleObj spid="_x0000_s117770" r:id="rId3" imgW="3924848" imgH="3476190" progId="Paint.Picture">
                  <p:embed/>
                </p:oleObj>
              </mc:Choice>
              <mc:Fallback>
                <p:oleObj r:id="rId3" imgW="3924848" imgH="34761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322638"/>
                        <a:ext cx="2808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09159" name="Rectangle 7"/>
          <p:cNvSpPr>
            <a:spLocks noChangeArrowheads="1"/>
          </p:cNvSpPr>
          <p:nvPr/>
        </p:nvSpPr>
        <p:spPr bwMode="auto">
          <a:xfrm>
            <a:off x="611188" y="893763"/>
            <a:ext cx="1612900"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活性聚合</a:t>
            </a:r>
          </a:p>
        </p:txBody>
      </p:sp>
      <p:sp>
        <p:nvSpPr>
          <p:cNvPr id="211973" name="Rectangle 8"/>
          <p:cNvSpPr>
            <a:spLocks noChangeArrowheads="1"/>
          </p:cNvSpPr>
          <p:nvPr/>
        </p:nvSpPr>
        <p:spPr bwMode="auto">
          <a:xfrm>
            <a:off x="611188" y="1412875"/>
            <a:ext cx="7921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30238" fontAlgn="base">
              <a:lnSpc>
                <a:spcPct val="110000"/>
              </a:lnSpc>
              <a:spcBef>
                <a:spcPct val="0"/>
              </a:spcBef>
              <a:spcAft>
                <a:spcPct val="0"/>
              </a:spcAft>
            </a:pPr>
            <a:r>
              <a:rPr kumimoji="1" lang="zh-CN" altLang="en-US" sz="2400" b="1">
                <a:solidFill>
                  <a:srgbClr val="000000"/>
                </a:solidFill>
                <a:latin typeface="Times New Roman" pitchFamily="18" charset="0"/>
              </a:rPr>
              <a:t>不存在链转移和链终止的聚合称为</a:t>
            </a:r>
            <a:r>
              <a:rPr kumimoji="1" lang="zh-CN" altLang="en-US" sz="2400" b="1">
                <a:solidFill>
                  <a:srgbClr val="A50021"/>
                </a:solidFill>
                <a:latin typeface="Times New Roman" pitchFamily="18" charset="0"/>
              </a:rPr>
              <a:t>活性聚合</a:t>
            </a:r>
            <a:r>
              <a:rPr kumimoji="1" lang="zh-CN" altLang="en-US" sz="2400" b="1">
                <a:solidFill>
                  <a:srgbClr val="000000"/>
                </a:solidFill>
                <a:latin typeface="Times New Roman" pitchFamily="18" charset="0"/>
              </a:rPr>
              <a:t>。为了保证所有的活性中心同步进行链增长反应而获得窄分子量分布，活性聚合一般还要求链引发速率大于链增长速率。</a:t>
            </a:r>
          </a:p>
        </p:txBody>
      </p:sp>
      <p:sp>
        <p:nvSpPr>
          <p:cNvPr id="211974" name="Rectangle 9"/>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11975" name="Rectangle 10"/>
          <p:cNvSpPr>
            <a:spLocks noChangeArrowheads="1"/>
          </p:cNvSpPr>
          <p:nvPr/>
        </p:nvSpPr>
        <p:spPr bwMode="auto">
          <a:xfrm>
            <a:off x="611188" y="2900363"/>
            <a:ext cx="447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典型的活性聚合具备以下特征：</a:t>
            </a:r>
            <a:endParaRPr lang="en-US" altLang="zh-CN" sz="2400" b="1">
              <a:solidFill>
                <a:srgbClr val="000099"/>
              </a:solidFill>
              <a:latin typeface="Times New Roman" pitchFamily="18" charset="0"/>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180</a:t>
            </a:fld>
            <a:endParaRPr lang="en-US" altLang="zh-CN">
              <a:solidFill>
                <a:srgbClr val="000000"/>
              </a:solidFill>
            </a:endParaRPr>
          </a:p>
        </p:txBody>
      </p:sp>
    </p:spTree>
    <p:extLst>
      <p:ext uri="{BB962C8B-B14F-4D97-AF65-F5344CB8AC3E}">
        <p14:creationId xmlns:p14="http://schemas.microsoft.com/office/powerpoint/2010/main" val="58182062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Group 11"/>
          <p:cNvGrpSpPr>
            <a:grpSpLocks/>
          </p:cNvGrpSpPr>
          <p:nvPr/>
        </p:nvGrpSpPr>
        <p:grpSpPr bwMode="auto">
          <a:xfrm>
            <a:off x="611188" y="981075"/>
            <a:ext cx="7848600" cy="504825"/>
            <a:chOff x="385" y="663"/>
            <a:chExt cx="4944" cy="318"/>
          </a:xfrm>
        </p:grpSpPr>
        <p:sp>
          <p:nvSpPr>
            <p:cNvPr id="213000" name="Text Box 2"/>
            <p:cNvSpPr txBox="1">
              <a:spLocks noChangeArrowheads="1"/>
            </p:cNvSpPr>
            <p:nvPr/>
          </p:nvSpPr>
          <p:spPr bwMode="auto">
            <a:xfrm>
              <a:off x="385" y="663"/>
              <a:ext cx="34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66700" indent="-2667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A50021"/>
                </a:buClr>
                <a:buSzPct val="75000"/>
                <a:buFont typeface="Wingdings" pitchFamily="2" charset="2"/>
                <a:buChar char="Ø"/>
              </a:pPr>
              <a:r>
                <a:rPr lang="zh-CN" altLang="en-US">
                  <a:solidFill>
                    <a:srgbClr val="000099"/>
                  </a:solidFill>
                  <a:ea typeface="宋体" pitchFamily="2" charset="-122"/>
                </a:rPr>
                <a:t>聚合产物分子量具有单分散性，即 </a:t>
              </a:r>
            </a:p>
          </p:txBody>
        </p:sp>
        <p:graphicFrame>
          <p:nvGraphicFramePr>
            <p:cNvPr id="213001" name="Object 4"/>
            <p:cNvGraphicFramePr>
              <a:graphicFrameLocks noChangeAspect="1"/>
            </p:cNvGraphicFramePr>
            <p:nvPr/>
          </p:nvGraphicFramePr>
          <p:xfrm>
            <a:off x="3793" y="700"/>
            <a:ext cx="720" cy="281"/>
          </p:xfrm>
          <a:graphic>
            <a:graphicData uri="http://schemas.openxmlformats.org/presentationml/2006/ole">
              <mc:AlternateContent xmlns:mc="http://schemas.openxmlformats.org/markup-compatibility/2006">
                <mc:Choice xmlns:v="urn:schemas-microsoft-com:vml" Requires="v">
                  <p:oleObj spid="_x0000_s118794" r:id="rId3" imgW="609336" imgH="241195" progId="Equation.DSMT4">
                    <p:embed/>
                  </p:oleObj>
                </mc:Choice>
                <mc:Fallback>
                  <p:oleObj r:id="rId3" imgW="609336"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 y="700"/>
                          <a:ext cx="72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3002" name="Text Box 5"/>
            <p:cNvSpPr txBox="1">
              <a:spLocks noChangeArrowheads="1"/>
            </p:cNvSpPr>
            <p:nvPr/>
          </p:nvSpPr>
          <p:spPr bwMode="auto">
            <a:xfrm>
              <a:off x="4513" y="663"/>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00"/>
                  </a:solidFill>
                  <a:latin typeface="宋体" pitchFamily="2" charset="-122"/>
                  <a:ea typeface="宋体" pitchFamily="2" charset="-122"/>
                  <a:cs typeface="Times New Roman" pitchFamily="18" charset="0"/>
                </a:rPr>
                <a:t>→</a:t>
              </a:r>
              <a:r>
                <a:rPr kumimoji="1" lang="en-US" altLang="zh-CN">
                  <a:solidFill>
                    <a:srgbClr val="000000"/>
                  </a:solidFill>
                  <a:latin typeface="宋体" pitchFamily="2" charset="-122"/>
                  <a:ea typeface="宋体" pitchFamily="2" charset="-122"/>
                  <a:cs typeface="Times New Roman" pitchFamily="18" charset="0"/>
                </a:rPr>
                <a:t>1 </a:t>
              </a:r>
            </a:p>
          </p:txBody>
        </p:sp>
      </p:grpSp>
      <p:sp>
        <p:nvSpPr>
          <p:cNvPr id="212995" name="Text Box 6"/>
          <p:cNvSpPr txBox="1">
            <a:spLocks noChangeArrowheads="1"/>
          </p:cNvSpPr>
          <p:nvPr/>
        </p:nvSpPr>
        <p:spPr bwMode="auto">
          <a:xfrm>
            <a:off x="611188" y="1628775"/>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66700" indent="-2667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A50021"/>
              </a:buClr>
              <a:buSzPct val="75000"/>
              <a:buFont typeface="Wingdings" pitchFamily="2" charset="2"/>
              <a:buChar char="Ø"/>
            </a:pPr>
            <a:r>
              <a:rPr lang="zh-CN" altLang="en-US">
                <a:solidFill>
                  <a:srgbClr val="000099"/>
                </a:solidFill>
                <a:ea typeface="宋体" pitchFamily="2" charset="-122"/>
              </a:rPr>
              <a:t>聚合产物的数均聚合度应等于每个活性中心上加成的单体数，即消耗掉的单体浓度与活性中心浓度之比： </a:t>
            </a:r>
          </a:p>
        </p:txBody>
      </p:sp>
      <p:sp>
        <p:nvSpPr>
          <p:cNvPr id="2610183" name="Text Box 7"/>
          <p:cNvSpPr txBox="1">
            <a:spLocks noChangeArrowheads="1"/>
          </p:cNvSpPr>
          <p:nvPr/>
        </p:nvSpPr>
        <p:spPr bwMode="auto">
          <a:xfrm>
            <a:off x="611188" y="4221163"/>
            <a:ext cx="7921625" cy="19177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00"/>
                </a:solidFill>
                <a:latin typeface="楷体_GB2312" pitchFamily="49" charset="-122"/>
                <a:ea typeface="楷体_GB2312" pitchFamily="49" charset="-122"/>
              </a:rPr>
              <a:t>    有些聚合体系并不是完全不存在链转移和链终止反应，但相对于链增长反应而言可以忽略不计，分子量在一定范围内可控，明显具有活性聚合的特征。为了与真正意义上的活性聚合相区别，把这类聚合称为</a:t>
            </a:r>
            <a:r>
              <a:rPr kumimoji="1" lang="zh-CN" altLang="en-US">
                <a:latin typeface="楷体_GB2312" pitchFamily="49" charset="-122"/>
                <a:ea typeface="楷体_GB2312" pitchFamily="49" charset="-122"/>
              </a:rPr>
              <a:t>活性</a:t>
            </a:r>
            <a:r>
              <a:rPr kumimoji="1" lang="en-US" altLang="zh-CN">
                <a:latin typeface="楷体_GB2312" pitchFamily="49" charset="-122"/>
                <a:ea typeface="楷体_GB2312" pitchFamily="49" charset="-122"/>
              </a:rPr>
              <a:t>/</a:t>
            </a:r>
            <a:r>
              <a:rPr kumimoji="1" lang="zh-CN" altLang="en-US">
                <a:latin typeface="楷体_GB2312" pitchFamily="49" charset="-122"/>
                <a:ea typeface="楷体_GB2312" pitchFamily="49" charset="-122"/>
              </a:rPr>
              <a:t>可控聚合</a:t>
            </a:r>
            <a:r>
              <a:rPr kumimoji="1" lang="zh-CN" altLang="en-US">
                <a:solidFill>
                  <a:srgbClr val="000000"/>
                </a:solidFill>
                <a:latin typeface="楷体_GB2312" pitchFamily="49" charset="-122"/>
                <a:ea typeface="楷体_GB2312" pitchFamily="49" charset="-122"/>
              </a:rPr>
              <a:t>。这就大大扩展了活性聚合的概念。</a:t>
            </a:r>
            <a:endParaRPr kumimoji="1" lang="zh-CN" altLang="en-US">
              <a:solidFill>
                <a:srgbClr val="000000"/>
              </a:solidFill>
              <a:latin typeface="宋体" pitchFamily="2" charset="-122"/>
              <a:ea typeface="宋体" pitchFamily="2" charset="-122"/>
            </a:endParaRPr>
          </a:p>
        </p:txBody>
      </p:sp>
      <p:sp>
        <p:nvSpPr>
          <p:cNvPr id="212997" name="Text Box 8"/>
          <p:cNvSpPr txBox="1">
            <a:spLocks noChangeArrowheads="1"/>
          </p:cNvSpPr>
          <p:nvPr/>
        </p:nvSpPr>
        <p:spPr bwMode="auto">
          <a:xfrm>
            <a:off x="1331913" y="2565400"/>
            <a:ext cx="5715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zh-CN" i="1">
                <a:ea typeface="楷体_GB2312" pitchFamily="49" charset="-122"/>
              </a:rPr>
              <a:t>        </a:t>
            </a:r>
            <a:r>
              <a:rPr kumimoji="1" lang="en-US" altLang="zh-CN" i="1">
                <a:ea typeface="楷体_GB2312" pitchFamily="49" charset="-122"/>
              </a:rPr>
              <a:t>X</a:t>
            </a:r>
            <a:r>
              <a:rPr kumimoji="1" lang="en-US" altLang="zh-CN" baseline="-25000">
                <a:ea typeface="楷体_GB2312" pitchFamily="49" charset="-122"/>
              </a:rPr>
              <a:t>n</a:t>
            </a:r>
            <a:r>
              <a:rPr kumimoji="1" lang="en-US" altLang="zh-CN">
                <a:ea typeface="楷体_GB2312" pitchFamily="49" charset="-122"/>
              </a:rPr>
              <a:t> = </a:t>
            </a:r>
            <a:r>
              <a:rPr kumimoji="1" lang="en-US" altLang="zh-CN" i="1">
                <a:ea typeface="楷体_GB2312" pitchFamily="49" charset="-122"/>
              </a:rPr>
              <a:t>f </a:t>
            </a:r>
            <a:r>
              <a:rPr kumimoji="1" lang="en-US" altLang="zh-CN">
                <a:ea typeface="楷体_GB2312" pitchFamily="49" charset="-122"/>
              </a:rPr>
              <a:t>[M]</a:t>
            </a:r>
            <a:r>
              <a:rPr kumimoji="1" lang="zh-CN" altLang="en-US" baseline="-25000">
                <a:ea typeface="楷体_GB2312" pitchFamily="49" charset="-122"/>
              </a:rPr>
              <a:t>已反应</a:t>
            </a:r>
            <a:r>
              <a:rPr kumimoji="1" lang="zh-CN" altLang="en-US">
                <a:ea typeface="楷体_GB2312" pitchFamily="49" charset="-122"/>
              </a:rPr>
              <a:t> </a:t>
            </a:r>
            <a:r>
              <a:rPr kumimoji="1" lang="en-US" altLang="zh-CN">
                <a:ea typeface="楷体_GB2312" pitchFamily="49" charset="-122"/>
              </a:rPr>
              <a:t>/ [I]</a:t>
            </a:r>
            <a:r>
              <a:rPr kumimoji="1" lang="en-US" altLang="zh-CN" baseline="-25000">
                <a:ea typeface="楷体_GB2312" pitchFamily="49" charset="-122"/>
              </a:rPr>
              <a:t>0 </a:t>
            </a:r>
          </a:p>
          <a:p>
            <a:pPr eaLnBrk="1" fontAlgn="base" hangingPunct="1">
              <a:spcBef>
                <a:spcPct val="50000"/>
              </a:spcBef>
              <a:spcAft>
                <a:spcPct val="0"/>
              </a:spcAft>
            </a:pPr>
            <a:r>
              <a:rPr kumimoji="1" lang="zh-CN" altLang="zh-CN">
                <a:ea typeface="楷体_GB2312" pitchFamily="49" charset="-122"/>
              </a:rPr>
              <a:t>             = </a:t>
            </a:r>
            <a:r>
              <a:rPr kumimoji="1" lang="en-US" altLang="zh-CN" i="1">
                <a:ea typeface="楷体_GB2312" pitchFamily="49" charset="-122"/>
              </a:rPr>
              <a:t>f </a:t>
            </a:r>
            <a:r>
              <a:rPr kumimoji="1" lang="en-US" altLang="zh-CN">
                <a:ea typeface="楷体_GB2312" pitchFamily="49" charset="-122"/>
              </a:rPr>
              <a:t>[M]</a:t>
            </a:r>
            <a:r>
              <a:rPr kumimoji="1" lang="en-US" altLang="zh-CN" baseline="-25000">
                <a:ea typeface="楷体_GB2312" pitchFamily="49" charset="-122"/>
              </a:rPr>
              <a:t>0</a:t>
            </a:r>
            <a:r>
              <a:rPr kumimoji="1" lang="en-US" altLang="zh-CN">
                <a:ea typeface="楷体_GB2312" pitchFamily="49" charset="-122"/>
              </a:rPr>
              <a:t> / [I]</a:t>
            </a:r>
            <a:r>
              <a:rPr kumimoji="1" lang="en-US" altLang="zh-CN" baseline="-25000">
                <a:ea typeface="楷体_GB2312" pitchFamily="49" charset="-122"/>
              </a:rPr>
              <a:t>0</a:t>
            </a:r>
            <a:r>
              <a:rPr kumimoji="1" lang="zh-CN" altLang="en-US">
                <a:ea typeface="楷体_GB2312" pitchFamily="49" charset="-122"/>
              </a:rPr>
              <a:t>（单体转化率</a:t>
            </a:r>
            <a:r>
              <a:rPr kumimoji="1" lang="en-US" altLang="zh-CN">
                <a:ea typeface="楷体_GB2312" pitchFamily="49" charset="-122"/>
              </a:rPr>
              <a:t>100%</a:t>
            </a:r>
            <a:r>
              <a:rPr kumimoji="1" lang="zh-CN" altLang="en-US">
                <a:ea typeface="楷体_GB2312" pitchFamily="49" charset="-122"/>
              </a:rPr>
              <a:t>） </a:t>
            </a:r>
          </a:p>
        </p:txBody>
      </p:sp>
      <p:sp>
        <p:nvSpPr>
          <p:cNvPr id="212998" name="Rectangle 9"/>
          <p:cNvSpPr>
            <a:spLocks noChangeArrowheads="1"/>
          </p:cNvSpPr>
          <p:nvPr/>
        </p:nvSpPr>
        <p:spPr bwMode="auto">
          <a:xfrm>
            <a:off x="2579688" y="3644900"/>
            <a:ext cx="595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pPr fontAlgn="base">
              <a:spcBef>
                <a:spcPct val="50000"/>
              </a:spcBef>
              <a:spcAft>
                <a:spcPct val="0"/>
              </a:spcAft>
            </a:pPr>
            <a:r>
              <a:rPr kumimoji="1" lang="en-US" altLang="zh-CN" sz="2400" b="1" i="1">
                <a:solidFill>
                  <a:srgbClr val="0000CC"/>
                </a:solidFill>
                <a:latin typeface="Times New Roman" pitchFamily="18" charset="0"/>
                <a:ea typeface="楷体_GB2312" pitchFamily="49" charset="-122"/>
              </a:rPr>
              <a:t>f  </a:t>
            </a:r>
            <a:r>
              <a:rPr kumimoji="1" lang="zh-CN" altLang="en-US" sz="2400" b="1">
                <a:solidFill>
                  <a:srgbClr val="0000CC"/>
                </a:solidFill>
                <a:latin typeface="Times New Roman" pitchFamily="18" charset="0"/>
                <a:ea typeface="楷体_GB2312" pitchFamily="49" charset="-122"/>
              </a:rPr>
              <a:t>：每个聚合物分子所消耗的引发剂分子数</a:t>
            </a:r>
          </a:p>
        </p:txBody>
      </p:sp>
      <p:sp>
        <p:nvSpPr>
          <p:cNvPr id="212999" name="Rectangle 10"/>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181</a:t>
            </a:fld>
            <a:endParaRPr lang="en-US" altLang="zh-CN">
              <a:solidFill>
                <a:srgbClr val="000000"/>
              </a:solidFill>
            </a:endParaRPr>
          </a:p>
        </p:txBody>
      </p:sp>
    </p:spTree>
    <p:extLst>
      <p:ext uri="{BB962C8B-B14F-4D97-AF65-F5344CB8AC3E}">
        <p14:creationId xmlns:p14="http://schemas.microsoft.com/office/powerpoint/2010/main" val="2225698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018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611188" y="908050"/>
            <a:ext cx="792162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活性聚合是</a:t>
            </a:r>
            <a:r>
              <a:rPr lang="en-US" altLang="zh-CN">
                <a:solidFill>
                  <a:srgbClr val="000099"/>
                </a:solidFill>
                <a:ea typeface="宋体" pitchFamily="2" charset="-122"/>
              </a:rPr>
              <a:t>1956</a:t>
            </a:r>
            <a:r>
              <a:rPr lang="zh-CN" altLang="en-US">
                <a:solidFill>
                  <a:srgbClr val="000099"/>
                </a:solidFill>
                <a:ea typeface="宋体" pitchFamily="2" charset="-122"/>
              </a:rPr>
              <a:t>年美国科学家</a:t>
            </a:r>
            <a:r>
              <a:rPr lang="en-US" altLang="zh-CN">
                <a:solidFill>
                  <a:srgbClr val="000099"/>
                </a:solidFill>
                <a:ea typeface="宋体" pitchFamily="2" charset="-122"/>
              </a:rPr>
              <a:t>Szwarc</a:t>
            </a:r>
            <a:r>
              <a:rPr lang="zh-CN" altLang="en-US">
                <a:solidFill>
                  <a:srgbClr val="000099"/>
                </a:solidFill>
                <a:ea typeface="宋体" pitchFamily="2" charset="-122"/>
              </a:rPr>
              <a:t>首先发现：在无水、无氧、无杂质、低温条件下，以</a:t>
            </a:r>
            <a:r>
              <a:rPr lang="en-US" altLang="zh-CN">
                <a:solidFill>
                  <a:srgbClr val="000099"/>
                </a:solidFill>
                <a:ea typeface="宋体" pitchFamily="2" charset="-122"/>
              </a:rPr>
              <a:t>THF</a:t>
            </a:r>
            <a:r>
              <a:rPr lang="zh-CN" altLang="en-US">
                <a:solidFill>
                  <a:srgbClr val="000099"/>
                </a:solidFill>
                <a:ea typeface="宋体" pitchFamily="2" charset="-122"/>
              </a:rPr>
              <a:t>为溶剂、萘钠为引发剂，进行</a:t>
            </a:r>
            <a:r>
              <a:rPr lang="zh-CN" altLang="en-US">
                <a:ea typeface="宋体" pitchFamily="2" charset="-122"/>
              </a:rPr>
              <a:t>苯乙烯阴离子聚合</a:t>
            </a:r>
            <a:r>
              <a:rPr lang="zh-CN" altLang="en-US">
                <a:solidFill>
                  <a:srgbClr val="000099"/>
                </a:solidFill>
                <a:ea typeface="宋体" pitchFamily="2" charset="-122"/>
              </a:rPr>
              <a:t>，得到的聚合物溶液在低温、高真空条件下存放数月后，再加入苯乙烯单体，聚合反应可继续进行，得到分子量更高的聚苯乙烯。若加入第二种单体丁二烯，则得到苯乙烯</a:t>
            </a:r>
            <a:r>
              <a:rPr lang="en-US" altLang="zh-CN">
                <a:solidFill>
                  <a:srgbClr val="000099"/>
                </a:solidFill>
                <a:ea typeface="宋体" pitchFamily="2" charset="-122"/>
              </a:rPr>
              <a:t>-</a:t>
            </a:r>
            <a:r>
              <a:rPr lang="zh-CN" altLang="en-US">
                <a:solidFill>
                  <a:srgbClr val="000099"/>
                </a:solidFill>
                <a:ea typeface="宋体" pitchFamily="2" charset="-122"/>
              </a:rPr>
              <a:t>丁二烯嵌段共聚物。</a:t>
            </a:r>
          </a:p>
          <a:p>
            <a:pPr algn="just" eaLnBrk="1" fontAlgn="base" hangingPunct="1">
              <a:lnSpc>
                <a:spcPct val="110000"/>
              </a:lnSpc>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根据以上实验结果，</a:t>
            </a:r>
            <a:r>
              <a:rPr lang="en-US" altLang="zh-CN">
                <a:solidFill>
                  <a:srgbClr val="000099"/>
                </a:solidFill>
                <a:ea typeface="宋体" pitchFamily="2" charset="-122"/>
              </a:rPr>
              <a:t>Szware</a:t>
            </a:r>
            <a:r>
              <a:rPr lang="zh-CN" altLang="en-US">
                <a:solidFill>
                  <a:srgbClr val="000099"/>
                </a:solidFill>
                <a:ea typeface="宋体" pitchFamily="2" charset="-122"/>
              </a:rPr>
              <a:t>等人第一次明确提出了阴离子型无链终止、无链转移的聚合反应，即</a:t>
            </a:r>
            <a:r>
              <a:rPr lang="zh-CN" altLang="en-US">
                <a:ea typeface="宋体" pitchFamily="2" charset="-122"/>
              </a:rPr>
              <a:t>活性聚合</a:t>
            </a:r>
            <a:r>
              <a:rPr lang="zh-CN" altLang="en-US">
                <a:solidFill>
                  <a:srgbClr val="000099"/>
                </a:solidFill>
                <a:ea typeface="宋体" pitchFamily="2" charset="-122"/>
              </a:rPr>
              <a:t>的概念。因为所得聚合物在单体全部耗尽后仍具有引发聚合活性，因此他们同时提出了</a:t>
            </a:r>
            <a:r>
              <a:rPr lang="zh-CN" altLang="en-US">
                <a:ea typeface="宋体" pitchFamily="2" charset="-122"/>
              </a:rPr>
              <a:t>活性聚合物</a:t>
            </a:r>
            <a:r>
              <a:rPr lang="zh-CN" altLang="en-US">
                <a:solidFill>
                  <a:srgbClr val="000099"/>
                </a:solidFill>
                <a:ea typeface="宋体" pitchFamily="2" charset="-122"/>
              </a:rPr>
              <a:t>的概念。</a:t>
            </a:r>
          </a:p>
          <a:p>
            <a:pPr algn="just" eaLnBrk="1" fontAlgn="base" hangingPunct="1">
              <a:lnSpc>
                <a:spcPct val="110000"/>
              </a:lnSpc>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迄今为止活性聚合已从最早的</a:t>
            </a:r>
            <a:r>
              <a:rPr lang="zh-CN" altLang="en-US">
                <a:ea typeface="宋体" pitchFamily="2" charset="-122"/>
              </a:rPr>
              <a:t>阴离子</a:t>
            </a:r>
            <a:r>
              <a:rPr lang="zh-CN" altLang="en-US">
                <a:solidFill>
                  <a:srgbClr val="000099"/>
                </a:solidFill>
                <a:ea typeface="宋体" pitchFamily="2" charset="-122"/>
              </a:rPr>
              <a:t>聚合扩展到其它如</a:t>
            </a:r>
            <a:r>
              <a:rPr lang="zh-CN" altLang="en-US">
                <a:ea typeface="宋体" pitchFamily="2" charset="-122"/>
              </a:rPr>
              <a:t>阳离子、自由基、配位</a:t>
            </a:r>
            <a:r>
              <a:rPr lang="zh-CN" altLang="en-US">
                <a:solidFill>
                  <a:srgbClr val="000099"/>
                </a:solidFill>
                <a:ea typeface="宋体" pitchFamily="2" charset="-122"/>
              </a:rPr>
              <a:t>等链式聚合。 </a:t>
            </a:r>
          </a:p>
        </p:txBody>
      </p:sp>
      <p:sp>
        <p:nvSpPr>
          <p:cNvPr id="214019" name="Rectangle 3"/>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182</a:t>
            </a:fld>
            <a:endParaRPr lang="en-US" altLang="zh-CN">
              <a:solidFill>
                <a:srgbClr val="000000"/>
              </a:solidFill>
            </a:endParaRPr>
          </a:p>
        </p:txBody>
      </p:sp>
    </p:spTree>
    <p:extLst>
      <p:ext uri="{BB962C8B-B14F-4D97-AF65-F5344CB8AC3E}">
        <p14:creationId xmlns:p14="http://schemas.microsoft.com/office/powerpoint/2010/main" val="181643496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611188" y="1412875"/>
            <a:ext cx="79216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在理想的活性聚合中，</a:t>
            </a:r>
            <a:r>
              <a:rPr lang="en-US" altLang="zh-CN">
                <a:solidFill>
                  <a:srgbClr val="000099"/>
                </a:solidFill>
                <a:ea typeface="宋体" pitchFamily="2" charset="-122"/>
              </a:rPr>
              <a:t>R</a:t>
            </a:r>
            <a:r>
              <a:rPr lang="en-US" altLang="zh-CN" baseline="-25000">
                <a:solidFill>
                  <a:srgbClr val="000099"/>
                </a:solidFill>
                <a:ea typeface="宋体" pitchFamily="2" charset="-122"/>
              </a:rPr>
              <a:t>tr</a:t>
            </a:r>
            <a:r>
              <a:rPr lang="en-US" altLang="zh-CN">
                <a:solidFill>
                  <a:srgbClr val="000099"/>
                </a:solidFill>
                <a:ea typeface="宋体" pitchFamily="2" charset="-122"/>
              </a:rPr>
              <a:t>=R</a:t>
            </a:r>
            <a:r>
              <a:rPr lang="en-US" altLang="zh-CN" baseline="-25000">
                <a:solidFill>
                  <a:srgbClr val="000099"/>
                </a:solidFill>
                <a:ea typeface="宋体" pitchFamily="2" charset="-122"/>
              </a:rPr>
              <a:t>t</a:t>
            </a:r>
            <a:r>
              <a:rPr lang="en-US" altLang="zh-CN">
                <a:solidFill>
                  <a:srgbClr val="000099"/>
                </a:solidFill>
                <a:ea typeface="宋体" pitchFamily="2" charset="-122"/>
              </a:rPr>
              <a:t>=0</a:t>
            </a:r>
            <a:r>
              <a:rPr lang="zh-CN" altLang="en-US">
                <a:solidFill>
                  <a:srgbClr val="000099"/>
                </a:solidFill>
                <a:ea typeface="宋体" pitchFamily="2" charset="-122"/>
              </a:rPr>
              <a:t>，且</a:t>
            </a:r>
            <a:r>
              <a:rPr lang="en-US" altLang="zh-CN">
                <a:solidFill>
                  <a:srgbClr val="000099"/>
                </a:solidFill>
                <a:ea typeface="宋体" pitchFamily="2" charset="-122"/>
              </a:rPr>
              <a:t>R</a:t>
            </a:r>
            <a:r>
              <a:rPr lang="en-US" altLang="zh-CN" baseline="-25000">
                <a:solidFill>
                  <a:srgbClr val="000099"/>
                </a:solidFill>
                <a:ea typeface="宋体" pitchFamily="2" charset="-122"/>
              </a:rPr>
              <a:t>i</a:t>
            </a:r>
            <a:r>
              <a:rPr lang="en-US" altLang="zh-CN">
                <a:solidFill>
                  <a:srgbClr val="000099"/>
                </a:solidFill>
                <a:ea typeface="宋体" pitchFamily="2" charset="-122"/>
              </a:rPr>
              <a:t>&gt;&gt;R</a:t>
            </a:r>
            <a:r>
              <a:rPr lang="en-US" altLang="zh-CN" baseline="-25000">
                <a:solidFill>
                  <a:srgbClr val="000099"/>
                </a:solidFill>
                <a:ea typeface="宋体" pitchFamily="2" charset="-122"/>
              </a:rPr>
              <a:t>p</a:t>
            </a:r>
            <a:r>
              <a:rPr lang="zh-CN" altLang="en-US">
                <a:solidFill>
                  <a:srgbClr val="000099"/>
                </a:solidFill>
                <a:ea typeface="宋体" pitchFamily="2" charset="-122"/>
              </a:rPr>
              <a:t>，即由链引发反应很快定量形成活性中心，并同步发生链增长，体系中产生的聚合物的浓度与活性中心浓度以及引发剂浓度相等，聚合速率与单体浓度呈一级动力学关系： </a:t>
            </a:r>
          </a:p>
        </p:txBody>
      </p:sp>
      <p:sp>
        <p:nvSpPr>
          <p:cNvPr id="2612228" name="Text Box 4"/>
          <p:cNvSpPr txBox="1">
            <a:spLocks noChangeArrowheads="1"/>
          </p:cNvSpPr>
          <p:nvPr/>
        </p:nvSpPr>
        <p:spPr bwMode="auto">
          <a:xfrm>
            <a:off x="611188" y="3908425"/>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积分后可得： </a:t>
            </a:r>
            <a:endParaRPr lang="en-US" altLang="zh-CN">
              <a:solidFill>
                <a:srgbClr val="000099"/>
              </a:solidFill>
              <a:ea typeface="宋体" pitchFamily="2" charset="-122"/>
            </a:endParaRPr>
          </a:p>
        </p:txBody>
      </p:sp>
      <p:graphicFrame>
        <p:nvGraphicFramePr>
          <p:cNvPr id="2612230" name="Object 6"/>
          <p:cNvGraphicFramePr>
            <a:graphicFrameLocks noChangeAspect="1"/>
          </p:cNvGraphicFramePr>
          <p:nvPr/>
        </p:nvGraphicFramePr>
        <p:xfrm>
          <a:off x="2700338" y="3952875"/>
          <a:ext cx="3746500" cy="628650"/>
        </p:xfrm>
        <a:graphic>
          <a:graphicData uri="http://schemas.openxmlformats.org/presentationml/2006/ole">
            <mc:AlternateContent xmlns:mc="http://schemas.openxmlformats.org/markup-compatibility/2006">
              <mc:Choice xmlns:v="urn:schemas-microsoft-com:vml" Requires="v">
                <p:oleObj spid="_x0000_s119834" r:id="rId3" imgW="1422400" imgH="241300" progId="Equation.DSMT4">
                  <p:embed/>
                </p:oleObj>
              </mc:Choice>
              <mc:Fallback>
                <p:oleObj r:id="rId3" imgW="14224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952875"/>
                        <a:ext cx="3746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12232" name="Object 8"/>
          <p:cNvGraphicFramePr>
            <a:graphicFrameLocks noChangeAspect="1"/>
          </p:cNvGraphicFramePr>
          <p:nvPr/>
        </p:nvGraphicFramePr>
        <p:xfrm>
          <a:off x="1403350" y="4621213"/>
          <a:ext cx="1752600" cy="477837"/>
        </p:xfrm>
        <a:graphic>
          <a:graphicData uri="http://schemas.openxmlformats.org/presentationml/2006/ole">
            <mc:AlternateContent xmlns:mc="http://schemas.openxmlformats.org/markup-compatibility/2006">
              <mc:Choice xmlns:v="urn:schemas-microsoft-com:vml" Requires="v">
                <p:oleObj spid="_x0000_s119835" r:id="rId5" imgW="838200" imgH="228600" progId="Equation.DSMT4">
                  <p:embed/>
                </p:oleObj>
              </mc:Choice>
              <mc:Fallback>
                <p:oleObj r:id="rId5" imgW="838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621213"/>
                        <a:ext cx="17526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046" name="Object 10"/>
          <p:cNvGraphicFramePr>
            <a:graphicFrameLocks noChangeAspect="1"/>
          </p:cNvGraphicFramePr>
          <p:nvPr/>
        </p:nvGraphicFramePr>
        <p:xfrm>
          <a:off x="1619250" y="3200400"/>
          <a:ext cx="5646738" cy="588963"/>
        </p:xfrm>
        <a:graphic>
          <a:graphicData uri="http://schemas.openxmlformats.org/presentationml/2006/ole">
            <mc:AlternateContent xmlns:mc="http://schemas.openxmlformats.org/markup-compatibility/2006">
              <mc:Choice xmlns:v="urn:schemas-microsoft-com:vml" Requires="v">
                <p:oleObj spid="_x0000_s119836" r:id="rId7" imgW="2463800" imgH="254000" progId="Equation.DSMT4">
                  <p:embed/>
                </p:oleObj>
              </mc:Choice>
              <mc:Fallback>
                <p:oleObj r:id="rId7" imgW="24638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3200400"/>
                        <a:ext cx="564673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12235" name="Text Box 11"/>
          <p:cNvSpPr txBox="1">
            <a:spLocks noChangeArrowheads="1"/>
          </p:cNvSpPr>
          <p:nvPr/>
        </p:nvSpPr>
        <p:spPr bwMode="auto">
          <a:xfrm>
            <a:off x="611188" y="4581525"/>
            <a:ext cx="7921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                        与反应时间</a:t>
            </a:r>
            <a:r>
              <a:rPr lang="en-US" altLang="zh-CN">
                <a:solidFill>
                  <a:srgbClr val="000099"/>
                </a:solidFill>
                <a:ea typeface="宋体" pitchFamily="2" charset="-122"/>
              </a:rPr>
              <a:t>t</a:t>
            </a:r>
            <a:r>
              <a:rPr lang="zh-CN" altLang="en-US">
                <a:solidFill>
                  <a:srgbClr val="000099"/>
                </a:solidFill>
                <a:ea typeface="宋体" pitchFamily="2" charset="-122"/>
              </a:rPr>
              <a:t>呈线性关系，</a:t>
            </a:r>
            <a:r>
              <a:rPr lang="zh-CN" altLang="en-US">
                <a:ea typeface="宋体" pitchFamily="2" charset="-122"/>
              </a:rPr>
              <a:t>即聚合体系的链增长活性中心浓度为一常数</a:t>
            </a:r>
            <a:r>
              <a:rPr lang="zh-CN" altLang="en-US">
                <a:solidFill>
                  <a:srgbClr val="000099"/>
                </a:solidFill>
                <a:ea typeface="宋体" pitchFamily="2" charset="-122"/>
              </a:rPr>
              <a:t>，即不存在链终止、链转移反应，这也可以作为一动力学特征来判断聚合反应是否是活性聚合。 </a:t>
            </a:r>
          </a:p>
        </p:txBody>
      </p:sp>
      <p:sp>
        <p:nvSpPr>
          <p:cNvPr id="215048" name="Rectangle 13"/>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612239" name="Rectangle 15"/>
          <p:cNvSpPr>
            <a:spLocks noChangeArrowheads="1"/>
          </p:cNvSpPr>
          <p:nvPr/>
        </p:nvSpPr>
        <p:spPr bwMode="auto">
          <a:xfrm>
            <a:off x="611188" y="908050"/>
            <a:ext cx="3248025"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活性聚合的动力学特征</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183</a:t>
            </a:fld>
            <a:endParaRPr lang="en-US" altLang="zh-CN">
              <a:solidFill>
                <a:srgbClr val="000000"/>
              </a:solidFill>
            </a:endParaRPr>
          </a:p>
        </p:txBody>
      </p:sp>
    </p:spTree>
    <p:extLst>
      <p:ext uri="{BB962C8B-B14F-4D97-AF65-F5344CB8AC3E}">
        <p14:creationId xmlns:p14="http://schemas.microsoft.com/office/powerpoint/2010/main" val="1544024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12228"/>
                                        </p:tgtEl>
                                        <p:attrNameLst>
                                          <p:attrName>style.visibility</p:attrName>
                                        </p:attrNameLst>
                                      </p:cBhvr>
                                      <p:to>
                                        <p:strVal val="visible"/>
                                      </p:to>
                                    </p:set>
                                    <p:animEffect transition="in" filter="wipe(up)">
                                      <p:cBhvr>
                                        <p:cTn id="7" dur="500"/>
                                        <p:tgtEl>
                                          <p:spTgt spid="2612228"/>
                                        </p:tgtEl>
                                      </p:cBhvr>
                                    </p:animEffect>
                                  </p:childTnLst>
                                </p:cTn>
                              </p:par>
                              <p:par>
                                <p:cTn id="8" presetID="22" presetClass="entr" presetSubtype="1" fill="hold" nodeType="withEffect">
                                  <p:stCondLst>
                                    <p:cond delay="0"/>
                                  </p:stCondLst>
                                  <p:childTnLst>
                                    <p:set>
                                      <p:cBhvr>
                                        <p:cTn id="9" dur="1" fill="hold">
                                          <p:stCondLst>
                                            <p:cond delay="0"/>
                                          </p:stCondLst>
                                        </p:cTn>
                                        <p:tgtEl>
                                          <p:spTgt spid="2612230"/>
                                        </p:tgtEl>
                                        <p:attrNameLst>
                                          <p:attrName>style.visibility</p:attrName>
                                        </p:attrNameLst>
                                      </p:cBhvr>
                                      <p:to>
                                        <p:strVal val="visible"/>
                                      </p:to>
                                    </p:set>
                                    <p:animEffect transition="in" filter="wipe(up)">
                                      <p:cBhvr>
                                        <p:cTn id="10" dur="500"/>
                                        <p:tgtEl>
                                          <p:spTgt spid="2612230"/>
                                        </p:tgtEl>
                                      </p:cBhvr>
                                    </p:animEffect>
                                  </p:childTnLst>
                                </p:cTn>
                              </p:par>
                              <p:par>
                                <p:cTn id="11" presetID="22" presetClass="entr" presetSubtype="1" fill="hold" nodeType="withEffect">
                                  <p:stCondLst>
                                    <p:cond delay="0"/>
                                  </p:stCondLst>
                                  <p:childTnLst>
                                    <p:set>
                                      <p:cBhvr>
                                        <p:cTn id="12" dur="1" fill="hold">
                                          <p:stCondLst>
                                            <p:cond delay="0"/>
                                          </p:stCondLst>
                                        </p:cTn>
                                        <p:tgtEl>
                                          <p:spTgt spid="2612232"/>
                                        </p:tgtEl>
                                        <p:attrNameLst>
                                          <p:attrName>style.visibility</p:attrName>
                                        </p:attrNameLst>
                                      </p:cBhvr>
                                      <p:to>
                                        <p:strVal val="visible"/>
                                      </p:to>
                                    </p:set>
                                    <p:animEffect transition="in" filter="wipe(up)">
                                      <p:cBhvr>
                                        <p:cTn id="13" dur="500"/>
                                        <p:tgtEl>
                                          <p:spTgt spid="261223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612235"/>
                                        </p:tgtEl>
                                        <p:attrNameLst>
                                          <p:attrName>style.visibility</p:attrName>
                                        </p:attrNameLst>
                                      </p:cBhvr>
                                      <p:to>
                                        <p:strVal val="visible"/>
                                      </p:to>
                                    </p:set>
                                    <p:animEffect transition="in" filter="wipe(up)">
                                      <p:cBhvr>
                                        <p:cTn id="16" dur="500"/>
                                        <p:tgtEl>
                                          <p:spTgt spid="261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2228" grpId="0"/>
      <p:bldP spid="261223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3"/>
          <p:cNvSpPr txBox="1">
            <a:spLocks noChangeArrowheads="1"/>
          </p:cNvSpPr>
          <p:nvPr/>
        </p:nvSpPr>
        <p:spPr bwMode="auto">
          <a:xfrm>
            <a:off x="611188" y="1341438"/>
            <a:ext cx="79216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30000"/>
              </a:spcBef>
              <a:spcAft>
                <a:spcPct val="0"/>
              </a:spcAft>
              <a:buClr>
                <a:srgbClr val="808080"/>
              </a:buClr>
              <a:buSzPct val="75000"/>
              <a:buFont typeface="Wingdings" pitchFamily="2" charset="2"/>
              <a:buNone/>
            </a:pPr>
            <a:r>
              <a:rPr lang="zh-CN" altLang="en-US">
                <a:solidFill>
                  <a:srgbClr val="000099"/>
                </a:solidFill>
                <a:ea typeface="宋体" pitchFamily="2" charset="-122"/>
              </a:rPr>
              <a:t>与离子聚合相比，自由基聚合具有可聚合的单体种类多、反应条件温和、可以以水为介质等优点，容易实现工业化生产。因此，活性</a:t>
            </a:r>
            <a:r>
              <a:rPr lang="en-US" altLang="zh-CN">
                <a:solidFill>
                  <a:srgbClr val="000099"/>
                </a:solidFill>
                <a:ea typeface="宋体" pitchFamily="2" charset="-122"/>
              </a:rPr>
              <a:t>/</a:t>
            </a:r>
            <a:r>
              <a:rPr lang="zh-CN" altLang="en-US">
                <a:solidFill>
                  <a:srgbClr val="000099"/>
                </a:solidFill>
                <a:ea typeface="宋体" pitchFamily="2" charset="-122"/>
              </a:rPr>
              <a:t>可控自由基聚合的开发研究更具有实际应用意义。</a:t>
            </a:r>
          </a:p>
        </p:txBody>
      </p:sp>
      <p:sp>
        <p:nvSpPr>
          <p:cNvPr id="2596868" name="Text Box 4"/>
          <p:cNvSpPr txBox="1">
            <a:spLocks noChangeArrowheads="1"/>
          </p:cNvSpPr>
          <p:nvPr/>
        </p:nvSpPr>
        <p:spPr bwMode="auto">
          <a:xfrm>
            <a:off x="611188" y="4724400"/>
            <a:ext cx="79216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30238"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00"/>
                </a:solidFill>
                <a:ea typeface="宋体" pitchFamily="2" charset="-122"/>
              </a:rPr>
              <a:t>自由基聚合中，链增长反应和链终止反应对增长链自由基的浓度而言分别是一级反应和二级反应：</a:t>
            </a:r>
          </a:p>
          <a:p>
            <a:pPr algn="ctr" eaLnBrk="1" fontAlgn="base" hangingPunct="1">
              <a:spcBef>
                <a:spcPct val="50000"/>
              </a:spcBef>
              <a:spcAft>
                <a:spcPct val="0"/>
              </a:spcAft>
            </a:pPr>
            <a:r>
              <a:rPr kumimoji="1" lang="en-US" altLang="zh-CN" i="1">
                <a:solidFill>
                  <a:srgbClr val="000000"/>
                </a:solidFill>
                <a:ea typeface="宋体" pitchFamily="2" charset="-122"/>
              </a:rPr>
              <a:t>R</a:t>
            </a:r>
            <a:r>
              <a:rPr kumimoji="1" lang="en-US" altLang="zh-CN" baseline="-30000">
                <a:solidFill>
                  <a:srgbClr val="000000"/>
                </a:solidFill>
                <a:ea typeface="宋体" pitchFamily="2" charset="-122"/>
              </a:rPr>
              <a:t>p</a:t>
            </a:r>
            <a:r>
              <a:rPr kumimoji="1" lang="en-US" altLang="zh-CN">
                <a:solidFill>
                  <a:srgbClr val="000000"/>
                </a:solidFill>
                <a:ea typeface="宋体" pitchFamily="2" charset="-122"/>
              </a:rPr>
              <a:t>=</a:t>
            </a:r>
            <a:r>
              <a:rPr kumimoji="1" lang="en-US" altLang="zh-CN" i="1">
                <a:solidFill>
                  <a:srgbClr val="000000"/>
                </a:solidFill>
                <a:ea typeface="宋体" pitchFamily="2" charset="-122"/>
              </a:rPr>
              <a:t> K</a:t>
            </a:r>
            <a:r>
              <a:rPr kumimoji="1" lang="en-US" altLang="zh-CN" baseline="-30000">
                <a:solidFill>
                  <a:srgbClr val="000000"/>
                </a:solidFill>
                <a:ea typeface="宋体" pitchFamily="2" charset="-122"/>
              </a:rPr>
              <a:t>p</a:t>
            </a:r>
            <a:r>
              <a:rPr kumimoji="1" lang="en-US" altLang="zh-CN">
                <a:solidFill>
                  <a:srgbClr val="000000"/>
                </a:solidFill>
                <a:ea typeface="宋体" pitchFamily="2" charset="-122"/>
              </a:rPr>
              <a:t>[M•][M]          </a:t>
            </a:r>
            <a:r>
              <a:rPr kumimoji="1" lang="en-US" altLang="zh-CN" i="1">
                <a:solidFill>
                  <a:srgbClr val="000000"/>
                </a:solidFill>
                <a:ea typeface="宋体" pitchFamily="2" charset="-122"/>
              </a:rPr>
              <a:t>R</a:t>
            </a:r>
            <a:r>
              <a:rPr kumimoji="1" lang="en-US" altLang="zh-CN" baseline="-30000">
                <a:solidFill>
                  <a:srgbClr val="000000"/>
                </a:solidFill>
                <a:ea typeface="宋体" pitchFamily="2" charset="-122"/>
              </a:rPr>
              <a:t>t</a:t>
            </a:r>
            <a:r>
              <a:rPr kumimoji="1" lang="en-US" altLang="zh-CN">
                <a:solidFill>
                  <a:srgbClr val="000000"/>
                </a:solidFill>
                <a:ea typeface="宋体" pitchFamily="2" charset="-122"/>
              </a:rPr>
              <a:t>=</a:t>
            </a:r>
            <a:r>
              <a:rPr kumimoji="1" lang="en-US" altLang="zh-CN" i="1">
                <a:solidFill>
                  <a:srgbClr val="000000"/>
                </a:solidFill>
                <a:ea typeface="宋体" pitchFamily="2" charset="-122"/>
              </a:rPr>
              <a:t> k</a:t>
            </a:r>
            <a:r>
              <a:rPr kumimoji="1" lang="en-US" altLang="zh-CN" baseline="-30000">
                <a:solidFill>
                  <a:srgbClr val="000000"/>
                </a:solidFill>
                <a:ea typeface="宋体" pitchFamily="2" charset="-122"/>
              </a:rPr>
              <a:t>t</a:t>
            </a:r>
            <a:r>
              <a:rPr kumimoji="1" lang="en-US" altLang="zh-CN">
                <a:solidFill>
                  <a:srgbClr val="000000"/>
                </a:solidFill>
                <a:ea typeface="宋体" pitchFamily="2" charset="-122"/>
              </a:rPr>
              <a:t>[M•]</a:t>
            </a:r>
            <a:r>
              <a:rPr kumimoji="1" lang="en-US" altLang="zh-CN" baseline="30000">
                <a:solidFill>
                  <a:srgbClr val="000000"/>
                </a:solidFill>
                <a:ea typeface="宋体" pitchFamily="2" charset="-122"/>
              </a:rPr>
              <a:t>2</a:t>
            </a:r>
            <a:r>
              <a:rPr kumimoji="1" lang="en-US" altLang="zh-CN">
                <a:solidFill>
                  <a:srgbClr val="000000"/>
                </a:solidFill>
                <a:ea typeface="宋体" pitchFamily="2" charset="-122"/>
              </a:rPr>
              <a:t>     </a:t>
            </a:r>
          </a:p>
        </p:txBody>
      </p:sp>
      <p:sp>
        <p:nvSpPr>
          <p:cNvPr id="216068" name="Rectangle 5"/>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596871" name="Rectangle 7"/>
          <p:cNvSpPr>
            <a:spLocks noChangeArrowheads="1"/>
          </p:cNvSpPr>
          <p:nvPr/>
        </p:nvSpPr>
        <p:spPr bwMode="auto">
          <a:xfrm>
            <a:off x="611188" y="908050"/>
            <a:ext cx="3025775"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活性</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可控自由基聚合</a:t>
            </a:r>
          </a:p>
        </p:txBody>
      </p:sp>
      <p:sp>
        <p:nvSpPr>
          <p:cNvPr id="2596873" name="Rectangle 9"/>
          <p:cNvSpPr>
            <a:spLocks noChangeArrowheads="1"/>
          </p:cNvSpPr>
          <p:nvPr/>
        </p:nvSpPr>
        <p:spPr bwMode="auto">
          <a:xfrm>
            <a:off x="611188" y="2924175"/>
            <a:ext cx="4557712"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实现活性</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可控自由基聚合的策略</a:t>
            </a:r>
          </a:p>
        </p:txBody>
      </p:sp>
      <p:sp>
        <p:nvSpPr>
          <p:cNvPr id="2596874" name="Rectangle 10"/>
          <p:cNvSpPr>
            <a:spLocks noChangeArrowheads="1"/>
          </p:cNvSpPr>
          <p:nvPr/>
        </p:nvSpPr>
        <p:spPr bwMode="auto">
          <a:xfrm>
            <a:off x="611188" y="3355975"/>
            <a:ext cx="7921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8650" algn="just" fontAlgn="base">
              <a:lnSpc>
                <a:spcPct val="110000"/>
              </a:lnSpc>
              <a:spcBef>
                <a:spcPct val="30000"/>
              </a:spcBef>
              <a:spcAft>
                <a:spcPct val="0"/>
              </a:spcAft>
              <a:buClr>
                <a:srgbClr val="808080"/>
              </a:buClr>
              <a:buSzPct val="75000"/>
              <a:buFont typeface="Wingdings" pitchFamily="2" charset="2"/>
              <a:buNone/>
            </a:pPr>
            <a:r>
              <a:rPr lang="zh-CN" altLang="en-US" sz="2400" b="1">
                <a:solidFill>
                  <a:srgbClr val="000099"/>
                </a:solidFill>
                <a:latin typeface="Times New Roman" pitchFamily="18" charset="0"/>
              </a:rPr>
              <a:t>自由基聚合的链增长活性中心为自由基，具有强烈的双基终止即偶合或歧化终止倾向。因此，传统的自由基聚合是不可控的。</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184</a:t>
            </a:fld>
            <a:endParaRPr lang="en-US" altLang="zh-CN">
              <a:solidFill>
                <a:srgbClr val="000000"/>
              </a:solidFill>
            </a:endParaRPr>
          </a:p>
        </p:txBody>
      </p:sp>
    </p:spTree>
    <p:extLst>
      <p:ext uri="{BB962C8B-B14F-4D97-AF65-F5344CB8AC3E}">
        <p14:creationId xmlns:p14="http://schemas.microsoft.com/office/powerpoint/2010/main" val="1941342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96873"/>
                                        </p:tgtEl>
                                        <p:attrNameLst>
                                          <p:attrName>style.visibility</p:attrName>
                                        </p:attrNameLst>
                                      </p:cBhvr>
                                      <p:to>
                                        <p:strVal val="visible"/>
                                      </p:to>
                                    </p:set>
                                    <p:animEffect transition="in" filter="wipe(up)">
                                      <p:cBhvr>
                                        <p:cTn id="7" dur="500"/>
                                        <p:tgtEl>
                                          <p:spTgt spid="25968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96874"/>
                                        </p:tgtEl>
                                        <p:attrNameLst>
                                          <p:attrName>style.visibility</p:attrName>
                                        </p:attrNameLst>
                                      </p:cBhvr>
                                      <p:to>
                                        <p:strVal val="visible"/>
                                      </p:to>
                                    </p:set>
                                    <p:animEffect transition="in" filter="wipe(up)">
                                      <p:cBhvr>
                                        <p:cTn id="10" dur="500"/>
                                        <p:tgtEl>
                                          <p:spTgt spid="259687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596868"/>
                                        </p:tgtEl>
                                        <p:attrNameLst>
                                          <p:attrName>style.visibility</p:attrName>
                                        </p:attrNameLst>
                                      </p:cBhvr>
                                      <p:to>
                                        <p:strVal val="visible"/>
                                      </p:to>
                                    </p:set>
                                    <p:animEffect transition="in" filter="wipe(up)">
                                      <p:cBhvr>
                                        <p:cTn id="13" dur="500"/>
                                        <p:tgtEl>
                                          <p:spTgt spid="259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6868" grpId="0"/>
      <p:bldP spid="2596873" grpId="0"/>
      <p:bldP spid="259687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7890" name="Text Box 2"/>
          <p:cNvSpPr txBox="1">
            <a:spLocks noChangeArrowheads="1"/>
          </p:cNvSpPr>
          <p:nvPr/>
        </p:nvSpPr>
        <p:spPr bwMode="auto">
          <a:xfrm>
            <a:off x="611188" y="908050"/>
            <a:ext cx="792162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7063"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10000"/>
              </a:lnSpc>
              <a:spcBef>
                <a:spcPct val="50000"/>
              </a:spcBef>
              <a:spcAft>
                <a:spcPct val="0"/>
              </a:spcAft>
            </a:pPr>
            <a:r>
              <a:rPr kumimoji="1" lang="zh-CN" altLang="en-US">
                <a:solidFill>
                  <a:srgbClr val="000099"/>
                </a:solidFill>
                <a:ea typeface="宋体" pitchFamily="2" charset="-122"/>
              </a:rPr>
              <a:t>相对于链增长反应，链终止反应速率对链自由基浓度的依赖性更大，</a:t>
            </a:r>
            <a:r>
              <a:rPr kumimoji="1" lang="zh-CN" altLang="en-US">
                <a:ea typeface="宋体" pitchFamily="2" charset="-122"/>
              </a:rPr>
              <a:t>降低链自由基浓度，链增长速率和链终止速率均都下降，但后者更为明显</a:t>
            </a:r>
            <a:r>
              <a:rPr kumimoji="1" lang="zh-CN" altLang="en-US">
                <a:solidFill>
                  <a:srgbClr val="000099"/>
                </a:solidFill>
                <a:ea typeface="宋体" pitchFamily="2" charset="-122"/>
              </a:rPr>
              <a:t>。</a:t>
            </a:r>
          </a:p>
          <a:p>
            <a:pPr eaLnBrk="1" fontAlgn="base" hangingPunct="1">
              <a:lnSpc>
                <a:spcPct val="110000"/>
              </a:lnSpc>
              <a:spcBef>
                <a:spcPct val="50000"/>
              </a:spcBef>
              <a:spcAft>
                <a:spcPct val="0"/>
              </a:spcAft>
            </a:pPr>
            <a:r>
              <a:rPr kumimoji="1" lang="zh-CN" altLang="en-US">
                <a:solidFill>
                  <a:srgbClr val="000099"/>
                </a:solidFill>
                <a:ea typeface="宋体" pitchFamily="2" charset="-122"/>
              </a:rPr>
              <a:t>假若能使链自由基浓度降低至某一程度，既可维持可观的链增长速率，又可使链终止速率减少到相对于链增长速率而言可以忽略不计，则</a:t>
            </a:r>
            <a:r>
              <a:rPr kumimoji="1" lang="zh-CN" altLang="en-US">
                <a:ea typeface="宋体" pitchFamily="2" charset="-122"/>
              </a:rPr>
              <a:t>消除了自由基可控聚合的主要症结 ─ 双基终止</a:t>
            </a:r>
            <a:r>
              <a:rPr kumimoji="1" lang="zh-CN" altLang="en-US">
                <a:solidFill>
                  <a:srgbClr val="000099"/>
                </a:solidFill>
                <a:ea typeface="宋体" pitchFamily="2" charset="-122"/>
              </a:rPr>
              <a:t>，使自由基聚合反应从不可控变为可控。 </a:t>
            </a:r>
          </a:p>
          <a:p>
            <a:pPr eaLnBrk="1" fontAlgn="base" hangingPunct="1">
              <a:lnSpc>
                <a:spcPct val="110000"/>
              </a:lnSpc>
              <a:spcBef>
                <a:spcPct val="50000"/>
              </a:spcBef>
              <a:spcAft>
                <a:spcPct val="0"/>
              </a:spcAft>
            </a:pPr>
            <a:r>
              <a:rPr kumimoji="1" lang="zh-CN" altLang="en-US">
                <a:solidFill>
                  <a:srgbClr val="000099"/>
                </a:solidFill>
                <a:ea typeface="宋体" pitchFamily="2" charset="-122"/>
              </a:rPr>
              <a:t>根据动力学参数估算，链自由基浓度在</a:t>
            </a:r>
            <a:r>
              <a:rPr kumimoji="1" lang="en-US" altLang="zh-CN">
                <a:solidFill>
                  <a:srgbClr val="000099"/>
                </a:solidFill>
                <a:ea typeface="宋体" pitchFamily="2" charset="-122"/>
              </a:rPr>
              <a:t>10</a:t>
            </a:r>
            <a:r>
              <a:rPr kumimoji="1" lang="en-US" altLang="zh-CN" baseline="30000">
                <a:solidFill>
                  <a:srgbClr val="000099"/>
                </a:solidFill>
                <a:ea typeface="宋体" pitchFamily="2" charset="-122"/>
              </a:rPr>
              <a:t>-8</a:t>
            </a:r>
            <a:r>
              <a:rPr kumimoji="1" lang="en-US" altLang="zh-CN">
                <a:solidFill>
                  <a:srgbClr val="000099"/>
                </a:solidFill>
                <a:ea typeface="宋体" pitchFamily="2" charset="-122"/>
              </a:rPr>
              <a:t>molL</a:t>
            </a:r>
            <a:r>
              <a:rPr kumimoji="1" lang="en-US" altLang="zh-CN" baseline="30000">
                <a:solidFill>
                  <a:srgbClr val="000099"/>
                </a:solidFill>
                <a:ea typeface="宋体" pitchFamily="2" charset="-122"/>
              </a:rPr>
              <a:t>-1</a:t>
            </a:r>
            <a:r>
              <a:rPr kumimoji="1" lang="zh-CN" altLang="en-US">
                <a:solidFill>
                  <a:srgbClr val="000099"/>
                </a:solidFill>
                <a:ea typeface="宋体" pitchFamily="2" charset="-122"/>
              </a:rPr>
              <a:t>左右时，聚合速率仍然相当可观，而</a:t>
            </a:r>
            <a:r>
              <a:rPr kumimoji="1" lang="en-US" altLang="zh-CN" i="1">
                <a:solidFill>
                  <a:srgbClr val="000099"/>
                </a:solidFill>
                <a:ea typeface="宋体" pitchFamily="2" charset="-122"/>
              </a:rPr>
              <a:t>R</a:t>
            </a:r>
            <a:r>
              <a:rPr kumimoji="1" lang="en-US" altLang="zh-CN" baseline="-30000">
                <a:solidFill>
                  <a:srgbClr val="000099"/>
                </a:solidFill>
                <a:ea typeface="宋体" pitchFamily="2" charset="-122"/>
              </a:rPr>
              <a:t>t</a:t>
            </a:r>
            <a:r>
              <a:rPr kumimoji="1" lang="en-US" altLang="zh-CN">
                <a:solidFill>
                  <a:srgbClr val="000099"/>
                </a:solidFill>
                <a:ea typeface="宋体" pitchFamily="2" charset="-122"/>
              </a:rPr>
              <a:t>/</a:t>
            </a:r>
            <a:r>
              <a:rPr kumimoji="1" lang="en-US" altLang="zh-CN" i="1">
                <a:solidFill>
                  <a:srgbClr val="000099"/>
                </a:solidFill>
                <a:ea typeface="宋体" pitchFamily="2" charset="-122"/>
              </a:rPr>
              <a:t>R</a:t>
            </a:r>
            <a:r>
              <a:rPr kumimoji="1" lang="en-US" altLang="zh-CN" baseline="-30000">
                <a:solidFill>
                  <a:srgbClr val="000099"/>
                </a:solidFill>
                <a:ea typeface="宋体" pitchFamily="2" charset="-122"/>
              </a:rPr>
              <a:t>p</a:t>
            </a:r>
            <a:r>
              <a:rPr kumimoji="1" lang="zh-CN" altLang="en-US">
                <a:solidFill>
                  <a:srgbClr val="000099"/>
                </a:solidFill>
                <a:ea typeface="宋体" pitchFamily="2" charset="-122"/>
              </a:rPr>
              <a:t>约为</a:t>
            </a:r>
            <a:r>
              <a:rPr kumimoji="1" lang="en-US" altLang="zh-CN">
                <a:solidFill>
                  <a:srgbClr val="000099"/>
                </a:solidFill>
                <a:ea typeface="宋体" pitchFamily="2" charset="-122"/>
              </a:rPr>
              <a:t>10</a:t>
            </a:r>
            <a:r>
              <a:rPr kumimoji="1" lang="en-US" altLang="zh-CN" baseline="30000">
                <a:solidFill>
                  <a:srgbClr val="000099"/>
                </a:solidFill>
                <a:ea typeface="宋体" pitchFamily="2" charset="-122"/>
              </a:rPr>
              <a:t>-3 </a:t>
            </a:r>
            <a:r>
              <a:rPr kumimoji="1" lang="zh-CN" altLang="en-US">
                <a:solidFill>
                  <a:srgbClr val="000099"/>
                </a:solidFill>
                <a:ea typeface="宋体" pitchFamily="2" charset="-122"/>
              </a:rPr>
              <a:t>～</a:t>
            </a:r>
            <a:r>
              <a:rPr kumimoji="1" lang="zh-CN" altLang="en-US" baseline="30000">
                <a:solidFill>
                  <a:srgbClr val="000099"/>
                </a:solidFill>
                <a:ea typeface="宋体" pitchFamily="2" charset="-122"/>
              </a:rPr>
              <a:t> </a:t>
            </a:r>
            <a:r>
              <a:rPr kumimoji="1" lang="en-US" altLang="zh-CN">
                <a:solidFill>
                  <a:srgbClr val="000099"/>
                </a:solidFill>
                <a:ea typeface="宋体" pitchFamily="2" charset="-122"/>
              </a:rPr>
              <a:t>10</a:t>
            </a:r>
            <a:r>
              <a:rPr kumimoji="1" lang="en-US" altLang="zh-CN" baseline="30000">
                <a:solidFill>
                  <a:srgbClr val="000099"/>
                </a:solidFill>
                <a:ea typeface="宋体" pitchFamily="2" charset="-122"/>
              </a:rPr>
              <a:t>-4</a:t>
            </a:r>
            <a:r>
              <a:rPr kumimoji="1" lang="zh-CN" altLang="en-US">
                <a:solidFill>
                  <a:srgbClr val="000099"/>
                </a:solidFill>
                <a:ea typeface="宋体" pitchFamily="2" charset="-122"/>
              </a:rPr>
              <a:t>，即</a:t>
            </a:r>
            <a:r>
              <a:rPr kumimoji="1" lang="en-US" altLang="zh-CN" i="1">
                <a:solidFill>
                  <a:srgbClr val="000099"/>
                </a:solidFill>
                <a:ea typeface="宋体" pitchFamily="2" charset="-122"/>
              </a:rPr>
              <a:t>R</a:t>
            </a:r>
            <a:r>
              <a:rPr kumimoji="1" lang="en-US" altLang="zh-CN" baseline="-30000">
                <a:solidFill>
                  <a:srgbClr val="000099"/>
                </a:solidFill>
                <a:ea typeface="宋体" pitchFamily="2" charset="-122"/>
              </a:rPr>
              <a:t>t</a:t>
            </a:r>
            <a:r>
              <a:rPr kumimoji="1" lang="zh-CN" altLang="en-US">
                <a:solidFill>
                  <a:srgbClr val="000099"/>
                </a:solidFill>
                <a:ea typeface="宋体" pitchFamily="2" charset="-122"/>
              </a:rPr>
              <a:t>相对于</a:t>
            </a:r>
            <a:r>
              <a:rPr kumimoji="1" lang="en-US" altLang="zh-CN" i="1">
                <a:solidFill>
                  <a:srgbClr val="000099"/>
                </a:solidFill>
                <a:ea typeface="宋体" pitchFamily="2" charset="-122"/>
              </a:rPr>
              <a:t>R</a:t>
            </a:r>
            <a:r>
              <a:rPr kumimoji="1" lang="en-US" altLang="zh-CN" baseline="-30000">
                <a:solidFill>
                  <a:srgbClr val="000099"/>
                </a:solidFill>
                <a:ea typeface="宋体" pitchFamily="2" charset="-122"/>
              </a:rPr>
              <a:t>p</a:t>
            </a:r>
            <a:r>
              <a:rPr kumimoji="1" lang="zh-CN" altLang="en-US">
                <a:solidFill>
                  <a:srgbClr val="000099"/>
                </a:solidFill>
                <a:ea typeface="宋体" pitchFamily="2" charset="-122"/>
              </a:rPr>
              <a:t>实际上可忽略不计。</a:t>
            </a:r>
          </a:p>
          <a:p>
            <a:pPr eaLnBrk="1" fontAlgn="base" hangingPunct="1">
              <a:lnSpc>
                <a:spcPct val="110000"/>
              </a:lnSpc>
              <a:spcBef>
                <a:spcPct val="50000"/>
              </a:spcBef>
              <a:spcAft>
                <a:spcPct val="0"/>
              </a:spcAft>
            </a:pPr>
            <a:r>
              <a:rPr kumimoji="1" lang="zh-CN" altLang="en-US">
                <a:solidFill>
                  <a:srgbClr val="000099"/>
                </a:solidFill>
                <a:ea typeface="宋体" pitchFamily="2" charset="-122"/>
              </a:rPr>
              <a:t>那么，接下来的问题是</a:t>
            </a:r>
            <a:r>
              <a:rPr kumimoji="1" lang="zh-CN" altLang="en-US">
                <a:ea typeface="宋体" pitchFamily="2" charset="-122"/>
              </a:rPr>
              <a:t>如何在聚合过程中保持如此低的自由基浓度</a:t>
            </a:r>
            <a:r>
              <a:rPr kumimoji="1" lang="zh-CN" altLang="en-US">
                <a:solidFill>
                  <a:srgbClr val="000099"/>
                </a:solidFill>
                <a:ea typeface="宋体" pitchFamily="2" charset="-122"/>
              </a:rPr>
              <a:t>。</a:t>
            </a:r>
          </a:p>
        </p:txBody>
      </p:sp>
      <p:sp>
        <p:nvSpPr>
          <p:cNvPr id="217091" name="Rectangle 4"/>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185</a:t>
            </a:fld>
            <a:endParaRPr lang="en-US" altLang="zh-CN">
              <a:solidFill>
                <a:srgbClr val="000000"/>
              </a:solidFill>
            </a:endParaRPr>
          </a:p>
        </p:txBody>
      </p:sp>
    </p:spTree>
    <p:extLst>
      <p:ext uri="{BB962C8B-B14F-4D97-AF65-F5344CB8AC3E}">
        <p14:creationId xmlns:p14="http://schemas.microsoft.com/office/powerpoint/2010/main" val="4149081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597890">
                                            <p:txEl>
                                              <p:pRg st="0" end="0"/>
                                            </p:txEl>
                                          </p:spTgt>
                                        </p:tgtEl>
                                        <p:attrNameLst>
                                          <p:attrName>style.visibility</p:attrName>
                                        </p:attrNameLst>
                                      </p:cBhvr>
                                      <p:to>
                                        <p:strVal val="visible"/>
                                      </p:to>
                                    </p:set>
                                    <p:animEffect transition="in" filter="wipe(up)">
                                      <p:cBhvr>
                                        <p:cTn id="7" dur="500"/>
                                        <p:tgtEl>
                                          <p:spTgt spid="259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97890">
                                            <p:txEl>
                                              <p:pRg st="1" end="1"/>
                                            </p:txEl>
                                          </p:spTgt>
                                        </p:tgtEl>
                                        <p:attrNameLst>
                                          <p:attrName>style.visibility</p:attrName>
                                        </p:attrNameLst>
                                      </p:cBhvr>
                                      <p:to>
                                        <p:strVal val="visible"/>
                                      </p:to>
                                    </p:set>
                                    <p:animEffect transition="in" filter="wipe(up)">
                                      <p:cBhvr>
                                        <p:cTn id="12" dur="500"/>
                                        <p:tgtEl>
                                          <p:spTgt spid="2597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597890">
                                            <p:txEl>
                                              <p:pRg st="2" end="2"/>
                                            </p:txEl>
                                          </p:spTgt>
                                        </p:tgtEl>
                                        <p:attrNameLst>
                                          <p:attrName>style.visibility</p:attrName>
                                        </p:attrNameLst>
                                      </p:cBhvr>
                                      <p:to>
                                        <p:strVal val="visible"/>
                                      </p:to>
                                    </p:set>
                                    <p:animEffect transition="in" filter="wipe(up)">
                                      <p:cBhvr>
                                        <p:cTn id="17" dur="500"/>
                                        <p:tgtEl>
                                          <p:spTgt spid="25978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597890">
                                            <p:txEl>
                                              <p:pRg st="3" end="3"/>
                                            </p:txEl>
                                          </p:spTgt>
                                        </p:tgtEl>
                                        <p:attrNameLst>
                                          <p:attrName>style.visibility</p:attrName>
                                        </p:attrNameLst>
                                      </p:cBhvr>
                                      <p:to>
                                        <p:strVal val="visible"/>
                                      </p:to>
                                    </p:set>
                                    <p:animEffect transition="in" filter="wipe(up)">
                                      <p:cBhvr>
                                        <p:cTn id="22" dur="500"/>
                                        <p:tgtEl>
                                          <p:spTgt spid="2597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611188" y="908050"/>
            <a:ext cx="79216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10000"/>
              </a:lnSpc>
              <a:spcBef>
                <a:spcPct val="50000"/>
              </a:spcBef>
              <a:spcAft>
                <a:spcPct val="0"/>
              </a:spcAft>
            </a:pPr>
            <a:r>
              <a:rPr kumimoji="1" lang="zh-CN" altLang="en-US">
                <a:solidFill>
                  <a:srgbClr val="000000"/>
                </a:solidFill>
                <a:latin typeface="宋体" pitchFamily="2" charset="-122"/>
                <a:ea typeface="宋体" pitchFamily="2" charset="-122"/>
              </a:rPr>
              <a:t>    高分子化学家提出以下策略：通过可逆的链终止或链转移，使</a:t>
            </a:r>
            <a:r>
              <a:rPr kumimoji="1" lang="zh-CN" altLang="en-US">
                <a:latin typeface="宋体" pitchFamily="2" charset="-122"/>
                <a:ea typeface="宋体" pitchFamily="2" charset="-122"/>
              </a:rPr>
              <a:t>活性种</a:t>
            </a:r>
            <a:r>
              <a:rPr kumimoji="1" lang="zh-CN" altLang="en-US">
                <a:solidFill>
                  <a:srgbClr val="000000"/>
                </a:solidFill>
                <a:latin typeface="宋体" pitchFamily="2" charset="-122"/>
                <a:ea typeface="宋体" pitchFamily="2" charset="-122"/>
              </a:rPr>
              <a:t>（具有链增长活性）和</a:t>
            </a:r>
            <a:r>
              <a:rPr kumimoji="1" lang="zh-CN" altLang="en-US">
                <a:latin typeface="宋体" pitchFamily="2" charset="-122"/>
                <a:ea typeface="宋体" pitchFamily="2" charset="-122"/>
              </a:rPr>
              <a:t>休眠种</a:t>
            </a:r>
            <a:r>
              <a:rPr kumimoji="1" lang="zh-CN" altLang="en-US">
                <a:solidFill>
                  <a:srgbClr val="000000"/>
                </a:solidFill>
                <a:latin typeface="宋体" pitchFamily="2" charset="-122"/>
                <a:ea typeface="宋体" pitchFamily="2" charset="-122"/>
              </a:rPr>
              <a:t>（无链增长活性）进行快速可逆转换： </a:t>
            </a:r>
          </a:p>
        </p:txBody>
      </p:sp>
      <p:sp>
        <p:nvSpPr>
          <p:cNvPr id="2598915" name="Rectangle 3"/>
          <p:cNvSpPr>
            <a:spLocks noChangeArrowheads="1"/>
          </p:cNvSpPr>
          <p:nvPr/>
        </p:nvSpPr>
        <p:spPr bwMode="auto">
          <a:xfrm>
            <a:off x="3695700" y="3176588"/>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598918" name="Text Box 6"/>
          <p:cNvSpPr txBox="1">
            <a:spLocks noChangeArrowheads="1"/>
          </p:cNvSpPr>
          <p:nvPr/>
        </p:nvSpPr>
        <p:spPr bwMode="auto">
          <a:xfrm>
            <a:off x="611188" y="3500438"/>
            <a:ext cx="792162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en-US">
                <a:solidFill>
                  <a:srgbClr val="000000"/>
                </a:solidFill>
                <a:latin typeface="宋体" pitchFamily="2" charset="-122"/>
                <a:ea typeface="宋体" pitchFamily="2" charset="-122"/>
              </a:rPr>
              <a:t>化合物</a:t>
            </a:r>
            <a:r>
              <a:rPr kumimoji="1" lang="en-US" altLang="zh-CN">
                <a:solidFill>
                  <a:srgbClr val="000000"/>
                </a:solidFill>
                <a:latin typeface="宋体" pitchFamily="2" charset="-122"/>
                <a:ea typeface="宋体" pitchFamily="2" charset="-122"/>
              </a:rPr>
              <a:t>X</a:t>
            </a:r>
            <a:r>
              <a:rPr kumimoji="1" lang="zh-CN" altLang="en-US">
                <a:solidFill>
                  <a:srgbClr val="000000"/>
                </a:solidFill>
                <a:latin typeface="宋体" pitchFamily="2" charset="-122"/>
                <a:ea typeface="宋体" pitchFamily="2" charset="-122"/>
              </a:rPr>
              <a:t>与活性种链自由基进行可逆的链终止或链转移反应，使其失活变成无增长活性的休眠种，而此休眠种在实验条件下又可分裂成链自由基活性种，这样便建立了</a:t>
            </a:r>
            <a:r>
              <a:rPr kumimoji="1" lang="zh-CN" altLang="en-US">
                <a:latin typeface="宋体" pitchFamily="2" charset="-122"/>
                <a:ea typeface="宋体" pitchFamily="2" charset="-122"/>
              </a:rPr>
              <a:t>活性种与休眠种的快速动态平衡</a:t>
            </a:r>
            <a:r>
              <a:rPr kumimoji="1" lang="zh-CN" altLang="en-US">
                <a:solidFill>
                  <a:srgbClr val="000000"/>
                </a:solidFill>
                <a:latin typeface="宋体" pitchFamily="2" charset="-122"/>
                <a:ea typeface="宋体" pitchFamily="2" charset="-122"/>
              </a:rPr>
              <a:t>。使体系中</a:t>
            </a:r>
            <a:r>
              <a:rPr kumimoji="1" lang="zh-CN" altLang="en-US">
                <a:latin typeface="宋体" pitchFamily="2" charset="-122"/>
                <a:ea typeface="宋体" pitchFamily="2" charset="-122"/>
              </a:rPr>
              <a:t>自由基浓度控制得很低而抑制双基终止</a:t>
            </a:r>
            <a:r>
              <a:rPr kumimoji="1" lang="zh-CN" altLang="en-US">
                <a:solidFill>
                  <a:srgbClr val="000000"/>
                </a:solidFill>
                <a:latin typeface="宋体" pitchFamily="2" charset="-122"/>
                <a:ea typeface="宋体" pitchFamily="2" charset="-122"/>
              </a:rPr>
              <a:t>，实现活性</a:t>
            </a:r>
            <a:r>
              <a:rPr kumimoji="1" lang="en-US" altLang="zh-CN">
                <a:solidFill>
                  <a:srgbClr val="000000"/>
                </a:solidFill>
                <a:latin typeface="宋体" pitchFamily="2" charset="-122"/>
                <a:ea typeface="宋体" pitchFamily="2" charset="-122"/>
              </a:rPr>
              <a:t>/</a:t>
            </a:r>
            <a:r>
              <a:rPr kumimoji="1" lang="zh-CN" altLang="en-US">
                <a:solidFill>
                  <a:srgbClr val="000000"/>
                </a:solidFill>
                <a:latin typeface="宋体" pitchFamily="2" charset="-122"/>
                <a:ea typeface="宋体" pitchFamily="2" charset="-122"/>
              </a:rPr>
              <a:t>可控自由基聚合。</a:t>
            </a:r>
          </a:p>
          <a:p>
            <a:pPr algn="just" eaLnBrk="1" fontAlgn="base" hangingPunct="1">
              <a:spcBef>
                <a:spcPct val="50000"/>
              </a:spcBef>
              <a:spcAft>
                <a:spcPct val="0"/>
              </a:spcAft>
            </a:pPr>
            <a:r>
              <a:rPr kumimoji="1" lang="zh-CN" altLang="en-US">
                <a:solidFill>
                  <a:srgbClr val="000000"/>
                </a:solidFill>
                <a:latin typeface="宋体" pitchFamily="2" charset="-122"/>
                <a:ea typeface="宋体" pitchFamily="2" charset="-122"/>
              </a:rPr>
              <a:t>自上世纪九十年代以来主要开发出三种可控</a:t>
            </a:r>
            <a:r>
              <a:rPr kumimoji="1" lang="en-US" altLang="zh-CN">
                <a:solidFill>
                  <a:srgbClr val="000000"/>
                </a:solidFill>
                <a:latin typeface="宋体" pitchFamily="2" charset="-122"/>
                <a:ea typeface="宋体" pitchFamily="2" charset="-122"/>
              </a:rPr>
              <a:t>/</a:t>
            </a:r>
            <a:r>
              <a:rPr kumimoji="1" lang="zh-CN" altLang="en-US">
                <a:solidFill>
                  <a:srgbClr val="000000"/>
                </a:solidFill>
                <a:latin typeface="宋体" pitchFamily="2" charset="-122"/>
                <a:ea typeface="宋体" pitchFamily="2" charset="-122"/>
              </a:rPr>
              <a:t>活性自由基聚合体系。</a:t>
            </a:r>
          </a:p>
        </p:txBody>
      </p:sp>
      <p:graphicFrame>
        <p:nvGraphicFramePr>
          <p:cNvPr id="218117" name="Object 4"/>
          <p:cNvGraphicFramePr>
            <a:graphicFrameLocks noChangeAspect="1"/>
          </p:cNvGraphicFramePr>
          <p:nvPr/>
        </p:nvGraphicFramePr>
        <p:xfrm>
          <a:off x="2314575" y="2205038"/>
          <a:ext cx="4343400" cy="1252537"/>
        </p:xfrm>
        <a:graphic>
          <a:graphicData uri="http://schemas.openxmlformats.org/presentationml/2006/ole">
            <mc:AlternateContent xmlns:mc="http://schemas.openxmlformats.org/markup-compatibility/2006">
              <mc:Choice xmlns:v="urn:schemas-microsoft-com:vml" Requires="v">
                <p:oleObj spid="_x0000_s120842" r:id="rId3" imgW="1372314" imgH="395764" progId="ChemDraw.Document.6.0">
                  <p:embed/>
                </p:oleObj>
              </mc:Choice>
              <mc:Fallback>
                <p:oleObj r:id="rId3" imgW="1372314" imgH="39576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205038"/>
                        <a:ext cx="43434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8118" name="Text Box 5"/>
          <p:cNvSpPr txBox="1">
            <a:spLocks noChangeArrowheads="1"/>
          </p:cNvSpPr>
          <p:nvPr/>
        </p:nvSpPr>
        <p:spPr bwMode="auto">
          <a:xfrm>
            <a:off x="1763713" y="2852738"/>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99"/>
                </a:solidFill>
                <a:latin typeface="楷体_GB2312" pitchFamily="49" charset="-122"/>
                <a:ea typeface="楷体_GB2312" pitchFamily="49" charset="-122"/>
              </a:rPr>
              <a:t>        活性种</a:t>
            </a:r>
            <a:endParaRPr kumimoji="1" lang="zh-CN" altLang="en-US">
              <a:solidFill>
                <a:srgbClr val="000099"/>
              </a:solidFill>
              <a:latin typeface="宋体" pitchFamily="2" charset="-122"/>
              <a:ea typeface="宋体" pitchFamily="2" charset="-122"/>
            </a:endParaRPr>
          </a:p>
        </p:txBody>
      </p:sp>
      <p:sp>
        <p:nvSpPr>
          <p:cNvPr id="218119" name="Rectangle 7"/>
          <p:cNvSpPr>
            <a:spLocks noChangeArrowheads="1"/>
          </p:cNvSpPr>
          <p:nvPr/>
        </p:nvSpPr>
        <p:spPr bwMode="auto">
          <a:xfrm>
            <a:off x="5619750" y="2852738"/>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zh-CN" altLang="en-US" sz="2400" b="1">
                <a:solidFill>
                  <a:srgbClr val="000099"/>
                </a:solidFill>
                <a:latin typeface="楷体_GB2312" pitchFamily="49" charset="-122"/>
                <a:ea typeface="楷体_GB2312" pitchFamily="49" charset="-122"/>
              </a:rPr>
              <a:t>休眠种</a:t>
            </a:r>
            <a:r>
              <a:rPr kumimoji="1" lang="zh-CN" altLang="en-US" sz="2400" b="1">
                <a:solidFill>
                  <a:srgbClr val="000099"/>
                </a:solidFill>
                <a:latin typeface="宋体" pitchFamily="2" charset="-122"/>
              </a:rPr>
              <a:t> </a:t>
            </a:r>
          </a:p>
        </p:txBody>
      </p:sp>
      <p:sp>
        <p:nvSpPr>
          <p:cNvPr id="218120" name="Rectangle 8"/>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186</a:t>
            </a:fld>
            <a:endParaRPr lang="en-US" altLang="zh-CN">
              <a:solidFill>
                <a:srgbClr val="000000"/>
              </a:solidFill>
            </a:endParaRPr>
          </a:p>
        </p:txBody>
      </p:sp>
    </p:spTree>
    <p:extLst>
      <p:ext uri="{BB962C8B-B14F-4D97-AF65-F5344CB8AC3E}">
        <p14:creationId xmlns:p14="http://schemas.microsoft.com/office/powerpoint/2010/main" val="940832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98918"/>
                                        </p:tgtEl>
                                        <p:attrNameLst>
                                          <p:attrName>style.visibility</p:attrName>
                                        </p:attrNameLst>
                                      </p:cBhvr>
                                      <p:to>
                                        <p:strVal val="visible"/>
                                      </p:to>
                                    </p:set>
                                    <p:animEffect transition="in" filter="wipe(up)">
                                      <p:cBhvr>
                                        <p:cTn id="7" dur="500"/>
                                        <p:tgtEl>
                                          <p:spTgt spid="259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8918"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611188" y="1412875"/>
            <a:ext cx="79216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50000"/>
              </a:spcBef>
              <a:spcAft>
                <a:spcPct val="0"/>
              </a:spcAft>
            </a:pPr>
            <a:r>
              <a:rPr kumimoji="1" lang="zh-CN" altLang="en-US">
                <a:solidFill>
                  <a:srgbClr val="000099"/>
                </a:solidFill>
                <a:ea typeface="宋体" pitchFamily="2" charset="-122"/>
              </a:rPr>
              <a:t>氮氧自由基，如</a:t>
            </a:r>
            <a:r>
              <a:rPr kumimoji="1" lang="en-US" altLang="zh-CN">
                <a:solidFill>
                  <a:srgbClr val="000099"/>
                </a:solidFill>
                <a:ea typeface="宋体" pitchFamily="2" charset="-122"/>
              </a:rPr>
              <a:t>2,2,6,6-</a:t>
            </a:r>
            <a:r>
              <a:rPr kumimoji="1" lang="zh-CN" altLang="en-US">
                <a:solidFill>
                  <a:srgbClr val="000099"/>
                </a:solidFill>
                <a:ea typeface="宋体" pitchFamily="2" charset="-122"/>
              </a:rPr>
              <a:t>四甲基</a:t>
            </a:r>
            <a:r>
              <a:rPr kumimoji="1" lang="en-US" altLang="zh-CN">
                <a:solidFill>
                  <a:srgbClr val="000099"/>
                </a:solidFill>
                <a:ea typeface="宋体" pitchFamily="2" charset="-122"/>
              </a:rPr>
              <a:t>-1-</a:t>
            </a:r>
            <a:r>
              <a:rPr kumimoji="1" lang="zh-CN" altLang="en-US">
                <a:solidFill>
                  <a:srgbClr val="000099"/>
                </a:solidFill>
                <a:ea typeface="宋体" pitchFamily="2" charset="-122"/>
              </a:rPr>
              <a:t>哌啶氮氧自由基（</a:t>
            </a:r>
            <a:r>
              <a:rPr kumimoji="1" lang="en-US" altLang="zh-CN">
                <a:solidFill>
                  <a:srgbClr val="000099"/>
                </a:solidFill>
                <a:ea typeface="宋体" pitchFamily="2" charset="-122"/>
              </a:rPr>
              <a:t>TEMPO</a:t>
            </a:r>
            <a:r>
              <a:rPr kumimoji="1" lang="zh-CN" altLang="en-US">
                <a:solidFill>
                  <a:srgbClr val="000099"/>
                </a:solidFill>
                <a:ea typeface="宋体" pitchFamily="2" charset="-122"/>
              </a:rPr>
              <a:t>）是一种稳定的自由基，由于其空间位阻不能引发单体聚合，但可快速地与增长链自由基发生偶合终止生成休眠种，而这种休眠种在高温下（</a:t>
            </a:r>
            <a:r>
              <a:rPr kumimoji="1" lang="en-US" altLang="zh-CN">
                <a:solidFill>
                  <a:srgbClr val="000099"/>
                </a:solidFill>
                <a:ea typeface="宋体" pitchFamily="2" charset="-122"/>
              </a:rPr>
              <a:t>&gt;120℃</a:t>
            </a:r>
            <a:r>
              <a:rPr kumimoji="1" lang="zh-CN" altLang="en-US">
                <a:solidFill>
                  <a:srgbClr val="000099"/>
                </a:solidFill>
                <a:ea typeface="宋体" pitchFamily="2" charset="-122"/>
              </a:rPr>
              <a:t>）又可分解产生自由基，复活成活性种，即通过</a:t>
            </a:r>
            <a:r>
              <a:rPr kumimoji="1" lang="en-US" altLang="zh-CN">
                <a:solidFill>
                  <a:srgbClr val="000099"/>
                </a:solidFill>
                <a:ea typeface="宋体" pitchFamily="2" charset="-122"/>
              </a:rPr>
              <a:t>TEMPO</a:t>
            </a:r>
            <a:r>
              <a:rPr kumimoji="1" lang="zh-CN" altLang="en-US">
                <a:solidFill>
                  <a:srgbClr val="000099"/>
                </a:solidFill>
                <a:ea typeface="宋体" pitchFamily="2" charset="-122"/>
              </a:rPr>
              <a:t>的可逆链终止作用，活性种与休眠种之间建立了一快速动态平衡，从而实现活性</a:t>
            </a:r>
            <a:r>
              <a:rPr kumimoji="1" lang="en-US" altLang="zh-CN">
                <a:solidFill>
                  <a:srgbClr val="000099"/>
                </a:solidFill>
                <a:ea typeface="宋体" pitchFamily="2" charset="-122"/>
              </a:rPr>
              <a:t>/</a:t>
            </a:r>
            <a:r>
              <a:rPr kumimoji="1" lang="zh-CN" altLang="en-US">
                <a:solidFill>
                  <a:srgbClr val="000099"/>
                </a:solidFill>
                <a:ea typeface="宋体" pitchFamily="2" charset="-122"/>
              </a:rPr>
              <a:t>可控自由基聚合：</a:t>
            </a:r>
          </a:p>
        </p:txBody>
      </p:sp>
      <p:grpSp>
        <p:nvGrpSpPr>
          <p:cNvPr id="219139" name="Group 10"/>
          <p:cNvGrpSpPr>
            <a:grpSpLocks/>
          </p:cNvGrpSpPr>
          <p:nvPr/>
        </p:nvGrpSpPr>
        <p:grpSpPr bwMode="auto">
          <a:xfrm>
            <a:off x="1042988" y="4308475"/>
            <a:ext cx="7146925" cy="1954213"/>
            <a:chOff x="657" y="2714"/>
            <a:chExt cx="4502" cy="1231"/>
          </a:xfrm>
        </p:grpSpPr>
        <p:graphicFrame>
          <p:nvGraphicFramePr>
            <p:cNvPr id="219142" name="Object 3"/>
            <p:cNvGraphicFramePr>
              <a:graphicFrameLocks noChangeAspect="1"/>
            </p:cNvGraphicFramePr>
            <p:nvPr/>
          </p:nvGraphicFramePr>
          <p:xfrm>
            <a:off x="657" y="2714"/>
            <a:ext cx="4491" cy="988"/>
          </p:xfrm>
          <a:graphic>
            <a:graphicData uri="http://schemas.openxmlformats.org/presentationml/2006/ole">
              <mc:AlternateContent xmlns:mc="http://schemas.openxmlformats.org/markup-compatibility/2006">
                <mc:Choice xmlns:v="urn:schemas-microsoft-com:vml" Requires="v">
                  <p:oleObj spid="_x0000_s121866" r:id="rId3" imgW="3927348" imgH="870204" progId="ChemDraw.Document.6.0">
                    <p:embed/>
                  </p:oleObj>
                </mc:Choice>
                <mc:Fallback>
                  <p:oleObj r:id="rId3" imgW="3927348" imgH="87020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 y="2714"/>
                          <a:ext cx="4491" cy="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9143" name="Text Box 4"/>
            <p:cNvSpPr txBox="1">
              <a:spLocks noChangeArrowheads="1"/>
            </p:cNvSpPr>
            <p:nvPr/>
          </p:nvSpPr>
          <p:spPr bwMode="auto">
            <a:xfrm>
              <a:off x="2491" y="3657"/>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00"/>
                  </a:solidFill>
                  <a:ea typeface="楷体_GB2312" pitchFamily="49" charset="-122"/>
                </a:rPr>
                <a:t>  </a:t>
              </a:r>
              <a:r>
                <a:rPr kumimoji="1" lang="en-US" altLang="zh-CN">
                  <a:solidFill>
                    <a:srgbClr val="000099"/>
                  </a:solidFill>
                  <a:ea typeface="楷体_GB2312" pitchFamily="49" charset="-122"/>
                </a:rPr>
                <a:t>TEMPO</a:t>
              </a:r>
            </a:p>
          </p:txBody>
        </p:sp>
        <p:sp>
          <p:nvSpPr>
            <p:cNvPr id="219144" name="Rectangle 5"/>
            <p:cNvSpPr>
              <a:spLocks noChangeArrowheads="1"/>
            </p:cNvSpPr>
            <p:nvPr/>
          </p:nvSpPr>
          <p:spPr bwMode="auto">
            <a:xfrm>
              <a:off x="1610" y="3657"/>
              <a:ext cx="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99"/>
                  </a:solidFill>
                  <a:ea typeface="楷体_GB2312" pitchFamily="49" charset="-122"/>
                </a:rPr>
                <a:t>活性种</a:t>
              </a:r>
            </a:p>
          </p:txBody>
        </p:sp>
        <p:sp>
          <p:nvSpPr>
            <p:cNvPr id="219145" name="Rectangle 6"/>
            <p:cNvSpPr>
              <a:spLocks noChangeArrowheads="1"/>
            </p:cNvSpPr>
            <p:nvPr/>
          </p:nvSpPr>
          <p:spPr bwMode="auto">
            <a:xfrm>
              <a:off x="4464" y="3657"/>
              <a:ext cx="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99"/>
                  </a:solidFill>
                  <a:ea typeface="楷体_GB2312" pitchFamily="49" charset="-122"/>
                </a:rPr>
                <a:t>休眠种</a:t>
              </a:r>
            </a:p>
          </p:txBody>
        </p:sp>
      </p:grpSp>
      <p:sp>
        <p:nvSpPr>
          <p:cNvPr id="219140" name="Rectangle 7"/>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599945" name="Rectangle 9"/>
          <p:cNvSpPr>
            <a:spLocks noChangeArrowheads="1"/>
          </p:cNvSpPr>
          <p:nvPr/>
        </p:nvSpPr>
        <p:spPr bwMode="auto">
          <a:xfrm>
            <a:off x="611188" y="908050"/>
            <a:ext cx="4057650"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氮氧自由基（</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TEMPO</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187</a:t>
            </a:fld>
            <a:endParaRPr lang="en-US" altLang="zh-CN">
              <a:solidFill>
                <a:srgbClr val="000000"/>
              </a:solidFill>
            </a:endParaRPr>
          </a:p>
        </p:txBody>
      </p:sp>
    </p:spTree>
    <p:extLst>
      <p:ext uri="{BB962C8B-B14F-4D97-AF65-F5344CB8AC3E}">
        <p14:creationId xmlns:p14="http://schemas.microsoft.com/office/powerpoint/2010/main" val="229870175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611188" y="1916113"/>
            <a:ext cx="7921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50000"/>
              </a:spcBef>
              <a:spcAft>
                <a:spcPct val="0"/>
              </a:spcAft>
            </a:pPr>
            <a:r>
              <a:rPr kumimoji="1" lang="zh-CN" altLang="en-US">
                <a:solidFill>
                  <a:srgbClr val="000099"/>
                </a:solidFill>
                <a:ea typeface="宋体" pitchFamily="2" charset="-122"/>
              </a:rPr>
              <a:t>最先报导的原子转移自由基聚合体系，是以有机卤化物 </a:t>
            </a:r>
            <a:r>
              <a:rPr kumimoji="1" lang="en-US" altLang="zh-CN">
                <a:solidFill>
                  <a:srgbClr val="000099"/>
                </a:solidFill>
                <a:ea typeface="宋体" pitchFamily="2" charset="-122"/>
              </a:rPr>
              <a:t>R-X</a:t>
            </a:r>
            <a:r>
              <a:rPr kumimoji="1" lang="zh-CN" altLang="en-US">
                <a:solidFill>
                  <a:srgbClr val="000099"/>
                </a:solidFill>
                <a:ea typeface="宋体" pitchFamily="2" charset="-122"/>
              </a:rPr>
              <a:t>（如</a:t>
            </a:r>
            <a:r>
              <a:rPr kumimoji="1" lang="en-US" altLang="zh-CN">
                <a:solidFill>
                  <a:srgbClr val="000099"/>
                </a:solidFill>
                <a:ea typeface="宋体" pitchFamily="2" charset="-122"/>
              </a:rPr>
              <a:t>a-</a:t>
            </a:r>
            <a:r>
              <a:rPr kumimoji="1" lang="zh-CN" altLang="en-US">
                <a:solidFill>
                  <a:srgbClr val="000099"/>
                </a:solidFill>
                <a:ea typeface="宋体" pitchFamily="2" charset="-122"/>
              </a:rPr>
              <a:t>氯代乙苯）为引发剂，氯化亚铜</a:t>
            </a:r>
            <a:r>
              <a:rPr kumimoji="1" lang="en-US" altLang="zh-CN">
                <a:solidFill>
                  <a:srgbClr val="000099"/>
                </a:solidFill>
                <a:ea typeface="宋体" pitchFamily="2" charset="-122"/>
              </a:rPr>
              <a:t>/ </a:t>
            </a:r>
            <a:r>
              <a:rPr kumimoji="1" lang="zh-CN" altLang="en-US">
                <a:solidFill>
                  <a:srgbClr val="000099"/>
                </a:solidFill>
                <a:ea typeface="宋体" pitchFamily="2" charset="-122"/>
              </a:rPr>
              <a:t>联二吡啶（</a:t>
            </a:r>
            <a:r>
              <a:rPr kumimoji="1" lang="en-US" altLang="zh-CN">
                <a:solidFill>
                  <a:srgbClr val="000099"/>
                </a:solidFill>
                <a:ea typeface="宋体" pitchFamily="2" charset="-122"/>
              </a:rPr>
              <a:t>bpy</a:t>
            </a:r>
            <a:r>
              <a:rPr kumimoji="1" lang="zh-CN" altLang="en-US">
                <a:solidFill>
                  <a:srgbClr val="000099"/>
                </a:solidFill>
                <a:ea typeface="宋体" pitchFamily="2" charset="-122"/>
              </a:rPr>
              <a:t>）为催化剂，在</a:t>
            </a:r>
            <a:r>
              <a:rPr kumimoji="1" lang="en-US" altLang="zh-CN">
                <a:solidFill>
                  <a:srgbClr val="000099"/>
                </a:solidFill>
                <a:ea typeface="宋体" pitchFamily="2" charset="-122"/>
              </a:rPr>
              <a:t>110℃</a:t>
            </a:r>
            <a:r>
              <a:rPr kumimoji="1" lang="zh-CN" altLang="en-US">
                <a:solidFill>
                  <a:srgbClr val="000099"/>
                </a:solidFill>
                <a:ea typeface="宋体" pitchFamily="2" charset="-122"/>
              </a:rPr>
              <a:t>下实现苯乙烯活性</a:t>
            </a:r>
            <a:r>
              <a:rPr kumimoji="1" lang="en-US" altLang="zh-CN">
                <a:solidFill>
                  <a:srgbClr val="000099"/>
                </a:solidFill>
                <a:ea typeface="宋体" pitchFamily="2" charset="-122"/>
              </a:rPr>
              <a:t>/</a:t>
            </a:r>
            <a:r>
              <a:rPr kumimoji="1" lang="zh-CN" altLang="en-US">
                <a:solidFill>
                  <a:srgbClr val="000099"/>
                </a:solidFill>
                <a:ea typeface="宋体" pitchFamily="2" charset="-122"/>
              </a:rPr>
              <a:t>可控自由基聚合。</a:t>
            </a:r>
          </a:p>
        </p:txBody>
      </p:sp>
      <p:graphicFrame>
        <p:nvGraphicFramePr>
          <p:cNvPr id="220163" name="Object 4"/>
          <p:cNvGraphicFramePr>
            <a:graphicFrameLocks noChangeAspect="1"/>
          </p:cNvGraphicFramePr>
          <p:nvPr/>
        </p:nvGraphicFramePr>
        <p:xfrm>
          <a:off x="611188" y="4076700"/>
          <a:ext cx="7804150" cy="1878013"/>
        </p:xfrm>
        <a:graphic>
          <a:graphicData uri="http://schemas.openxmlformats.org/presentationml/2006/ole">
            <mc:AlternateContent xmlns:mc="http://schemas.openxmlformats.org/markup-compatibility/2006">
              <mc:Choice xmlns:v="urn:schemas-microsoft-com:vml" Requires="v">
                <p:oleObj spid="_x0000_s122890" r:id="rId3" imgW="4701540" imgH="1136904" progId="ChemDraw.Document.6.0">
                  <p:embed/>
                </p:oleObj>
              </mc:Choice>
              <mc:Fallback>
                <p:oleObj r:id="rId3" imgW="4701540" imgH="113690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76700"/>
                        <a:ext cx="78041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0164" name="Rectangle 5"/>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600968" name="Rectangle 8"/>
          <p:cNvSpPr>
            <a:spLocks noChangeArrowheads="1"/>
          </p:cNvSpPr>
          <p:nvPr/>
        </p:nvSpPr>
        <p:spPr bwMode="auto">
          <a:xfrm>
            <a:off x="611188" y="908050"/>
            <a:ext cx="4384675"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原子转移自由基聚合（</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ATRP</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a:t>
            </a:r>
          </a:p>
        </p:txBody>
      </p:sp>
      <p:sp>
        <p:nvSpPr>
          <p:cNvPr id="220166" name="Rectangle 10"/>
          <p:cNvSpPr>
            <a:spLocks noChangeArrowheads="1"/>
          </p:cNvSpPr>
          <p:nvPr/>
        </p:nvSpPr>
        <p:spPr bwMode="auto">
          <a:xfrm>
            <a:off x="611188" y="1458913"/>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Times New Roman" pitchFamily="18" charset="0"/>
                <a:ea typeface="黑体" pitchFamily="49" charset="-122"/>
              </a:rPr>
              <a:t>基本原理</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188</a:t>
            </a:fld>
            <a:endParaRPr lang="en-US" altLang="zh-CN">
              <a:solidFill>
                <a:srgbClr val="000000"/>
              </a:solidFill>
            </a:endParaRPr>
          </a:p>
        </p:txBody>
      </p:sp>
    </p:spTree>
    <p:extLst>
      <p:ext uri="{BB962C8B-B14F-4D97-AF65-F5344CB8AC3E}">
        <p14:creationId xmlns:p14="http://schemas.microsoft.com/office/powerpoint/2010/main" val="46439271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986" name="Text Box 2"/>
          <p:cNvSpPr txBox="1">
            <a:spLocks noChangeArrowheads="1"/>
          </p:cNvSpPr>
          <p:nvPr/>
        </p:nvSpPr>
        <p:spPr bwMode="auto">
          <a:xfrm>
            <a:off x="611188" y="908050"/>
            <a:ext cx="792162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627063"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10000"/>
              </a:lnSpc>
              <a:spcBef>
                <a:spcPct val="50000"/>
              </a:spcBef>
              <a:spcAft>
                <a:spcPct val="0"/>
              </a:spcAft>
            </a:pPr>
            <a:r>
              <a:rPr kumimoji="1" lang="zh-CN" altLang="en-US">
                <a:solidFill>
                  <a:srgbClr val="000099"/>
                </a:solidFill>
                <a:ea typeface="宋体" pitchFamily="2" charset="-122"/>
              </a:rPr>
              <a:t>低氧化态金属卤化物 </a:t>
            </a:r>
            <a:r>
              <a:rPr kumimoji="1" lang="en-US" altLang="zh-CN">
                <a:solidFill>
                  <a:srgbClr val="000099"/>
                </a:solidFill>
                <a:ea typeface="宋体" pitchFamily="2" charset="-122"/>
              </a:rPr>
              <a:t>CuCl </a:t>
            </a:r>
            <a:r>
              <a:rPr kumimoji="1" lang="zh-CN" altLang="en-US">
                <a:solidFill>
                  <a:srgbClr val="000099"/>
                </a:solidFill>
                <a:ea typeface="宋体" pitchFamily="2" charset="-122"/>
              </a:rPr>
              <a:t>催化剂（活化剂）从引发剂 </a:t>
            </a:r>
            <a:r>
              <a:rPr kumimoji="1" lang="en-US" altLang="zh-CN">
                <a:solidFill>
                  <a:srgbClr val="000099"/>
                </a:solidFill>
                <a:ea typeface="宋体" pitchFamily="2" charset="-122"/>
              </a:rPr>
              <a:t>R-Cl </a:t>
            </a:r>
            <a:r>
              <a:rPr kumimoji="1" lang="zh-CN" altLang="en-US">
                <a:solidFill>
                  <a:srgbClr val="000099"/>
                </a:solidFill>
                <a:ea typeface="宋体" pitchFamily="2" charset="-122"/>
              </a:rPr>
              <a:t>中夺取 </a:t>
            </a:r>
            <a:r>
              <a:rPr kumimoji="1" lang="en-US" altLang="zh-CN">
                <a:solidFill>
                  <a:srgbClr val="000099"/>
                </a:solidFill>
                <a:ea typeface="宋体" pitchFamily="2" charset="-122"/>
              </a:rPr>
              <a:t>Cl </a:t>
            </a:r>
            <a:r>
              <a:rPr kumimoji="1" lang="zh-CN" altLang="en-US">
                <a:solidFill>
                  <a:srgbClr val="000099"/>
                </a:solidFill>
                <a:ea typeface="宋体" pitchFamily="2" charset="-122"/>
              </a:rPr>
              <a:t>原子，生成自由基 </a:t>
            </a:r>
            <a:r>
              <a:rPr kumimoji="1" lang="en-US" altLang="zh-CN">
                <a:solidFill>
                  <a:srgbClr val="000099"/>
                </a:solidFill>
                <a:ea typeface="宋体" pitchFamily="2" charset="-122"/>
              </a:rPr>
              <a:t>R• </a:t>
            </a:r>
            <a:r>
              <a:rPr kumimoji="1" lang="zh-CN" altLang="en-US">
                <a:solidFill>
                  <a:srgbClr val="000099"/>
                </a:solidFill>
                <a:ea typeface="宋体" pitchFamily="2" charset="-122"/>
              </a:rPr>
              <a:t>及高氧化态金属卤化物 </a:t>
            </a:r>
            <a:r>
              <a:rPr kumimoji="1" lang="en-US" altLang="zh-CN">
                <a:solidFill>
                  <a:srgbClr val="000099"/>
                </a:solidFill>
                <a:ea typeface="宋体" pitchFamily="2" charset="-122"/>
              </a:rPr>
              <a:t>CuCl</a:t>
            </a:r>
            <a:r>
              <a:rPr kumimoji="1" lang="en-US" altLang="zh-CN" baseline="-25000">
                <a:solidFill>
                  <a:srgbClr val="000099"/>
                </a:solidFill>
                <a:ea typeface="宋体" pitchFamily="2" charset="-122"/>
              </a:rPr>
              <a:t>2</a:t>
            </a:r>
            <a:r>
              <a:rPr kumimoji="1" lang="zh-CN" altLang="en-US">
                <a:solidFill>
                  <a:srgbClr val="000099"/>
                </a:solidFill>
                <a:ea typeface="宋体" pitchFamily="2" charset="-122"/>
              </a:rPr>
              <a:t>。</a:t>
            </a:r>
          </a:p>
          <a:p>
            <a:pPr algn="just" eaLnBrk="1" fontAlgn="base" hangingPunct="1">
              <a:lnSpc>
                <a:spcPct val="110000"/>
              </a:lnSpc>
              <a:spcBef>
                <a:spcPct val="50000"/>
              </a:spcBef>
              <a:spcAft>
                <a:spcPct val="0"/>
              </a:spcAft>
            </a:pPr>
            <a:r>
              <a:rPr kumimoji="1" lang="en-US" altLang="zh-CN">
                <a:solidFill>
                  <a:srgbClr val="000099"/>
                </a:solidFill>
                <a:ea typeface="宋体" pitchFamily="2" charset="-122"/>
              </a:rPr>
              <a:t>R•</a:t>
            </a:r>
            <a:r>
              <a:rPr kumimoji="1" lang="zh-CN" altLang="en-US">
                <a:solidFill>
                  <a:srgbClr val="000099"/>
                </a:solidFill>
                <a:ea typeface="宋体" pitchFamily="2" charset="-122"/>
              </a:rPr>
              <a:t>引发单体聚合形成增长链自由基 </a:t>
            </a:r>
            <a:r>
              <a:rPr kumimoji="1" lang="en-US" altLang="zh-CN">
                <a:solidFill>
                  <a:srgbClr val="000099"/>
                </a:solidFill>
                <a:ea typeface="宋体" pitchFamily="2" charset="-122"/>
              </a:rPr>
              <a:t>R-M</a:t>
            </a:r>
            <a:r>
              <a:rPr kumimoji="1" lang="en-US" altLang="zh-CN" baseline="-25000">
                <a:solidFill>
                  <a:srgbClr val="000099"/>
                </a:solidFill>
                <a:ea typeface="宋体" pitchFamily="2" charset="-122"/>
              </a:rPr>
              <a:t>n</a:t>
            </a:r>
            <a:r>
              <a:rPr kumimoji="1" lang="en-US" altLang="zh-CN">
                <a:solidFill>
                  <a:srgbClr val="000099"/>
                </a:solidFill>
                <a:ea typeface="宋体" pitchFamily="2" charset="-122"/>
              </a:rPr>
              <a:t>•</a:t>
            </a:r>
            <a:r>
              <a:rPr kumimoji="1" lang="zh-CN" altLang="en-US">
                <a:solidFill>
                  <a:srgbClr val="000099"/>
                </a:solidFill>
                <a:ea typeface="宋体" pitchFamily="2" charset="-122"/>
              </a:rPr>
              <a:t>（活性种），它又可以从</a:t>
            </a:r>
            <a:r>
              <a:rPr kumimoji="1" lang="en-US" altLang="zh-CN">
                <a:solidFill>
                  <a:srgbClr val="000099"/>
                </a:solidFill>
                <a:ea typeface="宋体" pitchFamily="2" charset="-122"/>
              </a:rPr>
              <a:t>CuCl</a:t>
            </a:r>
            <a:r>
              <a:rPr kumimoji="1" lang="en-US" altLang="zh-CN" baseline="-25000">
                <a:solidFill>
                  <a:srgbClr val="000099"/>
                </a:solidFill>
                <a:ea typeface="宋体" pitchFamily="2" charset="-122"/>
              </a:rPr>
              <a:t>2</a:t>
            </a:r>
            <a:r>
              <a:rPr kumimoji="1" lang="en-US" altLang="zh-CN">
                <a:solidFill>
                  <a:srgbClr val="000099"/>
                </a:solidFill>
                <a:ea typeface="宋体" pitchFamily="2" charset="-122"/>
              </a:rPr>
              <a:t> </a:t>
            </a:r>
            <a:r>
              <a:rPr kumimoji="1" lang="zh-CN" altLang="en-US">
                <a:solidFill>
                  <a:srgbClr val="000099"/>
                </a:solidFill>
                <a:ea typeface="宋体" pitchFamily="2" charset="-122"/>
              </a:rPr>
              <a:t>中夺取 </a:t>
            </a:r>
            <a:r>
              <a:rPr kumimoji="1" lang="en-US" altLang="zh-CN">
                <a:solidFill>
                  <a:srgbClr val="000099"/>
                </a:solidFill>
                <a:ea typeface="宋体" pitchFamily="2" charset="-122"/>
              </a:rPr>
              <a:t>Cl </a:t>
            </a:r>
            <a:r>
              <a:rPr kumimoji="1" lang="zh-CN" altLang="en-US">
                <a:solidFill>
                  <a:srgbClr val="000099"/>
                </a:solidFill>
                <a:ea typeface="宋体" pitchFamily="2" charset="-122"/>
              </a:rPr>
              <a:t>原子而被终止，形成暂时失活的大分子卤化物 </a:t>
            </a:r>
            <a:r>
              <a:rPr kumimoji="1" lang="en-US" altLang="zh-CN">
                <a:solidFill>
                  <a:srgbClr val="000099"/>
                </a:solidFill>
                <a:ea typeface="宋体" pitchFamily="2" charset="-122"/>
              </a:rPr>
              <a:t>R-M</a:t>
            </a:r>
            <a:r>
              <a:rPr kumimoji="1" lang="en-US" altLang="zh-CN" baseline="-25000">
                <a:solidFill>
                  <a:srgbClr val="000099"/>
                </a:solidFill>
                <a:ea typeface="宋体" pitchFamily="2" charset="-122"/>
              </a:rPr>
              <a:t>n</a:t>
            </a:r>
            <a:r>
              <a:rPr kumimoji="1" lang="en-US" altLang="zh-CN">
                <a:solidFill>
                  <a:srgbClr val="000099"/>
                </a:solidFill>
                <a:ea typeface="宋体" pitchFamily="2" charset="-122"/>
              </a:rPr>
              <a:t>-Cl</a:t>
            </a:r>
            <a:r>
              <a:rPr kumimoji="1" lang="zh-CN" altLang="en-US">
                <a:solidFill>
                  <a:srgbClr val="000099"/>
                </a:solidFill>
                <a:ea typeface="宋体" pitchFamily="2" charset="-122"/>
              </a:rPr>
              <a:t>（休眠种），但该终止反应是可逆的，</a:t>
            </a:r>
            <a:r>
              <a:rPr kumimoji="1" lang="en-US" altLang="zh-CN">
                <a:solidFill>
                  <a:srgbClr val="000099"/>
                </a:solidFill>
                <a:ea typeface="宋体" pitchFamily="2" charset="-122"/>
              </a:rPr>
              <a:t>R-M</a:t>
            </a:r>
            <a:r>
              <a:rPr kumimoji="1" lang="en-US" altLang="zh-CN" baseline="-25000">
                <a:solidFill>
                  <a:srgbClr val="000099"/>
                </a:solidFill>
                <a:ea typeface="宋体" pitchFamily="2" charset="-122"/>
              </a:rPr>
              <a:t>n</a:t>
            </a:r>
            <a:r>
              <a:rPr kumimoji="1" lang="en-US" altLang="zh-CN">
                <a:solidFill>
                  <a:srgbClr val="000099"/>
                </a:solidFill>
                <a:ea typeface="宋体" pitchFamily="2" charset="-122"/>
              </a:rPr>
              <a:t>-Cl </a:t>
            </a:r>
            <a:r>
              <a:rPr kumimoji="1" lang="zh-CN" altLang="en-US">
                <a:solidFill>
                  <a:srgbClr val="000099"/>
                </a:solidFill>
                <a:ea typeface="宋体" pitchFamily="2" charset="-122"/>
              </a:rPr>
              <a:t>也像引发剂</a:t>
            </a:r>
            <a:r>
              <a:rPr kumimoji="1" lang="en-US" altLang="zh-CN">
                <a:solidFill>
                  <a:srgbClr val="000099"/>
                </a:solidFill>
                <a:ea typeface="宋体" pitchFamily="2" charset="-122"/>
              </a:rPr>
              <a:t>R-Cl </a:t>
            </a:r>
            <a:r>
              <a:rPr kumimoji="1" lang="zh-CN" altLang="en-US">
                <a:solidFill>
                  <a:srgbClr val="000099"/>
                </a:solidFill>
                <a:ea typeface="宋体" pitchFamily="2" charset="-122"/>
              </a:rPr>
              <a:t>一样，可被 </a:t>
            </a:r>
            <a:r>
              <a:rPr kumimoji="1" lang="en-US" altLang="zh-CN">
                <a:solidFill>
                  <a:srgbClr val="000099"/>
                </a:solidFill>
                <a:ea typeface="宋体" pitchFamily="2" charset="-122"/>
              </a:rPr>
              <a:t>CuCl </a:t>
            </a:r>
            <a:r>
              <a:rPr kumimoji="1" lang="zh-CN" altLang="en-US">
                <a:solidFill>
                  <a:srgbClr val="000099"/>
                </a:solidFill>
                <a:ea typeface="宋体" pitchFamily="2" charset="-122"/>
              </a:rPr>
              <a:t>夺取 </a:t>
            </a:r>
            <a:r>
              <a:rPr kumimoji="1" lang="en-US" altLang="zh-CN">
                <a:solidFill>
                  <a:srgbClr val="000099"/>
                </a:solidFill>
                <a:ea typeface="宋体" pitchFamily="2" charset="-122"/>
              </a:rPr>
              <a:t>Cl </a:t>
            </a:r>
            <a:r>
              <a:rPr kumimoji="1" lang="zh-CN" altLang="en-US">
                <a:solidFill>
                  <a:srgbClr val="000099"/>
                </a:solidFill>
                <a:ea typeface="宋体" pitchFamily="2" charset="-122"/>
              </a:rPr>
              <a:t>原子而活化，重新形成 </a:t>
            </a:r>
            <a:r>
              <a:rPr kumimoji="1" lang="en-US" altLang="zh-CN">
                <a:solidFill>
                  <a:srgbClr val="000099"/>
                </a:solidFill>
                <a:ea typeface="宋体" pitchFamily="2" charset="-122"/>
              </a:rPr>
              <a:t>R-M</a:t>
            </a:r>
            <a:r>
              <a:rPr kumimoji="1" lang="en-US" altLang="zh-CN" baseline="-25000">
                <a:solidFill>
                  <a:srgbClr val="000099"/>
                </a:solidFill>
                <a:ea typeface="宋体" pitchFamily="2" charset="-122"/>
              </a:rPr>
              <a:t>n</a:t>
            </a:r>
            <a:r>
              <a:rPr kumimoji="1" lang="en-US" altLang="zh-CN">
                <a:solidFill>
                  <a:srgbClr val="000099"/>
                </a:solidFill>
                <a:ea typeface="宋体" pitchFamily="2" charset="-122"/>
              </a:rPr>
              <a:t>• </a:t>
            </a:r>
            <a:r>
              <a:rPr kumimoji="1" lang="zh-CN" altLang="en-US">
                <a:solidFill>
                  <a:srgbClr val="000099"/>
                </a:solidFill>
                <a:ea typeface="宋体" pitchFamily="2" charset="-122"/>
              </a:rPr>
              <a:t>活性种。</a:t>
            </a:r>
          </a:p>
          <a:p>
            <a:pPr algn="just" eaLnBrk="1" fontAlgn="base" hangingPunct="1">
              <a:lnSpc>
                <a:spcPct val="110000"/>
              </a:lnSpc>
              <a:spcBef>
                <a:spcPct val="50000"/>
              </a:spcBef>
              <a:spcAft>
                <a:spcPct val="0"/>
              </a:spcAft>
            </a:pPr>
            <a:r>
              <a:rPr kumimoji="1" lang="zh-CN" altLang="en-US">
                <a:ea typeface="宋体" pitchFamily="2" charset="-122"/>
              </a:rPr>
              <a:t>这样一来，在活性种（自由基）与休眠种（大分子卤化物）之间建立了可逆动态平衡，使体系中自由基浓度大大降低，从而避免了双基终止副反应，实现对聚合反应的控制。</a:t>
            </a:r>
            <a:r>
              <a:rPr kumimoji="1" lang="zh-CN" altLang="en-US">
                <a:solidFill>
                  <a:srgbClr val="000099"/>
                </a:solidFill>
                <a:ea typeface="宋体" pitchFamily="2" charset="-122"/>
              </a:rPr>
              <a:t>   </a:t>
            </a:r>
          </a:p>
        </p:txBody>
      </p:sp>
      <p:sp>
        <p:nvSpPr>
          <p:cNvPr id="221187" name="Rectangle 4"/>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189</a:t>
            </a:fld>
            <a:endParaRPr lang="en-US" altLang="zh-CN">
              <a:solidFill>
                <a:srgbClr val="000000"/>
              </a:solidFill>
            </a:endParaRPr>
          </a:p>
        </p:txBody>
      </p:sp>
    </p:spTree>
    <p:extLst>
      <p:ext uri="{BB962C8B-B14F-4D97-AF65-F5344CB8AC3E}">
        <p14:creationId xmlns:p14="http://schemas.microsoft.com/office/powerpoint/2010/main" val="363753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601986">
                                            <p:txEl>
                                              <p:pRg st="0" end="0"/>
                                            </p:txEl>
                                          </p:spTgt>
                                        </p:tgtEl>
                                        <p:attrNameLst>
                                          <p:attrName>style.visibility</p:attrName>
                                        </p:attrNameLst>
                                      </p:cBhvr>
                                      <p:to>
                                        <p:strVal val="visible"/>
                                      </p:to>
                                    </p:set>
                                    <p:animEffect transition="in" filter="wipe(up)">
                                      <p:cBhvr>
                                        <p:cTn id="7" dur="500"/>
                                        <p:tgtEl>
                                          <p:spTgt spid="26019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01986">
                                            <p:txEl>
                                              <p:pRg st="1" end="1"/>
                                            </p:txEl>
                                          </p:spTgt>
                                        </p:tgtEl>
                                        <p:attrNameLst>
                                          <p:attrName>style.visibility</p:attrName>
                                        </p:attrNameLst>
                                      </p:cBhvr>
                                      <p:to>
                                        <p:strVal val="visible"/>
                                      </p:to>
                                    </p:set>
                                    <p:animEffect transition="in" filter="wipe(up)">
                                      <p:cBhvr>
                                        <p:cTn id="12" dur="500"/>
                                        <p:tgtEl>
                                          <p:spTgt spid="26019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601986">
                                            <p:txEl>
                                              <p:pRg st="2" end="2"/>
                                            </p:txEl>
                                          </p:spTgt>
                                        </p:tgtEl>
                                        <p:attrNameLst>
                                          <p:attrName>style.visibility</p:attrName>
                                        </p:attrNameLst>
                                      </p:cBhvr>
                                      <p:to>
                                        <p:strVal val="visible"/>
                                      </p:to>
                                    </p:set>
                                    <p:animEffect transition="in" filter="wipe(up)">
                                      <p:cBhvr>
                                        <p:cTn id="17" dur="500"/>
                                        <p:tgtEl>
                                          <p:spTgt spid="260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1"/>
          <p:cNvGrpSpPr>
            <a:grpSpLocks/>
          </p:cNvGrpSpPr>
          <p:nvPr/>
        </p:nvGrpSpPr>
        <p:grpSpPr bwMode="auto">
          <a:xfrm>
            <a:off x="3059113" y="3213100"/>
            <a:ext cx="2214562" cy="2376488"/>
            <a:chOff x="1491" y="1095"/>
            <a:chExt cx="1352" cy="1546"/>
          </a:xfrm>
        </p:grpSpPr>
        <p:graphicFrame>
          <p:nvGraphicFramePr>
            <p:cNvPr id="49157" name="Object 3"/>
            <p:cNvGraphicFramePr>
              <a:graphicFrameLocks noChangeAspect="1"/>
            </p:cNvGraphicFramePr>
            <p:nvPr/>
          </p:nvGraphicFramePr>
          <p:xfrm>
            <a:off x="1659" y="1095"/>
            <a:ext cx="1184" cy="1546"/>
          </p:xfrm>
          <a:graphic>
            <a:graphicData uri="http://schemas.openxmlformats.org/presentationml/2006/ole">
              <mc:AlternateContent xmlns:mc="http://schemas.openxmlformats.org/markup-compatibility/2006">
                <mc:Choice xmlns:v="urn:schemas-microsoft-com:vml" Requires="v">
                  <p:oleObj spid="_x0000_s12298" name="CS ChemDraw Drawing" r:id="rId3" imgW="607060" imgH="792480" progId="ChemDraw.Document.4.5">
                    <p:embed/>
                  </p:oleObj>
                </mc:Choice>
                <mc:Fallback>
                  <p:oleObj name="CS ChemDraw Drawing" r:id="rId3" imgW="607060" imgH="7924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095"/>
                          <a:ext cx="1184" cy="154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Text Box 4"/>
            <p:cNvSpPr txBox="1">
              <a:spLocks noChangeArrowheads="1"/>
            </p:cNvSpPr>
            <p:nvPr/>
          </p:nvSpPr>
          <p:spPr bwMode="auto">
            <a:xfrm>
              <a:off x="1564" y="1143"/>
              <a:ext cx="47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333399"/>
                  </a:solidFill>
                  <a:ea typeface="宋体" pitchFamily="2" charset="-122"/>
                </a:rPr>
                <a:t>δ</a:t>
              </a:r>
              <a:r>
                <a:rPr kumimoji="1" lang="en-US" altLang="zh-CN" sz="3200" baseline="30000">
                  <a:solidFill>
                    <a:srgbClr val="333399"/>
                  </a:solidFill>
                  <a:ea typeface="ˎ̥"/>
                  <a:cs typeface="ˎ̥"/>
                </a:rPr>
                <a:t>+</a:t>
              </a:r>
              <a:r>
                <a:rPr kumimoji="1" lang="en-US" altLang="zh-CN" sz="3200">
                  <a:solidFill>
                    <a:srgbClr val="333399"/>
                  </a:solidFill>
                  <a:ea typeface="宋体" pitchFamily="2" charset="-122"/>
                </a:rPr>
                <a:t> </a:t>
              </a:r>
              <a:endParaRPr lang="en-US" altLang="zh-CN" sz="1800" b="0">
                <a:solidFill>
                  <a:srgbClr val="000000"/>
                </a:solidFill>
                <a:latin typeface="Arial" pitchFamily="34" charset="0"/>
                <a:ea typeface="宋体" pitchFamily="2" charset="-122"/>
              </a:endParaRPr>
            </a:p>
          </p:txBody>
        </p:sp>
        <p:sp>
          <p:nvSpPr>
            <p:cNvPr id="49159" name="Text Box 5"/>
            <p:cNvSpPr txBox="1">
              <a:spLocks noChangeArrowheads="1"/>
            </p:cNvSpPr>
            <p:nvPr/>
          </p:nvSpPr>
          <p:spPr bwMode="auto">
            <a:xfrm>
              <a:off x="1491" y="1671"/>
              <a:ext cx="478"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9999"/>
                  </a:solidFill>
                  <a:ea typeface="宋体" pitchFamily="2" charset="-122"/>
                </a:rPr>
                <a:t>δ</a:t>
              </a:r>
              <a:r>
                <a:rPr kumimoji="1" lang="en-US" altLang="zh-CN" sz="3200" baseline="30000">
                  <a:solidFill>
                    <a:srgbClr val="009999"/>
                  </a:solidFill>
                  <a:ea typeface="ˎ̥"/>
                  <a:cs typeface="ˎ̥"/>
                </a:rPr>
                <a:t>-</a:t>
              </a:r>
              <a:r>
                <a:rPr kumimoji="1" lang="en-US" altLang="zh-CN" sz="3200">
                  <a:solidFill>
                    <a:srgbClr val="009999"/>
                  </a:solidFill>
                  <a:ea typeface="宋体" pitchFamily="2" charset="-122"/>
                </a:rPr>
                <a:t> </a:t>
              </a:r>
              <a:endParaRPr lang="en-US" altLang="zh-CN" sz="1800" b="0">
                <a:solidFill>
                  <a:srgbClr val="000000"/>
                </a:solidFill>
                <a:latin typeface="Arial" pitchFamily="34" charset="0"/>
                <a:ea typeface="宋体" pitchFamily="2" charset="-122"/>
              </a:endParaRPr>
            </a:p>
          </p:txBody>
        </p:sp>
      </p:grpSp>
      <p:sp>
        <p:nvSpPr>
          <p:cNvPr id="49155" name="Rectangle 9"/>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1155082" name="Rectangle 10"/>
          <p:cNvSpPr>
            <a:spLocks noChangeArrowheads="1"/>
          </p:cNvSpPr>
          <p:nvPr/>
        </p:nvSpPr>
        <p:spPr bwMode="auto">
          <a:xfrm>
            <a:off x="682625" y="1052513"/>
            <a:ext cx="7921625" cy="1944687"/>
          </a:xfrm>
          <a:prstGeom prst="rect">
            <a:avLst/>
          </a:prstGeom>
          <a:noFill/>
          <a:ln w="9525">
            <a:noFill/>
            <a:miter lim="800000"/>
            <a:headEnd/>
            <a:tailEnd/>
          </a:ln>
          <a:effectLst/>
        </p:spPr>
        <p:txBody>
          <a:bodyPr/>
          <a:lstStyle/>
          <a:p>
            <a:pPr algn="just" fontAlgn="base">
              <a:lnSpc>
                <a:spcPct val="120000"/>
              </a:lnSpc>
              <a:spcBef>
                <a:spcPct val="20000"/>
              </a:spcBef>
              <a:spcAft>
                <a:spcPct val="0"/>
              </a:spcAft>
              <a:defRPr/>
            </a:pPr>
            <a:r>
              <a:rPr lang="zh-CN" altLang="en-US" sz="2400">
                <a:solidFill>
                  <a:srgbClr val="000066"/>
                </a:solidFill>
                <a:latin typeface="黑体" pitchFamily="49" charset="-122"/>
                <a:ea typeface="黑体" pitchFamily="49" charset="-122"/>
              </a:rPr>
              <a:t>    </a:t>
            </a:r>
            <a:r>
              <a:rPr lang="zh-CN" altLang="en-US" sz="2400" b="1">
                <a:solidFill>
                  <a:srgbClr val="A50021"/>
                </a:solidFill>
                <a:effectLst>
                  <a:outerShdw blurRad="38100" dist="38100" dir="2700000" algn="tl">
                    <a:srgbClr val="000000"/>
                  </a:outerShdw>
                </a:effectLst>
                <a:latin typeface="黑体" pitchFamily="49" charset="-122"/>
                <a:ea typeface="黑体" pitchFamily="49" charset="-122"/>
              </a:rPr>
              <a:t>卤素原子</a:t>
            </a:r>
            <a:r>
              <a:rPr lang="zh-CN" altLang="en-US" sz="2400" b="1">
                <a:solidFill>
                  <a:srgbClr val="000066"/>
                </a:solidFill>
                <a:latin typeface="黑体" pitchFamily="49" charset="-122"/>
                <a:ea typeface="黑体" pitchFamily="49" charset="-122"/>
              </a:rPr>
              <a:t>既有诱导效应（吸电子），又有共轭效应（推电子），但两者均较弱，因此既不能进行阴离子聚合，也不能进行阳离子聚合，</a:t>
            </a:r>
            <a:r>
              <a:rPr lang="zh-CN" altLang="en-US" sz="2400" b="1">
                <a:solidFill>
                  <a:srgbClr val="A50021"/>
                </a:solidFill>
                <a:latin typeface="黑体" pitchFamily="49" charset="-122"/>
                <a:ea typeface="黑体" pitchFamily="49" charset="-122"/>
              </a:rPr>
              <a:t>只能进行自由基聚合</a:t>
            </a:r>
            <a:r>
              <a:rPr lang="zh-CN" altLang="en-US" sz="2400" b="1">
                <a:solidFill>
                  <a:srgbClr val="000066"/>
                </a:solidFill>
                <a:latin typeface="黑体" pitchFamily="49" charset="-122"/>
                <a:ea typeface="黑体" pitchFamily="49" charset="-122"/>
              </a:rPr>
              <a:t>。如氯乙烯、氟乙烯、四氟乙烯均只能按自由基聚合机理进行。 </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a:t>
            </a:fld>
            <a:endParaRPr lang="en-US" altLang="zh-CN">
              <a:solidFill>
                <a:srgbClr val="000000"/>
              </a:solidFill>
            </a:endParaRPr>
          </a:p>
        </p:txBody>
      </p:sp>
    </p:spTree>
    <p:extLst>
      <p:ext uri="{BB962C8B-B14F-4D97-AF65-F5344CB8AC3E}">
        <p14:creationId xmlns:p14="http://schemas.microsoft.com/office/powerpoint/2010/main" val="4177345628"/>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0" name="Text Box 2"/>
          <p:cNvSpPr txBox="1">
            <a:spLocks noChangeArrowheads="1"/>
          </p:cNvSpPr>
          <p:nvPr/>
        </p:nvSpPr>
        <p:spPr bwMode="auto">
          <a:xfrm>
            <a:off x="611188" y="1341438"/>
            <a:ext cx="79216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20000"/>
              </a:spcBef>
              <a:spcAft>
                <a:spcPct val="0"/>
              </a:spcAft>
            </a:pPr>
            <a:r>
              <a:rPr kumimoji="1" lang="zh-CN" altLang="en-US">
                <a:solidFill>
                  <a:srgbClr val="000000"/>
                </a:solidFill>
                <a:ea typeface="宋体" pitchFamily="2" charset="-122"/>
              </a:rPr>
              <a:t>       典型的</a:t>
            </a:r>
            <a:r>
              <a:rPr kumimoji="1" lang="en-US" altLang="zh-CN">
                <a:solidFill>
                  <a:srgbClr val="000000"/>
                </a:solidFill>
                <a:ea typeface="宋体" pitchFamily="2" charset="-122"/>
              </a:rPr>
              <a:t>ATRP</a:t>
            </a:r>
            <a:r>
              <a:rPr kumimoji="1" lang="zh-CN" altLang="en-US">
                <a:solidFill>
                  <a:srgbClr val="000000"/>
                </a:solidFill>
                <a:ea typeface="宋体" pitchFamily="2" charset="-122"/>
              </a:rPr>
              <a:t>体系的组分包括单体、引发剂、金属催化剂（活化剂）以及配体。</a:t>
            </a:r>
          </a:p>
          <a:p>
            <a:pPr algn="just" eaLnBrk="1" fontAlgn="base" hangingPunct="1">
              <a:spcBef>
                <a:spcPct val="20000"/>
              </a:spcBef>
              <a:spcAft>
                <a:spcPct val="0"/>
              </a:spcAft>
            </a:pPr>
            <a:r>
              <a:rPr kumimoji="1" lang="zh-CN" altLang="en-US">
                <a:solidFill>
                  <a:srgbClr val="000000"/>
                </a:solidFill>
                <a:ea typeface="宋体" pitchFamily="2" charset="-122"/>
              </a:rPr>
              <a:t>       </a:t>
            </a:r>
            <a:r>
              <a:rPr kumimoji="1" lang="zh-CN" altLang="en-US">
                <a:ea typeface="宋体" pitchFamily="2" charset="-122"/>
              </a:rPr>
              <a:t>单体</a:t>
            </a:r>
            <a:r>
              <a:rPr kumimoji="1" lang="zh-CN" altLang="en-US">
                <a:solidFill>
                  <a:srgbClr val="000000"/>
                </a:solidFill>
                <a:ea typeface="宋体" pitchFamily="2" charset="-122"/>
              </a:rPr>
              <a:t>除了苯乙烯以外，（甲基）丙烯酸酯类、丙烯腈、丙烯酰胺等都可以通过</a:t>
            </a:r>
            <a:r>
              <a:rPr kumimoji="1" lang="en-US" altLang="zh-CN">
                <a:solidFill>
                  <a:srgbClr val="000000"/>
                </a:solidFill>
                <a:ea typeface="宋体" pitchFamily="2" charset="-122"/>
              </a:rPr>
              <a:t>ATRP</a:t>
            </a:r>
            <a:r>
              <a:rPr kumimoji="1" lang="zh-CN" altLang="en-US">
                <a:solidFill>
                  <a:srgbClr val="000000"/>
                </a:solidFill>
                <a:ea typeface="宋体" pitchFamily="2" charset="-122"/>
              </a:rPr>
              <a:t>实现活性</a:t>
            </a:r>
            <a:r>
              <a:rPr kumimoji="1" lang="en-US" altLang="zh-CN">
                <a:solidFill>
                  <a:srgbClr val="000000"/>
                </a:solidFill>
                <a:ea typeface="宋体" pitchFamily="2" charset="-122"/>
              </a:rPr>
              <a:t>/</a:t>
            </a:r>
            <a:r>
              <a:rPr kumimoji="1" lang="zh-CN" altLang="en-US">
                <a:solidFill>
                  <a:srgbClr val="000000"/>
                </a:solidFill>
                <a:ea typeface="宋体" pitchFamily="2" charset="-122"/>
              </a:rPr>
              <a:t>可控自由基聚合。</a:t>
            </a:r>
          </a:p>
          <a:p>
            <a:pPr algn="just" eaLnBrk="1" fontAlgn="base" hangingPunct="1">
              <a:spcBef>
                <a:spcPct val="20000"/>
              </a:spcBef>
              <a:spcAft>
                <a:spcPct val="0"/>
              </a:spcAft>
            </a:pPr>
            <a:r>
              <a:rPr kumimoji="1" lang="zh-CN" altLang="en-US">
                <a:solidFill>
                  <a:srgbClr val="000000"/>
                </a:solidFill>
                <a:ea typeface="宋体" pitchFamily="2" charset="-122"/>
              </a:rPr>
              <a:t>       </a:t>
            </a:r>
            <a:r>
              <a:rPr kumimoji="1" lang="zh-CN" altLang="en-US">
                <a:ea typeface="宋体" pitchFamily="2" charset="-122"/>
              </a:rPr>
              <a:t>引发剂</a:t>
            </a:r>
            <a:r>
              <a:rPr kumimoji="1" lang="zh-CN" altLang="en-US">
                <a:solidFill>
                  <a:srgbClr val="000000"/>
                </a:solidFill>
                <a:ea typeface="宋体" pitchFamily="2" charset="-122"/>
              </a:rPr>
              <a:t>一般是一些活泼的卤代烷，如</a:t>
            </a:r>
            <a:r>
              <a:rPr kumimoji="1" lang="en-US" altLang="zh-CN">
                <a:solidFill>
                  <a:srgbClr val="000000"/>
                </a:solidFill>
                <a:ea typeface="宋体" pitchFamily="2" charset="-122"/>
              </a:rPr>
              <a:t>α-</a:t>
            </a:r>
            <a:r>
              <a:rPr kumimoji="1" lang="zh-CN" altLang="en-US">
                <a:solidFill>
                  <a:srgbClr val="000000"/>
                </a:solidFill>
                <a:ea typeface="宋体" pitchFamily="2" charset="-122"/>
              </a:rPr>
              <a:t>卤代乙苯、</a:t>
            </a:r>
            <a:r>
              <a:rPr kumimoji="1" lang="en-US" altLang="zh-CN">
                <a:solidFill>
                  <a:srgbClr val="000000"/>
                </a:solidFill>
                <a:ea typeface="宋体" pitchFamily="2" charset="-122"/>
              </a:rPr>
              <a:t>α-</a:t>
            </a:r>
            <a:r>
              <a:rPr kumimoji="1" lang="zh-CN" altLang="en-US">
                <a:solidFill>
                  <a:srgbClr val="000000"/>
                </a:solidFill>
                <a:ea typeface="宋体" pitchFamily="2" charset="-122"/>
              </a:rPr>
              <a:t>卤丙酸乙酯、</a:t>
            </a:r>
            <a:r>
              <a:rPr kumimoji="1" lang="en-US" altLang="zh-CN">
                <a:solidFill>
                  <a:srgbClr val="000000"/>
                </a:solidFill>
                <a:ea typeface="宋体" pitchFamily="2" charset="-122"/>
              </a:rPr>
              <a:t>α-</a:t>
            </a:r>
            <a:r>
              <a:rPr kumimoji="1" lang="zh-CN" altLang="en-US">
                <a:solidFill>
                  <a:srgbClr val="000000"/>
                </a:solidFill>
                <a:ea typeface="宋体" pitchFamily="2" charset="-122"/>
              </a:rPr>
              <a:t>卤乙腈等。</a:t>
            </a:r>
          </a:p>
          <a:p>
            <a:pPr algn="just" eaLnBrk="1" fontAlgn="base" hangingPunct="1">
              <a:spcBef>
                <a:spcPct val="20000"/>
              </a:spcBef>
              <a:spcAft>
                <a:spcPct val="0"/>
              </a:spcAft>
            </a:pPr>
            <a:r>
              <a:rPr kumimoji="1" lang="zh-CN" altLang="en-US">
                <a:solidFill>
                  <a:srgbClr val="000000"/>
                </a:solidFill>
                <a:ea typeface="宋体" pitchFamily="2" charset="-122"/>
              </a:rPr>
              <a:t>       </a:t>
            </a:r>
            <a:r>
              <a:rPr kumimoji="1" lang="en-US" altLang="zh-CN">
                <a:solidFill>
                  <a:srgbClr val="000000"/>
                </a:solidFill>
                <a:ea typeface="宋体" pitchFamily="2" charset="-122"/>
              </a:rPr>
              <a:t>ATRP</a:t>
            </a:r>
            <a:r>
              <a:rPr kumimoji="1" lang="zh-CN" altLang="en-US">
                <a:solidFill>
                  <a:srgbClr val="000000"/>
                </a:solidFill>
                <a:ea typeface="宋体" pitchFamily="2" charset="-122"/>
              </a:rPr>
              <a:t>通过</a:t>
            </a:r>
            <a:r>
              <a:rPr kumimoji="1" lang="zh-CN" altLang="en-US">
                <a:ea typeface="宋体" pitchFamily="2" charset="-122"/>
              </a:rPr>
              <a:t>金属催化剂的可逆氧化还原反应</a:t>
            </a:r>
            <a:r>
              <a:rPr kumimoji="1" lang="zh-CN" altLang="en-US">
                <a:solidFill>
                  <a:srgbClr val="000000"/>
                </a:solidFill>
                <a:ea typeface="宋体" pitchFamily="2" charset="-122"/>
              </a:rPr>
              <a:t>，实现特定基团在活性种与休眠种之间的可逆转移。因此作为金属催化剂必须有可变的价态，一般为过渡金属的盐如最常用的</a:t>
            </a:r>
            <a:r>
              <a:rPr kumimoji="1" lang="en-US" altLang="zh-CN">
                <a:solidFill>
                  <a:srgbClr val="000000"/>
                </a:solidFill>
                <a:ea typeface="宋体" pitchFamily="2" charset="-122"/>
              </a:rPr>
              <a:t>CuCl</a:t>
            </a:r>
            <a:r>
              <a:rPr kumimoji="1" lang="zh-CN" altLang="en-US">
                <a:solidFill>
                  <a:srgbClr val="000000"/>
                </a:solidFill>
                <a:ea typeface="宋体" pitchFamily="2" charset="-122"/>
              </a:rPr>
              <a:t>和</a:t>
            </a:r>
            <a:r>
              <a:rPr kumimoji="1" lang="en-US" altLang="zh-CN">
                <a:solidFill>
                  <a:srgbClr val="000000"/>
                </a:solidFill>
                <a:ea typeface="宋体" pitchFamily="2" charset="-122"/>
              </a:rPr>
              <a:t>CuBr</a:t>
            </a:r>
            <a:r>
              <a:rPr kumimoji="1" lang="zh-CN" altLang="en-US">
                <a:solidFill>
                  <a:srgbClr val="000000"/>
                </a:solidFill>
                <a:ea typeface="宋体" pitchFamily="2" charset="-122"/>
              </a:rPr>
              <a:t>。其它金属</a:t>
            </a:r>
            <a:r>
              <a:rPr kumimoji="1" lang="en-US" altLang="zh-CN">
                <a:solidFill>
                  <a:srgbClr val="000000"/>
                </a:solidFill>
                <a:ea typeface="宋体" pitchFamily="2" charset="-122"/>
              </a:rPr>
              <a:t>Ru (RuCl</a:t>
            </a:r>
            <a:r>
              <a:rPr kumimoji="1" lang="en-US" altLang="zh-CN" baseline="-30000">
                <a:solidFill>
                  <a:srgbClr val="000000"/>
                </a:solidFill>
                <a:ea typeface="宋体" pitchFamily="2" charset="-122"/>
              </a:rPr>
              <a:t>2</a:t>
            </a:r>
            <a:r>
              <a:rPr kumimoji="1" lang="en-US" altLang="zh-CN">
                <a:solidFill>
                  <a:srgbClr val="000000"/>
                </a:solidFill>
                <a:ea typeface="宋体" pitchFamily="2" charset="-122"/>
              </a:rPr>
              <a:t>) </a:t>
            </a:r>
            <a:r>
              <a:rPr kumimoji="1" lang="zh-CN" altLang="en-US">
                <a:solidFill>
                  <a:srgbClr val="000000"/>
                </a:solidFill>
                <a:ea typeface="宋体" pitchFamily="2" charset="-122"/>
              </a:rPr>
              <a:t>、</a:t>
            </a:r>
            <a:r>
              <a:rPr kumimoji="1" lang="en-US" altLang="zh-CN">
                <a:solidFill>
                  <a:srgbClr val="000000"/>
                </a:solidFill>
                <a:ea typeface="宋体" pitchFamily="2" charset="-122"/>
              </a:rPr>
              <a:t>Fe (FeCl</a:t>
            </a:r>
            <a:r>
              <a:rPr kumimoji="1" lang="en-US" altLang="zh-CN" baseline="-30000">
                <a:solidFill>
                  <a:srgbClr val="000000"/>
                </a:solidFill>
                <a:ea typeface="宋体" pitchFamily="2" charset="-122"/>
              </a:rPr>
              <a:t>2</a:t>
            </a:r>
            <a:r>
              <a:rPr kumimoji="1" lang="en-US" altLang="zh-CN">
                <a:solidFill>
                  <a:srgbClr val="000000"/>
                </a:solidFill>
                <a:ea typeface="宋体" pitchFamily="2" charset="-122"/>
              </a:rPr>
              <a:t>)</a:t>
            </a:r>
            <a:r>
              <a:rPr kumimoji="1" lang="zh-CN" altLang="en-US">
                <a:solidFill>
                  <a:srgbClr val="000000"/>
                </a:solidFill>
                <a:ea typeface="宋体" pitchFamily="2" charset="-122"/>
              </a:rPr>
              <a:t>等。</a:t>
            </a:r>
          </a:p>
          <a:p>
            <a:pPr algn="just" eaLnBrk="1" fontAlgn="base" hangingPunct="1">
              <a:spcBef>
                <a:spcPct val="20000"/>
              </a:spcBef>
              <a:spcAft>
                <a:spcPct val="0"/>
              </a:spcAft>
            </a:pPr>
            <a:r>
              <a:rPr kumimoji="1" lang="zh-CN" altLang="en-US">
                <a:solidFill>
                  <a:srgbClr val="000000"/>
                </a:solidFill>
                <a:ea typeface="宋体" pitchFamily="2" charset="-122"/>
              </a:rPr>
              <a:t>       </a:t>
            </a:r>
            <a:r>
              <a:rPr kumimoji="1" lang="zh-CN" altLang="en-US">
                <a:ea typeface="宋体" pitchFamily="2" charset="-122"/>
              </a:rPr>
              <a:t>配体</a:t>
            </a:r>
            <a:r>
              <a:rPr kumimoji="1" lang="zh-CN" altLang="en-US">
                <a:solidFill>
                  <a:srgbClr val="000000"/>
                </a:solidFill>
                <a:ea typeface="宋体" pitchFamily="2" charset="-122"/>
              </a:rPr>
              <a:t>的作用一方面是增加催化剂在有机相中的溶解性，另一方面它与过渡金属配位后对其氧化还原电位产生影响，从而可用来调节催化剂的活性。</a:t>
            </a:r>
          </a:p>
        </p:txBody>
      </p:sp>
      <p:sp>
        <p:nvSpPr>
          <p:cNvPr id="222211" name="Rectangle 3"/>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603013" name="Rectangle 5"/>
          <p:cNvSpPr>
            <a:spLocks noChangeArrowheads="1"/>
          </p:cNvSpPr>
          <p:nvPr/>
        </p:nvSpPr>
        <p:spPr bwMode="auto">
          <a:xfrm>
            <a:off x="611188" y="908050"/>
            <a:ext cx="2239962"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ATRP</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体系组成</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190</a:t>
            </a:fld>
            <a:endParaRPr lang="en-US" altLang="zh-CN">
              <a:solidFill>
                <a:srgbClr val="000000"/>
              </a:solidFill>
            </a:endParaRPr>
          </a:p>
        </p:txBody>
      </p:sp>
    </p:spTree>
    <p:extLst>
      <p:ext uri="{BB962C8B-B14F-4D97-AF65-F5344CB8AC3E}">
        <p14:creationId xmlns:p14="http://schemas.microsoft.com/office/powerpoint/2010/main" val="98697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603010">
                                            <p:txEl>
                                              <p:pRg st="0" end="0"/>
                                            </p:txEl>
                                          </p:spTgt>
                                        </p:tgtEl>
                                        <p:attrNameLst>
                                          <p:attrName>style.visibility</p:attrName>
                                        </p:attrNameLst>
                                      </p:cBhvr>
                                      <p:to>
                                        <p:strVal val="visible"/>
                                      </p:to>
                                    </p:set>
                                    <p:animEffect transition="in" filter="wipe(up)">
                                      <p:cBhvr>
                                        <p:cTn id="7" dur="500"/>
                                        <p:tgtEl>
                                          <p:spTgt spid="26030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03010">
                                            <p:txEl>
                                              <p:pRg st="1" end="1"/>
                                            </p:txEl>
                                          </p:spTgt>
                                        </p:tgtEl>
                                        <p:attrNameLst>
                                          <p:attrName>style.visibility</p:attrName>
                                        </p:attrNameLst>
                                      </p:cBhvr>
                                      <p:to>
                                        <p:strVal val="visible"/>
                                      </p:to>
                                    </p:set>
                                    <p:animEffect transition="in" filter="wipe(up)">
                                      <p:cBhvr>
                                        <p:cTn id="12" dur="500"/>
                                        <p:tgtEl>
                                          <p:spTgt spid="26030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603010">
                                            <p:txEl>
                                              <p:pRg st="2" end="2"/>
                                            </p:txEl>
                                          </p:spTgt>
                                        </p:tgtEl>
                                        <p:attrNameLst>
                                          <p:attrName>style.visibility</p:attrName>
                                        </p:attrNameLst>
                                      </p:cBhvr>
                                      <p:to>
                                        <p:strVal val="visible"/>
                                      </p:to>
                                    </p:set>
                                    <p:animEffect transition="in" filter="wipe(up)">
                                      <p:cBhvr>
                                        <p:cTn id="17" dur="500"/>
                                        <p:tgtEl>
                                          <p:spTgt spid="26030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603010">
                                            <p:txEl>
                                              <p:pRg st="3" end="3"/>
                                            </p:txEl>
                                          </p:spTgt>
                                        </p:tgtEl>
                                        <p:attrNameLst>
                                          <p:attrName>style.visibility</p:attrName>
                                        </p:attrNameLst>
                                      </p:cBhvr>
                                      <p:to>
                                        <p:strVal val="visible"/>
                                      </p:to>
                                    </p:set>
                                    <p:animEffect transition="in" filter="wipe(up)">
                                      <p:cBhvr>
                                        <p:cTn id="22" dur="500"/>
                                        <p:tgtEl>
                                          <p:spTgt spid="26030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603010">
                                            <p:txEl>
                                              <p:pRg st="4" end="4"/>
                                            </p:txEl>
                                          </p:spTgt>
                                        </p:tgtEl>
                                        <p:attrNameLst>
                                          <p:attrName>style.visibility</p:attrName>
                                        </p:attrNameLst>
                                      </p:cBhvr>
                                      <p:to>
                                        <p:strVal val="visible"/>
                                      </p:to>
                                    </p:set>
                                    <p:animEffect transition="in" filter="wipe(up)">
                                      <p:cBhvr>
                                        <p:cTn id="27" dur="500"/>
                                        <p:tgtEl>
                                          <p:spTgt spid="260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611188" y="1512888"/>
            <a:ext cx="7921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50000"/>
              </a:spcBef>
              <a:spcAft>
                <a:spcPct val="0"/>
              </a:spcAft>
            </a:pPr>
            <a:r>
              <a:rPr kumimoji="1" lang="zh-CN" altLang="en-US">
                <a:solidFill>
                  <a:srgbClr val="000000"/>
                </a:solidFill>
                <a:ea typeface="宋体" pitchFamily="2" charset="-122"/>
              </a:rPr>
              <a:t>所谓</a:t>
            </a:r>
            <a:r>
              <a:rPr kumimoji="1" lang="zh-CN" altLang="en-US">
                <a:ea typeface="宋体" pitchFamily="2" charset="-122"/>
              </a:rPr>
              <a:t>反向</a:t>
            </a:r>
            <a:r>
              <a:rPr kumimoji="1" lang="en-US" altLang="zh-CN">
                <a:ea typeface="宋体" pitchFamily="2" charset="-122"/>
              </a:rPr>
              <a:t>ATRP</a:t>
            </a:r>
            <a:r>
              <a:rPr kumimoji="1" lang="zh-CN" altLang="en-US">
                <a:solidFill>
                  <a:srgbClr val="000000"/>
                </a:solidFill>
                <a:ea typeface="宋体" pitchFamily="2" charset="-122"/>
              </a:rPr>
              <a:t>，则使用传统的自由基引发剂（如</a:t>
            </a:r>
            <a:r>
              <a:rPr kumimoji="1" lang="en-US" altLang="zh-CN">
                <a:solidFill>
                  <a:srgbClr val="000000"/>
                </a:solidFill>
                <a:ea typeface="宋体" pitchFamily="2" charset="-122"/>
              </a:rPr>
              <a:t>AIBN</a:t>
            </a:r>
            <a:r>
              <a:rPr kumimoji="1" lang="zh-CN" altLang="en-US">
                <a:solidFill>
                  <a:srgbClr val="000000"/>
                </a:solidFill>
                <a:ea typeface="宋体" pitchFamily="2" charset="-122"/>
              </a:rPr>
              <a:t>、</a:t>
            </a:r>
            <a:r>
              <a:rPr kumimoji="1" lang="en-US" altLang="zh-CN">
                <a:solidFill>
                  <a:srgbClr val="000000"/>
                </a:solidFill>
                <a:ea typeface="宋体" pitchFamily="2" charset="-122"/>
              </a:rPr>
              <a:t>BPO</a:t>
            </a:r>
            <a:r>
              <a:rPr kumimoji="1" lang="zh-CN" altLang="en-US">
                <a:solidFill>
                  <a:srgbClr val="000000"/>
                </a:solidFill>
                <a:ea typeface="宋体" pitchFamily="2" charset="-122"/>
              </a:rPr>
              <a:t>）为引发剂，并加入高价态过渡金属盐（如</a:t>
            </a:r>
            <a:r>
              <a:rPr kumimoji="1" lang="en-US" altLang="zh-CN">
                <a:solidFill>
                  <a:srgbClr val="000000"/>
                </a:solidFill>
                <a:ea typeface="宋体" pitchFamily="2" charset="-122"/>
              </a:rPr>
              <a:t>CuX</a:t>
            </a:r>
            <a:r>
              <a:rPr kumimoji="1" lang="en-US" altLang="zh-CN" baseline="-30000">
                <a:solidFill>
                  <a:srgbClr val="000000"/>
                </a:solidFill>
                <a:ea typeface="宋体" pitchFamily="2" charset="-122"/>
              </a:rPr>
              <a:t>2</a:t>
            </a:r>
            <a:r>
              <a:rPr kumimoji="1" lang="zh-CN" altLang="en-US">
                <a:solidFill>
                  <a:srgbClr val="000000"/>
                </a:solidFill>
                <a:ea typeface="宋体" pitchFamily="2" charset="-122"/>
              </a:rPr>
              <a:t>）以建立活性种和休眠种的可逆平衡，实现对聚合的控制，其原理可表示如下： </a:t>
            </a:r>
          </a:p>
        </p:txBody>
      </p:sp>
      <p:graphicFrame>
        <p:nvGraphicFramePr>
          <p:cNvPr id="223235" name="Object 4"/>
          <p:cNvGraphicFramePr>
            <a:graphicFrameLocks noChangeAspect="1"/>
          </p:cNvGraphicFramePr>
          <p:nvPr/>
        </p:nvGraphicFramePr>
        <p:xfrm>
          <a:off x="1179513" y="3644900"/>
          <a:ext cx="6705600" cy="2209800"/>
        </p:xfrm>
        <a:graphic>
          <a:graphicData uri="http://schemas.openxmlformats.org/presentationml/2006/ole">
            <mc:AlternateContent xmlns:mc="http://schemas.openxmlformats.org/markup-compatibility/2006">
              <mc:Choice xmlns:v="urn:schemas-microsoft-com:vml" Requires="v">
                <p:oleObj spid="_x0000_s123914" r:id="rId3" imgW="2006918" imgH="662464" progId="ChemDraw.Document.6.0">
                  <p:embed/>
                </p:oleObj>
              </mc:Choice>
              <mc:Fallback>
                <p:oleObj r:id="rId3" imgW="2006918" imgH="66246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3644900"/>
                        <a:ext cx="670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3236" name="Rectangle 5"/>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604039" name="Rectangle 7"/>
          <p:cNvSpPr>
            <a:spLocks noChangeArrowheads="1"/>
          </p:cNvSpPr>
          <p:nvPr/>
        </p:nvSpPr>
        <p:spPr bwMode="auto">
          <a:xfrm>
            <a:off x="611188" y="908050"/>
            <a:ext cx="1627187"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反向</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ATRP</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191</a:t>
            </a:fld>
            <a:endParaRPr lang="en-US" altLang="zh-CN">
              <a:solidFill>
                <a:srgbClr val="000000"/>
              </a:solidFill>
            </a:endParaRPr>
          </a:p>
        </p:txBody>
      </p:sp>
    </p:spTree>
    <p:extLst>
      <p:ext uri="{BB962C8B-B14F-4D97-AF65-F5344CB8AC3E}">
        <p14:creationId xmlns:p14="http://schemas.microsoft.com/office/powerpoint/2010/main" val="360196226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5058" name="Text Box 2"/>
          <p:cNvSpPr txBox="1">
            <a:spLocks noChangeArrowheads="1"/>
          </p:cNvSpPr>
          <p:nvPr/>
        </p:nvSpPr>
        <p:spPr bwMode="auto">
          <a:xfrm>
            <a:off x="611188" y="1465263"/>
            <a:ext cx="792162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50000"/>
              </a:spcBef>
              <a:spcAft>
                <a:spcPct val="0"/>
              </a:spcAft>
            </a:pPr>
            <a:r>
              <a:rPr kumimoji="1" lang="zh-CN" altLang="en-US">
                <a:solidFill>
                  <a:srgbClr val="000000"/>
                </a:solidFill>
                <a:ea typeface="宋体" pitchFamily="2" charset="-122"/>
              </a:rPr>
              <a:t>在</a:t>
            </a:r>
            <a:r>
              <a:rPr kumimoji="1" lang="en-US" altLang="zh-CN">
                <a:solidFill>
                  <a:srgbClr val="000000"/>
                </a:solidFill>
                <a:ea typeface="宋体" pitchFamily="2" charset="-122"/>
              </a:rPr>
              <a:t>AIBN</a:t>
            </a:r>
            <a:r>
              <a:rPr kumimoji="1" lang="zh-CN" altLang="en-US">
                <a:solidFill>
                  <a:srgbClr val="000000"/>
                </a:solidFill>
                <a:ea typeface="宋体" pitchFamily="2" charset="-122"/>
              </a:rPr>
              <a:t>、</a:t>
            </a:r>
            <a:r>
              <a:rPr kumimoji="1" lang="en-US" altLang="zh-CN">
                <a:solidFill>
                  <a:srgbClr val="000000"/>
                </a:solidFill>
                <a:ea typeface="宋体" pitchFamily="2" charset="-122"/>
              </a:rPr>
              <a:t>BPO</a:t>
            </a:r>
            <a:r>
              <a:rPr kumimoji="1" lang="zh-CN" altLang="en-US">
                <a:solidFill>
                  <a:srgbClr val="000000"/>
                </a:solidFill>
                <a:ea typeface="宋体" pitchFamily="2" charset="-122"/>
              </a:rPr>
              <a:t>等引发的传统自由基聚合体系中，加入链转移常数很大的链转移剂后，聚合反应由不可控变为可控，显示活性聚合特征。</a:t>
            </a:r>
          </a:p>
          <a:p>
            <a:pPr eaLnBrk="1" fontAlgn="base" hangingPunct="1">
              <a:lnSpc>
                <a:spcPct val="110000"/>
              </a:lnSpc>
              <a:spcBef>
                <a:spcPct val="50000"/>
              </a:spcBef>
              <a:spcAft>
                <a:spcPct val="0"/>
              </a:spcAft>
            </a:pPr>
            <a:r>
              <a:rPr kumimoji="1" lang="en-US" altLang="zh-CN">
                <a:solidFill>
                  <a:srgbClr val="000000"/>
                </a:solidFill>
                <a:ea typeface="宋体" pitchFamily="2" charset="-122"/>
              </a:rPr>
              <a:t>RAFT</a:t>
            </a:r>
            <a:r>
              <a:rPr kumimoji="1" lang="zh-CN" altLang="en-US">
                <a:solidFill>
                  <a:srgbClr val="000000"/>
                </a:solidFill>
                <a:ea typeface="宋体" pitchFamily="2" charset="-122"/>
              </a:rPr>
              <a:t>聚合成功实现可控</a:t>
            </a:r>
            <a:r>
              <a:rPr kumimoji="1" lang="en-US" altLang="zh-CN">
                <a:solidFill>
                  <a:srgbClr val="000000"/>
                </a:solidFill>
                <a:ea typeface="宋体" pitchFamily="2" charset="-122"/>
              </a:rPr>
              <a:t>/</a:t>
            </a:r>
            <a:r>
              <a:rPr kumimoji="1" lang="zh-CN" altLang="en-US">
                <a:solidFill>
                  <a:srgbClr val="000000"/>
                </a:solidFill>
                <a:ea typeface="宋体" pitchFamily="2" charset="-122"/>
              </a:rPr>
              <a:t>活性自由基聚合的关键是具有高链转移常数的链转移剂双硫酯（</a:t>
            </a:r>
            <a:r>
              <a:rPr kumimoji="1" lang="en-US" altLang="zh-CN">
                <a:ea typeface="宋体" pitchFamily="2" charset="-122"/>
              </a:rPr>
              <a:t>RAFT</a:t>
            </a:r>
            <a:r>
              <a:rPr kumimoji="1" lang="zh-CN" altLang="en-US">
                <a:ea typeface="宋体" pitchFamily="2" charset="-122"/>
              </a:rPr>
              <a:t>试剂</a:t>
            </a:r>
            <a:r>
              <a:rPr kumimoji="1" lang="zh-CN" altLang="en-US">
                <a:solidFill>
                  <a:srgbClr val="000000"/>
                </a:solidFill>
                <a:ea typeface="宋体" pitchFamily="2" charset="-122"/>
              </a:rPr>
              <a:t>），其化学结构如下： </a:t>
            </a:r>
          </a:p>
        </p:txBody>
      </p:sp>
      <p:graphicFrame>
        <p:nvGraphicFramePr>
          <p:cNvPr id="2605059" name="Object 3"/>
          <p:cNvGraphicFramePr>
            <a:graphicFrameLocks noChangeAspect="1"/>
          </p:cNvGraphicFramePr>
          <p:nvPr/>
        </p:nvGraphicFramePr>
        <p:xfrm>
          <a:off x="1116013" y="4508500"/>
          <a:ext cx="1871662" cy="1289050"/>
        </p:xfrm>
        <a:graphic>
          <a:graphicData uri="http://schemas.openxmlformats.org/presentationml/2006/ole">
            <mc:AlternateContent xmlns:mc="http://schemas.openxmlformats.org/markup-compatibility/2006">
              <mc:Choice xmlns:v="urn:schemas-microsoft-com:vml" Requires="v">
                <p:oleObj spid="_x0000_s124938" name="CS ChemDraw Drawing" r:id="rId3" imgW="698352" imgH="480783" progId="ChemDraw.Document.6.0">
                  <p:embed/>
                </p:oleObj>
              </mc:Choice>
              <mc:Fallback>
                <p:oleObj name="CS ChemDraw Drawing" r:id="rId3" imgW="698352" imgH="480783"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508500"/>
                        <a:ext cx="1871662" cy="12890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05060" name="Text Box 4"/>
          <p:cNvSpPr txBox="1">
            <a:spLocks noChangeArrowheads="1"/>
          </p:cNvSpPr>
          <p:nvPr/>
        </p:nvSpPr>
        <p:spPr bwMode="auto">
          <a:xfrm>
            <a:off x="3276600" y="4137025"/>
            <a:ext cx="51847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en-US">
                <a:solidFill>
                  <a:srgbClr val="000099"/>
                </a:solidFill>
                <a:ea typeface="楷体_GB2312" pitchFamily="49" charset="-122"/>
              </a:rPr>
              <a:t>        </a:t>
            </a:r>
            <a:r>
              <a:rPr kumimoji="1" lang="en-US" altLang="zh-CN">
                <a:solidFill>
                  <a:srgbClr val="000099"/>
                </a:solidFill>
                <a:ea typeface="楷体_GB2312" pitchFamily="49" charset="-122"/>
              </a:rPr>
              <a:t>Z</a:t>
            </a:r>
            <a:r>
              <a:rPr kumimoji="1" lang="zh-CN" altLang="en-US">
                <a:solidFill>
                  <a:srgbClr val="000099"/>
                </a:solidFill>
                <a:ea typeface="楷体_GB2312" pitchFamily="49" charset="-122"/>
              </a:rPr>
              <a:t>是活化基团，能促进</a:t>
            </a:r>
            <a:r>
              <a:rPr kumimoji="1" lang="en-US" altLang="zh-CN">
                <a:solidFill>
                  <a:srgbClr val="000099"/>
                </a:solidFill>
                <a:ea typeface="楷体_GB2312" pitchFamily="49" charset="-122"/>
              </a:rPr>
              <a:t>C=S</a:t>
            </a:r>
            <a:r>
              <a:rPr kumimoji="1" lang="zh-CN" altLang="en-US">
                <a:solidFill>
                  <a:srgbClr val="000099"/>
                </a:solidFill>
                <a:ea typeface="楷体_GB2312" pitchFamily="49" charset="-122"/>
              </a:rPr>
              <a:t>键对自由基的加成，通常为芳基、烷基。</a:t>
            </a:r>
          </a:p>
          <a:p>
            <a:pPr algn="just" eaLnBrk="1" fontAlgn="base" hangingPunct="1">
              <a:spcBef>
                <a:spcPct val="50000"/>
              </a:spcBef>
              <a:spcAft>
                <a:spcPct val="0"/>
              </a:spcAft>
            </a:pPr>
            <a:r>
              <a:rPr kumimoji="1" lang="zh-CN" altLang="en-US">
                <a:solidFill>
                  <a:srgbClr val="000099"/>
                </a:solidFill>
                <a:ea typeface="楷体_GB2312" pitchFamily="49" charset="-122"/>
              </a:rPr>
              <a:t>        </a:t>
            </a:r>
            <a:r>
              <a:rPr kumimoji="1" lang="en-US" altLang="zh-CN">
                <a:solidFill>
                  <a:srgbClr val="000099"/>
                </a:solidFill>
                <a:ea typeface="楷体_GB2312" pitchFamily="49" charset="-122"/>
              </a:rPr>
              <a:t>R</a:t>
            </a:r>
            <a:r>
              <a:rPr kumimoji="1" lang="zh-CN" altLang="en-US">
                <a:solidFill>
                  <a:srgbClr val="000099"/>
                </a:solidFill>
                <a:ea typeface="楷体_GB2312" pitchFamily="49" charset="-122"/>
              </a:rPr>
              <a:t>是离去基团，断键后生成的自由基</a:t>
            </a:r>
            <a:r>
              <a:rPr kumimoji="1" lang="en-US" altLang="zh-CN">
                <a:solidFill>
                  <a:srgbClr val="000099"/>
                </a:solidFill>
                <a:ea typeface="楷体_GB2312" pitchFamily="49" charset="-122"/>
              </a:rPr>
              <a:t>R•</a:t>
            </a:r>
            <a:r>
              <a:rPr kumimoji="1" lang="zh-CN" altLang="en-US">
                <a:solidFill>
                  <a:srgbClr val="000099"/>
                </a:solidFill>
                <a:ea typeface="楷体_GB2312" pitchFamily="49" charset="-122"/>
              </a:rPr>
              <a:t>应具有再引发聚合活性，通常为枯基、异苯基乙基、腈基异丙基等。</a:t>
            </a:r>
            <a:r>
              <a:rPr kumimoji="1" lang="zh-CN" altLang="en-US">
                <a:solidFill>
                  <a:srgbClr val="000099"/>
                </a:solidFill>
                <a:ea typeface="宋体" pitchFamily="2" charset="-122"/>
              </a:rPr>
              <a:t> </a:t>
            </a:r>
          </a:p>
        </p:txBody>
      </p:sp>
      <p:sp>
        <p:nvSpPr>
          <p:cNvPr id="224261" name="Rectangle 5"/>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605063" name="Rectangle 7"/>
          <p:cNvSpPr>
            <a:spLocks noChangeArrowheads="1"/>
          </p:cNvSpPr>
          <p:nvPr/>
        </p:nvSpPr>
        <p:spPr bwMode="auto">
          <a:xfrm>
            <a:off x="611188" y="908050"/>
            <a:ext cx="6408737" cy="457200"/>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可逆加成</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断裂链转移聚合（</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RAFT</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192</a:t>
            </a:fld>
            <a:endParaRPr lang="en-US" altLang="zh-CN">
              <a:solidFill>
                <a:srgbClr val="000000"/>
              </a:solidFill>
            </a:endParaRPr>
          </a:p>
        </p:txBody>
      </p:sp>
    </p:spTree>
    <p:extLst>
      <p:ext uri="{BB962C8B-B14F-4D97-AF65-F5344CB8AC3E}">
        <p14:creationId xmlns:p14="http://schemas.microsoft.com/office/powerpoint/2010/main" val="88890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605058">
                                            <p:txEl>
                                              <p:pRg st="0" end="0"/>
                                            </p:txEl>
                                          </p:spTgt>
                                        </p:tgtEl>
                                        <p:attrNameLst>
                                          <p:attrName>style.visibility</p:attrName>
                                        </p:attrNameLst>
                                      </p:cBhvr>
                                      <p:to>
                                        <p:strVal val="visible"/>
                                      </p:to>
                                    </p:set>
                                    <p:animEffect transition="in" filter="wipe(up)">
                                      <p:cBhvr>
                                        <p:cTn id="7" dur="500"/>
                                        <p:tgtEl>
                                          <p:spTgt spid="26050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05058">
                                            <p:txEl>
                                              <p:pRg st="1" end="1"/>
                                            </p:txEl>
                                          </p:spTgt>
                                        </p:tgtEl>
                                        <p:attrNameLst>
                                          <p:attrName>style.visibility</p:attrName>
                                        </p:attrNameLst>
                                      </p:cBhvr>
                                      <p:to>
                                        <p:strVal val="visible"/>
                                      </p:to>
                                    </p:set>
                                    <p:animEffect transition="in" filter="wipe(up)">
                                      <p:cBhvr>
                                        <p:cTn id="12" dur="500"/>
                                        <p:tgtEl>
                                          <p:spTgt spid="260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050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0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60"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6082" name="Text Box 2"/>
          <p:cNvSpPr txBox="1">
            <a:spLocks noChangeArrowheads="1"/>
          </p:cNvSpPr>
          <p:nvPr/>
        </p:nvSpPr>
        <p:spPr bwMode="auto">
          <a:xfrm>
            <a:off x="611188" y="908050"/>
            <a:ext cx="9144000" cy="457200"/>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常用作为</a:t>
            </a: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RAFT</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试剂的双硫酯如： </a:t>
            </a:r>
          </a:p>
        </p:txBody>
      </p:sp>
      <p:sp>
        <p:nvSpPr>
          <p:cNvPr id="2606083" name="Rectangle 3"/>
          <p:cNvSpPr>
            <a:spLocks noChangeArrowheads="1"/>
          </p:cNvSpPr>
          <p:nvPr/>
        </p:nvSpPr>
        <p:spPr bwMode="auto">
          <a:xfrm>
            <a:off x="4000500" y="3062288"/>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06084" name="Rectangle 4"/>
          <p:cNvSpPr>
            <a:spLocks noChangeArrowheads="1"/>
          </p:cNvSpPr>
          <p:nvPr/>
        </p:nvSpPr>
        <p:spPr bwMode="auto">
          <a:xfrm>
            <a:off x="3986213" y="3062288"/>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06085" name="Rectangle 5"/>
          <p:cNvSpPr>
            <a:spLocks noChangeArrowheads="1"/>
          </p:cNvSpPr>
          <p:nvPr/>
        </p:nvSpPr>
        <p:spPr bwMode="auto">
          <a:xfrm>
            <a:off x="3990975" y="3062288"/>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06086" name="Rectangle 6"/>
          <p:cNvSpPr>
            <a:spLocks noChangeArrowheads="1"/>
          </p:cNvSpPr>
          <p:nvPr/>
        </p:nvSpPr>
        <p:spPr bwMode="auto">
          <a:xfrm>
            <a:off x="3567113" y="3290888"/>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06087" name="Rectangle 7"/>
          <p:cNvSpPr>
            <a:spLocks noChangeArrowheads="1"/>
          </p:cNvSpPr>
          <p:nvPr/>
        </p:nvSpPr>
        <p:spPr bwMode="auto">
          <a:xfrm>
            <a:off x="2462213" y="3014663"/>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606088" name="Rectangle 8"/>
          <p:cNvSpPr>
            <a:spLocks noChangeArrowheads="1"/>
          </p:cNvSpPr>
          <p:nvPr/>
        </p:nvSpPr>
        <p:spPr bwMode="auto">
          <a:xfrm>
            <a:off x="2395538" y="3119438"/>
            <a:ext cx="9144000" cy="0"/>
          </a:xfrm>
          <a:prstGeom prst="rect">
            <a:avLst/>
          </a:prstGeom>
          <a:noFill/>
          <a:ln w="9525">
            <a:noFill/>
            <a:miter lim="800000"/>
            <a:headEnd/>
            <a:tailEnd/>
          </a:ln>
          <a:effectLst/>
        </p:spPr>
        <p:txBody>
          <a:bodyP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25289" name="Object 9"/>
          <p:cNvGraphicFramePr>
            <a:graphicFrameLocks noChangeAspect="1"/>
          </p:cNvGraphicFramePr>
          <p:nvPr/>
        </p:nvGraphicFramePr>
        <p:xfrm>
          <a:off x="1331913" y="2997200"/>
          <a:ext cx="6842125" cy="1427163"/>
        </p:xfrm>
        <a:graphic>
          <a:graphicData uri="http://schemas.openxmlformats.org/presentationml/2006/ole">
            <mc:AlternateContent xmlns:mc="http://schemas.openxmlformats.org/markup-compatibility/2006">
              <mc:Choice xmlns:v="urn:schemas-microsoft-com:vml" Requires="v">
                <p:oleObj spid="_x0000_s125978" name="CS ChemDraw Drawing" r:id="rId3" imgW="3300984" imgH="690372" progId="ChemDraw.Document.6.0">
                  <p:embed/>
                </p:oleObj>
              </mc:Choice>
              <mc:Fallback>
                <p:oleObj name="CS ChemDraw Drawing" r:id="rId3" imgW="3300984" imgH="69037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97200"/>
                        <a:ext cx="684212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90" name="Object 10"/>
          <p:cNvGraphicFramePr>
            <a:graphicFrameLocks noChangeAspect="1"/>
          </p:cNvGraphicFramePr>
          <p:nvPr/>
        </p:nvGraphicFramePr>
        <p:xfrm>
          <a:off x="1330325" y="1592263"/>
          <a:ext cx="6624638" cy="1404937"/>
        </p:xfrm>
        <a:graphic>
          <a:graphicData uri="http://schemas.openxmlformats.org/presentationml/2006/ole">
            <mc:AlternateContent xmlns:mc="http://schemas.openxmlformats.org/markup-compatibility/2006">
              <mc:Choice xmlns:v="urn:schemas-microsoft-com:vml" Requires="v">
                <p:oleObj spid="_x0000_s125979" name="CS ChemDraw Drawing" r:id="rId5" imgW="3252216" imgH="690372" progId="ChemDraw.Document.6.0">
                  <p:embed/>
                </p:oleObj>
              </mc:Choice>
              <mc:Fallback>
                <p:oleObj name="CS ChemDraw Drawing" r:id="rId5" imgW="3252216" imgH="690372"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1592263"/>
                        <a:ext cx="66246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91" name="Object 11"/>
          <p:cNvGraphicFramePr>
            <a:graphicFrameLocks noChangeAspect="1"/>
          </p:cNvGraphicFramePr>
          <p:nvPr/>
        </p:nvGraphicFramePr>
        <p:xfrm>
          <a:off x="1692275" y="4508500"/>
          <a:ext cx="6480175" cy="1411288"/>
        </p:xfrm>
        <a:graphic>
          <a:graphicData uri="http://schemas.openxmlformats.org/presentationml/2006/ole">
            <mc:AlternateContent xmlns:mc="http://schemas.openxmlformats.org/markup-compatibility/2006">
              <mc:Choice xmlns:v="urn:schemas-microsoft-com:vml" Requires="v">
                <p:oleObj spid="_x0000_s125980" name="CS ChemDraw Drawing" r:id="rId7" imgW="3061716" imgH="690372" progId="ChemDraw.Document.6.0">
                  <p:embed/>
                </p:oleObj>
              </mc:Choice>
              <mc:Fallback>
                <p:oleObj name="CS ChemDraw Drawing" r:id="rId7" imgW="3061716" imgH="690372"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4508500"/>
                        <a:ext cx="6480175"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292" name="Rectangle 12"/>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193</a:t>
            </a:fld>
            <a:endParaRPr lang="en-US" altLang="zh-CN">
              <a:solidFill>
                <a:srgbClr val="000000"/>
              </a:solidFill>
            </a:endParaRPr>
          </a:p>
        </p:txBody>
      </p:sp>
    </p:spTree>
    <p:extLst>
      <p:ext uri="{BB962C8B-B14F-4D97-AF65-F5344CB8AC3E}">
        <p14:creationId xmlns:p14="http://schemas.microsoft.com/office/powerpoint/2010/main" val="37861480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7106" name="Text Box 2"/>
          <p:cNvSpPr txBox="1">
            <a:spLocks noChangeArrowheads="1"/>
          </p:cNvSpPr>
          <p:nvPr/>
        </p:nvSpPr>
        <p:spPr bwMode="auto">
          <a:xfrm>
            <a:off x="611188" y="908050"/>
            <a:ext cx="7038975" cy="457200"/>
          </a:xfrm>
          <a:prstGeom prst="rect">
            <a:avLst/>
          </a:prstGeom>
          <a:noFill/>
          <a:ln w="9525" algn="ctr">
            <a:noFill/>
            <a:miter lim="800000"/>
            <a:headEnd/>
            <a:tailEnd/>
          </a:ln>
          <a:effectLst/>
        </p:spPr>
        <p:txBody>
          <a:bodyPr>
            <a:spAutoFit/>
          </a:bodyPr>
          <a:lstStyle/>
          <a:p>
            <a:pPr fontAlgn="base">
              <a:spcBef>
                <a:spcPct val="0"/>
              </a:spcBef>
              <a:spcAft>
                <a:spcPct val="0"/>
              </a:spcAft>
              <a:defRPr/>
            </a:pPr>
            <a:r>
              <a:rPr lang="en-US" altLang="zh-CN" sz="2400" b="1">
                <a:solidFill>
                  <a:srgbClr val="A50021"/>
                </a:solidFill>
                <a:effectLst>
                  <a:outerShdw blurRad="38100" dist="38100" dir="2700000" algn="tl">
                    <a:srgbClr val="000000"/>
                  </a:outerShdw>
                </a:effectLst>
                <a:latin typeface="Times New Roman" pitchFamily="18" charset="0"/>
                <a:ea typeface="黑体" pitchFamily="49" charset="-122"/>
              </a:rPr>
              <a:t>RAFT</a:t>
            </a:r>
            <a:r>
              <a:rPr lang="zh-CN" altLang="en-US" sz="2400" b="1">
                <a:solidFill>
                  <a:srgbClr val="A50021"/>
                </a:solidFill>
                <a:effectLst>
                  <a:outerShdw blurRad="38100" dist="38100" dir="2700000" algn="tl">
                    <a:srgbClr val="000000"/>
                  </a:outerShdw>
                </a:effectLst>
                <a:latin typeface="Times New Roman" pitchFamily="18" charset="0"/>
                <a:ea typeface="黑体" pitchFamily="49" charset="-122"/>
              </a:rPr>
              <a:t>自由基聚合的机理： </a:t>
            </a:r>
          </a:p>
        </p:txBody>
      </p:sp>
      <p:graphicFrame>
        <p:nvGraphicFramePr>
          <p:cNvPr id="226307" name="Object 3"/>
          <p:cNvGraphicFramePr>
            <a:graphicFrameLocks noChangeAspect="1"/>
          </p:cNvGraphicFramePr>
          <p:nvPr/>
        </p:nvGraphicFramePr>
        <p:xfrm>
          <a:off x="1908175" y="1628775"/>
          <a:ext cx="5257800" cy="727075"/>
        </p:xfrm>
        <a:graphic>
          <a:graphicData uri="http://schemas.openxmlformats.org/presentationml/2006/ole">
            <mc:AlternateContent xmlns:mc="http://schemas.openxmlformats.org/markup-compatibility/2006">
              <mc:Choice xmlns:v="urn:schemas-microsoft-com:vml" Requires="v">
                <p:oleObj spid="_x0000_s127002" name="CS ChemDraw Drawing" r:id="rId3" imgW="2012897" imgH="279949" progId="ChemDraw.Document.6.0">
                  <p:embed/>
                </p:oleObj>
              </mc:Choice>
              <mc:Fallback>
                <p:oleObj name="CS ChemDraw Drawing" r:id="rId3" imgW="2012897" imgH="27994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628775"/>
                        <a:ext cx="5257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6308" name="Object 4"/>
          <p:cNvGraphicFramePr>
            <a:graphicFrameLocks noChangeAspect="1"/>
          </p:cNvGraphicFramePr>
          <p:nvPr/>
        </p:nvGraphicFramePr>
        <p:xfrm>
          <a:off x="719138" y="4637088"/>
          <a:ext cx="7740650" cy="1528762"/>
        </p:xfrm>
        <a:graphic>
          <a:graphicData uri="http://schemas.openxmlformats.org/presentationml/2006/ole">
            <mc:AlternateContent xmlns:mc="http://schemas.openxmlformats.org/markup-compatibility/2006">
              <mc:Choice xmlns:v="urn:schemas-microsoft-com:vml" Requires="v">
                <p:oleObj spid="_x0000_s127003" name="CS ChemDraw Drawing" r:id="rId5" imgW="4546092" imgH="900684" progId="ChemDraw.Document.6.0">
                  <p:embed/>
                </p:oleObj>
              </mc:Choice>
              <mc:Fallback>
                <p:oleObj name="CS ChemDraw Drawing" r:id="rId5" imgW="4546092" imgH="900684"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138" y="4637088"/>
                        <a:ext cx="7740650"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309" name="Object 5"/>
          <p:cNvGraphicFramePr>
            <a:graphicFrameLocks noChangeAspect="1"/>
          </p:cNvGraphicFramePr>
          <p:nvPr/>
        </p:nvGraphicFramePr>
        <p:xfrm>
          <a:off x="647700" y="2747963"/>
          <a:ext cx="7885113" cy="1473200"/>
        </p:xfrm>
        <a:graphic>
          <a:graphicData uri="http://schemas.openxmlformats.org/presentationml/2006/ole">
            <mc:AlternateContent xmlns:mc="http://schemas.openxmlformats.org/markup-compatibility/2006">
              <mc:Choice xmlns:v="urn:schemas-microsoft-com:vml" Requires="v">
                <p:oleObj spid="_x0000_s127004" name="CS ChemDraw Drawing" r:id="rId7" imgW="4556760" imgH="851916" progId="ChemDraw.Document.6.0">
                  <p:embed/>
                </p:oleObj>
              </mc:Choice>
              <mc:Fallback>
                <p:oleObj name="CS ChemDraw Drawing" r:id="rId7" imgW="4556760" imgH="851916"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2747963"/>
                        <a:ext cx="7885113"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6310" name="Rectangle 6"/>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194</a:t>
            </a:fld>
            <a:endParaRPr lang="en-US" altLang="zh-CN">
              <a:solidFill>
                <a:srgbClr val="000000"/>
              </a:solidFill>
            </a:endParaRPr>
          </a:p>
        </p:txBody>
      </p:sp>
    </p:spTree>
    <p:extLst>
      <p:ext uri="{BB962C8B-B14F-4D97-AF65-F5344CB8AC3E}">
        <p14:creationId xmlns:p14="http://schemas.microsoft.com/office/powerpoint/2010/main" val="78199291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8130" name="Text Box 2"/>
          <p:cNvSpPr txBox="1">
            <a:spLocks noChangeArrowheads="1"/>
          </p:cNvSpPr>
          <p:nvPr/>
        </p:nvSpPr>
        <p:spPr bwMode="auto">
          <a:xfrm>
            <a:off x="611188" y="908050"/>
            <a:ext cx="792162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10000"/>
              </a:lnSpc>
              <a:spcBef>
                <a:spcPct val="50000"/>
              </a:spcBef>
              <a:spcAft>
                <a:spcPct val="0"/>
              </a:spcAft>
            </a:pPr>
            <a:r>
              <a:rPr kumimoji="1" lang="zh-CN" altLang="en-US">
                <a:solidFill>
                  <a:srgbClr val="000000"/>
                </a:solidFill>
                <a:ea typeface="宋体" pitchFamily="2" charset="-122"/>
              </a:rPr>
              <a:t>在传统自由基聚合中，不可逆链转移反应导致链自由基永远失活变成大分子。与此相反，</a:t>
            </a:r>
            <a:r>
              <a:rPr kumimoji="1" lang="zh-CN" altLang="en-US">
                <a:ea typeface="宋体" pitchFamily="2" charset="-122"/>
              </a:rPr>
              <a:t>在</a:t>
            </a:r>
            <a:r>
              <a:rPr kumimoji="1" lang="en-US" altLang="zh-CN">
                <a:ea typeface="宋体" pitchFamily="2" charset="-122"/>
              </a:rPr>
              <a:t>RAFT</a:t>
            </a:r>
            <a:r>
              <a:rPr kumimoji="1" lang="zh-CN" altLang="en-US">
                <a:ea typeface="宋体" pitchFamily="2" charset="-122"/>
              </a:rPr>
              <a:t>自由基聚合中，链转移是一个可逆的过程，链自由基暂时失活变成休眠种（大分子双硫酯链转移剂），并与活性种（链自由基）之间建立可逆的动态平衡，抑制了双基终止反应，从而实现对自由基聚合的控制</a:t>
            </a:r>
            <a:r>
              <a:rPr kumimoji="1" lang="zh-CN" altLang="en-US">
                <a:solidFill>
                  <a:srgbClr val="000000"/>
                </a:solidFill>
                <a:ea typeface="宋体" pitchFamily="2" charset="-122"/>
              </a:rPr>
              <a:t>。</a:t>
            </a:r>
          </a:p>
          <a:p>
            <a:pPr algn="just" eaLnBrk="1" fontAlgn="base" hangingPunct="1">
              <a:lnSpc>
                <a:spcPct val="110000"/>
              </a:lnSpc>
              <a:spcBef>
                <a:spcPct val="50000"/>
              </a:spcBef>
              <a:spcAft>
                <a:spcPct val="0"/>
              </a:spcAft>
            </a:pPr>
            <a:r>
              <a:rPr kumimoji="1" lang="en-US" altLang="zh-CN">
                <a:ea typeface="宋体" pitchFamily="2" charset="-122"/>
              </a:rPr>
              <a:t>RAFT</a:t>
            </a:r>
            <a:r>
              <a:rPr kumimoji="1" lang="zh-CN" altLang="en-US">
                <a:ea typeface="宋体" pitchFamily="2" charset="-122"/>
              </a:rPr>
              <a:t>自由基聚合单体适用范围非常广</a:t>
            </a:r>
            <a:r>
              <a:rPr kumimoji="1" lang="zh-CN" altLang="en-US">
                <a:solidFill>
                  <a:srgbClr val="000000"/>
                </a:solidFill>
                <a:ea typeface="宋体" pitchFamily="2" charset="-122"/>
              </a:rPr>
              <a:t>，不仅适合于苯乙烯、（甲基）丙烯酸酯、丙烯腈等常见单体，还适合于丙烯酸、丙烯酰胺、苯乙烯磺酸钠等功能性单体。此外，在聚合工艺上</a:t>
            </a:r>
            <a:r>
              <a:rPr kumimoji="1" lang="en-US" altLang="zh-CN">
                <a:solidFill>
                  <a:srgbClr val="000000"/>
                </a:solidFill>
                <a:ea typeface="宋体" pitchFamily="2" charset="-122"/>
              </a:rPr>
              <a:t>RAFT</a:t>
            </a:r>
            <a:r>
              <a:rPr kumimoji="1" lang="zh-CN" altLang="en-US">
                <a:solidFill>
                  <a:srgbClr val="000000"/>
                </a:solidFill>
                <a:ea typeface="宋体" pitchFamily="2" charset="-122"/>
              </a:rPr>
              <a:t>最接近传统的自由基聚合，不受聚合方法限制，因此具有工业化前景。但</a:t>
            </a:r>
            <a:r>
              <a:rPr kumimoji="1" lang="en-US" altLang="zh-CN">
                <a:solidFill>
                  <a:srgbClr val="000000"/>
                </a:solidFill>
                <a:ea typeface="宋体" pitchFamily="2" charset="-122"/>
              </a:rPr>
              <a:t>RAFT</a:t>
            </a:r>
            <a:r>
              <a:rPr kumimoji="1" lang="zh-CN" altLang="en-US">
                <a:solidFill>
                  <a:srgbClr val="000000"/>
                </a:solidFill>
                <a:ea typeface="宋体" pitchFamily="2" charset="-122"/>
              </a:rPr>
              <a:t>最大的</a:t>
            </a:r>
            <a:r>
              <a:rPr kumimoji="1" lang="zh-CN" altLang="en-US">
                <a:ea typeface="宋体" pitchFamily="2" charset="-122"/>
              </a:rPr>
              <a:t>缺点是所用链转移剂双硫酯的制备过程复杂</a:t>
            </a:r>
            <a:r>
              <a:rPr kumimoji="1" lang="zh-CN" altLang="en-US">
                <a:solidFill>
                  <a:srgbClr val="000000"/>
                </a:solidFill>
                <a:ea typeface="宋体" pitchFamily="2" charset="-122"/>
              </a:rPr>
              <a:t>。  </a:t>
            </a:r>
          </a:p>
        </p:txBody>
      </p:sp>
      <p:sp>
        <p:nvSpPr>
          <p:cNvPr id="227331" name="Rectangle 3"/>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3.9 </a:t>
            </a:r>
            <a:r>
              <a:rPr lang="zh-CN" altLang="en-US" sz="3200" b="1">
                <a:solidFill>
                  <a:srgbClr val="FFFFCC"/>
                </a:solidFill>
                <a:latin typeface="黑体" pitchFamily="49" charset="-122"/>
                <a:ea typeface="黑体" pitchFamily="49" charset="-122"/>
              </a:rPr>
              <a:t>活性自由基聚合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195</a:t>
            </a:fld>
            <a:endParaRPr lang="en-US" altLang="zh-CN">
              <a:solidFill>
                <a:srgbClr val="000000"/>
              </a:solidFill>
            </a:endParaRPr>
          </a:p>
        </p:txBody>
      </p:sp>
    </p:spTree>
    <p:extLst>
      <p:ext uri="{BB962C8B-B14F-4D97-AF65-F5344CB8AC3E}">
        <p14:creationId xmlns:p14="http://schemas.microsoft.com/office/powerpoint/2010/main" val="3601153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608130">
                                            <p:txEl>
                                              <p:pRg st="0" end="0"/>
                                            </p:txEl>
                                          </p:spTgt>
                                        </p:tgtEl>
                                        <p:attrNameLst>
                                          <p:attrName>style.visibility</p:attrName>
                                        </p:attrNameLst>
                                      </p:cBhvr>
                                      <p:to>
                                        <p:strVal val="visible"/>
                                      </p:to>
                                    </p:set>
                                    <p:animEffect transition="in" filter="wipe(up)">
                                      <p:cBhvr>
                                        <p:cTn id="7" dur="500"/>
                                        <p:tgtEl>
                                          <p:spTgt spid="260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608130">
                                            <p:txEl>
                                              <p:pRg st="1" end="1"/>
                                            </p:txEl>
                                          </p:spTgt>
                                        </p:tgtEl>
                                        <p:attrNameLst>
                                          <p:attrName>style.visibility</p:attrName>
                                        </p:attrNameLst>
                                      </p:cBhvr>
                                      <p:to>
                                        <p:strVal val="visible"/>
                                      </p:to>
                                    </p:set>
                                    <p:animEffect transition="in" filter="wipe(up)">
                                      <p:cBhvr>
                                        <p:cTn id="12" dur="500"/>
                                        <p:tgtEl>
                                          <p:spTgt spid="26081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76400" y="120650"/>
            <a:ext cx="5334000" cy="641350"/>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zh-CN" altLang="en-US" sz="3600" b="1">
                <a:solidFill>
                  <a:srgbClr val="FFFFCC"/>
                </a:solidFill>
                <a:effectLst>
                  <a:outerShdw blurRad="38100" dist="38100" dir="2700000" algn="tl">
                    <a:srgbClr val="000000"/>
                  </a:outerShdw>
                </a:effectLst>
                <a:latin typeface="黑体" pitchFamily="49" charset="-122"/>
                <a:ea typeface="黑体" pitchFamily="49" charset="-122"/>
              </a:rPr>
              <a:t>第三章 自由基聚合</a:t>
            </a:r>
          </a:p>
        </p:txBody>
      </p:sp>
      <p:sp>
        <p:nvSpPr>
          <p:cNvPr id="13315" name="Rectangle 3"/>
          <p:cNvSpPr>
            <a:spLocks noChangeArrowheads="1"/>
          </p:cNvSpPr>
          <p:nvPr/>
        </p:nvSpPr>
        <p:spPr bwMode="auto">
          <a:xfrm>
            <a:off x="2057400" y="1125538"/>
            <a:ext cx="5827713" cy="4752975"/>
          </a:xfrm>
          <a:prstGeom prst="rect">
            <a:avLst/>
          </a:prstGeom>
          <a:noFill/>
          <a:ln w="9525">
            <a:noFill/>
            <a:miter lim="800000"/>
            <a:headEnd/>
            <a:tailEnd/>
          </a:ln>
          <a:effectLst>
            <a:outerShdw dist="35921" dir="2700000" algn="ctr" rotWithShape="0">
              <a:srgbClr val="DCC690"/>
            </a:outerShdw>
          </a:effectLst>
        </p:spPr>
        <p:txBody>
          <a:bodyPr/>
          <a:lstStyle/>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3.1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加聚和连锁聚合概述</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3.2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烯类单体对聚合机理选择性</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3.3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聚合热力学和聚合平衡</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3.4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自由基聚合机理</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3.5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引发剂</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3.6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聚合动力学</a:t>
            </a:r>
            <a:endParaRPr lang="en-US" altLang="zh-CN" sz="2800">
              <a:solidFill>
                <a:srgbClr val="987A30"/>
              </a:solidFill>
              <a:effectLst>
                <a:outerShdw blurRad="38100" dist="38100" dir="2700000" algn="tl">
                  <a:srgbClr val="000000"/>
                </a:outerShdw>
              </a:effectLst>
              <a:latin typeface="黑体" pitchFamily="49" charset="-122"/>
              <a:ea typeface="黑体" pitchFamily="49" charset="-122"/>
            </a:endParaRP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3.7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聚合度</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3.8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阻聚和缓聚</a:t>
            </a:r>
          </a:p>
          <a:p>
            <a:pPr marL="457200" indent="-457200" fontAlgn="base">
              <a:spcBef>
                <a:spcPct val="20000"/>
              </a:spcBef>
              <a:spcAft>
                <a:spcPct val="0"/>
              </a:spcAft>
              <a:buClr>
                <a:srgbClr val="333399"/>
              </a:buClr>
              <a:buSzPct val="80000"/>
              <a:buFont typeface="Wingdings" pitchFamily="2" charset="2"/>
              <a:buNone/>
              <a:defRPr/>
            </a:pPr>
            <a:r>
              <a:rPr lang="en-US" altLang="zh-CN" sz="2800">
                <a:solidFill>
                  <a:srgbClr val="987A30"/>
                </a:solidFill>
                <a:effectLst>
                  <a:outerShdw blurRad="38100" dist="38100" dir="2700000" algn="tl">
                    <a:srgbClr val="000000"/>
                  </a:outerShdw>
                </a:effectLst>
                <a:latin typeface="黑体" pitchFamily="49" charset="-122"/>
                <a:ea typeface="黑体" pitchFamily="49" charset="-122"/>
              </a:rPr>
              <a:t>3.9 </a:t>
            </a:r>
            <a:r>
              <a:rPr lang="zh-CN" altLang="en-US" sz="2800">
                <a:solidFill>
                  <a:srgbClr val="987A30"/>
                </a:solidFill>
                <a:effectLst>
                  <a:outerShdw blurRad="38100" dist="38100" dir="2700000" algn="tl">
                    <a:srgbClr val="000000"/>
                  </a:outerShdw>
                </a:effectLst>
                <a:latin typeface="黑体" pitchFamily="49" charset="-122"/>
                <a:ea typeface="黑体" pitchFamily="49" charset="-122"/>
              </a:rPr>
              <a:t>活性自由基聚合</a:t>
            </a:r>
          </a:p>
        </p:txBody>
      </p:sp>
      <p:sp>
        <p:nvSpPr>
          <p:cNvPr id="13316" name="Text Box 4"/>
          <p:cNvSpPr txBox="1">
            <a:spLocks noChangeArrowheads="1"/>
          </p:cNvSpPr>
          <p:nvPr/>
        </p:nvSpPr>
        <p:spPr bwMode="auto">
          <a:xfrm>
            <a:off x="1236663" y="1239838"/>
            <a:ext cx="671512" cy="1828800"/>
          </a:xfrm>
          <a:prstGeom prst="rect">
            <a:avLst/>
          </a:prstGeom>
          <a:noFill/>
          <a:ln w="9525">
            <a:noFill/>
            <a:miter lim="800000"/>
            <a:headEnd/>
            <a:tailEnd/>
          </a:ln>
          <a:effectLst>
            <a:outerShdw dist="35921" dir="2700000" algn="ctr" rotWithShape="0">
              <a:srgbClr val="DCC690"/>
            </a:outerShdw>
          </a:effectLst>
        </p:spPr>
        <p:txBody>
          <a:bodyPr vert="eaVert">
            <a:spAutoFit/>
          </a:bodyPr>
          <a:lstStyle/>
          <a:p>
            <a:pPr fontAlgn="base">
              <a:spcBef>
                <a:spcPct val="50000"/>
              </a:spcBef>
              <a:spcAft>
                <a:spcPct val="0"/>
              </a:spcAft>
              <a:defRPr/>
            </a:pPr>
            <a:r>
              <a:rPr kumimoji="1" lang="zh-CN" altLang="en-US" sz="3200" b="1">
                <a:solidFill>
                  <a:srgbClr val="175FFF"/>
                </a:solidFill>
                <a:effectLst>
                  <a:outerShdw blurRad="38100" dist="38100" dir="2700000" algn="tl">
                    <a:srgbClr val="000000"/>
                  </a:outerShdw>
                </a:effectLst>
                <a:latin typeface="Times New Roman" pitchFamily="18" charset="0"/>
                <a:ea typeface="黑体" pitchFamily="49" charset="-122"/>
              </a:rPr>
              <a:t>本章内容</a:t>
            </a:r>
            <a:endParaRPr kumimoji="1" lang="zh-CN" altLang="en-US" sz="3200">
              <a:solidFill>
                <a:srgbClr val="175FFF"/>
              </a:solidFill>
              <a:effectLst>
                <a:outerShdw blurRad="38100" dist="38100" dir="2700000" algn="tl">
                  <a:srgbClr val="000000"/>
                </a:outerShdw>
              </a:effectLst>
              <a:latin typeface="Times New Roman" pitchFamily="18" charset="0"/>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a:t>
            </a:fld>
            <a:endParaRPr lang="en-US" altLang="zh-CN">
              <a:solidFill>
                <a:srgbClr val="000000"/>
              </a:solidFill>
            </a:endParaRPr>
          </a:p>
        </p:txBody>
      </p:sp>
    </p:spTree>
    <p:extLst>
      <p:ext uri="{BB962C8B-B14F-4D97-AF65-F5344CB8AC3E}">
        <p14:creationId xmlns:p14="http://schemas.microsoft.com/office/powerpoint/2010/main" val="6498910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ChangeArrowheads="1"/>
          </p:cNvSpPr>
          <p:nvPr/>
        </p:nvSpPr>
        <p:spPr bwMode="auto">
          <a:xfrm>
            <a:off x="611188" y="765175"/>
            <a:ext cx="1676400" cy="685800"/>
          </a:xfrm>
          <a:prstGeom prst="rect">
            <a:avLst/>
          </a:prstGeom>
          <a:noFill/>
          <a:ln w="9525">
            <a:noFill/>
            <a:miter lim="800000"/>
            <a:headEnd/>
            <a:tailEnd/>
          </a:ln>
          <a:effectLst/>
        </p:spPr>
        <p:txBody>
          <a:bodyPr anchor="ctr"/>
          <a:lstStyle/>
          <a:p>
            <a:pPr fontAlgn="base">
              <a:spcBef>
                <a:spcPct val="0"/>
              </a:spcBef>
              <a:spcAft>
                <a:spcPct val="0"/>
              </a:spcAft>
              <a:defRPr/>
            </a:pPr>
            <a:r>
              <a:rPr kumimoji="1" lang="en-US" altLang="zh-CN" sz="2800" b="1" dirty="0">
                <a:solidFill>
                  <a:srgbClr val="A50021"/>
                </a:solidFill>
                <a:effectLst>
                  <a:outerShdw blurRad="38100" dist="38100" dir="2700000" algn="tl">
                    <a:srgbClr val="000000"/>
                  </a:outerShdw>
                </a:effectLst>
                <a:latin typeface="Times New Roman" pitchFamily="18" charset="0"/>
                <a:ea typeface="黑体" pitchFamily="49" charset="-122"/>
              </a:rPr>
              <a:t>※ </a:t>
            </a:r>
            <a:r>
              <a:rPr kumimoji="1" lang="zh-CN" altLang="en-US" sz="2800" b="1" dirty="0">
                <a:solidFill>
                  <a:srgbClr val="A50021"/>
                </a:solidFill>
                <a:effectLst>
                  <a:outerShdw blurRad="38100" dist="38100" dir="2700000" algn="tl">
                    <a:srgbClr val="000000"/>
                  </a:outerShdw>
                </a:effectLst>
                <a:latin typeface="Times New Roman" pitchFamily="18" charset="0"/>
                <a:ea typeface="黑体" pitchFamily="49" charset="-122"/>
              </a:rPr>
              <a:t>小结：</a:t>
            </a:r>
            <a:endParaRPr lang="zh-CN" altLang="en-US" sz="2800" b="1" dirty="0">
              <a:solidFill>
                <a:srgbClr val="A50021"/>
              </a:solidFill>
              <a:effectLst>
                <a:outerShdw blurRad="38100" dist="38100" dir="2700000" algn="tl">
                  <a:srgbClr val="000000"/>
                </a:outerShdw>
              </a:effectLst>
              <a:ea typeface="黑体" pitchFamily="49" charset="-122"/>
            </a:endParaRPr>
          </a:p>
        </p:txBody>
      </p:sp>
      <p:sp>
        <p:nvSpPr>
          <p:cNvPr id="28677" name="Rectangle 3"/>
          <p:cNvSpPr>
            <a:spLocks noChangeArrowheads="1"/>
          </p:cNvSpPr>
          <p:nvPr/>
        </p:nvSpPr>
        <p:spPr bwMode="auto">
          <a:xfrm>
            <a:off x="611188" y="1412875"/>
            <a:ext cx="82819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8038" indent="-808038" fontAlgn="base">
              <a:spcBef>
                <a:spcPct val="20000"/>
              </a:spcBef>
              <a:spcAft>
                <a:spcPct val="0"/>
              </a:spcAft>
            </a:pPr>
            <a:r>
              <a:rPr kumimoji="1" lang="zh-CN" altLang="en-US" sz="2400" b="1">
                <a:solidFill>
                  <a:srgbClr val="000066"/>
                </a:solidFill>
                <a:latin typeface="Times New Roman" pitchFamily="18" charset="0"/>
              </a:rPr>
              <a:t>对单取代烯烃：</a:t>
            </a:r>
            <a:r>
              <a:rPr kumimoji="1" lang="zh-CN" altLang="en-US" sz="2400" b="1">
                <a:solidFill>
                  <a:srgbClr val="000066"/>
                </a:solidFill>
                <a:latin typeface="Times New Roman" pitchFamily="18" charset="0"/>
                <a:ea typeface="ˎ̥"/>
                <a:cs typeface="ˎ̥"/>
              </a:rPr>
              <a:t>                                  </a:t>
            </a:r>
          </a:p>
          <a:p>
            <a:pPr marL="808038" indent="-808038" fontAlgn="base">
              <a:spcBef>
                <a:spcPct val="20000"/>
              </a:spcBef>
              <a:spcAft>
                <a:spcPct val="0"/>
              </a:spcAft>
            </a:pPr>
            <a:r>
              <a:rPr kumimoji="1" lang="en-US" altLang="zh-CN" sz="2400" b="1">
                <a:solidFill>
                  <a:srgbClr val="000066"/>
                </a:solidFill>
                <a:latin typeface="Times New Roman" pitchFamily="18" charset="0"/>
                <a:ea typeface="ˎ̥"/>
                <a:cs typeface="ˎ̥"/>
              </a:rPr>
              <a:t>   —X</a:t>
            </a:r>
            <a:r>
              <a:rPr kumimoji="1" lang="zh-CN" altLang="en-US" sz="2400" b="1">
                <a:solidFill>
                  <a:srgbClr val="000066"/>
                </a:solidFill>
                <a:latin typeface="Times New Roman" pitchFamily="18" charset="0"/>
              </a:rPr>
              <a:t>是吸电基团，</a:t>
            </a:r>
            <a:r>
              <a:rPr kumimoji="1" lang="zh-CN" altLang="en-US" sz="2400" b="1">
                <a:solidFill>
                  <a:srgbClr val="000066"/>
                </a:solidFill>
                <a:latin typeface="Times New Roman" pitchFamily="18" charset="0"/>
                <a:ea typeface="ˎ̥"/>
                <a:cs typeface="ˎ̥"/>
              </a:rPr>
              <a:t> </a:t>
            </a:r>
            <a:r>
              <a:rPr kumimoji="1" lang="en-US" altLang="zh-CN" sz="2400" b="1">
                <a:solidFill>
                  <a:srgbClr val="000066"/>
                </a:solidFill>
                <a:latin typeface="Times New Roman" pitchFamily="18" charset="0"/>
              </a:rPr>
              <a:t>δ</a:t>
            </a:r>
            <a:r>
              <a:rPr kumimoji="1" lang="en-US" altLang="zh-CN" sz="2400" b="1" baseline="30000">
                <a:solidFill>
                  <a:srgbClr val="000066"/>
                </a:solidFill>
                <a:latin typeface="Times New Roman" pitchFamily="18" charset="0"/>
                <a:ea typeface="ˎ̥"/>
                <a:cs typeface="ˎ̥"/>
              </a:rPr>
              <a:t>+</a:t>
            </a:r>
            <a:r>
              <a:rPr kumimoji="1" lang="zh-CN" altLang="en-US" sz="2400" b="1">
                <a:solidFill>
                  <a:srgbClr val="000066"/>
                </a:solidFill>
                <a:latin typeface="Times New Roman" pitchFamily="18" charset="0"/>
              </a:rPr>
              <a:t>适当，自由基聚合；</a:t>
            </a:r>
            <a:endParaRPr kumimoji="1" lang="zh-CN" altLang="en-US" sz="2400" b="1">
              <a:solidFill>
                <a:srgbClr val="000066"/>
              </a:solidFill>
              <a:latin typeface="Times New Roman" pitchFamily="18" charset="0"/>
              <a:ea typeface="ˎ̥"/>
              <a:cs typeface="ˎ̥"/>
            </a:endParaRPr>
          </a:p>
          <a:p>
            <a:pPr marL="808038" indent="-808038" fontAlgn="base">
              <a:spcBef>
                <a:spcPct val="20000"/>
              </a:spcBef>
              <a:spcAft>
                <a:spcPct val="0"/>
              </a:spcAft>
            </a:pPr>
            <a:r>
              <a:rPr kumimoji="1" lang="zh-CN" altLang="en-US" sz="2400" b="1" baseline="30000">
                <a:solidFill>
                  <a:srgbClr val="000066"/>
                </a:solidFill>
                <a:latin typeface="Times New Roman" pitchFamily="18" charset="0"/>
                <a:ea typeface="ˎ̥"/>
                <a:cs typeface="ˎ̥"/>
              </a:rPr>
              <a:t>                                                     </a:t>
            </a:r>
            <a:r>
              <a:rPr kumimoji="1" lang="en-US" altLang="zh-CN" sz="2400" b="1">
                <a:solidFill>
                  <a:srgbClr val="000066"/>
                </a:solidFill>
                <a:latin typeface="Times New Roman" pitchFamily="18" charset="0"/>
              </a:rPr>
              <a:t>δ</a:t>
            </a:r>
            <a:r>
              <a:rPr kumimoji="1" lang="en-US" altLang="zh-CN" sz="2400" b="1" baseline="30000">
                <a:solidFill>
                  <a:srgbClr val="000066"/>
                </a:solidFill>
                <a:latin typeface="Times New Roman" pitchFamily="18" charset="0"/>
                <a:ea typeface="ˎ̥"/>
                <a:cs typeface="ˎ̥"/>
              </a:rPr>
              <a:t>+</a:t>
            </a:r>
            <a:r>
              <a:rPr kumimoji="1" lang="zh-CN" altLang="en-US" sz="2400" b="1">
                <a:solidFill>
                  <a:srgbClr val="000066"/>
                </a:solidFill>
                <a:latin typeface="Times New Roman" pitchFamily="18" charset="0"/>
              </a:rPr>
              <a:t>足够，阴离子聚合； </a:t>
            </a:r>
            <a:endParaRPr kumimoji="1" lang="zh-CN" altLang="en-US" sz="2400" b="1">
              <a:solidFill>
                <a:srgbClr val="000066"/>
              </a:solidFill>
              <a:latin typeface="Times New Roman" pitchFamily="18" charset="0"/>
              <a:ea typeface="ˎ̥"/>
              <a:cs typeface="ˎ̥"/>
            </a:endParaRPr>
          </a:p>
          <a:p>
            <a:pPr marL="808038" indent="-808038" fontAlgn="base">
              <a:spcBef>
                <a:spcPct val="20000"/>
              </a:spcBef>
              <a:spcAft>
                <a:spcPct val="0"/>
              </a:spcAft>
            </a:pPr>
            <a:r>
              <a:rPr kumimoji="1" lang="zh-CN" altLang="en-US" sz="2400" b="1">
                <a:solidFill>
                  <a:srgbClr val="000066"/>
                </a:solidFill>
                <a:latin typeface="Times New Roman" pitchFamily="18" charset="0"/>
                <a:ea typeface="ˎ̥"/>
                <a:cs typeface="ˎ̥"/>
              </a:rPr>
              <a:t>   </a:t>
            </a:r>
            <a:r>
              <a:rPr kumimoji="1" lang="en-US" altLang="zh-CN" sz="2400" b="1">
                <a:solidFill>
                  <a:srgbClr val="000066"/>
                </a:solidFill>
                <a:latin typeface="Times New Roman" pitchFamily="18" charset="0"/>
                <a:ea typeface="ˎ̥"/>
                <a:cs typeface="ˎ̥"/>
              </a:rPr>
              <a:t>—X</a:t>
            </a:r>
            <a:r>
              <a:rPr kumimoji="1" lang="zh-CN" altLang="en-US" sz="2400" b="1">
                <a:solidFill>
                  <a:srgbClr val="000066"/>
                </a:solidFill>
                <a:latin typeface="Times New Roman" pitchFamily="18" charset="0"/>
              </a:rPr>
              <a:t>是供电基团，</a:t>
            </a:r>
            <a:r>
              <a:rPr kumimoji="1" lang="zh-CN" altLang="en-US" sz="2400" b="1">
                <a:solidFill>
                  <a:srgbClr val="000066"/>
                </a:solidFill>
                <a:latin typeface="Times New Roman" pitchFamily="18" charset="0"/>
                <a:ea typeface="ˎ̥"/>
                <a:cs typeface="ˎ̥"/>
              </a:rPr>
              <a:t> </a:t>
            </a:r>
            <a:r>
              <a:rPr kumimoji="1" lang="en-US" altLang="zh-CN" sz="2400" b="1">
                <a:solidFill>
                  <a:srgbClr val="000066"/>
                </a:solidFill>
                <a:latin typeface="Times New Roman" pitchFamily="18" charset="0"/>
              </a:rPr>
              <a:t>δ</a:t>
            </a:r>
            <a:r>
              <a:rPr kumimoji="1" lang="en-US" altLang="zh-CN" sz="2400" b="1" baseline="30000">
                <a:solidFill>
                  <a:srgbClr val="000066"/>
                </a:solidFill>
                <a:latin typeface="Times New Roman" pitchFamily="18" charset="0"/>
                <a:ea typeface="ˎ̥"/>
                <a:cs typeface="ˎ̥"/>
              </a:rPr>
              <a:t>- </a:t>
            </a:r>
            <a:r>
              <a:rPr kumimoji="1" lang="zh-CN" altLang="en-US" sz="2400" b="1">
                <a:solidFill>
                  <a:srgbClr val="000066"/>
                </a:solidFill>
                <a:latin typeface="Times New Roman" pitchFamily="18" charset="0"/>
              </a:rPr>
              <a:t>足够，阳离子聚合。 </a:t>
            </a:r>
            <a:endParaRPr kumimoji="1" lang="zh-CN" altLang="en-US" sz="2400" b="1">
              <a:solidFill>
                <a:srgbClr val="000066"/>
              </a:solidFill>
              <a:latin typeface="Times New Roman" pitchFamily="18" charset="0"/>
              <a:ea typeface="ˎ̥"/>
              <a:cs typeface="ˎ̥"/>
            </a:endParaRPr>
          </a:p>
          <a:p>
            <a:pPr marL="808038" indent="-808038" fontAlgn="base">
              <a:spcBef>
                <a:spcPct val="20000"/>
              </a:spcBef>
              <a:spcAft>
                <a:spcPct val="0"/>
              </a:spcAft>
            </a:pPr>
            <a:r>
              <a:rPr kumimoji="1" lang="zh-CN" altLang="en-US" sz="2400" b="1">
                <a:solidFill>
                  <a:srgbClr val="000066"/>
                </a:solidFill>
                <a:latin typeface="Times New Roman" pitchFamily="18" charset="0"/>
                <a:ea typeface="ˎ̥"/>
                <a:cs typeface="ˎ̥"/>
              </a:rPr>
              <a:t>   </a:t>
            </a:r>
            <a:r>
              <a:rPr kumimoji="1" lang="en-US" altLang="zh-CN" sz="2400" b="1">
                <a:solidFill>
                  <a:srgbClr val="000066"/>
                </a:solidFill>
                <a:latin typeface="Times New Roman" pitchFamily="18" charset="0"/>
                <a:ea typeface="ˎ̥"/>
                <a:cs typeface="ˎ̥"/>
              </a:rPr>
              <a:t>—X</a:t>
            </a:r>
            <a:r>
              <a:rPr kumimoji="1" lang="zh-CN" altLang="en-US" sz="2400" b="1">
                <a:solidFill>
                  <a:srgbClr val="000066"/>
                </a:solidFill>
                <a:latin typeface="Times New Roman" pitchFamily="18" charset="0"/>
              </a:rPr>
              <a:t>是带</a:t>
            </a:r>
            <a:r>
              <a:rPr kumimoji="1" lang="en-US" altLang="zh-CN" sz="2400" b="1">
                <a:solidFill>
                  <a:srgbClr val="000066"/>
                </a:solidFill>
                <a:latin typeface="Times New Roman" pitchFamily="18" charset="0"/>
              </a:rPr>
              <a:t>π</a:t>
            </a:r>
            <a:r>
              <a:rPr kumimoji="1" lang="zh-CN" altLang="en-US" sz="2400" b="1">
                <a:solidFill>
                  <a:srgbClr val="000066"/>
                </a:solidFill>
                <a:latin typeface="Times New Roman" pitchFamily="18" charset="0"/>
              </a:rPr>
              <a:t>键的取代基（</a:t>
            </a:r>
            <a:r>
              <a:rPr kumimoji="1" lang="en-US" altLang="zh-CN" sz="2400" b="1">
                <a:solidFill>
                  <a:srgbClr val="000066"/>
                </a:solidFill>
                <a:latin typeface="Times New Roman" pitchFamily="18" charset="0"/>
              </a:rPr>
              <a:t>π</a:t>
            </a:r>
            <a:r>
              <a:rPr kumimoji="1" lang="en-US" altLang="zh-CN" sz="2400" b="1">
                <a:solidFill>
                  <a:srgbClr val="000066"/>
                </a:solidFill>
                <a:latin typeface="Times New Roman" pitchFamily="18" charset="0"/>
                <a:ea typeface="ˎ̥"/>
                <a:cs typeface="ˎ̥"/>
              </a:rPr>
              <a:t>~</a:t>
            </a:r>
            <a:r>
              <a:rPr kumimoji="1" lang="en-US" altLang="zh-CN" sz="2400" b="1">
                <a:solidFill>
                  <a:srgbClr val="000066"/>
                </a:solidFill>
                <a:latin typeface="Times New Roman" pitchFamily="18" charset="0"/>
              </a:rPr>
              <a:t>π</a:t>
            </a:r>
            <a:r>
              <a:rPr kumimoji="1" lang="zh-CN" altLang="en-US" sz="2400" b="1">
                <a:solidFill>
                  <a:srgbClr val="000066"/>
                </a:solidFill>
                <a:latin typeface="Times New Roman" pitchFamily="18" charset="0"/>
              </a:rPr>
              <a:t>共轭体系）可进行三种历程的聚合。</a:t>
            </a:r>
          </a:p>
          <a:p>
            <a:pPr marL="808038" indent="-808038" fontAlgn="base">
              <a:spcBef>
                <a:spcPct val="20000"/>
              </a:spcBef>
              <a:spcAft>
                <a:spcPct val="0"/>
              </a:spcAft>
            </a:pPr>
            <a:r>
              <a:rPr kumimoji="1" lang="zh-CN" altLang="en-US" sz="2400" b="1">
                <a:solidFill>
                  <a:srgbClr val="000066"/>
                </a:solidFill>
                <a:latin typeface="Times New Roman" pitchFamily="18" charset="0"/>
              </a:rPr>
              <a:t>乙烯基单体对离子聚合有较强的选择性，但对自由基聚合的选择性很小，大部分烯类单体均可进行自由基聚合。</a:t>
            </a:r>
          </a:p>
        </p:txBody>
      </p:sp>
      <p:graphicFrame>
        <p:nvGraphicFramePr>
          <p:cNvPr id="50180" name="Object 4"/>
          <p:cNvGraphicFramePr>
            <a:graphicFrameLocks noChangeAspect="1"/>
          </p:cNvGraphicFramePr>
          <p:nvPr/>
        </p:nvGraphicFramePr>
        <p:xfrm>
          <a:off x="6877050" y="1412875"/>
          <a:ext cx="1439863" cy="931863"/>
        </p:xfrm>
        <a:graphic>
          <a:graphicData uri="http://schemas.openxmlformats.org/presentationml/2006/ole">
            <mc:AlternateContent xmlns:mc="http://schemas.openxmlformats.org/markup-compatibility/2006">
              <mc:Choice xmlns:v="urn:schemas-microsoft-com:vml" Requires="v">
                <p:oleObj spid="_x0000_s13330" name="CS ChemDraw Drawing" r:id="rId4" imgW="1005840" imgH="650240" progId="ChemDraw.Document.4.5">
                  <p:embed/>
                </p:oleObj>
              </mc:Choice>
              <mc:Fallback>
                <p:oleObj name="CS ChemDraw Drawing" r:id="rId4" imgW="1005840" imgH="650240" progId="ChemDraw.Document.4.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1412875"/>
                        <a:ext cx="1439863" cy="93186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1" name="Rectangle 5"/>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graphicFrame>
        <p:nvGraphicFramePr>
          <p:cNvPr id="28680" name="Object 6"/>
          <p:cNvGraphicFramePr>
            <a:graphicFrameLocks noChangeAspect="1"/>
          </p:cNvGraphicFramePr>
          <p:nvPr/>
        </p:nvGraphicFramePr>
        <p:xfrm>
          <a:off x="971550" y="4941888"/>
          <a:ext cx="7345363" cy="1354137"/>
        </p:xfrm>
        <a:graphic>
          <a:graphicData uri="http://schemas.openxmlformats.org/presentationml/2006/ole">
            <mc:AlternateContent xmlns:mc="http://schemas.openxmlformats.org/markup-compatibility/2006">
              <mc:Choice xmlns:v="urn:schemas-microsoft-com:vml" Requires="v">
                <p:oleObj spid="_x0000_s13331" name="Document" r:id="rId6" imgW="5010150" imgH="923925" progId="ChemWindow.Document">
                  <p:embed/>
                </p:oleObj>
              </mc:Choice>
              <mc:Fallback>
                <p:oleObj name="Document" r:id="rId6" imgW="5010150" imgH="923925" progId="ChemWindow.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4941888"/>
                        <a:ext cx="7345363"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20</a:t>
            </a:fld>
            <a:endParaRPr lang="en-US" altLang="zh-CN">
              <a:solidFill>
                <a:srgbClr val="000000"/>
              </a:solidFill>
            </a:endParaRPr>
          </a:p>
        </p:txBody>
      </p:sp>
    </p:spTree>
    <p:extLst>
      <p:ext uri="{BB962C8B-B14F-4D97-AF65-F5344CB8AC3E}">
        <p14:creationId xmlns:p14="http://schemas.microsoft.com/office/powerpoint/2010/main" val="2362196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8680"/>
                                        </p:tgtEl>
                                        <p:attrNameLst>
                                          <p:attrName>style.visibility</p:attrName>
                                        </p:attrNameLst>
                                      </p:cBhvr>
                                      <p:to>
                                        <p:strVal val="visible"/>
                                      </p:to>
                                    </p:set>
                                    <p:animEffect transition="in" filter="fade">
                                      <p:cBhvr>
                                        <p:cTn id="11"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5911" name="Group 103"/>
          <p:cNvGraphicFramePr>
            <a:graphicFrameLocks noGrp="1"/>
          </p:cNvGraphicFramePr>
          <p:nvPr>
            <p:extLst>
              <p:ext uri="{D42A27DB-BD31-4B8C-83A1-F6EECF244321}">
                <p14:modId xmlns:p14="http://schemas.microsoft.com/office/powerpoint/2010/main" val="3034851973"/>
              </p:ext>
            </p:extLst>
          </p:nvPr>
        </p:nvGraphicFramePr>
        <p:xfrm>
          <a:off x="468313" y="1484313"/>
          <a:ext cx="8229600" cy="4359277"/>
        </p:xfrm>
        <a:graphic>
          <a:graphicData uri="http://schemas.openxmlformats.org/drawingml/2006/table">
            <a:tbl>
              <a:tblPr/>
              <a:tblGrid>
                <a:gridCol w="1655762"/>
                <a:gridCol w="2519363"/>
                <a:gridCol w="1008062"/>
                <a:gridCol w="1008063"/>
                <a:gridCol w="1008062"/>
                <a:gridCol w="1030288"/>
              </a:tblGrid>
              <a:tr h="335329">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smtClean="0">
                          <a:ln>
                            <a:noFill/>
                          </a:ln>
                          <a:solidFill>
                            <a:schemeClr val="tx2"/>
                          </a:solidFill>
                          <a:effectLst/>
                          <a:latin typeface="Arial" pitchFamily="34" charset="0"/>
                          <a:ea typeface="宋体" pitchFamily="2" charset="-122"/>
                        </a:rPr>
                        <a:t>单体</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聚合类型</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532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中文名称</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分子式</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自由基</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阴离子</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阳离子</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配位</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乙烯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丙烯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正丁烯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异丁烯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丁二烯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=CHCH=CH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异戊二烯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氯丁二烯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=CClCH=CH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苯乙烯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6</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5</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α-</a:t>
                      </a:r>
                      <a:r>
                        <a:rPr kumimoji="0" lang="zh-CN" altLang="en-US" sz="1600" b="1" i="0" u="none" strike="noStrike" cap="none" normalizeH="0" baseline="0" smtClean="0">
                          <a:ln>
                            <a:noFill/>
                          </a:ln>
                          <a:solidFill>
                            <a:schemeClr val="tx2"/>
                          </a:solidFill>
                          <a:effectLst/>
                          <a:latin typeface="Arial" pitchFamily="34" charset="0"/>
                          <a:ea typeface="宋体" pitchFamily="2" charset="-122"/>
                        </a:rPr>
                        <a:t>苯乙烯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6</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5</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氯乙烯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=CHCl</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2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smtClean="0">
                          <a:ln>
                            <a:noFill/>
                          </a:ln>
                          <a:solidFill>
                            <a:schemeClr val="tx2"/>
                          </a:solidFill>
                          <a:effectLst/>
                          <a:latin typeface="Arial" pitchFamily="34" charset="0"/>
                          <a:ea typeface="宋体" pitchFamily="2" charset="-122"/>
                        </a:rPr>
                        <a:t>偏二氯乙烯</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CH2=CCl</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dirty="0" smtClean="0">
                        <a:ln>
                          <a:noFill/>
                        </a:ln>
                        <a:solidFill>
                          <a:schemeClr val="tx2"/>
                        </a:solidFill>
                        <a:effectLst/>
                        <a:latin typeface="Arial" pitchFamily="34" charset="0"/>
                        <a:ea typeface="宋体" pitchFamily="2" charset="-122"/>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58" name="Text Box 99"/>
          <p:cNvSpPr txBox="1">
            <a:spLocks noChangeArrowheads="1"/>
          </p:cNvSpPr>
          <p:nvPr/>
        </p:nvSpPr>
        <p:spPr bwMode="auto">
          <a:xfrm>
            <a:off x="1546225" y="908050"/>
            <a:ext cx="583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a:latin typeface="Arial" pitchFamily="34" charset="0"/>
              </a:rPr>
              <a:t>常见烯类单体的聚合类型</a:t>
            </a:r>
          </a:p>
        </p:txBody>
      </p:sp>
      <p:sp>
        <p:nvSpPr>
          <p:cNvPr id="41059" name="Text Box 101"/>
          <p:cNvSpPr txBox="1">
            <a:spLocks noChangeArrowheads="1"/>
          </p:cNvSpPr>
          <p:nvPr/>
        </p:nvSpPr>
        <p:spPr bwMode="auto">
          <a:xfrm>
            <a:off x="539750" y="5984453"/>
            <a:ext cx="813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sz="2000" dirty="0">
                <a:solidFill>
                  <a:srgbClr val="00007D"/>
                </a:solidFill>
                <a:ea typeface="宋体" pitchFamily="2" charset="-122"/>
              </a:rPr>
              <a:t>＋表示可以聚合；</a:t>
            </a:r>
            <a:r>
              <a:rPr lang="en-US" altLang="zh-CN" sz="2000" dirty="0">
                <a:solidFill>
                  <a:srgbClr val="00007D"/>
                </a:solidFill>
                <a:ea typeface="宋体" pitchFamily="2" charset="-122"/>
              </a:rPr>
              <a:t>⊕</a:t>
            </a:r>
            <a:r>
              <a:rPr lang="zh-CN" altLang="en-US" sz="2000" dirty="0">
                <a:solidFill>
                  <a:srgbClr val="00007D"/>
                </a:solidFill>
                <a:ea typeface="宋体" pitchFamily="2" charset="-122"/>
              </a:rPr>
              <a:t>表示已经工业化</a:t>
            </a:r>
          </a:p>
        </p:txBody>
      </p:sp>
      <p:sp>
        <p:nvSpPr>
          <p:cNvPr id="41060" name="Rectangle 104"/>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Tree>
    <p:extLst>
      <p:ext uri="{BB962C8B-B14F-4D97-AF65-F5344CB8AC3E}">
        <p14:creationId xmlns:p14="http://schemas.microsoft.com/office/powerpoint/2010/main" val="315819310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2771775" y="890588"/>
            <a:ext cx="355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lang="zh-CN" altLang="en-US" sz="2400" b="1">
                <a:solidFill>
                  <a:srgbClr val="A50021"/>
                </a:solidFill>
                <a:ea typeface="黑体" pitchFamily="49" charset="-122"/>
              </a:rPr>
              <a:t>常见烯类单体的聚合类型</a:t>
            </a:r>
          </a:p>
        </p:txBody>
      </p:sp>
      <p:sp>
        <p:nvSpPr>
          <p:cNvPr id="41987" name="Text Box 4"/>
          <p:cNvSpPr txBox="1">
            <a:spLocks noChangeArrowheads="1"/>
          </p:cNvSpPr>
          <p:nvPr/>
        </p:nvSpPr>
        <p:spPr bwMode="auto">
          <a:xfrm>
            <a:off x="7812088" y="1125538"/>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sz="1600">
                <a:solidFill>
                  <a:srgbClr val="00007D"/>
                </a:solidFill>
                <a:latin typeface="Arial" pitchFamily="34" charset="0"/>
                <a:ea typeface="宋体" pitchFamily="2" charset="-122"/>
              </a:rPr>
              <a:t>续表</a:t>
            </a:r>
          </a:p>
        </p:txBody>
      </p:sp>
      <p:graphicFrame>
        <p:nvGraphicFramePr>
          <p:cNvPr id="1656837" name="Group 5"/>
          <p:cNvGraphicFramePr>
            <a:graphicFrameLocks noGrp="1"/>
          </p:cNvGraphicFramePr>
          <p:nvPr>
            <p:extLst>
              <p:ext uri="{D42A27DB-BD31-4B8C-83A1-F6EECF244321}">
                <p14:modId xmlns:p14="http://schemas.microsoft.com/office/powerpoint/2010/main" val="1697570283"/>
              </p:ext>
            </p:extLst>
          </p:nvPr>
        </p:nvGraphicFramePr>
        <p:xfrm>
          <a:off x="468313" y="1485900"/>
          <a:ext cx="8207375" cy="4602480"/>
        </p:xfrm>
        <a:graphic>
          <a:graphicData uri="http://schemas.openxmlformats.org/drawingml/2006/table">
            <a:tbl>
              <a:tblPr/>
              <a:tblGrid>
                <a:gridCol w="1577975"/>
                <a:gridCol w="2955925"/>
                <a:gridCol w="935037"/>
                <a:gridCol w="933450"/>
                <a:gridCol w="862013"/>
                <a:gridCol w="942975"/>
              </a:tblGrid>
              <a:tr h="327025">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单体</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聚合类型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70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中文名称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分子式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自由基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阴离子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阳离子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配位</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氟乙烯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四氟乙烯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CF</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=CF</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六氟丙烯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CF</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F</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CF</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偏二氟乙烯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=CF</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烷基乙烯基醚</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zh-CN"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醋酸乙烯酯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=CHOCOCH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丙烯酸甲酯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=CHCOOCH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甲基丙烯酸甲酯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CH=C(CH3)COOCH3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丙烯腈</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=CHCN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偏二腈乙烯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=C(CN)</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endParaRPr kumimoji="0" lang="en-US" altLang="zh-CN"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tx2"/>
                          </a:solidFill>
                          <a:effectLst/>
                          <a:latin typeface="Arial" pitchFamily="34" charset="0"/>
                          <a:ea typeface="宋体" pitchFamily="2" charset="-122"/>
                        </a:rPr>
                        <a:t>硝基乙烯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r>
                        <a:rPr kumimoji="0" lang="en-US" altLang="zh-CN" sz="1600" b="1" i="0" u="none" strike="noStrike" cap="none" normalizeH="0" baseline="0" smtClean="0">
                          <a:ln>
                            <a:noFill/>
                          </a:ln>
                          <a:solidFill>
                            <a:schemeClr val="tx2"/>
                          </a:solidFill>
                          <a:effectLst/>
                          <a:latin typeface="Arial" pitchFamily="34" charset="0"/>
                          <a:ea typeface="宋体" pitchFamily="2" charset="-122"/>
                        </a:rPr>
                        <a:t>=CHNO</a:t>
                      </a:r>
                      <a:r>
                        <a:rPr kumimoji="0" lang="en-US" altLang="zh-CN" sz="1600" b="1" i="0" u="none" strike="noStrike" cap="none" normalizeH="0" baseline="-25000" smtClean="0">
                          <a:ln>
                            <a:noFill/>
                          </a:ln>
                          <a:solidFill>
                            <a:schemeClr val="tx2"/>
                          </a:solidFill>
                          <a:effectLst/>
                          <a:latin typeface="Arial" pitchFamily="34" charset="0"/>
                          <a:ea typeface="宋体" pitchFamily="2" charset="-122"/>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tx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dirty="0" smtClean="0">
                        <a:ln>
                          <a:noFill/>
                        </a:ln>
                        <a:solidFill>
                          <a:schemeClr val="tx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84" name="Text Box 102"/>
          <p:cNvSpPr txBox="1">
            <a:spLocks noChangeArrowheads="1"/>
          </p:cNvSpPr>
          <p:nvPr/>
        </p:nvSpPr>
        <p:spPr bwMode="auto">
          <a:xfrm>
            <a:off x="539750" y="6200477"/>
            <a:ext cx="813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sz="2000">
                <a:solidFill>
                  <a:srgbClr val="00007D"/>
                </a:solidFill>
                <a:ea typeface="宋体" pitchFamily="2" charset="-122"/>
              </a:rPr>
              <a:t>＋表示可以聚合；</a:t>
            </a:r>
            <a:r>
              <a:rPr lang="en-US" altLang="zh-CN" sz="2000">
                <a:solidFill>
                  <a:srgbClr val="00007D"/>
                </a:solidFill>
                <a:ea typeface="宋体" pitchFamily="2" charset="-122"/>
              </a:rPr>
              <a:t>⊕</a:t>
            </a:r>
            <a:r>
              <a:rPr lang="zh-CN" altLang="en-US" sz="2000">
                <a:solidFill>
                  <a:srgbClr val="00007D"/>
                </a:solidFill>
                <a:ea typeface="宋体" pitchFamily="2" charset="-122"/>
              </a:rPr>
              <a:t>表示已经工业化</a:t>
            </a:r>
          </a:p>
        </p:txBody>
      </p:sp>
      <p:sp>
        <p:nvSpPr>
          <p:cNvPr id="42085" name="Rectangle 104"/>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Tree>
    <p:extLst>
      <p:ext uri="{BB962C8B-B14F-4D97-AF65-F5344CB8AC3E}">
        <p14:creationId xmlns:p14="http://schemas.microsoft.com/office/powerpoint/2010/main" val="32465780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ChangeArrowheads="1"/>
          </p:cNvSpPr>
          <p:nvPr/>
        </p:nvSpPr>
        <p:spPr bwMode="auto">
          <a:xfrm>
            <a:off x="622300" y="836613"/>
            <a:ext cx="1816100" cy="579437"/>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3200" b="1">
                <a:solidFill>
                  <a:srgbClr val="A50021"/>
                </a:solidFill>
                <a:effectLst>
                  <a:outerShdw blurRad="38100" dist="38100" dir="2700000" algn="tl">
                    <a:srgbClr val="000000"/>
                  </a:outerShdw>
                </a:effectLst>
                <a:latin typeface="Times New Roman" pitchFamily="18" charset="0"/>
                <a:ea typeface="黑体" pitchFamily="49" charset="-122"/>
              </a:rPr>
              <a:t>空间效应</a:t>
            </a:r>
          </a:p>
        </p:txBody>
      </p:sp>
      <p:sp>
        <p:nvSpPr>
          <p:cNvPr id="51203" name="Rectangle 3"/>
          <p:cNvSpPr>
            <a:spLocks noChangeArrowheads="1"/>
          </p:cNvSpPr>
          <p:nvPr/>
        </p:nvSpPr>
        <p:spPr bwMode="auto">
          <a:xfrm>
            <a:off x="2513013" y="908050"/>
            <a:ext cx="60198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kumimoji="1" lang="zh-CN" altLang="en-US" sz="2800" b="1">
                <a:solidFill>
                  <a:srgbClr val="000000"/>
                </a:solidFill>
                <a:latin typeface="Times New Roman" pitchFamily="18" charset="0"/>
              </a:rPr>
              <a:t>（取代基的数量、体积、位置）</a:t>
            </a:r>
            <a:endParaRPr lang="zh-CN" altLang="en-US" sz="2800" b="1">
              <a:solidFill>
                <a:srgbClr val="000000"/>
              </a:solidFill>
            </a:endParaRPr>
          </a:p>
        </p:txBody>
      </p:sp>
      <p:sp>
        <p:nvSpPr>
          <p:cNvPr id="1156101" name="Text Box 5"/>
          <p:cNvSpPr txBox="1">
            <a:spLocks noChangeArrowheads="1"/>
          </p:cNvSpPr>
          <p:nvPr/>
        </p:nvSpPr>
        <p:spPr bwMode="auto">
          <a:xfrm>
            <a:off x="468313" y="1530350"/>
            <a:ext cx="3600450" cy="519113"/>
          </a:xfrm>
          <a:prstGeom prst="rect">
            <a:avLst/>
          </a:prstGeom>
          <a:noFill/>
          <a:ln w="9525">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kumimoji="1" lang="en-US" altLang="zh-CN" sz="2800" b="1">
                <a:solidFill>
                  <a:srgbClr val="A50021"/>
                </a:solidFill>
                <a:effectLst>
                  <a:outerShdw blurRad="38100" dist="38100" dir="2700000" algn="tl">
                    <a:srgbClr val="000000"/>
                  </a:outerShdw>
                </a:effectLst>
                <a:latin typeface="黑体" pitchFamily="49" charset="-122"/>
                <a:ea typeface="黑体" pitchFamily="49" charset="-122"/>
                <a:cs typeface="ˎ̥"/>
              </a:rPr>
              <a:t>1</a:t>
            </a: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）单取代烯烃</a:t>
            </a:r>
            <a:endParaRPr lang="zh-CN" altLang="en-US" sz="2800">
              <a:solidFill>
                <a:srgbClr val="A50021"/>
              </a:solidFill>
              <a:effectLst>
                <a:outerShdw blurRad="38100" dist="38100" dir="2700000" algn="tl">
                  <a:srgbClr val="000000"/>
                </a:outerShdw>
              </a:effectLst>
              <a:latin typeface="黑体" pitchFamily="49" charset="-122"/>
              <a:ea typeface="黑体" pitchFamily="49" charset="-122"/>
            </a:endParaRPr>
          </a:p>
        </p:txBody>
      </p:sp>
      <p:graphicFrame>
        <p:nvGraphicFramePr>
          <p:cNvPr id="29703" name="Object 6"/>
          <p:cNvGraphicFramePr>
            <a:graphicFrameLocks noChangeAspect="1"/>
          </p:cNvGraphicFramePr>
          <p:nvPr/>
        </p:nvGraphicFramePr>
        <p:xfrm>
          <a:off x="3924300" y="1727200"/>
          <a:ext cx="1295400" cy="838200"/>
        </p:xfrm>
        <a:graphic>
          <a:graphicData uri="http://schemas.openxmlformats.org/presentationml/2006/ole">
            <mc:AlternateContent xmlns:mc="http://schemas.openxmlformats.org/markup-compatibility/2006">
              <mc:Choice xmlns:v="urn:schemas-microsoft-com:vml" Requires="v">
                <p:oleObj spid="_x0000_s14354" name="CS ChemDraw Drawing" r:id="rId3" imgW="1005840" imgH="650240" progId="ChemDraw.Document.4.5">
                  <p:embed/>
                </p:oleObj>
              </mc:Choice>
              <mc:Fallback>
                <p:oleObj name="CS ChemDraw Drawing" r:id="rId3" imgW="1005840" imgH="6502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727200"/>
                        <a:ext cx="1295400" cy="838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9"/>
          <p:cNvSpPr txBox="1">
            <a:spLocks noChangeArrowheads="1"/>
          </p:cNvSpPr>
          <p:nvPr/>
        </p:nvSpPr>
        <p:spPr bwMode="auto">
          <a:xfrm>
            <a:off x="1243013" y="4708525"/>
            <a:ext cx="804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00"/>
                </a:solidFill>
                <a:ea typeface="ˎ̥"/>
                <a:cs typeface="ˎ̥"/>
              </a:rPr>
              <a:t>e.g:</a:t>
            </a:r>
            <a:endParaRPr lang="en-US" altLang="zh-CN" sz="1800" b="0">
              <a:solidFill>
                <a:srgbClr val="000000"/>
              </a:solidFill>
              <a:latin typeface="Arial" pitchFamily="34" charset="0"/>
              <a:ea typeface="宋体" pitchFamily="2" charset="-122"/>
            </a:endParaRPr>
          </a:p>
        </p:txBody>
      </p:sp>
      <p:graphicFrame>
        <p:nvGraphicFramePr>
          <p:cNvPr id="29705" name="Object 10"/>
          <p:cNvGraphicFramePr>
            <a:graphicFrameLocks noChangeAspect="1"/>
          </p:cNvGraphicFramePr>
          <p:nvPr/>
        </p:nvGraphicFramePr>
        <p:xfrm>
          <a:off x="2482850" y="4951413"/>
          <a:ext cx="1728788" cy="1285875"/>
        </p:xfrm>
        <a:graphic>
          <a:graphicData uri="http://schemas.openxmlformats.org/presentationml/2006/ole">
            <mc:AlternateContent xmlns:mc="http://schemas.openxmlformats.org/markup-compatibility/2006">
              <mc:Choice xmlns:v="urn:schemas-microsoft-com:vml" Requires="v">
                <p:oleObj spid="_x0000_s14355" name="CS ChemDraw Drawing" r:id="rId5" imgW="1729740" imgH="1285240" progId="ChemDraw.Document.4.5">
                  <p:embed/>
                </p:oleObj>
              </mc:Choice>
              <mc:Fallback>
                <p:oleObj name="CS ChemDraw Drawing" r:id="rId5" imgW="1729740" imgH="128524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850" y="4951413"/>
                        <a:ext cx="1728788" cy="128587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6" name="Text Box 11"/>
          <p:cNvSpPr txBox="1">
            <a:spLocks noChangeArrowheads="1"/>
          </p:cNvSpPr>
          <p:nvPr/>
        </p:nvSpPr>
        <p:spPr bwMode="auto">
          <a:xfrm>
            <a:off x="4905375" y="4926013"/>
            <a:ext cx="3060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2800">
                <a:ea typeface="ˎ̥"/>
                <a:cs typeface="ˎ̥"/>
              </a:rPr>
              <a:t>N-</a:t>
            </a:r>
            <a:r>
              <a:rPr kumimoji="1" lang="zh-CN" altLang="en-US" sz="2800">
                <a:ea typeface="宋体" pitchFamily="2" charset="-122"/>
              </a:rPr>
              <a:t>乙烯基吡咯烷酮</a:t>
            </a:r>
            <a:endParaRPr lang="zh-CN" altLang="en-US" sz="1800" b="0">
              <a:latin typeface="Arial" pitchFamily="34" charset="0"/>
              <a:ea typeface="宋体" pitchFamily="2" charset="-122"/>
            </a:endParaRPr>
          </a:p>
        </p:txBody>
      </p:sp>
      <p:sp>
        <p:nvSpPr>
          <p:cNvPr id="29707" name="Text Box 12"/>
          <p:cNvSpPr txBox="1">
            <a:spLocks noChangeArrowheads="1"/>
          </p:cNvSpPr>
          <p:nvPr/>
        </p:nvSpPr>
        <p:spPr bwMode="auto">
          <a:xfrm>
            <a:off x="4900613" y="55895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zh-CN" altLang="en-US" sz="2800">
                <a:ea typeface="宋体" pitchFamily="2" charset="-122"/>
              </a:rPr>
              <a:t>自由基聚合</a:t>
            </a:r>
            <a:endParaRPr lang="zh-CN" altLang="en-US" sz="1800" b="0">
              <a:latin typeface="Arial" pitchFamily="34" charset="0"/>
              <a:ea typeface="宋体" pitchFamily="2" charset="-122"/>
            </a:endParaRPr>
          </a:p>
        </p:txBody>
      </p:sp>
      <p:sp>
        <p:nvSpPr>
          <p:cNvPr id="51210" name="Rectangle 13"/>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29709" name="Rectangle 14"/>
          <p:cNvSpPr>
            <a:spLocks noChangeArrowheads="1"/>
          </p:cNvSpPr>
          <p:nvPr/>
        </p:nvSpPr>
        <p:spPr bwMode="auto">
          <a:xfrm>
            <a:off x="755650" y="2636838"/>
            <a:ext cx="79930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lang="zh-CN" altLang="en-US" sz="2400" b="1">
                <a:solidFill>
                  <a:srgbClr val="000066"/>
                </a:solidFill>
                <a:latin typeface="Times New Roman" pitchFamily="18" charset="0"/>
              </a:rPr>
              <a:t>        由取代基的体积、数量和位置等因素所引起的空间位阻作用，</a:t>
            </a:r>
            <a:r>
              <a:rPr lang="zh-CN" altLang="en-US" sz="2400" b="1">
                <a:solidFill>
                  <a:srgbClr val="A50021"/>
                </a:solidFill>
                <a:latin typeface="Times New Roman" pitchFamily="18" charset="0"/>
              </a:rPr>
              <a:t>对单体的聚合能力有显著影响，但不影响其对活性种的选择性</a:t>
            </a:r>
            <a:r>
              <a:rPr lang="zh-CN" altLang="en-US" sz="2400" b="1">
                <a:solidFill>
                  <a:srgbClr val="000066"/>
                </a:solidFill>
                <a:latin typeface="Times New Roman" pitchFamily="18" charset="0"/>
              </a:rPr>
              <a:t>。单取代烯类单体，即使取代基体积较大，也不妨碍聚合，如乙烯基咔唑、</a:t>
            </a:r>
            <a:r>
              <a:rPr lang="en-US" altLang="zh-CN" sz="2400" b="1">
                <a:solidFill>
                  <a:srgbClr val="000066"/>
                </a:solidFill>
                <a:latin typeface="Times New Roman" pitchFamily="18" charset="0"/>
              </a:rPr>
              <a:t>N-</a:t>
            </a:r>
            <a:r>
              <a:rPr lang="zh-CN" altLang="en-US" sz="2400" b="1">
                <a:solidFill>
                  <a:srgbClr val="000066"/>
                </a:solidFill>
                <a:latin typeface="Times New Roman" pitchFamily="18" charset="0"/>
              </a:rPr>
              <a:t>乙烯基吡咯烷酮。</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23</a:t>
            </a:fld>
            <a:endParaRPr lang="en-US" altLang="zh-CN">
              <a:solidFill>
                <a:srgbClr val="000000"/>
              </a:solidFill>
            </a:endParaRPr>
          </a:p>
        </p:txBody>
      </p:sp>
    </p:spTree>
    <p:extLst>
      <p:ext uri="{BB962C8B-B14F-4D97-AF65-F5344CB8AC3E}">
        <p14:creationId xmlns:p14="http://schemas.microsoft.com/office/powerpoint/2010/main" val="3403696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61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709"/>
                                        </p:tgtEl>
                                        <p:attrNameLst>
                                          <p:attrName>style.visibility</p:attrName>
                                        </p:attrNameLst>
                                      </p:cBhvr>
                                      <p:to>
                                        <p:strVal val="visible"/>
                                      </p:to>
                                    </p:set>
                                    <p:animEffect transition="in" filter="fade">
                                      <p:cBhvr>
                                        <p:cTn id="13" dur="500"/>
                                        <p:tgtEl>
                                          <p:spTgt spid="29709"/>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fade">
                                      <p:cBhvr>
                                        <p:cTn id="17" dur="500"/>
                                        <p:tgtEl>
                                          <p:spTgt spid="29704"/>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29705"/>
                                        </p:tgtEl>
                                        <p:attrNameLst>
                                          <p:attrName>style.visibility</p:attrName>
                                        </p:attrNameLst>
                                      </p:cBhvr>
                                      <p:to>
                                        <p:strVal val="visible"/>
                                      </p:to>
                                    </p:set>
                                    <p:animEffect transition="in" filter="fade">
                                      <p:cBhvr>
                                        <p:cTn id="21" dur="500"/>
                                        <p:tgtEl>
                                          <p:spTgt spid="29705"/>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9706"/>
                                        </p:tgtEl>
                                        <p:attrNameLst>
                                          <p:attrName>style.visibility</p:attrName>
                                        </p:attrNameLst>
                                      </p:cBhvr>
                                      <p:to>
                                        <p:strVal val="visible"/>
                                      </p:to>
                                    </p:set>
                                    <p:animEffect transition="in" filter="fade">
                                      <p:cBhvr>
                                        <p:cTn id="25" dur="500"/>
                                        <p:tgtEl>
                                          <p:spTgt spid="29706"/>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9707"/>
                                        </p:tgtEl>
                                        <p:attrNameLst>
                                          <p:attrName>style.visibility</p:attrName>
                                        </p:attrNameLst>
                                      </p:cBhvr>
                                      <p:to>
                                        <p:strVal val="visible"/>
                                      </p:to>
                                    </p:set>
                                    <p:animEffect transition="in" filter="fade">
                                      <p:cBhvr>
                                        <p:cTn id="29"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1" grpId="0"/>
      <p:bldP spid="29704" grpId="0"/>
      <p:bldP spid="29706" grpId="0"/>
      <p:bldP spid="29707" grpId="0"/>
      <p:bldP spid="297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p:cNvSpPr>
          <p:nvPr/>
        </p:nvSpPr>
        <p:spPr bwMode="auto">
          <a:xfrm>
            <a:off x="395288" y="965200"/>
            <a:ext cx="3673475"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kumimoji="1" lang="en-US" altLang="zh-CN" sz="2800" b="1">
                <a:solidFill>
                  <a:srgbClr val="A50021"/>
                </a:solidFill>
                <a:effectLst>
                  <a:outerShdw blurRad="38100" dist="38100" dir="2700000" algn="tl">
                    <a:srgbClr val="000000"/>
                  </a:outerShdw>
                </a:effectLst>
                <a:latin typeface="黑体" pitchFamily="49" charset="-122"/>
                <a:ea typeface="黑体" pitchFamily="49" charset="-122"/>
                <a:cs typeface="ˎ̥"/>
              </a:rPr>
              <a:t>2</a:t>
            </a: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）双取代烯烃</a:t>
            </a:r>
          </a:p>
        </p:txBody>
      </p:sp>
      <p:sp>
        <p:nvSpPr>
          <p:cNvPr id="52227" name="Rectangle 3"/>
          <p:cNvSpPr>
            <a:spLocks noChangeArrowheads="1"/>
          </p:cNvSpPr>
          <p:nvPr/>
        </p:nvSpPr>
        <p:spPr bwMode="auto">
          <a:xfrm>
            <a:off x="755650" y="1811338"/>
            <a:ext cx="3314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kumimoji="1" lang="en-US" altLang="zh-CN" sz="2800" b="1">
                <a:solidFill>
                  <a:srgbClr val="000066"/>
                </a:solidFill>
                <a:latin typeface="Times New Roman" pitchFamily="18" charset="0"/>
                <a:ea typeface="ˎ̥"/>
                <a:cs typeface="ˎ̥"/>
              </a:rPr>
              <a:t>1,1-</a:t>
            </a:r>
            <a:r>
              <a:rPr kumimoji="1" lang="zh-CN" altLang="en-US" sz="2800" b="1">
                <a:solidFill>
                  <a:srgbClr val="000066"/>
                </a:solidFill>
                <a:latin typeface="Times New Roman" pitchFamily="18" charset="0"/>
                <a:ea typeface="ˎ̥"/>
                <a:cs typeface="ˎ̥"/>
              </a:rPr>
              <a:t>双取代 </a:t>
            </a:r>
            <a:endParaRPr lang="zh-CN" altLang="en-US" sz="2800" b="1">
              <a:solidFill>
                <a:srgbClr val="000066"/>
              </a:solidFill>
              <a:latin typeface="Times New Roman" pitchFamily="18" charset="0"/>
              <a:ea typeface="ˎ̥"/>
              <a:cs typeface="ˎ̥"/>
            </a:endParaRPr>
          </a:p>
        </p:txBody>
      </p:sp>
      <p:graphicFrame>
        <p:nvGraphicFramePr>
          <p:cNvPr id="52228" name="Object 4"/>
          <p:cNvGraphicFramePr>
            <a:graphicFrameLocks noChangeAspect="1"/>
          </p:cNvGraphicFramePr>
          <p:nvPr/>
        </p:nvGraphicFramePr>
        <p:xfrm>
          <a:off x="3708400" y="1341438"/>
          <a:ext cx="973138" cy="1066800"/>
        </p:xfrm>
        <a:graphic>
          <a:graphicData uri="http://schemas.openxmlformats.org/presentationml/2006/ole">
            <mc:AlternateContent xmlns:mc="http://schemas.openxmlformats.org/markup-compatibility/2006">
              <mc:Choice xmlns:v="urn:schemas-microsoft-com:vml" Requires="v">
                <p:oleObj spid="_x0000_s15386" name="CS ChemDraw Drawing" r:id="rId3" imgW="858520" imgH="942340" progId="ChemDraw.Document.4.5">
                  <p:embed/>
                </p:oleObj>
              </mc:Choice>
              <mc:Fallback>
                <p:oleObj name="CS ChemDraw Drawing" r:id="rId3" imgW="858520" imgH="94234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341438"/>
                        <a:ext cx="973138" cy="10668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7" name="Text Box 5"/>
          <p:cNvSpPr txBox="1">
            <a:spLocks noChangeArrowheads="1"/>
          </p:cNvSpPr>
          <p:nvPr/>
        </p:nvSpPr>
        <p:spPr bwMode="auto">
          <a:xfrm>
            <a:off x="611188" y="2565400"/>
            <a:ext cx="82089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        如果取代基体积小，一般都能按基团性质进行相应机理的聚合，并且结构不对称，极化程度高，反而更易聚合。</a:t>
            </a:r>
          </a:p>
          <a:p>
            <a:pPr eaLnBrk="1" fontAlgn="base" hangingPunct="1">
              <a:spcBef>
                <a:spcPct val="0"/>
              </a:spcBef>
              <a:spcAft>
                <a:spcPct val="0"/>
              </a:spcAft>
            </a:pPr>
            <a:r>
              <a:rPr kumimoji="1" lang="en-US" altLang="zh-CN">
                <a:solidFill>
                  <a:srgbClr val="000000"/>
                </a:solidFill>
                <a:ea typeface="ˎ̥"/>
                <a:cs typeface="ˎ̥"/>
              </a:rPr>
              <a:t>e.g :</a:t>
            </a:r>
            <a:endParaRPr lang="en-US" altLang="zh-CN" b="0">
              <a:solidFill>
                <a:srgbClr val="000000"/>
              </a:solidFill>
              <a:latin typeface="Arial" pitchFamily="34" charset="0"/>
              <a:ea typeface="宋体" pitchFamily="2" charset="-122"/>
            </a:endParaRPr>
          </a:p>
        </p:txBody>
      </p:sp>
      <p:grpSp>
        <p:nvGrpSpPr>
          <p:cNvPr id="30728" name="Group 13"/>
          <p:cNvGrpSpPr>
            <a:grpSpLocks/>
          </p:cNvGrpSpPr>
          <p:nvPr/>
        </p:nvGrpSpPr>
        <p:grpSpPr bwMode="auto">
          <a:xfrm>
            <a:off x="1835150" y="3789363"/>
            <a:ext cx="5370513" cy="1646237"/>
            <a:chOff x="320" y="2482"/>
            <a:chExt cx="3383" cy="1037"/>
          </a:xfrm>
        </p:grpSpPr>
        <p:graphicFrame>
          <p:nvGraphicFramePr>
            <p:cNvPr id="52233" name="Object 6"/>
            <p:cNvGraphicFramePr>
              <a:graphicFrameLocks noChangeAspect="1"/>
            </p:cNvGraphicFramePr>
            <p:nvPr/>
          </p:nvGraphicFramePr>
          <p:xfrm>
            <a:off x="1156" y="2523"/>
            <a:ext cx="816" cy="761"/>
          </p:xfrm>
          <a:graphic>
            <a:graphicData uri="http://schemas.openxmlformats.org/presentationml/2006/ole">
              <mc:AlternateContent xmlns:mc="http://schemas.openxmlformats.org/markup-compatibility/2006">
                <mc:Choice xmlns:v="urn:schemas-microsoft-com:vml" Requires="v">
                  <p:oleObj spid="_x0000_s15387" name="CS ChemDraw Drawing" r:id="rId5" imgW="1092200" imgH="1018540" progId="ChemDraw.Document.4.5">
                    <p:embed/>
                  </p:oleObj>
                </mc:Choice>
                <mc:Fallback>
                  <p:oleObj name="CS ChemDraw Drawing" r:id="rId5" imgW="1092200" imgH="101854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 y="2523"/>
                          <a:ext cx="816" cy="761"/>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127" name="Line 7"/>
            <p:cNvSpPr>
              <a:spLocks noChangeShapeType="1"/>
            </p:cNvSpPr>
            <p:nvPr/>
          </p:nvSpPr>
          <p:spPr bwMode="auto">
            <a:xfrm flipV="1">
              <a:off x="688" y="2962"/>
              <a:ext cx="432" cy="288"/>
            </a:xfrm>
            <a:prstGeom prst="line">
              <a:avLst/>
            </a:prstGeom>
            <a:noFill/>
            <a:ln w="22225">
              <a:solidFill>
                <a:srgbClr val="0000FF"/>
              </a:solidFill>
              <a:round/>
              <a:headEnd/>
              <a:tailEnd type="triangle" w="med" len="med"/>
            </a:ln>
            <a:effectLst/>
          </p:spPr>
          <p:txBody>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52235" name="Text Box 8"/>
            <p:cNvSpPr txBox="1">
              <a:spLocks noChangeArrowheads="1"/>
            </p:cNvSpPr>
            <p:nvPr/>
          </p:nvSpPr>
          <p:spPr bwMode="auto">
            <a:xfrm>
              <a:off x="1061" y="2530"/>
              <a:ext cx="49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00"/>
                  </a:solidFill>
                  <a:ea typeface="宋体" pitchFamily="2" charset="-122"/>
                </a:rPr>
                <a:t>δ</a:t>
              </a:r>
              <a:r>
                <a:rPr kumimoji="1" lang="en-US" altLang="zh-CN" sz="3200" baseline="30000">
                  <a:solidFill>
                    <a:srgbClr val="000000"/>
                  </a:solidFill>
                  <a:ea typeface="ˎ̥"/>
                  <a:cs typeface="ˎ̥"/>
                </a:rPr>
                <a:t>-</a:t>
              </a:r>
              <a:r>
                <a:rPr kumimoji="1" lang="en-US" altLang="zh-CN" sz="3200">
                  <a:solidFill>
                    <a:srgbClr val="000000"/>
                  </a:solidFill>
                  <a:ea typeface="宋体" pitchFamily="2" charset="-122"/>
                </a:rPr>
                <a:t> </a:t>
              </a:r>
              <a:endParaRPr lang="en-US" altLang="zh-CN" sz="1800" b="0">
                <a:solidFill>
                  <a:srgbClr val="000000"/>
                </a:solidFill>
                <a:latin typeface="Arial" pitchFamily="34" charset="0"/>
                <a:ea typeface="宋体" pitchFamily="2" charset="-122"/>
              </a:endParaRPr>
            </a:p>
          </p:txBody>
        </p:sp>
        <p:sp>
          <p:nvSpPr>
            <p:cNvPr id="52236" name="Text Box 9"/>
            <p:cNvSpPr txBox="1">
              <a:spLocks noChangeArrowheads="1"/>
            </p:cNvSpPr>
            <p:nvPr/>
          </p:nvSpPr>
          <p:spPr bwMode="auto">
            <a:xfrm>
              <a:off x="320" y="3154"/>
              <a:ext cx="4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en-US" altLang="zh-CN" sz="3200">
                  <a:solidFill>
                    <a:srgbClr val="0000FF"/>
                  </a:solidFill>
                  <a:ea typeface="ˎ̥"/>
                  <a:cs typeface="ˎ̥"/>
                </a:rPr>
                <a:t>A</a:t>
              </a:r>
              <a:r>
                <a:rPr kumimoji="1" lang="en-US" altLang="zh-CN" sz="3200" baseline="30000">
                  <a:solidFill>
                    <a:srgbClr val="0000FF"/>
                  </a:solidFill>
                  <a:ea typeface="ˎ̥"/>
                  <a:cs typeface="ˎ̥"/>
                </a:rPr>
                <a:t>+</a:t>
              </a:r>
              <a:r>
                <a:rPr kumimoji="1" lang="en-US" altLang="zh-CN" sz="3200">
                  <a:solidFill>
                    <a:srgbClr val="0000FF"/>
                  </a:solidFill>
                  <a:ea typeface="宋体" pitchFamily="2" charset="-122"/>
                </a:rPr>
                <a:t> </a:t>
              </a:r>
              <a:endParaRPr lang="en-US" altLang="zh-CN" sz="1800" b="0">
                <a:solidFill>
                  <a:srgbClr val="000000"/>
                </a:solidFill>
                <a:latin typeface="Arial" pitchFamily="34" charset="0"/>
                <a:ea typeface="宋体" pitchFamily="2" charset="-122"/>
              </a:endParaRPr>
            </a:p>
          </p:txBody>
        </p:sp>
        <p:graphicFrame>
          <p:nvGraphicFramePr>
            <p:cNvPr id="52237" name="Object 10"/>
            <p:cNvGraphicFramePr>
              <a:graphicFrameLocks noChangeAspect="1"/>
            </p:cNvGraphicFramePr>
            <p:nvPr/>
          </p:nvGraphicFramePr>
          <p:xfrm>
            <a:off x="1936" y="2482"/>
            <a:ext cx="1767" cy="835"/>
          </p:xfrm>
          <a:graphic>
            <a:graphicData uri="http://schemas.openxmlformats.org/presentationml/2006/ole">
              <mc:AlternateContent xmlns:mc="http://schemas.openxmlformats.org/markup-compatibility/2006">
                <mc:Choice xmlns:v="urn:schemas-microsoft-com:vml" Requires="v">
                  <p:oleObj spid="_x0000_s15388" name="CS ChemDraw Drawing" r:id="rId7" imgW="2143760" imgH="1026160" progId="ChemDraw.Document.6.0">
                    <p:embed/>
                  </p:oleObj>
                </mc:Choice>
                <mc:Fallback>
                  <p:oleObj name="CS ChemDraw Drawing" r:id="rId7" imgW="2143760" imgH="102616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 y="2482"/>
                          <a:ext cx="1767" cy="83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29" name="Text Box 11"/>
          <p:cNvSpPr txBox="1">
            <a:spLocks noChangeArrowheads="1"/>
          </p:cNvSpPr>
          <p:nvPr/>
        </p:nvSpPr>
        <p:spPr bwMode="auto">
          <a:xfrm>
            <a:off x="1187450" y="5589588"/>
            <a:ext cx="631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zh-CN" altLang="en-US">
                <a:ea typeface="宋体" pitchFamily="2" charset="-122"/>
              </a:rPr>
              <a:t>但如果取代基体积大（如芳基），则不能聚合</a:t>
            </a:r>
            <a:endParaRPr lang="zh-CN" altLang="en-US">
              <a:latin typeface="Arial" pitchFamily="34" charset="0"/>
              <a:ea typeface="宋体" pitchFamily="2" charset="-122"/>
            </a:endParaRPr>
          </a:p>
        </p:txBody>
      </p:sp>
      <p:sp>
        <p:nvSpPr>
          <p:cNvPr id="52232" name="Rectangle 12"/>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24</a:t>
            </a:fld>
            <a:endParaRPr lang="en-US" altLang="zh-CN">
              <a:solidFill>
                <a:srgbClr val="000000"/>
              </a:solidFill>
            </a:endParaRPr>
          </a:p>
        </p:txBody>
      </p:sp>
    </p:spTree>
    <p:extLst>
      <p:ext uri="{BB962C8B-B14F-4D97-AF65-F5344CB8AC3E}">
        <p14:creationId xmlns:p14="http://schemas.microsoft.com/office/powerpoint/2010/main" val="2447139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500"/>
                                        <p:tgtEl>
                                          <p:spTgt spid="30727"/>
                                        </p:tgtEl>
                                      </p:cBhvr>
                                    </p:animEffect>
                                  </p:childTnLst>
                                </p:cTn>
                              </p:par>
                              <p:par>
                                <p:cTn id="8" presetID="10" presetClass="entr" presetSubtype="0" fill="hold" nodeType="withEffect">
                                  <p:stCondLst>
                                    <p:cond delay="0"/>
                                  </p:stCondLst>
                                  <p:childTnLst>
                                    <p:set>
                                      <p:cBhvr>
                                        <p:cTn id="9" dur="1" fill="hold">
                                          <p:stCondLst>
                                            <p:cond delay="0"/>
                                          </p:stCondLst>
                                        </p:cTn>
                                        <p:tgtEl>
                                          <p:spTgt spid="30728"/>
                                        </p:tgtEl>
                                        <p:attrNameLst>
                                          <p:attrName>style.visibility</p:attrName>
                                        </p:attrNameLst>
                                      </p:cBhvr>
                                      <p:to>
                                        <p:strVal val="visible"/>
                                      </p:to>
                                    </p:set>
                                    <p:animEffect transition="in" filter="fade">
                                      <p:cBhvr>
                                        <p:cTn id="10" dur="500"/>
                                        <p:tgtEl>
                                          <p:spTgt spid="307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9"/>
                                        </p:tgtEl>
                                        <p:attrNameLst>
                                          <p:attrName>style.visibility</p:attrName>
                                        </p:attrNameLst>
                                      </p:cBhvr>
                                      <p:to>
                                        <p:strVal val="visible"/>
                                      </p:to>
                                    </p:set>
                                    <p:animEffect transition="in" filter="fade">
                                      <p:cBhvr>
                                        <p:cTn id="13"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4213" y="1074738"/>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fontAlgn="base">
              <a:spcBef>
                <a:spcPct val="20000"/>
              </a:spcBef>
              <a:spcAft>
                <a:spcPct val="0"/>
              </a:spcAft>
            </a:pPr>
            <a:r>
              <a:rPr kumimoji="1" lang="en-US" altLang="zh-CN" sz="2800" b="1">
                <a:solidFill>
                  <a:srgbClr val="000066"/>
                </a:solidFill>
                <a:latin typeface="Times New Roman" pitchFamily="18" charset="0"/>
                <a:ea typeface="ˎ̥"/>
                <a:cs typeface="ˎ̥"/>
              </a:rPr>
              <a:t>1,2-</a:t>
            </a:r>
            <a:r>
              <a:rPr kumimoji="1" lang="zh-CN" altLang="en-US" sz="2800" b="1">
                <a:solidFill>
                  <a:srgbClr val="000066"/>
                </a:solidFill>
                <a:latin typeface="Times New Roman" pitchFamily="18" charset="0"/>
                <a:ea typeface="ˎ̥"/>
                <a:cs typeface="ˎ̥"/>
              </a:rPr>
              <a:t>双取代</a:t>
            </a:r>
          </a:p>
        </p:txBody>
      </p:sp>
      <p:graphicFrame>
        <p:nvGraphicFramePr>
          <p:cNvPr id="53251" name="Object 3"/>
          <p:cNvGraphicFramePr>
            <a:graphicFrameLocks noChangeAspect="1"/>
          </p:cNvGraphicFramePr>
          <p:nvPr/>
        </p:nvGraphicFramePr>
        <p:xfrm>
          <a:off x="3490913" y="1328738"/>
          <a:ext cx="1296987" cy="804862"/>
        </p:xfrm>
        <a:graphic>
          <a:graphicData uri="http://schemas.openxmlformats.org/presentationml/2006/ole">
            <mc:AlternateContent xmlns:mc="http://schemas.openxmlformats.org/markup-compatibility/2006">
              <mc:Choice xmlns:v="urn:schemas-microsoft-com:vml" Requires="v">
                <p:oleObj spid="_x0000_s16394" name="CS ChemDraw Drawing" r:id="rId3" imgW="942340" imgH="584200" progId="ChemDraw.Document.4.5">
                  <p:embed/>
                </p:oleObj>
              </mc:Choice>
              <mc:Fallback>
                <p:oleObj name="CS ChemDraw Drawing" r:id="rId3" imgW="942340" imgH="58420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1328738"/>
                        <a:ext cx="1296987" cy="80486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0" name="Text Box 5"/>
          <p:cNvSpPr txBox="1">
            <a:spLocks noChangeArrowheads="1"/>
          </p:cNvSpPr>
          <p:nvPr/>
        </p:nvSpPr>
        <p:spPr bwMode="auto">
          <a:xfrm>
            <a:off x="682625" y="4468813"/>
            <a:ext cx="7921625" cy="1552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66"/>
                </a:solidFill>
                <a:latin typeface="黑体" pitchFamily="49" charset="-122"/>
              </a:rPr>
              <a:t>    三取代、四取代的烯类化合物一般不能聚合，但氟代乙烯例外。例如：氟乙烯、</a:t>
            </a:r>
            <a:r>
              <a:rPr kumimoji="1" lang="en-US" altLang="zh-CN">
                <a:solidFill>
                  <a:srgbClr val="000066"/>
                </a:solidFill>
                <a:latin typeface="黑体" pitchFamily="49" charset="-122"/>
              </a:rPr>
              <a:t>1,1-</a:t>
            </a:r>
            <a:r>
              <a:rPr kumimoji="1" lang="zh-CN" altLang="en-US">
                <a:solidFill>
                  <a:srgbClr val="000066"/>
                </a:solidFill>
                <a:latin typeface="黑体" pitchFamily="49" charset="-122"/>
              </a:rPr>
              <a:t>二氟乙烯、</a:t>
            </a:r>
            <a:r>
              <a:rPr kumimoji="1" lang="en-US" altLang="zh-CN">
                <a:solidFill>
                  <a:srgbClr val="000066"/>
                </a:solidFill>
                <a:latin typeface="黑体" pitchFamily="49" charset="-122"/>
              </a:rPr>
              <a:t>1,2-</a:t>
            </a:r>
            <a:r>
              <a:rPr kumimoji="1" lang="zh-CN" altLang="en-US">
                <a:solidFill>
                  <a:srgbClr val="000066"/>
                </a:solidFill>
                <a:latin typeface="黑体" pitchFamily="49" charset="-122"/>
              </a:rPr>
              <a:t>二氟乙烯、三氟乙烯、四氟乙烯均可聚合。不论氟代的数量和位置，均极易聚合。</a:t>
            </a:r>
          </a:p>
        </p:txBody>
      </p:sp>
      <p:sp>
        <p:nvSpPr>
          <p:cNvPr id="53253" name="Rectangle 8"/>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31752" name="Rectangle 9"/>
          <p:cNvSpPr>
            <a:spLocks noChangeArrowheads="1"/>
          </p:cNvSpPr>
          <p:nvPr/>
        </p:nvSpPr>
        <p:spPr bwMode="auto">
          <a:xfrm>
            <a:off x="539750" y="2205038"/>
            <a:ext cx="80645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66"/>
                </a:solidFill>
                <a:latin typeface="Times New Roman" pitchFamily="18" charset="0"/>
              </a:rPr>
              <a:t>        因结构对称，极化程度低，位阻效应大，电子效应往往相互抵消，一般不能聚合。但有时能与其他单体共聚，如马来酸酐能与苯乙烯共聚。 </a:t>
            </a:r>
          </a:p>
        </p:txBody>
      </p:sp>
      <p:sp>
        <p:nvSpPr>
          <p:cNvPr id="1158154" name="Rectangle 10"/>
          <p:cNvSpPr>
            <a:spLocks noChangeArrowheads="1"/>
          </p:cNvSpPr>
          <p:nvPr/>
        </p:nvSpPr>
        <p:spPr bwMode="auto">
          <a:xfrm>
            <a:off x="395288" y="3789363"/>
            <a:ext cx="3673475" cy="519112"/>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dirty="0">
                <a:solidFill>
                  <a:srgbClr val="A50021"/>
                </a:solidFill>
                <a:effectLst>
                  <a:outerShdw blurRad="38100" dist="38100" dir="2700000" algn="tl">
                    <a:srgbClr val="000000"/>
                  </a:outerShdw>
                </a:effectLst>
                <a:latin typeface="黑体" pitchFamily="49" charset="-122"/>
                <a:ea typeface="黑体" pitchFamily="49" charset="-122"/>
              </a:rPr>
              <a:t>（</a:t>
            </a:r>
            <a:r>
              <a:rPr kumimoji="1" lang="en-US" altLang="zh-CN" sz="2800" b="1" dirty="0">
                <a:solidFill>
                  <a:srgbClr val="A50021"/>
                </a:solidFill>
                <a:effectLst>
                  <a:outerShdw blurRad="38100" dist="38100" dir="2700000" algn="tl">
                    <a:srgbClr val="000000"/>
                  </a:outerShdw>
                </a:effectLst>
                <a:latin typeface="黑体" pitchFamily="49" charset="-122"/>
                <a:ea typeface="黑体" pitchFamily="49" charset="-122"/>
                <a:cs typeface="ˎ̥"/>
              </a:rPr>
              <a:t>3</a:t>
            </a:r>
            <a:r>
              <a:rPr kumimoji="1" lang="zh-CN" altLang="en-US" sz="2800" b="1" dirty="0">
                <a:solidFill>
                  <a:srgbClr val="A50021"/>
                </a:solidFill>
                <a:effectLst>
                  <a:outerShdw blurRad="38100" dist="38100" dir="2700000" algn="tl">
                    <a:srgbClr val="000000"/>
                  </a:outerShdw>
                </a:effectLst>
                <a:latin typeface="黑体" pitchFamily="49" charset="-122"/>
                <a:ea typeface="黑体" pitchFamily="49" charset="-122"/>
              </a:rPr>
              <a:t>）三、四取代烯烃</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25</a:t>
            </a:fld>
            <a:endParaRPr lang="en-US" altLang="zh-CN">
              <a:solidFill>
                <a:srgbClr val="000000"/>
              </a:solidFill>
            </a:endParaRPr>
          </a:p>
        </p:txBody>
      </p:sp>
    </p:spTree>
    <p:extLst>
      <p:ext uri="{BB962C8B-B14F-4D97-AF65-F5344CB8AC3E}">
        <p14:creationId xmlns:p14="http://schemas.microsoft.com/office/powerpoint/2010/main" val="1641233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0-#ppt_w/2"/>
                                          </p:val>
                                        </p:tav>
                                        <p:tav tm="100000">
                                          <p:val>
                                            <p:strVal val="#ppt_x"/>
                                          </p:val>
                                        </p:tav>
                                      </p:tavLst>
                                    </p:anim>
                                    <p:anim calcmode="lin" valueType="num">
                                      <p:cBhvr additive="base">
                                        <p:cTn id="8"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8154"/>
                                        </p:tgtEl>
                                        <p:attrNameLst>
                                          <p:attrName>style.visibility</p:attrName>
                                        </p:attrNameLst>
                                      </p:cBhvr>
                                      <p:to>
                                        <p:strVal val="visible"/>
                                      </p:to>
                                    </p:set>
                                    <p:anim calcmode="lin" valueType="num">
                                      <p:cBhvr additive="base">
                                        <p:cTn id="13" dur="500" fill="hold"/>
                                        <p:tgtEl>
                                          <p:spTgt spid="1158154"/>
                                        </p:tgtEl>
                                        <p:attrNameLst>
                                          <p:attrName>ppt_x</p:attrName>
                                        </p:attrNameLst>
                                      </p:cBhvr>
                                      <p:tavLst>
                                        <p:tav tm="0">
                                          <p:val>
                                            <p:strVal val="0-#ppt_w/2"/>
                                          </p:val>
                                        </p:tav>
                                        <p:tav tm="100000">
                                          <p:val>
                                            <p:strVal val="#ppt_x"/>
                                          </p:val>
                                        </p:tav>
                                      </p:tavLst>
                                    </p:anim>
                                    <p:anim calcmode="lin" valueType="num">
                                      <p:cBhvr additive="base">
                                        <p:cTn id="14" dur="500" fill="hold"/>
                                        <p:tgtEl>
                                          <p:spTgt spid="11581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500" fill="hold"/>
                                        <p:tgtEl>
                                          <p:spTgt spid="31750"/>
                                        </p:tgtEl>
                                        <p:attrNameLst>
                                          <p:attrName>ppt_x</p:attrName>
                                        </p:attrNameLst>
                                      </p:cBhvr>
                                      <p:tavLst>
                                        <p:tav tm="0">
                                          <p:val>
                                            <p:strVal val="#ppt_x"/>
                                          </p:val>
                                        </p:tav>
                                        <p:tav tm="100000">
                                          <p:val>
                                            <p:strVal val="#ppt_x"/>
                                          </p:val>
                                        </p:tav>
                                      </p:tavLst>
                                    </p:anim>
                                    <p:anim calcmode="lin" valueType="num">
                                      <p:cBhvr additive="base">
                                        <p:cTn id="20"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P spid="31752" grpId="0"/>
      <p:bldP spid="11581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7940" name="Group 84"/>
          <p:cNvGraphicFramePr>
            <a:graphicFrameLocks noGrp="1"/>
          </p:cNvGraphicFramePr>
          <p:nvPr>
            <p:extLst>
              <p:ext uri="{D42A27DB-BD31-4B8C-83A1-F6EECF244321}">
                <p14:modId xmlns:p14="http://schemas.microsoft.com/office/powerpoint/2010/main" val="1673290463"/>
              </p:ext>
            </p:extLst>
          </p:nvPr>
        </p:nvGraphicFramePr>
        <p:xfrm>
          <a:off x="395288" y="1846263"/>
          <a:ext cx="8280400" cy="3455990"/>
        </p:xfrm>
        <a:graphic>
          <a:graphicData uri="http://schemas.openxmlformats.org/drawingml/2006/table">
            <a:tbl>
              <a:tblPr/>
              <a:tblGrid>
                <a:gridCol w="1184275"/>
                <a:gridCol w="1797050"/>
                <a:gridCol w="1087437"/>
                <a:gridCol w="1042988"/>
                <a:gridCol w="1128712"/>
                <a:gridCol w="1014413"/>
                <a:gridCol w="1025525"/>
              </a:tblGrid>
              <a:tr h="392113">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取代基</a:t>
                      </a:r>
                      <a:r>
                        <a:rPr kumimoji="0" lang="en-US" altLang="zh-CN" sz="1600" b="1" i="0" u="none" strike="noStrike" cap="none" normalizeH="0" baseline="0" smtClean="0">
                          <a:ln>
                            <a:noFill/>
                          </a:ln>
                          <a:solidFill>
                            <a:schemeClr val="bg2"/>
                          </a:solidFill>
                          <a:effectLst/>
                          <a:latin typeface="Arial" pitchFamily="34" charset="0"/>
                          <a:ea typeface="宋体" pitchFamily="2" charset="-122"/>
                        </a:rPr>
                        <a:t>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取代基半径 </a:t>
                      </a:r>
                      <a:r>
                        <a:rPr kumimoji="0" lang="en-US" altLang="zh-CN" sz="1600" b="1" i="0" u="none" strike="noStrike" cap="none" normalizeH="0" baseline="0" smtClean="0">
                          <a:ln>
                            <a:noFill/>
                          </a:ln>
                          <a:solidFill>
                            <a:schemeClr val="bg2"/>
                          </a:solidFill>
                          <a:effectLst/>
                          <a:latin typeface="Arial" pitchFamily="34" charset="0"/>
                          <a:ea typeface="宋体" pitchFamily="2" charset="-122"/>
                        </a:rPr>
                        <a:t>/nm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一取代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二取代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三取代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四取代</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1,1-</a:t>
                      </a:r>
                      <a:r>
                        <a:rPr kumimoji="0" lang="zh-CN" altLang="en-US" sz="1600" b="1" i="0" u="none" strike="noStrike" cap="none" normalizeH="0" baseline="0" smtClean="0">
                          <a:ln>
                            <a:noFill/>
                          </a:ln>
                          <a:solidFill>
                            <a:schemeClr val="bg2"/>
                          </a:solidFill>
                          <a:effectLst/>
                          <a:latin typeface="Arial" pitchFamily="34" charset="0"/>
                          <a:ea typeface="宋体" pitchFamily="2" charset="-122"/>
                        </a:rPr>
                        <a:t>取代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1,2-</a:t>
                      </a:r>
                      <a:r>
                        <a:rPr kumimoji="0" lang="zh-CN" altLang="en-US" sz="1600" b="1" i="0" u="none" strike="noStrike" cap="none" normalizeH="0" baseline="0" smtClean="0">
                          <a:ln>
                            <a:noFill/>
                          </a:ln>
                          <a:solidFill>
                            <a:schemeClr val="bg2"/>
                          </a:solidFill>
                          <a:effectLst/>
                          <a:latin typeface="Arial" pitchFamily="34" charset="0"/>
                          <a:ea typeface="宋体" pitchFamily="2" charset="-122"/>
                        </a:rPr>
                        <a:t>取代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endParaRPr kumimoji="0" lang="zh-CN" altLang="en-US" sz="1600" b="1" i="0" u="none" strike="noStrike" cap="none" normalizeH="0" baseline="0" smtClean="0">
                        <a:ln>
                          <a:noFill/>
                        </a:ln>
                        <a:solidFill>
                          <a:schemeClr val="bg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bg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bg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bg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zh-CN" altLang="en-US" sz="1600" b="1" i="0" u="none" strike="noStrike" cap="none" normalizeH="0" baseline="0" smtClean="0">
                        <a:ln>
                          <a:noFill/>
                        </a:ln>
                        <a:solidFill>
                          <a:schemeClr val="bg2"/>
                        </a:solidFill>
                        <a:effectLst/>
                        <a:latin typeface="Arial" pitchFamily="34"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0.099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CH</a:t>
                      </a:r>
                      <a:r>
                        <a:rPr kumimoji="0" lang="en-US" altLang="zh-CN" sz="1600" b="1" i="0" u="none" strike="noStrike" cap="none" normalizeH="0" baseline="-25000" smtClean="0">
                          <a:ln>
                            <a:noFill/>
                          </a:ln>
                          <a:solidFill>
                            <a:schemeClr val="bg2"/>
                          </a:solidFill>
                          <a:effectLst/>
                          <a:latin typeface="Arial" pitchFamily="34" charset="0"/>
                          <a:ea typeface="宋体" pitchFamily="2" charset="-122"/>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Br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0.114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0.133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C</a:t>
                      </a:r>
                      <a:r>
                        <a:rPr kumimoji="0" lang="en-US" altLang="zh-CN" sz="1600" b="1" i="0" u="none" strike="noStrike" cap="none" normalizeH="0" baseline="-25000" smtClean="0">
                          <a:ln>
                            <a:noFill/>
                          </a:ln>
                          <a:solidFill>
                            <a:schemeClr val="bg2"/>
                          </a:solidFill>
                          <a:effectLst/>
                          <a:latin typeface="Arial" pitchFamily="34" charset="0"/>
                          <a:ea typeface="宋体" pitchFamily="2" charset="-122"/>
                        </a:rPr>
                        <a:t>6</a:t>
                      </a:r>
                      <a:r>
                        <a:rPr kumimoji="0" lang="en-US" altLang="zh-CN" sz="1600" b="1" i="0" u="none" strike="noStrike" cap="none" normalizeH="0" baseline="0" smtClean="0">
                          <a:ln>
                            <a:noFill/>
                          </a:ln>
                          <a:solidFill>
                            <a:schemeClr val="bg2"/>
                          </a:solidFill>
                          <a:effectLst/>
                          <a:latin typeface="Arial" pitchFamily="34" charset="0"/>
                          <a:ea typeface="宋体" pitchFamily="2" charset="-122"/>
                        </a:rPr>
                        <a:t>H</a:t>
                      </a:r>
                      <a:r>
                        <a:rPr kumimoji="0" lang="en-US" altLang="zh-CN" sz="1600" b="1" i="0" u="none" strike="noStrike" cap="none" normalizeH="0" baseline="-25000" smtClean="0">
                          <a:ln>
                            <a:noFill/>
                          </a:ln>
                          <a:solidFill>
                            <a:schemeClr val="bg2"/>
                          </a:solidFill>
                          <a:effectLst/>
                          <a:latin typeface="Arial" pitchFamily="34" charset="0"/>
                          <a:ea typeface="宋体" pitchFamily="2" charset="-122"/>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0.232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CN"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CN" altLang="en-US" sz="1600" b="1" i="0" u="none" strike="noStrike" cap="none" normalizeH="0" baseline="0" dirty="0" smtClean="0">
                          <a:ln>
                            <a:noFill/>
                          </a:ln>
                          <a:solidFill>
                            <a:schemeClr val="bg2"/>
                          </a:solidFill>
                          <a:effectLst/>
                          <a:latin typeface="Arial" pitchFamily="34"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350" name="Text Box 79"/>
          <p:cNvSpPr txBox="1">
            <a:spLocks noChangeArrowheads="1"/>
          </p:cNvSpPr>
          <p:nvPr/>
        </p:nvSpPr>
        <p:spPr bwMode="auto">
          <a:xfrm>
            <a:off x="682625" y="119697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sz="2000">
                <a:latin typeface="Arial" pitchFamily="34" charset="0"/>
              </a:rPr>
              <a:t>乙烯基单体取代基的体积与数量对聚合特性的影响</a:t>
            </a:r>
          </a:p>
        </p:txBody>
      </p:sp>
      <p:sp>
        <p:nvSpPr>
          <p:cNvPr id="54351" name="Text Box 80"/>
          <p:cNvSpPr txBox="1">
            <a:spLocks noChangeArrowheads="1"/>
          </p:cNvSpPr>
          <p:nvPr/>
        </p:nvSpPr>
        <p:spPr bwMode="auto">
          <a:xfrm>
            <a:off x="395288" y="5518150"/>
            <a:ext cx="8135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sz="1800">
                <a:solidFill>
                  <a:srgbClr val="00007D"/>
                </a:solidFill>
                <a:ea typeface="宋体" pitchFamily="2" charset="-122"/>
              </a:rPr>
              <a:t>* 碳原子半径：</a:t>
            </a:r>
            <a:r>
              <a:rPr lang="en-US" altLang="zh-CN" sz="1800">
                <a:solidFill>
                  <a:srgbClr val="00007D"/>
                </a:solidFill>
                <a:ea typeface="宋体" pitchFamily="2" charset="-122"/>
              </a:rPr>
              <a:t>0.075nm</a:t>
            </a:r>
            <a:r>
              <a:rPr lang="zh-CN" altLang="en-US" sz="1800">
                <a:solidFill>
                  <a:srgbClr val="00007D"/>
                </a:solidFill>
                <a:ea typeface="宋体" pitchFamily="2" charset="-122"/>
              </a:rPr>
              <a:t>；＋表示能聚合，－表示不能聚合；</a:t>
            </a:r>
            <a:r>
              <a:rPr lang="en-US" altLang="zh-CN" sz="1800">
                <a:solidFill>
                  <a:srgbClr val="00007D"/>
                </a:solidFill>
                <a:ea typeface="宋体" pitchFamily="2" charset="-122"/>
              </a:rPr>
              <a:t>*</a:t>
            </a:r>
            <a:r>
              <a:rPr lang="zh-CN" altLang="en-US" sz="1800">
                <a:solidFill>
                  <a:srgbClr val="00007D"/>
                </a:solidFill>
                <a:ea typeface="宋体" pitchFamily="2" charset="-122"/>
              </a:rPr>
              <a:t>表示形成二聚体</a:t>
            </a:r>
          </a:p>
        </p:txBody>
      </p:sp>
      <p:sp>
        <p:nvSpPr>
          <p:cNvPr id="54352" name="Rectangle 86"/>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Tree>
    <p:extLst>
      <p:ext uri="{BB962C8B-B14F-4D97-AF65-F5344CB8AC3E}">
        <p14:creationId xmlns:p14="http://schemas.microsoft.com/office/powerpoint/2010/main" val="12002098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036638" y="836613"/>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2800">
                <a:solidFill>
                  <a:srgbClr val="000000"/>
                </a:solidFill>
              </a:rPr>
              <a:t>例题</a:t>
            </a:r>
            <a:endParaRPr lang="zh-CN" altLang="en-US" sz="2800" b="0">
              <a:solidFill>
                <a:srgbClr val="000000"/>
              </a:solidFill>
              <a:latin typeface="Arial" pitchFamily="34" charset="0"/>
            </a:endParaRPr>
          </a:p>
        </p:txBody>
      </p:sp>
      <p:pic>
        <p:nvPicPr>
          <p:cNvPr id="55299" name="Picture 3" descr="BD0002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36613"/>
            <a:ext cx="355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971550" y="2035175"/>
            <a:ext cx="712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CH</a:t>
            </a:r>
            <a:r>
              <a:rPr kumimoji="1" lang="en-US" altLang="zh-CN" baseline="-25000">
                <a:solidFill>
                  <a:srgbClr val="000000"/>
                </a:solidFill>
                <a:ea typeface="ˎ̥"/>
                <a:cs typeface="ˎ̥"/>
              </a:rPr>
              <a:t>2</a:t>
            </a:r>
            <a:r>
              <a:rPr kumimoji="1" lang="en-US" altLang="zh-CN">
                <a:solidFill>
                  <a:srgbClr val="000000"/>
                </a:solidFill>
                <a:ea typeface="ˎ̥"/>
                <a:cs typeface="ˎ̥"/>
              </a:rPr>
              <a:t>=CH</a:t>
            </a:r>
            <a:r>
              <a:rPr kumimoji="1" lang="en-US" altLang="zh-CN">
                <a:solidFill>
                  <a:srgbClr val="009999"/>
                </a:solidFill>
                <a:ea typeface="ˎ̥"/>
                <a:cs typeface="ˎ̥"/>
              </a:rPr>
              <a:t>Cl</a:t>
            </a:r>
            <a:r>
              <a:rPr kumimoji="1" lang="en-US" altLang="zh-CN">
                <a:solidFill>
                  <a:srgbClr val="000000"/>
                </a:solidFill>
                <a:ea typeface="ˎ̥"/>
                <a:cs typeface="ˎ̥"/>
              </a:rPr>
              <a:t> </a:t>
            </a:r>
            <a:r>
              <a:rPr kumimoji="1" lang="zh-CN" altLang="en-US">
                <a:solidFill>
                  <a:srgbClr val="000000"/>
                </a:solidFill>
                <a:ea typeface="宋体" pitchFamily="2" charset="-122"/>
              </a:rPr>
              <a:t>；</a:t>
            </a:r>
            <a:endParaRPr lang="zh-CN" altLang="en-US" b="0">
              <a:solidFill>
                <a:srgbClr val="000000"/>
              </a:solidFill>
              <a:latin typeface="Arial" pitchFamily="34" charset="0"/>
              <a:ea typeface="宋体" pitchFamily="2" charset="-122"/>
            </a:endParaRPr>
          </a:p>
        </p:txBody>
      </p:sp>
      <p:sp>
        <p:nvSpPr>
          <p:cNvPr id="55301" name="Text Box 5"/>
          <p:cNvSpPr txBox="1">
            <a:spLocks noChangeArrowheads="1"/>
          </p:cNvSpPr>
          <p:nvPr/>
        </p:nvSpPr>
        <p:spPr bwMode="auto">
          <a:xfrm>
            <a:off x="971550" y="2898775"/>
            <a:ext cx="613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CH</a:t>
            </a:r>
            <a:r>
              <a:rPr kumimoji="1" lang="en-US" altLang="zh-CN" baseline="-25000">
                <a:solidFill>
                  <a:srgbClr val="000000"/>
                </a:solidFill>
                <a:ea typeface="ˎ̥"/>
                <a:cs typeface="ˎ̥"/>
              </a:rPr>
              <a:t>2</a:t>
            </a:r>
            <a:r>
              <a:rPr kumimoji="1" lang="en-US" altLang="zh-CN">
                <a:solidFill>
                  <a:srgbClr val="000000"/>
                </a:solidFill>
                <a:ea typeface="ˎ̥"/>
                <a:cs typeface="ˎ̥"/>
              </a:rPr>
              <a:t>=CH</a:t>
            </a:r>
            <a:r>
              <a:rPr kumimoji="1" lang="en-US" altLang="zh-CN">
                <a:solidFill>
                  <a:srgbClr val="009999"/>
                </a:solidFill>
                <a:ea typeface="ˎ̥"/>
                <a:cs typeface="ˎ̥"/>
              </a:rPr>
              <a:t>CH</a:t>
            </a:r>
            <a:r>
              <a:rPr kumimoji="1" lang="en-US" altLang="zh-CN" baseline="-25000">
                <a:solidFill>
                  <a:srgbClr val="009999"/>
                </a:solidFill>
                <a:ea typeface="ˎ̥"/>
                <a:cs typeface="ˎ̥"/>
              </a:rPr>
              <a:t>3</a:t>
            </a:r>
            <a:r>
              <a:rPr kumimoji="1" lang="en-US" altLang="zh-CN" baseline="-25000">
                <a:solidFill>
                  <a:srgbClr val="000000"/>
                </a:solidFill>
                <a:ea typeface="ˎ̥"/>
                <a:cs typeface="ˎ̥"/>
              </a:rPr>
              <a:t> </a:t>
            </a:r>
            <a:r>
              <a:rPr kumimoji="1" lang="zh-CN" altLang="en-US">
                <a:solidFill>
                  <a:srgbClr val="000000"/>
                </a:solidFill>
                <a:ea typeface="宋体" pitchFamily="2" charset="-122"/>
              </a:rPr>
              <a:t>；</a:t>
            </a:r>
            <a:endParaRPr lang="en-US" altLang="zh-CN" b="0">
              <a:solidFill>
                <a:srgbClr val="000000"/>
              </a:solidFill>
              <a:latin typeface="Arial" pitchFamily="34" charset="0"/>
              <a:ea typeface="宋体" pitchFamily="2" charset="-122"/>
            </a:endParaRPr>
          </a:p>
        </p:txBody>
      </p:sp>
      <p:sp>
        <p:nvSpPr>
          <p:cNvPr id="55302" name="Text Box 6"/>
          <p:cNvSpPr txBox="1">
            <a:spLocks noChangeArrowheads="1"/>
          </p:cNvSpPr>
          <p:nvPr/>
        </p:nvSpPr>
        <p:spPr bwMode="auto">
          <a:xfrm>
            <a:off x="711200" y="1381125"/>
            <a:ext cx="843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latin typeface="黑体" pitchFamily="49" charset="-122"/>
                <a:ea typeface="ˎ̥"/>
                <a:cs typeface="ˎ̥"/>
              </a:rPr>
              <a:t>1.</a:t>
            </a:r>
            <a:r>
              <a:rPr kumimoji="1" lang="zh-CN" altLang="en-US">
                <a:latin typeface="黑体" pitchFamily="49" charset="-122"/>
                <a:ea typeface="ˎ̥"/>
                <a:cs typeface="ˎ̥"/>
              </a:rPr>
              <a:t>判断下列单体能进行何种类型的聚合反应？</a:t>
            </a:r>
            <a:endParaRPr lang="zh-CN" altLang="en-US" b="0">
              <a:latin typeface="黑体" pitchFamily="49" charset="-122"/>
              <a:ea typeface="ˎ̥"/>
              <a:cs typeface="ˎ̥"/>
            </a:endParaRPr>
          </a:p>
        </p:txBody>
      </p:sp>
      <p:sp>
        <p:nvSpPr>
          <p:cNvPr id="1159176" name="Text Box 8"/>
          <p:cNvSpPr txBox="1">
            <a:spLocks noChangeArrowheads="1"/>
          </p:cNvSpPr>
          <p:nvPr/>
        </p:nvSpPr>
        <p:spPr bwMode="auto">
          <a:xfrm>
            <a:off x="4787900" y="20097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66"/>
                </a:solidFill>
                <a:latin typeface="楷体_GB2312" pitchFamily="49" charset="-122"/>
                <a:ea typeface="楷体_GB2312" pitchFamily="49" charset="-122"/>
              </a:rPr>
              <a:t>自由基</a:t>
            </a:r>
            <a:endParaRPr lang="zh-CN" altLang="en-US" b="0">
              <a:solidFill>
                <a:srgbClr val="000066"/>
              </a:solidFill>
              <a:latin typeface="楷体_GB2312" pitchFamily="49" charset="-122"/>
              <a:ea typeface="楷体_GB2312" pitchFamily="49" charset="-122"/>
            </a:endParaRPr>
          </a:p>
        </p:txBody>
      </p:sp>
      <p:sp>
        <p:nvSpPr>
          <p:cNvPr id="1159177" name="Text Box 9"/>
          <p:cNvSpPr txBox="1">
            <a:spLocks noChangeArrowheads="1"/>
          </p:cNvSpPr>
          <p:nvPr/>
        </p:nvSpPr>
        <p:spPr bwMode="auto">
          <a:xfrm>
            <a:off x="4787900" y="2898775"/>
            <a:ext cx="417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66"/>
                </a:solidFill>
                <a:latin typeface="楷体_GB2312" pitchFamily="49" charset="-122"/>
                <a:ea typeface="楷体_GB2312" pitchFamily="49" charset="-122"/>
              </a:rPr>
              <a:t>自、阳、阴均不可、配位聚合</a:t>
            </a:r>
          </a:p>
        </p:txBody>
      </p:sp>
      <p:sp>
        <p:nvSpPr>
          <p:cNvPr id="55305" name="Rectangle 12"/>
          <p:cNvSpPr>
            <a:spLocks noChangeArrowheads="1"/>
          </p:cNvSpPr>
          <p:nvPr/>
        </p:nvSpPr>
        <p:spPr bwMode="auto">
          <a:xfrm>
            <a:off x="611188" y="185738"/>
            <a:ext cx="6265862"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3.2 </a:t>
            </a:r>
            <a:r>
              <a:rPr lang="zh-CN" altLang="en-US" sz="3200" b="1">
                <a:solidFill>
                  <a:srgbClr val="FFFFCC"/>
                </a:solidFill>
                <a:latin typeface="黑体" pitchFamily="49" charset="-122"/>
                <a:ea typeface="黑体" pitchFamily="49" charset="-122"/>
              </a:rPr>
              <a:t>烯类单体对聚合机理选择性</a:t>
            </a:r>
            <a:endParaRPr lang="en-US" altLang="en-US" sz="3200" b="1">
              <a:solidFill>
                <a:srgbClr val="FFFFCC"/>
              </a:solidFill>
              <a:latin typeface="黑体" pitchFamily="49" charset="-122"/>
              <a:ea typeface="黑体" pitchFamily="49" charset="-122"/>
            </a:endParaRPr>
          </a:p>
        </p:txBody>
      </p:sp>
      <p:sp>
        <p:nvSpPr>
          <p:cNvPr id="55306" name="Rectangle 13"/>
          <p:cNvSpPr>
            <a:spLocks noChangeArrowheads="1"/>
          </p:cNvSpPr>
          <p:nvPr/>
        </p:nvSpPr>
        <p:spPr bwMode="auto">
          <a:xfrm>
            <a:off x="971550" y="3763963"/>
            <a:ext cx="7467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kumimoji="1" lang="en-US" altLang="zh-CN" sz="2400" b="1">
                <a:solidFill>
                  <a:srgbClr val="000000"/>
                </a:solidFill>
                <a:latin typeface="Times New Roman" pitchFamily="18" charset="0"/>
                <a:ea typeface="ˎ̥"/>
                <a:cs typeface="ˎ̥"/>
              </a:rPr>
              <a:t>CH</a:t>
            </a:r>
            <a:r>
              <a:rPr kumimoji="1" lang="en-US" altLang="zh-CN" sz="2400" b="1" baseline="-25000">
                <a:solidFill>
                  <a:srgbClr val="000000"/>
                </a:solidFill>
                <a:latin typeface="Times New Roman" pitchFamily="18" charset="0"/>
                <a:ea typeface="ˎ̥"/>
                <a:cs typeface="ˎ̥"/>
              </a:rPr>
              <a:t>2</a:t>
            </a:r>
            <a:r>
              <a:rPr kumimoji="1" lang="en-US" altLang="zh-CN" sz="2400" b="1">
                <a:solidFill>
                  <a:srgbClr val="000000"/>
                </a:solidFill>
                <a:latin typeface="Times New Roman" pitchFamily="18" charset="0"/>
                <a:ea typeface="ˎ̥"/>
                <a:cs typeface="ˎ̥"/>
              </a:rPr>
              <a:t>=CH</a:t>
            </a:r>
            <a:r>
              <a:rPr kumimoji="1" lang="en-US" altLang="zh-CN" sz="2400" b="1">
                <a:solidFill>
                  <a:srgbClr val="009999"/>
                </a:solidFill>
                <a:latin typeface="Times New Roman" pitchFamily="18" charset="0"/>
                <a:ea typeface="ˎ̥"/>
                <a:cs typeface="ˎ̥"/>
              </a:rPr>
              <a:t>CN</a:t>
            </a:r>
            <a:endParaRPr kumimoji="1" lang="en-US" altLang="zh-CN" sz="2400">
              <a:solidFill>
                <a:srgbClr val="000000"/>
              </a:solidFill>
              <a:latin typeface="Times New Roman" pitchFamily="18" charset="0"/>
              <a:ea typeface="ˎ̥"/>
              <a:cs typeface="ˎ̥"/>
            </a:endParaRPr>
          </a:p>
        </p:txBody>
      </p:sp>
      <p:sp>
        <p:nvSpPr>
          <p:cNvPr id="1159182" name="Rectangle 14"/>
          <p:cNvSpPr>
            <a:spLocks noChangeArrowheads="1"/>
          </p:cNvSpPr>
          <p:nvPr/>
        </p:nvSpPr>
        <p:spPr bwMode="auto">
          <a:xfrm>
            <a:off x="4787900" y="3743325"/>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pPr>
            <a:r>
              <a:rPr kumimoji="1" lang="zh-CN" altLang="en-US" sz="2400" b="1">
                <a:solidFill>
                  <a:srgbClr val="000066"/>
                </a:solidFill>
                <a:latin typeface="楷体_GB2312" pitchFamily="49" charset="-122"/>
                <a:ea typeface="楷体_GB2312" pitchFamily="49" charset="-122"/>
              </a:rPr>
              <a:t>自由基、阴离子	</a:t>
            </a:r>
          </a:p>
        </p:txBody>
      </p:sp>
      <p:sp>
        <p:nvSpPr>
          <p:cNvPr id="1159183" name="Rectangle 15"/>
          <p:cNvSpPr>
            <a:spLocks noChangeArrowheads="1"/>
          </p:cNvSpPr>
          <p:nvPr/>
        </p:nvSpPr>
        <p:spPr bwMode="auto">
          <a:xfrm>
            <a:off x="4787900" y="3330575"/>
            <a:ext cx="110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66"/>
                </a:solidFill>
                <a:latin typeface="楷体_GB2312" pitchFamily="49" charset="-122"/>
                <a:ea typeface="楷体_GB2312" pitchFamily="49" charset="-122"/>
              </a:rPr>
              <a:t>阴离子</a:t>
            </a:r>
          </a:p>
        </p:txBody>
      </p:sp>
      <p:sp>
        <p:nvSpPr>
          <p:cNvPr id="1159184" name="Rectangle 16"/>
          <p:cNvSpPr>
            <a:spLocks noChangeArrowheads="1"/>
          </p:cNvSpPr>
          <p:nvPr/>
        </p:nvSpPr>
        <p:spPr bwMode="auto">
          <a:xfrm>
            <a:off x="4787900" y="2466975"/>
            <a:ext cx="2328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66"/>
                </a:solidFill>
                <a:latin typeface="楷体_GB2312" pitchFamily="49" charset="-122"/>
                <a:ea typeface="楷体_GB2312" pitchFamily="49" charset="-122"/>
              </a:rPr>
              <a:t>自、阳、阴均可</a:t>
            </a:r>
          </a:p>
        </p:txBody>
      </p:sp>
      <p:sp>
        <p:nvSpPr>
          <p:cNvPr id="55310" name="Rectangle 17"/>
          <p:cNvSpPr>
            <a:spLocks noChangeArrowheads="1"/>
          </p:cNvSpPr>
          <p:nvPr/>
        </p:nvSpPr>
        <p:spPr bwMode="auto">
          <a:xfrm>
            <a:off x="971550" y="2466975"/>
            <a:ext cx="369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itchFamily="18" charset="0"/>
              </a:rPr>
              <a:t>CH</a:t>
            </a:r>
            <a:r>
              <a:rPr kumimoji="1" lang="en-US" altLang="zh-CN" sz="2400" b="1" baseline="-25000">
                <a:solidFill>
                  <a:srgbClr val="000000"/>
                </a:solidFill>
                <a:latin typeface="Times New Roman" pitchFamily="18" charset="0"/>
              </a:rPr>
              <a:t>2</a:t>
            </a:r>
            <a:r>
              <a:rPr kumimoji="1" lang="en-US" altLang="zh-CN" sz="2400" b="1">
                <a:solidFill>
                  <a:srgbClr val="000000"/>
                </a:solidFill>
                <a:latin typeface="Times New Roman" pitchFamily="18" charset="0"/>
              </a:rPr>
              <a:t>=C</a:t>
            </a:r>
            <a:r>
              <a:rPr kumimoji="1" lang="en-US" altLang="zh-CN" sz="2400" b="1">
                <a:solidFill>
                  <a:srgbClr val="009999"/>
                </a:solidFill>
                <a:latin typeface="Times New Roman" pitchFamily="18" charset="0"/>
              </a:rPr>
              <a:t>(CH</a:t>
            </a:r>
            <a:r>
              <a:rPr kumimoji="1" lang="en-US" altLang="zh-CN" sz="2400" b="1" baseline="-25000">
                <a:solidFill>
                  <a:srgbClr val="009999"/>
                </a:solidFill>
                <a:latin typeface="Times New Roman" pitchFamily="18" charset="0"/>
              </a:rPr>
              <a:t>3</a:t>
            </a:r>
            <a:r>
              <a:rPr kumimoji="1" lang="en-US" altLang="zh-CN" sz="2400" b="1">
                <a:solidFill>
                  <a:srgbClr val="009999"/>
                </a:solidFill>
                <a:latin typeface="Times New Roman" pitchFamily="18" charset="0"/>
              </a:rPr>
              <a:t>)</a:t>
            </a:r>
            <a:r>
              <a:rPr kumimoji="1" lang="en-US" altLang="zh-CN" sz="2400" b="1">
                <a:solidFill>
                  <a:srgbClr val="009999"/>
                </a:solidFill>
              </a:rPr>
              <a:t>—</a:t>
            </a:r>
            <a:r>
              <a:rPr kumimoji="1" lang="en-US" altLang="zh-CN" sz="2400" b="1">
                <a:solidFill>
                  <a:srgbClr val="009999"/>
                </a:solidFill>
                <a:latin typeface="Times New Roman" pitchFamily="18" charset="0"/>
              </a:rPr>
              <a:t>CH=CH</a:t>
            </a:r>
            <a:r>
              <a:rPr kumimoji="1" lang="en-US" altLang="zh-CN" sz="2400" b="1" baseline="-25000">
                <a:solidFill>
                  <a:srgbClr val="009999"/>
                </a:solidFill>
                <a:latin typeface="Times New Roman" pitchFamily="18" charset="0"/>
              </a:rPr>
              <a:t>2</a:t>
            </a:r>
            <a:r>
              <a:rPr kumimoji="1" lang="zh-CN" altLang="en-US" sz="2400" b="1">
                <a:solidFill>
                  <a:srgbClr val="000000"/>
                </a:solidFill>
                <a:latin typeface="Times New Roman" pitchFamily="18" charset="0"/>
              </a:rPr>
              <a:t>；</a:t>
            </a:r>
          </a:p>
        </p:txBody>
      </p:sp>
      <p:sp>
        <p:nvSpPr>
          <p:cNvPr id="55311" name="Rectangle 18"/>
          <p:cNvSpPr>
            <a:spLocks noChangeArrowheads="1"/>
          </p:cNvSpPr>
          <p:nvPr/>
        </p:nvSpPr>
        <p:spPr bwMode="auto">
          <a:xfrm>
            <a:off x="971550" y="3330575"/>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en-US" altLang="zh-CN" sz="2400" b="1">
                <a:solidFill>
                  <a:srgbClr val="000000"/>
                </a:solidFill>
                <a:latin typeface="Times New Roman" pitchFamily="18" charset="0"/>
              </a:rPr>
              <a:t>CH</a:t>
            </a:r>
            <a:r>
              <a:rPr kumimoji="1" lang="en-US" altLang="zh-CN" sz="2400" b="1" baseline="-25000">
                <a:solidFill>
                  <a:srgbClr val="000000"/>
                </a:solidFill>
                <a:latin typeface="Times New Roman" pitchFamily="18" charset="0"/>
              </a:rPr>
              <a:t>2</a:t>
            </a:r>
            <a:r>
              <a:rPr kumimoji="1" lang="en-US" altLang="zh-CN" sz="2400" b="1">
                <a:solidFill>
                  <a:srgbClr val="000000"/>
                </a:solidFill>
                <a:latin typeface="Times New Roman" pitchFamily="18" charset="0"/>
              </a:rPr>
              <a:t>=C</a:t>
            </a:r>
            <a:r>
              <a:rPr kumimoji="1" lang="en-US" altLang="zh-CN" sz="2400" b="1">
                <a:solidFill>
                  <a:srgbClr val="009999"/>
                </a:solidFill>
                <a:latin typeface="Times New Roman" pitchFamily="18" charset="0"/>
              </a:rPr>
              <a:t>(CN)</a:t>
            </a:r>
            <a:r>
              <a:rPr kumimoji="1" lang="en-US" altLang="zh-CN" sz="2400" b="1" baseline="-25000">
                <a:solidFill>
                  <a:srgbClr val="009999"/>
                </a:solidFill>
                <a:latin typeface="Times New Roman" pitchFamily="18" charset="0"/>
              </a:rPr>
              <a:t>2</a:t>
            </a:r>
            <a:r>
              <a:rPr kumimoji="1" lang="en-US" altLang="zh-CN" sz="2400" b="1">
                <a:solidFill>
                  <a:srgbClr val="009999"/>
                </a:solidFill>
                <a:latin typeface="Times New Roman" pitchFamily="18" charset="0"/>
              </a:rPr>
              <a:t> </a:t>
            </a:r>
          </a:p>
        </p:txBody>
      </p:sp>
      <p:sp>
        <p:nvSpPr>
          <p:cNvPr id="55312" name="Rectangle 19"/>
          <p:cNvSpPr>
            <a:spLocks noChangeArrowheads="1"/>
          </p:cNvSpPr>
          <p:nvPr/>
        </p:nvSpPr>
        <p:spPr bwMode="auto">
          <a:xfrm>
            <a:off x="971550" y="4195763"/>
            <a:ext cx="2203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pPr>
            <a:r>
              <a:rPr kumimoji="1" lang="en-US" altLang="zh-CN" sz="2400" b="1">
                <a:solidFill>
                  <a:srgbClr val="000000"/>
                </a:solidFill>
                <a:latin typeface="Times New Roman" pitchFamily="18" charset="0"/>
              </a:rPr>
              <a:t>CH</a:t>
            </a:r>
            <a:r>
              <a:rPr kumimoji="1" lang="en-US" altLang="zh-CN" sz="2400" b="1" baseline="-25000">
                <a:solidFill>
                  <a:srgbClr val="000000"/>
                </a:solidFill>
                <a:latin typeface="Times New Roman" pitchFamily="18" charset="0"/>
              </a:rPr>
              <a:t>2</a:t>
            </a:r>
            <a:r>
              <a:rPr kumimoji="1" lang="en-US" altLang="zh-CN" sz="2400" b="1">
                <a:solidFill>
                  <a:srgbClr val="000000"/>
                </a:solidFill>
                <a:latin typeface="Times New Roman" pitchFamily="18" charset="0"/>
              </a:rPr>
              <a:t>=C</a:t>
            </a:r>
            <a:r>
              <a:rPr kumimoji="1" lang="en-US" altLang="zh-CN" sz="2400" b="1">
                <a:solidFill>
                  <a:srgbClr val="009999"/>
                </a:solidFill>
                <a:latin typeface="Times New Roman" pitchFamily="18" charset="0"/>
              </a:rPr>
              <a:t>(CH3)</a:t>
            </a:r>
            <a:r>
              <a:rPr kumimoji="1" lang="en-US" altLang="zh-CN" sz="2400" b="1" baseline="-25000">
                <a:solidFill>
                  <a:srgbClr val="009999"/>
                </a:solidFill>
                <a:latin typeface="Times New Roman" pitchFamily="18" charset="0"/>
              </a:rPr>
              <a:t>2</a:t>
            </a:r>
            <a:r>
              <a:rPr kumimoji="1" lang="en-US" altLang="zh-CN" sz="2400" b="1">
                <a:solidFill>
                  <a:srgbClr val="009999"/>
                </a:solidFill>
                <a:latin typeface="Times New Roman" pitchFamily="18" charset="0"/>
              </a:rPr>
              <a:t> </a:t>
            </a:r>
            <a:r>
              <a:rPr kumimoji="1" lang="en-US" altLang="zh-CN" sz="2400">
                <a:solidFill>
                  <a:srgbClr val="000000"/>
                </a:solidFill>
                <a:latin typeface="Times New Roman" pitchFamily="18" charset="0"/>
              </a:rPr>
              <a:t> </a:t>
            </a:r>
          </a:p>
        </p:txBody>
      </p:sp>
      <p:sp>
        <p:nvSpPr>
          <p:cNvPr id="1159188" name="Rectangle 20"/>
          <p:cNvSpPr>
            <a:spLocks noChangeArrowheads="1"/>
          </p:cNvSpPr>
          <p:nvPr/>
        </p:nvSpPr>
        <p:spPr bwMode="auto">
          <a:xfrm>
            <a:off x="4787900" y="4195763"/>
            <a:ext cx="110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66"/>
                </a:solidFill>
                <a:latin typeface="楷体_GB2312" pitchFamily="49" charset="-122"/>
                <a:ea typeface="楷体_GB2312" pitchFamily="49" charset="-122"/>
              </a:rPr>
              <a:t>阳离子</a:t>
            </a:r>
          </a:p>
        </p:txBody>
      </p:sp>
      <p:sp>
        <p:nvSpPr>
          <p:cNvPr id="1159189" name="Text Box 21"/>
          <p:cNvSpPr txBox="1">
            <a:spLocks noChangeArrowheads="1"/>
          </p:cNvSpPr>
          <p:nvPr/>
        </p:nvSpPr>
        <p:spPr bwMode="auto">
          <a:xfrm>
            <a:off x="1052513" y="5589588"/>
            <a:ext cx="6327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CH</a:t>
            </a:r>
            <a:r>
              <a:rPr kumimoji="1" lang="en-US" altLang="zh-CN" baseline="-25000">
                <a:solidFill>
                  <a:srgbClr val="000000"/>
                </a:solidFill>
                <a:ea typeface="ˎ̥"/>
                <a:cs typeface="ˎ̥"/>
              </a:rPr>
              <a:t>2</a:t>
            </a:r>
            <a:r>
              <a:rPr kumimoji="1" lang="en-US" altLang="zh-CN">
                <a:solidFill>
                  <a:srgbClr val="000000"/>
                </a:solidFill>
                <a:ea typeface="ˎ̥"/>
                <a:cs typeface="ˎ̥"/>
              </a:rPr>
              <a:t>=C</a:t>
            </a:r>
            <a:r>
              <a:rPr kumimoji="1" lang="zh-CN" altLang="en-US">
                <a:solidFill>
                  <a:srgbClr val="009999"/>
                </a:solidFill>
                <a:ea typeface="宋体" pitchFamily="2" charset="-122"/>
              </a:rPr>
              <a:t>（</a:t>
            </a:r>
            <a:r>
              <a:rPr kumimoji="1" lang="en-US" altLang="zh-CN">
                <a:solidFill>
                  <a:srgbClr val="009999"/>
                </a:solidFill>
                <a:ea typeface="ˎ̥"/>
                <a:cs typeface="ˎ̥"/>
              </a:rPr>
              <a:t>C</a:t>
            </a:r>
            <a:r>
              <a:rPr kumimoji="1" lang="en-US" altLang="zh-CN" baseline="-25000">
                <a:solidFill>
                  <a:srgbClr val="009999"/>
                </a:solidFill>
                <a:ea typeface="ˎ̥"/>
                <a:cs typeface="ˎ̥"/>
              </a:rPr>
              <a:t>6</a:t>
            </a:r>
            <a:r>
              <a:rPr kumimoji="1" lang="en-US" altLang="zh-CN">
                <a:solidFill>
                  <a:srgbClr val="009999"/>
                </a:solidFill>
                <a:ea typeface="ˎ̥"/>
                <a:cs typeface="ˎ̥"/>
              </a:rPr>
              <a:t>H</a:t>
            </a:r>
            <a:r>
              <a:rPr kumimoji="1" lang="en-US" altLang="zh-CN" baseline="-25000">
                <a:solidFill>
                  <a:srgbClr val="009999"/>
                </a:solidFill>
                <a:ea typeface="ˎ̥"/>
                <a:cs typeface="ˎ̥"/>
              </a:rPr>
              <a:t>5</a:t>
            </a:r>
            <a:r>
              <a:rPr kumimoji="1" lang="zh-CN" altLang="en-US">
                <a:solidFill>
                  <a:srgbClr val="009999"/>
                </a:solidFill>
                <a:ea typeface="宋体" pitchFamily="2" charset="-122"/>
              </a:rPr>
              <a:t>）</a:t>
            </a:r>
            <a:r>
              <a:rPr kumimoji="1" lang="en-US" altLang="zh-CN" baseline="-25000">
                <a:solidFill>
                  <a:srgbClr val="009999"/>
                </a:solidFill>
                <a:ea typeface="ˎ̥"/>
                <a:cs typeface="ˎ̥"/>
              </a:rPr>
              <a:t>2</a:t>
            </a:r>
            <a:r>
              <a:rPr kumimoji="1" lang="en-US" altLang="zh-CN">
                <a:solidFill>
                  <a:srgbClr val="000000"/>
                </a:solidFill>
                <a:ea typeface="ˎ̥"/>
                <a:cs typeface="ˎ̥"/>
              </a:rPr>
              <a:t>       </a:t>
            </a:r>
            <a:r>
              <a:rPr kumimoji="1" lang="en-US" altLang="zh-CN">
                <a:solidFill>
                  <a:srgbClr val="009999"/>
                </a:solidFill>
                <a:ea typeface="ˎ̥"/>
                <a:cs typeface="ˎ̥"/>
              </a:rPr>
              <a:t>CH</a:t>
            </a:r>
            <a:r>
              <a:rPr kumimoji="1" lang="en-US" altLang="zh-CN" baseline="-25000">
                <a:solidFill>
                  <a:srgbClr val="009999"/>
                </a:solidFill>
                <a:ea typeface="ˎ̥"/>
                <a:cs typeface="ˎ̥"/>
              </a:rPr>
              <a:t>3</a:t>
            </a:r>
            <a:r>
              <a:rPr kumimoji="1" lang="en-US" altLang="zh-CN">
                <a:solidFill>
                  <a:srgbClr val="000000"/>
                </a:solidFill>
                <a:ea typeface="ˎ̥"/>
                <a:cs typeface="ˎ̥"/>
              </a:rPr>
              <a:t>CH=CH</a:t>
            </a:r>
            <a:r>
              <a:rPr kumimoji="1" lang="en-US" altLang="zh-CN">
                <a:solidFill>
                  <a:srgbClr val="009999"/>
                </a:solidFill>
                <a:ea typeface="ˎ̥"/>
                <a:cs typeface="ˎ̥"/>
              </a:rPr>
              <a:t>COOCH</a:t>
            </a:r>
            <a:r>
              <a:rPr kumimoji="1" lang="en-US" altLang="zh-CN" baseline="-25000">
                <a:solidFill>
                  <a:srgbClr val="009999"/>
                </a:solidFill>
                <a:ea typeface="ˎ̥"/>
                <a:cs typeface="ˎ̥"/>
              </a:rPr>
              <a:t>3</a:t>
            </a:r>
            <a:r>
              <a:rPr kumimoji="1" lang="en-US" altLang="zh-CN">
                <a:solidFill>
                  <a:srgbClr val="000000"/>
                </a:solidFill>
                <a:ea typeface="ˎ̥"/>
                <a:cs typeface="ˎ̥"/>
              </a:rPr>
              <a:t>         </a:t>
            </a:r>
            <a:endParaRPr lang="en-US" altLang="zh-CN" b="0">
              <a:solidFill>
                <a:srgbClr val="000000"/>
              </a:solidFill>
              <a:latin typeface="Arial" pitchFamily="34" charset="0"/>
              <a:ea typeface="宋体" pitchFamily="2" charset="-122"/>
            </a:endParaRPr>
          </a:p>
        </p:txBody>
      </p:sp>
      <p:sp>
        <p:nvSpPr>
          <p:cNvPr id="1159190" name="Rectangle 22"/>
          <p:cNvSpPr>
            <a:spLocks noChangeArrowheads="1"/>
          </p:cNvSpPr>
          <p:nvPr/>
        </p:nvSpPr>
        <p:spPr bwMode="auto">
          <a:xfrm>
            <a:off x="723900" y="4868863"/>
            <a:ext cx="744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kumimoji="1" lang="en-US" altLang="zh-CN" sz="2400" b="1">
                <a:solidFill>
                  <a:srgbClr val="A50021"/>
                </a:solidFill>
                <a:latin typeface="黑体" pitchFamily="49" charset="-122"/>
                <a:ea typeface="黑体" pitchFamily="49" charset="-122"/>
              </a:rPr>
              <a:t>2.</a:t>
            </a:r>
            <a:r>
              <a:rPr kumimoji="1" lang="zh-CN" altLang="en-US" sz="2400" b="1">
                <a:solidFill>
                  <a:srgbClr val="A50021"/>
                </a:solidFill>
                <a:latin typeface="黑体" pitchFamily="49" charset="-122"/>
                <a:ea typeface="黑体" pitchFamily="49" charset="-122"/>
              </a:rPr>
              <a:t>判断下列单体能否进行自由基聚合，说明理由</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27</a:t>
            </a:fld>
            <a:endParaRPr lang="en-US" altLang="zh-CN">
              <a:solidFill>
                <a:srgbClr val="000000"/>
              </a:solidFill>
            </a:endParaRPr>
          </a:p>
        </p:txBody>
      </p:sp>
    </p:spTree>
    <p:extLst>
      <p:ext uri="{BB962C8B-B14F-4D97-AF65-F5344CB8AC3E}">
        <p14:creationId xmlns:p14="http://schemas.microsoft.com/office/powerpoint/2010/main" val="3666196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9176"/>
                                        </p:tgtEl>
                                        <p:attrNameLst>
                                          <p:attrName>style.visibility</p:attrName>
                                        </p:attrNameLst>
                                      </p:cBhvr>
                                      <p:to>
                                        <p:strVal val="visible"/>
                                      </p:to>
                                    </p:set>
                                    <p:animEffect transition="in" filter="wipe(left)">
                                      <p:cBhvr>
                                        <p:cTn id="7" dur="500"/>
                                        <p:tgtEl>
                                          <p:spTgt spid="1159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9184"/>
                                        </p:tgtEl>
                                        <p:attrNameLst>
                                          <p:attrName>style.visibility</p:attrName>
                                        </p:attrNameLst>
                                      </p:cBhvr>
                                      <p:to>
                                        <p:strVal val="visible"/>
                                      </p:to>
                                    </p:set>
                                    <p:animEffect transition="in" filter="wipe(left)">
                                      <p:cBhvr>
                                        <p:cTn id="12" dur="500"/>
                                        <p:tgtEl>
                                          <p:spTgt spid="1159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9177"/>
                                        </p:tgtEl>
                                        <p:attrNameLst>
                                          <p:attrName>style.visibility</p:attrName>
                                        </p:attrNameLst>
                                      </p:cBhvr>
                                      <p:to>
                                        <p:strVal val="visible"/>
                                      </p:to>
                                    </p:set>
                                    <p:animEffect transition="in" filter="wipe(left)">
                                      <p:cBhvr>
                                        <p:cTn id="17" dur="500"/>
                                        <p:tgtEl>
                                          <p:spTgt spid="11591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59183"/>
                                        </p:tgtEl>
                                        <p:attrNameLst>
                                          <p:attrName>style.visibility</p:attrName>
                                        </p:attrNameLst>
                                      </p:cBhvr>
                                      <p:to>
                                        <p:strVal val="visible"/>
                                      </p:to>
                                    </p:set>
                                    <p:animEffect transition="in" filter="wipe(left)">
                                      <p:cBhvr>
                                        <p:cTn id="22" dur="500"/>
                                        <p:tgtEl>
                                          <p:spTgt spid="11591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59182"/>
                                        </p:tgtEl>
                                        <p:attrNameLst>
                                          <p:attrName>style.visibility</p:attrName>
                                        </p:attrNameLst>
                                      </p:cBhvr>
                                      <p:to>
                                        <p:strVal val="visible"/>
                                      </p:to>
                                    </p:set>
                                    <p:animEffect transition="in" filter="wipe(left)">
                                      <p:cBhvr>
                                        <p:cTn id="27" dur="500"/>
                                        <p:tgtEl>
                                          <p:spTgt spid="11591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9188"/>
                                        </p:tgtEl>
                                        <p:attrNameLst>
                                          <p:attrName>style.visibility</p:attrName>
                                        </p:attrNameLst>
                                      </p:cBhvr>
                                      <p:to>
                                        <p:strVal val="visible"/>
                                      </p:to>
                                    </p:set>
                                    <p:animEffect transition="in" filter="wipe(left)">
                                      <p:cBhvr>
                                        <p:cTn id="32" dur="500"/>
                                        <p:tgtEl>
                                          <p:spTgt spid="11591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59190"/>
                                        </p:tgtEl>
                                        <p:attrNameLst>
                                          <p:attrName>style.visibility</p:attrName>
                                        </p:attrNameLst>
                                      </p:cBhvr>
                                      <p:to>
                                        <p:strVal val="visible"/>
                                      </p:to>
                                    </p:set>
                                  </p:childTnLst>
                                </p:cTn>
                              </p:par>
                              <p:par>
                                <p:cTn id="37" presetID="22" presetClass="entr" presetSubtype="1" fill="hold" grpId="0" nodeType="withEffect">
                                  <p:stCondLst>
                                    <p:cond delay="0"/>
                                  </p:stCondLst>
                                  <p:childTnLst>
                                    <p:set>
                                      <p:cBhvr>
                                        <p:cTn id="38" dur="1" fill="hold">
                                          <p:stCondLst>
                                            <p:cond delay="0"/>
                                          </p:stCondLst>
                                        </p:cTn>
                                        <p:tgtEl>
                                          <p:spTgt spid="1159189"/>
                                        </p:tgtEl>
                                        <p:attrNameLst>
                                          <p:attrName>style.visibility</p:attrName>
                                        </p:attrNameLst>
                                      </p:cBhvr>
                                      <p:to>
                                        <p:strVal val="visible"/>
                                      </p:to>
                                    </p:set>
                                    <p:animEffect transition="in" filter="wipe(up)">
                                      <p:cBhvr>
                                        <p:cTn id="39" dur="500"/>
                                        <p:tgtEl>
                                          <p:spTgt spid="115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6" grpId="0"/>
      <p:bldP spid="1159177" grpId="0"/>
      <p:bldP spid="1159182" grpId="0"/>
      <p:bldP spid="1159183" grpId="0"/>
      <p:bldP spid="1159184" grpId="0"/>
      <p:bldP spid="1159188" grpId="0"/>
      <p:bldP spid="1159189" grpId="0"/>
      <p:bldP spid="11591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grpSp>
        <p:nvGrpSpPr>
          <p:cNvPr id="2" name="Group 8"/>
          <p:cNvGrpSpPr>
            <a:grpSpLocks/>
          </p:cNvGrpSpPr>
          <p:nvPr/>
        </p:nvGrpSpPr>
        <p:grpSpPr bwMode="auto">
          <a:xfrm>
            <a:off x="611188" y="4149725"/>
            <a:ext cx="8064500" cy="2103438"/>
            <a:chOff x="340" y="2649"/>
            <a:chExt cx="5080" cy="1325"/>
          </a:xfrm>
        </p:grpSpPr>
        <p:sp>
          <p:nvSpPr>
            <p:cNvPr id="56326" name="Rectangle 3"/>
            <p:cNvSpPr>
              <a:spLocks noChangeArrowheads="1"/>
            </p:cNvSpPr>
            <p:nvPr/>
          </p:nvSpPr>
          <p:spPr bwMode="auto">
            <a:xfrm>
              <a:off x="340" y="3088"/>
              <a:ext cx="508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4500" indent="-444500" fontAlgn="base">
                <a:lnSpc>
                  <a:spcPct val="120000"/>
                </a:lnSpc>
                <a:spcBef>
                  <a:spcPct val="0"/>
                </a:spcBef>
                <a:spcAft>
                  <a:spcPct val="0"/>
                </a:spcAft>
                <a:buClr>
                  <a:srgbClr val="A50021"/>
                </a:buClr>
                <a:buFont typeface="Wingdings" pitchFamily="2" charset="2"/>
                <a:buChar char="Ø"/>
              </a:pPr>
              <a:r>
                <a:rPr kumimoji="1" lang="zh-CN" altLang="en-US" sz="2400" b="1">
                  <a:solidFill>
                    <a:srgbClr val="000000"/>
                  </a:solidFill>
                  <a:latin typeface="楷体_GB2312" pitchFamily="49" charset="-122"/>
                  <a:ea typeface="楷体_GB2312" pitchFamily="49" charset="-122"/>
                </a:rPr>
                <a:t>判断该聚合反应进行的难易程度</a:t>
              </a:r>
            </a:p>
            <a:p>
              <a:pPr marL="444500" indent="-444500" fontAlgn="base">
                <a:lnSpc>
                  <a:spcPct val="120000"/>
                </a:lnSpc>
                <a:spcBef>
                  <a:spcPct val="0"/>
                </a:spcBef>
                <a:spcAft>
                  <a:spcPct val="0"/>
                </a:spcAft>
                <a:buClr>
                  <a:srgbClr val="A50021"/>
                </a:buClr>
                <a:buFont typeface="Wingdings" pitchFamily="2" charset="2"/>
                <a:buChar char="Ø"/>
              </a:pPr>
              <a:r>
                <a:rPr kumimoji="1" lang="zh-CN" altLang="en-US" sz="2400" b="1">
                  <a:solidFill>
                    <a:srgbClr val="000000"/>
                  </a:solidFill>
                  <a:latin typeface="楷体_GB2312" pitchFamily="49" charset="-122"/>
                  <a:ea typeface="楷体_GB2312" pitchFamily="49" charset="-122"/>
                </a:rPr>
                <a:t>作为考虑和设计聚合反应的散热和温度控制的重要参数</a:t>
              </a:r>
            </a:p>
            <a:p>
              <a:pPr marL="444500" indent="-444500" fontAlgn="base">
                <a:lnSpc>
                  <a:spcPct val="120000"/>
                </a:lnSpc>
                <a:spcBef>
                  <a:spcPct val="0"/>
                </a:spcBef>
                <a:spcAft>
                  <a:spcPct val="0"/>
                </a:spcAft>
                <a:buClr>
                  <a:srgbClr val="A50021"/>
                </a:buClr>
                <a:buFont typeface="Wingdings" pitchFamily="2" charset="2"/>
                <a:buChar char="Ø"/>
              </a:pPr>
              <a:r>
                <a:rPr kumimoji="1" lang="zh-CN" altLang="en-US" sz="2400" b="1">
                  <a:solidFill>
                    <a:srgbClr val="000000"/>
                  </a:solidFill>
                  <a:latin typeface="楷体_GB2312" pitchFamily="49" charset="-122"/>
                  <a:ea typeface="楷体_GB2312" pitchFamily="49" charset="-122"/>
                </a:rPr>
                <a:t>估计聚合物热稳定性的高低 </a:t>
              </a:r>
            </a:p>
          </p:txBody>
        </p:sp>
        <p:sp>
          <p:nvSpPr>
            <p:cNvPr id="1390596" name="Rectangle 4"/>
            <p:cNvSpPr>
              <a:spLocks noChangeArrowheads="1"/>
            </p:cNvSpPr>
            <p:nvPr/>
          </p:nvSpPr>
          <p:spPr bwMode="auto">
            <a:xfrm>
              <a:off x="385" y="2649"/>
              <a:ext cx="1860" cy="327"/>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聚合反应聚合热</a:t>
              </a:r>
            </a:p>
          </p:txBody>
        </p:sp>
      </p:grpSp>
      <p:sp>
        <p:nvSpPr>
          <p:cNvPr id="56324" name="Rectangle 6"/>
          <p:cNvSpPr>
            <a:spLocks noChangeArrowheads="1"/>
          </p:cNvSpPr>
          <p:nvPr/>
        </p:nvSpPr>
        <p:spPr bwMode="auto">
          <a:xfrm>
            <a:off x="682625" y="1355725"/>
            <a:ext cx="799306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50000"/>
              </a:spcBef>
              <a:spcAft>
                <a:spcPct val="0"/>
              </a:spcAft>
            </a:pPr>
            <a:r>
              <a:rPr lang="zh-CN" altLang="en-US" sz="2400" b="1">
                <a:solidFill>
                  <a:srgbClr val="000000"/>
                </a:solidFill>
                <a:latin typeface="楷体_GB2312" pitchFamily="49" charset="-122"/>
                <a:ea typeface="楷体_GB2312" pitchFamily="49" charset="-122"/>
              </a:rPr>
              <a:t>    一种单体能否聚合，既有动力学问题，也有热力学问题。</a:t>
            </a:r>
            <a:r>
              <a:rPr lang="zh-CN" altLang="en-US" sz="2400" b="1">
                <a:solidFill>
                  <a:srgbClr val="A50021"/>
                </a:solidFill>
                <a:latin typeface="楷体_GB2312" pitchFamily="49" charset="-122"/>
                <a:ea typeface="楷体_GB2312" pitchFamily="49" charset="-122"/>
              </a:rPr>
              <a:t>动力学讨论引发剂和反应速度问题，热力学则解决反应可能性和聚合平衡问题。</a:t>
            </a:r>
            <a:r>
              <a:rPr lang="zh-CN" altLang="en-US" sz="2400" b="1">
                <a:solidFill>
                  <a:srgbClr val="000000"/>
                </a:solidFill>
                <a:latin typeface="楷体_GB2312" pitchFamily="49" charset="-122"/>
                <a:ea typeface="楷体_GB2312" pitchFamily="49" charset="-122"/>
              </a:rPr>
              <a:t>如果热力学认为不可能进行的反应，则其他一切努力（引发剂、温度、压力等）都是徒劳的。我们将从</a:t>
            </a:r>
            <a:r>
              <a:rPr lang="zh-CN" altLang="en-US" sz="2400" b="1">
                <a:solidFill>
                  <a:srgbClr val="A50021"/>
                </a:solidFill>
                <a:latin typeface="楷体_GB2312" pitchFamily="49" charset="-122"/>
                <a:ea typeface="楷体_GB2312" pitchFamily="49" charset="-122"/>
              </a:rPr>
              <a:t>聚合热</a:t>
            </a:r>
            <a:r>
              <a:rPr lang="zh-CN" altLang="en-US" sz="2400" b="1">
                <a:solidFill>
                  <a:srgbClr val="000000"/>
                </a:solidFill>
                <a:latin typeface="楷体_GB2312" pitchFamily="49" charset="-122"/>
                <a:ea typeface="楷体_GB2312" pitchFamily="49" charset="-122"/>
              </a:rPr>
              <a:t>和</a:t>
            </a:r>
            <a:r>
              <a:rPr lang="zh-CN" altLang="en-US" sz="2400" b="1">
                <a:solidFill>
                  <a:srgbClr val="A50021"/>
                </a:solidFill>
                <a:latin typeface="楷体_GB2312" pitchFamily="49" charset="-122"/>
                <a:ea typeface="楷体_GB2312" pitchFamily="49" charset="-122"/>
              </a:rPr>
              <a:t>聚合上限温度</a:t>
            </a:r>
            <a:r>
              <a:rPr lang="zh-CN" altLang="en-US" sz="2400" b="1">
                <a:solidFill>
                  <a:srgbClr val="000000"/>
                </a:solidFill>
                <a:latin typeface="楷体_GB2312" pitchFamily="49" charset="-122"/>
                <a:ea typeface="楷体_GB2312" pitchFamily="49" charset="-122"/>
              </a:rPr>
              <a:t>两个方面讨论单体的聚合能力问题。</a:t>
            </a:r>
          </a:p>
        </p:txBody>
      </p:sp>
      <p:sp>
        <p:nvSpPr>
          <p:cNvPr id="1390599" name="Rectangle 7"/>
          <p:cNvSpPr>
            <a:spLocks noChangeArrowheads="1"/>
          </p:cNvSpPr>
          <p:nvPr/>
        </p:nvSpPr>
        <p:spPr bwMode="auto">
          <a:xfrm>
            <a:off x="611188" y="908050"/>
            <a:ext cx="2405062"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聚合热力学</a:t>
            </a:r>
          </a:p>
        </p:txBody>
      </p:sp>
      <p:sp>
        <p:nvSpPr>
          <p:cNvPr id="3" name="灯片编号占位符 2"/>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28</a:t>
            </a:fld>
            <a:endParaRPr lang="en-US" altLang="zh-CN">
              <a:solidFill>
                <a:srgbClr val="000000"/>
              </a:solidFill>
            </a:endParaRPr>
          </a:p>
        </p:txBody>
      </p:sp>
    </p:spTree>
    <p:extLst>
      <p:ext uri="{BB962C8B-B14F-4D97-AF65-F5344CB8AC3E}">
        <p14:creationId xmlns:p14="http://schemas.microsoft.com/office/powerpoint/2010/main" val="1147674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3" name="Rectangle 3"/>
          <p:cNvSpPr>
            <a:spLocks noChangeArrowheads="1"/>
          </p:cNvSpPr>
          <p:nvPr/>
        </p:nvSpPr>
        <p:spPr bwMode="auto">
          <a:xfrm>
            <a:off x="539750" y="822325"/>
            <a:ext cx="6172200"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聚合反应自动进行的热力学条件 </a:t>
            </a:r>
          </a:p>
        </p:txBody>
      </p:sp>
      <p:sp>
        <p:nvSpPr>
          <p:cNvPr id="57347" name="Rectangle 4"/>
          <p:cNvSpPr>
            <a:spLocks noChangeArrowheads="1"/>
          </p:cNvSpPr>
          <p:nvPr/>
        </p:nvSpPr>
        <p:spPr bwMode="auto">
          <a:xfrm>
            <a:off x="611188" y="1446213"/>
            <a:ext cx="79930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66"/>
                </a:solidFill>
                <a:latin typeface="宋体" pitchFamily="2" charset="-122"/>
              </a:rPr>
              <a:t>    按照化学热力学一般原理，一个化学反应能否进行可以从反应物转变为生成物的自由能变化进行判断，即根据</a:t>
            </a:r>
            <a:r>
              <a:rPr kumimoji="1" lang="en-US" altLang="zh-CN" sz="2400" b="1">
                <a:solidFill>
                  <a:srgbClr val="000066"/>
                </a:solidFill>
                <a:latin typeface="宋体" pitchFamily="2" charset="-122"/>
              </a:rPr>
              <a:t>Gibbs</a:t>
            </a:r>
            <a:r>
              <a:rPr kumimoji="1" lang="zh-CN" altLang="en-US" sz="2400" b="1">
                <a:solidFill>
                  <a:srgbClr val="000066"/>
                </a:solidFill>
                <a:latin typeface="宋体" pitchFamily="2" charset="-122"/>
              </a:rPr>
              <a:t>方程：</a:t>
            </a:r>
            <a:endParaRPr kumimoji="1" lang="en-US" altLang="zh-CN" sz="2400" b="1">
              <a:solidFill>
                <a:srgbClr val="000066"/>
              </a:solidFill>
              <a:latin typeface="宋体" pitchFamily="2" charset="-122"/>
            </a:endParaRPr>
          </a:p>
        </p:txBody>
      </p:sp>
      <p:sp>
        <p:nvSpPr>
          <p:cNvPr id="57348" name="Rectangle 5"/>
          <p:cNvSpPr>
            <a:spLocks noChangeArrowheads="1"/>
          </p:cNvSpPr>
          <p:nvPr/>
        </p:nvSpPr>
        <p:spPr bwMode="auto">
          <a:xfrm>
            <a:off x="1042988" y="3614738"/>
            <a:ext cx="7056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8038" indent="-808038" fontAlgn="base">
              <a:lnSpc>
                <a:spcPct val="120000"/>
              </a:lnSpc>
              <a:spcBef>
                <a:spcPct val="0"/>
              </a:spcBef>
              <a:spcAft>
                <a:spcPct val="0"/>
              </a:spcAft>
            </a:pPr>
            <a:r>
              <a:rPr kumimoji="1" lang="zh-CN" altLang="en-US" sz="2000" b="1">
                <a:solidFill>
                  <a:srgbClr val="003366"/>
                </a:solidFill>
                <a:latin typeface="Times New Roman" pitchFamily="18" charset="0"/>
                <a:ea typeface="楷体_GB2312" pitchFamily="49" charset="-122"/>
              </a:rPr>
              <a:t>式中：</a:t>
            </a:r>
            <a:r>
              <a:rPr kumimoji="1" lang="en-US" altLang="zh-CN" sz="2000" b="1">
                <a:solidFill>
                  <a:srgbClr val="003366"/>
                </a:solidFill>
                <a:latin typeface="Times New Roman" pitchFamily="18" charset="0"/>
                <a:ea typeface="楷体_GB2312" pitchFamily="49" charset="-122"/>
              </a:rPr>
              <a:t>G</a:t>
            </a:r>
            <a:r>
              <a:rPr kumimoji="1" lang="en-US" altLang="zh-CN" sz="2000" b="1" baseline="-30000">
                <a:solidFill>
                  <a:srgbClr val="003366"/>
                </a:solidFill>
                <a:latin typeface="Times New Roman" pitchFamily="18" charset="0"/>
                <a:ea typeface="楷体_GB2312" pitchFamily="49" charset="-122"/>
              </a:rPr>
              <a:t>P</a:t>
            </a:r>
            <a:r>
              <a:rPr kumimoji="1" lang="zh-CN" altLang="en-US" sz="2000" b="1">
                <a:solidFill>
                  <a:srgbClr val="003366"/>
                </a:solidFill>
                <a:latin typeface="Times New Roman" pitchFamily="18" charset="0"/>
                <a:ea typeface="楷体_GB2312" pitchFamily="49" charset="-122"/>
              </a:rPr>
              <a:t>和</a:t>
            </a:r>
            <a:r>
              <a:rPr kumimoji="1" lang="en-US" altLang="zh-CN" sz="2000" b="1">
                <a:solidFill>
                  <a:srgbClr val="003366"/>
                </a:solidFill>
                <a:latin typeface="Times New Roman" pitchFamily="18" charset="0"/>
                <a:ea typeface="楷体_GB2312" pitchFamily="49" charset="-122"/>
              </a:rPr>
              <a:t>G</a:t>
            </a:r>
            <a:r>
              <a:rPr kumimoji="1" lang="en-US" altLang="zh-CN" sz="2000" b="1" baseline="-30000">
                <a:solidFill>
                  <a:srgbClr val="003366"/>
                </a:solidFill>
                <a:latin typeface="Times New Roman" pitchFamily="18" charset="0"/>
                <a:ea typeface="楷体_GB2312" pitchFamily="49" charset="-122"/>
              </a:rPr>
              <a:t>M</a:t>
            </a:r>
            <a:r>
              <a:rPr kumimoji="1" lang="zh-CN" altLang="en-US" sz="2000" b="1">
                <a:solidFill>
                  <a:srgbClr val="003366"/>
                </a:solidFill>
                <a:latin typeface="Times New Roman" pitchFamily="18" charset="0"/>
                <a:ea typeface="楷体_GB2312" pitchFamily="49" charset="-122"/>
              </a:rPr>
              <a:t>分别为聚合物和单体的自由能；</a:t>
            </a:r>
            <a:r>
              <a:rPr kumimoji="1" lang="en-US" altLang="zh-CN" sz="2000" b="1">
                <a:solidFill>
                  <a:srgbClr val="003366"/>
                </a:solidFill>
                <a:latin typeface="Times New Roman" pitchFamily="18" charset="0"/>
                <a:ea typeface="楷体_GB2312" pitchFamily="49" charset="-122"/>
              </a:rPr>
              <a:t>ΔH</a:t>
            </a:r>
            <a:r>
              <a:rPr kumimoji="1" lang="zh-CN" altLang="en-US" sz="2000" b="1">
                <a:solidFill>
                  <a:srgbClr val="003366"/>
                </a:solidFill>
                <a:latin typeface="Times New Roman" pitchFamily="18" charset="0"/>
                <a:ea typeface="楷体_GB2312" pitchFamily="49" charset="-122"/>
              </a:rPr>
              <a:t>、</a:t>
            </a:r>
            <a:r>
              <a:rPr kumimoji="1" lang="en-US" altLang="zh-CN" sz="2000" b="1">
                <a:solidFill>
                  <a:srgbClr val="003366"/>
                </a:solidFill>
                <a:latin typeface="Times New Roman" pitchFamily="18" charset="0"/>
                <a:ea typeface="楷体_GB2312" pitchFamily="49" charset="-122"/>
              </a:rPr>
              <a:t>T</a:t>
            </a:r>
            <a:r>
              <a:rPr kumimoji="1" lang="zh-CN" altLang="en-US" sz="2000" b="1">
                <a:solidFill>
                  <a:srgbClr val="003366"/>
                </a:solidFill>
                <a:latin typeface="Times New Roman" pitchFamily="18" charset="0"/>
                <a:ea typeface="楷体_GB2312" pitchFamily="49" charset="-122"/>
              </a:rPr>
              <a:t>和</a:t>
            </a:r>
            <a:r>
              <a:rPr kumimoji="1" lang="en-US" altLang="zh-CN" sz="2000" b="1">
                <a:solidFill>
                  <a:srgbClr val="003366"/>
                </a:solidFill>
                <a:latin typeface="Times New Roman" pitchFamily="18" charset="0"/>
                <a:ea typeface="楷体_GB2312" pitchFamily="49" charset="-122"/>
              </a:rPr>
              <a:t>ΔS</a:t>
            </a:r>
            <a:r>
              <a:rPr kumimoji="1" lang="zh-CN" altLang="en-US" sz="2000" b="1">
                <a:solidFill>
                  <a:srgbClr val="003366"/>
                </a:solidFill>
                <a:latin typeface="Times New Roman" pitchFamily="18" charset="0"/>
                <a:ea typeface="楷体_GB2312" pitchFamily="49" charset="-122"/>
              </a:rPr>
              <a:t>分别为聚合反应的焓增量、热力学温度</a:t>
            </a:r>
            <a:r>
              <a:rPr kumimoji="1" lang="en-US" altLang="zh-CN" sz="2000" b="1">
                <a:solidFill>
                  <a:srgbClr val="003366"/>
                </a:solidFill>
                <a:latin typeface="Times New Roman" pitchFamily="18" charset="0"/>
                <a:ea typeface="楷体_GB2312" pitchFamily="49" charset="-122"/>
              </a:rPr>
              <a:t>(K)</a:t>
            </a:r>
            <a:r>
              <a:rPr kumimoji="1" lang="zh-CN" altLang="en-US" sz="2000" b="1">
                <a:solidFill>
                  <a:srgbClr val="003366"/>
                </a:solidFill>
                <a:latin typeface="Times New Roman" pitchFamily="18" charset="0"/>
                <a:ea typeface="楷体_GB2312" pitchFamily="49" charset="-122"/>
              </a:rPr>
              <a:t>和熵增量。 </a:t>
            </a:r>
          </a:p>
        </p:txBody>
      </p:sp>
      <p:sp>
        <p:nvSpPr>
          <p:cNvPr id="2037766" name="Rectangle 6"/>
          <p:cNvSpPr>
            <a:spLocks noChangeArrowheads="1"/>
          </p:cNvSpPr>
          <p:nvPr/>
        </p:nvSpPr>
        <p:spPr bwMode="auto">
          <a:xfrm>
            <a:off x="611188" y="4686300"/>
            <a:ext cx="7993062" cy="14065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00"/>
                </a:solidFill>
                <a:latin typeface="Times New Roman" pitchFamily="18" charset="0"/>
                <a:ea typeface="黑体" pitchFamily="49" charset="-122"/>
              </a:rPr>
              <a:t>         当反应的自由能增量</a:t>
            </a:r>
            <a:r>
              <a:rPr kumimoji="1" lang="en-US" altLang="zh-CN" sz="2400" b="1">
                <a:solidFill>
                  <a:srgbClr val="000000"/>
                </a:solidFill>
                <a:latin typeface="Times New Roman" pitchFamily="18" charset="0"/>
                <a:ea typeface="黑体" pitchFamily="49" charset="-122"/>
              </a:rPr>
              <a:t>ΔG&lt;0</a:t>
            </a:r>
            <a:r>
              <a:rPr kumimoji="1" lang="zh-CN" altLang="en-US" sz="2400" b="1">
                <a:solidFill>
                  <a:srgbClr val="000000"/>
                </a:solidFill>
                <a:latin typeface="Times New Roman" pitchFamily="18" charset="0"/>
                <a:ea typeface="黑体" pitchFamily="49" charset="-122"/>
              </a:rPr>
              <a:t>时，聚合反应能够自动进行；当</a:t>
            </a:r>
            <a:r>
              <a:rPr kumimoji="1" lang="en-US" altLang="zh-CN" sz="2400" b="1">
                <a:solidFill>
                  <a:srgbClr val="000000"/>
                </a:solidFill>
                <a:latin typeface="Times New Roman" pitchFamily="18" charset="0"/>
                <a:ea typeface="黑体" pitchFamily="49" charset="-122"/>
              </a:rPr>
              <a:t>ΔG</a:t>
            </a:r>
            <a:r>
              <a:rPr kumimoji="1" lang="zh-CN" altLang="en-US" sz="2400" b="1">
                <a:solidFill>
                  <a:srgbClr val="000000"/>
                </a:solidFill>
                <a:latin typeface="Times New Roman" pitchFamily="18" charset="0"/>
                <a:ea typeface="黑体" pitchFamily="49" charset="-122"/>
              </a:rPr>
              <a:t>＝</a:t>
            </a:r>
            <a:r>
              <a:rPr kumimoji="1" lang="en-US" altLang="zh-CN" sz="2400" b="1">
                <a:solidFill>
                  <a:srgbClr val="000000"/>
                </a:solidFill>
                <a:latin typeface="Times New Roman" pitchFamily="18" charset="0"/>
                <a:ea typeface="黑体" pitchFamily="49" charset="-122"/>
              </a:rPr>
              <a:t>0</a:t>
            </a:r>
            <a:r>
              <a:rPr kumimoji="1" lang="zh-CN" altLang="en-US" sz="2400" b="1">
                <a:solidFill>
                  <a:srgbClr val="000000"/>
                </a:solidFill>
                <a:latin typeface="Times New Roman" pitchFamily="18" charset="0"/>
                <a:ea typeface="黑体" pitchFamily="49" charset="-122"/>
              </a:rPr>
              <a:t>时，单体与聚合物处于可逆动态平衡；当</a:t>
            </a:r>
            <a:r>
              <a:rPr kumimoji="1" lang="en-US" altLang="zh-CN" sz="2400" b="1">
                <a:solidFill>
                  <a:srgbClr val="000000"/>
                </a:solidFill>
                <a:latin typeface="Times New Roman" pitchFamily="18" charset="0"/>
                <a:ea typeface="黑体" pitchFamily="49" charset="-122"/>
              </a:rPr>
              <a:t>ΔG&gt;0</a:t>
            </a:r>
            <a:r>
              <a:rPr kumimoji="1" lang="zh-CN" altLang="en-US" sz="2400" b="1">
                <a:solidFill>
                  <a:srgbClr val="000000"/>
                </a:solidFill>
                <a:latin typeface="Times New Roman" pitchFamily="18" charset="0"/>
                <a:ea typeface="黑体" pitchFamily="49" charset="-122"/>
              </a:rPr>
              <a:t>时，聚合物不稳定而会自动降解为单体。 </a:t>
            </a:r>
          </a:p>
        </p:txBody>
      </p:sp>
      <p:sp>
        <p:nvSpPr>
          <p:cNvPr id="57350" name="Rectangle 7"/>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57351" name="Rectangle 8"/>
          <p:cNvSpPr>
            <a:spLocks noChangeArrowheads="1"/>
          </p:cNvSpPr>
          <p:nvPr/>
        </p:nvSpPr>
        <p:spPr bwMode="auto">
          <a:xfrm>
            <a:off x="2179638" y="2997200"/>
            <a:ext cx="3963987" cy="457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en-US" altLang="zh-CN" sz="2400" b="1">
                <a:solidFill>
                  <a:srgbClr val="A50021"/>
                </a:solidFill>
                <a:latin typeface="Times New Roman" pitchFamily="18" charset="0"/>
              </a:rPr>
              <a:t>ΔG</a:t>
            </a:r>
            <a:r>
              <a:rPr kumimoji="1" lang="zh-CN" altLang="en-US" sz="2400" b="1">
                <a:solidFill>
                  <a:srgbClr val="A50021"/>
                </a:solidFill>
                <a:latin typeface="Times New Roman" pitchFamily="18" charset="0"/>
              </a:rPr>
              <a:t>＝</a:t>
            </a:r>
            <a:r>
              <a:rPr kumimoji="1" lang="en-US" altLang="zh-CN" sz="2400" b="1">
                <a:solidFill>
                  <a:srgbClr val="A50021"/>
                </a:solidFill>
                <a:latin typeface="Times New Roman" pitchFamily="18" charset="0"/>
              </a:rPr>
              <a:t>G</a:t>
            </a:r>
            <a:r>
              <a:rPr kumimoji="1" lang="en-US" altLang="zh-CN" sz="2400" b="1" baseline="-25000">
                <a:solidFill>
                  <a:srgbClr val="A50021"/>
                </a:solidFill>
                <a:latin typeface="Times New Roman" pitchFamily="18" charset="0"/>
              </a:rPr>
              <a:t>P</a:t>
            </a:r>
            <a:r>
              <a:rPr kumimoji="1" lang="zh-CN" altLang="en-US" sz="2400" b="1">
                <a:solidFill>
                  <a:srgbClr val="A50021"/>
                </a:solidFill>
                <a:latin typeface="Times New Roman" pitchFamily="18" charset="0"/>
              </a:rPr>
              <a:t>－</a:t>
            </a:r>
            <a:r>
              <a:rPr kumimoji="1" lang="en-US" altLang="zh-CN" sz="2400" b="1">
                <a:solidFill>
                  <a:srgbClr val="A50021"/>
                </a:solidFill>
                <a:latin typeface="Times New Roman" pitchFamily="18" charset="0"/>
              </a:rPr>
              <a:t>G</a:t>
            </a:r>
            <a:r>
              <a:rPr kumimoji="1" lang="en-US" altLang="zh-CN" sz="2400" b="1" baseline="-25000">
                <a:solidFill>
                  <a:srgbClr val="A50021"/>
                </a:solidFill>
                <a:latin typeface="Times New Roman" pitchFamily="18" charset="0"/>
              </a:rPr>
              <a:t>M</a:t>
            </a:r>
            <a:r>
              <a:rPr kumimoji="1" lang="zh-CN" altLang="en-US" sz="2400" b="1">
                <a:solidFill>
                  <a:srgbClr val="A50021"/>
                </a:solidFill>
                <a:latin typeface="Times New Roman" pitchFamily="18" charset="0"/>
              </a:rPr>
              <a:t>＝</a:t>
            </a:r>
            <a:r>
              <a:rPr kumimoji="1" lang="en-US" altLang="zh-CN" sz="2400" b="1">
                <a:solidFill>
                  <a:srgbClr val="A50021"/>
                </a:solidFill>
                <a:latin typeface="Times New Roman" pitchFamily="18" charset="0"/>
              </a:rPr>
              <a:t>ΔH</a:t>
            </a:r>
            <a:r>
              <a:rPr kumimoji="1" lang="zh-CN" altLang="en-US" sz="2400" b="1">
                <a:solidFill>
                  <a:srgbClr val="A50021"/>
                </a:solidFill>
                <a:latin typeface="Times New Roman" pitchFamily="18" charset="0"/>
              </a:rPr>
              <a:t>－</a:t>
            </a:r>
            <a:r>
              <a:rPr kumimoji="1" lang="en-US" altLang="zh-CN" sz="2400" b="1">
                <a:solidFill>
                  <a:srgbClr val="A50021"/>
                </a:solidFill>
                <a:latin typeface="Times New Roman" pitchFamily="18" charset="0"/>
              </a:rPr>
              <a:t>TΔS</a:t>
            </a:r>
            <a:endParaRPr kumimoji="1" lang="zh-CN" altLang="en-US" sz="2400" b="1">
              <a:solidFill>
                <a:srgbClr val="A50021"/>
              </a:solidFill>
              <a:latin typeface="Times New Roman" pitchFamily="18" charset="0"/>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29</a:t>
            </a:fld>
            <a:endParaRPr lang="en-US" altLang="zh-CN">
              <a:solidFill>
                <a:srgbClr val="000000"/>
              </a:solidFill>
            </a:endParaRPr>
          </a:p>
        </p:txBody>
      </p:sp>
    </p:spTree>
    <p:extLst>
      <p:ext uri="{BB962C8B-B14F-4D97-AF65-F5344CB8AC3E}">
        <p14:creationId xmlns:p14="http://schemas.microsoft.com/office/powerpoint/2010/main" val="1635047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37766"/>
                                        </p:tgtEl>
                                        <p:attrNameLst>
                                          <p:attrName>style.visibility</p:attrName>
                                        </p:attrNameLst>
                                      </p:cBhvr>
                                      <p:to>
                                        <p:strVal val="visible"/>
                                      </p:to>
                                    </p:set>
                                    <p:animEffect transition="in" filter="wipe(up)">
                                      <p:cBhvr>
                                        <p:cTn id="7" dur="500"/>
                                        <p:tgtEl>
                                          <p:spTgt spid="203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6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611188" y="1052513"/>
            <a:ext cx="799306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717550" algn="just" fontAlgn="base">
              <a:lnSpc>
                <a:spcPct val="120000"/>
              </a:lnSpc>
              <a:spcBef>
                <a:spcPct val="50000"/>
              </a:spcBef>
              <a:spcAft>
                <a:spcPct val="0"/>
              </a:spcAft>
            </a:pPr>
            <a:r>
              <a:rPr lang="zh-CN" altLang="en-US" sz="2400" b="1">
                <a:solidFill>
                  <a:srgbClr val="A50021"/>
                </a:solidFill>
                <a:latin typeface="楷体_GB2312" pitchFamily="49" charset="-122"/>
                <a:ea typeface="楷体_GB2312" pitchFamily="49" charset="-122"/>
              </a:rPr>
              <a:t>逐步聚合</a:t>
            </a:r>
            <a:r>
              <a:rPr lang="zh-CN" altLang="en-US" sz="2400" b="1">
                <a:solidFill>
                  <a:srgbClr val="006600"/>
                </a:solidFill>
                <a:latin typeface="楷体_GB2312" pitchFamily="49" charset="-122"/>
                <a:ea typeface="楷体_GB2312" pitchFamily="49" charset="-122"/>
              </a:rPr>
              <a:t>反应是由单体及不同聚合度中间产物之间，通过功能基反应来进行的。</a:t>
            </a:r>
          </a:p>
          <a:p>
            <a:pPr indent="717550" algn="just" fontAlgn="base">
              <a:lnSpc>
                <a:spcPct val="120000"/>
              </a:lnSpc>
              <a:spcBef>
                <a:spcPct val="50000"/>
              </a:spcBef>
              <a:spcAft>
                <a:spcPct val="0"/>
              </a:spcAft>
            </a:pPr>
            <a:r>
              <a:rPr lang="zh-CN" altLang="en-US" sz="2400" b="1">
                <a:solidFill>
                  <a:srgbClr val="A50021"/>
                </a:solidFill>
                <a:latin typeface="楷体_GB2312" pitchFamily="49" charset="-122"/>
                <a:ea typeface="楷体_GB2312" pitchFamily="49" charset="-122"/>
              </a:rPr>
              <a:t>连锁聚合</a:t>
            </a:r>
            <a:r>
              <a:rPr lang="zh-CN" altLang="en-US" sz="2400" b="1">
                <a:solidFill>
                  <a:srgbClr val="006600"/>
                </a:solidFill>
                <a:latin typeface="楷体_GB2312" pitchFamily="49" charset="-122"/>
                <a:ea typeface="楷体_GB2312" pitchFamily="49" charset="-122"/>
              </a:rPr>
              <a:t>反应是通过</a:t>
            </a:r>
            <a:r>
              <a:rPr lang="zh-CN" altLang="en-US" sz="2400" b="1">
                <a:solidFill>
                  <a:srgbClr val="333399"/>
                </a:solidFill>
                <a:latin typeface="楷体_GB2312" pitchFamily="49" charset="-122"/>
                <a:ea typeface="楷体_GB2312" pitchFamily="49" charset="-122"/>
              </a:rPr>
              <a:t>单体和反应活性中心之间</a:t>
            </a:r>
            <a:r>
              <a:rPr lang="zh-CN" altLang="en-US" sz="2400" b="1">
                <a:solidFill>
                  <a:srgbClr val="006600"/>
                </a:solidFill>
                <a:latin typeface="楷体_GB2312" pitchFamily="49" charset="-122"/>
                <a:ea typeface="楷体_GB2312" pitchFamily="49" charset="-122"/>
              </a:rPr>
              <a:t>的反应来进行，这些活性中心通常并不能由单体直接产生，而需要在聚合体系中加入某种化合物，该化合物在一定条件下生成聚合反应活性中心，再通过反应活性中心与单体加成生成新的反应活性中心，如此反复生成聚合物链。</a:t>
            </a:r>
          </a:p>
          <a:p>
            <a:pPr indent="717550" algn="just" fontAlgn="base">
              <a:lnSpc>
                <a:spcPct val="120000"/>
              </a:lnSpc>
              <a:spcBef>
                <a:spcPct val="50000"/>
              </a:spcBef>
              <a:spcAft>
                <a:spcPct val="0"/>
              </a:spcAft>
            </a:pPr>
            <a:r>
              <a:rPr lang="zh-CN" altLang="en-US" sz="2400" b="1">
                <a:solidFill>
                  <a:srgbClr val="006600"/>
                </a:solidFill>
                <a:latin typeface="楷体_GB2312" pitchFamily="49" charset="-122"/>
                <a:ea typeface="楷体_GB2312" pitchFamily="49" charset="-122"/>
              </a:rPr>
              <a:t>其中加入的能产生聚合反应活性中心的化合物常称为</a:t>
            </a:r>
            <a:r>
              <a:rPr lang="zh-CN" altLang="en-US" sz="2400" b="1">
                <a:solidFill>
                  <a:srgbClr val="333399"/>
                </a:solidFill>
                <a:latin typeface="楷体_GB2312" pitchFamily="49" charset="-122"/>
                <a:ea typeface="楷体_GB2312" pitchFamily="49" charset="-122"/>
              </a:rPr>
              <a:t>引发剂</a:t>
            </a:r>
            <a:r>
              <a:rPr lang="zh-CN" altLang="en-US" sz="2400" b="1">
                <a:solidFill>
                  <a:srgbClr val="006600"/>
                </a:solidFill>
                <a:latin typeface="楷体_GB2312" pitchFamily="49" charset="-122"/>
                <a:ea typeface="楷体_GB2312" pitchFamily="49" charset="-122"/>
              </a:rPr>
              <a:t>。</a:t>
            </a:r>
            <a:r>
              <a:rPr kumimoji="1" lang="zh-CN" altLang="en-US" sz="2400" b="1">
                <a:solidFill>
                  <a:srgbClr val="006600"/>
                </a:solidFill>
                <a:latin typeface="楷体_GB2312" pitchFamily="49" charset="-122"/>
                <a:ea typeface="楷体_GB2312" pitchFamily="49" charset="-122"/>
              </a:rPr>
              <a:t>引发剂（或其一部分）在反应后成为所得聚合物分子的组成部分。</a:t>
            </a:r>
          </a:p>
        </p:txBody>
      </p:sp>
      <p:sp>
        <p:nvSpPr>
          <p:cNvPr id="31747" name="Rectangle 7"/>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a:t>
            </a:fld>
            <a:endParaRPr lang="en-US" altLang="zh-CN">
              <a:solidFill>
                <a:srgbClr val="000000"/>
              </a:solidFill>
            </a:endParaRPr>
          </a:p>
        </p:txBody>
      </p:sp>
    </p:spTree>
    <p:extLst>
      <p:ext uri="{BB962C8B-B14F-4D97-AF65-F5344CB8AC3E}">
        <p14:creationId xmlns:p14="http://schemas.microsoft.com/office/powerpoint/2010/main" val="40545851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11188" y="836613"/>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800" b="1">
                <a:solidFill>
                  <a:srgbClr val="A50021"/>
                </a:solidFill>
                <a:latin typeface="黑体" pitchFamily="49" charset="-122"/>
                <a:ea typeface="黑体" pitchFamily="49" charset="-122"/>
              </a:rPr>
              <a:t>聚合反应能够自动进行的热力学条件： </a:t>
            </a:r>
          </a:p>
        </p:txBody>
      </p:sp>
      <p:sp>
        <p:nvSpPr>
          <p:cNvPr id="58371" name="Rectangle 3"/>
          <p:cNvSpPr>
            <a:spLocks noChangeArrowheads="1"/>
          </p:cNvSpPr>
          <p:nvPr/>
        </p:nvSpPr>
        <p:spPr bwMode="auto">
          <a:xfrm>
            <a:off x="2266950" y="1541463"/>
            <a:ext cx="3529013" cy="5191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kumimoji="1" lang="en-US" altLang="zh-CN" sz="2800">
                <a:solidFill>
                  <a:srgbClr val="000000"/>
                </a:solidFill>
                <a:latin typeface="Times New Roman" pitchFamily="18" charset="0"/>
              </a:rPr>
              <a:t>ΔG=ΔH</a:t>
            </a:r>
            <a:r>
              <a:rPr kumimoji="1" lang="zh-CN" altLang="en-US" sz="2800">
                <a:solidFill>
                  <a:srgbClr val="000000"/>
                </a:solidFill>
                <a:latin typeface="Times New Roman" pitchFamily="18" charset="0"/>
              </a:rPr>
              <a:t>－</a:t>
            </a:r>
            <a:r>
              <a:rPr kumimoji="1" lang="en-US" altLang="zh-CN" sz="2800">
                <a:solidFill>
                  <a:srgbClr val="000000"/>
                </a:solidFill>
                <a:latin typeface="Times New Roman" pitchFamily="18" charset="0"/>
              </a:rPr>
              <a:t>TΔS</a:t>
            </a:r>
            <a:r>
              <a:rPr kumimoji="1" lang="zh-CN" altLang="en-US" sz="2800">
                <a:solidFill>
                  <a:srgbClr val="000000"/>
                </a:solidFill>
                <a:latin typeface="Times New Roman" pitchFamily="18" charset="0"/>
              </a:rPr>
              <a:t>＜</a:t>
            </a:r>
            <a:r>
              <a:rPr kumimoji="1" lang="en-US" altLang="zh-CN" sz="2800">
                <a:solidFill>
                  <a:srgbClr val="000000"/>
                </a:solidFill>
                <a:latin typeface="Times New Roman" pitchFamily="18" charset="0"/>
              </a:rPr>
              <a:t>0</a:t>
            </a:r>
          </a:p>
        </p:txBody>
      </p:sp>
      <p:grpSp>
        <p:nvGrpSpPr>
          <p:cNvPr id="2" name="Group 11"/>
          <p:cNvGrpSpPr>
            <a:grpSpLocks/>
          </p:cNvGrpSpPr>
          <p:nvPr/>
        </p:nvGrpSpPr>
        <p:grpSpPr bwMode="auto">
          <a:xfrm>
            <a:off x="611188" y="2205038"/>
            <a:ext cx="7993062" cy="2401887"/>
            <a:chOff x="385" y="1389"/>
            <a:chExt cx="5035" cy="1513"/>
          </a:xfrm>
        </p:grpSpPr>
        <p:sp>
          <p:nvSpPr>
            <p:cNvPr id="58375" name="Rectangle 4"/>
            <p:cNvSpPr>
              <a:spLocks noChangeArrowheads="1"/>
            </p:cNvSpPr>
            <p:nvPr/>
          </p:nvSpPr>
          <p:spPr bwMode="auto">
            <a:xfrm>
              <a:off x="385" y="1389"/>
              <a:ext cx="5035"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00"/>
                  </a:solidFill>
                  <a:latin typeface="Times New Roman" pitchFamily="18" charset="0"/>
                </a:rPr>
                <a:t>         聚合物</a:t>
              </a:r>
              <a:r>
                <a:rPr kumimoji="1" lang="zh-CN" altLang="zh-CN" sz="2400" b="1">
                  <a:solidFill>
                    <a:srgbClr val="000000"/>
                  </a:solidFill>
                  <a:latin typeface="Times New Roman" pitchFamily="18" charset="0"/>
                </a:rPr>
                <a:t>无序性减小，</a:t>
              </a:r>
              <a:r>
                <a:rPr kumimoji="1" lang="zh-CN" altLang="en-US" sz="2400" b="1">
                  <a:solidFill>
                    <a:srgbClr val="000000"/>
                  </a:solidFill>
                  <a:latin typeface="Times New Roman" pitchFamily="18" charset="0"/>
                </a:rPr>
                <a:t>是一个熵值减小的过程，即</a:t>
              </a:r>
              <a:r>
                <a:rPr kumimoji="1" lang="en-US" altLang="zh-CN" sz="2400" b="1">
                  <a:solidFill>
                    <a:srgbClr val="000000"/>
                  </a:solidFill>
                  <a:latin typeface="Times New Roman" pitchFamily="18" charset="0"/>
                </a:rPr>
                <a:t>ΔS&lt;0</a:t>
              </a:r>
              <a:r>
                <a:rPr kumimoji="1" lang="zh-CN" altLang="en-US" sz="2400" b="1">
                  <a:solidFill>
                    <a:srgbClr val="000000"/>
                  </a:solidFill>
                  <a:latin typeface="Times New Roman" pitchFamily="18" charset="0"/>
                </a:rPr>
                <a:t>。由于热力学温度</a:t>
              </a:r>
              <a:r>
                <a:rPr kumimoji="1" lang="en-US" altLang="zh-CN" sz="2400" b="1">
                  <a:solidFill>
                    <a:srgbClr val="000000"/>
                  </a:solidFill>
                  <a:latin typeface="Times New Roman" pitchFamily="18" charset="0"/>
                </a:rPr>
                <a:t>(T)</a:t>
              </a:r>
              <a:r>
                <a:rPr kumimoji="1" lang="zh-CN" altLang="en-US" sz="2400" b="1">
                  <a:solidFill>
                    <a:srgbClr val="000000"/>
                  </a:solidFill>
                  <a:latin typeface="Times New Roman" pitchFamily="18" charset="0"/>
                </a:rPr>
                <a:t>永远为正值，</a:t>
              </a:r>
              <a:r>
                <a:rPr kumimoji="1" lang="en-US" altLang="zh-CN" sz="2400" b="1">
                  <a:solidFill>
                    <a:srgbClr val="000000"/>
                  </a:solidFill>
                  <a:latin typeface="Times New Roman" pitchFamily="18" charset="0"/>
                </a:rPr>
                <a:t>TΔS&lt;0</a:t>
              </a:r>
              <a:r>
                <a:rPr kumimoji="1" lang="zh-CN" altLang="en-US" sz="2400" b="1">
                  <a:solidFill>
                    <a:srgbClr val="000000"/>
                  </a:solidFill>
                  <a:latin typeface="Times New Roman" pitchFamily="18" charset="0"/>
                </a:rPr>
                <a:t>。如果要保证不等式能够成立，就必须使聚合反应的焓增量</a:t>
              </a:r>
              <a:r>
                <a:rPr kumimoji="1" lang="en-US" altLang="zh-CN" sz="2400" b="1">
                  <a:solidFill>
                    <a:srgbClr val="000000"/>
                  </a:solidFill>
                  <a:latin typeface="Times New Roman" pitchFamily="18" charset="0"/>
                </a:rPr>
                <a:t>ΔH&lt;0</a:t>
              </a:r>
              <a:r>
                <a:rPr kumimoji="1" lang="zh-CN" altLang="en-US" sz="2400" b="1">
                  <a:solidFill>
                    <a:srgbClr val="000000"/>
                  </a:solidFill>
                  <a:latin typeface="Times New Roman" pitchFamily="18" charset="0"/>
                </a:rPr>
                <a:t>，同时保证其绝对值大于第二项的绝对值，即</a:t>
              </a:r>
              <a:r>
                <a:rPr kumimoji="1" lang="en-US" altLang="zh-CN" sz="2400" b="1">
                  <a:solidFill>
                    <a:srgbClr val="000000"/>
                  </a:solidFill>
                  <a:latin typeface="Times New Roman" pitchFamily="18" charset="0"/>
                </a:rPr>
                <a:t>: </a:t>
              </a:r>
            </a:p>
          </p:txBody>
        </p:sp>
        <p:grpSp>
          <p:nvGrpSpPr>
            <p:cNvPr id="58376" name="Group 10"/>
            <p:cNvGrpSpPr>
              <a:grpSpLocks/>
            </p:cNvGrpSpPr>
            <p:nvPr/>
          </p:nvGrpSpPr>
          <p:grpSpPr bwMode="auto">
            <a:xfrm>
              <a:off x="748" y="2614"/>
              <a:ext cx="4416" cy="288"/>
              <a:chOff x="748" y="2507"/>
              <a:chExt cx="4416" cy="288"/>
            </a:xfrm>
          </p:grpSpPr>
          <p:sp>
            <p:nvSpPr>
              <p:cNvPr id="58377" name="Rectangle 6"/>
              <p:cNvSpPr>
                <a:spLocks noChangeArrowheads="1"/>
              </p:cNvSpPr>
              <p:nvPr/>
            </p:nvSpPr>
            <p:spPr bwMode="auto">
              <a:xfrm>
                <a:off x="748" y="2507"/>
                <a:ext cx="44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400" b="1">
                    <a:solidFill>
                      <a:srgbClr val="000066"/>
                    </a:solidFill>
                    <a:latin typeface="Times New Roman" pitchFamily="18" charset="0"/>
                    <a:ea typeface="楷体_GB2312" pitchFamily="49" charset="-122"/>
                  </a:rPr>
                  <a:t>聚合反应的焓增量</a:t>
                </a:r>
                <a:r>
                  <a:rPr kumimoji="1" lang="en-US" altLang="zh-CN" sz="2400" b="1">
                    <a:solidFill>
                      <a:srgbClr val="000066"/>
                    </a:solidFill>
                    <a:latin typeface="Times New Roman" pitchFamily="18" charset="0"/>
                    <a:ea typeface="楷体_GB2312" pitchFamily="49" charset="-122"/>
                  </a:rPr>
                  <a:t>ΔH&lt;0</a:t>
                </a:r>
                <a:r>
                  <a:rPr kumimoji="1" lang="zh-CN" altLang="en-US" sz="2400" b="1">
                    <a:solidFill>
                      <a:srgbClr val="000066"/>
                    </a:solidFill>
                    <a:latin typeface="Times New Roman" pitchFamily="18" charset="0"/>
                    <a:ea typeface="楷体_GB2312" pitchFamily="49" charset="-122"/>
                  </a:rPr>
                  <a:t>，且                      。 </a:t>
                </a:r>
              </a:p>
            </p:txBody>
          </p:sp>
          <p:graphicFrame>
            <p:nvGraphicFramePr>
              <p:cNvPr id="58378" name="Object 7"/>
              <p:cNvGraphicFramePr>
                <a:graphicFrameLocks noChangeAspect="1"/>
              </p:cNvGraphicFramePr>
              <p:nvPr/>
            </p:nvGraphicFramePr>
            <p:xfrm>
              <a:off x="3377" y="2507"/>
              <a:ext cx="864" cy="288"/>
            </p:xfrm>
            <a:graphic>
              <a:graphicData uri="http://schemas.openxmlformats.org/presentationml/2006/ole">
                <mc:AlternateContent xmlns:mc="http://schemas.openxmlformats.org/markup-compatibility/2006">
                  <mc:Choice xmlns:v="urn:schemas-microsoft-com:vml" Requires="v">
                    <p:oleObj spid="_x0000_s17418" r:id="rId3" imgW="774364" imgH="253890" progId="Equation.3">
                      <p:embed/>
                    </p:oleObj>
                  </mc:Choice>
                  <mc:Fallback>
                    <p:oleObj r:id="rId3" imgW="774364"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 y="2507"/>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038792" name="Rectangle 8"/>
          <p:cNvSpPr>
            <a:spLocks noChangeArrowheads="1"/>
          </p:cNvSpPr>
          <p:nvPr/>
        </p:nvSpPr>
        <p:spPr bwMode="auto">
          <a:xfrm>
            <a:off x="611188" y="4797425"/>
            <a:ext cx="7993062" cy="14065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00"/>
                </a:solidFill>
                <a:latin typeface="Times New Roman" pitchFamily="18" charset="0"/>
              </a:rPr>
              <a:t>        聚合热是指聚合反应放出的热量。</a:t>
            </a:r>
            <a:r>
              <a:rPr kumimoji="1" lang="zh-CN" altLang="en-US" sz="2400" b="1">
                <a:solidFill>
                  <a:srgbClr val="A50021"/>
                </a:solidFill>
                <a:latin typeface="Times New Roman" pitchFamily="18" charset="0"/>
              </a:rPr>
              <a:t>聚合反应的聚合热定义为焓增量的负值即</a:t>
            </a:r>
            <a:r>
              <a:rPr kumimoji="1" lang="en-US" altLang="zh-CN" sz="2400" b="1">
                <a:solidFill>
                  <a:srgbClr val="A50021"/>
                </a:solidFill>
                <a:latin typeface="Times New Roman" pitchFamily="18" charset="0"/>
              </a:rPr>
              <a:t>-ΔH</a:t>
            </a:r>
            <a:r>
              <a:rPr kumimoji="1" lang="zh-CN" altLang="en-US" sz="2400" b="1">
                <a:solidFill>
                  <a:srgbClr val="000000"/>
                </a:solidFill>
                <a:latin typeface="Times New Roman" pitchFamily="18" charset="0"/>
              </a:rPr>
              <a:t>。换言之，聚合反应放出的聚合热是以该过程焓的降低为代价的，两者的绝对值相等。 </a:t>
            </a:r>
          </a:p>
        </p:txBody>
      </p:sp>
      <p:sp>
        <p:nvSpPr>
          <p:cNvPr id="58374" name="Rectangle 9"/>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3" name="灯片编号占位符 2"/>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30</a:t>
            </a:fld>
            <a:endParaRPr lang="en-US" altLang="zh-CN">
              <a:solidFill>
                <a:srgbClr val="000000"/>
              </a:solidFill>
            </a:endParaRPr>
          </a:p>
        </p:txBody>
      </p:sp>
    </p:spTree>
    <p:extLst>
      <p:ext uri="{BB962C8B-B14F-4D97-AF65-F5344CB8AC3E}">
        <p14:creationId xmlns:p14="http://schemas.microsoft.com/office/powerpoint/2010/main" val="3249333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38792"/>
                                        </p:tgtEl>
                                        <p:attrNameLst>
                                          <p:attrName>style.visibility</p:attrName>
                                        </p:attrNameLst>
                                      </p:cBhvr>
                                      <p:to>
                                        <p:strVal val="visible"/>
                                      </p:to>
                                    </p:set>
                                    <p:animEffect transition="in" filter="wipe(up)">
                                      <p:cBhvr>
                                        <p:cTn id="12" dur="500"/>
                                        <p:tgtEl>
                                          <p:spTgt spid="203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7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3"/>
          <p:cNvGrpSpPr>
            <a:grpSpLocks/>
          </p:cNvGrpSpPr>
          <p:nvPr/>
        </p:nvGrpSpPr>
        <p:grpSpPr bwMode="auto">
          <a:xfrm>
            <a:off x="611188" y="908050"/>
            <a:ext cx="7620000" cy="1060450"/>
            <a:chOff x="672" y="768"/>
            <a:chExt cx="4800" cy="668"/>
          </a:xfrm>
        </p:grpSpPr>
        <p:sp>
          <p:nvSpPr>
            <p:cNvPr id="59399" name="Rectangle 4"/>
            <p:cNvSpPr>
              <a:spLocks noChangeArrowheads="1"/>
            </p:cNvSpPr>
            <p:nvPr/>
          </p:nvSpPr>
          <p:spPr bwMode="auto">
            <a:xfrm>
              <a:off x="672" y="768"/>
              <a:ext cx="4800"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00"/>
                  </a:solidFill>
                  <a:latin typeface="黑体" pitchFamily="49" charset="-122"/>
                  <a:ea typeface="黑体" pitchFamily="49" charset="-122"/>
                </a:rPr>
                <a:t>实验测得一般烯类单体加聚反应的熵增量为 </a:t>
              </a:r>
            </a:p>
          </p:txBody>
        </p:sp>
        <p:graphicFrame>
          <p:nvGraphicFramePr>
            <p:cNvPr id="59400" name="Object 5"/>
            <p:cNvGraphicFramePr>
              <a:graphicFrameLocks noChangeAspect="1"/>
            </p:cNvGraphicFramePr>
            <p:nvPr/>
          </p:nvGraphicFramePr>
          <p:xfrm>
            <a:off x="1968" y="1200"/>
            <a:ext cx="2208" cy="236"/>
          </p:xfrm>
          <a:graphic>
            <a:graphicData uri="http://schemas.openxmlformats.org/presentationml/2006/ole">
              <mc:AlternateContent xmlns:mc="http://schemas.openxmlformats.org/markup-compatibility/2006">
                <mc:Choice xmlns:v="urn:schemas-microsoft-com:vml" Requires="v">
                  <p:oleObj spid="_x0000_s18450" r:id="rId3" imgW="1866090" imgH="203112" progId="Equation.3">
                    <p:embed/>
                  </p:oleObj>
                </mc:Choice>
                <mc:Fallback>
                  <p:oleObj r:id="rId3" imgW="1866090"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200"/>
                          <a:ext cx="2208"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9395" name="Rectangle 7"/>
          <p:cNvSpPr>
            <a:spLocks noChangeArrowheads="1"/>
          </p:cNvSpPr>
          <p:nvPr/>
        </p:nvSpPr>
        <p:spPr bwMode="auto">
          <a:xfrm>
            <a:off x="611188" y="2060575"/>
            <a:ext cx="79930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00"/>
                </a:solidFill>
                <a:latin typeface="Times New Roman" pitchFamily="18" charset="0"/>
              </a:rPr>
              <a:t>        一般聚合反应温度为</a:t>
            </a:r>
            <a:r>
              <a:rPr kumimoji="1" lang="en-US" altLang="zh-CN" sz="2400" b="1">
                <a:solidFill>
                  <a:srgbClr val="000000"/>
                </a:solidFill>
                <a:latin typeface="Times New Roman" pitchFamily="18" charset="0"/>
              </a:rPr>
              <a:t>0</a:t>
            </a:r>
            <a:r>
              <a:rPr kumimoji="1" lang="zh-CN" altLang="en-US" sz="2400" b="1">
                <a:solidFill>
                  <a:srgbClr val="000000"/>
                </a:solidFill>
                <a:latin typeface="Times New Roman" pitchFamily="18" charset="0"/>
              </a:rPr>
              <a:t>～</a:t>
            </a:r>
            <a:r>
              <a:rPr kumimoji="1" lang="en-US" altLang="zh-CN" sz="2400" b="1">
                <a:solidFill>
                  <a:srgbClr val="000000"/>
                </a:solidFill>
                <a:latin typeface="Times New Roman" pitchFamily="18" charset="0"/>
              </a:rPr>
              <a:t>100℃</a:t>
            </a:r>
            <a:r>
              <a:rPr kumimoji="1" lang="zh-CN" altLang="en-US" sz="2400" b="1">
                <a:solidFill>
                  <a:srgbClr val="000000"/>
                </a:solidFill>
                <a:latin typeface="Times New Roman" pitchFamily="18" charset="0"/>
              </a:rPr>
              <a:t>，即</a:t>
            </a:r>
            <a:r>
              <a:rPr kumimoji="1" lang="en-US" altLang="zh-CN" sz="2400" b="1">
                <a:solidFill>
                  <a:srgbClr val="000000"/>
                </a:solidFill>
                <a:latin typeface="Times New Roman" pitchFamily="18" charset="0"/>
              </a:rPr>
              <a:t>273</a:t>
            </a:r>
            <a:r>
              <a:rPr kumimoji="1" lang="zh-CN" altLang="en-US" sz="2400" b="1">
                <a:solidFill>
                  <a:srgbClr val="000000"/>
                </a:solidFill>
                <a:latin typeface="Times New Roman" pitchFamily="18" charset="0"/>
              </a:rPr>
              <a:t>～</a:t>
            </a:r>
            <a:r>
              <a:rPr kumimoji="1" lang="en-US" altLang="zh-CN" sz="2400" b="1">
                <a:solidFill>
                  <a:srgbClr val="000000"/>
                </a:solidFill>
                <a:latin typeface="Times New Roman" pitchFamily="18" charset="0"/>
              </a:rPr>
              <a:t>373K</a:t>
            </a:r>
            <a:r>
              <a:rPr kumimoji="1" lang="zh-CN" altLang="en-US" sz="2400" b="1">
                <a:solidFill>
                  <a:srgbClr val="000000"/>
                </a:solidFill>
                <a:latin typeface="Times New Roman" pitchFamily="18" charset="0"/>
              </a:rPr>
              <a:t>，则</a:t>
            </a:r>
            <a:r>
              <a:rPr kumimoji="1" lang="zh-CN" altLang="en-US" sz="2400" b="1">
                <a:solidFill>
                  <a:srgbClr val="A50021"/>
                </a:solidFill>
                <a:latin typeface="Times New Roman" pitchFamily="18" charset="0"/>
              </a:rPr>
              <a:t>聚合反应不存在热力学障碍的最小聚合热</a:t>
            </a:r>
            <a:r>
              <a:rPr kumimoji="1" lang="en-US" altLang="zh-CN" sz="2400" b="1">
                <a:solidFill>
                  <a:srgbClr val="000000"/>
                </a:solidFill>
                <a:latin typeface="Times New Roman" pitchFamily="18" charset="0"/>
              </a:rPr>
              <a:t>:  </a:t>
            </a:r>
          </a:p>
        </p:txBody>
      </p:sp>
      <p:graphicFrame>
        <p:nvGraphicFramePr>
          <p:cNvPr id="59396" name="Object 8"/>
          <p:cNvGraphicFramePr>
            <a:graphicFrameLocks noChangeAspect="1"/>
          </p:cNvGraphicFramePr>
          <p:nvPr/>
        </p:nvGraphicFramePr>
        <p:xfrm>
          <a:off x="1403350" y="3213100"/>
          <a:ext cx="6099175" cy="381000"/>
        </p:xfrm>
        <a:graphic>
          <a:graphicData uri="http://schemas.openxmlformats.org/presentationml/2006/ole">
            <mc:AlternateContent xmlns:mc="http://schemas.openxmlformats.org/markup-compatibility/2006">
              <mc:Choice xmlns:v="urn:schemas-microsoft-com:vml" Requires="v">
                <p:oleObj spid="_x0000_s18451" r:id="rId5" imgW="2895600" imgH="177800" progId="Equation.3">
                  <p:embed/>
                </p:oleObj>
              </mc:Choice>
              <mc:Fallback>
                <p:oleObj r:id="rId5" imgW="28956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213100"/>
                        <a:ext cx="6099175" cy="381000"/>
                      </a:xfrm>
                      <a:prstGeom prst="rect">
                        <a:avLst/>
                      </a:prstGeom>
                      <a:solidFill>
                        <a:srgbClr val="CC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7" name="Rectangle 9"/>
          <p:cNvSpPr>
            <a:spLocks noChangeArrowheads="1"/>
          </p:cNvSpPr>
          <p:nvPr/>
        </p:nvSpPr>
        <p:spPr bwMode="auto">
          <a:xfrm>
            <a:off x="611188" y="3789363"/>
            <a:ext cx="79216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66"/>
                </a:solidFill>
                <a:latin typeface="Times New Roman" pitchFamily="18" charset="0"/>
              </a:rPr>
              <a:t>         如果一个聚合反应的聚合热小于这个数值范围，则该反应无法进行；如果聚合热接近于该数值范围，则该反应一般情况下很难自动进行；</a:t>
            </a:r>
            <a:r>
              <a:rPr kumimoji="1" lang="zh-CN" altLang="en-US" sz="2400" b="1">
                <a:solidFill>
                  <a:srgbClr val="A50021"/>
                </a:solidFill>
                <a:latin typeface="Times New Roman" pitchFamily="18" charset="0"/>
              </a:rPr>
              <a:t>只有当聚合热大于该数值时聚合反应才能够顺利进行</a:t>
            </a:r>
            <a:r>
              <a:rPr kumimoji="1" lang="zh-CN" altLang="en-US" sz="2400" b="1">
                <a:solidFill>
                  <a:srgbClr val="000066"/>
                </a:solidFill>
                <a:latin typeface="Times New Roman" pitchFamily="18" charset="0"/>
              </a:rPr>
              <a:t>。大多数烯烃单体聚合热都在</a:t>
            </a:r>
            <a:r>
              <a:rPr kumimoji="1" lang="en-US" altLang="zh-CN" sz="2400" b="1">
                <a:solidFill>
                  <a:srgbClr val="000066"/>
                </a:solidFill>
                <a:latin typeface="Times New Roman" pitchFamily="18" charset="0"/>
              </a:rPr>
              <a:t>56</a:t>
            </a:r>
            <a:r>
              <a:rPr kumimoji="1" lang="zh-CN" altLang="en-US" sz="2400" b="1">
                <a:solidFill>
                  <a:srgbClr val="000066"/>
                </a:solidFill>
                <a:latin typeface="Times New Roman" pitchFamily="18" charset="0"/>
              </a:rPr>
              <a:t>～</a:t>
            </a:r>
            <a:r>
              <a:rPr kumimoji="1" lang="en-US" altLang="zh-CN" sz="2400" b="1">
                <a:solidFill>
                  <a:srgbClr val="000066"/>
                </a:solidFill>
                <a:latin typeface="Times New Roman" pitchFamily="18" charset="0"/>
              </a:rPr>
              <a:t>95 kJ/mol</a:t>
            </a:r>
            <a:r>
              <a:rPr kumimoji="1" lang="zh-CN" altLang="en-US" sz="2400" b="1">
                <a:solidFill>
                  <a:srgbClr val="000066"/>
                </a:solidFill>
                <a:latin typeface="Times New Roman" pitchFamily="18" charset="0"/>
              </a:rPr>
              <a:t>范围内，因此它们的聚合反应不存在热力学障碍。 </a:t>
            </a:r>
          </a:p>
        </p:txBody>
      </p:sp>
      <p:sp>
        <p:nvSpPr>
          <p:cNvPr id="59398" name="Rectangle 10"/>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31</a:t>
            </a:fld>
            <a:endParaRPr lang="en-US" altLang="zh-CN">
              <a:solidFill>
                <a:srgbClr val="000000"/>
              </a:solidFill>
            </a:endParaRPr>
          </a:p>
        </p:txBody>
      </p:sp>
    </p:spTree>
    <p:extLst>
      <p:ext uri="{BB962C8B-B14F-4D97-AF65-F5344CB8AC3E}">
        <p14:creationId xmlns:p14="http://schemas.microsoft.com/office/powerpoint/2010/main" val="37026260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ChangeArrowheads="1"/>
          </p:cNvSpPr>
          <p:nvPr/>
        </p:nvSpPr>
        <p:spPr bwMode="auto">
          <a:xfrm>
            <a:off x="611188" y="893763"/>
            <a:ext cx="5105400" cy="519112"/>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聚合热与单体结构的关系 </a:t>
            </a:r>
          </a:p>
        </p:txBody>
      </p:sp>
      <p:sp>
        <p:nvSpPr>
          <p:cNvPr id="60419" name="Rectangle 3"/>
          <p:cNvSpPr>
            <a:spLocks noChangeArrowheads="1"/>
          </p:cNvSpPr>
          <p:nvPr/>
        </p:nvSpPr>
        <p:spPr bwMode="auto">
          <a:xfrm>
            <a:off x="611188" y="1628775"/>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400" b="1">
                <a:solidFill>
                  <a:srgbClr val="000000"/>
                </a:solidFill>
                <a:latin typeface="Times New Roman" pitchFamily="18" charset="0"/>
              </a:rPr>
              <a:t>按照物理化学中的化学热力学函数方程： </a:t>
            </a:r>
          </a:p>
        </p:txBody>
      </p:sp>
      <p:graphicFrame>
        <p:nvGraphicFramePr>
          <p:cNvPr id="60420" name="Object 4"/>
          <p:cNvGraphicFramePr>
            <a:graphicFrameLocks noChangeAspect="1"/>
          </p:cNvGraphicFramePr>
          <p:nvPr/>
        </p:nvGraphicFramePr>
        <p:xfrm>
          <a:off x="2987675" y="2205038"/>
          <a:ext cx="2438400" cy="452437"/>
        </p:xfrm>
        <a:graphic>
          <a:graphicData uri="http://schemas.openxmlformats.org/presentationml/2006/ole">
            <mc:AlternateContent xmlns:mc="http://schemas.openxmlformats.org/markup-compatibility/2006">
              <mc:Choice xmlns:v="urn:schemas-microsoft-com:vml" Requires="v">
                <p:oleObj spid="_x0000_s19466" r:id="rId3" imgW="1079032" imgH="203112" progId="Equation.3">
                  <p:embed/>
                </p:oleObj>
              </mc:Choice>
              <mc:Fallback>
                <p:oleObj r:id="rId3" imgW="1079032"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205038"/>
                        <a:ext cx="2438400" cy="452437"/>
                      </a:xfrm>
                      <a:prstGeom prst="rect">
                        <a:avLst/>
                      </a:prstGeom>
                      <a:gradFill rotWithShape="0">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1" name="Rectangle 5"/>
          <p:cNvSpPr>
            <a:spLocks noChangeArrowheads="1"/>
          </p:cNvSpPr>
          <p:nvPr/>
        </p:nvSpPr>
        <p:spPr bwMode="auto">
          <a:xfrm>
            <a:off x="1344613" y="2871788"/>
            <a:ext cx="7043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8038" indent="-808038" fontAlgn="base">
              <a:spcBef>
                <a:spcPct val="0"/>
              </a:spcBef>
              <a:spcAft>
                <a:spcPct val="0"/>
              </a:spcAft>
            </a:pPr>
            <a:r>
              <a:rPr kumimoji="1" lang="zh-CN" altLang="en-US" sz="2000" b="1">
                <a:solidFill>
                  <a:srgbClr val="000066"/>
                </a:solidFill>
                <a:latin typeface="Times New Roman" pitchFamily="18" charset="0"/>
                <a:ea typeface="楷体_GB2312" pitchFamily="49" charset="-122"/>
              </a:rPr>
              <a:t>式中：</a:t>
            </a:r>
            <a:r>
              <a:rPr kumimoji="1" lang="en-US" altLang="zh-CN" sz="2000" b="1">
                <a:solidFill>
                  <a:srgbClr val="000066"/>
                </a:solidFill>
                <a:latin typeface="Times New Roman" pitchFamily="18" charset="0"/>
                <a:ea typeface="楷体_GB2312" pitchFamily="49" charset="-122"/>
              </a:rPr>
              <a:t>ΔE</a:t>
            </a:r>
            <a:r>
              <a:rPr kumimoji="1" lang="zh-CN" altLang="en-US" sz="2000" b="1">
                <a:solidFill>
                  <a:srgbClr val="000066"/>
                </a:solidFill>
                <a:latin typeface="Times New Roman" pitchFamily="18" charset="0"/>
                <a:ea typeface="楷体_GB2312" pitchFamily="49" charset="-122"/>
              </a:rPr>
              <a:t>、</a:t>
            </a:r>
            <a:r>
              <a:rPr kumimoji="1" lang="en-US" altLang="zh-CN" sz="2000" b="1">
                <a:solidFill>
                  <a:srgbClr val="000066"/>
                </a:solidFill>
                <a:latin typeface="Times New Roman" pitchFamily="18" charset="0"/>
                <a:ea typeface="楷体_GB2312" pitchFamily="49" charset="-122"/>
              </a:rPr>
              <a:t>p</a:t>
            </a:r>
            <a:r>
              <a:rPr kumimoji="1" lang="zh-CN" altLang="en-US" sz="2000" b="1">
                <a:solidFill>
                  <a:srgbClr val="000066"/>
                </a:solidFill>
                <a:latin typeface="Times New Roman" pitchFamily="18" charset="0"/>
                <a:ea typeface="楷体_GB2312" pitchFamily="49" charset="-122"/>
              </a:rPr>
              <a:t>和</a:t>
            </a:r>
            <a:r>
              <a:rPr kumimoji="1" lang="en-US" altLang="zh-CN" sz="2000" b="1">
                <a:solidFill>
                  <a:srgbClr val="000066"/>
                </a:solidFill>
                <a:latin typeface="Times New Roman" pitchFamily="18" charset="0"/>
                <a:ea typeface="楷体_GB2312" pitchFamily="49" charset="-122"/>
              </a:rPr>
              <a:t>ΔV</a:t>
            </a:r>
            <a:r>
              <a:rPr kumimoji="1" lang="zh-CN" altLang="en-US" sz="2000" b="1">
                <a:solidFill>
                  <a:srgbClr val="000066"/>
                </a:solidFill>
                <a:latin typeface="Times New Roman" pitchFamily="18" charset="0"/>
                <a:ea typeface="楷体_GB2312" pitchFamily="49" charset="-122"/>
              </a:rPr>
              <a:t>分别为聚合反应中的热力学内能的增量、压力和体积增量。 </a:t>
            </a:r>
          </a:p>
        </p:txBody>
      </p:sp>
      <p:sp>
        <p:nvSpPr>
          <p:cNvPr id="1599494" name="Rectangle 6"/>
          <p:cNvSpPr>
            <a:spLocks noChangeArrowheads="1"/>
          </p:cNvSpPr>
          <p:nvPr/>
        </p:nvSpPr>
        <p:spPr bwMode="auto">
          <a:xfrm>
            <a:off x="611188" y="3716338"/>
            <a:ext cx="7993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400" b="1">
                <a:solidFill>
                  <a:srgbClr val="000000"/>
                </a:solidFill>
                <a:latin typeface="Times New Roman" pitchFamily="18" charset="0"/>
              </a:rPr>
              <a:t>        如果忽略聚合过程的体积变化，则</a:t>
            </a:r>
            <a:r>
              <a:rPr kumimoji="1" lang="en-US" altLang="zh-CN" sz="2400" b="1">
                <a:solidFill>
                  <a:srgbClr val="000000"/>
                </a:solidFill>
                <a:latin typeface="Times New Roman" pitchFamily="18" charset="0"/>
              </a:rPr>
              <a:t>ΔE</a:t>
            </a:r>
            <a:r>
              <a:rPr kumimoji="1" lang="zh-CN" altLang="en-US" sz="2400" b="1">
                <a:solidFill>
                  <a:srgbClr val="000000"/>
                </a:solidFill>
                <a:latin typeface="Times New Roman" pitchFamily="18" charset="0"/>
              </a:rPr>
              <a:t>＝</a:t>
            </a:r>
            <a:r>
              <a:rPr kumimoji="1" lang="en-US" altLang="zh-CN" sz="2400" b="1">
                <a:solidFill>
                  <a:srgbClr val="000000"/>
                </a:solidFill>
                <a:latin typeface="Times New Roman" pitchFamily="18" charset="0"/>
              </a:rPr>
              <a:t>ΔH</a:t>
            </a:r>
            <a:r>
              <a:rPr kumimoji="1" lang="zh-CN" altLang="en-US" sz="2400" b="1">
                <a:solidFill>
                  <a:srgbClr val="000000"/>
                </a:solidFill>
                <a:latin typeface="Times New Roman" pitchFamily="18" charset="0"/>
              </a:rPr>
              <a:t>，即焓的增量等于热力学内能的增量</a:t>
            </a:r>
          </a:p>
        </p:txBody>
      </p:sp>
      <p:sp>
        <p:nvSpPr>
          <p:cNvPr id="60423" name="Rectangle 10"/>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1599500" name="Rectangle 12"/>
          <p:cNvSpPr>
            <a:spLocks noChangeArrowheads="1"/>
          </p:cNvSpPr>
          <p:nvPr/>
        </p:nvSpPr>
        <p:spPr bwMode="auto">
          <a:xfrm>
            <a:off x="682625" y="4724400"/>
            <a:ext cx="7993063" cy="15525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000000"/>
                </a:solidFill>
                <a:latin typeface="Times New Roman" pitchFamily="18" charset="0"/>
              </a:rPr>
              <a:t>        烯类单体的聚合热可由键能作大概的估算。聚合的结果是一个双键转变为两个单键。</a:t>
            </a:r>
            <a:r>
              <a:rPr lang="en-US" altLang="zh-CN" sz="2400" b="1">
                <a:solidFill>
                  <a:srgbClr val="000000"/>
                </a:solidFill>
                <a:latin typeface="Times New Roman" pitchFamily="18" charset="0"/>
              </a:rPr>
              <a:t>C</a:t>
            </a:r>
            <a:r>
              <a:rPr lang="en-US" altLang="zh-CN" sz="2400" b="1">
                <a:solidFill>
                  <a:srgbClr val="000000"/>
                </a:solidFill>
              </a:rPr>
              <a:t>—</a:t>
            </a:r>
            <a:r>
              <a:rPr lang="en-US" altLang="zh-CN" sz="2400" b="1">
                <a:solidFill>
                  <a:srgbClr val="000000"/>
                </a:solidFill>
                <a:latin typeface="Times New Roman" pitchFamily="18" charset="0"/>
              </a:rPr>
              <a:t>C</a:t>
            </a:r>
            <a:r>
              <a:rPr lang="zh-CN" altLang="en-US" sz="2400" b="1">
                <a:solidFill>
                  <a:srgbClr val="000000"/>
                </a:solidFill>
                <a:latin typeface="Times New Roman" pitchFamily="18" charset="0"/>
              </a:rPr>
              <a:t>单键的键能约为</a:t>
            </a:r>
            <a:r>
              <a:rPr lang="en-US" altLang="zh-CN" sz="2400" b="1">
                <a:solidFill>
                  <a:srgbClr val="000000"/>
                </a:solidFill>
                <a:latin typeface="Times New Roman" pitchFamily="18" charset="0"/>
              </a:rPr>
              <a:t>350 kJ/mol</a:t>
            </a:r>
            <a:r>
              <a:rPr lang="zh-CN" altLang="en-US" sz="2400" b="1">
                <a:solidFill>
                  <a:srgbClr val="000000"/>
                </a:solidFill>
                <a:latin typeface="Times New Roman" pitchFamily="18" charset="0"/>
              </a:rPr>
              <a:t>，双键的键能约</a:t>
            </a:r>
            <a:r>
              <a:rPr lang="en-US" altLang="zh-CN" sz="2400" b="1">
                <a:solidFill>
                  <a:srgbClr val="000000"/>
                </a:solidFill>
                <a:latin typeface="Times New Roman" pitchFamily="18" charset="0"/>
              </a:rPr>
              <a:t>610 kJ /mol</a:t>
            </a:r>
            <a:r>
              <a:rPr lang="zh-CN" altLang="en-US" sz="2400" b="1">
                <a:solidFill>
                  <a:srgbClr val="000000"/>
                </a:solidFill>
                <a:latin typeface="Times New Roman" pitchFamily="18" charset="0"/>
              </a:rPr>
              <a:t>。因此无取代基时，烯类单体的聚合热约为</a:t>
            </a:r>
            <a:r>
              <a:rPr lang="en-US" altLang="zh-CN" sz="2400" b="1">
                <a:solidFill>
                  <a:srgbClr val="000000"/>
                </a:solidFill>
                <a:latin typeface="Times New Roman" pitchFamily="18" charset="0"/>
              </a:rPr>
              <a:t>90 kJ/mol</a:t>
            </a:r>
            <a:r>
              <a:rPr lang="zh-CN" altLang="en-US" sz="2400" b="1">
                <a:solidFill>
                  <a:srgbClr val="000000"/>
                </a:solidFill>
                <a:latin typeface="Times New Roman" pitchFamily="18" charset="0"/>
              </a:rPr>
              <a:t>。</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32</a:t>
            </a:fld>
            <a:endParaRPr lang="en-US" altLang="zh-CN">
              <a:solidFill>
                <a:srgbClr val="000000"/>
              </a:solidFill>
            </a:endParaRPr>
          </a:p>
        </p:txBody>
      </p:sp>
    </p:spTree>
    <p:extLst>
      <p:ext uri="{BB962C8B-B14F-4D97-AF65-F5344CB8AC3E}">
        <p14:creationId xmlns:p14="http://schemas.microsoft.com/office/powerpoint/2010/main" val="3424264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99494"/>
                                        </p:tgtEl>
                                        <p:attrNameLst>
                                          <p:attrName>style.visibility</p:attrName>
                                        </p:attrNameLst>
                                      </p:cBhvr>
                                      <p:to>
                                        <p:strVal val="visible"/>
                                      </p:to>
                                    </p:set>
                                    <p:animEffect transition="in" filter="wipe(up)">
                                      <p:cBhvr>
                                        <p:cTn id="7" dur="500"/>
                                        <p:tgtEl>
                                          <p:spTgt spid="1599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99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494" grpId="0"/>
      <p:bldP spid="15995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4294967295"/>
          </p:nvPr>
        </p:nvSpPr>
        <p:spPr>
          <a:xfrm>
            <a:off x="590550" y="981075"/>
            <a:ext cx="8013700" cy="1349375"/>
          </a:xfrm>
          <a:solidFill>
            <a:srgbClr val="CCFFFF"/>
          </a:solidFill>
        </p:spPr>
        <p:txBody>
          <a:bodyPr/>
          <a:lstStyle/>
          <a:p>
            <a:pPr marL="0" indent="0" algn="just" eaLnBrk="1" hangingPunct="1">
              <a:buFont typeface="Wingdings" pitchFamily="2" charset="2"/>
              <a:buNone/>
            </a:pPr>
            <a:r>
              <a:rPr lang="zh-CN" altLang="en-US" sz="2400" smtClean="0"/>
              <a:t>       </a:t>
            </a:r>
            <a:r>
              <a:rPr lang="zh-CN" altLang="en-US" sz="2400" b="1" smtClean="0">
                <a:solidFill>
                  <a:srgbClr val="000066"/>
                </a:solidFill>
              </a:rPr>
              <a:t>单纯双键的聚合从热力学上看是可行的。实际上，大多数烯类单体的聚合热低于估算值，原因是存在</a:t>
            </a:r>
            <a:r>
              <a:rPr lang="zh-CN" altLang="en-US" sz="2400" b="1" smtClean="0">
                <a:solidFill>
                  <a:srgbClr val="FF0000"/>
                </a:solidFill>
              </a:rPr>
              <a:t>取代基的位阻效应、共轭效应、氢键作用、溶剂化作用等</a:t>
            </a:r>
            <a:r>
              <a:rPr lang="zh-CN" altLang="en-US" sz="2400" b="1" smtClean="0">
                <a:solidFill>
                  <a:srgbClr val="000066"/>
                </a:solidFill>
              </a:rPr>
              <a:t>。</a:t>
            </a:r>
          </a:p>
        </p:txBody>
      </p:sp>
      <p:sp>
        <p:nvSpPr>
          <p:cNvPr id="61443" name="Rectangle 4"/>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grpSp>
        <p:nvGrpSpPr>
          <p:cNvPr id="2" name="Group 11"/>
          <p:cNvGrpSpPr>
            <a:grpSpLocks/>
          </p:cNvGrpSpPr>
          <p:nvPr/>
        </p:nvGrpSpPr>
        <p:grpSpPr bwMode="auto">
          <a:xfrm>
            <a:off x="395288" y="2420938"/>
            <a:ext cx="8280400" cy="3729037"/>
            <a:chOff x="249" y="1525"/>
            <a:chExt cx="5216" cy="2349"/>
          </a:xfrm>
        </p:grpSpPr>
        <p:sp>
          <p:nvSpPr>
            <p:cNvPr id="1971206" name="Rectangle 6"/>
            <p:cNvSpPr>
              <a:spLocks noChangeArrowheads="1"/>
            </p:cNvSpPr>
            <p:nvPr/>
          </p:nvSpPr>
          <p:spPr bwMode="auto">
            <a:xfrm>
              <a:off x="249" y="1525"/>
              <a:ext cx="3216" cy="327"/>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黑体" pitchFamily="49" charset="-122"/>
                  <a:ea typeface="黑体" pitchFamily="49" charset="-122"/>
                </a:rPr>
                <a:t>（</a:t>
              </a:r>
              <a:r>
                <a:rPr kumimoji="1" lang="en-US" altLang="zh-CN" sz="2800" b="1">
                  <a:solidFill>
                    <a:srgbClr val="A50021"/>
                  </a:solidFill>
                  <a:effectLst>
                    <a:outerShdw blurRad="38100" dist="38100" dir="2700000" algn="tl">
                      <a:srgbClr val="C0C0C0"/>
                    </a:outerShdw>
                  </a:effectLst>
                  <a:latin typeface="黑体" pitchFamily="49" charset="-122"/>
                  <a:ea typeface="黑体" pitchFamily="49" charset="-122"/>
                </a:rPr>
                <a:t>1</a:t>
              </a:r>
              <a:r>
                <a:rPr kumimoji="1" lang="zh-CN" altLang="en-US" sz="2800" b="1">
                  <a:solidFill>
                    <a:srgbClr val="A50021"/>
                  </a:solidFill>
                  <a:effectLst>
                    <a:outerShdw blurRad="38100" dist="38100" dir="2700000" algn="tl">
                      <a:srgbClr val="C0C0C0"/>
                    </a:outerShdw>
                  </a:effectLst>
                  <a:latin typeface="黑体" pitchFamily="49" charset="-122"/>
                  <a:ea typeface="黑体" pitchFamily="49" charset="-122"/>
                </a:rPr>
                <a:t>）位阻效应 </a:t>
              </a:r>
            </a:p>
          </p:txBody>
        </p:sp>
        <p:sp>
          <p:nvSpPr>
            <p:cNvPr id="61446" name="Text Box 7"/>
            <p:cNvSpPr txBox="1">
              <a:spLocks noChangeArrowheads="1"/>
            </p:cNvSpPr>
            <p:nvPr/>
          </p:nvSpPr>
          <p:spPr bwMode="auto">
            <a:xfrm>
              <a:off x="838" y="1872"/>
              <a:ext cx="46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zh-CN" altLang="en-US">
                  <a:solidFill>
                    <a:srgbClr val="000066"/>
                  </a:solidFill>
                </a:rPr>
                <a:t>取代基位阻效应使聚合热降低</a:t>
              </a:r>
            </a:p>
          </p:txBody>
        </p:sp>
        <p:sp>
          <p:nvSpPr>
            <p:cNvPr id="61447" name="Rectangle 10"/>
            <p:cNvSpPr>
              <a:spLocks noChangeArrowheads="1"/>
            </p:cNvSpPr>
            <p:nvPr/>
          </p:nvSpPr>
          <p:spPr bwMode="auto">
            <a:xfrm>
              <a:off x="385" y="2160"/>
              <a:ext cx="5035" cy="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400" b="1">
                  <a:solidFill>
                    <a:srgbClr val="000000"/>
                  </a:solidFill>
                  <a:latin typeface="楷体_GB2312" pitchFamily="49" charset="-122"/>
                  <a:ea typeface="楷体_GB2312" pitchFamily="49" charset="-122"/>
                </a:rPr>
                <a:t>    由于取代基的空间效应对聚合物的影响程度大于单体，当单体转变为聚合物后，原本可以在空间自由排布的取代基在聚合物中受主链化学键的约束而挤在一起，产生有键角的变化，键长的伸缩，非键合原子间的相互作用等因素，从而贮藏了部分内能，聚合物链上取代基之间的空间张力，使聚合热有较为明显的下降。 </a:t>
              </a:r>
            </a:p>
          </p:txBody>
        </p:sp>
      </p:grpSp>
    </p:spTree>
    <p:extLst>
      <p:ext uri="{BB962C8B-B14F-4D97-AF65-F5344CB8AC3E}">
        <p14:creationId xmlns:p14="http://schemas.microsoft.com/office/powerpoint/2010/main" val="36847556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3"/>
          <p:cNvGraphicFramePr>
            <a:graphicFrameLocks noChangeAspect="1"/>
          </p:cNvGraphicFramePr>
          <p:nvPr/>
        </p:nvGraphicFramePr>
        <p:xfrm>
          <a:off x="1455738" y="1138238"/>
          <a:ext cx="5924550" cy="1785937"/>
        </p:xfrm>
        <a:graphic>
          <a:graphicData uri="http://schemas.openxmlformats.org/presentationml/2006/ole">
            <mc:AlternateContent xmlns:mc="http://schemas.openxmlformats.org/markup-compatibility/2006">
              <mc:Choice xmlns:v="urn:schemas-microsoft-com:vml" Requires="v">
                <p:oleObj spid="_x0000_s20490" name="ISIS/Draw Sketch" r:id="rId3" imgW="3002640" imgH="854627" progId="ISISServer">
                  <p:embed/>
                </p:oleObj>
              </mc:Choice>
              <mc:Fallback>
                <p:oleObj name="ISIS/Draw Sketch" r:id="rId3" imgW="3002640" imgH="854627"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38" y="1138238"/>
                        <a:ext cx="592455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7" name="Rectangle 4"/>
          <p:cNvSpPr>
            <a:spLocks noChangeArrowheads="1"/>
          </p:cNvSpPr>
          <p:nvPr/>
        </p:nvSpPr>
        <p:spPr bwMode="auto">
          <a:xfrm>
            <a:off x="755650" y="3152775"/>
            <a:ext cx="777716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5475" algn="just" fontAlgn="base">
              <a:lnSpc>
                <a:spcPct val="110000"/>
              </a:lnSpc>
              <a:spcBef>
                <a:spcPct val="10000"/>
              </a:spcBef>
              <a:spcAft>
                <a:spcPct val="0"/>
              </a:spcAft>
            </a:pPr>
            <a:r>
              <a:rPr kumimoji="1" lang="zh-CN" altLang="en-US" sz="2400" b="1">
                <a:solidFill>
                  <a:srgbClr val="003366"/>
                </a:solidFill>
                <a:latin typeface="Times New Roman" pitchFamily="18" charset="0"/>
                <a:ea typeface="楷体_GB2312" pitchFamily="49" charset="-122"/>
              </a:rPr>
              <a:t>乙烯、丙烯和异丁烯</a:t>
            </a:r>
            <a:r>
              <a:rPr kumimoji="1" lang="zh-CN" altLang="en-US" sz="2400" b="1">
                <a:solidFill>
                  <a:srgbClr val="000000"/>
                </a:solidFill>
                <a:latin typeface="Times New Roman" pitchFamily="18" charset="0"/>
                <a:ea typeface="楷体_GB2312" pitchFamily="49" charset="-122"/>
              </a:rPr>
              <a:t>的聚合热分别是</a:t>
            </a:r>
            <a:r>
              <a:rPr kumimoji="1" lang="en-US" altLang="zh-CN" sz="2400" b="1">
                <a:solidFill>
                  <a:srgbClr val="000000"/>
                </a:solidFill>
                <a:latin typeface="Times New Roman" pitchFamily="18" charset="0"/>
                <a:ea typeface="楷体_GB2312" pitchFamily="49" charset="-122"/>
              </a:rPr>
              <a:t>95</a:t>
            </a:r>
            <a:r>
              <a:rPr kumimoji="1" lang="zh-CN" altLang="en-US" sz="2400" b="1">
                <a:solidFill>
                  <a:srgbClr val="000000"/>
                </a:solidFill>
                <a:latin typeface="Times New Roman" pitchFamily="18" charset="0"/>
                <a:ea typeface="楷体_GB2312" pitchFamily="49" charset="-122"/>
              </a:rPr>
              <a:t>、</a:t>
            </a:r>
            <a:r>
              <a:rPr kumimoji="1" lang="en-US" altLang="zh-CN" sz="2400" b="1">
                <a:solidFill>
                  <a:srgbClr val="000000"/>
                </a:solidFill>
                <a:latin typeface="Times New Roman" pitchFamily="18" charset="0"/>
                <a:ea typeface="楷体_GB2312" pitchFamily="49" charset="-122"/>
              </a:rPr>
              <a:t>85.6</a:t>
            </a:r>
            <a:r>
              <a:rPr kumimoji="1" lang="zh-CN" altLang="en-US" sz="2400" b="1">
                <a:solidFill>
                  <a:srgbClr val="000000"/>
                </a:solidFill>
                <a:latin typeface="Times New Roman" pitchFamily="18" charset="0"/>
                <a:ea typeface="楷体_GB2312" pitchFamily="49" charset="-122"/>
              </a:rPr>
              <a:t>和</a:t>
            </a:r>
            <a:r>
              <a:rPr kumimoji="1" lang="en-US" altLang="zh-CN" sz="2400" b="1">
                <a:solidFill>
                  <a:srgbClr val="000000"/>
                </a:solidFill>
                <a:latin typeface="Times New Roman" pitchFamily="18" charset="0"/>
                <a:ea typeface="楷体_GB2312" pitchFamily="49" charset="-122"/>
              </a:rPr>
              <a:t>52kJ/mol</a:t>
            </a:r>
            <a:r>
              <a:rPr kumimoji="1" lang="zh-CN" altLang="en-US" sz="2400" b="1">
                <a:solidFill>
                  <a:srgbClr val="000000"/>
                </a:solidFill>
                <a:latin typeface="Times New Roman" pitchFamily="18" charset="0"/>
                <a:ea typeface="楷体_GB2312" pitchFamily="49" charset="-122"/>
              </a:rPr>
              <a:t>。对丙烯而言，</a:t>
            </a:r>
            <a:r>
              <a:rPr kumimoji="1" lang="en-US" altLang="zh-CN" sz="2400" b="1">
                <a:solidFill>
                  <a:srgbClr val="000000"/>
                </a:solidFill>
                <a:latin typeface="Times New Roman" pitchFamily="18" charset="0"/>
                <a:ea typeface="楷体_GB2312" pitchFamily="49" charset="-122"/>
              </a:rPr>
              <a:t>1</a:t>
            </a:r>
            <a:r>
              <a:rPr kumimoji="1" lang="zh-CN" altLang="en-US" sz="2400" b="1">
                <a:solidFill>
                  <a:srgbClr val="000000"/>
                </a:solidFill>
                <a:latin typeface="Times New Roman" pitchFamily="18" charset="0"/>
                <a:ea typeface="楷体_GB2312" pitchFamily="49" charset="-122"/>
              </a:rPr>
              <a:t>个甲基使聚合热降低了约</a:t>
            </a:r>
            <a:r>
              <a:rPr kumimoji="1" lang="en-US" altLang="zh-CN" sz="2400" b="1">
                <a:solidFill>
                  <a:srgbClr val="000000"/>
                </a:solidFill>
                <a:latin typeface="Times New Roman" pitchFamily="18" charset="0"/>
                <a:ea typeface="楷体_GB2312" pitchFamily="49" charset="-122"/>
              </a:rPr>
              <a:t>9kJ/mol</a:t>
            </a:r>
            <a:r>
              <a:rPr kumimoji="1" lang="zh-CN" altLang="en-US" sz="2400" b="1">
                <a:solidFill>
                  <a:srgbClr val="000000"/>
                </a:solidFill>
                <a:latin typeface="Times New Roman" pitchFamily="18" charset="0"/>
                <a:ea typeface="楷体_GB2312" pitchFamily="49" charset="-122"/>
              </a:rPr>
              <a:t>；对于异丁烯而言，两个甲基使聚合热降低了</a:t>
            </a:r>
            <a:r>
              <a:rPr kumimoji="1" lang="en-US" altLang="zh-CN" sz="2400" b="1">
                <a:solidFill>
                  <a:srgbClr val="000000"/>
                </a:solidFill>
                <a:latin typeface="Times New Roman" pitchFamily="18" charset="0"/>
                <a:ea typeface="楷体_GB2312" pitchFamily="49" charset="-122"/>
              </a:rPr>
              <a:t>43kJ/mol</a:t>
            </a:r>
            <a:r>
              <a:rPr kumimoji="1" lang="zh-CN" altLang="en-US" sz="2400" b="1">
                <a:solidFill>
                  <a:srgbClr val="000000"/>
                </a:solidFill>
                <a:latin typeface="Times New Roman" pitchFamily="18" charset="0"/>
                <a:ea typeface="楷体_GB2312" pitchFamily="49" charset="-122"/>
              </a:rPr>
              <a:t>。</a:t>
            </a:r>
            <a:r>
              <a:rPr kumimoji="1" lang="en-US" altLang="zh-CN" sz="2400" b="1">
                <a:solidFill>
                  <a:srgbClr val="000000"/>
                </a:solidFill>
                <a:latin typeface="Times New Roman" pitchFamily="18" charset="0"/>
                <a:ea typeface="楷体_GB2312" pitchFamily="49" charset="-122"/>
              </a:rPr>
              <a:t>2</a:t>
            </a:r>
            <a:r>
              <a:rPr kumimoji="1" lang="zh-CN" altLang="en-US" sz="2400" b="1">
                <a:solidFill>
                  <a:srgbClr val="000000"/>
                </a:solidFill>
                <a:latin typeface="Times New Roman" pitchFamily="18" charset="0"/>
                <a:ea typeface="楷体_GB2312" pitchFamily="49" charset="-122"/>
              </a:rPr>
              <a:t>个取代基的共同作用大大超过</a:t>
            </a:r>
            <a:r>
              <a:rPr kumimoji="1" lang="en-US" altLang="zh-CN" sz="2400" b="1">
                <a:solidFill>
                  <a:srgbClr val="000000"/>
                </a:solidFill>
                <a:latin typeface="Times New Roman" pitchFamily="18" charset="0"/>
                <a:ea typeface="楷体_GB2312" pitchFamily="49" charset="-122"/>
              </a:rPr>
              <a:t>1</a:t>
            </a:r>
            <a:r>
              <a:rPr kumimoji="1" lang="zh-CN" altLang="en-US" sz="2400" b="1">
                <a:solidFill>
                  <a:srgbClr val="000000"/>
                </a:solidFill>
                <a:latin typeface="Times New Roman" pitchFamily="18" charset="0"/>
                <a:ea typeface="楷体_GB2312" pitchFamily="49" charset="-122"/>
              </a:rPr>
              <a:t>个取代基作用的两倍。</a:t>
            </a:r>
          </a:p>
          <a:p>
            <a:pPr indent="625475" fontAlgn="base">
              <a:lnSpc>
                <a:spcPct val="110000"/>
              </a:lnSpc>
              <a:spcBef>
                <a:spcPct val="10000"/>
              </a:spcBef>
              <a:spcAft>
                <a:spcPct val="0"/>
              </a:spcAft>
            </a:pPr>
            <a:r>
              <a:rPr kumimoji="1" lang="zh-CN" altLang="en-US" sz="2400" b="1">
                <a:solidFill>
                  <a:srgbClr val="000000"/>
                </a:solidFill>
                <a:latin typeface="Times New Roman" pitchFamily="18" charset="0"/>
                <a:ea typeface="楷体_GB2312" pitchFamily="49" charset="-122"/>
              </a:rPr>
              <a:t>此外，甲醛的</a:t>
            </a:r>
            <a:r>
              <a:rPr kumimoji="1" lang="en-US" altLang="zh-CN" sz="2400" b="1">
                <a:solidFill>
                  <a:srgbClr val="000000"/>
                </a:solidFill>
                <a:latin typeface="Times New Roman" pitchFamily="18" charset="0"/>
                <a:ea typeface="楷体_GB2312" pitchFamily="49" charset="-122"/>
              </a:rPr>
              <a:t>ΔH = </a:t>
            </a:r>
            <a:r>
              <a:rPr kumimoji="1" lang="zh-CN" altLang="en-US" sz="2400" b="1">
                <a:solidFill>
                  <a:srgbClr val="000000"/>
                </a:solidFill>
                <a:latin typeface="Times New Roman" pitchFamily="18" charset="0"/>
                <a:ea typeface="楷体_GB2312" pitchFamily="49" charset="-122"/>
              </a:rPr>
              <a:t>－</a:t>
            </a:r>
            <a:r>
              <a:rPr kumimoji="1" lang="en-US" altLang="zh-CN" sz="2400" b="1">
                <a:solidFill>
                  <a:srgbClr val="000000"/>
                </a:solidFill>
                <a:latin typeface="Times New Roman" pitchFamily="18" charset="0"/>
                <a:ea typeface="楷体_GB2312" pitchFamily="49" charset="-122"/>
              </a:rPr>
              <a:t>50.23 kJ/mol</a:t>
            </a:r>
            <a:r>
              <a:rPr kumimoji="1" lang="zh-CN" altLang="en-US" sz="2400" b="1">
                <a:solidFill>
                  <a:srgbClr val="000000"/>
                </a:solidFill>
                <a:latin typeface="Times New Roman" pitchFamily="18" charset="0"/>
                <a:ea typeface="楷体_GB2312" pitchFamily="49" charset="-122"/>
              </a:rPr>
              <a:t>，引入甲基变成乙醛后，聚合热降至</a:t>
            </a:r>
            <a:r>
              <a:rPr kumimoji="1" lang="en-US" altLang="zh-CN" sz="2400" b="1">
                <a:solidFill>
                  <a:srgbClr val="000000"/>
                </a:solidFill>
                <a:latin typeface="Times New Roman" pitchFamily="18" charset="0"/>
                <a:ea typeface="楷体_GB2312" pitchFamily="49" charset="-122"/>
              </a:rPr>
              <a:t>0 kJ/mol</a:t>
            </a:r>
            <a:r>
              <a:rPr kumimoji="1" lang="zh-CN" altLang="en-US" sz="2400" b="1">
                <a:solidFill>
                  <a:srgbClr val="000000"/>
                </a:solidFill>
                <a:latin typeface="Times New Roman" pitchFamily="18" charset="0"/>
                <a:ea typeface="楷体_GB2312" pitchFamily="49" charset="-122"/>
              </a:rPr>
              <a:t>，常温下不可能聚合。</a:t>
            </a:r>
          </a:p>
        </p:txBody>
      </p:sp>
      <p:sp>
        <p:nvSpPr>
          <p:cNvPr id="62468"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34</a:t>
            </a:fld>
            <a:endParaRPr lang="en-US" altLang="zh-CN">
              <a:solidFill>
                <a:srgbClr val="000000"/>
              </a:solidFill>
            </a:endParaRPr>
          </a:p>
        </p:txBody>
      </p:sp>
    </p:spTree>
    <p:extLst>
      <p:ext uri="{BB962C8B-B14F-4D97-AF65-F5344CB8AC3E}">
        <p14:creationId xmlns:p14="http://schemas.microsoft.com/office/powerpoint/2010/main" val="20556563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4213" y="1916113"/>
            <a:ext cx="7920037"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kumimoji="1" lang="zh-CN" altLang="en-US" sz="2400" b="1">
                <a:solidFill>
                  <a:srgbClr val="000000"/>
                </a:solidFill>
                <a:latin typeface="楷体_GB2312" pitchFamily="49" charset="-122"/>
                <a:ea typeface="楷体_GB2312" pitchFamily="49" charset="-122"/>
              </a:rPr>
              <a:t>    烯烃聚合成聚合物以后，原来单体分子中的</a:t>
            </a:r>
            <a:r>
              <a:rPr kumimoji="1" lang="en-US" altLang="zh-CN" sz="2400" b="1">
                <a:solidFill>
                  <a:srgbClr val="000000"/>
                </a:solidFill>
                <a:latin typeface="楷体_GB2312" pitchFamily="49" charset="-122"/>
                <a:ea typeface="楷体_GB2312" pitchFamily="49" charset="-122"/>
              </a:rPr>
              <a:t>π</a:t>
            </a:r>
            <a:r>
              <a:rPr kumimoji="1" lang="zh-CN" altLang="en-US" sz="2400" b="1">
                <a:solidFill>
                  <a:srgbClr val="000000"/>
                </a:solidFill>
                <a:latin typeface="楷体_GB2312" pitchFamily="49" charset="-122"/>
                <a:ea typeface="楷体_GB2312" pitchFamily="49" charset="-122"/>
              </a:rPr>
              <a:t>电子与取代基存在的</a:t>
            </a:r>
            <a:r>
              <a:rPr kumimoji="1" lang="en-US" altLang="zh-CN" sz="2400" b="1">
                <a:solidFill>
                  <a:srgbClr val="000000"/>
                </a:solidFill>
                <a:latin typeface="楷体_GB2312" pitchFamily="49" charset="-122"/>
                <a:ea typeface="楷体_GB2312" pitchFamily="49" charset="-122"/>
              </a:rPr>
              <a:t>π-π</a:t>
            </a:r>
            <a:r>
              <a:rPr kumimoji="1" lang="zh-CN" altLang="en-US" sz="2400" b="1">
                <a:solidFill>
                  <a:srgbClr val="000000"/>
                </a:solidFill>
                <a:latin typeface="楷体_GB2312" pitchFamily="49" charset="-122"/>
                <a:ea typeface="楷体_GB2312" pitchFamily="49" charset="-122"/>
              </a:rPr>
              <a:t>共轭或</a:t>
            </a:r>
            <a:r>
              <a:rPr kumimoji="1" lang="en-US" altLang="zh-CN" sz="2400" b="1">
                <a:solidFill>
                  <a:srgbClr val="000000"/>
                </a:solidFill>
                <a:latin typeface="楷体_GB2312" pitchFamily="49" charset="-122"/>
                <a:ea typeface="楷体_GB2312" pitchFamily="49" charset="-122"/>
              </a:rPr>
              <a:t>π-p</a:t>
            </a:r>
            <a:r>
              <a:rPr kumimoji="1" lang="zh-CN" altLang="en-US" sz="2400" b="1">
                <a:solidFill>
                  <a:srgbClr val="000000"/>
                </a:solidFill>
                <a:latin typeface="楷体_GB2312" pitchFamily="49" charset="-122"/>
                <a:ea typeface="楷体_GB2312" pitchFamily="49" charset="-122"/>
              </a:rPr>
              <a:t>共轭体系在聚合物分子中已经不复存在。</a:t>
            </a:r>
            <a:r>
              <a:rPr kumimoji="1" lang="zh-CN" altLang="en-US" sz="2400" b="1">
                <a:solidFill>
                  <a:srgbClr val="A50021"/>
                </a:solidFill>
                <a:latin typeface="楷体_GB2312" pitchFamily="49" charset="-122"/>
                <a:ea typeface="楷体_GB2312" pitchFamily="49" charset="-122"/>
              </a:rPr>
              <a:t>单体中存在的共轭作用导致电子云平均化，从而使单体趋于稳定，即使得单体的热力学能有所降低。但是聚合物分子中由于不存在共轭作用而其热力学能并未改变</a:t>
            </a:r>
            <a:r>
              <a:rPr kumimoji="1" lang="zh-CN" altLang="en-US" sz="2400" b="1">
                <a:solidFill>
                  <a:srgbClr val="000000"/>
                </a:solidFill>
                <a:latin typeface="楷体_GB2312" pitchFamily="49" charset="-122"/>
                <a:ea typeface="楷体_GB2312" pitchFamily="49" charset="-122"/>
              </a:rPr>
              <a:t>，因此单体与聚合物之间的热力学能差必然降低，所以聚合热也就降低了。 </a:t>
            </a:r>
          </a:p>
        </p:txBody>
      </p:sp>
      <p:sp>
        <p:nvSpPr>
          <p:cNvPr id="2039811" name="Rectangle 3"/>
          <p:cNvSpPr>
            <a:spLocks noChangeArrowheads="1"/>
          </p:cNvSpPr>
          <p:nvPr/>
        </p:nvSpPr>
        <p:spPr bwMode="auto">
          <a:xfrm>
            <a:off x="611188" y="1008063"/>
            <a:ext cx="4648200" cy="519112"/>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kumimoji="1" lang="en-US" altLang="zh-CN" sz="2800" b="1">
                <a:solidFill>
                  <a:srgbClr val="A50021"/>
                </a:solidFill>
                <a:effectLst>
                  <a:outerShdw blurRad="38100" dist="38100" dir="2700000" algn="tl">
                    <a:srgbClr val="000000"/>
                  </a:outerShdw>
                </a:effectLst>
                <a:latin typeface="黑体" pitchFamily="49" charset="-122"/>
                <a:ea typeface="黑体" pitchFamily="49" charset="-122"/>
              </a:rPr>
              <a:t>2</a:t>
            </a: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）共轭效应 </a:t>
            </a:r>
          </a:p>
        </p:txBody>
      </p:sp>
      <p:sp>
        <p:nvSpPr>
          <p:cNvPr id="63492" name="Rectangle 4"/>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35</a:t>
            </a:fld>
            <a:endParaRPr lang="en-US" altLang="zh-CN">
              <a:solidFill>
                <a:srgbClr val="000000"/>
              </a:solidFill>
            </a:endParaRPr>
          </a:p>
        </p:txBody>
      </p:sp>
    </p:spTree>
    <p:extLst>
      <p:ext uri="{BB962C8B-B14F-4D97-AF65-F5344CB8AC3E}">
        <p14:creationId xmlns:p14="http://schemas.microsoft.com/office/powerpoint/2010/main" val="42527899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900113" y="3211513"/>
            <a:ext cx="76962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10000"/>
              </a:lnSpc>
              <a:spcBef>
                <a:spcPct val="0"/>
              </a:spcBef>
              <a:spcAft>
                <a:spcPct val="0"/>
              </a:spcAft>
            </a:pPr>
            <a:r>
              <a:rPr kumimoji="1" lang="zh-CN" altLang="en-US" sz="2400" b="1">
                <a:solidFill>
                  <a:srgbClr val="000000"/>
                </a:solidFill>
                <a:latin typeface="楷体_GB2312" pitchFamily="49" charset="-122"/>
                <a:ea typeface="楷体_GB2312" pitchFamily="49" charset="-122"/>
              </a:rPr>
              <a:t>     乙烯、丁二烯、苯乙烯的聚合热分别是</a:t>
            </a:r>
            <a:r>
              <a:rPr kumimoji="1" lang="en-US" altLang="zh-CN" sz="2400" b="1">
                <a:solidFill>
                  <a:srgbClr val="000000"/>
                </a:solidFill>
                <a:latin typeface="楷体_GB2312" pitchFamily="49" charset="-122"/>
                <a:ea typeface="楷体_GB2312" pitchFamily="49" charset="-122"/>
              </a:rPr>
              <a:t>95kJ/mol</a:t>
            </a:r>
            <a:r>
              <a:rPr kumimoji="1" lang="zh-CN" altLang="en-US" sz="2400" b="1">
                <a:solidFill>
                  <a:srgbClr val="000000"/>
                </a:solidFill>
                <a:latin typeface="楷体_GB2312" pitchFamily="49" charset="-122"/>
                <a:ea typeface="楷体_GB2312" pitchFamily="49" charset="-122"/>
              </a:rPr>
              <a:t>、</a:t>
            </a:r>
            <a:r>
              <a:rPr kumimoji="1" lang="en-US" altLang="zh-CN" sz="2400" b="1">
                <a:solidFill>
                  <a:srgbClr val="000000"/>
                </a:solidFill>
                <a:latin typeface="楷体_GB2312" pitchFamily="49" charset="-122"/>
                <a:ea typeface="楷体_GB2312" pitchFamily="49" charset="-122"/>
              </a:rPr>
              <a:t>73kJ/mol</a:t>
            </a:r>
            <a:r>
              <a:rPr kumimoji="1" lang="zh-CN" altLang="en-US" sz="2400" b="1">
                <a:solidFill>
                  <a:srgbClr val="000000"/>
                </a:solidFill>
                <a:latin typeface="楷体_GB2312" pitchFamily="49" charset="-122"/>
                <a:ea typeface="楷体_GB2312" pitchFamily="49" charset="-122"/>
              </a:rPr>
              <a:t>、</a:t>
            </a:r>
            <a:r>
              <a:rPr kumimoji="1" lang="en-US" altLang="zh-CN" sz="2400" b="1">
                <a:solidFill>
                  <a:srgbClr val="000000"/>
                </a:solidFill>
                <a:latin typeface="楷体_GB2312" pitchFamily="49" charset="-122"/>
                <a:ea typeface="楷体_GB2312" pitchFamily="49" charset="-122"/>
              </a:rPr>
              <a:t>69.9kJ/mol</a:t>
            </a:r>
            <a:r>
              <a:rPr kumimoji="1" lang="zh-CN" altLang="en-US" sz="2400" b="1">
                <a:solidFill>
                  <a:srgbClr val="000000"/>
                </a:solidFill>
                <a:latin typeface="楷体_GB2312" pitchFamily="49" charset="-122"/>
                <a:ea typeface="楷体_GB2312" pitchFamily="49" charset="-122"/>
              </a:rPr>
              <a:t>，它们聚合热比乙烯降低了</a:t>
            </a:r>
            <a:r>
              <a:rPr kumimoji="1" lang="en-US" altLang="zh-CN" sz="2400" b="1">
                <a:solidFill>
                  <a:srgbClr val="000000"/>
                </a:solidFill>
                <a:latin typeface="楷体_GB2312" pitchFamily="49" charset="-122"/>
                <a:ea typeface="楷体_GB2312" pitchFamily="49" charset="-122"/>
              </a:rPr>
              <a:t>,</a:t>
            </a:r>
            <a:r>
              <a:rPr kumimoji="1" lang="zh-CN" altLang="en-US" sz="2400" b="1">
                <a:solidFill>
                  <a:srgbClr val="000000"/>
                </a:solidFill>
                <a:latin typeface="楷体_GB2312" pitchFamily="49" charset="-122"/>
                <a:ea typeface="楷体_GB2312" pitchFamily="49" charset="-122"/>
              </a:rPr>
              <a:t>主要</a:t>
            </a:r>
            <a:r>
              <a:rPr kumimoji="1" lang="en-US" altLang="zh-CN" sz="2400" b="1">
                <a:solidFill>
                  <a:srgbClr val="CC0000"/>
                </a:solidFill>
                <a:latin typeface="楷体_GB2312" pitchFamily="49" charset="-122"/>
                <a:ea typeface="楷体_GB2312" pitchFamily="49" charset="-122"/>
              </a:rPr>
              <a:t>π-π</a:t>
            </a:r>
            <a:r>
              <a:rPr kumimoji="1" lang="zh-CN" altLang="en-US" sz="2400" b="1">
                <a:solidFill>
                  <a:srgbClr val="CC0000"/>
                </a:solidFill>
                <a:latin typeface="楷体_GB2312" pitchFamily="49" charset="-122"/>
                <a:ea typeface="楷体_GB2312" pitchFamily="49" charset="-122"/>
              </a:rPr>
              <a:t>共轭效应和苯基位阻效应</a:t>
            </a:r>
            <a:r>
              <a:rPr kumimoji="1" lang="zh-CN" altLang="en-US" sz="2400" b="1">
                <a:solidFill>
                  <a:srgbClr val="000000"/>
                </a:solidFill>
                <a:latin typeface="楷体_GB2312" pitchFamily="49" charset="-122"/>
                <a:ea typeface="楷体_GB2312" pitchFamily="49" charset="-122"/>
              </a:rPr>
              <a:t>共同作用的结果。</a:t>
            </a:r>
          </a:p>
        </p:txBody>
      </p:sp>
      <p:graphicFrame>
        <p:nvGraphicFramePr>
          <p:cNvPr id="64515" name="Object 3"/>
          <p:cNvGraphicFramePr>
            <a:graphicFrameLocks noChangeAspect="1"/>
          </p:cNvGraphicFramePr>
          <p:nvPr/>
        </p:nvGraphicFramePr>
        <p:xfrm>
          <a:off x="1547813" y="1158875"/>
          <a:ext cx="5688012" cy="1693863"/>
        </p:xfrm>
        <a:graphic>
          <a:graphicData uri="http://schemas.openxmlformats.org/presentationml/2006/ole">
            <mc:AlternateContent xmlns:mc="http://schemas.openxmlformats.org/markup-compatibility/2006">
              <mc:Choice xmlns:v="urn:schemas-microsoft-com:vml" Requires="v">
                <p:oleObj spid="_x0000_s21514" name="位图图像" r:id="rId3" imgW="4315427" imgH="1286055" progId="Paint.Picture">
                  <p:embed/>
                </p:oleObj>
              </mc:Choice>
              <mc:Fallback>
                <p:oleObj name="位图图像" r:id="rId3" imgW="4315427" imgH="128605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158875"/>
                        <a:ext cx="5688012"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6" name="Rectangle 4"/>
          <p:cNvSpPr>
            <a:spLocks noChangeArrowheads="1"/>
          </p:cNvSpPr>
          <p:nvPr/>
        </p:nvSpPr>
        <p:spPr bwMode="auto">
          <a:xfrm>
            <a:off x="831850" y="4797425"/>
            <a:ext cx="7772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10000"/>
              </a:lnSpc>
              <a:spcBef>
                <a:spcPct val="0"/>
              </a:spcBef>
              <a:spcAft>
                <a:spcPct val="0"/>
              </a:spcAft>
            </a:pPr>
            <a:r>
              <a:rPr kumimoji="1" lang="zh-CN" altLang="en-US" sz="2400" b="1">
                <a:solidFill>
                  <a:srgbClr val="000000"/>
                </a:solidFill>
                <a:latin typeface="楷体_GB2312" pitchFamily="49" charset="-122"/>
                <a:ea typeface="楷体_GB2312" pitchFamily="49" charset="-122"/>
              </a:rPr>
              <a:t>    丙烯、丙烯腈的聚合热分别是</a:t>
            </a:r>
            <a:r>
              <a:rPr kumimoji="1" lang="en-US" altLang="zh-CN" sz="2400" b="1">
                <a:solidFill>
                  <a:srgbClr val="000000"/>
                </a:solidFill>
                <a:latin typeface="楷体_GB2312" pitchFamily="49" charset="-122"/>
                <a:ea typeface="楷体_GB2312" pitchFamily="49" charset="-122"/>
              </a:rPr>
              <a:t>85.8</a:t>
            </a:r>
            <a:r>
              <a:rPr kumimoji="1" lang="zh-CN" altLang="en-US" sz="2400" b="1">
                <a:solidFill>
                  <a:srgbClr val="000000"/>
                </a:solidFill>
                <a:latin typeface="楷体_GB2312" pitchFamily="49" charset="-122"/>
                <a:ea typeface="楷体_GB2312" pitchFamily="49" charset="-122"/>
              </a:rPr>
              <a:t>和</a:t>
            </a:r>
            <a:r>
              <a:rPr kumimoji="1" lang="en-US" altLang="zh-CN" sz="2400" b="1">
                <a:solidFill>
                  <a:srgbClr val="000000"/>
                </a:solidFill>
                <a:latin typeface="楷体_GB2312" pitchFamily="49" charset="-122"/>
                <a:ea typeface="楷体_GB2312" pitchFamily="49" charset="-122"/>
              </a:rPr>
              <a:t>72.4kJ/mol</a:t>
            </a:r>
            <a:r>
              <a:rPr kumimoji="1" lang="zh-CN" altLang="en-US" sz="2400" b="1">
                <a:solidFill>
                  <a:srgbClr val="000000"/>
                </a:solidFill>
                <a:latin typeface="楷体_GB2312" pitchFamily="49" charset="-122"/>
                <a:ea typeface="楷体_GB2312" pitchFamily="49" charset="-122"/>
              </a:rPr>
              <a:t>，这是</a:t>
            </a:r>
            <a:r>
              <a:rPr kumimoji="1" lang="en-US" altLang="zh-CN" sz="2400" b="1">
                <a:solidFill>
                  <a:srgbClr val="CC0000"/>
                </a:solidFill>
                <a:latin typeface="楷体_GB2312" pitchFamily="49" charset="-122"/>
                <a:ea typeface="楷体_GB2312" pitchFamily="49" charset="-122"/>
              </a:rPr>
              <a:t>π-p</a:t>
            </a:r>
            <a:r>
              <a:rPr kumimoji="1" lang="zh-CN" altLang="en-US" sz="2400" b="1">
                <a:solidFill>
                  <a:srgbClr val="000000"/>
                </a:solidFill>
                <a:latin typeface="楷体_GB2312" pitchFamily="49" charset="-122"/>
                <a:ea typeface="楷体_GB2312" pitchFamily="49" charset="-122"/>
              </a:rPr>
              <a:t>共轭效应和位阻效应的共同结果。 </a:t>
            </a:r>
          </a:p>
        </p:txBody>
      </p:sp>
      <p:sp>
        <p:nvSpPr>
          <p:cNvPr id="64517"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36</a:t>
            </a:fld>
            <a:endParaRPr lang="en-US" altLang="zh-CN">
              <a:solidFill>
                <a:srgbClr val="000000"/>
              </a:solidFill>
            </a:endParaRPr>
          </a:p>
        </p:txBody>
      </p:sp>
    </p:spTree>
    <p:extLst>
      <p:ext uri="{BB962C8B-B14F-4D97-AF65-F5344CB8AC3E}">
        <p14:creationId xmlns:p14="http://schemas.microsoft.com/office/powerpoint/2010/main" val="344191075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11188" y="2276475"/>
            <a:ext cx="7993062"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10000"/>
              </a:lnSpc>
              <a:spcBef>
                <a:spcPct val="0"/>
              </a:spcBef>
              <a:spcAft>
                <a:spcPct val="0"/>
              </a:spcAft>
            </a:pPr>
            <a:r>
              <a:rPr kumimoji="1" lang="zh-CN" altLang="en-US" sz="2400" b="1">
                <a:solidFill>
                  <a:srgbClr val="CC0000"/>
                </a:solidFill>
                <a:latin typeface="楷体_GB2312" pitchFamily="49" charset="-122"/>
                <a:ea typeface="楷体_GB2312" pitchFamily="49" charset="-122"/>
              </a:rPr>
              <a:t>    </a:t>
            </a:r>
            <a:r>
              <a:rPr kumimoji="1" lang="en-US" altLang="zh-CN" sz="2400" b="1">
                <a:solidFill>
                  <a:srgbClr val="CC0000"/>
                </a:solidFill>
                <a:latin typeface="楷体_GB2312" pitchFamily="49" charset="-122"/>
                <a:ea typeface="楷体_GB2312" pitchFamily="49" charset="-122"/>
              </a:rPr>
              <a:t>α-</a:t>
            </a:r>
            <a:r>
              <a:rPr kumimoji="1" lang="zh-CN" altLang="en-US" sz="2400" b="1">
                <a:solidFill>
                  <a:srgbClr val="CC0000"/>
                </a:solidFill>
                <a:latin typeface="楷体_GB2312" pitchFamily="49" charset="-122"/>
                <a:ea typeface="楷体_GB2312" pitchFamily="49" charset="-122"/>
              </a:rPr>
              <a:t>甲基苯乙烯</a:t>
            </a:r>
            <a:r>
              <a:rPr kumimoji="1" lang="en-US" altLang="zh-CN" sz="2400" b="1">
                <a:solidFill>
                  <a:srgbClr val="CC0000"/>
                </a:solidFill>
                <a:latin typeface="楷体_GB2312" pitchFamily="49" charset="-122"/>
                <a:ea typeface="楷体_GB2312" pitchFamily="49" charset="-122"/>
              </a:rPr>
              <a:t>CH</a:t>
            </a:r>
            <a:r>
              <a:rPr kumimoji="1" lang="en-US" altLang="zh-CN" sz="2400" b="1" baseline="-30000">
                <a:solidFill>
                  <a:srgbClr val="CC0000"/>
                </a:solidFill>
                <a:latin typeface="楷体_GB2312" pitchFamily="49" charset="-122"/>
                <a:ea typeface="楷体_GB2312" pitchFamily="49" charset="-122"/>
              </a:rPr>
              <a:t>2</a:t>
            </a:r>
            <a:r>
              <a:rPr kumimoji="1" lang="zh-CN" altLang="en-US" sz="2400" b="1">
                <a:solidFill>
                  <a:srgbClr val="CC0000"/>
                </a:solidFill>
                <a:latin typeface="楷体_GB2312" pitchFamily="49" charset="-122"/>
                <a:ea typeface="楷体_GB2312" pitchFamily="49" charset="-122"/>
              </a:rPr>
              <a:t>＝</a:t>
            </a:r>
            <a:r>
              <a:rPr kumimoji="1" lang="en-US" altLang="zh-CN" sz="2400" b="1">
                <a:solidFill>
                  <a:srgbClr val="CC0000"/>
                </a:solidFill>
                <a:latin typeface="楷体_GB2312" pitchFamily="49" charset="-122"/>
                <a:ea typeface="楷体_GB2312" pitchFamily="49" charset="-122"/>
              </a:rPr>
              <a:t>C(CH</a:t>
            </a:r>
            <a:r>
              <a:rPr kumimoji="1" lang="en-US" altLang="zh-CN" sz="2400" b="1" baseline="-30000">
                <a:solidFill>
                  <a:srgbClr val="CC0000"/>
                </a:solidFill>
                <a:latin typeface="楷体_GB2312" pitchFamily="49" charset="-122"/>
                <a:ea typeface="楷体_GB2312" pitchFamily="49" charset="-122"/>
              </a:rPr>
              <a:t>3</a:t>
            </a:r>
            <a:r>
              <a:rPr kumimoji="1" lang="en-US" altLang="zh-CN" sz="2400" b="1">
                <a:solidFill>
                  <a:srgbClr val="CC0000"/>
                </a:solidFill>
                <a:latin typeface="楷体_GB2312" pitchFamily="49" charset="-122"/>
                <a:ea typeface="楷体_GB2312" pitchFamily="49" charset="-122"/>
              </a:rPr>
              <a:t>)C</a:t>
            </a:r>
            <a:r>
              <a:rPr kumimoji="1" lang="en-US" altLang="zh-CN" sz="2400" b="1" baseline="-30000">
                <a:solidFill>
                  <a:srgbClr val="CC0000"/>
                </a:solidFill>
                <a:latin typeface="楷体_GB2312" pitchFamily="49" charset="-122"/>
                <a:ea typeface="楷体_GB2312" pitchFamily="49" charset="-122"/>
              </a:rPr>
              <a:t>6</a:t>
            </a:r>
            <a:r>
              <a:rPr kumimoji="1" lang="en-US" altLang="zh-CN" sz="2400" b="1">
                <a:solidFill>
                  <a:srgbClr val="CC0000"/>
                </a:solidFill>
                <a:latin typeface="楷体_GB2312" pitchFamily="49" charset="-122"/>
                <a:ea typeface="楷体_GB2312" pitchFamily="49" charset="-122"/>
              </a:rPr>
              <a:t>H</a:t>
            </a:r>
            <a:r>
              <a:rPr kumimoji="1" lang="en-US" altLang="zh-CN" sz="2400" b="1" baseline="-30000">
                <a:solidFill>
                  <a:srgbClr val="CC0000"/>
                </a:solidFill>
                <a:latin typeface="楷体_GB2312" pitchFamily="49" charset="-122"/>
                <a:ea typeface="楷体_GB2312" pitchFamily="49" charset="-122"/>
              </a:rPr>
              <a:t>5</a:t>
            </a:r>
            <a:r>
              <a:rPr kumimoji="1" lang="zh-CN" altLang="en-US" sz="2400" b="1">
                <a:solidFill>
                  <a:srgbClr val="CC0000"/>
                </a:solidFill>
                <a:latin typeface="楷体_GB2312" pitchFamily="49" charset="-122"/>
                <a:ea typeface="楷体_GB2312" pitchFamily="49" charset="-122"/>
              </a:rPr>
              <a:t>，</a:t>
            </a:r>
          </a:p>
          <a:p>
            <a:pPr fontAlgn="base">
              <a:lnSpc>
                <a:spcPct val="110000"/>
              </a:lnSpc>
              <a:spcBef>
                <a:spcPct val="0"/>
              </a:spcBef>
              <a:spcAft>
                <a:spcPct val="0"/>
              </a:spcAft>
            </a:pPr>
            <a:r>
              <a:rPr kumimoji="1" lang="zh-CN" altLang="en-US" sz="2400" b="1">
                <a:solidFill>
                  <a:srgbClr val="CC0000"/>
                </a:solidFill>
                <a:latin typeface="楷体_GB2312" pitchFamily="49" charset="-122"/>
                <a:ea typeface="楷体_GB2312" pitchFamily="49" charset="-122"/>
              </a:rPr>
              <a:t>    </a:t>
            </a:r>
            <a:r>
              <a:rPr kumimoji="1" lang="zh-CN" altLang="en-US" sz="2400" b="1">
                <a:solidFill>
                  <a:srgbClr val="000000"/>
                </a:solidFill>
                <a:latin typeface="楷体_GB2312" pitchFamily="49" charset="-122"/>
                <a:ea typeface="楷体_GB2312" pitchFamily="49" charset="-122"/>
              </a:rPr>
              <a:t>由于两个取代基的强烈位阻效应、苯基的</a:t>
            </a:r>
            <a:r>
              <a:rPr kumimoji="1" lang="en-US" altLang="zh-CN" sz="2400" b="1">
                <a:solidFill>
                  <a:srgbClr val="000000"/>
                </a:solidFill>
                <a:latin typeface="楷体_GB2312" pitchFamily="49" charset="-122"/>
                <a:ea typeface="楷体_GB2312" pitchFamily="49" charset="-122"/>
              </a:rPr>
              <a:t>π-π</a:t>
            </a:r>
            <a:r>
              <a:rPr kumimoji="1" lang="zh-CN" altLang="en-US" sz="2400" b="1">
                <a:solidFill>
                  <a:srgbClr val="000000"/>
                </a:solidFill>
                <a:latin typeface="楷体_GB2312" pitchFamily="49" charset="-122"/>
                <a:ea typeface="楷体_GB2312" pitchFamily="49" charset="-122"/>
              </a:rPr>
              <a:t>共轭效应以及甲基的超共轭效应三者的共同作用，大大地降低了该单体的聚合热</a:t>
            </a:r>
            <a:r>
              <a:rPr kumimoji="1" lang="en-US" altLang="zh-CN" sz="2400" b="1">
                <a:solidFill>
                  <a:srgbClr val="000000"/>
                </a:solidFill>
                <a:latin typeface="楷体_GB2312" pitchFamily="49" charset="-122"/>
                <a:ea typeface="楷体_GB2312" pitchFamily="49" charset="-122"/>
              </a:rPr>
              <a:t>(</a:t>
            </a:r>
            <a:r>
              <a:rPr kumimoji="1" lang="zh-CN" altLang="en-US" sz="2400" b="1">
                <a:solidFill>
                  <a:srgbClr val="000000"/>
                </a:solidFill>
                <a:latin typeface="楷体_GB2312" pitchFamily="49" charset="-122"/>
                <a:ea typeface="楷体_GB2312" pitchFamily="49" charset="-122"/>
              </a:rPr>
              <a:t>仅为</a:t>
            </a:r>
            <a:r>
              <a:rPr kumimoji="1" lang="en-US" altLang="zh-CN" sz="2400" b="1">
                <a:solidFill>
                  <a:srgbClr val="000000"/>
                </a:solidFill>
                <a:latin typeface="楷体_GB2312" pitchFamily="49" charset="-122"/>
                <a:ea typeface="楷体_GB2312" pitchFamily="49" charset="-122"/>
              </a:rPr>
              <a:t>35kJ/mol)</a:t>
            </a:r>
            <a:r>
              <a:rPr kumimoji="1" lang="zh-CN" altLang="en-US" sz="2400" b="1">
                <a:solidFill>
                  <a:srgbClr val="000000"/>
                </a:solidFill>
                <a:latin typeface="楷体_GB2312" pitchFamily="49" charset="-122"/>
                <a:ea typeface="楷体_GB2312" pitchFamily="49" charset="-122"/>
              </a:rPr>
              <a:t>，以至于该单体可以在较低的温度下进行聚合反应，但是生成的聚合物却会在大约</a:t>
            </a:r>
            <a:r>
              <a:rPr kumimoji="1" lang="en-US" altLang="zh-CN" sz="2400" b="1">
                <a:solidFill>
                  <a:srgbClr val="000000"/>
                </a:solidFill>
                <a:latin typeface="楷体_GB2312" pitchFamily="49" charset="-122"/>
                <a:ea typeface="楷体_GB2312" pitchFamily="49" charset="-122"/>
              </a:rPr>
              <a:t>40</a:t>
            </a:r>
            <a:r>
              <a:rPr kumimoji="1" lang="zh-CN" altLang="en-US" sz="2400" b="1">
                <a:solidFill>
                  <a:srgbClr val="000000"/>
                </a:solidFill>
                <a:latin typeface="楷体_GB2312" pitchFamily="49" charset="-122"/>
                <a:ea typeface="楷体_GB2312" pitchFamily="49" charset="-122"/>
              </a:rPr>
              <a:t>～</a:t>
            </a:r>
            <a:r>
              <a:rPr kumimoji="1" lang="en-US" altLang="zh-CN" sz="2400" b="1">
                <a:solidFill>
                  <a:srgbClr val="000000"/>
                </a:solidFill>
                <a:latin typeface="楷体_GB2312" pitchFamily="49" charset="-122"/>
                <a:ea typeface="楷体_GB2312" pitchFamily="49" charset="-122"/>
              </a:rPr>
              <a:t>50℃</a:t>
            </a:r>
            <a:r>
              <a:rPr kumimoji="1" lang="zh-CN" altLang="en-US" sz="2400" b="1">
                <a:solidFill>
                  <a:srgbClr val="000000"/>
                </a:solidFill>
                <a:latin typeface="楷体_GB2312" pitchFamily="49" charset="-122"/>
                <a:ea typeface="楷体_GB2312" pitchFamily="49" charset="-122"/>
              </a:rPr>
              <a:t>开始发生降解反应而生成单体，因此这种单体单独聚合无使用价值。 </a:t>
            </a:r>
          </a:p>
        </p:txBody>
      </p:sp>
      <p:sp>
        <p:nvSpPr>
          <p:cNvPr id="65539" name="Rectangle 3"/>
          <p:cNvSpPr>
            <a:spLocks noChangeArrowheads="1"/>
          </p:cNvSpPr>
          <p:nvPr/>
        </p:nvSpPr>
        <p:spPr bwMode="auto">
          <a:xfrm>
            <a:off x="604838" y="908050"/>
            <a:ext cx="79248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10000"/>
              </a:lnSpc>
              <a:spcBef>
                <a:spcPct val="0"/>
              </a:spcBef>
              <a:spcAft>
                <a:spcPct val="0"/>
              </a:spcAft>
            </a:pPr>
            <a:r>
              <a:rPr kumimoji="1" lang="zh-CN" altLang="en-US" sz="2400" b="1">
                <a:solidFill>
                  <a:srgbClr val="000000"/>
                </a:solidFill>
                <a:latin typeface="楷体_GB2312" pitchFamily="49" charset="-122"/>
                <a:ea typeface="楷体_GB2312" pitchFamily="49" charset="-122"/>
              </a:rPr>
              <a:t>    </a:t>
            </a:r>
            <a:r>
              <a:rPr kumimoji="1" lang="zh-CN" altLang="en-US" sz="2400" b="1">
                <a:solidFill>
                  <a:srgbClr val="CC0000"/>
                </a:solidFill>
                <a:latin typeface="楷体_GB2312" pitchFamily="49" charset="-122"/>
                <a:ea typeface="楷体_GB2312" pitchFamily="49" charset="-122"/>
              </a:rPr>
              <a:t>丙烯酸甲酯和甲基丙烯酸甲酯</a:t>
            </a:r>
            <a:r>
              <a:rPr kumimoji="1" lang="zh-CN" altLang="en-US" sz="2400" b="1">
                <a:solidFill>
                  <a:srgbClr val="000000"/>
                </a:solidFill>
                <a:latin typeface="楷体_GB2312" pitchFamily="49" charset="-122"/>
                <a:ea typeface="楷体_GB2312" pitchFamily="49" charset="-122"/>
              </a:rPr>
              <a:t>的聚合热分别是</a:t>
            </a:r>
            <a:r>
              <a:rPr kumimoji="1" lang="en-US" altLang="zh-CN" sz="2400" b="1">
                <a:solidFill>
                  <a:srgbClr val="000000"/>
                </a:solidFill>
                <a:latin typeface="楷体_GB2312" pitchFamily="49" charset="-122"/>
                <a:ea typeface="楷体_GB2312" pitchFamily="49" charset="-122"/>
              </a:rPr>
              <a:t>78.7</a:t>
            </a:r>
            <a:r>
              <a:rPr kumimoji="1" lang="zh-CN" altLang="en-US" sz="2400" b="1">
                <a:solidFill>
                  <a:srgbClr val="000000"/>
                </a:solidFill>
                <a:latin typeface="楷体_GB2312" pitchFamily="49" charset="-122"/>
                <a:ea typeface="楷体_GB2312" pitchFamily="49" charset="-122"/>
              </a:rPr>
              <a:t>和</a:t>
            </a:r>
            <a:r>
              <a:rPr kumimoji="1" lang="en-US" altLang="zh-CN" sz="2400" b="1">
                <a:solidFill>
                  <a:srgbClr val="000000"/>
                </a:solidFill>
                <a:latin typeface="楷体_GB2312" pitchFamily="49" charset="-122"/>
                <a:ea typeface="楷体_GB2312" pitchFamily="49" charset="-122"/>
              </a:rPr>
              <a:t>56.5kJ/mol</a:t>
            </a:r>
            <a:r>
              <a:rPr kumimoji="1" lang="zh-CN" altLang="en-US" sz="2400" b="1">
                <a:solidFill>
                  <a:srgbClr val="000000"/>
                </a:solidFill>
                <a:latin typeface="楷体_GB2312" pitchFamily="49" charset="-122"/>
                <a:ea typeface="楷体_GB2312" pitchFamily="49" charset="-122"/>
              </a:rPr>
              <a:t>，对其进行比较，也显示出增加一个甲基以后使丙烯酸甲酯的聚合热降低幅度达到</a:t>
            </a:r>
            <a:r>
              <a:rPr kumimoji="1" lang="en-US" altLang="zh-CN" sz="2400" b="1">
                <a:solidFill>
                  <a:srgbClr val="000000"/>
                </a:solidFill>
                <a:latin typeface="楷体_GB2312" pitchFamily="49" charset="-122"/>
                <a:ea typeface="楷体_GB2312" pitchFamily="49" charset="-122"/>
              </a:rPr>
              <a:t>22kJ/mol</a:t>
            </a:r>
            <a:r>
              <a:rPr kumimoji="1" lang="zh-CN" altLang="en-US" sz="2400" b="1">
                <a:solidFill>
                  <a:srgbClr val="000000"/>
                </a:solidFill>
                <a:latin typeface="楷体_GB2312" pitchFamily="49" charset="-122"/>
                <a:ea typeface="楷体_GB2312" pitchFamily="49" charset="-122"/>
              </a:rPr>
              <a:t>。 </a:t>
            </a:r>
          </a:p>
        </p:txBody>
      </p:sp>
      <p:sp>
        <p:nvSpPr>
          <p:cNvPr id="65540" name="Rectangle 4"/>
          <p:cNvSpPr>
            <a:spLocks noChangeArrowheads="1"/>
          </p:cNvSpPr>
          <p:nvPr/>
        </p:nvSpPr>
        <p:spPr bwMode="auto">
          <a:xfrm>
            <a:off x="611188" y="5229225"/>
            <a:ext cx="79930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10000"/>
              </a:lnSpc>
              <a:spcBef>
                <a:spcPct val="0"/>
              </a:spcBef>
              <a:spcAft>
                <a:spcPct val="0"/>
              </a:spcAft>
            </a:pPr>
            <a:r>
              <a:rPr kumimoji="1" lang="zh-CN" altLang="en-US" sz="2400" b="1">
                <a:solidFill>
                  <a:srgbClr val="000000"/>
                </a:solidFill>
                <a:latin typeface="楷体_GB2312" pitchFamily="49" charset="-122"/>
                <a:ea typeface="楷体_GB2312" pitchFamily="49" charset="-122"/>
              </a:rPr>
              <a:t>    可见，</a:t>
            </a:r>
            <a:r>
              <a:rPr kumimoji="1" lang="zh-CN" altLang="en-US" sz="2400" b="1">
                <a:solidFill>
                  <a:srgbClr val="003366"/>
                </a:solidFill>
                <a:latin typeface="楷体_GB2312" pitchFamily="49" charset="-122"/>
                <a:ea typeface="楷体_GB2312" pitchFamily="49" charset="-122"/>
              </a:rPr>
              <a:t>取代基位阻效应及共轭作用等的叠加将使单体的聚合热大大降低</a:t>
            </a:r>
            <a:r>
              <a:rPr kumimoji="1" lang="zh-CN" altLang="en-US" sz="2400" b="1">
                <a:solidFill>
                  <a:srgbClr val="000000"/>
                </a:solidFill>
                <a:latin typeface="楷体_GB2312" pitchFamily="49" charset="-122"/>
                <a:ea typeface="楷体_GB2312" pitchFamily="49" charset="-122"/>
              </a:rPr>
              <a:t>。 </a:t>
            </a:r>
          </a:p>
        </p:txBody>
      </p:sp>
      <p:sp>
        <p:nvSpPr>
          <p:cNvPr id="65541"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37</a:t>
            </a:fld>
            <a:endParaRPr lang="en-US" altLang="zh-CN">
              <a:solidFill>
                <a:srgbClr val="000000"/>
              </a:solidFill>
            </a:endParaRPr>
          </a:p>
        </p:txBody>
      </p:sp>
    </p:spTree>
    <p:extLst>
      <p:ext uri="{BB962C8B-B14F-4D97-AF65-F5344CB8AC3E}">
        <p14:creationId xmlns:p14="http://schemas.microsoft.com/office/powerpoint/2010/main" val="19398938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ChangeArrowheads="1"/>
          </p:cNvSpPr>
          <p:nvPr/>
        </p:nvSpPr>
        <p:spPr bwMode="auto">
          <a:xfrm>
            <a:off x="611188" y="908050"/>
            <a:ext cx="5867400"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kumimoji="1" lang="en-US" altLang="zh-CN" sz="2800" b="1">
                <a:solidFill>
                  <a:srgbClr val="A50021"/>
                </a:solidFill>
                <a:effectLst>
                  <a:outerShdw blurRad="38100" dist="38100" dir="2700000" algn="tl">
                    <a:srgbClr val="000000"/>
                  </a:outerShdw>
                </a:effectLst>
                <a:latin typeface="黑体" pitchFamily="49" charset="-122"/>
                <a:ea typeface="黑体" pitchFamily="49" charset="-122"/>
              </a:rPr>
              <a:t>3</a:t>
            </a: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）强电负性取代基影响 </a:t>
            </a:r>
          </a:p>
        </p:txBody>
      </p:sp>
      <p:sp>
        <p:nvSpPr>
          <p:cNvPr id="66563" name="Rectangle 5"/>
          <p:cNvSpPr>
            <a:spLocks noChangeArrowheads="1"/>
          </p:cNvSpPr>
          <p:nvPr/>
        </p:nvSpPr>
        <p:spPr bwMode="auto">
          <a:xfrm>
            <a:off x="611188" y="1557338"/>
            <a:ext cx="7993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5475" algn="just" fontAlgn="base">
              <a:lnSpc>
                <a:spcPct val="110000"/>
              </a:lnSpc>
              <a:spcBef>
                <a:spcPct val="40000"/>
              </a:spcBef>
              <a:spcAft>
                <a:spcPct val="0"/>
              </a:spcAft>
            </a:pPr>
            <a:r>
              <a:rPr kumimoji="1" lang="zh-CN" altLang="en-US" sz="2400" b="1">
                <a:solidFill>
                  <a:srgbClr val="A50021"/>
                </a:solidFill>
                <a:latin typeface="Times New Roman" pitchFamily="18" charset="0"/>
                <a:ea typeface="楷体_GB2312" pitchFamily="49" charset="-122"/>
              </a:rPr>
              <a:t>强电负性基团使聚合热增加</a:t>
            </a:r>
            <a:r>
              <a:rPr kumimoji="1" lang="zh-CN" altLang="en-US" sz="2400" b="1">
                <a:solidFill>
                  <a:srgbClr val="000000"/>
                </a:solidFill>
                <a:latin typeface="Times New Roman" pitchFamily="18" charset="0"/>
                <a:ea typeface="楷体_GB2312" pitchFamily="49" charset="-122"/>
              </a:rPr>
              <a:t>。含强电负性原子或原子团的碳碳单键和双键的键能分别低于一般碳碳单键和双键的键能，而且双键键能降低的幅度大于单键键能降低的幅度。与两种键能差值相等的加聚反应聚合热也就升高了</a:t>
            </a:r>
          </a:p>
          <a:p>
            <a:pPr indent="625475" algn="just" fontAlgn="base">
              <a:lnSpc>
                <a:spcPct val="110000"/>
              </a:lnSpc>
              <a:spcBef>
                <a:spcPct val="40000"/>
              </a:spcBef>
              <a:spcAft>
                <a:spcPct val="0"/>
              </a:spcAft>
            </a:pPr>
            <a:r>
              <a:rPr kumimoji="1" lang="zh-CN" altLang="en-US" sz="2400" b="1">
                <a:solidFill>
                  <a:srgbClr val="000000"/>
                </a:solidFill>
                <a:latin typeface="Times New Roman" pitchFamily="18" charset="0"/>
                <a:ea typeface="楷体_GB2312" pitchFamily="49" charset="-122"/>
              </a:rPr>
              <a:t>例如：</a:t>
            </a:r>
            <a:r>
              <a:rPr kumimoji="1" lang="zh-CN" altLang="en-US" sz="2400" b="1">
                <a:solidFill>
                  <a:srgbClr val="000066"/>
                </a:solidFill>
                <a:latin typeface="Times New Roman" pitchFamily="18" charset="0"/>
                <a:ea typeface="楷体_GB2312" pitchFamily="49" charset="-122"/>
              </a:rPr>
              <a:t>四氟乙烯、偏二氟乙烯、氯乙烯和硝基乙烯</a:t>
            </a:r>
            <a:r>
              <a:rPr kumimoji="1" lang="zh-CN" altLang="en-US" sz="2400" b="1">
                <a:solidFill>
                  <a:srgbClr val="000000"/>
                </a:solidFill>
                <a:latin typeface="Times New Roman" pitchFamily="18" charset="0"/>
                <a:ea typeface="楷体_GB2312" pitchFamily="49" charset="-122"/>
              </a:rPr>
              <a:t>的聚合热分别为</a:t>
            </a:r>
            <a:r>
              <a:rPr kumimoji="1" lang="en-US" altLang="zh-CN" sz="2400" b="1">
                <a:solidFill>
                  <a:srgbClr val="000000"/>
                </a:solidFill>
                <a:latin typeface="Times New Roman" pitchFamily="18" charset="0"/>
                <a:ea typeface="楷体_GB2312" pitchFamily="49" charset="-122"/>
              </a:rPr>
              <a:t>155.6</a:t>
            </a:r>
            <a:r>
              <a:rPr kumimoji="1" lang="zh-CN" altLang="en-US" sz="2400" b="1">
                <a:solidFill>
                  <a:srgbClr val="000000"/>
                </a:solidFill>
                <a:latin typeface="Times New Roman" pitchFamily="18" charset="0"/>
                <a:ea typeface="楷体_GB2312" pitchFamily="49" charset="-122"/>
              </a:rPr>
              <a:t>、</a:t>
            </a:r>
            <a:r>
              <a:rPr kumimoji="1" lang="en-US" altLang="zh-CN" sz="2400" b="1">
                <a:solidFill>
                  <a:srgbClr val="000000"/>
                </a:solidFill>
                <a:latin typeface="Times New Roman" pitchFamily="18" charset="0"/>
                <a:ea typeface="楷体_GB2312" pitchFamily="49" charset="-122"/>
              </a:rPr>
              <a:t>130</a:t>
            </a:r>
            <a:r>
              <a:rPr kumimoji="1" lang="zh-CN" altLang="en-US" sz="2400" b="1">
                <a:solidFill>
                  <a:srgbClr val="000000"/>
                </a:solidFill>
                <a:latin typeface="Times New Roman" pitchFamily="18" charset="0"/>
                <a:ea typeface="楷体_GB2312" pitchFamily="49" charset="-122"/>
              </a:rPr>
              <a:t>、</a:t>
            </a:r>
            <a:r>
              <a:rPr kumimoji="1" lang="en-US" altLang="zh-CN" sz="2400" b="1">
                <a:solidFill>
                  <a:srgbClr val="000000"/>
                </a:solidFill>
                <a:latin typeface="Times New Roman" pitchFamily="18" charset="0"/>
                <a:ea typeface="楷体_GB2312" pitchFamily="49" charset="-122"/>
              </a:rPr>
              <a:t>95.6</a:t>
            </a:r>
            <a:r>
              <a:rPr kumimoji="1" lang="zh-CN" altLang="en-US" sz="2400" b="1">
                <a:solidFill>
                  <a:srgbClr val="000000"/>
                </a:solidFill>
                <a:latin typeface="Times New Roman" pitchFamily="18" charset="0"/>
                <a:ea typeface="楷体_GB2312" pitchFamily="49" charset="-122"/>
              </a:rPr>
              <a:t>和</a:t>
            </a:r>
            <a:r>
              <a:rPr kumimoji="1" lang="en-US" altLang="zh-CN" sz="2400" b="1">
                <a:solidFill>
                  <a:srgbClr val="000000"/>
                </a:solidFill>
                <a:latin typeface="Times New Roman" pitchFamily="18" charset="0"/>
                <a:ea typeface="楷体_GB2312" pitchFamily="49" charset="-122"/>
              </a:rPr>
              <a:t>91 kJ/mol</a:t>
            </a:r>
            <a:r>
              <a:rPr kumimoji="1" lang="zh-CN" altLang="en-US" sz="2400" b="1">
                <a:solidFill>
                  <a:srgbClr val="000000"/>
                </a:solidFill>
                <a:latin typeface="Times New Roman" pitchFamily="18" charset="0"/>
                <a:ea typeface="楷体_GB2312" pitchFamily="49" charset="-122"/>
              </a:rPr>
              <a:t>。</a:t>
            </a:r>
          </a:p>
          <a:p>
            <a:pPr indent="625475" algn="just" fontAlgn="base">
              <a:lnSpc>
                <a:spcPct val="110000"/>
              </a:lnSpc>
              <a:spcBef>
                <a:spcPct val="40000"/>
              </a:spcBef>
              <a:spcAft>
                <a:spcPct val="0"/>
              </a:spcAft>
            </a:pPr>
            <a:r>
              <a:rPr kumimoji="1" lang="zh-CN" altLang="en-US" sz="2400" b="1">
                <a:solidFill>
                  <a:srgbClr val="000000"/>
                </a:solidFill>
                <a:latin typeface="Times New Roman" pitchFamily="18" charset="0"/>
                <a:ea typeface="楷体_GB2312" pitchFamily="49" charset="-122"/>
              </a:rPr>
              <a:t>前</a:t>
            </a:r>
            <a:r>
              <a:rPr kumimoji="1" lang="en-US" altLang="zh-CN" sz="2400" b="1">
                <a:solidFill>
                  <a:srgbClr val="000000"/>
                </a:solidFill>
                <a:latin typeface="Times New Roman" pitchFamily="18" charset="0"/>
                <a:ea typeface="楷体_GB2312" pitchFamily="49" charset="-122"/>
              </a:rPr>
              <a:t>3</a:t>
            </a:r>
            <a:r>
              <a:rPr kumimoji="1" lang="zh-CN" altLang="en-US" sz="2400" b="1">
                <a:solidFill>
                  <a:srgbClr val="000000"/>
                </a:solidFill>
                <a:latin typeface="Times New Roman" pitchFamily="18" charset="0"/>
                <a:ea typeface="楷体_GB2312" pitchFamily="49" charset="-122"/>
              </a:rPr>
              <a:t>种取代基原子半径较小，位阻效应较小，电负性较强，聚合热高于乙烯。硝基电负性强使聚合热升高，体积较大的位阻作用使聚合热降低，其净结果是聚合热仍然与乙烯的聚合热接近。</a:t>
            </a:r>
            <a:r>
              <a:rPr kumimoji="1" lang="zh-CN" altLang="en-US" sz="2400">
                <a:solidFill>
                  <a:srgbClr val="000000"/>
                </a:solidFill>
                <a:latin typeface="Times New Roman" pitchFamily="18" charset="0"/>
                <a:ea typeface="楷体_GB2312" pitchFamily="49" charset="-122"/>
              </a:rPr>
              <a:t> </a:t>
            </a:r>
          </a:p>
        </p:txBody>
      </p:sp>
      <p:sp>
        <p:nvSpPr>
          <p:cNvPr id="66564"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38</a:t>
            </a:fld>
            <a:endParaRPr lang="en-US" altLang="zh-CN">
              <a:solidFill>
                <a:srgbClr val="000000"/>
              </a:solidFill>
            </a:endParaRPr>
          </a:p>
        </p:txBody>
      </p:sp>
    </p:spTree>
    <p:extLst>
      <p:ext uri="{BB962C8B-B14F-4D97-AF65-F5344CB8AC3E}">
        <p14:creationId xmlns:p14="http://schemas.microsoft.com/office/powerpoint/2010/main" val="10876881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6" name="Rectangle 6"/>
          <p:cNvSpPr>
            <a:spLocks noChangeArrowheads="1"/>
          </p:cNvSpPr>
          <p:nvPr/>
        </p:nvSpPr>
        <p:spPr bwMode="auto">
          <a:xfrm>
            <a:off x="611188" y="908050"/>
            <a:ext cx="5867400"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kumimoji="1" lang="en-US" altLang="zh-CN" sz="2800" b="1">
                <a:solidFill>
                  <a:srgbClr val="A50021"/>
                </a:solidFill>
                <a:effectLst>
                  <a:outerShdw blurRad="38100" dist="38100" dir="2700000" algn="tl">
                    <a:srgbClr val="000000"/>
                  </a:outerShdw>
                </a:effectLst>
                <a:latin typeface="黑体" pitchFamily="49" charset="-122"/>
                <a:ea typeface="黑体" pitchFamily="49" charset="-122"/>
              </a:rPr>
              <a:t>4</a:t>
            </a: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）氢键和溶剂化的影响 </a:t>
            </a:r>
          </a:p>
        </p:txBody>
      </p:sp>
      <p:sp>
        <p:nvSpPr>
          <p:cNvPr id="67587" name="Rectangle 7"/>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67588" name="Rectangle 8"/>
          <p:cNvSpPr>
            <a:spLocks noChangeArrowheads="1"/>
          </p:cNvSpPr>
          <p:nvPr/>
        </p:nvSpPr>
        <p:spPr bwMode="auto">
          <a:xfrm>
            <a:off x="611188" y="3051175"/>
            <a:ext cx="7993062" cy="24653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50000"/>
              </a:spcBef>
              <a:spcAft>
                <a:spcPct val="0"/>
              </a:spcAft>
            </a:pPr>
            <a:r>
              <a:rPr lang="zh-CN" altLang="en-US" sz="2400" b="1">
                <a:solidFill>
                  <a:srgbClr val="000066"/>
                </a:solidFill>
                <a:latin typeface="Times New Roman" pitchFamily="18" charset="0"/>
              </a:rPr>
              <a:t>        氢键的影响：丙烯酸</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a:t>
            </a:r>
            <a:r>
              <a:rPr lang="en-US" altLang="zh-CN" sz="2400" b="1">
                <a:solidFill>
                  <a:srgbClr val="000066"/>
                </a:solidFill>
                <a:latin typeface="Times New Roman" pitchFamily="18" charset="0"/>
              </a:rPr>
              <a:t>66.9kJ/mol)</a:t>
            </a:r>
            <a:r>
              <a:rPr lang="zh-CN" altLang="en-US" sz="2400" b="1">
                <a:solidFill>
                  <a:srgbClr val="000066"/>
                </a:solidFill>
                <a:latin typeface="Times New Roman" pitchFamily="18" charset="0"/>
              </a:rPr>
              <a:t>、甲基丙烯酸</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a:t>
            </a:r>
            <a:r>
              <a:rPr lang="en-US" altLang="zh-CN" sz="2400" b="1">
                <a:solidFill>
                  <a:srgbClr val="000066"/>
                </a:solidFill>
                <a:latin typeface="Times New Roman" pitchFamily="18" charset="0"/>
              </a:rPr>
              <a:t>42.3kJ/mol</a:t>
            </a:r>
            <a:r>
              <a:rPr lang="zh-CN" altLang="en-US" sz="2400" b="1">
                <a:solidFill>
                  <a:srgbClr val="000066"/>
                </a:solidFill>
                <a:latin typeface="Times New Roman" pitchFamily="18" charset="0"/>
              </a:rPr>
              <a:t>，氢键</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双取代</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a:t>
            </a:r>
          </a:p>
          <a:p>
            <a:pPr algn="just" fontAlgn="base">
              <a:lnSpc>
                <a:spcPct val="120000"/>
              </a:lnSpc>
              <a:spcBef>
                <a:spcPct val="50000"/>
              </a:spcBef>
              <a:spcAft>
                <a:spcPct val="0"/>
              </a:spcAft>
            </a:pPr>
            <a:r>
              <a:rPr lang="zh-CN" altLang="en-US" sz="2400" b="1">
                <a:solidFill>
                  <a:srgbClr val="000066"/>
                </a:solidFill>
                <a:latin typeface="Times New Roman" pitchFamily="18" charset="0"/>
              </a:rPr>
              <a:t>        溶剂化作用：丙烯酰胺</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纯－</a:t>
            </a:r>
            <a:r>
              <a:rPr lang="en-US" altLang="zh-CN" sz="2400" b="1">
                <a:solidFill>
                  <a:srgbClr val="000066"/>
                </a:solidFill>
                <a:latin typeface="Times New Roman" pitchFamily="18" charset="0"/>
              </a:rPr>
              <a:t>82.0kJ/mol</a:t>
            </a:r>
            <a:r>
              <a:rPr lang="zh-CN" altLang="en-US" sz="2400" b="1">
                <a:solidFill>
                  <a:srgbClr val="000066"/>
                </a:solidFill>
                <a:latin typeface="Times New Roman" pitchFamily="18" charset="0"/>
              </a:rPr>
              <a:t>，苯中－</a:t>
            </a:r>
            <a:r>
              <a:rPr lang="en-US" altLang="zh-CN" sz="2400" b="1">
                <a:solidFill>
                  <a:srgbClr val="000066"/>
                </a:solidFill>
                <a:latin typeface="Times New Roman" pitchFamily="18" charset="0"/>
              </a:rPr>
              <a:t>60.2 kJ/mol)</a:t>
            </a:r>
            <a:r>
              <a:rPr lang="zh-CN" altLang="en-US" sz="2400" b="1">
                <a:solidFill>
                  <a:srgbClr val="000066"/>
                </a:solidFill>
                <a:latin typeface="Times New Roman" pitchFamily="18" charset="0"/>
              </a:rPr>
              <a:t>、甲基丙烯酰胺</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苯中－</a:t>
            </a:r>
            <a:r>
              <a:rPr lang="en-US" altLang="zh-CN" sz="2400" b="1">
                <a:solidFill>
                  <a:srgbClr val="000066"/>
                </a:solidFill>
                <a:latin typeface="Times New Roman" pitchFamily="18" charset="0"/>
              </a:rPr>
              <a:t>35.1kJ/mol</a:t>
            </a:r>
            <a:r>
              <a:rPr lang="zh-CN" altLang="en-US" sz="2400" b="1">
                <a:solidFill>
                  <a:srgbClr val="000066"/>
                </a:solidFill>
                <a:latin typeface="Times New Roman" pitchFamily="18" charset="0"/>
              </a:rPr>
              <a:t>，溶剂化</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双取代</a:t>
            </a:r>
            <a:r>
              <a:rPr lang="en-US" altLang="zh-CN" sz="2400" b="1">
                <a:solidFill>
                  <a:srgbClr val="000066"/>
                </a:solidFill>
                <a:latin typeface="Times New Roman" pitchFamily="18" charset="0"/>
              </a:rPr>
              <a:t>)</a:t>
            </a:r>
            <a:r>
              <a:rPr lang="zh-CN" altLang="en-US" sz="2400" b="1">
                <a:solidFill>
                  <a:srgbClr val="000066"/>
                </a:solidFill>
                <a:latin typeface="Times New Roman" pitchFamily="18" charset="0"/>
              </a:rPr>
              <a:t>。</a:t>
            </a:r>
          </a:p>
        </p:txBody>
      </p:sp>
      <p:sp>
        <p:nvSpPr>
          <p:cNvPr id="67589" name="Rectangle 9"/>
          <p:cNvSpPr>
            <a:spLocks noChangeArrowheads="1"/>
          </p:cNvSpPr>
          <p:nvPr/>
        </p:nvSpPr>
        <p:spPr bwMode="auto">
          <a:xfrm>
            <a:off x="611188" y="1628775"/>
            <a:ext cx="799306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lang="zh-CN" altLang="en-US" sz="2400" b="1">
                <a:solidFill>
                  <a:srgbClr val="000066"/>
                </a:solidFill>
                <a:latin typeface="宋体" pitchFamily="2" charset="-122"/>
              </a:rPr>
              <a:t>    氢键和溶剂化作用都使得聚合物分子运动受阻，内能增加，因此聚合热降低。</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39</a:t>
            </a:fld>
            <a:endParaRPr lang="en-US" altLang="zh-CN">
              <a:solidFill>
                <a:srgbClr val="000000"/>
              </a:solidFill>
            </a:endParaRPr>
          </a:p>
        </p:txBody>
      </p:sp>
    </p:spTree>
    <p:extLst>
      <p:ext uri="{BB962C8B-B14F-4D97-AF65-F5344CB8AC3E}">
        <p14:creationId xmlns:p14="http://schemas.microsoft.com/office/powerpoint/2010/main" val="7117277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1"/>
          <p:cNvSpPr txBox="1">
            <a:spLocks noChangeArrowheads="1"/>
          </p:cNvSpPr>
          <p:nvPr/>
        </p:nvSpPr>
        <p:spPr bwMode="auto">
          <a:xfrm>
            <a:off x="755650" y="836613"/>
            <a:ext cx="7561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333399"/>
                </a:solidFill>
                <a:latin typeface="楷体_GB2312" pitchFamily="49" charset="-122"/>
                <a:ea typeface="楷体_GB2312" pitchFamily="49" charset="-122"/>
              </a:rPr>
              <a:t>连锁（链式）聚合反应一般由链引发、链增长、链终止等的基元反应组成。以烯类加聚反应为例：</a:t>
            </a:r>
          </a:p>
        </p:txBody>
      </p:sp>
      <p:grpSp>
        <p:nvGrpSpPr>
          <p:cNvPr id="2" name="Group 27"/>
          <p:cNvGrpSpPr>
            <a:grpSpLocks/>
          </p:cNvGrpSpPr>
          <p:nvPr/>
        </p:nvGrpSpPr>
        <p:grpSpPr bwMode="auto">
          <a:xfrm>
            <a:off x="554038" y="1766888"/>
            <a:ext cx="7735887" cy="4489450"/>
            <a:chOff x="349" y="1113"/>
            <a:chExt cx="4873" cy="2828"/>
          </a:xfrm>
        </p:grpSpPr>
        <p:graphicFrame>
          <p:nvGraphicFramePr>
            <p:cNvPr id="32773" name="Object 10"/>
            <p:cNvGraphicFramePr>
              <a:graphicFrameLocks noChangeAspect="1"/>
            </p:cNvGraphicFramePr>
            <p:nvPr/>
          </p:nvGraphicFramePr>
          <p:xfrm>
            <a:off x="1885" y="1113"/>
            <a:ext cx="1440" cy="548"/>
          </p:xfrm>
          <a:graphic>
            <a:graphicData uri="http://schemas.openxmlformats.org/presentationml/2006/ole">
              <mc:AlternateContent xmlns:mc="http://schemas.openxmlformats.org/markup-compatibility/2006">
                <mc:Choice xmlns:v="urn:schemas-microsoft-com:vml" Requires="v">
                  <p:oleObj spid="_x0000_s1058" name="公式" r:id="rId3" imgW="1079032" imgH="406224" progId="Equation.3">
                    <p:embed/>
                  </p:oleObj>
                </mc:Choice>
                <mc:Fallback>
                  <p:oleObj name="公式" r:id="rId3" imgW="1079032"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 y="1113"/>
                          <a:ext cx="1440"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4" name="Rectangle 11"/>
            <p:cNvSpPr>
              <a:spLocks noChangeArrowheads="1"/>
            </p:cNvSpPr>
            <p:nvPr/>
          </p:nvSpPr>
          <p:spPr bwMode="auto">
            <a:xfrm>
              <a:off x="349" y="1227"/>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00"/>
                  </a:solidFill>
                  <a:latin typeface="Times New Roman" pitchFamily="18" charset="0"/>
                </a:rPr>
                <a:t>链引发：</a:t>
              </a:r>
              <a:endParaRPr lang="zh-CN" altLang="en-US" sz="2400" b="1">
                <a:solidFill>
                  <a:srgbClr val="000000"/>
                </a:solidFill>
              </a:endParaRPr>
            </a:p>
          </p:txBody>
        </p:sp>
        <p:sp>
          <p:nvSpPr>
            <p:cNvPr id="1141772" name="AutoShape 12"/>
            <p:cNvSpPr>
              <a:spLocks/>
            </p:cNvSpPr>
            <p:nvPr/>
          </p:nvSpPr>
          <p:spPr bwMode="auto">
            <a:xfrm>
              <a:off x="1645" y="1161"/>
              <a:ext cx="144" cy="432"/>
            </a:xfrm>
            <a:prstGeom prst="leftBrace">
              <a:avLst>
                <a:gd name="adj1" fmla="val 25000"/>
                <a:gd name="adj2" fmla="val 50000"/>
              </a:avLst>
            </a:prstGeom>
            <a:noFill/>
            <a:ln w="222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776" name="Rectangle 13"/>
            <p:cNvSpPr>
              <a:spLocks noChangeArrowheads="1"/>
            </p:cNvSpPr>
            <p:nvPr/>
          </p:nvSpPr>
          <p:spPr bwMode="auto">
            <a:xfrm>
              <a:off x="369" y="1892"/>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00"/>
                  </a:solidFill>
                  <a:latin typeface="Times New Roman" pitchFamily="18" charset="0"/>
                </a:rPr>
                <a:t>链增长：</a:t>
              </a:r>
              <a:endParaRPr lang="zh-CN" altLang="en-US" sz="2400" b="1">
                <a:solidFill>
                  <a:srgbClr val="000000"/>
                </a:solidFill>
              </a:endParaRPr>
            </a:p>
          </p:txBody>
        </p:sp>
        <p:graphicFrame>
          <p:nvGraphicFramePr>
            <p:cNvPr id="32777" name="Object 14"/>
            <p:cNvGraphicFramePr>
              <a:graphicFrameLocks noChangeAspect="1"/>
            </p:cNvGraphicFramePr>
            <p:nvPr/>
          </p:nvGraphicFramePr>
          <p:xfrm>
            <a:off x="1840" y="1737"/>
            <a:ext cx="1776" cy="907"/>
          </p:xfrm>
          <a:graphic>
            <a:graphicData uri="http://schemas.openxmlformats.org/presentationml/2006/ole">
              <mc:AlternateContent xmlns:mc="http://schemas.openxmlformats.org/markup-compatibility/2006">
                <mc:Choice xmlns:v="urn:schemas-microsoft-com:vml" Requires="v">
                  <p:oleObj spid="_x0000_s1059" name="公式" r:id="rId5" imgW="1346200" imgH="685800" progId="Equation.3">
                    <p:embed/>
                  </p:oleObj>
                </mc:Choice>
                <mc:Fallback>
                  <p:oleObj name="公式" r:id="rId5" imgW="13462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 y="1737"/>
                          <a:ext cx="1776"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15"/>
            <p:cNvGraphicFramePr>
              <a:graphicFrameLocks noChangeAspect="1"/>
            </p:cNvGraphicFramePr>
            <p:nvPr/>
          </p:nvGraphicFramePr>
          <p:xfrm>
            <a:off x="1875" y="2604"/>
            <a:ext cx="1776" cy="871"/>
          </p:xfrm>
          <a:graphic>
            <a:graphicData uri="http://schemas.openxmlformats.org/presentationml/2006/ole">
              <mc:AlternateContent xmlns:mc="http://schemas.openxmlformats.org/markup-compatibility/2006">
                <mc:Choice xmlns:v="urn:schemas-microsoft-com:vml" Requires="v">
                  <p:oleObj spid="_x0000_s1060" name="公式" r:id="rId7" imgW="1397000" imgH="685800" progId="Equation.3">
                    <p:embed/>
                  </p:oleObj>
                </mc:Choice>
                <mc:Fallback>
                  <p:oleObj name="公式" r:id="rId7" imgW="13970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5" y="2604"/>
                          <a:ext cx="1776"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1776" name="AutoShape 16"/>
            <p:cNvSpPr>
              <a:spLocks/>
            </p:cNvSpPr>
            <p:nvPr/>
          </p:nvSpPr>
          <p:spPr bwMode="auto">
            <a:xfrm>
              <a:off x="1645" y="1850"/>
              <a:ext cx="48" cy="1440"/>
            </a:xfrm>
            <a:prstGeom prst="leftBrace">
              <a:avLst>
                <a:gd name="adj1" fmla="val 250000"/>
                <a:gd name="adj2" fmla="val 50000"/>
              </a:avLst>
            </a:prstGeom>
            <a:noFill/>
            <a:ln w="22225">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2780" name="Rectangle 17"/>
            <p:cNvSpPr>
              <a:spLocks noChangeArrowheads="1"/>
            </p:cNvSpPr>
            <p:nvPr/>
          </p:nvSpPr>
          <p:spPr bwMode="auto">
            <a:xfrm>
              <a:off x="428" y="3640"/>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400" b="1">
                  <a:solidFill>
                    <a:srgbClr val="000000"/>
                  </a:solidFill>
                  <a:latin typeface="Times New Roman" pitchFamily="18" charset="0"/>
                </a:rPr>
                <a:t>链终止：</a:t>
              </a:r>
              <a:endParaRPr lang="zh-CN" altLang="en-US" sz="2400" b="1">
                <a:solidFill>
                  <a:srgbClr val="000000"/>
                </a:solidFill>
              </a:endParaRPr>
            </a:p>
          </p:txBody>
        </p:sp>
        <p:graphicFrame>
          <p:nvGraphicFramePr>
            <p:cNvPr id="32781" name="Object 18"/>
            <p:cNvGraphicFramePr>
              <a:graphicFrameLocks noChangeAspect="1"/>
            </p:cNvGraphicFramePr>
            <p:nvPr/>
          </p:nvGraphicFramePr>
          <p:xfrm>
            <a:off x="1825" y="3616"/>
            <a:ext cx="1680" cy="325"/>
          </p:xfrm>
          <a:graphic>
            <a:graphicData uri="http://schemas.openxmlformats.org/presentationml/2006/ole">
              <mc:AlternateContent xmlns:mc="http://schemas.openxmlformats.org/markup-compatibility/2006">
                <mc:Choice xmlns:v="urn:schemas-microsoft-com:vml" Requires="v">
                  <p:oleObj spid="_x0000_s1061" name="公式" r:id="rId9" imgW="1181100" imgH="228600" progId="Equation.3">
                    <p:embed/>
                  </p:oleObj>
                </mc:Choice>
                <mc:Fallback>
                  <p:oleObj name="公式" r:id="rId9" imgW="11811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5" y="3616"/>
                          <a:ext cx="1680"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82" name="Text Box 19"/>
            <p:cNvSpPr txBox="1">
              <a:spLocks noChangeArrowheads="1"/>
            </p:cNvSpPr>
            <p:nvPr/>
          </p:nvSpPr>
          <p:spPr bwMode="auto">
            <a:xfrm>
              <a:off x="3277" y="1706"/>
              <a:ext cx="2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000000"/>
                  </a:solidFill>
                  <a:latin typeface="Tahoma" pitchFamily="34" charset="0"/>
                  <a:ea typeface="ˎ̥"/>
                  <a:cs typeface="ˎ̥"/>
                </a:rPr>
                <a:t>*</a:t>
              </a:r>
              <a:endParaRPr lang="zh-CN" altLang="en-US" sz="1800" b="0">
                <a:solidFill>
                  <a:srgbClr val="000000"/>
                </a:solidFill>
                <a:latin typeface="Arial" pitchFamily="34" charset="0"/>
                <a:ea typeface="宋体" pitchFamily="2" charset="-122"/>
              </a:endParaRPr>
            </a:p>
          </p:txBody>
        </p:sp>
        <p:sp>
          <p:nvSpPr>
            <p:cNvPr id="32783" name="Text Box 20"/>
            <p:cNvSpPr txBox="1">
              <a:spLocks noChangeArrowheads="1"/>
            </p:cNvSpPr>
            <p:nvPr/>
          </p:nvSpPr>
          <p:spPr bwMode="auto">
            <a:xfrm>
              <a:off x="4876" y="1655"/>
              <a:ext cx="346" cy="159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333399"/>
                  </a:solidFill>
                  <a:latin typeface="Tahoma" pitchFamily="34" charset="0"/>
                </a:rPr>
                <a:t>整个过程瞬间完成</a:t>
              </a:r>
              <a:endParaRPr lang="zh-CN" altLang="en-US" b="0">
                <a:solidFill>
                  <a:srgbClr val="333399"/>
                </a:solidFill>
                <a:latin typeface="Arial" pitchFamily="34" charset="0"/>
              </a:endParaRPr>
            </a:p>
          </p:txBody>
        </p:sp>
        <p:sp>
          <p:nvSpPr>
            <p:cNvPr id="32784" name="Text Box 22"/>
            <p:cNvSpPr txBox="1">
              <a:spLocks noChangeArrowheads="1"/>
            </p:cNvSpPr>
            <p:nvPr/>
          </p:nvSpPr>
          <p:spPr bwMode="auto">
            <a:xfrm>
              <a:off x="3741" y="1117"/>
              <a:ext cx="12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000" dirty="0">
                  <a:latin typeface="Arial" pitchFamily="34" charset="0"/>
                  <a:ea typeface="宋体" pitchFamily="2" charset="-122"/>
                </a:rPr>
                <a:t>初级活性种</a:t>
              </a:r>
            </a:p>
          </p:txBody>
        </p:sp>
        <p:sp>
          <p:nvSpPr>
            <p:cNvPr id="32785" name="Rectangle 23"/>
            <p:cNvSpPr>
              <a:spLocks noChangeArrowheads="1"/>
            </p:cNvSpPr>
            <p:nvPr/>
          </p:nvSpPr>
          <p:spPr bwMode="auto">
            <a:xfrm>
              <a:off x="3763" y="1418"/>
              <a:ext cx="11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b="1">
                  <a:solidFill>
                    <a:srgbClr val="A50021"/>
                  </a:solidFill>
                </a:rPr>
                <a:t>单体活性种</a:t>
              </a:r>
            </a:p>
          </p:txBody>
        </p:sp>
        <p:sp>
          <p:nvSpPr>
            <p:cNvPr id="32786" name="Rectangle 24"/>
            <p:cNvSpPr>
              <a:spLocks noChangeArrowheads="1"/>
            </p:cNvSpPr>
            <p:nvPr/>
          </p:nvSpPr>
          <p:spPr bwMode="auto">
            <a:xfrm>
              <a:off x="3808" y="3596"/>
              <a:ext cx="11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000" b="1">
                  <a:solidFill>
                    <a:srgbClr val="A50021"/>
                  </a:solidFill>
                </a:rPr>
                <a:t>活性种失活</a:t>
              </a:r>
            </a:p>
          </p:txBody>
        </p:sp>
        <p:sp>
          <p:nvSpPr>
            <p:cNvPr id="32787" name="Text Box 25"/>
            <p:cNvSpPr txBox="1">
              <a:spLocks noChangeArrowheads="1"/>
            </p:cNvSpPr>
            <p:nvPr/>
          </p:nvSpPr>
          <p:spPr bwMode="auto">
            <a:xfrm>
              <a:off x="3424" y="2550"/>
              <a:ext cx="21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3200" b="0">
                  <a:solidFill>
                    <a:srgbClr val="000000"/>
                  </a:solidFill>
                  <a:latin typeface="Arial" pitchFamily="34" charset="0"/>
                  <a:ea typeface="宋体" pitchFamily="2" charset="-122"/>
                </a:rPr>
                <a:t>*</a:t>
              </a:r>
            </a:p>
          </p:txBody>
        </p:sp>
      </p:grpSp>
      <p:sp>
        <p:nvSpPr>
          <p:cNvPr id="32772" name="Rectangle 26"/>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3" name="灯片编号占位符 2"/>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4</a:t>
            </a:fld>
            <a:endParaRPr lang="en-US" altLang="zh-CN">
              <a:solidFill>
                <a:srgbClr val="000000"/>
              </a:solidFill>
            </a:endParaRPr>
          </a:p>
        </p:txBody>
      </p:sp>
    </p:spTree>
    <p:extLst>
      <p:ext uri="{BB962C8B-B14F-4D97-AF65-F5344CB8AC3E}">
        <p14:creationId xmlns:p14="http://schemas.microsoft.com/office/powerpoint/2010/main" val="392851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611188" y="1341438"/>
            <a:ext cx="7772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0"/>
              </a:spcBef>
              <a:spcAft>
                <a:spcPct val="0"/>
              </a:spcAft>
            </a:pPr>
            <a:r>
              <a:rPr kumimoji="1" lang="zh-CN" altLang="en-US" sz="2800" b="1">
                <a:solidFill>
                  <a:srgbClr val="000000"/>
                </a:solidFill>
                <a:latin typeface="楷体_GB2312" pitchFamily="49" charset="-122"/>
                <a:ea typeface="楷体_GB2312" pitchFamily="49" charset="-122"/>
              </a:rPr>
              <a:t>    一般而言，根据单体聚合热的大小可以粗略判断聚合物热稳定性的高低。</a:t>
            </a:r>
          </a:p>
        </p:txBody>
      </p:sp>
      <p:sp>
        <p:nvSpPr>
          <p:cNvPr id="68611" name="Rectangle 4"/>
          <p:cNvSpPr>
            <a:spLocks noChangeArrowheads="1"/>
          </p:cNvSpPr>
          <p:nvPr/>
        </p:nvSpPr>
        <p:spPr bwMode="auto">
          <a:xfrm>
            <a:off x="611188" y="2636838"/>
            <a:ext cx="7772400"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lnSpc>
                <a:spcPct val="120000"/>
              </a:lnSpc>
              <a:spcBef>
                <a:spcPct val="0"/>
              </a:spcBef>
              <a:spcAft>
                <a:spcPct val="0"/>
              </a:spcAft>
            </a:pPr>
            <a:r>
              <a:rPr kumimoji="1" lang="zh-CN" altLang="en-US" sz="2800" b="1">
                <a:solidFill>
                  <a:srgbClr val="009900"/>
                </a:solidFill>
                <a:latin typeface="楷体_GB2312" pitchFamily="49" charset="-122"/>
                <a:ea typeface="楷体_GB2312" pitchFamily="49" charset="-122"/>
              </a:rPr>
              <a:t>    </a:t>
            </a:r>
            <a:r>
              <a:rPr kumimoji="1" lang="zh-CN" altLang="en-US" sz="2800" b="1">
                <a:solidFill>
                  <a:srgbClr val="A50021"/>
                </a:solidFill>
                <a:latin typeface="楷体_GB2312" pitchFamily="49" charset="-122"/>
                <a:ea typeface="楷体_GB2312" pitchFamily="49" charset="-122"/>
              </a:rPr>
              <a:t>聚合热数值大的单体生成的聚合物的热稳定性较好</a:t>
            </a:r>
            <a:r>
              <a:rPr kumimoji="1" lang="zh-CN" altLang="en-US" sz="2800" b="1">
                <a:solidFill>
                  <a:srgbClr val="000000"/>
                </a:solidFill>
                <a:latin typeface="楷体_GB2312" pitchFamily="49" charset="-122"/>
                <a:ea typeface="楷体_GB2312" pitchFamily="49" charset="-122"/>
              </a:rPr>
              <a:t>，如聚四氟乙烯可以耐受沸油以下温度</a:t>
            </a:r>
            <a:r>
              <a:rPr kumimoji="1" lang="en-US" altLang="zh-CN" sz="2800" b="1">
                <a:solidFill>
                  <a:srgbClr val="000000"/>
                </a:solidFill>
                <a:latin typeface="楷体_GB2312" pitchFamily="49" charset="-122"/>
                <a:ea typeface="楷体_GB2312" pitchFamily="49" charset="-122"/>
              </a:rPr>
              <a:t>(≤270℃)</a:t>
            </a:r>
            <a:r>
              <a:rPr kumimoji="1" lang="zh-CN" altLang="en-US" sz="2800" b="1">
                <a:solidFill>
                  <a:srgbClr val="000000"/>
                </a:solidFill>
                <a:latin typeface="楷体_GB2312" pitchFamily="49" charset="-122"/>
                <a:ea typeface="楷体_GB2312" pitchFamily="49" charset="-122"/>
              </a:rPr>
              <a:t>而作为不粘锅的内贴层。</a:t>
            </a:r>
            <a:r>
              <a:rPr kumimoji="1" lang="zh-CN" altLang="en-US" sz="2800" b="1">
                <a:solidFill>
                  <a:srgbClr val="A50021"/>
                </a:solidFill>
                <a:latin typeface="楷体_GB2312" pitchFamily="49" charset="-122"/>
                <a:ea typeface="楷体_GB2312" pitchFamily="49" charset="-122"/>
              </a:rPr>
              <a:t>聚合热数值小的单体生成的聚合物的热稳定性较低</a:t>
            </a:r>
            <a:r>
              <a:rPr kumimoji="1" lang="zh-CN" altLang="en-US" sz="2800" b="1">
                <a:solidFill>
                  <a:srgbClr val="000000"/>
                </a:solidFill>
                <a:latin typeface="楷体_GB2312" pitchFamily="49" charset="-122"/>
                <a:ea typeface="楷体_GB2312" pitchFamily="49" charset="-122"/>
              </a:rPr>
              <a:t>，如聚</a:t>
            </a:r>
            <a:r>
              <a:rPr kumimoji="1" lang="en-US" altLang="zh-CN" sz="2800" b="1">
                <a:solidFill>
                  <a:srgbClr val="000000"/>
                </a:solidFill>
                <a:latin typeface="楷体_GB2312" pitchFamily="49" charset="-122"/>
                <a:ea typeface="楷体_GB2312" pitchFamily="49" charset="-122"/>
              </a:rPr>
              <a:t>α-</a:t>
            </a:r>
            <a:r>
              <a:rPr kumimoji="1" lang="zh-CN" altLang="en-US" sz="2800" b="1">
                <a:solidFill>
                  <a:srgbClr val="000000"/>
                </a:solidFill>
                <a:latin typeface="楷体_GB2312" pitchFamily="49" charset="-122"/>
                <a:ea typeface="楷体_GB2312" pitchFamily="49" charset="-122"/>
              </a:rPr>
              <a:t>甲基苯乙烯在</a:t>
            </a:r>
            <a:r>
              <a:rPr kumimoji="1" lang="en-US" altLang="zh-CN" sz="2800" b="1">
                <a:solidFill>
                  <a:srgbClr val="000000"/>
                </a:solidFill>
                <a:latin typeface="楷体_GB2312" pitchFamily="49" charset="-122"/>
                <a:ea typeface="楷体_GB2312" pitchFamily="49" charset="-122"/>
              </a:rPr>
              <a:t>40</a:t>
            </a:r>
            <a:r>
              <a:rPr kumimoji="1" lang="zh-CN" altLang="en-US" sz="2800" b="1">
                <a:solidFill>
                  <a:srgbClr val="000000"/>
                </a:solidFill>
                <a:latin typeface="楷体_GB2312" pitchFamily="49" charset="-122"/>
                <a:ea typeface="楷体_GB2312" pitchFamily="49" charset="-122"/>
              </a:rPr>
              <a:t>～</a:t>
            </a:r>
            <a:r>
              <a:rPr kumimoji="1" lang="en-US" altLang="zh-CN" sz="2800" b="1">
                <a:solidFill>
                  <a:srgbClr val="000000"/>
                </a:solidFill>
                <a:latin typeface="楷体_GB2312" pitchFamily="49" charset="-122"/>
                <a:ea typeface="楷体_GB2312" pitchFamily="49" charset="-122"/>
              </a:rPr>
              <a:t>50℃</a:t>
            </a:r>
            <a:r>
              <a:rPr kumimoji="1" lang="zh-CN" altLang="en-US" sz="2800" b="1">
                <a:solidFill>
                  <a:srgbClr val="000000"/>
                </a:solidFill>
                <a:latin typeface="楷体_GB2312" pitchFamily="49" charset="-122"/>
                <a:ea typeface="楷体_GB2312" pitchFamily="49" charset="-122"/>
              </a:rPr>
              <a:t>就发生降解。 </a:t>
            </a:r>
          </a:p>
        </p:txBody>
      </p:sp>
      <p:sp>
        <p:nvSpPr>
          <p:cNvPr id="68612"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40</a:t>
            </a:fld>
            <a:endParaRPr lang="en-US" altLang="zh-CN">
              <a:solidFill>
                <a:srgbClr val="000000"/>
              </a:solidFill>
            </a:endParaRPr>
          </a:p>
        </p:txBody>
      </p:sp>
    </p:spTree>
    <p:extLst>
      <p:ext uri="{BB962C8B-B14F-4D97-AF65-F5344CB8AC3E}">
        <p14:creationId xmlns:p14="http://schemas.microsoft.com/office/powerpoint/2010/main" val="169492871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8" name="Rectangle 2"/>
          <p:cNvSpPr>
            <a:spLocks noChangeArrowheads="1"/>
          </p:cNvSpPr>
          <p:nvPr/>
        </p:nvSpPr>
        <p:spPr bwMode="auto">
          <a:xfrm>
            <a:off x="611188" y="1484313"/>
            <a:ext cx="7620000" cy="3935412"/>
          </a:xfrm>
          <a:prstGeom prst="rect">
            <a:avLst/>
          </a:prstGeom>
          <a:noFill/>
          <a:ln w="9525">
            <a:noFill/>
            <a:miter lim="800000"/>
            <a:headEnd/>
            <a:tailEnd/>
          </a:ln>
          <a:effectLst/>
        </p:spPr>
        <p:txBody>
          <a:bodyPr>
            <a:spAutoFit/>
          </a:bodyPr>
          <a:lstStyle/>
          <a:p>
            <a:pPr algn="just"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黑体" pitchFamily="49" charset="-122"/>
                <a:ea typeface="黑体" pitchFamily="49" charset="-122"/>
              </a:rPr>
              <a:t>聚合热改变的四个因素</a:t>
            </a:r>
          </a:p>
          <a:p>
            <a:pPr algn="just" fontAlgn="base">
              <a:spcBef>
                <a:spcPct val="0"/>
              </a:spcBef>
              <a:spcAft>
                <a:spcPct val="0"/>
              </a:spcAft>
              <a:defRPr/>
            </a:pPr>
            <a:endParaRPr kumimoji="1" lang="zh-CN" altLang="en-US" sz="2800" b="1">
              <a:solidFill>
                <a:srgbClr val="000066"/>
              </a:solidFill>
              <a:latin typeface="黑体" pitchFamily="49" charset="-122"/>
              <a:ea typeface="黑体" pitchFamily="49" charset="-122"/>
            </a:endParaRPr>
          </a:p>
          <a:p>
            <a:pPr algn="just" eaLnBrk="0" fontAlgn="base" hangingPunct="0">
              <a:spcBef>
                <a:spcPct val="0"/>
              </a:spcBef>
              <a:spcAft>
                <a:spcPct val="0"/>
              </a:spcAft>
              <a:defRPr/>
            </a:pPr>
            <a:r>
              <a:rPr kumimoji="1" lang="zh-CN" altLang="en-US" sz="2800" b="1">
                <a:solidFill>
                  <a:srgbClr val="000066"/>
                </a:solidFill>
                <a:latin typeface="楷体_GB2312" pitchFamily="49" charset="-122"/>
                <a:ea typeface="楷体_GB2312" pitchFamily="49" charset="-122"/>
              </a:rPr>
              <a:t> </a:t>
            </a:r>
            <a:r>
              <a:rPr kumimoji="1" lang="en-US" altLang="zh-CN" sz="2800" b="1">
                <a:solidFill>
                  <a:srgbClr val="000066"/>
                </a:solidFill>
                <a:latin typeface="楷体_GB2312" pitchFamily="49" charset="-122"/>
                <a:ea typeface="楷体_GB2312" pitchFamily="49" charset="-122"/>
              </a:rPr>
              <a:t>(1) </a:t>
            </a:r>
            <a:r>
              <a:rPr kumimoji="1" lang="zh-CN" altLang="en-US" sz="2800" b="1">
                <a:solidFill>
                  <a:srgbClr val="000066"/>
                </a:solidFill>
                <a:latin typeface="楷体_GB2312" pitchFamily="49" charset="-122"/>
                <a:ea typeface="楷体_GB2312" pitchFamily="49" charset="-122"/>
              </a:rPr>
              <a:t>取代基位阻效应使聚合热降低；</a:t>
            </a:r>
          </a:p>
          <a:p>
            <a:pPr algn="just" eaLnBrk="0" fontAlgn="base" hangingPunct="0">
              <a:spcBef>
                <a:spcPct val="0"/>
              </a:spcBef>
              <a:spcAft>
                <a:spcPct val="0"/>
              </a:spcAft>
              <a:defRPr/>
            </a:pPr>
            <a:endParaRPr kumimoji="1" lang="zh-CN" altLang="en-US" sz="2800" b="1">
              <a:solidFill>
                <a:srgbClr val="000066"/>
              </a:solidFill>
              <a:latin typeface="楷体_GB2312" pitchFamily="49" charset="-122"/>
              <a:ea typeface="楷体_GB2312" pitchFamily="49" charset="-122"/>
            </a:endParaRPr>
          </a:p>
          <a:p>
            <a:pPr algn="just" eaLnBrk="0" fontAlgn="base" hangingPunct="0">
              <a:spcBef>
                <a:spcPct val="0"/>
              </a:spcBef>
              <a:spcAft>
                <a:spcPct val="0"/>
              </a:spcAft>
              <a:defRPr/>
            </a:pPr>
            <a:r>
              <a:rPr kumimoji="1" lang="zh-CN" altLang="en-US" sz="2800" b="1">
                <a:solidFill>
                  <a:srgbClr val="000066"/>
                </a:solidFill>
                <a:latin typeface="楷体_GB2312" pitchFamily="49" charset="-122"/>
                <a:ea typeface="楷体_GB2312" pitchFamily="49" charset="-122"/>
              </a:rPr>
              <a:t> </a:t>
            </a:r>
            <a:r>
              <a:rPr kumimoji="1" lang="en-US" altLang="zh-CN" sz="2800" b="1">
                <a:solidFill>
                  <a:srgbClr val="000066"/>
                </a:solidFill>
                <a:latin typeface="楷体_GB2312" pitchFamily="49" charset="-122"/>
                <a:ea typeface="楷体_GB2312" pitchFamily="49" charset="-122"/>
              </a:rPr>
              <a:t>(2) </a:t>
            </a:r>
            <a:r>
              <a:rPr kumimoji="1" lang="zh-CN" altLang="en-US" sz="2800" b="1">
                <a:solidFill>
                  <a:srgbClr val="000066"/>
                </a:solidFill>
                <a:latin typeface="楷体_GB2312" pitchFamily="49" charset="-122"/>
                <a:ea typeface="楷体_GB2312" pitchFamily="49" charset="-122"/>
              </a:rPr>
              <a:t>取代基共轭效应使聚合热降低；</a:t>
            </a:r>
          </a:p>
          <a:p>
            <a:pPr algn="just" eaLnBrk="0" fontAlgn="base" hangingPunct="0">
              <a:spcBef>
                <a:spcPct val="0"/>
              </a:spcBef>
              <a:spcAft>
                <a:spcPct val="0"/>
              </a:spcAft>
              <a:defRPr/>
            </a:pPr>
            <a:endParaRPr kumimoji="1" lang="zh-CN" altLang="en-US" sz="2800" b="1">
              <a:solidFill>
                <a:srgbClr val="000066"/>
              </a:solidFill>
              <a:latin typeface="楷体_GB2312" pitchFamily="49" charset="-122"/>
              <a:ea typeface="楷体_GB2312" pitchFamily="49" charset="-122"/>
            </a:endParaRPr>
          </a:p>
          <a:p>
            <a:pPr algn="just" eaLnBrk="0" fontAlgn="base" hangingPunct="0">
              <a:spcBef>
                <a:spcPct val="0"/>
              </a:spcBef>
              <a:spcAft>
                <a:spcPct val="0"/>
              </a:spcAft>
              <a:defRPr/>
            </a:pPr>
            <a:r>
              <a:rPr kumimoji="1" lang="zh-CN" altLang="en-US" sz="2800" b="1">
                <a:solidFill>
                  <a:srgbClr val="000066"/>
                </a:solidFill>
                <a:latin typeface="楷体_GB2312" pitchFamily="49" charset="-122"/>
                <a:ea typeface="楷体_GB2312" pitchFamily="49" charset="-122"/>
              </a:rPr>
              <a:t> </a:t>
            </a:r>
            <a:r>
              <a:rPr kumimoji="1" lang="en-US" altLang="zh-CN" sz="2800" b="1">
                <a:solidFill>
                  <a:srgbClr val="000066"/>
                </a:solidFill>
                <a:latin typeface="楷体_GB2312" pitchFamily="49" charset="-122"/>
                <a:ea typeface="楷体_GB2312" pitchFamily="49" charset="-122"/>
              </a:rPr>
              <a:t>(3) </a:t>
            </a:r>
            <a:r>
              <a:rPr kumimoji="1" lang="zh-CN" altLang="en-US" sz="2800" b="1">
                <a:solidFill>
                  <a:srgbClr val="000066"/>
                </a:solidFill>
                <a:latin typeface="楷体_GB2312" pitchFamily="49" charset="-122"/>
                <a:ea typeface="楷体_GB2312" pitchFamily="49" charset="-122"/>
              </a:rPr>
              <a:t>氢键和溶剂化效应使聚合热降低；</a:t>
            </a:r>
          </a:p>
          <a:p>
            <a:pPr algn="just" eaLnBrk="0" fontAlgn="base" hangingPunct="0">
              <a:spcBef>
                <a:spcPct val="0"/>
              </a:spcBef>
              <a:spcAft>
                <a:spcPct val="0"/>
              </a:spcAft>
              <a:defRPr/>
            </a:pPr>
            <a:endParaRPr kumimoji="1" lang="zh-CN" altLang="en-US" sz="2800" b="1">
              <a:solidFill>
                <a:srgbClr val="000066"/>
              </a:solidFill>
              <a:latin typeface="楷体_GB2312" pitchFamily="49" charset="-122"/>
              <a:ea typeface="楷体_GB2312" pitchFamily="49" charset="-122"/>
            </a:endParaRPr>
          </a:p>
          <a:p>
            <a:pPr eaLnBrk="0" fontAlgn="base" hangingPunct="0">
              <a:spcBef>
                <a:spcPct val="0"/>
              </a:spcBef>
              <a:spcAft>
                <a:spcPct val="0"/>
              </a:spcAft>
              <a:defRPr/>
            </a:pPr>
            <a:r>
              <a:rPr kumimoji="1" lang="zh-CN" altLang="en-US" sz="2800" b="1">
                <a:solidFill>
                  <a:srgbClr val="000066"/>
                </a:solidFill>
                <a:latin typeface="楷体_GB2312" pitchFamily="49" charset="-122"/>
                <a:ea typeface="楷体_GB2312" pitchFamily="49" charset="-122"/>
              </a:rPr>
              <a:t> </a:t>
            </a:r>
            <a:r>
              <a:rPr kumimoji="1" lang="en-US" altLang="zh-CN" sz="2800" b="1">
                <a:solidFill>
                  <a:srgbClr val="000066"/>
                </a:solidFill>
                <a:latin typeface="楷体_GB2312" pitchFamily="49" charset="-122"/>
                <a:ea typeface="楷体_GB2312" pitchFamily="49" charset="-122"/>
              </a:rPr>
              <a:t>(4) </a:t>
            </a:r>
            <a:r>
              <a:rPr kumimoji="1" lang="zh-CN" altLang="en-US" sz="2800" b="1">
                <a:solidFill>
                  <a:srgbClr val="000066"/>
                </a:solidFill>
                <a:latin typeface="楷体_GB2312" pitchFamily="49" charset="-122"/>
                <a:ea typeface="楷体_GB2312" pitchFamily="49" charset="-122"/>
              </a:rPr>
              <a:t>强电负性取代基</a:t>
            </a:r>
            <a:r>
              <a:rPr kumimoji="1" lang="en-US" altLang="zh-CN" sz="2800" b="1">
                <a:solidFill>
                  <a:srgbClr val="000066"/>
                </a:solidFill>
                <a:latin typeface="楷体_GB2312" pitchFamily="49" charset="-122"/>
                <a:ea typeface="楷体_GB2312" pitchFamily="49" charset="-122"/>
              </a:rPr>
              <a:t>(F</a:t>
            </a:r>
            <a:r>
              <a:rPr kumimoji="1" lang="zh-CN" altLang="en-US" sz="2800" b="1">
                <a:solidFill>
                  <a:srgbClr val="000066"/>
                </a:solidFill>
                <a:latin typeface="楷体_GB2312" pitchFamily="49" charset="-122"/>
                <a:ea typeface="楷体_GB2312" pitchFamily="49" charset="-122"/>
              </a:rPr>
              <a:t>、</a:t>
            </a:r>
            <a:r>
              <a:rPr kumimoji="1" lang="en-US" altLang="zh-CN" sz="2800" b="1">
                <a:solidFill>
                  <a:srgbClr val="000066"/>
                </a:solidFill>
                <a:latin typeface="楷体_GB2312" pitchFamily="49" charset="-122"/>
                <a:ea typeface="楷体_GB2312" pitchFamily="49" charset="-122"/>
              </a:rPr>
              <a:t>C1)</a:t>
            </a:r>
            <a:r>
              <a:rPr kumimoji="1" lang="zh-CN" altLang="en-US" sz="2800" b="1">
                <a:solidFill>
                  <a:srgbClr val="000066"/>
                </a:solidFill>
                <a:latin typeface="楷体_GB2312" pitchFamily="49" charset="-122"/>
                <a:ea typeface="楷体_GB2312" pitchFamily="49" charset="-122"/>
              </a:rPr>
              <a:t>使聚合热升高。</a:t>
            </a:r>
            <a:r>
              <a:rPr kumimoji="1" lang="zh-CN" altLang="en-US" sz="1100" b="1">
                <a:solidFill>
                  <a:srgbClr val="000066"/>
                </a:solidFill>
                <a:latin typeface="楷体_GB2312" pitchFamily="49" charset="-122"/>
                <a:ea typeface="楷体_GB2312" pitchFamily="49" charset="-122"/>
              </a:rPr>
              <a:t> </a:t>
            </a:r>
            <a:endParaRPr kumimoji="1" lang="zh-CN" altLang="en-US" sz="2400" b="1">
              <a:solidFill>
                <a:srgbClr val="000066"/>
              </a:solidFill>
              <a:latin typeface="楷体_GB2312" pitchFamily="49" charset="-122"/>
              <a:ea typeface="楷体_GB2312" pitchFamily="49" charset="-122"/>
            </a:endParaRPr>
          </a:p>
        </p:txBody>
      </p:sp>
      <p:sp>
        <p:nvSpPr>
          <p:cNvPr id="69635" name="Rectangle 3"/>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41</a:t>
            </a:fld>
            <a:endParaRPr lang="en-US" altLang="zh-CN">
              <a:solidFill>
                <a:srgbClr val="000000"/>
              </a:solidFill>
            </a:endParaRPr>
          </a:p>
        </p:txBody>
      </p:sp>
    </p:spTree>
    <p:extLst>
      <p:ext uri="{BB962C8B-B14F-4D97-AF65-F5344CB8AC3E}">
        <p14:creationId xmlns:p14="http://schemas.microsoft.com/office/powerpoint/2010/main" val="22964174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4294967295"/>
          </p:nvPr>
        </p:nvSpPr>
        <p:spPr>
          <a:xfrm>
            <a:off x="611188" y="1484313"/>
            <a:ext cx="7921625" cy="1944687"/>
          </a:xfrm>
        </p:spPr>
        <p:txBody>
          <a:bodyPr/>
          <a:lstStyle/>
          <a:p>
            <a:pPr marL="0" indent="628650" eaLnBrk="1" hangingPunct="1">
              <a:lnSpc>
                <a:spcPct val="120000"/>
              </a:lnSpc>
              <a:buFont typeface="Wingdings" pitchFamily="2" charset="2"/>
              <a:buNone/>
            </a:pPr>
            <a:r>
              <a:rPr lang="zh-CN" altLang="en-US" sz="2400" b="1" smtClean="0">
                <a:solidFill>
                  <a:schemeClr val="bg2"/>
                </a:solidFill>
                <a:latin typeface="Times New Roman" pitchFamily="18" charset="0"/>
              </a:rPr>
              <a:t>理论上，任何聚合反应都存在逆反应。但因多数单体聚合热较大，在一般聚合温度下逆反应速率很低，可忽略。而在高温下，</a:t>
            </a:r>
            <a:r>
              <a:rPr lang="en-US" altLang="zh-CN" sz="2400" b="1" smtClean="0">
                <a:solidFill>
                  <a:schemeClr val="bg2"/>
                </a:solidFill>
                <a:latin typeface="Times New Roman" pitchFamily="18" charset="0"/>
              </a:rPr>
              <a:t>TΔS</a:t>
            </a:r>
            <a:r>
              <a:rPr lang="zh-CN" altLang="en-US" sz="2400" b="1" smtClean="0">
                <a:solidFill>
                  <a:schemeClr val="bg2"/>
                </a:solidFill>
                <a:latin typeface="Times New Roman" pitchFamily="18" charset="0"/>
              </a:rPr>
              <a:t>变得很大，逆反应不可忽略。如</a:t>
            </a:r>
            <a:r>
              <a:rPr lang="en-US" altLang="zh-CN" sz="2400" b="1" smtClean="0">
                <a:solidFill>
                  <a:schemeClr val="bg2"/>
                </a:solidFill>
                <a:latin typeface="Times New Roman" pitchFamily="18" charset="0"/>
              </a:rPr>
              <a:t>PMMA</a:t>
            </a:r>
            <a:r>
              <a:rPr lang="zh-CN" altLang="en-US" sz="2400" b="1" smtClean="0">
                <a:solidFill>
                  <a:schemeClr val="bg2"/>
                </a:solidFill>
                <a:latin typeface="Times New Roman" pitchFamily="18" charset="0"/>
              </a:rPr>
              <a:t>在高温下可分解出单体。</a:t>
            </a:r>
          </a:p>
        </p:txBody>
      </p:sp>
      <p:sp>
        <p:nvSpPr>
          <p:cNvPr id="1977348" name="Rectangle 4"/>
          <p:cNvSpPr>
            <a:spLocks noChangeArrowheads="1"/>
          </p:cNvSpPr>
          <p:nvPr/>
        </p:nvSpPr>
        <p:spPr bwMode="auto">
          <a:xfrm>
            <a:off x="0" y="3338513"/>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77349" name="Object 5"/>
          <p:cNvGraphicFramePr>
            <a:graphicFrameLocks noChangeAspect="1"/>
          </p:cNvGraphicFramePr>
          <p:nvPr/>
        </p:nvGraphicFramePr>
        <p:xfrm>
          <a:off x="2484438" y="3968750"/>
          <a:ext cx="3311525" cy="468313"/>
        </p:xfrm>
        <a:graphic>
          <a:graphicData uri="http://schemas.openxmlformats.org/presentationml/2006/ole">
            <mc:AlternateContent xmlns:mc="http://schemas.openxmlformats.org/markup-compatibility/2006">
              <mc:Choice xmlns:v="urn:schemas-microsoft-com:vml" Requires="v">
                <p:oleObj spid="_x0000_s22546" name="公式" r:id="rId3" imgW="1282144" imgH="177723" progId="Equation.3">
                  <p:embed/>
                </p:oleObj>
              </mc:Choice>
              <mc:Fallback>
                <p:oleObj name="公式" r:id="rId3" imgW="1282144"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968750"/>
                        <a:ext cx="33115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7735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70662" name="Rectangle 8"/>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1977353" name="Rectangle 9"/>
          <p:cNvSpPr>
            <a:spLocks noChangeArrowheads="1"/>
          </p:cNvSpPr>
          <p:nvPr/>
        </p:nvSpPr>
        <p:spPr bwMode="auto">
          <a:xfrm>
            <a:off x="611188" y="981075"/>
            <a:ext cx="3455987" cy="420688"/>
          </a:xfrm>
          <a:prstGeom prst="rect">
            <a:avLst/>
          </a:prstGeom>
          <a:noFill/>
          <a:ln w="9525" algn="ctr">
            <a:noFill/>
            <a:miter lim="800000"/>
            <a:headEnd/>
            <a:tailEnd/>
          </a:ln>
          <a:effectLst/>
        </p:spPr>
        <p:txBody>
          <a:bodyPr anchor="ct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聚合上限温度</a:t>
            </a:r>
          </a:p>
        </p:txBody>
      </p:sp>
      <p:sp>
        <p:nvSpPr>
          <p:cNvPr id="1977354" name="Rectangle 10"/>
          <p:cNvSpPr>
            <a:spLocks noChangeArrowheads="1"/>
          </p:cNvSpPr>
          <p:nvPr/>
        </p:nvSpPr>
        <p:spPr bwMode="auto">
          <a:xfrm>
            <a:off x="1054100" y="5708650"/>
            <a:ext cx="666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a:solidFill>
                  <a:srgbClr val="00007D"/>
                </a:solidFill>
                <a:latin typeface="Times New Roman" pitchFamily="18" charset="0"/>
              </a:rPr>
              <a:t> </a:t>
            </a:r>
            <a:r>
              <a:rPr lang="en-US" altLang="zh-CN" sz="2400" b="1">
                <a:solidFill>
                  <a:srgbClr val="A50021"/>
                </a:solidFill>
                <a:latin typeface="Times New Roman" pitchFamily="18" charset="0"/>
              </a:rPr>
              <a:t>T</a:t>
            </a:r>
            <a:r>
              <a:rPr lang="en-US" altLang="zh-CN" sz="2400" b="1" baseline="-25000">
                <a:solidFill>
                  <a:srgbClr val="A50021"/>
                </a:solidFill>
                <a:latin typeface="Times New Roman" pitchFamily="18" charset="0"/>
              </a:rPr>
              <a:t>c</a:t>
            </a:r>
            <a:r>
              <a:rPr lang="zh-CN" altLang="en-US" sz="2400" b="1">
                <a:solidFill>
                  <a:srgbClr val="00007D"/>
                </a:solidFill>
                <a:latin typeface="Times New Roman" pitchFamily="18" charset="0"/>
              </a:rPr>
              <a:t>称为</a:t>
            </a:r>
            <a:r>
              <a:rPr lang="zh-CN" altLang="en-US" sz="2400" b="1">
                <a:solidFill>
                  <a:srgbClr val="A50021"/>
                </a:solidFill>
                <a:latin typeface="Times New Roman" pitchFamily="18" charset="0"/>
              </a:rPr>
              <a:t>聚合上限温度</a:t>
            </a:r>
            <a:r>
              <a:rPr lang="zh-CN" altLang="en-US" sz="2400" b="1">
                <a:solidFill>
                  <a:srgbClr val="00007D"/>
                </a:solidFill>
                <a:latin typeface="Times New Roman" pitchFamily="18" charset="0"/>
              </a:rPr>
              <a:t>。高于</a:t>
            </a:r>
            <a:r>
              <a:rPr lang="en-US" altLang="zh-CN" sz="2400" b="1">
                <a:solidFill>
                  <a:srgbClr val="00007D"/>
                </a:solidFill>
                <a:latin typeface="Times New Roman" pitchFamily="18" charset="0"/>
              </a:rPr>
              <a:t>T</a:t>
            </a:r>
            <a:r>
              <a:rPr lang="en-US" altLang="zh-CN" sz="2400" b="1" baseline="-25000">
                <a:solidFill>
                  <a:srgbClr val="00007D"/>
                </a:solidFill>
                <a:latin typeface="Times New Roman" pitchFamily="18" charset="0"/>
              </a:rPr>
              <a:t>c</a:t>
            </a:r>
            <a:r>
              <a:rPr lang="zh-CN" altLang="en-US" sz="2400" b="1">
                <a:solidFill>
                  <a:srgbClr val="00007D"/>
                </a:solidFill>
                <a:latin typeface="Times New Roman" pitchFamily="18" charset="0"/>
              </a:rPr>
              <a:t>时聚合无法进行。</a:t>
            </a:r>
          </a:p>
        </p:txBody>
      </p:sp>
      <p:graphicFrame>
        <p:nvGraphicFramePr>
          <p:cNvPr id="1977355" name="Object 11"/>
          <p:cNvGraphicFramePr>
            <a:graphicFrameLocks noChangeAspect="1"/>
          </p:cNvGraphicFramePr>
          <p:nvPr/>
        </p:nvGraphicFramePr>
        <p:xfrm>
          <a:off x="3419475" y="4652963"/>
          <a:ext cx="1439863" cy="938212"/>
        </p:xfrm>
        <a:graphic>
          <a:graphicData uri="http://schemas.openxmlformats.org/presentationml/2006/ole">
            <mc:AlternateContent xmlns:mc="http://schemas.openxmlformats.org/markup-compatibility/2006">
              <mc:Choice xmlns:v="urn:schemas-microsoft-com:vml" Requires="v">
                <p:oleObj spid="_x0000_s22547" name="公式" r:id="rId5" imgW="596641" imgH="393529" progId="Equation.3">
                  <p:embed/>
                </p:oleObj>
              </mc:Choice>
              <mc:Fallback>
                <p:oleObj name="公式" r:id="rId5" imgW="59664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652963"/>
                        <a:ext cx="1439863" cy="938212"/>
                      </a:xfrm>
                      <a:prstGeom prst="rect">
                        <a:avLst/>
                      </a:prstGeom>
                      <a:solidFill>
                        <a:srgbClr val="CCFFFF"/>
                      </a:solidFill>
                      <a:ln>
                        <a:noFill/>
                      </a:ln>
                      <a:extLst>
                        <a:ext uri="{91240B29-F687-4F45-9708-019B960494DF}">
                          <a14:hiddenLine xmlns:a14="http://schemas.microsoft.com/office/drawing/2010/main" w="9525">
                            <a:solidFill>
                              <a:srgbClr val="CCFFFF"/>
                            </a:solidFill>
                            <a:miter lim="800000"/>
                            <a:headEnd/>
                            <a:tailEnd/>
                          </a14:hiddenLine>
                        </a:ext>
                      </a:extLst>
                    </p:spPr>
                  </p:pic>
                </p:oleObj>
              </mc:Fallback>
            </mc:AlternateContent>
          </a:graphicData>
        </a:graphic>
      </p:graphicFrame>
      <p:sp>
        <p:nvSpPr>
          <p:cNvPr id="1977356" name="Rectangle 12"/>
          <p:cNvSpPr>
            <a:spLocks noChangeArrowheads="1"/>
          </p:cNvSpPr>
          <p:nvPr/>
        </p:nvSpPr>
        <p:spPr bwMode="auto">
          <a:xfrm>
            <a:off x="1254125" y="3357563"/>
            <a:ext cx="7494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当单体与聚合物处于平衡状态时，</a:t>
            </a:r>
            <a:r>
              <a:rPr lang="en-US" altLang="zh-CN" sz="2400" b="1">
                <a:solidFill>
                  <a:srgbClr val="00007D"/>
                </a:solidFill>
                <a:latin typeface="Times New Roman" pitchFamily="18" charset="0"/>
              </a:rPr>
              <a:t>ΔG = 0</a:t>
            </a:r>
            <a:r>
              <a:rPr lang="zh-CN" altLang="en-US" sz="2400" b="1">
                <a:solidFill>
                  <a:srgbClr val="00007D"/>
                </a:solidFill>
                <a:latin typeface="Times New Roman" pitchFamily="18" charset="0"/>
              </a:rPr>
              <a:t>，即：</a:t>
            </a:r>
          </a:p>
        </p:txBody>
      </p:sp>
    </p:spTree>
    <p:extLst>
      <p:ext uri="{BB962C8B-B14F-4D97-AF65-F5344CB8AC3E}">
        <p14:creationId xmlns:p14="http://schemas.microsoft.com/office/powerpoint/2010/main" val="23211541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73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73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773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7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354" grpId="0"/>
      <p:bldP spid="19773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71683" name="Object 7"/>
          <p:cNvGraphicFramePr>
            <a:graphicFrameLocks noGrp="1" noChangeAspect="1"/>
          </p:cNvGraphicFramePr>
          <p:nvPr>
            <p:ph sz="half" idx="4294967295"/>
          </p:nvPr>
        </p:nvGraphicFramePr>
        <p:xfrm>
          <a:off x="2557463" y="2060575"/>
          <a:ext cx="3167062" cy="974725"/>
        </p:xfrm>
        <a:graphic>
          <a:graphicData uri="http://schemas.openxmlformats.org/presentationml/2006/ole">
            <mc:AlternateContent xmlns:mc="http://schemas.openxmlformats.org/markup-compatibility/2006">
              <mc:Choice xmlns:v="urn:schemas-microsoft-com:vml" Requires="v">
                <p:oleObj spid="_x0000_s23602" name="Document" r:id="rId3" imgW="1581150" imgH="485775" progId="ChemWindow.Document">
                  <p:embed/>
                </p:oleObj>
              </mc:Choice>
              <mc:Fallback>
                <p:oleObj name="Document" r:id="rId3" imgW="1581150" imgH="4857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463" y="2060575"/>
                        <a:ext cx="3167062" cy="9747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Rectangle 8"/>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1978377" name="Rectangle 9"/>
          <p:cNvSpPr>
            <a:spLocks noChangeArrowheads="1"/>
          </p:cNvSpPr>
          <p:nvPr/>
        </p:nvSpPr>
        <p:spPr bwMode="auto">
          <a:xfrm>
            <a:off x="611188" y="981075"/>
            <a:ext cx="6769100" cy="457200"/>
          </a:xfrm>
          <a:prstGeom prst="rect">
            <a:avLst/>
          </a:prstGeom>
          <a:noFill/>
          <a:ln w="9525" algn="ctr">
            <a:noFill/>
            <a:miter lim="800000"/>
            <a:headEnd/>
            <a:tailEnd/>
          </a:ln>
          <a:effectLst/>
        </p:spPr>
        <p:txBody>
          <a:bodyPr anchor="ct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聚合上限温度与单体浓度的关系</a:t>
            </a:r>
          </a:p>
        </p:txBody>
      </p:sp>
      <p:sp>
        <p:nvSpPr>
          <p:cNvPr id="71686" name="Rectangle 10"/>
          <p:cNvSpPr>
            <a:spLocks noChangeArrowheads="1"/>
          </p:cNvSpPr>
          <p:nvPr/>
        </p:nvSpPr>
        <p:spPr bwMode="auto">
          <a:xfrm>
            <a:off x="827088" y="1557338"/>
            <a:ext cx="684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链增长反应和解聚反应为一对可逆平衡反应。</a:t>
            </a:r>
          </a:p>
        </p:txBody>
      </p:sp>
      <p:grpSp>
        <p:nvGrpSpPr>
          <p:cNvPr id="2" name="Group 20"/>
          <p:cNvGrpSpPr>
            <a:grpSpLocks/>
          </p:cNvGrpSpPr>
          <p:nvPr/>
        </p:nvGrpSpPr>
        <p:grpSpPr bwMode="auto">
          <a:xfrm>
            <a:off x="900113" y="3068638"/>
            <a:ext cx="7345362" cy="720725"/>
            <a:chOff x="385" y="1933"/>
            <a:chExt cx="4627" cy="454"/>
          </a:xfrm>
        </p:grpSpPr>
        <p:sp>
          <p:nvSpPr>
            <p:cNvPr id="71697" name="Rectangle 11"/>
            <p:cNvSpPr>
              <a:spLocks noChangeArrowheads="1"/>
            </p:cNvSpPr>
            <p:nvPr/>
          </p:nvSpPr>
          <p:spPr bwMode="auto">
            <a:xfrm>
              <a:off x="385" y="1933"/>
              <a:ext cx="4627"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00007D"/>
                  </a:solidFill>
                </a:rPr>
                <a:t>速率方程为：</a:t>
              </a:r>
            </a:p>
          </p:txBody>
        </p:sp>
        <p:graphicFrame>
          <p:nvGraphicFramePr>
            <p:cNvPr id="71698" name="Object 12"/>
            <p:cNvGraphicFramePr>
              <a:graphicFrameLocks noChangeAspect="1"/>
            </p:cNvGraphicFramePr>
            <p:nvPr/>
          </p:nvGraphicFramePr>
          <p:xfrm>
            <a:off x="1927" y="1978"/>
            <a:ext cx="1451" cy="348"/>
          </p:xfrm>
          <a:graphic>
            <a:graphicData uri="http://schemas.openxmlformats.org/presentationml/2006/ole">
              <mc:AlternateContent xmlns:mc="http://schemas.openxmlformats.org/markup-compatibility/2006">
                <mc:Choice xmlns:v="urn:schemas-microsoft-com:vml" Requires="v">
                  <p:oleObj spid="_x0000_s23603" name="公式" r:id="rId5" imgW="1066337" imgH="253890" progId="Equation.3">
                    <p:embed/>
                  </p:oleObj>
                </mc:Choice>
                <mc:Fallback>
                  <p:oleObj name="公式" r:id="rId5" imgW="1066337"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7" y="1978"/>
                          <a:ext cx="145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699" name="Object 13"/>
            <p:cNvGraphicFramePr>
              <a:graphicFrameLocks noChangeAspect="1"/>
            </p:cNvGraphicFramePr>
            <p:nvPr/>
          </p:nvGraphicFramePr>
          <p:xfrm>
            <a:off x="3560" y="1980"/>
            <a:ext cx="1452" cy="361"/>
          </p:xfrm>
          <a:graphic>
            <a:graphicData uri="http://schemas.openxmlformats.org/presentationml/2006/ole">
              <mc:AlternateContent xmlns:mc="http://schemas.openxmlformats.org/markup-compatibility/2006">
                <mc:Choice xmlns:v="urn:schemas-microsoft-com:vml" Requires="v">
                  <p:oleObj spid="_x0000_s23604" name="公式" r:id="rId7" imgW="1040948" imgH="253890" progId="Equation.3">
                    <p:embed/>
                  </p:oleObj>
                </mc:Choice>
                <mc:Fallback>
                  <p:oleObj name="公式" r:id="rId7" imgW="1040948"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0" y="1980"/>
                          <a:ext cx="145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21"/>
          <p:cNvGrpSpPr>
            <a:grpSpLocks/>
          </p:cNvGrpSpPr>
          <p:nvPr/>
        </p:nvGrpSpPr>
        <p:grpSpPr bwMode="auto">
          <a:xfrm>
            <a:off x="900113" y="3789363"/>
            <a:ext cx="5832475" cy="608012"/>
            <a:chOff x="385" y="2387"/>
            <a:chExt cx="3674" cy="383"/>
          </a:xfrm>
        </p:grpSpPr>
        <p:graphicFrame>
          <p:nvGraphicFramePr>
            <p:cNvPr id="71695" name="Object 14"/>
            <p:cNvGraphicFramePr>
              <a:graphicFrameLocks noChangeAspect="1"/>
            </p:cNvGraphicFramePr>
            <p:nvPr/>
          </p:nvGraphicFramePr>
          <p:xfrm>
            <a:off x="1791" y="2387"/>
            <a:ext cx="2268" cy="383"/>
          </p:xfrm>
          <a:graphic>
            <a:graphicData uri="http://schemas.openxmlformats.org/presentationml/2006/ole">
              <mc:AlternateContent xmlns:mc="http://schemas.openxmlformats.org/markup-compatibility/2006">
                <mc:Choice xmlns:v="urn:schemas-microsoft-com:vml" Requires="v">
                  <p:oleObj spid="_x0000_s23605" name="公式" r:id="rId9" imgW="1511300" imgH="254000" progId="Equation.3">
                    <p:embed/>
                  </p:oleObj>
                </mc:Choice>
                <mc:Fallback>
                  <p:oleObj name="公式" r:id="rId9" imgW="1511300" imgH="254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1" y="2387"/>
                          <a:ext cx="2268"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96" name="Rectangle 17"/>
            <p:cNvSpPr>
              <a:spLocks noChangeArrowheads="1"/>
            </p:cNvSpPr>
            <p:nvPr/>
          </p:nvSpPr>
          <p:spPr bwMode="auto">
            <a:xfrm>
              <a:off x="385" y="2432"/>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平衡时：</a:t>
              </a:r>
            </a:p>
          </p:txBody>
        </p:sp>
      </p:grpSp>
      <p:grpSp>
        <p:nvGrpSpPr>
          <p:cNvPr id="4" name="Group 23"/>
          <p:cNvGrpSpPr>
            <a:grpSpLocks/>
          </p:cNvGrpSpPr>
          <p:nvPr/>
        </p:nvGrpSpPr>
        <p:grpSpPr bwMode="auto">
          <a:xfrm>
            <a:off x="900113" y="5157788"/>
            <a:ext cx="5689600" cy="1182687"/>
            <a:chOff x="385" y="3249"/>
            <a:chExt cx="3584" cy="745"/>
          </a:xfrm>
        </p:grpSpPr>
        <p:graphicFrame>
          <p:nvGraphicFramePr>
            <p:cNvPr id="71693" name="Object 16"/>
            <p:cNvGraphicFramePr>
              <a:graphicFrameLocks noChangeAspect="1"/>
            </p:cNvGraphicFramePr>
            <p:nvPr/>
          </p:nvGraphicFramePr>
          <p:xfrm>
            <a:off x="2200" y="3249"/>
            <a:ext cx="1769" cy="745"/>
          </p:xfrm>
          <a:graphic>
            <a:graphicData uri="http://schemas.openxmlformats.org/presentationml/2006/ole">
              <mc:AlternateContent xmlns:mc="http://schemas.openxmlformats.org/markup-compatibility/2006">
                <mc:Choice xmlns:v="urn:schemas-microsoft-com:vml" Requires="v">
                  <p:oleObj spid="_x0000_s23606" name="公式" r:id="rId11" imgW="1104900" imgH="469900" progId="Equation.3">
                    <p:embed/>
                  </p:oleObj>
                </mc:Choice>
                <mc:Fallback>
                  <p:oleObj name="公式" r:id="rId11" imgW="1104900" imgH="4699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0" y="3249"/>
                          <a:ext cx="1769" cy="74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94" name="Rectangle 18"/>
            <p:cNvSpPr>
              <a:spLocks noChangeArrowheads="1"/>
            </p:cNvSpPr>
            <p:nvPr/>
          </p:nvSpPr>
          <p:spPr bwMode="auto">
            <a:xfrm>
              <a:off x="385" y="3475"/>
              <a:ext cx="28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00007D"/>
                  </a:solidFill>
                  <a:latin typeface="Times New Roman" pitchFamily="18" charset="0"/>
                </a:rPr>
                <a:t>可得聚合平衡常数：</a:t>
              </a:r>
            </a:p>
          </p:txBody>
        </p:sp>
      </p:grpSp>
      <p:grpSp>
        <p:nvGrpSpPr>
          <p:cNvPr id="5" name="Group 22"/>
          <p:cNvGrpSpPr>
            <a:grpSpLocks/>
          </p:cNvGrpSpPr>
          <p:nvPr/>
        </p:nvGrpSpPr>
        <p:grpSpPr bwMode="auto">
          <a:xfrm>
            <a:off x="900113" y="4508500"/>
            <a:ext cx="5041900" cy="563563"/>
            <a:chOff x="385" y="2840"/>
            <a:chExt cx="3176" cy="355"/>
          </a:xfrm>
        </p:grpSpPr>
        <p:graphicFrame>
          <p:nvGraphicFramePr>
            <p:cNvPr id="71691" name="Object 15"/>
            <p:cNvGraphicFramePr>
              <a:graphicFrameLocks noChangeAspect="1"/>
            </p:cNvGraphicFramePr>
            <p:nvPr/>
          </p:nvGraphicFramePr>
          <p:xfrm>
            <a:off x="2154" y="2840"/>
            <a:ext cx="1407" cy="355"/>
          </p:xfrm>
          <a:graphic>
            <a:graphicData uri="http://schemas.openxmlformats.org/presentationml/2006/ole">
              <mc:AlternateContent xmlns:mc="http://schemas.openxmlformats.org/markup-compatibility/2006">
                <mc:Choice xmlns:v="urn:schemas-microsoft-com:vml" Requires="v">
                  <p:oleObj spid="_x0000_s23607" name="公式" r:id="rId13" imgW="901309" imgH="228501" progId="Equation.3">
                    <p:embed/>
                  </p:oleObj>
                </mc:Choice>
                <mc:Fallback>
                  <p:oleObj name="公式" r:id="rId13" imgW="901309"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4" y="2840"/>
                          <a:ext cx="140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92" name="Rectangle 19"/>
            <p:cNvSpPr>
              <a:spLocks noChangeArrowheads="1"/>
            </p:cNvSpPr>
            <p:nvPr/>
          </p:nvSpPr>
          <p:spPr bwMode="auto">
            <a:xfrm>
              <a:off x="385" y="2886"/>
              <a:ext cx="16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7D"/>
                  </a:solidFill>
                  <a:latin typeface="Times New Roman" pitchFamily="18" charset="0"/>
                </a:rPr>
                <a:t>当聚合度很大时：</a:t>
              </a:r>
            </a:p>
          </p:txBody>
        </p:sp>
      </p:grpSp>
    </p:spTree>
    <p:extLst>
      <p:ext uri="{BB962C8B-B14F-4D97-AF65-F5344CB8AC3E}">
        <p14:creationId xmlns:p14="http://schemas.microsoft.com/office/powerpoint/2010/main" val="40255012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4294967295"/>
          </p:nvPr>
        </p:nvSpPr>
        <p:spPr>
          <a:xfrm>
            <a:off x="611188" y="981075"/>
            <a:ext cx="8435975" cy="576263"/>
          </a:xfrm>
        </p:spPr>
        <p:txBody>
          <a:bodyPr/>
          <a:lstStyle/>
          <a:p>
            <a:pPr eaLnBrk="1" hangingPunct="1">
              <a:buFont typeface="Wingdings" pitchFamily="2" charset="2"/>
              <a:buNone/>
            </a:pPr>
            <a:r>
              <a:rPr lang="zh-CN" altLang="en-US" sz="2400" b="1" smtClean="0">
                <a:solidFill>
                  <a:schemeClr val="bg2"/>
                </a:solidFill>
              </a:rPr>
              <a:t>在</a:t>
            </a:r>
            <a:r>
              <a:rPr lang="zh-CN" altLang="en-US" sz="2400" b="1" smtClean="0">
                <a:solidFill>
                  <a:srgbClr val="A50021"/>
                </a:solidFill>
              </a:rPr>
              <a:t>热力学非标准状态</a:t>
            </a:r>
            <a:r>
              <a:rPr lang="zh-CN" altLang="en-US" sz="2400" b="1" smtClean="0">
                <a:solidFill>
                  <a:schemeClr val="bg2"/>
                </a:solidFill>
              </a:rPr>
              <a:t>下，化学反应的自由能变化</a:t>
            </a:r>
            <a:r>
              <a:rPr lang="zh-CN" altLang="en-US" sz="2400" b="1" smtClean="0">
                <a:solidFill>
                  <a:schemeClr val="bg2"/>
                </a:solidFill>
                <a:latin typeface="Times New Roman" pitchFamily="18" charset="0"/>
              </a:rPr>
              <a:t>方程为：</a:t>
            </a:r>
          </a:p>
        </p:txBody>
      </p:sp>
      <p:sp>
        <p:nvSpPr>
          <p:cNvPr id="1980420" name="Rectangle 4"/>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72708" name="Object 5"/>
          <p:cNvGraphicFramePr>
            <a:graphicFrameLocks noChangeAspect="1"/>
          </p:cNvGraphicFramePr>
          <p:nvPr/>
        </p:nvGraphicFramePr>
        <p:xfrm>
          <a:off x="2411413" y="1557338"/>
          <a:ext cx="3384550" cy="603250"/>
        </p:xfrm>
        <a:graphic>
          <a:graphicData uri="http://schemas.openxmlformats.org/presentationml/2006/ole">
            <mc:AlternateContent xmlns:mc="http://schemas.openxmlformats.org/markup-compatibility/2006">
              <mc:Choice xmlns:v="urn:schemas-microsoft-com:vml" Requires="v">
                <p:oleObj spid="_x0000_s24602" name="公式" r:id="rId3" imgW="1333500" imgH="241300" progId="Equation.3">
                  <p:embed/>
                </p:oleObj>
              </mc:Choice>
              <mc:Fallback>
                <p:oleObj name="公式" r:id="rId3" imgW="13335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557338"/>
                        <a:ext cx="3384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0423" name="Rectangle 7"/>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980426" name="Rectangle 10"/>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80427" name="Object 11"/>
          <p:cNvGraphicFramePr>
            <a:graphicFrameLocks noChangeAspect="1"/>
          </p:cNvGraphicFramePr>
          <p:nvPr/>
        </p:nvGraphicFramePr>
        <p:xfrm>
          <a:off x="2460625" y="4724400"/>
          <a:ext cx="3286125" cy="1193800"/>
        </p:xfrm>
        <a:graphic>
          <a:graphicData uri="http://schemas.openxmlformats.org/presentationml/2006/ole">
            <mc:AlternateContent xmlns:mc="http://schemas.openxmlformats.org/markup-compatibility/2006">
              <mc:Choice xmlns:v="urn:schemas-microsoft-com:vml" Requires="v">
                <p:oleObj spid="_x0000_s24603" name="公式" r:id="rId5" imgW="1257300" imgH="457200" progId="Equation.3">
                  <p:embed/>
                </p:oleObj>
              </mc:Choice>
              <mc:Fallback>
                <p:oleObj name="公式" r:id="rId5" imgW="12573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5" y="4724400"/>
                        <a:ext cx="3286125" cy="11938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2" name="Rectangle 13"/>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72713" name="Rectangle 14"/>
          <p:cNvSpPr>
            <a:spLocks noChangeArrowheads="1"/>
          </p:cNvSpPr>
          <p:nvPr/>
        </p:nvSpPr>
        <p:spPr bwMode="auto">
          <a:xfrm>
            <a:off x="611188" y="2379663"/>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其中</a:t>
            </a:r>
            <a:r>
              <a:rPr lang="en-US" altLang="zh-CN" sz="2400" b="1">
                <a:solidFill>
                  <a:srgbClr val="00007D"/>
                </a:solidFill>
                <a:latin typeface="Times New Roman" pitchFamily="18" charset="0"/>
              </a:rPr>
              <a:t>ΔG</a:t>
            </a:r>
            <a:r>
              <a:rPr lang="en-US" altLang="zh-CN" sz="2400" b="1" baseline="30000">
                <a:solidFill>
                  <a:srgbClr val="00007D"/>
                </a:solidFill>
                <a:latin typeface="Times New Roman" pitchFamily="18" charset="0"/>
              </a:rPr>
              <a:t>0</a:t>
            </a:r>
            <a:r>
              <a:rPr lang="zh-CN" altLang="en-US" sz="2400" b="1">
                <a:solidFill>
                  <a:srgbClr val="00007D"/>
                </a:solidFill>
                <a:latin typeface="Times New Roman" pitchFamily="18" charset="0"/>
              </a:rPr>
              <a:t>为标准状态下的自由能变化。</a:t>
            </a:r>
          </a:p>
        </p:txBody>
      </p:sp>
      <p:sp>
        <p:nvSpPr>
          <p:cNvPr id="1980431" name="Rectangle 15"/>
          <p:cNvSpPr>
            <a:spLocks noChangeArrowheads="1"/>
          </p:cNvSpPr>
          <p:nvPr/>
        </p:nvSpPr>
        <p:spPr bwMode="auto">
          <a:xfrm>
            <a:off x="611188" y="4540250"/>
            <a:ext cx="79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7D"/>
                </a:solidFill>
                <a:latin typeface="Times New Roman" pitchFamily="18" charset="0"/>
              </a:rPr>
              <a:t>则：</a:t>
            </a:r>
          </a:p>
        </p:txBody>
      </p:sp>
      <p:grpSp>
        <p:nvGrpSpPr>
          <p:cNvPr id="2" name="Group 17"/>
          <p:cNvGrpSpPr>
            <a:grpSpLocks/>
          </p:cNvGrpSpPr>
          <p:nvPr/>
        </p:nvGrpSpPr>
        <p:grpSpPr bwMode="auto">
          <a:xfrm>
            <a:off x="611188" y="3027363"/>
            <a:ext cx="7519987" cy="1177925"/>
            <a:chOff x="385" y="1842"/>
            <a:chExt cx="4737" cy="742"/>
          </a:xfrm>
        </p:grpSpPr>
        <p:graphicFrame>
          <p:nvGraphicFramePr>
            <p:cNvPr id="72716" name="Object 9"/>
            <p:cNvGraphicFramePr>
              <a:graphicFrameLocks noChangeAspect="1"/>
            </p:cNvGraphicFramePr>
            <p:nvPr/>
          </p:nvGraphicFramePr>
          <p:xfrm>
            <a:off x="819" y="2205"/>
            <a:ext cx="4303" cy="379"/>
          </p:xfrm>
          <a:graphic>
            <a:graphicData uri="http://schemas.openxmlformats.org/presentationml/2006/ole">
              <mc:AlternateContent xmlns:mc="http://schemas.openxmlformats.org/markup-compatibility/2006">
                <mc:Choice xmlns:v="urn:schemas-microsoft-com:vml" Requires="v">
                  <p:oleObj spid="_x0000_s24604" name="公式" r:id="rId7" imgW="2692400" imgH="241300" progId="Equation.3">
                    <p:embed/>
                  </p:oleObj>
                </mc:Choice>
                <mc:Fallback>
                  <p:oleObj name="公式" r:id="rId7" imgW="26924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 y="2205"/>
                          <a:ext cx="4303"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7" name="Rectangle 16"/>
            <p:cNvSpPr>
              <a:spLocks noChangeArrowheads="1"/>
            </p:cNvSpPr>
            <p:nvPr/>
          </p:nvSpPr>
          <p:spPr bwMode="auto">
            <a:xfrm>
              <a:off x="385" y="1842"/>
              <a:ext cx="2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平衡时，</a:t>
              </a:r>
              <a:r>
                <a:rPr lang="en-US" altLang="zh-CN" sz="2400" b="1">
                  <a:solidFill>
                    <a:srgbClr val="00007D"/>
                  </a:solidFill>
                  <a:latin typeface="Times New Roman" pitchFamily="18" charset="0"/>
                </a:rPr>
                <a:t>ΔG = 0</a:t>
              </a:r>
              <a:r>
                <a:rPr lang="zh-CN" altLang="en-US" sz="2400" b="1">
                  <a:solidFill>
                    <a:srgbClr val="00007D"/>
                  </a:solidFill>
                  <a:latin typeface="Times New Roman" pitchFamily="18" charset="0"/>
                </a:rPr>
                <a:t>，因此有：</a:t>
              </a:r>
            </a:p>
          </p:txBody>
        </p:sp>
      </p:grpSp>
    </p:spTree>
    <p:extLst>
      <p:ext uri="{BB962C8B-B14F-4D97-AF65-F5344CB8AC3E}">
        <p14:creationId xmlns:p14="http://schemas.microsoft.com/office/powerpoint/2010/main" val="35894571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8043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80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04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3" name="Rectangle 3"/>
          <p:cNvSpPr>
            <a:spLocks noGrp="1" noChangeArrowheads="1"/>
          </p:cNvSpPr>
          <p:nvPr>
            <p:ph type="body" idx="4294967295"/>
          </p:nvPr>
        </p:nvSpPr>
        <p:spPr>
          <a:xfrm>
            <a:off x="611188" y="4941888"/>
            <a:ext cx="7921625" cy="1295400"/>
          </a:xfrm>
        </p:spPr>
        <p:txBody>
          <a:bodyPr/>
          <a:lstStyle/>
          <a:p>
            <a:pPr marL="0" indent="0" algn="just" eaLnBrk="1" hangingPunct="1">
              <a:buFont typeface="Wingdings" pitchFamily="2" charset="2"/>
              <a:buNone/>
            </a:pPr>
            <a:r>
              <a:rPr lang="zh-CN" altLang="en-US" sz="2400" b="1" smtClean="0">
                <a:solidFill>
                  <a:schemeClr val="bg2"/>
                </a:solidFill>
                <a:latin typeface="Times New Roman" pitchFamily="18" charset="0"/>
              </a:rPr>
              <a:t>        在工程上规定：</a:t>
            </a:r>
            <a:r>
              <a:rPr lang="zh-CN" altLang="en-US" sz="2400" b="1" smtClean="0">
                <a:solidFill>
                  <a:srgbClr val="A50021"/>
                </a:solidFill>
                <a:latin typeface="Times New Roman" pitchFamily="18" charset="0"/>
              </a:rPr>
              <a:t>聚合物浓度为</a:t>
            </a:r>
            <a:r>
              <a:rPr lang="en-US" altLang="zh-CN" sz="2400" b="1" smtClean="0">
                <a:solidFill>
                  <a:srgbClr val="A50021"/>
                </a:solidFill>
                <a:latin typeface="Times New Roman" pitchFamily="18" charset="0"/>
              </a:rPr>
              <a:t>0</a:t>
            </a:r>
            <a:r>
              <a:rPr lang="zh-CN" altLang="en-US" sz="2400" b="1" smtClean="0">
                <a:solidFill>
                  <a:srgbClr val="A50021"/>
                </a:solidFill>
                <a:latin typeface="Times New Roman" pitchFamily="18" charset="0"/>
              </a:rPr>
              <a:t>（单体浓度为</a:t>
            </a:r>
            <a:r>
              <a:rPr lang="en-US" altLang="zh-CN" sz="2400" b="1" smtClean="0">
                <a:solidFill>
                  <a:srgbClr val="A50021"/>
                </a:solidFill>
                <a:latin typeface="Times New Roman" pitchFamily="18" charset="0"/>
              </a:rPr>
              <a:t>100%</a:t>
            </a:r>
            <a:r>
              <a:rPr lang="zh-CN" altLang="en-US" sz="2400" b="1" smtClean="0">
                <a:solidFill>
                  <a:srgbClr val="A50021"/>
                </a:solidFill>
                <a:latin typeface="Times New Roman" pitchFamily="18" charset="0"/>
              </a:rPr>
              <a:t>）时</a:t>
            </a:r>
            <a:r>
              <a:rPr lang="zh-CN" altLang="en-US" sz="2400" b="1" smtClean="0">
                <a:solidFill>
                  <a:schemeClr val="bg2"/>
                </a:solidFill>
                <a:latin typeface="Times New Roman" pitchFamily="18" charset="0"/>
              </a:rPr>
              <a:t>的温度为聚合上限温度。实验中可将转化率</a:t>
            </a:r>
            <a:r>
              <a:rPr lang="en-US" altLang="zh-CN" sz="2400" b="1" smtClean="0">
                <a:solidFill>
                  <a:schemeClr val="bg2"/>
                </a:solidFill>
                <a:latin typeface="Times New Roman" pitchFamily="18" charset="0"/>
              </a:rPr>
              <a:t>—</a:t>
            </a:r>
            <a:r>
              <a:rPr lang="zh-CN" altLang="en-US" sz="2400" b="1" smtClean="0">
                <a:solidFill>
                  <a:schemeClr val="bg2"/>
                </a:solidFill>
                <a:latin typeface="Times New Roman" pitchFamily="18" charset="0"/>
              </a:rPr>
              <a:t>温度曲线外推到</a:t>
            </a:r>
            <a:r>
              <a:rPr lang="en-US" altLang="zh-CN" sz="2400" b="1" smtClean="0">
                <a:solidFill>
                  <a:schemeClr val="bg2"/>
                </a:solidFill>
                <a:latin typeface="Times New Roman" pitchFamily="18" charset="0"/>
              </a:rPr>
              <a:t>0</a:t>
            </a:r>
            <a:r>
              <a:rPr lang="zh-CN" altLang="en-US" sz="2400" b="1" smtClean="0">
                <a:solidFill>
                  <a:schemeClr val="bg2"/>
                </a:solidFill>
                <a:latin typeface="Times New Roman" pitchFamily="18" charset="0"/>
              </a:rPr>
              <a:t>，此时温度即为</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a:t>
            </a:r>
            <a:endParaRPr lang="zh-CN" altLang="en-US" sz="2400" b="1" baseline="-25000" smtClean="0">
              <a:solidFill>
                <a:schemeClr val="bg2"/>
              </a:solidFill>
              <a:latin typeface="Times New Roman" pitchFamily="18" charset="0"/>
            </a:endParaRPr>
          </a:p>
        </p:txBody>
      </p:sp>
      <p:sp>
        <p:nvSpPr>
          <p:cNvPr id="198144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981445" name="Object 5"/>
          <p:cNvGraphicFramePr>
            <a:graphicFrameLocks noChangeAspect="1"/>
          </p:cNvGraphicFramePr>
          <p:nvPr/>
        </p:nvGraphicFramePr>
        <p:xfrm>
          <a:off x="5003800" y="3716338"/>
          <a:ext cx="1657350" cy="1027112"/>
        </p:xfrm>
        <a:graphic>
          <a:graphicData uri="http://schemas.openxmlformats.org/presentationml/2006/ole">
            <mc:AlternateContent xmlns:mc="http://schemas.openxmlformats.org/markup-compatibility/2006">
              <mc:Choice xmlns:v="urn:schemas-microsoft-com:vml" Requires="v">
                <p:oleObj spid="_x0000_s25618" name="公式" r:id="rId3" imgW="672808" imgH="418918" progId="Equation.3">
                  <p:embed/>
                </p:oleObj>
              </mc:Choice>
              <mc:Fallback>
                <p:oleObj name="公式" r:id="rId3" imgW="672808"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716338"/>
                        <a:ext cx="16573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3" name="Rectangle 7"/>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graphicFrame>
        <p:nvGraphicFramePr>
          <p:cNvPr id="73734" name="Object 8"/>
          <p:cNvGraphicFramePr>
            <a:graphicFrameLocks noChangeAspect="1"/>
          </p:cNvGraphicFramePr>
          <p:nvPr/>
        </p:nvGraphicFramePr>
        <p:xfrm>
          <a:off x="2530475" y="908050"/>
          <a:ext cx="3074988" cy="1117600"/>
        </p:xfrm>
        <a:graphic>
          <a:graphicData uri="http://schemas.openxmlformats.org/presentationml/2006/ole">
            <mc:AlternateContent xmlns:mc="http://schemas.openxmlformats.org/markup-compatibility/2006">
              <mc:Choice xmlns:v="urn:schemas-microsoft-com:vml" Requires="v">
                <p:oleObj spid="_x0000_s25619" name="公式" r:id="rId5" imgW="1257300" imgH="457200" progId="Equation.3">
                  <p:embed/>
                </p:oleObj>
              </mc:Choice>
              <mc:Fallback>
                <p:oleObj name="公式" r:id="rId5" imgW="12573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0475" y="908050"/>
                        <a:ext cx="3074988" cy="11176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5" name="Rectangle 9"/>
          <p:cNvSpPr>
            <a:spLocks noChangeArrowheads="1"/>
          </p:cNvSpPr>
          <p:nvPr/>
        </p:nvSpPr>
        <p:spPr bwMode="auto">
          <a:xfrm>
            <a:off x="611188" y="2246313"/>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zh-CN" altLang="en-US" sz="2400" b="1">
                <a:solidFill>
                  <a:srgbClr val="00007D"/>
                </a:solidFill>
                <a:latin typeface="Times New Roman" pitchFamily="18" charset="0"/>
              </a:rPr>
              <a:t>        体系中单体浓度不同时，</a:t>
            </a:r>
            <a:r>
              <a:rPr lang="en-US" altLang="zh-CN" sz="2400" b="1">
                <a:solidFill>
                  <a:srgbClr val="00007D"/>
                </a:solidFill>
                <a:latin typeface="Times New Roman" pitchFamily="18" charset="0"/>
              </a:rPr>
              <a:t>T</a:t>
            </a:r>
            <a:r>
              <a:rPr lang="en-US" altLang="zh-CN" sz="2400" b="1" baseline="-25000">
                <a:solidFill>
                  <a:srgbClr val="00007D"/>
                </a:solidFill>
                <a:latin typeface="Times New Roman" pitchFamily="18" charset="0"/>
              </a:rPr>
              <a:t>e</a:t>
            </a:r>
            <a:r>
              <a:rPr lang="zh-CN" altLang="en-US" sz="2400" b="1">
                <a:solidFill>
                  <a:srgbClr val="00007D"/>
                </a:solidFill>
                <a:latin typeface="Times New Roman" pitchFamily="18" charset="0"/>
              </a:rPr>
              <a:t>是不同的。因此有一系列不确定的上限温度。</a:t>
            </a:r>
          </a:p>
        </p:txBody>
      </p:sp>
      <p:sp>
        <p:nvSpPr>
          <p:cNvPr id="1981450" name="Rectangle 10"/>
          <p:cNvSpPr>
            <a:spLocks noChangeArrowheads="1"/>
          </p:cNvSpPr>
          <p:nvPr/>
        </p:nvSpPr>
        <p:spPr bwMode="auto">
          <a:xfrm>
            <a:off x="611188" y="3111500"/>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zh-CN" altLang="en-US" sz="2400" b="1">
                <a:solidFill>
                  <a:srgbClr val="00007D"/>
                </a:solidFill>
                <a:latin typeface="Times New Roman" pitchFamily="18" charset="0"/>
              </a:rPr>
              <a:t>        在学术研究中规定：</a:t>
            </a:r>
            <a:r>
              <a:rPr lang="zh-CN" altLang="en-US" sz="2400" b="1">
                <a:solidFill>
                  <a:srgbClr val="A50021"/>
                </a:solidFill>
                <a:latin typeface="Times New Roman" pitchFamily="18" charset="0"/>
              </a:rPr>
              <a:t>平衡浓度</a:t>
            </a:r>
            <a:r>
              <a:rPr lang="en-US" altLang="zh-CN" sz="2400" b="1">
                <a:solidFill>
                  <a:srgbClr val="A50021"/>
                </a:solidFill>
                <a:latin typeface="Times New Roman" pitchFamily="18" charset="0"/>
              </a:rPr>
              <a:t>[M]</a:t>
            </a:r>
            <a:r>
              <a:rPr lang="en-US" altLang="zh-CN" sz="2400" b="1" baseline="-25000">
                <a:solidFill>
                  <a:srgbClr val="A50021"/>
                </a:solidFill>
                <a:latin typeface="Times New Roman" pitchFamily="18" charset="0"/>
              </a:rPr>
              <a:t>e</a:t>
            </a:r>
            <a:r>
              <a:rPr lang="en-US" altLang="zh-CN" sz="2400" b="1">
                <a:solidFill>
                  <a:srgbClr val="A50021"/>
                </a:solidFill>
                <a:latin typeface="Times New Roman" pitchFamily="18" charset="0"/>
              </a:rPr>
              <a:t>=1 mol/L </a:t>
            </a:r>
            <a:r>
              <a:rPr lang="zh-CN" altLang="en-US" sz="2400" b="1">
                <a:solidFill>
                  <a:srgbClr val="A50021"/>
                </a:solidFill>
                <a:latin typeface="Times New Roman" pitchFamily="18" charset="0"/>
              </a:rPr>
              <a:t>时</a:t>
            </a:r>
            <a:r>
              <a:rPr lang="zh-CN" altLang="en-US" sz="2400" b="1">
                <a:solidFill>
                  <a:srgbClr val="00007D"/>
                </a:solidFill>
                <a:latin typeface="Times New Roman" pitchFamily="18" charset="0"/>
              </a:rPr>
              <a:t>的平衡温度称为</a:t>
            </a:r>
            <a:r>
              <a:rPr lang="zh-CN" altLang="en-US" sz="2400" b="1">
                <a:solidFill>
                  <a:srgbClr val="A50021"/>
                </a:solidFill>
                <a:latin typeface="Times New Roman" pitchFamily="18" charset="0"/>
              </a:rPr>
              <a:t>聚合上限温度</a:t>
            </a:r>
            <a:r>
              <a:rPr lang="zh-CN" altLang="en-US" sz="2400" b="1">
                <a:solidFill>
                  <a:srgbClr val="00007D"/>
                </a:solidFill>
                <a:latin typeface="Times New Roman" pitchFamily="18" charset="0"/>
              </a:rPr>
              <a:t>。此时：</a:t>
            </a:r>
          </a:p>
        </p:txBody>
      </p:sp>
    </p:spTree>
    <p:extLst>
      <p:ext uri="{BB962C8B-B14F-4D97-AF65-F5344CB8AC3E}">
        <p14:creationId xmlns:p14="http://schemas.microsoft.com/office/powerpoint/2010/main" val="20501518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81450"/>
                                        </p:tgtEl>
                                        <p:attrNameLst>
                                          <p:attrName>style.visibility</p:attrName>
                                        </p:attrNameLst>
                                      </p:cBhvr>
                                      <p:to>
                                        <p:strVal val="visible"/>
                                      </p:to>
                                    </p:set>
                                    <p:animEffect transition="in" filter="wipe(up)">
                                      <p:cBhvr>
                                        <p:cTn id="7" dur="500"/>
                                        <p:tgtEl>
                                          <p:spTgt spid="1981450"/>
                                        </p:tgtEl>
                                      </p:cBhvr>
                                    </p:animEffect>
                                  </p:childTnLst>
                                </p:cTn>
                              </p:par>
                              <p:par>
                                <p:cTn id="8" presetID="22" presetClass="entr" presetSubtype="1" fill="hold" nodeType="withEffect">
                                  <p:stCondLst>
                                    <p:cond delay="0"/>
                                  </p:stCondLst>
                                  <p:childTnLst>
                                    <p:set>
                                      <p:cBhvr>
                                        <p:cTn id="9" dur="1" fill="hold">
                                          <p:stCondLst>
                                            <p:cond delay="0"/>
                                          </p:stCondLst>
                                        </p:cTn>
                                        <p:tgtEl>
                                          <p:spTgt spid="1981445"/>
                                        </p:tgtEl>
                                        <p:attrNameLst>
                                          <p:attrName>style.visibility</p:attrName>
                                        </p:attrNameLst>
                                      </p:cBhvr>
                                      <p:to>
                                        <p:strVal val="visible"/>
                                      </p:to>
                                    </p:set>
                                    <p:animEffect transition="in" filter="wipe(up)">
                                      <p:cBhvr>
                                        <p:cTn id="10" dur="500"/>
                                        <p:tgtEl>
                                          <p:spTgt spid="19814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81443">
                                            <p:txEl>
                                              <p:pRg st="0" end="0"/>
                                            </p:txEl>
                                          </p:spTgt>
                                        </p:tgtEl>
                                        <p:attrNameLst>
                                          <p:attrName>style.visibility</p:attrName>
                                        </p:attrNameLst>
                                      </p:cBhvr>
                                      <p:to>
                                        <p:strVal val="visible"/>
                                      </p:to>
                                    </p:set>
                                    <p:animEffect transition="in" filter="wipe(up)">
                                      <p:cBhvr>
                                        <p:cTn id="15" dur="500"/>
                                        <p:tgtEl>
                                          <p:spTgt spid="198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1443" grpId="0" build="p"/>
      <p:bldP spid="198145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611188" y="979488"/>
            <a:ext cx="7921625" cy="3025775"/>
          </a:xfrm>
        </p:spPr>
        <p:txBody>
          <a:bodyPr/>
          <a:lstStyle/>
          <a:p>
            <a:pPr marL="0" indent="625475" algn="just" eaLnBrk="1" hangingPunct="1">
              <a:lnSpc>
                <a:spcPct val="110000"/>
              </a:lnSpc>
              <a:buFont typeface="Wingdings" pitchFamily="2" charset="2"/>
              <a:buNone/>
            </a:pPr>
            <a:r>
              <a:rPr lang="zh-CN" altLang="en-US" sz="2400" b="1" smtClean="0">
                <a:solidFill>
                  <a:schemeClr val="bg2"/>
                </a:solidFill>
                <a:latin typeface="Times New Roman" pitchFamily="18" charset="0"/>
              </a:rPr>
              <a:t>在</a:t>
            </a:r>
            <a:r>
              <a:rPr lang="zh-CN" altLang="en-US" sz="2400" b="1" smtClean="0">
                <a:solidFill>
                  <a:srgbClr val="A50021"/>
                </a:solidFill>
                <a:latin typeface="Times New Roman" pitchFamily="18" charset="0"/>
              </a:rPr>
              <a:t>一般的聚合温度下，体系的平衡浓度很低</a:t>
            </a:r>
            <a:r>
              <a:rPr lang="zh-CN" altLang="en-US" sz="2400" b="1" smtClean="0">
                <a:solidFill>
                  <a:schemeClr val="bg2"/>
                </a:solidFill>
                <a:latin typeface="Times New Roman" pitchFamily="18" charset="0"/>
              </a:rPr>
              <a:t>，可忽略不计，因此认为聚合可完全进行。如</a:t>
            </a:r>
            <a:r>
              <a:rPr lang="en-US" altLang="zh-CN" sz="2400" b="1" smtClean="0">
                <a:solidFill>
                  <a:schemeClr val="bg2"/>
                </a:solidFill>
                <a:latin typeface="Times New Roman" pitchFamily="18" charset="0"/>
              </a:rPr>
              <a:t>25℃</a:t>
            </a:r>
            <a:r>
              <a:rPr lang="zh-CN" altLang="en-US" sz="2400" b="1" smtClean="0">
                <a:solidFill>
                  <a:schemeClr val="bg2"/>
                </a:solidFill>
                <a:latin typeface="Times New Roman" pitchFamily="18" charset="0"/>
              </a:rPr>
              <a:t>时，</a:t>
            </a:r>
            <a:r>
              <a:rPr lang="en-US" altLang="zh-CN" sz="2400" b="1" smtClean="0">
                <a:solidFill>
                  <a:schemeClr val="bg2"/>
                </a:solidFill>
                <a:latin typeface="Times New Roman" pitchFamily="18" charset="0"/>
              </a:rPr>
              <a:t>VAc</a:t>
            </a:r>
            <a:r>
              <a:rPr lang="zh-CN" altLang="en-US" sz="2400" b="1" smtClean="0">
                <a:solidFill>
                  <a:schemeClr val="bg2"/>
                </a:solidFill>
                <a:latin typeface="Times New Roman" pitchFamily="18" charset="0"/>
              </a:rPr>
              <a:t>的</a:t>
            </a:r>
            <a:r>
              <a:rPr lang="en-US" altLang="zh-CN" sz="2400" b="1" smtClean="0">
                <a:solidFill>
                  <a:schemeClr val="bg2"/>
                </a:solidFill>
                <a:latin typeface="Times New Roman" pitchFamily="18" charset="0"/>
              </a:rPr>
              <a:t>[M]</a:t>
            </a:r>
            <a:r>
              <a:rPr lang="en-US" altLang="zh-CN" sz="2400" b="1" baseline="-25000" smtClean="0">
                <a:solidFill>
                  <a:schemeClr val="bg2"/>
                </a:solidFill>
                <a:latin typeface="Times New Roman" pitchFamily="18" charset="0"/>
              </a:rPr>
              <a:t>e</a:t>
            </a:r>
            <a:r>
              <a:rPr lang="en-US" altLang="zh-CN" sz="2400" b="1" smtClean="0">
                <a:solidFill>
                  <a:schemeClr val="bg2"/>
                </a:solidFill>
                <a:latin typeface="Times New Roman" pitchFamily="18" charset="0"/>
              </a:rPr>
              <a:t>=1.4×10</a:t>
            </a:r>
            <a:r>
              <a:rPr lang="en-US" altLang="zh-CN" sz="2400" b="1" baseline="30000" smtClean="0">
                <a:solidFill>
                  <a:schemeClr val="bg2"/>
                </a:solidFill>
                <a:latin typeface="Times New Roman" pitchFamily="18" charset="0"/>
              </a:rPr>
              <a:t>-11 </a:t>
            </a:r>
            <a:r>
              <a:rPr lang="en-US" altLang="zh-CN" sz="2400" b="1" smtClean="0">
                <a:solidFill>
                  <a:schemeClr val="bg2"/>
                </a:solidFill>
                <a:latin typeface="Times New Roman" pitchFamily="18" charset="0"/>
              </a:rPr>
              <a:t>mol/L</a:t>
            </a:r>
            <a:r>
              <a:rPr lang="zh-CN" altLang="en-US" sz="2400" b="1" smtClean="0">
                <a:solidFill>
                  <a:schemeClr val="bg2"/>
                </a:solidFill>
                <a:latin typeface="Times New Roman" pitchFamily="18" charset="0"/>
              </a:rPr>
              <a:t>，苯乙烯的</a:t>
            </a:r>
            <a:r>
              <a:rPr lang="en-US" altLang="zh-CN" sz="2400" b="1" smtClean="0">
                <a:solidFill>
                  <a:schemeClr val="bg2"/>
                </a:solidFill>
                <a:latin typeface="Times New Roman" pitchFamily="18" charset="0"/>
              </a:rPr>
              <a:t>[M]</a:t>
            </a:r>
            <a:r>
              <a:rPr lang="en-US" altLang="zh-CN" sz="2400" b="1" baseline="-25000" smtClean="0">
                <a:solidFill>
                  <a:schemeClr val="bg2"/>
                </a:solidFill>
                <a:latin typeface="Times New Roman" pitchFamily="18" charset="0"/>
              </a:rPr>
              <a:t>e </a:t>
            </a:r>
            <a:r>
              <a:rPr lang="en-US" altLang="zh-CN" sz="2400" b="1" smtClean="0">
                <a:solidFill>
                  <a:schemeClr val="bg2"/>
                </a:solidFill>
                <a:latin typeface="Times New Roman" pitchFamily="18" charset="0"/>
              </a:rPr>
              <a:t>= 2.8×10</a:t>
            </a:r>
            <a:r>
              <a:rPr lang="en-US" altLang="zh-CN" sz="2400" b="1" baseline="30000" smtClean="0">
                <a:solidFill>
                  <a:schemeClr val="bg2"/>
                </a:solidFill>
                <a:latin typeface="Times New Roman" pitchFamily="18" charset="0"/>
              </a:rPr>
              <a:t>-8 </a:t>
            </a:r>
            <a:r>
              <a:rPr lang="en-US" altLang="zh-CN" sz="2400" b="1" smtClean="0">
                <a:solidFill>
                  <a:schemeClr val="bg2"/>
                </a:solidFill>
                <a:latin typeface="Times New Roman" pitchFamily="18" charset="0"/>
              </a:rPr>
              <a:t>mol/L,  MMA</a:t>
            </a:r>
            <a:r>
              <a:rPr lang="zh-CN" altLang="en-US" sz="2400" b="1" smtClean="0">
                <a:solidFill>
                  <a:schemeClr val="bg2"/>
                </a:solidFill>
                <a:latin typeface="Times New Roman" pitchFamily="18" charset="0"/>
              </a:rPr>
              <a:t>的</a:t>
            </a:r>
            <a:r>
              <a:rPr lang="en-US" altLang="zh-CN" sz="2400" b="1" smtClean="0">
                <a:solidFill>
                  <a:schemeClr val="bg2"/>
                </a:solidFill>
                <a:latin typeface="Times New Roman" pitchFamily="18" charset="0"/>
              </a:rPr>
              <a:t>[M]</a:t>
            </a:r>
            <a:r>
              <a:rPr lang="en-US" altLang="zh-CN" sz="2400" b="1" baseline="-25000" smtClean="0">
                <a:solidFill>
                  <a:schemeClr val="bg2"/>
                </a:solidFill>
                <a:latin typeface="Times New Roman" pitchFamily="18" charset="0"/>
              </a:rPr>
              <a:t>e </a:t>
            </a:r>
            <a:r>
              <a:rPr lang="en-US" altLang="zh-CN" sz="2400" b="1" smtClean="0">
                <a:solidFill>
                  <a:schemeClr val="bg2"/>
                </a:solidFill>
                <a:latin typeface="Times New Roman" pitchFamily="18" charset="0"/>
              </a:rPr>
              <a:t>= 2.86×10</a:t>
            </a:r>
            <a:r>
              <a:rPr lang="en-US" altLang="zh-CN" sz="2400" b="1" baseline="30000" smtClean="0">
                <a:solidFill>
                  <a:schemeClr val="bg2"/>
                </a:solidFill>
                <a:latin typeface="Times New Roman" pitchFamily="18" charset="0"/>
              </a:rPr>
              <a:t>-5 </a:t>
            </a:r>
            <a:r>
              <a:rPr lang="en-US" altLang="zh-CN" sz="2400" b="1" smtClean="0">
                <a:solidFill>
                  <a:schemeClr val="bg2"/>
                </a:solidFill>
                <a:latin typeface="Times New Roman" pitchFamily="18" charset="0"/>
              </a:rPr>
              <a:t>mol/L</a:t>
            </a:r>
            <a:r>
              <a:rPr lang="zh-CN" altLang="en-US" sz="2400" b="1" smtClean="0">
                <a:solidFill>
                  <a:schemeClr val="bg2"/>
                </a:solidFill>
                <a:latin typeface="Times New Roman" pitchFamily="18" charset="0"/>
              </a:rPr>
              <a:t>。</a:t>
            </a:r>
          </a:p>
          <a:p>
            <a:pPr marL="0" indent="625475" algn="just" eaLnBrk="1" hangingPunct="1">
              <a:lnSpc>
                <a:spcPct val="110000"/>
              </a:lnSpc>
              <a:buFont typeface="Wingdings" pitchFamily="2" charset="2"/>
              <a:buNone/>
            </a:pPr>
            <a:r>
              <a:rPr lang="zh-CN" altLang="en-US" sz="2400" b="1" smtClean="0">
                <a:solidFill>
                  <a:schemeClr val="bg2"/>
                </a:solidFill>
                <a:latin typeface="Times New Roman" pitchFamily="18" charset="0"/>
              </a:rPr>
              <a:t>但</a:t>
            </a:r>
            <a:r>
              <a:rPr lang="zh-CN" altLang="en-US" sz="2400" b="1" smtClean="0">
                <a:solidFill>
                  <a:srgbClr val="A50021"/>
                </a:solidFill>
                <a:latin typeface="Times New Roman" pitchFamily="18" charset="0"/>
              </a:rPr>
              <a:t>温度上升后，平衡浓度也升高</a:t>
            </a:r>
            <a:r>
              <a:rPr lang="zh-CN" altLang="en-US" sz="2400" b="1" smtClean="0">
                <a:solidFill>
                  <a:schemeClr val="bg2"/>
                </a:solidFill>
                <a:latin typeface="Times New Roman" pitchFamily="18" charset="0"/>
              </a:rPr>
              <a:t>，如</a:t>
            </a:r>
            <a:r>
              <a:rPr lang="en-US" altLang="zh-CN" sz="2400" b="1" smtClean="0">
                <a:solidFill>
                  <a:schemeClr val="bg2"/>
                </a:solidFill>
                <a:latin typeface="Times New Roman" pitchFamily="18" charset="0"/>
              </a:rPr>
              <a:t>MMA</a:t>
            </a:r>
            <a:r>
              <a:rPr lang="zh-CN" altLang="en-US" sz="2400" b="1" smtClean="0">
                <a:solidFill>
                  <a:schemeClr val="bg2"/>
                </a:solidFill>
                <a:latin typeface="Times New Roman" pitchFamily="18" charset="0"/>
              </a:rPr>
              <a:t>在</a:t>
            </a:r>
            <a:r>
              <a:rPr lang="en-US" altLang="zh-CN" sz="2400" b="1" smtClean="0">
                <a:solidFill>
                  <a:schemeClr val="bg2"/>
                </a:solidFill>
                <a:latin typeface="Times New Roman" pitchFamily="18" charset="0"/>
              </a:rPr>
              <a:t>132℃</a:t>
            </a:r>
            <a:r>
              <a:rPr lang="zh-CN" altLang="en-US" sz="2400" b="1" smtClean="0">
                <a:solidFill>
                  <a:schemeClr val="bg2"/>
                </a:solidFill>
                <a:latin typeface="Times New Roman" pitchFamily="18" charset="0"/>
              </a:rPr>
              <a:t>时的</a:t>
            </a:r>
            <a:r>
              <a:rPr lang="en-US" altLang="zh-CN" sz="2400" b="1" smtClean="0">
                <a:solidFill>
                  <a:schemeClr val="bg2"/>
                </a:solidFill>
                <a:latin typeface="Times New Roman" pitchFamily="18" charset="0"/>
              </a:rPr>
              <a:t>[M]</a:t>
            </a:r>
            <a:r>
              <a:rPr lang="en-US" altLang="zh-CN" sz="2400" b="1" baseline="-25000" smtClean="0">
                <a:solidFill>
                  <a:schemeClr val="bg2"/>
                </a:solidFill>
                <a:latin typeface="Times New Roman" pitchFamily="18" charset="0"/>
              </a:rPr>
              <a:t>e</a:t>
            </a:r>
            <a:r>
              <a:rPr lang="en-US" altLang="zh-CN" sz="2400" b="1" smtClean="0">
                <a:solidFill>
                  <a:schemeClr val="bg2"/>
                </a:solidFill>
                <a:latin typeface="Times New Roman" pitchFamily="18" charset="0"/>
              </a:rPr>
              <a:t>= 0.5</a:t>
            </a:r>
            <a:r>
              <a:rPr lang="en-US" altLang="zh-CN" sz="2400" b="1" baseline="30000" smtClean="0">
                <a:solidFill>
                  <a:schemeClr val="bg2"/>
                </a:solidFill>
                <a:latin typeface="Times New Roman" pitchFamily="18" charset="0"/>
              </a:rPr>
              <a:t> </a:t>
            </a:r>
            <a:r>
              <a:rPr lang="en-US" altLang="zh-CN" sz="2400" b="1" smtClean="0">
                <a:solidFill>
                  <a:schemeClr val="bg2"/>
                </a:solidFill>
                <a:latin typeface="Times New Roman" pitchFamily="18" charset="0"/>
              </a:rPr>
              <a:t>mol/L</a:t>
            </a:r>
            <a:r>
              <a:rPr lang="zh-CN" altLang="en-US" sz="2400" b="1" smtClean="0">
                <a:solidFill>
                  <a:schemeClr val="bg2"/>
                </a:solidFill>
                <a:latin typeface="Times New Roman" pitchFamily="18" charset="0"/>
              </a:rPr>
              <a:t>。</a:t>
            </a:r>
            <a:r>
              <a:rPr lang="en-US" altLang="zh-CN" sz="2400" b="1" smtClean="0">
                <a:solidFill>
                  <a:schemeClr val="bg2"/>
                </a:solidFill>
                <a:latin typeface="Times New Roman" pitchFamily="18" charset="0"/>
              </a:rPr>
              <a:t>α-</a:t>
            </a:r>
            <a:r>
              <a:rPr lang="zh-CN" altLang="en-US" sz="2400" b="1" smtClean="0">
                <a:solidFill>
                  <a:schemeClr val="bg2"/>
                </a:solidFill>
                <a:latin typeface="Times New Roman" pitchFamily="18" charset="0"/>
              </a:rPr>
              <a:t>甲基苯乙烯在</a:t>
            </a:r>
            <a:r>
              <a:rPr lang="en-US" altLang="zh-CN" sz="2400" b="1" smtClean="0">
                <a:solidFill>
                  <a:schemeClr val="bg2"/>
                </a:solidFill>
                <a:latin typeface="Times New Roman" pitchFamily="18" charset="0"/>
              </a:rPr>
              <a:t>25 ℃</a:t>
            </a:r>
            <a:r>
              <a:rPr lang="zh-CN" altLang="en-US" sz="2400" b="1" smtClean="0">
                <a:solidFill>
                  <a:schemeClr val="bg2"/>
                </a:solidFill>
                <a:latin typeface="Times New Roman" pitchFamily="18" charset="0"/>
              </a:rPr>
              <a:t>时的</a:t>
            </a:r>
            <a:r>
              <a:rPr lang="en-US" altLang="zh-CN" sz="2400" b="1" smtClean="0">
                <a:solidFill>
                  <a:schemeClr val="bg2"/>
                </a:solidFill>
                <a:latin typeface="Times New Roman" pitchFamily="18" charset="0"/>
              </a:rPr>
              <a:t>[M]</a:t>
            </a:r>
            <a:r>
              <a:rPr lang="en-US" altLang="zh-CN" sz="2400" b="1" baseline="-25000" smtClean="0">
                <a:solidFill>
                  <a:schemeClr val="bg2"/>
                </a:solidFill>
                <a:latin typeface="Times New Roman" pitchFamily="18" charset="0"/>
              </a:rPr>
              <a:t>e</a:t>
            </a:r>
            <a:r>
              <a:rPr lang="en-US" altLang="zh-CN" sz="2400" b="1" smtClean="0">
                <a:solidFill>
                  <a:schemeClr val="bg2"/>
                </a:solidFill>
                <a:latin typeface="Times New Roman" pitchFamily="18" charset="0"/>
              </a:rPr>
              <a:t>=2.6</a:t>
            </a:r>
            <a:r>
              <a:rPr lang="en-US" altLang="zh-CN" sz="2400" b="1" baseline="30000" smtClean="0">
                <a:solidFill>
                  <a:schemeClr val="bg2"/>
                </a:solidFill>
                <a:latin typeface="Times New Roman" pitchFamily="18" charset="0"/>
              </a:rPr>
              <a:t> </a:t>
            </a:r>
            <a:r>
              <a:rPr lang="en-US" altLang="zh-CN" sz="2400" b="1" smtClean="0">
                <a:solidFill>
                  <a:schemeClr val="bg2"/>
                </a:solidFill>
                <a:latin typeface="Times New Roman" pitchFamily="18" charset="0"/>
              </a:rPr>
              <a:t>mol/L</a:t>
            </a:r>
            <a:r>
              <a:rPr lang="zh-CN" altLang="en-US" sz="2400" b="1" smtClean="0">
                <a:solidFill>
                  <a:schemeClr val="bg2"/>
                </a:solidFill>
                <a:latin typeface="Times New Roman" pitchFamily="18" charset="0"/>
              </a:rPr>
              <a:t>，因此聚合反应实际上已不可能进行完全。</a:t>
            </a:r>
          </a:p>
        </p:txBody>
      </p:sp>
      <p:sp>
        <p:nvSpPr>
          <p:cNvPr id="74755" name="Rectangle 4"/>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74756" name="Rectangle 5"/>
          <p:cNvSpPr>
            <a:spLocks noChangeArrowheads="1"/>
          </p:cNvSpPr>
          <p:nvPr/>
        </p:nvSpPr>
        <p:spPr bwMode="auto">
          <a:xfrm>
            <a:off x="611188" y="4221163"/>
            <a:ext cx="7921625" cy="17986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625475" algn="just"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在</a:t>
            </a:r>
            <a:r>
              <a:rPr lang="zh-CN" altLang="en-US" sz="2400" b="1">
                <a:solidFill>
                  <a:srgbClr val="A50021"/>
                </a:solidFill>
                <a:latin typeface="Times New Roman" pitchFamily="18" charset="0"/>
              </a:rPr>
              <a:t>聚合上限温度以上，单体难以聚合</a:t>
            </a:r>
            <a:r>
              <a:rPr lang="zh-CN" altLang="en-US" sz="2400" b="1">
                <a:solidFill>
                  <a:srgbClr val="00007D"/>
                </a:solidFill>
                <a:latin typeface="Times New Roman" pitchFamily="18" charset="0"/>
              </a:rPr>
              <a:t>。但是在聚合物形成以后，某些聚合物可在聚合上限温度以上使用。这是因为聚合物的解聚需要时间和解聚中心，因此是处于假平衡状态。在适当条件和适当时间内，解聚仍会发生。</a:t>
            </a:r>
          </a:p>
        </p:txBody>
      </p:sp>
    </p:spTree>
    <p:extLst>
      <p:ext uri="{BB962C8B-B14F-4D97-AF65-F5344CB8AC3E}">
        <p14:creationId xmlns:p14="http://schemas.microsoft.com/office/powerpoint/2010/main" val="4047287571"/>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4294967295"/>
          </p:nvPr>
        </p:nvSpPr>
        <p:spPr>
          <a:xfrm>
            <a:off x="611188" y="3860800"/>
            <a:ext cx="7921625" cy="2160588"/>
          </a:xfrm>
        </p:spPr>
        <p:txBody>
          <a:bodyPr/>
          <a:lstStyle/>
          <a:p>
            <a:pPr marL="0" indent="625475" algn="just" eaLnBrk="1" hangingPunct="1">
              <a:lnSpc>
                <a:spcPct val="120000"/>
              </a:lnSpc>
              <a:buFont typeface="Wingdings" pitchFamily="2" charset="2"/>
              <a:buNone/>
            </a:pPr>
            <a:r>
              <a:rPr lang="zh-CN" altLang="en-US" sz="2400" b="1" smtClean="0">
                <a:solidFill>
                  <a:schemeClr val="bg2"/>
                </a:solidFill>
                <a:latin typeface="Times New Roman" pitchFamily="18" charset="0"/>
              </a:rPr>
              <a:t>影响</a:t>
            </a:r>
            <a:r>
              <a:rPr lang="en-US" altLang="zh-CN" sz="2400" b="1" smtClean="0">
                <a:solidFill>
                  <a:schemeClr val="bg2"/>
                </a:solidFill>
                <a:latin typeface="Times New Roman" pitchFamily="18" charset="0"/>
              </a:rPr>
              <a:t>ΔH</a:t>
            </a:r>
            <a:r>
              <a:rPr lang="zh-CN" altLang="en-US" sz="2400" b="1" smtClean="0">
                <a:solidFill>
                  <a:schemeClr val="bg2"/>
                </a:solidFill>
                <a:latin typeface="Times New Roman" pitchFamily="18" charset="0"/>
              </a:rPr>
              <a:t>和</a:t>
            </a:r>
            <a:r>
              <a:rPr lang="en-US" altLang="zh-CN" sz="2400" b="1" smtClean="0">
                <a:solidFill>
                  <a:schemeClr val="bg2"/>
                </a:solidFill>
                <a:latin typeface="Times New Roman" pitchFamily="18" charset="0"/>
              </a:rPr>
              <a:t>ΔS</a:t>
            </a:r>
            <a:r>
              <a:rPr lang="zh-CN" altLang="en-US" sz="2400" b="1" smtClean="0">
                <a:solidFill>
                  <a:schemeClr val="bg2"/>
                </a:solidFill>
                <a:latin typeface="Times New Roman" pitchFamily="18" charset="0"/>
              </a:rPr>
              <a:t>的因素均影响</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。如</a:t>
            </a:r>
            <a:r>
              <a:rPr lang="zh-CN" altLang="en-US" sz="2400" b="1" smtClean="0">
                <a:solidFill>
                  <a:srgbClr val="A50021"/>
                </a:solidFill>
                <a:latin typeface="Times New Roman" pitchFamily="18" charset="0"/>
              </a:rPr>
              <a:t>聚合物中结构单元间的键合力</a:t>
            </a:r>
            <a:r>
              <a:rPr lang="zh-CN" altLang="en-US" sz="2400" b="1" smtClean="0">
                <a:solidFill>
                  <a:schemeClr val="bg2"/>
                </a:solidFill>
                <a:latin typeface="Times New Roman" pitchFamily="18" charset="0"/>
              </a:rPr>
              <a:t>越大，越不易降解，则</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越高。</a:t>
            </a:r>
            <a:r>
              <a:rPr lang="zh-CN" altLang="en-US" sz="2400" b="1" smtClean="0">
                <a:solidFill>
                  <a:srgbClr val="A50021"/>
                </a:solidFill>
                <a:latin typeface="Times New Roman" pitchFamily="18" charset="0"/>
              </a:rPr>
              <a:t>侧基的空间张力和空间位阻</a:t>
            </a:r>
            <a:r>
              <a:rPr lang="zh-CN" altLang="en-US" sz="2400" b="1" smtClean="0">
                <a:solidFill>
                  <a:schemeClr val="bg2"/>
                </a:solidFill>
                <a:latin typeface="Times New Roman" pitchFamily="18" charset="0"/>
              </a:rPr>
              <a:t>越大，则</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越低。</a:t>
            </a:r>
            <a:r>
              <a:rPr lang="zh-CN" altLang="en-US" sz="2400" b="1" smtClean="0">
                <a:solidFill>
                  <a:srgbClr val="A50021"/>
                </a:solidFill>
                <a:latin typeface="Times New Roman" pitchFamily="18" charset="0"/>
              </a:rPr>
              <a:t>单体的共振稳定性</a:t>
            </a:r>
            <a:r>
              <a:rPr lang="zh-CN" altLang="en-US" sz="2400" b="1" smtClean="0">
                <a:solidFill>
                  <a:schemeClr val="bg2"/>
                </a:solidFill>
                <a:latin typeface="Times New Roman" pitchFamily="18" charset="0"/>
              </a:rPr>
              <a:t>使得</a:t>
            </a:r>
            <a:r>
              <a:rPr lang="en-US" altLang="zh-CN" sz="2400" b="1" smtClean="0">
                <a:solidFill>
                  <a:schemeClr val="bg2"/>
                </a:solidFill>
                <a:latin typeface="Times New Roman" pitchFamily="18" charset="0"/>
              </a:rPr>
              <a:t>ΔH</a:t>
            </a:r>
            <a:r>
              <a:rPr lang="zh-CN" altLang="en-US" sz="2400" b="1" smtClean="0">
                <a:solidFill>
                  <a:schemeClr val="bg2"/>
                </a:solidFill>
                <a:latin typeface="Times New Roman" pitchFamily="18" charset="0"/>
              </a:rPr>
              <a:t>降低，故</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也降低。</a:t>
            </a:r>
          </a:p>
        </p:txBody>
      </p:sp>
      <p:sp>
        <p:nvSpPr>
          <p:cNvPr id="75779" name="Rectangle 4"/>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1984517" name="Rectangle 5"/>
          <p:cNvSpPr>
            <a:spLocks noChangeArrowheads="1"/>
          </p:cNvSpPr>
          <p:nvPr/>
        </p:nvSpPr>
        <p:spPr bwMode="auto">
          <a:xfrm>
            <a:off x="611188" y="981075"/>
            <a:ext cx="5073650" cy="457200"/>
          </a:xfrm>
          <a:prstGeom prst="rect">
            <a:avLst/>
          </a:prstGeom>
          <a:noFill/>
          <a:ln w="9525" algn="ctr">
            <a:noFill/>
            <a:miter lim="800000"/>
            <a:headEnd/>
            <a:tailEnd/>
          </a:ln>
          <a:effectLst/>
        </p:spPr>
        <p:txBody>
          <a:bodyPr anchor="ct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影响聚合上限温度的因素</a:t>
            </a:r>
          </a:p>
        </p:txBody>
      </p:sp>
      <p:sp>
        <p:nvSpPr>
          <p:cNvPr id="75781" name="Rectangle 6"/>
          <p:cNvSpPr>
            <a:spLocks noChangeArrowheads="1"/>
          </p:cNvSpPr>
          <p:nvPr/>
        </p:nvSpPr>
        <p:spPr bwMode="auto">
          <a:xfrm>
            <a:off x="611188" y="1557338"/>
            <a:ext cx="309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7D"/>
                </a:solidFill>
                <a:latin typeface="黑体" pitchFamily="49" charset="-122"/>
                <a:ea typeface="黑体" pitchFamily="49" charset="-122"/>
              </a:rPr>
              <a:t>（</a:t>
            </a:r>
            <a:r>
              <a:rPr lang="en-US" altLang="zh-CN" sz="2400" b="1">
                <a:solidFill>
                  <a:srgbClr val="00007D"/>
                </a:solidFill>
                <a:latin typeface="黑体" pitchFamily="49" charset="-122"/>
                <a:ea typeface="黑体" pitchFamily="49" charset="-122"/>
              </a:rPr>
              <a:t>1</a:t>
            </a:r>
            <a:r>
              <a:rPr lang="zh-CN" altLang="en-US" sz="2400" b="1">
                <a:solidFill>
                  <a:srgbClr val="00007D"/>
                </a:solidFill>
                <a:latin typeface="黑体" pitchFamily="49" charset="-122"/>
                <a:ea typeface="黑体" pitchFamily="49" charset="-122"/>
              </a:rPr>
              <a:t>）</a:t>
            </a:r>
            <a:r>
              <a:rPr lang="en-US" altLang="zh-CN" sz="2400" b="1">
                <a:solidFill>
                  <a:srgbClr val="00007D"/>
                </a:solidFill>
                <a:latin typeface="黑体" pitchFamily="49" charset="-122"/>
                <a:ea typeface="黑体" pitchFamily="49" charset="-122"/>
              </a:rPr>
              <a:t>ΔH</a:t>
            </a:r>
            <a:r>
              <a:rPr lang="zh-CN" altLang="en-US" sz="2400" b="1">
                <a:solidFill>
                  <a:srgbClr val="00007D"/>
                </a:solidFill>
                <a:latin typeface="黑体" pitchFamily="49" charset="-122"/>
                <a:ea typeface="黑体" pitchFamily="49" charset="-122"/>
              </a:rPr>
              <a:t>和</a:t>
            </a:r>
            <a:r>
              <a:rPr lang="en-US" altLang="zh-CN" sz="2400" b="1">
                <a:solidFill>
                  <a:srgbClr val="00007D"/>
                </a:solidFill>
                <a:latin typeface="黑体" pitchFamily="49" charset="-122"/>
                <a:ea typeface="黑体" pitchFamily="49" charset="-122"/>
              </a:rPr>
              <a:t>ΔS</a:t>
            </a:r>
            <a:r>
              <a:rPr lang="zh-CN" altLang="en-US" sz="2400" b="1">
                <a:solidFill>
                  <a:srgbClr val="00007D"/>
                </a:solidFill>
                <a:latin typeface="黑体" pitchFamily="49" charset="-122"/>
                <a:ea typeface="黑体" pitchFamily="49" charset="-122"/>
              </a:rPr>
              <a:t>的影响</a:t>
            </a:r>
          </a:p>
        </p:txBody>
      </p:sp>
      <p:graphicFrame>
        <p:nvGraphicFramePr>
          <p:cNvPr id="1984519" name="Object 7"/>
          <p:cNvGraphicFramePr>
            <a:graphicFrameLocks noChangeAspect="1"/>
          </p:cNvGraphicFramePr>
          <p:nvPr/>
        </p:nvGraphicFramePr>
        <p:xfrm>
          <a:off x="3276600" y="2492375"/>
          <a:ext cx="1800225" cy="1173163"/>
        </p:xfrm>
        <a:graphic>
          <a:graphicData uri="http://schemas.openxmlformats.org/presentationml/2006/ole">
            <mc:AlternateContent xmlns:mc="http://schemas.openxmlformats.org/markup-compatibility/2006">
              <mc:Choice xmlns:v="urn:schemas-microsoft-com:vml" Requires="v">
                <p:oleObj spid="_x0000_s26634" name="公式" r:id="rId3" imgW="596641" imgH="393529" progId="Equation.3">
                  <p:embed/>
                </p:oleObj>
              </mc:Choice>
              <mc:Fallback>
                <p:oleObj name="公式" r:id="rId3" imgW="596641"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92375"/>
                        <a:ext cx="1800225" cy="1173163"/>
                      </a:xfrm>
                      <a:prstGeom prst="rect">
                        <a:avLst/>
                      </a:prstGeom>
                      <a:solidFill>
                        <a:srgbClr val="CCFFFF"/>
                      </a:solidFill>
                      <a:ln>
                        <a:noFill/>
                      </a:ln>
                      <a:extLst>
                        <a:ext uri="{91240B29-F687-4F45-9708-019B960494DF}">
                          <a14:hiddenLine xmlns:a14="http://schemas.microsoft.com/office/drawing/2010/main" w="9525">
                            <a:solidFill>
                              <a:srgbClr val="CCFFFF"/>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32113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8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4294967295"/>
          </p:nvPr>
        </p:nvSpPr>
        <p:spPr>
          <a:xfrm>
            <a:off x="611188" y="1484313"/>
            <a:ext cx="7921625" cy="1584325"/>
          </a:xfrm>
        </p:spPr>
        <p:txBody>
          <a:bodyPr/>
          <a:lstStyle/>
          <a:p>
            <a:pPr marL="0" indent="625475" algn="just" eaLnBrk="1" hangingPunct="1">
              <a:lnSpc>
                <a:spcPct val="120000"/>
              </a:lnSpc>
              <a:buFont typeface="Wingdings" pitchFamily="2" charset="2"/>
              <a:buNone/>
            </a:pPr>
            <a:r>
              <a:rPr lang="zh-CN" altLang="en-US" sz="2400" b="1" smtClean="0">
                <a:solidFill>
                  <a:schemeClr val="bg2"/>
                </a:solidFill>
                <a:latin typeface="Times New Roman" pitchFamily="18" charset="0"/>
              </a:rPr>
              <a:t>压力对</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有很大影响。聚合是体积收缩过程。增加压力有利于平衡向形成聚合物的方向移动进行。压力对</a:t>
            </a:r>
            <a:r>
              <a:rPr lang="en-US" altLang="zh-CN" sz="2400" b="1" smtClean="0">
                <a:solidFill>
                  <a:schemeClr val="bg2"/>
                </a:solidFill>
                <a:latin typeface="Times New Roman" pitchFamily="18" charset="0"/>
              </a:rPr>
              <a:t>T</a:t>
            </a:r>
            <a:r>
              <a:rPr lang="en-US" altLang="zh-CN" sz="2400" b="1" baseline="-25000" smtClean="0">
                <a:solidFill>
                  <a:schemeClr val="bg2"/>
                </a:solidFill>
                <a:latin typeface="Times New Roman" pitchFamily="18" charset="0"/>
              </a:rPr>
              <a:t>c</a:t>
            </a:r>
            <a:r>
              <a:rPr lang="zh-CN" altLang="en-US" sz="2400" b="1" smtClean="0">
                <a:solidFill>
                  <a:schemeClr val="bg2"/>
                </a:solidFill>
                <a:latin typeface="Times New Roman" pitchFamily="18" charset="0"/>
              </a:rPr>
              <a:t>的影响可从</a:t>
            </a:r>
            <a:r>
              <a:rPr lang="en-US" altLang="zh-CN" sz="2400" b="1" smtClean="0">
                <a:solidFill>
                  <a:schemeClr val="bg2"/>
                </a:solidFill>
                <a:latin typeface="Times New Roman" pitchFamily="18" charset="0"/>
              </a:rPr>
              <a:t>Clapeyron—Clausius</a:t>
            </a:r>
            <a:r>
              <a:rPr lang="zh-CN" altLang="en-US" sz="2400" b="1" smtClean="0">
                <a:solidFill>
                  <a:schemeClr val="bg2"/>
                </a:solidFill>
                <a:latin typeface="Times New Roman" pitchFamily="18" charset="0"/>
              </a:rPr>
              <a:t>方程解释。    </a:t>
            </a:r>
            <a:endParaRPr lang="zh-CN" altLang="en-US" sz="2400" smtClean="0">
              <a:solidFill>
                <a:schemeClr val="bg2"/>
              </a:solidFill>
            </a:endParaRPr>
          </a:p>
        </p:txBody>
      </p:sp>
      <p:sp>
        <p:nvSpPr>
          <p:cNvPr id="198554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76804" name="Object 5"/>
          <p:cNvGraphicFramePr>
            <a:graphicFrameLocks noChangeAspect="1"/>
          </p:cNvGraphicFramePr>
          <p:nvPr/>
        </p:nvGraphicFramePr>
        <p:xfrm>
          <a:off x="3132138" y="2997200"/>
          <a:ext cx="2154237" cy="996950"/>
        </p:xfrm>
        <a:graphic>
          <a:graphicData uri="http://schemas.openxmlformats.org/presentationml/2006/ole">
            <mc:AlternateContent xmlns:mc="http://schemas.openxmlformats.org/markup-compatibility/2006">
              <mc:Choice xmlns:v="urn:schemas-microsoft-com:vml" Requires="v">
                <p:oleObj spid="_x0000_s27666" name="公式" r:id="rId3" imgW="914400" imgH="419100" progId="Equation.3">
                  <p:embed/>
                </p:oleObj>
              </mc:Choice>
              <mc:Fallback>
                <p:oleObj name="公式" r:id="rId3" imgW="9144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997200"/>
                        <a:ext cx="21542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5" name="Rectangle 7"/>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3.3 聚合热力学和聚合平衡</a:t>
            </a:r>
          </a:p>
        </p:txBody>
      </p:sp>
      <p:sp>
        <p:nvSpPr>
          <p:cNvPr id="76806" name="Rectangle 8"/>
          <p:cNvSpPr>
            <a:spLocks noChangeArrowheads="1"/>
          </p:cNvSpPr>
          <p:nvPr/>
        </p:nvSpPr>
        <p:spPr bwMode="auto">
          <a:xfrm>
            <a:off x="611188" y="981075"/>
            <a:ext cx="2481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A50021"/>
                </a:solidFill>
                <a:latin typeface="黑体" pitchFamily="49" charset="-122"/>
                <a:ea typeface="黑体" pitchFamily="49" charset="-122"/>
              </a:rPr>
              <a:t>（</a:t>
            </a:r>
            <a:r>
              <a:rPr lang="en-US" altLang="zh-CN" sz="2400" b="1">
                <a:solidFill>
                  <a:srgbClr val="A50021"/>
                </a:solidFill>
                <a:latin typeface="黑体" pitchFamily="49" charset="-122"/>
                <a:ea typeface="黑体" pitchFamily="49" charset="-122"/>
              </a:rPr>
              <a:t>2</a:t>
            </a:r>
            <a:r>
              <a:rPr lang="zh-CN" altLang="en-US" sz="2400" b="1">
                <a:solidFill>
                  <a:srgbClr val="A50021"/>
                </a:solidFill>
                <a:latin typeface="黑体" pitchFamily="49" charset="-122"/>
                <a:ea typeface="黑体" pitchFamily="49" charset="-122"/>
              </a:rPr>
              <a:t>）压力的影响</a:t>
            </a:r>
          </a:p>
        </p:txBody>
      </p:sp>
      <p:sp>
        <p:nvSpPr>
          <p:cNvPr id="76807" name="Rectangle 9"/>
          <p:cNvSpPr>
            <a:spLocks noChangeArrowheads="1"/>
          </p:cNvSpPr>
          <p:nvPr/>
        </p:nvSpPr>
        <p:spPr bwMode="auto">
          <a:xfrm>
            <a:off x="611188" y="5229225"/>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5475" algn="just" fontAlgn="base">
              <a:spcBef>
                <a:spcPct val="0"/>
              </a:spcBef>
              <a:spcAft>
                <a:spcPct val="0"/>
              </a:spcAft>
            </a:pPr>
            <a:r>
              <a:rPr lang="zh-CN" altLang="en-US" sz="2400" b="1">
                <a:solidFill>
                  <a:srgbClr val="00007D"/>
                </a:solidFill>
                <a:latin typeface="Times New Roman" pitchFamily="18" charset="0"/>
              </a:rPr>
              <a:t>由于</a:t>
            </a:r>
            <a:r>
              <a:rPr lang="en-US" altLang="zh-CN" sz="2400" b="1">
                <a:solidFill>
                  <a:srgbClr val="00007D"/>
                </a:solidFill>
                <a:latin typeface="Times New Roman" pitchFamily="18" charset="0"/>
              </a:rPr>
              <a:t>ΔV</a:t>
            </a:r>
            <a:r>
              <a:rPr lang="zh-CN" altLang="en-US" sz="2400" b="1">
                <a:solidFill>
                  <a:srgbClr val="00007D"/>
                </a:solidFill>
                <a:latin typeface="Times New Roman" pitchFamily="18" charset="0"/>
              </a:rPr>
              <a:t>和</a:t>
            </a:r>
            <a:r>
              <a:rPr lang="en-US" altLang="zh-CN" sz="2400" b="1">
                <a:solidFill>
                  <a:srgbClr val="00007D"/>
                </a:solidFill>
                <a:latin typeface="Times New Roman" pitchFamily="18" charset="0"/>
              </a:rPr>
              <a:t>ΔH</a:t>
            </a:r>
            <a:r>
              <a:rPr lang="zh-CN" altLang="en-US" sz="2400" b="1">
                <a:solidFill>
                  <a:srgbClr val="00007D"/>
                </a:solidFill>
                <a:latin typeface="Times New Roman" pitchFamily="18" charset="0"/>
              </a:rPr>
              <a:t>均为负值，则</a:t>
            </a:r>
            <a:r>
              <a:rPr lang="en-US" altLang="zh-CN" sz="2400" b="1">
                <a:solidFill>
                  <a:srgbClr val="00007D"/>
                </a:solidFill>
                <a:latin typeface="Times New Roman" pitchFamily="18" charset="0"/>
              </a:rPr>
              <a:t>ΔV/ΔH</a:t>
            </a:r>
            <a:r>
              <a:rPr lang="zh-CN" altLang="en-US" sz="2400" b="1">
                <a:solidFill>
                  <a:srgbClr val="00007D"/>
                </a:solidFill>
                <a:latin typeface="Times New Roman" pitchFamily="18" charset="0"/>
              </a:rPr>
              <a:t>为正值，即</a:t>
            </a:r>
            <a:r>
              <a:rPr lang="en-US" altLang="zh-CN" sz="2400" b="1">
                <a:solidFill>
                  <a:srgbClr val="A50021"/>
                </a:solidFill>
                <a:latin typeface="Times New Roman" pitchFamily="18" charset="0"/>
              </a:rPr>
              <a:t>T</a:t>
            </a:r>
            <a:r>
              <a:rPr lang="en-US" altLang="zh-CN" sz="2400" b="1" baseline="-25000">
                <a:solidFill>
                  <a:srgbClr val="A50021"/>
                </a:solidFill>
                <a:latin typeface="Times New Roman" pitchFamily="18" charset="0"/>
              </a:rPr>
              <a:t>c</a:t>
            </a:r>
            <a:r>
              <a:rPr lang="zh-CN" altLang="en-US" sz="2400" b="1">
                <a:solidFill>
                  <a:srgbClr val="A50021"/>
                </a:solidFill>
                <a:latin typeface="Times New Roman" pitchFamily="18" charset="0"/>
              </a:rPr>
              <a:t>随压力上升</a:t>
            </a:r>
            <a:r>
              <a:rPr lang="zh-CN" altLang="en-US" sz="2400" b="1">
                <a:solidFill>
                  <a:srgbClr val="00007D"/>
                </a:solidFill>
                <a:latin typeface="Times New Roman" pitchFamily="18" charset="0"/>
              </a:rPr>
              <a:t>而提高。</a:t>
            </a:r>
          </a:p>
        </p:txBody>
      </p:sp>
      <p:graphicFrame>
        <p:nvGraphicFramePr>
          <p:cNvPr id="76808" name="Object 10"/>
          <p:cNvGraphicFramePr>
            <a:graphicFrameLocks noChangeAspect="1"/>
          </p:cNvGraphicFramePr>
          <p:nvPr/>
        </p:nvGraphicFramePr>
        <p:xfrm>
          <a:off x="3132138" y="4076700"/>
          <a:ext cx="2097087" cy="998538"/>
        </p:xfrm>
        <a:graphic>
          <a:graphicData uri="http://schemas.openxmlformats.org/presentationml/2006/ole">
            <mc:AlternateContent xmlns:mc="http://schemas.openxmlformats.org/markup-compatibility/2006">
              <mc:Choice xmlns:v="urn:schemas-microsoft-com:vml" Requires="v">
                <p:oleObj spid="_x0000_s27667" name="公式" r:id="rId5" imgW="889000" imgH="419100" progId="Equation.3">
                  <p:embed/>
                </p:oleObj>
              </mc:Choice>
              <mc:Fallback>
                <p:oleObj name="公式" r:id="rId5" imgW="8890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4076700"/>
                        <a:ext cx="209708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271248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611188" y="1125538"/>
            <a:ext cx="7921625" cy="1439862"/>
          </a:xfrm>
        </p:spPr>
        <p:txBody>
          <a:bodyPr/>
          <a:lstStyle/>
          <a:p>
            <a:pPr marL="0" indent="625475" eaLnBrk="1" hangingPunct="1">
              <a:lnSpc>
                <a:spcPct val="120000"/>
              </a:lnSpc>
              <a:buFont typeface="Wingdings" pitchFamily="2" charset="2"/>
              <a:buNone/>
            </a:pPr>
            <a:r>
              <a:rPr lang="zh-CN" altLang="en-US" sz="2400" b="1" smtClean="0">
                <a:solidFill>
                  <a:schemeClr val="bg2"/>
                </a:solidFill>
              </a:rPr>
              <a:t>自由基聚合有两个重要指标：</a:t>
            </a:r>
            <a:r>
              <a:rPr lang="zh-CN" altLang="en-US" sz="2400" b="1" smtClean="0">
                <a:solidFill>
                  <a:srgbClr val="A50021"/>
                </a:solidFill>
              </a:rPr>
              <a:t>聚合速率</a:t>
            </a:r>
            <a:r>
              <a:rPr lang="zh-CN" altLang="en-US" sz="2400" b="1" smtClean="0">
                <a:solidFill>
                  <a:schemeClr val="bg2"/>
                </a:solidFill>
              </a:rPr>
              <a:t>和</a:t>
            </a:r>
            <a:r>
              <a:rPr lang="zh-CN" altLang="en-US" sz="2400" b="1" smtClean="0">
                <a:solidFill>
                  <a:srgbClr val="A50021"/>
                </a:solidFill>
              </a:rPr>
              <a:t>分子量</a:t>
            </a:r>
            <a:r>
              <a:rPr lang="zh-CN" altLang="en-US" sz="2400" b="1" smtClean="0">
                <a:solidFill>
                  <a:schemeClr val="bg2"/>
                </a:solidFill>
              </a:rPr>
              <a:t>。为了弄清楚这两个指标的影响因素和对它们的控制方法，就必须从自由基聚合的机理入手。</a:t>
            </a:r>
            <a:endParaRPr lang="zh-CN" altLang="en-US" sz="2400" b="1" smtClean="0">
              <a:solidFill>
                <a:schemeClr val="bg2"/>
              </a:solidFill>
              <a:latin typeface="Times New Roman" pitchFamily="18" charset="0"/>
            </a:endParaRPr>
          </a:p>
        </p:txBody>
      </p:sp>
      <p:sp>
        <p:nvSpPr>
          <p:cNvPr id="77827"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76682" name="Rectangle 10"/>
          <p:cNvSpPr>
            <a:spLocks noChangeArrowheads="1"/>
          </p:cNvSpPr>
          <p:nvPr/>
        </p:nvSpPr>
        <p:spPr bwMode="auto">
          <a:xfrm>
            <a:off x="611188" y="2852738"/>
            <a:ext cx="5410200" cy="504825"/>
          </a:xfrm>
          <a:prstGeom prst="rect">
            <a:avLst/>
          </a:prstGeom>
          <a:noFill/>
          <a:ln w="9525" algn="ctr">
            <a:noFill/>
            <a:miter lim="800000"/>
            <a:headEnd/>
            <a:tailEnd/>
          </a:ln>
          <a:effectLst/>
        </p:spPr>
        <p:txBody>
          <a:bodyPr anchor="ct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自由基的活性</a:t>
            </a:r>
          </a:p>
        </p:txBody>
      </p:sp>
      <p:sp>
        <p:nvSpPr>
          <p:cNvPr id="77829" name="Rectangle 11"/>
          <p:cNvSpPr>
            <a:spLocks noChangeArrowheads="1"/>
          </p:cNvSpPr>
          <p:nvPr/>
        </p:nvSpPr>
        <p:spPr bwMode="auto">
          <a:xfrm>
            <a:off x="611188" y="3573463"/>
            <a:ext cx="79216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7D"/>
                </a:solidFill>
              </a:rPr>
              <a:t>通常自由基性质活泼，寿命很短，有很强的获得</a:t>
            </a:r>
            <a:r>
              <a:rPr lang="en-US" altLang="zh-CN" sz="2400" b="1">
                <a:solidFill>
                  <a:srgbClr val="00007D"/>
                </a:solidFill>
                <a:ea typeface="ˎ̥"/>
                <a:cs typeface="ˎ̥"/>
              </a:rPr>
              <a:t>/</a:t>
            </a:r>
            <a:r>
              <a:rPr lang="zh-CN" altLang="en-US" sz="2400" b="1">
                <a:solidFill>
                  <a:srgbClr val="00007D"/>
                </a:solidFill>
              </a:rPr>
              <a:t>失去电子而变稳定的倾向，这就是自由基的活性所在。但是不同的自由基活性差别很大。</a:t>
            </a:r>
          </a:p>
        </p:txBody>
      </p:sp>
      <p:sp>
        <p:nvSpPr>
          <p:cNvPr id="77830" name="Text Box 12"/>
          <p:cNvSpPr txBox="1">
            <a:spLocks noChangeArrowheads="1"/>
          </p:cNvSpPr>
          <p:nvPr/>
        </p:nvSpPr>
        <p:spPr bwMode="auto">
          <a:xfrm>
            <a:off x="1087438" y="5300663"/>
            <a:ext cx="6005512"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rPr>
              <a:t>影响因素：共轭效应、空间位阻、极性效应</a:t>
            </a:r>
            <a:endParaRPr lang="zh-CN" altLang="en-US">
              <a:solidFill>
                <a:srgbClr val="000000"/>
              </a:solidFill>
              <a:latin typeface="Arial" pitchFamily="34" charset="0"/>
            </a:endParaRPr>
          </a:p>
        </p:txBody>
      </p:sp>
    </p:spTree>
    <p:extLst>
      <p:ext uri="{BB962C8B-B14F-4D97-AF65-F5344CB8AC3E}">
        <p14:creationId xmlns:p14="http://schemas.microsoft.com/office/powerpoint/2010/main" val="35444267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1"/>
          <p:cNvSpPr txBox="1">
            <a:spLocks noChangeArrowheads="1"/>
          </p:cNvSpPr>
          <p:nvPr/>
        </p:nvSpPr>
        <p:spPr bwMode="auto">
          <a:xfrm>
            <a:off x="246063" y="5013325"/>
            <a:ext cx="3841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800" b="0">
                <a:solidFill>
                  <a:srgbClr val="000000"/>
                </a:solidFill>
                <a:latin typeface="Arial" pitchFamily="34" charset="0"/>
                <a:ea typeface="宋体" pitchFamily="2" charset="-122"/>
              </a:rPr>
              <a:t>				</a:t>
            </a:r>
          </a:p>
        </p:txBody>
      </p:sp>
      <p:sp>
        <p:nvSpPr>
          <p:cNvPr id="33795" name="Rectangle 17"/>
          <p:cNvSpPr>
            <a:spLocks noChangeArrowheads="1"/>
          </p:cNvSpPr>
          <p:nvPr/>
        </p:nvSpPr>
        <p:spPr bwMode="auto">
          <a:xfrm>
            <a:off x="684213" y="908050"/>
            <a:ext cx="79311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8650" fontAlgn="base">
              <a:lnSpc>
                <a:spcPct val="120000"/>
              </a:lnSpc>
              <a:spcBef>
                <a:spcPct val="20000"/>
              </a:spcBef>
              <a:spcAft>
                <a:spcPct val="0"/>
              </a:spcAft>
            </a:pPr>
            <a:r>
              <a:rPr lang="zh-CN" altLang="en-US" sz="2400" b="1">
                <a:solidFill>
                  <a:srgbClr val="000000"/>
                </a:solidFill>
              </a:rPr>
              <a:t>引发剂分解成活性中心时，共价键有两种裂解形式：</a:t>
            </a:r>
            <a:r>
              <a:rPr lang="zh-CN" altLang="en-US" sz="2400" b="1">
                <a:solidFill>
                  <a:srgbClr val="A50021"/>
                </a:solidFill>
              </a:rPr>
              <a:t>均裂</a:t>
            </a:r>
            <a:r>
              <a:rPr lang="zh-CN" altLang="en-US" sz="2400" b="1">
                <a:solidFill>
                  <a:srgbClr val="000000"/>
                </a:solidFill>
              </a:rPr>
              <a:t>和</a:t>
            </a:r>
            <a:r>
              <a:rPr lang="zh-CN" altLang="en-US" sz="2400" b="1">
                <a:solidFill>
                  <a:srgbClr val="A50021"/>
                </a:solidFill>
              </a:rPr>
              <a:t>异裂</a:t>
            </a:r>
            <a:r>
              <a:rPr lang="zh-CN" altLang="en-US" sz="2400" b="1">
                <a:solidFill>
                  <a:srgbClr val="000000"/>
                </a:solidFill>
              </a:rPr>
              <a:t>。均裂的结果产生两个自由基；异裂的结果形成阴离子和阳离子。      </a:t>
            </a:r>
          </a:p>
        </p:txBody>
      </p:sp>
      <p:graphicFrame>
        <p:nvGraphicFramePr>
          <p:cNvPr id="33796" name="Object 18"/>
          <p:cNvGraphicFramePr>
            <a:graphicFrameLocks noChangeAspect="1"/>
          </p:cNvGraphicFramePr>
          <p:nvPr/>
        </p:nvGraphicFramePr>
        <p:xfrm>
          <a:off x="2700338" y="2614613"/>
          <a:ext cx="2808287" cy="1246187"/>
        </p:xfrm>
        <a:graphic>
          <a:graphicData uri="http://schemas.openxmlformats.org/presentationml/2006/ole">
            <mc:AlternateContent xmlns:mc="http://schemas.openxmlformats.org/markup-compatibility/2006">
              <mc:Choice xmlns:v="urn:schemas-microsoft-com:vml" Requires="v">
                <p:oleObj spid="_x0000_s2058" name="Document" r:id="rId3" imgW="1524000" imgH="676275" progId="ChemWindow.Document">
                  <p:embed/>
                </p:oleObj>
              </mc:Choice>
              <mc:Fallback>
                <p:oleObj name="Document" r:id="rId3" imgW="1524000" imgH="6762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2614613"/>
                        <a:ext cx="2808287" cy="124618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2803" name="Rectangle 19"/>
          <p:cNvSpPr>
            <a:spLocks noChangeArrowheads="1"/>
          </p:cNvSpPr>
          <p:nvPr/>
        </p:nvSpPr>
        <p:spPr bwMode="auto">
          <a:xfrm>
            <a:off x="611188" y="4221163"/>
            <a:ext cx="7993062"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8650" fontAlgn="base">
              <a:lnSpc>
                <a:spcPct val="120000"/>
              </a:lnSpc>
              <a:spcBef>
                <a:spcPct val="20000"/>
              </a:spcBef>
              <a:spcAft>
                <a:spcPct val="0"/>
              </a:spcAft>
            </a:pPr>
            <a:r>
              <a:rPr lang="zh-CN" altLang="en-US" sz="2400" b="1">
                <a:solidFill>
                  <a:srgbClr val="000000"/>
                </a:solidFill>
                <a:latin typeface="Times New Roman" pitchFamily="18" charset="0"/>
              </a:rPr>
              <a:t>自由基、阴离子和阳离子均有可能作为连锁聚合的活性中心，按照连锁聚合反应进行过程中</a:t>
            </a:r>
            <a:r>
              <a:rPr lang="zh-CN" altLang="en-US" sz="2400" b="1">
                <a:solidFill>
                  <a:srgbClr val="000000"/>
                </a:solidFill>
              </a:rPr>
              <a:t>“</a:t>
            </a:r>
            <a:r>
              <a:rPr lang="zh-CN" altLang="en-US" sz="2400" b="1">
                <a:solidFill>
                  <a:srgbClr val="000000"/>
                </a:solidFill>
                <a:latin typeface="Times New Roman" pitchFamily="18" charset="0"/>
              </a:rPr>
              <a:t>活性中心</a:t>
            </a:r>
            <a:r>
              <a:rPr lang="zh-CN" altLang="en-US" sz="2400" b="1">
                <a:solidFill>
                  <a:srgbClr val="000000"/>
                </a:solidFill>
              </a:rPr>
              <a:t>”</a:t>
            </a:r>
            <a:r>
              <a:rPr lang="zh-CN" altLang="en-US" sz="2400" b="1">
                <a:solidFill>
                  <a:srgbClr val="000000"/>
                </a:solidFill>
                <a:latin typeface="Times New Roman" pitchFamily="18" charset="0"/>
              </a:rPr>
              <a:t>的不同又可以分为</a:t>
            </a:r>
            <a:r>
              <a:rPr lang="zh-CN" altLang="en-US" sz="2400" b="1">
                <a:solidFill>
                  <a:srgbClr val="A50021"/>
                </a:solidFill>
                <a:latin typeface="Times New Roman" pitchFamily="18" charset="0"/>
              </a:rPr>
              <a:t>自由基聚合</a:t>
            </a:r>
            <a:r>
              <a:rPr lang="zh-CN" altLang="en-US" sz="2400" b="1">
                <a:solidFill>
                  <a:srgbClr val="000000"/>
                </a:solidFill>
                <a:latin typeface="Times New Roman" pitchFamily="18" charset="0"/>
              </a:rPr>
              <a:t>和</a:t>
            </a:r>
            <a:r>
              <a:rPr lang="zh-CN" altLang="en-US" sz="2400" b="1">
                <a:solidFill>
                  <a:srgbClr val="A50021"/>
                </a:solidFill>
                <a:latin typeface="Times New Roman" pitchFamily="18" charset="0"/>
              </a:rPr>
              <a:t>离子聚合</a:t>
            </a:r>
            <a:r>
              <a:rPr lang="en-US" altLang="zh-CN" sz="2400" b="1">
                <a:solidFill>
                  <a:srgbClr val="000000"/>
                </a:solidFill>
                <a:latin typeface="Times New Roman" pitchFamily="18" charset="0"/>
              </a:rPr>
              <a:t>;</a:t>
            </a:r>
            <a:endParaRPr lang="zh-CN" altLang="en-US" sz="2400" b="1">
              <a:solidFill>
                <a:srgbClr val="000000"/>
              </a:solidFill>
              <a:latin typeface="Times New Roman" pitchFamily="18" charset="0"/>
            </a:endParaRPr>
          </a:p>
        </p:txBody>
      </p:sp>
      <p:sp>
        <p:nvSpPr>
          <p:cNvPr id="33798" name="Rectangle 21"/>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5</a:t>
            </a:fld>
            <a:endParaRPr lang="en-US" altLang="zh-CN">
              <a:solidFill>
                <a:srgbClr val="000000"/>
              </a:solidFill>
            </a:endParaRPr>
          </a:p>
        </p:txBody>
      </p:sp>
    </p:spTree>
    <p:extLst>
      <p:ext uri="{BB962C8B-B14F-4D97-AF65-F5344CB8AC3E}">
        <p14:creationId xmlns:p14="http://schemas.microsoft.com/office/powerpoint/2010/main" val="1986090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2803"/>
                                        </p:tgtEl>
                                        <p:attrNameLst>
                                          <p:attrName>style.visibility</p:attrName>
                                        </p:attrNameLst>
                                      </p:cBhvr>
                                      <p:to>
                                        <p:strVal val="visible"/>
                                      </p:to>
                                    </p:set>
                                    <p:animEffect transition="in" filter="wipe(up)">
                                      <p:cBhvr>
                                        <p:cTn id="7" dur="500"/>
                                        <p:tgtEl>
                                          <p:spTgt spid="1142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80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6"/>
          <p:cNvGraphicFramePr>
            <a:graphicFrameLocks noChangeAspect="1"/>
          </p:cNvGraphicFramePr>
          <p:nvPr/>
        </p:nvGraphicFramePr>
        <p:xfrm>
          <a:off x="1258888" y="4824413"/>
          <a:ext cx="1095375" cy="1484312"/>
        </p:xfrm>
        <a:graphic>
          <a:graphicData uri="http://schemas.openxmlformats.org/presentationml/2006/ole">
            <mc:AlternateContent xmlns:mc="http://schemas.openxmlformats.org/markup-compatibility/2006">
              <mc:Choice xmlns:v="urn:schemas-microsoft-com:vml" Requires="v">
                <p:oleObj spid="_x0000_s28682" name="CS ChemDraw Drawing" r:id="rId3" imgW="1000760" imgH="1353820" progId="ChemDraw.Document.4.5">
                  <p:embed/>
                </p:oleObj>
              </mc:Choice>
              <mc:Fallback>
                <p:oleObj name="CS ChemDraw Drawing" r:id="rId3" imgW="1000760" imgH="13538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824413"/>
                        <a:ext cx="1095375" cy="1484312"/>
                      </a:xfrm>
                      <a:prstGeom prst="rect">
                        <a:avLst/>
                      </a:prstGeom>
                      <a:noFill/>
                      <a:ln>
                        <a:noFill/>
                      </a:ln>
                      <a:effectLst/>
                      <a:extLst>
                        <a:ext uri="{909E8E84-426E-40DD-AFC4-6F175D3DCCD1}">
                          <a14:hiddenFill xmlns:a14="http://schemas.microsoft.com/office/drawing/2010/main">
                            <a:solidFill>
                              <a:srgbClr val="A7CCD9"/>
                            </a:solidFill>
                          </a14:hiddenFill>
                        </a:ext>
                        <a:ext uri="{91240B29-F687-4F45-9708-019B960494DF}">
                          <a14:hiddenLine xmlns:a14="http://schemas.microsoft.com/office/drawing/2010/main" w="9525">
                            <a:solidFill>
                              <a:srgbClr val="545472"/>
                            </a:solidFill>
                            <a:miter lim="800000"/>
                            <a:headEnd/>
                            <a:tailEnd/>
                          </a14:hiddenLine>
                        </a:ext>
                        <a:ext uri="{AF507438-7753-43E0-B8FC-AC1667EBCBE1}">
                          <a14:hiddenEffects xmlns:a14="http://schemas.microsoft.com/office/drawing/2010/main">
                            <a:effectLst>
                              <a:outerShdw dist="35921" dir="2700000" algn="ctr" rotWithShape="0">
                                <a:srgbClr val="9797B7"/>
                              </a:outerShdw>
                            </a:effectLst>
                          </a14:hiddenEffects>
                        </a:ext>
                      </a:extLst>
                    </p:spPr>
                  </p:pic>
                </p:oleObj>
              </mc:Fallback>
            </mc:AlternateContent>
          </a:graphicData>
        </a:graphic>
      </p:graphicFrame>
      <p:sp>
        <p:nvSpPr>
          <p:cNvPr id="78851" name="Text Box 7"/>
          <p:cNvSpPr txBox="1">
            <a:spLocks noChangeArrowheads="1"/>
          </p:cNvSpPr>
          <p:nvPr/>
        </p:nvSpPr>
        <p:spPr bwMode="auto">
          <a:xfrm>
            <a:off x="2700338" y="5013325"/>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稳定存在，无引发能力，成为阻聚剂</a:t>
            </a:r>
            <a:endParaRPr lang="en-US" altLang="zh-CN">
              <a:solidFill>
                <a:srgbClr val="000000"/>
              </a:solidFill>
              <a:latin typeface="Arial" pitchFamily="34" charset="0"/>
              <a:ea typeface="宋体" pitchFamily="2" charset="-122"/>
            </a:endParaRPr>
          </a:p>
        </p:txBody>
      </p:sp>
      <p:sp>
        <p:nvSpPr>
          <p:cNvPr id="78852" name="Rectangle 8"/>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grpSp>
        <p:nvGrpSpPr>
          <p:cNvPr id="78853" name="Group 16"/>
          <p:cNvGrpSpPr>
            <a:grpSpLocks/>
          </p:cNvGrpSpPr>
          <p:nvPr/>
        </p:nvGrpSpPr>
        <p:grpSpPr bwMode="auto">
          <a:xfrm>
            <a:off x="900113" y="1689100"/>
            <a:ext cx="7632700" cy="2100263"/>
            <a:chOff x="567" y="890"/>
            <a:chExt cx="4808" cy="1323"/>
          </a:xfrm>
        </p:grpSpPr>
        <p:sp>
          <p:nvSpPr>
            <p:cNvPr id="78856" name="Text Box 10"/>
            <p:cNvSpPr txBox="1">
              <a:spLocks noChangeArrowheads="1"/>
            </p:cNvSpPr>
            <p:nvPr/>
          </p:nvSpPr>
          <p:spPr bwMode="auto">
            <a:xfrm>
              <a:off x="567" y="890"/>
              <a:ext cx="480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en-US" altLang="zh-CN">
                  <a:solidFill>
                    <a:srgbClr val="000066"/>
                  </a:solidFill>
                  <a:ea typeface="宋体" pitchFamily="2" charset="-122"/>
                </a:rPr>
                <a:t>H</a:t>
              </a:r>
              <a:r>
                <a:rPr lang="en-US" altLang="zh-CN">
                  <a:solidFill>
                    <a:srgbClr val="000066"/>
                  </a:solidFill>
                  <a:ea typeface="宋体" pitchFamily="2" charset="-122"/>
                  <a:cs typeface="Times New Roman" pitchFamily="18" charset="0"/>
                </a:rPr>
                <a:t>• &gt;CH</a:t>
              </a:r>
              <a:r>
                <a:rPr lang="en-US" altLang="zh-CN" baseline="-25000">
                  <a:solidFill>
                    <a:srgbClr val="000066"/>
                  </a:solidFill>
                  <a:ea typeface="宋体" pitchFamily="2" charset="-122"/>
                  <a:cs typeface="Times New Roman" pitchFamily="18" charset="0"/>
                </a:rPr>
                <a:t>3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&gt;C</a:t>
              </a:r>
              <a:r>
                <a:rPr lang="en-US" altLang="zh-CN" baseline="-25000">
                  <a:solidFill>
                    <a:srgbClr val="000066"/>
                  </a:solidFill>
                  <a:ea typeface="宋体" pitchFamily="2" charset="-122"/>
                </a:rPr>
                <a:t>6</a:t>
              </a:r>
              <a:r>
                <a:rPr lang="en-US" altLang="zh-CN">
                  <a:solidFill>
                    <a:srgbClr val="000066"/>
                  </a:solidFill>
                  <a:ea typeface="宋体" pitchFamily="2" charset="-122"/>
                </a:rPr>
                <a:t>H</a:t>
              </a:r>
              <a:r>
                <a:rPr lang="en-US" altLang="zh-CN" baseline="-25000">
                  <a:solidFill>
                    <a:srgbClr val="000066"/>
                  </a:solidFill>
                  <a:ea typeface="宋体" pitchFamily="2" charset="-122"/>
                </a:rPr>
                <a:t>5</a:t>
              </a:r>
              <a:r>
                <a:rPr lang="en-US" altLang="zh-CN">
                  <a:solidFill>
                    <a:srgbClr val="000066"/>
                  </a:solidFill>
                  <a:ea typeface="宋体" pitchFamily="2" charset="-122"/>
                </a:rPr>
                <a:t>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&gt;RCH</a:t>
              </a:r>
              <a:r>
                <a:rPr lang="en-US" altLang="zh-CN" baseline="-25000">
                  <a:solidFill>
                    <a:srgbClr val="000066"/>
                  </a:solidFill>
                  <a:ea typeface="宋体" pitchFamily="2" charset="-122"/>
                </a:rPr>
                <a:t>2</a:t>
              </a:r>
              <a:r>
                <a:rPr lang="en-US" altLang="zh-CN">
                  <a:solidFill>
                    <a:srgbClr val="000066"/>
                  </a:solidFill>
                  <a:ea typeface="宋体" pitchFamily="2" charset="-122"/>
                </a:rPr>
                <a:t>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&gt;R</a:t>
              </a:r>
              <a:r>
                <a:rPr lang="en-US" altLang="zh-CN" baseline="-25000">
                  <a:solidFill>
                    <a:srgbClr val="000066"/>
                  </a:solidFill>
                  <a:ea typeface="宋体" pitchFamily="2" charset="-122"/>
                </a:rPr>
                <a:t>2</a:t>
              </a:r>
              <a:r>
                <a:rPr lang="en-US" altLang="zh-CN">
                  <a:solidFill>
                    <a:srgbClr val="000066"/>
                  </a:solidFill>
                  <a:ea typeface="宋体" pitchFamily="2" charset="-122"/>
                </a:rPr>
                <a:t>CH </a:t>
              </a:r>
              <a:r>
                <a:rPr lang="en-US" altLang="zh-CN">
                  <a:solidFill>
                    <a:srgbClr val="000066"/>
                  </a:solidFill>
                  <a:latin typeface="Arial" pitchFamily="34" charset="0"/>
                  <a:ea typeface="宋体" pitchFamily="2" charset="-122"/>
                </a:rPr>
                <a:t>•</a:t>
              </a:r>
              <a:endParaRPr lang="en-US" altLang="zh-CN">
                <a:solidFill>
                  <a:srgbClr val="000066"/>
                </a:solidFill>
                <a:ea typeface="宋体" pitchFamily="2" charset="-122"/>
              </a:endParaRPr>
            </a:p>
            <a:p>
              <a:pPr eaLnBrk="1" fontAlgn="base" hangingPunct="1">
                <a:spcBef>
                  <a:spcPct val="50000"/>
                </a:spcBef>
                <a:spcAft>
                  <a:spcPct val="0"/>
                </a:spcAft>
              </a:pPr>
              <a:r>
                <a:rPr lang="en-US" altLang="zh-CN">
                  <a:solidFill>
                    <a:srgbClr val="000066"/>
                  </a:solidFill>
                  <a:ea typeface="宋体" pitchFamily="2" charset="-122"/>
                </a:rPr>
                <a:t>      &gt; Cl</a:t>
              </a:r>
              <a:r>
                <a:rPr lang="en-US" altLang="zh-CN" baseline="-25000">
                  <a:solidFill>
                    <a:srgbClr val="000066"/>
                  </a:solidFill>
                  <a:ea typeface="宋体" pitchFamily="2" charset="-122"/>
                </a:rPr>
                <a:t>3</a:t>
              </a:r>
              <a:r>
                <a:rPr lang="en-US" altLang="zh-CN">
                  <a:solidFill>
                    <a:srgbClr val="000066"/>
                  </a:solidFill>
                  <a:ea typeface="宋体" pitchFamily="2" charset="-122"/>
                </a:rPr>
                <a:t>C</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&gt;R</a:t>
              </a:r>
              <a:r>
                <a:rPr lang="en-US" altLang="zh-CN" baseline="-25000">
                  <a:solidFill>
                    <a:srgbClr val="000066"/>
                  </a:solidFill>
                  <a:ea typeface="宋体" pitchFamily="2" charset="-122"/>
                </a:rPr>
                <a:t>3</a:t>
              </a:r>
              <a:r>
                <a:rPr lang="en-US" altLang="zh-CN">
                  <a:solidFill>
                    <a:srgbClr val="000066"/>
                  </a:solidFill>
                  <a:ea typeface="宋体" pitchFamily="2" charset="-122"/>
                </a:rPr>
                <a:t>C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&gt;Br</a:t>
              </a:r>
              <a:r>
                <a:rPr lang="en-US" altLang="zh-CN" baseline="-25000">
                  <a:solidFill>
                    <a:srgbClr val="000066"/>
                  </a:solidFill>
                  <a:ea typeface="宋体" pitchFamily="2" charset="-122"/>
                </a:rPr>
                <a:t>3</a:t>
              </a:r>
              <a:r>
                <a:rPr lang="en-US" altLang="zh-CN">
                  <a:solidFill>
                    <a:srgbClr val="000066"/>
                  </a:solidFill>
                  <a:ea typeface="宋体" pitchFamily="2" charset="-122"/>
                </a:rPr>
                <a:t>C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&gt;RCHCOR&gt;RCHCN</a:t>
              </a:r>
            </a:p>
            <a:p>
              <a:pPr eaLnBrk="1" fontAlgn="base" hangingPunct="1">
                <a:spcBef>
                  <a:spcPct val="50000"/>
                </a:spcBef>
                <a:spcAft>
                  <a:spcPct val="0"/>
                </a:spcAft>
              </a:pPr>
              <a:r>
                <a:rPr lang="en-US" altLang="zh-CN">
                  <a:solidFill>
                    <a:srgbClr val="000066"/>
                  </a:solidFill>
                  <a:ea typeface="宋体" pitchFamily="2" charset="-122"/>
                </a:rPr>
                <a:t>              &gt;RCHCOOR &gt;CH</a:t>
              </a:r>
              <a:r>
                <a:rPr lang="en-US" altLang="zh-CN" baseline="-25000">
                  <a:solidFill>
                    <a:srgbClr val="000066"/>
                  </a:solidFill>
                  <a:ea typeface="宋体" pitchFamily="2" charset="-122"/>
                </a:rPr>
                <a:t>2</a:t>
              </a:r>
              <a:r>
                <a:rPr lang="en-US" altLang="zh-CN">
                  <a:solidFill>
                    <a:srgbClr val="000066"/>
                  </a:solidFill>
                  <a:ea typeface="宋体" pitchFamily="2" charset="-122"/>
                </a:rPr>
                <a:t>=CHCH</a:t>
              </a:r>
              <a:r>
                <a:rPr lang="en-US" altLang="zh-CN" baseline="-25000">
                  <a:solidFill>
                    <a:srgbClr val="000066"/>
                  </a:solidFill>
                  <a:ea typeface="宋体" pitchFamily="2" charset="-122"/>
                </a:rPr>
                <a:t>2</a:t>
              </a:r>
              <a:r>
                <a:rPr lang="en-US" altLang="zh-CN">
                  <a:solidFill>
                    <a:srgbClr val="000066"/>
                  </a:solidFill>
                  <a:ea typeface="宋体" pitchFamily="2" charset="-122"/>
                </a:rPr>
                <a:t>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&gt;C</a:t>
              </a:r>
              <a:r>
                <a:rPr lang="en-US" altLang="zh-CN" baseline="-25000">
                  <a:solidFill>
                    <a:srgbClr val="000066"/>
                  </a:solidFill>
                  <a:ea typeface="宋体" pitchFamily="2" charset="-122"/>
                </a:rPr>
                <a:t>6</a:t>
              </a:r>
              <a:r>
                <a:rPr lang="en-US" altLang="zh-CN">
                  <a:solidFill>
                    <a:srgbClr val="000066"/>
                  </a:solidFill>
                  <a:ea typeface="宋体" pitchFamily="2" charset="-122"/>
                </a:rPr>
                <a:t>H</a:t>
              </a:r>
              <a:r>
                <a:rPr lang="en-US" altLang="zh-CN" baseline="-25000">
                  <a:solidFill>
                    <a:srgbClr val="000066"/>
                  </a:solidFill>
                  <a:ea typeface="宋体" pitchFamily="2" charset="-122"/>
                </a:rPr>
                <a:t>5</a:t>
              </a:r>
              <a:r>
                <a:rPr lang="en-US" altLang="zh-CN">
                  <a:solidFill>
                    <a:srgbClr val="000066"/>
                  </a:solidFill>
                  <a:ea typeface="宋体" pitchFamily="2" charset="-122"/>
                </a:rPr>
                <a:t>CH</a:t>
              </a:r>
              <a:r>
                <a:rPr lang="en-US" altLang="zh-CN" baseline="-25000">
                  <a:solidFill>
                    <a:srgbClr val="000066"/>
                  </a:solidFill>
                  <a:ea typeface="宋体" pitchFamily="2" charset="-122"/>
                </a:rPr>
                <a:t>2</a:t>
              </a:r>
              <a:r>
                <a:rPr lang="en-US" altLang="zh-CN">
                  <a:solidFill>
                    <a:srgbClr val="000066"/>
                  </a:solidFill>
                  <a:ea typeface="宋体" pitchFamily="2" charset="-122"/>
                </a:rPr>
                <a:t> </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a:t>
              </a:r>
            </a:p>
            <a:p>
              <a:pPr eaLnBrk="1" fontAlgn="base" hangingPunct="1">
                <a:spcBef>
                  <a:spcPct val="50000"/>
                </a:spcBef>
                <a:spcAft>
                  <a:spcPct val="0"/>
                </a:spcAft>
              </a:pPr>
              <a:r>
                <a:rPr lang="en-US" altLang="zh-CN">
                  <a:solidFill>
                    <a:srgbClr val="000066"/>
                  </a:solidFill>
                  <a:ea typeface="宋体" pitchFamily="2" charset="-122"/>
                </a:rPr>
                <a:t>                       &gt;(C</a:t>
              </a:r>
              <a:r>
                <a:rPr lang="en-US" altLang="zh-CN" baseline="-25000">
                  <a:solidFill>
                    <a:srgbClr val="000066"/>
                  </a:solidFill>
                  <a:ea typeface="宋体" pitchFamily="2" charset="-122"/>
                </a:rPr>
                <a:t>6</a:t>
              </a:r>
              <a:r>
                <a:rPr lang="en-US" altLang="zh-CN">
                  <a:solidFill>
                    <a:srgbClr val="000066"/>
                  </a:solidFill>
                  <a:ea typeface="宋体" pitchFamily="2" charset="-122"/>
                </a:rPr>
                <a:t>H</a:t>
              </a:r>
              <a:r>
                <a:rPr lang="en-US" altLang="zh-CN" baseline="-25000">
                  <a:solidFill>
                    <a:srgbClr val="000066"/>
                  </a:solidFill>
                  <a:ea typeface="宋体" pitchFamily="2" charset="-122"/>
                </a:rPr>
                <a:t>5</a:t>
              </a:r>
              <a:r>
                <a:rPr lang="en-US" altLang="zh-CN">
                  <a:solidFill>
                    <a:srgbClr val="000066"/>
                  </a:solidFill>
                  <a:ea typeface="宋体" pitchFamily="2" charset="-122"/>
                </a:rPr>
                <a:t>)</a:t>
              </a:r>
              <a:r>
                <a:rPr lang="en-US" altLang="zh-CN" baseline="-25000">
                  <a:solidFill>
                    <a:srgbClr val="000066"/>
                  </a:solidFill>
                  <a:ea typeface="宋体" pitchFamily="2" charset="-122"/>
                </a:rPr>
                <a:t>2</a:t>
              </a:r>
              <a:r>
                <a:rPr lang="en-US" altLang="zh-CN">
                  <a:solidFill>
                    <a:srgbClr val="000066"/>
                  </a:solidFill>
                  <a:ea typeface="宋体" pitchFamily="2" charset="-122"/>
                </a:rPr>
                <a:t>CH</a:t>
              </a:r>
              <a:r>
                <a:rPr lang="en-US" altLang="zh-CN">
                  <a:solidFill>
                    <a:srgbClr val="000066"/>
                  </a:solidFill>
                  <a:latin typeface="Arial" pitchFamily="34" charset="0"/>
                  <a:ea typeface="宋体" pitchFamily="2" charset="-122"/>
                </a:rPr>
                <a:t>•</a:t>
              </a:r>
              <a:r>
                <a:rPr lang="en-US" altLang="zh-CN">
                  <a:solidFill>
                    <a:srgbClr val="000066"/>
                  </a:solidFill>
                  <a:ea typeface="宋体" pitchFamily="2" charset="-122"/>
                </a:rPr>
                <a:t>  &gt;(C</a:t>
              </a:r>
              <a:r>
                <a:rPr lang="en-US" altLang="zh-CN" baseline="-25000">
                  <a:solidFill>
                    <a:srgbClr val="000066"/>
                  </a:solidFill>
                  <a:ea typeface="宋体" pitchFamily="2" charset="-122"/>
                </a:rPr>
                <a:t>6</a:t>
              </a:r>
              <a:r>
                <a:rPr lang="en-US" altLang="zh-CN">
                  <a:solidFill>
                    <a:srgbClr val="000066"/>
                  </a:solidFill>
                  <a:ea typeface="宋体" pitchFamily="2" charset="-122"/>
                </a:rPr>
                <a:t>H</a:t>
              </a:r>
              <a:r>
                <a:rPr lang="en-US" altLang="zh-CN" baseline="-25000">
                  <a:solidFill>
                    <a:srgbClr val="000066"/>
                  </a:solidFill>
                  <a:ea typeface="宋体" pitchFamily="2" charset="-122"/>
                </a:rPr>
                <a:t>5</a:t>
              </a:r>
              <a:r>
                <a:rPr lang="en-US" altLang="zh-CN">
                  <a:solidFill>
                    <a:srgbClr val="000066"/>
                  </a:solidFill>
                  <a:ea typeface="宋体" pitchFamily="2" charset="-122"/>
                </a:rPr>
                <a:t>)</a:t>
              </a:r>
              <a:r>
                <a:rPr lang="en-US" altLang="zh-CN" baseline="-25000">
                  <a:solidFill>
                    <a:srgbClr val="000066"/>
                  </a:solidFill>
                  <a:ea typeface="宋体" pitchFamily="2" charset="-122"/>
                </a:rPr>
                <a:t>3</a:t>
              </a:r>
              <a:r>
                <a:rPr lang="en-US" altLang="zh-CN">
                  <a:solidFill>
                    <a:srgbClr val="000066"/>
                  </a:solidFill>
                  <a:ea typeface="宋体" pitchFamily="2" charset="-122"/>
                </a:rPr>
                <a:t>C</a:t>
              </a:r>
              <a:r>
                <a:rPr lang="en-US" altLang="zh-CN">
                  <a:solidFill>
                    <a:srgbClr val="000066"/>
                  </a:solidFill>
                  <a:latin typeface="Arial" pitchFamily="34" charset="0"/>
                  <a:ea typeface="宋体" pitchFamily="2" charset="-122"/>
                </a:rPr>
                <a:t>•</a:t>
              </a:r>
              <a:endParaRPr lang="en-US" altLang="zh-CN">
                <a:solidFill>
                  <a:srgbClr val="000066"/>
                </a:solidFill>
                <a:ea typeface="宋体" pitchFamily="2" charset="-122"/>
              </a:endParaRPr>
            </a:p>
          </p:txBody>
        </p:sp>
        <p:sp>
          <p:nvSpPr>
            <p:cNvPr id="78857" name="Rectangle 13"/>
            <p:cNvSpPr>
              <a:spLocks noChangeArrowheads="1"/>
            </p:cNvSpPr>
            <p:nvPr/>
          </p:nvSpPr>
          <p:spPr bwMode="auto">
            <a:xfrm>
              <a:off x="3902" y="1101"/>
              <a:ext cx="1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zh-CN" sz="2400">
                  <a:solidFill>
                    <a:srgbClr val="000066"/>
                  </a:solidFill>
                </a:rPr>
                <a:t>•</a:t>
              </a:r>
              <a:endParaRPr lang="zh-CN" altLang="en-US" sz="2400">
                <a:solidFill>
                  <a:srgbClr val="000066"/>
                </a:solidFill>
                <a:latin typeface="Times New Roman" pitchFamily="18" charset="0"/>
              </a:endParaRPr>
            </a:p>
          </p:txBody>
        </p:sp>
        <p:sp>
          <p:nvSpPr>
            <p:cNvPr id="78858" name="Rectangle 14"/>
            <p:cNvSpPr>
              <a:spLocks noChangeArrowheads="1"/>
            </p:cNvSpPr>
            <p:nvPr/>
          </p:nvSpPr>
          <p:spPr bwMode="auto">
            <a:xfrm>
              <a:off x="1509" y="1459"/>
              <a:ext cx="1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zh-CN" sz="2400">
                  <a:solidFill>
                    <a:srgbClr val="000066"/>
                  </a:solidFill>
                </a:rPr>
                <a:t>•</a:t>
              </a:r>
              <a:endParaRPr lang="zh-CN" altLang="en-US" sz="2400">
                <a:solidFill>
                  <a:srgbClr val="000066"/>
                </a:solidFill>
                <a:latin typeface="Times New Roman" pitchFamily="18" charset="0"/>
              </a:endParaRPr>
            </a:p>
          </p:txBody>
        </p:sp>
        <p:sp>
          <p:nvSpPr>
            <p:cNvPr id="78859" name="Rectangle 15"/>
            <p:cNvSpPr>
              <a:spLocks noChangeArrowheads="1"/>
            </p:cNvSpPr>
            <p:nvPr/>
          </p:nvSpPr>
          <p:spPr bwMode="auto">
            <a:xfrm>
              <a:off x="3015" y="1101"/>
              <a:ext cx="1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zh-CN" sz="2400">
                  <a:solidFill>
                    <a:srgbClr val="000066"/>
                  </a:solidFill>
                </a:rPr>
                <a:t>•</a:t>
              </a:r>
              <a:endParaRPr lang="zh-CN" altLang="en-US" sz="2400">
                <a:solidFill>
                  <a:srgbClr val="000066"/>
                </a:solidFill>
                <a:latin typeface="Times New Roman" pitchFamily="18" charset="0"/>
              </a:endParaRPr>
            </a:p>
          </p:txBody>
        </p:sp>
      </p:grpSp>
      <p:sp>
        <p:nvSpPr>
          <p:cNvPr id="2098193" name="Rectangle 17"/>
          <p:cNvSpPr>
            <a:spLocks noChangeArrowheads="1"/>
          </p:cNvSpPr>
          <p:nvPr/>
        </p:nvSpPr>
        <p:spPr bwMode="auto">
          <a:xfrm>
            <a:off x="611188" y="908050"/>
            <a:ext cx="5410200" cy="504825"/>
          </a:xfrm>
          <a:prstGeom prst="rect">
            <a:avLst/>
          </a:prstGeom>
          <a:noFill/>
          <a:ln w="9525" algn="ctr">
            <a:noFill/>
            <a:miter lim="800000"/>
            <a:headEnd/>
            <a:tailEnd/>
          </a:ln>
          <a:effectLst/>
        </p:spPr>
        <p:txBody>
          <a:bodyPr anchor="ctr"/>
          <a:lstStyle/>
          <a:p>
            <a:pPr fontAlgn="base">
              <a:spcBef>
                <a:spcPct val="0"/>
              </a:spcBef>
              <a:spcAft>
                <a:spcPct val="0"/>
              </a:spcAft>
              <a:defRPr/>
            </a:pPr>
            <a:r>
              <a:rPr kumimoji="1"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常见自由基的活性次序</a:t>
            </a:r>
            <a:endParaRPr kumimoji="1" lang="en-US" altLang="zh-CN" sz="2800" b="1">
              <a:solidFill>
                <a:srgbClr val="A50021"/>
              </a:solidFill>
              <a:effectLst>
                <a:outerShdw blurRad="38100" dist="38100" dir="2700000" algn="tl">
                  <a:srgbClr val="000000"/>
                </a:outerShdw>
              </a:effectLst>
              <a:latin typeface="Times New Roman" pitchFamily="18" charset="0"/>
              <a:ea typeface="黑体" pitchFamily="49" charset="-122"/>
            </a:endParaRPr>
          </a:p>
        </p:txBody>
      </p:sp>
      <p:sp>
        <p:nvSpPr>
          <p:cNvPr id="78855" name="Rectangle 18"/>
          <p:cNvSpPr>
            <a:spLocks noChangeArrowheads="1"/>
          </p:cNvSpPr>
          <p:nvPr/>
        </p:nvSpPr>
        <p:spPr bwMode="auto">
          <a:xfrm>
            <a:off x="1192213" y="4221163"/>
            <a:ext cx="683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zh-CN" sz="2400" b="1">
                <a:solidFill>
                  <a:srgbClr val="000000"/>
                </a:solidFill>
                <a:latin typeface="Times New Roman" pitchFamily="18" charset="0"/>
              </a:rPr>
              <a:t>H</a:t>
            </a:r>
            <a:r>
              <a:rPr lang="en-US" altLang="zh-CN" sz="2400" b="1">
                <a:solidFill>
                  <a:srgbClr val="000000"/>
                </a:solidFill>
              </a:rPr>
              <a:t>•</a:t>
            </a:r>
            <a:r>
              <a:rPr lang="en-US" altLang="zh-CN" sz="2400" b="1">
                <a:solidFill>
                  <a:srgbClr val="000000"/>
                </a:solidFill>
                <a:latin typeface="Times New Roman" pitchFamily="18" charset="0"/>
              </a:rPr>
              <a:t> </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CH3 </a:t>
            </a:r>
            <a:r>
              <a:rPr lang="en-US" altLang="zh-CN" sz="2400" b="1">
                <a:solidFill>
                  <a:srgbClr val="000000"/>
                </a:solidFill>
              </a:rPr>
              <a:t>•</a:t>
            </a:r>
            <a:r>
              <a:rPr lang="en-US" altLang="zh-CN" sz="2400" b="1">
                <a:solidFill>
                  <a:srgbClr val="000000"/>
                </a:solidFill>
                <a:latin typeface="Times New Roman" pitchFamily="18" charset="0"/>
              </a:rPr>
              <a:t>  </a:t>
            </a:r>
            <a:r>
              <a:rPr lang="zh-CN" altLang="en-US" sz="2400" b="1">
                <a:solidFill>
                  <a:srgbClr val="000000"/>
                </a:solidFill>
                <a:latin typeface="Times New Roman" pitchFamily="18" charset="0"/>
              </a:rPr>
              <a:t>过于活泼，容易引起爆聚</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50</a:t>
            </a:fld>
            <a:endParaRPr lang="en-US" altLang="zh-CN">
              <a:solidFill>
                <a:srgbClr val="000000"/>
              </a:solidFill>
            </a:endParaRPr>
          </a:p>
        </p:txBody>
      </p:sp>
    </p:spTree>
    <p:extLst>
      <p:ext uri="{BB962C8B-B14F-4D97-AF65-F5344CB8AC3E}">
        <p14:creationId xmlns:p14="http://schemas.microsoft.com/office/powerpoint/2010/main" val="17067238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611188" y="1916113"/>
            <a:ext cx="7921625" cy="1368425"/>
          </a:xfrm>
        </p:spPr>
        <p:txBody>
          <a:bodyPr/>
          <a:lstStyle/>
          <a:p>
            <a:pPr marL="0" indent="623888" algn="just" eaLnBrk="1" hangingPunct="1">
              <a:lnSpc>
                <a:spcPct val="110000"/>
              </a:lnSpc>
              <a:buFont typeface="Wingdings" pitchFamily="2" charset="2"/>
              <a:buNone/>
            </a:pPr>
            <a:r>
              <a:rPr lang="zh-CN" altLang="en-US" sz="2400" b="1" smtClean="0">
                <a:latin typeface="宋体" pitchFamily="2" charset="-122"/>
              </a:rPr>
              <a:t>链引发反应是形成单体自由基活性种的反应。</a:t>
            </a:r>
            <a:r>
              <a:rPr lang="zh-CN" altLang="en-US" sz="2400" b="1" smtClean="0">
                <a:solidFill>
                  <a:srgbClr val="A50021"/>
                </a:solidFill>
                <a:latin typeface="宋体" pitchFamily="2" charset="-122"/>
              </a:rPr>
              <a:t>引发剂、光能、热能、辐射能</a:t>
            </a:r>
            <a:r>
              <a:rPr lang="zh-CN" altLang="en-US" sz="2400" b="1" smtClean="0">
                <a:latin typeface="宋体" pitchFamily="2" charset="-122"/>
              </a:rPr>
              <a:t>等均能使单体生成单体自由基。</a:t>
            </a:r>
            <a:r>
              <a:rPr lang="zh-CN" altLang="en-US" sz="2400" b="1" smtClean="0"/>
              <a:t>由引发剂引发时，由两步反应组成：</a:t>
            </a:r>
          </a:p>
        </p:txBody>
      </p:sp>
      <p:sp>
        <p:nvSpPr>
          <p:cNvPr id="79875"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77703" name="Rectangle 7"/>
          <p:cNvSpPr>
            <a:spLocks noChangeArrowheads="1"/>
          </p:cNvSpPr>
          <p:nvPr/>
        </p:nvSpPr>
        <p:spPr bwMode="auto">
          <a:xfrm>
            <a:off x="611188" y="908050"/>
            <a:ext cx="4752975" cy="433388"/>
          </a:xfrm>
          <a:prstGeom prst="rect">
            <a:avLst/>
          </a:prstGeom>
          <a:noFill/>
          <a:ln w="9525" algn="ctr">
            <a:noFill/>
            <a:miter lim="800000"/>
            <a:headEnd/>
            <a:tailEnd/>
          </a:ln>
          <a:effectLst/>
        </p:spPr>
        <p:txBody>
          <a:bodyPr anchor="ctr"/>
          <a:lstStyle/>
          <a:p>
            <a:pPr fontAlgn="base">
              <a:spcBef>
                <a:spcPct val="0"/>
              </a:spcBef>
              <a:spcAft>
                <a:spcPct val="0"/>
              </a:spcAft>
              <a:defRPr/>
            </a:pPr>
            <a:r>
              <a:rPr kumimoji="1" lang="zh-CN" altLang="en-US" sz="2800" b="1">
                <a:solidFill>
                  <a:srgbClr val="00007D"/>
                </a:solidFill>
                <a:effectLst>
                  <a:outerShdw blurRad="38100" dist="38100" dir="2700000" algn="tl">
                    <a:srgbClr val="C0C0C0"/>
                  </a:outerShdw>
                </a:effectLst>
                <a:latin typeface="Times New Roman" pitchFamily="18" charset="0"/>
                <a:ea typeface="黑体" pitchFamily="49" charset="-122"/>
              </a:rPr>
              <a:t>自由基聚合的基元反应</a:t>
            </a:r>
          </a:p>
        </p:txBody>
      </p:sp>
      <p:sp>
        <p:nvSpPr>
          <p:cNvPr id="79877" name="Rectangle 8"/>
          <p:cNvSpPr>
            <a:spLocks noChangeArrowheads="1"/>
          </p:cNvSpPr>
          <p:nvPr/>
        </p:nvSpPr>
        <p:spPr bwMode="auto">
          <a:xfrm>
            <a:off x="611188" y="1470025"/>
            <a:ext cx="250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altLang="zh-CN" sz="2800" b="1">
                <a:solidFill>
                  <a:srgbClr val="A50021"/>
                </a:solidFill>
                <a:latin typeface="Times New Roman" pitchFamily="18" charset="0"/>
                <a:ea typeface="黑体" pitchFamily="49" charset="-122"/>
              </a:rPr>
              <a:t>1</a:t>
            </a:r>
            <a:r>
              <a:rPr lang="zh-CN" altLang="en-US" sz="2800" b="1">
                <a:solidFill>
                  <a:srgbClr val="A50021"/>
                </a:solidFill>
                <a:latin typeface="Times New Roman" pitchFamily="18" charset="0"/>
                <a:ea typeface="黑体" pitchFamily="49" charset="-122"/>
              </a:rPr>
              <a:t>）链引发反应</a:t>
            </a:r>
          </a:p>
        </p:txBody>
      </p:sp>
      <p:sp>
        <p:nvSpPr>
          <p:cNvPr id="79878" name="Rectangle 9"/>
          <p:cNvSpPr>
            <a:spLocks noChangeArrowheads="1"/>
          </p:cNvSpPr>
          <p:nvPr/>
        </p:nvSpPr>
        <p:spPr bwMode="auto">
          <a:xfrm>
            <a:off x="611188" y="4508500"/>
            <a:ext cx="7632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3888" fontAlgn="base">
              <a:spcBef>
                <a:spcPct val="20000"/>
              </a:spcBef>
              <a:spcAft>
                <a:spcPct val="0"/>
              </a:spcAft>
              <a:buClr>
                <a:srgbClr val="00007D"/>
              </a:buClr>
              <a:buSzPct val="75000"/>
              <a:buFont typeface="Wingdings" pitchFamily="2" charset="2"/>
              <a:buNone/>
            </a:pPr>
            <a:r>
              <a:rPr lang="zh-CN" altLang="en-US" sz="2400" b="1">
                <a:solidFill>
                  <a:srgbClr val="00007D"/>
                </a:solidFill>
              </a:rPr>
              <a:t>引发剂分解（均裂）形成自由基，为吸热反应，活化能高，反应速度慢。</a:t>
            </a:r>
          </a:p>
          <a:p>
            <a:pPr indent="623888" fontAlgn="base">
              <a:spcBef>
                <a:spcPct val="20000"/>
              </a:spcBef>
              <a:spcAft>
                <a:spcPct val="0"/>
              </a:spcAft>
              <a:buClr>
                <a:srgbClr val="00007D"/>
              </a:buClr>
              <a:buSzPct val="75000"/>
              <a:buFont typeface="Wingdings" pitchFamily="2" charset="2"/>
              <a:buNone/>
            </a:pPr>
            <a:r>
              <a:rPr lang="zh-CN" altLang="en-US" sz="2400" b="1">
                <a:solidFill>
                  <a:srgbClr val="00007D"/>
                </a:solidFill>
              </a:rPr>
              <a:t>                       </a:t>
            </a:r>
            <a:r>
              <a:rPr lang="en-US" altLang="zh-CN" sz="2400" b="1" i="1">
                <a:solidFill>
                  <a:srgbClr val="00007D"/>
                </a:solidFill>
                <a:latin typeface="Times New Roman" pitchFamily="18" charset="0"/>
              </a:rPr>
              <a:t>E </a:t>
            </a:r>
            <a:r>
              <a:rPr lang="en-US" altLang="zh-CN" sz="2400" b="1">
                <a:solidFill>
                  <a:srgbClr val="00007D"/>
                </a:solidFill>
                <a:latin typeface="Times New Roman" pitchFamily="18" charset="0"/>
              </a:rPr>
              <a:t>= 105</a:t>
            </a:r>
            <a:r>
              <a:rPr lang="zh-CN" altLang="en-US" sz="2400" b="1">
                <a:solidFill>
                  <a:srgbClr val="00007D"/>
                </a:solidFill>
                <a:latin typeface="Times New Roman" pitchFamily="18" charset="0"/>
              </a:rPr>
              <a:t>～</a:t>
            </a:r>
            <a:r>
              <a:rPr lang="en-US" altLang="zh-CN" sz="2400" b="1">
                <a:solidFill>
                  <a:srgbClr val="00007D"/>
                </a:solidFill>
                <a:latin typeface="Times New Roman" pitchFamily="18" charset="0"/>
              </a:rPr>
              <a:t>150 kJ/mol</a:t>
            </a:r>
            <a:endParaRPr lang="zh-CN" altLang="en-US" sz="2400" b="1">
              <a:solidFill>
                <a:srgbClr val="00007D"/>
              </a:solidFill>
              <a:latin typeface="Times New Roman" pitchFamily="18" charset="0"/>
            </a:endParaRPr>
          </a:p>
          <a:p>
            <a:pPr indent="623888" fontAlgn="base">
              <a:spcBef>
                <a:spcPct val="20000"/>
              </a:spcBef>
              <a:spcAft>
                <a:spcPct val="0"/>
              </a:spcAft>
              <a:buClr>
                <a:srgbClr val="00007D"/>
              </a:buClr>
              <a:buSzPct val="75000"/>
              <a:buFont typeface="Wingdings" pitchFamily="2" charset="2"/>
              <a:buNone/>
            </a:pPr>
            <a:r>
              <a:rPr lang="zh-CN" altLang="en-US" sz="2400" b="1">
                <a:solidFill>
                  <a:srgbClr val="00007D"/>
                </a:solidFill>
                <a:latin typeface="Times New Roman" pitchFamily="18" charset="0"/>
              </a:rPr>
              <a:t>                          </a:t>
            </a:r>
            <a:r>
              <a:rPr lang="en-US" altLang="zh-CN" sz="2400" b="1" i="1">
                <a:solidFill>
                  <a:srgbClr val="00007D"/>
                </a:solidFill>
                <a:latin typeface="Times New Roman" pitchFamily="18" charset="0"/>
              </a:rPr>
              <a:t>k</a:t>
            </a:r>
            <a:r>
              <a:rPr lang="en-US" altLang="zh-CN" sz="2400" b="1" baseline="-25000">
                <a:solidFill>
                  <a:srgbClr val="00007D"/>
                </a:solidFill>
                <a:latin typeface="Times New Roman" pitchFamily="18" charset="0"/>
              </a:rPr>
              <a:t>d</a:t>
            </a:r>
            <a:r>
              <a:rPr lang="en-US" altLang="zh-CN" sz="2400" b="1">
                <a:solidFill>
                  <a:srgbClr val="00007D"/>
                </a:solidFill>
                <a:latin typeface="Times New Roman" pitchFamily="18" charset="0"/>
              </a:rPr>
              <a:t> = 10</a:t>
            </a:r>
            <a:r>
              <a:rPr lang="en-US" altLang="zh-CN" sz="2400" b="1" baseline="30000">
                <a:solidFill>
                  <a:srgbClr val="00007D"/>
                </a:solidFill>
                <a:latin typeface="Times New Roman" pitchFamily="18" charset="0"/>
              </a:rPr>
              <a:t>-4</a:t>
            </a:r>
            <a:r>
              <a:rPr lang="zh-CN" altLang="en-US" sz="2400" b="1">
                <a:solidFill>
                  <a:srgbClr val="00007D"/>
                </a:solidFill>
                <a:latin typeface="Times New Roman" pitchFamily="18" charset="0"/>
              </a:rPr>
              <a:t>～</a:t>
            </a:r>
            <a:r>
              <a:rPr lang="en-US" altLang="zh-CN" sz="2400" b="1">
                <a:solidFill>
                  <a:srgbClr val="00007D"/>
                </a:solidFill>
                <a:latin typeface="Times New Roman" pitchFamily="18" charset="0"/>
              </a:rPr>
              <a:t>10</a:t>
            </a:r>
            <a:r>
              <a:rPr lang="en-US" altLang="zh-CN" sz="2400" b="1" baseline="30000">
                <a:solidFill>
                  <a:srgbClr val="00007D"/>
                </a:solidFill>
                <a:latin typeface="Times New Roman" pitchFamily="18" charset="0"/>
              </a:rPr>
              <a:t>-6</a:t>
            </a:r>
            <a:r>
              <a:rPr lang="en-US" altLang="zh-CN" sz="2400" b="1">
                <a:solidFill>
                  <a:srgbClr val="00007D"/>
                </a:solidFill>
                <a:latin typeface="Times New Roman" pitchFamily="18" charset="0"/>
              </a:rPr>
              <a:t> s</a:t>
            </a:r>
            <a:r>
              <a:rPr lang="en-US" altLang="zh-CN" sz="2400" b="1" baseline="30000">
                <a:solidFill>
                  <a:srgbClr val="00007D"/>
                </a:solidFill>
                <a:latin typeface="Times New Roman" pitchFamily="18" charset="0"/>
              </a:rPr>
              <a:t>-1</a:t>
            </a:r>
            <a:endParaRPr lang="zh-CN" altLang="en-US" sz="2400" b="1">
              <a:solidFill>
                <a:srgbClr val="00007D"/>
              </a:solidFill>
              <a:latin typeface="Times New Roman" pitchFamily="18" charset="0"/>
            </a:endParaRPr>
          </a:p>
        </p:txBody>
      </p:sp>
      <p:graphicFrame>
        <p:nvGraphicFramePr>
          <p:cNvPr id="79879" name="Object 10"/>
          <p:cNvGraphicFramePr>
            <a:graphicFrameLocks noChangeAspect="1"/>
          </p:cNvGraphicFramePr>
          <p:nvPr/>
        </p:nvGraphicFramePr>
        <p:xfrm>
          <a:off x="2843213" y="3933825"/>
          <a:ext cx="2232025" cy="484188"/>
        </p:xfrm>
        <a:graphic>
          <a:graphicData uri="http://schemas.openxmlformats.org/presentationml/2006/ole">
            <mc:AlternateContent xmlns:mc="http://schemas.openxmlformats.org/markup-compatibility/2006">
              <mc:Choice xmlns:v="urn:schemas-microsoft-com:vml" Requires="v">
                <p:oleObj spid="_x0000_s29706" name="Document" r:id="rId3" imgW="790575" imgH="171450" progId="ChemWindow.Document">
                  <p:embed/>
                </p:oleObj>
              </mc:Choice>
              <mc:Fallback>
                <p:oleObj name="Document" r:id="rId3" imgW="790575" imgH="1714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933825"/>
                        <a:ext cx="22320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0" name="Rectangle 12"/>
          <p:cNvSpPr>
            <a:spLocks noChangeArrowheads="1"/>
          </p:cNvSpPr>
          <p:nvPr/>
        </p:nvSpPr>
        <p:spPr bwMode="auto">
          <a:xfrm>
            <a:off x="611188" y="3319463"/>
            <a:ext cx="2684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800" b="1">
                <a:solidFill>
                  <a:srgbClr val="A50021"/>
                </a:solidFill>
                <a:latin typeface="Times New Roman" pitchFamily="18" charset="0"/>
                <a:ea typeface="黑体" pitchFamily="49" charset="-122"/>
              </a:rPr>
              <a:t>初级自由基生成</a:t>
            </a:r>
          </a:p>
        </p:txBody>
      </p:sp>
    </p:spTree>
    <p:extLst>
      <p:ext uri="{BB962C8B-B14F-4D97-AF65-F5344CB8AC3E}">
        <p14:creationId xmlns:p14="http://schemas.microsoft.com/office/powerpoint/2010/main" val="40220122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sz="half" idx="1"/>
          </p:nvPr>
        </p:nvSpPr>
        <p:spPr>
          <a:xfrm>
            <a:off x="611188" y="2676525"/>
            <a:ext cx="7921625" cy="968375"/>
          </a:xfrm>
          <a:noFill/>
        </p:spPr>
        <p:txBody>
          <a:bodyPr>
            <a:spAutoFit/>
          </a:bodyPr>
          <a:lstStyle/>
          <a:p>
            <a:pPr marL="0" indent="0" eaLnBrk="1" hangingPunct="1">
              <a:lnSpc>
                <a:spcPct val="120000"/>
              </a:lnSpc>
              <a:spcBef>
                <a:spcPct val="0"/>
              </a:spcBef>
              <a:buFont typeface="Wingdings" pitchFamily="2" charset="2"/>
              <a:buNone/>
            </a:pPr>
            <a:r>
              <a:rPr lang="zh-CN" altLang="en-US" sz="2400" b="1" smtClean="0">
                <a:solidFill>
                  <a:schemeClr val="bg2"/>
                </a:solidFill>
                <a:latin typeface="Times New Roman" pitchFamily="18" charset="0"/>
              </a:rPr>
              <a:t>        由初级自由基与单体加成产生，为放热反应， 活化能低，反应速度快。         </a:t>
            </a:r>
            <a:r>
              <a:rPr lang="en-US" altLang="zh-CN" sz="2400" b="1" i="1" smtClean="0">
                <a:solidFill>
                  <a:schemeClr val="bg2"/>
                </a:solidFill>
                <a:latin typeface="Times New Roman" pitchFamily="18" charset="0"/>
              </a:rPr>
              <a:t>E</a:t>
            </a:r>
            <a:r>
              <a:rPr lang="en-US" altLang="zh-CN" sz="2400" b="1" smtClean="0">
                <a:solidFill>
                  <a:schemeClr val="bg2"/>
                </a:solidFill>
                <a:latin typeface="Times New Roman" pitchFamily="18" charset="0"/>
              </a:rPr>
              <a:t> = 20 </a:t>
            </a:r>
            <a:r>
              <a:rPr lang="zh-CN" altLang="en-US" sz="2400" b="1" smtClean="0">
                <a:solidFill>
                  <a:schemeClr val="bg2"/>
                </a:solidFill>
                <a:latin typeface="Times New Roman" pitchFamily="18" charset="0"/>
              </a:rPr>
              <a:t>～ </a:t>
            </a:r>
            <a:r>
              <a:rPr lang="en-US" altLang="zh-CN" sz="2400" b="1" smtClean="0">
                <a:solidFill>
                  <a:schemeClr val="bg2"/>
                </a:solidFill>
                <a:latin typeface="Times New Roman" pitchFamily="18" charset="0"/>
              </a:rPr>
              <a:t>34 kJ/mol</a:t>
            </a:r>
            <a:endParaRPr lang="zh-CN" altLang="en-US" sz="2400" b="1" smtClean="0">
              <a:solidFill>
                <a:schemeClr val="bg2"/>
              </a:solidFill>
              <a:latin typeface="Times New Roman" pitchFamily="18" charset="0"/>
            </a:endParaRPr>
          </a:p>
        </p:txBody>
      </p:sp>
      <p:graphicFrame>
        <p:nvGraphicFramePr>
          <p:cNvPr id="80899" name="Object 4"/>
          <p:cNvGraphicFramePr>
            <a:graphicFrameLocks noGrp="1" noChangeAspect="1"/>
          </p:cNvGraphicFramePr>
          <p:nvPr>
            <p:ph sz="half" idx="2"/>
          </p:nvPr>
        </p:nvGraphicFramePr>
        <p:xfrm>
          <a:off x="1692275" y="1536700"/>
          <a:ext cx="5329238" cy="955675"/>
        </p:xfrm>
        <a:graphic>
          <a:graphicData uri="http://schemas.openxmlformats.org/presentationml/2006/ole">
            <mc:AlternateContent xmlns:mc="http://schemas.openxmlformats.org/markup-compatibility/2006">
              <mc:Choice xmlns:v="urn:schemas-microsoft-com:vml" Requires="v">
                <p:oleObj spid="_x0000_s30730" name="Document" r:id="rId3" imgW="2600325" imgH="466725" progId="ChemWindow.Document">
                  <p:embed/>
                </p:oleObj>
              </mc:Choice>
              <mc:Fallback>
                <p:oleObj name="Document" r:id="rId3" imgW="2600325" imgH="4667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536700"/>
                        <a:ext cx="5329238"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80901" name="Rectangle 7"/>
          <p:cNvSpPr>
            <a:spLocks noChangeArrowheads="1"/>
          </p:cNvSpPr>
          <p:nvPr/>
        </p:nvSpPr>
        <p:spPr bwMode="auto">
          <a:xfrm>
            <a:off x="611188" y="885825"/>
            <a:ext cx="2684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800" b="1">
                <a:solidFill>
                  <a:srgbClr val="A50021"/>
                </a:solidFill>
                <a:latin typeface="Times New Roman" pitchFamily="18" charset="0"/>
                <a:ea typeface="黑体" pitchFamily="49" charset="-122"/>
              </a:rPr>
              <a:t>单体自由基形成</a:t>
            </a:r>
          </a:p>
        </p:txBody>
      </p:sp>
      <p:sp>
        <p:nvSpPr>
          <p:cNvPr id="2079752" name="Rectangle 8"/>
          <p:cNvSpPr>
            <a:spLocks noChangeArrowheads="1"/>
          </p:cNvSpPr>
          <p:nvPr/>
        </p:nvSpPr>
        <p:spPr bwMode="auto">
          <a:xfrm>
            <a:off x="611188" y="3787775"/>
            <a:ext cx="7921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5475"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宋体" pitchFamily="2" charset="-122"/>
              </a:rPr>
              <a:t>第二步反应与后继的链增长反应相似，链引发必须包含这一步，因为有一些副反应可以使某些初级自由基不参与单体自由基的形成，也就无法进行链增长反应。</a:t>
            </a:r>
          </a:p>
        </p:txBody>
      </p:sp>
      <p:sp>
        <p:nvSpPr>
          <p:cNvPr id="2079753" name="Rectangle 9"/>
          <p:cNvSpPr>
            <a:spLocks noChangeArrowheads="1"/>
          </p:cNvSpPr>
          <p:nvPr/>
        </p:nvSpPr>
        <p:spPr bwMode="auto">
          <a:xfrm>
            <a:off x="611188" y="5445125"/>
            <a:ext cx="7921625" cy="8223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895350" indent="-895350" fontAlgn="base">
              <a:spcBef>
                <a:spcPct val="0"/>
              </a:spcBef>
              <a:spcAft>
                <a:spcPct val="0"/>
              </a:spcAft>
            </a:pPr>
            <a:r>
              <a:rPr lang="zh-CN" altLang="en-US" sz="2400" b="1">
                <a:solidFill>
                  <a:srgbClr val="00007D"/>
                </a:solidFill>
                <a:latin typeface="Times New Roman" pitchFamily="18" charset="0"/>
                <a:ea typeface="黑体" pitchFamily="49" charset="-122"/>
              </a:rPr>
              <a:t>特点：链引发反应受引发剂分解过程控制，活化能较高，速度较慢。</a:t>
            </a:r>
          </a:p>
        </p:txBody>
      </p:sp>
    </p:spTree>
    <p:extLst>
      <p:ext uri="{BB962C8B-B14F-4D97-AF65-F5344CB8AC3E}">
        <p14:creationId xmlns:p14="http://schemas.microsoft.com/office/powerpoint/2010/main" val="1523240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9752"/>
                                        </p:tgtEl>
                                        <p:attrNameLst>
                                          <p:attrName>style.visibility</p:attrName>
                                        </p:attrNameLst>
                                      </p:cBhvr>
                                      <p:to>
                                        <p:strVal val="visible"/>
                                      </p:to>
                                    </p:set>
                                    <p:animEffect transition="in" filter="wipe(up)">
                                      <p:cBhvr>
                                        <p:cTn id="7" dur="500"/>
                                        <p:tgtEl>
                                          <p:spTgt spid="2079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9753"/>
                                        </p:tgtEl>
                                        <p:attrNameLst>
                                          <p:attrName>style.visibility</p:attrName>
                                        </p:attrNameLst>
                                      </p:cBhvr>
                                      <p:to>
                                        <p:strVal val="visible"/>
                                      </p:to>
                                    </p:set>
                                    <p:animEffect transition="in" filter="wipe(up)">
                                      <p:cBhvr>
                                        <p:cTn id="12" dur="500"/>
                                        <p:tgtEl>
                                          <p:spTgt spid="207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2" grpId="0"/>
      <p:bldP spid="20797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1"/>
          </p:nvPr>
        </p:nvSpPr>
        <p:spPr>
          <a:xfrm>
            <a:off x="636588" y="1341438"/>
            <a:ext cx="8183562" cy="1512887"/>
          </a:xfrm>
        </p:spPr>
        <p:txBody>
          <a:bodyPr/>
          <a:lstStyle/>
          <a:p>
            <a:pPr marL="0" indent="625475" eaLnBrk="1" hangingPunct="1">
              <a:lnSpc>
                <a:spcPct val="120000"/>
              </a:lnSpc>
              <a:buFont typeface="Wingdings" pitchFamily="2" charset="2"/>
              <a:buNone/>
            </a:pPr>
            <a:r>
              <a:rPr lang="zh-CN" altLang="en-US" sz="2400" b="1" smtClean="0">
                <a:solidFill>
                  <a:srgbClr val="000066"/>
                </a:solidFill>
              </a:rPr>
              <a:t>链引发反应产生的单体自由基继续打开其它单体</a:t>
            </a:r>
            <a:r>
              <a:rPr lang="el-GR" altLang="zh-CN" sz="2400" b="1" smtClean="0">
                <a:solidFill>
                  <a:srgbClr val="000066"/>
                </a:solidFill>
              </a:rPr>
              <a:t>π</a:t>
            </a:r>
            <a:r>
              <a:rPr lang="zh-CN" altLang="en-US" sz="2400" b="1" smtClean="0">
                <a:solidFill>
                  <a:srgbClr val="000066"/>
                </a:solidFill>
              </a:rPr>
              <a:t>键，形成新的链自由基，如此反复的过程即为链增长反应。</a:t>
            </a:r>
          </a:p>
        </p:txBody>
      </p:sp>
      <p:graphicFrame>
        <p:nvGraphicFramePr>
          <p:cNvPr id="81923" name="Object 4"/>
          <p:cNvGraphicFramePr>
            <a:graphicFrameLocks noGrp="1" noChangeAspect="1"/>
          </p:cNvGraphicFramePr>
          <p:nvPr>
            <p:ph sz="half" idx="2"/>
          </p:nvPr>
        </p:nvGraphicFramePr>
        <p:xfrm>
          <a:off x="971550" y="2400300"/>
          <a:ext cx="6264275" cy="812800"/>
        </p:xfrm>
        <a:graphic>
          <a:graphicData uri="http://schemas.openxmlformats.org/presentationml/2006/ole">
            <mc:AlternateContent xmlns:mc="http://schemas.openxmlformats.org/markup-compatibility/2006">
              <mc:Choice xmlns:v="urn:schemas-microsoft-com:vml" Requires="v">
                <p:oleObj spid="_x0000_s31762" name="Document" r:id="rId3" imgW="6591300" imgH="476250" progId="ChemWindow.Document">
                  <p:embed/>
                </p:oleObj>
              </mc:Choice>
              <mc:Fallback>
                <p:oleObj name="Document" r:id="rId3" imgW="6591300" imgH="4762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44240"/>
                      <a:stretch>
                        <a:fillRect/>
                      </a:stretch>
                    </p:blipFill>
                    <p:spPr bwMode="auto">
                      <a:xfrm>
                        <a:off x="971550" y="2400300"/>
                        <a:ext cx="626427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4"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81925" name="Rectangle 7"/>
          <p:cNvSpPr>
            <a:spLocks noChangeArrowheads="1"/>
          </p:cNvSpPr>
          <p:nvPr/>
        </p:nvSpPr>
        <p:spPr bwMode="auto">
          <a:xfrm>
            <a:off x="611188" y="908050"/>
            <a:ext cx="2505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altLang="zh-CN" sz="2800" b="1">
                <a:solidFill>
                  <a:srgbClr val="A50021"/>
                </a:solidFill>
                <a:latin typeface="Times New Roman" pitchFamily="18" charset="0"/>
                <a:ea typeface="黑体" pitchFamily="49" charset="-122"/>
              </a:rPr>
              <a:t>2</a:t>
            </a:r>
            <a:r>
              <a:rPr lang="zh-CN" altLang="en-US" sz="2800" b="1">
                <a:solidFill>
                  <a:srgbClr val="A50021"/>
                </a:solidFill>
                <a:latin typeface="Times New Roman" pitchFamily="18" charset="0"/>
                <a:ea typeface="黑体" pitchFamily="49" charset="-122"/>
              </a:rPr>
              <a:t>）链增长反应</a:t>
            </a:r>
          </a:p>
        </p:txBody>
      </p:sp>
      <p:graphicFrame>
        <p:nvGraphicFramePr>
          <p:cNvPr id="81926" name="Object 8"/>
          <p:cNvGraphicFramePr>
            <a:graphicFrameLocks noChangeAspect="1"/>
          </p:cNvGraphicFramePr>
          <p:nvPr/>
        </p:nvGraphicFramePr>
        <p:xfrm>
          <a:off x="3132138" y="3190875"/>
          <a:ext cx="5040312" cy="814388"/>
        </p:xfrm>
        <a:graphic>
          <a:graphicData uri="http://schemas.openxmlformats.org/presentationml/2006/ole">
            <mc:AlternateContent xmlns:mc="http://schemas.openxmlformats.org/markup-compatibility/2006">
              <mc:Choice xmlns:v="urn:schemas-microsoft-com:vml" Requires="v">
                <p:oleObj spid="_x0000_s31763" name="Document" r:id="rId5" imgW="6591300" imgH="476250" progId="ChemWindow.Document">
                  <p:embed/>
                </p:oleObj>
              </mc:Choice>
              <mc:Fallback>
                <p:oleObj name="Document" r:id="rId5" imgW="6591300" imgH="4762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55164"/>
                      <a:stretch>
                        <a:fillRect/>
                      </a:stretch>
                    </p:blipFill>
                    <p:spPr bwMode="auto">
                      <a:xfrm>
                        <a:off x="3132138" y="3190875"/>
                        <a:ext cx="5040312"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1801" name="Rectangle 9"/>
          <p:cNvSpPr>
            <a:spLocks noChangeArrowheads="1"/>
          </p:cNvSpPr>
          <p:nvPr/>
        </p:nvSpPr>
        <p:spPr bwMode="auto">
          <a:xfrm>
            <a:off x="611188" y="3571875"/>
            <a:ext cx="84359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66"/>
                </a:solidFill>
                <a:latin typeface="Times New Roman" pitchFamily="18" charset="0"/>
                <a:ea typeface="黑体" pitchFamily="49" charset="-122"/>
              </a:rPr>
              <a:t>两个基本特征：</a:t>
            </a:r>
          </a:p>
          <a:p>
            <a:pPr marL="342900" indent="-342900"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66"/>
                </a:solidFill>
                <a:latin typeface="Times New Roman" pitchFamily="18" charset="0"/>
              </a:rPr>
              <a:t>（</a:t>
            </a:r>
            <a:r>
              <a:rPr lang="en-US" altLang="zh-CN" sz="2400" b="1">
                <a:solidFill>
                  <a:srgbClr val="000066"/>
                </a:solidFill>
                <a:latin typeface="Times New Roman" pitchFamily="18" charset="0"/>
              </a:rPr>
              <a:t>1</a:t>
            </a:r>
            <a:r>
              <a:rPr lang="zh-CN" altLang="en-US" sz="2400" b="1">
                <a:solidFill>
                  <a:srgbClr val="000066"/>
                </a:solidFill>
                <a:latin typeface="Times New Roman" pitchFamily="18" charset="0"/>
              </a:rPr>
              <a:t>）</a:t>
            </a:r>
            <a:r>
              <a:rPr lang="zh-CN" altLang="en-US" sz="2400" b="1">
                <a:solidFill>
                  <a:srgbClr val="A50021"/>
                </a:solidFill>
                <a:latin typeface="Times New Roman" pitchFamily="18" charset="0"/>
              </a:rPr>
              <a:t>放热反应</a:t>
            </a:r>
            <a:r>
              <a:rPr lang="zh-CN" altLang="en-US" sz="2400" b="1">
                <a:solidFill>
                  <a:srgbClr val="000066"/>
                </a:solidFill>
                <a:latin typeface="Times New Roman" pitchFamily="18" charset="0"/>
              </a:rPr>
              <a:t>，聚合热约</a:t>
            </a:r>
            <a:r>
              <a:rPr lang="en-US" altLang="zh-CN" sz="2400" b="1">
                <a:solidFill>
                  <a:srgbClr val="000066"/>
                </a:solidFill>
                <a:latin typeface="Times New Roman" pitchFamily="18" charset="0"/>
              </a:rPr>
              <a:t>55 </a:t>
            </a:r>
            <a:r>
              <a:rPr lang="zh-CN" altLang="en-US" sz="2400" b="1">
                <a:solidFill>
                  <a:srgbClr val="000066"/>
                </a:solidFill>
                <a:latin typeface="Times New Roman" pitchFamily="18" charset="0"/>
              </a:rPr>
              <a:t>～ </a:t>
            </a:r>
            <a:r>
              <a:rPr lang="en-US" altLang="zh-CN" sz="2400" b="1">
                <a:solidFill>
                  <a:srgbClr val="000066"/>
                </a:solidFill>
                <a:latin typeface="Times New Roman" pitchFamily="18" charset="0"/>
              </a:rPr>
              <a:t>95kJ/mol</a:t>
            </a:r>
            <a:r>
              <a:rPr lang="zh-CN" altLang="en-US" sz="2400" b="1">
                <a:solidFill>
                  <a:srgbClr val="000066"/>
                </a:solidFill>
                <a:latin typeface="Times New Roman" pitchFamily="18" charset="0"/>
              </a:rPr>
              <a:t>。 </a:t>
            </a:r>
          </a:p>
          <a:p>
            <a:pPr marL="342900" indent="-342900"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66"/>
                </a:solidFill>
                <a:latin typeface="Times New Roman" pitchFamily="18" charset="0"/>
              </a:rPr>
              <a:t>（</a:t>
            </a:r>
            <a:r>
              <a:rPr lang="en-US" altLang="zh-CN" sz="2400" b="1">
                <a:solidFill>
                  <a:srgbClr val="000066"/>
                </a:solidFill>
                <a:latin typeface="Times New Roman" pitchFamily="18" charset="0"/>
              </a:rPr>
              <a:t>2</a:t>
            </a:r>
            <a:r>
              <a:rPr lang="zh-CN" altLang="en-US" sz="2400" b="1">
                <a:solidFill>
                  <a:srgbClr val="000066"/>
                </a:solidFill>
                <a:latin typeface="Times New Roman" pitchFamily="18" charset="0"/>
              </a:rPr>
              <a:t>）链增长反应活化能低，约为</a:t>
            </a:r>
            <a:r>
              <a:rPr lang="en-US" altLang="zh-CN" sz="2400" b="1">
                <a:solidFill>
                  <a:srgbClr val="000066"/>
                </a:solidFill>
                <a:latin typeface="Times New Roman" pitchFamily="18" charset="0"/>
              </a:rPr>
              <a:t>20 </a:t>
            </a:r>
            <a:r>
              <a:rPr lang="zh-CN" altLang="en-US" sz="2400" b="1">
                <a:solidFill>
                  <a:srgbClr val="000066"/>
                </a:solidFill>
                <a:latin typeface="Times New Roman" pitchFamily="18" charset="0"/>
              </a:rPr>
              <a:t>～ </a:t>
            </a:r>
            <a:r>
              <a:rPr lang="en-US" altLang="zh-CN" sz="2400" b="1">
                <a:solidFill>
                  <a:srgbClr val="000066"/>
                </a:solidFill>
                <a:latin typeface="Times New Roman" pitchFamily="18" charset="0"/>
              </a:rPr>
              <a:t>34 kJ/mol</a:t>
            </a:r>
            <a:r>
              <a:rPr lang="zh-CN" altLang="en-US" sz="2400" b="1">
                <a:solidFill>
                  <a:srgbClr val="000066"/>
                </a:solidFill>
                <a:latin typeface="Times New Roman" pitchFamily="18" charset="0"/>
              </a:rPr>
              <a:t>，</a:t>
            </a:r>
            <a:r>
              <a:rPr lang="zh-CN" altLang="en-US" sz="2400" b="1">
                <a:solidFill>
                  <a:srgbClr val="A50021"/>
                </a:solidFill>
                <a:latin typeface="Times New Roman" pitchFamily="18" charset="0"/>
              </a:rPr>
              <a:t>反应速率极高</a:t>
            </a:r>
            <a:r>
              <a:rPr lang="zh-CN" altLang="en-US" sz="2400" b="1">
                <a:solidFill>
                  <a:srgbClr val="000066"/>
                </a:solidFill>
                <a:latin typeface="Times New Roman" pitchFamily="18" charset="0"/>
              </a:rPr>
              <a:t>，在</a:t>
            </a:r>
            <a:r>
              <a:rPr lang="en-US" altLang="zh-CN" sz="2400" b="1">
                <a:solidFill>
                  <a:srgbClr val="000066"/>
                </a:solidFill>
                <a:latin typeface="Times New Roman" pitchFamily="18" charset="0"/>
              </a:rPr>
              <a:t>0.01 </a:t>
            </a:r>
            <a:r>
              <a:rPr lang="zh-CN" altLang="en-US" sz="2400" b="1">
                <a:solidFill>
                  <a:srgbClr val="000066"/>
                </a:solidFill>
                <a:latin typeface="Times New Roman" pitchFamily="18" charset="0"/>
              </a:rPr>
              <a:t>～几秒钟内聚合度就可达几千至几万，难以控制。在自由基聚合反应体系内，往往只存在单体和聚合物两部分，不存在聚合度递增的一系列中间产物。</a:t>
            </a:r>
          </a:p>
        </p:txBody>
      </p:sp>
    </p:spTree>
    <p:extLst>
      <p:ext uri="{BB962C8B-B14F-4D97-AF65-F5344CB8AC3E}">
        <p14:creationId xmlns:p14="http://schemas.microsoft.com/office/powerpoint/2010/main" val="35958019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1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180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sz="half" idx="1"/>
          </p:nvPr>
        </p:nvSpPr>
        <p:spPr>
          <a:xfrm>
            <a:off x="611188" y="4076700"/>
            <a:ext cx="7921625" cy="1584325"/>
          </a:xfrm>
        </p:spPr>
        <p:txBody>
          <a:bodyPr/>
          <a:lstStyle/>
          <a:p>
            <a:pPr marL="0" indent="719138" eaLnBrk="1" hangingPunct="1">
              <a:lnSpc>
                <a:spcPct val="120000"/>
              </a:lnSpc>
              <a:buFont typeface="Wingdings" pitchFamily="2" charset="2"/>
              <a:buNone/>
            </a:pPr>
            <a:r>
              <a:rPr lang="zh-CN" altLang="en-US" sz="2400" b="1" smtClean="0">
                <a:solidFill>
                  <a:schemeClr val="bg2"/>
                </a:solidFill>
                <a:latin typeface="Times New Roman" pitchFamily="18" charset="0"/>
                <a:ea typeface="黑体" pitchFamily="49" charset="-122"/>
              </a:rPr>
              <a:t>自由基聚合反应中，结构单元连接存在“</a:t>
            </a:r>
            <a:r>
              <a:rPr lang="zh-CN" altLang="en-US" sz="2400" b="1" smtClean="0">
                <a:solidFill>
                  <a:srgbClr val="A50021"/>
                </a:solidFill>
                <a:latin typeface="Times New Roman" pitchFamily="18" charset="0"/>
                <a:ea typeface="黑体" pitchFamily="49" charset="-122"/>
              </a:rPr>
              <a:t>头</a:t>
            </a:r>
            <a:r>
              <a:rPr lang="en-US" altLang="zh-CN" sz="2400" b="1" smtClean="0">
                <a:solidFill>
                  <a:srgbClr val="A50021"/>
                </a:solidFill>
                <a:latin typeface="Times New Roman" pitchFamily="18" charset="0"/>
                <a:ea typeface="黑体" pitchFamily="49" charset="-122"/>
              </a:rPr>
              <a:t>—</a:t>
            </a:r>
            <a:r>
              <a:rPr lang="zh-CN" altLang="en-US" sz="2400" b="1" smtClean="0">
                <a:solidFill>
                  <a:srgbClr val="A50021"/>
                </a:solidFill>
                <a:latin typeface="Times New Roman" pitchFamily="18" charset="0"/>
                <a:ea typeface="黑体" pitchFamily="49" charset="-122"/>
              </a:rPr>
              <a:t>尾</a:t>
            </a:r>
            <a:r>
              <a:rPr lang="zh-CN" altLang="en-US" sz="2400" b="1" smtClean="0">
                <a:solidFill>
                  <a:schemeClr val="bg2"/>
                </a:solidFill>
                <a:latin typeface="Times New Roman" pitchFamily="18" charset="0"/>
                <a:ea typeface="黑体" pitchFamily="49" charset="-122"/>
              </a:rPr>
              <a:t>”、“</a:t>
            </a:r>
            <a:r>
              <a:rPr lang="zh-CN" altLang="en-US" sz="2400" b="1" smtClean="0">
                <a:solidFill>
                  <a:srgbClr val="A50021"/>
                </a:solidFill>
                <a:latin typeface="Times New Roman" pitchFamily="18" charset="0"/>
                <a:ea typeface="黑体" pitchFamily="49" charset="-122"/>
              </a:rPr>
              <a:t>头</a:t>
            </a:r>
            <a:r>
              <a:rPr lang="en-US" altLang="zh-CN" sz="2400" b="1" smtClean="0">
                <a:solidFill>
                  <a:srgbClr val="A50021"/>
                </a:solidFill>
                <a:latin typeface="Times New Roman" pitchFamily="18" charset="0"/>
                <a:ea typeface="黑体" pitchFamily="49" charset="-122"/>
              </a:rPr>
              <a:t>—</a:t>
            </a:r>
            <a:r>
              <a:rPr lang="zh-CN" altLang="en-US" sz="2400" b="1" smtClean="0">
                <a:solidFill>
                  <a:srgbClr val="A50021"/>
                </a:solidFill>
                <a:latin typeface="Times New Roman" pitchFamily="18" charset="0"/>
                <a:ea typeface="黑体" pitchFamily="49" charset="-122"/>
              </a:rPr>
              <a:t>头</a:t>
            </a:r>
            <a:r>
              <a:rPr lang="zh-CN" altLang="en-US" sz="2400" b="1" smtClean="0">
                <a:solidFill>
                  <a:schemeClr val="bg2"/>
                </a:solidFill>
                <a:latin typeface="Times New Roman" pitchFamily="18" charset="0"/>
                <a:ea typeface="黑体" pitchFamily="49" charset="-122"/>
              </a:rPr>
              <a:t>”（或“尾</a:t>
            </a:r>
            <a:r>
              <a:rPr lang="en-US" altLang="zh-CN" sz="2400" b="1" smtClean="0">
                <a:solidFill>
                  <a:schemeClr val="bg2"/>
                </a:solidFill>
                <a:latin typeface="Times New Roman" pitchFamily="18" charset="0"/>
                <a:ea typeface="黑体" pitchFamily="49" charset="-122"/>
              </a:rPr>
              <a:t>—</a:t>
            </a:r>
            <a:r>
              <a:rPr lang="zh-CN" altLang="en-US" sz="2400" b="1" smtClean="0">
                <a:solidFill>
                  <a:schemeClr val="bg2"/>
                </a:solidFill>
                <a:latin typeface="Times New Roman" pitchFamily="18" charset="0"/>
                <a:ea typeface="黑体" pitchFamily="49" charset="-122"/>
              </a:rPr>
              <a:t>尾”）两种可能的形式，</a:t>
            </a:r>
            <a:r>
              <a:rPr lang="zh-CN" altLang="en-US" sz="2400" b="1" smtClean="0">
                <a:solidFill>
                  <a:srgbClr val="A50021"/>
                </a:solidFill>
                <a:latin typeface="Times New Roman" pitchFamily="18" charset="0"/>
                <a:ea typeface="黑体" pitchFamily="49" charset="-122"/>
              </a:rPr>
              <a:t>一般以“头－尾”结构为主</a:t>
            </a:r>
            <a:r>
              <a:rPr lang="zh-CN" altLang="en-US" sz="2400" b="1" smtClean="0">
                <a:solidFill>
                  <a:schemeClr val="bg2"/>
                </a:solidFill>
                <a:latin typeface="Times New Roman" pitchFamily="18" charset="0"/>
                <a:ea typeface="黑体" pitchFamily="49" charset="-122"/>
              </a:rPr>
              <a:t>。</a:t>
            </a:r>
            <a:endParaRPr lang="zh-CN" altLang="en-US" sz="2400" b="1" smtClean="0">
              <a:solidFill>
                <a:schemeClr val="bg2"/>
              </a:solidFill>
              <a:ea typeface="黑体" pitchFamily="49" charset="-122"/>
            </a:endParaRPr>
          </a:p>
        </p:txBody>
      </p:sp>
      <p:graphicFrame>
        <p:nvGraphicFramePr>
          <p:cNvPr id="82947" name="Object 4"/>
          <p:cNvGraphicFramePr>
            <a:graphicFrameLocks noGrp="1" noChangeAspect="1"/>
          </p:cNvGraphicFramePr>
          <p:nvPr>
            <p:ph sz="half" idx="2"/>
          </p:nvPr>
        </p:nvGraphicFramePr>
        <p:xfrm>
          <a:off x="684213" y="1912938"/>
          <a:ext cx="7848600" cy="1660525"/>
        </p:xfrm>
        <a:graphic>
          <a:graphicData uri="http://schemas.openxmlformats.org/presentationml/2006/ole">
            <mc:AlternateContent xmlns:mc="http://schemas.openxmlformats.org/markup-compatibility/2006">
              <mc:Choice xmlns:v="urn:schemas-microsoft-com:vml" Requires="v">
                <p:oleObj spid="_x0000_s32778" name="Document" r:id="rId3" imgW="6029325" imgH="1162050" progId="ChemWindow.Document">
                  <p:embed/>
                </p:oleObj>
              </mc:Choice>
              <mc:Fallback>
                <p:oleObj name="Document" r:id="rId3" imgW="6029325" imgH="11620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2938"/>
                        <a:ext cx="784860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82949" name="Rectangle 7"/>
          <p:cNvSpPr>
            <a:spLocks noChangeArrowheads="1"/>
          </p:cNvSpPr>
          <p:nvPr/>
        </p:nvSpPr>
        <p:spPr bwMode="auto">
          <a:xfrm>
            <a:off x="611188" y="885825"/>
            <a:ext cx="4321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800" b="1">
                <a:solidFill>
                  <a:srgbClr val="A50021"/>
                </a:solidFill>
                <a:latin typeface="Times New Roman" pitchFamily="18" charset="0"/>
                <a:ea typeface="黑体" pitchFamily="49" charset="-122"/>
              </a:rPr>
              <a:t>自由基聚合大分子微结构</a:t>
            </a:r>
          </a:p>
        </p:txBody>
      </p:sp>
    </p:spTree>
    <p:extLst>
      <p:ext uri="{BB962C8B-B14F-4D97-AF65-F5344CB8AC3E}">
        <p14:creationId xmlns:p14="http://schemas.microsoft.com/office/powerpoint/2010/main" val="2489238744"/>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590550" y="1485900"/>
            <a:ext cx="8013700" cy="3095625"/>
          </a:xfrm>
        </p:spPr>
        <p:txBody>
          <a:bodyPr/>
          <a:lstStyle/>
          <a:p>
            <a:pPr marL="0" indent="0" algn="just" eaLnBrk="1" hangingPunct="1">
              <a:lnSpc>
                <a:spcPct val="110000"/>
              </a:lnSpc>
              <a:buFont typeface="Wingdings" pitchFamily="2" charset="2"/>
              <a:buNone/>
            </a:pP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a:t>
            </a:r>
            <a:r>
              <a:rPr lang="zh-CN" altLang="en-US" sz="2400" b="1" smtClean="0">
                <a:solidFill>
                  <a:srgbClr val="000099"/>
                </a:solidFill>
                <a:latin typeface="Times New Roman" pitchFamily="18" charset="0"/>
              </a:rPr>
              <a:t>）头</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尾连接时，自由基上的独电子与取代基构成</a:t>
            </a:r>
            <a:r>
              <a:rPr lang="zh-CN" altLang="en-US" sz="2400" b="1" smtClean="0">
                <a:solidFill>
                  <a:srgbClr val="A50021"/>
                </a:solidFill>
                <a:latin typeface="Times New Roman" pitchFamily="18" charset="0"/>
              </a:rPr>
              <a:t>共轭体系</a:t>
            </a:r>
            <a:r>
              <a:rPr lang="zh-CN" altLang="en-US" sz="2400" b="1" smtClean="0">
                <a:solidFill>
                  <a:srgbClr val="000099"/>
                </a:solidFill>
                <a:latin typeface="Times New Roman" pitchFamily="18" charset="0"/>
              </a:rPr>
              <a:t>，使自由基稳定。而头</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头连接时无共轭效应，自由基不稳定。两者活化能相差</a:t>
            </a:r>
            <a:r>
              <a:rPr lang="en-US" altLang="zh-CN" sz="2400" b="1" smtClean="0">
                <a:solidFill>
                  <a:srgbClr val="000099"/>
                </a:solidFill>
                <a:latin typeface="Times New Roman" pitchFamily="18" charset="0"/>
              </a:rPr>
              <a:t>34</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42 kJ/mol</a:t>
            </a:r>
            <a:r>
              <a:rPr lang="zh-CN" altLang="en-US" sz="2400" b="1" smtClean="0">
                <a:solidFill>
                  <a:srgbClr val="000099"/>
                </a:solidFill>
                <a:latin typeface="Times New Roman" pitchFamily="18" charset="0"/>
              </a:rPr>
              <a:t>。共轭稳定性较差的单体，容易出现头头结构（如醋酸乙烯酯）。聚合温度升高，头头结构增多。</a:t>
            </a:r>
          </a:p>
          <a:p>
            <a:pPr marL="0" indent="0" algn="just" eaLnBrk="1" hangingPunct="1">
              <a:lnSpc>
                <a:spcPct val="110000"/>
              </a:lnSpc>
              <a:buFont typeface="Wingdings" pitchFamily="2" charset="2"/>
              <a:buNone/>
            </a:pP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2</a:t>
            </a:r>
            <a:r>
              <a:rPr lang="zh-CN" altLang="en-US" sz="2400" b="1" smtClean="0">
                <a:solidFill>
                  <a:srgbClr val="000099"/>
                </a:solidFill>
                <a:latin typeface="Times New Roman" pitchFamily="18" charset="0"/>
              </a:rPr>
              <a:t>）头</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尾连接时，</a:t>
            </a:r>
            <a:r>
              <a:rPr lang="zh-CN" altLang="en-US" sz="2400" b="1" smtClean="0">
                <a:solidFill>
                  <a:srgbClr val="A50021"/>
                </a:solidFill>
                <a:latin typeface="Times New Roman" pitchFamily="18" charset="0"/>
              </a:rPr>
              <a:t>空间位阻</a:t>
            </a:r>
            <a:r>
              <a:rPr lang="zh-CN" altLang="en-US" sz="2400" b="1" smtClean="0">
                <a:solidFill>
                  <a:srgbClr val="000099"/>
                </a:solidFill>
                <a:latin typeface="Times New Roman" pitchFamily="18" charset="0"/>
              </a:rPr>
              <a:t>要比头</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头方式结合时的小，故有利于头尾结合。</a:t>
            </a:r>
          </a:p>
        </p:txBody>
      </p:sp>
      <p:sp>
        <p:nvSpPr>
          <p:cNvPr id="83971"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84871" name="Rectangle 7"/>
          <p:cNvSpPr>
            <a:spLocks noChangeArrowheads="1"/>
          </p:cNvSpPr>
          <p:nvPr/>
        </p:nvSpPr>
        <p:spPr bwMode="auto">
          <a:xfrm>
            <a:off x="611188" y="908050"/>
            <a:ext cx="3960812" cy="519113"/>
          </a:xfrm>
          <a:prstGeom prst="rect">
            <a:avLst/>
          </a:prstGeom>
          <a:noFill/>
          <a:ln w="9525" algn="ctr">
            <a:noFill/>
            <a:miter lim="800000"/>
            <a:headEnd/>
            <a:tailEnd/>
          </a:ln>
          <a:effectLst/>
        </p:spPr>
        <p:txBody>
          <a:bodyPr>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头－尾结构为主原因：</a:t>
            </a:r>
          </a:p>
        </p:txBody>
      </p:sp>
      <p:sp>
        <p:nvSpPr>
          <p:cNvPr id="83973" name="Rectangle 9"/>
          <p:cNvSpPr>
            <a:spLocks noChangeArrowheads="1"/>
          </p:cNvSpPr>
          <p:nvPr/>
        </p:nvSpPr>
        <p:spPr bwMode="auto">
          <a:xfrm>
            <a:off x="611188" y="4610100"/>
            <a:ext cx="7921625" cy="16986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5475" fontAlgn="base">
              <a:lnSpc>
                <a:spcPct val="110000"/>
              </a:lnSpc>
              <a:spcBef>
                <a:spcPct val="20000"/>
              </a:spcBef>
              <a:spcAft>
                <a:spcPct val="0"/>
              </a:spcAft>
              <a:buClr>
                <a:srgbClr val="00007D"/>
              </a:buClr>
              <a:buSzPct val="75000"/>
              <a:buFont typeface="Wingdings" pitchFamily="2" charset="2"/>
              <a:buNone/>
            </a:pPr>
            <a:r>
              <a:rPr lang="zh-CN" altLang="en-US" sz="2400">
                <a:solidFill>
                  <a:srgbClr val="000000"/>
                </a:solidFill>
                <a:latin typeface="Times New Roman" pitchFamily="18" charset="0"/>
                <a:ea typeface="黑体" pitchFamily="49" charset="-122"/>
              </a:rPr>
              <a:t>虽然电子效应和空间位阻效应都有利于生成头尾结构聚合物，但还不能做到序列结构上的绝对规整。从立体结构来看，自由基聚合物分子链上取代基在空间的排布是无规的，因此聚合物往往是无定型的。</a:t>
            </a:r>
          </a:p>
        </p:txBody>
      </p:sp>
    </p:spTree>
    <p:extLst>
      <p:ext uri="{BB962C8B-B14F-4D97-AF65-F5344CB8AC3E}">
        <p14:creationId xmlns:p14="http://schemas.microsoft.com/office/powerpoint/2010/main" val="218131321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1"/>
          </p:nvPr>
        </p:nvSpPr>
        <p:spPr>
          <a:xfrm>
            <a:off x="611188" y="1557338"/>
            <a:ext cx="7921625" cy="1008062"/>
          </a:xfrm>
        </p:spPr>
        <p:txBody>
          <a:bodyPr/>
          <a:lstStyle/>
          <a:p>
            <a:pPr marL="0" indent="0" algn="just" eaLnBrk="1" hangingPunct="1">
              <a:lnSpc>
                <a:spcPct val="110000"/>
              </a:lnSpc>
              <a:buFont typeface="Wingdings" pitchFamily="2" charset="2"/>
              <a:buNone/>
            </a:pPr>
            <a:r>
              <a:rPr lang="zh-CN" altLang="en-US" sz="2400" b="1" smtClean="0">
                <a:solidFill>
                  <a:srgbClr val="000099"/>
                </a:solidFill>
              </a:rPr>
              <a:t>      链自由基失去活性形成稳定聚合物的反应称为</a:t>
            </a:r>
            <a:r>
              <a:rPr lang="zh-CN" altLang="en-US" sz="2400" b="1" smtClean="0">
                <a:solidFill>
                  <a:srgbClr val="A50021"/>
                </a:solidFill>
              </a:rPr>
              <a:t>链终止反应</a:t>
            </a:r>
            <a:r>
              <a:rPr lang="zh-CN" altLang="en-US" sz="2400" b="1" smtClean="0">
                <a:solidFill>
                  <a:srgbClr val="000099"/>
                </a:solidFill>
              </a:rPr>
              <a:t>。可以分为</a:t>
            </a:r>
            <a:r>
              <a:rPr lang="zh-CN" altLang="en-US" sz="2400" b="1" smtClean="0">
                <a:solidFill>
                  <a:srgbClr val="A50021"/>
                </a:solidFill>
              </a:rPr>
              <a:t>偶合终止</a:t>
            </a:r>
            <a:r>
              <a:rPr lang="zh-CN" altLang="en-US" sz="2400" b="1" smtClean="0">
                <a:solidFill>
                  <a:srgbClr val="000099"/>
                </a:solidFill>
              </a:rPr>
              <a:t>和</a:t>
            </a:r>
            <a:r>
              <a:rPr lang="zh-CN" altLang="en-US" sz="2400" b="1" smtClean="0">
                <a:solidFill>
                  <a:srgbClr val="A50021"/>
                </a:solidFill>
              </a:rPr>
              <a:t>岐化终止</a:t>
            </a:r>
            <a:r>
              <a:rPr lang="zh-CN" altLang="en-US" sz="2400" b="1" smtClean="0">
                <a:solidFill>
                  <a:srgbClr val="000099"/>
                </a:solidFill>
              </a:rPr>
              <a:t>。</a:t>
            </a:r>
          </a:p>
        </p:txBody>
      </p:sp>
      <p:graphicFrame>
        <p:nvGraphicFramePr>
          <p:cNvPr id="84995" name="Object 4"/>
          <p:cNvGraphicFramePr>
            <a:graphicFrameLocks noGrp="1" noChangeAspect="1"/>
          </p:cNvGraphicFramePr>
          <p:nvPr>
            <p:ph sz="half" idx="2"/>
          </p:nvPr>
        </p:nvGraphicFramePr>
        <p:xfrm>
          <a:off x="504825" y="3573463"/>
          <a:ext cx="8027988" cy="696912"/>
        </p:xfrm>
        <a:graphic>
          <a:graphicData uri="http://schemas.openxmlformats.org/presentationml/2006/ole">
            <mc:AlternateContent xmlns:mc="http://schemas.openxmlformats.org/markup-compatibility/2006">
              <mc:Choice xmlns:v="urn:schemas-microsoft-com:vml" Requires="v">
                <p:oleObj spid="_x0000_s33802" name="Document" r:id="rId3" imgW="5381625" imgH="466725" progId="ChemWindow.Document">
                  <p:embed/>
                </p:oleObj>
              </mc:Choice>
              <mc:Fallback>
                <p:oleObj name="Document" r:id="rId3" imgW="5381625" imgH="4667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3573463"/>
                        <a:ext cx="8027988"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6"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86920" name="Rectangle 8"/>
          <p:cNvSpPr>
            <a:spLocks noChangeArrowheads="1"/>
          </p:cNvSpPr>
          <p:nvPr/>
        </p:nvSpPr>
        <p:spPr bwMode="auto">
          <a:xfrm>
            <a:off x="611188" y="908050"/>
            <a:ext cx="25050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3</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）链终止反应</a:t>
            </a:r>
          </a:p>
        </p:txBody>
      </p:sp>
      <p:sp>
        <p:nvSpPr>
          <p:cNvPr id="2086924" name="Rectangle 12"/>
          <p:cNvSpPr>
            <a:spLocks noChangeArrowheads="1"/>
          </p:cNvSpPr>
          <p:nvPr/>
        </p:nvSpPr>
        <p:spPr bwMode="auto">
          <a:xfrm>
            <a:off x="611188" y="2827338"/>
            <a:ext cx="1409700"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偶合终止</a:t>
            </a:r>
          </a:p>
        </p:txBody>
      </p:sp>
      <p:sp>
        <p:nvSpPr>
          <p:cNvPr id="84999" name="Rectangle 13"/>
          <p:cNvSpPr>
            <a:spLocks noChangeArrowheads="1"/>
          </p:cNvSpPr>
          <p:nvPr/>
        </p:nvSpPr>
        <p:spPr bwMode="auto">
          <a:xfrm>
            <a:off x="611188" y="4508500"/>
            <a:ext cx="79216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5475"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黑体" pitchFamily="49" charset="-122"/>
                <a:ea typeface="黑体" pitchFamily="49" charset="-122"/>
              </a:rPr>
              <a:t>两个链自由基的独电子相互结合成共价键，生成饱和高分子的反应。产物两端均为引发剂残基，</a:t>
            </a:r>
            <a:r>
              <a:rPr lang="zh-CN" altLang="en-US" sz="2400" b="1">
                <a:solidFill>
                  <a:srgbClr val="A50021"/>
                </a:solidFill>
                <a:latin typeface="黑体" pitchFamily="49" charset="-122"/>
                <a:ea typeface="黑体" pitchFamily="49" charset="-122"/>
              </a:rPr>
              <a:t>聚合度为链自由基结构单元数的两倍。</a:t>
            </a:r>
          </a:p>
        </p:txBody>
      </p:sp>
    </p:spTree>
    <p:extLst>
      <p:ext uri="{BB962C8B-B14F-4D97-AF65-F5344CB8AC3E}">
        <p14:creationId xmlns:p14="http://schemas.microsoft.com/office/powerpoint/2010/main" val="405077153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sz="half" idx="1"/>
          </p:nvPr>
        </p:nvSpPr>
        <p:spPr>
          <a:xfrm>
            <a:off x="601663" y="3068638"/>
            <a:ext cx="7931150" cy="1844675"/>
          </a:xfrm>
          <a:noFill/>
        </p:spPr>
        <p:txBody>
          <a:bodyPr>
            <a:spAutoFit/>
          </a:bodyPr>
          <a:lstStyle/>
          <a:p>
            <a:pPr marL="0" indent="625475" eaLnBrk="1" hangingPunct="1">
              <a:lnSpc>
                <a:spcPct val="120000"/>
              </a:lnSpc>
              <a:buFont typeface="Wingdings" pitchFamily="2" charset="2"/>
              <a:buNone/>
            </a:pPr>
            <a:r>
              <a:rPr lang="zh-CN" altLang="en-US" sz="2400" b="1" smtClean="0">
                <a:solidFill>
                  <a:srgbClr val="000099"/>
                </a:solidFill>
                <a:latin typeface="黑体" pitchFamily="49" charset="-122"/>
                <a:ea typeface="黑体" pitchFamily="49" charset="-122"/>
              </a:rPr>
              <a:t>一个链自由基夺取另一个自由基上的氢原子或其他原子而相互终止的反应。此时生成的高分子只有一端为引发剂碎片，另一端为饱和或不饱和结构，两者各半，</a:t>
            </a:r>
            <a:r>
              <a:rPr lang="zh-CN" altLang="en-US" sz="2400" b="1" smtClean="0">
                <a:solidFill>
                  <a:srgbClr val="A50021"/>
                </a:solidFill>
                <a:latin typeface="黑体" pitchFamily="49" charset="-122"/>
                <a:ea typeface="黑体" pitchFamily="49" charset="-122"/>
              </a:rPr>
              <a:t>聚合度与链自由基中的结构单元数相同</a:t>
            </a:r>
            <a:r>
              <a:rPr lang="zh-CN" altLang="en-US" sz="2400" b="1" smtClean="0">
                <a:solidFill>
                  <a:srgbClr val="000099"/>
                </a:solidFill>
                <a:latin typeface="黑体" pitchFamily="49" charset="-122"/>
                <a:ea typeface="黑体" pitchFamily="49" charset="-122"/>
              </a:rPr>
              <a:t>。</a:t>
            </a:r>
          </a:p>
        </p:txBody>
      </p:sp>
      <p:graphicFrame>
        <p:nvGraphicFramePr>
          <p:cNvPr id="86019" name="Object 4"/>
          <p:cNvGraphicFramePr>
            <a:graphicFrameLocks noGrp="1" noChangeAspect="1"/>
          </p:cNvGraphicFramePr>
          <p:nvPr>
            <p:ph sz="half" idx="2"/>
          </p:nvPr>
        </p:nvGraphicFramePr>
        <p:xfrm>
          <a:off x="755650" y="1989138"/>
          <a:ext cx="7704138" cy="658812"/>
        </p:xfrm>
        <a:graphic>
          <a:graphicData uri="http://schemas.openxmlformats.org/presentationml/2006/ole">
            <mc:AlternateContent xmlns:mc="http://schemas.openxmlformats.org/markup-compatibility/2006">
              <mc:Choice xmlns:v="urn:schemas-microsoft-com:vml" Requires="v">
                <p:oleObj spid="_x0000_s34826" name="Document" r:id="rId3" imgW="5572125" imgH="476250" progId="ChemWindow.Document">
                  <p:embed/>
                </p:oleObj>
              </mc:Choice>
              <mc:Fallback>
                <p:oleObj name="Document" r:id="rId3" imgW="5572125" imgH="4762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989138"/>
                        <a:ext cx="7704138"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0"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87945" name="Rectangle 9"/>
          <p:cNvSpPr>
            <a:spLocks noChangeArrowheads="1"/>
          </p:cNvSpPr>
          <p:nvPr/>
        </p:nvSpPr>
        <p:spPr bwMode="auto">
          <a:xfrm>
            <a:off x="611188" y="908050"/>
            <a:ext cx="161290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岐化终止</a:t>
            </a:r>
          </a:p>
        </p:txBody>
      </p:sp>
    </p:spTree>
    <p:extLst>
      <p:ext uri="{BB962C8B-B14F-4D97-AF65-F5344CB8AC3E}">
        <p14:creationId xmlns:p14="http://schemas.microsoft.com/office/powerpoint/2010/main" val="311925595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8" name="Text Box 4"/>
          <p:cNvSpPr txBox="1">
            <a:spLocks noChangeArrowheads="1"/>
          </p:cNvSpPr>
          <p:nvPr/>
        </p:nvSpPr>
        <p:spPr bwMode="auto">
          <a:xfrm>
            <a:off x="611188" y="908050"/>
            <a:ext cx="339883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两种终止方式的比较</a:t>
            </a:r>
          </a:p>
        </p:txBody>
      </p:sp>
      <p:grpSp>
        <p:nvGrpSpPr>
          <p:cNvPr id="87043" name="Group 20"/>
          <p:cNvGrpSpPr>
            <a:grpSpLocks/>
          </p:cNvGrpSpPr>
          <p:nvPr/>
        </p:nvGrpSpPr>
        <p:grpSpPr bwMode="auto">
          <a:xfrm>
            <a:off x="1476375" y="1412875"/>
            <a:ext cx="6480175" cy="2092325"/>
            <a:chOff x="930" y="846"/>
            <a:chExt cx="4082" cy="1318"/>
          </a:xfrm>
        </p:grpSpPr>
        <p:sp>
          <p:nvSpPr>
            <p:cNvPr id="87046" name="Text Box 6"/>
            <p:cNvSpPr txBox="1">
              <a:spLocks noChangeArrowheads="1"/>
            </p:cNvSpPr>
            <p:nvPr/>
          </p:nvSpPr>
          <p:spPr bwMode="auto">
            <a:xfrm>
              <a:off x="930" y="1842"/>
              <a:ext cx="1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反应活化能</a:t>
              </a:r>
              <a:endParaRPr lang="zh-CN" altLang="en-US">
                <a:solidFill>
                  <a:srgbClr val="000000"/>
                </a:solidFill>
                <a:latin typeface="Arial" pitchFamily="34" charset="0"/>
                <a:ea typeface="宋体" pitchFamily="2" charset="-122"/>
              </a:endParaRPr>
            </a:p>
          </p:txBody>
        </p:sp>
        <p:sp>
          <p:nvSpPr>
            <p:cNvPr id="87047" name="Text Box 8"/>
            <p:cNvSpPr txBox="1">
              <a:spLocks noChangeArrowheads="1"/>
            </p:cNvSpPr>
            <p:nvPr/>
          </p:nvSpPr>
          <p:spPr bwMode="auto">
            <a:xfrm>
              <a:off x="2529" y="846"/>
              <a:ext cx="24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偶合</a:t>
              </a:r>
              <a:r>
                <a:rPr kumimoji="1" lang="zh-CN" altLang="en-US">
                  <a:solidFill>
                    <a:srgbClr val="000000"/>
                  </a:solidFill>
                  <a:ea typeface="ˎ̥"/>
                  <a:cs typeface="ˎ̥"/>
                </a:rPr>
                <a:t>                        </a:t>
              </a:r>
              <a:r>
                <a:rPr kumimoji="1" lang="zh-CN" altLang="en-US">
                  <a:solidFill>
                    <a:srgbClr val="000000"/>
                  </a:solidFill>
                  <a:ea typeface="宋体" pitchFamily="2" charset="-122"/>
                </a:rPr>
                <a:t>歧化</a:t>
              </a:r>
              <a:endParaRPr lang="zh-CN" altLang="en-US">
                <a:solidFill>
                  <a:srgbClr val="000000"/>
                </a:solidFill>
                <a:latin typeface="Arial" pitchFamily="34" charset="0"/>
                <a:ea typeface="宋体" pitchFamily="2" charset="-122"/>
              </a:endParaRPr>
            </a:p>
          </p:txBody>
        </p:sp>
        <p:sp>
          <p:nvSpPr>
            <p:cNvPr id="87048" name="Text Box 9"/>
            <p:cNvSpPr txBox="1">
              <a:spLocks noChangeArrowheads="1"/>
            </p:cNvSpPr>
            <p:nvPr/>
          </p:nvSpPr>
          <p:spPr bwMode="auto">
            <a:xfrm>
              <a:off x="1124" y="1159"/>
              <a:ext cx="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聚合度</a:t>
              </a:r>
              <a:endParaRPr lang="zh-CN" altLang="en-US">
                <a:solidFill>
                  <a:srgbClr val="000000"/>
                </a:solidFill>
                <a:latin typeface="Arial" pitchFamily="34" charset="0"/>
                <a:ea typeface="宋体" pitchFamily="2" charset="-122"/>
              </a:endParaRPr>
            </a:p>
          </p:txBody>
        </p:sp>
        <p:sp>
          <p:nvSpPr>
            <p:cNvPr id="87049" name="Text Box 10"/>
            <p:cNvSpPr txBox="1">
              <a:spLocks noChangeArrowheads="1"/>
            </p:cNvSpPr>
            <p:nvPr/>
          </p:nvSpPr>
          <p:spPr bwMode="auto">
            <a:xfrm>
              <a:off x="2233" y="1116"/>
              <a:ext cx="106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zh-CN" altLang="en-US" sz="1800">
                  <a:solidFill>
                    <a:srgbClr val="009900"/>
                  </a:solidFill>
                  <a:ea typeface="宋体" pitchFamily="2" charset="-122"/>
                </a:rPr>
                <a:t>链自由基中单   元数的</a:t>
              </a:r>
              <a:r>
                <a:rPr kumimoji="1" lang="en-US" altLang="zh-CN" sz="1800">
                  <a:solidFill>
                    <a:srgbClr val="009900"/>
                  </a:solidFill>
                  <a:ea typeface="ˎ̥"/>
                  <a:cs typeface="ˎ̥"/>
                </a:rPr>
                <a:t>2</a:t>
              </a:r>
              <a:r>
                <a:rPr kumimoji="1" lang="zh-CN" altLang="en-US" sz="1800">
                  <a:solidFill>
                    <a:srgbClr val="009900"/>
                  </a:solidFill>
                  <a:ea typeface="宋体" pitchFamily="2" charset="-122"/>
                </a:rPr>
                <a:t>倍</a:t>
              </a:r>
              <a:endParaRPr lang="zh-CN" altLang="en-US" sz="1800">
                <a:solidFill>
                  <a:srgbClr val="009900"/>
                </a:solidFill>
                <a:ea typeface="宋体" pitchFamily="2" charset="-122"/>
              </a:endParaRPr>
            </a:p>
          </p:txBody>
        </p:sp>
        <p:sp>
          <p:nvSpPr>
            <p:cNvPr id="87050" name="Text Box 11"/>
            <p:cNvSpPr txBox="1">
              <a:spLocks noChangeArrowheads="1"/>
            </p:cNvSpPr>
            <p:nvPr/>
          </p:nvSpPr>
          <p:spPr bwMode="auto">
            <a:xfrm>
              <a:off x="3802" y="1078"/>
              <a:ext cx="9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0"/>
                </a:spcBef>
                <a:spcAft>
                  <a:spcPct val="0"/>
                </a:spcAft>
              </a:pPr>
              <a:r>
                <a:rPr kumimoji="1" lang="zh-CN" altLang="en-US" sz="2000">
                  <a:solidFill>
                    <a:srgbClr val="CC0000"/>
                  </a:solidFill>
                  <a:ea typeface="宋体" pitchFamily="2" charset="-122"/>
                </a:rPr>
                <a:t>链自由基中单元数相等</a:t>
              </a:r>
            </a:p>
          </p:txBody>
        </p:sp>
        <p:sp>
          <p:nvSpPr>
            <p:cNvPr id="87051" name="Text Box 12"/>
            <p:cNvSpPr txBox="1">
              <a:spLocks noChangeArrowheads="1"/>
            </p:cNvSpPr>
            <p:nvPr/>
          </p:nvSpPr>
          <p:spPr bwMode="auto">
            <a:xfrm>
              <a:off x="1170" y="1463"/>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端基</a:t>
              </a:r>
              <a:endParaRPr lang="zh-CN" altLang="en-US">
                <a:solidFill>
                  <a:srgbClr val="000000"/>
                </a:solidFill>
                <a:latin typeface="Arial" pitchFamily="34" charset="0"/>
                <a:ea typeface="宋体" pitchFamily="2" charset="-122"/>
              </a:endParaRPr>
            </a:p>
          </p:txBody>
        </p:sp>
        <p:graphicFrame>
          <p:nvGraphicFramePr>
            <p:cNvPr id="87052" name="Object 13"/>
            <p:cNvGraphicFramePr>
              <a:graphicFrameLocks noChangeAspect="1"/>
            </p:cNvGraphicFramePr>
            <p:nvPr/>
          </p:nvGraphicFramePr>
          <p:xfrm>
            <a:off x="2358" y="1503"/>
            <a:ext cx="746" cy="170"/>
          </p:xfrm>
          <a:graphic>
            <a:graphicData uri="http://schemas.openxmlformats.org/presentationml/2006/ole">
              <mc:AlternateContent xmlns:mc="http://schemas.openxmlformats.org/markup-compatibility/2006">
                <mc:Choice xmlns:v="urn:schemas-microsoft-com:vml" Requires="v">
                  <p:oleObj spid="_x0000_s35866" name="CS ChemDraw Drawing" r:id="rId3" imgW="835660" imgH="210820" progId="ChemDraw.Document.4.5">
                    <p:embed/>
                  </p:oleObj>
                </mc:Choice>
                <mc:Fallback>
                  <p:oleObj name="CS ChemDraw Drawing" r:id="rId3" imgW="835660" imgH="21082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8" y="1503"/>
                          <a:ext cx="746" cy="170"/>
                        </a:xfrm>
                        <a:prstGeom prst="rect">
                          <a:avLst/>
                        </a:prstGeom>
                        <a:noFill/>
                        <a:ln>
                          <a:noFill/>
                        </a:ln>
                        <a:effectLst/>
                        <a:extLst>
                          <a:ext uri="{909E8E84-426E-40DD-AFC4-6F175D3DCCD1}">
                            <a14:hiddenFill xmlns:a14="http://schemas.microsoft.com/office/drawing/2010/main">
                              <a:solidFill>
                                <a:srgbClr val="A7CCD9"/>
                              </a:solidFill>
                            </a14:hiddenFill>
                          </a:ext>
                          <a:ext uri="{91240B29-F687-4F45-9708-019B960494DF}">
                            <a14:hiddenLine xmlns:a14="http://schemas.microsoft.com/office/drawing/2010/main" w="9525">
                              <a:solidFill>
                                <a:srgbClr val="545472"/>
                              </a:solidFill>
                              <a:miter lim="800000"/>
                              <a:headEnd/>
                              <a:tailEnd/>
                            </a14:hiddenLine>
                          </a:ext>
                          <a:ext uri="{AF507438-7753-43E0-B8FC-AC1667EBCBE1}">
                            <a14:hiddenEffects xmlns:a14="http://schemas.microsoft.com/office/drawing/2010/main">
                              <a:effectLst>
                                <a:outerShdw dist="35921" dir="2700000" algn="ctr" rotWithShape="0">
                                  <a:srgbClr val="9797B7"/>
                                </a:outerShdw>
                              </a:effectLst>
                            </a14:hiddenEffects>
                          </a:ext>
                        </a:extLst>
                      </p:spPr>
                    </p:pic>
                  </p:oleObj>
                </mc:Fallback>
              </mc:AlternateContent>
            </a:graphicData>
          </a:graphic>
        </p:graphicFrame>
        <p:graphicFrame>
          <p:nvGraphicFramePr>
            <p:cNvPr id="87053" name="Object 14"/>
            <p:cNvGraphicFramePr>
              <a:graphicFrameLocks noChangeAspect="1"/>
            </p:cNvGraphicFramePr>
            <p:nvPr/>
          </p:nvGraphicFramePr>
          <p:xfrm>
            <a:off x="3878" y="1752"/>
            <a:ext cx="725" cy="151"/>
          </p:xfrm>
          <a:graphic>
            <a:graphicData uri="http://schemas.openxmlformats.org/presentationml/2006/ole">
              <mc:AlternateContent xmlns:mc="http://schemas.openxmlformats.org/markup-compatibility/2006">
                <mc:Choice xmlns:v="urn:schemas-microsoft-com:vml" Requires="v">
                  <p:oleObj spid="_x0000_s35867" name="CS ChemDraw Drawing" r:id="rId5" imgW="881380" imgH="203200" progId="ChemDraw.Document.4.5">
                    <p:embed/>
                  </p:oleObj>
                </mc:Choice>
                <mc:Fallback>
                  <p:oleObj name="CS ChemDraw Drawing" r:id="rId5" imgW="881380" imgH="20320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 y="1752"/>
                          <a:ext cx="725" cy="151"/>
                        </a:xfrm>
                        <a:prstGeom prst="rect">
                          <a:avLst/>
                        </a:prstGeom>
                        <a:noFill/>
                        <a:ln>
                          <a:noFill/>
                        </a:ln>
                        <a:effectLst/>
                        <a:extLst>
                          <a:ext uri="{909E8E84-426E-40DD-AFC4-6F175D3DCCD1}">
                            <a14:hiddenFill xmlns:a14="http://schemas.microsoft.com/office/drawing/2010/main">
                              <a:solidFill>
                                <a:srgbClr val="A7CCD9"/>
                              </a:solidFill>
                            </a14:hiddenFill>
                          </a:ext>
                          <a:ext uri="{91240B29-F687-4F45-9708-019B960494DF}">
                            <a14:hiddenLine xmlns:a14="http://schemas.microsoft.com/office/drawing/2010/main" w="9525">
                              <a:solidFill>
                                <a:srgbClr val="545472"/>
                              </a:solidFill>
                              <a:miter lim="800000"/>
                              <a:headEnd/>
                              <a:tailEnd/>
                            </a14:hiddenLine>
                          </a:ext>
                          <a:ext uri="{AF507438-7753-43E0-B8FC-AC1667EBCBE1}">
                            <a14:hiddenEffects xmlns:a14="http://schemas.microsoft.com/office/drawing/2010/main">
                              <a:effectLst>
                                <a:outerShdw dist="35921" dir="2700000" algn="ctr" rotWithShape="0">
                                  <a:srgbClr val="9797B7"/>
                                </a:outerShdw>
                              </a:effectLst>
                            </a14:hiddenEffects>
                          </a:ext>
                        </a:extLst>
                      </p:spPr>
                    </p:pic>
                  </p:oleObj>
                </mc:Fallback>
              </mc:AlternateContent>
            </a:graphicData>
          </a:graphic>
        </p:graphicFrame>
        <p:graphicFrame>
          <p:nvGraphicFramePr>
            <p:cNvPr id="87054" name="Object 15"/>
            <p:cNvGraphicFramePr>
              <a:graphicFrameLocks noChangeAspect="1"/>
            </p:cNvGraphicFramePr>
            <p:nvPr/>
          </p:nvGraphicFramePr>
          <p:xfrm>
            <a:off x="3879" y="1562"/>
            <a:ext cx="725" cy="144"/>
          </p:xfrm>
          <a:graphic>
            <a:graphicData uri="http://schemas.openxmlformats.org/presentationml/2006/ole">
              <mc:AlternateContent xmlns:mc="http://schemas.openxmlformats.org/markup-compatibility/2006">
                <mc:Choice xmlns:v="urn:schemas-microsoft-com:vml" Requires="v">
                  <p:oleObj spid="_x0000_s35868" name="CS ChemDraw Drawing" r:id="rId7" imgW="927100" imgH="203200" progId="ChemDraw.Document.4.5">
                    <p:embed/>
                  </p:oleObj>
                </mc:Choice>
                <mc:Fallback>
                  <p:oleObj name="CS ChemDraw Drawing" r:id="rId7" imgW="927100" imgH="203200" progId="ChemDraw.Document.4.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9" y="1562"/>
                          <a:ext cx="725" cy="144"/>
                        </a:xfrm>
                        <a:prstGeom prst="rect">
                          <a:avLst/>
                        </a:prstGeom>
                        <a:noFill/>
                        <a:ln>
                          <a:noFill/>
                        </a:ln>
                        <a:effectLst/>
                        <a:extLst>
                          <a:ext uri="{909E8E84-426E-40DD-AFC4-6F175D3DCCD1}">
                            <a14:hiddenFill xmlns:a14="http://schemas.microsoft.com/office/drawing/2010/main">
                              <a:solidFill>
                                <a:srgbClr val="A7CCD9"/>
                              </a:solidFill>
                            </a14:hiddenFill>
                          </a:ext>
                          <a:ext uri="{91240B29-F687-4F45-9708-019B960494DF}">
                            <a14:hiddenLine xmlns:a14="http://schemas.microsoft.com/office/drawing/2010/main" w="9525">
                              <a:solidFill>
                                <a:srgbClr val="545472"/>
                              </a:solidFill>
                              <a:miter lim="800000"/>
                              <a:headEnd/>
                              <a:tailEnd/>
                            </a14:hiddenLine>
                          </a:ext>
                          <a:ext uri="{AF507438-7753-43E0-B8FC-AC1667EBCBE1}">
                            <a14:hiddenEffects xmlns:a14="http://schemas.microsoft.com/office/drawing/2010/main">
                              <a:effectLst>
                                <a:outerShdw dist="35921" dir="2700000" algn="ctr" rotWithShape="0">
                                  <a:srgbClr val="9797B7"/>
                                </a:outerShdw>
                              </a:effectLst>
                            </a14:hiddenEffects>
                          </a:ext>
                        </a:extLst>
                      </p:spPr>
                    </p:pic>
                  </p:oleObj>
                </mc:Fallback>
              </mc:AlternateContent>
            </a:graphicData>
          </a:graphic>
        </p:graphicFrame>
        <p:sp>
          <p:nvSpPr>
            <p:cNvPr id="87055" name="Text Box 16"/>
            <p:cNvSpPr txBox="1">
              <a:spLocks noChangeArrowheads="1"/>
            </p:cNvSpPr>
            <p:nvPr/>
          </p:nvSpPr>
          <p:spPr bwMode="auto">
            <a:xfrm>
              <a:off x="2562" y="1933"/>
              <a:ext cx="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1800">
                  <a:solidFill>
                    <a:srgbClr val="000000"/>
                  </a:solidFill>
                  <a:ea typeface="宋体" pitchFamily="2" charset="-122"/>
                </a:rPr>
                <a:t>低</a:t>
              </a:r>
              <a:endParaRPr lang="zh-CN" altLang="en-US" sz="1800">
                <a:solidFill>
                  <a:srgbClr val="000000"/>
                </a:solidFill>
                <a:latin typeface="Arial" pitchFamily="34" charset="0"/>
                <a:ea typeface="宋体" pitchFamily="2" charset="-122"/>
              </a:endParaRPr>
            </a:p>
          </p:txBody>
        </p:sp>
        <p:sp>
          <p:nvSpPr>
            <p:cNvPr id="87056" name="Text Box 17"/>
            <p:cNvSpPr txBox="1">
              <a:spLocks noChangeArrowheads="1"/>
            </p:cNvSpPr>
            <p:nvPr/>
          </p:nvSpPr>
          <p:spPr bwMode="auto">
            <a:xfrm>
              <a:off x="4059" y="1888"/>
              <a:ext cx="2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1800">
                  <a:solidFill>
                    <a:srgbClr val="000000"/>
                  </a:solidFill>
                  <a:ea typeface="宋体" pitchFamily="2" charset="-122"/>
                </a:rPr>
                <a:t>高</a:t>
              </a:r>
              <a:endParaRPr lang="zh-CN" altLang="en-US" sz="1800">
                <a:solidFill>
                  <a:srgbClr val="000000"/>
                </a:solidFill>
                <a:latin typeface="Arial" pitchFamily="34" charset="0"/>
                <a:ea typeface="宋体" pitchFamily="2" charset="-122"/>
              </a:endParaRPr>
            </a:p>
          </p:txBody>
        </p:sp>
      </p:grpSp>
      <p:sp>
        <p:nvSpPr>
          <p:cNvPr id="87044" name="Rectangle 18"/>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87045" name="Rectangle 19"/>
          <p:cNvSpPr>
            <a:spLocks noChangeArrowheads="1"/>
          </p:cNvSpPr>
          <p:nvPr/>
        </p:nvSpPr>
        <p:spPr bwMode="auto">
          <a:xfrm>
            <a:off x="682625" y="3644900"/>
            <a:ext cx="7921625" cy="25923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719138"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偶合终止活化能约为</a:t>
            </a:r>
            <a:r>
              <a:rPr lang="en-US" altLang="zh-CN" sz="2400" b="1">
                <a:solidFill>
                  <a:srgbClr val="000099"/>
                </a:solidFill>
                <a:latin typeface="Times New Roman" pitchFamily="18" charset="0"/>
              </a:rPr>
              <a:t>0</a:t>
            </a:r>
            <a:r>
              <a:rPr lang="zh-CN" altLang="en-US" sz="2400" b="1">
                <a:solidFill>
                  <a:srgbClr val="000099"/>
                </a:solidFill>
                <a:latin typeface="Times New Roman" pitchFamily="18" charset="0"/>
              </a:rPr>
              <a:t>，歧化终止活化能为</a:t>
            </a:r>
            <a:r>
              <a:rPr lang="en-US" altLang="zh-CN" sz="2400" b="1">
                <a:solidFill>
                  <a:srgbClr val="000099"/>
                </a:solidFill>
                <a:latin typeface="Times New Roman" pitchFamily="18" charset="0"/>
              </a:rPr>
              <a:t>8  </a:t>
            </a: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21 kJ/mol</a:t>
            </a:r>
            <a:r>
              <a:rPr lang="zh-CN" altLang="en-US" sz="2400" b="1">
                <a:solidFill>
                  <a:srgbClr val="000099"/>
                </a:solidFill>
                <a:latin typeface="Times New Roman" pitchFamily="18" charset="0"/>
              </a:rPr>
              <a:t>。</a:t>
            </a:r>
            <a:r>
              <a:rPr lang="zh-CN" altLang="en-US" sz="2400" b="1">
                <a:solidFill>
                  <a:srgbClr val="A50021"/>
                </a:solidFill>
                <a:latin typeface="Times New Roman" pitchFamily="18" charset="0"/>
              </a:rPr>
              <a:t>终止方式与单体种类和聚合条件有关。单体位阻大，聚合温度高，难以偶合终止，多以岐化终止为主。</a:t>
            </a:r>
          </a:p>
          <a:p>
            <a:pPr indent="719138" algn="just"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例如：</a:t>
            </a:r>
            <a:r>
              <a:rPr lang="en-US" altLang="zh-CN" sz="2400" b="1">
                <a:solidFill>
                  <a:srgbClr val="000099"/>
                </a:solidFill>
                <a:latin typeface="Times New Roman" pitchFamily="18" charset="0"/>
              </a:rPr>
              <a:t>60℃</a:t>
            </a:r>
            <a:r>
              <a:rPr lang="zh-CN" altLang="en-US" sz="2400" b="1">
                <a:solidFill>
                  <a:srgbClr val="000099"/>
                </a:solidFill>
                <a:latin typeface="Times New Roman" pitchFamily="18" charset="0"/>
              </a:rPr>
              <a:t>以下苯乙烯聚合以几乎全为偶合终止， </a:t>
            </a:r>
            <a:r>
              <a:rPr lang="en-US" altLang="zh-CN" sz="2400" b="1">
                <a:solidFill>
                  <a:srgbClr val="000099"/>
                </a:solidFill>
                <a:latin typeface="Times New Roman" pitchFamily="18" charset="0"/>
              </a:rPr>
              <a:t>60℃</a:t>
            </a:r>
            <a:r>
              <a:rPr lang="zh-CN" altLang="en-US" sz="2400" b="1">
                <a:solidFill>
                  <a:srgbClr val="000099"/>
                </a:solidFill>
                <a:latin typeface="Times New Roman" pitchFamily="18" charset="0"/>
              </a:rPr>
              <a:t>以上歧化终止逐步增多。 </a:t>
            </a:r>
            <a:r>
              <a:rPr lang="en-US" altLang="zh-CN" sz="2400" b="1">
                <a:solidFill>
                  <a:srgbClr val="000099"/>
                </a:solidFill>
                <a:latin typeface="Times New Roman" pitchFamily="18" charset="0"/>
              </a:rPr>
              <a:t>60℃</a:t>
            </a:r>
            <a:r>
              <a:rPr lang="zh-CN" altLang="en-US" sz="2400" b="1">
                <a:solidFill>
                  <a:srgbClr val="000099"/>
                </a:solidFill>
                <a:latin typeface="Times New Roman" pitchFamily="18" charset="0"/>
              </a:rPr>
              <a:t>以下甲基丙烯酸甲酯聚合两种终止方式均有， </a:t>
            </a:r>
            <a:r>
              <a:rPr lang="en-US" altLang="zh-CN" sz="2400" b="1">
                <a:solidFill>
                  <a:srgbClr val="000099"/>
                </a:solidFill>
                <a:latin typeface="Times New Roman" pitchFamily="18" charset="0"/>
              </a:rPr>
              <a:t>60℃</a:t>
            </a:r>
            <a:r>
              <a:rPr lang="zh-CN" altLang="en-US" sz="2400" b="1">
                <a:solidFill>
                  <a:srgbClr val="000099"/>
                </a:solidFill>
                <a:latin typeface="Times New Roman" pitchFamily="18" charset="0"/>
              </a:rPr>
              <a:t>以上则以歧化终止为主。</a:t>
            </a:r>
            <a:r>
              <a:rPr lang="zh-CN" altLang="en-US" sz="2400" b="1">
                <a:solidFill>
                  <a:srgbClr val="000099"/>
                </a:solidFill>
              </a:rPr>
              <a:t> </a:t>
            </a:r>
          </a:p>
        </p:txBody>
      </p:sp>
    </p:spTree>
    <p:extLst>
      <p:ext uri="{BB962C8B-B14F-4D97-AF65-F5344CB8AC3E}">
        <p14:creationId xmlns:p14="http://schemas.microsoft.com/office/powerpoint/2010/main" val="362272767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sz="half" idx="1"/>
          </p:nvPr>
        </p:nvSpPr>
        <p:spPr>
          <a:xfrm>
            <a:off x="611188" y="1484313"/>
            <a:ext cx="7921625" cy="1223962"/>
          </a:xfrm>
          <a:noFill/>
        </p:spPr>
        <p:txBody>
          <a:bodyPr/>
          <a:lstStyle/>
          <a:p>
            <a:pPr marL="0" indent="625475" algn="just" eaLnBrk="1" hangingPunct="1">
              <a:buFont typeface="Wingdings" pitchFamily="2" charset="2"/>
              <a:buNone/>
            </a:pPr>
            <a:r>
              <a:rPr lang="zh-CN" altLang="en-US" sz="2400" b="1" smtClean="0">
                <a:solidFill>
                  <a:srgbClr val="000099"/>
                </a:solidFill>
              </a:rPr>
              <a:t>链自由基从</a:t>
            </a:r>
            <a:r>
              <a:rPr lang="zh-CN" altLang="en-US" sz="2400" b="1" smtClean="0">
                <a:solidFill>
                  <a:srgbClr val="A50021"/>
                </a:solidFill>
              </a:rPr>
              <a:t>单体、溶剂、引发剂、大分子</a:t>
            </a:r>
            <a:r>
              <a:rPr lang="zh-CN" altLang="en-US" sz="2400" b="1" smtClean="0">
                <a:solidFill>
                  <a:srgbClr val="000099"/>
                </a:solidFill>
              </a:rPr>
              <a:t>上夺取原子而终止，而失去原子的分子成为自由基继续新的增长，使聚合反应继续进行的过程，称为“</a:t>
            </a:r>
            <a:r>
              <a:rPr lang="zh-CN" altLang="en-US" sz="2400" b="1" smtClean="0">
                <a:solidFill>
                  <a:srgbClr val="A50021"/>
                </a:solidFill>
              </a:rPr>
              <a:t>链转移反应</a:t>
            </a:r>
            <a:r>
              <a:rPr lang="zh-CN" altLang="en-US" sz="2400" b="1" smtClean="0">
                <a:solidFill>
                  <a:srgbClr val="000099"/>
                </a:solidFill>
              </a:rPr>
              <a:t>”。</a:t>
            </a:r>
          </a:p>
        </p:txBody>
      </p:sp>
      <p:graphicFrame>
        <p:nvGraphicFramePr>
          <p:cNvPr id="88067" name="Object 4"/>
          <p:cNvGraphicFramePr>
            <a:graphicFrameLocks noGrp="1" noChangeAspect="1"/>
          </p:cNvGraphicFramePr>
          <p:nvPr>
            <p:ph sz="half" idx="2"/>
          </p:nvPr>
        </p:nvGraphicFramePr>
        <p:xfrm>
          <a:off x="1549400" y="2852738"/>
          <a:ext cx="5759450" cy="744537"/>
        </p:xfrm>
        <a:graphic>
          <a:graphicData uri="http://schemas.openxmlformats.org/presentationml/2006/ole">
            <mc:AlternateContent xmlns:mc="http://schemas.openxmlformats.org/markup-compatibility/2006">
              <mc:Choice xmlns:v="urn:schemas-microsoft-com:vml" Requires="v">
                <p:oleObj spid="_x0000_s36890" name="Document" r:id="rId3" imgW="3609975" imgH="466725" progId="ChemWindow.Document">
                  <p:embed/>
                </p:oleObj>
              </mc:Choice>
              <mc:Fallback>
                <p:oleObj name="Document" r:id="rId3" imgW="3609975" imgH="4667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2852738"/>
                        <a:ext cx="575945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8" name="Rectangle 6"/>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89992" name="Rectangle 8"/>
          <p:cNvSpPr>
            <a:spLocks noChangeArrowheads="1"/>
          </p:cNvSpPr>
          <p:nvPr/>
        </p:nvSpPr>
        <p:spPr bwMode="auto">
          <a:xfrm>
            <a:off x="611188" y="965200"/>
            <a:ext cx="25050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4</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a:t>
            </a:r>
          </a:p>
        </p:txBody>
      </p:sp>
      <p:sp>
        <p:nvSpPr>
          <p:cNvPr id="88070" name="Rectangle 9"/>
          <p:cNvSpPr>
            <a:spLocks noChangeArrowheads="1"/>
          </p:cNvSpPr>
          <p:nvPr/>
        </p:nvSpPr>
        <p:spPr bwMode="auto">
          <a:xfrm>
            <a:off x="611188" y="3571875"/>
            <a:ext cx="7921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15000"/>
              </a:lnSpc>
              <a:spcBef>
                <a:spcPct val="20000"/>
              </a:spcBef>
              <a:spcAft>
                <a:spcPct val="0"/>
              </a:spcAft>
              <a:buClr>
                <a:srgbClr val="00007D"/>
              </a:buClr>
              <a:buSzPct val="75000"/>
              <a:buFont typeface="Wingdings" pitchFamily="2" charset="2"/>
              <a:buNone/>
            </a:pPr>
            <a:r>
              <a:rPr lang="zh-CN" altLang="en-US" sz="2400" b="1">
                <a:solidFill>
                  <a:srgbClr val="000099"/>
                </a:solidFill>
              </a:rPr>
              <a:t>链自由基可从已形成的大分子上夺取原子而转移，结果是形成支链型大分子。</a:t>
            </a:r>
          </a:p>
        </p:txBody>
      </p:sp>
      <p:grpSp>
        <p:nvGrpSpPr>
          <p:cNvPr id="88071" name="Group 13"/>
          <p:cNvGrpSpPr>
            <a:grpSpLocks/>
          </p:cNvGrpSpPr>
          <p:nvPr/>
        </p:nvGrpSpPr>
        <p:grpSpPr bwMode="auto">
          <a:xfrm>
            <a:off x="971550" y="4724400"/>
            <a:ext cx="7993063" cy="1509713"/>
            <a:chOff x="612" y="2976"/>
            <a:chExt cx="5035" cy="951"/>
          </a:xfrm>
        </p:grpSpPr>
        <p:graphicFrame>
          <p:nvGraphicFramePr>
            <p:cNvPr id="88072" name="Object 10"/>
            <p:cNvGraphicFramePr>
              <a:graphicFrameLocks noChangeAspect="1"/>
            </p:cNvGraphicFramePr>
            <p:nvPr/>
          </p:nvGraphicFramePr>
          <p:xfrm>
            <a:off x="612" y="2976"/>
            <a:ext cx="3583" cy="703"/>
          </p:xfrm>
          <a:graphic>
            <a:graphicData uri="http://schemas.openxmlformats.org/presentationml/2006/ole">
              <mc:AlternateContent xmlns:mc="http://schemas.openxmlformats.org/markup-compatibility/2006">
                <mc:Choice xmlns:v="urn:schemas-microsoft-com:vml" Requires="v">
                  <p:oleObj spid="_x0000_s36891" name="Document" r:id="rId5" imgW="5886450" imgH="2533650" progId="ChemWindow.Document">
                    <p:embed/>
                  </p:oleObj>
                </mc:Choice>
                <mc:Fallback>
                  <p:oleObj name="Document" r:id="rId5" imgW="5886450" imgH="2533650"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53993"/>
                        <a:stretch>
                          <a:fillRect/>
                        </a:stretch>
                      </p:blipFill>
                      <p:spPr bwMode="auto">
                        <a:xfrm>
                          <a:off x="612" y="2976"/>
                          <a:ext cx="3583" cy="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3" name="Object 11"/>
            <p:cNvGraphicFramePr>
              <a:graphicFrameLocks noChangeAspect="1"/>
            </p:cNvGraphicFramePr>
            <p:nvPr/>
          </p:nvGraphicFramePr>
          <p:xfrm>
            <a:off x="4332" y="2976"/>
            <a:ext cx="1315" cy="951"/>
          </p:xfrm>
          <a:graphic>
            <a:graphicData uri="http://schemas.openxmlformats.org/presentationml/2006/ole">
              <mc:AlternateContent xmlns:mc="http://schemas.openxmlformats.org/markup-compatibility/2006">
                <mc:Choice xmlns:v="urn:schemas-microsoft-com:vml" Requires="v">
                  <p:oleObj spid="_x0000_s36892" name="Document" r:id="rId7" imgW="5886450" imgH="2533650" progId="ChemWindow.Document">
                    <p:embed/>
                  </p:oleObj>
                </mc:Choice>
                <mc:Fallback>
                  <p:oleObj name="Document" r:id="rId7" imgW="5886450" imgH="2533650"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70332" t="49730"/>
                        <a:stretch>
                          <a:fillRect/>
                        </a:stretch>
                      </p:blipFill>
                      <p:spPr bwMode="auto">
                        <a:xfrm>
                          <a:off x="4332" y="2976"/>
                          <a:ext cx="1315" cy="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996" name="Line 12"/>
            <p:cNvSpPr>
              <a:spLocks noChangeShapeType="1"/>
            </p:cNvSpPr>
            <p:nvPr/>
          </p:nvSpPr>
          <p:spPr bwMode="auto">
            <a:xfrm>
              <a:off x="3651" y="3702"/>
              <a:ext cx="635" cy="0"/>
            </a:xfrm>
            <a:prstGeom prst="line">
              <a:avLst/>
            </a:prstGeom>
            <a:noFill/>
            <a:ln w="9525">
              <a:solidFill>
                <a:schemeClr val="tx1"/>
              </a:solidFill>
              <a:round/>
              <a:headEnd/>
              <a:tailEnd type="triangle" w="med" len="med"/>
            </a:ln>
            <a:effectLst/>
          </p:spPr>
          <p:txBody>
            <a:bodyPr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Tree>
    <p:extLst>
      <p:ext uri="{BB962C8B-B14F-4D97-AF65-F5344CB8AC3E}">
        <p14:creationId xmlns:p14="http://schemas.microsoft.com/office/powerpoint/2010/main" val="80850672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3"/>
          <p:cNvGraphicFramePr>
            <a:graphicFrameLocks noChangeAspect="1"/>
          </p:cNvGraphicFramePr>
          <p:nvPr/>
        </p:nvGraphicFramePr>
        <p:xfrm>
          <a:off x="612775" y="1268413"/>
          <a:ext cx="8078788" cy="2663825"/>
        </p:xfrm>
        <a:graphic>
          <a:graphicData uri="http://schemas.openxmlformats.org/presentationml/2006/ole">
            <mc:AlternateContent xmlns:mc="http://schemas.openxmlformats.org/markup-compatibility/2006">
              <mc:Choice xmlns:v="urn:schemas-microsoft-com:vml" Requires="v">
                <p:oleObj spid="_x0000_s3082" name="CS ChemDraw Drawing" r:id="rId3" imgW="4945781" imgH="1631777" progId="ChemDraw.Document.6.0">
                  <p:embed/>
                </p:oleObj>
              </mc:Choice>
              <mc:Fallback>
                <p:oleObj name="CS ChemDraw Drawing" r:id="rId3" imgW="4945781" imgH="1631777"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268413"/>
                        <a:ext cx="8078788" cy="26638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3908" name="Rectangle 4"/>
          <p:cNvSpPr>
            <a:spLocks noChangeArrowheads="1"/>
          </p:cNvSpPr>
          <p:nvPr/>
        </p:nvSpPr>
        <p:spPr bwMode="auto">
          <a:xfrm>
            <a:off x="611188" y="4284663"/>
            <a:ext cx="8137525" cy="18081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7550" eaLnBrk="0" fontAlgn="base" hangingPunct="0">
              <a:lnSpc>
                <a:spcPct val="110000"/>
              </a:lnSpc>
              <a:spcBef>
                <a:spcPct val="30000"/>
              </a:spcBef>
              <a:spcAft>
                <a:spcPct val="0"/>
              </a:spcAft>
            </a:pPr>
            <a:r>
              <a:rPr lang="zh-CN" altLang="en-US" sz="2400" b="1">
                <a:solidFill>
                  <a:srgbClr val="000000"/>
                </a:solidFill>
                <a:latin typeface="楷体_GB2312" pitchFamily="49" charset="-122"/>
                <a:ea typeface="楷体_GB2312" pitchFamily="49" charset="-122"/>
              </a:rPr>
              <a:t>离子聚合又包括</a:t>
            </a:r>
            <a:r>
              <a:rPr lang="zh-CN" altLang="en-US" sz="2400" b="1">
                <a:solidFill>
                  <a:srgbClr val="0033CC"/>
                </a:solidFill>
                <a:latin typeface="楷体_GB2312" pitchFamily="49" charset="-122"/>
                <a:ea typeface="楷体_GB2312" pitchFamily="49" charset="-122"/>
              </a:rPr>
              <a:t>阴离子聚合、阳离子聚合</a:t>
            </a:r>
            <a:r>
              <a:rPr lang="zh-CN" altLang="en-US" sz="2400" b="1">
                <a:solidFill>
                  <a:srgbClr val="000000"/>
                </a:solidFill>
                <a:latin typeface="楷体_GB2312" pitchFamily="49" charset="-122"/>
                <a:ea typeface="楷体_GB2312" pitchFamily="49" charset="-122"/>
              </a:rPr>
              <a:t>和</a:t>
            </a:r>
            <a:r>
              <a:rPr lang="zh-CN" altLang="en-US" sz="2400" b="1">
                <a:solidFill>
                  <a:srgbClr val="0033CC"/>
                </a:solidFill>
                <a:latin typeface="楷体_GB2312" pitchFamily="49" charset="-122"/>
                <a:ea typeface="楷体_GB2312" pitchFamily="49" charset="-122"/>
              </a:rPr>
              <a:t>配位聚合</a:t>
            </a:r>
            <a:r>
              <a:rPr lang="zh-CN" altLang="en-US" sz="2400" b="1">
                <a:solidFill>
                  <a:srgbClr val="000000"/>
                </a:solidFill>
                <a:latin typeface="楷体_GB2312" pitchFamily="49" charset="-122"/>
                <a:ea typeface="楷体_GB2312" pitchFamily="49" charset="-122"/>
              </a:rPr>
              <a:t>三大类。</a:t>
            </a:r>
          </a:p>
          <a:p>
            <a:pPr indent="717550" eaLnBrk="0" fontAlgn="base" hangingPunct="0">
              <a:lnSpc>
                <a:spcPct val="110000"/>
              </a:lnSpc>
              <a:spcBef>
                <a:spcPct val="30000"/>
              </a:spcBef>
              <a:spcAft>
                <a:spcPct val="0"/>
              </a:spcAft>
            </a:pPr>
            <a:r>
              <a:rPr lang="zh-CN" altLang="en-US" sz="2400" b="1">
                <a:solidFill>
                  <a:srgbClr val="000000"/>
                </a:solidFill>
                <a:latin typeface="楷体_GB2312" pitchFamily="49" charset="-122"/>
                <a:ea typeface="楷体_GB2312" pitchFamily="49" charset="-122"/>
              </a:rPr>
              <a:t>离子聚合、配位聚合的基元反应与自由基聚合有所差别，但都属于连锁机理</a:t>
            </a:r>
          </a:p>
        </p:txBody>
      </p:sp>
      <p:sp>
        <p:nvSpPr>
          <p:cNvPr id="34820" name="Rectangle 5"/>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6</a:t>
            </a:fld>
            <a:endParaRPr lang="en-US" altLang="zh-CN">
              <a:solidFill>
                <a:srgbClr val="000000"/>
              </a:solidFill>
            </a:endParaRPr>
          </a:p>
        </p:txBody>
      </p:sp>
    </p:spTree>
    <p:extLst>
      <p:ext uri="{BB962C8B-B14F-4D97-AF65-F5344CB8AC3E}">
        <p14:creationId xmlns:p14="http://schemas.microsoft.com/office/powerpoint/2010/main" val="30985731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3908"/>
                                        </p:tgtEl>
                                        <p:attrNameLst>
                                          <p:attrName>style.visibility</p:attrName>
                                        </p:attrNameLst>
                                      </p:cBhvr>
                                      <p:to>
                                        <p:strVal val="visible"/>
                                      </p:to>
                                    </p:set>
                                    <p:anim calcmode="lin" valueType="num">
                                      <p:cBhvr additive="base">
                                        <p:cTn id="7" dur="500" fill="hold"/>
                                        <p:tgtEl>
                                          <p:spTgt spid="1403908"/>
                                        </p:tgtEl>
                                        <p:attrNameLst>
                                          <p:attrName>ppt_x</p:attrName>
                                        </p:attrNameLst>
                                      </p:cBhvr>
                                      <p:tavLst>
                                        <p:tav tm="0">
                                          <p:val>
                                            <p:strVal val="0-#ppt_w/2"/>
                                          </p:val>
                                        </p:tav>
                                        <p:tav tm="100000">
                                          <p:val>
                                            <p:strVal val="#ppt_x"/>
                                          </p:val>
                                        </p:tav>
                                      </p:tavLst>
                                    </p:anim>
                                    <p:anim calcmode="lin" valueType="num">
                                      <p:cBhvr additive="base">
                                        <p:cTn id="8" dur="500" fill="hold"/>
                                        <p:tgtEl>
                                          <p:spTgt spid="1403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8"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body" idx="1"/>
          </p:nvPr>
        </p:nvSpPr>
        <p:spPr>
          <a:xfrm>
            <a:off x="611188" y="1557338"/>
            <a:ext cx="7921625" cy="3384550"/>
          </a:xfrm>
        </p:spPr>
        <p:txBody>
          <a:bodyPr/>
          <a:lstStyle/>
          <a:p>
            <a:pPr marL="0" indent="625475" algn="just" eaLnBrk="1" hangingPunct="1">
              <a:lnSpc>
                <a:spcPct val="120000"/>
              </a:lnSpc>
              <a:buFont typeface="Wingdings" pitchFamily="2" charset="2"/>
              <a:buNone/>
            </a:pPr>
            <a:r>
              <a:rPr lang="zh-CN" altLang="en-US" sz="2400" smtClean="0">
                <a:solidFill>
                  <a:srgbClr val="A50021"/>
                </a:solidFill>
                <a:latin typeface="黑体" pitchFamily="49" charset="-122"/>
                <a:ea typeface="黑体" pitchFamily="49" charset="-122"/>
              </a:rPr>
              <a:t>向低分子转移的结果是使聚合物相对分子质量降低。向大分子转移的结果是形成支链形高分子。</a:t>
            </a:r>
          </a:p>
          <a:p>
            <a:pPr marL="0" indent="625475" algn="just" eaLnBrk="1" hangingPunct="1">
              <a:lnSpc>
                <a:spcPct val="120000"/>
              </a:lnSpc>
              <a:buFont typeface="Wingdings" pitchFamily="2" charset="2"/>
              <a:buNone/>
            </a:pPr>
            <a:r>
              <a:rPr lang="zh-CN" altLang="en-US" sz="2400" smtClean="0">
                <a:solidFill>
                  <a:srgbClr val="000099"/>
                </a:solidFill>
                <a:latin typeface="黑体" pitchFamily="49" charset="-122"/>
                <a:ea typeface="黑体" pitchFamily="49" charset="-122"/>
              </a:rPr>
              <a:t>链自由基向某些物质转移后，所形成的新自由基活性很低，不足以再引发单体聚合，只能与其他自由基发生双基终止，导致聚合过程停止。这种现象称为</a:t>
            </a:r>
            <a:r>
              <a:rPr lang="zh-CN" altLang="en-US" sz="2400" smtClean="0">
                <a:solidFill>
                  <a:srgbClr val="000099"/>
                </a:solidFill>
                <a:latin typeface="Times New Roman" pitchFamily="18" charset="0"/>
                <a:ea typeface="黑体" pitchFamily="49" charset="-122"/>
              </a:rPr>
              <a:t>“</a:t>
            </a:r>
            <a:r>
              <a:rPr lang="zh-CN" altLang="en-US" sz="2400" smtClean="0">
                <a:solidFill>
                  <a:srgbClr val="A50021"/>
                </a:solidFill>
                <a:latin typeface="黑体" pitchFamily="49" charset="-122"/>
                <a:ea typeface="黑体" pitchFamily="49" charset="-122"/>
              </a:rPr>
              <a:t>阻聚反应</a:t>
            </a:r>
            <a:r>
              <a:rPr lang="zh-CN" altLang="en-US" sz="2400" smtClean="0">
                <a:solidFill>
                  <a:srgbClr val="000099"/>
                </a:solidFill>
                <a:latin typeface="Times New Roman" pitchFamily="18" charset="0"/>
                <a:ea typeface="黑体" pitchFamily="49" charset="-122"/>
              </a:rPr>
              <a:t>”</a:t>
            </a:r>
            <a:r>
              <a:rPr lang="zh-CN" altLang="en-US" sz="2400" smtClean="0">
                <a:solidFill>
                  <a:srgbClr val="000099"/>
                </a:solidFill>
                <a:latin typeface="黑体" pitchFamily="49" charset="-122"/>
                <a:ea typeface="黑体" pitchFamily="49" charset="-122"/>
              </a:rPr>
              <a:t>。具有阻聚作用的物质称为</a:t>
            </a:r>
            <a:r>
              <a:rPr lang="zh-CN" altLang="en-US" sz="2400" smtClean="0">
                <a:solidFill>
                  <a:srgbClr val="000099"/>
                </a:solidFill>
                <a:latin typeface="Times New Roman" pitchFamily="18" charset="0"/>
                <a:ea typeface="黑体" pitchFamily="49" charset="-122"/>
              </a:rPr>
              <a:t>“</a:t>
            </a:r>
            <a:r>
              <a:rPr lang="zh-CN" altLang="en-US" sz="2400" smtClean="0">
                <a:solidFill>
                  <a:srgbClr val="A50021"/>
                </a:solidFill>
                <a:latin typeface="黑体" pitchFamily="49" charset="-122"/>
                <a:ea typeface="黑体" pitchFamily="49" charset="-122"/>
              </a:rPr>
              <a:t>阻聚剂</a:t>
            </a:r>
            <a:r>
              <a:rPr lang="zh-CN" altLang="en-US" sz="2400" smtClean="0">
                <a:solidFill>
                  <a:srgbClr val="000099"/>
                </a:solidFill>
                <a:latin typeface="Times New Roman" pitchFamily="18" charset="0"/>
                <a:ea typeface="黑体" pitchFamily="49" charset="-122"/>
              </a:rPr>
              <a:t>”</a:t>
            </a:r>
            <a:r>
              <a:rPr lang="zh-CN" altLang="en-US" sz="2400" smtClean="0">
                <a:solidFill>
                  <a:srgbClr val="000099"/>
                </a:solidFill>
                <a:latin typeface="黑体" pitchFamily="49" charset="-122"/>
                <a:ea typeface="黑体" pitchFamily="49" charset="-122"/>
              </a:rPr>
              <a:t>。如：</a:t>
            </a:r>
            <a:r>
              <a:rPr lang="en-US" altLang="zh-CN" sz="2400" smtClean="0">
                <a:solidFill>
                  <a:srgbClr val="000099"/>
                </a:solidFill>
                <a:latin typeface="黑体" pitchFamily="49" charset="-122"/>
                <a:ea typeface="黑体" pitchFamily="49" charset="-122"/>
              </a:rPr>
              <a:t>1,1-</a:t>
            </a:r>
            <a:r>
              <a:rPr lang="zh-CN" altLang="en-US" sz="2400" smtClean="0">
                <a:solidFill>
                  <a:srgbClr val="000099"/>
                </a:solidFill>
                <a:latin typeface="黑体" pitchFamily="49" charset="-122"/>
                <a:ea typeface="黑体" pitchFamily="49" charset="-122"/>
              </a:rPr>
              <a:t>二苯基</a:t>
            </a:r>
            <a:r>
              <a:rPr lang="en-US" altLang="zh-CN" sz="2400" smtClean="0">
                <a:solidFill>
                  <a:srgbClr val="000099"/>
                </a:solidFill>
                <a:latin typeface="黑体" pitchFamily="49" charset="-122"/>
                <a:ea typeface="黑体" pitchFamily="49" charset="-122"/>
              </a:rPr>
              <a:t>-2-</a:t>
            </a:r>
            <a:r>
              <a:rPr lang="zh-CN" altLang="en-US" sz="2400" smtClean="0">
                <a:solidFill>
                  <a:srgbClr val="000099"/>
                </a:solidFill>
                <a:latin typeface="黑体" pitchFamily="49" charset="-122"/>
                <a:ea typeface="黑体" pitchFamily="49" charset="-122"/>
              </a:rPr>
              <a:t>三硝基苯肼（</a:t>
            </a:r>
            <a:r>
              <a:rPr lang="en-US" altLang="zh-CN" sz="2400" smtClean="0">
                <a:solidFill>
                  <a:srgbClr val="000099"/>
                </a:solidFill>
                <a:latin typeface="黑体" pitchFamily="49" charset="-122"/>
                <a:ea typeface="黑体" pitchFamily="49" charset="-122"/>
              </a:rPr>
              <a:t>DPPH</a:t>
            </a:r>
            <a:r>
              <a:rPr lang="zh-CN" altLang="en-US" sz="2400" smtClean="0">
                <a:solidFill>
                  <a:srgbClr val="000099"/>
                </a:solidFill>
                <a:latin typeface="黑体" pitchFamily="49" charset="-122"/>
                <a:ea typeface="黑体" pitchFamily="49" charset="-122"/>
              </a:rPr>
              <a:t>）、苯醌等。</a:t>
            </a:r>
          </a:p>
        </p:txBody>
      </p:sp>
      <p:sp>
        <p:nvSpPr>
          <p:cNvPr id="89091"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89092" name="Rectangle 6"/>
          <p:cNvSpPr>
            <a:spLocks noChangeArrowheads="1"/>
          </p:cNvSpPr>
          <p:nvPr/>
        </p:nvSpPr>
        <p:spPr bwMode="auto">
          <a:xfrm>
            <a:off x="611188" y="5013325"/>
            <a:ext cx="7921625" cy="111760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719138" fontAlgn="base">
              <a:lnSpc>
                <a:spcPct val="120000"/>
              </a:lnSpc>
              <a:spcBef>
                <a:spcPct val="20000"/>
              </a:spcBef>
              <a:spcAft>
                <a:spcPct val="0"/>
              </a:spcAft>
              <a:buClr>
                <a:srgbClr val="00007D"/>
              </a:buClr>
              <a:buSzPct val="75000"/>
              <a:buFont typeface="Wingdings" pitchFamily="2" charset="2"/>
              <a:buNone/>
            </a:pPr>
            <a:r>
              <a:rPr lang="zh-CN" altLang="en-US" sz="2800" b="1">
                <a:solidFill>
                  <a:srgbClr val="800000"/>
                </a:solidFill>
                <a:latin typeface="Times New Roman" pitchFamily="18" charset="0"/>
                <a:ea typeface="黑体" pitchFamily="49" charset="-122"/>
              </a:rPr>
              <a:t>链转移反应不是自由基聚合必须经过的基元反应，但具有十分重要的意义。</a:t>
            </a:r>
          </a:p>
        </p:txBody>
      </p:sp>
      <p:sp>
        <p:nvSpPr>
          <p:cNvPr id="2092039" name="Rectangle 7"/>
          <p:cNvSpPr>
            <a:spLocks noChangeArrowheads="1"/>
          </p:cNvSpPr>
          <p:nvPr/>
        </p:nvSpPr>
        <p:spPr bwMode="auto">
          <a:xfrm>
            <a:off x="611188" y="942975"/>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链转移反应</a:t>
            </a:r>
          </a:p>
        </p:txBody>
      </p:sp>
    </p:spTree>
    <p:extLst>
      <p:ext uri="{BB962C8B-B14F-4D97-AF65-F5344CB8AC3E}">
        <p14:creationId xmlns:p14="http://schemas.microsoft.com/office/powerpoint/2010/main" val="39203218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611188" y="1557338"/>
            <a:ext cx="8229600" cy="1584325"/>
          </a:xfrm>
        </p:spPr>
        <p:txBody>
          <a:bodyPr/>
          <a:lstStyle/>
          <a:p>
            <a:pPr marL="0" indent="0" eaLnBrk="1" hangingPunct="1">
              <a:lnSpc>
                <a:spcPct val="120000"/>
              </a:lnSpc>
              <a:buFont typeface="Wingdings" pitchFamily="2" charset="2"/>
              <a:buNone/>
            </a:pP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a:t>
            </a:r>
            <a:r>
              <a:rPr lang="zh-CN" altLang="en-US" sz="2400" b="1" smtClean="0">
                <a:solidFill>
                  <a:srgbClr val="000099"/>
                </a:solidFill>
                <a:latin typeface="Times New Roman" pitchFamily="18" charset="0"/>
              </a:rPr>
              <a:t>）可分为链引发、链增长、链终止等基元反应。各基元反应活化能相差很大。其中链引发反应速率最小，是控制聚合过程的关键。</a:t>
            </a:r>
            <a:r>
              <a:rPr lang="zh-CN" altLang="en-US" sz="2400" b="1" smtClean="0">
                <a:solidFill>
                  <a:srgbClr val="000099"/>
                </a:solidFill>
                <a:latin typeface="Times New Roman" pitchFamily="18" charset="0"/>
                <a:ea typeface="黑体" pitchFamily="49" charset="-122"/>
              </a:rPr>
              <a:t>（</a:t>
            </a:r>
            <a:r>
              <a:rPr lang="zh-CN" altLang="en-US" sz="2400" b="1" smtClean="0">
                <a:solidFill>
                  <a:srgbClr val="A50021"/>
                </a:solidFill>
                <a:latin typeface="Times New Roman" pitchFamily="18" charset="0"/>
                <a:ea typeface="黑体" pitchFamily="49" charset="-122"/>
              </a:rPr>
              <a:t>慢引发、快增长、易转移，速终止</a:t>
            </a:r>
            <a:r>
              <a:rPr lang="zh-CN" altLang="en-US" sz="2400" b="1" smtClean="0">
                <a:solidFill>
                  <a:srgbClr val="000099"/>
                </a:solidFill>
                <a:latin typeface="Times New Roman" pitchFamily="18" charset="0"/>
                <a:ea typeface="黑体" pitchFamily="49" charset="-122"/>
              </a:rPr>
              <a:t>）</a:t>
            </a:r>
          </a:p>
        </p:txBody>
      </p:sp>
      <p:sp>
        <p:nvSpPr>
          <p:cNvPr id="90115" name="Rectangle 5"/>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094087" name="Rectangle 7"/>
          <p:cNvSpPr>
            <a:spLocks noChangeArrowheads="1"/>
          </p:cNvSpPr>
          <p:nvPr/>
        </p:nvSpPr>
        <p:spPr bwMode="auto">
          <a:xfrm>
            <a:off x="611188" y="908050"/>
            <a:ext cx="375602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自由基聚合反应的特征</a:t>
            </a:r>
          </a:p>
        </p:txBody>
      </p:sp>
      <p:sp>
        <p:nvSpPr>
          <p:cNvPr id="90117" name="Rectangle 8"/>
          <p:cNvSpPr>
            <a:spLocks noChangeArrowheads="1"/>
          </p:cNvSpPr>
          <p:nvPr/>
        </p:nvSpPr>
        <p:spPr bwMode="auto">
          <a:xfrm>
            <a:off x="611188" y="3429000"/>
            <a:ext cx="54006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2</a:t>
            </a:r>
            <a:r>
              <a:rPr lang="zh-CN" altLang="en-US" sz="2400" b="1">
                <a:solidFill>
                  <a:srgbClr val="000099"/>
                </a:solidFill>
                <a:latin typeface="Times New Roman" pitchFamily="18" charset="0"/>
              </a:rPr>
              <a:t>）只有链增长反应使聚合度增加。从单体转化为大分子的时间极短，瞬间完成。体系中不存在聚合度递增的中间状态。</a:t>
            </a:r>
            <a:r>
              <a:rPr lang="zh-CN" altLang="en-US" sz="2400" b="1">
                <a:solidFill>
                  <a:srgbClr val="A50021"/>
                </a:solidFill>
                <a:latin typeface="Times New Roman" pitchFamily="18" charset="0"/>
              </a:rPr>
              <a:t>聚合度与聚合时间基本无关</a:t>
            </a:r>
            <a:r>
              <a:rPr lang="zh-CN" altLang="en-US" sz="2400" b="1">
                <a:solidFill>
                  <a:srgbClr val="000099"/>
                </a:solidFill>
                <a:latin typeface="Times New Roman" pitchFamily="18" charset="0"/>
              </a:rPr>
              <a:t>。</a:t>
            </a:r>
          </a:p>
        </p:txBody>
      </p:sp>
      <p:pic>
        <p:nvPicPr>
          <p:cNvPr id="90118" name="Picture 9" descr="5"/>
          <p:cNvPicPr>
            <a:picLocks noChangeAspect="1" noChangeArrowheads="1"/>
          </p:cNvPicPr>
          <p:nvPr/>
        </p:nvPicPr>
        <p:blipFill>
          <a:blip r:embed="rId2">
            <a:extLst>
              <a:ext uri="{28A0092B-C50C-407E-A947-70E740481C1C}">
                <a14:useLocalDpi xmlns:a14="http://schemas.microsoft.com/office/drawing/2010/main" val="0"/>
              </a:ext>
            </a:extLst>
          </a:blip>
          <a:srcRect l="5423" r="13469" b="3619"/>
          <a:stretch>
            <a:fillRect/>
          </a:stretch>
        </p:blipFill>
        <p:spPr bwMode="auto">
          <a:xfrm>
            <a:off x="6227763" y="3284538"/>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Text Box 10"/>
          <p:cNvSpPr txBox="1">
            <a:spLocks noChangeArrowheads="1"/>
          </p:cNvSpPr>
          <p:nvPr/>
        </p:nvSpPr>
        <p:spPr bwMode="auto">
          <a:xfrm>
            <a:off x="6227763" y="5229225"/>
            <a:ext cx="2520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sz="2000">
                <a:solidFill>
                  <a:srgbClr val="000000"/>
                </a:solidFill>
                <a:ea typeface="宋体" pitchFamily="2" charset="-122"/>
              </a:rPr>
              <a:t>自由基聚合中分子量与时间的关系</a:t>
            </a:r>
          </a:p>
        </p:txBody>
      </p:sp>
    </p:spTree>
    <p:extLst>
      <p:ext uri="{BB962C8B-B14F-4D97-AF65-F5344CB8AC3E}">
        <p14:creationId xmlns:p14="http://schemas.microsoft.com/office/powerpoint/2010/main" val="27122645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611188" y="1773238"/>
            <a:ext cx="4105275" cy="2016125"/>
          </a:xfrm>
          <a:noFill/>
        </p:spPr>
        <p:txBody>
          <a:bodyPr/>
          <a:lstStyle/>
          <a:p>
            <a:pPr marL="0" indent="0" algn="just" eaLnBrk="1" hangingPunct="1">
              <a:lnSpc>
                <a:spcPct val="120000"/>
              </a:lnSpc>
              <a:buFont typeface="Wingdings" pitchFamily="2" charset="2"/>
              <a:buNone/>
            </a:pP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3</a:t>
            </a:r>
            <a:r>
              <a:rPr lang="zh-CN" altLang="en-US" sz="2400" b="1" smtClean="0">
                <a:solidFill>
                  <a:srgbClr val="000099"/>
                </a:solidFill>
                <a:latin typeface="Times New Roman" pitchFamily="18" charset="0"/>
              </a:rPr>
              <a:t>）单体浓度随聚合时间逐步降低，聚合物浓度逐步提高。延长聚合时间是为了提高单体转化率。</a:t>
            </a:r>
          </a:p>
        </p:txBody>
      </p:sp>
      <p:pic>
        <p:nvPicPr>
          <p:cNvPr id="91139" name="Picture 4" descr="6"/>
          <p:cNvPicPr>
            <a:picLocks noChangeAspect="1" noChangeArrowheads="1"/>
          </p:cNvPicPr>
          <p:nvPr/>
        </p:nvPicPr>
        <p:blipFill>
          <a:blip r:embed="rId2">
            <a:extLst>
              <a:ext uri="{28A0092B-C50C-407E-A947-70E740481C1C}">
                <a14:useLocalDpi xmlns:a14="http://schemas.microsoft.com/office/drawing/2010/main" val="0"/>
              </a:ext>
            </a:extLst>
          </a:blip>
          <a:srcRect l="9085" b="7936"/>
          <a:stretch>
            <a:fillRect/>
          </a:stretch>
        </p:blipFill>
        <p:spPr bwMode="auto">
          <a:xfrm>
            <a:off x="5508625" y="1628775"/>
            <a:ext cx="251936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5"/>
          <p:cNvSpPr txBox="1">
            <a:spLocks noChangeArrowheads="1"/>
          </p:cNvSpPr>
          <p:nvPr/>
        </p:nvSpPr>
        <p:spPr bwMode="auto">
          <a:xfrm>
            <a:off x="5651500" y="3644900"/>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sz="2000">
                <a:solidFill>
                  <a:srgbClr val="000000"/>
                </a:solidFill>
                <a:ea typeface="宋体" pitchFamily="2" charset="-122"/>
              </a:rPr>
              <a:t>自由基聚合中浓度与时间的关系</a:t>
            </a:r>
          </a:p>
        </p:txBody>
      </p:sp>
      <p:sp>
        <p:nvSpPr>
          <p:cNvPr id="91141" name="Rectangle 7"/>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91142" name="Rectangle 8"/>
          <p:cNvSpPr>
            <a:spLocks noChangeArrowheads="1"/>
          </p:cNvSpPr>
          <p:nvPr/>
        </p:nvSpPr>
        <p:spPr bwMode="auto">
          <a:xfrm>
            <a:off x="611188" y="4581525"/>
            <a:ext cx="81375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4</a:t>
            </a:r>
            <a:r>
              <a:rPr lang="zh-CN" altLang="en-US" sz="2400" b="1">
                <a:solidFill>
                  <a:srgbClr val="000099"/>
                </a:solidFill>
                <a:latin typeface="Times New Roman" pitchFamily="18" charset="0"/>
              </a:rPr>
              <a:t>）少量阻聚剂（</a:t>
            </a:r>
            <a:r>
              <a:rPr lang="en-US" altLang="zh-CN" sz="2400" b="1">
                <a:solidFill>
                  <a:srgbClr val="000099"/>
                </a:solidFill>
                <a:latin typeface="Times New Roman" pitchFamily="18" charset="0"/>
              </a:rPr>
              <a:t>0.01</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0.1%</a:t>
            </a:r>
            <a:r>
              <a:rPr lang="zh-CN" altLang="en-US" sz="2400" b="1">
                <a:solidFill>
                  <a:srgbClr val="000099"/>
                </a:solidFill>
                <a:latin typeface="Times New Roman" pitchFamily="18" charset="0"/>
              </a:rPr>
              <a:t>）足以使自由基聚合终止。</a:t>
            </a:r>
          </a:p>
        </p:txBody>
      </p:sp>
      <p:sp>
        <p:nvSpPr>
          <p:cNvPr id="2096137" name="Rectangle 9"/>
          <p:cNvSpPr>
            <a:spLocks noChangeArrowheads="1"/>
          </p:cNvSpPr>
          <p:nvPr/>
        </p:nvSpPr>
        <p:spPr bwMode="auto">
          <a:xfrm>
            <a:off x="611188" y="908050"/>
            <a:ext cx="375602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自由基聚合反应的特征</a:t>
            </a:r>
          </a:p>
        </p:txBody>
      </p:sp>
    </p:spTree>
    <p:extLst>
      <p:ext uri="{BB962C8B-B14F-4D97-AF65-F5344CB8AC3E}">
        <p14:creationId xmlns:p14="http://schemas.microsoft.com/office/powerpoint/2010/main" val="255410585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5"/>
          <p:cNvGrpSpPr>
            <a:grpSpLocks/>
          </p:cNvGrpSpPr>
          <p:nvPr/>
        </p:nvGrpSpPr>
        <p:grpSpPr bwMode="auto">
          <a:xfrm>
            <a:off x="-11113" y="6199188"/>
            <a:ext cx="9169401" cy="138112"/>
            <a:chOff x="0" y="4032"/>
            <a:chExt cx="5776" cy="87"/>
          </a:xfrm>
        </p:grpSpPr>
        <p:sp>
          <p:nvSpPr>
            <p:cNvPr id="1185818" name="Freeform 26"/>
            <p:cNvSpPr>
              <a:spLocks/>
            </p:cNvSpPr>
            <p:nvPr/>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rgbClr val="C7C7DF"/>
                </a:gs>
                <a:gs pos="100000">
                  <a:srgbClr val="9797B7"/>
                </a:gs>
              </a:gsLst>
              <a:lin ang="5400000" scaled="1"/>
            </a:gradFill>
            <a:ln w="9525">
              <a:no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19" name="Freeform 27"/>
            <p:cNvSpPr>
              <a:spLocks/>
            </p:cNvSpPr>
            <p:nvPr/>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rgbClr val="C7C7DF"/>
                </a:gs>
                <a:gs pos="100000">
                  <a:srgbClr val="9797B7"/>
                </a:gs>
              </a:gsLst>
              <a:lin ang="5400000" scaled="1"/>
            </a:gradFill>
            <a:ln w="9525">
              <a:no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20" name="Freeform 28"/>
            <p:cNvSpPr>
              <a:spLocks/>
            </p:cNvSpPr>
            <p:nvPr/>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rgbClr val="C7C7DF"/>
                </a:gs>
                <a:gs pos="100000">
                  <a:srgbClr val="9797B7"/>
                </a:gs>
              </a:gsLst>
              <a:lin ang="5400000" scaled="1"/>
            </a:gradFill>
            <a:ln w="9525">
              <a:no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
        <p:nvSpPr>
          <p:cNvPr id="92163" name="Rectangle 29"/>
          <p:cNvSpPr>
            <a:spLocks noChangeArrowheads="1"/>
          </p:cNvSpPr>
          <p:nvPr/>
        </p:nvSpPr>
        <p:spPr bwMode="auto">
          <a:xfrm>
            <a:off x="900113" y="908050"/>
            <a:ext cx="180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algn="ctr" fontAlgn="base">
              <a:spcBef>
                <a:spcPct val="0"/>
              </a:spcBef>
              <a:spcAft>
                <a:spcPct val="0"/>
              </a:spcAft>
            </a:pPr>
            <a:r>
              <a:rPr kumimoji="1" lang="zh-CN" altLang="en-US" sz="3600">
                <a:solidFill>
                  <a:srgbClr val="660066"/>
                </a:solidFill>
                <a:latin typeface="Tahoma" pitchFamily="34" charset="0"/>
              </a:rPr>
              <a:t>例题</a:t>
            </a:r>
            <a:endParaRPr lang="zh-CN" altLang="en-US" sz="4400">
              <a:solidFill>
                <a:srgbClr val="000000"/>
              </a:solidFill>
            </a:endParaRPr>
          </a:p>
        </p:txBody>
      </p:sp>
      <p:pic>
        <p:nvPicPr>
          <p:cNvPr id="92164" name="Picture 30" descr="BD00028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81075"/>
            <a:ext cx="355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31"/>
          <p:cNvSpPr txBox="1">
            <a:spLocks noChangeArrowheads="1"/>
          </p:cNvSpPr>
          <p:nvPr/>
        </p:nvSpPr>
        <p:spPr bwMode="auto">
          <a:xfrm>
            <a:off x="2339975" y="977900"/>
            <a:ext cx="546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3200" b="0">
                <a:solidFill>
                  <a:srgbClr val="000000"/>
                </a:solidFill>
                <a:ea typeface="宋体" pitchFamily="2" charset="-122"/>
              </a:rPr>
              <a:t>（浙大</a:t>
            </a:r>
            <a:r>
              <a:rPr kumimoji="1" lang="en-US" altLang="zh-CN" sz="3200" b="0">
                <a:solidFill>
                  <a:srgbClr val="000000"/>
                </a:solidFill>
                <a:ea typeface="ˎ̥"/>
                <a:cs typeface="ˎ̥"/>
              </a:rPr>
              <a:t>1999</a:t>
            </a:r>
            <a:r>
              <a:rPr kumimoji="1" lang="zh-CN" altLang="en-US" sz="3200" b="0">
                <a:solidFill>
                  <a:srgbClr val="000000"/>
                </a:solidFill>
                <a:ea typeface="宋体" pitchFamily="2" charset="-122"/>
              </a:rPr>
              <a:t>年考研高化试题）</a:t>
            </a:r>
            <a:endParaRPr lang="zh-CN" altLang="en-US" sz="1800" b="0">
              <a:solidFill>
                <a:srgbClr val="000000"/>
              </a:solidFill>
              <a:latin typeface="Arial" pitchFamily="34" charset="0"/>
              <a:ea typeface="宋体" pitchFamily="2" charset="-122"/>
            </a:endParaRPr>
          </a:p>
        </p:txBody>
      </p:sp>
      <p:sp>
        <p:nvSpPr>
          <p:cNvPr id="92166" name="Text Box 32"/>
          <p:cNvSpPr txBox="1">
            <a:spLocks noChangeArrowheads="1"/>
          </p:cNvSpPr>
          <p:nvPr/>
        </p:nvSpPr>
        <p:spPr bwMode="auto">
          <a:xfrm>
            <a:off x="611188" y="1700213"/>
            <a:ext cx="7935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a:solidFill>
                  <a:srgbClr val="000000"/>
                </a:solidFill>
                <a:ea typeface="ˎ̥"/>
                <a:cs typeface="ˎ̥"/>
              </a:rPr>
              <a:t>2-2</a:t>
            </a:r>
            <a:r>
              <a:rPr kumimoji="1" lang="zh-CN" altLang="en-US">
                <a:solidFill>
                  <a:srgbClr val="000000"/>
                </a:solidFill>
                <a:ea typeface="宋体" pitchFamily="2" charset="-122"/>
              </a:rPr>
              <a:t>下列各聚合反应中，单体转化率与聚合物分子量的关系分别对应于下列图中的哪一个？</a:t>
            </a:r>
            <a:endParaRPr lang="zh-CN" altLang="en-US">
              <a:solidFill>
                <a:srgbClr val="000000"/>
              </a:solidFill>
              <a:latin typeface="Arial" pitchFamily="34" charset="0"/>
              <a:ea typeface="宋体" pitchFamily="2" charset="-122"/>
            </a:endParaRPr>
          </a:p>
        </p:txBody>
      </p:sp>
      <p:sp>
        <p:nvSpPr>
          <p:cNvPr id="92167" name="Text Box 33"/>
          <p:cNvSpPr txBox="1">
            <a:spLocks noChangeArrowheads="1"/>
          </p:cNvSpPr>
          <p:nvPr/>
        </p:nvSpPr>
        <p:spPr bwMode="auto">
          <a:xfrm>
            <a:off x="611188" y="2822575"/>
            <a:ext cx="5621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宋体" pitchFamily="2" charset="-122"/>
              </a:rPr>
              <a:t>（</a:t>
            </a:r>
            <a:r>
              <a:rPr kumimoji="1" lang="en-US" altLang="zh-CN">
                <a:solidFill>
                  <a:srgbClr val="000000"/>
                </a:solidFill>
                <a:ea typeface="ˎ̥"/>
                <a:cs typeface="ˎ̥"/>
              </a:rPr>
              <a:t>1</a:t>
            </a:r>
            <a:r>
              <a:rPr kumimoji="1" lang="zh-CN" altLang="en-US">
                <a:solidFill>
                  <a:srgbClr val="000000"/>
                </a:solidFill>
                <a:ea typeface="宋体" pitchFamily="2" charset="-122"/>
              </a:rPr>
              <a:t>）过氧化特丁基引发的氯乙烯聚合； </a:t>
            </a:r>
            <a:endParaRPr kumimoji="1" lang="zh-CN" altLang="en-US">
              <a:solidFill>
                <a:srgbClr val="000000"/>
              </a:solidFill>
              <a:ea typeface="ˎ̥"/>
              <a:cs typeface="ˎ̥"/>
            </a:endParaRPr>
          </a:p>
          <a:p>
            <a:pPr eaLnBrk="1" fontAlgn="base" hangingPunct="1">
              <a:spcBef>
                <a:spcPct val="0"/>
              </a:spcBef>
              <a:spcAft>
                <a:spcPct val="0"/>
              </a:spcAft>
            </a:pPr>
            <a:r>
              <a:rPr kumimoji="1" lang="zh-CN" altLang="en-US">
                <a:solidFill>
                  <a:srgbClr val="000000"/>
                </a:solidFill>
                <a:ea typeface="宋体" pitchFamily="2" charset="-122"/>
              </a:rPr>
              <a:t>（</a:t>
            </a:r>
            <a:r>
              <a:rPr kumimoji="1" lang="en-US" altLang="zh-CN">
                <a:solidFill>
                  <a:srgbClr val="000000"/>
                </a:solidFill>
                <a:ea typeface="ˎ̥"/>
                <a:cs typeface="ˎ̥"/>
              </a:rPr>
              <a:t>2</a:t>
            </a:r>
            <a:r>
              <a:rPr kumimoji="1" lang="zh-CN" altLang="en-US">
                <a:solidFill>
                  <a:srgbClr val="000000"/>
                </a:solidFill>
                <a:ea typeface="宋体" pitchFamily="2" charset="-122"/>
              </a:rPr>
              <a:t>）水引发的己内酰胺聚合</a:t>
            </a:r>
            <a:endParaRPr lang="zh-CN" altLang="en-US">
              <a:solidFill>
                <a:srgbClr val="000000"/>
              </a:solidFill>
              <a:latin typeface="Arial" pitchFamily="34" charset="0"/>
              <a:ea typeface="宋体" pitchFamily="2" charset="-122"/>
            </a:endParaRPr>
          </a:p>
        </p:txBody>
      </p:sp>
      <p:sp>
        <p:nvSpPr>
          <p:cNvPr id="1185826" name="Line 34"/>
          <p:cNvSpPr>
            <a:spLocks noChangeShapeType="1"/>
          </p:cNvSpPr>
          <p:nvPr/>
        </p:nvSpPr>
        <p:spPr bwMode="auto">
          <a:xfrm>
            <a:off x="2127250" y="5457825"/>
            <a:ext cx="1600200" cy="0"/>
          </a:xfrm>
          <a:prstGeom prst="line">
            <a:avLst/>
          </a:prstGeom>
          <a:noFill/>
          <a:ln w="22225">
            <a:solidFill>
              <a:srgbClr val="545472"/>
            </a:solidFill>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27" name="Line 35"/>
          <p:cNvSpPr>
            <a:spLocks noChangeShapeType="1"/>
          </p:cNvSpPr>
          <p:nvPr/>
        </p:nvSpPr>
        <p:spPr bwMode="auto">
          <a:xfrm flipV="1">
            <a:off x="2203450" y="3933825"/>
            <a:ext cx="0" cy="1524000"/>
          </a:xfrm>
          <a:prstGeom prst="line">
            <a:avLst/>
          </a:prstGeom>
          <a:noFill/>
          <a:ln w="9525">
            <a:solidFill>
              <a:srgbClr val="545472"/>
            </a:solidFill>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28" name="Line 36"/>
          <p:cNvSpPr>
            <a:spLocks noChangeShapeType="1"/>
          </p:cNvSpPr>
          <p:nvPr/>
        </p:nvSpPr>
        <p:spPr bwMode="auto">
          <a:xfrm>
            <a:off x="5175250" y="5457825"/>
            <a:ext cx="1676400" cy="0"/>
          </a:xfrm>
          <a:prstGeom prst="line">
            <a:avLst/>
          </a:prstGeom>
          <a:noFill/>
          <a:ln w="22225">
            <a:solidFill>
              <a:srgbClr val="545472"/>
            </a:solidFill>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29" name="Line 37"/>
          <p:cNvSpPr>
            <a:spLocks noChangeShapeType="1"/>
          </p:cNvSpPr>
          <p:nvPr/>
        </p:nvSpPr>
        <p:spPr bwMode="auto">
          <a:xfrm flipV="1">
            <a:off x="5251450" y="4010025"/>
            <a:ext cx="0" cy="1447800"/>
          </a:xfrm>
          <a:prstGeom prst="line">
            <a:avLst/>
          </a:prstGeom>
          <a:noFill/>
          <a:ln w="22225">
            <a:solidFill>
              <a:srgbClr val="545472"/>
            </a:solidFill>
            <a:miter lim="800000"/>
            <a:headEnd/>
            <a:tailEnd type="triangle" w="med" len="me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2172" name="Text Box 38"/>
          <p:cNvSpPr txBox="1">
            <a:spLocks noChangeArrowheads="1"/>
          </p:cNvSpPr>
          <p:nvPr/>
        </p:nvSpPr>
        <p:spPr bwMode="auto">
          <a:xfrm>
            <a:off x="1289050" y="4438650"/>
            <a:ext cx="677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2800" b="0">
                <a:solidFill>
                  <a:srgbClr val="000000"/>
                </a:solidFill>
                <a:ea typeface="ˎ̥"/>
                <a:cs typeface="ˎ̥"/>
              </a:rPr>
              <a:t>Mn</a:t>
            </a:r>
            <a:endParaRPr lang="en-US" altLang="zh-CN" sz="1800" b="0">
              <a:solidFill>
                <a:srgbClr val="000000"/>
              </a:solidFill>
              <a:latin typeface="Arial" pitchFamily="34" charset="0"/>
              <a:ea typeface="宋体" pitchFamily="2" charset="-122"/>
            </a:endParaRPr>
          </a:p>
        </p:txBody>
      </p:sp>
      <p:sp>
        <p:nvSpPr>
          <p:cNvPr id="92173" name="Text Box 39"/>
          <p:cNvSpPr txBox="1">
            <a:spLocks noChangeArrowheads="1"/>
          </p:cNvSpPr>
          <p:nvPr/>
        </p:nvSpPr>
        <p:spPr bwMode="auto">
          <a:xfrm>
            <a:off x="4337050" y="4314825"/>
            <a:ext cx="677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2800" b="0">
                <a:solidFill>
                  <a:srgbClr val="000000"/>
                </a:solidFill>
                <a:ea typeface="ˎ̥"/>
                <a:cs typeface="ˎ̥"/>
              </a:rPr>
              <a:t>Mn</a:t>
            </a:r>
            <a:endParaRPr lang="en-US" altLang="zh-CN" sz="1800" b="0">
              <a:solidFill>
                <a:srgbClr val="000000"/>
              </a:solidFill>
              <a:latin typeface="Arial" pitchFamily="34" charset="0"/>
              <a:ea typeface="宋体" pitchFamily="2" charset="-122"/>
            </a:endParaRPr>
          </a:p>
        </p:txBody>
      </p:sp>
      <p:sp>
        <p:nvSpPr>
          <p:cNvPr id="92174" name="Text Box 40"/>
          <p:cNvSpPr txBox="1">
            <a:spLocks noChangeArrowheads="1"/>
          </p:cNvSpPr>
          <p:nvPr/>
        </p:nvSpPr>
        <p:spPr bwMode="auto">
          <a:xfrm>
            <a:off x="5861050" y="545782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b="0">
                <a:solidFill>
                  <a:srgbClr val="000000"/>
                </a:solidFill>
                <a:ea typeface="ˎ̥"/>
                <a:cs typeface="ˎ̥"/>
              </a:rPr>
              <a:t>C%</a:t>
            </a:r>
            <a:endParaRPr lang="en-US" altLang="zh-CN" sz="1800" b="0">
              <a:solidFill>
                <a:srgbClr val="000000"/>
              </a:solidFill>
              <a:latin typeface="Arial" pitchFamily="34" charset="0"/>
              <a:ea typeface="宋体" pitchFamily="2" charset="-122"/>
            </a:endParaRPr>
          </a:p>
        </p:txBody>
      </p:sp>
      <p:sp>
        <p:nvSpPr>
          <p:cNvPr id="92175" name="Text Box 41"/>
          <p:cNvSpPr txBox="1">
            <a:spLocks noChangeArrowheads="1"/>
          </p:cNvSpPr>
          <p:nvPr/>
        </p:nvSpPr>
        <p:spPr bwMode="auto">
          <a:xfrm>
            <a:off x="2889250" y="553402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b="0">
                <a:solidFill>
                  <a:srgbClr val="000000"/>
                </a:solidFill>
                <a:ea typeface="ˎ̥"/>
                <a:cs typeface="ˎ̥"/>
              </a:rPr>
              <a:t>C%</a:t>
            </a:r>
            <a:endParaRPr lang="en-US" altLang="zh-CN" sz="1800" b="0">
              <a:solidFill>
                <a:srgbClr val="000000"/>
              </a:solidFill>
              <a:latin typeface="Arial" pitchFamily="34" charset="0"/>
              <a:ea typeface="宋体" pitchFamily="2" charset="-122"/>
            </a:endParaRPr>
          </a:p>
        </p:txBody>
      </p:sp>
      <p:sp>
        <p:nvSpPr>
          <p:cNvPr id="1185834" name="Line 42"/>
          <p:cNvSpPr>
            <a:spLocks noChangeShapeType="1"/>
          </p:cNvSpPr>
          <p:nvPr/>
        </p:nvSpPr>
        <p:spPr bwMode="auto">
          <a:xfrm>
            <a:off x="1441450" y="4543425"/>
            <a:ext cx="381000" cy="0"/>
          </a:xfrm>
          <a:prstGeom prst="line">
            <a:avLst/>
          </a:prstGeom>
          <a:noFill/>
          <a:ln w="22225">
            <a:solidFill>
              <a:srgbClr val="545472"/>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35" name="Line 43"/>
          <p:cNvSpPr>
            <a:spLocks noChangeShapeType="1"/>
          </p:cNvSpPr>
          <p:nvPr/>
        </p:nvSpPr>
        <p:spPr bwMode="auto">
          <a:xfrm>
            <a:off x="4489450" y="4391025"/>
            <a:ext cx="304800" cy="0"/>
          </a:xfrm>
          <a:prstGeom prst="line">
            <a:avLst/>
          </a:prstGeom>
          <a:noFill/>
          <a:ln w="22225">
            <a:solidFill>
              <a:srgbClr val="545472"/>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85836" name="Freeform 44"/>
          <p:cNvSpPr>
            <a:spLocks/>
          </p:cNvSpPr>
          <p:nvPr/>
        </p:nvSpPr>
        <p:spPr bwMode="auto">
          <a:xfrm>
            <a:off x="2279650" y="4086225"/>
            <a:ext cx="1344613" cy="815975"/>
          </a:xfrm>
          <a:custGeom>
            <a:avLst/>
            <a:gdLst/>
            <a:ahLst/>
            <a:cxnLst>
              <a:cxn ang="0">
                <a:pos x="0" y="514"/>
              </a:cxn>
              <a:cxn ang="0">
                <a:pos x="43" y="328"/>
              </a:cxn>
              <a:cxn ang="0">
                <a:pos x="144" y="133"/>
              </a:cxn>
              <a:cxn ang="0">
                <a:pos x="220" y="74"/>
              </a:cxn>
              <a:cxn ang="0">
                <a:pos x="390" y="57"/>
              </a:cxn>
              <a:cxn ang="0">
                <a:pos x="847" y="40"/>
              </a:cxn>
            </a:cxnLst>
            <a:rect l="0" t="0" r="r" b="b"/>
            <a:pathLst>
              <a:path w="847" h="514">
                <a:moveTo>
                  <a:pt x="0" y="514"/>
                </a:moveTo>
                <a:cubicBezTo>
                  <a:pt x="9" y="448"/>
                  <a:pt x="30" y="392"/>
                  <a:pt x="43" y="328"/>
                </a:cubicBezTo>
                <a:cubicBezTo>
                  <a:pt x="58" y="259"/>
                  <a:pt x="65" y="158"/>
                  <a:pt x="144" y="133"/>
                </a:cubicBezTo>
                <a:cubicBezTo>
                  <a:pt x="148" y="129"/>
                  <a:pt x="217" y="75"/>
                  <a:pt x="220" y="74"/>
                </a:cubicBezTo>
                <a:cubicBezTo>
                  <a:pt x="275" y="59"/>
                  <a:pt x="333" y="64"/>
                  <a:pt x="390" y="57"/>
                </a:cubicBezTo>
                <a:cubicBezTo>
                  <a:pt x="547" y="0"/>
                  <a:pt x="582" y="40"/>
                  <a:pt x="847" y="40"/>
                </a:cubicBezTo>
              </a:path>
            </a:pathLst>
          </a:custGeom>
          <a:noFill/>
          <a:ln w="28575">
            <a:solidFill>
              <a:srgbClr val="545472"/>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2179" name="Text Box 45"/>
          <p:cNvSpPr txBox="1">
            <a:spLocks noChangeArrowheads="1"/>
          </p:cNvSpPr>
          <p:nvPr/>
        </p:nvSpPr>
        <p:spPr bwMode="auto">
          <a:xfrm>
            <a:off x="4859338" y="319405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b="0">
                <a:solidFill>
                  <a:srgbClr val="C105B4"/>
                </a:solidFill>
                <a:ea typeface="宋体" pitchFamily="2" charset="-122"/>
              </a:rPr>
              <a:t>（逐步聚合）</a:t>
            </a:r>
            <a:endParaRPr lang="zh-CN" altLang="en-US" b="0">
              <a:solidFill>
                <a:srgbClr val="000000"/>
              </a:solidFill>
              <a:latin typeface="Arial" pitchFamily="34" charset="0"/>
              <a:ea typeface="宋体" pitchFamily="2" charset="-122"/>
            </a:endParaRPr>
          </a:p>
        </p:txBody>
      </p:sp>
      <p:sp>
        <p:nvSpPr>
          <p:cNvPr id="1185838" name="Freeform 46"/>
          <p:cNvSpPr>
            <a:spLocks/>
          </p:cNvSpPr>
          <p:nvPr/>
        </p:nvSpPr>
        <p:spPr bwMode="auto">
          <a:xfrm>
            <a:off x="5784850" y="4238625"/>
            <a:ext cx="1092200" cy="1143000"/>
          </a:xfrm>
          <a:custGeom>
            <a:avLst/>
            <a:gdLst/>
            <a:ahLst/>
            <a:cxnLst>
              <a:cxn ang="0">
                <a:pos x="0" y="720"/>
              </a:cxn>
              <a:cxn ang="0">
                <a:pos x="288" y="624"/>
              </a:cxn>
              <a:cxn ang="0">
                <a:pos x="624" y="288"/>
              </a:cxn>
              <a:cxn ang="0">
                <a:pos x="672" y="0"/>
              </a:cxn>
            </a:cxnLst>
            <a:rect l="0" t="0" r="r" b="b"/>
            <a:pathLst>
              <a:path w="688" h="720">
                <a:moveTo>
                  <a:pt x="0" y="720"/>
                </a:moveTo>
                <a:cubicBezTo>
                  <a:pt x="92" y="708"/>
                  <a:pt x="184" y="696"/>
                  <a:pt x="288" y="624"/>
                </a:cubicBezTo>
                <a:cubicBezTo>
                  <a:pt x="392" y="552"/>
                  <a:pt x="560" y="392"/>
                  <a:pt x="624" y="288"/>
                </a:cubicBezTo>
                <a:cubicBezTo>
                  <a:pt x="688" y="184"/>
                  <a:pt x="664" y="48"/>
                  <a:pt x="672" y="0"/>
                </a:cubicBezTo>
              </a:path>
            </a:pathLst>
          </a:custGeom>
          <a:noFill/>
          <a:ln w="25400">
            <a:solidFill>
              <a:srgbClr val="993300"/>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2181" name="Rectangle 47"/>
          <p:cNvSpPr>
            <a:spLocks noChangeArrowheads="1"/>
          </p:cNvSpPr>
          <p:nvPr/>
        </p:nvSpPr>
        <p:spPr bwMode="auto">
          <a:xfrm>
            <a:off x="611188" y="185738"/>
            <a:ext cx="5761037"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3.4 自由基聚合机理</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63</a:t>
            </a:fld>
            <a:endParaRPr lang="en-US" altLang="zh-CN">
              <a:solidFill>
                <a:srgbClr val="000000"/>
              </a:solidFill>
            </a:endParaRPr>
          </a:p>
        </p:txBody>
      </p:sp>
    </p:spTree>
    <p:extLst>
      <p:ext uri="{BB962C8B-B14F-4D97-AF65-F5344CB8AC3E}">
        <p14:creationId xmlns:p14="http://schemas.microsoft.com/office/powerpoint/2010/main" val="282585915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611188" y="1700213"/>
            <a:ext cx="78486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30000"/>
              </a:lnSpc>
              <a:spcBef>
                <a:spcPct val="0"/>
              </a:spcBef>
              <a:spcAft>
                <a:spcPct val="0"/>
              </a:spcAft>
            </a:pPr>
            <a:r>
              <a:rPr kumimoji="1" lang="zh-CN" altLang="en-US" sz="3200" b="0">
                <a:solidFill>
                  <a:srgbClr val="000000"/>
                </a:solidFill>
                <a:ea typeface="ˎ̥"/>
                <a:cs typeface="ˎ̥"/>
              </a:rPr>
              <a:t>   </a:t>
            </a:r>
            <a:r>
              <a:rPr kumimoji="1" lang="en-US" altLang="zh-CN" sz="3200" b="0">
                <a:solidFill>
                  <a:srgbClr val="000000"/>
                </a:solidFill>
                <a:ea typeface="ˎ̥"/>
                <a:cs typeface="ˎ̥"/>
              </a:rPr>
              <a:t>2-3.  </a:t>
            </a:r>
            <a:r>
              <a:rPr kumimoji="1" lang="zh-CN" altLang="en-US" sz="3200" b="0">
                <a:solidFill>
                  <a:srgbClr val="000000"/>
                </a:solidFill>
                <a:ea typeface="宋体" pitchFamily="2" charset="-122"/>
              </a:rPr>
              <a:t>试写出以过氧化苯甲酰为引发剂，以四氯化碳为溶剂，</a:t>
            </a:r>
            <a:r>
              <a:rPr kumimoji="1" lang="en-US" altLang="zh-CN" sz="3200" b="0">
                <a:solidFill>
                  <a:srgbClr val="000000"/>
                </a:solidFill>
                <a:ea typeface="ˎ̥"/>
                <a:cs typeface="ˎ̥"/>
              </a:rPr>
              <a:t>60 </a:t>
            </a:r>
            <a:r>
              <a:rPr kumimoji="1" lang="en-US" altLang="zh-CN" sz="3200" b="0" baseline="30000">
                <a:solidFill>
                  <a:srgbClr val="000000"/>
                </a:solidFill>
                <a:ea typeface="ˎ̥"/>
                <a:cs typeface="ˎ̥"/>
              </a:rPr>
              <a:t>o</a:t>
            </a:r>
            <a:r>
              <a:rPr kumimoji="1" lang="en-US" altLang="zh-CN" sz="3200" b="0">
                <a:solidFill>
                  <a:srgbClr val="000000"/>
                </a:solidFill>
                <a:ea typeface="ˎ̥"/>
                <a:cs typeface="ˎ̥"/>
              </a:rPr>
              <a:t>C</a:t>
            </a:r>
            <a:r>
              <a:rPr kumimoji="1" lang="zh-CN" altLang="en-US" sz="3200" b="0">
                <a:solidFill>
                  <a:srgbClr val="000000"/>
                </a:solidFill>
                <a:ea typeface="宋体" pitchFamily="2" charset="-122"/>
              </a:rPr>
              <a:t>苯乙烯单体聚合成聚苯乙烯的</a:t>
            </a:r>
            <a:r>
              <a:rPr kumimoji="1" lang="zh-CN" altLang="en-US" sz="3200" b="0">
                <a:solidFill>
                  <a:srgbClr val="F31201"/>
                </a:solidFill>
                <a:ea typeface="宋体" pitchFamily="2" charset="-122"/>
              </a:rPr>
              <a:t>基本反应</a:t>
            </a:r>
            <a:r>
              <a:rPr kumimoji="1" lang="zh-CN" altLang="en-US" sz="3200" b="0">
                <a:solidFill>
                  <a:srgbClr val="000000"/>
                </a:solidFill>
                <a:ea typeface="宋体" pitchFamily="2" charset="-122"/>
              </a:rPr>
              <a:t>及可能出现的</a:t>
            </a:r>
            <a:r>
              <a:rPr kumimoji="1" lang="zh-CN" altLang="en-US" sz="3200" b="0">
                <a:solidFill>
                  <a:srgbClr val="0000FF"/>
                </a:solidFill>
                <a:ea typeface="宋体" pitchFamily="2" charset="-122"/>
              </a:rPr>
              <a:t>副反应</a:t>
            </a:r>
            <a:r>
              <a:rPr kumimoji="1" lang="zh-CN" altLang="en-US" sz="3200" b="0">
                <a:solidFill>
                  <a:srgbClr val="000000"/>
                </a:solidFill>
                <a:ea typeface="宋体" pitchFamily="2" charset="-122"/>
              </a:rPr>
              <a:t>。简述发生副反应的原因。 </a:t>
            </a:r>
            <a:endParaRPr kumimoji="1" lang="zh-CN" altLang="en-US" b="0">
              <a:solidFill>
                <a:srgbClr val="000000"/>
              </a:solidFill>
              <a:ea typeface="ˎ̥"/>
              <a:cs typeface="ˎ̥"/>
            </a:endParaRPr>
          </a:p>
          <a:p>
            <a:pPr eaLnBrk="1" fontAlgn="base" hangingPunct="1">
              <a:spcBef>
                <a:spcPct val="0"/>
              </a:spcBef>
              <a:spcAft>
                <a:spcPct val="0"/>
              </a:spcAft>
            </a:pPr>
            <a:endParaRPr lang="zh-CN" altLang="en-US" sz="1800" b="0">
              <a:solidFill>
                <a:srgbClr val="000000"/>
              </a:solidFill>
              <a:latin typeface="Arial" pitchFamily="34" charset="0"/>
              <a:ea typeface="宋体" pitchFamily="2" charset="-122"/>
            </a:endParaRPr>
          </a:p>
        </p:txBody>
      </p:sp>
      <p:sp>
        <p:nvSpPr>
          <p:cNvPr id="2717699" name="Line 3"/>
          <p:cNvSpPr>
            <a:spLocks noChangeShapeType="1"/>
          </p:cNvSpPr>
          <p:nvPr/>
        </p:nvSpPr>
        <p:spPr bwMode="auto">
          <a:xfrm>
            <a:off x="5259388" y="2919413"/>
            <a:ext cx="1371600" cy="0"/>
          </a:xfrm>
          <a:prstGeom prst="line">
            <a:avLst/>
          </a:prstGeom>
          <a:noFill/>
          <a:ln w="28575">
            <a:solidFill>
              <a:srgbClr val="F31201"/>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717700" name="Line 4"/>
          <p:cNvSpPr>
            <a:spLocks noChangeShapeType="1"/>
          </p:cNvSpPr>
          <p:nvPr/>
        </p:nvSpPr>
        <p:spPr bwMode="auto">
          <a:xfrm>
            <a:off x="3963988" y="2309813"/>
            <a:ext cx="2057400" cy="0"/>
          </a:xfrm>
          <a:prstGeom prst="line">
            <a:avLst/>
          </a:prstGeom>
          <a:noFill/>
          <a:ln w="28575">
            <a:solidFill>
              <a:srgbClr val="F31201"/>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93189" name="Rectangle 5"/>
          <p:cNvSpPr>
            <a:spLocks noChangeArrowheads="1"/>
          </p:cNvSpPr>
          <p:nvPr/>
        </p:nvSpPr>
        <p:spPr bwMode="auto">
          <a:xfrm>
            <a:off x="611188" y="908050"/>
            <a:ext cx="1095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kumimoji="1" lang="zh-CN" altLang="en-US" sz="3200">
                <a:solidFill>
                  <a:srgbClr val="000000"/>
                </a:solidFill>
                <a:latin typeface="Times New Roman" pitchFamily="18" charset="0"/>
              </a:rPr>
              <a:t>例题</a:t>
            </a:r>
            <a:endParaRPr lang="zh-CN" altLang="en-US" sz="4400">
              <a:solidFill>
                <a:srgbClr val="000000"/>
              </a:solidFill>
            </a:endParaRPr>
          </a:p>
        </p:txBody>
      </p:sp>
      <p:sp>
        <p:nvSpPr>
          <p:cNvPr id="2717702" name="Line 6"/>
          <p:cNvSpPr>
            <a:spLocks noChangeShapeType="1"/>
          </p:cNvSpPr>
          <p:nvPr/>
        </p:nvSpPr>
        <p:spPr bwMode="auto">
          <a:xfrm>
            <a:off x="992188" y="2919413"/>
            <a:ext cx="2057400" cy="0"/>
          </a:xfrm>
          <a:prstGeom prst="line">
            <a:avLst/>
          </a:prstGeom>
          <a:noFill/>
          <a:ln w="28575">
            <a:solidFill>
              <a:srgbClr val="F31201"/>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64</a:t>
            </a:fld>
            <a:endParaRPr lang="en-US" altLang="zh-CN">
              <a:solidFill>
                <a:srgbClr val="000000"/>
              </a:solidFill>
            </a:endParaRPr>
          </a:p>
        </p:txBody>
      </p:sp>
    </p:spTree>
    <p:extLst>
      <p:ext uri="{BB962C8B-B14F-4D97-AF65-F5344CB8AC3E}">
        <p14:creationId xmlns:p14="http://schemas.microsoft.com/office/powerpoint/2010/main" val="240433346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8722" name="Object 2"/>
          <p:cNvGraphicFramePr>
            <a:graphicFrameLocks noChangeAspect="1"/>
          </p:cNvGraphicFramePr>
          <p:nvPr/>
        </p:nvGraphicFramePr>
        <p:xfrm>
          <a:off x="419100" y="1803400"/>
          <a:ext cx="8016875" cy="1968500"/>
        </p:xfrm>
        <a:graphic>
          <a:graphicData uri="http://schemas.openxmlformats.org/presentationml/2006/ole">
            <mc:AlternateContent xmlns:mc="http://schemas.openxmlformats.org/markup-compatibility/2006">
              <mc:Choice xmlns:v="urn:schemas-microsoft-com:vml" Requires="v">
                <p:oleObj spid="_x0000_s37910" name="CS ChemDraw Drawing" r:id="rId3" imgW="4033520" imgH="990600" progId="ChemDraw.Document.6.0">
                  <p:embed/>
                </p:oleObj>
              </mc:Choice>
              <mc:Fallback>
                <p:oleObj name="CS ChemDraw Drawing" r:id="rId3" imgW="4033520" imgH="990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803400"/>
                        <a:ext cx="8016875" cy="1968500"/>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sp>
        <p:nvSpPr>
          <p:cNvPr id="2718723" name="Line 3"/>
          <p:cNvSpPr>
            <a:spLocks noChangeShapeType="1"/>
          </p:cNvSpPr>
          <p:nvPr/>
        </p:nvSpPr>
        <p:spPr bwMode="auto">
          <a:xfrm>
            <a:off x="2627784" y="2060848"/>
            <a:ext cx="0" cy="457200"/>
          </a:xfrm>
          <a:prstGeom prst="line">
            <a:avLst/>
          </a:prstGeom>
          <a:noFill/>
          <a:ln w="28575" cap="rnd">
            <a:solidFill>
              <a:srgbClr val="FE2110"/>
            </a:solidFill>
            <a:prstDash val="sysDot"/>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2718724" name="Object 4"/>
          <p:cNvGraphicFramePr>
            <a:graphicFrameLocks noChangeAspect="1"/>
          </p:cNvGraphicFramePr>
          <p:nvPr/>
        </p:nvGraphicFramePr>
        <p:xfrm>
          <a:off x="342900" y="3859213"/>
          <a:ext cx="8458200" cy="2151062"/>
        </p:xfrm>
        <a:graphic>
          <a:graphicData uri="http://schemas.openxmlformats.org/presentationml/2006/ole">
            <mc:AlternateContent xmlns:mc="http://schemas.openxmlformats.org/markup-compatibility/2006">
              <mc:Choice xmlns:v="urn:schemas-microsoft-com:vml" Requires="v">
                <p:oleObj spid="_x0000_s37911" name="CS ChemDraw Drawing" r:id="rId5" imgW="4813300" imgH="1224280" progId="ChemDraw.Document.4.5">
                  <p:embed/>
                </p:oleObj>
              </mc:Choice>
              <mc:Fallback>
                <p:oleObj name="CS ChemDraw Drawing" r:id="rId5" imgW="4813300" imgH="122428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3859213"/>
                        <a:ext cx="8458200" cy="2151062"/>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sp>
        <p:nvSpPr>
          <p:cNvPr id="2718725" name="Text Box 5"/>
          <p:cNvSpPr txBox="1">
            <a:spLocks noChangeArrowheads="1"/>
          </p:cNvSpPr>
          <p:nvPr/>
        </p:nvSpPr>
        <p:spPr bwMode="auto">
          <a:xfrm>
            <a:off x="342900" y="847725"/>
            <a:ext cx="2216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3200" b="0">
                <a:solidFill>
                  <a:srgbClr val="000000"/>
                </a:solidFill>
                <a:ea typeface="宋体" pitchFamily="2" charset="-122"/>
              </a:rPr>
              <a:t>基本反应：</a:t>
            </a:r>
            <a:endParaRPr lang="zh-CN" altLang="en-US" sz="1800" b="0">
              <a:solidFill>
                <a:srgbClr val="000000"/>
              </a:solidFill>
              <a:latin typeface="Arial" pitchFamily="34" charset="0"/>
              <a:ea typeface="宋体" pitchFamily="2" charset="-122"/>
            </a:endParaRPr>
          </a:p>
        </p:txBody>
      </p:sp>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6111392" y="2240896"/>
            <a:ext cx="188800" cy="252000"/>
          </a:xfrm>
          <a:prstGeom prst="rect">
            <a:avLst/>
          </a:prstGeom>
          <a:solidFill>
            <a:schemeClr val="bg1"/>
          </a:solidFill>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2555776" y="3032984"/>
            <a:ext cx="188800" cy="252000"/>
          </a:xfrm>
          <a:prstGeom prst="rect">
            <a:avLst/>
          </a:prstGeom>
          <a:solidFill>
            <a:schemeClr val="bg1"/>
          </a:solidFill>
        </p:spPr>
      </p:pic>
      <p:pic>
        <p:nvPicPr>
          <p:cNvPr id="27" name="图片 26"/>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8055608" y="3104992"/>
            <a:ext cx="188800" cy="252000"/>
          </a:xfrm>
          <a:prstGeom prst="rect">
            <a:avLst/>
          </a:prstGeom>
          <a:solidFill>
            <a:schemeClr val="bg1"/>
          </a:solidFill>
        </p:spPr>
      </p:pic>
      <p:pic>
        <p:nvPicPr>
          <p:cNvPr id="28" name="图片 27"/>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2843808" y="4221088"/>
            <a:ext cx="188800" cy="252000"/>
          </a:xfrm>
          <a:prstGeom prst="rect">
            <a:avLst/>
          </a:prstGeom>
          <a:solidFill>
            <a:schemeClr val="bg1"/>
          </a:solidFill>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8676456" y="4293096"/>
            <a:ext cx="188800" cy="252000"/>
          </a:xfrm>
          <a:prstGeom prst="rect">
            <a:avLst/>
          </a:prstGeom>
          <a:solidFill>
            <a:schemeClr val="bg1"/>
          </a:solidFill>
        </p:spPr>
      </p:pic>
      <p:pic>
        <p:nvPicPr>
          <p:cNvPr id="30" name="图片 29"/>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2871032" y="5301208"/>
            <a:ext cx="188800" cy="252000"/>
          </a:xfrm>
          <a:prstGeom prst="rect">
            <a:avLst/>
          </a:prstGeom>
          <a:solidFill>
            <a:schemeClr val="bg1"/>
          </a:solidFill>
        </p:spPr>
      </p:pic>
      <p:pic>
        <p:nvPicPr>
          <p:cNvPr id="31" name="图片 30"/>
          <p:cNvPicPr>
            <a:picLocks noChangeAspect="1"/>
          </p:cNvPicPr>
          <p:nvPr/>
        </p:nvPicPr>
        <p:blipFill rotWithShape="1">
          <a:blip r:embed="rId7" cstate="print">
            <a:extLst>
              <a:ext uri="{28A0092B-C50C-407E-A947-70E740481C1C}">
                <a14:useLocalDpi xmlns:a14="http://schemas.microsoft.com/office/drawing/2010/main" val="0"/>
              </a:ext>
            </a:extLst>
          </a:blip>
          <a:srcRect l="27502" t="23157" r="33708" b="37851"/>
          <a:stretch/>
        </p:blipFill>
        <p:spPr>
          <a:xfrm>
            <a:off x="7740352" y="5373216"/>
            <a:ext cx="188800" cy="252000"/>
          </a:xfrm>
          <a:prstGeom prst="rect">
            <a:avLst/>
          </a:prstGeom>
          <a:solidFill>
            <a:schemeClr val="bg1"/>
          </a:solidFill>
        </p:spPr>
      </p:pic>
      <p:sp>
        <p:nvSpPr>
          <p:cNvPr id="4" name="灯片编号占位符 3"/>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65</a:t>
            </a:fld>
            <a:endParaRPr lang="en-US" altLang="zh-CN">
              <a:solidFill>
                <a:srgbClr val="000000"/>
              </a:solidFill>
            </a:endParaRPr>
          </a:p>
        </p:txBody>
      </p:sp>
    </p:spTree>
    <p:extLst>
      <p:ext uri="{BB962C8B-B14F-4D97-AF65-F5344CB8AC3E}">
        <p14:creationId xmlns:p14="http://schemas.microsoft.com/office/powerpoint/2010/main" val="10210824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18725"/>
                                        </p:tgtEl>
                                        <p:attrNameLst>
                                          <p:attrName>style.visibility</p:attrName>
                                        </p:attrNameLst>
                                      </p:cBhvr>
                                      <p:to>
                                        <p:strVal val="visible"/>
                                      </p:to>
                                    </p:set>
                                    <p:anim calcmode="lin" valueType="num">
                                      <p:cBhvr>
                                        <p:cTn id="7" dur="500" fill="hold"/>
                                        <p:tgtEl>
                                          <p:spTgt spid="2718725"/>
                                        </p:tgtEl>
                                        <p:attrNameLst>
                                          <p:attrName>ppt_w</p:attrName>
                                        </p:attrNameLst>
                                      </p:cBhvr>
                                      <p:tavLst>
                                        <p:tav tm="0">
                                          <p:val>
                                            <p:fltVal val="0"/>
                                          </p:val>
                                        </p:tav>
                                        <p:tav tm="100000">
                                          <p:val>
                                            <p:strVal val="#ppt_w"/>
                                          </p:val>
                                        </p:tav>
                                      </p:tavLst>
                                    </p:anim>
                                    <p:anim calcmode="lin" valueType="num">
                                      <p:cBhvr>
                                        <p:cTn id="8" dur="500" fill="hold"/>
                                        <p:tgtEl>
                                          <p:spTgt spid="27187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718722"/>
                                        </p:tgtEl>
                                        <p:attrNameLst>
                                          <p:attrName>style.visibility</p:attrName>
                                        </p:attrNameLst>
                                      </p:cBhvr>
                                      <p:to>
                                        <p:strVal val="visible"/>
                                      </p:to>
                                    </p:set>
                                    <p:anim calcmode="lin" valueType="num">
                                      <p:cBhvr additive="base">
                                        <p:cTn id="13" dur="500" fill="hold"/>
                                        <p:tgtEl>
                                          <p:spTgt spid="2718722"/>
                                        </p:tgtEl>
                                        <p:attrNameLst>
                                          <p:attrName>ppt_x</p:attrName>
                                        </p:attrNameLst>
                                      </p:cBhvr>
                                      <p:tavLst>
                                        <p:tav tm="0">
                                          <p:val>
                                            <p:strVal val="0-#ppt_w/2"/>
                                          </p:val>
                                        </p:tav>
                                        <p:tav tm="100000">
                                          <p:val>
                                            <p:strVal val="#ppt_x"/>
                                          </p:val>
                                        </p:tav>
                                      </p:tavLst>
                                    </p:anim>
                                    <p:anim calcmode="lin" valueType="num">
                                      <p:cBhvr additive="base">
                                        <p:cTn id="14" dur="500" fill="hold"/>
                                        <p:tgtEl>
                                          <p:spTgt spid="27187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7187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718724"/>
                                        </p:tgtEl>
                                        <p:attrNameLst>
                                          <p:attrName>style.visibility</p:attrName>
                                        </p:attrNameLst>
                                      </p:cBhvr>
                                      <p:to>
                                        <p:strVal val="visible"/>
                                      </p:to>
                                    </p:set>
                                    <p:anim calcmode="lin" valueType="num">
                                      <p:cBhvr additive="base">
                                        <p:cTn id="23" dur="500" fill="hold"/>
                                        <p:tgtEl>
                                          <p:spTgt spid="2718724"/>
                                        </p:tgtEl>
                                        <p:attrNameLst>
                                          <p:attrName>ppt_x</p:attrName>
                                        </p:attrNameLst>
                                      </p:cBhvr>
                                      <p:tavLst>
                                        <p:tav tm="0">
                                          <p:val>
                                            <p:strVal val="0-#ppt_w/2"/>
                                          </p:val>
                                        </p:tav>
                                        <p:tav tm="100000">
                                          <p:val>
                                            <p:strVal val="#ppt_x"/>
                                          </p:val>
                                        </p:tav>
                                      </p:tavLst>
                                    </p:anim>
                                    <p:anim calcmode="lin" valueType="num">
                                      <p:cBhvr additive="base">
                                        <p:cTn id="24" dur="500" fill="hold"/>
                                        <p:tgtEl>
                                          <p:spTgt spid="2718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9746" name="Object 2"/>
          <p:cNvGraphicFramePr>
            <a:graphicFrameLocks noChangeAspect="1"/>
          </p:cNvGraphicFramePr>
          <p:nvPr/>
        </p:nvGraphicFramePr>
        <p:xfrm>
          <a:off x="590550" y="836613"/>
          <a:ext cx="8229600" cy="801687"/>
        </p:xfrm>
        <a:graphic>
          <a:graphicData uri="http://schemas.openxmlformats.org/presentationml/2006/ole">
            <mc:AlternateContent xmlns:mc="http://schemas.openxmlformats.org/markup-compatibility/2006">
              <mc:Choice xmlns:v="urn:schemas-microsoft-com:vml" Requires="v">
                <p:oleObj spid="_x0000_s38941" name="CS ChemDraw Drawing" r:id="rId3" imgW="4351020" imgH="424180" progId="ChemDraw.Document.4.5">
                  <p:embed/>
                </p:oleObj>
              </mc:Choice>
              <mc:Fallback>
                <p:oleObj name="CS ChemDraw Drawing" r:id="rId3" imgW="4351020" imgH="424180" progId="ChemDraw.Document.4.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836613"/>
                        <a:ext cx="8229600" cy="801687"/>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sp>
        <p:nvSpPr>
          <p:cNvPr id="2719747" name="Text Box 3"/>
          <p:cNvSpPr txBox="1">
            <a:spLocks noChangeArrowheads="1"/>
          </p:cNvSpPr>
          <p:nvPr/>
        </p:nvSpPr>
        <p:spPr bwMode="auto">
          <a:xfrm>
            <a:off x="438150" y="1774825"/>
            <a:ext cx="3841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sz="3200" b="0">
                <a:solidFill>
                  <a:srgbClr val="000000"/>
                </a:solidFill>
                <a:ea typeface="宋体" pitchFamily="2" charset="-122"/>
              </a:rPr>
              <a:t>可能出现的副反应：</a:t>
            </a:r>
            <a:endParaRPr lang="zh-CN" altLang="en-US" sz="1800" b="0">
              <a:solidFill>
                <a:srgbClr val="000000"/>
              </a:solidFill>
              <a:latin typeface="Arial" pitchFamily="34" charset="0"/>
              <a:ea typeface="宋体" pitchFamily="2" charset="-122"/>
            </a:endParaRPr>
          </a:p>
        </p:txBody>
      </p:sp>
      <p:graphicFrame>
        <p:nvGraphicFramePr>
          <p:cNvPr id="2719748" name="Object 4"/>
          <p:cNvGraphicFramePr>
            <a:graphicFrameLocks noChangeAspect="1"/>
          </p:cNvGraphicFramePr>
          <p:nvPr/>
        </p:nvGraphicFramePr>
        <p:xfrm>
          <a:off x="514350" y="2741613"/>
          <a:ext cx="7391400" cy="1104900"/>
        </p:xfrm>
        <a:graphic>
          <a:graphicData uri="http://schemas.openxmlformats.org/presentationml/2006/ole">
            <mc:AlternateContent xmlns:mc="http://schemas.openxmlformats.org/markup-compatibility/2006">
              <mc:Choice xmlns:v="urn:schemas-microsoft-com:vml" Requires="v">
                <p:oleObj spid="_x0000_s38942" name="CS ChemDraw Drawing" r:id="rId5" imgW="3886200" imgH="581660" progId="ChemDraw.Document.4.5">
                  <p:embed/>
                </p:oleObj>
              </mc:Choice>
              <mc:Fallback>
                <p:oleObj name="CS ChemDraw Drawing" r:id="rId5" imgW="3886200" imgH="581660" progId="ChemDraw.Document.4.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2741613"/>
                        <a:ext cx="7391400" cy="1104900"/>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graphicFrame>
        <p:nvGraphicFramePr>
          <p:cNvPr id="2719749" name="Object 5"/>
          <p:cNvGraphicFramePr>
            <a:graphicFrameLocks noChangeAspect="1"/>
          </p:cNvGraphicFramePr>
          <p:nvPr/>
        </p:nvGraphicFramePr>
        <p:xfrm>
          <a:off x="514350" y="4232275"/>
          <a:ext cx="7315200" cy="2214563"/>
        </p:xfrm>
        <a:graphic>
          <a:graphicData uri="http://schemas.openxmlformats.org/presentationml/2006/ole">
            <mc:AlternateContent xmlns:mc="http://schemas.openxmlformats.org/markup-compatibility/2006">
              <mc:Choice xmlns:v="urn:schemas-microsoft-com:vml" Requires="v">
                <p:oleObj spid="_x0000_s38943" name="CS ChemDraw Drawing" r:id="rId7" imgW="3916680" imgH="1186180" progId="ChemDraw.Document.4.5">
                  <p:embed/>
                </p:oleObj>
              </mc:Choice>
              <mc:Fallback>
                <p:oleObj name="CS ChemDraw Drawing" r:id="rId7" imgW="3916680" imgH="1186180" progId="ChemDraw.Document.4.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4232275"/>
                        <a:ext cx="7315200" cy="2214563"/>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3563888" y="2736144"/>
            <a:ext cx="188800" cy="252000"/>
          </a:xfrm>
          <a:prstGeom prst="rect">
            <a:avLst/>
          </a:prstGeom>
          <a:solidFill>
            <a:schemeClr val="bg1"/>
          </a:solidFill>
        </p:spPr>
      </p:pic>
      <p:pic>
        <p:nvPicPr>
          <p:cNvPr id="13" name="图片 12"/>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5364088" y="2780928"/>
            <a:ext cx="188800" cy="252000"/>
          </a:xfrm>
          <a:prstGeom prst="rect">
            <a:avLst/>
          </a:prstGeom>
          <a:solidFill>
            <a:schemeClr val="bg1"/>
          </a:solidFill>
        </p:spPr>
      </p:pic>
      <p:pic>
        <p:nvPicPr>
          <p:cNvPr id="14" name="图片 13"/>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3563888" y="3501008"/>
            <a:ext cx="188800" cy="252000"/>
          </a:xfrm>
          <a:prstGeom prst="rect">
            <a:avLst/>
          </a:prstGeom>
          <a:solidFill>
            <a:schemeClr val="bg1"/>
          </a:solidFill>
        </p:spPr>
      </p:pic>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4860032" y="3537040"/>
            <a:ext cx="188800" cy="252000"/>
          </a:xfrm>
          <a:prstGeom prst="rect">
            <a:avLst/>
          </a:prstGeom>
          <a:solidFill>
            <a:schemeClr val="bg1"/>
          </a:solidFill>
        </p:spPr>
      </p:pic>
      <p:pic>
        <p:nvPicPr>
          <p:cNvPr id="16" name="图片 15"/>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3591112" y="908720"/>
            <a:ext cx="188800" cy="252000"/>
          </a:xfrm>
          <a:prstGeom prst="rect">
            <a:avLst/>
          </a:prstGeom>
          <a:solidFill>
            <a:schemeClr val="bg1"/>
          </a:solidFill>
        </p:spPr>
      </p:pic>
      <p:pic>
        <p:nvPicPr>
          <p:cNvPr id="17" name="图片 16"/>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3663120" y="4653136"/>
            <a:ext cx="188800" cy="252000"/>
          </a:xfrm>
          <a:prstGeom prst="rect">
            <a:avLst/>
          </a:prstGeom>
          <a:solidFill>
            <a:schemeClr val="bg1"/>
          </a:solidFill>
        </p:spPr>
      </p:pic>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l="27502" t="23157" r="33708" b="37851"/>
          <a:stretch/>
        </p:blipFill>
        <p:spPr>
          <a:xfrm>
            <a:off x="7740352" y="5841296"/>
            <a:ext cx="188800" cy="252000"/>
          </a:xfrm>
          <a:prstGeom prst="rect">
            <a:avLst/>
          </a:prstGeom>
          <a:solidFill>
            <a:schemeClr val="bg1"/>
          </a:solidFill>
        </p:spPr>
      </p:pic>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66</a:t>
            </a:fld>
            <a:endParaRPr lang="en-US" altLang="zh-CN">
              <a:solidFill>
                <a:srgbClr val="000000"/>
              </a:solidFill>
            </a:endParaRPr>
          </a:p>
        </p:txBody>
      </p:sp>
    </p:spTree>
    <p:extLst>
      <p:ext uri="{BB962C8B-B14F-4D97-AF65-F5344CB8AC3E}">
        <p14:creationId xmlns:p14="http://schemas.microsoft.com/office/powerpoint/2010/main" val="33022954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2719746"/>
                                        </p:tgtEl>
                                        <p:attrNameLst>
                                          <p:attrName>style.visibility</p:attrName>
                                        </p:attrNameLst>
                                      </p:cBhvr>
                                      <p:to>
                                        <p:strVal val="visible"/>
                                      </p:to>
                                    </p:set>
                                    <p:anim calcmode="lin" valueType="num">
                                      <p:cBhvr additive="base">
                                        <p:cTn id="7" dur="1000" fill="hold"/>
                                        <p:tgtEl>
                                          <p:spTgt spid="2719746"/>
                                        </p:tgtEl>
                                        <p:attrNameLst>
                                          <p:attrName>ppt_x</p:attrName>
                                        </p:attrNameLst>
                                      </p:cBhvr>
                                      <p:tavLst>
                                        <p:tav tm="0">
                                          <p:val>
                                            <p:strVal val="0-#ppt_w/2"/>
                                          </p:val>
                                        </p:tav>
                                        <p:tav tm="100000">
                                          <p:val>
                                            <p:strVal val="#ppt_x"/>
                                          </p:val>
                                        </p:tav>
                                      </p:tavLst>
                                    </p:anim>
                                    <p:anim calcmode="lin" valueType="num">
                                      <p:cBhvr additive="base">
                                        <p:cTn id="8" dur="1000" fill="hold"/>
                                        <p:tgtEl>
                                          <p:spTgt spid="27197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19747"/>
                                        </p:tgtEl>
                                        <p:attrNameLst>
                                          <p:attrName>style.visibility</p:attrName>
                                        </p:attrNameLst>
                                      </p:cBhvr>
                                      <p:to>
                                        <p:strVal val="visible"/>
                                      </p:to>
                                    </p:set>
                                    <p:anim calcmode="lin" valueType="num">
                                      <p:cBhvr>
                                        <p:cTn id="13" dur="500" fill="hold"/>
                                        <p:tgtEl>
                                          <p:spTgt spid="2719747"/>
                                        </p:tgtEl>
                                        <p:attrNameLst>
                                          <p:attrName>ppt_w</p:attrName>
                                        </p:attrNameLst>
                                      </p:cBhvr>
                                      <p:tavLst>
                                        <p:tav tm="0">
                                          <p:val>
                                            <p:fltVal val="0"/>
                                          </p:val>
                                        </p:tav>
                                        <p:tav tm="100000">
                                          <p:val>
                                            <p:strVal val="#ppt_w"/>
                                          </p:val>
                                        </p:tav>
                                      </p:tavLst>
                                    </p:anim>
                                    <p:anim calcmode="lin" valueType="num">
                                      <p:cBhvr>
                                        <p:cTn id="14" dur="500" fill="hold"/>
                                        <p:tgtEl>
                                          <p:spTgt spid="271974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719748"/>
                                        </p:tgtEl>
                                        <p:attrNameLst>
                                          <p:attrName>style.visibility</p:attrName>
                                        </p:attrNameLst>
                                      </p:cBhvr>
                                      <p:to>
                                        <p:strVal val="visible"/>
                                      </p:to>
                                    </p:set>
                                    <p:anim calcmode="lin" valueType="num">
                                      <p:cBhvr additive="base">
                                        <p:cTn id="19" dur="500" fill="hold"/>
                                        <p:tgtEl>
                                          <p:spTgt spid="2719748"/>
                                        </p:tgtEl>
                                        <p:attrNameLst>
                                          <p:attrName>ppt_x</p:attrName>
                                        </p:attrNameLst>
                                      </p:cBhvr>
                                      <p:tavLst>
                                        <p:tav tm="0">
                                          <p:val>
                                            <p:strVal val="0-#ppt_w/2"/>
                                          </p:val>
                                        </p:tav>
                                        <p:tav tm="100000">
                                          <p:val>
                                            <p:strVal val="#ppt_x"/>
                                          </p:val>
                                        </p:tav>
                                      </p:tavLst>
                                    </p:anim>
                                    <p:anim calcmode="lin" valueType="num">
                                      <p:cBhvr additive="base">
                                        <p:cTn id="20" dur="500" fill="hold"/>
                                        <p:tgtEl>
                                          <p:spTgt spid="271974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719749"/>
                                        </p:tgtEl>
                                        <p:attrNameLst>
                                          <p:attrName>style.visibility</p:attrName>
                                        </p:attrNameLst>
                                      </p:cBhvr>
                                      <p:to>
                                        <p:strVal val="visible"/>
                                      </p:to>
                                    </p:set>
                                    <p:anim calcmode="lin" valueType="num">
                                      <p:cBhvr additive="base">
                                        <p:cTn id="25" dur="500" fill="hold"/>
                                        <p:tgtEl>
                                          <p:spTgt spid="2719749"/>
                                        </p:tgtEl>
                                        <p:attrNameLst>
                                          <p:attrName>ppt_x</p:attrName>
                                        </p:attrNameLst>
                                      </p:cBhvr>
                                      <p:tavLst>
                                        <p:tav tm="0">
                                          <p:val>
                                            <p:strVal val="0-#ppt_w/2"/>
                                          </p:val>
                                        </p:tav>
                                        <p:tav tm="100000">
                                          <p:val>
                                            <p:strVal val="#ppt_x"/>
                                          </p:val>
                                        </p:tav>
                                      </p:tavLst>
                                    </p:anim>
                                    <p:anim calcmode="lin" valueType="num">
                                      <p:cBhvr additive="base">
                                        <p:cTn id="26" dur="500" fill="hold"/>
                                        <p:tgtEl>
                                          <p:spTgt spid="2719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974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581025" y="1773238"/>
          <a:ext cx="8528050" cy="3144837"/>
        </p:xfrm>
        <a:graphic>
          <a:graphicData uri="http://schemas.openxmlformats.org/presentationml/2006/ole">
            <mc:AlternateContent xmlns:mc="http://schemas.openxmlformats.org/markup-compatibility/2006">
              <mc:Choice xmlns:v="urn:schemas-microsoft-com:vml" Requires="v">
                <p:oleObj spid="_x0000_s39947" name="CS ChemDraw Drawing" r:id="rId3" imgW="4973373" imgH="1834327" progId="ChemDraw.Document.6.0">
                  <p:embed/>
                </p:oleObj>
              </mc:Choice>
              <mc:Fallback>
                <p:oleObj name="CS ChemDraw Drawing" r:id="rId3" imgW="4973373" imgH="1834327"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1773238"/>
                        <a:ext cx="8528050" cy="3144837"/>
                      </a:xfrm>
                      <a:prstGeom prst="rect">
                        <a:avLst/>
                      </a:prstGeom>
                      <a:noFill/>
                      <a:ln>
                        <a:noFill/>
                      </a:ln>
                      <a:effectLst/>
                      <a:extLst>
                        <a:ext uri="{909E8E84-426E-40DD-AFC4-6F175D3DCCD1}">
                          <a14:hiddenFill xmlns:a14="http://schemas.microsoft.com/office/drawing/2010/main">
                            <a:solidFill>
                              <a:srgbClr val="3ADFE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D6193"/>
                              </a:outerShdw>
                            </a:effectLst>
                          </a14:hiddenEffects>
                        </a:ext>
                      </a:extLst>
                    </p:spPr>
                  </p:pic>
                </p:oleObj>
              </mc:Fallback>
            </mc:AlternateContent>
          </a:graphicData>
        </a:graphic>
      </p:graphicFrame>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502" t="23157" r="33708" b="37851"/>
          <a:stretch/>
        </p:blipFill>
        <p:spPr>
          <a:xfrm>
            <a:off x="4122000" y="2132856"/>
            <a:ext cx="188800" cy="252000"/>
          </a:xfrm>
          <a:prstGeom prst="rect">
            <a:avLst/>
          </a:prstGeom>
          <a:solidFill>
            <a:schemeClr val="bg1"/>
          </a:solidFill>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27502" t="23157" r="33708" b="37851"/>
          <a:stretch/>
        </p:blipFill>
        <p:spPr>
          <a:xfrm>
            <a:off x="8676000" y="2168888"/>
            <a:ext cx="188800" cy="252000"/>
          </a:xfrm>
          <a:prstGeom prst="rect">
            <a:avLst/>
          </a:prstGeom>
          <a:solidFill>
            <a:schemeClr val="bg1"/>
          </a:solidFill>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7502" t="23157" r="33708" b="37851"/>
          <a:stretch/>
        </p:blipFill>
        <p:spPr>
          <a:xfrm>
            <a:off x="7695568" y="4293096"/>
            <a:ext cx="188800" cy="252000"/>
          </a:xfrm>
          <a:prstGeom prst="rect">
            <a:avLst/>
          </a:prstGeom>
          <a:solidFill>
            <a:schemeClr val="bg1"/>
          </a:solidFill>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27502" t="23157" r="33708" b="37851"/>
          <a:stretch/>
        </p:blipFill>
        <p:spPr>
          <a:xfrm>
            <a:off x="4122000" y="3356992"/>
            <a:ext cx="188800" cy="252000"/>
          </a:xfrm>
          <a:prstGeom prst="rect">
            <a:avLst/>
          </a:prstGeom>
          <a:solidFill>
            <a:schemeClr val="bg1"/>
          </a:solidFill>
        </p:spPr>
      </p:pic>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67</a:t>
            </a:fld>
            <a:endParaRPr lang="en-US" altLang="zh-CN">
              <a:solidFill>
                <a:srgbClr val="000000"/>
              </a:solidFill>
            </a:endParaRPr>
          </a:p>
        </p:txBody>
      </p:sp>
    </p:spTree>
    <p:extLst>
      <p:ext uri="{BB962C8B-B14F-4D97-AF65-F5344CB8AC3E}">
        <p14:creationId xmlns:p14="http://schemas.microsoft.com/office/powerpoint/2010/main" val="3498268872"/>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611188" y="1412875"/>
            <a:ext cx="7921625" cy="1008063"/>
          </a:xfrm>
        </p:spPr>
        <p:txBody>
          <a:bodyPr/>
          <a:lstStyle/>
          <a:p>
            <a:pPr marL="0" indent="0" algn="just" eaLnBrk="1" hangingPunct="1">
              <a:lnSpc>
                <a:spcPct val="120000"/>
              </a:lnSpc>
              <a:buFont typeface="Wingdings" pitchFamily="2" charset="2"/>
              <a:buNone/>
            </a:pPr>
            <a:r>
              <a:rPr lang="zh-CN" altLang="en-US" sz="2400" b="1" smtClean="0">
                <a:solidFill>
                  <a:srgbClr val="000099"/>
                </a:solidFill>
                <a:latin typeface="Times New Roman" pitchFamily="18" charset="0"/>
              </a:rPr>
              <a:t>        分子结构上有弱键，容易分解成自由基的化合物。键的解离能</a:t>
            </a:r>
            <a:r>
              <a:rPr lang="en-US" altLang="zh-CN" sz="2400" b="1" smtClean="0">
                <a:solidFill>
                  <a:srgbClr val="000099"/>
                </a:solidFill>
                <a:latin typeface="Times New Roman" pitchFamily="18" charset="0"/>
              </a:rPr>
              <a:t>100</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170kJ/mol</a:t>
            </a:r>
            <a:r>
              <a:rPr lang="zh-CN" altLang="en-US" sz="2400" b="1" smtClean="0">
                <a:solidFill>
                  <a:srgbClr val="000099"/>
                </a:solidFill>
                <a:latin typeface="Times New Roman" pitchFamily="18" charset="0"/>
              </a:rPr>
              <a:t>，分解温度</a:t>
            </a:r>
            <a:r>
              <a:rPr lang="en-US" altLang="zh-CN" sz="2400" b="1" smtClean="0">
                <a:solidFill>
                  <a:srgbClr val="000099"/>
                </a:solidFill>
                <a:latin typeface="Times New Roman" pitchFamily="18" charset="0"/>
              </a:rPr>
              <a:t>40</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100℃</a:t>
            </a:r>
            <a:r>
              <a:rPr lang="zh-CN" altLang="en-US" sz="2400" b="1" smtClean="0">
                <a:solidFill>
                  <a:srgbClr val="000099"/>
                </a:solidFill>
                <a:latin typeface="Times New Roman" pitchFamily="18" charset="0"/>
              </a:rPr>
              <a:t>。</a:t>
            </a:r>
          </a:p>
        </p:txBody>
      </p:sp>
      <p:sp>
        <p:nvSpPr>
          <p:cNvPr id="97283"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31975" name="Rectangle 7"/>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引发剂种类</a:t>
            </a:r>
          </a:p>
        </p:txBody>
      </p:sp>
      <p:sp>
        <p:nvSpPr>
          <p:cNvPr id="97285" name="Rectangle 9"/>
          <p:cNvSpPr>
            <a:spLocks noChangeArrowheads="1"/>
          </p:cNvSpPr>
          <p:nvPr/>
        </p:nvSpPr>
        <p:spPr bwMode="auto">
          <a:xfrm>
            <a:off x="611188" y="3141663"/>
            <a:ext cx="79216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代表品种：</a:t>
            </a:r>
            <a:r>
              <a:rPr lang="zh-CN" altLang="en-US" sz="2400" b="1">
                <a:solidFill>
                  <a:srgbClr val="A50021"/>
                </a:solidFill>
                <a:latin typeface="Times New Roman" pitchFamily="18" charset="0"/>
              </a:rPr>
              <a:t>偶氮二异丁腈（</a:t>
            </a:r>
            <a:r>
              <a:rPr lang="en-US" altLang="zh-CN" sz="2400" b="1">
                <a:solidFill>
                  <a:srgbClr val="A50021"/>
                </a:solidFill>
                <a:latin typeface="Times New Roman" pitchFamily="18" charset="0"/>
              </a:rPr>
              <a:t>AIBN</a:t>
            </a:r>
            <a:r>
              <a:rPr lang="zh-CN" altLang="en-US" sz="2400" b="1">
                <a:solidFill>
                  <a:srgbClr val="A50021"/>
                </a:solidFill>
                <a:latin typeface="Times New Roman" pitchFamily="18" charset="0"/>
              </a:rPr>
              <a:t>）</a:t>
            </a:r>
            <a:r>
              <a:rPr lang="zh-CN" altLang="en-US" sz="2400" b="1">
                <a:solidFill>
                  <a:srgbClr val="000099"/>
                </a:solidFill>
                <a:latin typeface="Times New Roman" pitchFamily="18" charset="0"/>
              </a:rPr>
              <a:t>。使用温度：</a:t>
            </a:r>
            <a:r>
              <a:rPr lang="en-US" altLang="zh-CN" sz="2400" b="1">
                <a:solidFill>
                  <a:srgbClr val="000099"/>
                </a:solidFill>
                <a:latin typeface="Times New Roman" pitchFamily="18" charset="0"/>
              </a:rPr>
              <a:t>45 </a:t>
            </a: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80℃</a:t>
            </a:r>
            <a:r>
              <a:rPr lang="zh-CN" altLang="en-US" sz="2400" b="1">
                <a:solidFill>
                  <a:srgbClr val="000099"/>
                </a:solidFill>
                <a:latin typeface="Times New Roman" pitchFamily="18" charset="0"/>
              </a:rPr>
              <a:t>，解离能</a:t>
            </a:r>
            <a:r>
              <a:rPr lang="en-US" altLang="zh-CN" sz="2400" b="1">
                <a:solidFill>
                  <a:srgbClr val="000099"/>
                </a:solidFill>
                <a:latin typeface="Times New Roman" pitchFamily="18" charset="0"/>
              </a:rPr>
              <a:t>105kJ/mol</a:t>
            </a:r>
            <a:r>
              <a:rPr lang="zh-CN" altLang="en-US" sz="2400" b="1">
                <a:solidFill>
                  <a:srgbClr val="000099"/>
                </a:solidFill>
                <a:latin typeface="Times New Roman" pitchFamily="18" charset="0"/>
              </a:rPr>
              <a:t>。</a:t>
            </a:r>
          </a:p>
          <a:p>
            <a:pPr algn="just" fontAlgn="base">
              <a:lnSpc>
                <a:spcPct val="120000"/>
              </a:lnSpc>
              <a:spcBef>
                <a:spcPct val="20000"/>
              </a:spcBef>
              <a:spcAft>
                <a:spcPct val="0"/>
              </a:spcAft>
              <a:buClr>
                <a:srgbClr val="00007D"/>
              </a:buClr>
              <a:buSzPct val="75000"/>
              <a:buFont typeface="Wingdings" pitchFamily="2" charset="2"/>
              <a:buNone/>
            </a:pPr>
            <a:endParaRPr lang="zh-CN" altLang="en-US" sz="2400" b="1">
              <a:solidFill>
                <a:srgbClr val="000099"/>
              </a:solidFill>
              <a:latin typeface="Times New Roman" pitchFamily="18" charset="0"/>
            </a:endParaRPr>
          </a:p>
          <a:p>
            <a:pPr algn="just" fontAlgn="base">
              <a:lnSpc>
                <a:spcPct val="120000"/>
              </a:lnSpc>
              <a:spcBef>
                <a:spcPct val="20000"/>
              </a:spcBef>
              <a:spcAft>
                <a:spcPct val="0"/>
              </a:spcAft>
              <a:buClr>
                <a:srgbClr val="00007D"/>
              </a:buClr>
              <a:buSzPct val="75000"/>
              <a:buFont typeface="Wingdings" pitchFamily="2" charset="2"/>
              <a:buNone/>
            </a:pPr>
            <a:endParaRPr lang="zh-CN" altLang="en-US" sz="2400" b="1">
              <a:solidFill>
                <a:srgbClr val="000099"/>
              </a:solidFill>
              <a:latin typeface="Times New Roman" pitchFamily="18" charset="0"/>
            </a:endParaRPr>
          </a:p>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rPr>
              <a:t>优点：</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a:t>
            </a:r>
            <a:r>
              <a:rPr lang="zh-CN" altLang="en-US" sz="2400" b="1">
                <a:solidFill>
                  <a:srgbClr val="000099"/>
                </a:solidFill>
                <a:latin typeface="Times New Roman" pitchFamily="18" charset="0"/>
              </a:rPr>
              <a:t>）分解只形成一种自由基，无诱导分解。</a:t>
            </a:r>
          </a:p>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2</a:t>
            </a:r>
            <a:r>
              <a:rPr lang="zh-CN" altLang="en-US" sz="2400" b="1">
                <a:solidFill>
                  <a:srgbClr val="000099"/>
                </a:solidFill>
                <a:latin typeface="Times New Roman" pitchFamily="18" charset="0"/>
              </a:rPr>
              <a:t>）常温下稳定。</a:t>
            </a:r>
            <a:r>
              <a:rPr lang="en-US" altLang="zh-CN" sz="2400" b="1">
                <a:solidFill>
                  <a:srgbClr val="000099"/>
                </a:solidFill>
                <a:latin typeface="Times New Roman" pitchFamily="18" charset="0"/>
              </a:rPr>
              <a:t>80℃</a:t>
            </a:r>
            <a:r>
              <a:rPr lang="zh-CN" altLang="en-US" sz="2400" b="1">
                <a:solidFill>
                  <a:srgbClr val="000099"/>
                </a:solidFill>
                <a:latin typeface="Times New Roman" pitchFamily="18" charset="0"/>
              </a:rPr>
              <a:t>以上剧烈分解。</a:t>
            </a:r>
          </a:p>
        </p:txBody>
      </p:sp>
      <p:graphicFrame>
        <p:nvGraphicFramePr>
          <p:cNvPr id="97286" name="Object 10"/>
          <p:cNvGraphicFramePr>
            <a:graphicFrameLocks noChangeAspect="1"/>
          </p:cNvGraphicFramePr>
          <p:nvPr/>
        </p:nvGraphicFramePr>
        <p:xfrm>
          <a:off x="1403350" y="4208463"/>
          <a:ext cx="6264275" cy="876300"/>
        </p:xfrm>
        <a:graphic>
          <a:graphicData uri="http://schemas.openxmlformats.org/presentationml/2006/ole">
            <mc:AlternateContent xmlns:mc="http://schemas.openxmlformats.org/markup-compatibility/2006">
              <mc:Choice xmlns:v="urn:schemas-microsoft-com:vml" Requires="v">
                <p:oleObj spid="_x0000_s40970" name="Document" r:id="rId4" imgW="3476625" imgH="485775" progId="ChemWindow.Document">
                  <p:embed/>
                </p:oleObj>
              </mc:Choice>
              <mc:Fallback>
                <p:oleObj name="Document" r:id="rId4" imgW="3476625" imgH="485775"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208463"/>
                        <a:ext cx="62642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1981" name="Rectangle 13"/>
          <p:cNvSpPr>
            <a:spLocks noChangeArrowheads="1"/>
          </p:cNvSpPr>
          <p:nvPr/>
        </p:nvSpPr>
        <p:spPr bwMode="auto">
          <a:xfrm>
            <a:off x="611188" y="2549525"/>
            <a:ext cx="321945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1</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）偶氮类引发剂</a:t>
            </a:r>
          </a:p>
        </p:txBody>
      </p:sp>
    </p:spTree>
    <p:extLst>
      <p:ext uri="{BB962C8B-B14F-4D97-AF65-F5344CB8AC3E}">
        <p14:creationId xmlns:p14="http://schemas.microsoft.com/office/powerpoint/2010/main" val="352013137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sz="half" idx="1"/>
          </p:nvPr>
        </p:nvSpPr>
        <p:spPr>
          <a:xfrm>
            <a:off x="611188" y="1628775"/>
            <a:ext cx="8064500" cy="1152525"/>
          </a:xfrm>
        </p:spPr>
        <p:txBody>
          <a:bodyPr/>
          <a:lstStyle/>
          <a:p>
            <a:pPr marL="0" indent="0" eaLnBrk="1" hangingPunct="1">
              <a:lnSpc>
                <a:spcPct val="120000"/>
              </a:lnSpc>
              <a:buFont typeface="Wingdings" pitchFamily="2" charset="2"/>
              <a:buNone/>
            </a:pPr>
            <a:r>
              <a:rPr lang="zh-CN" altLang="en-US" sz="2400" b="1" smtClean="0">
                <a:solidFill>
                  <a:srgbClr val="000099"/>
                </a:solidFill>
              </a:rPr>
              <a:t>最简单的过氧化物：</a:t>
            </a:r>
            <a:r>
              <a:rPr lang="zh-CN" altLang="en-US" sz="2400" b="1" smtClean="0">
                <a:solidFill>
                  <a:srgbClr val="A50021"/>
                </a:solidFill>
              </a:rPr>
              <a:t>过氧化氢</a:t>
            </a:r>
            <a:r>
              <a:rPr lang="zh-CN" altLang="en-US" sz="2400" b="1" smtClean="0">
                <a:solidFill>
                  <a:srgbClr val="000099"/>
                </a:solidFill>
              </a:rPr>
              <a:t>。活化能较高，</a:t>
            </a:r>
            <a:r>
              <a:rPr lang="en-US" altLang="zh-CN" sz="2400" b="1" smtClean="0">
                <a:solidFill>
                  <a:srgbClr val="000099"/>
                </a:solidFill>
                <a:latin typeface="Times New Roman" pitchFamily="18" charset="0"/>
              </a:rPr>
              <a:t>220kJ/mol</a:t>
            </a:r>
            <a:r>
              <a:rPr lang="zh-CN" altLang="en-US" sz="2400" b="1" smtClean="0">
                <a:solidFill>
                  <a:srgbClr val="000099"/>
                </a:solidFill>
              </a:rPr>
              <a:t>，一般不单独用作引发剂。</a:t>
            </a:r>
          </a:p>
        </p:txBody>
      </p:sp>
      <p:graphicFrame>
        <p:nvGraphicFramePr>
          <p:cNvPr id="98307" name="Object 4"/>
          <p:cNvGraphicFramePr>
            <a:graphicFrameLocks noGrp="1" noChangeAspect="1"/>
          </p:cNvGraphicFramePr>
          <p:nvPr>
            <p:ph sz="half" idx="2"/>
          </p:nvPr>
        </p:nvGraphicFramePr>
        <p:xfrm>
          <a:off x="2411413" y="2925763"/>
          <a:ext cx="4105275" cy="536575"/>
        </p:xfrm>
        <a:graphic>
          <a:graphicData uri="http://schemas.openxmlformats.org/presentationml/2006/ole">
            <mc:AlternateContent xmlns:mc="http://schemas.openxmlformats.org/markup-compatibility/2006">
              <mc:Choice xmlns:v="urn:schemas-microsoft-com:vml" Requires="v">
                <p:oleObj spid="_x0000_s41995" name="Document" r:id="rId3" imgW="1381125" imgH="180975" progId="ChemWindow.Document">
                  <p:embed/>
                </p:oleObj>
              </mc:Choice>
              <mc:Fallback>
                <p:oleObj name="Document" r:id="rId3" imgW="1381125" imgH="1809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925763"/>
                        <a:ext cx="41052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08" name="Rectangle 7"/>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34025" name="Rectangle 9"/>
          <p:cNvSpPr>
            <a:spLocks noChangeArrowheads="1"/>
          </p:cNvSpPr>
          <p:nvPr/>
        </p:nvSpPr>
        <p:spPr bwMode="auto">
          <a:xfrm>
            <a:off x="611188" y="904875"/>
            <a:ext cx="42910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2</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）有机过氧化类引发剂</a:t>
            </a:r>
          </a:p>
        </p:txBody>
      </p:sp>
      <p:sp>
        <p:nvSpPr>
          <p:cNvPr id="98310" name="Rectangle 11"/>
          <p:cNvSpPr>
            <a:spLocks noChangeArrowheads="1"/>
          </p:cNvSpPr>
          <p:nvPr/>
        </p:nvSpPr>
        <p:spPr bwMode="auto">
          <a:xfrm>
            <a:off x="682625" y="3933825"/>
            <a:ext cx="7705725" cy="14065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3888" algn="just" fontAlgn="base">
              <a:lnSpc>
                <a:spcPct val="120000"/>
              </a:lnSpc>
              <a:spcBef>
                <a:spcPct val="0"/>
              </a:spcBef>
              <a:spcAft>
                <a:spcPct val="0"/>
              </a:spcAft>
            </a:pPr>
            <a:r>
              <a:rPr lang="zh-CN" altLang="en-US" sz="2400" b="1">
                <a:solidFill>
                  <a:srgbClr val="000099"/>
                </a:solidFill>
              </a:rPr>
              <a:t>过氧化氢分子中一个氢原子被有机基团取代，称为</a:t>
            </a:r>
            <a:r>
              <a:rPr lang="zh-CN" altLang="en-US" sz="2400" b="1">
                <a:solidFill>
                  <a:srgbClr val="A50021"/>
                </a:solidFill>
              </a:rPr>
              <a:t>“氢过氧化物”</a:t>
            </a:r>
            <a:r>
              <a:rPr lang="zh-CN" altLang="en-US" sz="2400" b="1">
                <a:solidFill>
                  <a:srgbClr val="000099"/>
                </a:solidFill>
              </a:rPr>
              <a:t>，两个氢原子被取代，称为</a:t>
            </a:r>
            <a:r>
              <a:rPr lang="zh-CN" altLang="en-US" sz="2400" b="1">
                <a:solidFill>
                  <a:srgbClr val="A50021"/>
                </a:solidFill>
              </a:rPr>
              <a:t>“有机过氧化物”</a:t>
            </a:r>
            <a:r>
              <a:rPr lang="zh-CN" altLang="en-US" sz="2400" b="1">
                <a:solidFill>
                  <a:srgbClr val="000099"/>
                </a:solidFill>
              </a:rPr>
              <a:t>。均可用作自由基聚合引发剂。</a:t>
            </a:r>
          </a:p>
        </p:txBody>
      </p:sp>
    </p:spTree>
    <p:extLst>
      <p:ext uri="{BB962C8B-B14F-4D97-AF65-F5344CB8AC3E}">
        <p14:creationId xmlns:p14="http://schemas.microsoft.com/office/powerpoint/2010/main" val="1835011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a:stretch>
            <a:fillRect/>
          </a:stretch>
        </p:blipFill>
        <p:spPr bwMode="auto">
          <a:xfrm>
            <a:off x="0" y="1295400"/>
            <a:ext cx="8839200" cy="4805363"/>
          </a:xfrm>
          <a:prstGeom prst="rect">
            <a:avLst/>
          </a:prstGeom>
          <a:solidFill>
            <a:schemeClr val="bg2">
              <a:lumMod val="75000"/>
            </a:scheme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Box 2"/>
          <p:cNvSpPr txBox="1">
            <a:spLocks noChangeArrowheads="1"/>
          </p:cNvSpPr>
          <p:nvPr/>
        </p:nvSpPr>
        <p:spPr bwMode="auto">
          <a:xfrm>
            <a:off x="4267200" y="1519238"/>
            <a:ext cx="1617663" cy="4619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a:solidFill>
                  <a:srgbClr val="0000FF"/>
                </a:solidFill>
                <a:latin typeface="楷体_GB2312" pitchFamily="49" charset="-122"/>
                <a:ea typeface="楷体_GB2312" pitchFamily="49" charset="-122"/>
              </a:rPr>
              <a:t>聚合反应</a:t>
            </a:r>
          </a:p>
        </p:txBody>
      </p:sp>
      <p:sp>
        <p:nvSpPr>
          <p:cNvPr id="9" name="TextBox 8"/>
          <p:cNvSpPr txBox="1"/>
          <p:nvPr/>
        </p:nvSpPr>
        <p:spPr>
          <a:xfrm>
            <a:off x="2286000" y="2438400"/>
            <a:ext cx="1524000" cy="461963"/>
          </a:xfrm>
          <a:prstGeom prst="rect">
            <a:avLst/>
          </a:prstGeom>
          <a:solidFill>
            <a:schemeClr val="accent5">
              <a:lumMod val="50000"/>
            </a:schemeClr>
          </a:solidFill>
        </p:spPr>
        <p:txBody>
          <a:bodyPr>
            <a:spAutoFit/>
          </a:bodyPr>
          <a:lstStyle/>
          <a:p>
            <a:pPr fontAlgn="base">
              <a:spcBef>
                <a:spcPct val="0"/>
              </a:spcBef>
              <a:spcAft>
                <a:spcPct val="0"/>
              </a:spcAft>
              <a:defRPr/>
            </a:pPr>
            <a:r>
              <a:rPr lang="zh-CN" altLang="en-US" sz="2400" b="1" dirty="0">
                <a:solidFill>
                  <a:srgbClr val="0000FF"/>
                </a:solidFill>
                <a:latin typeface="楷体_GB2312" pitchFamily="49" charset="-122"/>
                <a:ea typeface="楷体_GB2312" pitchFamily="49" charset="-122"/>
              </a:rPr>
              <a:t>连锁聚合</a:t>
            </a:r>
          </a:p>
        </p:txBody>
      </p:sp>
      <p:sp>
        <p:nvSpPr>
          <p:cNvPr id="10" name="TextBox 9"/>
          <p:cNvSpPr txBox="1"/>
          <p:nvPr/>
        </p:nvSpPr>
        <p:spPr>
          <a:xfrm>
            <a:off x="6324600" y="2438400"/>
            <a:ext cx="1524000" cy="461963"/>
          </a:xfrm>
          <a:prstGeom prst="rect">
            <a:avLst/>
          </a:prstGeom>
          <a:solidFill>
            <a:schemeClr val="accent5">
              <a:lumMod val="50000"/>
            </a:schemeClr>
          </a:solidFill>
        </p:spPr>
        <p:txBody>
          <a:bodyPr>
            <a:spAutoFit/>
          </a:bodyPr>
          <a:lstStyle>
            <a:defPPr>
              <a:defRPr lang="zh-CN"/>
            </a:defPPr>
            <a:lvl1pPr>
              <a:defRPr sz="24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逐步聚合</a:t>
            </a:r>
          </a:p>
        </p:txBody>
      </p:sp>
      <p:sp>
        <p:nvSpPr>
          <p:cNvPr id="11" name="TextBox 10"/>
          <p:cNvSpPr txBox="1"/>
          <p:nvPr/>
        </p:nvSpPr>
        <p:spPr>
          <a:xfrm>
            <a:off x="838200" y="3352800"/>
            <a:ext cx="1066800" cy="769938"/>
          </a:xfrm>
          <a:prstGeom prst="rect">
            <a:avLst/>
          </a:prstGeom>
          <a:solidFill>
            <a:srgbClr val="FFC000"/>
          </a:solidFill>
        </p:spPr>
        <p:txBody>
          <a:bodyPr>
            <a:spAutoFit/>
          </a:bodyPr>
          <a:lstStyle/>
          <a:p>
            <a:pPr fontAlgn="base">
              <a:spcBef>
                <a:spcPct val="0"/>
              </a:spcBef>
              <a:spcAft>
                <a:spcPct val="0"/>
              </a:spcAft>
              <a:defRPr/>
            </a:pPr>
            <a:r>
              <a:rPr lang="zh-CN" altLang="en-US" sz="2200" b="1" dirty="0">
                <a:solidFill>
                  <a:srgbClr val="0000FF"/>
                </a:solidFill>
                <a:latin typeface="楷体_GB2312" pitchFamily="49" charset="-122"/>
                <a:ea typeface="楷体_GB2312" pitchFamily="49" charset="-122"/>
              </a:rPr>
              <a:t>自由基</a:t>
            </a:r>
            <a:endParaRPr lang="en-US" altLang="zh-CN" sz="2200" b="1" dirty="0">
              <a:solidFill>
                <a:srgbClr val="0000FF"/>
              </a:solidFill>
              <a:latin typeface="楷体_GB2312" pitchFamily="49" charset="-122"/>
              <a:ea typeface="楷体_GB2312" pitchFamily="49" charset="-122"/>
            </a:endParaRPr>
          </a:p>
          <a:p>
            <a:pPr fontAlgn="base">
              <a:spcBef>
                <a:spcPct val="0"/>
              </a:spcBef>
              <a:spcAft>
                <a:spcPct val="0"/>
              </a:spcAft>
              <a:defRPr/>
            </a:pPr>
            <a:r>
              <a:rPr lang="zh-CN" altLang="en-US" sz="2200" b="1" dirty="0">
                <a:solidFill>
                  <a:srgbClr val="0000FF"/>
                </a:solidFill>
                <a:latin typeface="楷体_GB2312" pitchFamily="49" charset="-122"/>
                <a:ea typeface="楷体_GB2312" pitchFamily="49" charset="-122"/>
              </a:rPr>
              <a:t> 聚合</a:t>
            </a:r>
          </a:p>
        </p:txBody>
      </p:sp>
      <p:sp>
        <p:nvSpPr>
          <p:cNvPr id="12" name="TextBox 11"/>
          <p:cNvSpPr txBox="1"/>
          <p:nvPr/>
        </p:nvSpPr>
        <p:spPr>
          <a:xfrm>
            <a:off x="1981200" y="3352800"/>
            <a:ext cx="1066800" cy="769938"/>
          </a:xfrm>
          <a:prstGeom prst="rect">
            <a:avLst/>
          </a:prstGeom>
          <a:solidFill>
            <a:srgbClr val="FFC000"/>
          </a:solidFill>
        </p:spPr>
        <p:txBody>
          <a:bodyPr>
            <a:spAutoFit/>
          </a:bodyPr>
          <a:lstStyle>
            <a:defPPr>
              <a:defRPr lang="zh-CN"/>
            </a:defPPr>
            <a:lvl1pPr>
              <a:defRPr sz="22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阴离子</a:t>
            </a:r>
            <a:endParaRPr lang="en-US" altLang="zh-CN" b="1" dirty="0" smtClean="0"/>
          </a:p>
          <a:p>
            <a:pPr fontAlgn="base">
              <a:spcBef>
                <a:spcPct val="0"/>
              </a:spcBef>
              <a:spcAft>
                <a:spcPct val="0"/>
              </a:spcAft>
              <a:defRPr/>
            </a:pPr>
            <a:r>
              <a:rPr lang="zh-CN" altLang="en-US" b="1" dirty="0" smtClean="0"/>
              <a:t> 聚合</a:t>
            </a:r>
          </a:p>
        </p:txBody>
      </p:sp>
      <p:sp>
        <p:nvSpPr>
          <p:cNvPr id="13" name="TextBox 12"/>
          <p:cNvSpPr txBox="1"/>
          <p:nvPr/>
        </p:nvSpPr>
        <p:spPr>
          <a:xfrm>
            <a:off x="3124200" y="3352800"/>
            <a:ext cx="1066800" cy="769938"/>
          </a:xfrm>
          <a:prstGeom prst="rect">
            <a:avLst/>
          </a:prstGeom>
          <a:solidFill>
            <a:srgbClr val="FFC000"/>
          </a:solidFill>
        </p:spPr>
        <p:txBody>
          <a:bodyPr>
            <a:spAutoFit/>
          </a:bodyPr>
          <a:lstStyle>
            <a:defPPr>
              <a:defRPr lang="zh-CN"/>
            </a:defPPr>
            <a:lvl1pPr>
              <a:defRPr sz="22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阳离子</a:t>
            </a:r>
            <a:endParaRPr lang="en-US" altLang="zh-CN" b="1" dirty="0" smtClean="0"/>
          </a:p>
          <a:p>
            <a:pPr fontAlgn="base">
              <a:spcBef>
                <a:spcPct val="0"/>
              </a:spcBef>
              <a:spcAft>
                <a:spcPct val="0"/>
              </a:spcAft>
              <a:defRPr/>
            </a:pPr>
            <a:r>
              <a:rPr lang="zh-CN" altLang="en-US" b="1" dirty="0" smtClean="0"/>
              <a:t> 聚合</a:t>
            </a:r>
          </a:p>
        </p:txBody>
      </p:sp>
      <p:sp>
        <p:nvSpPr>
          <p:cNvPr id="14" name="TextBox 13"/>
          <p:cNvSpPr txBox="1"/>
          <p:nvPr/>
        </p:nvSpPr>
        <p:spPr>
          <a:xfrm>
            <a:off x="4343400" y="3344863"/>
            <a:ext cx="808038" cy="769937"/>
          </a:xfrm>
          <a:prstGeom prst="rect">
            <a:avLst/>
          </a:prstGeom>
          <a:solidFill>
            <a:srgbClr val="FFC000"/>
          </a:solidFill>
        </p:spPr>
        <p:txBody>
          <a:bodyPr>
            <a:spAutoFit/>
          </a:bodyPr>
          <a:lstStyle>
            <a:defPPr>
              <a:defRPr lang="zh-CN"/>
            </a:defPPr>
            <a:lvl1pPr>
              <a:defRPr sz="22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配位</a:t>
            </a:r>
            <a:endParaRPr lang="en-US" altLang="zh-CN" b="1" dirty="0" smtClean="0"/>
          </a:p>
          <a:p>
            <a:pPr fontAlgn="base">
              <a:spcBef>
                <a:spcPct val="0"/>
              </a:spcBef>
              <a:spcAft>
                <a:spcPct val="0"/>
              </a:spcAft>
              <a:defRPr/>
            </a:pPr>
            <a:r>
              <a:rPr lang="zh-CN" altLang="en-US" b="1" dirty="0" smtClean="0"/>
              <a:t>聚合</a:t>
            </a:r>
          </a:p>
        </p:txBody>
      </p:sp>
      <p:sp>
        <p:nvSpPr>
          <p:cNvPr id="15" name="TextBox 14"/>
          <p:cNvSpPr txBox="1"/>
          <p:nvPr/>
        </p:nvSpPr>
        <p:spPr>
          <a:xfrm>
            <a:off x="5486400" y="3352800"/>
            <a:ext cx="808038" cy="769938"/>
          </a:xfrm>
          <a:prstGeom prst="rect">
            <a:avLst/>
          </a:prstGeom>
          <a:solidFill>
            <a:srgbClr val="FFC000"/>
          </a:solidFill>
        </p:spPr>
        <p:txBody>
          <a:bodyPr>
            <a:spAutoFit/>
          </a:bodyPr>
          <a:lstStyle>
            <a:defPPr>
              <a:defRPr lang="zh-CN"/>
            </a:defPPr>
            <a:lvl1pPr>
              <a:defRPr sz="22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缩合</a:t>
            </a:r>
            <a:endParaRPr lang="en-US" altLang="zh-CN" b="1" dirty="0" smtClean="0"/>
          </a:p>
          <a:p>
            <a:pPr fontAlgn="base">
              <a:spcBef>
                <a:spcPct val="0"/>
              </a:spcBef>
              <a:spcAft>
                <a:spcPct val="0"/>
              </a:spcAft>
              <a:defRPr/>
            </a:pPr>
            <a:r>
              <a:rPr lang="zh-CN" altLang="en-US" b="1" dirty="0" smtClean="0"/>
              <a:t>聚合</a:t>
            </a:r>
          </a:p>
        </p:txBody>
      </p:sp>
      <p:sp>
        <p:nvSpPr>
          <p:cNvPr id="16" name="TextBox 15"/>
          <p:cNvSpPr txBox="1"/>
          <p:nvPr/>
        </p:nvSpPr>
        <p:spPr>
          <a:xfrm>
            <a:off x="6659563" y="3352800"/>
            <a:ext cx="808037" cy="769938"/>
          </a:xfrm>
          <a:prstGeom prst="rect">
            <a:avLst/>
          </a:prstGeom>
          <a:solidFill>
            <a:srgbClr val="FFC000"/>
          </a:solidFill>
        </p:spPr>
        <p:txBody>
          <a:bodyPr>
            <a:spAutoFit/>
          </a:bodyPr>
          <a:lstStyle>
            <a:defPPr>
              <a:defRPr lang="zh-CN"/>
            </a:defPPr>
            <a:lvl1pPr>
              <a:defRPr sz="22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加成</a:t>
            </a:r>
            <a:endParaRPr lang="en-US" altLang="zh-CN" b="1" dirty="0" smtClean="0"/>
          </a:p>
          <a:p>
            <a:pPr fontAlgn="base">
              <a:spcBef>
                <a:spcPct val="0"/>
              </a:spcBef>
              <a:spcAft>
                <a:spcPct val="0"/>
              </a:spcAft>
              <a:defRPr/>
            </a:pPr>
            <a:r>
              <a:rPr lang="zh-CN" altLang="en-US" b="1" dirty="0" smtClean="0"/>
              <a:t>聚合</a:t>
            </a:r>
          </a:p>
        </p:txBody>
      </p:sp>
      <p:sp>
        <p:nvSpPr>
          <p:cNvPr id="17" name="TextBox 16"/>
          <p:cNvSpPr txBox="1"/>
          <p:nvPr/>
        </p:nvSpPr>
        <p:spPr>
          <a:xfrm>
            <a:off x="7802563" y="3352800"/>
            <a:ext cx="808037" cy="769938"/>
          </a:xfrm>
          <a:prstGeom prst="rect">
            <a:avLst/>
          </a:prstGeom>
          <a:solidFill>
            <a:srgbClr val="FFC000"/>
          </a:solidFill>
        </p:spPr>
        <p:txBody>
          <a:bodyPr>
            <a:spAutoFit/>
          </a:bodyPr>
          <a:lstStyle>
            <a:defPPr>
              <a:defRPr lang="zh-CN"/>
            </a:defPPr>
            <a:lvl1pPr>
              <a:defRPr sz="2200">
                <a:solidFill>
                  <a:srgbClr val="0000FF"/>
                </a:solidFill>
                <a:latin typeface="楷体_GB2312" pitchFamily="49" charset="-122"/>
                <a:ea typeface="楷体_GB2312" pitchFamily="49" charset="-122"/>
              </a:defRPr>
            </a:lvl1pPr>
          </a:lstStyle>
          <a:p>
            <a:pPr fontAlgn="base">
              <a:spcBef>
                <a:spcPct val="0"/>
              </a:spcBef>
              <a:spcAft>
                <a:spcPct val="0"/>
              </a:spcAft>
              <a:defRPr/>
            </a:pPr>
            <a:r>
              <a:rPr lang="zh-CN" altLang="en-US" b="1" dirty="0" smtClean="0"/>
              <a:t>开环</a:t>
            </a:r>
            <a:endParaRPr lang="en-US" altLang="zh-CN" b="1" dirty="0" smtClean="0"/>
          </a:p>
          <a:p>
            <a:pPr fontAlgn="base">
              <a:spcBef>
                <a:spcPct val="0"/>
              </a:spcBef>
              <a:spcAft>
                <a:spcPct val="0"/>
              </a:spcAft>
              <a:defRPr/>
            </a:pPr>
            <a:r>
              <a:rPr lang="zh-CN" altLang="en-US" b="1" dirty="0" smtClean="0"/>
              <a:t>聚合</a:t>
            </a:r>
          </a:p>
        </p:txBody>
      </p:sp>
      <p:sp>
        <p:nvSpPr>
          <p:cNvPr id="30734" name="TextBox 17"/>
          <p:cNvSpPr txBox="1">
            <a:spLocks noChangeArrowheads="1"/>
          </p:cNvSpPr>
          <p:nvPr/>
        </p:nvSpPr>
        <p:spPr bwMode="auto">
          <a:xfrm>
            <a:off x="4830763" y="4275138"/>
            <a:ext cx="808037" cy="768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熔融</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35" name="TextBox 18"/>
          <p:cNvSpPr txBox="1">
            <a:spLocks noChangeArrowheads="1"/>
          </p:cNvSpPr>
          <p:nvPr/>
        </p:nvSpPr>
        <p:spPr bwMode="auto">
          <a:xfrm>
            <a:off x="6126163" y="4267200"/>
            <a:ext cx="808037"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界面</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36" name="TextBox 19"/>
          <p:cNvSpPr txBox="1">
            <a:spLocks noChangeArrowheads="1"/>
          </p:cNvSpPr>
          <p:nvPr/>
        </p:nvSpPr>
        <p:spPr bwMode="auto">
          <a:xfrm>
            <a:off x="4830763" y="5181600"/>
            <a:ext cx="808037"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溶液</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37" name="TextBox 20"/>
          <p:cNvSpPr txBox="1">
            <a:spLocks noChangeArrowheads="1"/>
          </p:cNvSpPr>
          <p:nvPr/>
        </p:nvSpPr>
        <p:spPr bwMode="auto">
          <a:xfrm>
            <a:off x="6126163" y="5181600"/>
            <a:ext cx="808037"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固相</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38" name="TextBox 21"/>
          <p:cNvSpPr txBox="1">
            <a:spLocks noChangeArrowheads="1"/>
          </p:cNvSpPr>
          <p:nvPr/>
        </p:nvSpPr>
        <p:spPr bwMode="auto">
          <a:xfrm>
            <a:off x="304800" y="4259263"/>
            <a:ext cx="808038" cy="769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本体</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39" name="TextBox 23"/>
          <p:cNvSpPr txBox="1">
            <a:spLocks noChangeArrowheads="1"/>
          </p:cNvSpPr>
          <p:nvPr/>
        </p:nvSpPr>
        <p:spPr bwMode="auto">
          <a:xfrm>
            <a:off x="1600200" y="4259263"/>
            <a:ext cx="808038" cy="769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溶液</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40" name="TextBox 24"/>
          <p:cNvSpPr txBox="1">
            <a:spLocks noChangeArrowheads="1"/>
          </p:cNvSpPr>
          <p:nvPr/>
        </p:nvSpPr>
        <p:spPr bwMode="auto">
          <a:xfrm>
            <a:off x="304800" y="5249863"/>
            <a:ext cx="808038" cy="769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悬浮</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30741" name="TextBox 25"/>
          <p:cNvSpPr txBox="1">
            <a:spLocks noChangeArrowheads="1"/>
          </p:cNvSpPr>
          <p:nvPr/>
        </p:nvSpPr>
        <p:spPr bwMode="auto">
          <a:xfrm>
            <a:off x="1601788" y="5326063"/>
            <a:ext cx="808037" cy="769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乳液</a:t>
            </a:r>
            <a:endParaRPr lang="en-US" altLang="zh-CN" sz="2200">
              <a:solidFill>
                <a:srgbClr val="0000FF"/>
              </a:solidFill>
              <a:latin typeface="楷体_GB2312" pitchFamily="49" charset="-122"/>
              <a:ea typeface="楷体_GB2312" pitchFamily="49" charset="-122"/>
            </a:endParaRPr>
          </a:p>
          <a:p>
            <a:pPr eaLnBrk="1" fontAlgn="base" hangingPunct="1">
              <a:spcBef>
                <a:spcPct val="0"/>
              </a:spcBef>
              <a:spcAft>
                <a:spcPct val="0"/>
              </a:spcAft>
            </a:pPr>
            <a:r>
              <a:rPr lang="zh-CN" altLang="en-US" sz="2200">
                <a:solidFill>
                  <a:srgbClr val="0000FF"/>
                </a:solidFill>
                <a:latin typeface="楷体_GB2312" pitchFamily="49" charset="-122"/>
                <a:ea typeface="楷体_GB2312" pitchFamily="49" charset="-122"/>
              </a:rPr>
              <a:t>聚合</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7</a:t>
            </a:fld>
            <a:endParaRPr lang="en-US" altLang="zh-CN">
              <a:solidFill>
                <a:srgbClr val="000000"/>
              </a:solidFill>
            </a:endParaRPr>
          </a:p>
        </p:txBody>
      </p:sp>
      <p:sp>
        <p:nvSpPr>
          <p:cNvPr id="3" name="TextBox 2"/>
          <p:cNvSpPr txBox="1"/>
          <p:nvPr/>
        </p:nvSpPr>
        <p:spPr>
          <a:xfrm>
            <a:off x="608782" y="836712"/>
            <a:ext cx="2163018" cy="523220"/>
          </a:xfrm>
          <a:prstGeom prst="rect">
            <a:avLst/>
          </a:prstGeom>
          <a:noFill/>
        </p:spPr>
        <p:txBody>
          <a:bodyPr wrap="square" rtlCol="0">
            <a:spAutoFit/>
          </a:bodyPr>
          <a:lstStyle/>
          <a:p>
            <a:r>
              <a:rPr lang="zh-CN" altLang="en-US" sz="2800" b="1" dirty="0" smtClean="0">
                <a:solidFill>
                  <a:srgbClr val="FF0000"/>
                </a:solidFill>
              </a:rPr>
              <a:t>实施方法</a:t>
            </a:r>
            <a:endParaRPr lang="zh-CN" altLang="en-US" sz="2800" b="1" dirty="0">
              <a:solidFill>
                <a:srgbClr val="FF0000"/>
              </a:solidFill>
            </a:endParaRPr>
          </a:p>
        </p:txBody>
      </p:sp>
    </p:spTree>
    <p:extLst>
      <p:ext uri="{BB962C8B-B14F-4D97-AF65-F5344CB8AC3E}">
        <p14:creationId xmlns:p14="http://schemas.microsoft.com/office/powerpoint/2010/main" val="37477318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sz="half" idx="1"/>
          </p:nvPr>
        </p:nvSpPr>
        <p:spPr>
          <a:xfrm>
            <a:off x="611188" y="1557338"/>
            <a:ext cx="7921625" cy="1079500"/>
          </a:xfrm>
        </p:spPr>
        <p:txBody>
          <a:bodyPr/>
          <a:lstStyle/>
          <a:p>
            <a:pPr eaLnBrk="1" hangingPunct="1">
              <a:buFont typeface="Wingdings" pitchFamily="2" charset="2"/>
              <a:buNone/>
            </a:pPr>
            <a:r>
              <a:rPr lang="zh-CN" altLang="en-US" sz="2400" b="1" smtClean="0">
                <a:solidFill>
                  <a:srgbClr val="000099"/>
                </a:solidFill>
                <a:latin typeface="Times New Roman" pitchFamily="18" charset="0"/>
              </a:rPr>
              <a:t>过氧化类引发剂的典型代表：</a:t>
            </a:r>
            <a:r>
              <a:rPr lang="zh-CN" altLang="en-US" sz="2400" b="1" smtClean="0">
                <a:solidFill>
                  <a:srgbClr val="A50021"/>
                </a:solidFill>
                <a:latin typeface="Times New Roman" pitchFamily="18" charset="0"/>
              </a:rPr>
              <a:t>过氧化二苯甲酰（</a:t>
            </a:r>
            <a:r>
              <a:rPr lang="en-US" altLang="zh-CN" sz="2400" b="1" smtClean="0">
                <a:solidFill>
                  <a:srgbClr val="A50021"/>
                </a:solidFill>
                <a:latin typeface="Times New Roman" pitchFamily="18" charset="0"/>
              </a:rPr>
              <a:t>BPO</a:t>
            </a:r>
            <a:r>
              <a:rPr lang="zh-CN" altLang="en-US" sz="2400" b="1" smtClean="0">
                <a:solidFill>
                  <a:srgbClr val="A50021"/>
                </a:solidFill>
                <a:latin typeface="Times New Roman" pitchFamily="18" charset="0"/>
              </a:rPr>
              <a:t>）</a:t>
            </a:r>
            <a:r>
              <a:rPr lang="zh-CN" altLang="en-US" sz="2400" b="1" smtClean="0">
                <a:solidFill>
                  <a:srgbClr val="000099"/>
                </a:solidFill>
                <a:latin typeface="Times New Roman" pitchFamily="18" charset="0"/>
              </a:rPr>
              <a:t>。</a:t>
            </a:r>
          </a:p>
          <a:p>
            <a:pPr eaLnBrk="1" hangingPunct="1">
              <a:buFont typeface="Wingdings" pitchFamily="2" charset="2"/>
              <a:buNone/>
            </a:pPr>
            <a:r>
              <a:rPr lang="zh-CN" altLang="en-US" sz="2400" b="1" smtClean="0">
                <a:solidFill>
                  <a:srgbClr val="000099"/>
                </a:solidFill>
                <a:latin typeface="Times New Roman" pitchFamily="18" charset="0"/>
              </a:rPr>
              <a:t>分解温度：</a:t>
            </a:r>
            <a:r>
              <a:rPr lang="en-US" altLang="zh-CN" sz="2400" b="1" smtClean="0">
                <a:solidFill>
                  <a:srgbClr val="000099"/>
                </a:solidFill>
                <a:latin typeface="Times New Roman" pitchFamily="18" charset="0"/>
              </a:rPr>
              <a:t>60</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80℃</a:t>
            </a:r>
            <a:r>
              <a:rPr lang="zh-CN" altLang="en-US" sz="2400" b="1" smtClean="0">
                <a:solidFill>
                  <a:srgbClr val="000099"/>
                </a:solidFill>
                <a:latin typeface="Times New Roman" pitchFamily="18" charset="0"/>
              </a:rPr>
              <a:t>，解离能</a:t>
            </a:r>
            <a:r>
              <a:rPr lang="en-US" altLang="zh-CN" sz="2400" b="1" smtClean="0">
                <a:solidFill>
                  <a:srgbClr val="000099"/>
                </a:solidFill>
                <a:latin typeface="Times New Roman" pitchFamily="18" charset="0"/>
              </a:rPr>
              <a:t>124kJ/mol</a:t>
            </a:r>
            <a:r>
              <a:rPr lang="zh-CN" altLang="en-US" sz="2400" b="1" smtClean="0">
                <a:solidFill>
                  <a:srgbClr val="000099"/>
                </a:solidFill>
                <a:latin typeface="Times New Roman" pitchFamily="18" charset="0"/>
              </a:rPr>
              <a:t>。      </a:t>
            </a:r>
            <a:endParaRPr lang="zh-CN" altLang="en-US" sz="2400" b="1" baseline="30000" smtClean="0">
              <a:solidFill>
                <a:srgbClr val="000099"/>
              </a:solidFill>
              <a:latin typeface="Times New Roman" pitchFamily="18" charset="0"/>
            </a:endParaRPr>
          </a:p>
        </p:txBody>
      </p:sp>
      <p:graphicFrame>
        <p:nvGraphicFramePr>
          <p:cNvPr id="99331" name="Object 4"/>
          <p:cNvGraphicFramePr>
            <a:graphicFrameLocks noGrp="1" noChangeAspect="1"/>
          </p:cNvGraphicFramePr>
          <p:nvPr>
            <p:ph sz="quarter" idx="2"/>
          </p:nvPr>
        </p:nvGraphicFramePr>
        <p:xfrm>
          <a:off x="2482850" y="2695575"/>
          <a:ext cx="3384550" cy="1238250"/>
        </p:xfrm>
        <a:graphic>
          <a:graphicData uri="http://schemas.openxmlformats.org/presentationml/2006/ole">
            <mc:AlternateContent xmlns:mc="http://schemas.openxmlformats.org/markup-compatibility/2006">
              <mc:Choice xmlns:v="urn:schemas-microsoft-com:vml" Requires="v">
                <p:oleObj spid="_x0000_s43028" name="Document" r:id="rId3" imgW="1743075" imgH="638175" progId="ChemWindow.Document">
                  <p:embed/>
                </p:oleObj>
              </mc:Choice>
              <mc:Fallback>
                <p:oleObj name="Document" r:id="rId3" imgW="1743075" imgH="6381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850" y="2695575"/>
                        <a:ext cx="33845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2" name="Rectangle 6"/>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35047" name="Rectangle 7"/>
          <p:cNvSpPr>
            <a:spLocks noChangeArrowheads="1"/>
          </p:cNvSpPr>
          <p:nvPr/>
        </p:nvSpPr>
        <p:spPr bwMode="auto">
          <a:xfrm>
            <a:off x="611188" y="904875"/>
            <a:ext cx="42910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2</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）有机过氧化类引发剂</a:t>
            </a:r>
          </a:p>
        </p:txBody>
      </p:sp>
      <p:sp>
        <p:nvSpPr>
          <p:cNvPr id="2135048" name="Rectangle 8"/>
          <p:cNvSpPr>
            <a:spLocks noChangeArrowheads="1"/>
          </p:cNvSpPr>
          <p:nvPr/>
        </p:nvSpPr>
        <p:spPr bwMode="auto">
          <a:xfrm>
            <a:off x="611188" y="4005263"/>
            <a:ext cx="7921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3888" fontAlgn="base">
              <a:lnSpc>
                <a:spcPct val="120000"/>
              </a:lnSpc>
              <a:spcBef>
                <a:spcPct val="20000"/>
              </a:spcBef>
              <a:spcAft>
                <a:spcPct val="0"/>
              </a:spcAft>
              <a:buClr>
                <a:srgbClr val="00007D"/>
              </a:buClr>
              <a:buSzPct val="75000"/>
              <a:buFont typeface="Wingdings" pitchFamily="2" charset="2"/>
              <a:buNone/>
            </a:pPr>
            <a:r>
              <a:rPr lang="en-US" altLang="zh-CN" sz="2400" b="1">
                <a:solidFill>
                  <a:srgbClr val="000099"/>
                </a:solidFill>
                <a:latin typeface="Times New Roman" pitchFamily="18" charset="0"/>
              </a:rPr>
              <a:t>BPO</a:t>
            </a:r>
            <a:r>
              <a:rPr lang="zh-CN" altLang="en-US" sz="2400" b="1">
                <a:solidFill>
                  <a:srgbClr val="000099"/>
                </a:solidFill>
                <a:latin typeface="Times New Roman" pitchFamily="18" charset="0"/>
              </a:rPr>
              <a:t>的分解分两步，第一步分解成</a:t>
            </a:r>
            <a:r>
              <a:rPr lang="zh-CN" altLang="en-US" sz="2400" b="1">
                <a:solidFill>
                  <a:srgbClr val="A50021"/>
                </a:solidFill>
                <a:latin typeface="Times New Roman" pitchFamily="18" charset="0"/>
              </a:rPr>
              <a:t>苯甲酰自由基</a:t>
            </a:r>
            <a:r>
              <a:rPr lang="zh-CN" altLang="en-US" sz="2400" b="1">
                <a:solidFill>
                  <a:srgbClr val="000099"/>
                </a:solidFill>
                <a:latin typeface="Times New Roman" pitchFamily="18" charset="0"/>
              </a:rPr>
              <a:t>，第二步分解成</a:t>
            </a:r>
            <a:r>
              <a:rPr lang="zh-CN" altLang="en-US" sz="2400" b="1">
                <a:solidFill>
                  <a:srgbClr val="A50021"/>
                </a:solidFill>
                <a:latin typeface="Times New Roman" pitchFamily="18" charset="0"/>
              </a:rPr>
              <a:t>苯基自由基</a:t>
            </a:r>
            <a:r>
              <a:rPr lang="zh-CN" altLang="en-US" sz="2400" b="1">
                <a:solidFill>
                  <a:srgbClr val="000099"/>
                </a:solidFill>
                <a:latin typeface="Times New Roman" pitchFamily="18" charset="0"/>
              </a:rPr>
              <a:t>，并放出</a:t>
            </a:r>
            <a:r>
              <a:rPr lang="en-US" altLang="zh-CN" sz="2400" b="1">
                <a:solidFill>
                  <a:srgbClr val="000099"/>
                </a:solidFill>
                <a:latin typeface="Times New Roman" pitchFamily="18" charset="0"/>
              </a:rPr>
              <a:t>CO</a:t>
            </a:r>
            <a:r>
              <a:rPr lang="en-US" altLang="zh-CN" sz="2400" b="1" baseline="-25000">
                <a:solidFill>
                  <a:srgbClr val="000099"/>
                </a:solidFill>
                <a:latin typeface="Times New Roman" pitchFamily="18" charset="0"/>
              </a:rPr>
              <a:t>2</a:t>
            </a:r>
            <a:r>
              <a:rPr lang="zh-CN" altLang="en-US" sz="2400" b="1">
                <a:solidFill>
                  <a:srgbClr val="000099"/>
                </a:solidFill>
                <a:latin typeface="Times New Roman" pitchFamily="18" charset="0"/>
              </a:rPr>
              <a:t>。</a:t>
            </a:r>
            <a:endParaRPr lang="zh-CN" altLang="en-US" sz="2400">
              <a:solidFill>
                <a:srgbClr val="000099"/>
              </a:solidFill>
            </a:endParaRPr>
          </a:p>
        </p:txBody>
      </p:sp>
      <p:graphicFrame>
        <p:nvGraphicFramePr>
          <p:cNvPr id="2135049" name="Object 9"/>
          <p:cNvGraphicFramePr>
            <a:graphicFrameLocks noChangeAspect="1"/>
          </p:cNvGraphicFramePr>
          <p:nvPr/>
        </p:nvGraphicFramePr>
        <p:xfrm>
          <a:off x="900113" y="5229225"/>
          <a:ext cx="7488237" cy="806450"/>
        </p:xfrm>
        <a:graphic>
          <a:graphicData uri="http://schemas.openxmlformats.org/presentationml/2006/ole">
            <mc:AlternateContent xmlns:mc="http://schemas.openxmlformats.org/markup-compatibility/2006">
              <mc:Choice xmlns:v="urn:schemas-microsoft-com:vml" Requires="v">
                <p:oleObj spid="_x0000_s43029" name="Document" r:id="rId5" imgW="5038725" imgH="542925" progId="ChemWindow.Document">
                  <p:embed/>
                </p:oleObj>
              </mc:Choice>
              <mc:Fallback>
                <p:oleObj name="Document" r:id="rId5" imgW="5038725" imgH="542925"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229225"/>
                        <a:ext cx="7488237"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05519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5048"/>
                                        </p:tgtEl>
                                        <p:attrNameLst>
                                          <p:attrName>style.visibility</p:attrName>
                                        </p:attrNameLst>
                                      </p:cBhvr>
                                      <p:to>
                                        <p:strVal val="visible"/>
                                      </p:to>
                                    </p:set>
                                    <p:animEffect transition="in" filter="wipe(left)">
                                      <p:cBhvr>
                                        <p:cTn id="7" dur="500"/>
                                        <p:tgtEl>
                                          <p:spTgt spid="2135048"/>
                                        </p:tgtEl>
                                      </p:cBhvr>
                                    </p:animEffect>
                                  </p:childTnLst>
                                </p:cTn>
                              </p:par>
                              <p:par>
                                <p:cTn id="8" presetID="22" presetClass="entr" presetSubtype="8" fill="hold" nodeType="withEffect">
                                  <p:stCondLst>
                                    <p:cond delay="0"/>
                                  </p:stCondLst>
                                  <p:childTnLst>
                                    <p:set>
                                      <p:cBhvr>
                                        <p:cTn id="9" dur="1" fill="hold">
                                          <p:stCondLst>
                                            <p:cond delay="0"/>
                                          </p:stCondLst>
                                        </p:cTn>
                                        <p:tgtEl>
                                          <p:spTgt spid="2135049"/>
                                        </p:tgtEl>
                                        <p:attrNameLst>
                                          <p:attrName>style.visibility</p:attrName>
                                        </p:attrNameLst>
                                      </p:cBhvr>
                                      <p:to>
                                        <p:strVal val="visible"/>
                                      </p:to>
                                    </p:set>
                                    <p:animEffect transition="in" filter="wipe(left)">
                                      <p:cBhvr>
                                        <p:cTn id="10" dur="500"/>
                                        <p:tgtEl>
                                          <p:spTgt spid="2135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sz="half" idx="1"/>
          </p:nvPr>
        </p:nvSpPr>
        <p:spPr>
          <a:xfrm>
            <a:off x="611188" y="1555750"/>
            <a:ext cx="7921625" cy="1944688"/>
          </a:xfrm>
        </p:spPr>
        <p:txBody>
          <a:bodyPr/>
          <a:lstStyle/>
          <a:p>
            <a:pPr marL="0" indent="719138" algn="just" eaLnBrk="1" hangingPunct="1">
              <a:lnSpc>
                <a:spcPct val="120000"/>
              </a:lnSpc>
              <a:buFont typeface="Wingdings" pitchFamily="2" charset="2"/>
              <a:buNone/>
            </a:pPr>
            <a:r>
              <a:rPr lang="zh-CN" altLang="en-US" sz="2400" b="1" smtClean="0">
                <a:solidFill>
                  <a:srgbClr val="000099"/>
                </a:solidFill>
                <a:latin typeface="Times New Roman" pitchFamily="18" charset="0"/>
              </a:rPr>
              <a:t>代表品种为</a:t>
            </a:r>
            <a:r>
              <a:rPr lang="zh-CN" altLang="en-US" sz="2400" b="1" smtClean="0">
                <a:solidFill>
                  <a:srgbClr val="A50021"/>
                </a:solidFill>
                <a:latin typeface="Times New Roman" pitchFamily="18" charset="0"/>
              </a:rPr>
              <a:t>过硫酸盐</a:t>
            </a:r>
            <a:r>
              <a:rPr lang="zh-CN" altLang="en-US" sz="2400" b="1" smtClean="0">
                <a:solidFill>
                  <a:srgbClr val="000099"/>
                </a:solidFill>
                <a:latin typeface="Times New Roman" pitchFamily="18" charset="0"/>
              </a:rPr>
              <a:t>，如</a:t>
            </a:r>
            <a:r>
              <a:rPr lang="zh-CN" altLang="en-US" sz="2400" b="1" smtClean="0">
                <a:solidFill>
                  <a:srgbClr val="A50021"/>
                </a:solidFill>
                <a:latin typeface="Times New Roman" pitchFamily="18" charset="0"/>
              </a:rPr>
              <a:t>过硫酸钾（</a:t>
            </a:r>
            <a:r>
              <a:rPr lang="en-US" altLang="zh-CN" sz="2400" b="1" smtClean="0">
                <a:solidFill>
                  <a:srgbClr val="A50021"/>
                </a:solidFill>
                <a:latin typeface="Times New Roman" pitchFamily="18" charset="0"/>
              </a:rPr>
              <a:t>K</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S</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O</a:t>
            </a:r>
            <a:r>
              <a:rPr lang="en-US" altLang="zh-CN" sz="2400" b="1" baseline="-25000" smtClean="0">
                <a:solidFill>
                  <a:srgbClr val="A50021"/>
                </a:solidFill>
                <a:latin typeface="Times New Roman" pitchFamily="18" charset="0"/>
              </a:rPr>
              <a:t>8</a:t>
            </a:r>
            <a:r>
              <a:rPr lang="zh-CN" altLang="en-US" sz="2400" b="1" smtClean="0">
                <a:solidFill>
                  <a:srgbClr val="A50021"/>
                </a:solidFill>
                <a:latin typeface="Times New Roman" pitchFamily="18" charset="0"/>
              </a:rPr>
              <a:t>）</a:t>
            </a:r>
            <a:r>
              <a:rPr lang="zh-CN" altLang="en-US" sz="2400" b="1" smtClean="0">
                <a:solidFill>
                  <a:srgbClr val="000099"/>
                </a:solidFill>
                <a:latin typeface="Times New Roman" pitchFamily="18" charset="0"/>
              </a:rPr>
              <a:t>和</a:t>
            </a:r>
            <a:r>
              <a:rPr lang="zh-CN" altLang="en-US" sz="2400" b="1" smtClean="0">
                <a:solidFill>
                  <a:srgbClr val="A50021"/>
                </a:solidFill>
                <a:latin typeface="Times New Roman" pitchFamily="18" charset="0"/>
              </a:rPr>
              <a:t>过硫酸铵</a:t>
            </a:r>
            <a:r>
              <a:rPr lang="en-US" altLang="zh-CN" sz="2400" b="1" smtClean="0">
                <a:solidFill>
                  <a:srgbClr val="A50021"/>
                </a:solidFill>
                <a:latin typeface="Times New Roman" pitchFamily="18" charset="0"/>
              </a:rPr>
              <a:t>[(NH4)</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S</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O</a:t>
            </a:r>
            <a:r>
              <a:rPr lang="en-US" altLang="zh-CN" sz="2400" b="1" baseline="-25000" smtClean="0">
                <a:solidFill>
                  <a:srgbClr val="A50021"/>
                </a:solidFill>
                <a:latin typeface="Times New Roman" pitchFamily="18" charset="0"/>
              </a:rPr>
              <a:t>8</a:t>
            </a:r>
            <a:r>
              <a:rPr lang="en-US" altLang="zh-CN" sz="2400" b="1" smtClean="0">
                <a:solidFill>
                  <a:srgbClr val="A50021"/>
                </a:solidFill>
                <a:latin typeface="Times New Roman" pitchFamily="18" charset="0"/>
              </a:rPr>
              <a:t>]</a:t>
            </a:r>
            <a:r>
              <a:rPr lang="zh-CN" altLang="en-US" sz="2400" b="1" smtClean="0">
                <a:solidFill>
                  <a:srgbClr val="000099"/>
                </a:solidFill>
                <a:latin typeface="Times New Roman" pitchFamily="18" charset="0"/>
              </a:rPr>
              <a:t>。水溶性引发剂，主要用于乳液聚合和水溶液聚合。分解温度：</a:t>
            </a:r>
            <a:r>
              <a:rPr lang="en-US" altLang="zh-CN" sz="2400" b="1" smtClean="0">
                <a:solidFill>
                  <a:srgbClr val="000099"/>
                </a:solidFill>
                <a:latin typeface="Times New Roman" pitchFamily="18" charset="0"/>
              </a:rPr>
              <a:t>60</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80℃</a:t>
            </a:r>
            <a:r>
              <a:rPr lang="zh-CN" altLang="en-US" sz="2400" b="1" smtClean="0">
                <a:solidFill>
                  <a:srgbClr val="000099"/>
                </a:solidFill>
                <a:latin typeface="Times New Roman" pitchFamily="18" charset="0"/>
              </a:rPr>
              <a:t>，解离能</a:t>
            </a:r>
            <a:r>
              <a:rPr lang="en-US" altLang="zh-CN" sz="2400" b="1" smtClean="0">
                <a:solidFill>
                  <a:srgbClr val="000099"/>
                </a:solidFill>
                <a:latin typeface="Times New Roman" pitchFamily="18" charset="0"/>
              </a:rPr>
              <a:t>109</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140kJ/mol</a:t>
            </a:r>
            <a:r>
              <a:rPr lang="zh-CN" altLang="en-US" sz="2400" b="1" smtClean="0">
                <a:solidFill>
                  <a:srgbClr val="000099"/>
                </a:solidFill>
                <a:latin typeface="Times New Roman" pitchFamily="18" charset="0"/>
              </a:rPr>
              <a:t>。        </a:t>
            </a:r>
          </a:p>
        </p:txBody>
      </p:sp>
      <p:graphicFrame>
        <p:nvGraphicFramePr>
          <p:cNvPr id="100355" name="Object 4"/>
          <p:cNvGraphicFramePr>
            <a:graphicFrameLocks noGrp="1" noChangeAspect="1"/>
          </p:cNvGraphicFramePr>
          <p:nvPr>
            <p:ph sz="half" idx="2"/>
          </p:nvPr>
        </p:nvGraphicFramePr>
        <p:xfrm>
          <a:off x="611188" y="3644900"/>
          <a:ext cx="7921625" cy="1147763"/>
        </p:xfrm>
        <a:graphic>
          <a:graphicData uri="http://schemas.openxmlformats.org/presentationml/2006/ole">
            <mc:AlternateContent xmlns:mc="http://schemas.openxmlformats.org/markup-compatibility/2006">
              <mc:Choice xmlns:v="urn:schemas-microsoft-com:vml" Requires="v">
                <p:oleObj spid="_x0000_s44043" name="Document" r:id="rId3" imgW="5334000" imgH="771525" progId="ChemWindow.Document">
                  <p:embed/>
                </p:oleObj>
              </mc:Choice>
              <mc:Fallback>
                <p:oleObj name="Document" r:id="rId3" imgW="5334000" imgH="7715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644900"/>
                        <a:ext cx="79216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6" name="Rectangle 6"/>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37096" name="Rectangle 8"/>
          <p:cNvSpPr>
            <a:spLocks noChangeArrowheads="1"/>
          </p:cNvSpPr>
          <p:nvPr/>
        </p:nvSpPr>
        <p:spPr bwMode="auto">
          <a:xfrm>
            <a:off x="611188" y="908050"/>
            <a:ext cx="42910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3</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）无机过氧化类引发剂</a:t>
            </a:r>
          </a:p>
        </p:txBody>
      </p:sp>
      <p:sp>
        <p:nvSpPr>
          <p:cNvPr id="100358" name="Rectangle 9"/>
          <p:cNvSpPr>
            <a:spLocks noChangeArrowheads="1"/>
          </p:cNvSpPr>
          <p:nvPr/>
        </p:nvSpPr>
        <p:spPr bwMode="auto">
          <a:xfrm>
            <a:off x="1063625" y="5229225"/>
            <a:ext cx="6748463" cy="45720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ea typeface="黑体" pitchFamily="49" charset="-122"/>
              </a:rPr>
              <a:t>过硫酸钾和过硫酸铵的性质相近，可互换使用。</a:t>
            </a:r>
          </a:p>
        </p:txBody>
      </p:sp>
    </p:spTree>
    <p:extLst>
      <p:ext uri="{BB962C8B-B14F-4D97-AF65-F5344CB8AC3E}">
        <p14:creationId xmlns:p14="http://schemas.microsoft.com/office/powerpoint/2010/main" val="287983667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611188" y="1628775"/>
            <a:ext cx="7921625" cy="4184650"/>
          </a:xfrm>
        </p:spPr>
        <p:txBody>
          <a:bodyPr/>
          <a:lstStyle/>
          <a:p>
            <a:pPr marL="0" indent="625475" algn="just" eaLnBrk="1" hangingPunct="1">
              <a:lnSpc>
                <a:spcPct val="120000"/>
              </a:lnSpc>
              <a:spcBef>
                <a:spcPct val="50000"/>
              </a:spcBef>
              <a:buFont typeface="Wingdings" pitchFamily="2" charset="2"/>
              <a:buNone/>
            </a:pPr>
            <a:r>
              <a:rPr lang="zh-CN" altLang="en-US" sz="2400" b="1" smtClean="0">
                <a:solidFill>
                  <a:srgbClr val="000099"/>
                </a:solidFill>
                <a:latin typeface="Times New Roman" pitchFamily="18" charset="0"/>
              </a:rPr>
              <a:t>将有机或无机过氧化物与还原剂复合，可组成</a:t>
            </a:r>
            <a:r>
              <a:rPr lang="zh-CN" altLang="en-US" sz="2400" b="1" smtClean="0">
                <a:solidFill>
                  <a:srgbClr val="A50021"/>
                </a:solidFill>
                <a:latin typeface="Times New Roman" pitchFamily="18" charset="0"/>
              </a:rPr>
              <a:t>氧化</a:t>
            </a:r>
            <a:r>
              <a:rPr lang="en-US" altLang="zh-CN" sz="2400" b="1" smtClean="0">
                <a:solidFill>
                  <a:srgbClr val="A50021"/>
                </a:solidFill>
                <a:latin typeface="Times New Roman" pitchFamily="18" charset="0"/>
              </a:rPr>
              <a:t>-</a:t>
            </a:r>
            <a:r>
              <a:rPr lang="zh-CN" altLang="en-US" sz="2400" b="1" smtClean="0">
                <a:solidFill>
                  <a:srgbClr val="A50021"/>
                </a:solidFill>
                <a:latin typeface="Times New Roman" pitchFamily="18" charset="0"/>
              </a:rPr>
              <a:t>还原引发体系</a:t>
            </a:r>
            <a:r>
              <a:rPr lang="zh-CN" altLang="en-US" sz="2400" b="1" smtClean="0">
                <a:solidFill>
                  <a:srgbClr val="000099"/>
                </a:solidFill>
                <a:latin typeface="Times New Roman" pitchFamily="18" charset="0"/>
              </a:rPr>
              <a:t>。</a:t>
            </a:r>
          </a:p>
          <a:p>
            <a:pPr marL="0" indent="625475" algn="just" eaLnBrk="1" hangingPunct="1">
              <a:lnSpc>
                <a:spcPct val="120000"/>
              </a:lnSpc>
              <a:spcBef>
                <a:spcPct val="50000"/>
              </a:spcBef>
              <a:buFont typeface="Wingdings" pitchFamily="2" charset="2"/>
              <a:buNone/>
            </a:pPr>
            <a:r>
              <a:rPr lang="zh-CN" altLang="en-US" sz="2400" b="1" smtClean="0">
                <a:solidFill>
                  <a:srgbClr val="000099"/>
                </a:solidFill>
                <a:latin typeface="Times New Roman" pitchFamily="18" charset="0"/>
              </a:rPr>
              <a:t>优点：活化能低（</a:t>
            </a:r>
            <a:r>
              <a:rPr lang="en-US" altLang="zh-CN" sz="2400" b="1" smtClean="0">
                <a:solidFill>
                  <a:srgbClr val="000099"/>
                </a:solidFill>
                <a:latin typeface="Times New Roman" pitchFamily="18" charset="0"/>
              </a:rPr>
              <a:t>40</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60kJ/mol</a:t>
            </a:r>
            <a:r>
              <a:rPr lang="zh-CN" altLang="en-US" sz="2400" b="1" smtClean="0">
                <a:solidFill>
                  <a:srgbClr val="000099"/>
                </a:solidFill>
                <a:latin typeface="Times New Roman" pitchFamily="18" charset="0"/>
              </a:rPr>
              <a:t>），引发温度低（</a:t>
            </a:r>
            <a:r>
              <a:rPr lang="en-US" altLang="zh-CN" sz="2400" b="1" smtClean="0">
                <a:solidFill>
                  <a:srgbClr val="000099"/>
                </a:solidFill>
                <a:latin typeface="Times New Roman" pitchFamily="18" charset="0"/>
              </a:rPr>
              <a:t>0</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50℃</a:t>
            </a:r>
            <a:r>
              <a:rPr lang="zh-CN" altLang="en-US" sz="2400" b="1" smtClean="0">
                <a:solidFill>
                  <a:srgbClr val="000099"/>
                </a:solidFill>
                <a:latin typeface="Times New Roman" pitchFamily="18" charset="0"/>
              </a:rPr>
              <a:t>），聚合速率大。</a:t>
            </a:r>
          </a:p>
          <a:p>
            <a:pPr marL="0" indent="625475" algn="just" eaLnBrk="1" hangingPunct="1">
              <a:lnSpc>
                <a:spcPct val="120000"/>
              </a:lnSpc>
              <a:spcBef>
                <a:spcPct val="50000"/>
              </a:spcBef>
              <a:buFont typeface="Wingdings" pitchFamily="2" charset="2"/>
              <a:buNone/>
            </a:pPr>
            <a:r>
              <a:rPr lang="zh-CN" altLang="en-US" sz="2400" b="1" smtClean="0">
                <a:solidFill>
                  <a:srgbClr val="000099"/>
                </a:solidFill>
                <a:latin typeface="Times New Roman" pitchFamily="18" charset="0"/>
              </a:rPr>
              <a:t>有</a:t>
            </a:r>
            <a:r>
              <a:rPr lang="zh-CN" altLang="en-US" sz="2400" b="1" smtClean="0">
                <a:solidFill>
                  <a:srgbClr val="A50021"/>
                </a:solidFill>
                <a:latin typeface="Times New Roman" pitchFamily="18" charset="0"/>
              </a:rPr>
              <a:t>水溶性和油溶性氧化</a:t>
            </a:r>
            <a:r>
              <a:rPr lang="en-US" altLang="zh-CN" sz="2400" b="1" smtClean="0">
                <a:solidFill>
                  <a:srgbClr val="A50021"/>
                </a:solidFill>
                <a:latin typeface="Times New Roman" pitchFamily="18" charset="0"/>
              </a:rPr>
              <a:t>-</a:t>
            </a:r>
            <a:r>
              <a:rPr lang="zh-CN" altLang="en-US" sz="2400" b="1" smtClean="0">
                <a:solidFill>
                  <a:srgbClr val="A50021"/>
                </a:solidFill>
                <a:latin typeface="Times New Roman" pitchFamily="18" charset="0"/>
              </a:rPr>
              <a:t>还原引发体系</a:t>
            </a:r>
            <a:r>
              <a:rPr lang="zh-CN" altLang="en-US" sz="2400" b="1" smtClean="0">
                <a:solidFill>
                  <a:srgbClr val="000099"/>
                </a:solidFill>
                <a:latin typeface="Times New Roman" pitchFamily="18" charset="0"/>
              </a:rPr>
              <a:t>之分。前者用于乳液聚合和水溶液聚合，后者用于有机溶液聚合和本体聚合。</a:t>
            </a:r>
          </a:p>
        </p:txBody>
      </p:sp>
      <p:sp>
        <p:nvSpPr>
          <p:cNvPr id="101379"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38119" name="Rectangle 7"/>
          <p:cNvSpPr>
            <a:spLocks noChangeArrowheads="1"/>
          </p:cNvSpPr>
          <p:nvPr/>
        </p:nvSpPr>
        <p:spPr bwMode="auto">
          <a:xfrm>
            <a:off x="611188" y="908050"/>
            <a:ext cx="316071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氧化</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还原引发体系</a:t>
            </a:r>
          </a:p>
        </p:txBody>
      </p:sp>
    </p:spTree>
    <p:extLst>
      <p:ext uri="{BB962C8B-B14F-4D97-AF65-F5344CB8AC3E}">
        <p14:creationId xmlns:p14="http://schemas.microsoft.com/office/powerpoint/2010/main" val="2425650345"/>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sz="half" idx="1"/>
          </p:nvPr>
        </p:nvSpPr>
        <p:spPr>
          <a:xfrm>
            <a:off x="611188" y="1557338"/>
            <a:ext cx="7921625" cy="1943100"/>
          </a:xfrm>
        </p:spPr>
        <p:txBody>
          <a:bodyPr/>
          <a:lstStyle/>
          <a:p>
            <a:pPr marL="1258888" indent="-1258888" eaLnBrk="1" hangingPunct="1">
              <a:lnSpc>
                <a:spcPct val="120000"/>
              </a:lnSpc>
              <a:buFont typeface="Wingdings" pitchFamily="2" charset="2"/>
              <a:buNone/>
            </a:pPr>
            <a:r>
              <a:rPr lang="zh-CN" altLang="en-US" sz="2400" b="1" smtClean="0">
                <a:solidFill>
                  <a:srgbClr val="000099"/>
                </a:solidFill>
                <a:latin typeface="Times New Roman" pitchFamily="18" charset="0"/>
              </a:rPr>
              <a:t>氧化剂：</a:t>
            </a:r>
            <a:r>
              <a:rPr lang="zh-CN" altLang="en-US" sz="2400" b="1" smtClean="0">
                <a:solidFill>
                  <a:srgbClr val="A50021"/>
                </a:solidFill>
                <a:latin typeface="Times New Roman" pitchFamily="18" charset="0"/>
              </a:rPr>
              <a:t>过氧化氢、过硫酸盐、氢过氧化物</a:t>
            </a:r>
            <a:r>
              <a:rPr lang="zh-CN" altLang="en-US" sz="2400" b="1" smtClean="0">
                <a:solidFill>
                  <a:srgbClr val="000099"/>
                </a:solidFill>
                <a:latin typeface="Times New Roman" pitchFamily="18" charset="0"/>
              </a:rPr>
              <a:t>等。</a:t>
            </a:r>
          </a:p>
          <a:p>
            <a:pPr marL="1258888" indent="-1258888" eaLnBrk="1" hangingPunct="1">
              <a:lnSpc>
                <a:spcPct val="120000"/>
              </a:lnSpc>
              <a:buFont typeface="Wingdings" pitchFamily="2" charset="2"/>
              <a:buNone/>
            </a:pPr>
            <a:r>
              <a:rPr lang="zh-CN" altLang="en-US" sz="2400" b="1" smtClean="0">
                <a:solidFill>
                  <a:srgbClr val="000099"/>
                </a:solidFill>
                <a:latin typeface="Times New Roman" pitchFamily="18" charset="0"/>
              </a:rPr>
              <a:t>还原剂：</a:t>
            </a:r>
            <a:r>
              <a:rPr lang="zh-CN" altLang="en-US" sz="2400" b="1" smtClean="0">
                <a:solidFill>
                  <a:srgbClr val="A50021"/>
                </a:solidFill>
                <a:latin typeface="Times New Roman" pitchFamily="18" charset="0"/>
              </a:rPr>
              <a:t>无机还原剂</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Fe</a:t>
            </a:r>
            <a:r>
              <a:rPr lang="en-US" altLang="zh-CN" sz="2400" b="1" baseline="30000" smtClean="0">
                <a:solidFill>
                  <a:srgbClr val="000099"/>
                </a:solidFill>
                <a:latin typeface="Times New Roman" pitchFamily="18" charset="0"/>
              </a:rPr>
              <a:t>2+</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Cu</a:t>
            </a:r>
            <a:r>
              <a:rPr lang="en-US" altLang="zh-CN" sz="2400" b="1" baseline="30000" smtClean="0">
                <a:solidFill>
                  <a:srgbClr val="000099"/>
                </a:solidFill>
                <a:latin typeface="Times New Roman" pitchFamily="18" charset="0"/>
              </a:rPr>
              <a:t>+</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NaHSO</a:t>
            </a:r>
            <a:r>
              <a:rPr lang="en-US" altLang="zh-CN" sz="2400" b="1" baseline="-25000" smtClean="0">
                <a:solidFill>
                  <a:srgbClr val="000099"/>
                </a:solidFill>
                <a:latin typeface="Times New Roman" pitchFamily="18" charset="0"/>
              </a:rPr>
              <a:t>3</a:t>
            </a:r>
            <a:r>
              <a:rPr lang="zh-CN" altLang="en-US" sz="2400" b="1" smtClean="0">
                <a:solidFill>
                  <a:srgbClr val="000099"/>
                </a:solidFill>
                <a:latin typeface="Times New Roman" pitchFamily="18" charset="0"/>
              </a:rPr>
              <a:t>、 </a:t>
            </a:r>
            <a:r>
              <a:rPr lang="en-US" altLang="zh-CN" sz="2400" b="1" smtClean="0">
                <a:solidFill>
                  <a:srgbClr val="000099"/>
                </a:solidFill>
                <a:latin typeface="Times New Roman" pitchFamily="18" charset="0"/>
              </a:rPr>
              <a:t>Na</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SO</a:t>
            </a:r>
            <a:r>
              <a:rPr lang="en-US" altLang="zh-CN" sz="2400" b="1" baseline="-25000" smtClean="0">
                <a:solidFill>
                  <a:srgbClr val="000099"/>
                </a:solidFill>
                <a:latin typeface="Times New Roman" pitchFamily="18" charset="0"/>
              </a:rPr>
              <a:t>3</a:t>
            </a:r>
            <a:r>
              <a:rPr lang="zh-CN" altLang="en-US" sz="2400" b="1" smtClean="0">
                <a:solidFill>
                  <a:srgbClr val="000099"/>
                </a:solidFill>
                <a:latin typeface="Times New Roman" pitchFamily="18" charset="0"/>
              </a:rPr>
              <a:t>、 </a:t>
            </a:r>
            <a:r>
              <a:rPr lang="en-US" altLang="zh-CN" sz="2400" b="1" smtClean="0">
                <a:solidFill>
                  <a:srgbClr val="000099"/>
                </a:solidFill>
                <a:latin typeface="Times New Roman" pitchFamily="18" charset="0"/>
              </a:rPr>
              <a:t>Na</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S</a:t>
            </a:r>
            <a:r>
              <a:rPr lang="en-US" altLang="zh-CN" sz="2400" b="1" baseline="-25000" smtClean="0">
                <a:solidFill>
                  <a:srgbClr val="000099"/>
                </a:solidFill>
                <a:latin typeface="Times New Roman" pitchFamily="18" charset="0"/>
              </a:rPr>
              <a:t>2</a:t>
            </a:r>
            <a:r>
              <a:rPr lang="en-US" altLang="zh-CN" sz="2400" b="1" smtClean="0">
                <a:solidFill>
                  <a:srgbClr val="000099"/>
                </a:solidFill>
                <a:latin typeface="Times New Roman" pitchFamily="18" charset="0"/>
              </a:rPr>
              <a:t>O</a:t>
            </a:r>
            <a:r>
              <a:rPr lang="en-US" altLang="zh-CN" sz="2400" b="1" baseline="-25000" smtClean="0">
                <a:solidFill>
                  <a:srgbClr val="000099"/>
                </a:solidFill>
                <a:latin typeface="Times New Roman" pitchFamily="18" charset="0"/>
              </a:rPr>
              <a:t>3</a:t>
            </a:r>
            <a:r>
              <a:rPr lang="zh-CN" altLang="en-US" sz="2400" b="1" smtClean="0">
                <a:solidFill>
                  <a:srgbClr val="000099"/>
                </a:solidFill>
                <a:latin typeface="Times New Roman" pitchFamily="18" charset="0"/>
              </a:rPr>
              <a:t>等）、</a:t>
            </a:r>
            <a:r>
              <a:rPr lang="zh-CN" altLang="en-US" sz="2400" b="1" smtClean="0">
                <a:solidFill>
                  <a:srgbClr val="A50021"/>
                </a:solidFill>
                <a:latin typeface="Times New Roman" pitchFamily="18" charset="0"/>
              </a:rPr>
              <a:t>有机还原剂</a:t>
            </a:r>
            <a:r>
              <a:rPr lang="zh-CN" altLang="en-US" sz="2400" b="1" smtClean="0">
                <a:solidFill>
                  <a:srgbClr val="000099"/>
                </a:solidFill>
                <a:latin typeface="Times New Roman" pitchFamily="18" charset="0"/>
              </a:rPr>
              <a:t>（醇、铵、草酸、葡萄糖等）。</a:t>
            </a:r>
            <a:endParaRPr lang="zh-CN" altLang="en-US" sz="2400" smtClean="0">
              <a:solidFill>
                <a:srgbClr val="000099"/>
              </a:solidFill>
              <a:latin typeface="Times New Roman" pitchFamily="18" charset="0"/>
            </a:endParaRPr>
          </a:p>
        </p:txBody>
      </p:sp>
      <p:graphicFrame>
        <p:nvGraphicFramePr>
          <p:cNvPr id="102403" name="Object 4"/>
          <p:cNvGraphicFramePr>
            <a:graphicFrameLocks noGrp="1" noChangeAspect="1"/>
          </p:cNvGraphicFramePr>
          <p:nvPr>
            <p:ph sz="half" idx="2"/>
          </p:nvPr>
        </p:nvGraphicFramePr>
        <p:xfrm>
          <a:off x="1330325" y="3816350"/>
          <a:ext cx="5905500" cy="1844675"/>
        </p:xfrm>
        <a:graphic>
          <a:graphicData uri="http://schemas.openxmlformats.org/presentationml/2006/ole">
            <mc:AlternateContent xmlns:mc="http://schemas.openxmlformats.org/markup-compatibility/2006">
              <mc:Choice xmlns:v="urn:schemas-microsoft-com:vml" Requires="v">
                <p:oleObj spid="_x0000_s45066" name="Document" r:id="rId3" imgW="3352800" imgH="1047750" progId="ChemWindow.Document">
                  <p:embed/>
                </p:oleObj>
              </mc:Choice>
              <mc:Fallback>
                <p:oleObj name="Document" r:id="rId3" imgW="3352800" imgH="104775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25" y="3816350"/>
                        <a:ext cx="590550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04" name="Rectangle 6"/>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39144" name="Rectangle 8"/>
          <p:cNvSpPr>
            <a:spLocks noChangeArrowheads="1"/>
          </p:cNvSpPr>
          <p:nvPr/>
        </p:nvSpPr>
        <p:spPr bwMode="auto">
          <a:xfrm>
            <a:off x="611188" y="908050"/>
            <a:ext cx="512445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1</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）水溶性氧化</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还原引发体系</a:t>
            </a:r>
          </a:p>
        </p:txBody>
      </p:sp>
    </p:spTree>
    <p:extLst>
      <p:ext uri="{BB962C8B-B14F-4D97-AF65-F5344CB8AC3E}">
        <p14:creationId xmlns:p14="http://schemas.microsoft.com/office/powerpoint/2010/main" val="2979940949"/>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63" name="Rectangle 3"/>
          <p:cNvSpPr>
            <a:spLocks noGrp="1" noChangeArrowheads="1"/>
          </p:cNvSpPr>
          <p:nvPr>
            <p:ph type="body" idx="1"/>
          </p:nvPr>
        </p:nvSpPr>
        <p:spPr>
          <a:xfrm>
            <a:off x="611188" y="1196975"/>
            <a:ext cx="8218487" cy="4608513"/>
          </a:xfrm>
        </p:spPr>
        <p:txBody>
          <a:bodyPr/>
          <a:lstStyle/>
          <a:p>
            <a:pPr marL="0" indent="0" eaLnBrk="1" hangingPunct="1">
              <a:buFont typeface="Wingdings" pitchFamily="2" charset="2"/>
              <a:buNone/>
              <a:defRPr/>
            </a:pPr>
            <a:r>
              <a:rPr lang="zh-CN" altLang="en-US" sz="2800" b="1" smtClean="0">
                <a:solidFill>
                  <a:srgbClr val="000099"/>
                </a:solidFill>
                <a:effectLst>
                  <a:outerShdw blurRad="38100" dist="38100" dir="2700000" algn="tl">
                    <a:srgbClr val="C0C0C0"/>
                  </a:outerShdw>
                </a:effectLst>
                <a:latin typeface="Times New Roman" pitchFamily="18" charset="0"/>
                <a:ea typeface="黑体" pitchFamily="49" charset="-122"/>
              </a:rPr>
              <a:t>组成</a:t>
            </a:r>
            <a:r>
              <a:rPr lang="zh-CN" altLang="en-US" sz="2800" b="1" smtClean="0">
                <a:solidFill>
                  <a:srgbClr val="A50021"/>
                </a:solidFill>
                <a:effectLst>
                  <a:outerShdw blurRad="38100" dist="38100" dir="2700000" algn="tl">
                    <a:srgbClr val="C0C0C0"/>
                  </a:outerShdw>
                </a:effectLst>
                <a:latin typeface="Times New Roman" pitchFamily="18" charset="0"/>
                <a:ea typeface="黑体" pitchFamily="49" charset="-122"/>
              </a:rPr>
              <a:t>氧化</a:t>
            </a:r>
            <a:r>
              <a:rPr lang="en-US" altLang="zh-CN" sz="2800" b="1" smtClean="0">
                <a:solidFill>
                  <a:srgbClr val="A50021"/>
                </a:solidFill>
                <a:effectLst>
                  <a:outerShdw blurRad="38100" dist="38100" dir="2700000" algn="tl">
                    <a:srgbClr val="C0C0C0"/>
                  </a:outerShdw>
                </a:effectLst>
                <a:latin typeface="Times New Roman" pitchFamily="18" charset="0"/>
                <a:ea typeface="黑体" pitchFamily="49" charset="-122"/>
              </a:rPr>
              <a:t>-</a:t>
            </a:r>
            <a:r>
              <a:rPr lang="zh-CN" altLang="en-US" sz="2800" b="1" smtClean="0">
                <a:solidFill>
                  <a:srgbClr val="A50021"/>
                </a:solidFill>
                <a:effectLst>
                  <a:outerShdw blurRad="38100" dist="38100" dir="2700000" algn="tl">
                    <a:srgbClr val="C0C0C0"/>
                  </a:outerShdw>
                </a:effectLst>
                <a:latin typeface="Times New Roman" pitchFamily="18" charset="0"/>
                <a:ea typeface="黑体" pitchFamily="49" charset="-122"/>
              </a:rPr>
              <a:t>还原体系</a:t>
            </a:r>
            <a:r>
              <a:rPr lang="zh-CN" altLang="en-US" sz="2800" b="1" smtClean="0">
                <a:solidFill>
                  <a:srgbClr val="000099"/>
                </a:solidFill>
                <a:effectLst>
                  <a:outerShdw blurRad="38100" dist="38100" dir="2700000" algn="tl">
                    <a:srgbClr val="C0C0C0"/>
                  </a:outerShdw>
                </a:effectLst>
                <a:latin typeface="Times New Roman" pitchFamily="18" charset="0"/>
                <a:ea typeface="黑体" pitchFamily="49" charset="-122"/>
              </a:rPr>
              <a:t>后，分解活化能可大大降低。</a:t>
            </a:r>
          </a:p>
          <a:p>
            <a:pPr marL="0" indent="0" eaLnBrk="1" hangingPunct="1">
              <a:buFont typeface="Wingdings" pitchFamily="2" charset="2"/>
              <a:buNone/>
              <a:defRPr/>
            </a:pPr>
            <a:endParaRPr lang="zh-CN" altLang="en-US" sz="2400" b="1" smtClean="0">
              <a:solidFill>
                <a:srgbClr val="000099"/>
              </a:solidFill>
              <a:latin typeface="Times New Roman" pitchFamily="18" charset="0"/>
            </a:endParaRPr>
          </a:p>
          <a:p>
            <a:pPr marL="0" indent="0" eaLnBrk="1" hangingPunct="1">
              <a:buFont typeface="Wingdings" pitchFamily="2" charset="2"/>
              <a:buNone/>
              <a:defRPr/>
            </a:pPr>
            <a:r>
              <a:rPr lang="zh-CN" altLang="en-US" sz="2400" b="1" smtClean="0">
                <a:solidFill>
                  <a:srgbClr val="A50021"/>
                </a:solidFill>
                <a:latin typeface="Times New Roman" pitchFamily="18" charset="0"/>
              </a:rPr>
              <a:t>         过氧化氢：</a:t>
            </a:r>
            <a:r>
              <a:rPr lang="en-US" altLang="zh-CN" sz="2400" b="1" smtClean="0">
                <a:solidFill>
                  <a:srgbClr val="000099"/>
                </a:solidFill>
                <a:latin typeface="Times New Roman" pitchFamily="18" charset="0"/>
              </a:rPr>
              <a:t>220kJ/mol</a:t>
            </a:r>
            <a:r>
              <a:rPr lang="zh-CN" altLang="en-US" sz="2400" b="1" smtClean="0">
                <a:solidFill>
                  <a:srgbClr val="000099"/>
                </a:solidFill>
                <a:latin typeface="Times New Roman" pitchFamily="18" charset="0"/>
              </a:rPr>
              <a:t>，</a:t>
            </a:r>
          </a:p>
          <a:p>
            <a:pPr marL="0" indent="0" eaLnBrk="1" hangingPunct="1">
              <a:buFont typeface="Wingdings" pitchFamily="2" charset="2"/>
              <a:buNone/>
              <a:defRPr/>
            </a:pPr>
            <a:r>
              <a:rPr lang="zh-CN" altLang="en-US" sz="2400" b="1" smtClean="0">
                <a:solidFill>
                  <a:srgbClr val="A50021"/>
                </a:solidFill>
                <a:latin typeface="Times New Roman" pitchFamily="18" charset="0"/>
              </a:rPr>
              <a:t>         过氧化氢 </a:t>
            </a:r>
            <a:r>
              <a:rPr lang="en-US" altLang="zh-CN" sz="2400" b="1" smtClean="0">
                <a:solidFill>
                  <a:srgbClr val="A50021"/>
                </a:solidFill>
                <a:latin typeface="Times New Roman" pitchFamily="18" charset="0"/>
              </a:rPr>
              <a:t>+ </a:t>
            </a:r>
            <a:r>
              <a:rPr lang="zh-CN" altLang="en-US" sz="2400" b="1" smtClean="0">
                <a:solidFill>
                  <a:srgbClr val="A50021"/>
                </a:solidFill>
                <a:latin typeface="Times New Roman" pitchFamily="18" charset="0"/>
              </a:rPr>
              <a:t>亚铁盐：</a:t>
            </a:r>
            <a:r>
              <a:rPr lang="en-US" altLang="zh-CN" sz="2400" b="1" smtClean="0">
                <a:solidFill>
                  <a:srgbClr val="000099"/>
                </a:solidFill>
                <a:latin typeface="Times New Roman" pitchFamily="18" charset="0"/>
              </a:rPr>
              <a:t>40kJ/mol</a:t>
            </a:r>
            <a:r>
              <a:rPr lang="zh-CN" altLang="en-US" sz="2400" b="1" smtClean="0">
                <a:solidFill>
                  <a:srgbClr val="000099"/>
                </a:solidFill>
                <a:latin typeface="Times New Roman" pitchFamily="18" charset="0"/>
              </a:rPr>
              <a:t>；</a:t>
            </a:r>
          </a:p>
          <a:p>
            <a:pPr marL="0" indent="0" eaLnBrk="1" hangingPunct="1">
              <a:buFont typeface="Wingdings" pitchFamily="2" charset="2"/>
              <a:buNone/>
              <a:defRPr/>
            </a:pPr>
            <a:endParaRPr lang="zh-CN" altLang="en-US" sz="2400" b="1" smtClean="0">
              <a:solidFill>
                <a:srgbClr val="A50021"/>
              </a:solidFill>
              <a:latin typeface="Times New Roman" pitchFamily="18" charset="0"/>
            </a:endParaRPr>
          </a:p>
          <a:p>
            <a:pPr marL="0" indent="0" eaLnBrk="1" hangingPunct="1">
              <a:buFont typeface="Wingdings" pitchFamily="2" charset="2"/>
              <a:buNone/>
              <a:defRPr/>
            </a:pPr>
            <a:r>
              <a:rPr lang="zh-CN" altLang="en-US" sz="2400" b="1" smtClean="0">
                <a:solidFill>
                  <a:srgbClr val="A50021"/>
                </a:solidFill>
                <a:latin typeface="Times New Roman" pitchFamily="18" charset="0"/>
              </a:rPr>
              <a:t>         过硫酸钾：</a:t>
            </a:r>
            <a:r>
              <a:rPr lang="en-US" altLang="zh-CN" sz="2400" b="1" smtClean="0">
                <a:solidFill>
                  <a:srgbClr val="000099"/>
                </a:solidFill>
                <a:latin typeface="Times New Roman" pitchFamily="18" charset="0"/>
              </a:rPr>
              <a:t>140kJ/mol</a:t>
            </a:r>
            <a:r>
              <a:rPr lang="zh-CN" altLang="en-US" sz="2400" b="1" smtClean="0">
                <a:solidFill>
                  <a:srgbClr val="000099"/>
                </a:solidFill>
                <a:latin typeface="Times New Roman" pitchFamily="18" charset="0"/>
              </a:rPr>
              <a:t>，</a:t>
            </a:r>
          </a:p>
          <a:p>
            <a:pPr marL="0" indent="0" eaLnBrk="1" hangingPunct="1">
              <a:buFont typeface="Wingdings" pitchFamily="2" charset="2"/>
              <a:buNone/>
              <a:defRPr/>
            </a:pPr>
            <a:r>
              <a:rPr lang="zh-CN" altLang="en-US" sz="2400" b="1" smtClean="0">
                <a:solidFill>
                  <a:srgbClr val="A50021"/>
                </a:solidFill>
                <a:latin typeface="Times New Roman" pitchFamily="18" charset="0"/>
              </a:rPr>
              <a:t>         过硫酸钾 </a:t>
            </a:r>
            <a:r>
              <a:rPr lang="en-US" altLang="zh-CN" sz="2400" b="1" smtClean="0">
                <a:solidFill>
                  <a:srgbClr val="A50021"/>
                </a:solidFill>
                <a:latin typeface="Times New Roman" pitchFamily="18" charset="0"/>
              </a:rPr>
              <a:t>+ </a:t>
            </a:r>
            <a:r>
              <a:rPr lang="zh-CN" altLang="en-US" sz="2400" b="1" smtClean="0">
                <a:solidFill>
                  <a:srgbClr val="A50021"/>
                </a:solidFill>
                <a:latin typeface="Times New Roman" pitchFamily="18" charset="0"/>
              </a:rPr>
              <a:t>亚铁盐：</a:t>
            </a:r>
            <a:r>
              <a:rPr lang="en-US" altLang="zh-CN" sz="2400" b="1" smtClean="0">
                <a:solidFill>
                  <a:srgbClr val="000099"/>
                </a:solidFill>
                <a:latin typeface="Times New Roman" pitchFamily="18" charset="0"/>
              </a:rPr>
              <a:t>50kJ/mol</a:t>
            </a:r>
            <a:r>
              <a:rPr lang="zh-CN" altLang="en-US" sz="2400" b="1" smtClean="0">
                <a:solidFill>
                  <a:srgbClr val="000099"/>
                </a:solidFill>
                <a:latin typeface="Times New Roman" pitchFamily="18" charset="0"/>
              </a:rPr>
              <a:t>；</a:t>
            </a:r>
          </a:p>
          <a:p>
            <a:pPr marL="0" indent="0" eaLnBrk="1" hangingPunct="1">
              <a:buFont typeface="Wingdings" pitchFamily="2" charset="2"/>
              <a:buNone/>
              <a:defRPr/>
            </a:pPr>
            <a:endParaRPr lang="zh-CN" altLang="en-US" sz="2400" b="1" smtClean="0">
              <a:solidFill>
                <a:srgbClr val="000099"/>
              </a:solidFill>
              <a:latin typeface="Times New Roman" pitchFamily="18" charset="0"/>
            </a:endParaRPr>
          </a:p>
          <a:p>
            <a:pPr marL="0" indent="0" eaLnBrk="1" hangingPunct="1">
              <a:buFont typeface="Wingdings" pitchFamily="2" charset="2"/>
              <a:buNone/>
              <a:defRPr/>
            </a:pPr>
            <a:r>
              <a:rPr lang="zh-CN" altLang="en-US" sz="2400" b="1" smtClean="0">
                <a:solidFill>
                  <a:srgbClr val="A50021"/>
                </a:solidFill>
                <a:latin typeface="Times New Roman" pitchFamily="18" charset="0"/>
              </a:rPr>
              <a:t>         异丙苯过氧化氢</a:t>
            </a:r>
            <a:r>
              <a:rPr lang="zh-CN" altLang="en-US" sz="2400" smtClean="0">
                <a:solidFill>
                  <a:srgbClr val="A50021"/>
                </a:solidFill>
                <a:latin typeface="Times New Roman" pitchFamily="18" charset="0"/>
              </a:rPr>
              <a:t>：</a:t>
            </a:r>
            <a:r>
              <a:rPr lang="en-US" altLang="zh-CN" sz="2400" b="1" smtClean="0">
                <a:solidFill>
                  <a:srgbClr val="000099"/>
                </a:solidFill>
                <a:latin typeface="Times New Roman" pitchFamily="18" charset="0"/>
              </a:rPr>
              <a:t>125kJ/mol</a:t>
            </a:r>
            <a:r>
              <a:rPr lang="zh-CN" altLang="en-US" sz="2400" b="1" smtClean="0">
                <a:solidFill>
                  <a:srgbClr val="000099"/>
                </a:solidFill>
                <a:latin typeface="Times New Roman" pitchFamily="18" charset="0"/>
              </a:rPr>
              <a:t>，</a:t>
            </a:r>
          </a:p>
          <a:p>
            <a:pPr marL="0" indent="0" eaLnBrk="1" hangingPunct="1">
              <a:buFont typeface="Wingdings" pitchFamily="2" charset="2"/>
              <a:buNone/>
              <a:defRPr/>
            </a:pPr>
            <a:r>
              <a:rPr lang="zh-CN" altLang="en-US" sz="2400" b="1" smtClean="0">
                <a:solidFill>
                  <a:srgbClr val="A50021"/>
                </a:solidFill>
                <a:latin typeface="Times New Roman" pitchFamily="18" charset="0"/>
              </a:rPr>
              <a:t>         异丙苯过氧化氢 </a:t>
            </a:r>
            <a:r>
              <a:rPr lang="en-US" altLang="zh-CN" sz="2400" b="1" smtClean="0">
                <a:solidFill>
                  <a:srgbClr val="A50021"/>
                </a:solidFill>
                <a:latin typeface="Times New Roman" pitchFamily="18" charset="0"/>
              </a:rPr>
              <a:t>+ </a:t>
            </a:r>
            <a:r>
              <a:rPr lang="zh-CN" altLang="en-US" sz="2400" b="1" smtClean="0">
                <a:solidFill>
                  <a:srgbClr val="A50021"/>
                </a:solidFill>
                <a:latin typeface="Times New Roman" pitchFamily="18" charset="0"/>
              </a:rPr>
              <a:t>亚铁盐：</a:t>
            </a:r>
            <a:r>
              <a:rPr lang="en-US" altLang="zh-CN" sz="2400" b="1" smtClean="0">
                <a:solidFill>
                  <a:srgbClr val="000099"/>
                </a:solidFill>
                <a:latin typeface="Times New Roman" pitchFamily="18" charset="0"/>
              </a:rPr>
              <a:t>50kJ/mol</a:t>
            </a:r>
            <a:r>
              <a:rPr lang="zh-CN" altLang="en-US" sz="2400" b="1" smtClean="0">
                <a:solidFill>
                  <a:srgbClr val="000099"/>
                </a:solidFill>
                <a:latin typeface="Times New Roman" pitchFamily="18" charset="0"/>
              </a:rPr>
              <a:t>。</a:t>
            </a:r>
          </a:p>
        </p:txBody>
      </p:sp>
      <p:sp>
        <p:nvSpPr>
          <p:cNvPr id="103427"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Tree>
    <p:extLst>
      <p:ext uri="{BB962C8B-B14F-4D97-AF65-F5344CB8AC3E}">
        <p14:creationId xmlns:p14="http://schemas.microsoft.com/office/powerpoint/2010/main" val="404595465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sz="half" idx="1"/>
          </p:nvPr>
        </p:nvSpPr>
        <p:spPr>
          <a:xfrm>
            <a:off x="611188" y="1125538"/>
            <a:ext cx="7921625" cy="1008062"/>
          </a:xfrm>
        </p:spPr>
        <p:txBody>
          <a:bodyPr/>
          <a:lstStyle/>
          <a:p>
            <a:pPr marL="0" indent="719138" algn="just" eaLnBrk="1" hangingPunct="1">
              <a:buFont typeface="Wingdings" pitchFamily="2" charset="2"/>
              <a:buNone/>
            </a:pPr>
            <a:r>
              <a:rPr lang="zh-CN" altLang="en-US" sz="2400" b="1" smtClean="0">
                <a:solidFill>
                  <a:srgbClr val="A50021"/>
                </a:solidFill>
              </a:rPr>
              <a:t>亚硫酸盐</a:t>
            </a:r>
            <a:r>
              <a:rPr lang="zh-CN" altLang="en-US" sz="2400" b="1" smtClean="0">
                <a:solidFill>
                  <a:srgbClr val="000099"/>
                </a:solidFill>
              </a:rPr>
              <a:t>和</a:t>
            </a:r>
            <a:r>
              <a:rPr lang="zh-CN" altLang="en-US" sz="2400" b="1" smtClean="0">
                <a:solidFill>
                  <a:srgbClr val="A50021"/>
                </a:solidFill>
              </a:rPr>
              <a:t>硫代硫酸盐</a:t>
            </a:r>
            <a:r>
              <a:rPr lang="zh-CN" altLang="en-US" sz="2400" b="1" smtClean="0">
                <a:solidFill>
                  <a:srgbClr val="000099"/>
                </a:solidFill>
              </a:rPr>
              <a:t>常与</a:t>
            </a:r>
            <a:r>
              <a:rPr lang="zh-CN" altLang="en-US" sz="2400" b="1" smtClean="0">
                <a:solidFill>
                  <a:srgbClr val="A50021"/>
                </a:solidFill>
              </a:rPr>
              <a:t>过硫酸盐</a:t>
            </a:r>
            <a:r>
              <a:rPr lang="zh-CN" altLang="en-US" sz="2400" b="1" smtClean="0">
                <a:solidFill>
                  <a:srgbClr val="000099"/>
                </a:solidFill>
              </a:rPr>
              <a:t>构成氧化</a:t>
            </a:r>
            <a:r>
              <a:rPr lang="en-US" altLang="zh-CN" sz="2400" b="1" smtClean="0">
                <a:solidFill>
                  <a:srgbClr val="000099"/>
                </a:solidFill>
              </a:rPr>
              <a:t>-</a:t>
            </a:r>
            <a:r>
              <a:rPr lang="zh-CN" altLang="en-US" sz="2400" b="1" smtClean="0">
                <a:solidFill>
                  <a:srgbClr val="000099"/>
                </a:solidFill>
              </a:rPr>
              <a:t>还原体系，形成两个自由基。     </a:t>
            </a:r>
          </a:p>
        </p:txBody>
      </p:sp>
      <p:graphicFrame>
        <p:nvGraphicFramePr>
          <p:cNvPr id="104451" name="Object 4"/>
          <p:cNvGraphicFramePr>
            <a:graphicFrameLocks noGrp="1" noChangeAspect="1"/>
          </p:cNvGraphicFramePr>
          <p:nvPr>
            <p:ph sz="quarter" idx="2"/>
          </p:nvPr>
        </p:nvGraphicFramePr>
        <p:xfrm>
          <a:off x="1258888" y="2171700"/>
          <a:ext cx="6551612" cy="1185863"/>
        </p:xfrm>
        <a:graphic>
          <a:graphicData uri="http://schemas.openxmlformats.org/presentationml/2006/ole">
            <mc:AlternateContent xmlns:mc="http://schemas.openxmlformats.org/markup-compatibility/2006">
              <mc:Choice xmlns:v="urn:schemas-microsoft-com:vml" Requires="v">
                <p:oleObj spid="_x0000_s46098" name="Document" r:id="rId3" imgW="3581400" imgH="647700" progId="ChemWindow.Document">
                  <p:embed/>
                </p:oleObj>
              </mc:Choice>
              <mc:Fallback>
                <p:oleObj name="Document" r:id="rId3" imgW="3581400" imgH="6477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171700"/>
                        <a:ext cx="6551612"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2" name="Rectangle 6"/>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41191" name="Rectangle 7"/>
          <p:cNvSpPr>
            <a:spLocks noChangeArrowheads="1"/>
          </p:cNvSpPr>
          <p:nvPr/>
        </p:nvSpPr>
        <p:spPr bwMode="auto">
          <a:xfrm>
            <a:off x="611188" y="3719513"/>
            <a:ext cx="792162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rPr>
              <a:t>       </a:t>
            </a:r>
            <a:r>
              <a:rPr lang="zh-CN" altLang="en-US" sz="2400" b="1">
                <a:solidFill>
                  <a:srgbClr val="A50021"/>
                </a:solidFill>
                <a:latin typeface="Times New Roman" pitchFamily="18" charset="0"/>
              </a:rPr>
              <a:t>高锰酸钾</a:t>
            </a:r>
            <a:r>
              <a:rPr lang="zh-CN" altLang="en-US" sz="2400" b="1">
                <a:solidFill>
                  <a:srgbClr val="000099"/>
                </a:solidFill>
                <a:latin typeface="Times New Roman" pitchFamily="18" charset="0"/>
              </a:rPr>
              <a:t>和</a:t>
            </a:r>
            <a:r>
              <a:rPr lang="zh-CN" altLang="en-US" sz="2400" b="1">
                <a:solidFill>
                  <a:srgbClr val="A50021"/>
                </a:solidFill>
                <a:latin typeface="Times New Roman" pitchFamily="18" charset="0"/>
              </a:rPr>
              <a:t>草酸</a:t>
            </a:r>
            <a:r>
              <a:rPr lang="zh-CN" altLang="en-US" sz="2400" b="1">
                <a:solidFill>
                  <a:srgbClr val="000099"/>
                </a:solidFill>
                <a:latin typeface="Times New Roman" pitchFamily="18" charset="0"/>
              </a:rPr>
              <a:t>单独均不能作为引发剂，组合后可成为引发体系，活化能</a:t>
            </a:r>
            <a:r>
              <a:rPr lang="en-US" altLang="zh-CN" sz="2400" b="1">
                <a:solidFill>
                  <a:srgbClr val="000099"/>
                </a:solidFill>
                <a:latin typeface="Times New Roman" pitchFamily="18" charset="0"/>
              </a:rPr>
              <a:t>39kJ/mol</a:t>
            </a:r>
            <a:r>
              <a:rPr lang="zh-CN" altLang="en-US" sz="2400" b="1">
                <a:solidFill>
                  <a:srgbClr val="000099"/>
                </a:solidFill>
                <a:latin typeface="Times New Roman" pitchFamily="18" charset="0"/>
              </a:rPr>
              <a:t>，可在</a:t>
            </a:r>
            <a:r>
              <a:rPr lang="en-US" altLang="zh-CN" sz="2400" b="1">
                <a:solidFill>
                  <a:srgbClr val="000099"/>
                </a:solidFill>
                <a:latin typeface="Times New Roman" pitchFamily="18" charset="0"/>
              </a:rPr>
              <a:t>10</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30℃</a:t>
            </a:r>
            <a:r>
              <a:rPr lang="zh-CN" altLang="en-US" sz="2400" b="1">
                <a:solidFill>
                  <a:srgbClr val="000099"/>
                </a:solidFill>
                <a:latin typeface="Times New Roman" pitchFamily="18" charset="0"/>
              </a:rPr>
              <a:t>下引发聚合。</a:t>
            </a:r>
            <a:endParaRPr lang="zh-CN" altLang="en-US" sz="2400">
              <a:solidFill>
                <a:srgbClr val="000099"/>
              </a:solidFill>
              <a:latin typeface="Times New Roman" pitchFamily="18" charset="0"/>
            </a:endParaRPr>
          </a:p>
        </p:txBody>
      </p:sp>
      <p:graphicFrame>
        <p:nvGraphicFramePr>
          <p:cNvPr id="2141192" name="Object 8"/>
          <p:cNvGraphicFramePr>
            <a:graphicFrameLocks noChangeAspect="1"/>
          </p:cNvGraphicFramePr>
          <p:nvPr/>
        </p:nvGraphicFramePr>
        <p:xfrm>
          <a:off x="755650" y="5084763"/>
          <a:ext cx="7632700" cy="768350"/>
        </p:xfrm>
        <a:graphic>
          <a:graphicData uri="http://schemas.openxmlformats.org/presentationml/2006/ole">
            <mc:AlternateContent xmlns:mc="http://schemas.openxmlformats.org/markup-compatibility/2006">
              <mc:Choice xmlns:v="urn:schemas-microsoft-com:vml" Requires="v">
                <p:oleObj spid="_x0000_s46099" name="Document" r:id="rId5" imgW="4448175" imgH="447675" progId="ChemWindow.Document">
                  <p:embed/>
                </p:oleObj>
              </mc:Choice>
              <mc:Fallback>
                <p:oleObj name="Document" r:id="rId5" imgW="4448175" imgH="447675"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084763"/>
                        <a:ext cx="76327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42238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1191"/>
                                        </p:tgtEl>
                                        <p:attrNameLst>
                                          <p:attrName>style.visibility</p:attrName>
                                        </p:attrNameLst>
                                      </p:cBhvr>
                                      <p:to>
                                        <p:strVal val="visible"/>
                                      </p:to>
                                    </p:set>
                                    <p:animEffect transition="in" filter="wipe(left)">
                                      <p:cBhvr>
                                        <p:cTn id="7" dur="500"/>
                                        <p:tgtEl>
                                          <p:spTgt spid="2141191"/>
                                        </p:tgtEl>
                                      </p:cBhvr>
                                    </p:animEffect>
                                  </p:childTnLst>
                                </p:cTn>
                              </p:par>
                              <p:par>
                                <p:cTn id="8" presetID="22" presetClass="entr" presetSubtype="8" fill="hold" nodeType="withEffect">
                                  <p:stCondLst>
                                    <p:cond delay="0"/>
                                  </p:stCondLst>
                                  <p:childTnLst>
                                    <p:set>
                                      <p:cBhvr>
                                        <p:cTn id="9" dur="1" fill="hold">
                                          <p:stCondLst>
                                            <p:cond delay="0"/>
                                          </p:stCondLst>
                                        </p:cTn>
                                        <p:tgtEl>
                                          <p:spTgt spid="2141192"/>
                                        </p:tgtEl>
                                        <p:attrNameLst>
                                          <p:attrName>style.visibility</p:attrName>
                                        </p:attrNameLst>
                                      </p:cBhvr>
                                      <p:to>
                                        <p:strVal val="visible"/>
                                      </p:to>
                                    </p:set>
                                    <p:animEffect transition="in" filter="wipe(left)">
                                      <p:cBhvr>
                                        <p:cTn id="10" dur="500"/>
                                        <p:tgtEl>
                                          <p:spTgt spid="214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9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sz="half" idx="1"/>
          </p:nvPr>
        </p:nvSpPr>
        <p:spPr>
          <a:xfrm>
            <a:off x="611188" y="1484313"/>
            <a:ext cx="7921625" cy="1657350"/>
          </a:xfrm>
        </p:spPr>
        <p:txBody>
          <a:bodyPr/>
          <a:lstStyle/>
          <a:p>
            <a:pPr marL="1258888" indent="-1258888" algn="just" eaLnBrk="1" hangingPunct="1">
              <a:buFont typeface="Wingdings" pitchFamily="2" charset="2"/>
              <a:buNone/>
            </a:pPr>
            <a:r>
              <a:rPr lang="zh-CN" altLang="en-US" sz="2400" b="1" smtClean="0">
                <a:solidFill>
                  <a:srgbClr val="000099"/>
                </a:solidFill>
                <a:latin typeface="Times New Roman" pitchFamily="18" charset="0"/>
              </a:rPr>
              <a:t>氧化剂：</a:t>
            </a:r>
            <a:r>
              <a:rPr lang="zh-CN" altLang="en-US" sz="2400" b="1" smtClean="0">
                <a:solidFill>
                  <a:srgbClr val="A50021"/>
                </a:solidFill>
                <a:latin typeface="Times New Roman" pitchFamily="18" charset="0"/>
              </a:rPr>
              <a:t>氢过氧化物、二烷基过氧化物、二酰基过氧化物</a:t>
            </a:r>
            <a:r>
              <a:rPr lang="zh-CN" altLang="en-US" sz="2400" b="1" smtClean="0">
                <a:solidFill>
                  <a:srgbClr val="000099"/>
                </a:solidFill>
                <a:latin typeface="Times New Roman" pitchFamily="18" charset="0"/>
              </a:rPr>
              <a:t>等。</a:t>
            </a:r>
          </a:p>
          <a:p>
            <a:pPr marL="1258888" indent="-1258888" algn="just" eaLnBrk="1" hangingPunct="1">
              <a:buFont typeface="Wingdings" pitchFamily="2" charset="2"/>
              <a:buNone/>
            </a:pPr>
            <a:r>
              <a:rPr lang="zh-CN" altLang="en-US" sz="2400" b="1" smtClean="0">
                <a:solidFill>
                  <a:srgbClr val="000099"/>
                </a:solidFill>
                <a:latin typeface="Times New Roman" pitchFamily="18" charset="0"/>
              </a:rPr>
              <a:t>还原剂：</a:t>
            </a:r>
            <a:r>
              <a:rPr lang="zh-CN" altLang="en-US" sz="2400" b="1" smtClean="0">
                <a:solidFill>
                  <a:srgbClr val="A50021"/>
                </a:solidFill>
                <a:latin typeface="Times New Roman" pitchFamily="18" charset="0"/>
              </a:rPr>
              <a:t>叔胺、环烷酸盐、硫醇、有机金属化合物，如</a:t>
            </a:r>
            <a:r>
              <a:rPr lang="en-US" altLang="zh-CN" sz="2400" b="1" smtClean="0">
                <a:solidFill>
                  <a:srgbClr val="A50021"/>
                </a:solidFill>
                <a:latin typeface="Times New Roman" pitchFamily="18" charset="0"/>
              </a:rPr>
              <a:t>[Al(C</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H</a:t>
            </a:r>
            <a:r>
              <a:rPr lang="en-US" altLang="zh-CN" sz="2400" b="1" baseline="-25000" smtClean="0">
                <a:solidFill>
                  <a:srgbClr val="A50021"/>
                </a:solidFill>
                <a:latin typeface="Times New Roman" pitchFamily="18" charset="0"/>
              </a:rPr>
              <a:t>5</a:t>
            </a:r>
            <a:r>
              <a:rPr lang="en-US" altLang="zh-CN" sz="2400" b="1" smtClean="0">
                <a:solidFill>
                  <a:srgbClr val="A50021"/>
                </a:solidFill>
                <a:latin typeface="Times New Roman" pitchFamily="18" charset="0"/>
              </a:rPr>
              <a:t>)</a:t>
            </a:r>
            <a:r>
              <a:rPr lang="en-US" altLang="zh-CN" sz="2400" b="1" baseline="-25000" smtClean="0">
                <a:solidFill>
                  <a:srgbClr val="A50021"/>
                </a:solidFill>
                <a:latin typeface="Times New Roman" pitchFamily="18" charset="0"/>
              </a:rPr>
              <a:t>3</a:t>
            </a:r>
            <a:r>
              <a:rPr lang="en-US" altLang="zh-CN" sz="2400" b="1" smtClean="0">
                <a:solidFill>
                  <a:srgbClr val="A50021"/>
                </a:solidFill>
                <a:latin typeface="Times New Roman" pitchFamily="18" charset="0"/>
              </a:rPr>
              <a:t>]</a:t>
            </a:r>
            <a:r>
              <a:rPr lang="zh-CN" altLang="en-US" sz="2400" b="1" smtClean="0">
                <a:solidFill>
                  <a:srgbClr val="A50021"/>
                </a:solidFill>
                <a:latin typeface="Times New Roman" pitchFamily="18" charset="0"/>
              </a:rPr>
              <a:t>、 </a:t>
            </a:r>
            <a:r>
              <a:rPr lang="en-US" altLang="zh-CN" sz="2400" b="1" smtClean="0">
                <a:solidFill>
                  <a:srgbClr val="A50021"/>
                </a:solidFill>
                <a:latin typeface="Times New Roman" pitchFamily="18" charset="0"/>
              </a:rPr>
              <a:t>[B(C</a:t>
            </a:r>
            <a:r>
              <a:rPr lang="en-US" altLang="zh-CN" sz="2400" b="1" baseline="-25000" smtClean="0">
                <a:solidFill>
                  <a:srgbClr val="A50021"/>
                </a:solidFill>
                <a:latin typeface="Times New Roman" pitchFamily="18" charset="0"/>
              </a:rPr>
              <a:t>2</a:t>
            </a:r>
            <a:r>
              <a:rPr lang="en-US" altLang="zh-CN" sz="2400" b="1" smtClean="0">
                <a:solidFill>
                  <a:srgbClr val="A50021"/>
                </a:solidFill>
                <a:latin typeface="Times New Roman" pitchFamily="18" charset="0"/>
              </a:rPr>
              <a:t>H</a:t>
            </a:r>
            <a:r>
              <a:rPr lang="en-US" altLang="zh-CN" sz="2400" b="1" baseline="-25000" smtClean="0">
                <a:solidFill>
                  <a:srgbClr val="A50021"/>
                </a:solidFill>
                <a:latin typeface="Times New Roman" pitchFamily="18" charset="0"/>
              </a:rPr>
              <a:t>5</a:t>
            </a:r>
            <a:r>
              <a:rPr lang="en-US" altLang="zh-CN" sz="2400" b="1" smtClean="0">
                <a:solidFill>
                  <a:srgbClr val="A50021"/>
                </a:solidFill>
                <a:latin typeface="Times New Roman" pitchFamily="18" charset="0"/>
              </a:rPr>
              <a:t>)</a:t>
            </a:r>
            <a:r>
              <a:rPr lang="en-US" altLang="zh-CN" sz="2400" b="1" baseline="-25000" smtClean="0">
                <a:solidFill>
                  <a:srgbClr val="A50021"/>
                </a:solidFill>
                <a:latin typeface="Times New Roman" pitchFamily="18" charset="0"/>
              </a:rPr>
              <a:t>3</a:t>
            </a:r>
            <a:r>
              <a:rPr lang="en-US" altLang="zh-CN" sz="2400" b="1" smtClean="0">
                <a:solidFill>
                  <a:srgbClr val="A50021"/>
                </a:solidFill>
                <a:latin typeface="Times New Roman" pitchFamily="18" charset="0"/>
              </a:rPr>
              <a:t>]</a:t>
            </a:r>
            <a:r>
              <a:rPr lang="en-US" altLang="zh-CN" sz="2400" b="1" smtClean="0">
                <a:solidFill>
                  <a:srgbClr val="000099"/>
                </a:solidFill>
                <a:latin typeface="Times New Roman" pitchFamily="18" charset="0"/>
              </a:rPr>
              <a:t> </a:t>
            </a:r>
            <a:r>
              <a:rPr lang="zh-CN" altLang="en-US" sz="2400" b="1" smtClean="0">
                <a:solidFill>
                  <a:srgbClr val="000099"/>
                </a:solidFill>
                <a:latin typeface="Times New Roman" pitchFamily="18" charset="0"/>
              </a:rPr>
              <a:t>等。     </a:t>
            </a:r>
          </a:p>
        </p:txBody>
      </p:sp>
      <p:sp>
        <p:nvSpPr>
          <p:cNvPr id="105475"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43239" name="Rectangle 7"/>
          <p:cNvSpPr>
            <a:spLocks noChangeArrowheads="1"/>
          </p:cNvSpPr>
          <p:nvPr/>
        </p:nvSpPr>
        <p:spPr bwMode="auto">
          <a:xfrm>
            <a:off x="611188" y="908050"/>
            <a:ext cx="512445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2</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）油溶性氧化</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还原引发体系</a:t>
            </a:r>
          </a:p>
        </p:txBody>
      </p:sp>
      <p:sp>
        <p:nvSpPr>
          <p:cNvPr id="105477" name="Rectangle 8"/>
          <p:cNvSpPr>
            <a:spLocks noChangeArrowheads="1"/>
          </p:cNvSpPr>
          <p:nvPr/>
        </p:nvSpPr>
        <p:spPr bwMode="auto">
          <a:xfrm>
            <a:off x="611188" y="3286125"/>
            <a:ext cx="79216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5475" algn="just" fontAlgn="base">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最常用的油溶性氧化</a:t>
            </a:r>
            <a:r>
              <a:rPr lang="en-US" altLang="zh-CN" sz="2400" b="1">
                <a:solidFill>
                  <a:srgbClr val="000099"/>
                </a:solidFill>
                <a:latin typeface="Times New Roman" pitchFamily="18" charset="0"/>
              </a:rPr>
              <a:t>—</a:t>
            </a:r>
            <a:r>
              <a:rPr lang="zh-CN" altLang="en-US" sz="2400" b="1">
                <a:solidFill>
                  <a:srgbClr val="000099"/>
                </a:solidFill>
                <a:latin typeface="Times New Roman" pitchFamily="18" charset="0"/>
              </a:rPr>
              <a:t>还原引发体系：</a:t>
            </a:r>
            <a:r>
              <a:rPr lang="zh-CN" altLang="en-US" sz="2400" b="1">
                <a:solidFill>
                  <a:srgbClr val="A50021"/>
                </a:solidFill>
                <a:latin typeface="Times New Roman" pitchFamily="18" charset="0"/>
              </a:rPr>
              <a:t>过氧化二苯甲酰（</a:t>
            </a:r>
            <a:r>
              <a:rPr lang="en-US" altLang="zh-CN" sz="2400" b="1">
                <a:solidFill>
                  <a:srgbClr val="A50021"/>
                </a:solidFill>
                <a:latin typeface="Times New Roman" pitchFamily="18" charset="0"/>
              </a:rPr>
              <a:t>BPO</a:t>
            </a:r>
            <a:r>
              <a:rPr lang="zh-CN" altLang="en-US" sz="2400" b="1">
                <a:solidFill>
                  <a:srgbClr val="A50021"/>
                </a:solidFill>
                <a:latin typeface="Times New Roman" pitchFamily="18" charset="0"/>
              </a:rPr>
              <a:t>）</a:t>
            </a:r>
            <a:r>
              <a:rPr lang="en-US" altLang="zh-CN" sz="2400" b="1">
                <a:solidFill>
                  <a:srgbClr val="A50021"/>
                </a:solidFill>
                <a:latin typeface="Times New Roman" pitchFamily="18" charset="0"/>
              </a:rPr>
              <a:t>—N, N</a:t>
            </a:r>
            <a:r>
              <a:rPr lang="zh-CN" altLang="en-US" sz="2400" b="1">
                <a:solidFill>
                  <a:srgbClr val="A50021"/>
                </a:solidFill>
                <a:latin typeface="Times New Roman" pitchFamily="18" charset="0"/>
              </a:rPr>
              <a:t>二甲基苯胺（</a:t>
            </a:r>
            <a:r>
              <a:rPr lang="en-US" altLang="zh-CN" sz="2400" b="1">
                <a:solidFill>
                  <a:srgbClr val="A50021"/>
                </a:solidFill>
                <a:latin typeface="Times New Roman" pitchFamily="18" charset="0"/>
              </a:rPr>
              <a:t>DMBA</a:t>
            </a:r>
            <a:r>
              <a:rPr lang="zh-CN" altLang="en-US" sz="2400" b="1">
                <a:solidFill>
                  <a:srgbClr val="A50021"/>
                </a:solidFill>
                <a:latin typeface="Times New Roman" pitchFamily="18" charset="0"/>
              </a:rPr>
              <a:t>）</a:t>
            </a:r>
            <a:r>
              <a:rPr lang="zh-CN" altLang="en-US" sz="2400" b="1">
                <a:solidFill>
                  <a:srgbClr val="000099"/>
                </a:solidFill>
                <a:latin typeface="Times New Roman" pitchFamily="18" charset="0"/>
              </a:rPr>
              <a:t>。</a:t>
            </a:r>
            <a:endParaRPr lang="zh-CN" altLang="en-US" sz="2400" b="1">
              <a:solidFill>
                <a:srgbClr val="000099"/>
              </a:solidFill>
            </a:endParaRPr>
          </a:p>
        </p:txBody>
      </p:sp>
      <p:graphicFrame>
        <p:nvGraphicFramePr>
          <p:cNvPr id="105478" name="Object 9"/>
          <p:cNvGraphicFramePr>
            <a:graphicFrameLocks noGrp="1" noChangeAspect="1"/>
          </p:cNvGraphicFramePr>
          <p:nvPr>
            <p:ph sz="half" idx="2"/>
          </p:nvPr>
        </p:nvGraphicFramePr>
        <p:xfrm>
          <a:off x="1042988" y="4281488"/>
          <a:ext cx="7200900" cy="2100262"/>
        </p:xfrm>
        <a:graphic>
          <a:graphicData uri="http://schemas.openxmlformats.org/presentationml/2006/ole">
            <mc:AlternateContent xmlns:mc="http://schemas.openxmlformats.org/markup-compatibility/2006">
              <mc:Choice xmlns:v="urn:schemas-microsoft-com:vml" Requires="v">
                <p:oleObj spid="_x0000_s47114" name="Document" r:id="rId3" imgW="6115050" imgH="1781175" progId="ChemWindow.Document">
                  <p:embed/>
                </p:oleObj>
              </mc:Choice>
              <mc:Fallback>
                <p:oleObj name="Document" r:id="rId3" imgW="6115050" imgH="17811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281488"/>
                        <a:ext cx="7200900"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0328900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611188" y="2132013"/>
            <a:ext cx="8353300" cy="1873250"/>
          </a:xfrm>
        </p:spPr>
        <p:txBody>
          <a:bodyPr/>
          <a:lstStyle/>
          <a:p>
            <a:pPr marL="0" indent="0" eaLnBrk="1" hangingPunct="1">
              <a:buFont typeface="Wingdings" pitchFamily="2" charset="2"/>
              <a:buNone/>
            </a:pPr>
            <a:r>
              <a:rPr lang="en-US" altLang="zh-CN" sz="2400" b="1" dirty="0" smtClean="0">
                <a:solidFill>
                  <a:srgbClr val="000099"/>
                </a:solidFill>
                <a:latin typeface="Times New Roman" pitchFamily="18" charset="0"/>
              </a:rPr>
              <a:t>BPO</a:t>
            </a:r>
            <a:r>
              <a:rPr lang="zh-CN" altLang="en-US" sz="2400" b="1" dirty="0" smtClean="0">
                <a:solidFill>
                  <a:srgbClr val="000099"/>
                </a:solidFill>
                <a:latin typeface="Times New Roman" pitchFamily="18" charset="0"/>
              </a:rPr>
              <a:t>在苯乙烯中</a:t>
            </a:r>
            <a:r>
              <a:rPr lang="en-US" altLang="zh-CN" sz="2400" b="1" dirty="0" smtClean="0">
                <a:solidFill>
                  <a:srgbClr val="000099"/>
                </a:solidFill>
                <a:latin typeface="Times New Roman" pitchFamily="18" charset="0"/>
              </a:rPr>
              <a:t>90℃</a:t>
            </a:r>
            <a:r>
              <a:rPr lang="zh-CN" altLang="en-US" sz="2400" b="1" dirty="0" smtClean="0">
                <a:solidFill>
                  <a:srgbClr val="000099"/>
                </a:solidFill>
                <a:latin typeface="Times New Roman" pitchFamily="18" charset="0"/>
              </a:rPr>
              <a:t>时的分解速率常数：</a:t>
            </a:r>
            <a:r>
              <a:rPr lang="en-US" altLang="zh-CN" sz="2400" b="1" dirty="0" smtClean="0">
                <a:solidFill>
                  <a:srgbClr val="000099"/>
                </a:solidFill>
                <a:latin typeface="Times New Roman" pitchFamily="18" charset="0"/>
              </a:rPr>
              <a:t>1.33×10</a:t>
            </a:r>
            <a:r>
              <a:rPr lang="en-US" altLang="zh-CN" sz="2400" b="1" baseline="30000" dirty="0" smtClean="0">
                <a:solidFill>
                  <a:srgbClr val="000099"/>
                </a:solidFill>
                <a:latin typeface="Times New Roman" pitchFamily="18" charset="0"/>
              </a:rPr>
              <a:t>-4</a:t>
            </a:r>
            <a:r>
              <a:rPr lang="en-US" altLang="zh-CN" sz="2400" b="1" dirty="0" smtClean="0">
                <a:solidFill>
                  <a:srgbClr val="000099"/>
                </a:solidFill>
                <a:latin typeface="Times New Roman" pitchFamily="18" charset="0"/>
              </a:rPr>
              <a:t>L</a:t>
            </a:r>
            <a:r>
              <a:rPr lang="en-US" altLang="zh-CN" sz="2400" b="1" dirty="0" smtClean="0">
                <a:solidFill>
                  <a:srgbClr val="000099"/>
                </a:solidFill>
                <a:latin typeface="Times New Roman"/>
                <a:cs typeface="Times New Roman"/>
              </a:rPr>
              <a:t>·</a:t>
            </a:r>
            <a:r>
              <a:rPr lang="en-US" altLang="zh-CN" sz="2400" b="1" dirty="0" smtClean="0">
                <a:solidFill>
                  <a:srgbClr val="000099"/>
                </a:solidFill>
                <a:latin typeface="Times New Roman" pitchFamily="18" charset="0"/>
              </a:rPr>
              <a:t>mol</a:t>
            </a:r>
            <a:r>
              <a:rPr lang="en-US" altLang="zh-CN" sz="2400" b="1" dirty="0" smtClean="0">
                <a:solidFill>
                  <a:srgbClr val="000099"/>
                </a:solidFill>
                <a:latin typeface="Times New Roman"/>
                <a:cs typeface="Times New Roman"/>
              </a:rPr>
              <a:t>·</a:t>
            </a:r>
            <a:r>
              <a:rPr lang="en-US" altLang="zh-CN" sz="2400" b="1" dirty="0" smtClean="0">
                <a:solidFill>
                  <a:srgbClr val="000099"/>
                </a:solidFill>
                <a:latin typeface="Times New Roman" pitchFamily="18" charset="0"/>
              </a:rPr>
              <a:t>s</a:t>
            </a:r>
            <a:r>
              <a:rPr lang="en-US" altLang="zh-CN" sz="2400" b="1" baseline="30000" dirty="0" smtClean="0">
                <a:solidFill>
                  <a:srgbClr val="000099"/>
                </a:solidFill>
                <a:latin typeface="Times New Roman" pitchFamily="18" charset="0"/>
              </a:rPr>
              <a:t>-1</a:t>
            </a:r>
            <a:r>
              <a:rPr lang="en-US" altLang="zh-CN" sz="2400" b="1" dirty="0" smtClean="0">
                <a:solidFill>
                  <a:srgbClr val="000099"/>
                </a:solidFill>
                <a:latin typeface="Times New Roman" pitchFamily="18" charset="0"/>
              </a:rPr>
              <a:t>;</a:t>
            </a:r>
          </a:p>
          <a:p>
            <a:pPr marL="0" indent="0" eaLnBrk="1" hangingPunct="1">
              <a:lnSpc>
                <a:spcPct val="120000"/>
              </a:lnSpc>
              <a:buFont typeface="Wingdings" pitchFamily="2" charset="2"/>
              <a:buNone/>
            </a:pPr>
            <a:r>
              <a:rPr lang="en-US" altLang="zh-CN" sz="2400" b="1" dirty="0" smtClean="0">
                <a:solidFill>
                  <a:srgbClr val="000099"/>
                </a:solidFill>
                <a:latin typeface="Times New Roman" pitchFamily="18" charset="0"/>
              </a:rPr>
              <a:t>(BPO)/(DMBA)60℃</a:t>
            </a:r>
            <a:r>
              <a:rPr lang="zh-CN" altLang="en-US" sz="2400" b="1" dirty="0" smtClean="0">
                <a:solidFill>
                  <a:srgbClr val="000099"/>
                </a:solidFill>
                <a:latin typeface="Times New Roman" pitchFamily="18" charset="0"/>
              </a:rPr>
              <a:t>时分解速率常数：</a:t>
            </a:r>
            <a:r>
              <a:rPr lang="en-US" altLang="zh-CN" sz="2400" b="1" dirty="0" smtClean="0">
                <a:solidFill>
                  <a:srgbClr val="000099"/>
                </a:solidFill>
                <a:latin typeface="Times New Roman" pitchFamily="18" charset="0"/>
              </a:rPr>
              <a:t>1.25×10</a:t>
            </a:r>
            <a:r>
              <a:rPr lang="en-US" altLang="zh-CN" sz="2400" b="1" baseline="30000" dirty="0" smtClean="0">
                <a:solidFill>
                  <a:srgbClr val="000099"/>
                </a:solidFill>
                <a:latin typeface="Times New Roman" pitchFamily="18" charset="0"/>
              </a:rPr>
              <a:t>-2 </a:t>
            </a:r>
            <a:r>
              <a:rPr lang="en-US" altLang="zh-CN" sz="2400" b="1" dirty="0" smtClean="0">
                <a:solidFill>
                  <a:srgbClr val="000099"/>
                </a:solidFill>
                <a:latin typeface="Times New Roman" pitchFamily="18" charset="0"/>
              </a:rPr>
              <a:t>L.mol</a:t>
            </a:r>
            <a:r>
              <a:rPr lang="en-US" altLang="zh-CN" sz="2400" b="1" baseline="30000" dirty="0" smtClean="0">
                <a:solidFill>
                  <a:srgbClr val="000099"/>
                </a:solidFill>
                <a:latin typeface="Times New Roman" pitchFamily="18" charset="0"/>
              </a:rPr>
              <a:t>-1</a:t>
            </a:r>
            <a:r>
              <a:rPr lang="en-US" altLang="zh-CN" sz="2400" b="1" dirty="0" smtClean="0">
                <a:solidFill>
                  <a:srgbClr val="000099"/>
                </a:solidFill>
                <a:latin typeface="Times New Roman" pitchFamily="18" charset="0"/>
              </a:rPr>
              <a:t>.s</a:t>
            </a:r>
            <a:r>
              <a:rPr lang="en-US" altLang="zh-CN" sz="2400" b="1" baseline="30000" dirty="0" smtClean="0">
                <a:solidFill>
                  <a:srgbClr val="000099"/>
                </a:solidFill>
                <a:latin typeface="Times New Roman" pitchFamily="18" charset="0"/>
              </a:rPr>
              <a:t>-1</a:t>
            </a:r>
            <a:r>
              <a:rPr lang="en-US" altLang="zh-CN" sz="2400" b="1" dirty="0" smtClean="0">
                <a:solidFill>
                  <a:srgbClr val="000099"/>
                </a:solidFill>
                <a:latin typeface="Times New Roman" pitchFamily="18" charset="0"/>
              </a:rPr>
              <a:t>;</a:t>
            </a:r>
          </a:p>
          <a:p>
            <a:pPr marL="0" indent="0" eaLnBrk="1" hangingPunct="1">
              <a:buFont typeface="Wingdings" pitchFamily="2" charset="2"/>
              <a:buNone/>
            </a:pPr>
            <a:r>
              <a:rPr lang="en-US" altLang="zh-CN" sz="2400" b="1" dirty="0" smtClean="0">
                <a:solidFill>
                  <a:srgbClr val="000099"/>
                </a:solidFill>
                <a:latin typeface="Times New Roman" pitchFamily="18" charset="0"/>
              </a:rPr>
              <a:t>30℃</a:t>
            </a:r>
            <a:r>
              <a:rPr lang="zh-CN" altLang="en-US" sz="2400" b="1" dirty="0" smtClean="0">
                <a:solidFill>
                  <a:srgbClr val="000099"/>
                </a:solidFill>
                <a:latin typeface="Times New Roman" pitchFamily="18" charset="0"/>
              </a:rPr>
              <a:t>时分解速率常数：</a:t>
            </a:r>
            <a:r>
              <a:rPr lang="en-US" altLang="zh-CN" sz="2400" b="1" dirty="0" smtClean="0">
                <a:solidFill>
                  <a:srgbClr val="000099"/>
                </a:solidFill>
                <a:latin typeface="Times New Roman" pitchFamily="18" charset="0"/>
              </a:rPr>
              <a:t>2.29×10</a:t>
            </a:r>
            <a:r>
              <a:rPr lang="en-US" altLang="zh-CN" sz="2400" b="1" baseline="30000" dirty="0" smtClean="0">
                <a:solidFill>
                  <a:srgbClr val="000099"/>
                </a:solidFill>
                <a:latin typeface="Times New Roman" pitchFamily="18" charset="0"/>
              </a:rPr>
              <a:t>-3 </a:t>
            </a:r>
            <a:r>
              <a:rPr lang="en-US" altLang="zh-CN" sz="2400" b="1" dirty="0" smtClean="0">
                <a:solidFill>
                  <a:srgbClr val="000099"/>
                </a:solidFill>
                <a:latin typeface="Times New Roman" pitchFamily="18" charset="0"/>
              </a:rPr>
              <a:t>L.mol</a:t>
            </a:r>
            <a:r>
              <a:rPr lang="en-US" altLang="zh-CN" sz="2400" b="1" baseline="30000" dirty="0" smtClean="0">
                <a:solidFill>
                  <a:srgbClr val="000099"/>
                </a:solidFill>
                <a:latin typeface="Times New Roman" pitchFamily="18" charset="0"/>
              </a:rPr>
              <a:t>-1</a:t>
            </a:r>
            <a:r>
              <a:rPr lang="en-US" altLang="zh-CN" sz="2400" b="1" dirty="0" smtClean="0">
                <a:solidFill>
                  <a:srgbClr val="000099"/>
                </a:solidFill>
                <a:latin typeface="Times New Roman" pitchFamily="18" charset="0"/>
              </a:rPr>
              <a:t>.s</a:t>
            </a:r>
            <a:r>
              <a:rPr lang="en-US" altLang="zh-CN" sz="2400" b="1" baseline="30000" dirty="0" smtClean="0">
                <a:solidFill>
                  <a:srgbClr val="000099"/>
                </a:solidFill>
                <a:latin typeface="Times New Roman" pitchFamily="18" charset="0"/>
              </a:rPr>
              <a:t>-1</a:t>
            </a:r>
            <a:r>
              <a:rPr lang="zh-CN" altLang="en-US" sz="2400" b="1" dirty="0" smtClean="0">
                <a:solidFill>
                  <a:srgbClr val="000099"/>
                </a:solidFill>
                <a:latin typeface="Times New Roman" pitchFamily="18" charset="0"/>
              </a:rPr>
              <a:t>。        </a:t>
            </a:r>
            <a:endParaRPr lang="zh-CN" altLang="en-US" sz="2400" b="1" dirty="0" smtClean="0">
              <a:solidFill>
                <a:srgbClr val="000099"/>
              </a:solidFill>
              <a:latin typeface="Times New Roman" pitchFamily="18" charset="0"/>
              <a:ea typeface="华文新魏" pitchFamily="2" charset="-122"/>
            </a:endParaRPr>
          </a:p>
        </p:txBody>
      </p:sp>
      <p:sp>
        <p:nvSpPr>
          <p:cNvPr id="106499"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106500" name="Rectangle 6"/>
          <p:cNvSpPr>
            <a:spLocks noChangeArrowheads="1"/>
          </p:cNvSpPr>
          <p:nvPr/>
        </p:nvSpPr>
        <p:spPr bwMode="auto">
          <a:xfrm>
            <a:off x="611188" y="4189413"/>
            <a:ext cx="7921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lnSpc>
                <a:spcPct val="120000"/>
              </a:lnSpc>
              <a:spcBef>
                <a:spcPct val="0"/>
              </a:spcBef>
              <a:spcAft>
                <a:spcPct val="0"/>
              </a:spcAft>
            </a:pPr>
            <a:r>
              <a:rPr lang="zh-CN" altLang="en-US" sz="2400" b="1">
                <a:solidFill>
                  <a:srgbClr val="800000"/>
                </a:solidFill>
                <a:latin typeface="Times New Roman" pitchFamily="18" charset="0"/>
                <a:ea typeface="黑体" pitchFamily="49" charset="-122"/>
              </a:rPr>
              <a:t>        还原剂用量一般应较氧化剂少，否则还原剂进一步与自由基反应，使活性消失。</a:t>
            </a:r>
          </a:p>
        </p:txBody>
      </p:sp>
      <p:sp>
        <p:nvSpPr>
          <p:cNvPr id="2145287" name="Rectangle 7"/>
          <p:cNvSpPr>
            <a:spLocks noChangeArrowheads="1"/>
          </p:cNvSpPr>
          <p:nvPr/>
        </p:nvSpPr>
        <p:spPr bwMode="auto">
          <a:xfrm>
            <a:off x="611188" y="1316038"/>
            <a:ext cx="7542212" cy="457200"/>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过氧化二苯甲酰（</a:t>
            </a:r>
            <a:r>
              <a:rPr lang="en-US" altLang="zh-CN" sz="2400" b="1">
                <a:solidFill>
                  <a:srgbClr val="A50021"/>
                </a:solidFill>
                <a:effectLst>
                  <a:outerShdw blurRad="38100" dist="38100" dir="2700000" algn="tl">
                    <a:srgbClr val="C0C0C0"/>
                  </a:outerShdw>
                </a:effectLst>
                <a:latin typeface="Times New Roman" pitchFamily="18" charset="0"/>
                <a:ea typeface="黑体" pitchFamily="49" charset="-122"/>
              </a:rPr>
              <a:t>BPO</a:t>
            </a: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a:t>
            </a:r>
            <a:r>
              <a:rPr lang="en-US" altLang="zh-CN" sz="2400" b="1">
                <a:solidFill>
                  <a:srgbClr val="A50021"/>
                </a:solidFill>
                <a:effectLst>
                  <a:outerShdw blurRad="38100" dist="38100" dir="2700000" algn="tl">
                    <a:srgbClr val="C0C0C0"/>
                  </a:outerShdw>
                </a:effectLst>
                <a:latin typeface="Times New Roman" pitchFamily="18" charset="0"/>
                <a:ea typeface="黑体" pitchFamily="49" charset="-122"/>
              </a:rPr>
              <a:t>—N, N</a:t>
            </a: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二甲基苯胺（</a:t>
            </a:r>
            <a:r>
              <a:rPr lang="en-US" altLang="zh-CN" sz="2400" b="1">
                <a:solidFill>
                  <a:srgbClr val="A50021"/>
                </a:solidFill>
                <a:effectLst>
                  <a:outerShdw blurRad="38100" dist="38100" dir="2700000" algn="tl">
                    <a:srgbClr val="C0C0C0"/>
                  </a:outerShdw>
                </a:effectLst>
                <a:latin typeface="Times New Roman" pitchFamily="18" charset="0"/>
                <a:ea typeface="黑体" pitchFamily="49" charset="-122"/>
              </a:rPr>
              <a:t>DMBA</a:t>
            </a:r>
            <a:r>
              <a:rPr lang="zh-CN" altLang="en-US" sz="2400" b="1">
                <a:solidFill>
                  <a:srgbClr val="A50021"/>
                </a:solidFill>
                <a:effectLst>
                  <a:outerShdw blurRad="38100" dist="38100" dir="2700000" algn="tl">
                    <a:srgbClr val="C0C0C0"/>
                  </a:outerShdw>
                </a:effectLst>
                <a:latin typeface="Times New Roman" pitchFamily="18" charset="0"/>
                <a:ea typeface="黑体" pitchFamily="49" charset="-122"/>
              </a:rPr>
              <a:t>）</a:t>
            </a:r>
          </a:p>
        </p:txBody>
      </p:sp>
    </p:spTree>
    <p:extLst>
      <p:ext uri="{BB962C8B-B14F-4D97-AF65-F5344CB8AC3E}">
        <p14:creationId xmlns:p14="http://schemas.microsoft.com/office/powerpoint/2010/main" val="3447740122"/>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611188" y="1484313"/>
            <a:ext cx="7921625" cy="936625"/>
          </a:xfrm>
        </p:spPr>
        <p:txBody>
          <a:bodyPr/>
          <a:lstStyle/>
          <a:p>
            <a:pPr marL="0" indent="625475" eaLnBrk="1" hangingPunct="1">
              <a:buFont typeface="Wingdings" pitchFamily="2" charset="2"/>
              <a:buNone/>
            </a:pPr>
            <a:r>
              <a:rPr lang="zh-CN" altLang="en-US" sz="2400" b="1" smtClean="0">
                <a:solidFill>
                  <a:srgbClr val="000099"/>
                </a:solidFill>
                <a:latin typeface="Times New Roman" pitchFamily="18" charset="0"/>
              </a:rPr>
              <a:t>引发剂的分解反应为</a:t>
            </a:r>
            <a:r>
              <a:rPr lang="zh-CN" altLang="en-US" sz="2400" b="1" smtClean="0">
                <a:solidFill>
                  <a:srgbClr val="A50021"/>
                </a:solidFill>
                <a:latin typeface="Times New Roman" pitchFamily="18" charset="0"/>
              </a:rPr>
              <a:t>动力学一级反应</a:t>
            </a:r>
            <a:r>
              <a:rPr lang="zh-CN" altLang="en-US" sz="2400" b="1" smtClean="0">
                <a:solidFill>
                  <a:srgbClr val="000099"/>
                </a:solidFill>
                <a:latin typeface="Times New Roman" pitchFamily="18" charset="0"/>
              </a:rPr>
              <a:t>，即分解速率</a:t>
            </a:r>
            <a:r>
              <a:rPr lang="en-US" altLang="zh-CN" sz="2400" b="1" smtClean="0">
                <a:solidFill>
                  <a:srgbClr val="000099"/>
                </a:solidFill>
                <a:latin typeface="Times New Roman" pitchFamily="18" charset="0"/>
              </a:rPr>
              <a:t>R</a:t>
            </a:r>
            <a:r>
              <a:rPr lang="en-US" altLang="zh-CN" sz="2400" b="1" baseline="-25000" smtClean="0">
                <a:solidFill>
                  <a:srgbClr val="000099"/>
                </a:solidFill>
                <a:latin typeface="Times New Roman" pitchFamily="18" charset="0"/>
              </a:rPr>
              <a:t>d</a:t>
            </a:r>
            <a:r>
              <a:rPr lang="zh-CN" altLang="en-US" sz="2400" b="1" smtClean="0">
                <a:solidFill>
                  <a:srgbClr val="000099"/>
                </a:solidFill>
                <a:latin typeface="Times New Roman" pitchFamily="18" charset="0"/>
              </a:rPr>
              <a:t>与引发剂浓度</a:t>
            </a:r>
            <a:r>
              <a:rPr lang="en-US" altLang="zh-CN" sz="2400" b="1" smtClean="0">
                <a:solidFill>
                  <a:srgbClr val="000099"/>
                </a:solidFill>
                <a:latin typeface="Times New Roman" pitchFamily="18" charset="0"/>
              </a:rPr>
              <a:t>[I]</a:t>
            </a:r>
            <a:r>
              <a:rPr lang="zh-CN" altLang="en-US" sz="2400" b="1" smtClean="0">
                <a:solidFill>
                  <a:srgbClr val="000099"/>
                </a:solidFill>
                <a:latin typeface="Times New Roman" pitchFamily="18" charset="0"/>
              </a:rPr>
              <a:t>成正比。</a:t>
            </a:r>
          </a:p>
          <a:p>
            <a:pPr marL="0" indent="625475" eaLnBrk="1" hangingPunct="1">
              <a:buFont typeface="Wingdings" pitchFamily="2" charset="2"/>
              <a:buNone/>
            </a:pPr>
            <a:endParaRPr lang="zh-CN" altLang="en-US" sz="2400" b="1" smtClean="0">
              <a:solidFill>
                <a:srgbClr val="000099"/>
              </a:solidFill>
              <a:latin typeface="Times New Roman" pitchFamily="18" charset="0"/>
            </a:endParaRPr>
          </a:p>
        </p:txBody>
      </p:sp>
      <p:sp>
        <p:nvSpPr>
          <p:cNvPr id="2146308" name="Rectangle 4"/>
          <p:cNvSpPr>
            <a:spLocks noChangeArrowheads="1"/>
          </p:cNvSpPr>
          <p:nvPr/>
        </p:nvSpPr>
        <p:spPr bwMode="auto">
          <a:xfrm>
            <a:off x="0" y="325278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07524" name="Object 5"/>
          <p:cNvGraphicFramePr>
            <a:graphicFrameLocks noChangeAspect="1"/>
          </p:cNvGraphicFramePr>
          <p:nvPr/>
        </p:nvGraphicFramePr>
        <p:xfrm>
          <a:off x="2628900" y="2347913"/>
          <a:ext cx="2447925" cy="831850"/>
        </p:xfrm>
        <a:graphic>
          <a:graphicData uri="http://schemas.openxmlformats.org/presentationml/2006/ole">
            <mc:AlternateContent xmlns:mc="http://schemas.openxmlformats.org/markup-compatibility/2006">
              <mc:Choice xmlns:v="urn:schemas-microsoft-com:vml" Requires="v">
                <p:oleObj spid="_x0000_s48162" name="公式" r:id="rId3" imgW="1040948" imgH="355446" progId="Equation.3">
                  <p:embed/>
                </p:oleObj>
              </mc:Choice>
              <mc:Fallback>
                <p:oleObj name="公式" r:id="rId3" imgW="1040948"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347913"/>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46311" name="Rectangle 7"/>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146314" name="Rectangle 10"/>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07527" name="Rectangle 14"/>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46320" name="Rectangle 16"/>
          <p:cNvSpPr>
            <a:spLocks noChangeArrowheads="1"/>
          </p:cNvSpPr>
          <p:nvPr/>
        </p:nvSpPr>
        <p:spPr bwMode="auto">
          <a:xfrm>
            <a:off x="611188" y="908050"/>
            <a:ext cx="304165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引发剂分解动力学</a:t>
            </a:r>
          </a:p>
        </p:txBody>
      </p:sp>
      <p:grpSp>
        <p:nvGrpSpPr>
          <p:cNvPr id="2" name="Group 23"/>
          <p:cNvGrpSpPr>
            <a:grpSpLocks/>
          </p:cNvGrpSpPr>
          <p:nvPr/>
        </p:nvGrpSpPr>
        <p:grpSpPr bwMode="auto">
          <a:xfrm>
            <a:off x="1831975" y="4221163"/>
            <a:ext cx="3028950" cy="987425"/>
            <a:chOff x="1380" y="3158"/>
            <a:chExt cx="1908" cy="622"/>
          </a:xfrm>
        </p:grpSpPr>
        <p:graphicFrame>
          <p:nvGraphicFramePr>
            <p:cNvPr id="107537" name="Object 11"/>
            <p:cNvGraphicFramePr>
              <a:graphicFrameLocks noChangeAspect="1"/>
            </p:cNvGraphicFramePr>
            <p:nvPr/>
          </p:nvGraphicFramePr>
          <p:xfrm>
            <a:off x="2245" y="3158"/>
            <a:ext cx="1043" cy="622"/>
          </p:xfrm>
          <a:graphic>
            <a:graphicData uri="http://schemas.openxmlformats.org/presentationml/2006/ole">
              <mc:AlternateContent xmlns:mc="http://schemas.openxmlformats.org/markup-compatibility/2006">
                <mc:Choice xmlns:v="urn:schemas-microsoft-com:vml" Requires="v">
                  <p:oleObj spid="_x0000_s48163" name="公式" r:id="rId5" imgW="634725" imgH="380835" progId="Equation.3">
                    <p:embed/>
                  </p:oleObj>
                </mc:Choice>
                <mc:Fallback>
                  <p:oleObj name="公式" r:id="rId5" imgW="634725" imgH="38083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5" y="3158"/>
                          <a:ext cx="1043" cy="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8" name="Rectangle 20"/>
            <p:cNvSpPr>
              <a:spLocks noChangeArrowheads="1"/>
            </p:cNvSpPr>
            <p:nvPr/>
          </p:nvSpPr>
          <p:spPr bwMode="auto">
            <a:xfrm>
              <a:off x="1380" y="3249"/>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rPr>
                <a:t>或：</a:t>
              </a:r>
            </a:p>
          </p:txBody>
        </p:sp>
      </p:grpSp>
      <p:grpSp>
        <p:nvGrpSpPr>
          <p:cNvPr id="3" name="Group 22"/>
          <p:cNvGrpSpPr>
            <a:grpSpLocks/>
          </p:cNvGrpSpPr>
          <p:nvPr/>
        </p:nvGrpSpPr>
        <p:grpSpPr bwMode="auto">
          <a:xfrm>
            <a:off x="895350" y="3213100"/>
            <a:ext cx="3965575" cy="923925"/>
            <a:chOff x="790" y="2387"/>
            <a:chExt cx="2498" cy="582"/>
          </a:xfrm>
        </p:grpSpPr>
        <p:graphicFrame>
          <p:nvGraphicFramePr>
            <p:cNvPr id="107535" name="Object 8"/>
            <p:cNvGraphicFramePr>
              <a:graphicFrameLocks noChangeAspect="1"/>
            </p:cNvGraphicFramePr>
            <p:nvPr/>
          </p:nvGraphicFramePr>
          <p:xfrm>
            <a:off x="2109" y="2387"/>
            <a:ext cx="1179" cy="582"/>
          </p:xfrm>
          <a:graphic>
            <a:graphicData uri="http://schemas.openxmlformats.org/presentationml/2006/ole">
              <mc:AlternateContent xmlns:mc="http://schemas.openxmlformats.org/markup-compatibility/2006">
                <mc:Choice xmlns:v="urn:schemas-microsoft-com:vml" Requires="v">
                  <p:oleObj spid="_x0000_s48164" name="公式" r:id="rId7" imgW="774364" imgH="380835" progId="Equation.3">
                    <p:embed/>
                  </p:oleObj>
                </mc:Choice>
                <mc:Fallback>
                  <p:oleObj name="公式" r:id="rId7" imgW="774364" imgH="38083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9" y="2387"/>
                          <a:ext cx="1179" cy="58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36" name="Rectangle 21"/>
            <p:cNvSpPr>
              <a:spLocks noChangeArrowheads="1"/>
            </p:cNvSpPr>
            <p:nvPr/>
          </p:nvSpPr>
          <p:spPr bwMode="auto">
            <a:xfrm>
              <a:off x="790" y="2507"/>
              <a:ext cx="10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rPr>
                <a:t>积分可得：</a:t>
              </a:r>
            </a:p>
          </p:txBody>
        </p:sp>
      </p:grpSp>
      <p:sp>
        <p:nvSpPr>
          <p:cNvPr id="2146329" name="Rectangle 25"/>
          <p:cNvSpPr>
            <a:spLocks noChangeArrowheads="1"/>
          </p:cNvSpPr>
          <p:nvPr/>
        </p:nvSpPr>
        <p:spPr bwMode="auto">
          <a:xfrm>
            <a:off x="611188" y="5414963"/>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000099"/>
                </a:solidFill>
                <a:latin typeface="Times New Roman" pitchFamily="18" charset="0"/>
              </a:rPr>
              <a:t>        以上式中</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d</a:t>
            </a:r>
            <a:r>
              <a:rPr lang="zh-CN" altLang="en-US" sz="2400" b="1">
                <a:solidFill>
                  <a:srgbClr val="000099"/>
                </a:solidFill>
                <a:latin typeface="Times New Roman" pitchFamily="18" charset="0"/>
              </a:rPr>
              <a:t>为分解速率常数，单位为</a:t>
            </a:r>
            <a:r>
              <a:rPr lang="en-US" altLang="zh-CN" sz="2400" b="1">
                <a:solidFill>
                  <a:srgbClr val="000099"/>
                </a:solidFill>
                <a:latin typeface="Times New Roman" pitchFamily="18" charset="0"/>
              </a:rPr>
              <a:t>s</a:t>
            </a:r>
            <a:r>
              <a:rPr lang="en-US" altLang="zh-CN" sz="2400" b="1" baseline="30000">
                <a:solidFill>
                  <a:srgbClr val="000099"/>
                </a:solidFill>
                <a:latin typeface="Times New Roman" pitchFamily="18" charset="0"/>
              </a:rPr>
              <a:t>-1</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min</a:t>
            </a:r>
            <a:r>
              <a:rPr lang="en-US" altLang="zh-CN" sz="2400" b="1" baseline="30000">
                <a:solidFill>
                  <a:srgbClr val="000099"/>
                </a:solidFill>
                <a:latin typeface="Times New Roman" pitchFamily="18" charset="0"/>
              </a:rPr>
              <a:t>-1</a:t>
            </a:r>
            <a:r>
              <a:rPr lang="zh-CN" altLang="en-US" sz="2400" b="1">
                <a:solidFill>
                  <a:srgbClr val="000099"/>
                </a:solidFill>
                <a:latin typeface="Times New Roman" pitchFamily="18" charset="0"/>
              </a:rPr>
              <a:t>或</a:t>
            </a:r>
            <a:r>
              <a:rPr lang="en-US" altLang="zh-CN" sz="2400" b="1">
                <a:solidFill>
                  <a:srgbClr val="000099"/>
                </a:solidFill>
                <a:latin typeface="Times New Roman" pitchFamily="18" charset="0"/>
              </a:rPr>
              <a:t>h</a:t>
            </a:r>
            <a:r>
              <a:rPr lang="en-US" altLang="zh-CN" sz="2400" b="1" baseline="30000">
                <a:solidFill>
                  <a:srgbClr val="000099"/>
                </a:solidFill>
                <a:latin typeface="Times New Roman" pitchFamily="18" charset="0"/>
              </a:rPr>
              <a:t>-1</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[I]</a:t>
            </a:r>
            <a:r>
              <a:rPr lang="en-US" altLang="zh-CN" sz="2400" b="1" baseline="-25000">
                <a:solidFill>
                  <a:srgbClr val="000099"/>
                </a:solidFill>
                <a:latin typeface="Times New Roman" pitchFamily="18" charset="0"/>
              </a:rPr>
              <a:t>0</a:t>
            </a:r>
            <a:r>
              <a:rPr lang="zh-CN" altLang="en-US" sz="2400" b="1">
                <a:solidFill>
                  <a:srgbClr val="000099"/>
                </a:solidFill>
                <a:latin typeface="Times New Roman" pitchFamily="18" charset="0"/>
              </a:rPr>
              <a:t>和</a:t>
            </a:r>
            <a:r>
              <a:rPr lang="en-US" altLang="zh-CN" sz="2400" b="1">
                <a:solidFill>
                  <a:srgbClr val="000099"/>
                </a:solidFill>
                <a:latin typeface="Times New Roman" pitchFamily="18" charset="0"/>
              </a:rPr>
              <a:t>[I]</a:t>
            </a:r>
            <a:r>
              <a:rPr lang="en-US" altLang="zh-CN" sz="2400" b="1" baseline="-25000">
                <a:solidFill>
                  <a:srgbClr val="000099"/>
                </a:solidFill>
                <a:latin typeface="Times New Roman" pitchFamily="18" charset="0"/>
              </a:rPr>
              <a:t> </a:t>
            </a:r>
            <a:r>
              <a:rPr lang="zh-CN" altLang="en-US" sz="2400" b="1">
                <a:solidFill>
                  <a:srgbClr val="000099"/>
                </a:solidFill>
                <a:latin typeface="Times New Roman" pitchFamily="18" charset="0"/>
              </a:rPr>
              <a:t>分别代表为引发剂起始浓度和</a:t>
            </a:r>
            <a:r>
              <a:rPr lang="en-US" altLang="zh-CN" sz="2400" b="1">
                <a:solidFill>
                  <a:srgbClr val="000099"/>
                </a:solidFill>
                <a:latin typeface="Times New Roman" pitchFamily="18" charset="0"/>
              </a:rPr>
              <a:t>t</a:t>
            </a:r>
            <a:r>
              <a:rPr lang="zh-CN" altLang="en-US" sz="2400" b="1">
                <a:solidFill>
                  <a:srgbClr val="000099"/>
                </a:solidFill>
                <a:latin typeface="Times New Roman" pitchFamily="18" charset="0"/>
              </a:rPr>
              <a:t>时刻的浓度。</a:t>
            </a:r>
          </a:p>
        </p:txBody>
      </p:sp>
      <p:grpSp>
        <p:nvGrpSpPr>
          <p:cNvPr id="4" name="Group 30"/>
          <p:cNvGrpSpPr>
            <a:grpSpLocks/>
          </p:cNvGrpSpPr>
          <p:nvPr/>
        </p:nvGrpSpPr>
        <p:grpSpPr bwMode="auto">
          <a:xfrm>
            <a:off x="5219700" y="3205163"/>
            <a:ext cx="3384550" cy="1016000"/>
            <a:chOff x="3243" y="1979"/>
            <a:chExt cx="2132" cy="640"/>
          </a:xfrm>
        </p:grpSpPr>
        <p:sp>
          <p:nvSpPr>
            <p:cNvPr id="107533" name="Text Box 26"/>
            <p:cNvSpPr txBox="1">
              <a:spLocks noChangeArrowheads="1"/>
            </p:cNvSpPr>
            <p:nvPr/>
          </p:nvSpPr>
          <p:spPr bwMode="auto">
            <a:xfrm>
              <a:off x="3243" y="1979"/>
              <a:ext cx="2132" cy="640"/>
            </a:xfrm>
            <a:prstGeom prst="rect">
              <a:avLst/>
            </a:prstGeom>
            <a:solidFill>
              <a:srgbClr val="CCFFFF"/>
            </a:solidFill>
            <a:ln w="9525">
              <a:solidFill>
                <a:srgbClr val="A50021"/>
              </a:solidFill>
              <a:miter lim="800000"/>
              <a:headEnd/>
              <a:tailEnd/>
            </a:ln>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50000"/>
                </a:lnSpc>
                <a:spcBef>
                  <a:spcPct val="0"/>
                </a:spcBef>
                <a:spcAft>
                  <a:spcPct val="0"/>
                </a:spcAft>
              </a:pPr>
              <a:r>
                <a:rPr kumimoji="1" lang="zh-CN" altLang="en-US" sz="2000">
                  <a:solidFill>
                    <a:srgbClr val="000000"/>
                  </a:solidFill>
                  <a:ea typeface="宋体" pitchFamily="2" charset="-122"/>
                </a:rPr>
                <a:t>测定不同</a:t>
              </a:r>
              <a:r>
                <a:rPr kumimoji="1" lang="en-US" altLang="zh-CN" sz="2000">
                  <a:solidFill>
                    <a:srgbClr val="000000"/>
                  </a:solidFill>
                  <a:ea typeface="宋体" pitchFamily="2" charset="-122"/>
                </a:rPr>
                <a:t>t</a:t>
              </a:r>
              <a:r>
                <a:rPr kumimoji="1" lang="zh-CN" altLang="en-US" sz="2000">
                  <a:solidFill>
                    <a:srgbClr val="000000"/>
                  </a:solidFill>
                  <a:ea typeface="宋体" pitchFamily="2" charset="-122"/>
                </a:rPr>
                <a:t>下的 </a:t>
              </a:r>
              <a:r>
                <a:rPr kumimoji="1" lang="en-US" altLang="zh-CN" sz="2000">
                  <a:solidFill>
                    <a:srgbClr val="000000"/>
                  </a:solidFill>
                  <a:ea typeface="宋体" pitchFamily="2" charset="-122"/>
                </a:rPr>
                <a:t>[I] ,</a:t>
              </a:r>
              <a:r>
                <a:rPr kumimoji="1" lang="zh-CN" altLang="en-US" sz="2000">
                  <a:solidFill>
                    <a:srgbClr val="000000"/>
                  </a:solidFill>
                  <a:ea typeface="宋体" pitchFamily="2" charset="-122"/>
                </a:rPr>
                <a:t>以</a:t>
              </a:r>
            </a:p>
            <a:p>
              <a:pPr eaLnBrk="1" fontAlgn="base" hangingPunct="1">
                <a:lnSpc>
                  <a:spcPct val="150000"/>
                </a:lnSpc>
                <a:spcBef>
                  <a:spcPct val="0"/>
                </a:spcBef>
                <a:spcAft>
                  <a:spcPct val="0"/>
                </a:spcAft>
              </a:pPr>
              <a:r>
                <a:rPr kumimoji="1" lang="zh-CN" altLang="en-US" sz="2000">
                  <a:solidFill>
                    <a:srgbClr val="000000"/>
                  </a:solidFill>
                  <a:ea typeface="宋体" pitchFamily="2" charset="-122"/>
                </a:rPr>
                <a:t>作图</a:t>
              </a:r>
              <a:r>
                <a:rPr kumimoji="1" lang="en-US" altLang="zh-CN" sz="2000">
                  <a:solidFill>
                    <a:srgbClr val="000000"/>
                  </a:solidFill>
                  <a:ea typeface="宋体" pitchFamily="2" charset="-122"/>
                </a:rPr>
                <a:t>,</a:t>
              </a:r>
              <a:r>
                <a:rPr kumimoji="1" lang="zh-CN" altLang="en-US" sz="2000">
                  <a:solidFill>
                    <a:srgbClr val="000000"/>
                  </a:solidFill>
                  <a:ea typeface="宋体" pitchFamily="2" charset="-122"/>
                </a:rPr>
                <a:t>计算斜率求得</a:t>
              </a:r>
              <a:r>
                <a:rPr kumimoji="1" lang="en-US" altLang="zh-CN" sz="2000" i="1">
                  <a:solidFill>
                    <a:srgbClr val="000000"/>
                  </a:solidFill>
                  <a:ea typeface="ˎ̥"/>
                  <a:cs typeface="ˎ̥"/>
                </a:rPr>
                <a:t>k</a:t>
              </a:r>
              <a:r>
                <a:rPr kumimoji="1" lang="en-US" altLang="zh-CN" sz="2000" baseline="-25000">
                  <a:solidFill>
                    <a:srgbClr val="000000"/>
                  </a:solidFill>
                  <a:ea typeface="ˎ̥"/>
                  <a:cs typeface="ˎ̥"/>
                </a:rPr>
                <a:t>d</a:t>
              </a:r>
              <a:r>
                <a:rPr kumimoji="1" lang="en-US" altLang="zh-CN" sz="2000">
                  <a:solidFill>
                    <a:srgbClr val="000000"/>
                  </a:solidFill>
                  <a:ea typeface="ˎ̥"/>
                  <a:cs typeface="ˎ̥"/>
                </a:rPr>
                <a:t> </a:t>
              </a:r>
            </a:p>
          </p:txBody>
        </p:sp>
        <p:graphicFrame>
          <p:nvGraphicFramePr>
            <p:cNvPr id="107534" name="Object 27"/>
            <p:cNvGraphicFramePr>
              <a:graphicFrameLocks noChangeAspect="1"/>
            </p:cNvGraphicFramePr>
            <p:nvPr/>
          </p:nvGraphicFramePr>
          <p:xfrm>
            <a:off x="4830" y="1989"/>
            <a:ext cx="535" cy="452"/>
          </p:xfrm>
          <a:graphic>
            <a:graphicData uri="http://schemas.openxmlformats.org/presentationml/2006/ole">
              <mc:AlternateContent xmlns:mc="http://schemas.openxmlformats.org/markup-compatibility/2006">
                <mc:Choice xmlns:v="urn:schemas-microsoft-com:vml" Requires="v">
                  <p:oleObj spid="_x0000_s48165" name="公式" r:id="rId9" imgW="508000" imgH="431800" progId="Equation.3">
                    <p:embed/>
                  </p:oleObj>
                </mc:Choice>
                <mc:Fallback>
                  <p:oleObj name="公式" r:id="rId9" imgW="508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0" y="1989"/>
                          <a:ext cx="535" cy="45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6525133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463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2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611188" y="908050"/>
            <a:ext cx="7921625" cy="1512888"/>
          </a:xfrm>
        </p:spPr>
        <p:txBody>
          <a:bodyPr/>
          <a:lstStyle/>
          <a:p>
            <a:pPr marL="1258888" indent="-1258888" eaLnBrk="1" hangingPunct="1">
              <a:lnSpc>
                <a:spcPct val="120000"/>
              </a:lnSpc>
              <a:buFont typeface="Wingdings" pitchFamily="2" charset="2"/>
              <a:buNone/>
            </a:pPr>
            <a:r>
              <a:rPr lang="zh-CN" altLang="en-US" sz="2400" b="1" smtClean="0">
                <a:solidFill>
                  <a:srgbClr val="000099"/>
                </a:solidFill>
                <a:latin typeface="Times New Roman" pitchFamily="18" charset="0"/>
              </a:rPr>
              <a:t>工程上，一级反应的反应速率常用</a:t>
            </a:r>
            <a:r>
              <a:rPr lang="zh-CN" altLang="en-US" sz="2400" b="1" smtClean="0">
                <a:solidFill>
                  <a:srgbClr val="A50021"/>
                </a:solidFill>
                <a:latin typeface="Times New Roman" pitchFamily="18" charset="0"/>
              </a:rPr>
              <a:t>半衰期</a:t>
            </a:r>
            <a:r>
              <a:rPr lang="zh-CN" altLang="en-US" sz="2400" b="1" smtClean="0">
                <a:solidFill>
                  <a:srgbClr val="000099"/>
                </a:solidFill>
                <a:latin typeface="Times New Roman" pitchFamily="18" charset="0"/>
              </a:rPr>
              <a:t>表示。</a:t>
            </a:r>
          </a:p>
          <a:p>
            <a:pPr marL="1258888" indent="-1258888" eaLnBrk="1" hangingPunct="1">
              <a:lnSpc>
                <a:spcPct val="120000"/>
              </a:lnSpc>
              <a:buFont typeface="Wingdings" pitchFamily="2" charset="2"/>
              <a:buNone/>
            </a:pPr>
            <a:r>
              <a:rPr lang="zh-CN" altLang="en-US" sz="2400" b="1" smtClean="0">
                <a:solidFill>
                  <a:srgbClr val="A50021"/>
                </a:solidFill>
                <a:latin typeface="Times New Roman" pitchFamily="18" charset="0"/>
                <a:ea typeface="黑体" pitchFamily="49" charset="-122"/>
              </a:rPr>
              <a:t>半衰期</a:t>
            </a:r>
            <a:r>
              <a:rPr lang="zh-CN" altLang="en-US" sz="2400" b="1" smtClean="0">
                <a:solidFill>
                  <a:srgbClr val="000099"/>
                </a:solidFill>
                <a:latin typeface="Times New Roman" pitchFamily="18" charset="0"/>
              </a:rPr>
              <a:t>：引发剂分解至起始浓度的一半所需的时间，用</a:t>
            </a:r>
            <a:r>
              <a:rPr lang="en-US" altLang="zh-CN" sz="2400" b="1" smtClean="0">
                <a:solidFill>
                  <a:srgbClr val="000099"/>
                </a:solidFill>
                <a:latin typeface="Times New Roman" pitchFamily="18" charset="0"/>
              </a:rPr>
              <a:t>t</a:t>
            </a:r>
            <a:r>
              <a:rPr lang="en-US" altLang="zh-CN" sz="2400" b="1" baseline="-25000" smtClean="0">
                <a:solidFill>
                  <a:srgbClr val="000099"/>
                </a:solidFill>
                <a:latin typeface="Times New Roman" pitchFamily="18" charset="0"/>
              </a:rPr>
              <a:t>1/2</a:t>
            </a:r>
            <a:r>
              <a:rPr lang="zh-CN" altLang="en-US" sz="2400" b="1" smtClean="0">
                <a:solidFill>
                  <a:srgbClr val="000099"/>
                </a:solidFill>
                <a:latin typeface="Times New Roman" pitchFamily="18" charset="0"/>
              </a:rPr>
              <a:t>表示。半衰期的单位为</a:t>
            </a:r>
            <a:r>
              <a:rPr lang="en-US" altLang="zh-CN" sz="2400" b="1" smtClean="0">
                <a:solidFill>
                  <a:srgbClr val="000099"/>
                </a:solidFill>
                <a:latin typeface="Times New Roman" pitchFamily="18" charset="0"/>
              </a:rPr>
              <a:t>h</a:t>
            </a:r>
            <a:r>
              <a:rPr lang="zh-CN" altLang="en-US" sz="2400" b="1" smtClean="0">
                <a:solidFill>
                  <a:srgbClr val="000099"/>
                </a:solidFill>
                <a:latin typeface="Times New Roman" pitchFamily="18" charset="0"/>
              </a:rPr>
              <a:t>。</a:t>
            </a:r>
          </a:p>
        </p:txBody>
      </p:sp>
      <p:sp>
        <p:nvSpPr>
          <p:cNvPr id="2147332" name="Rectangle 4"/>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08548" name="Object 5"/>
          <p:cNvGraphicFramePr>
            <a:graphicFrameLocks noChangeAspect="1"/>
          </p:cNvGraphicFramePr>
          <p:nvPr/>
        </p:nvGraphicFramePr>
        <p:xfrm>
          <a:off x="2051050" y="2449513"/>
          <a:ext cx="2808288" cy="1050925"/>
        </p:xfrm>
        <a:graphic>
          <a:graphicData uri="http://schemas.openxmlformats.org/presentationml/2006/ole">
            <mc:AlternateContent xmlns:mc="http://schemas.openxmlformats.org/markup-compatibility/2006">
              <mc:Choice xmlns:v="urn:schemas-microsoft-com:vml" Requires="v">
                <p:oleObj spid="_x0000_s49162" name="公式" r:id="rId3" imgW="1016000" imgH="381000" progId="Equation.3">
                  <p:embed/>
                </p:oleObj>
              </mc:Choice>
              <mc:Fallback>
                <p:oleObj name="公式" r:id="rId3" imgW="10160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449513"/>
                        <a:ext cx="28082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8549" name="Rectangle 8"/>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108550" name="Rectangle 9"/>
          <p:cNvSpPr>
            <a:spLocks noChangeArrowheads="1"/>
          </p:cNvSpPr>
          <p:nvPr/>
        </p:nvSpPr>
        <p:spPr bwMode="auto">
          <a:xfrm>
            <a:off x="611188" y="3638550"/>
            <a:ext cx="792162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A50021"/>
                </a:solidFill>
              </a:rPr>
              <a:t>分解速率常数或半衰期可用来表示引发剂的活性。</a:t>
            </a:r>
          </a:p>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000099"/>
                </a:solidFill>
              </a:rPr>
              <a:t>分解速率越大，或半衰期越短，表示引发剂的活性越大。</a:t>
            </a:r>
          </a:p>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000099"/>
                </a:solidFill>
              </a:rPr>
              <a:t>        </a:t>
            </a:r>
            <a:r>
              <a:rPr lang="en-US" altLang="zh-CN" sz="2400" b="1">
                <a:solidFill>
                  <a:srgbClr val="000099"/>
                </a:solidFill>
                <a:latin typeface="Times New Roman" pitchFamily="18" charset="0"/>
              </a:rPr>
              <a:t>t</a:t>
            </a:r>
            <a:r>
              <a:rPr lang="en-US" altLang="zh-CN" sz="2400" b="1" baseline="-25000">
                <a:solidFill>
                  <a:srgbClr val="000099"/>
                </a:solidFill>
                <a:latin typeface="Times New Roman" pitchFamily="18" charset="0"/>
              </a:rPr>
              <a:t>1/2 </a:t>
            </a:r>
            <a:r>
              <a:rPr lang="en-US" altLang="zh-CN" sz="2400" b="1">
                <a:solidFill>
                  <a:srgbClr val="000099"/>
                </a:solidFill>
                <a:latin typeface="Times New Roman" pitchFamily="18" charset="0"/>
              </a:rPr>
              <a:t>≥ 6h</a:t>
            </a:r>
            <a:r>
              <a:rPr lang="zh-CN" altLang="en-US" sz="2400" b="1">
                <a:solidFill>
                  <a:srgbClr val="000099"/>
                </a:solidFill>
                <a:latin typeface="Times New Roman" pitchFamily="18" charset="0"/>
              </a:rPr>
              <a:t>，低活性</a:t>
            </a:r>
          </a:p>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t</a:t>
            </a:r>
            <a:r>
              <a:rPr lang="en-US" altLang="zh-CN" sz="2400" b="1" baseline="-25000">
                <a:solidFill>
                  <a:srgbClr val="000099"/>
                </a:solidFill>
                <a:latin typeface="Times New Roman" pitchFamily="18" charset="0"/>
              </a:rPr>
              <a:t>1/2 </a:t>
            </a:r>
            <a:r>
              <a:rPr lang="en-US" altLang="zh-CN" sz="2400" b="1">
                <a:solidFill>
                  <a:srgbClr val="000099"/>
                </a:solidFill>
                <a:latin typeface="Times New Roman" pitchFamily="18" charset="0"/>
              </a:rPr>
              <a:t>≤ 1h</a:t>
            </a:r>
            <a:r>
              <a:rPr lang="zh-CN" altLang="en-US" sz="2400" b="1">
                <a:solidFill>
                  <a:srgbClr val="000099"/>
                </a:solidFill>
                <a:latin typeface="Times New Roman" pitchFamily="18" charset="0"/>
              </a:rPr>
              <a:t>，高活性</a:t>
            </a:r>
          </a:p>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6h </a:t>
            </a: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t</a:t>
            </a:r>
            <a:r>
              <a:rPr lang="en-US" altLang="zh-CN" sz="2400" b="1" baseline="-25000">
                <a:solidFill>
                  <a:srgbClr val="000099"/>
                </a:solidFill>
                <a:latin typeface="Times New Roman" pitchFamily="18" charset="0"/>
              </a:rPr>
              <a:t>1/2</a:t>
            </a:r>
            <a:r>
              <a:rPr lang="en-US" altLang="zh-CN" sz="2400" b="1">
                <a:solidFill>
                  <a:srgbClr val="000099"/>
                </a:solidFill>
                <a:latin typeface="Times New Roman" pitchFamily="18" charset="0"/>
              </a:rPr>
              <a:t> </a:t>
            </a:r>
            <a:r>
              <a:rPr lang="zh-CN" altLang="en-US" sz="2400" b="1">
                <a:solidFill>
                  <a:srgbClr val="000099"/>
                </a:solidFill>
                <a:latin typeface="Times New Roman" pitchFamily="18" charset="0"/>
              </a:rPr>
              <a:t>＞ </a:t>
            </a:r>
            <a:r>
              <a:rPr lang="en-US" altLang="zh-CN" sz="2400" b="1">
                <a:solidFill>
                  <a:srgbClr val="000099"/>
                </a:solidFill>
                <a:latin typeface="Times New Roman" pitchFamily="18" charset="0"/>
              </a:rPr>
              <a:t>1h</a:t>
            </a:r>
            <a:r>
              <a:rPr lang="zh-CN" altLang="en-US" sz="2400" b="1">
                <a:solidFill>
                  <a:srgbClr val="000099"/>
                </a:solidFill>
                <a:latin typeface="Times New Roman" pitchFamily="18" charset="0"/>
              </a:rPr>
              <a:t>，中等活性</a:t>
            </a:r>
            <a:r>
              <a:rPr lang="zh-CN" altLang="en-US" sz="2400" b="1">
                <a:solidFill>
                  <a:srgbClr val="000099"/>
                </a:solidFill>
                <a:ea typeface="华文新魏" pitchFamily="2" charset="-122"/>
              </a:rPr>
              <a:t>      </a:t>
            </a:r>
          </a:p>
          <a:p>
            <a:pPr marL="342900" indent="-342900" fontAlgn="base">
              <a:spcBef>
                <a:spcPct val="20000"/>
              </a:spcBef>
              <a:spcAft>
                <a:spcPct val="0"/>
              </a:spcAft>
              <a:buClr>
                <a:srgbClr val="00007D"/>
              </a:buClr>
              <a:buSzPct val="75000"/>
              <a:buFont typeface="Wingdings" pitchFamily="2" charset="2"/>
              <a:buNone/>
            </a:pPr>
            <a:r>
              <a:rPr lang="zh-CN" altLang="en-US" sz="2400" b="1">
                <a:solidFill>
                  <a:srgbClr val="A50021"/>
                </a:solidFill>
                <a:ea typeface="黑体" pitchFamily="49" charset="-122"/>
              </a:rPr>
              <a:t>实际应用时，常选择半衰期与聚合时间相当的引发剂。</a:t>
            </a:r>
          </a:p>
        </p:txBody>
      </p:sp>
      <p:sp>
        <p:nvSpPr>
          <p:cNvPr id="108551" name="Text Box 10"/>
          <p:cNvSpPr txBox="1">
            <a:spLocks noChangeArrowheads="1"/>
          </p:cNvSpPr>
          <p:nvPr/>
        </p:nvSpPr>
        <p:spPr bwMode="auto">
          <a:xfrm>
            <a:off x="5149850" y="2535238"/>
            <a:ext cx="3743325" cy="831850"/>
          </a:xfrm>
          <a:prstGeom prst="rect">
            <a:avLst/>
          </a:prstGeom>
          <a:solidFill>
            <a:srgbClr val="CCFFFF"/>
          </a:solidFill>
          <a:ln w="9525" algn="ctr">
            <a:solidFill>
              <a:srgbClr val="A50021"/>
            </a:solidFill>
            <a:miter lim="800000"/>
            <a:headEnd/>
            <a:tailEnd/>
          </a:ln>
        </p:spPr>
        <p:txBody>
          <a:bodyPr>
            <a:spAutoFit/>
          </a:bodyPr>
          <a:lstStyle>
            <a:lvl1pPr marL="895350" indent="-8953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00"/>
                </a:solidFill>
              </a:rPr>
              <a:t>注意：</a:t>
            </a:r>
            <a:r>
              <a:rPr kumimoji="1" lang="en-US" altLang="zh-CN">
                <a:solidFill>
                  <a:srgbClr val="000000"/>
                </a:solidFill>
              </a:rPr>
              <a:t>kd</a:t>
            </a:r>
            <a:r>
              <a:rPr kumimoji="1" lang="zh-CN" altLang="en-US">
                <a:solidFill>
                  <a:srgbClr val="000000"/>
                </a:solidFill>
              </a:rPr>
              <a:t>单位</a:t>
            </a:r>
            <a:r>
              <a:rPr kumimoji="1" lang="en-US" altLang="zh-CN">
                <a:solidFill>
                  <a:srgbClr val="000000"/>
                </a:solidFill>
              </a:rPr>
              <a:t>s</a:t>
            </a:r>
            <a:r>
              <a:rPr kumimoji="1" lang="en-US" altLang="zh-CN" baseline="30000">
                <a:solidFill>
                  <a:srgbClr val="000000"/>
                </a:solidFill>
              </a:rPr>
              <a:t>-1</a:t>
            </a:r>
            <a:r>
              <a:rPr kumimoji="1" lang="zh-CN" altLang="en-US">
                <a:solidFill>
                  <a:srgbClr val="000000"/>
                </a:solidFill>
              </a:rPr>
              <a:t>，</a:t>
            </a:r>
            <a:r>
              <a:rPr kumimoji="1" lang="en-US" altLang="zh-CN">
                <a:solidFill>
                  <a:srgbClr val="000000"/>
                </a:solidFill>
              </a:rPr>
              <a:t>t</a:t>
            </a:r>
            <a:r>
              <a:rPr kumimoji="1" lang="en-US" altLang="zh-CN" baseline="-25000">
                <a:solidFill>
                  <a:srgbClr val="000000"/>
                </a:solidFill>
              </a:rPr>
              <a:t>1/2</a:t>
            </a:r>
            <a:r>
              <a:rPr kumimoji="1" lang="zh-CN" altLang="en-US">
                <a:solidFill>
                  <a:srgbClr val="000000"/>
                </a:solidFill>
              </a:rPr>
              <a:t>单位</a:t>
            </a:r>
            <a:r>
              <a:rPr kumimoji="1" lang="en-US" altLang="zh-CN">
                <a:solidFill>
                  <a:srgbClr val="000000"/>
                </a:solidFill>
              </a:rPr>
              <a:t>h</a:t>
            </a:r>
            <a:r>
              <a:rPr kumimoji="1" lang="zh-CN" altLang="en-US">
                <a:solidFill>
                  <a:srgbClr val="000000"/>
                </a:solidFill>
              </a:rPr>
              <a:t>，计算时需换算</a:t>
            </a:r>
          </a:p>
        </p:txBody>
      </p:sp>
    </p:spTree>
    <p:extLst>
      <p:ext uri="{BB962C8B-B14F-4D97-AF65-F5344CB8AC3E}">
        <p14:creationId xmlns:p14="http://schemas.microsoft.com/office/powerpoint/2010/main" val="395677406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7" name="Text Box 3"/>
          <p:cNvSpPr txBox="1">
            <a:spLocks noChangeArrowheads="1"/>
          </p:cNvSpPr>
          <p:nvPr/>
        </p:nvSpPr>
        <p:spPr bwMode="auto">
          <a:xfrm>
            <a:off x="647700" y="1701800"/>
            <a:ext cx="788511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fontAlgn="base">
              <a:spcBef>
                <a:spcPct val="50000"/>
              </a:spcBef>
              <a:spcAft>
                <a:spcPct val="0"/>
              </a:spcAft>
              <a:buClr>
                <a:srgbClr val="A50021"/>
              </a:buClr>
              <a:buFont typeface="Wingdings" pitchFamily="2" charset="2"/>
              <a:buChar char="Ø"/>
            </a:pPr>
            <a:r>
              <a:rPr lang="zh-CN" altLang="en-US">
                <a:solidFill>
                  <a:srgbClr val="000066"/>
                </a:solidFill>
                <a:ea typeface="楷体_GB2312" pitchFamily="49" charset="-122"/>
              </a:rPr>
              <a:t>聚合过程一般由多个基元反应组成；</a:t>
            </a:r>
          </a:p>
          <a:p>
            <a:pPr fontAlgn="base">
              <a:spcBef>
                <a:spcPct val="50000"/>
              </a:spcBef>
              <a:spcAft>
                <a:spcPct val="0"/>
              </a:spcAft>
              <a:buClr>
                <a:srgbClr val="A50021"/>
              </a:buClr>
              <a:buFont typeface="Wingdings" pitchFamily="2" charset="2"/>
              <a:buChar char="Ø"/>
            </a:pPr>
            <a:r>
              <a:rPr lang="zh-CN" altLang="en-US">
                <a:solidFill>
                  <a:srgbClr val="000066"/>
                </a:solidFill>
                <a:ea typeface="楷体_GB2312" pitchFamily="49" charset="-122"/>
              </a:rPr>
              <a:t>各基元反应机理不同，反应速率和活化能差别大；</a:t>
            </a:r>
          </a:p>
          <a:p>
            <a:pPr fontAlgn="base">
              <a:spcBef>
                <a:spcPct val="50000"/>
              </a:spcBef>
              <a:spcAft>
                <a:spcPct val="0"/>
              </a:spcAft>
              <a:buClr>
                <a:srgbClr val="A50021"/>
              </a:buClr>
              <a:buFont typeface="Wingdings" pitchFamily="2" charset="2"/>
              <a:buChar char="Ø"/>
            </a:pPr>
            <a:r>
              <a:rPr lang="zh-CN" altLang="en-US">
                <a:solidFill>
                  <a:srgbClr val="000066"/>
                </a:solidFill>
                <a:ea typeface="楷体_GB2312" pitchFamily="49" charset="-122"/>
              </a:rPr>
              <a:t>单体只能与活性中心反应生成新的活性中心，单体之间不能反应；</a:t>
            </a:r>
          </a:p>
          <a:p>
            <a:pPr fontAlgn="base">
              <a:spcBef>
                <a:spcPct val="50000"/>
              </a:spcBef>
              <a:spcAft>
                <a:spcPct val="0"/>
              </a:spcAft>
              <a:buClr>
                <a:srgbClr val="A50021"/>
              </a:buClr>
              <a:buFont typeface="Wingdings" pitchFamily="2" charset="2"/>
              <a:buChar char="Ø"/>
            </a:pPr>
            <a:r>
              <a:rPr lang="zh-CN" altLang="en-US">
                <a:solidFill>
                  <a:srgbClr val="000066"/>
                </a:solidFill>
                <a:ea typeface="楷体_GB2312" pitchFamily="49" charset="-122"/>
              </a:rPr>
              <a:t>反应体系始终是由单体、聚合产物和微量引发剂及含活性中心的增长链所组成；</a:t>
            </a:r>
          </a:p>
          <a:p>
            <a:pPr fontAlgn="base">
              <a:spcBef>
                <a:spcPct val="50000"/>
              </a:spcBef>
              <a:spcAft>
                <a:spcPct val="0"/>
              </a:spcAft>
              <a:buClr>
                <a:srgbClr val="A50021"/>
              </a:buClr>
              <a:buFont typeface="Wingdings" pitchFamily="2" charset="2"/>
              <a:buChar char="Ø"/>
            </a:pPr>
            <a:r>
              <a:rPr lang="zh-CN" altLang="en-US">
                <a:solidFill>
                  <a:srgbClr val="000066"/>
                </a:solidFill>
                <a:ea typeface="楷体_GB2312" pitchFamily="49" charset="-122"/>
              </a:rPr>
              <a:t>聚合产物的分子量一般不随单体转化率而变。（活性聚合除外）。</a:t>
            </a:r>
          </a:p>
        </p:txBody>
      </p:sp>
      <p:sp>
        <p:nvSpPr>
          <p:cNvPr id="2023428" name="Text Box 4"/>
          <p:cNvSpPr txBox="1">
            <a:spLocks noChangeArrowheads="1"/>
          </p:cNvSpPr>
          <p:nvPr/>
        </p:nvSpPr>
        <p:spPr bwMode="auto">
          <a:xfrm>
            <a:off x="395288" y="908050"/>
            <a:ext cx="4321175" cy="519113"/>
          </a:xfrm>
          <a:prstGeom prst="rect">
            <a:avLst/>
          </a:prstGeom>
          <a:noFill/>
          <a:ln w="9525" algn="ctr">
            <a:noFill/>
            <a:miter lim="800000"/>
            <a:headEnd/>
            <a:tailEnd/>
          </a:ln>
          <a:effectLst/>
        </p:spPr>
        <p:txBody>
          <a:bodyPr>
            <a:spAutoFit/>
          </a:bodyPr>
          <a:lstStyle/>
          <a:p>
            <a:pPr algn="ctr" eaLnBrk="0" fontAlgn="base" hangingPunct="0">
              <a:spcBef>
                <a:spcPct val="0"/>
              </a:spcBef>
              <a:spcAft>
                <a:spcPct val="0"/>
              </a:spcAft>
              <a:defRPr/>
            </a:pPr>
            <a:r>
              <a:rPr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连锁聚合反应的基本特征</a:t>
            </a:r>
          </a:p>
        </p:txBody>
      </p:sp>
      <p:sp>
        <p:nvSpPr>
          <p:cNvPr id="35844" name="Rectangle 5"/>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8</a:t>
            </a:fld>
            <a:endParaRPr lang="en-US" altLang="zh-CN">
              <a:solidFill>
                <a:srgbClr val="000000"/>
              </a:solidFill>
            </a:endParaRPr>
          </a:p>
        </p:txBody>
      </p:sp>
    </p:spTree>
    <p:extLst>
      <p:ext uri="{BB962C8B-B14F-4D97-AF65-F5344CB8AC3E}">
        <p14:creationId xmlns:p14="http://schemas.microsoft.com/office/powerpoint/2010/main" val="19862920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23428"/>
                                        </p:tgtEl>
                                        <p:attrNameLst>
                                          <p:attrName>style.visibility</p:attrName>
                                        </p:attrNameLst>
                                      </p:cBhvr>
                                      <p:to>
                                        <p:strVal val="visible"/>
                                      </p:to>
                                    </p:set>
                                    <p:animEffect transition="in" filter="dissolve">
                                      <p:cBhvr>
                                        <p:cTn id="7" dur="500"/>
                                        <p:tgtEl>
                                          <p:spTgt spid="202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23427">
                                            <p:txEl>
                                              <p:pRg st="0" end="0"/>
                                            </p:txEl>
                                          </p:spTgt>
                                        </p:tgtEl>
                                        <p:attrNameLst>
                                          <p:attrName>style.visibility</p:attrName>
                                        </p:attrNameLst>
                                      </p:cBhvr>
                                      <p:to>
                                        <p:strVal val="visible"/>
                                      </p:to>
                                    </p:set>
                                    <p:animEffect transition="in" filter="slide(fromTop)">
                                      <p:cBhvr>
                                        <p:cTn id="12" dur="500"/>
                                        <p:tgtEl>
                                          <p:spTgt spid="20234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23427">
                                            <p:txEl>
                                              <p:pRg st="1" end="1"/>
                                            </p:txEl>
                                          </p:spTgt>
                                        </p:tgtEl>
                                        <p:attrNameLst>
                                          <p:attrName>style.visibility</p:attrName>
                                        </p:attrNameLst>
                                      </p:cBhvr>
                                      <p:to>
                                        <p:strVal val="visible"/>
                                      </p:to>
                                    </p:set>
                                    <p:animEffect transition="in" filter="slide(fromTop)">
                                      <p:cBhvr>
                                        <p:cTn id="17" dur="500"/>
                                        <p:tgtEl>
                                          <p:spTgt spid="20234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023427">
                                            <p:txEl>
                                              <p:pRg st="2" end="2"/>
                                            </p:txEl>
                                          </p:spTgt>
                                        </p:tgtEl>
                                        <p:attrNameLst>
                                          <p:attrName>style.visibility</p:attrName>
                                        </p:attrNameLst>
                                      </p:cBhvr>
                                      <p:to>
                                        <p:strVal val="visible"/>
                                      </p:to>
                                    </p:set>
                                    <p:animEffect transition="in" filter="slide(fromTop)">
                                      <p:cBhvr>
                                        <p:cTn id="22" dur="500"/>
                                        <p:tgtEl>
                                          <p:spTgt spid="20234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023427">
                                            <p:txEl>
                                              <p:pRg st="3" end="3"/>
                                            </p:txEl>
                                          </p:spTgt>
                                        </p:tgtEl>
                                        <p:attrNameLst>
                                          <p:attrName>style.visibility</p:attrName>
                                        </p:attrNameLst>
                                      </p:cBhvr>
                                      <p:to>
                                        <p:strVal val="visible"/>
                                      </p:to>
                                    </p:set>
                                    <p:animEffect transition="in" filter="slide(fromTop)">
                                      <p:cBhvr>
                                        <p:cTn id="27" dur="500"/>
                                        <p:tgtEl>
                                          <p:spTgt spid="20234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2023427">
                                            <p:txEl>
                                              <p:pRg st="4" end="4"/>
                                            </p:txEl>
                                          </p:spTgt>
                                        </p:tgtEl>
                                        <p:attrNameLst>
                                          <p:attrName>style.visibility</p:attrName>
                                        </p:attrNameLst>
                                      </p:cBhvr>
                                      <p:to>
                                        <p:strVal val="visible"/>
                                      </p:to>
                                    </p:set>
                                    <p:animEffect transition="in" filter="slide(fromTop)">
                                      <p:cBhvr>
                                        <p:cTn id="32" dur="500"/>
                                        <p:tgtEl>
                                          <p:spTgt spid="202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427" grpId="0" build="p" autoUpdateAnimBg="0"/>
      <p:bldP spid="202342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611188" y="908050"/>
            <a:ext cx="7921625" cy="1008063"/>
          </a:xfrm>
        </p:spPr>
        <p:txBody>
          <a:bodyPr/>
          <a:lstStyle/>
          <a:p>
            <a:pPr marL="0" indent="625475" eaLnBrk="1" hangingPunct="1">
              <a:lnSpc>
                <a:spcPct val="120000"/>
              </a:lnSpc>
              <a:buFont typeface="Wingdings" pitchFamily="2" charset="2"/>
              <a:buNone/>
            </a:pPr>
            <a:r>
              <a:rPr lang="zh-CN" altLang="en-US" sz="2400" b="1" smtClean="0">
                <a:solidFill>
                  <a:srgbClr val="A50021"/>
                </a:solidFill>
                <a:latin typeface="Times New Roman" pitchFamily="18" charset="0"/>
              </a:rPr>
              <a:t>引发剂分解速率常数与温度之间的关系</a:t>
            </a:r>
            <a:r>
              <a:rPr lang="zh-CN" altLang="en-US" sz="2400" b="1" smtClean="0">
                <a:solidFill>
                  <a:srgbClr val="000099"/>
                </a:solidFill>
                <a:latin typeface="Times New Roman" pitchFamily="18" charset="0"/>
              </a:rPr>
              <a:t>遵循</a:t>
            </a:r>
            <a:r>
              <a:rPr lang="zh-CN" altLang="en-US" sz="2400" b="1" smtClean="0">
                <a:solidFill>
                  <a:srgbClr val="A50021"/>
                </a:solidFill>
                <a:latin typeface="Times New Roman" pitchFamily="18" charset="0"/>
              </a:rPr>
              <a:t>阿累尼乌斯（</a:t>
            </a:r>
            <a:r>
              <a:rPr lang="en-US" altLang="zh-CN" sz="2400" b="1" smtClean="0">
                <a:solidFill>
                  <a:srgbClr val="A50021"/>
                </a:solidFill>
                <a:latin typeface="Times New Roman" pitchFamily="18" charset="0"/>
              </a:rPr>
              <a:t>Arrhenius</a:t>
            </a:r>
            <a:r>
              <a:rPr lang="zh-CN" altLang="en-US" sz="2400" b="1" smtClean="0">
                <a:solidFill>
                  <a:srgbClr val="A50021"/>
                </a:solidFill>
                <a:latin typeface="Times New Roman" pitchFamily="18" charset="0"/>
              </a:rPr>
              <a:t>）经验公式</a:t>
            </a:r>
            <a:r>
              <a:rPr lang="zh-CN" altLang="en-US" sz="2400" b="1" smtClean="0">
                <a:solidFill>
                  <a:srgbClr val="000099"/>
                </a:solidFill>
                <a:latin typeface="Times New Roman" pitchFamily="18" charset="0"/>
              </a:rPr>
              <a:t>。    </a:t>
            </a:r>
          </a:p>
        </p:txBody>
      </p:sp>
      <p:sp>
        <p:nvSpPr>
          <p:cNvPr id="2149380" name="Rectangle 4"/>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09572" name="Object 5"/>
          <p:cNvGraphicFramePr>
            <a:graphicFrameLocks noChangeAspect="1"/>
          </p:cNvGraphicFramePr>
          <p:nvPr/>
        </p:nvGraphicFramePr>
        <p:xfrm>
          <a:off x="2844800" y="1917700"/>
          <a:ext cx="2232025" cy="574675"/>
        </p:xfrm>
        <a:graphic>
          <a:graphicData uri="http://schemas.openxmlformats.org/presentationml/2006/ole">
            <mc:AlternateContent xmlns:mc="http://schemas.openxmlformats.org/markup-compatibility/2006">
              <mc:Choice xmlns:v="urn:schemas-microsoft-com:vml" Requires="v">
                <p:oleObj spid="_x0000_s50202" name="公式" r:id="rId3" imgW="927100" imgH="241300" progId="Equation.3">
                  <p:embed/>
                </p:oleObj>
              </mc:Choice>
              <mc:Fallback>
                <p:oleObj name="公式" r:id="rId3" imgW="9271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917700"/>
                        <a:ext cx="2232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4938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aphicFrame>
        <p:nvGraphicFramePr>
          <p:cNvPr id="109574" name="Object 8"/>
          <p:cNvGraphicFramePr>
            <a:graphicFrameLocks noChangeAspect="1"/>
          </p:cNvGraphicFramePr>
          <p:nvPr/>
        </p:nvGraphicFramePr>
        <p:xfrm>
          <a:off x="2667000" y="2565400"/>
          <a:ext cx="2841625" cy="501650"/>
        </p:xfrm>
        <a:graphic>
          <a:graphicData uri="http://schemas.openxmlformats.org/presentationml/2006/ole">
            <mc:AlternateContent xmlns:mc="http://schemas.openxmlformats.org/markup-compatibility/2006">
              <mc:Choice xmlns:v="urn:schemas-microsoft-com:vml" Requires="v">
                <p:oleObj spid="_x0000_s50203" name="公式" r:id="rId5" imgW="1295400" imgH="228600" progId="Equation.3">
                  <p:embed/>
                </p:oleObj>
              </mc:Choice>
              <mc:Fallback>
                <p:oleObj name="公式" r:id="rId5" imgW="1295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565400"/>
                        <a:ext cx="28416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75" name="Rectangle 11"/>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109576" name="Rectangle 15"/>
          <p:cNvSpPr>
            <a:spLocks noChangeArrowheads="1"/>
          </p:cNvSpPr>
          <p:nvPr/>
        </p:nvSpPr>
        <p:spPr bwMode="auto">
          <a:xfrm>
            <a:off x="611188" y="3181350"/>
            <a:ext cx="79216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常用引发剂的</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d</a:t>
            </a:r>
            <a:r>
              <a:rPr lang="zh-CN" altLang="en-US" sz="2400" b="1">
                <a:solidFill>
                  <a:srgbClr val="000099"/>
                </a:solidFill>
                <a:latin typeface="Times New Roman" pitchFamily="18" charset="0"/>
              </a:rPr>
              <a:t>约</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-4</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-6</a:t>
            </a:r>
            <a:r>
              <a:rPr lang="en-US" altLang="zh-CN" sz="2400" b="1">
                <a:solidFill>
                  <a:srgbClr val="000099"/>
                </a:solidFill>
                <a:latin typeface="Times New Roman" pitchFamily="18" charset="0"/>
              </a:rPr>
              <a:t>S</a:t>
            </a:r>
            <a:r>
              <a:rPr lang="en-US" altLang="zh-CN" sz="2400" b="1" baseline="30000">
                <a:solidFill>
                  <a:srgbClr val="000099"/>
                </a:solidFill>
                <a:latin typeface="Times New Roman" pitchFamily="18" charset="0"/>
              </a:rPr>
              <a:t>-1</a:t>
            </a:r>
            <a:r>
              <a:rPr lang="en-US" altLang="zh-CN" sz="2400" b="1">
                <a:solidFill>
                  <a:srgbClr val="000099"/>
                </a:solidFill>
                <a:latin typeface="Times New Roman" pitchFamily="18" charset="0"/>
              </a:rPr>
              <a:t>, </a:t>
            </a:r>
            <a:r>
              <a:rPr lang="zh-CN" altLang="en-US" sz="2400" b="1">
                <a:solidFill>
                  <a:srgbClr val="000099"/>
                </a:solidFill>
                <a:latin typeface="Times New Roman" pitchFamily="18" charset="0"/>
              </a:rPr>
              <a:t>分解活化能</a:t>
            </a:r>
            <a:r>
              <a:rPr lang="en-US" altLang="zh-CN" sz="2400" b="1">
                <a:solidFill>
                  <a:srgbClr val="000099"/>
                </a:solidFill>
                <a:latin typeface="Times New Roman" pitchFamily="18" charset="0"/>
              </a:rPr>
              <a:t>E</a:t>
            </a:r>
            <a:r>
              <a:rPr lang="en-US" altLang="zh-CN" sz="2400" b="1" baseline="-25000">
                <a:solidFill>
                  <a:srgbClr val="000099"/>
                </a:solidFill>
                <a:latin typeface="Times New Roman" pitchFamily="18" charset="0"/>
              </a:rPr>
              <a:t>d</a:t>
            </a:r>
            <a:r>
              <a:rPr lang="zh-CN" altLang="en-US" sz="2400" b="1">
                <a:solidFill>
                  <a:srgbClr val="000099"/>
                </a:solidFill>
                <a:latin typeface="Times New Roman" pitchFamily="18" charset="0"/>
              </a:rPr>
              <a:t>约</a:t>
            </a:r>
            <a:r>
              <a:rPr lang="en-US" altLang="zh-CN" sz="2400" b="1">
                <a:solidFill>
                  <a:srgbClr val="000099"/>
                </a:solidFill>
                <a:latin typeface="Times New Roman" pitchFamily="18" charset="0"/>
              </a:rPr>
              <a:t>105</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150 kJ/mol, </a:t>
            </a:r>
            <a:r>
              <a:rPr lang="zh-CN" altLang="en-US" sz="2400" b="1">
                <a:solidFill>
                  <a:srgbClr val="000099"/>
                </a:solidFill>
                <a:latin typeface="Times New Roman" pitchFamily="18" charset="0"/>
              </a:rPr>
              <a:t>指前因子</a:t>
            </a:r>
            <a:r>
              <a:rPr lang="en-US" altLang="zh-CN" sz="2400" b="1">
                <a:solidFill>
                  <a:srgbClr val="000099"/>
                </a:solidFill>
                <a:latin typeface="Times New Roman" pitchFamily="18" charset="0"/>
              </a:rPr>
              <a:t>A</a:t>
            </a:r>
            <a:r>
              <a:rPr lang="en-US" altLang="zh-CN" sz="2400" b="1" baseline="-25000">
                <a:solidFill>
                  <a:srgbClr val="000099"/>
                </a:solidFill>
                <a:latin typeface="Times New Roman" pitchFamily="18" charset="0"/>
              </a:rPr>
              <a:t>d</a:t>
            </a:r>
            <a:r>
              <a:rPr lang="zh-CN" altLang="en-US" sz="2400" b="1">
                <a:solidFill>
                  <a:srgbClr val="000099"/>
                </a:solidFill>
                <a:latin typeface="Times New Roman" pitchFamily="18" charset="0"/>
              </a:rPr>
              <a:t>一般为</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13 </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10</a:t>
            </a:r>
            <a:r>
              <a:rPr lang="en-US" altLang="zh-CN" sz="2400" b="1" baseline="30000">
                <a:solidFill>
                  <a:srgbClr val="000099"/>
                </a:solidFill>
                <a:latin typeface="Times New Roman" pitchFamily="18" charset="0"/>
              </a:rPr>
              <a:t>14</a:t>
            </a:r>
            <a:r>
              <a:rPr lang="zh-CN" altLang="en-US" sz="2400" b="1">
                <a:solidFill>
                  <a:srgbClr val="000099"/>
                </a:solidFill>
                <a:latin typeface="Times New Roman" pitchFamily="18" charset="0"/>
              </a:rPr>
              <a:t>左右。</a:t>
            </a:r>
          </a:p>
        </p:txBody>
      </p:sp>
      <p:sp>
        <p:nvSpPr>
          <p:cNvPr id="109577" name="Rectangle 16"/>
          <p:cNvSpPr>
            <a:spLocks noChangeArrowheads="1"/>
          </p:cNvSpPr>
          <p:nvPr/>
        </p:nvSpPr>
        <p:spPr bwMode="auto">
          <a:xfrm>
            <a:off x="1476375" y="2565400"/>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rPr>
              <a:t>或</a:t>
            </a:r>
          </a:p>
        </p:txBody>
      </p:sp>
      <p:sp>
        <p:nvSpPr>
          <p:cNvPr id="109578" name="Rectangle 17"/>
          <p:cNvSpPr>
            <a:spLocks noChangeArrowheads="1"/>
          </p:cNvSpPr>
          <p:nvPr/>
        </p:nvSpPr>
        <p:spPr bwMode="auto">
          <a:xfrm>
            <a:off x="611188" y="4149725"/>
            <a:ext cx="7921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5475"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rPr>
              <a:t>半衰期与温度之间有类似的关联式：</a:t>
            </a:r>
            <a:r>
              <a:rPr lang="zh-CN" altLang="en-US" sz="2400" b="1">
                <a:solidFill>
                  <a:srgbClr val="000099"/>
                </a:solidFill>
                <a:latin typeface="Times New Roman" pitchFamily="18" charset="0"/>
              </a:rPr>
              <a:t>    </a:t>
            </a:r>
          </a:p>
        </p:txBody>
      </p:sp>
      <p:graphicFrame>
        <p:nvGraphicFramePr>
          <p:cNvPr id="109579" name="Object 18"/>
          <p:cNvGraphicFramePr>
            <a:graphicFrameLocks noChangeAspect="1"/>
          </p:cNvGraphicFramePr>
          <p:nvPr/>
        </p:nvGraphicFramePr>
        <p:xfrm>
          <a:off x="2987675" y="4581525"/>
          <a:ext cx="1866900" cy="863600"/>
        </p:xfrm>
        <a:graphic>
          <a:graphicData uri="http://schemas.openxmlformats.org/presentationml/2006/ole">
            <mc:AlternateContent xmlns:mc="http://schemas.openxmlformats.org/markup-compatibility/2006">
              <mc:Choice xmlns:v="urn:schemas-microsoft-com:vml" Requires="v">
                <p:oleObj spid="_x0000_s50204" name="公式" r:id="rId7" imgW="850531" imgH="393529" progId="Equation.3">
                  <p:embed/>
                </p:oleObj>
              </mc:Choice>
              <mc:Fallback>
                <p:oleObj name="公式" r:id="rId7" imgW="850531"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4581525"/>
                        <a:ext cx="1866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9580" name="Rectangle 19"/>
          <p:cNvSpPr>
            <a:spLocks noChangeArrowheads="1"/>
          </p:cNvSpPr>
          <p:nvPr/>
        </p:nvSpPr>
        <p:spPr bwMode="auto">
          <a:xfrm>
            <a:off x="611188" y="5475288"/>
            <a:ext cx="7921625" cy="977900"/>
          </a:xfrm>
          <a:prstGeom prst="rect">
            <a:avLst/>
          </a:prstGeom>
          <a:solidFill>
            <a:srgbClr val="FFFFCC"/>
          </a:solidFill>
          <a:ln w="9525" algn="ctr">
            <a:solidFill>
              <a:srgbClr val="A50021"/>
            </a:solidFill>
            <a:miter lim="800000"/>
            <a:headEnd/>
            <a:tailEnd/>
          </a:ln>
        </p:spPr>
        <p:txBody>
          <a:bodyPr>
            <a:spAutoFit/>
          </a:bodyPr>
          <a:lstStyle/>
          <a:p>
            <a:pPr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00"/>
                </a:solidFill>
                <a:latin typeface="Times New Roman" pitchFamily="18" charset="0"/>
              </a:rPr>
              <a:t>        常提供半衰期为</a:t>
            </a:r>
            <a:r>
              <a:rPr lang="en-US" altLang="zh-CN" sz="2400" b="1">
                <a:solidFill>
                  <a:srgbClr val="000000"/>
                </a:solidFill>
                <a:latin typeface="Times New Roman" pitchFamily="18" charset="0"/>
              </a:rPr>
              <a:t>1h</a:t>
            </a:r>
            <a:r>
              <a:rPr lang="zh-CN" altLang="en-US" sz="2400" b="1">
                <a:solidFill>
                  <a:srgbClr val="000000"/>
                </a:solidFill>
                <a:latin typeface="Times New Roman" pitchFamily="18" charset="0"/>
              </a:rPr>
              <a:t>、</a:t>
            </a:r>
            <a:r>
              <a:rPr lang="en-US" altLang="zh-CN" sz="2400" b="1">
                <a:solidFill>
                  <a:srgbClr val="000000"/>
                </a:solidFill>
                <a:latin typeface="Times New Roman" pitchFamily="18" charset="0"/>
              </a:rPr>
              <a:t>10h</a:t>
            </a:r>
            <a:r>
              <a:rPr lang="zh-CN" altLang="en-US" sz="2400" b="1">
                <a:solidFill>
                  <a:srgbClr val="000000"/>
                </a:solidFill>
                <a:latin typeface="Times New Roman" pitchFamily="18" charset="0"/>
              </a:rPr>
              <a:t>时的温度，由此可计算其它温度下的半衰期。</a:t>
            </a:r>
          </a:p>
        </p:txBody>
      </p:sp>
    </p:spTree>
    <p:extLst>
      <p:ext uri="{BB962C8B-B14F-4D97-AF65-F5344CB8AC3E}">
        <p14:creationId xmlns:p14="http://schemas.microsoft.com/office/powerpoint/2010/main" val="567322722"/>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611188" y="1412875"/>
            <a:ext cx="7921625" cy="1871663"/>
          </a:xfrm>
        </p:spPr>
        <p:txBody>
          <a:bodyPr/>
          <a:lstStyle/>
          <a:p>
            <a:pPr marL="0" indent="625475" algn="just" eaLnBrk="1" hangingPunct="1">
              <a:lnSpc>
                <a:spcPct val="120000"/>
              </a:lnSpc>
              <a:buFont typeface="Wingdings" pitchFamily="2" charset="2"/>
              <a:buNone/>
            </a:pPr>
            <a:r>
              <a:rPr lang="zh-CN" altLang="en-US" sz="2400" b="1" smtClean="0">
                <a:solidFill>
                  <a:srgbClr val="000099"/>
                </a:solidFill>
                <a:latin typeface="Times New Roman" pitchFamily="18" charset="0"/>
              </a:rPr>
              <a:t>聚合体系中的引发剂并不是全部分解可以引发聚合的，其中一部分引发剂由于</a:t>
            </a:r>
            <a:r>
              <a:rPr lang="zh-CN" altLang="en-US" sz="2400" b="1" smtClean="0">
                <a:solidFill>
                  <a:srgbClr val="A50021"/>
                </a:solidFill>
                <a:latin typeface="Times New Roman" pitchFamily="18" charset="0"/>
              </a:rPr>
              <a:t>诱导分解</a:t>
            </a:r>
            <a:r>
              <a:rPr lang="zh-CN" altLang="en-US" sz="2400" b="1" smtClean="0">
                <a:solidFill>
                  <a:srgbClr val="000099"/>
                </a:solidFill>
                <a:latin typeface="Times New Roman" pitchFamily="18" charset="0"/>
              </a:rPr>
              <a:t>和</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或</a:t>
            </a:r>
            <a:r>
              <a:rPr lang="zh-CN" altLang="en-US" sz="2400" b="1" smtClean="0">
                <a:solidFill>
                  <a:srgbClr val="A50021"/>
                </a:solidFill>
                <a:latin typeface="Times New Roman" pitchFamily="18" charset="0"/>
              </a:rPr>
              <a:t>笼蔽效应</a:t>
            </a:r>
            <a:r>
              <a:rPr lang="zh-CN" altLang="en-US" sz="2400" b="1" smtClean="0">
                <a:solidFill>
                  <a:srgbClr val="000099"/>
                </a:solidFill>
                <a:latin typeface="Times New Roman" pitchFamily="18" charset="0"/>
              </a:rPr>
              <a:t>等副反应而失去引发活性。</a:t>
            </a:r>
            <a:r>
              <a:rPr lang="zh-CN" altLang="en-US" sz="2400" b="1" smtClean="0">
                <a:solidFill>
                  <a:srgbClr val="A50021"/>
                </a:solidFill>
                <a:latin typeface="Times New Roman" pitchFamily="18" charset="0"/>
              </a:rPr>
              <a:t>用于引发聚合的引发剂占所消耗的引发剂总量的分率成为引发剂效率，用 </a:t>
            </a:r>
            <a:r>
              <a:rPr lang="en-US" altLang="zh-CN" sz="2400" b="1" i="1" smtClean="0">
                <a:solidFill>
                  <a:srgbClr val="A50021"/>
                </a:solidFill>
                <a:latin typeface="Times New Roman" pitchFamily="18" charset="0"/>
              </a:rPr>
              <a:t>f </a:t>
            </a:r>
            <a:r>
              <a:rPr lang="zh-CN" altLang="en-US" sz="2400" b="1" smtClean="0">
                <a:solidFill>
                  <a:srgbClr val="A50021"/>
                </a:solidFill>
                <a:latin typeface="Times New Roman" pitchFamily="18" charset="0"/>
              </a:rPr>
              <a:t>表示</a:t>
            </a:r>
            <a:r>
              <a:rPr lang="zh-CN" altLang="en-US" sz="2400" b="1" smtClean="0">
                <a:solidFill>
                  <a:srgbClr val="000099"/>
                </a:solidFill>
                <a:latin typeface="Times New Roman" pitchFamily="18" charset="0"/>
              </a:rPr>
              <a:t>。</a:t>
            </a:r>
          </a:p>
        </p:txBody>
      </p:sp>
      <p:sp>
        <p:nvSpPr>
          <p:cNvPr id="110595"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50407" name="Rectangle 7"/>
          <p:cNvSpPr>
            <a:spLocks noChangeArrowheads="1"/>
          </p:cNvSpPr>
          <p:nvPr/>
        </p:nvSpPr>
        <p:spPr bwMode="auto">
          <a:xfrm>
            <a:off x="611188" y="908050"/>
            <a:ext cx="1970087"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引发剂效率</a:t>
            </a:r>
          </a:p>
        </p:txBody>
      </p:sp>
      <p:sp>
        <p:nvSpPr>
          <p:cNvPr id="110597" name="Rectangle 9"/>
          <p:cNvSpPr>
            <a:spLocks noChangeArrowheads="1"/>
          </p:cNvSpPr>
          <p:nvPr/>
        </p:nvSpPr>
        <p:spPr bwMode="auto">
          <a:xfrm>
            <a:off x="971550" y="4797425"/>
            <a:ext cx="792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诱导分解实际上是自由基向引发剂的转移反应。</a:t>
            </a:r>
          </a:p>
        </p:txBody>
      </p:sp>
      <p:graphicFrame>
        <p:nvGraphicFramePr>
          <p:cNvPr id="110598" name="Object 10"/>
          <p:cNvGraphicFramePr>
            <a:graphicFrameLocks noChangeAspect="1"/>
          </p:cNvGraphicFramePr>
          <p:nvPr/>
        </p:nvGraphicFramePr>
        <p:xfrm>
          <a:off x="900113" y="5473700"/>
          <a:ext cx="7272337" cy="692150"/>
        </p:xfrm>
        <a:graphic>
          <a:graphicData uri="http://schemas.openxmlformats.org/presentationml/2006/ole">
            <mc:AlternateContent xmlns:mc="http://schemas.openxmlformats.org/markup-compatibility/2006">
              <mc:Choice xmlns:v="urn:schemas-microsoft-com:vml" Requires="v">
                <p:oleObj spid="_x0000_s51210" name="Document" r:id="rId4" imgW="5305425" imgH="504825" progId="ChemWindow.Document">
                  <p:embed/>
                </p:oleObj>
              </mc:Choice>
              <mc:Fallback>
                <p:oleObj name="Document" r:id="rId4" imgW="5305425" imgH="504825"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5473700"/>
                        <a:ext cx="72723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12" name="Rectangle 12"/>
          <p:cNvSpPr>
            <a:spLocks noChangeArrowheads="1"/>
          </p:cNvSpPr>
          <p:nvPr/>
        </p:nvSpPr>
        <p:spPr bwMode="auto">
          <a:xfrm>
            <a:off x="649288" y="4221163"/>
            <a:ext cx="2505075"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1</a:t>
            </a: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）诱导分解</a:t>
            </a:r>
          </a:p>
        </p:txBody>
      </p:sp>
      <p:grpSp>
        <p:nvGrpSpPr>
          <p:cNvPr id="110600" name="Group 17"/>
          <p:cNvGrpSpPr>
            <a:grpSpLocks/>
          </p:cNvGrpSpPr>
          <p:nvPr/>
        </p:nvGrpSpPr>
        <p:grpSpPr bwMode="auto">
          <a:xfrm>
            <a:off x="1873250" y="3306763"/>
            <a:ext cx="5146675" cy="914400"/>
            <a:chOff x="999" y="2144"/>
            <a:chExt cx="3242" cy="576"/>
          </a:xfrm>
        </p:grpSpPr>
        <p:sp>
          <p:nvSpPr>
            <p:cNvPr id="110601" name="Text Box 13"/>
            <p:cNvSpPr txBox="1">
              <a:spLocks noChangeArrowheads="1"/>
            </p:cNvSpPr>
            <p:nvPr/>
          </p:nvSpPr>
          <p:spPr bwMode="auto">
            <a:xfrm>
              <a:off x="1504" y="2144"/>
              <a:ext cx="26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楷体_GB2312" pitchFamily="49" charset="-122"/>
                </a:rPr>
                <a:t>用于引发单体聚合的引发剂量</a:t>
              </a:r>
              <a:endParaRPr lang="zh-CN" altLang="en-US">
                <a:solidFill>
                  <a:srgbClr val="000000"/>
                </a:solidFill>
                <a:ea typeface="楷体_GB2312" pitchFamily="49" charset="-122"/>
              </a:endParaRPr>
            </a:p>
          </p:txBody>
        </p:sp>
        <p:sp>
          <p:nvSpPr>
            <p:cNvPr id="2150414" name="Line 14"/>
            <p:cNvSpPr>
              <a:spLocks noChangeShapeType="1"/>
            </p:cNvSpPr>
            <p:nvPr/>
          </p:nvSpPr>
          <p:spPr bwMode="auto">
            <a:xfrm>
              <a:off x="1429" y="2432"/>
              <a:ext cx="2812" cy="0"/>
            </a:xfrm>
            <a:prstGeom prst="line">
              <a:avLst/>
            </a:prstGeom>
            <a:noFill/>
            <a:ln w="28575">
              <a:solidFill>
                <a:schemeClr val="tx1"/>
              </a:solidFill>
              <a:miter lim="800000"/>
              <a:headEnd/>
              <a:tailEnd/>
            </a:ln>
            <a:effectLst/>
          </p:spPr>
          <p:txBody>
            <a:bodyPr wrap="none"/>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110603" name="Text Box 15"/>
            <p:cNvSpPr txBox="1">
              <a:spLocks noChangeArrowheads="1"/>
            </p:cNvSpPr>
            <p:nvPr/>
          </p:nvSpPr>
          <p:spPr bwMode="auto">
            <a:xfrm>
              <a:off x="1908" y="2432"/>
              <a:ext cx="16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zh-CN" altLang="en-US">
                  <a:solidFill>
                    <a:srgbClr val="000000"/>
                  </a:solidFill>
                  <a:ea typeface="楷体_GB2312" pitchFamily="49" charset="-122"/>
                </a:rPr>
                <a:t>消耗的引发剂总量</a:t>
              </a:r>
              <a:endParaRPr lang="zh-CN" altLang="en-US">
                <a:solidFill>
                  <a:srgbClr val="000000"/>
                </a:solidFill>
                <a:ea typeface="楷体_GB2312" pitchFamily="49" charset="-122"/>
              </a:endParaRPr>
            </a:p>
          </p:txBody>
        </p:sp>
        <p:sp>
          <p:nvSpPr>
            <p:cNvPr id="110604" name="Text Box 16"/>
            <p:cNvSpPr txBox="1">
              <a:spLocks noChangeArrowheads="1"/>
            </p:cNvSpPr>
            <p:nvPr/>
          </p:nvSpPr>
          <p:spPr bwMode="auto">
            <a:xfrm>
              <a:off x="999" y="2280"/>
              <a:ext cx="3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i="1">
                  <a:solidFill>
                    <a:srgbClr val="000000"/>
                  </a:solidFill>
                  <a:ea typeface="楷体_GB2312" pitchFamily="49" charset="-122"/>
                  <a:cs typeface="ˎ̥"/>
                </a:rPr>
                <a:t>f  </a:t>
              </a:r>
              <a:r>
                <a:rPr kumimoji="1" lang="en-US" altLang="zh-CN">
                  <a:solidFill>
                    <a:srgbClr val="000000"/>
                  </a:solidFill>
                  <a:ea typeface="楷体_GB2312" pitchFamily="49" charset="-122"/>
                  <a:cs typeface="ˎ̥"/>
                </a:rPr>
                <a:t>=</a:t>
              </a:r>
              <a:endParaRPr lang="en-US" altLang="zh-CN">
                <a:solidFill>
                  <a:srgbClr val="000000"/>
                </a:solidFill>
                <a:ea typeface="楷体_GB2312" pitchFamily="49" charset="-122"/>
                <a:cs typeface="ˎ̥"/>
              </a:endParaRPr>
            </a:p>
          </p:txBody>
        </p:sp>
      </p:grpSp>
    </p:spTree>
    <p:extLst>
      <p:ext uri="{BB962C8B-B14F-4D97-AF65-F5344CB8AC3E}">
        <p14:creationId xmlns:p14="http://schemas.microsoft.com/office/powerpoint/2010/main" val="34499718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611188" y="936625"/>
            <a:ext cx="7921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lnSpc>
                <a:spcPct val="120000"/>
              </a:lnSpc>
              <a:spcBef>
                <a:spcPct val="50000"/>
              </a:spcBef>
              <a:spcAft>
                <a:spcPct val="0"/>
              </a:spcAft>
            </a:pPr>
            <a:r>
              <a:rPr lang="zh-CN" altLang="en-US" b="0">
                <a:solidFill>
                  <a:srgbClr val="000099"/>
                </a:solidFill>
                <a:latin typeface="Arial" pitchFamily="34" charset="0"/>
                <a:ea typeface="宋体" pitchFamily="2" charset="-122"/>
              </a:rPr>
              <a:t>       </a:t>
            </a:r>
            <a:r>
              <a:rPr lang="zh-CN" altLang="en-US">
                <a:solidFill>
                  <a:srgbClr val="000099"/>
                </a:solidFill>
                <a:latin typeface="Arial" pitchFamily="34" charset="0"/>
                <a:ea typeface="宋体" pitchFamily="2" charset="-122"/>
              </a:rPr>
              <a:t>转移的结果是链自由基夺取引发剂分子中的一部分，变成了稳定分子，剩余的引发剂残片形成自由基。</a:t>
            </a:r>
            <a:r>
              <a:rPr lang="zh-CN" altLang="en-US">
                <a:latin typeface="Arial" pitchFamily="34" charset="0"/>
                <a:ea typeface="宋体" pitchFamily="2" charset="-122"/>
              </a:rPr>
              <a:t>整个过程中自由基数量没有增加，但消耗了一个引发剂分子，从而使引发剂效率降低</a:t>
            </a:r>
            <a:r>
              <a:rPr lang="zh-CN" altLang="en-US">
                <a:solidFill>
                  <a:srgbClr val="000099"/>
                </a:solidFill>
                <a:latin typeface="Arial" pitchFamily="34" charset="0"/>
                <a:ea typeface="宋体" pitchFamily="2" charset="-122"/>
              </a:rPr>
              <a:t>。      </a:t>
            </a:r>
          </a:p>
        </p:txBody>
      </p:sp>
      <p:graphicFrame>
        <p:nvGraphicFramePr>
          <p:cNvPr id="2151429" name="Object 5"/>
          <p:cNvGraphicFramePr>
            <a:graphicFrameLocks noGrp="1" noChangeAspect="1"/>
          </p:cNvGraphicFramePr>
          <p:nvPr>
            <p:ph sz="half" idx="2"/>
          </p:nvPr>
        </p:nvGraphicFramePr>
        <p:xfrm>
          <a:off x="1835150" y="3789363"/>
          <a:ext cx="4752975" cy="361950"/>
        </p:xfrm>
        <a:graphic>
          <a:graphicData uri="http://schemas.openxmlformats.org/presentationml/2006/ole">
            <mc:AlternateContent xmlns:mc="http://schemas.openxmlformats.org/markup-compatibility/2006">
              <mc:Choice xmlns:v="urn:schemas-microsoft-com:vml" Requires="v">
                <p:oleObj spid="_x0000_s52234" name="Document" r:id="rId3" imgW="2505075" imgH="190500" progId="ChemWindow.Document">
                  <p:embed/>
                </p:oleObj>
              </mc:Choice>
              <mc:Fallback>
                <p:oleObj name="Document" r:id="rId3" imgW="2505075" imgH="1905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789363"/>
                        <a:ext cx="47529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 name="Rectangle 7"/>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51433" name="Rectangle 9"/>
          <p:cNvSpPr>
            <a:spLocks noChangeArrowheads="1"/>
          </p:cNvSpPr>
          <p:nvPr/>
        </p:nvSpPr>
        <p:spPr bwMode="auto">
          <a:xfrm>
            <a:off x="611188" y="4365625"/>
            <a:ext cx="7921625" cy="19065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rPr>
              <a:t>单体活性较高时（如丙烯腈、苯乙烯等），能与引发剂快速作用，因此</a:t>
            </a:r>
            <a:r>
              <a:rPr lang="zh-CN" altLang="en-US" sz="2400" b="1">
                <a:solidFill>
                  <a:srgbClr val="A50021"/>
                </a:solidFill>
              </a:rPr>
              <a:t>引发剂效率较高</a:t>
            </a:r>
            <a:r>
              <a:rPr lang="zh-CN" altLang="en-US" sz="2400" b="1">
                <a:solidFill>
                  <a:srgbClr val="000099"/>
                </a:solidFill>
              </a:rPr>
              <a:t>。</a:t>
            </a:r>
          </a:p>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rPr>
              <a:t>而单体活性较低时（如醋酸乙烯酯等），对自由基的捕捉能力较弱，</a:t>
            </a:r>
            <a:r>
              <a:rPr lang="zh-CN" altLang="en-US" sz="2400" b="1">
                <a:solidFill>
                  <a:srgbClr val="A50021"/>
                </a:solidFill>
              </a:rPr>
              <a:t>容易发生诱导分解</a:t>
            </a:r>
            <a:r>
              <a:rPr lang="zh-CN" altLang="en-US" sz="2400" b="1">
                <a:solidFill>
                  <a:srgbClr val="000099"/>
                </a:solidFill>
              </a:rPr>
              <a:t>，引发剂效率较低。</a:t>
            </a:r>
          </a:p>
        </p:txBody>
      </p:sp>
      <p:sp>
        <p:nvSpPr>
          <p:cNvPr id="2151435" name="Rectangle 11"/>
          <p:cNvSpPr>
            <a:spLocks noChangeArrowheads="1"/>
          </p:cNvSpPr>
          <p:nvPr/>
        </p:nvSpPr>
        <p:spPr bwMode="auto">
          <a:xfrm>
            <a:off x="611188" y="2822575"/>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zh-CN" altLang="en-US" sz="2400" b="1">
                <a:solidFill>
                  <a:srgbClr val="000099"/>
                </a:solidFill>
              </a:rPr>
              <a:t>        氢过氧化物也容易发生诱导分解；偶氮类引发剂一般不易发生诱导分解。</a:t>
            </a:r>
          </a:p>
        </p:txBody>
      </p:sp>
    </p:spTree>
    <p:extLst>
      <p:ext uri="{BB962C8B-B14F-4D97-AF65-F5344CB8AC3E}">
        <p14:creationId xmlns:p14="http://schemas.microsoft.com/office/powerpoint/2010/main" val="402694886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1429"/>
                                        </p:tgtEl>
                                        <p:attrNameLst>
                                          <p:attrName>style.visibility</p:attrName>
                                        </p:attrNameLst>
                                      </p:cBhvr>
                                      <p:to>
                                        <p:strVal val="visible"/>
                                      </p:to>
                                    </p:set>
                                    <p:animEffect transition="in" filter="wipe(up)">
                                      <p:cBhvr>
                                        <p:cTn id="7" dur="500"/>
                                        <p:tgtEl>
                                          <p:spTgt spid="21514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1435"/>
                                        </p:tgtEl>
                                        <p:attrNameLst>
                                          <p:attrName>style.visibility</p:attrName>
                                        </p:attrNameLst>
                                      </p:cBhvr>
                                      <p:to>
                                        <p:strVal val="visible"/>
                                      </p:to>
                                    </p:set>
                                    <p:animEffect transition="in" filter="wipe(up)">
                                      <p:cBhvr>
                                        <p:cTn id="10" dur="500"/>
                                        <p:tgtEl>
                                          <p:spTgt spid="21514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51433"/>
                                        </p:tgtEl>
                                        <p:attrNameLst>
                                          <p:attrName>style.visibility</p:attrName>
                                        </p:attrNameLst>
                                      </p:cBhvr>
                                      <p:to>
                                        <p:strVal val="visible"/>
                                      </p:to>
                                    </p:set>
                                    <p:animEffect transition="in" filter="wipe(left)">
                                      <p:cBhvr>
                                        <p:cTn id="15" dur="500"/>
                                        <p:tgtEl>
                                          <p:spTgt spid="215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33" grpId="0" animBg="1"/>
      <p:bldP spid="215143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sz="half" idx="1"/>
          </p:nvPr>
        </p:nvSpPr>
        <p:spPr>
          <a:xfrm>
            <a:off x="611188" y="1412875"/>
            <a:ext cx="7921625" cy="2455863"/>
          </a:xfrm>
        </p:spPr>
        <p:txBody>
          <a:bodyPr/>
          <a:lstStyle/>
          <a:p>
            <a:pPr marL="0" indent="625475" algn="just" eaLnBrk="1" hangingPunct="1">
              <a:lnSpc>
                <a:spcPct val="120000"/>
              </a:lnSpc>
              <a:buFont typeface="Wingdings" pitchFamily="2" charset="2"/>
              <a:buNone/>
            </a:pPr>
            <a:r>
              <a:rPr lang="zh-CN" altLang="en-US" sz="2400" b="1" smtClean="0">
                <a:solidFill>
                  <a:srgbClr val="000099"/>
                </a:solidFill>
                <a:latin typeface="Times New Roman" pitchFamily="18" charset="0"/>
              </a:rPr>
              <a:t>当体系中引发剂浓度较低时，引发剂分子处于单体或溶剂的包围中而不能发挥作用，称为</a:t>
            </a:r>
            <a:r>
              <a:rPr lang="zh-CN" altLang="en-US" sz="2400" b="1" smtClean="0">
                <a:solidFill>
                  <a:srgbClr val="A50021"/>
                </a:solidFill>
                <a:latin typeface="Times New Roman" pitchFamily="18" charset="0"/>
              </a:rPr>
              <a:t>笼蔽效应</a:t>
            </a:r>
            <a:r>
              <a:rPr lang="zh-CN" altLang="en-US" sz="2400" b="1" smtClean="0">
                <a:solidFill>
                  <a:srgbClr val="000099"/>
                </a:solidFill>
                <a:latin typeface="Times New Roman" pitchFamily="18" charset="0"/>
              </a:rPr>
              <a:t>。自由基在单体或溶剂的“笼子”中的的平均寿命约为</a:t>
            </a:r>
            <a:r>
              <a:rPr lang="en-US" altLang="zh-CN" sz="2400" b="1" smtClean="0">
                <a:solidFill>
                  <a:srgbClr val="000099"/>
                </a:solidFill>
                <a:latin typeface="Times New Roman" pitchFamily="18" charset="0"/>
              </a:rPr>
              <a:t>10</a:t>
            </a:r>
            <a:r>
              <a:rPr lang="en-US" altLang="zh-CN" sz="2400" b="1" baseline="30000" smtClean="0">
                <a:solidFill>
                  <a:srgbClr val="000099"/>
                </a:solidFill>
                <a:latin typeface="Times New Roman" pitchFamily="18" charset="0"/>
              </a:rPr>
              <a:t>-11</a:t>
            </a:r>
            <a:r>
              <a:rPr lang="zh-CN" altLang="en-US" sz="2400" b="1" smtClean="0">
                <a:solidFill>
                  <a:srgbClr val="000099"/>
                </a:solidFill>
                <a:latin typeface="Times New Roman" pitchFamily="18" charset="0"/>
              </a:rPr>
              <a:t>～</a:t>
            </a:r>
            <a:r>
              <a:rPr lang="en-US" altLang="zh-CN" sz="2400" b="1" smtClean="0">
                <a:solidFill>
                  <a:srgbClr val="000099"/>
                </a:solidFill>
                <a:latin typeface="Times New Roman" pitchFamily="18" charset="0"/>
              </a:rPr>
              <a:t>10</a:t>
            </a:r>
            <a:r>
              <a:rPr lang="en-US" altLang="zh-CN" sz="2400" b="1" baseline="30000" smtClean="0">
                <a:solidFill>
                  <a:srgbClr val="000099"/>
                </a:solidFill>
                <a:latin typeface="Times New Roman" pitchFamily="18" charset="0"/>
              </a:rPr>
              <a:t>-9</a:t>
            </a:r>
            <a:r>
              <a:rPr lang="zh-CN" altLang="en-US" sz="2400" b="1" smtClean="0">
                <a:solidFill>
                  <a:srgbClr val="000099"/>
                </a:solidFill>
                <a:latin typeface="Times New Roman" pitchFamily="18" charset="0"/>
              </a:rPr>
              <a:t>，如来不及扩散出笼子，就可能发生副反应，形成稳定分子。结果是消耗了引发剂，降低了引发剂效率。</a:t>
            </a:r>
            <a:endParaRPr lang="zh-CN" altLang="en-US" sz="2400" b="1" smtClean="0">
              <a:solidFill>
                <a:srgbClr val="000099"/>
              </a:solidFill>
            </a:endParaRPr>
          </a:p>
        </p:txBody>
      </p:sp>
      <p:sp>
        <p:nvSpPr>
          <p:cNvPr id="112643"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53478" name="Rectangle 6"/>
          <p:cNvSpPr>
            <a:spLocks noChangeArrowheads="1"/>
          </p:cNvSpPr>
          <p:nvPr/>
        </p:nvSpPr>
        <p:spPr bwMode="auto">
          <a:xfrm>
            <a:off x="611188" y="885825"/>
            <a:ext cx="250666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黑体" pitchFamily="49" charset="-122"/>
                <a:ea typeface="黑体" pitchFamily="49" charset="-122"/>
              </a:rPr>
              <a:t>（</a:t>
            </a:r>
            <a:r>
              <a:rPr lang="en-US" altLang="zh-CN" sz="2800" b="1">
                <a:solidFill>
                  <a:srgbClr val="A50021"/>
                </a:solidFill>
                <a:effectLst>
                  <a:outerShdw blurRad="38100" dist="38100" dir="2700000" algn="tl">
                    <a:srgbClr val="C0C0C0"/>
                  </a:outerShdw>
                </a:effectLst>
                <a:latin typeface="黑体" pitchFamily="49" charset="-122"/>
                <a:ea typeface="黑体" pitchFamily="49" charset="-122"/>
              </a:rPr>
              <a:t>2</a:t>
            </a:r>
            <a:r>
              <a:rPr lang="zh-CN" altLang="en-US" sz="2800" b="1">
                <a:solidFill>
                  <a:srgbClr val="A50021"/>
                </a:solidFill>
                <a:effectLst>
                  <a:outerShdw blurRad="38100" dist="38100" dir="2700000" algn="tl">
                    <a:srgbClr val="C0C0C0"/>
                  </a:outerShdw>
                </a:effectLst>
                <a:latin typeface="黑体" pitchFamily="49" charset="-122"/>
                <a:ea typeface="黑体" pitchFamily="49" charset="-122"/>
              </a:rPr>
              <a:t>）笼蔽效应</a:t>
            </a:r>
          </a:p>
        </p:txBody>
      </p:sp>
      <p:sp>
        <p:nvSpPr>
          <p:cNvPr id="2153479" name="Rectangle 7"/>
          <p:cNvSpPr>
            <a:spLocks noChangeArrowheads="1"/>
          </p:cNvSpPr>
          <p:nvPr/>
        </p:nvSpPr>
        <p:spPr bwMode="auto">
          <a:xfrm>
            <a:off x="611188" y="3860800"/>
            <a:ext cx="792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偶氮二异丁腈在笼子中可能发生的副反应：</a:t>
            </a:r>
          </a:p>
        </p:txBody>
      </p:sp>
      <p:graphicFrame>
        <p:nvGraphicFramePr>
          <p:cNvPr id="2153480" name="Object 8"/>
          <p:cNvGraphicFramePr>
            <a:graphicFrameLocks noGrp="1" noChangeAspect="1"/>
          </p:cNvGraphicFramePr>
          <p:nvPr>
            <p:ph sz="half" idx="2"/>
          </p:nvPr>
        </p:nvGraphicFramePr>
        <p:xfrm>
          <a:off x="611188" y="4652963"/>
          <a:ext cx="8137525" cy="1512887"/>
        </p:xfrm>
        <a:graphic>
          <a:graphicData uri="http://schemas.openxmlformats.org/presentationml/2006/ole">
            <mc:AlternateContent xmlns:mc="http://schemas.openxmlformats.org/markup-compatibility/2006">
              <mc:Choice xmlns:v="urn:schemas-microsoft-com:vml" Requires="v">
                <p:oleObj spid="_x0000_s53258" name="Document" r:id="rId3" imgW="6819900" imgH="1066800" progId="ChemWindow.Document">
                  <p:embed/>
                </p:oleObj>
              </mc:Choice>
              <mc:Fallback>
                <p:oleObj name="Document" r:id="rId3" imgW="6819900" imgH="10668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652963"/>
                        <a:ext cx="8137525"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84747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53480"/>
                                        </p:tgtEl>
                                        <p:attrNameLst>
                                          <p:attrName>style.visibility</p:attrName>
                                        </p:attrNameLst>
                                      </p:cBhvr>
                                      <p:to>
                                        <p:strVal val="visible"/>
                                      </p:to>
                                    </p:set>
                                    <p:animEffect transition="in" filter="wipe(up)">
                                      <p:cBhvr>
                                        <p:cTn id="7" dur="500"/>
                                        <p:tgtEl>
                                          <p:spTgt spid="215348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3479"/>
                                        </p:tgtEl>
                                        <p:attrNameLst>
                                          <p:attrName>style.visibility</p:attrName>
                                        </p:attrNameLst>
                                      </p:cBhvr>
                                      <p:to>
                                        <p:strVal val="visible"/>
                                      </p:to>
                                    </p:set>
                                    <p:animEffect transition="in" filter="wipe(up)">
                                      <p:cBhvr>
                                        <p:cTn id="10" dur="500"/>
                                        <p:tgtEl>
                                          <p:spTgt spid="2153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47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sz="half" idx="1"/>
          </p:nvPr>
        </p:nvSpPr>
        <p:spPr>
          <a:xfrm>
            <a:off x="611188" y="1052513"/>
            <a:ext cx="8002587" cy="576262"/>
          </a:xfrm>
        </p:spPr>
        <p:txBody>
          <a:bodyPr/>
          <a:lstStyle/>
          <a:p>
            <a:pPr marL="0" indent="0" eaLnBrk="1" hangingPunct="1">
              <a:buFont typeface="Wingdings" pitchFamily="2" charset="2"/>
              <a:buNone/>
            </a:pPr>
            <a:r>
              <a:rPr lang="zh-CN" altLang="en-US" sz="2400" b="1" smtClean="0">
                <a:solidFill>
                  <a:srgbClr val="000099"/>
                </a:solidFill>
                <a:latin typeface="宋体" pitchFamily="2" charset="-122"/>
              </a:rPr>
              <a:t>过氧化二苯甲酰在笼子的反应可能按下式进行：</a:t>
            </a:r>
          </a:p>
        </p:txBody>
      </p:sp>
      <p:sp>
        <p:nvSpPr>
          <p:cNvPr id="113667" name="Rectangle 6"/>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113668" name="Rectangle 7"/>
          <p:cNvSpPr>
            <a:spLocks noChangeArrowheads="1"/>
          </p:cNvSpPr>
          <p:nvPr/>
        </p:nvSpPr>
        <p:spPr bwMode="auto">
          <a:xfrm>
            <a:off x="1042988" y="4581525"/>
            <a:ext cx="661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400" b="1">
                <a:solidFill>
                  <a:srgbClr val="000099"/>
                </a:solidFill>
                <a:latin typeface="Times New Roman" pitchFamily="18" charset="0"/>
                <a:ea typeface="黑体" pitchFamily="49" charset="-122"/>
              </a:rPr>
              <a:t>笼蔽效应与单体、溶剂、体系黏度等因素有关。</a:t>
            </a:r>
          </a:p>
        </p:txBody>
      </p:sp>
      <p:grpSp>
        <p:nvGrpSpPr>
          <p:cNvPr id="113669" name="Group 9"/>
          <p:cNvGrpSpPr>
            <a:grpSpLocks/>
          </p:cNvGrpSpPr>
          <p:nvPr/>
        </p:nvGrpSpPr>
        <p:grpSpPr bwMode="auto">
          <a:xfrm>
            <a:off x="1042988" y="1916113"/>
            <a:ext cx="6769100" cy="2087562"/>
            <a:chOff x="657" y="981"/>
            <a:chExt cx="4400" cy="1424"/>
          </a:xfrm>
        </p:grpSpPr>
        <p:graphicFrame>
          <p:nvGraphicFramePr>
            <p:cNvPr id="113670" name="Object 4"/>
            <p:cNvGraphicFramePr>
              <a:graphicFrameLocks noChangeAspect="1"/>
            </p:cNvGraphicFramePr>
            <p:nvPr/>
          </p:nvGraphicFramePr>
          <p:xfrm>
            <a:off x="657" y="981"/>
            <a:ext cx="4400" cy="1424"/>
          </p:xfrm>
          <a:graphic>
            <a:graphicData uri="http://schemas.openxmlformats.org/presentationml/2006/ole">
              <mc:AlternateContent xmlns:mc="http://schemas.openxmlformats.org/markup-compatibility/2006">
                <mc:Choice xmlns:v="urn:schemas-microsoft-com:vml" Requires="v">
                  <p:oleObj spid="_x0000_s54282" name="Document" r:id="rId3" imgW="6391275" imgH="2066925" progId="ChemWindow.Document">
                    <p:embed/>
                  </p:oleObj>
                </mc:Choice>
                <mc:Fallback>
                  <p:oleObj name="Document" r:id="rId3" imgW="6391275" imgH="20669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 y="981"/>
                          <a:ext cx="4400" cy="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5528" name="Rectangle 8"/>
            <p:cNvSpPr>
              <a:spLocks noChangeArrowheads="1"/>
            </p:cNvSpPr>
            <p:nvPr/>
          </p:nvSpPr>
          <p:spPr bwMode="auto">
            <a:xfrm>
              <a:off x="2109" y="1707"/>
              <a:ext cx="91" cy="365"/>
            </a:xfrm>
            <a:prstGeom prst="rect">
              <a:avLst/>
            </a:prstGeom>
            <a:solidFill>
              <a:schemeClr val="bg1"/>
            </a:solidFill>
            <a:ln w="9525" algn="ctr">
              <a:no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grpSp>
    </p:spTree>
    <p:extLst>
      <p:ext uri="{BB962C8B-B14F-4D97-AF65-F5344CB8AC3E}">
        <p14:creationId xmlns:p14="http://schemas.microsoft.com/office/powerpoint/2010/main" val="341251988"/>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ChangeArrowheads="1"/>
          </p:cNvSpPr>
          <p:nvPr/>
        </p:nvSpPr>
        <p:spPr bwMode="auto">
          <a:xfrm>
            <a:off x="611188" y="908050"/>
            <a:ext cx="7924800" cy="2741613"/>
          </a:xfrm>
          <a:prstGeom prst="rect">
            <a:avLst/>
          </a:prstGeom>
          <a:noFill/>
          <a:ln w="9525">
            <a:noFill/>
            <a:miter lim="800000"/>
            <a:headEnd/>
            <a:tailEnd/>
          </a:ln>
          <a:effectLst/>
        </p:spPr>
        <p:txBody>
          <a:bodyPr>
            <a:spAutoFit/>
          </a:bodyPr>
          <a:lstStyle/>
          <a:p>
            <a:pPr indent="719138" algn="just" fontAlgn="base">
              <a:lnSpc>
                <a:spcPct val="120000"/>
              </a:lnSpc>
              <a:spcBef>
                <a:spcPct val="20000"/>
              </a:spcBef>
              <a:spcAft>
                <a:spcPct val="0"/>
              </a:spcAft>
              <a:defRPr/>
            </a:pPr>
            <a:r>
              <a:rPr kumimoji="1" lang="zh-CN" altLang="en-US" sz="2800" b="1" dirty="0">
                <a:solidFill>
                  <a:srgbClr val="000000"/>
                </a:solidFill>
                <a:latin typeface="Times New Roman" pitchFamily="18" charset="0"/>
                <a:ea typeface="楷体_GB2312" pitchFamily="49" charset="-122"/>
              </a:rPr>
              <a:t>自由基聚合引发剂的活性可通过：</a:t>
            </a:r>
            <a:r>
              <a:rPr kumimoji="1" lang="zh-CN" altLang="en-US" sz="2800" b="1" dirty="0">
                <a:solidFill>
                  <a:srgbClr val="666699"/>
                </a:solidFill>
                <a:latin typeface="Times New Roman" pitchFamily="18" charset="0"/>
                <a:ea typeface="楷体_GB2312" pitchFamily="49" charset="-122"/>
              </a:rPr>
              <a:t>引发剂分解反应速率常数</a:t>
            </a:r>
            <a:r>
              <a:rPr kumimoji="1" lang="en-US" altLang="zh-CN" sz="2800" b="1" dirty="0" err="1">
                <a:solidFill>
                  <a:srgbClr val="666699"/>
                </a:solidFill>
                <a:latin typeface="Times New Roman" pitchFamily="18" charset="0"/>
                <a:ea typeface="楷体_GB2312" pitchFamily="49" charset="-122"/>
              </a:rPr>
              <a:t>k</a:t>
            </a:r>
            <a:r>
              <a:rPr kumimoji="1" lang="en-US" altLang="zh-CN" sz="2800" b="1" baseline="-30000" dirty="0" err="1">
                <a:solidFill>
                  <a:srgbClr val="666699"/>
                </a:solidFill>
                <a:latin typeface="Times New Roman" pitchFamily="18" charset="0"/>
                <a:ea typeface="楷体_GB2312" pitchFamily="49" charset="-122"/>
              </a:rPr>
              <a:t>d</a:t>
            </a:r>
            <a:r>
              <a:rPr kumimoji="1" lang="zh-CN" altLang="en-US" sz="2800" b="1" dirty="0">
                <a:solidFill>
                  <a:srgbClr val="666699"/>
                </a:solidFill>
                <a:latin typeface="Times New Roman" pitchFamily="18" charset="0"/>
                <a:ea typeface="楷体_GB2312" pitchFamily="49" charset="-122"/>
              </a:rPr>
              <a:t>、分解活化能</a:t>
            </a:r>
            <a:r>
              <a:rPr kumimoji="1" lang="en-US" altLang="zh-CN" sz="2800" b="1" dirty="0">
                <a:solidFill>
                  <a:srgbClr val="666699"/>
                </a:solidFill>
                <a:latin typeface="Times New Roman" pitchFamily="18" charset="0"/>
                <a:ea typeface="楷体_GB2312" pitchFamily="49" charset="-122"/>
              </a:rPr>
              <a:t>E</a:t>
            </a:r>
            <a:r>
              <a:rPr kumimoji="1" lang="en-US" altLang="zh-CN" sz="2800" b="1" baseline="-25000" dirty="0">
                <a:solidFill>
                  <a:srgbClr val="666699"/>
                </a:solidFill>
                <a:latin typeface="Times New Roman" pitchFamily="18" charset="0"/>
                <a:ea typeface="楷体_GB2312" pitchFamily="49" charset="-122"/>
              </a:rPr>
              <a:t>d</a:t>
            </a:r>
            <a:r>
              <a:rPr kumimoji="1" lang="zh-CN" altLang="en-US" sz="2800" b="1" dirty="0">
                <a:solidFill>
                  <a:srgbClr val="666699"/>
                </a:solidFill>
                <a:latin typeface="Times New Roman" pitchFamily="18" charset="0"/>
                <a:ea typeface="楷体_GB2312" pitchFamily="49" charset="-122"/>
              </a:rPr>
              <a:t>、分解半衰期</a:t>
            </a:r>
            <a:r>
              <a:rPr kumimoji="1" lang="en-US" altLang="zh-CN" sz="2800" b="1" dirty="0">
                <a:solidFill>
                  <a:srgbClr val="666699"/>
                </a:solidFill>
                <a:latin typeface="Times New Roman" pitchFamily="18" charset="0"/>
                <a:ea typeface="楷体_GB2312" pitchFamily="49" charset="-122"/>
              </a:rPr>
              <a:t>t</a:t>
            </a:r>
            <a:r>
              <a:rPr kumimoji="1" lang="en-US" altLang="zh-CN" sz="2800" b="1" baseline="-30000" dirty="0">
                <a:solidFill>
                  <a:srgbClr val="666699"/>
                </a:solidFill>
                <a:latin typeface="Times New Roman" pitchFamily="18" charset="0"/>
                <a:ea typeface="楷体_GB2312" pitchFamily="49" charset="-122"/>
              </a:rPr>
              <a:t>1/2</a:t>
            </a:r>
            <a:r>
              <a:rPr kumimoji="1" lang="zh-CN" altLang="en-US" sz="2800" b="1" dirty="0">
                <a:solidFill>
                  <a:srgbClr val="666699"/>
                </a:solidFill>
                <a:latin typeface="Times New Roman" pitchFamily="18" charset="0"/>
                <a:ea typeface="楷体_GB2312" pitchFamily="49" charset="-122"/>
              </a:rPr>
              <a:t>、残留分率</a:t>
            </a:r>
            <a:r>
              <a:rPr kumimoji="1" lang="en-US" altLang="zh-CN" sz="2800" b="1" dirty="0">
                <a:solidFill>
                  <a:srgbClr val="666699"/>
                </a:solidFill>
                <a:latin typeface="Times New Roman" pitchFamily="18" charset="0"/>
                <a:ea typeface="楷体_GB2312" pitchFamily="49" charset="-122"/>
              </a:rPr>
              <a:t>[I]/[I]</a:t>
            </a:r>
            <a:r>
              <a:rPr kumimoji="1" lang="en-US" altLang="zh-CN" sz="2800" b="1" baseline="-30000" dirty="0">
                <a:solidFill>
                  <a:srgbClr val="666699"/>
                </a:solidFill>
                <a:latin typeface="Times New Roman" pitchFamily="18" charset="0"/>
                <a:ea typeface="楷体_GB2312" pitchFamily="49" charset="-122"/>
              </a:rPr>
              <a:t>0</a:t>
            </a:r>
            <a:r>
              <a:rPr kumimoji="1" lang="zh-CN" altLang="en-US" sz="2800" b="1" dirty="0">
                <a:solidFill>
                  <a:srgbClr val="000000"/>
                </a:solidFill>
                <a:latin typeface="Times New Roman" pitchFamily="18" charset="0"/>
                <a:ea typeface="楷体_GB2312" pitchFamily="49" charset="-122"/>
              </a:rPr>
              <a:t>来判断</a:t>
            </a:r>
          </a:p>
          <a:p>
            <a:pPr indent="719138" algn="just" fontAlgn="base">
              <a:lnSpc>
                <a:spcPct val="120000"/>
              </a:lnSpc>
              <a:spcBef>
                <a:spcPct val="20000"/>
              </a:spcBef>
              <a:spcAft>
                <a:spcPct val="0"/>
              </a:spcAft>
              <a:defRPr/>
            </a:pPr>
            <a:r>
              <a:rPr kumimoji="1" lang="zh-CN" altLang="en-US" sz="2800" b="1" dirty="0">
                <a:solidFill>
                  <a:srgbClr val="000000"/>
                </a:solidFill>
                <a:latin typeface="Times New Roman" pitchFamily="18" charset="0"/>
                <a:ea typeface="楷体_GB2312" pitchFamily="49" charset="-122"/>
              </a:rPr>
              <a:t>一般而言，在相同反应条件下，</a:t>
            </a:r>
            <a:r>
              <a:rPr kumimoji="1" lang="en-US" altLang="zh-CN" sz="2800" b="1" dirty="0" err="1">
                <a:solidFill>
                  <a:srgbClr val="000000"/>
                </a:solidFill>
                <a:latin typeface="Times New Roman" pitchFamily="18" charset="0"/>
                <a:ea typeface="楷体_GB2312" pitchFamily="49" charset="-122"/>
              </a:rPr>
              <a:t>k</a:t>
            </a:r>
            <a:r>
              <a:rPr kumimoji="1" lang="en-US" altLang="zh-CN" sz="2800" b="1" baseline="-25000" dirty="0" err="1">
                <a:solidFill>
                  <a:srgbClr val="000000"/>
                </a:solidFill>
                <a:latin typeface="Times New Roman" pitchFamily="18" charset="0"/>
                <a:ea typeface="楷体_GB2312" pitchFamily="49" charset="-122"/>
              </a:rPr>
              <a:t>d</a:t>
            </a:r>
            <a:r>
              <a:rPr kumimoji="1" lang="zh-CN" altLang="en-US" sz="2800" b="1" dirty="0">
                <a:solidFill>
                  <a:srgbClr val="000000"/>
                </a:solidFill>
                <a:latin typeface="Times New Roman" pitchFamily="18" charset="0"/>
                <a:ea typeface="楷体_GB2312" pitchFamily="49" charset="-122"/>
              </a:rPr>
              <a:t>越大，</a:t>
            </a:r>
            <a:r>
              <a:rPr kumimoji="1" lang="en-US" altLang="zh-CN" sz="2800" b="1" dirty="0">
                <a:solidFill>
                  <a:srgbClr val="000000"/>
                </a:solidFill>
                <a:latin typeface="Times New Roman" pitchFamily="18" charset="0"/>
                <a:ea typeface="楷体_GB2312" pitchFamily="49" charset="-122"/>
              </a:rPr>
              <a:t>E</a:t>
            </a:r>
            <a:r>
              <a:rPr kumimoji="1" lang="en-US" altLang="zh-CN" sz="2800" b="1" baseline="-25000" dirty="0">
                <a:solidFill>
                  <a:srgbClr val="000000"/>
                </a:solidFill>
                <a:latin typeface="Times New Roman" pitchFamily="18" charset="0"/>
                <a:ea typeface="楷体_GB2312" pitchFamily="49" charset="-122"/>
              </a:rPr>
              <a:t>d</a:t>
            </a:r>
            <a:r>
              <a:rPr kumimoji="1" lang="zh-CN" altLang="en-US" sz="2800" b="1" dirty="0">
                <a:solidFill>
                  <a:srgbClr val="000000"/>
                </a:solidFill>
                <a:latin typeface="Times New Roman" pitchFamily="18" charset="0"/>
                <a:ea typeface="楷体_GB2312" pitchFamily="49" charset="-122"/>
              </a:rPr>
              <a:t>越小，</a:t>
            </a:r>
            <a:r>
              <a:rPr kumimoji="1" lang="en-US" altLang="zh-CN" sz="2800" b="1" dirty="0">
                <a:solidFill>
                  <a:srgbClr val="000000"/>
                </a:solidFill>
                <a:latin typeface="Times New Roman" pitchFamily="18" charset="0"/>
                <a:ea typeface="楷体_GB2312" pitchFamily="49" charset="-122"/>
              </a:rPr>
              <a:t>t1/2</a:t>
            </a:r>
            <a:r>
              <a:rPr kumimoji="1" lang="zh-CN" altLang="en-US" sz="2800" b="1" dirty="0">
                <a:solidFill>
                  <a:srgbClr val="000000"/>
                </a:solidFill>
                <a:latin typeface="Times New Roman" pitchFamily="18" charset="0"/>
                <a:ea typeface="楷体_GB2312" pitchFamily="49" charset="-122"/>
              </a:rPr>
              <a:t>越小，</a:t>
            </a:r>
            <a:r>
              <a:rPr kumimoji="1" lang="en-US" altLang="zh-CN" sz="2800" b="1" dirty="0">
                <a:solidFill>
                  <a:srgbClr val="000000"/>
                </a:solidFill>
                <a:latin typeface="Times New Roman" pitchFamily="18" charset="0"/>
                <a:ea typeface="楷体_GB2312" pitchFamily="49" charset="-122"/>
              </a:rPr>
              <a:t>[I]/[I]0</a:t>
            </a:r>
            <a:r>
              <a:rPr kumimoji="1" lang="zh-CN" altLang="en-US" sz="2800" b="1" dirty="0">
                <a:solidFill>
                  <a:srgbClr val="000000"/>
                </a:solidFill>
                <a:latin typeface="Times New Roman" pitchFamily="18" charset="0"/>
                <a:ea typeface="楷体_GB2312" pitchFamily="49" charset="-122"/>
              </a:rPr>
              <a:t>越小，引发剂活性越高。</a:t>
            </a:r>
            <a:r>
              <a:rPr kumimoji="1" lang="zh-CN" altLang="en-US" sz="2800" b="1" dirty="0">
                <a:solidFill>
                  <a:srgbClr val="A50021"/>
                </a:solidFill>
                <a:effectLst>
                  <a:outerShdw blurRad="38100" dist="38100" dir="2700000" algn="tl">
                    <a:srgbClr val="000000"/>
                  </a:outerShdw>
                </a:effectLst>
                <a:latin typeface="Times New Roman" pitchFamily="18" charset="0"/>
                <a:ea typeface="楷体_GB2312" pitchFamily="49" charset="-122"/>
              </a:rPr>
              <a:t> </a:t>
            </a:r>
          </a:p>
        </p:txBody>
      </p:sp>
      <p:grpSp>
        <p:nvGrpSpPr>
          <p:cNvPr id="2" name="Group 6"/>
          <p:cNvGrpSpPr>
            <a:grpSpLocks/>
          </p:cNvGrpSpPr>
          <p:nvPr/>
        </p:nvGrpSpPr>
        <p:grpSpPr bwMode="auto">
          <a:xfrm>
            <a:off x="539750" y="4005263"/>
            <a:ext cx="7993063" cy="1943100"/>
            <a:chOff x="340" y="2659"/>
            <a:chExt cx="5035" cy="1224"/>
          </a:xfrm>
        </p:grpSpPr>
        <p:sp>
          <p:nvSpPr>
            <p:cNvPr id="1458183" name="Rectangle 7"/>
            <p:cNvSpPr>
              <a:spLocks noChangeArrowheads="1"/>
            </p:cNvSpPr>
            <p:nvPr/>
          </p:nvSpPr>
          <p:spPr bwMode="auto">
            <a:xfrm>
              <a:off x="385" y="2659"/>
              <a:ext cx="1878" cy="327"/>
            </a:xfrm>
            <a:prstGeom prst="rect">
              <a:avLst/>
            </a:prstGeom>
            <a:solidFill>
              <a:srgbClr val="FFFFCC"/>
            </a:solidFill>
            <a:ln w="9525" algn="ctr">
              <a:noFill/>
              <a:miter lim="800000"/>
              <a:headEnd/>
              <a:tailEnd/>
            </a:ln>
            <a:effectLst/>
          </p:spPr>
          <p:txBody>
            <a:bodyPr wrap="none">
              <a:spAutoFit/>
            </a:bodyPr>
            <a:lstStyle/>
            <a:p>
              <a:pPr algn="ct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影响 </a:t>
              </a:r>
              <a:r>
                <a:rPr lang="en-US" altLang="zh-CN" sz="2800" b="1" i="1">
                  <a:solidFill>
                    <a:srgbClr val="A50021"/>
                  </a:solidFill>
                  <a:effectLst>
                    <a:outerShdw blurRad="38100" dist="38100" dir="2700000" algn="tl">
                      <a:srgbClr val="000000"/>
                    </a:outerShdw>
                  </a:effectLst>
                  <a:latin typeface="Times New Roman" pitchFamily="18" charset="0"/>
                  <a:ea typeface="黑体" pitchFamily="49" charset="-122"/>
                  <a:cs typeface="ˎ̥"/>
                </a:rPr>
                <a:t>f </a:t>
              </a:r>
              <a:r>
                <a:rPr lang="zh-CN" altLang="en-US" sz="2800" b="1">
                  <a:solidFill>
                    <a:srgbClr val="A50021"/>
                  </a:solidFill>
                  <a:effectLst>
                    <a:outerShdw blurRad="38100" dist="38100" dir="2700000" algn="tl">
                      <a:srgbClr val="000000"/>
                    </a:outerShdw>
                  </a:effectLst>
                  <a:latin typeface="Times New Roman" pitchFamily="18" charset="0"/>
                  <a:ea typeface="黑体" pitchFamily="49" charset="-122"/>
                </a:rPr>
                <a:t>的具体因素</a:t>
              </a:r>
            </a:p>
          </p:txBody>
        </p:sp>
        <p:sp>
          <p:nvSpPr>
            <p:cNvPr id="114694" name="Rectangle 8"/>
            <p:cNvSpPr>
              <a:spLocks noChangeArrowheads="1"/>
            </p:cNvSpPr>
            <p:nvPr/>
          </p:nvSpPr>
          <p:spPr bwMode="auto">
            <a:xfrm>
              <a:off x="340" y="3022"/>
              <a:ext cx="3262" cy="86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r>
                <a:rPr kumimoji="1" lang="zh-CN" altLang="en-US" sz="2400" b="1">
                  <a:solidFill>
                    <a:srgbClr val="000000"/>
                  </a:solidFill>
                  <a:latin typeface="Times New Roman" pitchFamily="18" charset="0"/>
                </a:rPr>
                <a:t>引发剂种类（</a:t>
              </a:r>
              <a:r>
                <a:rPr kumimoji="1" lang="zh-CN" altLang="en-US" sz="2400" b="1">
                  <a:solidFill>
                    <a:srgbClr val="000000"/>
                  </a:solidFill>
                </a:rPr>
                <a:t>自由基寿命）</a:t>
              </a:r>
              <a:endParaRPr kumimoji="1" lang="zh-CN" altLang="en-US" sz="2400" b="1">
                <a:solidFill>
                  <a:srgbClr val="000000"/>
                </a:solidFill>
                <a:latin typeface="Times New Roman" pitchFamily="18" charset="0"/>
              </a:endParaRPr>
            </a:p>
            <a:p>
              <a:pPr marL="342900" indent="-342900" fontAlgn="base">
                <a:spcBef>
                  <a:spcPct val="20000"/>
                </a:spcBef>
                <a:spcAft>
                  <a:spcPct val="0"/>
                </a:spcAft>
                <a:buFontTx/>
                <a:buChar char="•"/>
              </a:pPr>
              <a:r>
                <a:rPr kumimoji="1" lang="zh-CN" altLang="en-US" sz="2400" b="1">
                  <a:solidFill>
                    <a:srgbClr val="000000"/>
                  </a:solidFill>
                  <a:latin typeface="Times New Roman" pitchFamily="18" charset="0"/>
                </a:rPr>
                <a:t>单体活性（</a:t>
              </a:r>
              <a:r>
                <a:rPr kumimoji="1" lang="zh-CN" altLang="en-US" sz="2400" b="1">
                  <a:solidFill>
                    <a:srgbClr val="000000"/>
                  </a:solidFill>
                </a:rPr>
                <a:t>自由基加成的难易</a:t>
              </a:r>
              <a:r>
                <a:rPr kumimoji="1" lang="zh-CN" altLang="en-US" sz="2400" b="1">
                  <a:solidFill>
                    <a:srgbClr val="000000"/>
                  </a:solidFill>
                  <a:latin typeface="Times New Roman" pitchFamily="18" charset="0"/>
                </a:rPr>
                <a:t>）</a:t>
              </a:r>
            </a:p>
            <a:p>
              <a:pPr marL="342900" indent="-342900" fontAlgn="base">
                <a:spcBef>
                  <a:spcPct val="20000"/>
                </a:spcBef>
                <a:spcAft>
                  <a:spcPct val="0"/>
                </a:spcAft>
                <a:buFontTx/>
                <a:buChar char="•"/>
              </a:pPr>
              <a:r>
                <a:rPr kumimoji="1" lang="zh-CN" altLang="en-US" sz="2400" b="1">
                  <a:solidFill>
                    <a:srgbClr val="000000"/>
                  </a:solidFill>
                  <a:latin typeface="Times New Roman" pitchFamily="18" charset="0"/>
                </a:rPr>
                <a:t>单体浓度</a:t>
              </a:r>
            </a:p>
          </p:txBody>
        </p:sp>
        <p:sp>
          <p:nvSpPr>
            <p:cNvPr id="114695" name="Rectangle 9"/>
            <p:cNvSpPr>
              <a:spLocks noChangeArrowheads="1"/>
            </p:cNvSpPr>
            <p:nvPr/>
          </p:nvSpPr>
          <p:spPr bwMode="auto">
            <a:xfrm>
              <a:off x="3288" y="3022"/>
              <a:ext cx="2087" cy="84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20000"/>
                </a:spcBef>
                <a:spcAft>
                  <a:spcPct val="0"/>
                </a:spcAft>
                <a:buClr>
                  <a:srgbClr val="00007D"/>
                </a:buClr>
                <a:buSzPct val="75000"/>
                <a:buFont typeface="Wingdings" pitchFamily="2" charset="2"/>
                <a:buChar char="n"/>
              </a:pPr>
              <a:r>
                <a:rPr kumimoji="1" lang="zh-CN" altLang="en-US" sz="2400" b="1">
                  <a:solidFill>
                    <a:srgbClr val="000000"/>
                  </a:solidFill>
                  <a:latin typeface="Times New Roman" pitchFamily="18" charset="0"/>
                </a:rPr>
                <a:t>溶剂种类（链转移）</a:t>
              </a:r>
            </a:p>
            <a:p>
              <a:pPr fontAlgn="base">
                <a:spcBef>
                  <a:spcPct val="20000"/>
                </a:spcBef>
                <a:spcAft>
                  <a:spcPct val="0"/>
                </a:spcAft>
                <a:buClr>
                  <a:srgbClr val="00007D"/>
                </a:buClr>
                <a:buSzPct val="75000"/>
                <a:buFont typeface="Wingdings" pitchFamily="2" charset="2"/>
                <a:buChar char="n"/>
              </a:pPr>
              <a:r>
                <a:rPr kumimoji="1" lang="zh-CN" altLang="en-US" sz="2400" b="1">
                  <a:solidFill>
                    <a:srgbClr val="000000"/>
                  </a:solidFill>
                  <a:latin typeface="Times New Roman" pitchFamily="18" charset="0"/>
                </a:rPr>
                <a:t>体系粘度（扩散）</a:t>
              </a:r>
            </a:p>
            <a:p>
              <a:pPr fontAlgn="base">
                <a:spcBef>
                  <a:spcPct val="20000"/>
                </a:spcBef>
                <a:spcAft>
                  <a:spcPct val="0"/>
                </a:spcAft>
                <a:buClr>
                  <a:srgbClr val="00007D"/>
                </a:buClr>
                <a:buSzPct val="75000"/>
                <a:buFont typeface="Wingdings" pitchFamily="2" charset="2"/>
                <a:buChar char="n"/>
              </a:pPr>
              <a:r>
                <a:rPr kumimoji="1" lang="zh-CN" altLang="en-US" sz="2400" b="1">
                  <a:solidFill>
                    <a:srgbClr val="000000"/>
                  </a:solidFill>
                  <a:latin typeface="Times New Roman" pitchFamily="18" charset="0"/>
                </a:rPr>
                <a:t>温度</a:t>
              </a:r>
            </a:p>
          </p:txBody>
        </p:sp>
      </p:grpSp>
      <p:sp>
        <p:nvSpPr>
          <p:cNvPr id="114692" name="Rectangle 10"/>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Tree>
    <p:extLst>
      <p:ext uri="{BB962C8B-B14F-4D97-AF65-F5344CB8AC3E}">
        <p14:creationId xmlns:p14="http://schemas.microsoft.com/office/powerpoint/2010/main" val="3231314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57575" name="Rectangle 7"/>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000099"/>
                </a:solidFill>
                <a:effectLst>
                  <a:outerShdw blurRad="38100" dist="38100" dir="2700000" algn="tl">
                    <a:srgbClr val="C0C0C0"/>
                  </a:outerShdw>
                </a:effectLst>
                <a:latin typeface="Times New Roman" pitchFamily="18" charset="0"/>
                <a:ea typeface="黑体" pitchFamily="49" charset="-122"/>
              </a:rPr>
              <a:t>引发剂的选择</a:t>
            </a:r>
          </a:p>
        </p:txBody>
      </p:sp>
      <p:sp>
        <p:nvSpPr>
          <p:cNvPr id="2157576" name="Rectangle 8"/>
          <p:cNvSpPr>
            <a:spLocks noChangeArrowheads="1"/>
          </p:cNvSpPr>
          <p:nvPr/>
        </p:nvSpPr>
        <p:spPr bwMode="auto">
          <a:xfrm>
            <a:off x="611188" y="3557588"/>
            <a:ext cx="3933825"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a:t>
            </a:r>
            <a:r>
              <a:rPr lang="en-US" altLang="zh-CN" sz="2800" b="1">
                <a:solidFill>
                  <a:srgbClr val="A50021"/>
                </a:solidFill>
                <a:effectLst>
                  <a:outerShdw blurRad="38100" dist="38100" dir="2700000" algn="tl">
                    <a:srgbClr val="C0C0C0"/>
                  </a:outerShdw>
                </a:effectLst>
                <a:latin typeface="Times New Roman" pitchFamily="18" charset="0"/>
                <a:ea typeface="黑体" pitchFamily="49" charset="-122"/>
              </a:rPr>
              <a:t>1</a:t>
            </a:r>
            <a:r>
              <a:rPr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）根据聚合工艺要求</a:t>
            </a:r>
          </a:p>
        </p:txBody>
      </p:sp>
      <p:sp>
        <p:nvSpPr>
          <p:cNvPr id="115717" name="Rectangle 10"/>
          <p:cNvSpPr>
            <a:spLocks noChangeArrowheads="1"/>
          </p:cNvSpPr>
          <p:nvPr/>
        </p:nvSpPr>
        <p:spPr bwMode="auto">
          <a:xfrm>
            <a:off x="468313" y="4221163"/>
            <a:ext cx="81375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54013" indent="-354013" algn="just" fontAlgn="base">
              <a:lnSpc>
                <a:spcPct val="120000"/>
              </a:lnSpc>
              <a:spcBef>
                <a:spcPct val="20000"/>
              </a:spcBef>
              <a:spcAft>
                <a:spcPct val="0"/>
              </a:spcAft>
              <a:buClr>
                <a:srgbClr val="00007D"/>
              </a:buClr>
              <a:buSzPct val="75000"/>
              <a:buFont typeface="Wingdings" pitchFamily="2" charset="2"/>
              <a:buChar char="Ø"/>
            </a:pPr>
            <a:r>
              <a:rPr lang="zh-CN" altLang="en-US" sz="2400" b="1">
                <a:solidFill>
                  <a:srgbClr val="A50021"/>
                </a:solidFill>
                <a:latin typeface="Times New Roman" pitchFamily="18" charset="0"/>
              </a:rPr>
              <a:t>本体、悬浮和溶液聚合</a:t>
            </a:r>
            <a:r>
              <a:rPr lang="zh-CN" altLang="en-US" sz="2400" b="1">
                <a:solidFill>
                  <a:srgbClr val="000099"/>
                </a:solidFill>
                <a:latin typeface="Times New Roman" pitchFamily="18" charset="0"/>
              </a:rPr>
              <a:t>宜采用偶氮类或过氧化类油溶性引发剂，如</a:t>
            </a:r>
            <a:r>
              <a:rPr lang="en-US" altLang="zh-CN" sz="2400" b="1">
                <a:solidFill>
                  <a:srgbClr val="000099"/>
                </a:solidFill>
                <a:latin typeface="Times New Roman" pitchFamily="18" charset="0"/>
              </a:rPr>
              <a:t>BPO</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AIBN</a:t>
            </a:r>
            <a:r>
              <a:rPr lang="zh-CN" altLang="en-US" sz="2400" b="1">
                <a:solidFill>
                  <a:srgbClr val="000099"/>
                </a:solidFill>
                <a:latin typeface="Times New Roman" pitchFamily="18" charset="0"/>
              </a:rPr>
              <a:t>、油溶性氧化还原引发体系等</a:t>
            </a:r>
          </a:p>
          <a:p>
            <a:pPr marL="354013" indent="-354013" algn="just" fontAlgn="base">
              <a:lnSpc>
                <a:spcPct val="120000"/>
              </a:lnSpc>
              <a:spcBef>
                <a:spcPct val="20000"/>
              </a:spcBef>
              <a:spcAft>
                <a:spcPct val="0"/>
              </a:spcAft>
              <a:buClr>
                <a:srgbClr val="00007D"/>
              </a:buClr>
              <a:buSzPct val="75000"/>
              <a:buFont typeface="Wingdings" pitchFamily="2" charset="2"/>
              <a:buChar char="Ø"/>
            </a:pPr>
            <a:r>
              <a:rPr lang="zh-CN" altLang="en-US" sz="2400" b="1">
                <a:solidFill>
                  <a:srgbClr val="A50021"/>
                </a:solidFill>
                <a:latin typeface="Times New Roman" pitchFamily="18" charset="0"/>
              </a:rPr>
              <a:t>乳液聚合和水溶液聚合</a:t>
            </a:r>
            <a:r>
              <a:rPr lang="zh-CN" altLang="en-US" sz="2400" b="1">
                <a:solidFill>
                  <a:srgbClr val="000099"/>
                </a:solidFill>
                <a:latin typeface="Times New Roman" pitchFamily="18" charset="0"/>
              </a:rPr>
              <a:t>应采用过硫酸盐、氢过氧化物或氧化还原引发剂。如</a:t>
            </a:r>
            <a:r>
              <a:rPr lang="en-US" altLang="zh-CN" sz="2400" b="1">
                <a:solidFill>
                  <a:srgbClr val="000099"/>
                </a:solidFill>
                <a:latin typeface="Times New Roman" pitchFamily="18" charset="0"/>
              </a:rPr>
              <a:t>K</a:t>
            </a:r>
            <a:r>
              <a:rPr lang="en-US" altLang="zh-CN" sz="2400" b="1" baseline="-25000">
                <a:solidFill>
                  <a:srgbClr val="000099"/>
                </a:solidFill>
                <a:latin typeface="Times New Roman" pitchFamily="18" charset="0"/>
              </a:rPr>
              <a:t>2</a:t>
            </a:r>
            <a:r>
              <a:rPr lang="en-US" altLang="zh-CN" sz="2400" b="1">
                <a:solidFill>
                  <a:srgbClr val="000099"/>
                </a:solidFill>
                <a:latin typeface="Times New Roman" pitchFamily="18" charset="0"/>
              </a:rPr>
              <a:t>S</a:t>
            </a:r>
            <a:r>
              <a:rPr lang="en-US" altLang="zh-CN" sz="2400" b="1" baseline="-25000">
                <a:solidFill>
                  <a:srgbClr val="000099"/>
                </a:solidFill>
                <a:latin typeface="Times New Roman" pitchFamily="18" charset="0"/>
              </a:rPr>
              <a:t>2</a:t>
            </a:r>
            <a:r>
              <a:rPr lang="en-US" altLang="zh-CN" sz="2400" b="1">
                <a:solidFill>
                  <a:srgbClr val="000099"/>
                </a:solidFill>
                <a:latin typeface="Times New Roman" pitchFamily="18" charset="0"/>
              </a:rPr>
              <a:t>0</a:t>
            </a:r>
            <a:r>
              <a:rPr lang="en-US" altLang="zh-CN" sz="2400" b="1" baseline="-25000">
                <a:solidFill>
                  <a:srgbClr val="000099"/>
                </a:solidFill>
                <a:latin typeface="Times New Roman" pitchFamily="18" charset="0"/>
              </a:rPr>
              <a:t>8</a:t>
            </a:r>
            <a:r>
              <a:rPr lang="zh-CN" altLang="en-US" sz="2400" b="1">
                <a:solidFill>
                  <a:srgbClr val="000099"/>
                </a:solidFill>
                <a:latin typeface="Times New Roman" pitchFamily="18" charset="0"/>
              </a:rPr>
              <a:t>、</a:t>
            </a:r>
            <a:r>
              <a:rPr lang="en-US" altLang="zh-CN" sz="2400" b="1">
                <a:solidFill>
                  <a:srgbClr val="000099"/>
                </a:solidFill>
                <a:latin typeface="Times New Roman" pitchFamily="18" charset="0"/>
              </a:rPr>
              <a:t>(NH4)</a:t>
            </a:r>
            <a:r>
              <a:rPr lang="en-US" altLang="zh-CN" sz="2400" b="1" baseline="-25000">
                <a:solidFill>
                  <a:srgbClr val="000099"/>
                </a:solidFill>
                <a:latin typeface="Times New Roman" pitchFamily="18" charset="0"/>
              </a:rPr>
              <a:t>2</a:t>
            </a:r>
            <a:r>
              <a:rPr lang="en-US" altLang="zh-CN" sz="2400" b="1">
                <a:solidFill>
                  <a:srgbClr val="000099"/>
                </a:solidFill>
                <a:latin typeface="Times New Roman" pitchFamily="18" charset="0"/>
              </a:rPr>
              <a:t>S</a:t>
            </a:r>
            <a:r>
              <a:rPr lang="en-US" altLang="zh-CN" sz="2400" b="1" baseline="-25000">
                <a:solidFill>
                  <a:srgbClr val="000099"/>
                </a:solidFill>
                <a:latin typeface="Times New Roman" pitchFamily="18" charset="0"/>
              </a:rPr>
              <a:t>2</a:t>
            </a:r>
            <a:r>
              <a:rPr lang="en-US" altLang="zh-CN" sz="2400" b="1">
                <a:solidFill>
                  <a:srgbClr val="000099"/>
                </a:solidFill>
                <a:latin typeface="Times New Roman" pitchFamily="18" charset="0"/>
              </a:rPr>
              <a:t>0</a:t>
            </a:r>
            <a:r>
              <a:rPr lang="en-US" altLang="zh-CN" sz="2400" b="1" baseline="-25000">
                <a:solidFill>
                  <a:srgbClr val="000099"/>
                </a:solidFill>
                <a:latin typeface="Times New Roman" pitchFamily="18" charset="0"/>
              </a:rPr>
              <a:t>8</a:t>
            </a:r>
            <a:r>
              <a:rPr lang="zh-CN" altLang="en-US" sz="2400" b="1">
                <a:solidFill>
                  <a:srgbClr val="000099"/>
                </a:solidFill>
                <a:latin typeface="Times New Roman" pitchFamily="18" charset="0"/>
              </a:rPr>
              <a:t>或氧化还原体系</a:t>
            </a:r>
          </a:p>
        </p:txBody>
      </p:sp>
      <p:sp>
        <p:nvSpPr>
          <p:cNvPr id="115718" name="Rectangle 17"/>
          <p:cNvSpPr>
            <a:spLocks noChangeArrowheads="1"/>
          </p:cNvSpPr>
          <p:nvPr/>
        </p:nvSpPr>
        <p:spPr bwMode="auto">
          <a:xfrm>
            <a:off x="611188" y="1557338"/>
            <a:ext cx="7921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8650" algn="just" fontAlgn="base">
              <a:lnSpc>
                <a:spcPct val="120000"/>
              </a:lnSpc>
              <a:spcBef>
                <a:spcPct val="0"/>
              </a:spcBef>
              <a:spcAft>
                <a:spcPct val="0"/>
              </a:spcAft>
            </a:pPr>
            <a:r>
              <a:rPr kumimoji="1" lang="en-US" altLang="zh-CN" sz="2400" b="1">
                <a:solidFill>
                  <a:srgbClr val="A50021"/>
                </a:solidFill>
                <a:latin typeface="Times New Roman" pitchFamily="18" charset="0"/>
                <a:ea typeface="楷体_GB2312" pitchFamily="49" charset="-122"/>
              </a:rPr>
              <a:t>BPO</a:t>
            </a:r>
            <a:r>
              <a:rPr kumimoji="1" lang="zh-CN" altLang="en-US" sz="2400" b="1">
                <a:solidFill>
                  <a:srgbClr val="A50021"/>
                </a:solidFill>
                <a:latin typeface="Times New Roman" pitchFamily="18" charset="0"/>
                <a:ea typeface="楷体_GB2312" pitchFamily="49" charset="-122"/>
              </a:rPr>
              <a:t>、</a:t>
            </a:r>
            <a:r>
              <a:rPr kumimoji="1" lang="en-US" altLang="zh-CN" sz="2400" b="1">
                <a:solidFill>
                  <a:srgbClr val="A50021"/>
                </a:solidFill>
                <a:latin typeface="Times New Roman" pitchFamily="18" charset="0"/>
                <a:ea typeface="楷体_GB2312" pitchFamily="49" charset="-122"/>
              </a:rPr>
              <a:t>AIBN</a:t>
            </a:r>
            <a:r>
              <a:rPr kumimoji="1" lang="zh-CN" altLang="en-US" sz="2400" b="1">
                <a:solidFill>
                  <a:srgbClr val="A50021"/>
                </a:solidFill>
                <a:latin typeface="Times New Roman" pitchFamily="18" charset="0"/>
                <a:ea typeface="楷体_GB2312" pitchFamily="49" charset="-122"/>
              </a:rPr>
              <a:t>、过硫酸盐</a:t>
            </a:r>
            <a:r>
              <a:rPr kumimoji="1" lang="zh-CN" altLang="en-US" sz="2400" b="1">
                <a:solidFill>
                  <a:srgbClr val="000000"/>
                </a:solidFill>
                <a:latin typeface="Times New Roman" pitchFamily="18" charset="0"/>
                <a:ea typeface="楷体_GB2312" pitchFamily="49" charset="-122"/>
              </a:rPr>
              <a:t>和</a:t>
            </a:r>
            <a:r>
              <a:rPr kumimoji="1" lang="zh-CN" altLang="en-US" sz="2400" b="1">
                <a:solidFill>
                  <a:srgbClr val="A50021"/>
                </a:solidFill>
                <a:latin typeface="Times New Roman" pitchFamily="18" charset="0"/>
                <a:ea typeface="楷体_GB2312" pitchFamily="49" charset="-122"/>
              </a:rPr>
              <a:t>过氧化物</a:t>
            </a:r>
            <a:r>
              <a:rPr kumimoji="1" lang="en-US" altLang="zh-CN" sz="2400" b="1">
                <a:solidFill>
                  <a:srgbClr val="A50021"/>
                </a:solidFill>
                <a:latin typeface="Times New Roman" pitchFamily="18" charset="0"/>
                <a:ea typeface="楷体_GB2312" pitchFamily="49" charset="-122"/>
              </a:rPr>
              <a:t>-</a:t>
            </a:r>
            <a:r>
              <a:rPr kumimoji="1" lang="en-US" altLang="zh-CN" sz="2400" b="1">
                <a:solidFill>
                  <a:srgbClr val="A50021"/>
                </a:solidFill>
                <a:latin typeface="Times New Roman" pitchFamily="18" charset="0"/>
              </a:rPr>
              <a:t>‍</a:t>
            </a:r>
            <a:r>
              <a:rPr kumimoji="1" lang="zh-CN" altLang="en-US" sz="2400" b="1">
                <a:solidFill>
                  <a:srgbClr val="A50021"/>
                </a:solidFill>
                <a:latin typeface="Times New Roman" pitchFamily="18" charset="0"/>
                <a:ea typeface="楷体_GB2312" pitchFamily="49" charset="-122"/>
              </a:rPr>
              <a:t>亚铁盐</a:t>
            </a:r>
            <a:r>
              <a:rPr kumimoji="1" lang="zh-CN" altLang="en-US" sz="2400" b="1">
                <a:solidFill>
                  <a:srgbClr val="000000"/>
                </a:solidFill>
                <a:latin typeface="Times New Roman" pitchFamily="18" charset="0"/>
                <a:ea typeface="楷体_GB2312" pitchFamily="49" charset="-122"/>
              </a:rPr>
              <a:t>等四种是最常用的自由基聚合反应引发剂体系，引发剂的用量一般通过试验确定，其用量大约为单体质量</a:t>
            </a:r>
            <a:r>
              <a:rPr kumimoji="1" lang="en-US" altLang="zh-CN" sz="2400" b="1">
                <a:solidFill>
                  <a:srgbClr val="000000"/>
                </a:solidFill>
                <a:latin typeface="Times New Roman" pitchFamily="18" charset="0"/>
                <a:ea typeface="楷体_GB2312" pitchFamily="49" charset="-122"/>
              </a:rPr>
              <a:t>(</a:t>
            </a:r>
            <a:r>
              <a:rPr kumimoji="1" lang="zh-CN" altLang="en-US" sz="2400" b="1">
                <a:solidFill>
                  <a:srgbClr val="000000"/>
                </a:solidFill>
                <a:latin typeface="Times New Roman" pitchFamily="18" charset="0"/>
                <a:ea typeface="楷体_GB2312" pitchFamily="49" charset="-122"/>
              </a:rPr>
              <a:t>或物质的量</a:t>
            </a:r>
            <a:r>
              <a:rPr kumimoji="1" lang="en-US" altLang="zh-CN" sz="2400" b="1">
                <a:solidFill>
                  <a:srgbClr val="000000"/>
                </a:solidFill>
                <a:latin typeface="Times New Roman" pitchFamily="18" charset="0"/>
                <a:ea typeface="楷体_GB2312" pitchFamily="49" charset="-122"/>
              </a:rPr>
              <a:t>)</a:t>
            </a:r>
            <a:r>
              <a:rPr kumimoji="1" lang="zh-CN" altLang="en-US" sz="2400" b="1">
                <a:solidFill>
                  <a:srgbClr val="000000"/>
                </a:solidFill>
                <a:latin typeface="Times New Roman" pitchFamily="18" charset="0"/>
                <a:ea typeface="楷体_GB2312" pitchFamily="49" charset="-122"/>
              </a:rPr>
              <a:t>的</a:t>
            </a:r>
            <a:r>
              <a:rPr kumimoji="1" lang="en-US" altLang="zh-CN" sz="2400" b="1">
                <a:solidFill>
                  <a:srgbClr val="A50021"/>
                </a:solidFill>
                <a:latin typeface="Times New Roman" pitchFamily="18" charset="0"/>
                <a:ea typeface="楷体_GB2312" pitchFamily="49" charset="-122"/>
              </a:rPr>
              <a:t>0.1</a:t>
            </a:r>
            <a:r>
              <a:rPr kumimoji="1" lang="zh-CN" altLang="en-US" sz="2400" b="1">
                <a:solidFill>
                  <a:srgbClr val="A50021"/>
                </a:solidFill>
                <a:latin typeface="Times New Roman" pitchFamily="18" charset="0"/>
                <a:ea typeface="楷体_GB2312" pitchFamily="49" charset="-122"/>
              </a:rPr>
              <a:t>％～</a:t>
            </a:r>
            <a:r>
              <a:rPr kumimoji="1" lang="en-US" altLang="zh-CN" sz="2400" b="1">
                <a:solidFill>
                  <a:srgbClr val="A50021"/>
                </a:solidFill>
                <a:latin typeface="Times New Roman" pitchFamily="18" charset="0"/>
                <a:ea typeface="楷体_GB2312" pitchFamily="49" charset="-122"/>
              </a:rPr>
              <a:t>2</a:t>
            </a:r>
            <a:r>
              <a:rPr kumimoji="1" lang="zh-CN" altLang="en-US" sz="2400" b="1">
                <a:solidFill>
                  <a:srgbClr val="A50021"/>
                </a:solidFill>
                <a:latin typeface="Times New Roman" pitchFamily="18" charset="0"/>
                <a:ea typeface="楷体_GB2312" pitchFamily="49" charset="-122"/>
              </a:rPr>
              <a:t>％</a:t>
            </a:r>
            <a:r>
              <a:rPr kumimoji="1" lang="zh-CN" altLang="en-US" sz="2400" b="1">
                <a:solidFill>
                  <a:srgbClr val="000000"/>
                </a:solidFill>
                <a:latin typeface="Times New Roman" pitchFamily="18" charset="0"/>
                <a:ea typeface="楷体_GB2312" pitchFamily="49" charset="-122"/>
              </a:rPr>
              <a:t>。</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86</a:t>
            </a:fld>
            <a:endParaRPr lang="en-US" altLang="zh-CN">
              <a:solidFill>
                <a:srgbClr val="000000"/>
              </a:solidFill>
            </a:endParaRPr>
          </a:p>
        </p:txBody>
      </p:sp>
    </p:spTree>
    <p:extLst>
      <p:ext uri="{BB962C8B-B14F-4D97-AF65-F5344CB8AC3E}">
        <p14:creationId xmlns:p14="http://schemas.microsoft.com/office/powerpoint/2010/main" val="1771204775"/>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116739" name="Rectangle 5"/>
          <p:cNvSpPr>
            <a:spLocks noChangeArrowheads="1"/>
          </p:cNvSpPr>
          <p:nvPr/>
        </p:nvSpPr>
        <p:spPr bwMode="auto">
          <a:xfrm>
            <a:off x="611188" y="1412875"/>
            <a:ext cx="79216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625475" algn="just" fontAlgn="base">
              <a:lnSpc>
                <a:spcPct val="110000"/>
              </a:lnSpc>
              <a:spcBef>
                <a:spcPct val="20000"/>
              </a:spcBef>
              <a:spcAft>
                <a:spcPct val="0"/>
              </a:spcAft>
              <a:buClr>
                <a:srgbClr val="00007D"/>
              </a:buClr>
              <a:buSzPct val="75000"/>
              <a:buFont typeface="Wingdings" pitchFamily="2" charset="2"/>
              <a:buNone/>
            </a:pPr>
            <a:r>
              <a:rPr lang="zh-CN" altLang="en-US" sz="2400" b="1">
                <a:solidFill>
                  <a:srgbClr val="000099"/>
                </a:solidFill>
                <a:latin typeface="Times New Roman" pitchFamily="18" charset="0"/>
              </a:rPr>
              <a:t>引发剂在不同温度下有不同的半衰期。半衰期过长，分解速率低，聚合时间长；半衰期过短，则引发剂在早期大量分解，易引起爆聚，后期则无足够的引发剂维持适当的聚合速率。</a:t>
            </a:r>
            <a:r>
              <a:rPr lang="zh-CN" altLang="en-US" sz="2400" b="1">
                <a:solidFill>
                  <a:srgbClr val="A50021"/>
                </a:solidFill>
                <a:latin typeface="Times New Roman" pitchFamily="18" charset="0"/>
              </a:rPr>
              <a:t>一般选择在聚合温度下半衰期为</a:t>
            </a:r>
            <a:r>
              <a:rPr lang="en-US" altLang="zh-CN" sz="2400" b="1">
                <a:solidFill>
                  <a:srgbClr val="A50021"/>
                </a:solidFill>
                <a:latin typeface="Times New Roman" pitchFamily="18" charset="0"/>
              </a:rPr>
              <a:t>10h</a:t>
            </a:r>
            <a:r>
              <a:rPr lang="zh-CN" altLang="en-US" sz="2400" b="1">
                <a:solidFill>
                  <a:srgbClr val="A50021"/>
                </a:solidFill>
                <a:latin typeface="Times New Roman" pitchFamily="18" charset="0"/>
              </a:rPr>
              <a:t>左右的引发剂</a:t>
            </a:r>
            <a:r>
              <a:rPr lang="zh-CN" altLang="en-US" sz="2400" b="1">
                <a:solidFill>
                  <a:srgbClr val="000099"/>
                </a:solidFill>
                <a:latin typeface="Times New Roman" pitchFamily="18" charset="0"/>
              </a:rPr>
              <a:t>。</a:t>
            </a:r>
          </a:p>
        </p:txBody>
      </p:sp>
      <p:sp>
        <p:nvSpPr>
          <p:cNvPr id="2170886" name="Rectangle 6"/>
          <p:cNvSpPr>
            <a:spLocks noChangeArrowheads="1"/>
          </p:cNvSpPr>
          <p:nvPr/>
        </p:nvSpPr>
        <p:spPr bwMode="auto">
          <a:xfrm>
            <a:off x="611188" y="908050"/>
            <a:ext cx="321945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000000"/>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000000"/>
                </a:solidFill>
                <a:effectLst>
                  <a:outerShdw blurRad="38100" dist="38100" dir="2700000" algn="tl">
                    <a:srgbClr val="C0C0C0"/>
                  </a:outerShdw>
                </a:effectLst>
                <a:latin typeface="Times New Roman" pitchFamily="18" charset="0"/>
                <a:ea typeface="黑体" pitchFamily="49" charset="-122"/>
              </a:rPr>
              <a:t>2</a:t>
            </a:r>
            <a:r>
              <a:rPr kumimoji="1" lang="zh-CN" altLang="en-US" sz="2800" b="1">
                <a:solidFill>
                  <a:srgbClr val="000000"/>
                </a:solidFill>
                <a:effectLst>
                  <a:outerShdw blurRad="38100" dist="38100" dir="2700000" algn="tl">
                    <a:srgbClr val="C0C0C0"/>
                  </a:outerShdw>
                </a:effectLst>
                <a:latin typeface="Times New Roman" pitchFamily="18" charset="0"/>
                <a:ea typeface="黑体" pitchFamily="49" charset="-122"/>
              </a:rPr>
              <a:t>）根据聚合温度</a:t>
            </a:r>
          </a:p>
        </p:txBody>
      </p:sp>
      <p:grpSp>
        <p:nvGrpSpPr>
          <p:cNvPr id="2" name="Group 55"/>
          <p:cNvGrpSpPr>
            <a:grpSpLocks/>
          </p:cNvGrpSpPr>
          <p:nvPr/>
        </p:nvGrpSpPr>
        <p:grpSpPr bwMode="auto">
          <a:xfrm>
            <a:off x="631825" y="3605213"/>
            <a:ext cx="8212138" cy="2632075"/>
            <a:chOff x="398" y="2271"/>
            <a:chExt cx="5173" cy="1658"/>
          </a:xfrm>
        </p:grpSpPr>
        <p:sp>
          <p:nvSpPr>
            <p:cNvPr id="116742" name="Rectangle 10"/>
            <p:cNvSpPr>
              <a:spLocks noChangeArrowheads="1"/>
            </p:cNvSpPr>
            <p:nvPr/>
          </p:nvSpPr>
          <p:spPr bwMode="auto">
            <a:xfrm>
              <a:off x="398" y="2271"/>
              <a:ext cx="1035"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温度  </a:t>
              </a:r>
              <a:r>
                <a:rPr kumimoji="1" lang="en-US" altLang="zh-CN" b="1">
                  <a:solidFill>
                    <a:srgbClr val="000000"/>
                  </a:solidFill>
                  <a:latin typeface="Times New Roman" pitchFamily="18" charset="0"/>
                </a:rPr>
                <a:t>/℃</a:t>
              </a: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116743" name="Rectangle 13"/>
            <p:cNvSpPr>
              <a:spLocks noChangeArrowheads="1"/>
            </p:cNvSpPr>
            <p:nvPr/>
          </p:nvSpPr>
          <p:spPr bwMode="auto">
            <a:xfrm>
              <a:off x="1416" y="2271"/>
              <a:ext cx="829"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en-US" altLang="zh-CN" b="1">
                  <a:solidFill>
                    <a:srgbClr val="000000"/>
                  </a:solidFill>
                  <a:latin typeface="Times New Roman" pitchFamily="18" charset="0"/>
                </a:rPr>
                <a:t>E</a:t>
              </a:r>
              <a:r>
                <a:rPr kumimoji="1" lang="en-US" altLang="zh-CN" b="1" baseline="-30000">
                  <a:solidFill>
                    <a:srgbClr val="000000"/>
                  </a:solidFill>
                  <a:latin typeface="Times New Roman" pitchFamily="18" charset="0"/>
                </a:rPr>
                <a:t>d  </a:t>
              </a:r>
              <a:r>
                <a:rPr kumimoji="1" lang="en-US" altLang="zh-CN" b="1">
                  <a:solidFill>
                    <a:srgbClr val="000000"/>
                  </a:solidFill>
                  <a:latin typeface="Times New Roman" pitchFamily="18" charset="0"/>
                </a:rPr>
                <a:t>(kJ/mol)</a:t>
              </a: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116744" name="Rectangle 16"/>
            <p:cNvSpPr>
              <a:spLocks noChangeArrowheads="1"/>
            </p:cNvSpPr>
            <p:nvPr/>
          </p:nvSpPr>
          <p:spPr bwMode="auto">
            <a:xfrm>
              <a:off x="2187" y="2271"/>
              <a:ext cx="3384"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00"/>
                </a:solidFill>
                <a:latin typeface="Times New Roman" pitchFamily="18" charset="0"/>
              </a:endParaRPr>
            </a:p>
            <a:p>
              <a:pPr algn="ctr" fontAlgn="base">
                <a:spcBef>
                  <a:spcPct val="0"/>
                </a:spcBef>
                <a:spcAft>
                  <a:spcPct val="0"/>
                </a:spcAft>
              </a:pPr>
              <a:r>
                <a:rPr kumimoji="1" lang="zh-CN" altLang="en-US" b="1">
                  <a:solidFill>
                    <a:srgbClr val="000000"/>
                  </a:solidFill>
                  <a:latin typeface="Times New Roman" pitchFamily="18" charset="0"/>
                </a:rPr>
                <a:t>引发剂举例</a:t>
              </a:r>
            </a:p>
            <a:p>
              <a:pPr algn="ctr" eaLnBrk="0" fontAlgn="base" hangingPunct="0">
                <a:spcBef>
                  <a:spcPct val="0"/>
                </a:spcBef>
                <a:spcAft>
                  <a:spcPct val="0"/>
                </a:spcAft>
              </a:pPr>
              <a:endParaRPr kumimoji="1" lang="zh-CN" altLang="en-US" b="1">
                <a:solidFill>
                  <a:srgbClr val="000000"/>
                </a:solidFill>
                <a:latin typeface="Times New Roman" pitchFamily="18" charset="0"/>
              </a:endParaRPr>
            </a:p>
          </p:txBody>
        </p:sp>
        <p:sp>
          <p:nvSpPr>
            <p:cNvPr id="116745" name="Rectangle 19"/>
            <p:cNvSpPr>
              <a:spLocks noChangeArrowheads="1"/>
            </p:cNvSpPr>
            <p:nvPr/>
          </p:nvSpPr>
          <p:spPr bwMode="auto">
            <a:xfrm>
              <a:off x="398" y="2634"/>
              <a:ext cx="1035" cy="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kumimoji="1" lang="zh-CN" altLang="en-US" b="1">
                  <a:solidFill>
                    <a:srgbClr val="A50021"/>
                  </a:solidFill>
                  <a:latin typeface="Times New Roman" pitchFamily="18" charset="0"/>
                </a:rPr>
                <a:t>高温：</a:t>
              </a:r>
              <a:r>
                <a:rPr kumimoji="1" lang="en-US" altLang="zh-CN" b="1">
                  <a:solidFill>
                    <a:srgbClr val="A50021"/>
                  </a:solidFill>
                  <a:latin typeface="Times New Roman" pitchFamily="18" charset="0"/>
                </a:rPr>
                <a:t>&gt;100</a:t>
              </a:r>
            </a:p>
            <a:p>
              <a:pPr algn="ctr" eaLnBrk="0" fontAlgn="base" hangingPunct="0">
                <a:spcBef>
                  <a:spcPct val="0"/>
                </a:spcBef>
                <a:spcAft>
                  <a:spcPct val="0"/>
                </a:spcAft>
              </a:pPr>
              <a:endParaRPr kumimoji="1" lang="zh-CN" altLang="en-US" b="1">
                <a:solidFill>
                  <a:srgbClr val="A50021"/>
                </a:solidFill>
                <a:latin typeface="Times New Roman" pitchFamily="18" charset="0"/>
              </a:endParaRPr>
            </a:p>
          </p:txBody>
        </p:sp>
        <p:sp>
          <p:nvSpPr>
            <p:cNvPr id="116746" name="Rectangle 22"/>
            <p:cNvSpPr>
              <a:spLocks noChangeArrowheads="1"/>
            </p:cNvSpPr>
            <p:nvPr/>
          </p:nvSpPr>
          <p:spPr bwMode="auto">
            <a:xfrm>
              <a:off x="1416" y="2634"/>
              <a:ext cx="752" cy="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kumimoji="1" lang="en-US" altLang="zh-CN" b="1">
                  <a:solidFill>
                    <a:srgbClr val="A50021"/>
                  </a:solidFill>
                  <a:latin typeface="Times New Roman" pitchFamily="18" charset="0"/>
                </a:rPr>
                <a:t>138</a:t>
              </a:r>
              <a:r>
                <a:rPr kumimoji="1" lang="zh-CN" altLang="en-US" b="1">
                  <a:solidFill>
                    <a:srgbClr val="A50021"/>
                  </a:solidFill>
                  <a:latin typeface="Times New Roman" pitchFamily="18" charset="0"/>
                </a:rPr>
                <a:t>～</a:t>
              </a:r>
              <a:r>
                <a:rPr kumimoji="1" lang="en-US" altLang="zh-CN" b="1">
                  <a:solidFill>
                    <a:srgbClr val="A50021"/>
                  </a:solidFill>
                  <a:latin typeface="Times New Roman" pitchFamily="18" charset="0"/>
                </a:rPr>
                <a:t>188</a:t>
              </a:r>
            </a:p>
            <a:p>
              <a:pPr algn="ctr" eaLnBrk="0" fontAlgn="base" hangingPunct="0">
                <a:spcBef>
                  <a:spcPct val="0"/>
                </a:spcBef>
                <a:spcAft>
                  <a:spcPct val="0"/>
                </a:spcAft>
              </a:pPr>
              <a:endParaRPr kumimoji="1" lang="zh-CN" altLang="en-US" b="1">
                <a:solidFill>
                  <a:srgbClr val="A50021"/>
                </a:solidFill>
                <a:latin typeface="Times New Roman" pitchFamily="18" charset="0"/>
              </a:endParaRPr>
            </a:p>
          </p:txBody>
        </p:sp>
        <p:sp>
          <p:nvSpPr>
            <p:cNvPr id="116747" name="Rectangle 25"/>
            <p:cNvSpPr>
              <a:spLocks noChangeArrowheads="1"/>
            </p:cNvSpPr>
            <p:nvPr/>
          </p:nvSpPr>
          <p:spPr bwMode="auto">
            <a:xfrm>
              <a:off x="2187" y="2634"/>
              <a:ext cx="3384" cy="20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spcBef>
                  <a:spcPct val="0"/>
                </a:spcBef>
                <a:spcAft>
                  <a:spcPct val="0"/>
                </a:spcAft>
              </a:pPr>
              <a:endParaRPr kumimoji="1" lang="zh-CN" altLang="en-US" b="1">
                <a:solidFill>
                  <a:srgbClr val="A50021"/>
                </a:solidFill>
                <a:latin typeface="Times New Roman" pitchFamily="18" charset="0"/>
              </a:endParaRPr>
            </a:p>
            <a:p>
              <a:pPr algn="just" fontAlgn="base">
                <a:spcBef>
                  <a:spcPct val="0"/>
                </a:spcBef>
                <a:spcAft>
                  <a:spcPct val="0"/>
                </a:spcAft>
              </a:pPr>
              <a:r>
                <a:rPr kumimoji="1" lang="zh-CN" altLang="en-US" b="1">
                  <a:solidFill>
                    <a:srgbClr val="A50021"/>
                  </a:solidFill>
                  <a:latin typeface="Times New Roman" pitchFamily="18" charset="0"/>
                </a:rPr>
                <a:t>异丙苯过氧化氢、特丁基过氧化氢、</a:t>
              </a:r>
              <a:r>
                <a:rPr kumimoji="1" lang="zh-CN" altLang="en-US" b="1">
                  <a:solidFill>
                    <a:srgbClr val="A50021"/>
                  </a:solidFill>
                  <a:latin typeface="Tahoma" pitchFamily="34" charset="0"/>
                </a:rPr>
                <a:t>过氧化二异丙苯等</a:t>
              </a:r>
              <a:endParaRPr kumimoji="1" lang="zh-CN" altLang="en-US" b="1">
                <a:solidFill>
                  <a:srgbClr val="A50021"/>
                </a:solidFill>
                <a:latin typeface="Times New Roman" pitchFamily="18" charset="0"/>
              </a:endParaRPr>
            </a:p>
            <a:p>
              <a:pPr algn="just" eaLnBrk="0" fontAlgn="base" hangingPunct="0">
                <a:spcBef>
                  <a:spcPct val="0"/>
                </a:spcBef>
                <a:spcAft>
                  <a:spcPct val="0"/>
                </a:spcAft>
              </a:pPr>
              <a:endParaRPr kumimoji="1" lang="zh-CN" altLang="en-US" b="1">
                <a:solidFill>
                  <a:srgbClr val="A50021"/>
                </a:solidFill>
                <a:latin typeface="Times New Roman" pitchFamily="18" charset="0"/>
              </a:endParaRPr>
            </a:p>
          </p:txBody>
        </p:sp>
        <p:sp>
          <p:nvSpPr>
            <p:cNvPr id="116748" name="Rectangle 28"/>
            <p:cNvSpPr>
              <a:spLocks noChangeArrowheads="1"/>
            </p:cNvSpPr>
            <p:nvPr/>
          </p:nvSpPr>
          <p:spPr bwMode="auto">
            <a:xfrm>
              <a:off x="398" y="2952"/>
              <a:ext cx="1035"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99"/>
                </a:solidFill>
                <a:latin typeface="Times New Roman" pitchFamily="18" charset="0"/>
              </a:endParaRPr>
            </a:p>
            <a:p>
              <a:pPr algn="ctr" fontAlgn="base">
                <a:spcBef>
                  <a:spcPct val="0"/>
                </a:spcBef>
                <a:spcAft>
                  <a:spcPct val="0"/>
                </a:spcAft>
              </a:pPr>
              <a:r>
                <a:rPr kumimoji="1" lang="zh-CN" altLang="en-US" b="1">
                  <a:solidFill>
                    <a:srgbClr val="000099"/>
                  </a:solidFill>
                  <a:latin typeface="Times New Roman" pitchFamily="18" charset="0"/>
                </a:rPr>
                <a:t>中温：</a:t>
              </a:r>
            </a:p>
            <a:p>
              <a:pPr algn="ctr" fontAlgn="base">
                <a:spcBef>
                  <a:spcPct val="0"/>
                </a:spcBef>
                <a:spcAft>
                  <a:spcPct val="0"/>
                </a:spcAft>
              </a:pPr>
              <a:r>
                <a:rPr kumimoji="1" lang="en-US" altLang="zh-CN" b="1">
                  <a:solidFill>
                    <a:srgbClr val="000099"/>
                  </a:solidFill>
                  <a:latin typeface="Tahoma" pitchFamily="34" charset="0"/>
                </a:rPr>
                <a:t>30</a:t>
              </a:r>
              <a:r>
                <a:rPr kumimoji="1" lang="zh-CN" altLang="en-US" b="1">
                  <a:solidFill>
                    <a:srgbClr val="000099"/>
                  </a:solidFill>
                  <a:latin typeface="Tahoma" pitchFamily="34" charset="0"/>
                </a:rPr>
                <a:t>～</a:t>
              </a:r>
              <a:r>
                <a:rPr kumimoji="1" lang="en-US" altLang="zh-CN" b="1">
                  <a:solidFill>
                    <a:srgbClr val="000099"/>
                  </a:solidFill>
                  <a:latin typeface="Tahoma" pitchFamily="34" charset="0"/>
                </a:rPr>
                <a:t>100</a:t>
              </a:r>
              <a:endParaRPr kumimoji="1" lang="en-US" altLang="zh-CN" b="1">
                <a:solidFill>
                  <a:srgbClr val="000099"/>
                </a:solidFill>
                <a:latin typeface="Times New Roman" pitchFamily="18" charset="0"/>
              </a:endParaRPr>
            </a:p>
            <a:p>
              <a:pPr algn="ctr" eaLnBrk="0" fontAlgn="base" hangingPunct="0">
                <a:spcBef>
                  <a:spcPct val="0"/>
                </a:spcBef>
                <a:spcAft>
                  <a:spcPct val="0"/>
                </a:spcAft>
              </a:pPr>
              <a:endParaRPr kumimoji="1" lang="zh-CN" altLang="en-US" b="1">
                <a:solidFill>
                  <a:srgbClr val="000099"/>
                </a:solidFill>
                <a:latin typeface="Times New Roman" pitchFamily="18" charset="0"/>
              </a:endParaRPr>
            </a:p>
          </p:txBody>
        </p:sp>
        <p:sp>
          <p:nvSpPr>
            <p:cNvPr id="116749" name="Rectangle 31"/>
            <p:cNvSpPr>
              <a:spLocks noChangeArrowheads="1"/>
            </p:cNvSpPr>
            <p:nvPr/>
          </p:nvSpPr>
          <p:spPr bwMode="auto">
            <a:xfrm>
              <a:off x="1416" y="2952"/>
              <a:ext cx="752"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99"/>
                </a:solidFill>
                <a:latin typeface="Times New Roman" pitchFamily="18" charset="0"/>
              </a:endParaRPr>
            </a:p>
            <a:p>
              <a:pPr algn="ctr" fontAlgn="base">
                <a:spcBef>
                  <a:spcPct val="0"/>
                </a:spcBef>
                <a:spcAft>
                  <a:spcPct val="0"/>
                </a:spcAft>
              </a:pPr>
              <a:r>
                <a:rPr kumimoji="1" lang="en-US" altLang="zh-CN" b="1">
                  <a:solidFill>
                    <a:srgbClr val="000099"/>
                  </a:solidFill>
                  <a:latin typeface="Times New Roman" pitchFamily="18" charset="0"/>
                </a:rPr>
                <a:t>110</a:t>
              </a:r>
              <a:r>
                <a:rPr kumimoji="1" lang="zh-CN" altLang="en-US" b="1">
                  <a:solidFill>
                    <a:srgbClr val="000099"/>
                  </a:solidFill>
                  <a:latin typeface="Times New Roman" pitchFamily="18" charset="0"/>
                </a:rPr>
                <a:t>～</a:t>
              </a:r>
              <a:r>
                <a:rPr kumimoji="1" lang="en-US" altLang="zh-CN" b="1">
                  <a:solidFill>
                    <a:srgbClr val="000099"/>
                  </a:solidFill>
                  <a:latin typeface="Times New Roman" pitchFamily="18" charset="0"/>
                </a:rPr>
                <a:t>138</a:t>
              </a:r>
            </a:p>
            <a:p>
              <a:pPr algn="ctr" eaLnBrk="0" fontAlgn="base" hangingPunct="0">
                <a:spcBef>
                  <a:spcPct val="0"/>
                </a:spcBef>
                <a:spcAft>
                  <a:spcPct val="0"/>
                </a:spcAft>
              </a:pPr>
              <a:endParaRPr kumimoji="1" lang="zh-CN" altLang="en-US" b="1">
                <a:solidFill>
                  <a:srgbClr val="000099"/>
                </a:solidFill>
                <a:latin typeface="Times New Roman" pitchFamily="18" charset="0"/>
              </a:endParaRPr>
            </a:p>
          </p:txBody>
        </p:sp>
        <p:sp>
          <p:nvSpPr>
            <p:cNvPr id="116750" name="Rectangle 34"/>
            <p:cNvSpPr>
              <a:spLocks noChangeArrowheads="1"/>
            </p:cNvSpPr>
            <p:nvPr/>
          </p:nvSpPr>
          <p:spPr bwMode="auto">
            <a:xfrm>
              <a:off x="2187" y="2952"/>
              <a:ext cx="3384"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spcBef>
                  <a:spcPct val="0"/>
                </a:spcBef>
                <a:spcAft>
                  <a:spcPct val="0"/>
                </a:spcAft>
              </a:pPr>
              <a:endParaRPr kumimoji="1" lang="zh-CN" altLang="en-US" b="1">
                <a:solidFill>
                  <a:srgbClr val="000099"/>
                </a:solidFill>
                <a:latin typeface="Times New Roman" pitchFamily="18" charset="0"/>
              </a:endParaRPr>
            </a:p>
            <a:p>
              <a:pPr algn="just" fontAlgn="base">
                <a:spcBef>
                  <a:spcPct val="0"/>
                </a:spcBef>
                <a:spcAft>
                  <a:spcPct val="0"/>
                </a:spcAft>
              </a:pPr>
              <a:r>
                <a:rPr kumimoji="1" lang="en-US" altLang="zh-CN" b="1">
                  <a:solidFill>
                    <a:srgbClr val="000099"/>
                  </a:solidFill>
                  <a:latin typeface="Times New Roman" pitchFamily="18" charset="0"/>
                </a:rPr>
                <a:t>BPO</a:t>
              </a:r>
              <a:r>
                <a:rPr kumimoji="1" lang="zh-CN" altLang="en-US" b="1">
                  <a:solidFill>
                    <a:srgbClr val="000099"/>
                  </a:solidFill>
                  <a:latin typeface="Times New Roman" pitchFamily="18" charset="0"/>
                </a:rPr>
                <a:t>、</a:t>
              </a:r>
              <a:r>
                <a:rPr kumimoji="1" lang="en-US" altLang="zh-CN" b="1">
                  <a:solidFill>
                    <a:srgbClr val="000099"/>
                  </a:solidFill>
                  <a:latin typeface="Times New Roman" pitchFamily="18" charset="0"/>
                </a:rPr>
                <a:t>AIBN</a:t>
              </a:r>
              <a:r>
                <a:rPr kumimoji="1" lang="zh-CN" altLang="en-US" b="1">
                  <a:solidFill>
                    <a:srgbClr val="000099"/>
                  </a:solidFill>
                  <a:latin typeface="Times New Roman" pitchFamily="18" charset="0"/>
                </a:rPr>
                <a:t>、过硫酸盐</a:t>
              </a:r>
            </a:p>
            <a:p>
              <a:pPr algn="just" eaLnBrk="0" fontAlgn="base" hangingPunct="0">
                <a:spcBef>
                  <a:spcPct val="0"/>
                </a:spcBef>
                <a:spcAft>
                  <a:spcPct val="0"/>
                </a:spcAft>
              </a:pPr>
              <a:endParaRPr kumimoji="1" lang="zh-CN" altLang="en-US" b="1">
                <a:solidFill>
                  <a:srgbClr val="000099"/>
                </a:solidFill>
                <a:latin typeface="Times New Roman" pitchFamily="18" charset="0"/>
              </a:endParaRPr>
            </a:p>
          </p:txBody>
        </p:sp>
        <p:sp>
          <p:nvSpPr>
            <p:cNvPr id="116751" name="Rectangle 37"/>
            <p:cNvSpPr>
              <a:spLocks noChangeArrowheads="1"/>
            </p:cNvSpPr>
            <p:nvPr/>
          </p:nvSpPr>
          <p:spPr bwMode="auto">
            <a:xfrm>
              <a:off x="398" y="3315"/>
              <a:ext cx="1035" cy="25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kumimoji="1" lang="zh-CN" altLang="en-US" b="1">
                  <a:solidFill>
                    <a:srgbClr val="A50021"/>
                  </a:solidFill>
                  <a:latin typeface="Times New Roman" pitchFamily="18" charset="0"/>
                </a:rPr>
                <a:t>低温：</a:t>
              </a:r>
            </a:p>
            <a:p>
              <a:pPr algn="ctr" fontAlgn="base">
                <a:spcBef>
                  <a:spcPct val="0"/>
                </a:spcBef>
                <a:spcAft>
                  <a:spcPct val="0"/>
                </a:spcAft>
              </a:pPr>
              <a:r>
                <a:rPr kumimoji="1" lang="en-US" altLang="zh-CN" b="1">
                  <a:solidFill>
                    <a:srgbClr val="A50021"/>
                  </a:solidFill>
                  <a:latin typeface="Times New Roman" pitchFamily="18" charset="0"/>
                </a:rPr>
                <a:t>-10</a:t>
              </a:r>
              <a:r>
                <a:rPr kumimoji="1" lang="zh-CN" altLang="en-US" b="1">
                  <a:solidFill>
                    <a:srgbClr val="A50021"/>
                  </a:solidFill>
                  <a:latin typeface="Times New Roman" pitchFamily="18" charset="0"/>
                </a:rPr>
                <a:t>～</a:t>
              </a:r>
              <a:r>
                <a:rPr kumimoji="1" lang="en-US" altLang="zh-CN" b="1">
                  <a:solidFill>
                    <a:srgbClr val="A50021"/>
                  </a:solidFill>
                  <a:latin typeface="Times New Roman" pitchFamily="18" charset="0"/>
                </a:rPr>
                <a:t>30</a:t>
              </a:r>
              <a:endParaRPr kumimoji="1" lang="zh-CN" altLang="en-US" b="1">
                <a:solidFill>
                  <a:srgbClr val="A50021"/>
                </a:solidFill>
                <a:latin typeface="Times New Roman" pitchFamily="18" charset="0"/>
              </a:endParaRPr>
            </a:p>
          </p:txBody>
        </p:sp>
        <p:sp>
          <p:nvSpPr>
            <p:cNvPr id="116752" name="Rectangle 40"/>
            <p:cNvSpPr>
              <a:spLocks noChangeArrowheads="1"/>
            </p:cNvSpPr>
            <p:nvPr/>
          </p:nvSpPr>
          <p:spPr bwMode="auto">
            <a:xfrm>
              <a:off x="1416" y="3315"/>
              <a:ext cx="752" cy="25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A50021"/>
                </a:solidFill>
                <a:latin typeface="Times New Roman" pitchFamily="18" charset="0"/>
              </a:endParaRPr>
            </a:p>
            <a:p>
              <a:pPr algn="ctr" fontAlgn="base">
                <a:spcBef>
                  <a:spcPct val="0"/>
                </a:spcBef>
                <a:spcAft>
                  <a:spcPct val="0"/>
                </a:spcAft>
              </a:pPr>
              <a:r>
                <a:rPr kumimoji="1" lang="en-US" altLang="zh-CN" b="1">
                  <a:solidFill>
                    <a:srgbClr val="A50021"/>
                  </a:solidFill>
                  <a:latin typeface="Times New Roman" pitchFamily="18" charset="0"/>
                </a:rPr>
                <a:t>63</a:t>
              </a:r>
              <a:r>
                <a:rPr kumimoji="1" lang="zh-CN" altLang="en-US" b="1">
                  <a:solidFill>
                    <a:srgbClr val="A50021"/>
                  </a:solidFill>
                  <a:latin typeface="Times New Roman" pitchFamily="18" charset="0"/>
                </a:rPr>
                <a:t>～</a:t>
              </a:r>
              <a:r>
                <a:rPr kumimoji="1" lang="en-US" altLang="zh-CN" b="1">
                  <a:solidFill>
                    <a:srgbClr val="A50021"/>
                  </a:solidFill>
                  <a:latin typeface="Times New Roman" pitchFamily="18" charset="0"/>
                </a:rPr>
                <a:t>110</a:t>
              </a:r>
            </a:p>
            <a:p>
              <a:pPr algn="ctr" eaLnBrk="0" fontAlgn="base" hangingPunct="0">
                <a:spcBef>
                  <a:spcPct val="0"/>
                </a:spcBef>
                <a:spcAft>
                  <a:spcPct val="0"/>
                </a:spcAft>
              </a:pPr>
              <a:endParaRPr kumimoji="1" lang="zh-CN" altLang="en-US" b="1">
                <a:solidFill>
                  <a:srgbClr val="A50021"/>
                </a:solidFill>
                <a:latin typeface="Times New Roman" pitchFamily="18" charset="0"/>
              </a:endParaRPr>
            </a:p>
          </p:txBody>
        </p:sp>
        <p:sp>
          <p:nvSpPr>
            <p:cNvPr id="116753" name="Rectangle 43"/>
            <p:cNvSpPr>
              <a:spLocks noChangeArrowheads="1"/>
            </p:cNvSpPr>
            <p:nvPr/>
          </p:nvSpPr>
          <p:spPr bwMode="auto">
            <a:xfrm>
              <a:off x="2187" y="3315"/>
              <a:ext cx="3384" cy="25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136525" algn="just" fontAlgn="base">
                <a:spcBef>
                  <a:spcPct val="0"/>
                </a:spcBef>
                <a:spcAft>
                  <a:spcPct val="0"/>
                </a:spcAft>
              </a:pPr>
              <a:endParaRPr kumimoji="1" lang="zh-CN" altLang="en-US" sz="1600" b="1">
                <a:solidFill>
                  <a:srgbClr val="A50021"/>
                </a:solidFill>
                <a:latin typeface="Times New Roman" pitchFamily="18" charset="0"/>
              </a:endParaRPr>
            </a:p>
            <a:p>
              <a:pPr indent="136525" algn="just" fontAlgn="base">
                <a:spcBef>
                  <a:spcPct val="0"/>
                </a:spcBef>
                <a:spcAft>
                  <a:spcPct val="0"/>
                </a:spcAft>
              </a:pPr>
              <a:r>
                <a:rPr kumimoji="1" lang="zh-CN" altLang="en-US" sz="1600" b="1">
                  <a:solidFill>
                    <a:srgbClr val="A50021"/>
                  </a:solidFill>
                  <a:latin typeface="Times New Roman" pitchFamily="18" charset="0"/>
                </a:rPr>
                <a:t>过氧化氢</a:t>
              </a:r>
              <a:r>
                <a:rPr kumimoji="1" lang="en-US" altLang="zh-CN" sz="1600" b="1">
                  <a:solidFill>
                    <a:srgbClr val="A50021"/>
                  </a:solidFill>
                  <a:latin typeface="Times New Roman" pitchFamily="18" charset="0"/>
                </a:rPr>
                <a:t>——</a:t>
              </a:r>
              <a:r>
                <a:rPr kumimoji="1" lang="zh-CN" altLang="en-US" sz="1600" b="1">
                  <a:solidFill>
                    <a:srgbClr val="A50021"/>
                  </a:solidFill>
                  <a:latin typeface="Times New Roman" pitchFamily="18" charset="0"/>
                </a:rPr>
                <a:t>亚铁、异丙苯过氧化氢</a:t>
              </a:r>
              <a:r>
                <a:rPr kumimoji="1" lang="en-US" altLang="zh-CN" sz="1600" b="1">
                  <a:solidFill>
                    <a:srgbClr val="A50021"/>
                  </a:solidFill>
                  <a:latin typeface="Times New Roman" pitchFamily="18" charset="0"/>
                </a:rPr>
                <a:t>——</a:t>
              </a:r>
              <a:r>
                <a:rPr kumimoji="1" lang="zh-CN" altLang="en-US" sz="1600" b="1">
                  <a:solidFill>
                    <a:srgbClr val="A50021"/>
                  </a:solidFill>
                  <a:latin typeface="Times New Roman" pitchFamily="18" charset="0"/>
                </a:rPr>
                <a:t>亚</a:t>
              </a:r>
              <a:r>
                <a:rPr kumimoji="1" lang="zh-CN" altLang="en-US" sz="1600" b="1">
                  <a:solidFill>
                    <a:srgbClr val="A50021"/>
                  </a:solidFill>
                  <a:latin typeface="Tahoma" pitchFamily="34" charset="0"/>
                </a:rPr>
                <a:t>铁、</a:t>
              </a:r>
              <a:endParaRPr kumimoji="1" lang="zh-CN" altLang="en-US" sz="1600" b="1">
                <a:solidFill>
                  <a:srgbClr val="A50021"/>
                </a:solidFill>
                <a:latin typeface="Times New Roman" pitchFamily="18" charset="0"/>
              </a:endParaRPr>
            </a:p>
            <a:p>
              <a:pPr indent="136525" algn="just" eaLnBrk="0" fontAlgn="base" hangingPunct="0">
                <a:spcBef>
                  <a:spcPct val="0"/>
                </a:spcBef>
                <a:spcAft>
                  <a:spcPct val="0"/>
                </a:spcAft>
              </a:pPr>
              <a:r>
                <a:rPr kumimoji="1" lang="en-US" altLang="zh-CN" sz="1600" b="1">
                  <a:solidFill>
                    <a:srgbClr val="A50021"/>
                  </a:solidFill>
                  <a:latin typeface="Times New Roman" pitchFamily="18" charset="0"/>
                </a:rPr>
                <a:t>BPO——N,N-</a:t>
              </a:r>
              <a:r>
                <a:rPr kumimoji="1" lang="zh-CN" altLang="en-US" sz="1600" b="1">
                  <a:solidFill>
                    <a:srgbClr val="A50021"/>
                  </a:solidFill>
                  <a:latin typeface="Times New Roman" pitchFamily="18" charset="0"/>
                </a:rPr>
                <a:t>二甲基苯胺类</a:t>
              </a:r>
            </a:p>
            <a:p>
              <a:pPr indent="136525" algn="just" eaLnBrk="0" fontAlgn="base" hangingPunct="0">
                <a:spcBef>
                  <a:spcPct val="0"/>
                </a:spcBef>
                <a:spcAft>
                  <a:spcPct val="0"/>
                </a:spcAft>
              </a:pPr>
              <a:endParaRPr kumimoji="1" lang="zh-CN" altLang="en-US" sz="1600" b="1">
                <a:solidFill>
                  <a:srgbClr val="A50021"/>
                </a:solidFill>
                <a:latin typeface="Times New Roman" pitchFamily="18" charset="0"/>
              </a:endParaRPr>
            </a:p>
          </p:txBody>
        </p:sp>
        <p:sp>
          <p:nvSpPr>
            <p:cNvPr id="116754" name="Rectangle 46"/>
            <p:cNvSpPr>
              <a:spLocks noChangeArrowheads="1"/>
            </p:cNvSpPr>
            <p:nvPr/>
          </p:nvSpPr>
          <p:spPr bwMode="auto">
            <a:xfrm>
              <a:off x="398" y="3723"/>
              <a:ext cx="1035"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99"/>
                </a:solidFill>
                <a:latin typeface="Times New Roman" pitchFamily="18" charset="0"/>
              </a:endParaRPr>
            </a:p>
            <a:p>
              <a:pPr algn="ctr" fontAlgn="base">
                <a:spcBef>
                  <a:spcPct val="0"/>
                </a:spcBef>
                <a:spcAft>
                  <a:spcPct val="0"/>
                </a:spcAft>
              </a:pPr>
              <a:r>
                <a:rPr kumimoji="1" lang="zh-CN" altLang="en-US" b="1">
                  <a:solidFill>
                    <a:srgbClr val="000099"/>
                  </a:solidFill>
                  <a:latin typeface="Times New Roman" pitchFamily="18" charset="0"/>
                </a:rPr>
                <a:t>极低温：</a:t>
              </a:r>
            </a:p>
            <a:p>
              <a:pPr algn="ctr" fontAlgn="base">
                <a:spcBef>
                  <a:spcPct val="0"/>
                </a:spcBef>
                <a:spcAft>
                  <a:spcPct val="0"/>
                </a:spcAft>
              </a:pPr>
              <a:r>
                <a:rPr kumimoji="1" lang="en-US" altLang="zh-CN" b="1">
                  <a:solidFill>
                    <a:srgbClr val="000099"/>
                  </a:solidFill>
                  <a:latin typeface="Times New Roman" pitchFamily="18" charset="0"/>
                </a:rPr>
                <a:t>&lt; -10</a:t>
              </a:r>
            </a:p>
            <a:p>
              <a:pPr algn="ctr" eaLnBrk="0" fontAlgn="base" hangingPunct="0">
                <a:spcBef>
                  <a:spcPct val="0"/>
                </a:spcBef>
                <a:spcAft>
                  <a:spcPct val="0"/>
                </a:spcAft>
              </a:pPr>
              <a:endParaRPr kumimoji="1" lang="zh-CN" altLang="en-US" b="1">
                <a:solidFill>
                  <a:srgbClr val="000099"/>
                </a:solidFill>
                <a:latin typeface="Times New Roman" pitchFamily="18" charset="0"/>
              </a:endParaRPr>
            </a:p>
          </p:txBody>
        </p:sp>
        <p:sp>
          <p:nvSpPr>
            <p:cNvPr id="116755" name="Rectangle 49"/>
            <p:cNvSpPr>
              <a:spLocks noChangeArrowheads="1"/>
            </p:cNvSpPr>
            <p:nvPr/>
          </p:nvSpPr>
          <p:spPr bwMode="auto">
            <a:xfrm>
              <a:off x="1416" y="3723"/>
              <a:ext cx="752"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kumimoji="1" lang="zh-CN" altLang="en-US" b="1">
                <a:solidFill>
                  <a:srgbClr val="000099"/>
                </a:solidFill>
                <a:latin typeface="Times New Roman" pitchFamily="18" charset="0"/>
              </a:endParaRPr>
            </a:p>
            <a:p>
              <a:pPr algn="ctr" fontAlgn="base">
                <a:spcBef>
                  <a:spcPct val="0"/>
                </a:spcBef>
                <a:spcAft>
                  <a:spcPct val="0"/>
                </a:spcAft>
              </a:pPr>
              <a:r>
                <a:rPr kumimoji="1" lang="en-US" altLang="zh-CN" b="1">
                  <a:solidFill>
                    <a:srgbClr val="000099"/>
                  </a:solidFill>
                  <a:latin typeface="Times New Roman" pitchFamily="18" charset="0"/>
                </a:rPr>
                <a:t>&lt; 63</a:t>
              </a:r>
            </a:p>
            <a:p>
              <a:pPr algn="ctr" eaLnBrk="0" fontAlgn="base" hangingPunct="0">
                <a:spcBef>
                  <a:spcPct val="0"/>
                </a:spcBef>
                <a:spcAft>
                  <a:spcPct val="0"/>
                </a:spcAft>
              </a:pPr>
              <a:endParaRPr kumimoji="1" lang="zh-CN" altLang="en-US" b="1">
                <a:solidFill>
                  <a:srgbClr val="000099"/>
                </a:solidFill>
                <a:latin typeface="Times New Roman" pitchFamily="18" charset="0"/>
              </a:endParaRPr>
            </a:p>
          </p:txBody>
        </p:sp>
        <p:sp>
          <p:nvSpPr>
            <p:cNvPr id="116756" name="Rectangle 52"/>
            <p:cNvSpPr>
              <a:spLocks noChangeArrowheads="1"/>
            </p:cNvSpPr>
            <p:nvPr/>
          </p:nvSpPr>
          <p:spPr bwMode="auto">
            <a:xfrm>
              <a:off x="2187" y="3698"/>
              <a:ext cx="3369" cy="2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fontAlgn="base">
                <a:spcBef>
                  <a:spcPct val="0"/>
                </a:spcBef>
                <a:spcAft>
                  <a:spcPct val="0"/>
                </a:spcAft>
              </a:pPr>
              <a:r>
                <a:rPr kumimoji="1" lang="zh-CN" altLang="en-US" b="1">
                  <a:solidFill>
                    <a:srgbClr val="000099"/>
                  </a:solidFill>
                  <a:latin typeface="Times New Roman" pitchFamily="18" charset="0"/>
                </a:rPr>
                <a:t>过氧化物</a:t>
              </a:r>
              <a:r>
                <a:rPr kumimoji="1" lang="en-US" altLang="zh-CN" b="1">
                  <a:solidFill>
                    <a:srgbClr val="000099"/>
                  </a:solidFill>
                  <a:latin typeface="Times New Roman" pitchFamily="18" charset="0"/>
                </a:rPr>
                <a:t>——</a:t>
              </a:r>
              <a:r>
                <a:rPr kumimoji="1" lang="zh-CN" altLang="en-US" b="1">
                  <a:solidFill>
                    <a:srgbClr val="000099"/>
                  </a:solidFill>
                  <a:latin typeface="Times New Roman" pitchFamily="18" charset="0"/>
                </a:rPr>
                <a:t>三乙基铝、三乙基硼、 二乙</a:t>
              </a:r>
              <a:r>
                <a:rPr kumimoji="1" lang="zh-CN" altLang="en-US" b="1">
                  <a:solidFill>
                    <a:srgbClr val="000099"/>
                  </a:solidFill>
                  <a:latin typeface="Tahoma" pitchFamily="34" charset="0"/>
                </a:rPr>
                <a:t>基铅</a:t>
              </a:r>
              <a:endParaRPr kumimoji="1" lang="zh-CN" altLang="en-US" b="1">
                <a:solidFill>
                  <a:srgbClr val="000099"/>
                </a:solidFill>
                <a:latin typeface="Times New Roman" pitchFamily="18" charset="0"/>
              </a:endParaRPr>
            </a:p>
          </p:txBody>
        </p:sp>
      </p:grpSp>
      <p:sp>
        <p:nvSpPr>
          <p:cNvPr id="3" name="灯片编号占位符 2"/>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87</a:t>
            </a:fld>
            <a:endParaRPr lang="en-US" altLang="zh-CN">
              <a:solidFill>
                <a:srgbClr val="000000"/>
              </a:solidFill>
            </a:endParaRPr>
          </a:p>
        </p:txBody>
      </p:sp>
    </p:spTree>
    <p:extLst>
      <p:ext uri="{BB962C8B-B14F-4D97-AF65-F5344CB8AC3E}">
        <p14:creationId xmlns:p14="http://schemas.microsoft.com/office/powerpoint/2010/main" val="29195032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611188" y="1557338"/>
            <a:ext cx="7921625" cy="1511300"/>
          </a:xfrm>
        </p:spPr>
        <p:txBody>
          <a:bodyPr/>
          <a:lstStyle/>
          <a:p>
            <a:pPr marL="0" indent="0" algn="just" eaLnBrk="1" hangingPunct="1">
              <a:lnSpc>
                <a:spcPct val="120000"/>
              </a:lnSpc>
              <a:buFont typeface="Wingdings" pitchFamily="2" charset="2"/>
              <a:buNone/>
            </a:pPr>
            <a:r>
              <a:rPr lang="zh-CN" altLang="en-US" sz="2400" b="1" smtClean="0">
                <a:solidFill>
                  <a:srgbClr val="000099"/>
                </a:solidFill>
              </a:rPr>
              <a:t>      过氧化物类引发剂具有氧化性，易使（甲基）丙烯酸酯类单体氧化而变色。因此对产品色泽要求较高时，应使用偶氮类引发剂，而不宜使用过氧化类引发剂。</a:t>
            </a:r>
          </a:p>
        </p:txBody>
      </p:sp>
      <p:sp>
        <p:nvSpPr>
          <p:cNvPr id="117763" name="Rectangle 5"/>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159623" name="Rectangle 7"/>
          <p:cNvSpPr>
            <a:spLocks noChangeArrowheads="1"/>
          </p:cNvSpPr>
          <p:nvPr/>
        </p:nvSpPr>
        <p:spPr bwMode="auto">
          <a:xfrm>
            <a:off x="611188" y="908050"/>
            <a:ext cx="3219450"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000000"/>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000000"/>
                </a:solidFill>
                <a:effectLst>
                  <a:outerShdw blurRad="38100" dist="38100" dir="2700000" algn="tl">
                    <a:srgbClr val="C0C0C0"/>
                  </a:outerShdw>
                </a:effectLst>
                <a:latin typeface="Times New Roman" pitchFamily="18" charset="0"/>
                <a:ea typeface="黑体" pitchFamily="49" charset="-122"/>
              </a:rPr>
              <a:t>3</a:t>
            </a:r>
            <a:r>
              <a:rPr kumimoji="1" lang="zh-CN" altLang="en-US" sz="2800" b="1">
                <a:solidFill>
                  <a:srgbClr val="000000"/>
                </a:solidFill>
                <a:effectLst>
                  <a:outerShdw blurRad="38100" dist="38100" dir="2700000" algn="tl">
                    <a:srgbClr val="C0C0C0"/>
                  </a:outerShdw>
                </a:effectLst>
                <a:latin typeface="Times New Roman" pitchFamily="18" charset="0"/>
                <a:ea typeface="黑体" pitchFamily="49" charset="-122"/>
              </a:rPr>
              <a:t>）根据产品要求</a:t>
            </a:r>
          </a:p>
        </p:txBody>
      </p:sp>
      <p:sp>
        <p:nvSpPr>
          <p:cNvPr id="117765" name="Rectangle 8"/>
          <p:cNvSpPr>
            <a:spLocks noChangeArrowheads="1"/>
          </p:cNvSpPr>
          <p:nvPr/>
        </p:nvSpPr>
        <p:spPr bwMode="auto">
          <a:xfrm>
            <a:off x="611188" y="3787775"/>
            <a:ext cx="79216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indent="625475" algn="just"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000099"/>
                </a:solidFill>
              </a:rPr>
              <a:t>毒性、价格、贮运安全性等。如过氧化类引发剂易燃易爆，贮存和使用时的安全要求较高；偶氮类引发剂的毒性较大，作为医用材料时不易采用。</a:t>
            </a:r>
          </a:p>
        </p:txBody>
      </p:sp>
      <p:sp>
        <p:nvSpPr>
          <p:cNvPr id="2159626" name="Rectangle 10"/>
          <p:cNvSpPr>
            <a:spLocks noChangeArrowheads="1"/>
          </p:cNvSpPr>
          <p:nvPr/>
        </p:nvSpPr>
        <p:spPr bwMode="auto">
          <a:xfrm>
            <a:off x="611188" y="3284538"/>
            <a:ext cx="1790700"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000000"/>
                </a:solidFill>
                <a:effectLst>
                  <a:outerShdw blurRad="38100" dist="38100" dir="2700000" algn="tl">
                    <a:srgbClr val="C0C0C0"/>
                  </a:outerShdw>
                </a:effectLst>
                <a:latin typeface="Times New Roman" pitchFamily="18" charset="0"/>
                <a:ea typeface="黑体" pitchFamily="49" charset="-122"/>
              </a:rPr>
              <a:t>（</a:t>
            </a:r>
            <a:r>
              <a:rPr kumimoji="1" lang="en-US" altLang="zh-CN" sz="2800" b="1">
                <a:solidFill>
                  <a:srgbClr val="000000"/>
                </a:solidFill>
                <a:effectLst>
                  <a:outerShdw blurRad="38100" dist="38100" dir="2700000" algn="tl">
                    <a:srgbClr val="C0C0C0"/>
                  </a:outerShdw>
                </a:effectLst>
                <a:latin typeface="Times New Roman" pitchFamily="18" charset="0"/>
                <a:ea typeface="黑体" pitchFamily="49" charset="-122"/>
              </a:rPr>
              <a:t>4</a:t>
            </a:r>
            <a:r>
              <a:rPr kumimoji="1" lang="zh-CN" altLang="en-US" sz="2800" b="1">
                <a:solidFill>
                  <a:srgbClr val="000000"/>
                </a:solidFill>
                <a:effectLst>
                  <a:outerShdw blurRad="38100" dist="38100" dir="2700000" algn="tl">
                    <a:srgbClr val="C0C0C0"/>
                  </a:outerShdw>
                </a:effectLst>
                <a:latin typeface="Times New Roman" pitchFamily="18" charset="0"/>
                <a:ea typeface="黑体" pitchFamily="49" charset="-122"/>
              </a:rPr>
              <a:t>）其他</a:t>
            </a:r>
          </a:p>
        </p:txBody>
      </p:sp>
      <p:sp>
        <p:nvSpPr>
          <p:cNvPr id="117767" name="Rectangle 11"/>
          <p:cNvSpPr>
            <a:spLocks noChangeArrowheads="1"/>
          </p:cNvSpPr>
          <p:nvPr/>
        </p:nvSpPr>
        <p:spPr bwMode="auto">
          <a:xfrm>
            <a:off x="611188" y="5300663"/>
            <a:ext cx="79216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5475" fontAlgn="base">
              <a:lnSpc>
                <a:spcPct val="120000"/>
              </a:lnSpc>
              <a:spcBef>
                <a:spcPct val="20000"/>
              </a:spcBef>
              <a:spcAft>
                <a:spcPct val="0"/>
              </a:spcAft>
              <a:buClr>
                <a:srgbClr val="00007D"/>
              </a:buClr>
              <a:buSzPct val="75000"/>
              <a:buFont typeface="Wingdings" pitchFamily="2" charset="2"/>
              <a:buNone/>
            </a:pPr>
            <a:r>
              <a:rPr lang="zh-CN" altLang="en-US" sz="2400" b="1">
                <a:solidFill>
                  <a:srgbClr val="A50021"/>
                </a:solidFill>
                <a:latin typeface="Times New Roman" pitchFamily="18" charset="0"/>
                <a:ea typeface="黑体" pitchFamily="49" charset="-122"/>
              </a:rPr>
              <a:t>引发剂浓度和聚合温度主要通过实验确定。</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88</a:t>
            </a:fld>
            <a:endParaRPr lang="en-US" altLang="zh-CN">
              <a:solidFill>
                <a:srgbClr val="000000"/>
              </a:solidFill>
            </a:endParaRPr>
          </a:p>
        </p:txBody>
      </p:sp>
    </p:spTree>
    <p:extLst>
      <p:ext uri="{BB962C8B-B14F-4D97-AF65-F5344CB8AC3E}">
        <p14:creationId xmlns:p14="http://schemas.microsoft.com/office/powerpoint/2010/main" val="3588608050"/>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611188" y="2030413"/>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en-US">
                <a:solidFill>
                  <a:srgbClr val="000000"/>
                </a:solidFill>
                <a:latin typeface="宋体" pitchFamily="2" charset="-122"/>
                <a:ea typeface="宋体" pitchFamily="2" charset="-122"/>
              </a:rPr>
              <a:t>    有些单体可在热的作用下无需加引发剂便能自发聚合。常见的如：苯乙烯及其衍生物、甲基丙烯酸甲酯等。</a:t>
            </a:r>
          </a:p>
        </p:txBody>
      </p:sp>
      <p:sp>
        <p:nvSpPr>
          <p:cNvPr id="1464323" name="Text Box 3"/>
          <p:cNvSpPr txBox="1">
            <a:spLocks noChangeArrowheads="1"/>
          </p:cNvSpPr>
          <p:nvPr/>
        </p:nvSpPr>
        <p:spPr bwMode="auto">
          <a:xfrm>
            <a:off x="611188" y="2997200"/>
            <a:ext cx="56388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base">
              <a:spcBef>
                <a:spcPct val="50000"/>
              </a:spcBef>
              <a:spcAft>
                <a:spcPct val="0"/>
              </a:spcAft>
              <a:defRPr/>
            </a:pPr>
            <a:r>
              <a:rPr kumimoji="1" lang="zh-CN" altLang="zh-CN" sz="2800" b="1">
                <a:solidFill>
                  <a:srgbClr val="CC0000"/>
                </a:solidFill>
                <a:latin typeface="楷体_GB2312" pitchFamily="49" charset="-122"/>
                <a:ea typeface="楷体_GB2312" pitchFamily="49" charset="-122"/>
              </a:rPr>
              <a:t>苯乙烯热聚合</a:t>
            </a:r>
            <a:r>
              <a:rPr kumimoji="1" lang="zh-CN" altLang="en-US" sz="2800" b="1">
                <a:solidFill>
                  <a:srgbClr val="CC0000"/>
                </a:solidFill>
                <a:latin typeface="楷体_GB2312" pitchFamily="49" charset="-122"/>
                <a:ea typeface="楷体_GB2312" pitchFamily="49" charset="-122"/>
              </a:rPr>
              <a:t>聚合反应机理</a:t>
            </a:r>
          </a:p>
        </p:txBody>
      </p:sp>
      <p:sp>
        <p:nvSpPr>
          <p:cNvPr id="1464324" name="Rectangle 4"/>
          <p:cNvSpPr>
            <a:spLocks noChangeArrowheads="1"/>
          </p:cNvSpPr>
          <p:nvPr/>
        </p:nvSpPr>
        <p:spPr bwMode="auto">
          <a:xfrm>
            <a:off x="611188" y="908050"/>
            <a:ext cx="23272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其它引发方式</a:t>
            </a:r>
          </a:p>
        </p:txBody>
      </p:sp>
      <p:sp>
        <p:nvSpPr>
          <p:cNvPr id="1464325" name="Rectangle 5"/>
          <p:cNvSpPr>
            <a:spLocks noChangeArrowheads="1"/>
          </p:cNvSpPr>
          <p:nvPr/>
        </p:nvSpPr>
        <p:spPr bwMode="auto">
          <a:xfrm>
            <a:off x="611188" y="1484313"/>
            <a:ext cx="2328862"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altLang="zh-CN" sz="2800" b="1">
                <a:solidFill>
                  <a:srgbClr val="A50021"/>
                </a:solidFill>
                <a:effectLst>
                  <a:outerShdw blurRad="38100" dist="38100" dir="2700000" algn="tl">
                    <a:srgbClr val="000000"/>
                  </a:outerShdw>
                </a:effectLst>
                <a:latin typeface="黑体" pitchFamily="49" charset="-122"/>
                <a:ea typeface="黑体" pitchFamily="49" charset="-122"/>
              </a:rPr>
              <a:t>1.</a:t>
            </a: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热引发聚合</a:t>
            </a:r>
          </a:p>
        </p:txBody>
      </p:sp>
      <p:graphicFrame>
        <p:nvGraphicFramePr>
          <p:cNvPr id="118790" name="Object 6"/>
          <p:cNvGraphicFramePr>
            <a:graphicFrameLocks noChangeAspect="1"/>
          </p:cNvGraphicFramePr>
          <p:nvPr/>
        </p:nvGraphicFramePr>
        <p:xfrm>
          <a:off x="1908175" y="5256213"/>
          <a:ext cx="5256213" cy="765175"/>
        </p:xfrm>
        <a:graphic>
          <a:graphicData uri="http://schemas.openxmlformats.org/presentationml/2006/ole">
            <mc:AlternateContent xmlns:mc="http://schemas.openxmlformats.org/markup-compatibility/2006">
              <mc:Choice xmlns:v="urn:schemas-microsoft-com:vml" Requires="v">
                <p:oleObj spid="_x0000_s55306" name="位图图像" r:id="rId3" imgW="6942857" imgH="1009791" progId="Paint.Picture">
                  <p:embed/>
                </p:oleObj>
              </mc:Choice>
              <mc:Fallback>
                <p:oleObj name="位图图像" r:id="rId3" imgW="6942857" imgH="100979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256213"/>
                        <a:ext cx="525621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1" name="Rectangle 7"/>
          <p:cNvSpPr>
            <a:spLocks noChangeArrowheads="1"/>
          </p:cNvSpPr>
          <p:nvPr/>
        </p:nvSpPr>
        <p:spPr bwMode="auto">
          <a:xfrm>
            <a:off x="608013" y="3532188"/>
            <a:ext cx="792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kumimoji="1" lang="zh-CN" altLang="en-US" sz="2400" b="1">
                <a:solidFill>
                  <a:srgbClr val="000000"/>
                </a:solidFill>
                <a:latin typeface="楷体_GB2312" pitchFamily="49" charset="-122"/>
                <a:ea typeface="楷体_GB2312" pitchFamily="49" charset="-122"/>
              </a:rPr>
              <a:t>   将苯乙烯密封于玻璃安瓿瓶中，并置于温度高</a:t>
            </a:r>
            <a:r>
              <a:rPr kumimoji="1" lang="en-US" altLang="zh-CN" sz="2400" b="1">
                <a:solidFill>
                  <a:srgbClr val="000000"/>
                </a:solidFill>
                <a:latin typeface="宋体" pitchFamily="2" charset="-122"/>
              </a:rPr>
              <a:t>‍</a:t>
            </a:r>
            <a:r>
              <a:rPr kumimoji="1" lang="zh-CN" altLang="en-US" sz="2400" b="1">
                <a:solidFill>
                  <a:srgbClr val="000000"/>
                </a:solidFill>
                <a:latin typeface="楷体_GB2312" pitchFamily="49" charset="-122"/>
                <a:ea typeface="楷体_GB2312" pitchFamily="49" charset="-122"/>
              </a:rPr>
              <a:t>于</a:t>
            </a:r>
            <a:r>
              <a:rPr kumimoji="1" lang="en-US" altLang="zh-CN" sz="2400" b="1">
                <a:solidFill>
                  <a:srgbClr val="000000"/>
                </a:solidFill>
                <a:latin typeface="楷体_GB2312" pitchFamily="49" charset="-122"/>
                <a:ea typeface="楷体_GB2312" pitchFamily="49" charset="-122"/>
              </a:rPr>
              <a:t>100℃</a:t>
            </a:r>
            <a:r>
              <a:rPr kumimoji="1" lang="zh-CN" altLang="en-US" sz="2400" b="1">
                <a:solidFill>
                  <a:srgbClr val="000000"/>
                </a:solidFill>
                <a:latin typeface="楷体_GB2312" pitchFamily="49" charset="-122"/>
                <a:ea typeface="楷体_GB2312" pitchFamily="49" charset="-122"/>
              </a:rPr>
              <a:t>的烘箱内加热若干时间，即可以得到透明的聚苯乙烯。一般认为，苯乙烯的热引发聚合反应属于</a:t>
            </a:r>
            <a:r>
              <a:rPr kumimoji="1" lang="zh-CN" altLang="en-US" sz="2400" b="1">
                <a:solidFill>
                  <a:srgbClr val="CC0000"/>
                </a:solidFill>
                <a:latin typeface="楷体_GB2312" pitchFamily="49" charset="-122"/>
                <a:ea typeface="楷体_GB2312" pitchFamily="49" charset="-122"/>
              </a:rPr>
              <a:t>双分子碰撞的自由基聚合历程</a:t>
            </a:r>
            <a:r>
              <a:rPr kumimoji="1" lang="en-US" altLang="zh-CN" sz="2400" b="1">
                <a:solidFill>
                  <a:srgbClr val="000000"/>
                </a:solidFill>
                <a:latin typeface="楷体_GB2312" pitchFamily="49" charset="-122"/>
                <a:ea typeface="楷体_GB2312" pitchFamily="49" charset="-122"/>
              </a:rPr>
              <a:t>:</a:t>
            </a:r>
          </a:p>
        </p:txBody>
      </p:sp>
      <p:sp>
        <p:nvSpPr>
          <p:cNvPr id="118792" name="Rectangle 8"/>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89</a:t>
            </a:fld>
            <a:endParaRPr lang="en-US" altLang="zh-CN">
              <a:solidFill>
                <a:srgbClr val="000000"/>
              </a:solidFill>
            </a:endParaRPr>
          </a:p>
        </p:txBody>
      </p:sp>
    </p:spTree>
    <p:extLst>
      <p:ext uri="{BB962C8B-B14F-4D97-AF65-F5344CB8AC3E}">
        <p14:creationId xmlns:p14="http://schemas.microsoft.com/office/powerpoint/2010/main" val="33643456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1766888" y="1447800"/>
            <a:ext cx="2743200" cy="2819400"/>
          </a:xfrm>
          <a:prstGeom prst="rect">
            <a:avLst/>
          </a:prstGeom>
          <a:noFill/>
          <a:ln w="25400">
            <a:solidFill>
              <a:schemeClr val="tx1"/>
            </a:solid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1" name="Rectangle 3"/>
          <p:cNvSpPr>
            <a:spLocks noChangeArrowheads="1"/>
          </p:cNvSpPr>
          <p:nvPr/>
        </p:nvSpPr>
        <p:spPr bwMode="auto">
          <a:xfrm>
            <a:off x="5195888" y="1447800"/>
            <a:ext cx="2895600" cy="2819400"/>
          </a:xfrm>
          <a:prstGeom prst="rect">
            <a:avLst/>
          </a:prstGeom>
          <a:noFill/>
          <a:ln w="25400">
            <a:solidFill>
              <a:schemeClr val="tx1"/>
            </a:solidFill>
            <a:miter lim="800000"/>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2" name="Freeform 4"/>
          <p:cNvSpPr>
            <a:spLocks/>
          </p:cNvSpPr>
          <p:nvPr/>
        </p:nvSpPr>
        <p:spPr bwMode="auto">
          <a:xfrm>
            <a:off x="1766888" y="2209800"/>
            <a:ext cx="2438400" cy="2057400"/>
          </a:xfrm>
          <a:custGeom>
            <a:avLst/>
            <a:gdLst/>
            <a:ahLst/>
            <a:cxnLst>
              <a:cxn ang="0">
                <a:pos x="0" y="1296"/>
              </a:cxn>
              <a:cxn ang="0">
                <a:pos x="528" y="288"/>
              </a:cxn>
              <a:cxn ang="0">
                <a:pos x="1536" y="0"/>
              </a:cxn>
            </a:cxnLst>
            <a:rect l="0" t="0" r="r" b="b"/>
            <a:pathLst>
              <a:path w="1536" h="1296">
                <a:moveTo>
                  <a:pt x="0" y="1296"/>
                </a:moveTo>
                <a:cubicBezTo>
                  <a:pt x="136" y="900"/>
                  <a:pt x="272" y="504"/>
                  <a:pt x="528" y="288"/>
                </a:cubicBezTo>
                <a:cubicBezTo>
                  <a:pt x="784" y="72"/>
                  <a:pt x="1160" y="36"/>
                  <a:pt x="1536" y="0"/>
                </a:cubicBezTo>
              </a:path>
            </a:pathLst>
          </a:custGeom>
          <a:noFill/>
          <a:ln w="25400">
            <a:solidFill>
              <a:srgbClr val="FF0000"/>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3" name="Line 5"/>
          <p:cNvSpPr>
            <a:spLocks noChangeShapeType="1"/>
          </p:cNvSpPr>
          <p:nvPr/>
        </p:nvSpPr>
        <p:spPr bwMode="auto">
          <a:xfrm flipV="1">
            <a:off x="1785938" y="1828800"/>
            <a:ext cx="76200" cy="2438400"/>
          </a:xfrm>
          <a:prstGeom prst="line">
            <a:avLst/>
          </a:pr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4" name="Freeform 6"/>
          <p:cNvSpPr>
            <a:spLocks/>
          </p:cNvSpPr>
          <p:nvPr/>
        </p:nvSpPr>
        <p:spPr bwMode="auto">
          <a:xfrm>
            <a:off x="1865313" y="1600200"/>
            <a:ext cx="457200" cy="228600"/>
          </a:xfrm>
          <a:custGeom>
            <a:avLst/>
            <a:gdLst/>
            <a:ahLst/>
            <a:cxnLst>
              <a:cxn ang="0">
                <a:pos x="0" y="144"/>
              </a:cxn>
              <a:cxn ang="0">
                <a:pos x="48" y="48"/>
              </a:cxn>
              <a:cxn ang="0">
                <a:pos x="288" y="0"/>
              </a:cxn>
            </a:cxnLst>
            <a:rect l="0" t="0" r="r" b="b"/>
            <a:pathLst>
              <a:path w="288" h="144">
                <a:moveTo>
                  <a:pt x="0" y="144"/>
                </a:moveTo>
                <a:cubicBezTo>
                  <a:pt x="0" y="108"/>
                  <a:pt x="0" y="72"/>
                  <a:pt x="48" y="48"/>
                </a:cubicBezTo>
                <a:cubicBezTo>
                  <a:pt x="96" y="24"/>
                  <a:pt x="192" y="12"/>
                  <a:pt x="288" y="0"/>
                </a:cubicBezTo>
              </a:path>
            </a:pathLst>
          </a:cu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5" name="Line 7"/>
          <p:cNvSpPr>
            <a:spLocks noChangeShapeType="1"/>
          </p:cNvSpPr>
          <p:nvPr/>
        </p:nvSpPr>
        <p:spPr bwMode="auto">
          <a:xfrm>
            <a:off x="2322513" y="1600200"/>
            <a:ext cx="1905000" cy="0"/>
          </a:xfrm>
          <a:prstGeom prst="line">
            <a:avLst/>
          </a:pr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6" name="Line 8"/>
          <p:cNvSpPr>
            <a:spLocks noChangeShapeType="1"/>
          </p:cNvSpPr>
          <p:nvPr/>
        </p:nvSpPr>
        <p:spPr bwMode="auto">
          <a:xfrm flipV="1">
            <a:off x="5195888" y="1981200"/>
            <a:ext cx="76200" cy="2286000"/>
          </a:xfrm>
          <a:prstGeom prst="line">
            <a:avLst/>
          </a:prstGeom>
          <a:noFill/>
          <a:ln w="25400">
            <a:solidFill>
              <a:srgbClr val="FF0000"/>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7" name="Line 9"/>
          <p:cNvSpPr>
            <a:spLocks noChangeShapeType="1"/>
          </p:cNvSpPr>
          <p:nvPr/>
        </p:nvSpPr>
        <p:spPr bwMode="auto">
          <a:xfrm flipV="1">
            <a:off x="5500688" y="1676400"/>
            <a:ext cx="2438400" cy="76200"/>
          </a:xfrm>
          <a:prstGeom prst="line">
            <a:avLst/>
          </a:prstGeom>
          <a:noFill/>
          <a:ln w="25400">
            <a:solidFill>
              <a:srgbClr val="FF0000"/>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8" name="Freeform 10"/>
          <p:cNvSpPr>
            <a:spLocks/>
          </p:cNvSpPr>
          <p:nvPr/>
        </p:nvSpPr>
        <p:spPr bwMode="auto">
          <a:xfrm>
            <a:off x="5272088" y="1752600"/>
            <a:ext cx="228600" cy="228600"/>
          </a:xfrm>
          <a:custGeom>
            <a:avLst/>
            <a:gdLst/>
            <a:ahLst/>
            <a:cxnLst>
              <a:cxn ang="0">
                <a:pos x="0" y="144"/>
              </a:cxn>
              <a:cxn ang="0">
                <a:pos x="48" y="48"/>
              </a:cxn>
              <a:cxn ang="0">
                <a:pos x="144" y="0"/>
              </a:cxn>
            </a:cxnLst>
            <a:rect l="0" t="0" r="r" b="b"/>
            <a:pathLst>
              <a:path w="144" h="144">
                <a:moveTo>
                  <a:pt x="0" y="144"/>
                </a:moveTo>
                <a:cubicBezTo>
                  <a:pt x="12" y="108"/>
                  <a:pt x="24" y="72"/>
                  <a:pt x="48" y="48"/>
                </a:cubicBezTo>
                <a:cubicBezTo>
                  <a:pt x="72" y="24"/>
                  <a:pt x="108" y="12"/>
                  <a:pt x="144" y="0"/>
                </a:cubicBezTo>
              </a:path>
            </a:pathLst>
          </a:custGeom>
          <a:noFill/>
          <a:ln w="25400">
            <a:solidFill>
              <a:srgbClr val="FF0000"/>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59" name="Line 11"/>
          <p:cNvSpPr>
            <a:spLocks noChangeShapeType="1"/>
          </p:cNvSpPr>
          <p:nvPr/>
        </p:nvSpPr>
        <p:spPr bwMode="auto">
          <a:xfrm flipV="1">
            <a:off x="5195888" y="2971800"/>
            <a:ext cx="2514600" cy="1295400"/>
          </a:xfrm>
          <a:prstGeom prst="line">
            <a:avLst/>
          </a:prstGeom>
          <a:noFill/>
          <a:ln w="25400">
            <a:solidFill>
              <a:srgbClr val="FF00FF"/>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60" name="Line 12"/>
          <p:cNvSpPr>
            <a:spLocks noChangeShapeType="1"/>
          </p:cNvSpPr>
          <p:nvPr/>
        </p:nvSpPr>
        <p:spPr bwMode="auto">
          <a:xfrm flipV="1">
            <a:off x="5195888" y="4191000"/>
            <a:ext cx="2590800" cy="76200"/>
          </a:xfrm>
          <a:prstGeom prst="line">
            <a:avLst/>
          </a:pr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61" name="Freeform 13"/>
          <p:cNvSpPr>
            <a:spLocks/>
          </p:cNvSpPr>
          <p:nvPr/>
        </p:nvSpPr>
        <p:spPr bwMode="auto">
          <a:xfrm>
            <a:off x="7786688" y="3886200"/>
            <a:ext cx="228600" cy="304800"/>
          </a:xfrm>
          <a:custGeom>
            <a:avLst/>
            <a:gdLst/>
            <a:ahLst/>
            <a:cxnLst>
              <a:cxn ang="0">
                <a:pos x="0" y="192"/>
              </a:cxn>
              <a:cxn ang="0">
                <a:pos x="96" y="144"/>
              </a:cxn>
              <a:cxn ang="0">
                <a:pos x="144" y="0"/>
              </a:cxn>
            </a:cxnLst>
            <a:rect l="0" t="0" r="r" b="b"/>
            <a:pathLst>
              <a:path w="144" h="192">
                <a:moveTo>
                  <a:pt x="0" y="192"/>
                </a:moveTo>
                <a:cubicBezTo>
                  <a:pt x="36" y="184"/>
                  <a:pt x="72" y="176"/>
                  <a:pt x="96" y="144"/>
                </a:cubicBezTo>
                <a:cubicBezTo>
                  <a:pt x="120" y="112"/>
                  <a:pt x="132" y="56"/>
                  <a:pt x="144" y="0"/>
                </a:cubicBezTo>
              </a:path>
            </a:pathLst>
          </a:cu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62" name="Line 14"/>
          <p:cNvSpPr>
            <a:spLocks noChangeShapeType="1"/>
          </p:cNvSpPr>
          <p:nvPr/>
        </p:nvSpPr>
        <p:spPr bwMode="auto">
          <a:xfrm flipV="1">
            <a:off x="8015288" y="1447800"/>
            <a:ext cx="76200" cy="2438400"/>
          </a:xfrm>
          <a:prstGeom prst="line">
            <a:avLst/>
          </a:pr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6879" name="Text Box 15"/>
          <p:cNvSpPr txBox="1">
            <a:spLocks noChangeArrowheads="1"/>
          </p:cNvSpPr>
          <p:nvPr/>
        </p:nvSpPr>
        <p:spPr bwMode="auto">
          <a:xfrm>
            <a:off x="2071688" y="4419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反应时间</a:t>
            </a:r>
          </a:p>
        </p:txBody>
      </p:sp>
      <p:sp>
        <p:nvSpPr>
          <p:cNvPr id="36880" name="Text Box 16"/>
          <p:cNvSpPr txBox="1">
            <a:spLocks noChangeArrowheads="1"/>
          </p:cNvSpPr>
          <p:nvPr/>
        </p:nvSpPr>
        <p:spPr bwMode="auto">
          <a:xfrm>
            <a:off x="966788" y="1981200"/>
            <a:ext cx="549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eaVert">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单体转化率</a:t>
            </a:r>
          </a:p>
        </p:txBody>
      </p:sp>
      <p:sp>
        <p:nvSpPr>
          <p:cNvPr id="36881" name="Text Box 17"/>
          <p:cNvSpPr txBox="1">
            <a:spLocks noChangeArrowheads="1"/>
          </p:cNvSpPr>
          <p:nvPr/>
        </p:nvSpPr>
        <p:spPr bwMode="auto">
          <a:xfrm>
            <a:off x="4722813" y="1828800"/>
            <a:ext cx="54927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eaVert">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产物平均聚合度</a:t>
            </a:r>
          </a:p>
        </p:txBody>
      </p:sp>
      <p:sp>
        <p:nvSpPr>
          <p:cNvPr id="36882" name="Text Box 18"/>
          <p:cNvSpPr txBox="1">
            <a:spLocks noChangeArrowheads="1"/>
          </p:cNvSpPr>
          <p:nvPr/>
        </p:nvSpPr>
        <p:spPr bwMode="auto">
          <a:xfrm>
            <a:off x="5500688" y="443547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反应时间</a:t>
            </a:r>
          </a:p>
        </p:txBody>
      </p:sp>
      <p:sp>
        <p:nvSpPr>
          <p:cNvPr id="2024467" name="Line 19"/>
          <p:cNvSpPr>
            <a:spLocks noChangeShapeType="1"/>
          </p:cNvSpPr>
          <p:nvPr/>
        </p:nvSpPr>
        <p:spPr bwMode="auto">
          <a:xfrm>
            <a:off x="700088" y="5273675"/>
            <a:ext cx="685800" cy="0"/>
          </a:xfrm>
          <a:prstGeom prst="line">
            <a:avLst/>
          </a:prstGeom>
          <a:noFill/>
          <a:ln w="25400">
            <a:solidFill>
              <a:srgbClr val="FF0000"/>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68" name="Line 20"/>
          <p:cNvSpPr>
            <a:spLocks noChangeShapeType="1"/>
          </p:cNvSpPr>
          <p:nvPr/>
        </p:nvSpPr>
        <p:spPr bwMode="auto">
          <a:xfrm>
            <a:off x="4052888" y="5273675"/>
            <a:ext cx="685800" cy="0"/>
          </a:xfrm>
          <a:prstGeom prst="line">
            <a:avLst/>
          </a:prstGeom>
          <a:noFill/>
          <a:ln w="25400">
            <a:solidFill>
              <a:srgbClr val="FF00FF"/>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2024469" name="Line 21"/>
          <p:cNvSpPr>
            <a:spLocks noChangeShapeType="1"/>
          </p:cNvSpPr>
          <p:nvPr/>
        </p:nvSpPr>
        <p:spPr bwMode="auto">
          <a:xfrm>
            <a:off x="717550" y="5792788"/>
            <a:ext cx="685800" cy="0"/>
          </a:xfrm>
          <a:prstGeom prst="line">
            <a:avLst/>
          </a:prstGeom>
          <a:noFill/>
          <a:ln w="25400">
            <a:solidFill>
              <a:schemeClr val="tx1"/>
            </a:solidFill>
            <a:round/>
            <a:headEnd/>
            <a:tailEnd/>
          </a:ln>
          <a:effectLst/>
        </p:spPr>
        <p:txBody>
          <a:bodyPr wrap="none" anchor="ctr"/>
          <a:lstStyle/>
          <a:p>
            <a:pPr fontAlgn="base">
              <a:spcBef>
                <a:spcPct val="0"/>
              </a:spcBef>
              <a:spcAft>
                <a:spcPct val="0"/>
              </a:spcAft>
              <a:defRPr/>
            </a:pPr>
            <a:endParaRPr lang="zh-CN" altLang="en-US" sz="2400" b="1">
              <a:solidFill>
                <a:srgbClr val="A50021"/>
              </a:solidFill>
              <a:effectLst>
                <a:outerShdw blurRad="38100" dist="38100" dir="2700000" algn="tl">
                  <a:srgbClr val="000000">
                    <a:alpha val="43137"/>
                  </a:srgbClr>
                </a:outerShdw>
              </a:effectLst>
              <a:latin typeface="Times New Roman" pitchFamily="18" charset="0"/>
              <a:ea typeface="黑体" pitchFamily="49" charset="-122"/>
            </a:endParaRPr>
          </a:p>
        </p:txBody>
      </p:sp>
      <p:sp>
        <p:nvSpPr>
          <p:cNvPr id="36886" name="Text Box 22"/>
          <p:cNvSpPr txBox="1">
            <a:spLocks noChangeArrowheads="1"/>
          </p:cNvSpPr>
          <p:nvPr/>
        </p:nvSpPr>
        <p:spPr bwMode="auto">
          <a:xfrm>
            <a:off x="1462088" y="5045075"/>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连锁聚合反应</a:t>
            </a:r>
          </a:p>
        </p:txBody>
      </p:sp>
      <p:sp>
        <p:nvSpPr>
          <p:cNvPr id="36887" name="Text Box 23"/>
          <p:cNvSpPr txBox="1">
            <a:spLocks noChangeArrowheads="1"/>
          </p:cNvSpPr>
          <p:nvPr/>
        </p:nvSpPr>
        <p:spPr bwMode="auto">
          <a:xfrm>
            <a:off x="1476375" y="556418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逐步聚合反应</a:t>
            </a:r>
          </a:p>
        </p:txBody>
      </p:sp>
      <p:sp>
        <p:nvSpPr>
          <p:cNvPr id="36888" name="Text Box 24"/>
          <p:cNvSpPr txBox="1">
            <a:spLocks noChangeArrowheads="1"/>
          </p:cNvSpPr>
          <p:nvPr/>
        </p:nvSpPr>
        <p:spPr bwMode="auto">
          <a:xfrm>
            <a:off x="3595688" y="504507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33CC"/>
                </a:solidFill>
                <a:latin typeface="楷体_GB2312" pitchFamily="49" charset="-122"/>
                <a:ea typeface="楷体_GB2312" pitchFamily="49" charset="-122"/>
              </a:rPr>
              <a:t>（       活性连锁聚合反应）</a:t>
            </a:r>
          </a:p>
        </p:txBody>
      </p:sp>
      <p:sp>
        <p:nvSpPr>
          <p:cNvPr id="36889" name="Rectangle 26"/>
          <p:cNvSpPr>
            <a:spLocks noChangeArrowheads="1"/>
          </p:cNvSpPr>
          <p:nvPr/>
        </p:nvSpPr>
        <p:spPr bwMode="auto">
          <a:xfrm>
            <a:off x="611188" y="185738"/>
            <a:ext cx="63563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3.1 加聚和连锁聚合概述</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9</a:t>
            </a:fld>
            <a:endParaRPr lang="en-US" altLang="zh-CN">
              <a:solidFill>
                <a:srgbClr val="000000"/>
              </a:solidFill>
            </a:endParaRPr>
          </a:p>
        </p:txBody>
      </p:sp>
    </p:spTree>
    <p:extLst>
      <p:ext uri="{BB962C8B-B14F-4D97-AF65-F5344CB8AC3E}">
        <p14:creationId xmlns:p14="http://schemas.microsoft.com/office/powerpoint/2010/main" val="2137544454"/>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611188" y="1700213"/>
            <a:ext cx="79216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9138" algn="just" fontAlgn="base">
              <a:lnSpc>
                <a:spcPct val="120000"/>
              </a:lnSpc>
              <a:spcBef>
                <a:spcPct val="20000"/>
              </a:spcBef>
              <a:spcAft>
                <a:spcPct val="0"/>
              </a:spcAft>
            </a:pPr>
            <a:r>
              <a:rPr kumimoji="1" lang="zh-CN" altLang="en-US" sz="2800" b="1">
                <a:solidFill>
                  <a:srgbClr val="000000"/>
                </a:solidFill>
                <a:latin typeface="楷体_GB2312" pitchFamily="49" charset="-122"/>
                <a:ea typeface="楷体_GB2312" pitchFamily="49" charset="-122"/>
              </a:rPr>
              <a:t>一般而言，</a:t>
            </a:r>
            <a:r>
              <a:rPr kumimoji="1" lang="zh-CN" altLang="en-US" sz="2800" b="1">
                <a:solidFill>
                  <a:srgbClr val="A50021"/>
                </a:solidFill>
                <a:latin typeface="楷体_GB2312" pitchFamily="49" charset="-122"/>
                <a:ea typeface="楷体_GB2312" pitchFamily="49" charset="-122"/>
              </a:rPr>
              <a:t>活泼单体如苯乙烯、甲基丙烯酸甲酯等容易发生热引发聚合。不活泼单体如乙酸乙烯酯和氯乙烯则不容易发生热引发聚合</a:t>
            </a:r>
            <a:r>
              <a:rPr kumimoji="1" lang="zh-CN" altLang="en-US" sz="2800" b="1">
                <a:solidFill>
                  <a:srgbClr val="000000"/>
                </a:solidFill>
                <a:latin typeface="楷体_GB2312" pitchFamily="49" charset="-122"/>
                <a:ea typeface="楷体_GB2312" pitchFamily="49" charset="-122"/>
              </a:rPr>
              <a:t>。</a:t>
            </a:r>
          </a:p>
          <a:p>
            <a:pPr indent="719138" algn="just" fontAlgn="base">
              <a:lnSpc>
                <a:spcPct val="120000"/>
              </a:lnSpc>
              <a:spcBef>
                <a:spcPct val="20000"/>
              </a:spcBef>
              <a:spcAft>
                <a:spcPct val="0"/>
              </a:spcAft>
            </a:pPr>
            <a:r>
              <a:rPr kumimoji="1" lang="zh-CN" altLang="en-US" sz="2800" b="1">
                <a:solidFill>
                  <a:srgbClr val="000000"/>
                </a:solidFill>
                <a:latin typeface="楷体_GB2312" pitchFamily="49" charset="-122"/>
                <a:ea typeface="楷体_GB2312" pitchFamily="49" charset="-122"/>
              </a:rPr>
              <a:t>当然必须引起特别重视的是绝大部分烯类单体在室温条件下长期存放都会慢慢发生聚合而失去使用价值，其聚合机理包括了空气中氧的催化等复杂过程，不能单纯视作热聚合。 </a:t>
            </a:r>
          </a:p>
        </p:txBody>
      </p:sp>
      <p:sp>
        <p:nvSpPr>
          <p:cNvPr id="1465350" name="Rectangle 6"/>
          <p:cNvSpPr>
            <a:spLocks noChangeArrowheads="1"/>
          </p:cNvSpPr>
          <p:nvPr/>
        </p:nvSpPr>
        <p:spPr bwMode="auto">
          <a:xfrm>
            <a:off x="611188" y="1052513"/>
            <a:ext cx="1970087"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热引发聚合</a:t>
            </a:r>
          </a:p>
        </p:txBody>
      </p:sp>
      <p:sp>
        <p:nvSpPr>
          <p:cNvPr id="119812" name="Rectangle 7"/>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90</a:t>
            </a:fld>
            <a:endParaRPr lang="en-US" altLang="zh-CN">
              <a:solidFill>
                <a:srgbClr val="000000"/>
              </a:solidFill>
            </a:endParaRPr>
          </a:p>
        </p:txBody>
      </p:sp>
    </p:spTree>
    <p:extLst>
      <p:ext uri="{BB962C8B-B14F-4D97-AF65-F5344CB8AC3E}">
        <p14:creationId xmlns:p14="http://schemas.microsoft.com/office/powerpoint/2010/main" val="17484723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611188" y="2997200"/>
            <a:ext cx="79248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lnSpc>
                <a:spcPct val="120000"/>
              </a:lnSpc>
              <a:spcBef>
                <a:spcPct val="50000"/>
              </a:spcBef>
              <a:spcAft>
                <a:spcPct val="0"/>
              </a:spcAft>
            </a:pPr>
            <a:r>
              <a:rPr kumimoji="1" lang="zh-CN" altLang="en-US">
                <a:solidFill>
                  <a:srgbClr val="000000"/>
                </a:solidFill>
                <a:latin typeface="楷体_GB2312" pitchFamily="49" charset="-122"/>
                <a:ea typeface="楷体_GB2312" pitchFamily="49" charset="-122"/>
              </a:rPr>
              <a:t>    能直接受光照进行聚合的单体一般是一些含有光敏基团的单体，如丙烯酰胺、丙烯腈、丙烯酸（酯）、苯乙烯等。其机理一般认为是单体吸收一定波长的光量子后成为激发态，在分解成自由基。如丙烯酸甲酯：</a:t>
            </a:r>
          </a:p>
        </p:txBody>
      </p:sp>
      <p:graphicFrame>
        <p:nvGraphicFramePr>
          <p:cNvPr id="120835" name="Object 3"/>
          <p:cNvGraphicFramePr>
            <a:graphicFrameLocks noChangeAspect="1"/>
          </p:cNvGraphicFramePr>
          <p:nvPr/>
        </p:nvGraphicFramePr>
        <p:xfrm>
          <a:off x="611188" y="5013325"/>
          <a:ext cx="7920037" cy="1173163"/>
        </p:xfrm>
        <a:graphic>
          <a:graphicData uri="http://schemas.openxmlformats.org/presentationml/2006/ole">
            <mc:AlternateContent xmlns:mc="http://schemas.openxmlformats.org/markup-compatibility/2006">
              <mc:Choice xmlns:v="urn:schemas-microsoft-com:vml" Requires="v">
                <p:oleObj spid="_x0000_s56330" name="CS ChemDraw Drawing" r:id="rId3" imgW="4988560" imgH="739140" progId="ChemDraw.Document.6.0">
                  <p:embed/>
                </p:oleObj>
              </mc:Choice>
              <mc:Fallback>
                <p:oleObj name="CS ChemDraw Drawing" r:id="rId3" imgW="4988560" imgH="7391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013325"/>
                        <a:ext cx="7920037" cy="1173163"/>
                      </a:xfrm>
                      <a:prstGeom prst="rect">
                        <a:avLst/>
                      </a:prstGeom>
                      <a:gradFill rotWithShape="0">
                        <a:gsLst>
                          <a:gs pos="0">
                            <a:schemeClr val="bg1"/>
                          </a:gs>
                          <a:gs pos="100000">
                            <a:schemeClr val="accent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66372" name="Rectangle 4"/>
          <p:cNvSpPr>
            <a:spLocks noChangeArrowheads="1"/>
          </p:cNvSpPr>
          <p:nvPr/>
        </p:nvSpPr>
        <p:spPr bwMode="auto">
          <a:xfrm>
            <a:off x="611188" y="908050"/>
            <a:ext cx="2328862"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altLang="zh-CN" sz="2800" b="1">
                <a:solidFill>
                  <a:srgbClr val="A50021"/>
                </a:solidFill>
                <a:effectLst>
                  <a:outerShdw blurRad="38100" dist="38100" dir="2700000" algn="tl">
                    <a:srgbClr val="000000"/>
                  </a:outerShdw>
                </a:effectLst>
                <a:latin typeface="黑体" pitchFamily="49" charset="-122"/>
                <a:ea typeface="黑体" pitchFamily="49" charset="-122"/>
              </a:rPr>
              <a:t>2.</a:t>
            </a: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光引发聚合</a:t>
            </a:r>
          </a:p>
        </p:txBody>
      </p:sp>
      <p:sp>
        <p:nvSpPr>
          <p:cNvPr id="1466373" name="Rectangle 5"/>
          <p:cNvSpPr>
            <a:spLocks noChangeArrowheads="1"/>
          </p:cNvSpPr>
          <p:nvPr/>
        </p:nvSpPr>
        <p:spPr bwMode="auto">
          <a:xfrm>
            <a:off x="611188" y="2478088"/>
            <a:ext cx="2863850"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lang="en-US" altLang="en-US" sz="2800" b="1">
                <a:solidFill>
                  <a:srgbClr val="A50021"/>
                </a:solidFill>
                <a:effectLst>
                  <a:outerShdw blurRad="38100" dist="38100" dir="2700000" algn="tl">
                    <a:srgbClr val="000000"/>
                  </a:outerShdw>
                </a:effectLst>
                <a:latin typeface="黑体" pitchFamily="49" charset="-122"/>
                <a:ea typeface="黑体" pitchFamily="49" charset="-122"/>
              </a:rPr>
              <a:t>1</a:t>
            </a: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）光直接引发</a:t>
            </a:r>
          </a:p>
        </p:txBody>
      </p:sp>
      <p:sp>
        <p:nvSpPr>
          <p:cNvPr id="120838" name="Rectangle 6"/>
          <p:cNvSpPr>
            <a:spLocks noChangeArrowheads="1"/>
          </p:cNvSpPr>
          <p:nvPr/>
        </p:nvSpPr>
        <p:spPr bwMode="auto">
          <a:xfrm>
            <a:off x="611188" y="1454150"/>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400" b="1">
                <a:solidFill>
                  <a:srgbClr val="000000"/>
                </a:solidFill>
                <a:latin typeface="宋体" pitchFamily="2" charset="-122"/>
              </a:rPr>
              <a:t>    光引发聚合通常包括</a:t>
            </a:r>
            <a:r>
              <a:rPr kumimoji="1" lang="zh-CN" altLang="en-US" sz="2400" b="1">
                <a:solidFill>
                  <a:srgbClr val="A50021"/>
                </a:solidFill>
                <a:latin typeface="宋体" pitchFamily="2" charset="-122"/>
              </a:rPr>
              <a:t>直接光引发聚合</a:t>
            </a:r>
            <a:r>
              <a:rPr kumimoji="1" lang="zh-CN" altLang="en-US" sz="2400" b="1">
                <a:solidFill>
                  <a:srgbClr val="000000"/>
                </a:solidFill>
                <a:latin typeface="宋体" pitchFamily="2" charset="-122"/>
              </a:rPr>
              <a:t>和</a:t>
            </a:r>
            <a:r>
              <a:rPr kumimoji="1" lang="zh-CN" altLang="en-US" sz="2400" b="1">
                <a:solidFill>
                  <a:srgbClr val="A50021"/>
                </a:solidFill>
                <a:latin typeface="宋体" pitchFamily="2" charset="-122"/>
              </a:rPr>
              <a:t>加入光敏剂引发聚合</a:t>
            </a:r>
            <a:r>
              <a:rPr kumimoji="1" lang="zh-CN" altLang="en-US" sz="2400" b="1">
                <a:solidFill>
                  <a:srgbClr val="000000"/>
                </a:solidFill>
                <a:latin typeface="宋体" pitchFamily="2" charset="-122"/>
              </a:rPr>
              <a:t>两类。 </a:t>
            </a:r>
          </a:p>
        </p:txBody>
      </p:sp>
      <p:sp>
        <p:nvSpPr>
          <p:cNvPr id="120839" name="Rectangle 7"/>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91</a:t>
            </a:fld>
            <a:endParaRPr lang="en-US" altLang="zh-CN">
              <a:solidFill>
                <a:srgbClr val="000000"/>
              </a:solidFill>
            </a:endParaRPr>
          </a:p>
        </p:txBody>
      </p:sp>
    </p:spTree>
    <p:extLst>
      <p:ext uri="{BB962C8B-B14F-4D97-AF65-F5344CB8AC3E}">
        <p14:creationId xmlns:p14="http://schemas.microsoft.com/office/powerpoint/2010/main" val="3265897334"/>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11188" y="1557338"/>
            <a:ext cx="7921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eaLnBrk="1" fontAlgn="base" hangingPunct="1">
              <a:spcBef>
                <a:spcPct val="50000"/>
              </a:spcBef>
              <a:spcAft>
                <a:spcPct val="0"/>
              </a:spcAft>
            </a:pPr>
            <a:r>
              <a:rPr kumimoji="1" lang="zh-CN" altLang="en-US">
                <a:solidFill>
                  <a:srgbClr val="808080"/>
                </a:solidFill>
                <a:latin typeface="宋体" pitchFamily="2" charset="-122"/>
                <a:ea typeface="宋体" pitchFamily="2" charset="-122"/>
              </a:rPr>
              <a:t>    </a:t>
            </a:r>
            <a:r>
              <a:rPr kumimoji="1" lang="zh-CN" altLang="en-US">
                <a:latin typeface="宋体" pitchFamily="2" charset="-122"/>
                <a:ea typeface="宋体" pitchFamily="2" charset="-122"/>
              </a:rPr>
              <a:t>光敏剂的作用：</a:t>
            </a:r>
            <a:r>
              <a:rPr kumimoji="1" lang="zh-CN" altLang="en-US">
                <a:solidFill>
                  <a:srgbClr val="000000"/>
                </a:solidFill>
                <a:latin typeface="宋体" pitchFamily="2" charset="-122"/>
                <a:ea typeface="宋体" pitchFamily="2" charset="-122"/>
              </a:rPr>
              <a:t>吸收光能后在以适当的频率把吸收的能量传递给单体，从而使单体激发产生自由基。</a:t>
            </a:r>
            <a:endParaRPr kumimoji="1" lang="zh-CN" altLang="en-US">
              <a:solidFill>
                <a:srgbClr val="0033CC"/>
              </a:solidFill>
              <a:latin typeface="宋体" pitchFamily="2" charset="-122"/>
              <a:ea typeface="宋体" pitchFamily="2" charset="-122"/>
            </a:endParaRPr>
          </a:p>
        </p:txBody>
      </p:sp>
      <p:sp>
        <p:nvSpPr>
          <p:cNvPr id="121859" name="Text Box 3"/>
          <p:cNvSpPr txBox="1">
            <a:spLocks noChangeArrowheads="1"/>
          </p:cNvSpPr>
          <p:nvPr/>
        </p:nvSpPr>
        <p:spPr bwMode="auto">
          <a:xfrm>
            <a:off x="611188" y="2492375"/>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99"/>
                </a:solidFill>
                <a:latin typeface="楷体_GB2312" pitchFamily="49" charset="-122"/>
                <a:ea typeface="楷体_GB2312" pitchFamily="49" charset="-122"/>
              </a:rPr>
              <a:t>例如</a:t>
            </a:r>
            <a:r>
              <a:rPr kumimoji="1" lang="en-US" altLang="zh-CN">
                <a:solidFill>
                  <a:srgbClr val="000099"/>
                </a:solidFill>
                <a:latin typeface="楷体_GB2312" pitchFamily="49" charset="-122"/>
                <a:ea typeface="楷体_GB2312" pitchFamily="49" charset="-122"/>
              </a:rPr>
              <a:t>:</a:t>
            </a:r>
            <a:r>
              <a:rPr kumimoji="1" lang="zh-CN" altLang="en-US">
                <a:solidFill>
                  <a:srgbClr val="000099"/>
                </a:solidFill>
                <a:latin typeface="楷体_GB2312" pitchFamily="49" charset="-122"/>
                <a:ea typeface="楷体_GB2312" pitchFamily="49" charset="-122"/>
              </a:rPr>
              <a:t>甲基乙烯基酮和安息香是常用的光敏剂。</a:t>
            </a:r>
          </a:p>
        </p:txBody>
      </p:sp>
      <p:sp>
        <p:nvSpPr>
          <p:cNvPr id="1467396" name="Rectangle 4"/>
          <p:cNvSpPr>
            <a:spLocks noChangeArrowheads="1"/>
          </p:cNvSpPr>
          <p:nvPr/>
        </p:nvSpPr>
        <p:spPr bwMode="auto">
          <a:xfrm>
            <a:off x="611188" y="908050"/>
            <a:ext cx="357822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a:t>
            </a:r>
            <a:r>
              <a:rPr lang="en-US" altLang="en-US" sz="2800" b="1">
                <a:solidFill>
                  <a:srgbClr val="A50021"/>
                </a:solidFill>
                <a:effectLst>
                  <a:outerShdw blurRad="38100" dist="38100" dir="2700000" algn="tl">
                    <a:srgbClr val="000000"/>
                  </a:outerShdw>
                </a:effectLst>
                <a:latin typeface="黑体" pitchFamily="49" charset="-122"/>
                <a:ea typeface="黑体" pitchFamily="49" charset="-122"/>
              </a:rPr>
              <a:t>2</a:t>
            </a: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）光敏剂间接引发</a:t>
            </a:r>
          </a:p>
        </p:txBody>
      </p:sp>
      <p:graphicFrame>
        <p:nvGraphicFramePr>
          <p:cNvPr id="121861" name="Object 5"/>
          <p:cNvGraphicFramePr>
            <a:graphicFrameLocks noChangeAspect="1"/>
          </p:cNvGraphicFramePr>
          <p:nvPr/>
        </p:nvGraphicFramePr>
        <p:xfrm>
          <a:off x="1979613" y="3068638"/>
          <a:ext cx="4686300" cy="1447800"/>
        </p:xfrm>
        <a:graphic>
          <a:graphicData uri="http://schemas.openxmlformats.org/presentationml/2006/ole">
            <mc:AlternateContent xmlns:mc="http://schemas.openxmlformats.org/markup-compatibility/2006">
              <mc:Choice xmlns:v="urn:schemas-microsoft-com:vml" Requires="v">
                <p:oleObj spid="_x0000_s57354" name="位图图像" r:id="rId3" imgW="4686954" imgH="1448002" progId="Paint.Picture">
                  <p:embed/>
                </p:oleObj>
              </mc:Choice>
              <mc:Fallback>
                <p:oleObj name="位图图像" r:id="rId3" imgW="4686954"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068638"/>
                        <a:ext cx="46863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2" name="Rectangle 6"/>
          <p:cNvSpPr>
            <a:spLocks noChangeArrowheads="1"/>
          </p:cNvSpPr>
          <p:nvPr/>
        </p:nvSpPr>
        <p:spPr bwMode="auto">
          <a:xfrm>
            <a:off x="611188" y="4652963"/>
            <a:ext cx="7921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400" b="1">
                <a:solidFill>
                  <a:srgbClr val="000000"/>
                </a:solidFill>
                <a:latin typeface="楷体_GB2312" pitchFamily="49" charset="-122"/>
                <a:ea typeface="楷体_GB2312" pitchFamily="49" charset="-122"/>
              </a:rPr>
              <a:t>    光敏剂引发聚合包括直接光敏聚合和间接光敏聚合。在单体中加入光敏剂再采用光引发而进行的聚合反应通常叫做</a:t>
            </a:r>
            <a:r>
              <a:rPr kumimoji="1" lang="zh-CN" altLang="en-US" sz="2400" b="1">
                <a:solidFill>
                  <a:srgbClr val="CC0000"/>
                </a:solidFill>
                <a:latin typeface="楷体_GB2312" pitchFamily="49" charset="-122"/>
                <a:ea typeface="楷体_GB2312" pitchFamily="49" charset="-122"/>
              </a:rPr>
              <a:t>直接光敏聚合</a:t>
            </a:r>
            <a:r>
              <a:rPr kumimoji="1" lang="zh-CN" altLang="en-US" sz="2400" b="1">
                <a:solidFill>
                  <a:srgbClr val="000000"/>
                </a:solidFill>
                <a:latin typeface="楷体_GB2312" pitchFamily="49" charset="-122"/>
                <a:ea typeface="楷体_GB2312" pitchFamily="49" charset="-122"/>
              </a:rPr>
              <a:t>；同时加入光敏剂和引发剂而进行的聚合反应叫做</a:t>
            </a:r>
            <a:r>
              <a:rPr kumimoji="1" lang="zh-CN" altLang="en-US" sz="2400" b="1">
                <a:solidFill>
                  <a:srgbClr val="CC0000"/>
                </a:solidFill>
                <a:latin typeface="楷体_GB2312" pitchFamily="49" charset="-122"/>
                <a:ea typeface="楷体_GB2312" pitchFamily="49" charset="-122"/>
              </a:rPr>
              <a:t>间接光敏聚合</a:t>
            </a:r>
            <a:r>
              <a:rPr kumimoji="1" lang="zh-CN" altLang="en-US" sz="2400" b="1">
                <a:solidFill>
                  <a:srgbClr val="000000"/>
                </a:solidFill>
                <a:latin typeface="楷体_GB2312" pitchFamily="49" charset="-122"/>
                <a:ea typeface="楷体_GB2312" pitchFamily="49" charset="-122"/>
              </a:rPr>
              <a:t>。</a:t>
            </a:r>
          </a:p>
        </p:txBody>
      </p:sp>
      <p:sp>
        <p:nvSpPr>
          <p:cNvPr id="121863" name="Rectangle 7"/>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92</a:t>
            </a:fld>
            <a:endParaRPr lang="en-US" altLang="zh-CN">
              <a:solidFill>
                <a:srgbClr val="000000"/>
              </a:solidFill>
            </a:endParaRPr>
          </a:p>
        </p:txBody>
      </p:sp>
    </p:spTree>
    <p:extLst>
      <p:ext uri="{BB962C8B-B14F-4D97-AF65-F5344CB8AC3E}">
        <p14:creationId xmlns:p14="http://schemas.microsoft.com/office/powerpoint/2010/main" val="165751464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684213" y="981075"/>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800" b="1">
                <a:solidFill>
                  <a:srgbClr val="000000"/>
                </a:solidFill>
                <a:latin typeface="黑体" pitchFamily="49" charset="-122"/>
                <a:ea typeface="黑体" pitchFamily="49" charset="-122"/>
              </a:rPr>
              <a:t>    采用各种引发方式进行苯乙烯聚合反应的速率如下图所示。采用间接光敏聚合的速率最快。</a:t>
            </a:r>
          </a:p>
        </p:txBody>
      </p:sp>
      <p:sp>
        <p:nvSpPr>
          <p:cNvPr id="122883" name="Rectangle 4"/>
          <p:cNvSpPr>
            <a:spLocks noChangeArrowheads="1"/>
          </p:cNvSpPr>
          <p:nvPr/>
        </p:nvSpPr>
        <p:spPr bwMode="auto">
          <a:xfrm>
            <a:off x="684213" y="4799013"/>
            <a:ext cx="43926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kumimoji="1" lang="zh-CN" altLang="en-US" sz="2000" b="1">
                <a:solidFill>
                  <a:srgbClr val="000000"/>
                </a:solidFill>
                <a:latin typeface="Times New Roman" pitchFamily="18" charset="0"/>
              </a:rPr>
              <a:t>    苯乙烯不同引发方式下聚合反应速率比较，</a:t>
            </a:r>
            <a:r>
              <a:rPr kumimoji="1" lang="en-US" altLang="zh-CN" sz="2000" b="1">
                <a:solidFill>
                  <a:srgbClr val="000000"/>
                </a:solidFill>
                <a:latin typeface="Times New Roman" pitchFamily="18" charset="0"/>
              </a:rPr>
              <a:t>l </a:t>
            </a:r>
            <a:r>
              <a:rPr kumimoji="1" lang="zh-CN" altLang="en-US" sz="2000" b="1">
                <a:solidFill>
                  <a:srgbClr val="000000"/>
                </a:solidFill>
                <a:latin typeface="Times New Roman" pitchFamily="18" charset="0"/>
              </a:rPr>
              <a:t>热聚合；</a:t>
            </a:r>
            <a:r>
              <a:rPr kumimoji="1" lang="en-US" altLang="zh-CN" sz="2000" b="1">
                <a:solidFill>
                  <a:srgbClr val="000000"/>
                </a:solidFill>
                <a:latin typeface="Times New Roman" pitchFamily="18" charset="0"/>
              </a:rPr>
              <a:t>2 </a:t>
            </a:r>
            <a:r>
              <a:rPr kumimoji="1" lang="zh-CN" altLang="en-US" sz="2000" b="1">
                <a:solidFill>
                  <a:srgbClr val="000000"/>
                </a:solidFill>
                <a:latin typeface="Times New Roman" pitchFamily="18" charset="0"/>
              </a:rPr>
              <a:t>光聚合；</a:t>
            </a:r>
            <a:r>
              <a:rPr kumimoji="1" lang="en-US" altLang="zh-CN" sz="2000" b="1">
                <a:solidFill>
                  <a:srgbClr val="000000"/>
                </a:solidFill>
                <a:latin typeface="Times New Roman" pitchFamily="18" charset="0"/>
              </a:rPr>
              <a:t>3 AIBN</a:t>
            </a:r>
            <a:r>
              <a:rPr kumimoji="1" lang="zh-CN" altLang="en-US" sz="2000" b="1">
                <a:solidFill>
                  <a:srgbClr val="000000"/>
                </a:solidFill>
                <a:latin typeface="Times New Roman" pitchFamily="18" charset="0"/>
              </a:rPr>
              <a:t>引发；</a:t>
            </a:r>
            <a:r>
              <a:rPr kumimoji="1" lang="en-US" altLang="zh-CN" sz="2000" b="1">
                <a:solidFill>
                  <a:srgbClr val="000000"/>
                </a:solidFill>
                <a:latin typeface="Times New Roman" pitchFamily="18" charset="0"/>
              </a:rPr>
              <a:t>4 </a:t>
            </a:r>
            <a:r>
              <a:rPr kumimoji="1" lang="zh-CN" altLang="en-US" sz="2000" b="1">
                <a:solidFill>
                  <a:srgbClr val="000000"/>
                </a:solidFill>
                <a:latin typeface="Times New Roman" pitchFamily="18" charset="0"/>
              </a:rPr>
              <a:t>加</a:t>
            </a:r>
            <a:r>
              <a:rPr kumimoji="1" lang="en-US" altLang="zh-CN" sz="2000" b="1">
                <a:solidFill>
                  <a:srgbClr val="000000"/>
                </a:solidFill>
                <a:latin typeface="Times New Roman" pitchFamily="18" charset="0"/>
              </a:rPr>
              <a:t>AIBN</a:t>
            </a:r>
            <a:r>
              <a:rPr kumimoji="1" lang="zh-CN" altLang="en-US" sz="2000" b="1">
                <a:solidFill>
                  <a:srgbClr val="000000"/>
                </a:solidFill>
                <a:latin typeface="Times New Roman" pitchFamily="18" charset="0"/>
              </a:rPr>
              <a:t>的间接光引发</a:t>
            </a:r>
          </a:p>
        </p:txBody>
      </p:sp>
      <p:pic>
        <p:nvPicPr>
          <p:cNvPr id="122884" name="Picture 5" descr="fig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133600"/>
            <a:ext cx="25828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Rectangle 6"/>
          <p:cNvSpPr>
            <a:spLocks noChangeArrowheads="1"/>
          </p:cNvSpPr>
          <p:nvPr/>
        </p:nvSpPr>
        <p:spPr bwMode="auto">
          <a:xfrm>
            <a:off x="5076825" y="2708275"/>
            <a:ext cx="3673475" cy="1917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kumimoji="1" lang="zh-CN" altLang="en-US" sz="2400" b="1">
                <a:solidFill>
                  <a:srgbClr val="000000"/>
                </a:solidFill>
                <a:latin typeface="Times New Roman" pitchFamily="18" charset="0"/>
                <a:ea typeface="楷体_GB2312" pitchFamily="49" charset="-122"/>
              </a:rPr>
              <a:t>    </a:t>
            </a:r>
            <a:r>
              <a:rPr kumimoji="1" lang="en-US" altLang="zh-CN" sz="2400" b="1">
                <a:solidFill>
                  <a:srgbClr val="000000"/>
                </a:solidFill>
                <a:latin typeface="Times New Roman" pitchFamily="18" charset="0"/>
                <a:ea typeface="楷体_GB2312" pitchFamily="49" charset="-122"/>
              </a:rPr>
              <a:t>AIBN</a:t>
            </a:r>
            <a:r>
              <a:rPr kumimoji="1" lang="zh-CN" altLang="en-US" sz="2400" b="1">
                <a:solidFill>
                  <a:srgbClr val="000000"/>
                </a:solidFill>
                <a:latin typeface="Times New Roman" pitchFamily="18" charset="0"/>
                <a:ea typeface="楷体_GB2312" pitchFamily="49" charset="-122"/>
              </a:rPr>
              <a:t>是最常用的光敏引发剂。采用光引发制得的聚合物十分纯净、聚合温度相对较低、光强度易于控制等优点。 </a:t>
            </a:r>
          </a:p>
        </p:txBody>
      </p:sp>
      <p:sp>
        <p:nvSpPr>
          <p:cNvPr id="122886" name="Rectangle 7"/>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93</a:t>
            </a:fld>
            <a:endParaRPr lang="en-US" altLang="zh-CN">
              <a:solidFill>
                <a:srgbClr val="000000"/>
              </a:solidFill>
            </a:endParaRPr>
          </a:p>
        </p:txBody>
      </p:sp>
    </p:spTree>
    <p:extLst>
      <p:ext uri="{BB962C8B-B14F-4D97-AF65-F5344CB8AC3E}">
        <p14:creationId xmlns:p14="http://schemas.microsoft.com/office/powerpoint/2010/main" val="365373051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Rectangle 2"/>
          <p:cNvSpPr>
            <a:spLocks noChangeArrowheads="1"/>
          </p:cNvSpPr>
          <p:nvPr/>
        </p:nvSpPr>
        <p:spPr bwMode="auto">
          <a:xfrm>
            <a:off x="611188" y="908050"/>
            <a:ext cx="1971675" cy="519113"/>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altLang="zh-CN" sz="2800" b="1">
                <a:solidFill>
                  <a:srgbClr val="A50021"/>
                </a:solidFill>
                <a:effectLst>
                  <a:outerShdw blurRad="38100" dist="38100" dir="2700000" algn="tl">
                    <a:srgbClr val="000000"/>
                  </a:outerShdw>
                </a:effectLst>
                <a:latin typeface="黑体" pitchFamily="49" charset="-122"/>
                <a:ea typeface="黑体" pitchFamily="49" charset="-122"/>
              </a:rPr>
              <a:t>3 </a:t>
            </a:r>
            <a:r>
              <a:rPr lang="zh-CN" altLang="en-US" sz="2800" b="1">
                <a:solidFill>
                  <a:srgbClr val="A50021"/>
                </a:solidFill>
                <a:effectLst>
                  <a:outerShdw blurRad="38100" dist="38100" dir="2700000" algn="tl">
                    <a:srgbClr val="000000"/>
                  </a:outerShdw>
                </a:effectLst>
                <a:latin typeface="黑体" pitchFamily="49" charset="-122"/>
                <a:ea typeface="黑体" pitchFamily="49" charset="-122"/>
              </a:rPr>
              <a:t>辐射引发</a:t>
            </a:r>
          </a:p>
        </p:txBody>
      </p:sp>
      <p:sp>
        <p:nvSpPr>
          <p:cNvPr id="123907" name="Rectangle 3"/>
          <p:cNvSpPr>
            <a:spLocks noChangeArrowheads="1"/>
          </p:cNvSpPr>
          <p:nvPr/>
        </p:nvSpPr>
        <p:spPr bwMode="auto">
          <a:xfrm>
            <a:off x="611188" y="1341438"/>
            <a:ext cx="792162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5475" fontAlgn="base">
              <a:lnSpc>
                <a:spcPct val="120000"/>
              </a:lnSpc>
              <a:spcBef>
                <a:spcPct val="20000"/>
              </a:spcBef>
              <a:spcAft>
                <a:spcPct val="0"/>
              </a:spcAft>
            </a:pPr>
            <a:r>
              <a:rPr kumimoji="1" lang="zh-CN" altLang="en-US" sz="2400" b="1" dirty="0">
                <a:solidFill>
                  <a:srgbClr val="CC0000"/>
                </a:solidFill>
                <a:latin typeface="Times New Roman" pitchFamily="18" charset="0"/>
              </a:rPr>
              <a:t>辐照聚合</a:t>
            </a:r>
            <a:r>
              <a:rPr kumimoji="1" lang="zh-CN" altLang="en-US" sz="2400" b="1" dirty="0">
                <a:solidFill>
                  <a:srgbClr val="000000"/>
                </a:solidFill>
                <a:latin typeface="Times New Roman" pitchFamily="18" charset="0"/>
              </a:rPr>
              <a:t>是指采用高能辐照引发烯烃单</a:t>
            </a:r>
            <a:r>
              <a:rPr kumimoji="1" lang="en-US" altLang="zh-CN" sz="2400" b="1" dirty="0">
                <a:solidFill>
                  <a:srgbClr val="000000"/>
                </a:solidFill>
                <a:latin typeface="Times New Roman" pitchFamily="18" charset="0"/>
              </a:rPr>
              <a:t>‍</a:t>
            </a:r>
            <a:r>
              <a:rPr kumimoji="1" lang="zh-CN" altLang="en-US" sz="2400" b="1" dirty="0">
                <a:solidFill>
                  <a:srgbClr val="000000"/>
                </a:solidFill>
                <a:latin typeface="Times New Roman" pitchFamily="18" charset="0"/>
              </a:rPr>
              <a:t>体进行的聚合反应。用于高能辐射聚合的有</a:t>
            </a:r>
            <a:r>
              <a:rPr kumimoji="1" lang="en-US" altLang="zh-CN" sz="2400" b="1" dirty="0">
                <a:solidFill>
                  <a:srgbClr val="000000"/>
                </a:solidFill>
                <a:latin typeface="Times New Roman" pitchFamily="18" charset="0"/>
              </a:rPr>
              <a:t>α</a:t>
            </a:r>
            <a:r>
              <a:rPr kumimoji="1" lang="zh-CN" altLang="en-US" sz="2400" b="1" dirty="0">
                <a:solidFill>
                  <a:srgbClr val="000000"/>
                </a:solidFill>
                <a:latin typeface="Times New Roman" pitchFamily="18" charset="0"/>
              </a:rPr>
              <a:t>，</a:t>
            </a:r>
            <a:r>
              <a:rPr kumimoji="1" lang="en-US" altLang="zh-CN" sz="2400" b="1" dirty="0">
                <a:solidFill>
                  <a:srgbClr val="000000"/>
                </a:solidFill>
                <a:latin typeface="Times New Roman" pitchFamily="18" charset="0"/>
              </a:rPr>
              <a:t>β</a:t>
            </a:r>
            <a:r>
              <a:rPr kumimoji="1" lang="zh-CN" altLang="en-US" sz="2400" b="1" dirty="0">
                <a:solidFill>
                  <a:srgbClr val="000000"/>
                </a:solidFill>
                <a:latin typeface="Times New Roman" pitchFamily="18" charset="0"/>
              </a:rPr>
              <a:t>，</a:t>
            </a:r>
            <a:r>
              <a:rPr kumimoji="1" lang="zh-CN" altLang="en-US" sz="2400" b="1" dirty="0">
                <a:solidFill>
                  <a:srgbClr val="000000"/>
                </a:solidFill>
                <a:latin typeface="Times New Roman" pitchFamily="18" charset="0"/>
                <a:sym typeface="Symbol" pitchFamily="18" charset="2"/>
              </a:rPr>
              <a:t></a:t>
            </a:r>
            <a:r>
              <a:rPr kumimoji="1" lang="zh-CN" altLang="en-US" sz="2400" b="1" dirty="0">
                <a:solidFill>
                  <a:srgbClr val="000000"/>
                </a:solidFill>
                <a:latin typeface="Times New Roman" pitchFamily="18" charset="0"/>
              </a:rPr>
              <a:t>和</a:t>
            </a:r>
            <a:r>
              <a:rPr kumimoji="1" lang="en-US" altLang="zh-CN" sz="2400" b="1" dirty="0">
                <a:solidFill>
                  <a:srgbClr val="000000"/>
                </a:solidFill>
                <a:latin typeface="Times New Roman" pitchFamily="18" charset="0"/>
              </a:rPr>
              <a:t>X</a:t>
            </a:r>
            <a:r>
              <a:rPr kumimoji="1" lang="zh-CN" altLang="en-US" sz="2400" b="1" dirty="0">
                <a:solidFill>
                  <a:srgbClr val="000000"/>
                </a:solidFill>
                <a:latin typeface="Times New Roman" pitchFamily="18" charset="0"/>
              </a:rPr>
              <a:t>射线，由于其能量比紫外线大得多，分子吸收辐射能后往往脱去一个电子成为离子自由基，因此也称离子辐射。</a:t>
            </a:r>
          </a:p>
          <a:p>
            <a:pPr indent="625475" fontAlgn="base">
              <a:lnSpc>
                <a:spcPct val="120000"/>
              </a:lnSpc>
              <a:spcBef>
                <a:spcPct val="20000"/>
              </a:spcBef>
              <a:spcAft>
                <a:spcPct val="0"/>
              </a:spcAft>
            </a:pPr>
            <a:r>
              <a:rPr kumimoji="1" lang="zh-CN" altLang="en-US" sz="2400" b="1" dirty="0">
                <a:solidFill>
                  <a:srgbClr val="000000"/>
                </a:solidFill>
                <a:latin typeface="Times New Roman" pitchFamily="18" charset="0"/>
              </a:rPr>
              <a:t>目前采用得最多的是</a:t>
            </a:r>
            <a:r>
              <a:rPr kumimoji="1" lang="zh-CN" altLang="en-US" sz="2400" b="1" dirty="0">
                <a:solidFill>
                  <a:srgbClr val="CC0000"/>
                </a:solidFill>
                <a:latin typeface="Times New Roman" pitchFamily="18" charset="0"/>
              </a:rPr>
              <a:t>以</a:t>
            </a:r>
            <a:r>
              <a:rPr kumimoji="1" lang="en-US" altLang="zh-CN" sz="2400" b="1" baseline="30000" dirty="0">
                <a:solidFill>
                  <a:srgbClr val="CC0000"/>
                </a:solidFill>
                <a:latin typeface="Times New Roman" pitchFamily="18" charset="0"/>
              </a:rPr>
              <a:t>60</a:t>
            </a:r>
            <a:r>
              <a:rPr kumimoji="1" lang="en-US" altLang="zh-CN" sz="2400" b="1" dirty="0">
                <a:solidFill>
                  <a:srgbClr val="CC0000"/>
                </a:solidFill>
                <a:latin typeface="Times New Roman" pitchFamily="18" charset="0"/>
              </a:rPr>
              <a:t>C</a:t>
            </a:r>
            <a:r>
              <a:rPr kumimoji="1" lang="en-US" altLang="zh-CN" sz="2400" b="1" baseline="-30000" dirty="0">
                <a:solidFill>
                  <a:srgbClr val="CC0000"/>
                </a:solidFill>
                <a:latin typeface="Times New Roman" pitchFamily="18" charset="0"/>
              </a:rPr>
              <a:t>o</a:t>
            </a:r>
            <a:r>
              <a:rPr kumimoji="1" lang="zh-CN" altLang="en-US" sz="2400" b="1" dirty="0">
                <a:solidFill>
                  <a:srgbClr val="CC0000"/>
                </a:solidFill>
                <a:latin typeface="Times New Roman" pitchFamily="18" charset="0"/>
              </a:rPr>
              <a:t>为辐照源的所谓</a:t>
            </a:r>
            <a:r>
              <a:rPr kumimoji="1" lang="en-US" altLang="zh-CN" sz="2400" b="1" dirty="0">
                <a:solidFill>
                  <a:srgbClr val="CC0000"/>
                </a:solidFill>
                <a:latin typeface="Times New Roman" pitchFamily="18" charset="0"/>
              </a:rPr>
              <a:t>γ</a:t>
            </a:r>
            <a:r>
              <a:rPr kumimoji="1" lang="zh-CN" altLang="en-US" sz="2400" b="1" dirty="0">
                <a:solidFill>
                  <a:srgbClr val="CC0000"/>
                </a:solidFill>
                <a:latin typeface="Times New Roman" pitchFamily="18" charset="0"/>
              </a:rPr>
              <a:t>射线引发聚合</a:t>
            </a:r>
            <a:r>
              <a:rPr kumimoji="1" lang="zh-CN" altLang="en-US" sz="2400" b="1" dirty="0">
                <a:solidFill>
                  <a:srgbClr val="000000"/>
                </a:solidFill>
                <a:latin typeface="Times New Roman" pitchFamily="18" charset="0"/>
              </a:rPr>
              <a:t>。辐照引发常常用于一般方法难以实现的天然和合成聚合物的接枝共聚合或交联，开辟了新型天然及合成高分子化合物合成和应用的新领域。</a:t>
            </a:r>
          </a:p>
        </p:txBody>
      </p:sp>
      <p:sp>
        <p:nvSpPr>
          <p:cNvPr id="123908" name="Rectangle 4"/>
          <p:cNvSpPr>
            <a:spLocks noChangeArrowheads="1"/>
          </p:cNvSpPr>
          <p:nvPr/>
        </p:nvSpPr>
        <p:spPr bwMode="auto">
          <a:xfrm>
            <a:off x="611188" y="188913"/>
            <a:ext cx="36131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zh-CN" sz="3200" b="1">
                <a:solidFill>
                  <a:srgbClr val="FFFFCC"/>
                </a:solidFill>
                <a:latin typeface="黑体" pitchFamily="49" charset="-122"/>
                <a:ea typeface="黑体" pitchFamily="49" charset="-122"/>
              </a:rPr>
              <a:t>3.5 </a:t>
            </a:r>
            <a:r>
              <a:rPr lang="zh-CN" altLang="en-US" sz="3200" b="1">
                <a:solidFill>
                  <a:srgbClr val="FFFFCC"/>
                </a:solidFill>
                <a:latin typeface="黑体" pitchFamily="49" charset="-122"/>
                <a:ea typeface="黑体" pitchFamily="49" charset="-122"/>
              </a:rPr>
              <a:t>引发剂</a:t>
            </a:r>
          </a:p>
        </p:txBody>
      </p:sp>
      <p:sp>
        <p:nvSpPr>
          <p:cNvPr id="123909" name="Text Box 5"/>
          <p:cNvSpPr txBox="1">
            <a:spLocks noChangeArrowheads="1"/>
          </p:cNvSpPr>
          <p:nvPr/>
        </p:nvSpPr>
        <p:spPr bwMode="auto">
          <a:xfrm>
            <a:off x="611188" y="3716338"/>
            <a:ext cx="7999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kumimoji="1" lang="zh-CN" altLang="en-US">
                <a:solidFill>
                  <a:srgbClr val="000000"/>
                </a:solidFill>
                <a:latin typeface="楷体_GB2312" pitchFamily="49" charset="-122"/>
                <a:ea typeface="楷体_GB2312" pitchFamily="49" charset="-122"/>
              </a:rPr>
              <a:t>    </a:t>
            </a:r>
          </a:p>
        </p:txBody>
      </p:sp>
      <p:sp>
        <p:nvSpPr>
          <p:cNvPr id="123910" name="Rectangle 6"/>
          <p:cNvSpPr>
            <a:spLocks noChangeArrowheads="1"/>
          </p:cNvSpPr>
          <p:nvPr/>
        </p:nvSpPr>
        <p:spPr bwMode="auto">
          <a:xfrm>
            <a:off x="611188" y="5121275"/>
            <a:ext cx="7921625" cy="1187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kumimoji="1" lang="zh-CN" altLang="en-US" sz="2400" b="1">
                <a:solidFill>
                  <a:srgbClr val="CC0000"/>
                </a:solidFill>
                <a:latin typeface="楷体_GB2312" pitchFamily="49" charset="-122"/>
                <a:ea typeface="楷体_GB2312" pitchFamily="49" charset="-122"/>
              </a:rPr>
              <a:t>    辐照聚合与光引发聚合的共同特点</a:t>
            </a:r>
            <a:r>
              <a:rPr kumimoji="1" lang="zh-CN" altLang="en-US" sz="2400" b="1">
                <a:solidFill>
                  <a:srgbClr val="000000"/>
                </a:solidFill>
                <a:latin typeface="楷体_GB2312" pitchFamily="49" charset="-122"/>
                <a:ea typeface="楷体_GB2312" pitchFamily="49" charset="-122"/>
              </a:rPr>
              <a:t>是反应可以在较低的温度下进行，聚合速率较快而受温度影响较小，所得聚合物纯度极高。 </a:t>
            </a:r>
          </a:p>
        </p:txBody>
      </p:sp>
      <p:sp>
        <p:nvSpPr>
          <p:cNvPr id="2" name="灯片编号占位符 1"/>
          <p:cNvSpPr>
            <a:spLocks noGrp="1"/>
          </p:cNvSpPr>
          <p:nvPr>
            <p:ph type="sldNum" sz="quarter" idx="11"/>
          </p:nvPr>
        </p:nvSpPr>
        <p:spPr/>
        <p:txBody>
          <a:bodyPr/>
          <a:lstStyle/>
          <a:p>
            <a:pPr>
              <a:defRPr/>
            </a:pPr>
            <a:fld id="{21A74EF1-0C2F-4798-8352-34C45D2A7DC9}" type="slidenum">
              <a:rPr lang="zh-CN" altLang="en-US" smtClean="0">
                <a:solidFill>
                  <a:srgbClr val="000000"/>
                </a:solidFill>
              </a:rPr>
              <a:pPr>
                <a:defRPr/>
              </a:pPr>
              <a:t>94</a:t>
            </a:fld>
            <a:endParaRPr lang="en-US" altLang="zh-CN">
              <a:solidFill>
                <a:srgbClr val="000000"/>
              </a:solidFill>
            </a:endParaRPr>
          </a:p>
        </p:txBody>
      </p:sp>
    </p:spTree>
    <p:extLst>
      <p:ext uri="{BB962C8B-B14F-4D97-AF65-F5344CB8AC3E}">
        <p14:creationId xmlns:p14="http://schemas.microsoft.com/office/powerpoint/2010/main" val="335610909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9"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3881438"/>
            <a:ext cx="331311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Grp="1" noChangeArrowheads="1"/>
          </p:cNvSpPr>
          <p:nvPr>
            <p:ph type="body" idx="1"/>
          </p:nvPr>
        </p:nvSpPr>
        <p:spPr>
          <a:xfrm>
            <a:off x="611188" y="2709863"/>
            <a:ext cx="8229600" cy="1295400"/>
          </a:xfrm>
        </p:spPr>
        <p:txBody>
          <a:bodyPr/>
          <a:lstStyle/>
          <a:p>
            <a:pPr marL="0" indent="628650" eaLnBrk="1" hangingPunct="1">
              <a:lnSpc>
                <a:spcPct val="110000"/>
              </a:lnSpc>
              <a:buFont typeface="Wingdings" pitchFamily="2" charset="2"/>
              <a:buNone/>
            </a:pPr>
            <a:r>
              <a:rPr lang="zh-CN" altLang="en-US" sz="2400" b="1" smtClean="0">
                <a:solidFill>
                  <a:srgbClr val="000099"/>
                </a:solidFill>
                <a:latin typeface="Times New Roman" pitchFamily="18" charset="0"/>
              </a:rPr>
              <a:t>单体在聚合过程中的速率不是均一的，而是随聚合过程的进行不断变化的。常用转化率</a:t>
            </a:r>
            <a:r>
              <a:rPr lang="en-US" altLang="zh-CN" sz="2400" b="1" smtClean="0">
                <a:solidFill>
                  <a:srgbClr val="000099"/>
                </a:solidFill>
                <a:latin typeface="Times New Roman" pitchFamily="18" charset="0"/>
              </a:rPr>
              <a:t>—</a:t>
            </a:r>
            <a:r>
              <a:rPr lang="zh-CN" altLang="en-US" sz="2400" b="1" smtClean="0">
                <a:solidFill>
                  <a:srgbClr val="000099"/>
                </a:solidFill>
                <a:latin typeface="Times New Roman" pitchFamily="18" charset="0"/>
              </a:rPr>
              <a:t>时间曲线表示。整个聚合过程可分为</a:t>
            </a:r>
            <a:r>
              <a:rPr lang="zh-CN" altLang="en-US" sz="2400" b="1" smtClean="0">
                <a:solidFill>
                  <a:srgbClr val="A50021"/>
                </a:solidFill>
                <a:latin typeface="Times New Roman" pitchFamily="18" charset="0"/>
              </a:rPr>
              <a:t>诱导期、聚合初期、中期和后期</a:t>
            </a:r>
            <a:r>
              <a:rPr lang="zh-CN" altLang="en-US" sz="2400" b="1" smtClean="0">
                <a:solidFill>
                  <a:srgbClr val="000099"/>
                </a:solidFill>
                <a:latin typeface="Times New Roman" pitchFamily="18" charset="0"/>
              </a:rPr>
              <a:t>等几个阶段。</a:t>
            </a:r>
          </a:p>
        </p:txBody>
      </p:sp>
      <p:sp>
        <p:nvSpPr>
          <p:cNvPr id="124932"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212872" name="Rectangle 8"/>
          <p:cNvSpPr>
            <a:spLocks noChangeArrowheads="1"/>
          </p:cNvSpPr>
          <p:nvPr/>
        </p:nvSpPr>
        <p:spPr bwMode="auto">
          <a:xfrm>
            <a:off x="611188" y="2189163"/>
            <a:ext cx="1612900" cy="519112"/>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kumimoji="1" lang="zh-CN" altLang="en-US" sz="2800" b="1">
                <a:solidFill>
                  <a:srgbClr val="A50021"/>
                </a:solidFill>
                <a:effectLst>
                  <a:outerShdw blurRad="38100" dist="38100" dir="2700000" algn="tl">
                    <a:srgbClr val="C0C0C0"/>
                  </a:outerShdw>
                </a:effectLst>
                <a:latin typeface="Times New Roman" pitchFamily="18" charset="0"/>
                <a:ea typeface="黑体" pitchFamily="49" charset="-122"/>
              </a:rPr>
              <a:t>聚合速率</a:t>
            </a:r>
          </a:p>
        </p:txBody>
      </p:sp>
      <p:sp>
        <p:nvSpPr>
          <p:cNvPr id="124934" name="Text Box 10"/>
          <p:cNvSpPr txBox="1">
            <a:spLocks noChangeArrowheads="1"/>
          </p:cNvSpPr>
          <p:nvPr/>
        </p:nvSpPr>
        <p:spPr bwMode="auto">
          <a:xfrm>
            <a:off x="5364163" y="4149725"/>
            <a:ext cx="1512887"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50000"/>
              </a:spcBef>
              <a:spcAft>
                <a:spcPct val="0"/>
              </a:spcAft>
            </a:pPr>
            <a:r>
              <a:rPr lang="en-US" altLang="zh-CN" sz="1800">
                <a:solidFill>
                  <a:srgbClr val="000000"/>
                </a:solidFill>
                <a:latin typeface="Arial" pitchFamily="34" charset="0"/>
                <a:ea typeface="宋体" pitchFamily="2" charset="-122"/>
              </a:rPr>
              <a:t>1. </a:t>
            </a:r>
            <a:r>
              <a:rPr lang="zh-CN" altLang="en-US" sz="1800">
                <a:solidFill>
                  <a:srgbClr val="000000"/>
                </a:solidFill>
                <a:latin typeface="Arial" pitchFamily="34" charset="0"/>
                <a:ea typeface="宋体" pitchFamily="2" charset="-122"/>
              </a:rPr>
              <a:t>诱导期</a:t>
            </a:r>
          </a:p>
          <a:p>
            <a:pPr eaLnBrk="1" fontAlgn="base" hangingPunct="1">
              <a:spcBef>
                <a:spcPct val="50000"/>
              </a:spcBef>
              <a:spcAft>
                <a:spcPct val="0"/>
              </a:spcAft>
            </a:pPr>
            <a:r>
              <a:rPr lang="en-US" altLang="zh-CN" sz="1800">
                <a:solidFill>
                  <a:srgbClr val="000000"/>
                </a:solidFill>
                <a:latin typeface="Arial" pitchFamily="34" charset="0"/>
                <a:ea typeface="宋体" pitchFamily="2" charset="-122"/>
              </a:rPr>
              <a:t>2. </a:t>
            </a:r>
            <a:r>
              <a:rPr lang="zh-CN" altLang="en-US" sz="1800">
                <a:solidFill>
                  <a:srgbClr val="000000"/>
                </a:solidFill>
                <a:latin typeface="Arial" pitchFamily="34" charset="0"/>
                <a:ea typeface="宋体" pitchFamily="2" charset="-122"/>
              </a:rPr>
              <a:t>聚合初期</a:t>
            </a:r>
          </a:p>
          <a:p>
            <a:pPr eaLnBrk="1" fontAlgn="base" hangingPunct="1">
              <a:spcBef>
                <a:spcPct val="50000"/>
              </a:spcBef>
              <a:spcAft>
                <a:spcPct val="0"/>
              </a:spcAft>
            </a:pPr>
            <a:r>
              <a:rPr lang="en-US" altLang="zh-CN" sz="1800">
                <a:solidFill>
                  <a:srgbClr val="000000"/>
                </a:solidFill>
                <a:latin typeface="Arial" pitchFamily="34" charset="0"/>
                <a:ea typeface="宋体" pitchFamily="2" charset="-122"/>
              </a:rPr>
              <a:t>3. </a:t>
            </a:r>
            <a:r>
              <a:rPr lang="zh-CN" altLang="en-US" sz="1800">
                <a:solidFill>
                  <a:srgbClr val="000000"/>
                </a:solidFill>
                <a:latin typeface="Arial" pitchFamily="34" charset="0"/>
                <a:ea typeface="宋体" pitchFamily="2" charset="-122"/>
              </a:rPr>
              <a:t>聚合中期</a:t>
            </a:r>
          </a:p>
          <a:p>
            <a:pPr eaLnBrk="1" fontAlgn="base" hangingPunct="1">
              <a:spcBef>
                <a:spcPct val="50000"/>
              </a:spcBef>
              <a:spcAft>
                <a:spcPct val="0"/>
              </a:spcAft>
            </a:pPr>
            <a:r>
              <a:rPr lang="en-US" altLang="zh-CN" sz="1800">
                <a:solidFill>
                  <a:srgbClr val="000000"/>
                </a:solidFill>
                <a:latin typeface="Arial" pitchFamily="34" charset="0"/>
                <a:ea typeface="宋体" pitchFamily="2" charset="-122"/>
              </a:rPr>
              <a:t>4. </a:t>
            </a:r>
            <a:r>
              <a:rPr lang="zh-CN" altLang="en-US" sz="1800">
                <a:solidFill>
                  <a:srgbClr val="000000"/>
                </a:solidFill>
                <a:latin typeface="Arial" pitchFamily="34" charset="0"/>
                <a:ea typeface="宋体" pitchFamily="2" charset="-122"/>
              </a:rPr>
              <a:t>聚合后期</a:t>
            </a:r>
          </a:p>
        </p:txBody>
      </p:sp>
      <p:sp>
        <p:nvSpPr>
          <p:cNvPr id="124935" name="Text Box 11"/>
          <p:cNvSpPr txBox="1">
            <a:spLocks noChangeArrowheads="1"/>
          </p:cNvSpPr>
          <p:nvPr/>
        </p:nvSpPr>
        <p:spPr bwMode="auto">
          <a:xfrm>
            <a:off x="395288" y="5984875"/>
            <a:ext cx="568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ctr" eaLnBrk="1" fontAlgn="base" hangingPunct="1">
              <a:spcBef>
                <a:spcPct val="50000"/>
              </a:spcBef>
              <a:spcAft>
                <a:spcPct val="0"/>
              </a:spcAft>
            </a:pPr>
            <a:r>
              <a:rPr lang="zh-CN" altLang="en-US" sz="2000">
                <a:solidFill>
                  <a:srgbClr val="000000"/>
                </a:solidFill>
                <a:ea typeface="宋体" pitchFamily="2" charset="-122"/>
              </a:rPr>
              <a:t>自由基聚合的 转化率</a:t>
            </a:r>
            <a:r>
              <a:rPr lang="en-US" altLang="zh-CN" sz="2000">
                <a:solidFill>
                  <a:srgbClr val="000000"/>
                </a:solidFill>
                <a:ea typeface="宋体" pitchFamily="2" charset="-122"/>
              </a:rPr>
              <a:t>-</a:t>
            </a:r>
            <a:r>
              <a:rPr lang="zh-CN" altLang="en-US" sz="2000">
                <a:solidFill>
                  <a:srgbClr val="000000"/>
                </a:solidFill>
                <a:ea typeface="宋体" pitchFamily="2" charset="-122"/>
              </a:rPr>
              <a:t>时间 关系</a:t>
            </a:r>
          </a:p>
        </p:txBody>
      </p:sp>
      <p:sp>
        <p:nvSpPr>
          <p:cNvPr id="124936" name="Rectangle 12"/>
          <p:cNvSpPr>
            <a:spLocks noChangeArrowheads="1"/>
          </p:cNvSpPr>
          <p:nvPr/>
        </p:nvSpPr>
        <p:spPr bwMode="auto">
          <a:xfrm>
            <a:off x="611188" y="908050"/>
            <a:ext cx="7921625" cy="1225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809625" fontAlgn="base">
              <a:spcBef>
                <a:spcPct val="20000"/>
              </a:spcBef>
              <a:spcAft>
                <a:spcPct val="0"/>
              </a:spcAft>
              <a:buClr>
                <a:srgbClr val="00007D"/>
              </a:buClr>
              <a:buSzPct val="75000"/>
              <a:buFont typeface="Wingdings" pitchFamily="2" charset="2"/>
              <a:buNone/>
            </a:pPr>
            <a:r>
              <a:rPr lang="zh-CN" altLang="en-US" sz="2400" b="1">
                <a:solidFill>
                  <a:srgbClr val="A50021"/>
                </a:solidFill>
                <a:ea typeface="黑体" pitchFamily="49" charset="-122"/>
              </a:rPr>
              <a:t>聚合动力学</a:t>
            </a:r>
            <a:r>
              <a:rPr lang="zh-CN" altLang="en-US" sz="2400" b="1">
                <a:solidFill>
                  <a:srgbClr val="000000"/>
                </a:solidFill>
                <a:ea typeface="黑体" pitchFamily="49" charset="-122"/>
              </a:rPr>
              <a:t>主要研究聚合速率、分子量与引发剂浓度、单体浓度、聚合温度等因素间的定量关系。</a:t>
            </a:r>
            <a:r>
              <a:rPr kumimoji="1" lang="zh-CN" altLang="en-US" sz="2400" b="1">
                <a:solidFill>
                  <a:srgbClr val="000000"/>
                </a:solidFill>
                <a:latin typeface="Times New Roman" pitchFamily="18" charset="0"/>
                <a:ea typeface="黑体" pitchFamily="49" charset="-122"/>
              </a:rPr>
              <a:t>为控制聚合过程和产物质量提供理论依据。</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95</a:t>
            </a:fld>
            <a:endParaRPr lang="en-US" altLang="zh-CN">
              <a:solidFill>
                <a:srgbClr val="000000"/>
              </a:solidFill>
            </a:endParaRPr>
          </a:p>
        </p:txBody>
      </p:sp>
    </p:spTree>
    <p:extLst>
      <p:ext uri="{BB962C8B-B14F-4D97-AF65-F5344CB8AC3E}">
        <p14:creationId xmlns:p14="http://schemas.microsoft.com/office/powerpoint/2010/main" val="2387235139"/>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874" name="Rectangle 2"/>
          <p:cNvSpPr>
            <a:spLocks noChangeArrowheads="1"/>
          </p:cNvSpPr>
          <p:nvPr/>
        </p:nvSpPr>
        <p:spPr bwMode="auto">
          <a:xfrm>
            <a:off x="611188" y="908050"/>
            <a:ext cx="5113337" cy="519113"/>
          </a:xfrm>
          <a:prstGeom prst="rect">
            <a:avLst/>
          </a:prstGeom>
          <a:noFill/>
          <a:ln w="9525" algn="ctr">
            <a:noFill/>
            <a:miter lim="800000"/>
            <a:headEnd/>
            <a:tailEnd/>
          </a:ln>
          <a:effectLst/>
        </p:spPr>
        <p:txBody>
          <a:bodyPr>
            <a:spAutoFit/>
          </a:bodyPr>
          <a:lstStyle/>
          <a:p>
            <a:pPr eaLnBrk="0" fontAlgn="base" hangingPunct="0">
              <a:spcBef>
                <a:spcPct val="0"/>
              </a:spcBef>
              <a:spcAft>
                <a:spcPct val="0"/>
              </a:spcAft>
              <a:defRPr/>
            </a:pP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a:t>
            </a:r>
            <a:r>
              <a:rPr lang="en-US" altLang="zh-CN" sz="2800" b="1">
                <a:solidFill>
                  <a:srgbClr val="000099"/>
                </a:solidFill>
                <a:effectLst>
                  <a:outerShdw blurRad="38100" dist="38100" dir="2700000" algn="tl">
                    <a:srgbClr val="C0C0C0"/>
                  </a:outerShdw>
                </a:effectLst>
                <a:latin typeface="黑体" pitchFamily="49" charset="-122"/>
                <a:ea typeface="黑体" pitchFamily="49" charset="-122"/>
              </a:rPr>
              <a:t>1</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）诱导期</a:t>
            </a:r>
            <a:r>
              <a:rPr lang="en-US" altLang="zh-CN" sz="2800" b="1">
                <a:solidFill>
                  <a:srgbClr val="000099"/>
                </a:solidFill>
                <a:effectLst>
                  <a:outerShdw blurRad="38100" dist="38100" dir="2700000" algn="tl">
                    <a:srgbClr val="C0C0C0"/>
                  </a:outerShdw>
                </a:effectLst>
                <a:latin typeface="Times New Roman"/>
                <a:ea typeface="黑体" pitchFamily="49" charset="-122"/>
              </a:rPr>
              <a:t>——</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零速期 </a:t>
            </a:r>
          </a:p>
        </p:txBody>
      </p:sp>
      <p:sp>
        <p:nvSpPr>
          <p:cNvPr id="125955" name="Rectangle 3"/>
          <p:cNvSpPr>
            <a:spLocks noChangeArrowheads="1"/>
          </p:cNvSpPr>
          <p:nvPr/>
        </p:nvSpPr>
        <p:spPr bwMode="auto">
          <a:xfrm>
            <a:off x="611188" y="2514600"/>
            <a:ext cx="7848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zh-CN" altLang="en-US" sz="2400" b="1">
                <a:solidFill>
                  <a:srgbClr val="000000"/>
                </a:solidFill>
                <a:latin typeface="楷体_GB2312" pitchFamily="49" charset="-122"/>
                <a:ea typeface="楷体_GB2312" pitchFamily="49" charset="-122"/>
              </a:rPr>
              <a:t>    产生的原因：引发剂产生的初级自由基被阻聚杂质所消耗。聚合反应速率实际上为零，故称此阶段为</a:t>
            </a:r>
            <a:r>
              <a:rPr lang="zh-CN" altLang="en-US" sz="2400" b="1">
                <a:solidFill>
                  <a:srgbClr val="A50021"/>
                </a:solidFill>
                <a:latin typeface="楷体_GB2312" pitchFamily="49" charset="-122"/>
                <a:ea typeface="楷体_GB2312" pitchFamily="49" charset="-122"/>
              </a:rPr>
              <a:t>诱导期</a:t>
            </a:r>
            <a:r>
              <a:rPr lang="zh-CN" altLang="en-US" sz="2400" b="1">
                <a:solidFill>
                  <a:srgbClr val="000000"/>
                </a:solidFill>
                <a:latin typeface="楷体_GB2312" pitchFamily="49" charset="-122"/>
                <a:ea typeface="楷体_GB2312" pitchFamily="49" charset="-122"/>
              </a:rPr>
              <a:t>。</a:t>
            </a:r>
          </a:p>
          <a:p>
            <a:pPr eaLnBrk="0" fontAlgn="base" hangingPunct="0">
              <a:spcBef>
                <a:spcPct val="0"/>
              </a:spcBef>
              <a:spcAft>
                <a:spcPct val="0"/>
              </a:spcAft>
            </a:pPr>
            <a:endParaRPr lang="zh-CN" altLang="en-US" sz="2400" b="1">
              <a:solidFill>
                <a:srgbClr val="000000"/>
              </a:solidFill>
              <a:latin typeface="楷体_GB2312" pitchFamily="49" charset="-122"/>
              <a:ea typeface="楷体_GB2312" pitchFamily="49" charset="-122"/>
            </a:endParaRPr>
          </a:p>
          <a:p>
            <a:pPr eaLnBrk="0" fontAlgn="base" hangingPunct="0">
              <a:spcBef>
                <a:spcPct val="0"/>
              </a:spcBef>
              <a:spcAft>
                <a:spcPct val="0"/>
              </a:spcAft>
            </a:pPr>
            <a:r>
              <a:rPr lang="zh-CN" altLang="en-US" sz="2400" b="1">
                <a:solidFill>
                  <a:srgbClr val="000000"/>
                </a:solidFill>
                <a:latin typeface="楷体_GB2312" pitchFamily="49" charset="-122"/>
                <a:ea typeface="楷体_GB2312" pitchFamily="49" charset="-122"/>
              </a:rPr>
              <a:t>    如果单体非常纯净则不出现诱导期。诱导期的长短取决于阻聚杂质的多少。</a:t>
            </a:r>
          </a:p>
          <a:p>
            <a:pPr eaLnBrk="0" fontAlgn="base" hangingPunct="0">
              <a:spcBef>
                <a:spcPct val="0"/>
              </a:spcBef>
              <a:spcAft>
                <a:spcPct val="0"/>
              </a:spcAft>
            </a:pPr>
            <a:endParaRPr lang="zh-CN" altLang="en-US" sz="2400" b="1">
              <a:solidFill>
                <a:srgbClr val="000000"/>
              </a:solidFill>
              <a:latin typeface="楷体_GB2312" pitchFamily="49" charset="-122"/>
              <a:ea typeface="楷体_GB2312" pitchFamily="49" charset="-122"/>
            </a:endParaRPr>
          </a:p>
          <a:p>
            <a:pPr eaLnBrk="0" fontAlgn="base" hangingPunct="0">
              <a:spcBef>
                <a:spcPct val="0"/>
              </a:spcBef>
              <a:spcAft>
                <a:spcPct val="0"/>
              </a:spcAft>
            </a:pPr>
            <a:r>
              <a:rPr lang="zh-CN" altLang="en-US" sz="2400" b="1">
                <a:solidFill>
                  <a:srgbClr val="000000"/>
                </a:solidFill>
                <a:latin typeface="楷体_GB2312" pitchFamily="49" charset="-122"/>
                <a:ea typeface="楷体_GB2312" pitchFamily="49" charset="-122"/>
              </a:rPr>
              <a:t>    改善：净化单体（精制）、净化体系、</a:t>
            </a:r>
            <a:r>
              <a:rPr lang="en-US" altLang="zh-CN" sz="2400" b="1">
                <a:solidFill>
                  <a:srgbClr val="000000"/>
                </a:solidFill>
                <a:latin typeface="楷体_GB2312" pitchFamily="49" charset="-122"/>
                <a:ea typeface="楷体_GB2312" pitchFamily="49" charset="-122"/>
              </a:rPr>
              <a:t>N</a:t>
            </a:r>
            <a:r>
              <a:rPr lang="en-US" altLang="zh-CN" sz="2400" b="1" baseline="-25000">
                <a:solidFill>
                  <a:srgbClr val="000000"/>
                </a:solidFill>
                <a:latin typeface="楷体_GB2312" pitchFamily="49" charset="-122"/>
                <a:ea typeface="楷体_GB2312" pitchFamily="49" charset="-122"/>
              </a:rPr>
              <a:t>2</a:t>
            </a:r>
            <a:r>
              <a:rPr lang="en-US" altLang="zh-CN" sz="2400" b="1">
                <a:solidFill>
                  <a:srgbClr val="000000"/>
                </a:solidFill>
                <a:latin typeface="楷体_GB2312" pitchFamily="49" charset="-122"/>
                <a:ea typeface="楷体_GB2312" pitchFamily="49" charset="-122"/>
              </a:rPr>
              <a:t> </a:t>
            </a:r>
            <a:r>
              <a:rPr lang="zh-CN" altLang="en-US" sz="2400" b="1">
                <a:solidFill>
                  <a:srgbClr val="000000"/>
                </a:solidFill>
                <a:latin typeface="楷体_GB2312" pitchFamily="49" charset="-122"/>
                <a:ea typeface="楷体_GB2312" pitchFamily="49" charset="-122"/>
              </a:rPr>
              <a:t>保护。</a:t>
            </a:r>
          </a:p>
        </p:txBody>
      </p:sp>
      <p:sp>
        <p:nvSpPr>
          <p:cNvPr id="125956" name="Rectangle 4"/>
          <p:cNvSpPr>
            <a:spLocks noChangeArrowheads="1"/>
          </p:cNvSpPr>
          <p:nvPr/>
        </p:nvSpPr>
        <p:spPr bwMode="auto">
          <a:xfrm>
            <a:off x="1547813" y="1700213"/>
            <a:ext cx="2397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kumimoji="1" lang="en-US" altLang="zh-CN" sz="2800" b="1">
                <a:solidFill>
                  <a:srgbClr val="000000"/>
                </a:solidFill>
                <a:latin typeface="Times New Roman" pitchFamily="18" charset="0"/>
                <a:ea typeface="黑体" pitchFamily="49" charset="-122"/>
              </a:rPr>
              <a:t>R</a:t>
            </a:r>
            <a:r>
              <a:rPr kumimoji="1" lang="en-US" altLang="zh-CN" sz="2800" b="1" baseline="-25000">
                <a:solidFill>
                  <a:srgbClr val="000000"/>
                </a:solidFill>
                <a:latin typeface="Times New Roman" pitchFamily="18" charset="0"/>
                <a:ea typeface="黑体" pitchFamily="49" charset="-122"/>
              </a:rPr>
              <a:t>p</a:t>
            </a:r>
            <a:r>
              <a:rPr kumimoji="1" lang="en-US" altLang="zh-CN" sz="2800" b="1">
                <a:solidFill>
                  <a:srgbClr val="000000"/>
                </a:solidFill>
                <a:latin typeface="Times New Roman" pitchFamily="18" charset="0"/>
                <a:ea typeface="黑体" pitchFamily="49" charset="-122"/>
              </a:rPr>
              <a:t>=0 </a:t>
            </a:r>
            <a:r>
              <a:rPr kumimoji="1" lang="zh-CN" altLang="en-US" sz="2800" b="1">
                <a:solidFill>
                  <a:srgbClr val="000000"/>
                </a:solidFill>
                <a:latin typeface="Times New Roman" pitchFamily="18" charset="0"/>
                <a:ea typeface="黑体" pitchFamily="49" charset="-122"/>
              </a:rPr>
              <a:t>；</a:t>
            </a:r>
            <a:r>
              <a:rPr kumimoji="1" lang="en-US" altLang="zh-CN" sz="2800" b="1">
                <a:solidFill>
                  <a:srgbClr val="000000"/>
                </a:solidFill>
                <a:latin typeface="Times New Roman" pitchFamily="18" charset="0"/>
                <a:ea typeface="黑体" pitchFamily="49" charset="-122"/>
              </a:rPr>
              <a:t>C%=0</a:t>
            </a:r>
            <a:endParaRPr kumimoji="1" lang="zh-CN" altLang="en-US" sz="2800" b="1">
              <a:solidFill>
                <a:srgbClr val="000000"/>
              </a:solidFill>
              <a:latin typeface="Times New Roman" pitchFamily="18" charset="0"/>
              <a:ea typeface="黑体" pitchFamily="49" charset="-122"/>
            </a:endParaRPr>
          </a:p>
        </p:txBody>
      </p:sp>
      <p:sp>
        <p:nvSpPr>
          <p:cNvPr id="125957" name="Rectangle 5"/>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96</a:t>
            </a:fld>
            <a:endParaRPr lang="en-US" altLang="zh-CN">
              <a:solidFill>
                <a:srgbClr val="000000"/>
              </a:solidFill>
            </a:endParaRPr>
          </a:p>
        </p:txBody>
      </p:sp>
    </p:spTree>
    <p:extLst>
      <p:ext uri="{BB962C8B-B14F-4D97-AF65-F5344CB8AC3E}">
        <p14:creationId xmlns:p14="http://schemas.microsoft.com/office/powerpoint/2010/main" val="3136554336"/>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898" name="Rectangle 2"/>
          <p:cNvSpPr>
            <a:spLocks noChangeArrowheads="1"/>
          </p:cNvSpPr>
          <p:nvPr/>
        </p:nvSpPr>
        <p:spPr bwMode="auto">
          <a:xfrm>
            <a:off x="611188" y="908050"/>
            <a:ext cx="5040312" cy="519113"/>
          </a:xfrm>
          <a:prstGeom prst="rect">
            <a:avLst/>
          </a:prstGeom>
          <a:noFill/>
          <a:ln w="9525" algn="ctr">
            <a:noFill/>
            <a:miter lim="800000"/>
            <a:headEnd/>
            <a:tailEnd/>
          </a:ln>
          <a:effectLst/>
        </p:spPr>
        <p:txBody>
          <a:bodyPr>
            <a:spAutoFit/>
          </a:bodyPr>
          <a:lstStyle/>
          <a:p>
            <a:pPr eaLnBrk="0" fontAlgn="base" hangingPunct="0">
              <a:spcBef>
                <a:spcPct val="0"/>
              </a:spcBef>
              <a:spcAft>
                <a:spcPct val="0"/>
              </a:spcAft>
              <a:defRPr/>
            </a:pP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a:t>
            </a:r>
            <a:r>
              <a:rPr lang="en-US" altLang="zh-CN" sz="2800" b="1">
                <a:solidFill>
                  <a:srgbClr val="000099"/>
                </a:solidFill>
                <a:effectLst>
                  <a:outerShdw blurRad="38100" dist="38100" dir="2700000" algn="tl">
                    <a:srgbClr val="C0C0C0"/>
                  </a:outerShdw>
                </a:effectLst>
                <a:latin typeface="黑体" pitchFamily="49" charset="-122"/>
                <a:ea typeface="黑体" pitchFamily="49" charset="-122"/>
              </a:rPr>
              <a:t>2</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）聚合初期</a:t>
            </a:r>
            <a:r>
              <a:rPr lang="en-US" altLang="zh-CN" sz="2800" b="1">
                <a:solidFill>
                  <a:srgbClr val="000099"/>
                </a:solidFill>
                <a:effectLst>
                  <a:outerShdw blurRad="38100" dist="38100" dir="2700000" algn="tl">
                    <a:srgbClr val="C0C0C0"/>
                  </a:outerShdw>
                </a:effectLst>
                <a:latin typeface="Times New Roman"/>
                <a:ea typeface="黑体" pitchFamily="49" charset="-122"/>
              </a:rPr>
              <a:t>——</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匀速期 </a:t>
            </a:r>
          </a:p>
        </p:txBody>
      </p:sp>
      <p:sp>
        <p:nvSpPr>
          <p:cNvPr id="126979" name="Rectangle 3"/>
          <p:cNvSpPr>
            <a:spLocks noChangeArrowheads="1"/>
          </p:cNvSpPr>
          <p:nvPr/>
        </p:nvSpPr>
        <p:spPr bwMode="auto">
          <a:xfrm>
            <a:off x="611188" y="1644650"/>
            <a:ext cx="79216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8650" algn="just" eaLnBrk="0" fontAlgn="base" hangingPunct="0">
              <a:lnSpc>
                <a:spcPct val="120000"/>
              </a:lnSpc>
              <a:spcBef>
                <a:spcPct val="0"/>
              </a:spcBef>
              <a:spcAft>
                <a:spcPct val="0"/>
              </a:spcAft>
            </a:pPr>
            <a:r>
              <a:rPr lang="zh-CN" altLang="en-US" sz="2400" b="1">
                <a:solidFill>
                  <a:srgbClr val="000000"/>
                </a:solidFill>
                <a:latin typeface="Times New Roman" pitchFamily="18" charset="0"/>
                <a:ea typeface="楷体_GB2312" pitchFamily="49" charset="-122"/>
              </a:rPr>
              <a:t>从聚合反应实际开始到转化率达到</a:t>
            </a:r>
            <a:r>
              <a:rPr lang="en-US" altLang="zh-CN" sz="2400" b="1">
                <a:solidFill>
                  <a:srgbClr val="A50021"/>
                </a:solidFill>
                <a:latin typeface="Times New Roman" pitchFamily="18" charset="0"/>
                <a:ea typeface="楷体_GB2312" pitchFamily="49" charset="-122"/>
              </a:rPr>
              <a:t>5</a:t>
            </a:r>
            <a:r>
              <a:rPr lang="zh-CN" altLang="en-US" sz="2400" b="1">
                <a:solidFill>
                  <a:srgbClr val="A50021"/>
                </a:solidFill>
                <a:latin typeface="Times New Roman" pitchFamily="18" charset="0"/>
                <a:ea typeface="楷体_GB2312" pitchFamily="49" charset="-122"/>
              </a:rPr>
              <a:t>％～</a:t>
            </a:r>
            <a:r>
              <a:rPr lang="en-US" altLang="zh-CN" sz="2400" b="1">
                <a:solidFill>
                  <a:srgbClr val="A50021"/>
                </a:solidFill>
                <a:latin typeface="Times New Roman" pitchFamily="18" charset="0"/>
                <a:ea typeface="楷体_GB2312" pitchFamily="49" charset="-122"/>
              </a:rPr>
              <a:t>l0</a:t>
            </a:r>
            <a:r>
              <a:rPr lang="zh-CN" altLang="en-US" sz="2400" b="1">
                <a:solidFill>
                  <a:srgbClr val="A50021"/>
                </a:solidFill>
                <a:latin typeface="Times New Roman" pitchFamily="18" charset="0"/>
                <a:ea typeface="楷体_GB2312" pitchFamily="49" charset="-122"/>
              </a:rPr>
              <a:t>％</a:t>
            </a:r>
            <a:r>
              <a:rPr lang="zh-CN" altLang="en-US" sz="2400" b="1">
                <a:solidFill>
                  <a:srgbClr val="000000"/>
                </a:solidFill>
                <a:latin typeface="Times New Roman" pitchFamily="18" charset="0"/>
                <a:ea typeface="楷体_GB2312" pitchFamily="49" charset="-122"/>
              </a:rPr>
              <a:t>之前，体系中单体和引发剂的浓度相对较高，阻聚杂质耗尽，体系的大分子数量较少，黏度较低，大分子和单体均能自由运动，体系处于稳态阶段。聚合反应平稳地进行，在此阶段聚合反应速率与单体浓度呈线型关系，故称</a:t>
            </a:r>
            <a:r>
              <a:rPr lang="zh-CN" altLang="en-US" sz="2400" b="1">
                <a:solidFill>
                  <a:srgbClr val="A50021"/>
                </a:solidFill>
                <a:latin typeface="Times New Roman" pitchFamily="18" charset="0"/>
                <a:ea typeface="楷体_GB2312" pitchFamily="49" charset="-122"/>
              </a:rPr>
              <a:t>匀速期</a:t>
            </a:r>
            <a:r>
              <a:rPr lang="zh-CN" altLang="en-US" sz="2400" b="1">
                <a:solidFill>
                  <a:srgbClr val="000000"/>
                </a:solidFill>
                <a:latin typeface="Times New Roman" pitchFamily="18" charset="0"/>
                <a:ea typeface="楷体_GB2312" pitchFamily="49" charset="-122"/>
              </a:rPr>
              <a:t>。</a:t>
            </a:r>
          </a:p>
          <a:p>
            <a:pPr indent="628650" algn="just" eaLnBrk="0" fontAlgn="base" hangingPunct="0">
              <a:lnSpc>
                <a:spcPct val="120000"/>
              </a:lnSpc>
              <a:spcBef>
                <a:spcPct val="0"/>
              </a:spcBef>
              <a:spcAft>
                <a:spcPct val="0"/>
              </a:spcAft>
            </a:pPr>
            <a:r>
              <a:rPr lang="zh-CN" altLang="en-US" sz="2400" b="1">
                <a:solidFill>
                  <a:srgbClr val="000099"/>
                </a:solidFill>
                <a:latin typeface="Times New Roman" pitchFamily="18" charset="0"/>
                <a:ea typeface="楷体_GB2312" pitchFamily="49" charset="-122"/>
              </a:rPr>
              <a:t>工业上往往将此阶段扩大到转化率</a:t>
            </a:r>
            <a:r>
              <a:rPr lang="en-US" altLang="zh-CN" sz="2400" b="1">
                <a:solidFill>
                  <a:srgbClr val="000099"/>
                </a:solidFill>
                <a:latin typeface="Times New Roman" pitchFamily="18" charset="0"/>
                <a:ea typeface="楷体_GB2312" pitchFamily="49" charset="-122"/>
              </a:rPr>
              <a:t>10</a:t>
            </a:r>
            <a:r>
              <a:rPr lang="zh-CN" altLang="en-US" sz="2400" b="1">
                <a:solidFill>
                  <a:srgbClr val="000099"/>
                </a:solidFill>
                <a:latin typeface="Times New Roman" pitchFamily="18" charset="0"/>
                <a:ea typeface="楷体_GB2312" pitchFamily="49" charset="-122"/>
              </a:rPr>
              <a:t>％～</a:t>
            </a:r>
            <a:r>
              <a:rPr lang="en-US" altLang="zh-CN" sz="2400" b="1">
                <a:solidFill>
                  <a:srgbClr val="000099"/>
                </a:solidFill>
                <a:latin typeface="Times New Roman" pitchFamily="18" charset="0"/>
                <a:ea typeface="楷体_GB2312" pitchFamily="49" charset="-122"/>
              </a:rPr>
              <a:t>20</a:t>
            </a:r>
            <a:r>
              <a:rPr lang="zh-CN" altLang="en-US" sz="2400" b="1">
                <a:solidFill>
                  <a:srgbClr val="000099"/>
                </a:solidFill>
                <a:latin typeface="Times New Roman" pitchFamily="18" charset="0"/>
                <a:ea typeface="楷体_GB2312" pitchFamily="49" charset="-122"/>
              </a:rPr>
              <a:t>％以下。</a:t>
            </a:r>
            <a:r>
              <a:rPr lang="zh-CN" altLang="en-US" sz="2400" b="1">
                <a:solidFill>
                  <a:srgbClr val="000000"/>
                </a:solidFill>
                <a:latin typeface="Times New Roman" pitchFamily="18" charset="0"/>
                <a:ea typeface="楷体_GB2312" pitchFamily="49" charset="-122"/>
              </a:rPr>
              <a:t> </a:t>
            </a:r>
          </a:p>
        </p:txBody>
      </p:sp>
      <p:sp>
        <p:nvSpPr>
          <p:cNvPr id="126980" name="Rectangle 4"/>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26981" name="Text Box 6"/>
          <p:cNvSpPr txBox="1">
            <a:spLocks noChangeArrowheads="1"/>
          </p:cNvSpPr>
          <p:nvPr/>
        </p:nvSpPr>
        <p:spPr bwMode="auto">
          <a:xfrm>
            <a:off x="611188" y="4724400"/>
            <a:ext cx="7921625" cy="14065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628650"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algn="just" fontAlgn="base">
              <a:lnSpc>
                <a:spcPct val="120000"/>
              </a:lnSpc>
              <a:spcBef>
                <a:spcPct val="0"/>
              </a:spcBef>
              <a:spcAft>
                <a:spcPct val="0"/>
              </a:spcAft>
            </a:pPr>
            <a:r>
              <a:rPr lang="zh-CN" altLang="en-US">
                <a:solidFill>
                  <a:srgbClr val="000000"/>
                </a:solidFill>
                <a:latin typeface="楷体_GB2312" pitchFamily="49" charset="-122"/>
                <a:ea typeface="楷体_GB2312" pitchFamily="49" charset="-122"/>
              </a:rPr>
              <a:t>此阶段的长短随单体种类和聚合方法而变化。一般理论研究将反应控制在该区域，理论推导出的动力学方程也大多只适用于此阶段。</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97</a:t>
            </a:fld>
            <a:endParaRPr lang="en-US" altLang="zh-CN">
              <a:solidFill>
                <a:srgbClr val="000000"/>
              </a:solidFill>
            </a:endParaRPr>
          </a:p>
        </p:txBody>
      </p:sp>
    </p:spTree>
    <p:extLst>
      <p:ext uri="{BB962C8B-B14F-4D97-AF65-F5344CB8AC3E}">
        <p14:creationId xmlns:p14="http://schemas.microsoft.com/office/powerpoint/2010/main" val="1537888280"/>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922" name="Rectangle 2"/>
          <p:cNvSpPr>
            <a:spLocks noChangeArrowheads="1"/>
          </p:cNvSpPr>
          <p:nvPr/>
        </p:nvSpPr>
        <p:spPr bwMode="auto">
          <a:xfrm>
            <a:off x="611188" y="908050"/>
            <a:ext cx="4321175" cy="519113"/>
          </a:xfrm>
          <a:prstGeom prst="rect">
            <a:avLst/>
          </a:prstGeom>
          <a:noFill/>
          <a:ln w="9525" algn="ctr">
            <a:noFill/>
            <a:miter lim="800000"/>
            <a:headEnd/>
            <a:tailEnd/>
          </a:ln>
          <a:effectLst/>
        </p:spPr>
        <p:txBody>
          <a:bodyPr>
            <a:spAutoFit/>
          </a:bodyPr>
          <a:lstStyle/>
          <a:p>
            <a:pPr eaLnBrk="0" fontAlgn="base" hangingPunct="0">
              <a:spcBef>
                <a:spcPct val="0"/>
              </a:spcBef>
              <a:spcAft>
                <a:spcPct val="0"/>
              </a:spcAft>
              <a:defRPr/>
            </a:pP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a:t>
            </a:r>
            <a:r>
              <a:rPr lang="en-US" altLang="zh-CN" sz="2800" b="1">
                <a:solidFill>
                  <a:srgbClr val="000099"/>
                </a:solidFill>
                <a:effectLst>
                  <a:outerShdw blurRad="38100" dist="38100" dir="2700000" algn="tl">
                    <a:srgbClr val="C0C0C0"/>
                  </a:outerShdw>
                </a:effectLst>
                <a:latin typeface="黑体" pitchFamily="49" charset="-122"/>
                <a:ea typeface="黑体" pitchFamily="49" charset="-122"/>
              </a:rPr>
              <a:t>3</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）聚合中期</a:t>
            </a:r>
            <a:r>
              <a:rPr lang="en-US" altLang="zh-CN" sz="2800" b="1">
                <a:solidFill>
                  <a:srgbClr val="000099"/>
                </a:solidFill>
                <a:effectLst>
                  <a:outerShdw blurRad="38100" dist="38100" dir="2700000" algn="tl">
                    <a:srgbClr val="C0C0C0"/>
                  </a:outerShdw>
                </a:effectLst>
                <a:latin typeface="Times New Roman"/>
                <a:ea typeface="黑体" pitchFamily="49" charset="-122"/>
              </a:rPr>
              <a:t>——</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加速期 </a:t>
            </a:r>
          </a:p>
        </p:txBody>
      </p:sp>
      <p:sp>
        <p:nvSpPr>
          <p:cNvPr id="128003" name="Rectangle 3"/>
          <p:cNvSpPr>
            <a:spLocks noChangeArrowheads="1"/>
          </p:cNvSpPr>
          <p:nvPr/>
        </p:nvSpPr>
        <p:spPr bwMode="auto">
          <a:xfrm>
            <a:off x="611188" y="1557338"/>
            <a:ext cx="7921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algn="just" eaLnBrk="0" fontAlgn="base" hangingPunct="0">
              <a:lnSpc>
                <a:spcPct val="120000"/>
              </a:lnSpc>
              <a:spcBef>
                <a:spcPct val="0"/>
              </a:spcBef>
              <a:spcAft>
                <a:spcPct val="0"/>
              </a:spcAft>
            </a:pPr>
            <a:r>
              <a:rPr lang="zh-CN" altLang="en-US" sz="2400" b="1">
                <a:solidFill>
                  <a:srgbClr val="000000"/>
                </a:solidFill>
                <a:latin typeface="Times New Roman" pitchFamily="18" charset="0"/>
                <a:ea typeface="楷体_GB2312" pitchFamily="49" charset="-122"/>
              </a:rPr>
              <a:t>随着聚合反应的进行，单体不断消耗，体系内大分子数量的增加，体系的粘度逐渐升高，造成长链自由基活动受阻，甚至活性自由基被包裹，双基终止困难，链终止速率常数下降；而单体分子因体积小，活动自由，能继续与长链自由基碰撞反应，使增长速率常数下降较少或不下降；发生</a:t>
            </a:r>
            <a:r>
              <a:rPr lang="zh-CN" altLang="en-US" sz="2400" b="1">
                <a:solidFill>
                  <a:srgbClr val="A50021"/>
                </a:solidFill>
                <a:latin typeface="Times New Roman" pitchFamily="18" charset="0"/>
                <a:ea typeface="楷体_GB2312" pitchFamily="49" charset="-122"/>
              </a:rPr>
              <a:t>“自动加速过程”</a:t>
            </a:r>
            <a:r>
              <a:rPr lang="zh-CN" altLang="en-US" sz="2400" b="1">
                <a:solidFill>
                  <a:srgbClr val="000000"/>
                </a:solidFill>
                <a:latin typeface="Times New Roman" pitchFamily="18" charset="0"/>
                <a:ea typeface="楷体_GB2312" pitchFamily="49" charset="-122"/>
              </a:rPr>
              <a:t>。</a:t>
            </a:r>
          </a:p>
          <a:p>
            <a:pPr indent="628650" algn="just" eaLnBrk="0" fontAlgn="base" hangingPunct="0">
              <a:lnSpc>
                <a:spcPct val="120000"/>
              </a:lnSpc>
              <a:spcBef>
                <a:spcPct val="0"/>
              </a:spcBef>
              <a:spcAft>
                <a:spcPct val="0"/>
              </a:spcAft>
            </a:pPr>
            <a:r>
              <a:rPr lang="zh-CN" altLang="en-US" sz="2400" b="1">
                <a:solidFill>
                  <a:srgbClr val="000000"/>
                </a:solidFill>
                <a:latin typeface="Times New Roman" pitchFamily="18" charset="0"/>
                <a:ea typeface="楷体_GB2312" pitchFamily="49" charset="-122"/>
              </a:rPr>
              <a:t>这种由于体系黏度增加所引起的不正常的动力学现象称为</a:t>
            </a:r>
            <a:r>
              <a:rPr lang="zh-CN" altLang="en-US" sz="2400" b="1">
                <a:solidFill>
                  <a:srgbClr val="A50021"/>
                </a:solidFill>
                <a:latin typeface="Times New Roman" pitchFamily="18" charset="0"/>
                <a:ea typeface="楷体_GB2312" pitchFamily="49" charset="-122"/>
              </a:rPr>
              <a:t>凝胶效应</a:t>
            </a:r>
            <a:r>
              <a:rPr lang="zh-CN" altLang="en-US" sz="2400" b="1">
                <a:solidFill>
                  <a:srgbClr val="000000"/>
                </a:solidFill>
                <a:latin typeface="Times New Roman" pitchFamily="18" charset="0"/>
                <a:ea typeface="楷体_GB2312" pitchFamily="49" charset="-122"/>
              </a:rPr>
              <a:t>。在不太长的时间内转化率将很快升高到</a:t>
            </a:r>
            <a:r>
              <a:rPr lang="en-US" altLang="zh-CN" sz="2400" b="1">
                <a:solidFill>
                  <a:srgbClr val="000000"/>
                </a:solidFill>
                <a:latin typeface="Times New Roman" pitchFamily="18" charset="0"/>
                <a:ea typeface="楷体_GB2312" pitchFamily="49" charset="-122"/>
              </a:rPr>
              <a:t>50</a:t>
            </a:r>
            <a:r>
              <a:rPr lang="zh-CN" altLang="en-US" sz="2400" b="1">
                <a:solidFill>
                  <a:srgbClr val="000000"/>
                </a:solidFill>
                <a:latin typeface="Times New Roman" pitchFamily="18" charset="0"/>
                <a:ea typeface="楷体_GB2312" pitchFamily="49" charset="-122"/>
              </a:rPr>
              <a:t>％～</a:t>
            </a:r>
            <a:r>
              <a:rPr lang="en-US" altLang="zh-CN" sz="2400" b="1">
                <a:solidFill>
                  <a:srgbClr val="000000"/>
                </a:solidFill>
                <a:latin typeface="Times New Roman" pitchFamily="18" charset="0"/>
                <a:ea typeface="楷体_GB2312" pitchFamily="49" charset="-122"/>
              </a:rPr>
              <a:t>70</a:t>
            </a:r>
            <a:r>
              <a:rPr lang="zh-CN" altLang="en-US" sz="2400" b="1">
                <a:solidFill>
                  <a:srgbClr val="000000"/>
                </a:solidFill>
                <a:latin typeface="Times New Roman" pitchFamily="18" charset="0"/>
                <a:ea typeface="楷体_GB2312" pitchFamily="49" charset="-122"/>
              </a:rPr>
              <a:t>％，甚至更高。</a:t>
            </a:r>
          </a:p>
          <a:p>
            <a:pPr indent="628650" algn="just" eaLnBrk="0" fontAlgn="base" hangingPunct="0">
              <a:lnSpc>
                <a:spcPct val="120000"/>
              </a:lnSpc>
              <a:spcBef>
                <a:spcPct val="0"/>
              </a:spcBef>
              <a:spcAft>
                <a:spcPct val="0"/>
              </a:spcAft>
            </a:pPr>
            <a:r>
              <a:rPr lang="zh-CN" altLang="en-US" sz="2400" b="1">
                <a:solidFill>
                  <a:srgbClr val="000000"/>
                </a:solidFill>
                <a:latin typeface="Times New Roman" pitchFamily="18" charset="0"/>
                <a:ea typeface="楷体_GB2312" pitchFamily="49" charset="-122"/>
              </a:rPr>
              <a:t>该阶段是工业控制的关键，易爆聚使反应失控。 </a:t>
            </a:r>
          </a:p>
        </p:txBody>
      </p:sp>
      <p:sp>
        <p:nvSpPr>
          <p:cNvPr id="128004" name="Rectangle 4"/>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98</a:t>
            </a:fld>
            <a:endParaRPr lang="en-US" altLang="zh-CN">
              <a:solidFill>
                <a:srgbClr val="000000"/>
              </a:solidFill>
            </a:endParaRPr>
          </a:p>
        </p:txBody>
      </p:sp>
    </p:spTree>
    <p:extLst>
      <p:ext uri="{BB962C8B-B14F-4D97-AF65-F5344CB8AC3E}">
        <p14:creationId xmlns:p14="http://schemas.microsoft.com/office/powerpoint/2010/main" val="2373743733"/>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946" name="Rectangle 2"/>
          <p:cNvSpPr>
            <a:spLocks noChangeArrowheads="1"/>
          </p:cNvSpPr>
          <p:nvPr/>
        </p:nvSpPr>
        <p:spPr bwMode="auto">
          <a:xfrm>
            <a:off x="611188" y="908050"/>
            <a:ext cx="4784725" cy="519113"/>
          </a:xfrm>
          <a:prstGeom prst="rect">
            <a:avLst/>
          </a:prstGeom>
          <a:noFill/>
          <a:ln w="9525" algn="ctr">
            <a:noFill/>
            <a:miter lim="800000"/>
            <a:headEnd/>
            <a:tailEnd/>
          </a:ln>
          <a:effectLst/>
        </p:spPr>
        <p:txBody>
          <a:bodyPr>
            <a:spAutoFit/>
          </a:bodyPr>
          <a:lstStyle/>
          <a:p>
            <a:pPr eaLnBrk="0" fontAlgn="base" hangingPunct="0">
              <a:spcBef>
                <a:spcPct val="0"/>
              </a:spcBef>
              <a:spcAft>
                <a:spcPct val="0"/>
              </a:spcAft>
              <a:defRPr/>
            </a:pP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a:t>
            </a:r>
            <a:r>
              <a:rPr lang="en-US" altLang="zh-CN" sz="2800" b="1">
                <a:solidFill>
                  <a:srgbClr val="000099"/>
                </a:solidFill>
                <a:effectLst>
                  <a:outerShdw blurRad="38100" dist="38100" dir="2700000" algn="tl">
                    <a:srgbClr val="C0C0C0"/>
                  </a:outerShdw>
                </a:effectLst>
                <a:latin typeface="黑体" pitchFamily="49" charset="-122"/>
                <a:ea typeface="黑体" pitchFamily="49" charset="-122"/>
              </a:rPr>
              <a:t>4</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）聚合后期</a:t>
            </a:r>
            <a:r>
              <a:rPr lang="en-US" altLang="zh-CN" sz="2800" b="1">
                <a:solidFill>
                  <a:srgbClr val="000099"/>
                </a:solidFill>
                <a:effectLst>
                  <a:outerShdw blurRad="38100" dist="38100" dir="2700000" algn="tl">
                    <a:srgbClr val="C0C0C0"/>
                  </a:outerShdw>
                </a:effectLst>
                <a:latin typeface="Times New Roman"/>
                <a:ea typeface="黑体" pitchFamily="49" charset="-122"/>
              </a:rPr>
              <a:t>——</a:t>
            </a:r>
            <a:r>
              <a:rPr lang="zh-CN" altLang="en-US" sz="2800" b="1">
                <a:solidFill>
                  <a:srgbClr val="000099"/>
                </a:solidFill>
                <a:effectLst>
                  <a:outerShdw blurRad="38100" dist="38100" dir="2700000" algn="tl">
                    <a:srgbClr val="C0C0C0"/>
                  </a:outerShdw>
                </a:effectLst>
                <a:latin typeface="黑体" pitchFamily="49" charset="-122"/>
                <a:ea typeface="黑体" pitchFamily="49" charset="-122"/>
              </a:rPr>
              <a:t>减速期 </a:t>
            </a:r>
          </a:p>
        </p:txBody>
      </p:sp>
      <p:sp>
        <p:nvSpPr>
          <p:cNvPr id="129027" name="Rectangle 4"/>
          <p:cNvSpPr>
            <a:spLocks noChangeArrowheads="1"/>
          </p:cNvSpPr>
          <p:nvPr/>
        </p:nvSpPr>
        <p:spPr bwMode="auto">
          <a:xfrm>
            <a:off x="611188" y="185738"/>
            <a:ext cx="4984750" cy="579437"/>
          </a:xfrm>
          <a:prstGeom prst="rect">
            <a:avLst/>
          </a:prstGeom>
          <a:noFill/>
          <a:ln>
            <a:noFill/>
          </a:ln>
          <a:effectLst>
            <a:outerShdw dist="35921" dir="2700000" algn="ctr" rotWithShape="0">
              <a:srgbClr val="6647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en-US" sz="3200" b="1">
                <a:solidFill>
                  <a:srgbClr val="FFFFCC"/>
                </a:solidFill>
                <a:latin typeface="黑体" pitchFamily="49" charset="-122"/>
                <a:ea typeface="黑体" pitchFamily="49" charset="-122"/>
              </a:rPr>
              <a:t>3.6 聚合动力学</a:t>
            </a:r>
            <a:endParaRPr lang="zh-CN" altLang="en-US" sz="3200" b="1">
              <a:solidFill>
                <a:srgbClr val="FFFFCC"/>
              </a:solidFill>
              <a:latin typeface="黑体" pitchFamily="49" charset="-122"/>
              <a:ea typeface="黑体" pitchFamily="49" charset="-122"/>
            </a:endParaRPr>
          </a:p>
        </p:txBody>
      </p:sp>
      <p:sp>
        <p:nvSpPr>
          <p:cNvPr id="129028" name="Text Box 5"/>
          <p:cNvSpPr txBox="1">
            <a:spLocks noChangeArrowheads="1"/>
          </p:cNvSpPr>
          <p:nvPr/>
        </p:nvSpPr>
        <p:spPr bwMode="auto">
          <a:xfrm>
            <a:off x="1258888" y="1614488"/>
            <a:ext cx="2106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A50021"/>
                </a:solidFill>
                <a:latin typeface="Times New Roman" pitchFamily="18" charset="0"/>
                <a:ea typeface="黑体" pitchFamily="49" charset="-122"/>
              </a:defRPr>
            </a:lvl1pPr>
            <a:lvl2pPr marL="742950" indent="-285750" eaLnBrk="0" hangingPunct="0">
              <a:defRPr sz="2400" b="1">
                <a:solidFill>
                  <a:srgbClr val="A50021"/>
                </a:solidFill>
                <a:latin typeface="Times New Roman" pitchFamily="18" charset="0"/>
                <a:ea typeface="黑体" pitchFamily="49" charset="-122"/>
              </a:defRPr>
            </a:lvl2pPr>
            <a:lvl3pPr marL="1143000" indent="-228600" eaLnBrk="0" hangingPunct="0">
              <a:defRPr sz="2400" b="1">
                <a:solidFill>
                  <a:srgbClr val="A50021"/>
                </a:solidFill>
                <a:latin typeface="Times New Roman" pitchFamily="18" charset="0"/>
                <a:ea typeface="黑体" pitchFamily="49" charset="-122"/>
              </a:defRPr>
            </a:lvl3pPr>
            <a:lvl4pPr marL="1600200" indent="-228600" eaLnBrk="0" hangingPunct="0">
              <a:defRPr sz="2400" b="1">
                <a:solidFill>
                  <a:srgbClr val="A50021"/>
                </a:solidFill>
                <a:latin typeface="Times New Roman" pitchFamily="18" charset="0"/>
                <a:ea typeface="黑体" pitchFamily="49" charset="-122"/>
              </a:defRPr>
            </a:lvl4pPr>
            <a:lvl5pPr marL="2057400" indent="-228600" eaLnBrk="0" hangingPunct="0">
              <a:defRPr sz="2400" b="1">
                <a:solidFill>
                  <a:srgbClr val="A50021"/>
                </a:solidFill>
                <a:latin typeface="Times New Roman" pitchFamily="18" charset="0"/>
                <a:ea typeface="黑体" pitchFamily="49" charset="-122"/>
              </a:defRPr>
            </a:lvl5pPr>
            <a:lvl6pPr marL="2514600" indent="-228600" eaLnBrk="0" fontAlgn="base" hangingPunct="0">
              <a:spcBef>
                <a:spcPct val="0"/>
              </a:spcBef>
              <a:spcAft>
                <a:spcPct val="0"/>
              </a:spcAft>
              <a:defRPr sz="2400" b="1">
                <a:solidFill>
                  <a:srgbClr val="A50021"/>
                </a:solidFill>
                <a:latin typeface="Times New Roman" pitchFamily="18" charset="0"/>
                <a:ea typeface="黑体" pitchFamily="49" charset="-122"/>
              </a:defRPr>
            </a:lvl6pPr>
            <a:lvl7pPr marL="2971800" indent="-228600" eaLnBrk="0" fontAlgn="base" hangingPunct="0">
              <a:spcBef>
                <a:spcPct val="0"/>
              </a:spcBef>
              <a:spcAft>
                <a:spcPct val="0"/>
              </a:spcAft>
              <a:defRPr sz="2400" b="1">
                <a:solidFill>
                  <a:srgbClr val="A50021"/>
                </a:solidFill>
                <a:latin typeface="Times New Roman" pitchFamily="18" charset="0"/>
                <a:ea typeface="黑体" pitchFamily="49" charset="-122"/>
              </a:defRPr>
            </a:lvl7pPr>
            <a:lvl8pPr marL="3429000" indent="-228600" eaLnBrk="0" fontAlgn="base" hangingPunct="0">
              <a:spcBef>
                <a:spcPct val="0"/>
              </a:spcBef>
              <a:spcAft>
                <a:spcPct val="0"/>
              </a:spcAft>
              <a:defRPr sz="2400" b="1">
                <a:solidFill>
                  <a:srgbClr val="A50021"/>
                </a:solidFill>
                <a:latin typeface="Times New Roman" pitchFamily="18" charset="0"/>
                <a:ea typeface="黑体" pitchFamily="49" charset="-122"/>
              </a:defRPr>
            </a:lvl8pPr>
            <a:lvl9pPr marL="3886200" indent="-228600" eaLnBrk="0" fontAlgn="base" hangingPunct="0">
              <a:spcBef>
                <a:spcPct val="0"/>
              </a:spcBef>
              <a:spcAft>
                <a:spcPct val="0"/>
              </a:spcAft>
              <a:defRPr sz="2400" b="1">
                <a:solidFill>
                  <a:srgbClr val="A50021"/>
                </a:solidFill>
                <a:latin typeface="Times New Roman" pitchFamily="18" charset="0"/>
                <a:ea typeface="黑体" pitchFamily="49" charset="-122"/>
              </a:defRPr>
            </a:lvl9pPr>
          </a:lstStyle>
          <a:p>
            <a:pPr eaLnBrk="1" fontAlgn="base" hangingPunct="1">
              <a:spcBef>
                <a:spcPct val="0"/>
              </a:spcBef>
              <a:spcAft>
                <a:spcPct val="0"/>
              </a:spcAft>
            </a:pPr>
            <a:r>
              <a:rPr kumimoji="1" lang="en-US" altLang="zh-CN" sz="2800">
                <a:solidFill>
                  <a:srgbClr val="000000"/>
                </a:solidFill>
                <a:ea typeface="ˎ̥"/>
                <a:cs typeface="ˎ̥"/>
              </a:rPr>
              <a:t>R</a:t>
            </a:r>
            <a:r>
              <a:rPr kumimoji="1" lang="en-US" altLang="zh-CN" sz="2800" baseline="-25000">
                <a:solidFill>
                  <a:srgbClr val="000000"/>
                </a:solidFill>
                <a:ea typeface="ˎ̥"/>
                <a:cs typeface="ˎ̥"/>
              </a:rPr>
              <a:t>P</a:t>
            </a:r>
            <a:r>
              <a:rPr kumimoji="1" lang="en-US" altLang="zh-CN" sz="2800">
                <a:solidFill>
                  <a:srgbClr val="000000"/>
                </a:solidFill>
                <a:ea typeface="ˎ̥"/>
                <a:cs typeface="ˎ̥"/>
              </a:rPr>
              <a:t> </a:t>
            </a:r>
            <a:r>
              <a:rPr kumimoji="1" lang="zh-CN" altLang="en-US" sz="2800">
                <a:solidFill>
                  <a:srgbClr val="000000"/>
                </a:solidFill>
                <a:ea typeface="ˎ̥"/>
                <a:cs typeface="ˎ̥"/>
              </a:rPr>
              <a:t>明显下降</a:t>
            </a:r>
            <a:endParaRPr lang="zh-CN" altLang="en-US" sz="2800">
              <a:solidFill>
                <a:srgbClr val="000000"/>
              </a:solidFill>
              <a:ea typeface="ˎ̥"/>
              <a:cs typeface="ˎ̥"/>
            </a:endParaRPr>
          </a:p>
        </p:txBody>
      </p:sp>
      <p:sp>
        <p:nvSpPr>
          <p:cNvPr id="129029" name="Rectangle 7"/>
          <p:cNvSpPr>
            <a:spLocks noChangeArrowheads="1"/>
          </p:cNvSpPr>
          <p:nvPr/>
        </p:nvSpPr>
        <p:spPr bwMode="auto">
          <a:xfrm>
            <a:off x="611188" y="2349500"/>
            <a:ext cx="792162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indent="628650" algn="just" eaLnBrk="0" fontAlgn="base" hangingPunct="0">
              <a:lnSpc>
                <a:spcPct val="120000"/>
              </a:lnSpc>
              <a:spcBef>
                <a:spcPct val="0"/>
              </a:spcBef>
              <a:spcAft>
                <a:spcPct val="0"/>
              </a:spcAft>
            </a:pPr>
            <a:r>
              <a:rPr lang="zh-CN" altLang="en-US" sz="2400" b="1">
                <a:solidFill>
                  <a:srgbClr val="000000"/>
                </a:solidFill>
                <a:latin typeface="Times New Roman" pitchFamily="18" charset="0"/>
                <a:ea typeface="楷体_GB2312" pitchFamily="49" charset="-122"/>
              </a:rPr>
              <a:t>随着单体和引发剂的不断消耗，体系黏度更大，单体浓度减少。聚合反应速率呈现逐渐减小的趋势。延长聚合时间只是为提高</a:t>
            </a:r>
            <a:r>
              <a:rPr lang="en-US" altLang="zh-CN" sz="2400" b="1">
                <a:solidFill>
                  <a:srgbClr val="000000"/>
                </a:solidFill>
                <a:latin typeface="Times New Roman" pitchFamily="18" charset="0"/>
                <a:ea typeface="楷体_GB2312" pitchFamily="49" charset="-122"/>
              </a:rPr>
              <a:t>C%</a:t>
            </a:r>
            <a:r>
              <a:rPr lang="zh-CN" altLang="en-US" sz="2400" b="1">
                <a:solidFill>
                  <a:srgbClr val="000000"/>
                </a:solidFill>
                <a:latin typeface="Times New Roman" pitchFamily="18" charset="0"/>
                <a:ea typeface="楷体_GB2312" pitchFamily="49" charset="-122"/>
              </a:rPr>
              <a:t>，但转化率提高很慢，通常情况下如果需要达到很高的转化率，此阶段将消耗很长时间。</a:t>
            </a:r>
          </a:p>
        </p:txBody>
      </p:sp>
      <p:sp>
        <p:nvSpPr>
          <p:cNvPr id="2" name="灯片编号占位符 1"/>
          <p:cNvSpPr>
            <a:spLocks noGrp="1"/>
          </p:cNvSpPr>
          <p:nvPr>
            <p:ph type="sldNum" sz="quarter" idx="4294967295"/>
          </p:nvPr>
        </p:nvSpPr>
        <p:spPr>
          <a:xfrm>
            <a:off x="6553200" y="6248400"/>
            <a:ext cx="2133600" cy="457200"/>
          </a:xfrm>
        </p:spPr>
        <p:txBody>
          <a:bodyPr/>
          <a:lstStyle/>
          <a:p>
            <a:pPr>
              <a:defRPr/>
            </a:pPr>
            <a:fld id="{21A74EF1-0C2F-4798-8352-34C45D2A7DC9}" type="slidenum">
              <a:rPr lang="zh-CN" altLang="en-US" smtClean="0">
                <a:solidFill>
                  <a:srgbClr val="000000"/>
                </a:solidFill>
              </a:rPr>
              <a:pPr>
                <a:defRPr/>
              </a:pPr>
              <a:t>99</a:t>
            </a:fld>
            <a:endParaRPr lang="en-US" altLang="zh-CN">
              <a:solidFill>
                <a:srgbClr val="000000"/>
              </a:solidFill>
            </a:endParaRPr>
          </a:p>
        </p:txBody>
      </p:sp>
    </p:spTree>
    <p:extLst>
      <p:ext uri="{BB962C8B-B14F-4D97-AF65-F5344CB8AC3E}">
        <p14:creationId xmlns:p14="http://schemas.microsoft.com/office/powerpoint/2010/main" val="11081163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A50021"/>
            </a:solidFill>
            <a:effectLst>
              <a:outerShdw blurRad="38100" dist="38100" dir="2700000" algn="tl">
                <a:srgbClr val="000000">
                  <a:alpha val="43137"/>
                </a:srgbClr>
              </a:outerShdw>
            </a:effectLst>
            <a:latin typeface="Times New Roman" pitchFamily="18"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A50021"/>
            </a:solidFill>
            <a:effectLst>
              <a:outerShdw blurRad="38100" dist="38100" dir="2700000" algn="tl">
                <a:srgbClr val="000000">
                  <a:alpha val="43137"/>
                </a:srgbClr>
              </a:outerShdw>
            </a:effectLst>
            <a:latin typeface="Times New Roman" pitchFamily="18" charset="0"/>
            <a:ea typeface="黑体" pitchFamily="49"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A50021"/>
            </a:solidFill>
            <a:effectLst>
              <a:outerShdw blurRad="38100" dist="38100" dir="2700000" algn="tl">
                <a:srgbClr val="000000">
                  <a:alpha val="43137"/>
                </a:srgbClr>
              </a:outerShdw>
            </a:effectLst>
            <a:latin typeface="Times New Roman" pitchFamily="18"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A50021"/>
            </a:solidFill>
            <a:effectLst>
              <a:outerShdw blurRad="38100" dist="38100" dir="2700000" algn="tl">
                <a:srgbClr val="000000">
                  <a:alpha val="43137"/>
                </a:srgbClr>
              </a:outerShdw>
            </a:effectLst>
            <a:latin typeface="Times New Roman" pitchFamily="18" charset="0"/>
            <a:ea typeface="黑体" pitchFamily="49"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A50021"/>
            </a:solidFill>
            <a:effectLst>
              <a:outerShdw blurRad="38100" dist="38100" dir="2700000" algn="tl">
                <a:srgbClr val="000000">
                  <a:alpha val="43137"/>
                </a:srgbClr>
              </a:outerShdw>
            </a:effectLst>
            <a:latin typeface="Times New Roman" pitchFamily="18"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A50021"/>
            </a:solidFill>
            <a:effectLst>
              <a:outerShdw blurRad="38100" dist="38100" dir="2700000" algn="tl">
                <a:srgbClr val="000000">
                  <a:alpha val="43137"/>
                </a:srgbClr>
              </a:outerShdw>
            </a:effectLst>
            <a:latin typeface="Times New Roman" pitchFamily="18" charset="0"/>
            <a:ea typeface="黑体" pitchFamily="49"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16078</Words>
  <Application>Microsoft Office PowerPoint</Application>
  <PresentationFormat>全屏显示(4:3)</PresentationFormat>
  <Paragraphs>1515</Paragraphs>
  <Slides>195</Slides>
  <Notes>5</Notes>
  <HiddenSlides>0</HiddenSlides>
  <MMClips>0</MMClips>
  <ScaleCrop>false</ScaleCrop>
  <HeadingPairs>
    <vt:vector size="6" baseType="variant">
      <vt:variant>
        <vt:lpstr>主题</vt:lpstr>
      </vt:variant>
      <vt:variant>
        <vt:i4>3</vt:i4>
      </vt:variant>
      <vt:variant>
        <vt:lpstr>嵌入 OLE 服务器</vt:lpstr>
      </vt:variant>
      <vt:variant>
        <vt:i4>9</vt:i4>
      </vt:variant>
      <vt:variant>
        <vt:lpstr>幻灯片标题</vt:lpstr>
      </vt:variant>
      <vt:variant>
        <vt:i4>195</vt:i4>
      </vt:variant>
    </vt:vector>
  </HeadingPairs>
  <TitlesOfParts>
    <vt:vector size="207" baseType="lpstr">
      <vt:lpstr>1_默认设计模板</vt:lpstr>
      <vt:lpstr>Pixel</vt:lpstr>
      <vt:lpstr>1_Pixel</vt:lpstr>
      <vt:lpstr>公式</vt:lpstr>
      <vt:lpstr>Document</vt:lpstr>
      <vt:lpstr>CS ChemDraw Drawing</vt:lpstr>
      <vt:lpstr>Microsoft 公式 3.0</vt:lpstr>
      <vt:lpstr>ISIS/Draw Sketch</vt:lpstr>
      <vt:lpstr>位图图像</vt:lpstr>
      <vt:lpstr>Equation</vt:lpstr>
      <vt:lpstr>Bitmap Image</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马老师</dc:creator>
  <cp:lastModifiedBy>马老师</cp:lastModifiedBy>
  <cp:revision>11</cp:revision>
  <dcterms:created xsi:type="dcterms:W3CDTF">2020-03-31T01:31:31Z</dcterms:created>
  <dcterms:modified xsi:type="dcterms:W3CDTF">2020-04-02T06:41:16Z</dcterms:modified>
</cp:coreProperties>
</file>