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5"/>
  </p:notesMasterIdLst>
  <p:sldIdLst>
    <p:sldId id="399" r:id="rId2"/>
    <p:sldId id="405" r:id="rId3"/>
    <p:sldId id="400" r:id="rId4"/>
    <p:sldId id="402" r:id="rId5"/>
    <p:sldId id="403" r:id="rId6"/>
    <p:sldId id="404" r:id="rId7"/>
    <p:sldId id="406" r:id="rId8"/>
    <p:sldId id="407" r:id="rId9"/>
    <p:sldId id="444" r:id="rId10"/>
    <p:sldId id="409" r:id="rId11"/>
    <p:sldId id="408" r:id="rId12"/>
    <p:sldId id="415" r:id="rId13"/>
    <p:sldId id="410" r:id="rId14"/>
    <p:sldId id="416" r:id="rId15"/>
    <p:sldId id="417" r:id="rId16"/>
    <p:sldId id="412" r:id="rId17"/>
    <p:sldId id="446" r:id="rId18"/>
    <p:sldId id="433" r:id="rId19"/>
    <p:sldId id="419" r:id="rId20"/>
    <p:sldId id="437" r:id="rId21"/>
    <p:sldId id="420" r:id="rId22"/>
    <p:sldId id="443" r:id="rId23"/>
    <p:sldId id="445" r:id="rId24"/>
    <p:sldId id="434" r:id="rId25"/>
    <p:sldId id="421" r:id="rId26"/>
    <p:sldId id="438" r:id="rId27"/>
    <p:sldId id="423" r:id="rId28"/>
    <p:sldId id="422" r:id="rId29"/>
    <p:sldId id="424" r:id="rId30"/>
    <p:sldId id="425" r:id="rId31"/>
    <p:sldId id="439" r:id="rId32"/>
    <p:sldId id="429" r:id="rId33"/>
    <p:sldId id="440" r:id="rId34"/>
    <p:sldId id="426" r:id="rId35"/>
    <p:sldId id="427" r:id="rId36"/>
    <p:sldId id="435" r:id="rId37"/>
    <p:sldId id="428" r:id="rId38"/>
    <p:sldId id="441" r:id="rId39"/>
    <p:sldId id="430" r:id="rId40"/>
    <p:sldId id="442" r:id="rId41"/>
    <p:sldId id="431" r:id="rId42"/>
    <p:sldId id="436" r:id="rId43"/>
    <p:sldId id="432" r:id="rId4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CCECFF"/>
    <a:srgbClr val="CCCCFF"/>
    <a:srgbClr val="66FF33"/>
    <a:srgbClr val="0099FF"/>
    <a:srgbClr val="FFFF99"/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1788" autoAdjust="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079809-D09A-493F-BD78-12F50CA4209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8713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821C3F9-1266-4F93-ADB9-6DE3E2BFDE17}" type="slidenum">
              <a:rPr lang="zh-CN" altLang="en-US" sz="1200"/>
              <a:pPr eaLnBrk="1" hangingPunct="1"/>
              <a:t>1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856968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97D6990-E30C-4E67-88E8-183895F9BA15}" type="slidenum">
              <a:rPr lang="zh-CN" altLang="en-US" sz="1200"/>
              <a:pPr eaLnBrk="1" hangingPunct="1"/>
              <a:t>18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6529046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mtClean="0">
                <a:ea typeface="宋体" panose="02010600030101010101" pitchFamily="2" charset="-122"/>
              </a:rPr>
              <a:t>再确认一次；约束条件再注明一下是那个</a:t>
            </a:r>
            <a:r>
              <a:rPr lang="en-US" altLang="zh-CN" smtClean="0">
                <a:ea typeface="宋体" panose="02010600030101010101" pitchFamily="2" charset="-122"/>
              </a:rPr>
              <a:t>m?</a:t>
            </a:r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A8DE0500-F5CF-498C-A5BA-40B3EFF91CB2}" type="slidenum">
              <a:rPr lang="en-US" altLang="zh-CN" sz="1200"/>
              <a:pPr eaLnBrk="1" hangingPunct="1"/>
              <a:t>19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1642787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5325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E8E5C3F8-0283-4929-A454-65DF9BC1A5C0}" type="slidenum">
              <a:rPr lang="en-US" altLang="zh-CN" sz="1200"/>
              <a:pPr eaLnBrk="1" hangingPunct="1"/>
              <a:t>21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2831627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5427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98712E4-7759-471D-BC82-D18080E24FC5}" type="slidenum">
              <a:rPr lang="zh-CN" altLang="en-US" sz="1200"/>
              <a:pPr eaLnBrk="1" hangingPunct="1"/>
              <a:t>24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4081454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mtClean="0">
                <a:ea typeface="宋体" panose="02010600030101010101" pitchFamily="2" charset="-122"/>
              </a:rPr>
              <a:t>把这个约束条件改掉；</a:t>
            </a:r>
          </a:p>
        </p:txBody>
      </p:sp>
      <p:sp>
        <p:nvSpPr>
          <p:cNvPr id="5530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3D50B74-233D-4844-A9BF-28C150F63FC3}" type="slidenum">
              <a:rPr lang="en-US" altLang="zh-CN" sz="1200"/>
              <a:pPr eaLnBrk="1" hangingPunct="1"/>
              <a:t>25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41884470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mtClean="0">
                <a:ea typeface="宋体" panose="02010600030101010101" pitchFamily="2" charset="-122"/>
              </a:rPr>
              <a:t>约束的注明？</a:t>
            </a:r>
          </a:p>
        </p:txBody>
      </p:sp>
      <p:sp>
        <p:nvSpPr>
          <p:cNvPr id="5632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5A88B5C-9A2C-407F-87A3-3B4EBD6E52AC}" type="slidenum">
              <a:rPr lang="en-US" altLang="zh-CN" sz="1200"/>
              <a:pPr eaLnBrk="1" hangingPunct="1"/>
              <a:t>32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26204681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5734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E6CF4C23-CEC6-474C-81A7-A5C24F3736E1}" type="slidenum">
              <a:rPr lang="zh-CN" altLang="en-US" sz="1200"/>
              <a:pPr eaLnBrk="1" hangingPunct="1"/>
              <a:t>36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10776428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CN" altLang="en-US" smtClean="0">
                <a:ea typeface="宋体" panose="02010600030101010101" pitchFamily="2" charset="-122"/>
              </a:rPr>
              <a:t>约束条件？每步分别出来？</a:t>
            </a:r>
          </a:p>
        </p:txBody>
      </p:sp>
      <p:sp>
        <p:nvSpPr>
          <p:cNvPr id="5837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47E3F64-EF28-4FF8-9091-D49D84AF6F17}" type="slidenum">
              <a:rPr lang="en-US" altLang="zh-CN" sz="1200"/>
              <a:pPr eaLnBrk="1" hangingPunct="1"/>
              <a:t>42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14153633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5939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B6EF7CB-F56B-47B4-96F2-51FCE511B67F}" type="slidenum">
              <a:rPr lang="zh-CN" altLang="en-US" sz="1200"/>
              <a:pPr eaLnBrk="1" hangingPunct="1"/>
              <a:t>43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4042219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33C5C7D-619A-4C98-BBF3-20D6B186B567}" type="slidenum">
              <a:rPr lang="zh-CN" altLang="en-US" sz="1200"/>
              <a:pPr eaLnBrk="1" hangingPunct="1"/>
              <a:t>2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3142097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4403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EBFA319-DE8C-4948-91D3-42C2DB00A7C8}" type="slidenum">
              <a:rPr lang="zh-CN" altLang="en-US" sz="1200"/>
              <a:pPr eaLnBrk="1" hangingPunct="1"/>
              <a:t>3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1585832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C5BC820-E4D4-4F30-AD48-AB972825CA01}" type="slidenum">
              <a:rPr lang="zh-CN" altLang="en-US" sz="1200"/>
              <a:pPr eaLnBrk="1" hangingPunct="1"/>
              <a:t>4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742772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smtClean="0">
                <a:ea typeface="宋体" panose="02010600030101010101" pitchFamily="2" charset="-122"/>
              </a:rPr>
              <a:t> </a:t>
            </a:r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4710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740AB71-64B7-4C0A-AFBF-BFDA25B97C9A}" type="slidenum">
              <a:rPr lang="en-US" altLang="zh-CN" sz="1200"/>
              <a:pPr eaLnBrk="1" hangingPunct="1"/>
              <a:t>6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2710037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smtClean="0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26E1509-729D-4455-980B-0354CCEE1FF3}" type="slidenum">
              <a:rPr lang="en-US" altLang="zh-CN" sz="1200"/>
              <a:pPr eaLnBrk="1" hangingPunct="1"/>
              <a:t>8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1997309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smtClean="0">
                <a:ea typeface="宋体" panose="02010600030101010101" pitchFamily="2" charset="-122"/>
              </a:rPr>
              <a:t> </a:t>
            </a:r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26E1509-729D-4455-980B-0354CCEE1FF3}" type="slidenum">
              <a:rPr lang="en-US" altLang="zh-CN" sz="1200"/>
              <a:pPr eaLnBrk="1" hangingPunct="1"/>
              <a:t>9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1997309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49156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8250466-AB1F-4C3D-B80F-E23A51B3652F}" type="slidenum">
              <a:rPr lang="zh-CN" altLang="en-US" sz="1200"/>
              <a:pPr eaLnBrk="1" hangingPunct="1"/>
              <a:t>10</a:t>
            </a:fld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3994368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50180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49DDD78E-A330-4259-8B34-7E43564CC8B2}" type="slidenum">
              <a:rPr lang="en-US" altLang="zh-CN" sz="1200"/>
              <a:pPr eaLnBrk="1" hangingPunct="1"/>
              <a:t>12</a:t>
            </a:fld>
            <a:endParaRPr lang="en-US" altLang="zh-CN" sz="1200"/>
          </a:p>
        </p:txBody>
      </p:sp>
    </p:spTree>
    <p:extLst>
      <p:ext uri="{BB962C8B-B14F-4D97-AF65-F5344CB8AC3E}">
        <p14:creationId xmlns:p14="http://schemas.microsoft.com/office/powerpoint/2010/main" val="2632162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C6E10-A44E-42FD-B3F0-C6B7CF2E1CFE}" type="datetimeFigureOut">
              <a:rPr lang="zh-CN" altLang="en-US"/>
              <a:pPr>
                <a:defRPr/>
              </a:pPr>
              <a:t>2015/5/7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53D2E-947C-4E84-B155-220AEA881BB3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71898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8AAE8-EA65-4836-BB38-7DC48220A1C8}" type="datetimeFigureOut">
              <a:rPr lang="zh-CN" altLang="en-US"/>
              <a:pPr>
                <a:defRPr/>
              </a:pPr>
              <a:t>2015/5/7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08E94-4681-40C5-8CE7-FB29EC9B233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98351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0D183-C450-478F-A33B-FE3098DA8FB8}" type="datetimeFigureOut">
              <a:rPr lang="zh-CN" altLang="en-US"/>
              <a:pPr>
                <a:defRPr/>
              </a:pPr>
              <a:t>2015/5/7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7ABA0-345E-4421-A952-50FB78B1E23D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121771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D3B4F-2FCF-4625-9FF5-964BA9FC2F2C}" type="datetimeFigureOut">
              <a:rPr lang="zh-CN" altLang="en-US"/>
              <a:pPr>
                <a:defRPr/>
              </a:pPr>
              <a:t>2015/5/7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CDE87-1B27-45C2-ABE8-AFEEE0CAA1B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9133648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F7CC0-E748-4D5C-9CEC-ABC2AFB9D8AA}" type="datetimeFigureOut">
              <a:rPr lang="zh-CN" altLang="en-US"/>
              <a:pPr>
                <a:defRPr/>
              </a:pPr>
              <a:t>2015/5/7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E8FE4-A3BD-4D83-9D37-0F263ADFE93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5770519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48B66-03A4-4E8C-8C60-8F749EA0044A}" type="datetimeFigureOut">
              <a:rPr lang="zh-CN" altLang="en-US"/>
              <a:pPr>
                <a:defRPr/>
              </a:pPr>
              <a:t>2015/5/7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444B2-F18B-4BF0-9001-D276BA147E7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2845378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1922-7D7B-4D64-B276-806279CDCF51}" type="datetimeFigureOut">
              <a:rPr lang="zh-CN" altLang="en-US"/>
              <a:pPr>
                <a:defRPr/>
              </a:pPr>
              <a:t>2015/5/7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D3EBC-A0E8-4792-8724-AD61460A6F6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978924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FCC13-118C-4E49-BA43-4C9F4E9AC0FA}" type="datetimeFigureOut">
              <a:rPr lang="zh-CN" altLang="en-US"/>
              <a:pPr>
                <a:defRPr/>
              </a:pPr>
              <a:t>2015/5/7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65C03-2CCC-4DA5-A020-08C479A8A95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6615156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BC691-84D5-4175-B0D0-82BC72892B46}" type="datetimeFigureOut">
              <a:rPr lang="zh-CN" altLang="en-US"/>
              <a:pPr>
                <a:defRPr/>
              </a:pPr>
              <a:t>2015/5/7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7412D-FE68-4C40-9DB9-9318B24CD151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7740521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1315F-8846-4635-AF2D-616DD608ABF4}" type="datetimeFigureOut">
              <a:rPr lang="zh-CN" altLang="en-US"/>
              <a:pPr>
                <a:defRPr/>
              </a:pPr>
              <a:t>2015/5/7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8277F-4C48-45BA-B30B-188711B8E7A5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860918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20928-3402-4960-99ED-C7D797903923}" type="datetimeFigureOut">
              <a:rPr lang="zh-CN" altLang="en-US"/>
              <a:pPr>
                <a:defRPr/>
              </a:pPr>
              <a:t>2015/5/7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3F17B-62EA-44DC-BF9E-79D24C6C3A2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8989278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229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宋体" charset="-122"/>
              </a:defRPr>
            </a:lvl1pPr>
          </a:lstStyle>
          <a:p>
            <a:pPr>
              <a:defRPr/>
            </a:pPr>
            <a:fld id="{C81BDAB0-6C2B-43FF-8401-6C025DFC3E95}" type="datetimeFigureOut">
              <a:rPr lang="zh-CN" altLang="en-US"/>
              <a:pPr>
                <a:defRPr/>
              </a:pPr>
              <a:t>2015/5/7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4B2EADC-7471-4E35-BA24-7BA192A46D5A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微软雅黑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微软雅黑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微软雅黑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微软雅黑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微软雅黑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微软雅黑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微软雅黑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5.wmf"/><Relationship Id="rId4" Type="http://schemas.openxmlformats.org/officeDocument/2006/relationships/image" Target="../media/image1.png"/><Relationship Id="rId9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6.wmf"/><Relationship Id="rId9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7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0" y="1500188"/>
            <a:ext cx="9144000" cy="1643062"/>
          </a:xfrm>
          <a:prstGeom prst="rect">
            <a:avLst/>
          </a:prstGeom>
          <a:solidFill>
            <a:srgbClr val="00206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315" name="副标题 2"/>
          <p:cNvSpPr txBox="1">
            <a:spLocks/>
          </p:cNvSpPr>
          <p:nvPr/>
        </p:nvSpPr>
        <p:spPr bwMode="auto">
          <a:xfrm>
            <a:off x="323850" y="242888"/>
            <a:ext cx="2447925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kumimoji="0" lang="en-US" altLang="zh-CN" sz="2000" dirty="0">
              <a:solidFill>
                <a:srgbClr val="DDD9C3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kumimoji="0"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管理运筹学</a:t>
            </a:r>
          </a:p>
        </p:txBody>
      </p:sp>
      <p:sp>
        <p:nvSpPr>
          <p:cNvPr id="13316" name="标题 1"/>
          <p:cNvSpPr txBox="1">
            <a:spLocks/>
          </p:cNvSpPr>
          <p:nvPr/>
        </p:nvSpPr>
        <p:spPr bwMode="auto">
          <a:xfrm>
            <a:off x="0" y="1000125"/>
            <a:ext cx="94297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5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第四章 线性规划在工商</a:t>
            </a:r>
            <a:endParaRPr lang="en-US" altLang="zh-CN" sz="5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/>
            <a:r>
              <a:rPr lang="en-US" altLang="zh-CN" sz="5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en-US" sz="5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管理中的应用</a:t>
            </a:r>
            <a:endParaRPr lang="en-US" altLang="zh-CN" sz="5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  <a:cs typeface="hakuyoxingshu7000"/>
            </a:endParaRPr>
          </a:p>
        </p:txBody>
      </p:sp>
      <p:sp>
        <p:nvSpPr>
          <p:cNvPr id="13317" name="文本框 1"/>
          <p:cNvSpPr txBox="1">
            <a:spLocks noChangeArrowheads="1"/>
          </p:cNvSpPr>
          <p:nvPr/>
        </p:nvSpPr>
        <p:spPr bwMode="auto">
          <a:xfrm>
            <a:off x="3286116" y="3714752"/>
            <a:ext cx="4319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北京理工大学  韩伯棠  教授</a:t>
            </a:r>
          </a:p>
        </p:txBody>
      </p:sp>
      <p:pic>
        <p:nvPicPr>
          <p:cNvPr id="133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150813"/>
            <a:ext cx="12255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1000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 bwMode="auto">
          <a:xfrm rot="16415">
            <a:off x="2120900" y="1711325"/>
            <a:ext cx="4567238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人力资源分配的问题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2106613" y="2559050"/>
            <a:ext cx="4554537" cy="53975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生产计划的问题</a:t>
            </a:r>
          </a:p>
        </p:txBody>
      </p:sp>
      <p:sp>
        <p:nvSpPr>
          <p:cNvPr id="19" name="矩形 18"/>
          <p:cNvSpPr/>
          <p:nvPr/>
        </p:nvSpPr>
        <p:spPr bwMode="auto">
          <a:xfrm>
            <a:off x="2128838" y="3495675"/>
            <a:ext cx="4554537" cy="5413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套裁下料问题</a:t>
            </a:r>
          </a:p>
        </p:txBody>
      </p:sp>
      <p:sp>
        <p:nvSpPr>
          <p:cNvPr id="34" name="矩形 33"/>
          <p:cNvSpPr/>
          <p:nvPr/>
        </p:nvSpPr>
        <p:spPr bwMode="auto">
          <a:xfrm>
            <a:off x="2135188" y="4433888"/>
            <a:ext cx="4554537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grpSp>
        <p:nvGrpSpPr>
          <p:cNvPr id="19462" name="组合 2"/>
          <p:cNvGrpSpPr>
            <a:grpSpLocks/>
          </p:cNvGrpSpPr>
          <p:nvPr/>
        </p:nvGrpSpPr>
        <p:grpSpPr bwMode="auto">
          <a:xfrm>
            <a:off x="179388" y="293688"/>
            <a:ext cx="1822450" cy="542925"/>
            <a:chOff x="288062" y="313492"/>
            <a:chExt cx="1822361" cy="542384"/>
          </a:xfrm>
        </p:grpSpPr>
        <p:sp>
          <p:nvSpPr>
            <p:cNvPr id="19480" name="TextBox 17"/>
            <p:cNvSpPr txBox="1">
              <a:spLocks noChangeArrowheads="1"/>
            </p:cNvSpPr>
            <p:nvPr/>
          </p:nvSpPr>
          <p:spPr bwMode="auto">
            <a:xfrm>
              <a:off x="288062" y="313492"/>
              <a:ext cx="18223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8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本章内容</a:t>
              </a:r>
            </a:p>
          </p:txBody>
        </p:sp>
        <p:sp>
          <p:nvSpPr>
            <p:cNvPr id="2" name="矩形 1"/>
            <p:cNvSpPr/>
            <p:nvPr/>
          </p:nvSpPr>
          <p:spPr>
            <a:xfrm>
              <a:off x="288062" y="332656"/>
              <a:ext cx="1590600" cy="523220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grpSp>
        <p:nvGrpSpPr>
          <p:cNvPr id="19463" name="组合 4"/>
          <p:cNvGrpSpPr>
            <a:grpSpLocks/>
          </p:cNvGrpSpPr>
          <p:nvPr/>
        </p:nvGrpSpPr>
        <p:grpSpPr bwMode="auto">
          <a:xfrm>
            <a:off x="1476375" y="1700213"/>
            <a:ext cx="352425" cy="411162"/>
            <a:chOff x="1573957" y="1346606"/>
            <a:chExt cx="352374" cy="409847"/>
          </a:xfrm>
        </p:grpSpPr>
        <p:sp>
          <p:nvSpPr>
            <p:cNvPr id="20" name="矩形 19"/>
            <p:cNvSpPr/>
            <p:nvPr/>
          </p:nvSpPr>
          <p:spPr bwMode="auto">
            <a:xfrm rot="18837468">
              <a:off x="1579243" y="1409364"/>
              <a:ext cx="341803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9479" name="文本框 3"/>
            <p:cNvSpPr txBox="1">
              <a:spLocks noChangeArrowheads="1"/>
            </p:cNvSpPr>
            <p:nvPr/>
          </p:nvSpPr>
          <p:spPr bwMode="auto">
            <a:xfrm>
              <a:off x="1592479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1</a:t>
              </a:r>
              <a:endParaRPr lang="zh-CN" altLang="en-US"/>
            </a:p>
          </p:txBody>
        </p:sp>
      </p:grpSp>
      <p:grpSp>
        <p:nvGrpSpPr>
          <p:cNvPr id="19464" name="组合 39"/>
          <p:cNvGrpSpPr>
            <a:grpSpLocks/>
          </p:cNvGrpSpPr>
          <p:nvPr/>
        </p:nvGrpSpPr>
        <p:grpSpPr bwMode="auto">
          <a:xfrm>
            <a:off x="1476375" y="3527425"/>
            <a:ext cx="352425" cy="409575"/>
            <a:chOff x="1573957" y="1346606"/>
            <a:chExt cx="352374" cy="409847"/>
          </a:xfrm>
        </p:grpSpPr>
        <p:sp>
          <p:nvSpPr>
            <p:cNvPr id="41" name="矩形 40"/>
            <p:cNvSpPr/>
            <p:nvPr/>
          </p:nvSpPr>
          <p:spPr bwMode="auto">
            <a:xfrm rot="18837468">
              <a:off x="1579375" y="1409496"/>
              <a:ext cx="341539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9477" name="文本框 41"/>
            <p:cNvSpPr txBox="1">
              <a:spLocks noChangeArrowheads="1"/>
            </p:cNvSpPr>
            <p:nvPr/>
          </p:nvSpPr>
          <p:spPr bwMode="auto">
            <a:xfrm>
              <a:off x="1592479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3</a:t>
              </a:r>
              <a:endParaRPr lang="zh-CN" altLang="en-US"/>
            </a:p>
          </p:txBody>
        </p:sp>
      </p:grpSp>
      <p:grpSp>
        <p:nvGrpSpPr>
          <p:cNvPr id="19465" name="组合 42"/>
          <p:cNvGrpSpPr>
            <a:grpSpLocks/>
          </p:cNvGrpSpPr>
          <p:nvPr/>
        </p:nvGrpSpPr>
        <p:grpSpPr bwMode="auto">
          <a:xfrm>
            <a:off x="1498600" y="4478338"/>
            <a:ext cx="361950" cy="395287"/>
            <a:chOff x="1565183" y="1360254"/>
            <a:chExt cx="361148" cy="396199"/>
          </a:xfrm>
        </p:grpSpPr>
        <p:sp>
          <p:nvSpPr>
            <p:cNvPr id="44" name="矩形 43"/>
            <p:cNvSpPr/>
            <p:nvPr/>
          </p:nvSpPr>
          <p:spPr bwMode="auto">
            <a:xfrm rot="18837468">
              <a:off x="1580255" y="1410377"/>
              <a:ext cx="340509" cy="35164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9475" name="文本框 44"/>
            <p:cNvSpPr txBox="1">
              <a:spLocks noChangeArrowheads="1"/>
            </p:cNvSpPr>
            <p:nvPr/>
          </p:nvSpPr>
          <p:spPr bwMode="auto">
            <a:xfrm>
              <a:off x="1565183" y="1360254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4</a:t>
              </a:r>
              <a:endParaRPr lang="zh-CN" altLang="en-US"/>
            </a:p>
          </p:txBody>
        </p:sp>
      </p:grpSp>
      <p:pic>
        <p:nvPicPr>
          <p:cNvPr id="194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150813"/>
            <a:ext cx="12255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矩形 21"/>
          <p:cNvSpPr/>
          <p:nvPr/>
        </p:nvSpPr>
        <p:spPr bwMode="auto">
          <a:xfrm>
            <a:off x="2143125" y="5286375"/>
            <a:ext cx="4554538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投资问题</a:t>
            </a:r>
          </a:p>
        </p:txBody>
      </p:sp>
      <p:grpSp>
        <p:nvGrpSpPr>
          <p:cNvPr id="19468" name="组合 42"/>
          <p:cNvGrpSpPr>
            <a:grpSpLocks/>
          </p:cNvGrpSpPr>
          <p:nvPr/>
        </p:nvGrpSpPr>
        <p:grpSpPr bwMode="auto">
          <a:xfrm>
            <a:off x="1506538" y="5330825"/>
            <a:ext cx="360362" cy="461963"/>
            <a:chOff x="1565183" y="1360254"/>
            <a:chExt cx="361148" cy="461665"/>
          </a:xfrm>
        </p:grpSpPr>
        <p:sp>
          <p:nvSpPr>
            <p:cNvPr id="24" name="矩形 23"/>
            <p:cNvSpPr/>
            <p:nvPr/>
          </p:nvSpPr>
          <p:spPr bwMode="auto">
            <a:xfrm rot="18837468">
              <a:off x="1579984" y="1410525"/>
              <a:ext cx="341092" cy="351602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9473" name="文本框 44"/>
            <p:cNvSpPr txBox="1">
              <a:spLocks noChangeArrowheads="1"/>
            </p:cNvSpPr>
            <p:nvPr/>
          </p:nvSpPr>
          <p:spPr bwMode="auto">
            <a:xfrm>
              <a:off x="1565183" y="1360254"/>
              <a:ext cx="28803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5</a:t>
              </a:r>
              <a:endParaRPr lang="zh-CN" altLang="en-US"/>
            </a:p>
          </p:txBody>
        </p:sp>
      </p:grpSp>
      <p:grpSp>
        <p:nvGrpSpPr>
          <p:cNvPr id="19469" name="组合 28"/>
          <p:cNvGrpSpPr>
            <a:grpSpLocks/>
          </p:cNvGrpSpPr>
          <p:nvPr/>
        </p:nvGrpSpPr>
        <p:grpSpPr bwMode="auto">
          <a:xfrm>
            <a:off x="1457325" y="2573338"/>
            <a:ext cx="352425" cy="461962"/>
            <a:chOff x="1573957" y="1346606"/>
            <a:chExt cx="352374" cy="461665"/>
          </a:xfrm>
        </p:grpSpPr>
        <p:sp>
          <p:nvSpPr>
            <p:cNvPr id="27" name="矩形 26"/>
            <p:cNvSpPr/>
            <p:nvPr/>
          </p:nvSpPr>
          <p:spPr bwMode="auto">
            <a:xfrm rot="18837468">
              <a:off x="1579597" y="1409184"/>
              <a:ext cx="341094" cy="35237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9471" name="文本框 3"/>
            <p:cNvSpPr txBox="1">
              <a:spLocks noChangeArrowheads="1"/>
            </p:cNvSpPr>
            <p:nvPr/>
          </p:nvSpPr>
          <p:spPr bwMode="auto">
            <a:xfrm>
              <a:off x="1592479" y="1346606"/>
              <a:ext cx="28803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2</a:t>
              </a:r>
              <a:endParaRPr lang="zh-CN" altLang="en-US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§2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077" name="TextBox 10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生产计划的问题</a:t>
            </a:r>
          </a:p>
        </p:txBody>
      </p:sp>
      <p:pic>
        <p:nvPicPr>
          <p:cNvPr id="30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-28575" y="1090917"/>
            <a:ext cx="9017000" cy="2643187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lnSpc>
                <a:spcPct val="110000"/>
              </a:lnSpc>
              <a:spcAft>
                <a:spcPts val="0"/>
              </a:spcAft>
              <a:defRPr/>
            </a:pPr>
            <a:endParaRPr kumimoji="0" lang="en-US" altLang="zh-CN" dirty="0">
              <a:latin typeface="宋体" charset="-122"/>
              <a:ea typeface="+mn-ea"/>
            </a:endParaRPr>
          </a:p>
          <a:p>
            <a:pPr marL="342900" indent="-342900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  例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．公司面临外包协作、自行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生产的问题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。甲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、乙、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丙产品都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需要经过铸造、机加工和装配三道工序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。铸造工序中甲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乙可外包，亦可自产，丙必须自产，其余工序必须本厂完成。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问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：为获取最大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利润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，三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种产品各生产多少件？甲、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乙的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铸件有多少由本公司铸造？有多少由外包协作？</a:t>
            </a:r>
          </a:p>
          <a:p>
            <a:pPr marL="342900" indent="-342900" fontAlgn="auto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kumimoji="0" lang="en-US" altLang="zh-CN" dirty="0">
              <a:latin typeface="+mn-lt"/>
              <a:ea typeface="+mn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779879"/>
              </p:ext>
            </p:extLst>
          </p:nvPr>
        </p:nvGraphicFramePr>
        <p:xfrm>
          <a:off x="642910" y="3643314"/>
          <a:ext cx="8136904" cy="252027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92288"/>
                <a:gridCol w="1008112"/>
                <a:gridCol w="1512168"/>
                <a:gridCol w="1512168"/>
                <a:gridCol w="1512168"/>
              </a:tblGrid>
              <a:tr h="280031"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甲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乙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丙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资源限制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每件铸造工时</a:t>
                      </a:r>
                      <a:r>
                        <a:rPr lang="en-US" altLang="zh-CN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小时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5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10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7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8000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每件机械加工工时</a:t>
                      </a:r>
                      <a:r>
                        <a:rPr lang="en-US" altLang="zh-CN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小时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4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8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12000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每件装配工时</a:t>
                      </a:r>
                      <a:r>
                        <a:rPr lang="en-US" altLang="zh-CN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小时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10000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自行生产铸件每件成本</a:t>
                      </a:r>
                      <a:r>
                        <a:rPr lang="en-US" altLang="zh-CN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元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5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4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外包协作铸件每件成本</a:t>
                      </a:r>
                      <a:r>
                        <a:rPr lang="en-US" altLang="zh-CN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元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5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--</a:t>
                      </a:r>
                      <a:endParaRPr lang="zh-CN" alt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机械加工每件成本</a:t>
                      </a:r>
                      <a:r>
                        <a:rPr lang="en-US" altLang="zh-CN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元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装配每件成本</a:t>
                      </a:r>
                      <a:r>
                        <a:rPr lang="en-US" altLang="zh-CN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元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003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每件产品售价</a:t>
                      </a:r>
                      <a:r>
                        <a:rPr lang="en-US" altLang="zh-CN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元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23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18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16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§2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生产计划的问题</a:t>
            </a:r>
          </a:p>
        </p:txBody>
      </p:sp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Rectangle 3"/>
          <p:cNvSpPr txBox="1">
            <a:spLocks noChangeArrowheads="1"/>
          </p:cNvSpPr>
          <p:nvPr/>
        </p:nvSpPr>
        <p:spPr bwMode="auto">
          <a:xfrm>
            <a:off x="647700" y="1276350"/>
            <a:ext cx="7891463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zh-CN" altLang="en-US" sz="2000" dirty="0">
                <a:latin typeface="宋体" panose="02010600030101010101" pitchFamily="2" charset="-122"/>
                <a:ea typeface="楷体_GB2312" pitchFamily="49" charset="-122"/>
              </a:rPr>
              <a:t>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设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分别为三道工序都由本公司加工的甲、乙、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丙三种产品的件数，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zh-CN" altLang="en-US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分别为由外协铸造再由本公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司加工和装配的甲、乙两种产品的件数。</a:t>
            </a:r>
            <a:r>
              <a:rPr kumimoji="0" lang="zh-CN" altLang="en-US" sz="2000" dirty="0">
                <a:latin typeface="宋体" panose="02010600030101010101" pitchFamily="2" charset="-122"/>
                <a:ea typeface="楷体_GB2312" pitchFamily="49" charset="-122"/>
              </a:rPr>
              <a:t>    </a:t>
            </a:r>
            <a:endParaRPr kumimoji="0" lang="zh-CN" altLang="en-US" sz="1600" dirty="0">
              <a:latin typeface="宋体" panose="02010600030101010101" pitchFamily="2" charset="-122"/>
              <a:ea typeface="楷体_GB2312" pitchFamily="49" charset="-122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209550" y="1397000"/>
            <a:ext cx="800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解</a:t>
            </a:r>
            <a:r>
              <a:rPr kumimoji="0" lang="zh-CN" altLang="en-US" dirty="0">
                <a:latin typeface="宋体" panose="02010600030101010101" pitchFamily="2" charset="-122"/>
                <a:ea typeface="楷体_GB2312" pitchFamily="49" charset="-122"/>
              </a:rPr>
              <a:t>：</a:t>
            </a:r>
            <a:endParaRPr lang="zh-CN" altLang="en-US" dirty="0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309563" y="5505450"/>
            <a:ext cx="9277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可得到</a:t>
            </a:r>
            <a:r>
              <a:rPr kumimoji="0" lang="en-US" altLang="zh-CN" i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kumimoji="0" lang="zh-CN" altLang="en-US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kumimoji="0" lang="en-US" altLang="zh-CN" dirty="0" err="1" smtClean="0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 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1,2,3,4,5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的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利润分别为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15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10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9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元。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31788" y="2854325"/>
            <a:ext cx="7929562" cy="559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求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i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的利润：利润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售价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-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各成本之和；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315913" y="3268663"/>
            <a:ext cx="8286750" cy="559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产品甲全部自制的利润                 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=23-(3+2+3)=15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15913" y="3713163"/>
            <a:ext cx="8429625" cy="559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产品甲铸造外协，其余自制的利润       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=23-(5+2+3)=13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17500" y="4184650"/>
            <a:ext cx="8429625" cy="559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产品乙全部自制的利润                 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=18-(5+1+2)=10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300038" y="4643438"/>
            <a:ext cx="8215312" cy="559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产品乙铸造外协，其余自制的利润       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=18-(6+1+2)=9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300038" y="5070475"/>
            <a:ext cx="8247062" cy="559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产品丙的利润                         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=16-(4+3+2)=7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§2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生产计划的问题</a:t>
            </a:r>
          </a:p>
        </p:txBody>
      </p:sp>
      <p:pic>
        <p:nvPicPr>
          <p:cNvPr id="2150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344488" y="1724025"/>
            <a:ext cx="6215062" cy="559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通过以上分析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可建立如下的数学模型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387350" y="2438400"/>
            <a:ext cx="1722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目标函数：</a:t>
            </a:r>
            <a:endParaRPr lang="zh-CN" altLang="en-US" dirty="0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90525" y="2925763"/>
            <a:ext cx="17224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约束条件：</a:t>
            </a:r>
            <a:endParaRPr lang="zh-CN" altLang="en-US" dirty="0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958975" y="2439988"/>
            <a:ext cx="66436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Max   15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+ 10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+ 7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+ 13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+ 9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309688" y="3305175"/>
            <a:ext cx="62150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+ 10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+ 7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≤ 8000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（铸造工时）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298575" y="3824288"/>
            <a:ext cx="8015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+ 4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+ 8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+ 6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+ 4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≤ 12000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 （机械加工工时）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316038" y="4327525"/>
            <a:ext cx="7358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+ 2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+ 2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+ 3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+ 2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≤ 10000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 （装配工时）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312863" y="4797425"/>
            <a:ext cx="3000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0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30200" y="400050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§2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987425"/>
            <a:ext cx="5892800" cy="39688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2322513" y="400050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生产计划的问题</a:t>
            </a:r>
          </a:p>
        </p:txBody>
      </p:sp>
      <p:pic>
        <p:nvPicPr>
          <p:cNvPr id="41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381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3"/>
          <p:cNvSpPr txBox="1">
            <a:spLocks noChangeArrowheads="1"/>
          </p:cNvSpPr>
          <p:nvPr/>
        </p:nvSpPr>
        <p:spPr bwMode="auto">
          <a:xfrm>
            <a:off x="244475" y="1194309"/>
            <a:ext cx="8899525" cy="306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例</a:t>
            </a:r>
            <a:r>
              <a:rPr kumimoji="0" lang="en-US" altLang="zh-CN" dirty="0">
                <a:latin typeface="Arial" panose="020B0604020202020204" pitchFamily="34" charset="0"/>
                <a:ea typeface="楷体" panose="02010609060101010101" pitchFamily="49" charset="-122"/>
              </a:rPr>
              <a:t>4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．机械厂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生产</a:t>
            </a:r>
            <a:r>
              <a:rPr kumimoji="0" lang="en-US" altLang="zh-CN" dirty="0">
                <a:latin typeface="Arial" panose="020B0604020202020204" pitchFamily="34" charset="0"/>
                <a:ea typeface="楷体" panose="02010609060101010101" pitchFamily="49" charset="-122"/>
              </a:rPr>
              <a:t>Ⅰ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dirty="0">
                <a:latin typeface="Arial" panose="020B0604020202020204" pitchFamily="34" charset="0"/>
                <a:ea typeface="楷体" panose="02010609060101010101" pitchFamily="49" charset="-122"/>
              </a:rPr>
              <a:t>Ⅱ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dirty="0" smtClean="0">
                <a:latin typeface="Arial" panose="020B0604020202020204" pitchFamily="34" charset="0"/>
                <a:ea typeface="楷体" panose="02010609060101010101" pitchFamily="49" charset="-122"/>
              </a:rPr>
              <a:t>Ⅲ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产品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，均要经过</a:t>
            </a:r>
            <a:r>
              <a:rPr kumimoji="0" lang="en-US" altLang="zh-CN" dirty="0">
                <a:latin typeface="Arial" panose="020B0604020202020204" pitchFamily="34" charset="0"/>
                <a:ea typeface="楷体" panose="02010609060101010101" pitchFamily="49" charset="-122"/>
              </a:rPr>
              <a:t>A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dirty="0">
                <a:latin typeface="Arial" panose="020B0604020202020204" pitchFamily="34" charset="0"/>
                <a:ea typeface="楷体" panose="02010609060101010101" pitchFamily="49" charset="-122"/>
              </a:rPr>
              <a:t>B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两道工序。</a:t>
            </a:r>
            <a:endParaRPr kumimoji="0" lang="en-US" altLang="zh-CN" dirty="0" smtClean="0">
              <a:latin typeface="Arial" panose="020B0604020202020204" pitchFamily="34" charset="0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两种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规格的设备</a:t>
            </a:r>
            <a:r>
              <a:rPr kumimoji="0" lang="en-US" altLang="zh-CN" dirty="0">
                <a:latin typeface="Arial" panose="020B0604020202020204" pitchFamily="34" charset="0"/>
                <a:ea typeface="楷体" panose="02010609060101010101" pitchFamily="49" charset="-122"/>
              </a:rPr>
              <a:t>A</a:t>
            </a:r>
            <a:r>
              <a:rPr kumimoji="0" lang="en-US" altLang="zh-CN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dirty="0">
                <a:latin typeface="Arial" panose="020B0604020202020204" pitchFamily="34" charset="0"/>
                <a:ea typeface="楷体" panose="02010609060101010101" pitchFamily="49" charset="-122"/>
              </a:rPr>
              <a:t>A</a:t>
            </a:r>
            <a:r>
              <a:rPr kumimoji="0" lang="en-US" altLang="zh-CN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能完成 </a:t>
            </a:r>
            <a:r>
              <a:rPr kumimoji="0" lang="en-US" altLang="zh-CN" dirty="0">
                <a:latin typeface="Arial" panose="020B0604020202020204" pitchFamily="34" charset="0"/>
                <a:ea typeface="楷体" panose="02010609060101010101" pitchFamily="49" charset="-122"/>
              </a:rPr>
              <a:t>A 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工序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；三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种规格的设备</a:t>
            </a:r>
            <a:r>
              <a:rPr kumimoji="0" lang="en-US" altLang="zh-CN" dirty="0">
                <a:latin typeface="Arial" panose="020B0604020202020204" pitchFamily="34" charset="0"/>
                <a:ea typeface="楷体" panose="02010609060101010101" pitchFamily="49" charset="-122"/>
              </a:rPr>
              <a:t>B</a:t>
            </a:r>
            <a:r>
              <a:rPr kumimoji="0" lang="en-US" altLang="zh-CN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dirty="0" smtClean="0">
                <a:latin typeface="Arial" panose="020B0604020202020204" pitchFamily="34" charset="0"/>
                <a:ea typeface="楷体" panose="02010609060101010101" pitchFamily="49" charset="-122"/>
              </a:rPr>
              <a:t>B</a:t>
            </a:r>
            <a:r>
              <a:rPr kumimoji="0" lang="en-US" altLang="zh-CN" baseline="-25000" dirty="0" smtClean="0">
                <a:latin typeface="Arial" panose="020B0604020202020204" pitchFamily="34" charset="0"/>
                <a:ea typeface="楷体" panose="02010609060101010101" pitchFamily="49" charset="-122"/>
              </a:rPr>
              <a:t>2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endParaRPr kumimoji="0" lang="en-US" altLang="zh-CN" dirty="0" smtClean="0">
              <a:latin typeface="Arial" panose="020B0604020202020204" pitchFamily="34" charset="0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kumimoji="0" lang="en-US" altLang="zh-CN" dirty="0" smtClean="0">
                <a:latin typeface="Arial" panose="020B0604020202020204" pitchFamily="34" charset="0"/>
                <a:ea typeface="楷体" panose="02010609060101010101" pitchFamily="49" charset="-122"/>
              </a:rPr>
              <a:t>B</a:t>
            </a:r>
            <a:r>
              <a:rPr kumimoji="0" lang="en-US" altLang="zh-CN" baseline="-25000" dirty="0" smtClean="0">
                <a:latin typeface="Arial" panose="020B0604020202020204" pitchFamily="34" charset="0"/>
                <a:ea typeface="楷体" panose="02010609060101010101" pitchFamily="49" charset="-122"/>
              </a:rPr>
              <a:t>3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能完成 </a:t>
            </a:r>
            <a:r>
              <a:rPr kumimoji="0" lang="en-US" altLang="zh-CN" dirty="0">
                <a:latin typeface="Arial" panose="020B0604020202020204" pitchFamily="34" charset="0"/>
                <a:ea typeface="楷体" panose="02010609060101010101" pitchFamily="49" charset="-122"/>
              </a:rPr>
              <a:t>B 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工序。</a:t>
            </a:r>
            <a:r>
              <a:rPr kumimoji="0" lang="en-US" altLang="zh-CN" dirty="0">
                <a:latin typeface="Arial" panose="020B0604020202020204" pitchFamily="34" charset="0"/>
                <a:ea typeface="楷体" panose="02010609060101010101" pitchFamily="49" charset="-122"/>
              </a:rPr>
              <a:t>Ⅰ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可在</a:t>
            </a:r>
            <a:r>
              <a:rPr kumimoji="0" lang="en-US" altLang="zh-CN" dirty="0">
                <a:latin typeface="Arial" panose="020B0604020202020204" pitchFamily="34" charset="0"/>
                <a:ea typeface="楷体" panose="02010609060101010101" pitchFamily="49" charset="-122"/>
              </a:rPr>
              <a:t>A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dirty="0" smtClean="0">
                <a:latin typeface="Arial" panose="020B0604020202020204" pitchFamily="34" charset="0"/>
                <a:ea typeface="楷体" panose="02010609060101010101" pitchFamily="49" charset="-122"/>
              </a:rPr>
              <a:t>B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的任何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规格的设备上加工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；</a:t>
            </a:r>
            <a:r>
              <a:rPr kumimoji="0" lang="en-US" altLang="zh-CN" dirty="0" smtClean="0">
                <a:latin typeface="Arial" panose="020B0604020202020204" pitchFamily="34" charset="0"/>
                <a:ea typeface="楷体" panose="02010609060101010101" pitchFamily="49" charset="-122"/>
              </a:rPr>
              <a:t>Ⅱ 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可</a:t>
            </a:r>
            <a:endParaRPr kumimoji="0" lang="en-US" altLang="zh-CN" dirty="0" smtClean="0">
              <a:latin typeface="Arial" panose="020B0604020202020204" pitchFamily="34" charset="0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在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任意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规格的</a:t>
            </a:r>
            <a:r>
              <a:rPr kumimoji="0" lang="en-US" altLang="zh-CN" dirty="0" smtClean="0">
                <a:latin typeface="Arial" panose="020B0604020202020204" pitchFamily="34" charset="0"/>
                <a:ea typeface="楷体" panose="02010609060101010101" pitchFamily="49" charset="-122"/>
              </a:rPr>
              <a:t>A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上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加工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，</a:t>
            </a:r>
            <a:r>
              <a:rPr kumimoji="0" lang="en-US" altLang="zh-CN" dirty="0" smtClean="0">
                <a:latin typeface="Arial" panose="020B0604020202020204" pitchFamily="34" charset="0"/>
                <a:ea typeface="楷体" panose="02010609060101010101" pitchFamily="49" charset="-122"/>
              </a:rPr>
              <a:t>B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工序只能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在</a:t>
            </a:r>
            <a:r>
              <a:rPr kumimoji="0" lang="en-US" altLang="zh-CN" dirty="0" smtClean="0">
                <a:latin typeface="Arial" panose="020B0604020202020204" pitchFamily="34" charset="0"/>
                <a:ea typeface="楷体" panose="02010609060101010101" pitchFamily="49" charset="-122"/>
              </a:rPr>
              <a:t>B</a:t>
            </a:r>
            <a:r>
              <a:rPr kumimoji="0" lang="en-US" altLang="zh-CN" baseline="-25000" dirty="0" smtClean="0">
                <a:latin typeface="Arial" panose="020B0604020202020204" pitchFamily="34" charset="0"/>
                <a:ea typeface="楷体" panose="02010609060101010101" pitchFamily="49" charset="-122"/>
              </a:rPr>
              <a:t>1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上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加工；</a:t>
            </a:r>
            <a:r>
              <a:rPr kumimoji="0" lang="en-US" altLang="zh-CN" dirty="0">
                <a:latin typeface="Arial" panose="020B0604020202020204" pitchFamily="34" charset="0"/>
                <a:ea typeface="楷体" panose="02010609060101010101" pitchFamily="49" charset="-122"/>
              </a:rPr>
              <a:t>Ⅲ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只能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在</a:t>
            </a:r>
            <a:r>
              <a:rPr kumimoji="0" lang="en-US" altLang="zh-CN" dirty="0" smtClean="0">
                <a:latin typeface="Arial" panose="020B0604020202020204" pitchFamily="34" charset="0"/>
                <a:ea typeface="楷体" panose="02010609060101010101" pitchFamily="49" charset="-122"/>
              </a:rPr>
              <a:t>A</a:t>
            </a:r>
            <a:r>
              <a:rPr kumimoji="0" lang="en-US" altLang="zh-CN" baseline="-25000" dirty="0" smtClean="0">
                <a:latin typeface="Arial" panose="020B0604020202020204" pitchFamily="34" charset="0"/>
                <a:ea typeface="楷体" panose="02010609060101010101" pitchFamily="49" charset="-122"/>
              </a:rPr>
              <a:t>2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与</a:t>
            </a:r>
            <a:r>
              <a:rPr kumimoji="0" lang="en-US" altLang="zh-CN" dirty="0" smtClean="0">
                <a:latin typeface="Arial" panose="020B0604020202020204" pitchFamily="34" charset="0"/>
                <a:ea typeface="楷体" panose="02010609060101010101" pitchFamily="49" charset="-122"/>
              </a:rPr>
              <a:t>B</a:t>
            </a:r>
            <a:r>
              <a:rPr kumimoji="0" lang="en-US" altLang="zh-CN" baseline="-25000" dirty="0" smtClean="0">
                <a:latin typeface="Arial" panose="020B0604020202020204" pitchFamily="34" charset="0"/>
                <a:ea typeface="楷体" panose="02010609060101010101" pitchFamily="49" charset="-122"/>
              </a:rPr>
              <a:t>2</a:t>
            </a:r>
          </a:p>
          <a:p>
            <a:pPr eaLnBrk="1" hangingPunct="1">
              <a:lnSpc>
                <a:spcPct val="120000"/>
              </a:lnSpc>
            </a:pP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上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加工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。</a:t>
            </a:r>
            <a:endParaRPr kumimoji="0" lang="en-US" altLang="zh-CN" dirty="0" smtClean="0">
              <a:latin typeface="Arial" panose="020B0604020202020204" pitchFamily="34" charset="0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问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：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为获得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最大利润，应如何制定最优的产品</a:t>
            </a:r>
            <a:r>
              <a:rPr kumimoji="0" lang="zh-CN" altLang="en-US" dirty="0" smtClean="0">
                <a:latin typeface="Arial" panose="020B0604020202020204" pitchFamily="34" charset="0"/>
                <a:ea typeface="楷体" panose="02010609060101010101" pitchFamily="49" charset="-122"/>
              </a:rPr>
              <a:t>加工</a:t>
            </a:r>
            <a:r>
              <a:rPr kumimoji="0" lang="zh-CN" altLang="en-US" dirty="0">
                <a:latin typeface="Arial" panose="020B0604020202020204" pitchFamily="34" charset="0"/>
                <a:ea typeface="楷体" panose="02010609060101010101" pitchFamily="49" charset="-122"/>
              </a:rPr>
              <a:t>方案？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367362"/>
              </p:ext>
            </p:extLst>
          </p:nvPr>
        </p:nvGraphicFramePr>
        <p:xfrm>
          <a:off x="361464" y="4025956"/>
          <a:ext cx="8584099" cy="251067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36176"/>
                <a:gridCol w="1113265"/>
                <a:gridCol w="1113265"/>
                <a:gridCol w="1113265"/>
                <a:gridCol w="1104064"/>
                <a:gridCol w="1104064"/>
              </a:tblGrid>
              <a:tr h="2729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设备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产品单件工时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设备的有效台时</a:t>
                      </a:r>
                      <a:endParaRPr lang="zh-CN" altLang="en-US" sz="1600" b="1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满负荷时的设备费用</a:t>
                      </a:r>
                      <a:endParaRPr lang="zh-CN" alt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97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I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II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III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797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A</a:t>
                      </a:r>
                      <a:r>
                        <a:rPr lang="en-US" sz="105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5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10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6000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300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97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A</a:t>
                      </a:r>
                      <a:r>
                        <a:rPr lang="en-US" sz="105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7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9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12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10000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321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97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B</a:t>
                      </a:r>
                      <a:r>
                        <a:rPr lang="en-US" sz="105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8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4000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250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97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B</a:t>
                      </a:r>
                      <a:r>
                        <a:rPr lang="en-US" sz="105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4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11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7000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783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97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B</a:t>
                      </a:r>
                      <a:r>
                        <a:rPr lang="en-US" sz="105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7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4000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200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97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原料（元</a:t>
                      </a:r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zh-CN" altLang="en-US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件）</a:t>
                      </a:r>
                      <a:endParaRPr lang="zh-CN" alt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0.25 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0.35 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0.50 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97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售价（元</a:t>
                      </a:r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zh-CN" altLang="en-US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件）</a:t>
                      </a:r>
                      <a:endParaRPr lang="zh-CN" alt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1.25 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2.00 </a:t>
                      </a:r>
                      <a:endParaRPr lang="en-US" altLang="zh-CN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2.80 </a:t>
                      </a:r>
                      <a:endParaRPr lang="en-US" altLang="zh-CN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501650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§2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089025"/>
            <a:ext cx="5892800" cy="39688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2322513" y="501650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生产计划的问题</a:t>
            </a:r>
          </a:p>
        </p:txBody>
      </p:sp>
      <p:pic>
        <p:nvPicPr>
          <p:cNvPr id="225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95263" y="1204913"/>
            <a:ext cx="800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解</a:t>
            </a:r>
            <a:r>
              <a:rPr kumimoji="0" lang="zh-CN" altLang="en-US" dirty="0">
                <a:latin typeface="宋体" panose="02010600030101010101" pitchFamily="2" charset="-122"/>
                <a:ea typeface="楷体_GB2312" pitchFamily="49" charset="-122"/>
              </a:rPr>
              <a:t>：</a:t>
            </a:r>
            <a:endParaRPr lang="zh-CN" altLang="en-US" dirty="0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736600" y="1177925"/>
            <a:ext cx="8215313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设</a:t>
            </a:r>
            <a:r>
              <a:rPr kumimoji="0" lang="en-US" altLang="zh-CN" i="1" dirty="0" err="1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i="1" baseline="-25000" dirty="0" err="1">
                <a:latin typeface="楷体" panose="02010609060101010101" pitchFamily="49" charset="-122"/>
                <a:ea typeface="楷体" panose="02010609060101010101" pitchFamily="49" charset="-122"/>
              </a:rPr>
              <a:t>ijk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表示产品 </a:t>
            </a:r>
            <a:r>
              <a:rPr kumimoji="0"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在工序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j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（工序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A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用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表示，工序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B </a:t>
            </a:r>
          </a:p>
          <a:p>
            <a:pPr eaLnBrk="1" hangingPunct="1">
              <a:lnSpc>
                <a:spcPct val="12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用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表示）的设备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k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上加工的数量，建立如下的数学模型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898525" y="2016125"/>
            <a:ext cx="8215313" cy="47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+ 10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211      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≤ 6000   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 设备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903288" y="2386013"/>
            <a:ext cx="7715250" cy="47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 9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+ 12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≤ 10000  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 设备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898525" y="2741613"/>
            <a:ext cx="7286625" cy="47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 8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     ≤ 4000   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 设备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889000" y="3095625"/>
            <a:ext cx="7643813" cy="47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    + 11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322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≤ 7000   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 设备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889000" y="3465513"/>
            <a:ext cx="7643813" cy="47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    ≤ 4000   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 设备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879475" y="3822700"/>
            <a:ext cx="8955088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-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-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-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= 0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Ⅰ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产品在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工序加工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               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的数量相等）</a:t>
            </a: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877888" y="4622800"/>
            <a:ext cx="8929687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212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-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     = 0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Ⅱ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产品在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工序加工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               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的数量相等）</a:t>
            </a: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188913" y="2022475"/>
            <a:ext cx="954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s.t.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dirty="0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855663" y="5405438"/>
            <a:ext cx="8258175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312       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-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322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      = 0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Ⅲ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产品在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工序加工  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               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的数量相等）</a:t>
            </a: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882650" y="6180138"/>
            <a:ext cx="6572250" cy="476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kumimoji="0" lang="en-US" altLang="zh-CN" i="1" dirty="0" err="1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 err="1">
                <a:latin typeface="楷体" panose="02010609060101010101" pitchFamily="49" charset="-122"/>
                <a:ea typeface="楷体" panose="02010609060101010101" pitchFamily="49" charset="-122"/>
              </a:rPr>
              <a:t>ijk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0  , </a:t>
            </a:r>
            <a:r>
              <a:rPr kumimoji="0"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= 1,2,3; j = 1,2; k = 1,2,3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§2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生产计划的问题</a:t>
            </a:r>
          </a:p>
        </p:txBody>
      </p:sp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65088" y="1857375"/>
            <a:ext cx="9215437" cy="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利润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 [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（销售单价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原料单价）* 产品件数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]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之和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（每台时的设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备费用*设备实际使用的总台时数）之和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71438" y="1357313"/>
            <a:ext cx="7286625" cy="504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目标函数为计算利润最大化，利润的计算公式为：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92075" y="3013075"/>
            <a:ext cx="1722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目标函数：</a:t>
            </a:r>
            <a:endParaRPr lang="zh-CN" altLang="en-US" dirty="0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61925" y="5035550"/>
            <a:ext cx="1416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整理得：</a:t>
            </a:r>
            <a:endParaRPr lang="zh-CN" altLang="en-US" dirty="0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70038" y="3033713"/>
            <a:ext cx="750093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Max (1.25-0.25)(x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111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+x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112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)+(2-0.35) (x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211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+x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212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) +(2.80-0.5)x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312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 –300/6000(5x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111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+10x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211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)-321/10000(7x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112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+9x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212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+12x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312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)-   250/4000(6x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121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+8x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221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)-783/7000(4x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122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+11x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322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)-200/4000(7x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123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).</a:t>
            </a:r>
            <a:endParaRPr lang="zh-CN" altLang="en-US" sz="2000" dirty="0"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316038" y="5060950"/>
            <a:ext cx="7858125" cy="958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Max 0.75</a:t>
            </a:r>
            <a:r>
              <a:rPr kumimoji="0"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111</a:t>
            </a:r>
            <a:r>
              <a:rPr kumimoji="0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+0.7753</a:t>
            </a:r>
            <a:r>
              <a:rPr kumimoji="0"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112</a:t>
            </a:r>
            <a:r>
              <a:rPr kumimoji="0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+1.15</a:t>
            </a:r>
            <a:r>
              <a:rPr kumimoji="0"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211</a:t>
            </a:r>
            <a:r>
              <a:rPr kumimoji="0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+1.3611</a:t>
            </a:r>
            <a:r>
              <a:rPr kumimoji="0"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212</a:t>
            </a:r>
            <a:r>
              <a:rPr kumimoji="0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+1.9148</a:t>
            </a:r>
            <a:r>
              <a:rPr kumimoji="0"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312</a:t>
            </a:r>
            <a:r>
              <a:rPr kumimoji="0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-0.375</a:t>
            </a:r>
            <a:r>
              <a:rPr kumimoji="0"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  <a:r>
              <a:rPr kumimoji="0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-0.5</a:t>
            </a:r>
            <a:r>
              <a:rPr kumimoji="0"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221</a:t>
            </a:r>
            <a:r>
              <a:rPr kumimoji="0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-0.4474</a:t>
            </a:r>
            <a:r>
              <a:rPr kumimoji="0"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  <a:r>
              <a:rPr kumimoji="0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-1.2304</a:t>
            </a:r>
            <a:r>
              <a:rPr kumimoji="0"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322</a:t>
            </a:r>
            <a:r>
              <a:rPr kumimoji="0"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-0.35</a:t>
            </a:r>
            <a:r>
              <a:rPr kumimoji="0"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123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§2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生产计划的问题</a:t>
            </a:r>
          </a:p>
        </p:txBody>
      </p:sp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组合 21"/>
          <p:cNvGrpSpPr/>
          <p:nvPr/>
        </p:nvGrpSpPr>
        <p:grpSpPr>
          <a:xfrm>
            <a:off x="670104" y="2177216"/>
            <a:ext cx="7215238" cy="4530471"/>
            <a:chOff x="670104" y="2177216"/>
            <a:chExt cx="7215238" cy="4530471"/>
          </a:xfrm>
        </p:grpSpPr>
        <p:sp>
          <p:nvSpPr>
            <p:cNvPr id="7" name="矩形 6"/>
            <p:cNvSpPr>
              <a:spLocks noChangeArrowheads="1"/>
            </p:cNvSpPr>
            <p:nvPr/>
          </p:nvSpPr>
          <p:spPr bwMode="auto">
            <a:xfrm>
              <a:off x="670104" y="2177216"/>
              <a:ext cx="7215238" cy="453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marL="457200" indent="-457200" eaLnBrk="1" hangingPunct="1">
                <a:lnSpc>
                  <a:spcPct val="130000"/>
                </a:lnSpc>
                <a:spcBef>
                  <a:spcPct val="20000"/>
                </a:spcBef>
                <a:buAutoNum type="arabicPeriod"/>
              </a:pPr>
              <a:r>
                <a:rPr kumimoji="0" lang="zh-CN" altLang="en-US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合并同类项，自行完成；</a:t>
              </a:r>
              <a:endParaRPr kumimoji="0"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marL="457200" indent="-457200" eaLnBrk="1" hangingPunct="1">
                <a:lnSpc>
                  <a:spcPct val="130000"/>
                </a:lnSpc>
                <a:spcBef>
                  <a:spcPct val="20000"/>
                </a:spcBef>
                <a:buAutoNum type="arabicPeriod"/>
              </a:pPr>
              <a:r>
                <a:rPr kumimoji="0" lang="zh-CN" altLang="en-US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移项问题；</a:t>
              </a:r>
              <a:endParaRPr kumimoji="0"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marL="457200" indent="-457200" eaLnBrk="1" hangingPunct="1">
                <a:lnSpc>
                  <a:spcPct val="130000"/>
                </a:lnSpc>
                <a:spcBef>
                  <a:spcPct val="20000"/>
                </a:spcBef>
                <a:buAutoNum type="arabicPeriod"/>
              </a:pPr>
              <a:r>
                <a:rPr kumimoji="0" lang="zh-CN" altLang="en-US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变量下标的转换问题；</a:t>
              </a:r>
              <a:r>
                <a:rPr kumimoji="0" lang="en-US" altLang="zh-CN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</a:p>
            <a:p>
              <a:pPr marL="457200" indent="-457200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kumimoji="0" lang="en-US" altLang="zh-CN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   </a:t>
              </a:r>
              <a:r>
                <a:rPr kumimoji="0" lang="zh-CN" altLang="en-US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把变量设定中两维和三维下标将为一维；</a:t>
              </a:r>
              <a:endParaRPr kumimoji="0"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marL="457200" indent="-457200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kumimoji="0" lang="en-US" altLang="zh-CN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   </a:t>
              </a:r>
              <a:r>
                <a:rPr kumimoji="0" lang="zh-CN" altLang="en-US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例：</a:t>
              </a:r>
              <a:r>
                <a:rPr kumimoji="0" lang="en-US" altLang="zh-CN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 </a:t>
              </a:r>
              <a:r>
                <a:rPr kumimoji="0" lang="en-US" altLang="zh-CN" sz="2800" dirty="0" err="1" smtClean="0">
                  <a:latin typeface="楷体" panose="02010609060101010101" pitchFamily="49" charset="-122"/>
                  <a:ea typeface="楷体" panose="02010609060101010101" pitchFamily="49" charset="-122"/>
                </a:rPr>
                <a:t>x</a:t>
              </a:r>
              <a:r>
                <a:rPr kumimoji="0" lang="en-US" altLang="zh-CN" sz="2800" baseline="-25000" dirty="0" err="1" smtClean="0">
                  <a:latin typeface="楷体" panose="02010609060101010101" pitchFamily="49" charset="-122"/>
                  <a:ea typeface="楷体" panose="02010609060101010101" pitchFamily="49" charset="-122"/>
                </a:rPr>
                <a:t>ijk</a:t>
              </a:r>
              <a:r>
                <a:rPr kumimoji="0" lang="zh-CN" altLang="en-US" sz="2800" baseline="-250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：</a:t>
              </a:r>
              <a:r>
                <a:rPr kumimoji="0" lang="en-US" altLang="zh-CN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 x</a:t>
              </a:r>
              <a:r>
                <a:rPr kumimoji="0" lang="en-US" altLang="zh-CN" sz="2800" baseline="-250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111       </a:t>
              </a:r>
              <a:r>
                <a:rPr kumimoji="0" lang="en-US" altLang="zh-CN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 x</a:t>
              </a:r>
              <a:r>
                <a:rPr kumimoji="0" lang="en-US" altLang="zh-CN" sz="2800" baseline="-250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1</a:t>
              </a:r>
            </a:p>
            <a:p>
              <a:pPr marL="457200" indent="-457200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kumimoji="0" lang="en-US" altLang="zh-CN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              x</a:t>
              </a:r>
              <a:r>
                <a:rPr kumimoji="0" lang="en-US" altLang="zh-CN" sz="2800" baseline="-250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112        </a:t>
              </a:r>
              <a:r>
                <a:rPr kumimoji="0" lang="en-US" altLang="zh-CN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x</a:t>
              </a:r>
              <a:r>
                <a:rPr kumimoji="0" lang="en-US" altLang="zh-CN" sz="2800" baseline="-250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2   </a:t>
              </a:r>
              <a:r>
                <a:rPr kumimoji="0" lang="zh-CN" altLang="en-US" sz="2800" baseline="-250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。。。</a:t>
              </a:r>
              <a:r>
                <a:rPr kumimoji="0" lang="zh-CN" altLang="en-US" sz="2800" dirty="0" smtClean="0">
                  <a:latin typeface="楷体" panose="02010609060101010101" pitchFamily="49" charset="-122"/>
                  <a:ea typeface="楷体" panose="02010609060101010101" pitchFamily="49" charset="-122"/>
                </a:rPr>
                <a:t>  </a:t>
              </a:r>
              <a:endParaRPr kumimoji="0"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endParaRPr>
            </a:p>
            <a:p>
              <a:pPr marL="457200" indent="-457200" eaLnBrk="1" hangingPunct="1">
                <a:lnSpc>
                  <a:spcPct val="130000"/>
                </a:lnSpc>
                <a:spcBef>
                  <a:spcPct val="20000"/>
                </a:spcBef>
                <a:buAutoNum type="arabicPeriod"/>
              </a:pPr>
              <a:endParaRPr kumimoji="0"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9" name="右箭头 18"/>
            <p:cNvSpPr/>
            <p:nvPr/>
          </p:nvSpPr>
          <p:spPr>
            <a:xfrm>
              <a:off x="3828124" y="5086822"/>
              <a:ext cx="642942" cy="2143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 </a:t>
              </a:r>
              <a:endParaRPr lang="zh-CN" altLang="en-US" dirty="0"/>
            </a:p>
          </p:txBody>
        </p:sp>
        <p:sp>
          <p:nvSpPr>
            <p:cNvPr id="20" name="右箭头 19"/>
            <p:cNvSpPr/>
            <p:nvPr/>
          </p:nvSpPr>
          <p:spPr>
            <a:xfrm>
              <a:off x="3916612" y="5685520"/>
              <a:ext cx="642942" cy="2143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/>
                <a:t> </a:t>
              </a:r>
              <a:endParaRPr lang="zh-CN" altLang="en-US" dirty="0"/>
            </a:p>
          </p:txBody>
        </p:sp>
      </p:grpSp>
      <p:sp>
        <p:nvSpPr>
          <p:cNvPr id="21" name="矩形 20"/>
          <p:cNvSpPr/>
          <p:nvPr/>
        </p:nvSpPr>
        <p:spPr>
          <a:xfrm>
            <a:off x="642910" y="1500174"/>
            <a:ext cx="2646878" cy="5724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kumimoji="0" lang="zh-CN" altLang="en-US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需要注意的问题：</a:t>
            </a:r>
            <a:endParaRPr kumimoji="0" lang="en-US" altLang="zh-CN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 bwMode="auto">
          <a:xfrm rot="16415">
            <a:off x="2120900" y="1711325"/>
            <a:ext cx="4567238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人力资源分配的问题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2106613" y="2559050"/>
            <a:ext cx="4554537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生产计划的问题</a:t>
            </a:r>
          </a:p>
        </p:txBody>
      </p:sp>
      <p:sp>
        <p:nvSpPr>
          <p:cNvPr id="19" name="矩形 18"/>
          <p:cNvSpPr/>
          <p:nvPr/>
        </p:nvSpPr>
        <p:spPr bwMode="auto">
          <a:xfrm>
            <a:off x="2128838" y="3495675"/>
            <a:ext cx="4554537" cy="54133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套裁下料问题</a:t>
            </a:r>
          </a:p>
        </p:txBody>
      </p:sp>
      <p:sp>
        <p:nvSpPr>
          <p:cNvPr id="34" name="矩形 33"/>
          <p:cNvSpPr/>
          <p:nvPr/>
        </p:nvSpPr>
        <p:spPr bwMode="auto">
          <a:xfrm>
            <a:off x="2135188" y="4433888"/>
            <a:ext cx="4554537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grpSp>
        <p:nvGrpSpPr>
          <p:cNvPr id="24582" name="组合 2"/>
          <p:cNvGrpSpPr>
            <a:grpSpLocks/>
          </p:cNvGrpSpPr>
          <p:nvPr/>
        </p:nvGrpSpPr>
        <p:grpSpPr bwMode="auto">
          <a:xfrm>
            <a:off x="179388" y="293688"/>
            <a:ext cx="1822450" cy="542925"/>
            <a:chOff x="288062" y="313492"/>
            <a:chExt cx="1822361" cy="542384"/>
          </a:xfrm>
        </p:grpSpPr>
        <p:sp>
          <p:nvSpPr>
            <p:cNvPr id="24600" name="TextBox 17"/>
            <p:cNvSpPr txBox="1">
              <a:spLocks noChangeArrowheads="1"/>
            </p:cNvSpPr>
            <p:nvPr/>
          </p:nvSpPr>
          <p:spPr bwMode="auto">
            <a:xfrm>
              <a:off x="288062" y="313492"/>
              <a:ext cx="18223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8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本章内容</a:t>
              </a:r>
            </a:p>
          </p:txBody>
        </p:sp>
        <p:sp>
          <p:nvSpPr>
            <p:cNvPr id="2" name="矩形 1"/>
            <p:cNvSpPr/>
            <p:nvPr/>
          </p:nvSpPr>
          <p:spPr>
            <a:xfrm>
              <a:off x="288062" y="332656"/>
              <a:ext cx="1590600" cy="523220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grpSp>
        <p:nvGrpSpPr>
          <p:cNvPr id="24583" name="组合 4"/>
          <p:cNvGrpSpPr>
            <a:grpSpLocks/>
          </p:cNvGrpSpPr>
          <p:nvPr/>
        </p:nvGrpSpPr>
        <p:grpSpPr bwMode="auto">
          <a:xfrm>
            <a:off x="1476375" y="1700213"/>
            <a:ext cx="352425" cy="411162"/>
            <a:chOff x="1573957" y="1346606"/>
            <a:chExt cx="352374" cy="409847"/>
          </a:xfrm>
        </p:grpSpPr>
        <p:sp>
          <p:nvSpPr>
            <p:cNvPr id="20" name="矩形 19"/>
            <p:cNvSpPr/>
            <p:nvPr/>
          </p:nvSpPr>
          <p:spPr bwMode="auto">
            <a:xfrm rot="18837468">
              <a:off x="1579243" y="1409364"/>
              <a:ext cx="341803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24599" name="文本框 3"/>
            <p:cNvSpPr txBox="1">
              <a:spLocks noChangeArrowheads="1"/>
            </p:cNvSpPr>
            <p:nvPr/>
          </p:nvSpPr>
          <p:spPr bwMode="auto">
            <a:xfrm>
              <a:off x="1592479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1</a:t>
              </a:r>
              <a:endParaRPr lang="zh-CN" altLang="en-US"/>
            </a:p>
          </p:txBody>
        </p:sp>
      </p:grpSp>
      <p:grpSp>
        <p:nvGrpSpPr>
          <p:cNvPr id="24584" name="组合 36"/>
          <p:cNvGrpSpPr>
            <a:grpSpLocks/>
          </p:cNvGrpSpPr>
          <p:nvPr/>
        </p:nvGrpSpPr>
        <p:grpSpPr bwMode="auto">
          <a:xfrm>
            <a:off x="1495425" y="2589213"/>
            <a:ext cx="352425" cy="411162"/>
            <a:chOff x="1573957" y="1346606"/>
            <a:chExt cx="352374" cy="409847"/>
          </a:xfrm>
        </p:grpSpPr>
        <p:sp>
          <p:nvSpPr>
            <p:cNvPr id="38" name="矩形 37"/>
            <p:cNvSpPr/>
            <p:nvPr/>
          </p:nvSpPr>
          <p:spPr bwMode="auto">
            <a:xfrm rot="18837468">
              <a:off x="1579243" y="1409364"/>
              <a:ext cx="341803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24597" name="文本框 38"/>
            <p:cNvSpPr txBox="1">
              <a:spLocks noChangeArrowheads="1"/>
            </p:cNvSpPr>
            <p:nvPr/>
          </p:nvSpPr>
          <p:spPr bwMode="auto">
            <a:xfrm>
              <a:off x="1578831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2</a:t>
              </a:r>
              <a:endParaRPr lang="zh-CN" altLang="en-US"/>
            </a:p>
          </p:txBody>
        </p:sp>
      </p:grpSp>
      <p:grpSp>
        <p:nvGrpSpPr>
          <p:cNvPr id="24585" name="组合 39"/>
          <p:cNvGrpSpPr>
            <a:grpSpLocks/>
          </p:cNvGrpSpPr>
          <p:nvPr/>
        </p:nvGrpSpPr>
        <p:grpSpPr bwMode="auto">
          <a:xfrm>
            <a:off x="1476375" y="3527425"/>
            <a:ext cx="352425" cy="409575"/>
            <a:chOff x="1573957" y="1346606"/>
            <a:chExt cx="352374" cy="409847"/>
          </a:xfrm>
        </p:grpSpPr>
        <p:sp>
          <p:nvSpPr>
            <p:cNvPr id="41" name="矩形 40"/>
            <p:cNvSpPr/>
            <p:nvPr/>
          </p:nvSpPr>
          <p:spPr bwMode="auto">
            <a:xfrm rot="18837468">
              <a:off x="1579375" y="1409496"/>
              <a:ext cx="341539" cy="35237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24595" name="文本框 41"/>
            <p:cNvSpPr txBox="1">
              <a:spLocks noChangeArrowheads="1"/>
            </p:cNvSpPr>
            <p:nvPr/>
          </p:nvSpPr>
          <p:spPr bwMode="auto">
            <a:xfrm>
              <a:off x="1592479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3</a:t>
              </a:r>
              <a:endParaRPr lang="zh-CN" altLang="en-US"/>
            </a:p>
          </p:txBody>
        </p:sp>
      </p:grpSp>
      <p:grpSp>
        <p:nvGrpSpPr>
          <p:cNvPr id="24586" name="组合 42"/>
          <p:cNvGrpSpPr>
            <a:grpSpLocks/>
          </p:cNvGrpSpPr>
          <p:nvPr/>
        </p:nvGrpSpPr>
        <p:grpSpPr bwMode="auto">
          <a:xfrm>
            <a:off x="1498600" y="4478338"/>
            <a:ext cx="361950" cy="395287"/>
            <a:chOff x="1565183" y="1360254"/>
            <a:chExt cx="361148" cy="396199"/>
          </a:xfrm>
        </p:grpSpPr>
        <p:sp>
          <p:nvSpPr>
            <p:cNvPr id="44" name="矩形 43"/>
            <p:cNvSpPr/>
            <p:nvPr/>
          </p:nvSpPr>
          <p:spPr bwMode="auto">
            <a:xfrm rot="18837468">
              <a:off x="1580255" y="1410377"/>
              <a:ext cx="340509" cy="35164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24593" name="文本框 44"/>
            <p:cNvSpPr txBox="1">
              <a:spLocks noChangeArrowheads="1"/>
            </p:cNvSpPr>
            <p:nvPr/>
          </p:nvSpPr>
          <p:spPr bwMode="auto">
            <a:xfrm>
              <a:off x="1565183" y="1360254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4</a:t>
              </a:r>
              <a:endParaRPr lang="zh-CN" altLang="en-US"/>
            </a:p>
          </p:txBody>
        </p:sp>
      </p:grpSp>
      <p:pic>
        <p:nvPicPr>
          <p:cNvPr id="245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150813"/>
            <a:ext cx="12255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矩形 21"/>
          <p:cNvSpPr/>
          <p:nvPr/>
        </p:nvSpPr>
        <p:spPr bwMode="auto">
          <a:xfrm>
            <a:off x="2143125" y="5286375"/>
            <a:ext cx="4554538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投资问题</a:t>
            </a:r>
          </a:p>
        </p:txBody>
      </p:sp>
      <p:grpSp>
        <p:nvGrpSpPr>
          <p:cNvPr id="24589" name="组合 42"/>
          <p:cNvGrpSpPr>
            <a:grpSpLocks/>
          </p:cNvGrpSpPr>
          <p:nvPr/>
        </p:nvGrpSpPr>
        <p:grpSpPr bwMode="auto">
          <a:xfrm>
            <a:off x="1506538" y="5330825"/>
            <a:ext cx="360362" cy="461963"/>
            <a:chOff x="1565183" y="1360254"/>
            <a:chExt cx="361148" cy="461665"/>
          </a:xfrm>
        </p:grpSpPr>
        <p:sp>
          <p:nvSpPr>
            <p:cNvPr id="24" name="矩形 23"/>
            <p:cNvSpPr/>
            <p:nvPr/>
          </p:nvSpPr>
          <p:spPr bwMode="auto">
            <a:xfrm rot="18837468">
              <a:off x="1579984" y="1410525"/>
              <a:ext cx="341092" cy="351602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24591" name="文本框 44"/>
            <p:cNvSpPr txBox="1">
              <a:spLocks noChangeArrowheads="1"/>
            </p:cNvSpPr>
            <p:nvPr/>
          </p:nvSpPr>
          <p:spPr bwMode="auto">
            <a:xfrm>
              <a:off x="1565183" y="1360254"/>
              <a:ext cx="28803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5</a:t>
              </a:r>
              <a:endParaRPr lang="zh-CN" altLang="en-US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§3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套裁下料问题</a:t>
            </a:r>
          </a:p>
        </p:txBody>
      </p:sp>
      <p:pic>
        <p:nvPicPr>
          <p:cNvPr id="51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灯片编号占位符 5"/>
          <p:cNvSpPr txBox="1">
            <a:spLocks/>
          </p:cNvSpPr>
          <p:nvPr/>
        </p:nvSpPr>
        <p:spPr>
          <a:xfrm>
            <a:off x="8153400" y="6926263"/>
            <a:ext cx="685800" cy="457200"/>
          </a:xfrm>
          <a:prstGeom prst="rect">
            <a:avLst/>
          </a:prstGeom>
        </p:spPr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CE2D8D58-99CC-4ED6-8025-4E50CE1EC2FF}" type="slidenum">
              <a:rPr lang="en-US" altLang="zh-CN" sz="1200">
                <a:solidFill>
                  <a:srgbClr val="898989"/>
                </a:solidFill>
              </a:rPr>
              <a:pPr algn="r" eaLnBrk="1" hangingPunct="1"/>
              <a:t>19</a:t>
            </a:fld>
            <a:endParaRPr lang="en-US" altLang="zh-CN" sz="1200">
              <a:solidFill>
                <a:srgbClr val="898989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81000" y="1287463"/>
            <a:ext cx="8382000" cy="5562600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en-US" altLang="zh-CN" sz="3200">
                <a:latin typeface="Calibri" panose="020F0502020204030204" pitchFamily="34" charset="0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355600" y="3284538"/>
            <a:ext cx="800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解</a:t>
            </a:r>
            <a:r>
              <a:rPr kumimoji="0" lang="zh-CN" altLang="en-US" dirty="0">
                <a:latin typeface="宋体" panose="02010600030101010101" pitchFamily="2" charset="-122"/>
                <a:ea typeface="楷体_GB2312" pitchFamily="49" charset="-122"/>
              </a:rPr>
              <a:t>：</a:t>
            </a:r>
            <a:endParaRPr lang="zh-CN" altLang="en-US" dirty="0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906463" y="3241675"/>
            <a:ext cx="3570208" cy="504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列出所有可能下料方案：</a:t>
            </a: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428625" y="1500188"/>
            <a:ext cx="8715375" cy="15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．工厂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要做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100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套钢架，每套用长为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2.9 m,2.1 m,1.5 m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3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圆钢各一根。已知原料每根长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7.4 m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，问：应如何下料，可使所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3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用原料最省？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82465"/>
              </p:ext>
            </p:extLst>
          </p:nvPr>
        </p:nvGraphicFramePr>
        <p:xfrm>
          <a:off x="428625" y="3717032"/>
          <a:ext cx="8334376" cy="26642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42520"/>
                <a:gridCol w="886482"/>
                <a:gridCol w="886482"/>
                <a:gridCol w="886482"/>
                <a:gridCol w="886482"/>
                <a:gridCol w="886482"/>
                <a:gridCol w="886482"/>
                <a:gridCol w="886482"/>
                <a:gridCol w="886482"/>
              </a:tblGrid>
              <a:tr h="444049"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方案</a:t>
                      </a:r>
                      <a:r>
                        <a:rPr lang="en-US" altLang="zh-CN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endParaRPr lang="en-US" altLang="zh-CN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方案</a:t>
                      </a:r>
                      <a:r>
                        <a:rPr lang="en-US" altLang="zh-CN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altLang="zh-CN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方案</a:t>
                      </a:r>
                      <a:r>
                        <a:rPr lang="en-US" altLang="zh-CN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</a:t>
                      </a:r>
                      <a:endParaRPr lang="en-US" altLang="zh-CN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方案</a:t>
                      </a:r>
                      <a:r>
                        <a:rPr lang="en-US" altLang="zh-CN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4</a:t>
                      </a:r>
                      <a:endParaRPr lang="en-US" altLang="zh-CN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方案</a:t>
                      </a:r>
                      <a:r>
                        <a:rPr lang="en-US" altLang="zh-CN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5</a:t>
                      </a:r>
                      <a:endParaRPr lang="en-US" altLang="zh-CN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方案</a:t>
                      </a:r>
                      <a:r>
                        <a:rPr lang="en-US" altLang="zh-CN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</a:t>
                      </a:r>
                      <a:endParaRPr lang="en-US" altLang="zh-CN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方案</a:t>
                      </a:r>
                      <a:r>
                        <a:rPr lang="en-US" altLang="zh-CN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7</a:t>
                      </a:r>
                      <a:endParaRPr lang="en-US" altLang="zh-CN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方案</a:t>
                      </a:r>
                      <a:r>
                        <a:rPr lang="en-US" altLang="zh-CN" sz="18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8</a:t>
                      </a:r>
                      <a:endParaRPr lang="en-US" altLang="zh-CN" sz="18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2.9m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2.1m</a:t>
                      </a:r>
                      <a:endParaRPr lang="en-US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1.5m</a:t>
                      </a:r>
                      <a:endParaRPr lang="en-US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4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合计</a:t>
                      </a:r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en-US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m</a:t>
                      </a:r>
                      <a:endParaRPr lang="en-US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7.4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7.3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7.2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7.1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6.6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6.5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6.3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404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料头</a:t>
                      </a:r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en-US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m</a:t>
                      </a:r>
                      <a:endParaRPr lang="en-US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0.1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0.2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0.3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0.8</a:t>
                      </a:r>
                      <a:endParaRPr lang="en-US" altLang="zh-CN" sz="18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0.9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1.1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1.4</a:t>
                      </a:r>
                      <a:endParaRPr lang="en-US" altLang="zh-CN" sz="18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utoUpdateAnimBg="0"/>
      <p:bldP spid="14" grpId="0"/>
      <p:bldP spid="1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60363" y="765175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第四章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2312988" y="1412875"/>
            <a:ext cx="5892800" cy="3810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364" name="TextBox 7"/>
          <p:cNvSpPr txBox="1">
            <a:spLocks noChangeArrowheads="1"/>
          </p:cNvSpPr>
          <p:nvPr/>
        </p:nvSpPr>
        <p:spPr bwMode="auto">
          <a:xfrm>
            <a:off x="2322513" y="765175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线性规划在工商管理中的应用</a:t>
            </a:r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1071563" y="2143125"/>
            <a:ext cx="7215187" cy="3340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>
              <a:tabLst>
                <a:tab pos="254000" algn="l"/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tabLst>
                <a:tab pos="254000" algn="l"/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tabLst>
                <a:tab pos="254000" algn="l"/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tabLst>
                <a:tab pos="254000" algn="l"/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tabLst>
                <a:tab pos="254000" algn="l"/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54000" algn="l"/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54000" algn="l"/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54000" algn="l"/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54000" algn="l"/>
                <a:tab pos="266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28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在对线性规划的求解及灵敏度分析的基本概念、基本原理有所了解之后，我们来研究线性规划在工商管理中的应用，解决工商管理中的实际问题。 </a:t>
            </a:r>
            <a:endParaRPr lang="en-US" altLang="zh-CN" sz="2800" dirty="0" smtClean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altLang="zh-CN" sz="2800" dirty="0" smtClean="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2800" dirty="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  <a:p>
            <a:pPr>
              <a:defRPr/>
            </a:pP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       </a:t>
            </a:r>
          </a:p>
        </p:txBody>
      </p:sp>
      <p:pic>
        <p:nvPicPr>
          <p:cNvPr id="15366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13" y="4057650"/>
            <a:ext cx="2211387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150813"/>
            <a:ext cx="12255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§3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套裁下料问题</a:t>
            </a: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239713" y="1841500"/>
            <a:ext cx="88153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设按上述方案下料的原材料根数分别为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8</a:t>
            </a:r>
          </a:p>
          <a:p>
            <a:pPr eaLnBrk="1" hangingPunct="1"/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建立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如下的数学模型：</a:t>
            </a:r>
          </a:p>
          <a:p>
            <a:pPr eaLnBrk="1" hangingPunct="1"/>
            <a:endParaRPr lang="zh-CN" altLang="en-US" dirty="0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268288" y="2865438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目标函数：</a:t>
            </a:r>
            <a:endParaRPr lang="zh-CN" altLang="en-US" dirty="0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71463" y="3606800"/>
            <a:ext cx="1724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约束条件：</a:t>
            </a:r>
            <a:endParaRPr lang="zh-CN" altLang="en-US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795463" y="2884488"/>
            <a:ext cx="6643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Min   </a:t>
            </a:r>
            <a:r>
              <a:rPr lang="en-US" altLang="zh-CN" i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i="1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8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dirty="0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795463" y="3627438"/>
            <a:ext cx="7348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en-US" altLang="zh-CN" i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+ 2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≥ 100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2.9m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圆钢）</a:t>
            </a:r>
            <a:endParaRPr lang="zh-CN" altLang="en-US" dirty="0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2755900" y="4083050"/>
            <a:ext cx="5503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+ 2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+ 3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100</a:t>
            </a:r>
            <a:endParaRPr lang="zh-CN" altLang="en-US" dirty="0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2638425" y="4510088"/>
            <a:ext cx="63515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3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+ 2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+ 3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+ 4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8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100</a:t>
            </a:r>
            <a:endParaRPr lang="zh-CN" altLang="en-US" dirty="0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2787650" y="4911725"/>
            <a:ext cx="4084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8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0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§3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套裁下料问题</a:t>
            </a:r>
          </a:p>
        </p:txBody>
      </p:sp>
      <p:pic>
        <p:nvPicPr>
          <p:cNvPr id="266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4998" y="1674813"/>
            <a:ext cx="8643998" cy="2490787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用“管理运筹学”软件计算得出最优下料方案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按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方案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下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料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30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根；按方案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下料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10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根；按方案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下料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50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根。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zh-CN" altLang="en-US" dirty="0">
                <a:latin typeface="+mn-lt"/>
                <a:ea typeface="楷体_GB2312"/>
              </a:rPr>
              <a:t>    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即 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=30;  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=10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 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=0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 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=50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=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 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 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8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 0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   只需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90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根原材料就可制造出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100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套钢架。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357188" y="4144963"/>
            <a:ext cx="83581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kumimoji="0" lang="zh-CN" altLang="en-US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注意</a:t>
            </a:r>
            <a:r>
              <a:rPr kumimoji="0" lang="zh-CN" altLang="en-US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建立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此类型数学模型时，约束条件用大于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等于号优于用等于号。</a:t>
            </a:r>
            <a:endParaRPr kumimoji="0"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§3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套裁下料问题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071538" y="1928802"/>
            <a:ext cx="7500990" cy="2640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zh-CN" sz="36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20000"/>
              </a:spcBef>
            </a:pPr>
            <a:r>
              <a:rPr kumimoji="0" lang="zh-CN" altLang="en-US" sz="3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     </a:t>
            </a:r>
            <a:r>
              <a:rPr kumimoji="0"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面裁</a:t>
            </a:r>
            <a:r>
              <a:rPr kumimoji="0" lang="zh-CN" altLang="en-US" sz="3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问题如何解决？</a:t>
            </a:r>
            <a:endParaRPr kumimoji="0" lang="en-US" altLang="zh-CN" sz="36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20000"/>
              </a:spcBef>
            </a:pPr>
            <a:endParaRPr kumimoji="0" lang="en-US" altLang="zh-CN" sz="36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20000"/>
              </a:spcBef>
            </a:pPr>
            <a:r>
              <a:rPr kumimoji="0" lang="zh-CN" altLang="en-US" sz="3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     </a:t>
            </a:r>
            <a:r>
              <a:rPr kumimoji="0"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体裁</a:t>
            </a:r>
            <a:r>
              <a:rPr kumimoji="0" lang="zh-CN" altLang="en-US" sz="36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问题又如何解决？</a:t>
            </a:r>
            <a:endParaRPr kumimoji="0" lang="en-US" altLang="zh-CN" sz="36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500174"/>
            <a:ext cx="2040119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§3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套裁下料问题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556" y="1674848"/>
            <a:ext cx="2857520" cy="4577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74234" y="1567008"/>
            <a:ext cx="638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4914332" y="1506048"/>
            <a:ext cx="28318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零件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  x</a:t>
            </a:r>
            <a:r>
              <a:rPr kumimoji="0"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zh-CN" altLang="en-US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</a:p>
        </p:txBody>
      </p:sp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74234" y="2067074"/>
            <a:ext cx="3905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4918140" y="2168992"/>
            <a:ext cx="31137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零件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  x</a:t>
            </a:r>
            <a:r>
              <a:rPr kumimoji="0"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zh-CN" altLang="en-US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</p:txBody>
      </p:sp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58994" y="2878610"/>
            <a:ext cx="4762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4908616" y="2842414"/>
            <a:ext cx="35518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零件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  x</a:t>
            </a:r>
            <a:r>
              <a:rPr kumimoji="0"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zh-CN" altLang="en-US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</p:txBody>
      </p:sp>
      <p:pic>
        <p:nvPicPr>
          <p:cNvPr id="6759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63756" y="3495834"/>
            <a:ext cx="5143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4919094" y="3529600"/>
            <a:ext cx="3255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零件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4  x</a:t>
            </a:r>
            <a:r>
              <a:rPr kumimoji="0"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zh-CN" altLang="en-US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</p:txBody>
      </p:sp>
      <p:pic>
        <p:nvPicPr>
          <p:cNvPr id="67591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133276" y="4097818"/>
            <a:ext cx="647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4949574" y="4184920"/>
            <a:ext cx="35823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零件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5  x</a:t>
            </a:r>
            <a:r>
              <a:rPr kumimoji="0"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zh-CN" altLang="en-US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</p:txBody>
      </p:sp>
      <p:pic>
        <p:nvPicPr>
          <p:cNvPr id="67592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174234" y="4781718"/>
            <a:ext cx="60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4969242" y="4824004"/>
            <a:ext cx="3205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零件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6  x</a:t>
            </a:r>
            <a:r>
              <a:rPr kumimoji="0"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zh-CN" altLang="en-US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</p:txBody>
      </p:sp>
      <p:pic>
        <p:nvPicPr>
          <p:cNvPr id="67593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174234" y="5483652"/>
            <a:ext cx="8953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5174366" y="5471206"/>
            <a:ext cx="30003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零件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7  x</a:t>
            </a:r>
            <a:r>
              <a:rPr kumimoji="0"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kumimoji="0" lang="zh-CN" altLang="en-US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</p:txBody>
      </p:sp>
      <p:pic>
        <p:nvPicPr>
          <p:cNvPr id="67594" name="Picture 10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144738" y="5998466"/>
            <a:ext cx="1066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5445370" y="6027962"/>
            <a:ext cx="23007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零件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8  x</a:t>
            </a:r>
            <a:r>
              <a:rPr kumimoji="0"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8</a:t>
            </a:r>
            <a:r>
              <a:rPr kumimoji="0" lang="zh-CN" altLang="en-US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件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 bwMode="auto">
          <a:xfrm rot="16415">
            <a:off x="2120900" y="1711325"/>
            <a:ext cx="4567238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人力资源分配的问题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2106613" y="2559050"/>
            <a:ext cx="4554537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生产计划的问题</a:t>
            </a:r>
          </a:p>
        </p:txBody>
      </p:sp>
      <p:sp>
        <p:nvSpPr>
          <p:cNvPr id="19" name="矩形 18"/>
          <p:cNvSpPr/>
          <p:nvPr/>
        </p:nvSpPr>
        <p:spPr bwMode="auto">
          <a:xfrm>
            <a:off x="2128838" y="3495675"/>
            <a:ext cx="4554537" cy="5413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套裁下料问题</a:t>
            </a:r>
          </a:p>
        </p:txBody>
      </p:sp>
      <p:sp>
        <p:nvSpPr>
          <p:cNvPr id="34" name="矩形 33"/>
          <p:cNvSpPr/>
          <p:nvPr/>
        </p:nvSpPr>
        <p:spPr bwMode="auto">
          <a:xfrm>
            <a:off x="2135188" y="4433888"/>
            <a:ext cx="4554537" cy="53975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grpSp>
        <p:nvGrpSpPr>
          <p:cNvPr id="27654" name="组合 2"/>
          <p:cNvGrpSpPr>
            <a:grpSpLocks/>
          </p:cNvGrpSpPr>
          <p:nvPr/>
        </p:nvGrpSpPr>
        <p:grpSpPr bwMode="auto">
          <a:xfrm>
            <a:off x="179388" y="293688"/>
            <a:ext cx="1822450" cy="542925"/>
            <a:chOff x="288062" y="313492"/>
            <a:chExt cx="1822361" cy="542384"/>
          </a:xfrm>
        </p:grpSpPr>
        <p:sp>
          <p:nvSpPr>
            <p:cNvPr id="27672" name="TextBox 17"/>
            <p:cNvSpPr txBox="1">
              <a:spLocks noChangeArrowheads="1"/>
            </p:cNvSpPr>
            <p:nvPr/>
          </p:nvSpPr>
          <p:spPr bwMode="auto">
            <a:xfrm>
              <a:off x="288062" y="313492"/>
              <a:ext cx="18223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8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本章内容</a:t>
              </a:r>
            </a:p>
          </p:txBody>
        </p:sp>
        <p:sp>
          <p:nvSpPr>
            <p:cNvPr id="2" name="矩形 1"/>
            <p:cNvSpPr/>
            <p:nvPr/>
          </p:nvSpPr>
          <p:spPr>
            <a:xfrm>
              <a:off x="288062" y="332656"/>
              <a:ext cx="1590600" cy="523220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grpSp>
        <p:nvGrpSpPr>
          <p:cNvPr id="27655" name="组合 4"/>
          <p:cNvGrpSpPr>
            <a:grpSpLocks/>
          </p:cNvGrpSpPr>
          <p:nvPr/>
        </p:nvGrpSpPr>
        <p:grpSpPr bwMode="auto">
          <a:xfrm>
            <a:off x="1476375" y="1700213"/>
            <a:ext cx="352425" cy="411162"/>
            <a:chOff x="1573957" y="1346606"/>
            <a:chExt cx="352374" cy="409847"/>
          </a:xfrm>
        </p:grpSpPr>
        <p:sp>
          <p:nvSpPr>
            <p:cNvPr id="20" name="矩形 19"/>
            <p:cNvSpPr/>
            <p:nvPr/>
          </p:nvSpPr>
          <p:spPr bwMode="auto">
            <a:xfrm rot="18837468">
              <a:off x="1579243" y="1409364"/>
              <a:ext cx="341803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27671" name="文本框 3"/>
            <p:cNvSpPr txBox="1">
              <a:spLocks noChangeArrowheads="1"/>
            </p:cNvSpPr>
            <p:nvPr/>
          </p:nvSpPr>
          <p:spPr bwMode="auto">
            <a:xfrm>
              <a:off x="1592479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1</a:t>
              </a:r>
              <a:endParaRPr lang="zh-CN" altLang="en-US"/>
            </a:p>
          </p:txBody>
        </p:sp>
      </p:grpSp>
      <p:grpSp>
        <p:nvGrpSpPr>
          <p:cNvPr id="27656" name="组合 36"/>
          <p:cNvGrpSpPr>
            <a:grpSpLocks/>
          </p:cNvGrpSpPr>
          <p:nvPr/>
        </p:nvGrpSpPr>
        <p:grpSpPr bwMode="auto">
          <a:xfrm>
            <a:off x="1495425" y="2589213"/>
            <a:ext cx="352425" cy="411162"/>
            <a:chOff x="1573957" y="1346606"/>
            <a:chExt cx="352374" cy="409847"/>
          </a:xfrm>
        </p:grpSpPr>
        <p:sp>
          <p:nvSpPr>
            <p:cNvPr id="38" name="矩形 37"/>
            <p:cNvSpPr/>
            <p:nvPr/>
          </p:nvSpPr>
          <p:spPr bwMode="auto">
            <a:xfrm rot="18837468">
              <a:off x="1579243" y="1409364"/>
              <a:ext cx="341803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27669" name="文本框 38"/>
            <p:cNvSpPr txBox="1">
              <a:spLocks noChangeArrowheads="1"/>
            </p:cNvSpPr>
            <p:nvPr/>
          </p:nvSpPr>
          <p:spPr bwMode="auto">
            <a:xfrm>
              <a:off x="1578831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2</a:t>
              </a:r>
              <a:endParaRPr lang="zh-CN" altLang="en-US"/>
            </a:p>
          </p:txBody>
        </p:sp>
      </p:grpSp>
      <p:grpSp>
        <p:nvGrpSpPr>
          <p:cNvPr id="27657" name="组合 39"/>
          <p:cNvGrpSpPr>
            <a:grpSpLocks/>
          </p:cNvGrpSpPr>
          <p:nvPr/>
        </p:nvGrpSpPr>
        <p:grpSpPr bwMode="auto">
          <a:xfrm>
            <a:off x="1476375" y="3527425"/>
            <a:ext cx="352425" cy="409575"/>
            <a:chOff x="1573957" y="1346606"/>
            <a:chExt cx="352374" cy="409847"/>
          </a:xfrm>
        </p:grpSpPr>
        <p:sp>
          <p:nvSpPr>
            <p:cNvPr id="41" name="矩形 40"/>
            <p:cNvSpPr/>
            <p:nvPr/>
          </p:nvSpPr>
          <p:spPr bwMode="auto">
            <a:xfrm rot="18837468">
              <a:off x="1579375" y="1409496"/>
              <a:ext cx="341539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27667" name="文本框 41"/>
            <p:cNvSpPr txBox="1">
              <a:spLocks noChangeArrowheads="1"/>
            </p:cNvSpPr>
            <p:nvPr/>
          </p:nvSpPr>
          <p:spPr bwMode="auto">
            <a:xfrm>
              <a:off x="1592479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3</a:t>
              </a:r>
              <a:endParaRPr lang="zh-CN" altLang="en-US"/>
            </a:p>
          </p:txBody>
        </p:sp>
      </p:grpSp>
      <p:grpSp>
        <p:nvGrpSpPr>
          <p:cNvPr id="27658" name="组合 42"/>
          <p:cNvGrpSpPr>
            <a:grpSpLocks/>
          </p:cNvGrpSpPr>
          <p:nvPr/>
        </p:nvGrpSpPr>
        <p:grpSpPr bwMode="auto">
          <a:xfrm>
            <a:off x="1498600" y="4478338"/>
            <a:ext cx="361950" cy="395287"/>
            <a:chOff x="1565183" y="1360254"/>
            <a:chExt cx="361148" cy="396199"/>
          </a:xfrm>
        </p:grpSpPr>
        <p:sp>
          <p:nvSpPr>
            <p:cNvPr id="44" name="矩形 43"/>
            <p:cNvSpPr/>
            <p:nvPr/>
          </p:nvSpPr>
          <p:spPr bwMode="auto">
            <a:xfrm rot="18837468">
              <a:off x="1580255" y="1410377"/>
              <a:ext cx="340509" cy="35164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27665" name="文本框 44"/>
            <p:cNvSpPr txBox="1">
              <a:spLocks noChangeArrowheads="1"/>
            </p:cNvSpPr>
            <p:nvPr/>
          </p:nvSpPr>
          <p:spPr bwMode="auto">
            <a:xfrm>
              <a:off x="1565183" y="1360254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4</a:t>
              </a:r>
              <a:endParaRPr lang="zh-CN" altLang="en-US"/>
            </a:p>
          </p:txBody>
        </p:sp>
      </p:grpSp>
      <p:pic>
        <p:nvPicPr>
          <p:cNvPr id="2765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150813"/>
            <a:ext cx="12255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矩形 21"/>
          <p:cNvSpPr/>
          <p:nvPr/>
        </p:nvSpPr>
        <p:spPr bwMode="auto">
          <a:xfrm>
            <a:off x="2143125" y="5286375"/>
            <a:ext cx="4554538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投资问题</a:t>
            </a:r>
          </a:p>
        </p:txBody>
      </p:sp>
      <p:grpSp>
        <p:nvGrpSpPr>
          <p:cNvPr id="27661" name="组合 42"/>
          <p:cNvGrpSpPr>
            <a:grpSpLocks/>
          </p:cNvGrpSpPr>
          <p:nvPr/>
        </p:nvGrpSpPr>
        <p:grpSpPr bwMode="auto">
          <a:xfrm>
            <a:off x="1506538" y="5330825"/>
            <a:ext cx="360362" cy="461963"/>
            <a:chOff x="1565183" y="1360254"/>
            <a:chExt cx="361148" cy="461665"/>
          </a:xfrm>
        </p:grpSpPr>
        <p:sp>
          <p:nvSpPr>
            <p:cNvPr id="24" name="矩形 23"/>
            <p:cNvSpPr/>
            <p:nvPr/>
          </p:nvSpPr>
          <p:spPr bwMode="auto">
            <a:xfrm rot="18837468">
              <a:off x="1579984" y="1410525"/>
              <a:ext cx="341092" cy="351602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27663" name="文本框 44"/>
            <p:cNvSpPr txBox="1">
              <a:spLocks noChangeArrowheads="1"/>
            </p:cNvSpPr>
            <p:nvPr/>
          </p:nvSpPr>
          <p:spPr bwMode="auto">
            <a:xfrm>
              <a:off x="1565183" y="1360254"/>
              <a:ext cx="28803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5</a:t>
              </a:r>
              <a:endParaRPr lang="zh-CN" altLang="en-US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§4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347663" y="1276350"/>
            <a:ext cx="8786812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en-US" altLang="zh-CN" sz="2000" dirty="0">
              <a:latin typeface="宋体" panose="02010600030101010101" pitchFamily="2" charset="-122"/>
              <a:ea typeface="楷体_GB2312" pitchFamily="49" charset="-122"/>
            </a:endParaRPr>
          </a:p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．工厂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要用三种原料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混合调配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出不同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规格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的产品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甲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乙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丙。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问：该厂应如何安排生产，使利润最大？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99786"/>
              </p:ext>
            </p:extLst>
          </p:nvPr>
        </p:nvGraphicFramePr>
        <p:xfrm>
          <a:off x="432460" y="3016896"/>
          <a:ext cx="8406011" cy="13681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44217"/>
                <a:gridCol w="4785879"/>
                <a:gridCol w="1675915"/>
              </a:tblGrid>
              <a:tr h="34203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产品名称</a:t>
                      </a:r>
                      <a:endParaRPr lang="zh-CN" alt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规格要求</a:t>
                      </a:r>
                      <a:endParaRPr lang="zh-CN" alt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单价（元</a:t>
                      </a:r>
                      <a:r>
                        <a:rPr lang="en-US" altLang="zh-CN" sz="20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en-US" sz="20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kg）</a:t>
                      </a:r>
                      <a:endParaRPr 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203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甲</a:t>
                      </a:r>
                      <a:endParaRPr lang="zh-CN" alt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原材料</a:t>
                      </a:r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不少于</a:t>
                      </a:r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50%</a:t>
                      </a:r>
                      <a:r>
                        <a:rPr lang="zh-CN" altLang="en-US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，原材料</a:t>
                      </a:r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r>
                        <a:rPr lang="zh-CN" altLang="en-US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不超过</a:t>
                      </a:r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25%</a:t>
                      </a:r>
                      <a:endParaRPr lang="en-US" altLang="zh-CN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50</a:t>
                      </a:r>
                      <a:endParaRPr lang="en-US" altLang="zh-CN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203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乙</a:t>
                      </a:r>
                      <a:endParaRPr lang="zh-CN" alt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原材料</a:t>
                      </a:r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r>
                        <a:rPr lang="zh-CN" altLang="en-US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不少于</a:t>
                      </a:r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25%</a:t>
                      </a:r>
                      <a:r>
                        <a:rPr lang="zh-CN" altLang="en-US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，原材料</a:t>
                      </a:r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r>
                        <a:rPr lang="zh-CN" altLang="en-US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不超过</a:t>
                      </a:r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50%</a:t>
                      </a:r>
                      <a:endParaRPr lang="en-US" altLang="zh-CN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35</a:t>
                      </a:r>
                      <a:endParaRPr lang="en-US" altLang="zh-CN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203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丙</a:t>
                      </a:r>
                      <a:endParaRPr lang="zh-CN" alt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不限</a:t>
                      </a:r>
                      <a:endParaRPr lang="zh-CN" alt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25</a:t>
                      </a:r>
                      <a:endParaRPr lang="en-US" altLang="zh-CN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588829"/>
              </p:ext>
            </p:extLst>
          </p:nvPr>
        </p:nvGraphicFramePr>
        <p:xfrm>
          <a:off x="465812" y="4673080"/>
          <a:ext cx="8352928" cy="154941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44216"/>
                <a:gridCol w="4680520"/>
                <a:gridCol w="1728192"/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原材料名称</a:t>
                      </a:r>
                      <a:endParaRPr lang="zh-CN" alt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每天最多供应量</a:t>
                      </a:r>
                      <a:endParaRPr lang="zh-CN" alt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单价（元</a:t>
                      </a:r>
                      <a:r>
                        <a:rPr lang="en-US" altLang="zh-CN" sz="20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/</a:t>
                      </a:r>
                      <a:r>
                        <a:rPr lang="en-US" sz="2000" b="1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kg）</a:t>
                      </a:r>
                      <a:endParaRPr 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24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endParaRPr lang="en-US" altLang="zh-CN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100</a:t>
                      </a:r>
                      <a:endParaRPr lang="en-US" altLang="zh-CN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65</a:t>
                      </a:r>
                      <a:endParaRPr lang="en-US" altLang="zh-CN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24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altLang="zh-CN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100</a:t>
                      </a:r>
                      <a:endParaRPr lang="en-US" altLang="zh-CN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25</a:t>
                      </a:r>
                      <a:endParaRPr lang="en-US" altLang="zh-CN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24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</a:t>
                      </a:r>
                      <a:endParaRPr lang="en-US" altLang="zh-CN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60</a:t>
                      </a:r>
                      <a:endParaRPr lang="en-US" altLang="zh-CN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35</a:t>
                      </a:r>
                      <a:endParaRPr lang="en-US" altLang="zh-CN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§4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pic>
        <p:nvPicPr>
          <p:cNvPr id="2867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357188" y="1571625"/>
            <a:ext cx="800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解</a:t>
            </a:r>
            <a:r>
              <a:rPr kumimoji="0" lang="zh-CN" altLang="en-US" dirty="0">
                <a:latin typeface="宋体" panose="02010600030101010101" pitchFamily="2" charset="-122"/>
                <a:ea typeface="楷体_GB2312" pitchFamily="49" charset="-122"/>
              </a:rPr>
              <a:t>：</a:t>
            </a:r>
            <a:endParaRPr lang="zh-CN" altLang="en-US" dirty="0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911225" y="1557338"/>
            <a:ext cx="77866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设 </a:t>
            </a:r>
            <a:r>
              <a:rPr lang="en-US" altLang="zh-CN" i="1" dirty="0" err="1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 err="1">
                <a:latin typeface="楷体" panose="02010609060101010101" pitchFamily="49" charset="-122"/>
                <a:ea typeface="楷体" panose="02010609060101010101" pitchFamily="49" charset="-122"/>
              </a:rPr>
              <a:t>ij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表示第 </a:t>
            </a:r>
            <a:r>
              <a:rPr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种（我们分别用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1,2,3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表示产品甲、乙、丙）产品中原料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j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的含量。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898525" y="2311400"/>
            <a:ext cx="6357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建立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数学模型时，要考虑：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869950" y="2727325"/>
            <a:ext cx="5057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甲产品的数量为：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898525" y="3111500"/>
            <a:ext cx="5745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乙产品的数量为：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23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928688" y="3513138"/>
            <a:ext cx="510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丙产品的数量为：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32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33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898525" y="3927475"/>
            <a:ext cx="6715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原料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的总需求量为：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914400" y="4357688"/>
            <a:ext cx="6157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原料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的总需求量为：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32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 </a:t>
            </a:r>
            <a:endParaRPr lang="zh-CN" altLang="en-US" dirty="0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911225" y="4772025"/>
            <a:ext cx="5946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原料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的总需求量为：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23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33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zh-CN" altLang="en-US" dirty="0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446088" y="5537200"/>
            <a:ext cx="7500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目标函数： 利润最大，利润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收入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-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原料支出 </a:t>
            </a:r>
            <a:endParaRPr lang="zh-CN" altLang="en-US" dirty="0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446088" y="5908675"/>
            <a:ext cx="7858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约束条件： 规格要求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4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个；  供应量限制 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3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个。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§4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pic>
        <p:nvPicPr>
          <p:cNvPr id="2970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357188" y="1500188"/>
            <a:ext cx="87868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利润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总收入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总成本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=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甲乙丙三种产品的销售单价*产品数量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甲乙丙使用的原料单价*原料数量，故有：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57188" y="2368550"/>
            <a:ext cx="1724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目标函数：</a:t>
            </a:r>
            <a:endParaRPr lang="zh-CN" altLang="en-US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360363" y="3786188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约束条件：</a:t>
            </a:r>
            <a:endParaRPr lang="zh-CN" altLang="en-US" dirty="0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2000250" y="2357438"/>
            <a:ext cx="714375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Max 50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+35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23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+25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33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-65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-25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32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-35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33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</a:p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= -15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+25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+15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-30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+10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-40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-10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2012950" y="3800475"/>
            <a:ext cx="2492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从第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个表中有：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2041525" y="4241800"/>
            <a:ext cx="6888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≥0.5(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)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（甲含原材料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的比例）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2044700" y="4714875"/>
            <a:ext cx="3159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i="1">
                <a:latin typeface="宋体" panose="02010600030101010101" pitchFamily="2" charset="-122"/>
              </a:rPr>
              <a:t>x</a:t>
            </a:r>
            <a:r>
              <a:rPr kumimoji="0" lang="en-US" altLang="zh-CN" baseline="-25000">
                <a:latin typeface="宋体" panose="02010600030101010101" pitchFamily="2" charset="-122"/>
              </a:rPr>
              <a:t>12</a:t>
            </a:r>
            <a:r>
              <a:rPr kumimoji="0" lang="en-US" altLang="zh-CN">
                <a:latin typeface="宋体" panose="02010600030101010101" pitchFamily="2" charset="-122"/>
              </a:rPr>
              <a:t>≤0.25(</a:t>
            </a:r>
            <a:r>
              <a:rPr kumimoji="0" lang="en-US" altLang="zh-CN" i="1">
                <a:latin typeface="宋体" panose="02010600030101010101" pitchFamily="2" charset="-122"/>
              </a:rPr>
              <a:t>x</a:t>
            </a:r>
            <a:r>
              <a:rPr kumimoji="0" lang="en-US" altLang="zh-CN" baseline="-25000">
                <a:latin typeface="宋体" panose="02010600030101010101" pitchFamily="2" charset="-122"/>
              </a:rPr>
              <a:t>11</a:t>
            </a:r>
            <a:r>
              <a:rPr kumimoji="0" lang="en-US" altLang="zh-CN">
                <a:latin typeface="宋体" panose="02010600030101010101" pitchFamily="2" charset="-122"/>
              </a:rPr>
              <a:t>+</a:t>
            </a:r>
            <a:r>
              <a:rPr kumimoji="0" lang="en-US" altLang="zh-CN" i="1">
                <a:latin typeface="宋体" panose="02010600030101010101" pitchFamily="2" charset="-122"/>
              </a:rPr>
              <a:t>x</a:t>
            </a:r>
            <a:r>
              <a:rPr kumimoji="0" lang="en-US" altLang="zh-CN" baseline="-25000">
                <a:latin typeface="宋体" panose="02010600030101010101" pitchFamily="2" charset="-122"/>
              </a:rPr>
              <a:t>12</a:t>
            </a:r>
            <a:r>
              <a:rPr kumimoji="0" lang="en-US" altLang="zh-CN">
                <a:latin typeface="宋体" panose="02010600030101010101" pitchFamily="2" charset="-122"/>
              </a:rPr>
              <a:t>+</a:t>
            </a:r>
            <a:r>
              <a:rPr kumimoji="0" lang="en-US" altLang="zh-CN" i="1">
                <a:latin typeface="宋体" panose="02010600030101010101" pitchFamily="2" charset="-122"/>
              </a:rPr>
              <a:t>x</a:t>
            </a:r>
            <a:r>
              <a:rPr kumimoji="0" lang="en-US" altLang="zh-CN" baseline="-25000">
                <a:latin typeface="宋体" panose="02010600030101010101" pitchFamily="2" charset="-122"/>
              </a:rPr>
              <a:t>13</a:t>
            </a:r>
            <a:r>
              <a:rPr kumimoji="0" lang="en-US" altLang="zh-CN">
                <a:latin typeface="宋体" panose="02010600030101010101" pitchFamily="2" charset="-122"/>
              </a:rPr>
              <a:t>)</a:t>
            </a:r>
            <a:endParaRPr lang="zh-CN" alt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2054225" y="5156200"/>
            <a:ext cx="3160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en-US" altLang="zh-CN" i="1">
                <a:latin typeface="宋体" panose="02010600030101010101" pitchFamily="2" charset="-122"/>
              </a:rPr>
              <a:t>x</a:t>
            </a:r>
            <a:r>
              <a:rPr kumimoji="0" lang="en-US" altLang="zh-CN" baseline="-25000">
                <a:latin typeface="宋体" panose="02010600030101010101" pitchFamily="2" charset="-122"/>
              </a:rPr>
              <a:t>21</a:t>
            </a:r>
            <a:r>
              <a:rPr kumimoji="0" lang="en-US" altLang="zh-CN">
                <a:latin typeface="宋体" panose="02010600030101010101" pitchFamily="2" charset="-122"/>
              </a:rPr>
              <a:t>≥0.25(</a:t>
            </a:r>
            <a:r>
              <a:rPr kumimoji="0" lang="en-US" altLang="zh-CN" i="1">
                <a:latin typeface="宋体" panose="02010600030101010101" pitchFamily="2" charset="-122"/>
              </a:rPr>
              <a:t>x</a:t>
            </a:r>
            <a:r>
              <a:rPr kumimoji="0" lang="en-US" altLang="zh-CN" baseline="-25000">
                <a:latin typeface="宋体" panose="02010600030101010101" pitchFamily="2" charset="-122"/>
              </a:rPr>
              <a:t>21</a:t>
            </a:r>
            <a:r>
              <a:rPr kumimoji="0" lang="en-US" altLang="zh-CN">
                <a:latin typeface="宋体" panose="02010600030101010101" pitchFamily="2" charset="-122"/>
              </a:rPr>
              <a:t>+</a:t>
            </a:r>
            <a:r>
              <a:rPr kumimoji="0" lang="en-US" altLang="zh-CN" i="1">
                <a:latin typeface="宋体" panose="02010600030101010101" pitchFamily="2" charset="-122"/>
              </a:rPr>
              <a:t>x</a:t>
            </a:r>
            <a:r>
              <a:rPr kumimoji="0" lang="en-US" altLang="zh-CN" baseline="-25000">
                <a:latin typeface="宋体" panose="02010600030101010101" pitchFamily="2" charset="-122"/>
              </a:rPr>
              <a:t>22</a:t>
            </a:r>
            <a:r>
              <a:rPr kumimoji="0" lang="en-US" altLang="zh-CN">
                <a:latin typeface="宋体" panose="02010600030101010101" pitchFamily="2" charset="-122"/>
              </a:rPr>
              <a:t>+</a:t>
            </a:r>
            <a:r>
              <a:rPr kumimoji="0" lang="en-US" altLang="zh-CN" i="1">
                <a:latin typeface="宋体" panose="02010600030101010101" pitchFamily="2" charset="-122"/>
              </a:rPr>
              <a:t>x</a:t>
            </a:r>
            <a:r>
              <a:rPr kumimoji="0" lang="en-US" altLang="zh-CN" baseline="-25000">
                <a:latin typeface="宋体" panose="02010600030101010101" pitchFamily="2" charset="-122"/>
              </a:rPr>
              <a:t>23</a:t>
            </a:r>
            <a:r>
              <a:rPr kumimoji="0" lang="en-US" altLang="zh-CN">
                <a:latin typeface="宋体" panose="02010600030101010101" pitchFamily="2" charset="-122"/>
              </a:rPr>
              <a:t>)</a:t>
            </a: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2084388" y="5611813"/>
            <a:ext cx="30051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en-US" altLang="zh-CN" i="1">
                <a:latin typeface="宋体" panose="02010600030101010101" pitchFamily="2" charset="-122"/>
              </a:rPr>
              <a:t>x</a:t>
            </a:r>
            <a:r>
              <a:rPr kumimoji="0" lang="en-US" altLang="zh-CN" baseline="-25000">
                <a:latin typeface="宋体" panose="02010600030101010101" pitchFamily="2" charset="-122"/>
              </a:rPr>
              <a:t>22</a:t>
            </a:r>
            <a:r>
              <a:rPr kumimoji="0" lang="en-US" altLang="zh-CN">
                <a:latin typeface="宋体" panose="02010600030101010101" pitchFamily="2" charset="-122"/>
              </a:rPr>
              <a:t>≤0.5(</a:t>
            </a:r>
            <a:r>
              <a:rPr kumimoji="0" lang="en-US" altLang="zh-CN" i="1">
                <a:latin typeface="宋体" panose="02010600030101010101" pitchFamily="2" charset="-122"/>
              </a:rPr>
              <a:t>x</a:t>
            </a:r>
            <a:r>
              <a:rPr kumimoji="0" lang="en-US" altLang="zh-CN" baseline="-25000">
                <a:latin typeface="宋体" panose="02010600030101010101" pitchFamily="2" charset="-122"/>
              </a:rPr>
              <a:t>21</a:t>
            </a:r>
            <a:r>
              <a:rPr kumimoji="0" lang="en-US" altLang="zh-CN">
                <a:latin typeface="宋体" panose="02010600030101010101" pitchFamily="2" charset="-122"/>
              </a:rPr>
              <a:t>+</a:t>
            </a:r>
            <a:r>
              <a:rPr kumimoji="0" lang="en-US" altLang="zh-CN" i="1">
                <a:latin typeface="宋体" panose="02010600030101010101" pitchFamily="2" charset="-122"/>
              </a:rPr>
              <a:t>x</a:t>
            </a:r>
            <a:r>
              <a:rPr kumimoji="0" lang="en-US" altLang="zh-CN" baseline="-25000">
                <a:latin typeface="宋体" panose="02010600030101010101" pitchFamily="2" charset="-122"/>
              </a:rPr>
              <a:t>22</a:t>
            </a:r>
            <a:r>
              <a:rPr kumimoji="0" lang="en-US" altLang="zh-CN">
                <a:latin typeface="宋体" panose="02010600030101010101" pitchFamily="2" charset="-122"/>
              </a:rPr>
              <a:t>+</a:t>
            </a:r>
            <a:r>
              <a:rPr kumimoji="0" lang="en-US" altLang="zh-CN" i="1">
                <a:latin typeface="宋体" panose="02010600030101010101" pitchFamily="2" charset="-122"/>
              </a:rPr>
              <a:t>x</a:t>
            </a:r>
            <a:r>
              <a:rPr kumimoji="0" lang="en-US" altLang="zh-CN" baseline="-25000">
                <a:latin typeface="宋体" panose="02010600030101010101" pitchFamily="2" charset="-122"/>
              </a:rPr>
              <a:t>23</a:t>
            </a:r>
            <a:r>
              <a:rPr kumimoji="0" lang="en-US" altLang="zh-CN">
                <a:latin typeface="宋体" panose="02010600030101010101" pitchFamily="2" charset="-122"/>
              </a:rPr>
              <a:t>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§4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pic>
        <p:nvPicPr>
          <p:cNvPr id="307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428625" y="1571625"/>
            <a:ext cx="8715375" cy="127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从第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个表中，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生产甲乙丙的原材料不能超过原材料的供应限额，故有：</a:t>
            </a:r>
            <a:endParaRPr lang="zh-CN" altLang="en-US" dirty="0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000250" y="3038475"/>
            <a:ext cx="5929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)≤100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（原材料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的供应限额）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995488" y="3571875"/>
            <a:ext cx="2646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)≤100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998663" y="4071938"/>
            <a:ext cx="24923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)≤60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§4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pic>
        <p:nvPicPr>
          <p:cNvPr id="3174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401638" y="1681163"/>
            <a:ext cx="3878262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通过整理，得到以下模型：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398463" y="2209800"/>
            <a:ext cx="1724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目标函数：</a:t>
            </a:r>
            <a:endParaRPr lang="zh-CN" altLang="en-US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414338" y="2665413"/>
            <a:ext cx="17224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约束条件：</a:t>
            </a:r>
            <a:endParaRPr lang="zh-CN" altLang="en-US" dirty="0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955800" y="2224088"/>
            <a:ext cx="7143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Max z = -15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+25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+15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-30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+10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-40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-10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973263" y="2693988"/>
            <a:ext cx="6572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0.5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-0.5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 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-0.5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≥ 0 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（原材料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不少于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50%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973263" y="3109913"/>
            <a:ext cx="6929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-0.25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+0.75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-0.25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≤ 0 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（原材料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不超过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25%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866900" y="3538538"/>
            <a:ext cx="6357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0.75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-0.25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-0.25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≥ 0 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（原材料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不少于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25%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2001838" y="3938588"/>
            <a:ext cx="6715125" cy="43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-0.5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+0.5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-0.5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≤ 0 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（原材料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不超过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50%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2046288" y="4324350"/>
            <a:ext cx="6072187" cy="43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  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+   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≤ 100   (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供应量限制）</a:t>
            </a: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2063750" y="4781550"/>
            <a:ext cx="6072188" cy="43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  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+   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≤ 100   (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供应量限制）</a:t>
            </a: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2073275" y="5243513"/>
            <a:ext cx="6572250" cy="43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  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+   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≤ 60    (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供应量限制）</a:t>
            </a: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2085975" y="5694363"/>
            <a:ext cx="4572000" cy="43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kumimoji="0" lang="en-US" altLang="zh-CN" sz="2000" i="1" dirty="0" err="1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 err="1">
                <a:latin typeface="楷体" panose="02010609060101010101" pitchFamily="49" charset="-122"/>
                <a:ea typeface="楷体" panose="02010609060101010101" pitchFamily="49" charset="-122"/>
              </a:rPr>
              <a:t>ij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≥ 0  , </a:t>
            </a:r>
            <a:r>
              <a:rPr kumimoji="0" lang="en-US" altLang="zh-CN" sz="2000" dirty="0" err="1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= 1,2,3; j = 1,2,3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 bwMode="auto">
          <a:xfrm rot="16415">
            <a:off x="2120900" y="1711325"/>
            <a:ext cx="4567238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人力资源分配的问题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2106613" y="2559050"/>
            <a:ext cx="4554537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生产计划的问题</a:t>
            </a:r>
          </a:p>
        </p:txBody>
      </p:sp>
      <p:sp>
        <p:nvSpPr>
          <p:cNvPr id="19" name="矩形 18"/>
          <p:cNvSpPr/>
          <p:nvPr/>
        </p:nvSpPr>
        <p:spPr bwMode="auto">
          <a:xfrm>
            <a:off x="2128838" y="3495675"/>
            <a:ext cx="4554537" cy="5413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套裁下料问题</a:t>
            </a:r>
          </a:p>
        </p:txBody>
      </p:sp>
      <p:sp>
        <p:nvSpPr>
          <p:cNvPr id="34" name="矩形 33"/>
          <p:cNvSpPr/>
          <p:nvPr/>
        </p:nvSpPr>
        <p:spPr bwMode="auto">
          <a:xfrm>
            <a:off x="2135188" y="4433888"/>
            <a:ext cx="4554537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grpSp>
        <p:nvGrpSpPr>
          <p:cNvPr id="14342" name="组合 2"/>
          <p:cNvGrpSpPr>
            <a:grpSpLocks/>
          </p:cNvGrpSpPr>
          <p:nvPr/>
        </p:nvGrpSpPr>
        <p:grpSpPr bwMode="auto">
          <a:xfrm>
            <a:off x="179388" y="293688"/>
            <a:ext cx="1822450" cy="542925"/>
            <a:chOff x="288062" y="313492"/>
            <a:chExt cx="1822361" cy="542384"/>
          </a:xfrm>
        </p:grpSpPr>
        <p:sp>
          <p:nvSpPr>
            <p:cNvPr id="14360" name="TextBox 17"/>
            <p:cNvSpPr txBox="1">
              <a:spLocks noChangeArrowheads="1"/>
            </p:cNvSpPr>
            <p:nvPr/>
          </p:nvSpPr>
          <p:spPr bwMode="auto">
            <a:xfrm>
              <a:off x="288062" y="313492"/>
              <a:ext cx="18223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8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本章内容</a:t>
              </a:r>
            </a:p>
          </p:txBody>
        </p:sp>
        <p:sp>
          <p:nvSpPr>
            <p:cNvPr id="2" name="矩形 1"/>
            <p:cNvSpPr/>
            <p:nvPr/>
          </p:nvSpPr>
          <p:spPr>
            <a:xfrm>
              <a:off x="288062" y="332656"/>
              <a:ext cx="1590600" cy="523220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grpSp>
        <p:nvGrpSpPr>
          <p:cNvPr id="14343" name="组合 4"/>
          <p:cNvGrpSpPr>
            <a:grpSpLocks/>
          </p:cNvGrpSpPr>
          <p:nvPr/>
        </p:nvGrpSpPr>
        <p:grpSpPr bwMode="auto">
          <a:xfrm>
            <a:off x="1476375" y="1700213"/>
            <a:ext cx="352425" cy="411162"/>
            <a:chOff x="1573957" y="1346606"/>
            <a:chExt cx="352374" cy="409847"/>
          </a:xfrm>
        </p:grpSpPr>
        <p:sp>
          <p:nvSpPr>
            <p:cNvPr id="20" name="矩形 19"/>
            <p:cNvSpPr/>
            <p:nvPr/>
          </p:nvSpPr>
          <p:spPr bwMode="auto">
            <a:xfrm rot="18837468">
              <a:off x="1579243" y="1409364"/>
              <a:ext cx="341803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4359" name="文本框 3"/>
            <p:cNvSpPr txBox="1">
              <a:spLocks noChangeArrowheads="1"/>
            </p:cNvSpPr>
            <p:nvPr/>
          </p:nvSpPr>
          <p:spPr bwMode="auto">
            <a:xfrm>
              <a:off x="1592479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1</a:t>
              </a:r>
              <a:endParaRPr lang="zh-CN" altLang="en-US"/>
            </a:p>
          </p:txBody>
        </p:sp>
      </p:grpSp>
      <p:grpSp>
        <p:nvGrpSpPr>
          <p:cNvPr id="14344" name="组合 36"/>
          <p:cNvGrpSpPr>
            <a:grpSpLocks/>
          </p:cNvGrpSpPr>
          <p:nvPr/>
        </p:nvGrpSpPr>
        <p:grpSpPr bwMode="auto">
          <a:xfrm>
            <a:off x="1495425" y="2589213"/>
            <a:ext cx="352425" cy="411162"/>
            <a:chOff x="1573957" y="1346606"/>
            <a:chExt cx="352374" cy="409847"/>
          </a:xfrm>
        </p:grpSpPr>
        <p:sp>
          <p:nvSpPr>
            <p:cNvPr id="38" name="矩形 37"/>
            <p:cNvSpPr/>
            <p:nvPr/>
          </p:nvSpPr>
          <p:spPr bwMode="auto">
            <a:xfrm rot="18837468">
              <a:off x="1579243" y="1409364"/>
              <a:ext cx="341803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4357" name="文本框 38"/>
            <p:cNvSpPr txBox="1">
              <a:spLocks noChangeArrowheads="1"/>
            </p:cNvSpPr>
            <p:nvPr/>
          </p:nvSpPr>
          <p:spPr bwMode="auto">
            <a:xfrm>
              <a:off x="1578831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2</a:t>
              </a:r>
              <a:endParaRPr lang="zh-CN" altLang="en-US"/>
            </a:p>
          </p:txBody>
        </p:sp>
      </p:grpSp>
      <p:grpSp>
        <p:nvGrpSpPr>
          <p:cNvPr id="14345" name="组合 39"/>
          <p:cNvGrpSpPr>
            <a:grpSpLocks/>
          </p:cNvGrpSpPr>
          <p:nvPr/>
        </p:nvGrpSpPr>
        <p:grpSpPr bwMode="auto">
          <a:xfrm>
            <a:off x="1476375" y="3527425"/>
            <a:ext cx="352425" cy="409575"/>
            <a:chOff x="1573957" y="1346606"/>
            <a:chExt cx="352374" cy="409847"/>
          </a:xfrm>
        </p:grpSpPr>
        <p:sp>
          <p:nvSpPr>
            <p:cNvPr id="41" name="矩形 40"/>
            <p:cNvSpPr/>
            <p:nvPr/>
          </p:nvSpPr>
          <p:spPr bwMode="auto">
            <a:xfrm rot="18837468">
              <a:off x="1579375" y="1409496"/>
              <a:ext cx="341539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4355" name="文本框 41"/>
            <p:cNvSpPr txBox="1">
              <a:spLocks noChangeArrowheads="1"/>
            </p:cNvSpPr>
            <p:nvPr/>
          </p:nvSpPr>
          <p:spPr bwMode="auto">
            <a:xfrm>
              <a:off x="1592479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3</a:t>
              </a:r>
              <a:endParaRPr lang="zh-CN" altLang="en-US"/>
            </a:p>
          </p:txBody>
        </p:sp>
      </p:grpSp>
      <p:grpSp>
        <p:nvGrpSpPr>
          <p:cNvPr id="14346" name="组合 42"/>
          <p:cNvGrpSpPr>
            <a:grpSpLocks/>
          </p:cNvGrpSpPr>
          <p:nvPr/>
        </p:nvGrpSpPr>
        <p:grpSpPr bwMode="auto">
          <a:xfrm>
            <a:off x="1498600" y="4478338"/>
            <a:ext cx="361950" cy="395287"/>
            <a:chOff x="1565183" y="1360254"/>
            <a:chExt cx="361148" cy="396199"/>
          </a:xfrm>
        </p:grpSpPr>
        <p:sp>
          <p:nvSpPr>
            <p:cNvPr id="44" name="矩形 43"/>
            <p:cNvSpPr/>
            <p:nvPr/>
          </p:nvSpPr>
          <p:spPr bwMode="auto">
            <a:xfrm rot="18837468">
              <a:off x="1580255" y="1410377"/>
              <a:ext cx="340509" cy="35164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4353" name="文本框 44"/>
            <p:cNvSpPr txBox="1">
              <a:spLocks noChangeArrowheads="1"/>
            </p:cNvSpPr>
            <p:nvPr/>
          </p:nvSpPr>
          <p:spPr bwMode="auto">
            <a:xfrm>
              <a:off x="1565183" y="1360254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4</a:t>
              </a:r>
              <a:endParaRPr lang="zh-CN" altLang="en-US"/>
            </a:p>
          </p:txBody>
        </p:sp>
      </p:grpSp>
      <p:pic>
        <p:nvPicPr>
          <p:cNvPr id="143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150813"/>
            <a:ext cx="12255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矩形 21"/>
          <p:cNvSpPr/>
          <p:nvPr/>
        </p:nvSpPr>
        <p:spPr bwMode="auto">
          <a:xfrm>
            <a:off x="2143125" y="5286375"/>
            <a:ext cx="4554538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投资问题</a:t>
            </a:r>
          </a:p>
        </p:txBody>
      </p:sp>
      <p:grpSp>
        <p:nvGrpSpPr>
          <p:cNvPr id="14349" name="组合 42"/>
          <p:cNvGrpSpPr>
            <a:grpSpLocks/>
          </p:cNvGrpSpPr>
          <p:nvPr/>
        </p:nvGrpSpPr>
        <p:grpSpPr bwMode="auto">
          <a:xfrm>
            <a:off x="1506538" y="5330825"/>
            <a:ext cx="360362" cy="461963"/>
            <a:chOff x="1565183" y="1360254"/>
            <a:chExt cx="361148" cy="461665"/>
          </a:xfrm>
        </p:grpSpPr>
        <p:sp>
          <p:nvSpPr>
            <p:cNvPr id="24" name="矩形 23"/>
            <p:cNvSpPr/>
            <p:nvPr/>
          </p:nvSpPr>
          <p:spPr bwMode="auto">
            <a:xfrm rot="18837468">
              <a:off x="1579984" y="1410525"/>
              <a:ext cx="341092" cy="351602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4351" name="文本框 44"/>
            <p:cNvSpPr txBox="1">
              <a:spLocks noChangeArrowheads="1"/>
            </p:cNvSpPr>
            <p:nvPr/>
          </p:nvSpPr>
          <p:spPr bwMode="auto">
            <a:xfrm>
              <a:off x="1565183" y="1360254"/>
              <a:ext cx="28803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5</a:t>
              </a:r>
              <a:endParaRPr lang="zh-CN" altLang="en-US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§4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pic>
        <p:nvPicPr>
          <p:cNvPr id="3277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34" name="Text Box 4"/>
          <p:cNvSpPr txBox="1">
            <a:spLocks noChangeArrowheads="1"/>
          </p:cNvSpPr>
          <p:nvPr/>
        </p:nvSpPr>
        <p:spPr bwMode="auto">
          <a:xfrm>
            <a:off x="395288" y="1857375"/>
            <a:ext cx="8605837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7.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汽油混合问题。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汽油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特性用“辛烷数”描述点火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特性，用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“蒸汽压力”描述挥发性。炼油厂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有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种标准汽油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，性能与库存信息如表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将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这四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种混合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，可得到标号为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的两种飞机汽油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，性能指标如表</a:t>
            </a:r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spcBef>
                <a:spcPct val="50000"/>
              </a:spcBef>
            </a:pP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问：如何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根据库存情况适量混合各种标准汽油，既满足飞机汽油的性能指标，又使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号汽油满足需求，并使得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号汽油产量最高？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3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904868"/>
              </p:ext>
            </p:extLst>
          </p:nvPr>
        </p:nvGraphicFramePr>
        <p:xfrm>
          <a:off x="695325" y="2192338"/>
          <a:ext cx="7858125" cy="1981200"/>
        </p:xfrm>
        <a:graphic>
          <a:graphicData uri="http://schemas.openxmlformats.org/drawingml/2006/table">
            <a:tbl>
              <a:tblPr/>
              <a:tblGrid>
                <a:gridCol w="1508125"/>
                <a:gridCol w="1398588"/>
                <a:gridCol w="2987675"/>
                <a:gridCol w="1963737"/>
              </a:tblGrid>
              <a:tr h="3063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标准汽油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辛烷数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蒸汽压力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(g/cm</a:t>
                      </a:r>
                      <a:r>
                        <a:rPr kumimoji="1" lang="en-US" altLang="zh-CN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2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库存量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107.5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7.11</a:t>
                      </a:r>
                      <a:r>
                        <a:rPr kumimoji="1" lang="ru-RU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×</a:t>
                      </a: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10</a:t>
                      </a:r>
                      <a:r>
                        <a:rPr kumimoji="1" lang="en-US" altLang="zh-CN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-2</a:t>
                      </a:r>
                      <a:endParaRPr kumimoji="1" lang="ru-RU" altLang="zh-CN" sz="20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380000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41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93.0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11.38 </a:t>
                      </a:r>
                      <a:r>
                        <a:rPr kumimoji="1" lang="ru-RU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×</a:t>
                      </a: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10</a:t>
                      </a:r>
                      <a:r>
                        <a:rPr kumimoji="1" lang="en-US" altLang="zh-CN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265200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87.0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5.69</a:t>
                      </a:r>
                      <a:r>
                        <a:rPr kumimoji="1" lang="ru-RU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×</a:t>
                      </a: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10</a:t>
                      </a:r>
                      <a:r>
                        <a:rPr kumimoji="1" lang="en-US" altLang="zh-CN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408100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108.0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28.45 </a:t>
                      </a:r>
                      <a:r>
                        <a:rPr kumimoji="1" lang="ru-RU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×</a:t>
                      </a: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10</a:t>
                      </a:r>
                      <a:r>
                        <a:rPr kumimoji="1" lang="en-US" altLang="zh-CN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130100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Group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498604"/>
              </p:ext>
            </p:extLst>
          </p:nvPr>
        </p:nvGraphicFramePr>
        <p:xfrm>
          <a:off x="682625" y="4837113"/>
          <a:ext cx="7889875" cy="1336676"/>
        </p:xfrm>
        <a:graphic>
          <a:graphicData uri="http://schemas.openxmlformats.org/drawingml/2006/table">
            <a:tbl>
              <a:tblPr/>
              <a:tblGrid>
                <a:gridCol w="1585119"/>
                <a:gridCol w="1613694"/>
                <a:gridCol w="2559050"/>
                <a:gridCol w="2132012"/>
              </a:tblGrid>
              <a:tr h="446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飞机汽油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辛烷数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蒸汽压力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(g/cm</a:t>
                      </a:r>
                      <a:r>
                        <a:rPr kumimoji="1" lang="en-US" altLang="zh-CN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产量需求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4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不小于</a:t>
                      </a: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不大于</a:t>
                      </a: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9.96 </a:t>
                      </a:r>
                      <a:r>
                        <a:rPr kumimoji="1" lang="ru-RU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×</a:t>
                      </a: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r>
                        <a:rPr kumimoji="1" lang="en-US" altLang="zh-CN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越多越好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460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不小于</a:t>
                      </a: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不大于</a:t>
                      </a: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9.96 </a:t>
                      </a:r>
                      <a:r>
                        <a:rPr kumimoji="1" lang="ru-RU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×</a:t>
                      </a: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r>
                        <a:rPr kumimoji="1" lang="en-US" altLang="zh-CN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</a:t>
                      </a:r>
                      <a:endParaRPr kumimoji="1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不少于</a:t>
                      </a: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3910013" y="1763713"/>
            <a:ext cx="2428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表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§4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3851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pic>
        <p:nvPicPr>
          <p:cNvPr id="338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4051300" y="4467225"/>
            <a:ext cx="2428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表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endParaRPr lang="zh-CN" alt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561975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§4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209675"/>
            <a:ext cx="5892800" cy="3810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175" name="TextBox 4"/>
          <p:cNvSpPr txBox="1">
            <a:spLocks noChangeArrowheads="1"/>
          </p:cNvSpPr>
          <p:nvPr/>
        </p:nvSpPr>
        <p:spPr bwMode="auto">
          <a:xfrm>
            <a:off x="2322513" y="561975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pic>
        <p:nvPicPr>
          <p:cNvPr id="717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52388"/>
            <a:ext cx="122555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3" name="Text Box 65"/>
          <p:cNvSpPr txBox="1">
            <a:spLocks noChangeArrowheads="1"/>
          </p:cNvSpPr>
          <p:nvPr/>
        </p:nvSpPr>
        <p:spPr bwMode="auto">
          <a:xfrm>
            <a:off x="500063" y="3275013"/>
            <a:ext cx="3571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库存量和产量约束为</a:t>
            </a:r>
            <a:r>
              <a:rPr lang="zh-CN" altLang="en-US" sz="2000" dirty="0">
                <a:ea typeface="楷体_GB2312" pitchFamily="49" charset="-122"/>
              </a:rPr>
              <a:t>：</a:t>
            </a:r>
          </a:p>
        </p:txBody>
      </p:sp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3643313" y="3275013"/>
          <a:ext cx="5010150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5" imgW="1765300" imgH="1143000" progId="Equation.DSMT4">
                  <p:embed/>
                </p:oleObj>
              </mc:Choice>
              <mc:Fallback>
                <p:oleObj name="Equation" r:id="rId5" imgW="1765300" imgH="11430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3275013"/>
                        <a:ext cx="5010150" cy="236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0"/>
          <p:cNvGraphicFramePr>
            <a:graphicFrameLocks noChangeAspect="1"/>
          </p:cNvGraphicFramePr>
          <p:nvPr/>
        </p:nvGraphicFramePr>
        <p:xfrm>
          <a:off x="5761038" y="4545013"/>
          <a:ext cx="214312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7" imgW="114102" imgH="177492" progId="Equation.DSMT4">
                  <p:embed/>
                </p:oleObj>
              </mc:Choice>
              <mc:Fallback>
                <p:oleObj name="Equation" r:id="rId7" imgW="114102" imgH="177492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1038" y="4545013"/>
                        <a:ext cx="214312" cy="33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428625" y="1357313"/>
            <a:ext cx="800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解</a:t>
            </a:r>
            <a:r>
              <a:rPr kumimoji="0" lang="zh-CN" altLang="en-US" dirty="0">
                <a:latin typeface="宋体" panose="02010600030101010101" pitchFamily="2" charset="-122"/>
                <a:ea typeface="楷体_GB2312" pitchFamily="49" charset="-122"/>
              </a:rPr>
              <a:t>：</a:t>
            </a:r>
            <a:endParaRPr lang="zh-CN" altLang="en-US" dirty="0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928688" y="1714500"/>
            <a:ext cx="7358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设</a:t>
            </a:r>
            <a:r>
              <a:rPr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baseline="-25000" dirty="0" err="1">
                <a:latin typeface="楷体" panose="02010609060101010101" pitchFamily="49" charset="-122"/>
                <a:ea typeface="楷体" panose="02010609060101010101" pitchFamily="49" charset="-122"/>
              </a:rPr>
              <a:t>ij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为飞机汽油</a:t>
            </a:r>
            <a:r>
              <a:rPr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中所用标准汽油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j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的数量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(L)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  <p:sp>
        <p:nvSpPr>
          <p:cNvPr id="24" name="矩形 23"/>
          <p:cNvSpPr>
            <a:spLocks noChangeArrowheads="1"/>
          </p:cNvSpPr>
          <p:nvPr/>
        </p:nvSpPr>
        <p:spPr bwMode="auto">
          <a:xfrm>
            <a:off x="484188" y="2184400"/>
            <a:ext cx="61864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   目标函数为飞机汽油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的总产量越多越好 </a:t>
            </a:r>
          </a:p>
        </p:txBody>
      </p:sp>
      <p:graphicFrame>
        <p:nvGraphicFramePr>
          <p:cNvPr id="7187" name="Object 8"/>
          <p:cNvGraphicFramePr>
            <a:graphicFrameLocks noChangeAspect="1"/>
          </p:cNvGraphicFramePr>
          <p:nvPr/>
        </p:nvGraphicFramePr>
        <p:xfrm>
          <a:off x="2714625" y="2703513"/>
          <a:ext cx="283368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9" imgW="1435100" imgH="228600" progId="Equation.DSMT4">
                  <p:embed/>
                </p:oleObj>
              </mc:Choice>
              <mc:Fallback>
                <p:oleObj name="Equation" r:id="rId9" imgW="1435100" imgH="2286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2703513"/>
                        <a:ext cx="2833688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/>
      <p:bldP spid="20" grpId="0"/>
      <p:bldP spid="21" grpId="0"/>
      <p:bldP spid="2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2"/>
          <p:cNvSpPr txBox="1">
            <a:spLocks noChangeArrowheads="1"/>
          </p:cNvSpPr>
          <p:nvPr/>
        </p:nvSpPr>
        <p:spPr bwMode="auto">
          <a:xfrm>
            <a:off x="736600" y="1870075"/>
            <a:ext cx="784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由物理中的分压定律，               可得有关蒸汽压力的约束条件：</a:t>
            </a:r>
          </a:p>
        </p:txBody>
      </p:sp>
      <p:graphicFrame>
        <p:nvGraphicFramePr>
          <p:cNvPr id="3" name="Object 11"/>
          <p:cNvGraphicFramePr>
            <a:graphicFrameLocks noChangeAspect="1"/>
          </p:cNvGraphicFramePr>
          <p:nvPr/>
        </p:nvGraphicFramePr>
        <p:xfrm>
          <a:off x="3992563" y="1857375"/>
          <a:ext cx="207168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3" imgW="875920" imgH="444307" progId="Equation.DSMT4">
                  <p:embed/>
                </p:oleObj>
              </mc:Choice>
              <mc:Fallback>
                <p:oleObj name="Equation" r:id="rId3" imgW="875920" imgH="444307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563" y="1857375"/>
                        <a:ext cx="2071687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2"/>
          <p:cNvGraphicFramePr>
            <a:graphicFrameLocks noChangeAspect="1"/>
          </p:cNvGraphicFramePr>
          <p:nvPr/>
        </p:nvGraphicFramePr>
        <p:xfrm>
          <a:off x="1889125" y="2973388"/>
          <a:ext cx="51435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5" imgW="2501900" imgH="457200" progId="Equation.DSMT4">
                  <p:embed/>
                </p:oleObj>
              </mc:Choice>
              <mc:Fallback>
                <p:oleObj name="Equation" r:id="rId5" imgW="2501900" imgH="4572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2973388"/>
                        <a:ext cx="5143500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75"/>
          <p:cNvSpPr txBox="1">
            <a:spLocks noChangeArrowheads="1"/>
          </p:cNvSpPr>
          <p:nvPr/>
        </p:nvSpPr>
        <p:spPr bwMode="auto">
          <a:xfrm>
            <a:off x="781050" y="4116388"/>
            <a:ext cx="3744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dirty="0">
                <a:ea typeface="楷体_GB2312" pitchFamily="49" charset="-122"/>
              </a:rPr>
              <a:t>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辛烷数的约束条件为：</a:t>
            </a:r>
          </a:p>
        </p:txBody>
      </p:sp>
      <p:graphicFrame>
        <p:nvGraphicFramePr>
          <p:cNvPr id="6" name="Object 13"/>
          <p:cNvGraphicFramePr>
            <a:graphicFrameLocks noChangeAspect="1"/>
          </p:cNvGraphicFramePr>
          <p:nvPr/>
        </p:nvGraphicFramePr>
        <p:xfrm>
          <a:off x="1970088" y="4673600"/>
          <a:ext cx="4786312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7" imgW="2235200" imgH="457200" progId="Equation.DSMT4">
                  <p:embed/>
                </p:oleObj>
              </mc:Choice>
              <mc:Fallback>
                <p:oleObj name="Equation" r:id="rId7" imgW="2235200" imgH="4572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4673600"/>
                        <a:ext cx="4786312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360363" y="561975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§4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2312988" y="1209675"/>
            <a:ext cx="5892800" cy="3810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201" name="TextBox 4"/>
          <p:cNvSpPr txBox="1">
            <a:spLocks noChangeArrowheads="1"/>
          </p:cNvSpPr>
          <p:nvPr/>
        </p:nvSpPr>
        <p:spPr bwMode="auto">
          <a:xfrm>
            <a:off x="2322513" y="561975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pic>
        <p:nvPicPr>
          <p:cNvPr id="8202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52388"/>
            <a:ext cx="1225550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714375" y="1500188"/>
            <a:ext cx="480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辛烷数和蒸汽压力的约束条件为：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§4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223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pic>
        <p:nvPicPr>
          <p:cNvPr id="92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81000" y="1258888"/>
            <a:ext cx="8583613" cy="5562600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kumimoji="0" lang="en-US" altLang="zh-CN" sz="4000">
                <a:latin typeface="Calibri" panose="020F0502020204030204" pitchFamily="34" charset="0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8202" name="Text Box 6"/>
          <p:cNvSpPr txBox="1">
            <a:spLocks noChangeArrowheads="1"/>
          </p:cNvSpPr>
          <p:nvPr/>
        </p:nvSpPr>
        <p:spPr bwMode="auto">
          <a:xfrm>
            <a:off x="798513" y="1500188"/>
            <a:ext cx="7273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综上所述，得该问题的数学模型为：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785938" y="2000250"/>
          <a:ext cx="6143625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4" imgW="2578100" imgH="2590800" progId="Equation.DSMT4">
                  <p:embed/>
                </p:oleObj>
              </mc:Choice>
              <mc:Fallback>
                <p:oleObj name="Equation" r:id="rId4" imgW="2578100" imgH="25908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2000250"/>
                        <a:ext cx="6143625" cy="457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§4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247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pic>
        <p:nvPicPr>
          <p:cNvPr id="102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81000" y="1303338"/>
            <a:ext cx="8583613" cy="5562600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kumimoji="0" lang="en-US" altLang="zh-CN" sz="4000">
                <a:latin typeface="Calibri" panose="020F0502020204030204" pitchFamily="34" charset="0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9226" name="Text Box 5"/>
          <p:cNvSpPr txBox="1">
            <a:spLocks noChangeArrowheads="1"/>
          </p:cNvSpPr>
          <p:nvPr/>
        </p:nvSpPr>
        <p:spPr bwMode="auto">
          <a:xfrm>
            <a:off x="571500" y="1500188"/>
            <a:ext cx="7273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由管理运筹学软件求解得：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000250" y="2071688"/>
          <a:ext cx="4857750" cy="397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4" imgW="2374900" imgH="2082800" progId="Equation.DSMT4">
                  <p:embed/>
                </p:oleObj>
              </mc:Choice>
              <mc:Fallback>
                <p:oleObj name="Equation" r:id="rId4" imgW="2374900" imgH="20828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2071688"/>
                        <a:ext cx="4857750" cy="3979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 bwMode="auto">
          <a:xfrm rot="16415">
            <a:off x="2120900" y="1711325"/>
            <a:ext cx="4567238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人力资源分配的问题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2106613" y="2559050"/>
            <a:ext cx="4554537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生产计划的问题</a:t>
            </a:r>
          </a:p>
        </p:txBody>
      </p:sp>
      <p:sp>
        <p:nvSpPr>
          <p:cNvPr id="19" name="矩形 18"/>
          <p:cNvSpPr/>
          <p:nvPr/>
        </p:nvSpPr>
        <p:spPr bwMode="auto">
          <a:xfrm>
            <a:off x="2128838" y="3495675"/>
            <a:ext cx="4554537" cy="5413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套裁下料问题</a:t>
            </a:r>
          </a:p>
        </p:txBody>
      </p:sp>
      <p:sp>
        <p:nvSpPr>
          <p:cNvPr id="34" name="矩形 33"/>
          <p:cNvSpPr/>
          <p:nvPr/>
        </p:nvSpPr>
        <p:spPr bwMode="auto">
          <a:xfrm>
            <a:off x="2135188" y="4433888"/>
            <a:ext cx="4554537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grpSp>
        <p:nvGrpSpPr>
          <p:cNvPr id="34822" name="组合 2"/>
          <p:cNvGrpSpPr>
            <a:grpSpLocks/>
          </p:cNvGrpSpPr>
          <p:nvPr/>
        </p:nvGrpSpPr>
        <p:grpSpPr bwMode="auto">
          <a:xfrm>
            <a:off x="179388" y="293688"/>
            <a:ext cx="1822450" cy="542925"/>
            <a:chOff x="288062" y="313492"/>
            <a:chExt cx="1822361" cy="542384"/>
          </a:xfrm>
        </p:grpSpPr>
        <p:sp>
          <p:nvSpPr>
            <p:cNvPr id="34840" name="TextBox 17"/>
            <p:cNvSpPr txBox="1">
              <a:spLocks noChangeArrowheads="1"/>
            </p:cNvSpPr>
            <p:nvPr/>
          </p:nvSpPr>
          <p:spPr bwMode="auto">
            <a:xfrm>
              <a:off x="288062" y="313492"/>
              <a:ext cx="18223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8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本章内容</a:t>
              </a:r>
            </a:p>
          </p:txBody>
        </p:sp>
        <p:sp>
          <p:nvSpPr>
            <p:cNvPr id="2" name="矩形 1"/>
            <p:cNvSpPr/>
            <p:nvPr/>
          </p:nvSpPr>
          <p:spPr>
            <a:xfrm>
              <a:off x="288062" y="332656"/>
              <a:ext cx="1590600" cy="523220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grpSp>
        <p:nvGrpSpPr>
          <p:cNvPr id="34823" name="组合 4"/>
          <p:cNvGrpSpPr>
            <a:grpSpLocks/>
          </p:cNvGrpSpPr>
          <p:nvPr/>
        </p:nvGrpSpPr>
        <p:grpSpPr bwMode="auto">
          <a:xfrm>
            <a:off x="1476375" y="1700213"/>
            <a:ext cx="352425" cy="411162"/>
            <a:chOff x="1573957" y="1346606"/>
            <a:chExt cx="352374" cy="409847"/>
          </a:xfrm>
        </p:grpSpPr>
        <p:sp>
          <p:nvSpPr>
            <p:cNvPr id="20" name="矩形 19"/>
            <p:cNvSpPr/>
            <p:nvPr/>
          </p:nvSpPr>
          <p:spPr bwMode="auto">
            <a:xfrm rot="18837468">
              <a:off x="1579243" y="1409364"/>
              <a:ext cx="341803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34839" name="文本框 3"/>
            <p:cNvSpPr txBox="1">
              <a:spLocks noChangeArrowheads="1"/>
            </p:cNvSpPr>
            <p:nvPr/>
          </p:nvSpPr>
          <p:spPr bwMode="auto">
            <a:xfrm>
              <a:off x="1592479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1</a:t>
              </a:r>
              <a:endParaRPr lang="zh-CN" altLang="en-US"/>
            </a:p>
          </p:txBody>
        </p:sp>
      </p:grpSp>
      <p:grpSp>
        <p:nvGrpSpPr>
          <p:cNvPr id="34824" name="组合 36"/>
          <p:cNvGrpSpPr>
            <a:grpSpLocks/>
          </p:cNvGrpSpPr>
          <p:nvPr/>
        </p:nvGrpSpPr>
        <p:grpSpPr bwMode="auto">
          <a:xfrm>
            <a:off x="1495425" y="2589213"/>
            <a:ext cx="352425" cy="411162"/>
            <a:chOff x="1573957" y="1346606"/>
            <a:chExt cx="352374" cy="409847"/>
          </a:xfrm>
        </p:grpSpPr>
        <p:sp>
          <p:nvSpPr>
            <p:cNvPr id="38" name="矩形 37"/>
            <p:cNvSpPr/>
            <p:nvPr/>
          </p:nvSpPr>
          <p:spPr bwMode="auto">
            <a:xfrm rot="18837468">
              <a:off x="1579243" y="1409364"/>
              <a:ext cx="341803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34837" name="文本框 38"/>
            <p:cNvSpPr txBox="1">
              <a:spLocks noChangeArrowheads="1"/>
            </p:cNvSpPr>
            <p:nvPr/>
          </p:nvSpPr>
          <p:spPr bwMode="auto">
            <a:xfrm>
              <a:off x="1578831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2</a:t>
              </a:r>
              <a:endParaRPr lang="zh-CN" altLang="en-US"/>
            </a:p>
          </p:txBody>
        </p:sp>
      </p:grpSp>
      <p:grpSp>
        <p:nvGrpSpPr>
          <p:cNvPr id="34825" name="组合 39"/>
          <p:cNvGrpSpPr>
            <a:grpSpLocks/>
          </p:cNvGrpSpPr>
          <p:nvPr/>
        </p:nvGrpSpPr>
        <p:grpSpPr bwMode="auto">
          <a:xfrm>
            <a:off x="1476375" y="3527425"/>
            <a:ext cx="352425" cy="409575"/>
            <a:chOff x="1573957" y="1346606"/>
            <a:chExt cx="352374" cy="409847"/>
          </a:xfrm>
        </p:grpSpPr>
        <p:sp>
          <p:nvSpPr>
            <p:cNvPr id="41" name="矩形 40"/>
            <p:cNvSpPr/>
            <p:nvPr/>
          </p:nvSpPr>
          <p:spPr bwMode="auto">
            <a:xfrm rot="18837468">
              <a:off x="1579375" y="1409496"/>
              <a:ext cx="341539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34835" name="文本框 41"/>
            <p:cNvSpPr txBox="1">
              <a:spLocks noChangeArrowheads="1"/>
            </p:cNvSpPr>
            <p:nvPr/>
          </p:nvSpPr>
          <p:spPr bwMode="auto">
            <a:xfrm>
              <a:off x="1592479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3</a:t>
              </a:r>
              <a:endParaRPr lang="zh-CN" altLang="en-US"/>
            </a:p>
          </p:txBody>
        </p:sp>
      </p:grpSp>
      <p:grpSp>
        <p:nvGrpSpPr>
          <p:cNvPr id="34826" name="组合 42"/>
          <p:cNvGrpSpPr>
            <a:grpSpLocks/>
          </p:cNvGrpSpPr>
          <p:nvPr/>
        </p:nvGrpSpPr>
        <p:grpSpPr bwMode="auto">
          <a:xfrm>
            <a:off x="1498600" y="4478338"/>
            <a:ext cx="361950" cy="395287"/>
            <a:chOff x="1565183" y="1360254"/>
            <a:chExt cx="361148" cy="396199"/>
          </a:xfrm>
        </p:grpSpPr>
        <p:sp>
          <p:nvSpPr>
            <p:cNvPr id="44" name="矩形 43"/>
            <p:cNvSpPr/>
            <p:nvPr/>
          </p:nvSpPr>
          <p:spPr bwMode="auto">
            <a:xfrm rot="18837468">
              <a:off x="1580255" y="1410377"/>
              <a:ext cx="340509" cy="35164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34833" name="文本框 44"/>
            <p:cNvSpPr txBox="1">
              <a:spLocks noChangeArrowheads="1"/>
            </p:cNvSpPr>
            <p:nvPr/>
          </p:nvSpPr>
          <p:spPr bwMode="auto">
            <a:xfrm>
              <a:off x="1565183" y="1360254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4</a:t>
              </a:r>
              <a:endParaRPr lang="zh-CN" altLang="en-US"/>
            </a:p>
          </p:txBody>
        </p:sp>
      </p:grpSp>
      <p:pic>
        <p:nvPicPr>
          <p:cNvPr id="348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150813"/>
            <a:ext cx="12255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矩形 21"/>
          <p:cNvSpPr/>
          <p:nvPr/>
        </p:nvSpPr>
        <p:spPr bwMode="auto">
          <a:xfrm>
            <a:off x="2143125" y="5286375"/>
            <a:ext cx="4554538" cy="53975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投资问题</a:t>
            </a:r>
          </a:p>
        </p:txBody>
      </p:sp>
      <p:grpSp>
        <p:nvGrpSpPr>
          <p:cNvPr id="34829" name="组合 42"/>
          <p:cNvGrpSpPr>
            <a:grpSpLocks/>
          </p:cNvGrpSpPr>
          <p:nvPr/>
        </p:nvGrpSpPr>
        <p:grpSpPr bwMode="auto">
          <a:xfrm>
            <a:off x="1506538" y="5330825"/>
            <a:ext cx="360362" cy="461963"/>
            <a:chOff x="1565183" y="1360254"/>
            <a:chExt cx="361148" cy="461665"/>
          </a:xfrm>
        </p:grpSpPr>
        <p:sp>
          <p:nvSpPr>
            <p:cNvPr id="24" name="矩形 23"/>
            <p:cNvSpPr/>
            <p:nvPr/>
          </p:nvSpPr>
          <p:spPr bwMode="auto">
            <a:xfrm rot="18837468">
              <a:off x="1579984" y="1410525"/>
              <a:ext cx="341092" cy="351602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34831" name="文本框 44"/>
            <p:cNvSpPr txBox="1">
              <a:spLocks noChangeArrowheads="1"/>
            </p:cNvSpPr>
            <p:nvPr/>
          </p:nvSpPr>
          <p:spPr bwMode="auto">
            <a:xfrm>
              <a:off x="1565183" y="1360254"/>
              <a:ext cx="28803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5</a:t>
              </a:r>
              <a:endParaRPr lang="zh-CN" altLang="en-US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3730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§5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0207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2322513" y="3730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投资问题</a:t>
            </a:r>
          </a:p>
        </p:txBody>
      </p:sp>
      <p:pic>
        <p:nvPicPr>
          <p:cNvPr id="358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81000" y="838200"/>
            <a:ext cx="8382000" cy="5686425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en-US" altLang="zh-CN" sz="3200">
                <a:latin typeface="Calibri" panose="020F0502020204030204" pitchFamily="34" charset="0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10248" name="Rectangle 4"/>
          <p:cNvSpPr>
            <a:spLocks noChangeArrowheads="1"/>
          </p:cNvSpPr>
          <p:nvPr/>
        </p:nvSpPr>
        <p:spPr bwMode="auto">
          <a:xfrm>
            <a:off x="285750" y="1428750"/>
            <a:ext cx="8715375" cy="472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8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．现有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资金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200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万元，今后五年内考虑给以下的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项目投资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u="sng" dirty="0">
                <a:latin typeface="楷体" panose="02010609060101010101" pitchFamily="49" charset="-122"/>
                <a:ea typeface="楷体" panose="02010609060101010101" pitchFamily="49" charset="-122"/>
              </a:rPr>
              <a:t>项目</a:t>
            </a:r>
            <a:r>
              <a:rPr lang="en-US" altLang="zh-CN" i="1" u="sng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：从第一年到第五年每年年初都可投资，当年末能收回本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利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110%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u="sng" dirty="0">
                <a:latin typeface="楷体" panose="02010609060101010101" pitchFamily="49" charset="-122"/>
                <a:ea typeface="楷体" panose="02010609060101010101" pitchFamily="49" charset="-122"/>
              </a:rPr>
              <a:t>项目</a:t>
            </a:r>
            <a:r>
              <a:rPr lang="en-US" altLang="zh-CN" i="1" u="sng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：从第一年到第四年每年年初都可投资，次年末能收回本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利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125%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，但规定每年最大投资额不能超过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30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万元；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u="sng" dirty="0">
                <a:latin typeface="楷体" panose="02010609060101010101" pitchFamily="49" charset="-122"/>
                <a:ea typeface="楷体" panose="02010609060101010101" pitchFamily="49" charset="-122"/>
              </a:rPr>
              <a:t>项目</a:t>
            </a:r>
            <a:r>
              <a:rPr lang="en-US" altLang="zh-CN" i="1" u="sng" dirty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：需在第三年年初投资，第五年末能收回本利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140%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，但规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定最大投资额不能超过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80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万元；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u="sng" dirty="0">
                <a:latin typeface="楷体" panose="02010609060101010101" pitchFamily="49" charset="-122"/>
                <a:ea typeface="楷体" panose="02010609060101010101" pitchFamily="49" charset="-122"/>
              </a:rPr>
              <a:t>项目</a:t>
            </a:r>
            <a:r>
              <a:rPr lang="en-US" altLang="zh-CN" i="1" u="sng" dirty="0">
                <a:latin typeface="楷体" panose="02010609060101010101" pitchFamily="49" charset="-122"/>
                <a:ea typeface="楷体" panose="02010609060101010101" pitchFamily="49" charset="-122"/>
              </a:rPr>
              <a:t>D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：需在第二年年初投资，第五年末能收回本利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155%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，但规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定最大投资额不能超过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100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万元。</a:t>
            </a:r>
          </a:p>
          <a:p>
            <a:pPr eaLnBrk="1" hangingPunct="1"/>
            <a:endParaRPr lang="en-US" altLang="zh-CN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endParaRPr lang="en-US" altLang="zh-CN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endParaRPr lang="en-US" altLang="zh-CN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endParaRPr lang="en-US" altLang="zh-CN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544513" y="3357563"/>
            <a:ext cx="78136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>
                <a:latin typeface="楷体" panose="02010609060101010101" pitchFamily="49" charset="-122"/>
                <a:ea typeface="楷体" panose="02010609060101010101" pitchFamily="49" charset="-122"/>
              </a:rPr>
              <a:t>问：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）应如何确定这些项目的每年投资额，使得第五年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  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年末拥有资金的本利金额为最大？ 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b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）应如何确定这些项目的每年投资额，使得第五年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  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年末拥有资金的本利在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330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万元的基础上使得其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  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投资总的风险系数为最小？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428625" y="1214438"/>
            <a:ext cx="6286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据测定每万元每次投资的风险指数如表：</a:t>
            </a:r>
          </a:p>
        </p:txBody>
      </p:sp>
      <p:sp>
        <p:nvSpPr>
          <p:cNvPr id="4" name="矩形 3"/>
          <p:cNvSpPr/>
          <p:nvPr/>
        </p:nvSpPr>
        <p:spPr>
          <a:xfrm>
            <a:off x="360363" y="3730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§5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312988" y="10207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271" name="TextBox 4"/>
          <p:cNvSpPr txBox="1">
            <a:spLocks noChangeArrowheads="1"/>
          </p:cNvSpPr>
          <p:nvPr/>
        </p:nvSpPr>
        <p:spPr bwMode="auto">
          <a:xfrm>
            <a:off x="2322513" y="3730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投资问题</a:t>
            </a:r>
          </a:p>
        </p:txBody>
      </p:sp>
      <p:pic>
        <p:nvPicPr>
          <p:cNvPr id="112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70623"/>
              </p:ext>
            </p:extLst>
          </p:nvPr>
        </p:nvGraphicFramePr>
        <p:xfrm>
          <a:off x="1043608" y="1772816"/>
          <a:ext cx="6768752" cy="1524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20280"/>
                <a:gridCol w="4248472"/>
              </a:tblGrid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baseline="0" dirty="0"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项目</a:t>
                      </a:r>
                      <a:endParaRPr lang="zh-CN" alt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000" b="1" u="none" strike="noStrike" baseline="0" dirty="0"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风险指数（次</a:t>
                      </a:r>
                      <a:r>
                        <a:rPr lang="en-US" altLang="zh-CN" sz="2000" b="1" u="none" strike="noStrike" baseline="0" dirty="0"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/</a:t>
                      </a:r>
                      <a:r>
                        <a:rPr lang="zh-CN" altLang="en-US" sz="2000" b="1" u="none" strike="noStrike" baseline="0" dirty="0"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万元）</a:t>
                      </a:r>
                      <a:endParaRPr lang="zh-CN" alt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baseline="0" dirty="0"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A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1</a:t>
                      </a:r>
                      <a:endParaRPr lang="en-US" altLang="zh-CN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baseline="0"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B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3</a:t>
                      </a:r>
                      <a:endParaRPr lang="en-US" altLang="zh-CN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baseline="0"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C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4</a:t>
                      </a:r>
                      <a:endParaRPr lang="en-US" altLang="zh-CN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baseline="0"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D</a:t>
                      </a:r>
                      <a:endParaRPr lang="en-US" sz="20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000" u="none" strike="noStrike" baseline="0" dirty="0">
                          <a:effectLst/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5.5</a:t>
                      </a:r>
                      <a:endParaRPr lang="en-US" altLang="zh-CN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49263" y="476250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§5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035050"/>
            <a:ext cx="5892800" cy="39688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2411413" y="476250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投资问题</a:t>
            </a:r>
          </a:p>
        </p:txBody>
      </p:sp>
      <p:pic>
        <p:nvPicPr>
          <p:cNvPr id="3686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054100" y="1392238"/>
            <a:ext cx="80899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设 </a:t>
            </a:r>
            <a:r>
              <a:rPr lang="en-US" altLang="zh-CN" sz="2000" i="1" dirty="0" err="1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sz="2000" baseline="-25000" dirty="0" err="1">
                <a:latin typeface="楷体" panose="02010609060101010101" pitchFamily="49" charset="-122"/>
                <a:ea typeface="楷体" panose="02010609060101010101" pitchFamily="49" charset="-122"/>
              </a:rPr>
              <a:t>ij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表示第 </a:t>
            </a:r>
            <a:r>
              <a:rPr lang="en-US" altLang="zh-CN" sz="2000" dirty="0" err="1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年初投资于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A(j=1)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B(j=2)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C(j=3)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D(j=4)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项目的金额。这样我们建立如下的决策变量：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</a:t>
            </a:r>
            <a:r>
              <a:rPr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A    x</a:t>
            </a:r>
            <a:r>
              <a:rPr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 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 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41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51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</a:p>
          <a:p>
            <a:pPr eaLnBrk="1" hangingPunct="1"/>
            <a:r>
              <a:rPr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B    x</a:t>
            </a:r>
            <a:r>
              <a:rPr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 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 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32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42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</a:t>
            </a:r>
            <a:r>
              <a:rPr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    </a:t>
            </a:r>
            <a:r>
              <a:rPr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33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</a:p>
          <a:p>
            <a:pPr eaLnBrk="1" hangingPunct="1"/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</a:t>
            </a:r>
            <a:r>
              <a:rPr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D 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        </a:t>
            </a:r>
            <a:r>
              <a:rPr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24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428625" y="1254125"/>
            <a:ext cx="800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解</a:t>
            </a:r>
            <a:r>
              <a:rPr kumimoji="0" lang="zh-CN" altLang="en-US" dirty="0">
                <a:latin typeface="宋体" panose="02010600030101010101" pitchFamily="2" charset="-122"/>
                <a:ea typeface="楷体_GB2312" pitchFamily="49" charset="-122"/>
              </a:rPr>
              <a:t>：</a:t>
            </a:r>
            <a:endParaRPr lang="zh-CN" altLang="en-US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041400" y="1312863"/>
            <a:ext cx="5429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）确定决策变量：连续投资问题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169988" y="4157663"/>
            <a:ext cx="1851789" cy="40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）约束条件：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155700" y="4514850"/>
            <a:ext cx="7559675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第一年：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项目当年末可收回投资，故第一年年初应把全部资金投</a:t>
            </a:r>
            <a:endParaRPr kumimoji="0"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出去，于是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 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= 200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174750" y="5213350"/>
            <a:ext cx="7754938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第二年：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项目次年末才可收回投资，故第二年年初有资金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1.1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endParaRPr kumimoji="0"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于是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 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24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= 1.1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 bwMode="auto">
          <a:xfrm rot="16415">
            <a:off x="2120900" y="1711325"/>
            <a:ext cx="4567238" cy="53975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人力资源分配的问题</a:t>
            </a:r>
          </a:p>
        </p:txBody>
      </p:sp>
      <p:sp>
        <p:nvSpPr>
          <p:cNvPr id="23" name="矩形 22"/>
          <p:cNvSpPr/>
          <p:nvPr/>
        </p:nvSpPr>
        <p:spPr bwMode="auto">
          <a:xfrm>
            <a:off x="2106613" y="2559050"/>
            <a:ext cx="4554537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生产计划的问题</a:t>
            </a:r>
          </a:p>
        </p:txBody>
      </p:sp>
      <p:sp>
        <p:nvSpPr>
          <p:cNvPr id="24" name="矩形 23"/>
          <p:cNvSpPr/>
          <p:nvPr/>
        </p:nvSpPr>
        <p:spPr bwMode="auto">
          <a:xfrm>
            <a:off x="2128838" y="3495675"/>
            <a:ext cx="4554537" cy="5413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套裁下料问题</a:t>
            </a:r>
          </a:p>
        </p:txBody>
      </p:sp>
      <p:sp>
        <p:nvSpPr>
          <p:cNvPr id="25" name="矩形 24"/>
          <p:cNvSpPr/>
          <p:nvPr/>
        </p:nvSpPr>
        <p:spPr bwMode="auto">
          <a:xfrm>
            <a:off x="2135188" y="4433888"/>
            <a:ext cx="4554537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配料问题</a:t>
            </a:r>
          </a:p>
        </p:txBody>
      </p:sp>
      <p:grpSp>
        <p:nvGrpSpPr>
          <p:cNvPr id="16390" name="组合 25"/>
          <p:cNvGrpSpPr>
            <a:grpSpLocks/>
          </p:cNvGrpSpPr>
          <p:nvPr/>
        </p:nvGrpSpPr>
        <p:grpSpPr bwMode="auto">
          <a:xfrm>
            <a:off x="179388" y="293688"/>
            <a:ext cx="1822450" cy="542925"/>
            <a:chOff x="288062" y="313492"/>
            <a:chExt cx="1822361" cy="542384"/>
          </a:xfrm>
        </p:grpSpPr>
        <p:sp>
          <p:nvSpPr>
            <p:cNvPr id="16408" name="TextBox 17"/>
            <p:cNvSpPr txBox="1">
              <a:spLocks noChangeArrowheads="1"/>
            </p:cNvSpPr>
            <p:nvPr/>
          </p:nvSpPr>
          <p:spPr bwMode="auto">
            <a:xfrm>
              <a:off x="288062" y="313492"/>
              <a:ext cx="18223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800" b="1" dirty="0">
                  <a:latin typeface="楷体" panose="02010609060101010101" pitchFamily="49" charset="-122"/>
                  <a:ea typeface="楷体" panose="02010609060101010101" pitchFamily="49" charset="-122"/>
                </a:rPr>
                <a:t>本章内容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288062" y="332656"/>
              <a:ext cx="1590600" cy="523220"/>
            </a:xfrm>
            <a:prstGeom prst="rect">
              <a:avLst/>
            </a:prstGeom>
            <a:noFill/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grpSp>
        <p:nvGrpSpPr>
          <p:cNvPr id="16391" name="组合 28"/>
          <p:cNvGrpSpPr>
            <a:grpSpLocks/>
          </p:cNvGrpSpPr>
          <p:nvPr/>
        </p:nvGrpSpPr>
        <p:grpSpPr bwMode="auto">
          <a:xfrm>
            <a:off x="1476375" y="1700213"/>
            <a:ext cx="352425" cy="411162"/>
            <a:chOff x="1573957" y="1346606"/>
            <a:chExt cx="352374" cy="409847"/>
          </a:xfrm>
        </p:grpSpPr>
        <p:sp>
          <p:nvSpPr>
            <p:cNvPr id="30" name="矩形 29"/>
            <p:cNvSpPr/>
            <p:nvPr/>
          </p:nvSpPr>
          <p:spPr bwMode="auto">
            <a:xfrm rot="18837468">
              <a:off x="1579243" y="1409364"/>
              <a:ext cx="341803" cy="352374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6407" name="文本框 3"/>
            <p:cNvSpPr txBox="1">
              <a:spLocks noChangeArrowheads="1"/>
            </p:cNvSpPr>
            <p:nvPr/>
          </p:nvSpPr>
          <p:spPr bwMode="auto">
            <a:xfrm>
              <a:off x="1592479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1</a:t>
              </a:r>
              <a:endParaRPr lang="zh-CN" altLang="en-US"/>
            </a:p>
          </p:txBody>
        </p:sp>
      </p:grpSp>
      <p:grpSp>
        <p:nvGrpSpPr>
          <p:cNvPr id="16392" name="组合 36"/>
          <p:cNvGrpSpPr>
            <a:grpSpLocks/>
          </p:cNvGrpSpPr>
          <p:nvPr/>
        </p:nvGrpSpPr>
        <p:grpSpPr bwMode="auto">
          <a:xfrm>
            <a:off x="1495425" y="2589213"/>
            <a:ext cx="352425" cy="411162"/>
            <a:chOff x="1573957" y="1346606"/>
            <a:chExt cx="352374" cy="409847"/>
          </a:xfrm>
        </p:grpSpPr>
        <p:sp>
          <p:nvSpPr>
            <p:cNvPr id="35" name="矩形 34"/>
            <p:cNvSpPr/>
            <p:nvPr/>
          </p:nvSpPr>
          <p:spPr bwMode="auto">
            <a:xfrm rot="18837468">
              <a:off x="1579243" y="1409364"/>
              <a:ext cx="341803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6405" name="文本框 38"/>
            <p:cNvSpPr txBox="1">
              <a:spLocks noChangeArrowheads="1"/>
            </p:cNvSpPr>
            <p:nvPr/>
          </p:nvSpPr>
          <p:spPr bwMode="auto">
            <a:xfrm>
              <a:off x="1578831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2</a:t>
              </a:r>
              <a:endParaRPr lang="zh-CN" altLang="en-US"/>
            </a:p>
          </p:txBody>
        </p:sp>
      </p:grpSp>
      <p:grpSp>
        <p:nvGrpSpPr>
          <p:cNvPr id="16393" name="组合 39"/>
          <p:cNvGrpSpPr>
            <a:grpSpLocks/>
          </p:cNvGrpSpPr>
          <p:nvPr/>
        </p:nvGrpSpPr>
        <p:grpSpPr bwMode="auto">
          <a:xfrm>
            <a:off x="1476375" y="3527425"/>
            <a:ext cx="352425" cy="409575"/>
            <a:chOff x="1573957" y="1346606"/>
            <a:chExt cx="352374" cy="409847"/>
          </a:xfrm>
        </p:grpSpPr>
        <p:sp>
          <p:nvSpPr>
            <p:cNvPr id="40" name="矩形 39"/>
            <p:cNvSpPr/>
            <p:nvPr/>
          </p:nvSpPr>
          <p:spPr bwMode="auto">
            <a:xfrm rot="18837468">
              <a:off x="1579375" y="1409496"/>
              <a:ext cx="341539" cy="35237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6403" name="文本框 41"/>
            <p:cNvSpPr txBox="1">
              <a:spLocks noChangeArrowheads="1"/>
            </p:cNvSpPr>
            <p:nvPr/>
          </p:nvSpPr>
          <p:spPr bwMode="auto">
            <a:xfrm>
              <a:off x="1592479" y="1346606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3</a:t>
              </a:r>
              <a:endParaRPr lang="zh-CN" altLang="en-US"/>
            </a:p>
          </p:txBody>
        </p:sp>
      </p:grpSp>
      <p:grpSp>
        <p:nvGrpSpPr>
          <p:cNvPr id="16394" name="组合 42"/>
          <p:cNvGrpSpPr>
            <a:grpSpLocks/>
          </p:cNvGrpSpPr>
          <p:nvPr/>
        </p:nvGrpSpPr>
        <p:grpSpPr bwMode="auto">
          <a:xfrm>
            <a:off x="1498600" y="4478338"/>
            <a:ext cx="361950" cy="395287"/>
            <a:chOff x="1565183" y="1360254"/>
            <a:chExt cx="361148" cy="396199"/>
          </a:xfrm>
        </p:grpSpPr>
        <p:sp>
          <p:nvSpPr>
            <p:cNvPr id="48" name="矩形 47"/>
            <p:cNvSpPr/>
            <p:nvPr/>
          </p:nvSpPr>
          <p:spPr bwMode="auto">
            <a:xfrm rot="18837468">
              <a:off x="1580255" y="1410377"/>
              <a:ext cx="340509" cy="351644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6401" name="文本框 44"/>
            <p:cNvSpPr txBox="1">
              <a:spLocks noChangeArrowheads="1"/>
            </p:cNvSpPr>
            <p:nvPr/>
          </p:nvSpPr>
          <p:spPr bwMode="auto">
            <a:xfrm>
              <a:off x="1565183" y="1360254"/>
              <a:ext cx="288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4</a:t>
              </a:r>
              <a:endParaRPr lang="zh-CN" altLang="en-US"/>
            </a:p>
          </p:txBody>
        </p:sp>
      </p:grpSp>
      <p:pic>
        <p:nvPicPr>
          <p:cNvPr id="1639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150813"/>
            <a:ext cx="12255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矩形 50"/>
          <p:cNvSpPr/>
          <p:nvPr/>
        </p:nvSpPr>
        <p:spPr bwMode="auto">
          <a:xfrm>
            <a:off x="2143125" y="5286375"/>
            <a:ext cx="4554538" cy="53975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投资问题</a:t>
            </a:r>
          </a:p>
        </p:txBody>
      </p:sp>
      <p:grpSp>
        <p:nvGrpSpPr>
          <p:cNvPr id="16397" name="组合 42"/>
          <p:cNvGrpSpPr>
            <a:grpSpLocks/>
          </p:cNvGrpSpPr>
          <p:nvPr/>
        </p:nvGrpSpPr>
        <p:grpSpPr bwMode="auto">
          <a:xfrm>
            <a:off x="1506538" y="5330825"/>
            <a:ext cx="360362" cy="461963"/>
            <a:chOff x="1565183" y="1360254"/>
            <a:chExt cx="361148" cy="461665"/>
          </a:xfrm>
        </p:grpSpPr>
        <p:sp>
          <p:nvSpPr>
            <p:cNvPr id="53" name="矩形 52"/>
            <p:cNvSpPr/>
            <p:nvPr/>
          </p:nvSpPr>
          <p:spPr bwMode="auto">
            <a:xfrm rot="18837468">
              <a:off x="1579984" y="1410525"/>
              <a:ext cx="341092" cy="351602"/>
            </a:xfrm>
            <a:prstGeom prst="rect">
              <a:avLst/>
            </a:prstGeom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solidFill>
                  <a:schemeClr val="tx1"/>
                </a:solidFill>
                <a:latin typeface="华康俪金黑W8(P)" pitchFamily="34" charset="-122"/>
                <a:ea typeface="华康俪金黑W8(P)" pitchFamily="34" charset="-122"/>
              </a:endParaRPr>
            </a:p>
          </p:txBody>
        </p:sp>
        <p:sp>
          <p:nvSpPr>
            <p:cNvPr id="16399" name="文本框 44"/>
            <p:cNvSpPr txBox="1">
              <a:spLocks noChangeArrowheads="1"/>
            </p:cNvSpPr>
            <p:nvPr/>
          </p:nvSpPr>
          <p:spPr bwMode="auto">
            <a:xfrm>
              <a:off x="1565183" y="1360254"/>
              <a:ext cx="28803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/>
                <a:t>5</a:t>
              </a:r>
              <a:endParaRPr lang="zh-CN" altLang="en-US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688975" y="4400550"/>
            <a:ext cx="830580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C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D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的投资限制： </a:t>
            </a:r>
            <a:endParaRPr kumimoji="0"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15000"/>
              </a:lnSpc>
            </a:pP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    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i2 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≤ 30 ( </a:t>
            </a:r>
            <a:r>
              <a:rPr kumimoji="0" lang="en-US" altLang="zh-CN" sz="2000" dirty="0" err="1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=1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4 )</a:t>
            </a:r>
          </a:p>
          <a:p>
            <a:pPr eaLnBrk="1" hangingPunct="1">
              <a:lnSpc>
                <a:spcPct val="115000"/>
              </a:lnSpc>
            </a:pP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    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≤ 80</a:t>
            </a:r>
          </a:p>
          <a:p>
            <a:pPr eaLnBrk="1" hangingPunct="1">
              <a:lnSpc>
                <a:spcPct val="115000"/>
              </a:lnSpc>
            </a:pP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    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24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≤ 100 </a:t>
            </a:r>
          </a:p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625475" y="2860675"/>
            <a:ext cx="7643813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第四年：同上分析，年初有资金 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1.1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+ 1.25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endParaRPr kumimoji="0"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于是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41 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= 1.1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+ 1.25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22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</a:p>
        </p:txBody>
      </p:sp>
      <p:sp>
        <p:nvSpPr>
          <p:cNvPr id="4" name="矩形 3"/>
          <p:cNvSpPr/>
          <p:nvPr/>
        </p:nvSpPr>
        <p:spPr>
          <a:xfrm>
            <a:off x="449263" y="476250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§5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357438" y="1030288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7894" name="TextBox 4"/>
          <p:cNvSpPr txBox="1">
            <a:spLocks noChangeArrowheads="1"/>
          </p:cNvSpPr>
          <p:nvPr/>
        </p:nvSpPr>
        <p:spPr bwMode="auto">
          <a:xfrm>
            <a:off x="2411413" y="476250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投资问题</a:t>
            </a:r>
          </a:p>
        </p:txBody>
      </p:sp>
      <p:pic>
        <p:nvPicPr>
          <p:cNvPr id="378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630238" y="3617913"/>
            <a:ext cx="814705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第五年：同上分析，年初有资金 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1.1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+ 1.25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32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endParaRPr kumimoji="0"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于是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51 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= 1.1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+ 1.25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32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641350" y="1733550"/>
            <a:ext cx="7786688" cy="115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第三年：第三年年初的资金是从项目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第二年投资和项目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B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第一年投</a:t>
            </a:r>
            <a:endParaRPr kumimoji="0"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资所回收的本息总和 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1.1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+ 1.25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endParaRPr kumimoji="0"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于是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31 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32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33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= 1.1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21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+ 1.25</a:t>
            </a:r>
            <a:r>
              <a:rPr kumimoji="0" lang="en-US" altLang="zh-CN" sz="2000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；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8" grpId="0"/>
      <p:bldP spid="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§5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12988" y="1325563"/>
            <a:ext cx="5892800" cy="39687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投资问题</a:t>
            </a:r>
          </a:p>
        </p:txBody>
      </p:sp>
      <p:pic>
        <p:nvPicPr>
          <p:cNvPr id="389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65188" y="5232400"/>
            <a:ext cx="8382000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b)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所设变量与问题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a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相同，目标函数为风险最小，有 </a:t>
            </a:r>
            <a:b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</a:b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Min f =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41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51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+3(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42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)+4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33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+5.5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24 </a:t>
            </a:r>
            <a:endParaRPr kumimoji="0" lang="en-US" altLang="zh-CN" sz="2000" dirty="0">
              <a:latin typeface="Arial" panose="020B0604020202020204" pitchFamily="34" charset="0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</a:p>
        </p:txBody>
      </p:sp>
      <p:sp>
        <p:nvSpPr>
          <p:cNvPr id="32775" name="矩形 11"/>
          <p:cNvSpPr>
            <a:spLocks noChangeArrowheads="1"/>
          </p:cNvSpPr>
          <p:nvPr/>
        </p:nvSpPr>
        <p:spPr bwMode="auto">
          <a:xfrm>
            <a:off x="785813" y="2076450"/>
            <a:ext cx="7786687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a) Max  z = 1.1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51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+ 1.25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42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+ 1.4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33 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+ 1.55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24 </a:t>
            </a:r>
            <a:endParaRPr kumimoji="0" lang="en-US" altLang="zh-CN" sz="2000" dirty="0">
              <a:latin typeface="Arial" panose="020B0604020202020204" pitchFamily="34" charset="0"/>
              <a:ea typeface="楷体" panose="02010609060101010101" pitchFamily="49" charset="-122"/>
            </a:endParaRPr>
          </a:p>
          <a:p>
            <a:pPr eaLnBrk="1" hangingPunct="1">
              <a:lnSpc>
                <a:spcPct val="115000"/>
              </a:lnSpc>
            </a:pP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  </a:t>
            </a:r>
            <a:r>
              <a:rPr kumimoji="0" lang="en-US" altLang="zh-CN" sz="2000" dirty="0" err="1">
                <a:latin typeface="Arial" panose="020B0604020202020204" pitchFamily="34" charset="0"/>
                <a:ea typeface="楷体" panose="02010609060101010101" pitchFamily="49" charset="-122"/>
              </a:rPr>
              <a:t>s.t.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12 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= 200</a:t>
            </a:r>
          </a:p>
          <a:p>
            <a:pPr eaLnBrk="1" hangingPunct="1">
              <a:lnSpc>
                <a:spcPct val="115000"/>
              </a:lnSpc>
            </a:pP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       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21 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24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= 1.1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11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；</a:t>
            </a:r>
          </a:p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        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31 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33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= 1.1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+ 1.25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12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；</a:t>
            </a:r>
          </a:p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        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41 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42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= 1.1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+ 1.25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22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；</a:t>
            </a:r>
          </a:p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        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51 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= 1.1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41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+ 1.25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32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；</a:t>
            </a:r>
          </a:p>
          <a:p>
            <a:pPr eaLnBrk="1" hangingPunct="1">
              <a:lnSpc>
                <a:spcPct val="115000"/>
              </a:lnSpc>
            </a:pP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        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i2 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≤ 30 ( </a:t>
            </a:r>
            <a:r>
              <a:rPr kumimoji="0" lang="en-US" altLang="zh-CN" sz="2000" dirty="0" err="1">
                <a:latin typeface="Arial" panose="020B0604020202020204" pitchFamily="34" charset="0"/>
                <a:ea typeface="楷体" panose="02010609060101010101" pitchFamily="49" charset="-122"/>
              </a:rPr>
              <a:t>i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=1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2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3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4 )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，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33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≤ 80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，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24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≤ 100 </a:t>
            </a:r>
          </a:p>
          <a:p>
            <a:pPr eaLnBrk="1" hangingPunct="1">
              <a:lnSpc>
                <a:spcPct val="115000"/>
              </a:lnSpc>
            </a:pP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        </a:t>
            </a:r>
            <a:r>
              <a:rPr kumimoji="0" lang="en-US" altLang="zh-CN" sz="2000" i="1" dirty="0" err="1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 err="1">
                <a:latin typeface="Arial" panose="020B0604020202020204" pitchFamily="34" charset="0"/>
                <a:ea typeface="楷体" panose="02010609060101010101" pitchFamily="49" charset="-122"/>
              </a:rPr>
              <a:t>ij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≥ 0  ( </a:t>
            </a:r>
            <a:r>
              <a:rPr kumimoji="0" lang="en-US" altLang="zh-CN" sz="2000" dirty="0" err="1">
                <a:latin typeface="Arial" panose="020B0604020202020204" pitchFamily="34" charset="0"/>
                <a:ea typeface="楷体" panose="02010609060101010101" pitchFamily="49" charset="-122"/>
              </a:rPr>
              <a:t>i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= 1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2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3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4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5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；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j = 1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2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3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4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）   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428625" y="1647825"/>
            <a:ext cx="2621230" cy="40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15000"/>
              </a:lnSpc>
            </a:pP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）目标函数及模型：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2775" grpId="0"/>
      <p:bldP spid="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60363" y="677863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§5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sp>
        <p:nvSpPr>
          <p:cNvPr id="39939" name="TextBox 4"/>
          <p:cNvSpPr txBox="1">
            <a:spLocks noChangeArrowheads="1"/>
          </p:cNvSpPr>
          <p:nvPr/>
        </p:nvSpPr>
        <p:spPr bwMode="auto">
          <a:xfrm>
            <a:off x="2322513" y="677863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投资问题</a:t>
            </a:r>
          </a:p>
        </p:txBody>
      </p:sp>
      <p:pic>
        <p:nvPicPr>
          <p:cNvPr id="399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63500"/>
            <a:ext cx="12255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9125" y="2224088"/>
            <a:ext cx="8382000" cy="420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Min  f = (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41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51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)+3(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42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)+4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33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+5.5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24 </a:t>
            </a:r>
            <a:endParaRPr kumimoji="0" lang="en-US" altLang="zh-CN" sz="2000" dirty="0">
              <a:latin typeface="Arial" panose="020B0604020202020204" pitchFamily="34" charset="0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</a:pP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   </a:t>
            </a:r>
            <a:r>
              <a:rPr kumimoji="0" lang="en-US" altLang="zh-CN" sz="2000" dirty="0" err="1">
                <a:latin typeface="Arial" panose="020B0604020202020204" pitchFamily="34" charset="0"/>
                <a:ea typeface="楷体" panose="02010609060101010101" pitchFamily="49" charset="-122"/>
              </a:rPr>
              <a:t>s.t.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12 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= 200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       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21 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24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= 1.1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11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；</a:t>
            </a:r>
          </a:p>
          <a:p>
            <a:pPr eaLnBrk="1" hangingPunct="1">
              <a:lnSpc>
                <a:spcPct val="150000"/>
              </a:lnSpc>
            </a:pP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        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31 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33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= 1.1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+ 1.25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12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；</a:t>
            </a:r>
          </a:p>
          <a:p>
            <a:pPr eaLnBrk="1" hangingPunct="1">
              <a:lnSpc>
                <a:spcPct val="150000"/>
              </a:lnSpc>
            </a:pP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        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41 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42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= 1.1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+ 1.25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22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；</a:t>
            </a:r>
          </a:p>
          <a:p>
            <a:pPr eaLnBrk="1" hangingPunct="1">
              <a:lnSpc>
                <a:spcPct val="150000"/>
              </a:lnSpc>
            </a:pP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        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51 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= 1.1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41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+ 1.25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32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；</a:t>
            </a:r>
          </a:p>
          <a:p>
            <a:pPr eaLnBrk="1" hangingPunct="1">
              <a:lnSpc>
                <a:spcPct val="150000"/>
              </a:lnSpc>
            </a:pP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         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i2 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≤ 30 ( </a:t>
            </a:r>
            <a:r>
              <a:rPr kumimoji="0" lang="en-US" altLang="zh-CN" sz="2000" dirty="0" err="1">
                <a:latin typeface="Arial" panose="020B0604020202020204" pitchFamily="34" charset="0"/>
                <a:ea typeface="楷体" panose="02010609060101010101" pitchFamily="49" charset="-122"/>
              </a:rPr>
              <a:t>i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=1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2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3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4 )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，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33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≤ 80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，</a:t>
            </a:r>
            <a:r>
              <a:rPr kumimoji="0" lang="en-US" altLang="zh-CN" sz="2000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24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≤ 100 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        </a:t>
            </a:r>
            <a:r>
              <a:rPr kumimoji="0" lang="en-US" altLang="zh-CN" sz="2000" b="1" dirty="0">
                <a:latin typeface="Arial" panose="020B0604020202020204" pitchFamily="34" charset="0"/>
                <a:ea typeface="楷体" panose="02010609060101010101" pitchFamily="49" charset="-122"/>
              </a:rPr>
              <a:t>1.1</a:t>
            </a:r>
            <a:r>
              <a:rPr kumimoji="0" lang="en-US" altLang="zh-CN" sz="2000" b="1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="1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51 </a:t>
            </a:r>
            <a:r>
              <a:rPr kumimoji="0" lang="en-US" altLang="zh-CN" sz="2000" b="1" dirty="0">
                <a:latin typeface="Arial" panose="020B0604020202020204" pitchFamily="34" charset="0"/>
                <a:ea typeface="楷体" panose="02010609060101010101" pitchFamily="49" charset="-122"/>
              </a:rPr>
              <a:t>+ 1.25</a:t>
            </a:r>
            <a:r>
              <a:rPr kumimoji="0" lang="en-US" altLang="zh-CN" sz="2000" b="1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="1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42</a:t>
            </a:r>
            <a:r>
              <a:rPr kumimoji="0" lang="en-US" altLang="zh-CN" sz="2000" b="1" dirty="0">
                <a:latin typeface="Arial" panose="020B0604020202020204" pitchFamily="34" charset="0"/>
                <a:ea typeface="楷体" panose="02010609060101010101" pitchFamily="49" charset="-122"/>
              </a:rPr>
              <a:t>+ 1.4</a:t>
            </a:r>
            <a:r>
              <a:rPr kumimoji="0" lang="en-US" altLang="zh-CN" sz="2000" b="1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="1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33</a:t>
            </a:r>
            <a:r>
              <a:rPr kumimoji="0" lang="en-US" altLang="zh-CN" sz="2000" b="1" dirty="0">
                <a:latin typeface="Arial" panose="020B0604020202020204" pitchFamily="34" charset="0"/>
                <a:ea typeface="楷体" panose="02010609060101010101" pitchFamily="49" charset="-122"/>
              </a:rPr>
              <a:t>+ 1.55</a:t>
            </a:r>
            <a:r>
              <a:rPr kumimoji="0" lang="en-US" altLang="zh-CN" sz="2000" b="1" i="1" dirty="0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="1" baseline="-25000" dirty="0">
                <a:latin typeface="Arial" panose="020B0604020202020204" pitchFamily="34" charset="0"/>
                <a:ea typeface="楷体" panose="02010609060101010101" pitchFamily="49" charset="-122"/>
              </a:rPr>
              <a:t>24</a:t>
            </a:r>
            <a:r>
              <a:rPr kumimoji="0" lang="en-US" altLang="zh-CN" sz="2000" b="1" dirty="0">
                <a:latin typeface="Arial" panose="020B0604020202020204" pitchFamily="34" charset="0"/>
                <a:ea typeface="楷体" panose="02010609060101010101" pitchFamily="49" charset="-122"/>
              </a:rPr>
              <a:t> ≥ 330</a:t>
            </a:r>
          </a:p>
          <a:p>
            <a:pPr eaLnBrk="1" hangingPunct="1">
              <a:lnSpc>
                <a:spcPct val="150000"/>
              </a:lnSpc>
            </a:pP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        </a:t>
            </a:r>
            <a:r>
              <a:rPr kumimoji="0" lang="en-US" altLang="zh-CN" sz="2000" i="1" dirty="0" err="1">
                <a:latin typeface="Arial" panose="020B0604020202020204" pitchFamily="34" charset="0"/>
                <a:ea typeface="楷体" panose="02010609060101010101" pitchFamily="49" charset="-122"/>
              </a:rPr>
              <a:t>x</a:t>
            </a:r>
            <a:r>
              <a:rPr kumimoji="0" lang="en-US" altLang="zh-CN" sz="2000" baseline="-25000" dirty="0" err="1">
                <a:latin typeface="Arial" panose="020B0604020202020204" pitchFamily="34" charset="0"/>
                <a:ea typeface="楷体" panose="02010609060101010101" pitchFamily="49" charset="-122"/>
              </a:rPr>
              <a:t>ij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≥ 0  ( </a:t>
            </a:r>
            <a:r>
              <a:rPr kumimoji="0" lang="en-US" altLang="zh-CN" sz="2000" dirty="0" err="1">
                <a:latin typeface="Arial" panose="020B0604020202020204" pitchFamily="34" charset="0"/>
                <a:ea typeface="楷体" panose="02010609060101010101" pitchFamily="49" charset="-122"/>
              </a:rPr>
              <a:t>i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 = 1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2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3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4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5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；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j = 1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2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3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、</a:t>
            </a:r>
            <a:r>
              <a:rPr kumimoji="0" lang="en-US" altLang="zh-CN" sz="2000" dirty="0">
                <a:latin typeface="Arial" panose="020B0604020202020204" pitchFamily="34" charset="0"/>
                <a:ea typeface="楷体" panose="02010609060101010101" pitchFamily="49" charset="-122"/>
              </a:rPr>
              <a:t>4</a:t>
            </a:r>
            <a:r>
              <a:rPr kumimoji="0" lang="zh-CN" altLang="en-US" sz="2000" dirty="0">
                <a:latin typeface="Arial" panose="020B0604020202020204" pitchFamily="34" charset="0"/>
                <a:ea typeface="楷体" panose="02010609060101010101" pitchFamily="49" charset="-122"/>
              </a:rPr>
              <a:t>）</a:t>
            </a:r>
          </a:p>
          <a:p>
            <a:pPr eaLnBrk="1" hangingPunct="1">
              <a:lnSpc>
                <a:spcPct val="135000"/>
              </a:lnSpc>
              <a:spcBef>
                <a:spcPct val="20000"/>
              </a:spcBef>
            </a:pPr>
            <a:endParaRPr kumimoji="0" lang="en-US" altLang="zh-CN" sz="1800" dirty="0">
              <a:latin typeface="Arial" panose="020B0604020202020204" pitchFamily="34" charset="0"/>
              <a:ea typeface="楷体" panose="02010609060101010101" pitchFamily="49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2298700" y="1266825"/>
            <a:ext cx="5892800" cy="39688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428625" y="1500188"/>
            <a:ext cx="82153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即在问题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的约束条件中加上“第五年末拥有资金本利在</a:t>
            </a:r>
            <a:r>
              <a:rPr kumimoji="0"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330</a:t>
            </a:r>
            <a:r>
              <a:rPr kumimoji="0"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万元”的条件，得模型：</a:t>
            </a:r>
            <a:endParaRPr lang="zh-CN" altLang="en-US" sz="20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12"/>
          <p:cNvSpPr txBox="1">
            <a:spLocks noChangeArrowheads="1"/>
          </p:cNvSpPr>
          <p:nvPr/>
        </p:nvSpPr>
        <p:spPr bwMode="auto">
          <a:xfrm>
            <a:off x="1885950" y="2125663"/>
            <a:ext cx="6502400" cy="151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10000"/>
              </a:lnSpc>
              <a:spcAft>
                <a:spcPts val="600"/>
              </a:spcAft>
            </a:pPr>
            <a:r>
              <a:rPr lang="zh-CN" altLang="en-US" sz="9600" b="1" dirty="0">
                <a:latin typeface="楷体" panose="02010609060101010101" pitchFamily="49" charset="-122"/>
                <a:ea typeface="楷体" panose="02010609060101010101" pitchFamily="49" charset="-122"/>
              </a:rPr>
              <a:t>谢 谢！</a:t>
            </a:r>
            <a:endParaRPr lang="en-US" altLang="zh-CN" sz="9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838200"/>
            <a:ext cx="8382000" cy="5562600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en-US" altLang="zh-CN">
                <a:latin typeface="Calibri" panose="020F0502020204030204" pitchFamily="34" charset="0"/>
                <a:ea typeface="微软雅黑" panose="020B0503020204020204" pitchFamily="34" charset="-122"/>
              </a:rPr>
              <a:t> </a:t>
            </a:r>
          </a:p>
        </p:txBody>
      </p:sp>
      <p:sp useBgFill="1">
        <p:nvSpPr>
          <p:cNvPr id="1028" name="Rectangle 8"/>
          <p:cNvSpPr>
            <a:spLocks noChangeArrowheads="1"/>
          </p:cNvSpPr>
          <p:nvPr/>
        </p:nvSpPr>
        <p:spPr bwMode="auto">
          <a:xfrm>
            <a:off x="533400" y="1143000"/>
            <a:ext cx="8324850" cy="1357313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en-US" altLang="zh-CN" dirty="0">
              <a:latin typeface="宋体" panose="02010600030101010101" pitchFamily="2" charset="-122"/>
              <a:ea typeface="楷体_GB2312" pitchFamily="49" charset="-122"/>
            </a:endParaRPr>
          </a:p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．某昼夜服务的公交线路每天各时间段内所需司机和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乘务人员数如下：</a:t>
            </a:r>
          </a:p>
          <a:p>
            <a:pPr eaLnBrk="1" hangingPunct="1"/>
            <a:r>
              <a:rPr lang="zh-CN" altLang="en-US" dirty="0">
                <a:latin typeface="宋体" panose="02010600030101010101" pitchFamily="2" charset="-122"/>
                <a:ea typeface="楷体_GB2312" pitchFamily="49" charset="-122"/>
              </a:rPr>
              <a:t>   </a:t>
            </a:r>
          </a:p>
          <a:p>
            <a:pPr eaLnBrk="1" hangingPunct="1"/>
            <a:endParaRPr lang="zh-CN" altLang="en-US" dirty="0">
              <a:latin typeface="宋体" panose="02010600030101010101" pitchFamily="2" charset="-122"/>
              <a:ea typeface="楷体_GB2312" pitchFamily="49" charset="-122"/>
            </a:endParaRPr>
          </a:p>
          <a:p>
            <a:pPr eaLnBrk="1" hangingPunct="1"/>
            <a:endParaRPr lang="zh-CN" altLang="en-US" dirty="0">
              <a:latin typeface="宋体" panose="02010600030101010101" pitchFamily="2" charset="-122"/>
              <a:ea typeface="楷体_GB2312" pitchFamily="49" charset="-122"/>
            </a:endParaRPr>
          </a:p>
          <a:p>
            <a:pPr eaLnBrk="1" hangingPunct="1"/>
            <a:endParaRPr lang="zh-CN" altLang="en-US" dirty="0">
              <a:latin typeface="宋体" panose="02010600030101010101" pitchFamily="2" charset="-122"/>
              <a:ea typeface="楷体_GB2312" pitchFamily="49" charset="-122"/>
            </a:endParaRPr>
          </a:p>
          <a:p>
            <a:pPr eaLnBrk="1" hangingPunct="1"/>
            <a:endParaRPr lang="zh-CN" altLang="en-US" dirty="0">
              <a:latin typeface="宋体" panose="02010600030101010101" pitchFamily="2" charset="-122"/>
              <a:ea typeface="楷体_GB2312" pitchFamily="49" charset="-122"/>
            </a:endParaRPr>
          </a:p>
          <a:p>
            <a:pPr eaLnBrk="1" hangingPunct="1"/>
            <a:r>
              <a:rPr lang="zh-CN" altLang="en-US" dirty="0">
                <a:latin typeface="宋体" panose="02010600030101010101" pitchFamily="2" charset="-122"/>
                <a:ea typeface="楷体_GB2312" pitchFamily="49" charset="-122"/>
              </a:rPr>
              <a:t>    </a:t>
            </a:r>
          </a:p>
          <a:p>
            <a:pPr eaLnBrk="1" hangingPunct="1"/>
            <a:r>
              <a:rPr lang="zh-CN" altLang="en-US" dirty="0">
                <a:latin typeface="宋体" panose="02010600030101010101" pitchFamily="2" charset="-122"/>
                <a:ea typeface="楷体_GB2312" pitchFamily="49" charset="-122"/>
              </a:rPr>
              <a:t>   </a:t>
            </a:r>
            <a:endParaRPr lang="en-US" altLang="zh-CN" dirty="0">
              <a:latin typeface="宋体" panose="02010600030101010101" pitchFamily="2" charset="-122"/>
              <a:ea typeface="楷体_GB2312" pitchFamily="49" charset="-122"/>
            </a:endParaRPr>
          </a:p>
          <a:p>
            <a:pPr eaLnBrk="1" hangingPunct="1"/>
            <a:endParaRPr lang="zh-CN" altLang="en-US" dirty="0">
              <a:latin typeface="宋体" panose="02010600030101010101" pitchFamily="2" charset="-122"/>
              <a:ea typeface="楷体_GB2312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60363" y="765175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§1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2312988" y="1412875"/>
            <a:ext cx="5892800" cy="3810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31" name="TextBox 7"/>
          <p:cNvSpPr txBox="1">
            <a:spLocks noChangeArrowheads="1"/>
          </p:cNvSpPr>
          <p:nvPr/>
        </p:nvSpPr>
        <p:spPr bwMode="auto">
          <a:xfrm>
            <a:off x="2322513" y="765175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人力资源分配的问题</a:t>
            </a:r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150813"/>
            <a:ext cx="12255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573088" y="5130800"/>
            <a:ext cx="8143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设司机和乘务人员分别在各时间段开始时上班，并连续工作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八小时，问该公交线路应怎样安排司机和乘务人员，既能满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足工作需要，又使配备司机和乘务人员的人数最少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?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144943"/>
              </p:ext>
            </p:extLst>
          </p:nvPr>
        </p:nvGraphicFramePr>
        <p:xfrm>
          <a:off x="1046161" y="2348880"/>
          <a:ext cx="6838206" cy="26642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13447"/>
                <a:gridCol w="3211312"/>
                <a:gridCol w="1813447"/>
              </a:tblGrid>
              <a:tr h="38061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班次</a:t>
                      </a:r>
                      <a:endParaRPr lang="zh-CN" alt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时间</a:t>
                      </a:r>
                      <a:endParaRPr lang="zh-CN" alt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所需人数</a:t>
                      </a:r>
                      <a:endParaRPr lang="zh-CN" alt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806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6:00--10:00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60</a:t>
                      </a:r>
                      <a:endParaRPr lang="en-US" altLang="zh-CN" sz="2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6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10:00--14:00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70</a:t>
                      </a:r>
                      <a:endParaRPr lang="en-US" altLang="zh-CN" sz="2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6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</a:t>
                      </a:r>
                      <a:endParaRPr lang="en-US" altLang="zh-CN" sz="2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14:00--18:00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60</a:t>
                      </a:r>
                      <a:endParaRPr lang="en-US" altLang="zh-CN" sz="2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6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4</a:t>
                      </a:r>
                      <a:endParaRPr lang="en-US" altLang="zh-CN" sz="2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18:00--22:00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50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6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5</a:t>
                      </a:r>
                      <a:endParaRPr lang="en-US" altLang="zh-CN" sz="2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22:00--2:00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20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6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6</a:t>
                      </a:r>
                      <a:endParaRPr lang="en-US" altLang="zh-CN" sz="2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2:00--6:00</a:t>
                      </a:r>
                      <a:endParaRPr lang="en-US" altLang="zh-CN" sz="2400" b="0" i="0" u="none" strike="noStrike" baseline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30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Tm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nimBg="1" autoUpdateAnimBg="0"/>
      <p:bldP spid="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801938" y="3014663"/>
            <a:ext cx="5984875" cy="642937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kumimoji="0" lang="en-US" altLang="zh-CN" dirty="0" smtClean="0">
                <a:latin typeface="Arial" panose="020B0604020202020204" pitchFamily="34" charset="0"/>
                <a:ea typeface="楷体" panose="02010609060101010101" pitchFamily="49" charset="-122"/>
              </a:rPr>
              <a:t>           </a:t>
            </a:r>
            <a:r>
              <a:rPr kumimoji="0" lang="en-US" altLang="zh-CN" i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≥ 60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（班次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所需人数）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  <a:p>
            <a:pPr marL="342900" indent="-3429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kumimoji="0" lang="en-US" altLang="zh-CN" dirty="0">
              <a:latin typeface="+mn-lt"/>
              <a:ea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60363" y="765175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§1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312988" y="1412875"/>
            <a:ext cx="5892800" cy="3810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413" name="TextBox 10"/>
          <p:cNvSpPr txBox="1">
            <a:spLocks noChangeArrowheads="1"/>
          </p:cNvSpPr>
          <p:nvPr/>
        </p:nvSpPr>
        <p:spPr bwMode="auto">
          <a:xfrm>
            <a:off x="2322513" y="765175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人力资源分配的问题</a:t>
            </a:r>
          </a:p>
        </p:txBody>
      </p:sp>
      <p:pic>
        <p:nvPicPr>
          <p:cNvPr id="174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150813"/>
            <a:ext cx="12255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矩形 6"/>
          <p:cNvSpPr>
            <a:spLocks noChangeArrowheads="1"/>
          </p:cNvSpPr>
          <p:nvPr/>
        </p:nvSpPr>
        <p:spPr bwMode="auto">
          <a:xfrm>
            <a:off x="1209675" y="1500188"/>
            <a:ext cx="7786688" cy="105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设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表示第</a:t>
            </a:r>
            <a:r>
              <a:rPr kumimoji="0"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班次时开始上班的司机和乘务人员人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30000"/>
              </a:lnSpc>
            </a:pP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数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 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建立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如下的数学模型：</a:t>
            </a:r>
          </a:p>
        </p:txBody>
      </p:sp>
      <p:sp>
        <p:nvSpPr>
          <p:cNvPr id="16392" name="矩形 7"/>
          <p:cNvSpPr>
            <a:spLocks noChangeArrowheads="1"/>
          </p:cNvSpPr>
          <p:nvPr/>
        </p:nvSpPr>
        <p:spPr bwMode="auto">
          <a:xfrm>
            <a:off x="2795588" y="2571750"/>
            <a:ext cx="4857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Min 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dirty="0"/>
          </a:p>
        </p:txBody>
      </p:sp>
      <p:sp>
        <p:nvSpPr>
          <p:cNvPr id="16393" name="矩形 10"/>
          <p:cNvSpPr>
            <a:spLocks noChangeArrowheads="1"/>
          </p:cNvSpPr>
          <p:nvPr/>
        </p:nvSpPr>
        <p:spPr bwMode="auto">
          <a:xfrm>
            <a:off x="3571875" y="3402013"/>
            <a:ext cx="4143375" cy="504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≥ 70</a:t>
            </a:r>
          </a:p>
        </p:txBody>
      </p:sp>
      <p:sp>
        <p:nvSpPr>
          <p:cNvPr id="16394" name="矩形 11"/>
          <p:cNvSpPr>
            <a:spLocks noChangeArrowheads="1"/>
          </p:cNvSpPr>
          <p:nvPr/>
        </p:nvSpPr>
        <p:spPr bwMode="auto">
          <a:xfrm>
            <a:off x="3571875" y="3814763"/>
            <a:ext cx="2500313" cy="504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≥ 60</a:t>
            </a:r>
          </a:p>
        </p:txBody>
      </p:sp>
      <p:sp>
        <p:nvSpPr>
          <p:cNvPr id="16395" name="矩形 12"/>
          <p:cNvSpPr>
            <a:spLocks noChangeArrowheads="1"/>
          </p:cNvSpPr>
          <p:nvPr/>
        </p:nvSpPr>
        <p:spPr bwMode="auto">
          <a:xfrm>
            <a:off x="3571875" y="4227513"/>
            <a:ext cx="2786063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≥ 50                  </a:t>
            </a:r>
            <a:endParaRPr lang="zh-CN" altLang="en-US" dirty="0"/>
          </a:p>
        </p:txBody>
      </p:sp>
      <p:sp>
        <p:nvSpPr>
          <p:cNvPr id="16396" name="矩形 13"/>
          <p:cNvSpPr>
            <a:spLocks noChangeArrowheads="1"/>
          </p:cNvSpPr>
          <p:nvPr/>
        </p:nvSpPr>
        <p:spPr bwMode="auto">
          <a:xfrm>
            <a:off x="3714750" y="4625975"/>
            <a:ext cx="2571750" cy="504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≥ 20</a:t>
            </a:r>
          </a:p>
        </p:txBody>
      </p:sp>
      <p:sp>
        <p:nvSpPr>
          <p:cNvPr id="16397" name="矩形 14"/>
          <p:cNvSpPr>
            <a:spLocks noChangeArrowheads="1"/>
          </p:cNvSpPr>
          <p:nvPr/>
        </p:nvSpPr>
        <p:spPr bwMode="auto">
          <a:xfrm>
            <a:off x="3571875" y="5000625"/>
            <a:ext cx="2571750" cy="504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≥ 30</a:t>
            </a:r>
          </a:p>
        </p:txBody>
      </p:sp>
      <p:sp>
        <p:nvSpPr>
          <p:cNvPr id="16398" name="矩形 15"/>
          <p:cNvSpPr>
            <a:spLocks noChangeArrowheads="1"/>
          </p:cNvSpPr>
          <p:nvPr/>
        </p:nvSpPr>
        <p:spPr bwMode="auto">
          <a:xfrm>
            <a:off x="3570288" y="5513388"/>
            <a:ext cx="3416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0</a:t>
            </a:r>
            <a:endParaRPr lang="zh-CN" altLang="en-US" dirty="0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566738" y="1570038"/>
            <a:ext cx="800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解</a:t>
            </a:r>
            <a:r>
              <a:rPr kumimoji="0" lang="zh-CN" altLang="en-US" dirty="0">
                <a:latin typeface="宋体" panose="02010600030101010101" pitchFamily="2" charset="-122"/>
                <a:ea typeface="楷体_GB2312" pitchFamily="49" charset="-122"/>
              </a:rPr>
              <a:t>：</a:t>
            </a:r>
            <a:endParaRPr lang="zh-CN" altLang="en-US" dirty="0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1212850" y="2554288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目标函数：</a:t>
            </a:r>
            <a:endParaRPr lang="zh-CN" altLang="en-US" dirty="0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1227138" y="3043238"/>
            <a:ext cx="1724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约束条件：</a:t>
            </a:r>
            <a:endParaRPr lang="zh-CN" alt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391" grpId="0"/>
      <p:bldP spid="16392" grpId="0"/>
      <p:bldP spid="16393" grpId="0"/>
      <p:bldP spid="16394" grpId="0"/>
      <p:bldP spid="16395" grpId="0"/>
      <p:bldP spid="16396" grpId="0"/>
      <p:bldP spid="16397" grpId="0"/>
      <p:bldP spid="16398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60363" y="765175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§1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312988" y="1412875"/>
            <a:ext cx="5892800" cy="3810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053" name="TextBox 10"/>
          <p:cNvSpPr txBox="1">
            <a:spLocks noChangeArrowheads="1"/>
          </p:cNvSpPr>
          <p:nvPr/>
        </p:nvSpPr>
        <p:spPr bwMode="auto">
          <a:xfrm>
            <a:off x="2322513" y="765175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人力资源分配的问题</a:t>
            </a:r>
          </a:p>
        </p:txBody>
      </p:sp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150813"/>
            <a:ext cx="12255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71450" y="1541463"/>
            <a:ext cx="8572500" cy="2030412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Aft>
                <a:spcPts val="0"/>
              </a:spcAft>
              <a:defRPr/>
            </a:pPr>
            <a:r>
              <a:rPr kumimoji="0" lang="zh-CN" altLang="en-US" dirty="0">
                <a:latin typeface="宋体" charset="-122"/>
                <a:ea typeface="楷体_GB2312"/>
              </a:rPr>
              <a:t>  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．百货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商场对售货员的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需求如下表。要求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售货员每周工作五天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，连续休息两天。问：应该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如何安排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售货员，满足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工作需要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，同时使配备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售货员人数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最少？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endParaRPr kumimoji="0" lang="en-US" altLang="zh-CN" dirty="0">
              <a:latin typeface="+mn-lt"/>
              <a:ea typeface="+mn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731240"/>
              </p:ext>
            </p:extLst>
          </p:nvPr>
        </p:nvGraphicFramePr>
        <p:xfrm>
          <a:off x="928662" y="3143248"/>
          <a:ext cx="7272808" cy="2987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636404"/>
                <a:gridCol w="3636404"/>
              </a:tblGrid>
              <a:tr h="3151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u="none" strike="noStrike" baseline="0" dirty="0">
                          <a:effectLst/>
                          <a:latin typeface="Arial "/>
                          <a:ea typeface="仿宋" panose="02010609060101010101" pitchFamily="49" charset="-122"/>
                        </a:rPr>
                        <a:t>时间</a:t>
                      </a:r>
                      <a:endParaRPr lang="zh-CN" altLang="en-US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u="none" strike="noStrike" baseline="0" dirty="0">
                          <a:effectLst/>
                          <a:latin typeface="Arial "/>
                          <a:ea typeface="仿宋" panose="02010609060101010101" pitchFamily="49" charset="-122"/>
                        </a:rPr>
                        <a:t>所需售货员人数</a:t>
                      </a:r>
                      <a:endParaRPr lang="zh-CN" altLang="en-US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51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baseline="0" dirty="0">
                          <a:effectLst/>
                          <a:latin typeface="Arial "/>
                          <a:ea typeface="仿宋" panose="02010609060101010101" pitchFamily="49" charset="-122"/>
                        </a:rPr>
                        <a:t>星期一</a:t>
                      </a:r>
                      <a:endParaRPr lang="zh-CN" alt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 "/>
                          <a:ea typeface="仿宋" panose="02010609060101010101" pitchFamily="49" charset="-122"/>
                        </a:rPr>
                        <a:t>15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51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baseline="0" dirty="0">
                          <a:effectLst/>
                          <a:latin typeface="Arial "/>
                          <a:ea typeface="仿宋" panose="02010609060101010101" pitchFamily="49" charset="-122"/>
                        </a:rPr>
                        <a:t>星期二</a:t>
                      </a:r>
                      <a:endParaRPr lang="zh-CN" alt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 "/>
                          <a:ea typeface="仿宋" panose="02010609060101010101" pitchFamily="49" charset="-122"/>
                        </a:rPr>
                        <a:t>24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51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baseline="0" dirty="0">
                          <a:effectLst/>
                          <a:latin typeface="Arial "/>
                          <a:ea typeface="仿宋" panose="02010609060101010101" pitchFamily="49" charset="-122"/>
                        </a:rPr>
                        <a:t>星期三</a:t>
                      </a:r>
                      <a:endParaRPr lang="zh-CN" altLang="en-US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 "/>
                          <a:ea typeface="仿宋" panose="02010609060101010101" pitchFamily="49" charset="-122"/>
                        </a:rPr>
                        <a:t>25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51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baseline="0">
                          <a:effectLst/>
                          <a:latin typeface="Arial "/>
                          <a:ea typeface="仿宋" panose="02010609060101010101" pitchFamily="49" charset="-122"/>
                        </a:rPr>
                        <a:t>星期四</a:t>
                      </a:r>
                      <a:endParaRPr lang="zh-CN" altLang="en-US" sz="2400" b="0" i="0" u="none" strike="noStrike" baseline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 "/>
                          <a:ea typeface="仿宋" panose="02010609060101010101" pitchFamily="49" charset="-122"/>
                        </a:rPr>
                        <a:t>19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51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baseline="0">
                          <a:effectLst/>
                          <a:latin typeface="Arial "/>
                          <a:ea typeface="仿宋" panose="02010609060101010101" pitchFamily="49" charset="-122"/>
                        </a:rPr>
                        <a:t>星期五</a:t>
                      </a:r>
                      <a:endParaRPr lang="zh-CN" altLang="en-US" sz="2400" b="0" i="0" u="none" strike="noStrike" baseline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 "/>
                          <a:ea typeface="仿宋" panose="02010609060101010101" pitchFamily="49" charset="-122"/>
                        </a:rPr>
                        <a:t>31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51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baseline="0">
                          <a:effectLst/>
                          <a:latin typeface="Arial "/>
                          <a:ea typeface="仿宋" panose="02010609060101010101" pitchFamily="49" charset="-122"/>
                        </a:rPr>
                        <a:t>星期六</a:t>
                      </a:r>
                      <a:endParaRPr lang="zh-CN" altLang="en-US" sz="2400" b="0" i="0" u="none" strike="noStrike" baseline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 "/>
                          <a:ea typeface="仿宋" panose="02010609060101010101" pitchFamily="49" charset="-122"/>
                        </a:rPr>
                        <a:t>28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51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baseline="0">
                          <a:effectLst/>
                          <a:latin typeface="Arial "/>
                          <a:ea typeface="仿宋" panose="02010609060101010101" pitchFamily="49" charset="-122"/>
                        </a:rPr>
                        <a:t>星期日</a:t>
                      </a:r>
                      <a:endParaRPr lang="zh-CN" altLang="en-US" sz="2400" b="0" i="0" u="none" strike="noStrike" baseline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u="none" strike="noStrike" baseline="0" dirty="0">
                          <a:effectLst/>
                          <a:latin typeface="Arial "/>
                          <a:ea typeface="仿宋" panose="02010609060101010101" pitchFamily="49" charset="-122"/>
                        </a:rPr>
                        <a:t>28</a:t>
                      </a:r>
                      <a:endParaRPr lang="en-US" altLang="zh-CN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"/>
                        <a:ea typeface="仿宋" panose="02010609060101010101" pitchFamily="49" charset="-122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60363" y="765175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§1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312988" y="1412875"/>
            <a:ext cx="5892800" cy="3810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436" name="TextBox 10"/>
          <p:cNvSpPr txBox="1">
            <a:spLocks noChangeArrowheads="1"/>
          </p:cNvSpPr>
          <p:nvPr/>
        </p:nvSpPr>
        <p:spPr bwMode="auto">
          <a:xfrm>
            <a:off x="2322513" y="765175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人力资源分配的问题</a:t>
            </a:r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150813"/>
            <a:ext cx="12255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566738" y="1570038"/>
            <a:ext cx="800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解</a:t>
            </a:r>
            <a:r>
              <a:rPr kumimoji="0" lang="zh-CN" altLang="en-US" dirty="0">
                <a:latin typeface="宋体" panose="02010600030101010101" pitchFamily="2" charset="-122"/>
                <a:ea typeface="楷体_GB2312" pitchFamily="49" charset="-122"/>
              </a:rPr>
              <a:t>：</a:t>
            </a:r>
            <a:endParaRPr lang="zh-CN" altLang="en-US" dirty="0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185863" y="1557338"/>
            <a:ext cx="7000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设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( </a:t>
            </a:r>
            <a:r>
              <a:rPr kumimoji="0" lang="en-US" altLang="zh-CN" dirty="0" err="1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= 1,2,…,7)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表示星期</a:t>
            </a:r>
            <a:r>
              <a:rPr kumimoji="0" lang="en-US" altLang="zh-CN" dirty="0" err="1" smtClean="0">
                <a:latin typeface="楷体" panose="02010609060101010101" pitchFamily="49" charset="-122"/>
                <a:ea typeface="楷体" panose="02010609060101010101" pitchFamily="49" charset="-122"/>
              </a:rPr>
              <a:t>i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开始休息的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人数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建立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如下的数学模型：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574675" y="2366963"/>
            <a:ext cx="1724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目标函数：</a:t>
            </a:r>
            <a:endParaRPr lang="zh-CN" altLang="en-US" dirty="0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577850" y="2854325"/>
            <a:ext cx="1724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约束条件：</a:t>
            </a:r>
            <a:endParaRPr lang="zh-CN" altLang="en-US" dirty="0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2219325" y="2368550"/>
            <a:ext cx="6102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Min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2146300" y="3027365"/>
            <a:ext cx="71104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kumimoji="0" lang="en-US" altLang="zh-CN" i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 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15</a:t>
            </a:r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（星期一所需</a:t>
            </a:r>
            <a:endParaRPr kumimoji="0"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kumimoji="0"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                   售货员人数）</a:t>
            </a: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2906713" y="3473450"/>
            <a:ext cx="42370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24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2894013" y="3929063"/>
            <a:ext cx="4237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25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2921000" y="4386263"/>
            <a:ext cx="42370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19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2921000" y="4814888"/>
            <a:ext cx="42370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31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2922588" y="5272088"/>
            <a:ext cx="4237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28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2921000" y="5684838"/>
            <a:ext cx="42370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+ 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28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2935288" y="6129338"/>
            <a:ext cx="3673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kumimoji="0" lang="en-US" altLang="zh-CN" i="1" dirty="0">
                <a:latin typeface="楷体" panose="02010609060101010101" pitchFamily="49" charset="-122"/>
                <a:ea typeface="楷体" panose="02010609060101010101" pitchFamily="49" charset="-122"/>
              </a:rPr>
              <a:t>x</a:t>
            </a:r>
            <a:r>
              <a:rPr kumimoji="0" lang="en-US" altLang="zh-CN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7</a:t>
            </a:r>
            <a:r>
              <a:rPr kumimoji="0"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≥ 0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60363" y="765175"/>
            <a:ext cx="183515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2800" dirty="0">
                <a:latin typeface="Calibri Light" pitchFamily="34" charset="0"/>
                <a:ea typeface="楷体" panose="02010609060101010101" pitchFamily="49" charset="-122"/>
              </a:rPr>
              <a:t>§1</a:t>
            </a:r>
            <a:endParaRPr lang="zh-CN" altLang="en-US" sz="2800" dirty="0">
              <a:latin typeface="Calibri Light" pitchFamily="34" charset="0"/>
              <a:ea typeface="楷体" panose="02010609060101010101" pitchFamily="49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312988" y="1412875"/>
            <a:ext cx="5892800" cy="3810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436" name="TextBox 10"/>
          <p:cNvSpPr txBox="1">
            <a:spLocks noChangeArrowheads="1"/>
          </p:cNvSpPr>
          <p:nvPr/>
        </p:nvSpPr>
        <p:spPr bwMode="auto">
          <a:xfrm>
            <a:off x="2322513" y="765175"/>
            <a:ext cx="6732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人力资源分配的问题</a:t>
            </a:r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150813"/>
            <a:ext cx="1225550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411627" y="2143116"/>
            <a:ext cx="849463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 smtClean="0"/>
              <a:t>实际中，服务行业企业一周内对人力资源的需求往往像</a:t>
            </a:r>
            <a:endParaRPr lang="en-US" altLang="zh-CN" dirty="0" smtClean="0"/>
          </a:p>
          <a:p>
            <a:pPr eaLnBrk="1" hangingPunct="1"/>
            <a:r>
              <a:rPr lang="zh-CN" altLang="en-US" dirty="0" smtClean="0"/>
              <a:t>例</a:t>
            </a:r>
            <a:r>
              <a:rPr lang="en-US" altLang="zh-CN" dirty="0" smtClean="0"/>
              <a:t>2</a:t>
            </a:r>
            <a:r>
              <a:rPr lang="zh-CN" altLang="en-US" dirty="0" smtClean="0"/>
              <a:t>所描述的方式变化，而每天各时间段的需求又像例</a:t>
            </a:r>
            <a:r>
              <a:rPr lang="en-US" altLang="zh-CN" dirty="0" smtClean="0"/>
              <a:t>1</a:t>
            </a:r>
            <a:r>
              <a:rPr lang="zh-CN" altLang="en-US" dirty="0" smtClean="0"/>
              <a:t>所描述</a:t>
            </a:r>
            <a:endParaRPr lang="en-US" altLang="zh-CN" dirty="0" smtClean="0"/>
          </a:p>
          <a:p>
            <a:pPr eaLnBrk="1" hangingPunct="1"/>
            <a:r>
              <a:rPr lang="zh-CN" altLang="en-US" dirty="0" smtClean="0"/>
              <a:t>的那样变化。</a:t>
            </a:r>
            <a:endParaRPr lang="en-US" altLang="zh-CN" dirty="0" smtClean="0"/>
          </a:p>
          <a:p>
            <a:pPr eaLnBrk="1" hangingPunct="1"/>
            <a:endParaRPr lang="en-US" altLang="zh-CN" dirty="0" smtClean="0"/>
          </a:p>
          <a:p>
            <a:pPr eaLnBrk="1" hangingPunct="1"/>
            <a:r>
              <a:rPr lang="zh-CN" altLang="en-US" dirty="0" smtClean="0"/>
              <a:t>我们只要用例</a:t>
            </a:r>
            <a:r>
              <a:rPr lang="en-US" altLang="zh-CN" dirty="0" smtClean="0"/>
              <a:t>1</a:t>
            </a:r>
            <a:r>
              <a:rPr lang="zh-CN" altLang="en-US" dirty="0" smtClean="0"/>
              <a:t>的方法，分别求出周一到周六、周日每天的人</a:t>
            </a:r>
            <a:endParaRPr lang="en-US" altLang="zh-CN" dirty="0" smtClean="0"/>
          </a:p>
          <a:p>
            <a:pPr eaLnBrk="1" hangingPunct="1"/>
            <a:r>
              <a:rPr lang="zh-CN" altLang="en-US" dirty="0" smtClean="0"/>
              <a:t>员需求，再用例</a:t>
            </a:r>
            <a:r>
              <a:rPr lang="en-US" altLang="zh-CN" dirty="0" smtClean="0"/>
              <a:t>2</a:t>
            </a:r>
            <a:r>
              <a:rPr lang="zh-CN" altLang="en-US" dirty="0" smtClean="0"/>
              <a:t>的方法，即可求出该公司的最小编制。</a:t>
            </a:r>
            <a:endParaRPr lang="en-US" altLang="zh-CN" dirty="0" smtClean="0"/>
          </a:p>
          <a:p>
            <a:pPr eaLnBrk="1" hangingPunct="1"/>
            <a:r>
              <a:rPr lang="zh-CN" altLang="en-US" dirty="0" smtClean="0"/>
              <a:t> 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428596" y="1643050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注意：</a:t>
            </a:r>
            <a:endParaRPr lang="zh-CN" alt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3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3587</Words>
  <Application>Microsoft Office PowerPoint</Application>
  <PresentationFormat>全屏显示(4:3)</PresentationFormat>
  <Paragraphs>673</Paragraphs>
  <Slides>43</Slides>
  <Notes>18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43</vt:i4>
      </vt:variant>
    </vt:vector>
  </HeadingPairs>
  <TitlesOfParts>
    <vt:vector size="45" baseType="lpstr">
      <vt:lpstr>Office 主题​​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bit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管 理 运 筹 学</dc:title>
  <dc:creator>aifengyi</dc:creator>
  <cp:lastModifiedBy>Microsoft</cp:lastModifiedBy>
  <cp:revision>255</cp:revision>
  <dcterms:created xsi:type="dcterms:W3CDTF">2002-09-21T06:50:50Z</dcterms:created>
  <dcterms:modified xsi:type="dcterms:W3CDTF">2015-05-07T13:29:55Z</dcterms:modified>
</cp:coreProperties>
</file>