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3"/>
    <p:sldId id="329" r:id="rId4"/>
    <p:sldId id="257" r:id="rId5"/>
    <p:sldId id="330" r:id="rId6"/>
    <p:sldId id="352" r:id="rId7"/>
    <p:sldId id="331" r:id="rId8"/>
    <p:sldId id="332" r:id="rId9"/>
    <p:sldId id="353" r:id="rId10"/>
    <p:sldId id="354" r:id="rId11"/>
    <p:sldId id="355" r:id="rId12"/>
    <p:sldId id="350" r:id="rId13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</p:embeddedFont>
    <p:embeddedFont>
      <p:font typeface="等线" panose="02010600030101010101" charset="-122"/>
      <p:regular r:id="rId19"/>
    </p:embeddedFont>
    <p:embeddedFont>
      <p:font typeface="等线 Light" panose="02010600030101010101" charset="-122"/>
      <p:regular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389"/>
      </p:cViewPr>
      <p:guideLst>
        <p:guide orient="horz" pos="3109"/>
        <p:guide pos="3840"/>
        <p:guide pos="6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FDD29-0523-4F39-9177-A0DD1AC126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D309-2911-46DC-82F4-494C546229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46649" y="848518"/>
            <a:ext cx="11510057" cy="57674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415E-7E0C-4A0C-8D2E-193B73BE06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9140D-564A-422A-B1EB-60B284FBCC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22.png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4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3.xml"/><Relationship Id="rId7" Type="http://schemas.openxmlformats.org/officeDocument/2006/relationships/image" Target="../media/image3.svg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6.png"/><Relationship Id="rId3" Type="http://schemas.openxmlformats.org/officeDocument/2006/relationships/image" Target="../media/image1.sv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5891925" y="2044700"/>
            <a:ext cx="6099447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5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数据的处理</a:t>
            </a:r>
            <a:endParaRPr lang="zh-CN" altLang="en-US" sz="5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第十六课 越算越精彩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664450" y="497522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10" name="表格 9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" name="文本框 100"/>
          <p:cNvSpPr txBox="1"/>
          <p:nvPr/>
        </p:nvSpPr>
        <p:spPr>
          <a:xfrm>
            <a:off x="4465320" y="6359525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99720"/>
            <a:r>
              <a:rPr lang="zh-CN" sz="1200" b="0">
                <a:solidFill>
                  <a:srgbClr val="231F20"/>
                </a:solidFill>
                <a:ea typeface="宋体" panose="02010600030101010101" pitchFamily="2" charset="-122"/>
              </a:rPr>
              <a:t>。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3347720" y="3016885"/>
          <a:ext cx="20828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49910" y="953135"/>
            <a:ext cx="2214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反思评价：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8680" y="1783080"/>
            <a:ext cx="104546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sz="2400" b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学而不思则罔，思而不学则殆。对自己在本课中的学习进行评价，对照下表，在相应的○里画√，在“其他收获”栏里留言。</a:t>
            </a:r>
            <a:endParaRPr lang="zh-CN" altLang="en-US" sz="2400" b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" name="图片 14" descr="学习评价表"/>
          <p:cNvPicPr>
            <a:picLocks noChangeAspect="1"/>
          </p:cNvPicPr>
          <p:nvPr/>
        </p:nvPicPr>
        <p:blipFill>
          <a:blip r:embed="rId2"/>
          <a:srcRect l="2415" t="2231" r="2210" b="3145"/>
          <a:stretch>
            <a:fillRect/>
          </a:stretch>
        </p:blipFill>
        <p:spPr>
          <a:xfrm>
            <a:off x="2251710" y="3016885"/>
            <a:ext cx="7293610" cy="3251200"/>
          </a:xfrm>
          <a:prstGeom prst="rect">
            <a:avLst/>
          </a:prstGeom>
        </p:spPr>
      </p:pic>
      <p:sp>
        <p:nvSpPr>
          <p:cNvPr id="19" name="MH_Entry_1"/>
          <p:cNvSpPr/>
          <p:nvPr>
            <p:custDataLst>
              <p:tags r:id="rId3"/>
            </p:custDataLst>
          </p:nvPr>
        </p:nvSpPr>
        <p:spPr>
          <a:xfrm>
            <a:off x="3364230" y="217170"/>
            <a:ext cx="445325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三、认识各种数据处理软件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46646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3790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5891925" y="2044700"/>
            <a:ext cx="6099447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8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8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5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数据的处理</a:t>
            </a:r>
            <a:endParaRPr lang="zh-CN" altLang="en-US" sz="5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第十六课 越算越精彩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spc="300" dirty="0">
                <a:solidFill>
                  <a:schemeClr val="bg1"/>
                </a:solidFill>
                <a:latin typeface="+mj-ea"/>
                <a:ea typeface="+mj-ea"/>
              </a:rPr>
              <a:t>本节课学习目标</a:t>
            </a:r>
            <a:endParaRPr lang="zh-CN" altLang="en-US" sz="28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038225" y="2117090"/>
            <a:ext cx="101028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/>
              <a:t>能在网上找到WPS教程，提高自学水平。</a:t>
            </a:r>
            <a:endParaRPr lang="zh-CN" altLang="en-US" sz="320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/>
              <a:t>了解WPS表格软件版本的变化。</a:t>
            </a:r>
            <a:endParaRPr lang="zh-CN" altLang="en-US" sz="3200"/>
          </a:p>
          <a:p>
            <a:pPr marL="45720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3200"/>
              <a:t>认识各种数据处理软件。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spc="300" dirty="0">
                <a:solidFill>
                  <a:schemeClr val="bg1"/>
                </a:solidFill>
                <a:latin typeface="+mj-ea"/>
                <a:ea typeface="+mj-ea"/>
              </a:rPr>
              <a:t>本节课知识导图</a:t>
            </a:r>
            <a:endParaRPr lang="zh-CN" altLang="en-US" sz="28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íṡḻïdê"/>
          <p:cNvSpPr/>
          <p:nvPr/>
        </p:nvSpPr>
        <p:spPr>
          <a:xfrm>
            <a:off x="1029970" y="2230120"/>
            <a:ext cx="2823845" cy="2868295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电子表格的认识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4" name="Rectangle 63"/>
          <p:cNvSpPr/>
          <p:nvPr/>
        </p:nvSpPr>
        <p:spPr>
          <a:xfrm>
            <a:off x="6714061" y="2233741"/>
            <a:ext cx="388042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600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学习网上教程</a:t>
            </a:r>
            <a:endParaRPr lang="zh-CN" altLang="en-US" sz="2400" b="1" spc="600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76" name="Rectangle 63"/>
          <p:cNvSpPr/>
          <p:nvPr/>
        </p:nvSpPr>
        <p:spPr>
          <a:xfrm>
            <a:off x="6714061" y="3373631"/>
            <a:ext cx="388042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600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WPS</a:t>
            </a:r>
            <a:r>
              <a:rPr lang="zh-CN" altLang="en-US" sz="2400" b="1" spc="600" dirty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软件</a:t>
            </a:r>
            <a:endParaRPr lang="zh-CN" altLang="en-US" sz="2400" b="1" spc="600" dirty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7" name="肘形连接符 6"/>
          <p:cNvCxnSpPr>
            <a:stCxn id="56" idx="3"/>
            <a:endCxn id="10" idx="1"/>
          </p:cNvCxnSpPr>
          <p:nvPr/>
        </p:nvCxnSpPr>
        <p:spPr>
          <a:xfrm flipV="1">
            <a:off x="3853815" y="2524760"/>
            <a:ext cx="1723390" cy="113982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2008115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7205" y="2067560"/>
            <a:ext cx="914400" cy="914400"/>
          </a:xfrm>
          <a:prstGeom prst="rect">
            <a:avLst/>
          </a:prstGeom>
        </p:spPr>
      </p:pic>
      <p:pic>
        <p:nvPicPr>
          <p:cNvPr id="13" name="图片 12" descr="2008114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9585" y="3207385"/>
            <a:ext cx="914400" cy="914400"/>
          </a:xfrm>
          <a:prstGeom prst="rect">
            <a:avLst/>
          </a:prstGeom>
        </p:spPr>
      </p:pic>
      <p:pic>
        <p:nvPicPr>
          <p:cNvPr id="14" name="图片 13" descr="20081165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7205" y="4403090"/>
            <a:ext cx="914400" cy="914400"/>
          </a:xfrm>
          <a:prstGeom prst="rect">
            <a:avLst/>
          </a:prstGeom>
        </p:spPr>
      </p:pic>
      <p:sp>
        <p:nvSpPr>
          <p:cNvPr id="16" name="Rectangle 63"/>
          <p:cNvSpPr/>
          <p:nvPr/>
        </p:nvSpPr>
        <p:spPr>
          <a:xfrm>
            <a:off x="6713855" y="4537710"/>
            <a:ext cx="4396740" cy="6451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spc="600" dirty="0">
                <a:solidFill>
                  <a:schemeClr val="tx1"/>
                </a:solidFill>
                <a:latin typeface="+mj-ea"/>
                <a:ea typeface="+mj-ea"/>
              </a:rPr>
              <a:t>认识各种数据处理软件</a:t>
            </a:r>
            <a:endParaRPr lang="zh-CN" altLang="en-US" sz="2400" b="1" spc="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8" name="肘形连接符 17"/>
          <p:cNvCxnSpPr/>
          <p:nvPr/>
        </p:nvCxnSpPr>
        <p:spPr>
          <a:xfrm>
            <a:off x="3867785" y="3672840"/>
            <a:ext cx="1709420" cy="1179830"/>
          </a:xfrm>
          <a:prstGeom prst="bentConnector3">
            <a:avLst>
              <a:gd name="adj1" fmla="val 4914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stCxn id="56" idx="3"/>
            <a:endCxn id="13" idx="1"/>
          </p:cNvCxnSpPr>
          <p:nvPr/>
        </p:nvCxnSpPr>
        <p:spPr>
          <a:xfrm>
            <a:off x="3853815" y="3664585"/>
            <a:ext cx="1715770" cy="3175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/>
      <p:bldP spid="74" grpId="0"/>
      <p:bldP spid="76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一、学习网上教程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02615" y="1118235"/>
            <a:ext cx="110496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14350" indent="-51435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sz="2800" b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网络上存在大量的WPS表格教程，我们可以轻松地找到，通过自学，学到更多的知识。</a:t>
            </a:r>
            <a:endParaRPr lang="zh-CN" altLang="en-US" sz="2800" b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5" name="image19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3140" y="2740660"/>
            <a:ext cx="6958330" cy="3500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一、学习网上教程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67385" y="1148715"/>
            <a:ext cx="22148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学习任务：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88160" y="2760345"/>
            <a:ext cx="65887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sz="3200" b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寻找网络上实用易懂的WPS教程，与大家一起交流学习心得。</a:t>
            </a:r>
            <a:endParaRPr lang="zh-CN" altLang="en-US" sz="3200" b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50670" y="2562860"/>
            <a:ext cx="6826250" cy="196278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817485" y="3472180"/>
            <a:ext cx="2095500" cy="2095500"/>
            <a:chOff x="13490" y="3932"/>
            <a:chExt cx="3300" cy="3300"/>
          </a:xfrm>
        </p:grpSpPr>
        <p:sp>
          <p:nvSpPr>
            <p:cNvPr id="10" name="矩形 9"/>
            <p:cNvSpPr/>
            <p:nvPr/>
          </p:nvSpPr>
          <p:spPr>
            <a:xfrm>
              <a:off x="13678" y="4386"/>
              <a:ext cx="1512" cy="1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 descr="computer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490" y="3932"/>
              <a:ext cx="3300" cy="3300"/>
            </a:xfrm>
            <a:prstGeom prst="rect">
              <a:avLst/>
            </a:prstGeom>
          </p:spPr>
        </p:pic>
        <p:pic>
          <p:nvPicPr>
            <p:cNvPr id="9" name="图片 8" descr="earch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91" y="4266"/>
              <a:ext cx="2267" cy="226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4401306" y="257303"/>
            <a:ext cx="3377313" cy="49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二、</a:t>
            </a:r>
            <a:r>
              <a:rPr lang="en-US" altLang="zh-CN" sz="28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WPS</a:t>
            </a:r>
            <a:r>
              <a:rPr lang="zh-CN" altLang="en-US" sz="2800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zh-CN" altLang="en-US" sz="2800" b="1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46468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1758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814070" y="1755140"/>
            <a:ext cx="10045065" cy="2486660"/>
            <a:chOff x="1000" y="2196"/>
            <a:chExt cx="15819" cy="3916"/>
          </a:xfrm>
        </p:grpSpPr>
        <p:sp>
          <p:nvSpPr>
            <p:cNvPr id="5" name="文本框 4"/>
            <p:cNvSpPr txBox="1"/>
            <p:nvPr/>
          </p:nvSpPr>
          <p:spPr>
            <a:xfrm>
              <a:off x="1339" y="2292"/>
              <a:ext cx="15480" cy="3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50000"/>
                </a:lnSpc>
              </a:pPr>
              <a:r>
                <a:rPr lang="en-US" altLang="zh-CN" sz="2400">
                  <a:sym typeface="+mn-ea"/>
                </a:rPr>
                <a:t>	</a:t>
              </a:r>
              <a:r>
                <a:rPr lang="zh-CN" altLang="en-US" sz="2400">
                  <a:sym typeface="+mn-ea"/>
                </a:rPr>
                <a:t>1989年WPS作为中国大陆第一套文字处理软件发布，其可以无障碍兼容doc、xls和ppt等文件格式，可以直接使用WPS保存和打开 Microsoft Word、Microsoft Excel 和 Microsoft PowerPoint 文件，也可以使用 Microsoft Office轻松编辑WPS系列文档。</a:t>
              </a:r>
              <a:endParaRPr lang="en-US" altLang="zh-CN" sz="2400">
                <a:sym typeface="+mn-ea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000" y="2196"/>
              <a:ext cx="15819" cy="3916"/>
              <a:chOff x="1000" y="2196"/>
              <a:chExt cx="15819" cy="3916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1101" y="2292"/>
                <a:ext cx="15718" cy="3821"/>
              </a:xfrm>
              <a:prstGeom prst="roundRect">
                <a:avLst>
                  <a:gd name="adj" fmla="val 7537"/>
                </a:avLst>
              </a:prstGeom>
              <a:noFill/>
              <a:ln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半闭框 10"/>
              <p:cNvSpPr/>
              <p:nvPr/>
            </p:nvSpPr>
            <p:spPr>
              <a:xfrm>
                <a:off x="1000" y="2196"/>
                <a:ext cx="1296" cy="1346"/>
              </a:xfrm>
              <a:prstGeom prst="half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5" name="图片 14" descr="wp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9340" y="3724910"/>
            <a:ext cx="4191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364230" y="217170"/>
            <a:ext cx="445325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三、认识各种数据处理软件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95038" y="505975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3790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/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88340" y="1116965"/>
            <a:ext cx="18903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计算器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7" name="image1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220" y="2740660"/>
            <a:ext cx="2799715" cy="2126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9" name="image1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6975" y="2740660"/>
            <a:ext cx="2978150" cy="22948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1" name="image19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6260" y="2740660"/>
            <a:ext cx="3502660" cy="2282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0" name="文本框 99"/>
          <p:cNvSpPr txBox="1"/>
          <p:nvPr/>
        </p:nvSpPr>
        <p:spPr>
          <a:xfrm>
            <a:off x="1318260" y="5022850"/>
            <a:ext cx="2327910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1400" b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Windows附件中的计算器</a:t>
            </a:r>
            <a:endParaRPr lang="zh-CN" altLang="en-US" sz="1400" b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62040" y="5174615"/>
            <a:ext cx="33921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1600" b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各种计算器</a:t>
            </a:r>
            <a:endParaRPr lang="zh-CN" altLang="en-US" sz="1600" b="0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364230" y="217170"/>
            <a:ext cx="445325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三、认识各种数据处理软件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95038" y="505975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3790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096000" y="274066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88340" y="1116965"/>
            <a:ext cx="18903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en-US" altLang="zh-CN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计算器</a:t>
            </a:r>
            <a:endParaRPr lang="zh-CN" altLang="en-US"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 descr="question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7705" y="2860040"/>
            <a:ext cx="1972310" cy="19723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50995" y="2677160"/>
            <a:ext cx="625221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（1）如果我们只是计算“47965+13823=？”，选择使用计算器还是打开WPS表格进行计算比较方便呢？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  <a:spcBef>
                <a:spcPts val="1200"/>
              </a:spcBef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（2）在WPS文字软件中也可以使用表格公式进行计算，说说使用计算器、WPS表格软件计算的区别。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H_Entry_1"/>
          <p:cNvSpPr/>
          <p:nvPr>
            <p:custDataLst>
              <p:tags r:id="rId1"/>
            </p:custDataLst>
          </p:nvPr>
        </p:nvSpPr>
        <p:spPr>
          <a:xfrm>
            <a:off x="3364230" y="217170"/>
            <a:ext cx="4453255" cy="498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800" b="1" dirty="0">
                <a:solidFill>
                  <a:schemeClr val="bg1"/>
                </a:solidFill>
                <a:uFillTx/>
                <a:latin typeface="+中文标题" charset="0"/>
                <a:ea typeface="+mj-ea"/>
              </a:rPr>
              <a:t>三、认识各种数据处理软件</a:t>
            </a:r>
            <a:endParaRPr lang="zh-CN" altLang="en-US" sz="2800" b="1" dirty="0">
              <a:solidFill>
                <a:schemeClr val="bg1"/>
              </a:solidFill>
              <a:uFillTx/>
              <a:latin typeface="+中文标题" charset="0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466463" y="506610"/>
            <a:ext cx="897662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7837900" y="506610"/>
            <a:ext cx="897662" cy="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193155" y="2406015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88340" y="1116965"/>
            <a:ext cx="392239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0">
              <a:lnSpc>
                <a:spcPct val="150000"/>
              </a:lnSpc>
            </a:pPr>
            <a:r>
              <a:rPr lang="en-US"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sz="3200" b="1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其他数据处理软件</a:t>
            </a:r>
            <a:endParaRPr sz="3200" b="1">
              <a:solidFill>
                <a:srgbClr val="231F2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maple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170" y="2406650"/>
            <a:ext cx="3131185" cy="1216660"/>
          </a:xfrm>
          <a:prstGeom prst="rect">
            <a:avLst/>
          </a:prstGeom>
        </p:spPr>
      </p:pic>
      <p:pic>
        <p:nvPicPr>
          <p:cNvPr id="8" name="图片 7" descr="Mathematic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960" y="2197735"/>
            <a:ext cx="1856740" cy="1733550"/>
          </a:xfrm>
          <a:prstGeom prst="rect">
            <a:avLst/>
          </a:prstGeom>
        </p:spPr>
      </p:pic>
      <p:pic>
        <p:nvPicPr>
          <p:cNvPr id="9" name="图片 8" descr="matl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320" y="2294890"/>
            <a:ext cx="2308860" cy="15392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75250" y="3931285"/>
            <a:ext cx="128079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1600">
                <a:solidFill>
                  <a:srgbClr val="231F20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Mathematica</a:t>
            </a:r>
            <a:endParaRPr lang="en-US" altLang="en-US" sz="1600">
              <a:solidFill>
                <a:srgbClr val="231F20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3" name="图片 12" descr="sa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4642" b="17558"/>
          <a:stretch>
            <a:fillRect/>
          </a:stretch>
        </p:blipFill>
        <p:spPr>
          <a:xfrm>
            <a:off x="7929245" y="4783455"/>
            <a:ext cx="2438400" cy="1220470"/>
          </a:xfrm>
          <a:prstGeom prst="rect">
            <a:avLst/>
          </a:prstGeom>
        </p:spPr>
      </p:pic>
      <p:pic>
        <p:nvPicPr>
          <p:cNvPr id="14" name="图片 13" descr="sps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23760" b="31227"/>
          <a:stretch>
            <a:fillRect/>
          </a:stretch>
        </p:blipFill>
        <p:spPr>
          <a:xfrm>
            <a:off x="4234180" y="4488180"/>
            <a:ext cx="3366770" cy="1515745"/>
          </a:xfrm>
          <a:prstGeom prst="rect">
            <a:avLst/>
          </a:prstGeom>
        </p:spPr>
      </p:pic>
      <p:pic>
        <p:nvPicPr>
          <p:cNvPr id="16" name="图片 15" descr="oringi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5120" y="4268470"/>
            <a:ext cx="2969260" cy="185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bldLvl="0" animBg="1"/>
    </p:bldLst>
  </p:timing>
</p:sld>
</file>

<file path=ppt/tags/tag1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0.xml><?xml version="1.0" encoding="utf-8"?>
<p:tagLst xmlns:p="http://schemas.openxmlformats.org/presentationml/2006/main">
  <p:tag name="KSO_WM_UNIT_TABLE_BEAUTIFY" val="smartTable{b77fd696-9a7c-4e55-86c0-991f1df805ab}"/>
</p:tagLst>
</file>

<file path=ppt/tags/tag11.xml><?xml version="1.0" encoding="utf-8"?>
<p:tagLst xmlns:p="http://schemas.openxmlformats.org/presentationml/2006/main">
  <p:tag name="KSO_WM_UNIT_TABLE_BEAUTIFY" val="smartTable{93e00c08-9cc5-4cd7-af40-60a932dfa942}"/>
</p:tagLst>
</file>

<file path=ppt/tags/tag1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p="http://schemas.openxmlformats.org/presentationml/2006/main">
  <p:tag name="KSO_WM_UNIT_TABLE_BEAUTIFY" val="smartTable{b77fd696-9a7c-4e55-86c0-991f1df805ab}"/>
</p:tagLst>
</file>

<file path=ppt/tags/tag9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21B9C"/>
      </a:accent1>
      <a:accent2>
        <a:srgbClr val="1945CE"/>
      </a:accent2>
      <a:accent3>
        <a:srgbClr val="0056A1"/>
      </a:accent3>
      <a:accent4>
        <a:srgbClr val="4676F1"/>
      </a:accent4>
      <a:accent5>
        <a:srgbClr val="42A4FF"/>
      </a:accent5>
      <a:accent6>
        <a:srgbClr val="ADADAD"/>
      </a:accent6>
      <a:hlink>
        <a:srgbClr val="4472C4"/>
      </a:hlink>
      <a:folHlink>
        <a:srgbClr val="BFBFBF"/>
      </a:folHlink>
    </a:clrScheme>
    <a:fontScheme name="微软雅黑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21B9C"/>
    </a:accent1>
    <a:accent2>
      <a:srgbClr val="1945CE"/>
    </a:accent2>
    <a:accent3>
      <a:srgbClr val="0056A1"/>
    </a:accent3>
    <a:accent4>
      <a:srgbClr val="4676F1"/>
    </a:accent4>
    <a:accent5>
      <a:srgbClr val="42A4FF"/>
    </a:accent5>
    <a:accent6>
      <a:srgbClr val="ADADAD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WPS 演示</Application>
  <PresentationFormat>宽屏</PresentationFormat>
  <Paragraphs>69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+中文标题</vt:lpstr>
      <vt:lpstr>Segoe Print</vt:lpstr>
      <vt:lpstr>等线</vt:lpstr>
      <vt:lpstr>Arial Unicode MS</vt:lpstr>
      <vt:lpstr>等线 Light</vt:lpstr>
      <vt:lpstr>Calibri</vt:lpstr>
      <vt:lpstr>华文仿宋</vt:lpstr>
      <vt:lpstr>华文中宋</vt:lpstr>
      <vt:lpstr>华康海报体W12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喻 维成</dc:creator>
  <cp:lastModifiedBy>神奇的彤爷</cp:lastModifiedBy>
  <cp:revision>25</cp:revision>
  <dcterms:created xsi:type="dcterms:W3CDTF">2019-03-01T06:50:00Z</dcterms:created>
  <dcterms:modified xsi:type="dcterms:W3CDTF">2020-02-29T12:00:01Z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