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3"/>
    <p:sldId id="329" r:id="rId4"/>
    <p:sldId id="257" r:id="rId5"/>
    <p:sldId id="330" r:id="rId6"/>
    <p:sldId id="374" r:id="rId7"/>
    <p:sldId id="331" r:id="rId8"/>
    <p:sldId id="357" r:id="rId9"/>
    <p:sldId id="353" r:id="rId10"/>
    <p:sldId id="352" r:id="rId11"/>
    <p:sldId id="354" r:id="rId12"/>
    <p:sldId id="355" r:id="rId13"/>
    <p:sldId id="373" r:id="rId14"/>
    <p:sldId id="333" r:id="rId15"/>
    <p:sldId id="366" r:id="rId16"/>
    <p:sldId id="350" r:id="rId17"/>
  </p:sldIdLst>
  <p:sldSz cx="12192000" cy="6858000"/>
  <p:notesSz cx="6858000" cy="9144000"/>
  <p:embeddedFontLst>
    <p:embeddedFont>
      <p:font typeface="微软雅黑" panose="020B0503020204020204" pitchFamily="34" charset="-122"/>
      <p:regular r:id="rId22"/>
    </p:embeddedFont>
    <p:embeddedFont>
      <p:font typeface="等线" panose="02010600030101010101" charset="-122"/>
      <p:regular r:id="rId23"/>
    </p:embeddedFont>
    <p:embeddedFont>
      <p:font typeface="等线 Light" panose="02010600030101010101" charset="-122"/>
      <p:regular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253" y="389"/>
      </p:cViewPr>
      <p:guideLst>
        <p:guide orient="horz" pos="3134"/>
        <p:guide pos="3840"/>
        <p:guide pos="6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FDD29-0523-4F39-9177-A0DD1AC126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3D309-2911-46DC-82F4-494C546229F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346649" y="848518"/>
            <a:ext cx="11510057" cy="57674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C415E-7E0C-4A0C-8D2E-193B73BE06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9140D-564A-422A-B1EB-60B284FBCC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4.xml"/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5662930" y="2044700"/>
            <a:ext cx="6328410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8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zh-CN" altLang="en-US" sz="8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5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数据的处理</a:t>
            </a:r>
            <a:endParaRPr lang="zh-CN" altLang="en-US" sz="5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第十四课 表格中的计算</a:t>
            </a:r>
            <a:endParaRPr lang="zh-CN" altLang="en-US" sz="3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3430905" y="257175"/>
            <a:ext cx="556006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rPr>
              <a:t>第二步：利用函数计算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237121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9121870" y="506610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/>
          <p:nvPr/>
        </p:nvGraphicFramePr>
        <p:xfrm>
          <a:off x="6096000" y="274066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675245" y="497522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68680" y="1375410"/>
            <a:ext cx="1019048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单击计算平均值的单元格，直接在单元格输入“=”，此时，在编辑栏右边将会有以函数形式出现的公式，单击“函数”下拉列表框右端的下拉箭头，选定“AVERAGE”函数，弹出“函数参数”对话框，输入计算范围，按Enter 键或单击“确定”</a:t>
            </a:r>
            <a:endParaRPr sz="2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7055" y="755650"/>
            <a:ext cx="221805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>
              <a:lnSpc>
                <a:spcPct val="150000"/>
              </a:lnSpc>
            </a:pPr>
            <a:r>
              <a:rPr lang="zh-CN" altLang="en-US" sz="3200" b="1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学习任务：</a:t>
            </a:r>
            <a:endParaRPr lang="zh-CN" altLang="en-US" sz="3200" b="1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屏幕快照 2020-03-01 下午1.08.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" y="2851785"/>
            <a:ext cx="5041900" cy="24130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4114800" y="2985770"/>
            <a:ext cx="317500" cy="2667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927100" y="4521200"/>
            <a:ext cx="1498600" cy="2032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260600" y="2985770"/>
            <a:ext cx="330200" cy="2413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屏幕快照 2020-03-01 下午1.13.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300" y="2851785"/>
            <a:ext cx="4954270" cy="2489835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6819900" y="3314700"/>
            <a:ext cx="25146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68680" y="5620385"/>
            <a:ext cx="7962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（2）利用函数AVERAGE计算表中各列平均值。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371090" y="257175"/>
            <a:ext cx="7648575" cy="497840"/>
            <a:chOff x="3734" y="405"/>
            <a:chExt cx="12045" cy="784"/>
          </a:xfrm>
        </p:grpSpPr>
        <p:sp>
          <p:nvSpPr>
            <p:cNvPr id="19" name="MH_Entry_1"/>
            <p:cNvSpPr/>
            <p:nvPr>
              <p:custDataLst>
                <p:tags r:id="rId1"/>
              </p:custDataLst>
            </p:nvPr>
          </p:nvSpPr>
          <p:spPr>
            <a:xfrm>
              <a:off x="5403" y="405"/>
              <a:ext cx="8756" cy="7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uFillTx/>
                  <a:latin typeface="+中文标题" charset="0"/>
                  <a:ea typeface="+mj-ea"/>
                </a:rPr>
                <a:t>第二步：利用函数计算</a:t>
              </a:r>
              <a:endPara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 flipH="1">
              <a:off x="3734" y="798"/>
              <a:ext cx="1414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 flipV="1">
              <a:off x="14365" y="798"/>
              <a:ext cx="1414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表格 5"/>
          <p:cNvGraphicFramePr/>
          <p:nvPr/>
        </p:nvGraphicFramePr>
        <p:xfrm>
          <a:off x="6096000" y="274066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675245" y="497522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88695" y="1939290"/>
            <a:ext cx="66084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MAX函数与MIN函数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2610" y="1168400"/>
            <a:ext cx="221805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>
              <a:lnSpc>
                <a:spcPct val="150000"/>
              </a:lnSpc>
            </a:pPr>
            <a:r>
              <a:rPr lang="zh-CN" altLang="en-US" sz="3200" b="1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学习任务：</a:t>
            </a:r>
            <a:endParaRPr lang="zh-CN" altLang="en-US" sz="3200" b="1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8695" y="2865120"/>
            <a:ext cx="524573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（1）单击需要输入公式的单元格，在常用工具栏中单击 。</a:t>
            </a:r>
            <a:endParaRPr lang="zh-CN" altLang="en-US" sz="2400"/>
          </a:p>
          <a:p>
            <a:r>
              <a:rPr lang="zh-CN" altLang="en-US" sz="2400"/>
              <a:t>（2）弹出“插入函数”对话框，选择“MAX”函数，在对话框下方会出现该函数格式与功能。</a:t>
            </a:r>
            <a:endParaRPr lang="zh-CN" altLang="en-US" sz="2400"/>
          </a:p>
        </p:txBody>
      </p:sp>
      <p:pic>
        <p:nvPicPr>
          <p:cNvPr id="10" name="图片 9" descr="屏幕快照 2020-03-01 下午1.26.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010" y="953135"/>
            <a:ext cx="4775835" cy="5454650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7175500" y="965200"/>
            <a:ext cx="266700" cy="2032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7391400" y="3365500"/>
            <a:ext cx="3886200" cy="2794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371090" y="257175"/>
            <a:ext cx="7648575" cy="497840"/>
            <a:chOff x="3734" y="405"/>
            <a:chExt cx="12045" cy="784"/>
          </a:xfrm>
        </p:grpSpPr>
        <p:sp>
          <p:nvSpPr>
            <p:cNvPr id="19" name="MH_Entry_1"/>
            <p:cNvSpPr/>
            <p:nvPr>
              <p:custDataLst>
                <p:tags r:id="rId1"/>
              </p:custDataLst>
            </p:nvPr>
          </p:nvSpPr>
          <p:spPr>
            <a:xfrm>
              <a:off x="5403" y="405"/>
              <a:ext cx="8756" cy="7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uFillTx/>
                  <a:latin typeface="+中文标题" charset="0"/>
                  <a:ea typeface="+mj-ea"/>
                </a:rPr>
                <a:t>第二步：利用函数计算</a:t>
              </a:r>
              <a:endPara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 flipH="1">
              <a:off x="3734" y="798"/>
              <a:ext cx="1414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 flipV="1">
              <a:off x="14365" y="798"/>
              <a:ext cx="1414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表格 5"/>
          <p:cNvGraphicFramePr/>
          <p:nvPr/>
        </p:nvGraphicFramePr>
        <p:xfrm>
          <a:off x="6096000" y="274066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675245" y="497522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88695" y="1301115"/>
            <a:ext cx="66084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MAX函数与MIN函数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2610" y="755650"/>
            <a:ext cx="221805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>
              <a:lnSpc>
                <a:spcPct val="150000"/>
              </a:lnSpc>
            </a:pPr>
            <a:r>
              <a:rPr lang="zh-CN" altLang="en-US" sz="3200" b="1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学习任务：</a:t>
            </a:r>
            <a:endParaRPr lang="zh-CN" altLang="en-US" sz="3200" b="1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8695" y="1910715"/>
            <a:ext cx="9995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（3）输入统计范围，“=MAX（C9 : C43）”就是在单元格C9到C43中找最大值。</a:t>
            </a:r>
            <a:endParaRPr lang="zh-CN" altLang="en-US"/>
          </a:p>
        </p:txBody>
      </p:sp>
      <p:pic>
        <p:nvPicPr>
          <p:cNvPr id="2" name="图片 1" descr="屏幕快照 2020-03-01 下午1.30.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905" y="2279015"/>
            <a:ext cx="4900930" cy="289687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3835400" y="2298700"/>
            <a:ext cx="18542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3860800" y="2971800"/>
            <a:ext cx="2336800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88695" y="5397500"/>
            <a:ext cx="10007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（4）单击“确定”按钮后，在单元格显示C9到C43的最大值，1978—2012年期间，</a:t>
            </a:r>
            <a:r>
              <a:rPr lang="en-US" altLang="zh-CN">
                <a:sym typeface="+mn-ea"/>
              </a:rPr>
              <a:t>_________</a:t>
            </a:r>
            <a:r>
              <a:rPr lang="zh-CN" altLang="en-US">
                <a:sym typeface="+mn-ea"/>
              </a:rPr>
              <a:t> 年广东种植稻谷最多。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恩物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540000">
            <a:off x="9258935" y="3989070"/>
            <a:ext cx="2038985" cy="204279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grpSp>
        <p:nvGrpSpPr>
          <p:cNvPr id="8" name="组合 7"/>
          <p:cNvGrpSpPr/>
          <p:nvPr/>
        </p:nvGrpSpPr>
        <p:grpSpPr>
          <a:xfrm>
            <a:off x="2768600" y="257175"/>
            <a:ext cx="6756400" cy="498475"/>
            <a:chOff x="6077" y="405"/>
            <a:chExt cx="6843" cy="785"/>
          </a:xfrm>
        </p:grpSpPr>
        <p:sp>
          <p:nvSpPr>
            <p:cNvPr id="19" name="MH_Entry_1"/>
            <p:cNvSpPr/>
            <p:nvPr>
              <p:custDataLst>
                <p:tags r:id="rId2"/>
              </p:custDataLst>
            </p:nvPr>
          </p:nvSpPr>
          <p:spPr>
            <a:xfrm>
              <a:off x="6802" y="405"/>
              <a:ext cx="5559" cy="7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uFillTx/>
                  <a:latin typeface="+中文标题" charset="0"/>
                  <a:ea typeface="+mj-ea"/>
                </a:rPr>
                <a:t>第二步：利用函数计算</a:t>
              </a:r>
              <a:endPara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 flipH="1">
              <a:off x="6077" y="798"/>
              <a:ext cx="1414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 flipV="1">
              <a:off x="11506" y="798"/>
              <a:ext cx="1414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表格 5"/>
          <p:cNvGraphicFramePr/>
          <p:nvPr/>
        </p:nvGraphicFramePr>
        <p:xfrm>
          <a:off x="6096000" y="274066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550545" y="1181735"/>
            <a:ext cx="221805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>
              <a:lnSpc>
                <a:spcPct val="150000"/>
              </a:lnSpc>
            </a:pPr>
            <a:r>
              <a:rPr lang="zh-CN" altLang="en-US" sz="3200" b="1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巩固练习：</a:t>
            </a:r>
            <a:endParaRPr lang="zh-CN" altLang="en-US" sz="3200" b="1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2175" y="2089150"/>
            <a:ext cx="1008443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buClrTx/>
              <a:buSzTx/>
              <a:buFontTx/>
            </a:pP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（1）使用函数MIN找出种植稻谷最少的年份。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Tx/>
              <a:buSzTx/>
              <a:buFontTx/>
            </a:pP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（2）上网查找广东近年的经济发展数据，计算各数据的平均值，在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Tx/>
              <a:buSzTx/>
              <a:buFontTx/>
            </a:pP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班上讨论经济与环境污染的问题。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/>
          <p:nvPr/>
        </p:nvGraphicFramePr>
        <p:xfrm>
          <a:off x="6096000" y="274066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664450" y="497522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</p:txBody>
      </p:sp>
      <p:graphicFrame>
        <p:nvGraphicFramePr>
          <p:cNvPr id="10" name="表格 9"/>
          <p:cNvGraphicFramePr/>
          <p:nvPr/>
        </p:nvGraphicFramePr>
        <p:xfrm>
          <a:off x="6096000" y="274066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2983865" y="213995"/>
            <a:ext cx="5926455" cy="498475"/>
            <a:chOff x="5517" y="405"/>
            <a:chExt cx="7756" cy="785"/>
          </a:xfrm>
        </p:grpSpPr>
        <p:sp>
          <p:nvSpPr>
            <p:cNvPr id="5" name="MH_Entry_1"/>
            <p:cNvSpPr/>
            <p:nvPr>
              <p:custDataLst>
                <p:tags r:id="rId1"/>
              </p:custDataLst>
            </p:nvPr>
          </p:nvSpPr>
          <p:spPr>
            <a:xfrm>
              <a:off x="6744" y="405"/>
              <a:ext cx="5319" cy="7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p>
              <a:pPr algn="ctr">
                <a:lnSpc>
                  <a:spcPct val="11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uFillTx/>
                  <a:latin typeface="+中文标题" charset="0"/>
                  <a:ea typeface="+mj-ea"/>
                </a:rPr>
                <a:t>第二步：利用函数计算</a:t>
              </a:r>
              <a:endPara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 flipH="1">
              <a:off x="5517" y="798"/>
              <a:ext cx="1414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11859" y="797"/>
              <a:ext cx="1414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文本框 100"/>
          <p:cNvSpPr txBox="1"/>
          <p:nvPr/>
        </p:nvSpPr>
        <p:spPr>
          <a:xfrm>
            <a:off x="4465320" y="6359525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299720"/>
            <a:r>
              <a:rPr lang="zh-CN" sz="1200" b="0">
                <a:solidFill>
                  <a:srgbClr val="231F20"/>
                </a:solidFill>
                <a:ea typeface="宋体" panose="02010600030101010101" pitchFamily="2" charset="-122"/>
              </a:rPr>
              <a:t>。</a:t>
            </a:r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3347720" y="3016885"/>
          <a:ext cx="20828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49910" y="953135"/>
            <a:ext cx="2214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>
              <a:lnSpc>
                <a:spcPct val="150000"/>
              </a:lnSpc>
            </a:pPr>
            <a:r>
              <a:rPr lang="zh-CN" altLang="en-US" sz="3200" b="1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反思评价：</a:t>
            </a:r>
            <a:endParaRPr lang="zh-CN" altLang="en-US" sz="3200" b="1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8680" y="1783080"/>
            <a:ext cx="1045464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sz="2400" b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学而不思则罔，思而不学则殆。对自己在本课中的学习进行评价，对照下表，在相应的○里画√，在“其他收获”栏里留言。</a:t>
            </a:r>
            <a:endParaRPr lang="zh-CN" altLang="en-US" sz="2400" b="0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5" name="图片 14" descr="/Users/arthurtsoi/Desktop/屏幕快照 2020-03-01 下午1.35.03.png屏幕快照 2020-03-01 下午1.35.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70163" y="3016885"/>
            <a:ext cx="6656705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5662930" y="2044700"/>
            <a:ext cx="6328410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zh-CN" altLang="en-US" sz="8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zh-CN" altLang="en-US" sz="8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5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数据的处理</a:t>
            </a:r>
            <a:endParaRPr lang="zh-CN" altLang="en-US" sz="5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第十四课 表格中的计算</a:t>
            </a:r>
            <a:endParaRPr lang="zh-CN" altLang="en-US" sz="3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4401306" y="257303"/>
            <a:ext cx="3377313" cy="49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spc="300" dirty="0">
                <a:solidFill>
                  <a:schemeClr val="bg1"/>
                </a:solidFill>
                <a:latin typeface="+mj-ea"/>
                <a:ea typeface="+mj-ea"/>
              </a:rPr>
              <a:t>本节课学习目标</a:t>
            </a:r>
            <a:endParaRPr lang="zh-CN" altLang="en-US" sz="2800" b="1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46468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817580" y="506610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44575" y="2355850"/>
            <a:ext cx="1010285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3200"/>
              <a:t>了解WPS表格软件中的计算功能。</a:t>
            </a:r>
            <a:endParaRPr lang="zh-CN" altLang="en-US" sz="3200"/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3200"/>
              <a:t>学会简单计算的方法。</a:t>
            </a:r>
            <a:endParaRPr lang="zh-CN" altLang="en-US" sz="3200"/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3200"/>
              <a:t>能够用函数进行计算。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4401306" y="257303"/>
            <a:ext cx="3377313" cy="49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spc="300" dirty="0">
                <a:solidFill>
                  <a:schemeClr val="bg1"/>
                </a:solidFill>
                <a:latin typeface="+mj-ea"/>
                <a:ea typeface="+mj-ea"/>
              </a:rPr>
              <a:t>本节课知识导图</a:t>
            </a:r>
            <a:endParaRPr lang="zh-CN" altLang="en-US" sz="2800" b="1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46468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817580" y="506610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íṡḻïdê"/>
          <p:cNvSpPr/>
          <p:nvPr/>
        </p:nvSpPr>
        <p:spPr>
          <a:xfrm>
            <a:off x="1029970" y="2230120"/>
            <a:ext cx="2823845" cy="2868295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表格中的计算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6" name="肘形连接符 5"/>
          <p:cNvCxnSpPr>
            <a:stCxn id="56" idx="3"/>
          </p:cNvCxnSpPr>
          <p:nvPr/>
        </p:nvCxnSpPr>
        <p:spPr>
          <a:xfrm flipV="1">
            <a:off x="3853815" y="2885440"/>
            <a:ext cx="1772285" cy="779145"/>
          </a:xfrm>
          <a:prstGeom prst="bentConnector3">
            <a:avLst>
              <a:gd name="adj1" fmla="val 50018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626100" y="2432685"/>
            <a:ext cx="5050790" cy="914400"/>
            <a:chOff x="8827" y="3077"/>
            <a:chExt cx="7954" cy="1440"/>
          </a:xfrm>
        </p:grpSpPr>
        <p:sp>
          <p:nvSpPr>
            <p:cNvPr id="72" name="Rectangle 63"/>
            <p:cNvSpPr/>
            <p:nvPr/>
          </p:nvSpPr>
          <p:spPr>
            <a:xfrm>
              <a:off x="10670" y="3289"/>
              <a:ext cx="6111" cy="10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spc="600" dirty="0">
                  <a:solidFill>
                    <a:schemeClr val="tx1"/>
                  </a:solidFill>
                  <a:latin typeface="+mj-ea"/>
                  <a:ea typeface="+mj-ea"/>
                </a:rPr>
                <a:t>简单计算</a:t>
              </a:r>
              <a:endParaRPr lang="zh-CN" altLang="en-US" sz="2400" b="1" spc="6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pic>
          <p:nvPicPr>
            <p:cNvPr id="11" name="图片 10" descr="2008116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27" y="3077"/>
              <a:ext cx="1440" cy="1440"/>
            </a:xfrm>
            <a:prstGeom prst="rect">
              <a:avLst/>
            </a:prstGeom>
          </p:spPr>
        </p:pic>
      </p:grpSp>
      <p:cxnSp>
        <p:nvCxnSpPr>
          <p:cNvPr id="21" name="肘形连接符 20"/>
          <p:cNvCxnSpPr>
            <a:endCxn id="12" idx="1"/>
          </p:cNvCxnSpPr>
          <p:nvPr/>
        </p:nvCxnSpPr>
        <p:spPr>
          <a:xfrm>
            <a:off x="3844925" y="3664585"/>
            <a:ext cx="1793875" cy="843280"/>
          </a:xfrm>
          <a:prstGeom prst="bentConnector3">
            <a:avLst>
              <a:gd name="adj1" fmla="val 50018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 descr="200811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050665"/>
            <a:ext cx="914400" cy="914400"/>
          </a:xfrm>
          <a:prstGeom prst="rect">
            <a:avLst/>
          </a:prstGeom>
        </p:spPr>
      </p:pic>
      <p:sp>
        <p:nvSpPr>
          <p:cNvPr id="22" name="Rectangle 63"/>
          <p:cNvSpPr/>
          <p:nvPr/>
        </p:nvSpPr>
        <p:spPr>
          <a:xfrm>
            <a:off x="6775656" y="4185161"/>
            <a:ext cx="3880424" cy="64516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spc="600" dirty="0">
                <a:solidFill>
                  <a:schemeClr val="tx1"/>
                </a:solidFill>
                <a:latin typeface="+mj-ea"/>
                <a:ea typeface="+mj-ea"/>
              </a:rPr>
              <a:t>利用函数计算</a:t>
            </a:r>
            <a:endParaRPr lang="zh-CN" altLang="en-US" sz="2400" b="1" spc="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4401306" y="257303"/>
            <a:ext cx="3377313" cy="49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rPr>
              <a:t>第一步：简单计算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46468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817580" y="506610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/>
          <p:nvPr/>
        </p:nvGraphicFramePr>
        <p:xfrm>
          <a:off x="6096000" y="274066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99110" y="1078865"/>
            <a:ext cx="833818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sz="2800" b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学习任务：</a:t>
            </a:r>
            <a:endParaRPr lang="zh-CN" sz="2800" b="0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6300" y="2117090"/>
            <a:ext cx="477520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方法一：</a:t>
            </a:r>
            <a:endParaRPr lang="zh-CN" altLang="en-US" sz="2000"/>
          </a:p>
          <a:p>
            <a:r>
              <a:rPr lang="zh-CN" altLang="en-US" sz="2000"/>
              <a:t>①单击D5单元格，编辑栏左边显示“D5”后，在编辑栏右边输入“=”。</a:t>
            </a:r>
            <a:endParaRPr lang="zh-CN" altLang="en-US" sz="2000"/>
          </a:p>
          <a:p>
            <a:r>
              <a:rPr lang="zh-CN" altLang="en-US" sz="2000"/>
              <a:t>②单击C5单元格，编辑栏右边会显示“=C5”。</a:t>
            </a:r>
            <a:endParaRPr lang="zh-CN" altLang="en-US" sz="2000"/>
          </a:p>
          <a:p>
            <a:r>
              <a:rPr lang="zh-CN" altLang="en-US" sz="2000"/>
              <a:t>③在编辑栏右边输入“-”，编辑栏右边会显示“=C5-”。</a:t>
            </a:r>
            <a:endParaRPr lang="zh-CN" altLang="en-US" sz="2000"/>
          </a:p>
          <a:p>
            <a:r>
              <a:rPr lang="zh-CN" altLang="en-US" sz="2000"/>
              <a:t>④单击B5单元格，编辑栏右边会显示“=C5-B5”。</a:t>
            </a:r>
            <a:endParaRPr lang="zh-CN" altLang="en-US" sz="2000"/>
          </a:p>
          <a:p>
            <a:r>
              <a:rPr lang="zh-CN" altLang="en-US" sz="2000"/>
              <a:t>⑤按回车键后，D5单元格就会显示相应的计算值。</a:t>
            </a:r>
            <a:endParaRPr lang="zh-CN" altLang="en-US" sz="2000"/>
          </a:p>
        </p:txBody>
      </p:sp>
      <p:pic>
        <p:nvPicPr>
          <p:cNvPr id="11" name="图片 10" descr="屏幕快照 2020-03-01 下午1.40.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58720"/>
            <a:ext cx="5313045" cy="2793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4401306" y="257303"/>
            <a:ext cx="3377313" cy="49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rPr>
              <a:t>第一步：简单计算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46468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817580" y="506610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/>
          <p:nvPr/>
        </p:nvGraphicFramePr>
        <p:xfrm>
          <a:off x="6096000" y="274066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99110" y="1078865"/>
            <a:ext cx="833818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sz="2800" b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学习任务：</a:t>
            </a:r>
            <a:endParaRPr lang="zh-CN" sz="2800" b="0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3600" y="1816100"/>
            <a:ext cx="101847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方法二：单击D5单元格，在编辑栏输入相应的公式“=C5-B5”，按回车键，D5单元格就会显示相应的计算值。</a:t>
            </a:r>
            <a:endParaRPr lang="zh-CN" altLang="en-US" sz="2800"/>
          </a:p>
        </p:txBody>
      </p:sp>
      <p:pic>
        <p:nvPicPr>
          <p:cNvPr id="2" name="图片 1" descr="屏幕快照 2020-03-01 下午1.42.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50" y="2921000"/>
            <a:ext cx="65659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4401306" y="257303"/>
            <a:ext cx="3377313" cy="49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rPr>
              <a:t>第一步：</a:t>
            </a:r>
            <a:r>
              <a: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  <a:sym typeface="+mn-ea"/>
              </a:rPr>
              <a:t>简单计算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46468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817580" y="506610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/>
          <p:nvPr/>
        </p:nvGraphicFramePr>
        <p:xfrm>
          <a:off x="6096000" y="274066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 descr="202550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30" y="2280285"/>
            <a:ext cx="2297430" cy="22974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664450" y="497522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255645" y="1849755"/>
            <a:ext cx="779462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en-US" sz="3200" b="1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小组讨论：</a:t>
            </a:r>
            <a:endParaRPr lang="zh-CN" altLang="en-US" sz="3200" b="1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800" b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r>
              <a:rPr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（1）以上两种操作方法都可以计算，哪种更方便？还可以找出其他计算方法吗？</a:t>
            </a:r>
            <a:endParaRPr sz="2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</a:pPr>
            <a:r>
              <a:rPr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（2）能不能通过应用自动填充公式快速计算各行的变化值？</a:t>
            </a:r>
            <a:endParaRPr sz="2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3430905" y="257175"/>
            <a:ext cx="556006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rPr>
              <a:t>第一步：简单计算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237121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9121870" y="506610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/>
          <p:nvPr/>
        </p:nvGraphicFramePr>
        <p:xfrm>
          <a:off x="6096000" y="274066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664450" y="497522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11810" y="1898015"/>
            <a:ext cx="444754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（1）请访问广东统计信息网“首页→统计数据→广东统计年鉴”，下载2018年广东统计年鉴，如图，单击         ，找到“11-11 主要农产品产量”，复制数据或下载表格            。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9910" y="953135"/>
            <a:ext cx="2214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>
              <a:lnSpc>
                <a:spcPct val="150000"/>
              </a:lnSpc>
            </a:pPr>
            <a:r>
              <a:rPr lang="zh-CN" altLang="en-US" sz="3200" b="1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自主探究：</a:t>
            </a:r>
            <a:endParaRPr lang="zh-CN" altLang="en-US" sz="3200" b="1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/>
          <p:nvPr/>
        </p:nvGraphicFramePr>
        <p:xfrm>
          <a:off x="6096000" y="274066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 descr="屏幕快照 2020-03-01 上午11.39.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715" y="3731260"/>
            <a:ext cx="863600" cy="393700"/>
          </a:xfrm>
          <a:prstGeom prst="rect">
            <a:avLst/>
          </a:prstGeom>
        </p:spPr>
      </p:pic>
      <p:pic>
        <p:nvPicPr>
          <p:cNvPr id="5" name="图片 4" descr="屏幕快照 2020-03-01 上午11.39.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905" y="4814570"/>
            <a:ext cx="1079500" cy="368300"/>
          </a:xfrm>
          <a:prstGeom prst="rect">
            <a:avLst/>
          </a:prstGeom>
        </p:spPr>
      </p:pic>
      <p:pic>
        <p:nvPicPr>
          <p:cNvPr id="8" name="图片 7" descr="屏幕快照 2020-03-01 上午11.42.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050" y="1541780"/>
            <a:ext cx="6642735" cy="4100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1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3430905" y="257175"/>
            <a:ext cx="556006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rPr>
              <a:t>第一步：简单计算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237121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9121870" y="506610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/>
          <p:nvPr/>
        </p:nvGraphicFramePr>
        <p:xfrm>
          <a:off x="6096000" y="274066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664450" y="497522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42010" y="1910715"/>
            <a:ext cx="2214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>
              <a:lnSpc>
                <a:spcPct val="150000"/>
              </a:lnSpc>
            </a:pPr>
            <a:r>
              <a:rPr lang="zh-CN" altLang="en-US" sz="3200" b="1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自主探究：</a:t>
            </a:r>
            <a:endParaRPr lang="zh-CN" altLang="en-US" sz="3200" b="1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39950" y="2740660"/>
            <a:ext cx="791210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</a:t>
            </a:r>
            <a:r>
              <a:rPr lang="zh-CN" altLang="en-US" sz="3200"/>
              <a:t>（2）请计算1978年与2017年花生产量相差多少万吨？</a:t>
            </a:r>
            <a:endParaRPr lang="zh-CN" altLang="en-US" sz="3200"/>
          </a:p>
          <a:p>
            <a:r>
              <a:rPr lang="zh-CN" altLang="en-US" sz="3200"/>
              <a:t>  （3）请计算20世纪90年代（1990—1999年）大豆的产量总和与平均值。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3430905" y="257175"/>
            <a:ext cx="556006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rPr>
              <a:t>第二步：利用函数计算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237121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9121870" y="506610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/>
          <p:nvPr/>
        </p:nvGraphicFramePr>
        <p:xfrm>
          <a:off x="6096000" y="274066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664450" y="497522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</p:txBody>
      </p:sp>
      <p:graphicFrame>
        <p:nvGraphicFramePr>
          <p:cNvPr id="10" name="表格 9"/>
          <p:cNvGraphicFramePr/>
          <p:nvPr/>
        </p:nvGraphicFramePr>
        <p:xfrm>
          <a:off x="6096000" y="274066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666750" y="987425"/>
            <a:ext cx="104914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400" b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SUM函数与AVERAGE函数</a:t>
            </a:r>
            <a:endParaRPr lang="zh-CN" altLang="en-US" sz="2400" b="0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1676400"/>
            <a:ext cx="3657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合作探究</a:t>
            </a:r>
            <a:endParaRPr lang="zh-CN" altLang="en-US" sz="3600"/>
          </a:p>
        </p:txBody>
      </p:sp>
      <p:sp>
        <p:nvSpPr>
          <p:cNvPr id="5" name="文本框 4"/>
          <p:cNvSpPr txBox="1"/>
          <p:nvPr/>
        </p:nvSpPr>
        <p:spPr>
          <a:xfrm>
            <a:off x="1339850" y="2590800"/>
            <a:ext cx="951230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</a:t>
            </a:r>
            <a:r>
              <a:rPr lang="zh-CN" altLang="en-US" sz="2400"/>
              <a:t>（1）参考WPS表格软件中的“帮助”，利用求和函数“SUM”计算E列20世纪90年代（1990—1999年）大豆的产量总和。          的计算结果是 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  （2）试一试，能不能应用自动填充公式，利用函数SUM计算出表中</a:t>
            </a:r>
            <a:endParaRPr lang="zh-CN" altLang="en-US" sz="2400"/>
          </a:p>
          <a:p>
            <a:r>
              <a:rPr lang="zh-CN" altLang="en-US" sz="2400"/>
              <a:t>各列总和？我们还可以通过在编辑栏输入AVERAGE函数的公式计算1990—1999年大豆产量的平均值。</a:t>
            </a:r>
            <a:endParaRPr lang="zh-CN" altLang="en-US" sz="2400"/>
          </a:p>
        </p:txBody>
      </p:sp>
      <p:pic>
        <p:nvPicPr>
          <p:cNvPr id="7" name="图片 6" descr="屏幕快照 2020-03-01 下午1.05.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665" y="2984500"/>
            <a:ext cx="15748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19" grpId="0" bldLvl="0" animBg="1"/>
    </p:bldLst>
  </p:timing>
</p:sld>
</file>

<file path=ppt/tags/tag1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0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3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4.xml><?xml version="1.0" encoding="utf-8"?>
<p:tagLst xmlns:p="http://schemas.openxmlformats.org/presentationml/2006/main">
  <p:tag name="KSO_WM_UNIT_TABLE_BEAUTIFY" val="smartTable{93e00c08-9cc5-4cd7-af40-60a932dfa942}"/>
</p:tagLst>
</file>

<file path=ppt/tags/tag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9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21B9C"/>
      </a:accent1>
      <a:accent2>
        <a:srgbClr val="1945CE"/>
      </a:accent2>
      <a:accent3>
        <a:srgbClr val="0056A1"/>
      </a:accent3>
      <a:accent4>
        <a:srgbClr val="4676F1"/>
      </a:accent4>
      <a:accent5>
        <a:srgbClr val="42A4FF"/>
      </a:accent5>
      <a:accent6>
        <a:srgbClr val="ADADAD"/>
      </a:accent6>
      <a:hlink>
        <a:srgbClr val="4472C4"/>
      </a:hlink>
      <a:folHlink>
        <a:srgbClr val="BFBFBF"/>
      </a:folHlink>
    </a:clrScheme>
    <a:fontScheme name="微软雅黑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21B9C"/>
    </a:accent1>
    <a:accent2>
      <a:srgbClr val="1945CE"/>
    </a:accent2>
    <a:accent3>
      <a:srgbClr val="0056A1"/>
    </a:accent3>
    <a:accent4>
      <a:srgbClr val="4676F1"/>
    </a:accent4>
    <a:accent5>
      <a:srgbClr val="42A4FF"/>
    </a:accent5>
    <a:accent6>
      <a:srgbClr val="ADADAD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21B9C"/>
    </a:accent1>
    <a:accent2>
      <a:srgbClr val="1945CE"/>
    </a:accent2>
    <a:accent3>
      <a:srgbClr val="0056A1"/>
    </a:accent3>
    <a:accent4>
      <a:srgbClr val="4676F1"/>
    </a:accent4>
    <a:accent5>
      <a:srgbClr val="42A4FF"/>
    </a:accent5>
    <a:accent6>
      <a:srgbClr val="ADADAD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21B9C"/>
    </a:accent1>
    <a:accent2>
      <a:srgbClr val="1945CE"/>
    </a:accent2>
    <a:accent3>
      <a:srgbClr val="0056A1"/>
    </a:accent3>
    <a:accent4>
      <a:srgbClr val="4676F1"/>
    </a:accent4>
    <a:accent5>
      <a:srgbClr val="42A4FF"/>
    </a:accent5>
    <a:accent6>
      <a:srgbClr val="ADADAD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21B9C"/>
    </a:accent1>
    <a:accent2>
      <a:srgbClr val="1945CE"/>
    </a:accent2>
    <a:accent3>
      <a:srgbClr val="0056A1"/>
    </a:accent3>
    <a:accent4>
      <a:srgbClr val="4676F1"/>
    </a:accent4>
    <a:accent5>
      <a:srgbClr val="42A4FF"/>
    </a:accent5>
    <a:accent6>
      <a:srgbClr val="ADADAD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1353</Words>
  <Application>WPS 演示</Application>
  <PresentationFormat>宽屏</PresentationFormat>
  <Paragraphs>128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方正书宋_GBK</vt:lpstr>
      <vt:lpstr>Wingdings</vt:lpstr>
      <vt:lpstr>微软雅黑</vt:lpstr>
      <vt:lpstr>汉仪旗黑KW</vt:lpstr>
      <vt:lpstr>Wingdings</vt:lpstr>
      <vt:lpstr>+中文标题</vt:lpstr>
      <vt:lpstr>苹方-简</vt:lpstr>
      <vt:lpstr>宋体</vt:lpstr>
      <vt:lpstr>等线</vt:lpstr>
      <vt:lpstr>汉仪中等线KW</vt:lpstr>
      <vt:lpstr>宋体</vt:lpstr>
      <vt:lpstr>Arial Unicode MS</vt:lpstr>
      <vt:lpstr>汉仪书宋二KW</vt:lpstr>
      <vt:lpstr>等线 Light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喻 维成</dc:creator>
  <cp:lastModifiedBy>arthurtsoi</cp:lastModifiedBy>
  <cp:revision>31</cp:revision>
  <dcterms:created xsi:type="dcterms:W3CDTF">2020-03-01T06:39:21Z</dcterms:created>
  <dcterms:modified xsi:type="dcterms:W3CDTF">2020-03-01T06:39:21Z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2052-2.0.0.3163</vt:lpwstr>
  </property>
</Properties>
</file>