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329" r:id="rId3"/>
    <p:sldId id="257" r:id="rId4"/>
    <p:sldId id="330" r:id="rId5"/>
    <p:sldId id="331" r:id="rId6"/>
    <p:sldId id="332" r:id="rId7"/>
    <p:sldId id="351" r:id="rId8"/>
    <p:sldId id="352" r:id="rId9"/>
    <p:sldId id="334" r:id="rId10"/>
    <p:sldId id="335" r:id="rId11"/>
    <p:sldId id="337" r:id="rId12"/>
    <p:sldId id="340" r:id="rId13"/>
    <p:sldId id="345" r:id="rId14"/>
    <p:sldId id="353" r:id="rId15"/>
    <p:sldId id="346" r:id="rId16"/>
    <p:sldId id="348" r:id="rId17"/>
    <p:sldId id="347" r:id="rId18"/>
    <p:sldId id="354" r:id="rId19"/>
    <p:sldId id="355" r:id="rId20"/>
    <p:sldId id="356" r:id="rId21"/>
    <p:sldId id="357" r:id="rId22"/>
    <p:sldId id="349" r:id="rId23"/>
    <p:sldId id="350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pos="3838">
          <p15:clr>
            <a:srgbClr val="A4A3A4"/>
          </p15:clr>
        </p15:guide>
        <p15:guide id="3" pos="6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66" y="42"/>
      </p:cViewPr>
      <p:guideLst>
        <p:guide orient="horz" pos="3109"/>
        <p:guide pos="3838"/>
        <p:guide pos="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DD29-0523-4F39-9177-A0DD1AC12680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D309-2911-46DC-82F4-494C546229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46649" y="848518"/>
            <a:ext cx="11510057" cy="576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415E-7E0C-4A0C-8D2E-193B73BE06AF}" type="datetimeFigureOut">
              <a:rPr lang="zh-CN" altLang="en-US" smtClean="0"/>
              <a:t>2020/3/1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140D-564A-422A-B1EB-60B284FBCC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svg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891925" y="2044700"/>
            <a:ext cx="6099447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</a:p>
          <a:p>
            <a:pPr algn="l">
              <a:lnSpc>
                <a:spcPct val="10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</a:p>
          <a:p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第十一课 数据图表化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第二步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：修饰图表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2741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0499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975225" y="1741805"/>
            <a:ext cx="6323330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修饰图表</a:t>
            </a:r>
            <a:endParaRPr lang="en-US" altLang="zh-CN" sz="3200" b="1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图表具有较好的可视化效果，可以方便用户查看数据的差异、数值变化和预测趋势。我们通过设置一些选项，可以使制成的图表更有特色。</a:t>
            </a:r>
            <a:endParaRPr lang="zh-CN" altLang="en-US" sz="2800" b="0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401755-E169-4925-A29B-35C096474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0" y="2585195"/>
            <a:ext cx="4057333" cy="2496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第二步：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</a:rPr>
              <a:t>修饰图表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2741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0499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48386" y="1187450"/>
            <a:ext cx="7646436" cy="52792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）双击图表中的数据系列，例如双击图表中的广东“第三产业” 方柱，弹出“设置数据点格式”对话框，选择“填充”选项，进行相关参数的设置，如图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所示，实现表格修饰。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）删除图表中横向的网格线。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）改变图表中文字的字体、字号和颜色。</a:t>
            </a:r>
          </a:p>
          <a:p>
            <a:pPr indent="0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image68.png">
            <a:extLst>
              <a:ext uri="{FF2B5EF4-FFF2-40B4-BE49-F238E27FC236}">
                <a16:creationId xmlns:a16="http://schemas.microsoft.com/office/drawing/2014/main" id="{4C445BF4-6F9F-4CEB-817D-220FBE19F4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4822" y="1430959"/>
            <a:ext cx="2668301" cy="39960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362A2F6-6106-45AA-9AF6-C39214228C48}"/>
              </a:ext>
            </a:extLst>
          </p:cNvPr>
          <p:cNvSpPr txBox="1"/>
          <p:nvPr/>
        </p:nvSpPr>
        <p:spPr>
          <a:xfrm>
            <a:off x="7708130" y="5626757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11-6 </a:t>
            </a:r>
            <a:r>
              <a:rPr lang="zh-CN" altLang="en-US" dirty="0"/>
              <a:t>设置数据点格式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第二步：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</a:rPr>
              <a:t>修饰图表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2741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0499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947035" y="2620214"/>
            <a:ext cx="8493125" cy="2047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小组讨论：</a:t>
            </a:r>
          </a:p>
          <a:p>
            <a:pPr indent="0">
              <a:lnSpc>
                <a:spcPct val="150000"/>
              </a:lnSpc>
            </a:pP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表格软件中图表的修饰美化与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文字软件、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演示软件有什么异同？</a:t>
            </a:r>
            <a:endParaRPr lang="zh-CN" altLang="en-US" sz="2800" b="0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</a:rPr>
              <a:t>第三步：改变图表布局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48385" y="1187450"/>
            <a:ext cx="4454057" cy="26938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）尝试改变图表布局，如图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所示，修改标题。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370" y="3783330"/>
            <a:ext cx="994410" cy="9753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B78DA1-27C7-4CC6-ADE5-98DF0D476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76" y="1041542"/>
            <a:ext cx="4538981" cy="486127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5F34F93-5810-43FB-A758-730ED866BF07}"/>
              </a:ext>
            </a:extLst>
          </p:cNvPr>
          <p:cNvSpPr txBox="1"/>
          <p:nvPr/>
        </p:nvSpPr>
        <p:spPr>
          <a:xfrm>
            <a:off x="6380345" y="5874237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11-7 </a:t>
            </a:r>
            <a:r>
              <a:rPr lang="zh-CN" altLang="en-US" dirty="0"/>
              <a:t>改变图表布局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</a:rPr>
              <a:t>第三步：改变图表布局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48385" y="1187450"/>
            <a:ext cx="10088245" cy="14012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）制作如图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所示的统计图。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image72.png">
            <a:extLst>
              <a:ext uri="{FF2B5EF4-FFF2-40B4-BE49-F238E27FC236}">
                <a16:creationId xmlns:a16="http://schemas.microsoft.com/office/drawing/2014/main" id="{1BCF2570-6B4B-4E87-9FDF-C1C4176023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0710" y="2722085"/>
            <a:ext cx="4805480" cy="30944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A8F834B-07DC-4118-AC91-998E31C192E8}"/>
              </a:ext>
            </a:extLst>
          </p:cNvPr>
          <p:cNvSpPr txBox="1"/>
          <p:nvPr/>
        </p:nvSpPr>
        <p:spPr>
          <a:xfrm>
            <a:off x="3723807" y="5858887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11-8 </a:t>
            </a:r>
            <a:r>
              <a:rPr lang="zh-CN" altLang="en-US" dirty="0"/>
              <a:t>添加了标题的图表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4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三步：改变图表布局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137535" y="2195195"/>
            <a:ext cx="8169910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）怎样操作才能使图表有如图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11-8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所示的效果？图表内容与选择数据范围有哪些联系？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Ctrl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键起着什么作用？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）我们从图表中获得什么信息？</a:t>
            </a:r>
          </a:p>
        </p:txBody>
      </p:sp>
      <p:pic>
        <p:nvPicPr>
          <p:cNvPr id="5" name="图片 4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第四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步：认识各种统计图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82462" y="1156313"/>
            <a:ext cx="4392941" cy="519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统计图比文字、统计表更能直观地反映数据的特征，是数据分析不可缺少的重要组成部分。</a:t>
            </a:r>
            <a:r>
              <a:rPr lang="en-US" altLang="zh-CN" sz="2800" dirty="0"/>
              <a:t>WPS</a:t>
            </a:r>
            <a:r>
              <a:rPr lang="zh-CN" altLang="en-US" sz="2800" dirty="0"/>
              <a:t>表格软件提供了多种标准图表来绘制统计图，如图</a:t>
            </a:r>
            <a:r>
              <a:rPr lang="en-US" altLang="zh-CN" sz="2800" dirty="0"/>
              <a:t>11-9</a:t>
            </a:r>
            <a:r>
              <a:rPr lang="zh-CN" altLang="en-US" sz="2800" dirty="0"/>
              <a:t>所示，我们可以根据数据特征和实际需要选用。</a:t>
            </a:r>
          </a:p>
        </p:txBody>
      </p:sp>
      <p:pic>
        <p:nvPicPr>
          <p:cNvPr id="8" name="image74.jpeg">
            <a:extLst>
              <a:ext uri="{FF2B5EF4-FFF2-40B4-BE49-F238E27FC236}">
                <a16:creationId xmlns:a16="http://schemas.microsoft.com/office/drawing/2014/main" id="{49A20F8E-C2E4-4932-BD3D-3C031C22172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539" y="1357760"/>
            <a:ext cx="4793682" cy="41424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E78B7BA-D79B-4CBD-9791-832A22146C89}"/>
              </a:ext>
            </a:extLst>
          </p:cNvPr>
          <p:cNvSpPr txBox="1"/>
          <p:nvPr/>
        </p:nvSpPr>
        <p:spPr>
          <a:xfrm>
            <a:off x="6380345" y="5874237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11-9 </a:t>
            </a:r>
            <a:r>
              <a:rPr lang="zh-CN" altLang="en-US" dirty="0"/>
              <a:t>多种标准图表类型可供更改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知识链接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48054" y="1004450"/>
            <a:ext cx="8169910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知识链接：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下面简单介绍几种常见图表的特点及其作用。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柱形图是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表格软件的默认图表类型，也是最普遍使用的图表类型，适合用来表现一段时间内数量上的变化，或是比较不同类别之间数据的差异。</a:t>
            </a:r>
          </a:p>
        </p:txBody>
      </p:sp>
      <p:pic>
        <p:nvPicPr>
          <p:cNvPr id="10" name="图片 9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知识链接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48054" y="1004450"/>
            <a:ext cx="8169910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知识链接：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折线图是用直线段将各数据点连接起来而组成的图形，适合用来显示相等间隔（如每月、每季、每年）的数据变化趋势，也可以用来分析比较多组数据随时间变化的趋势。</a:t>
            </a:r>
          </a:p>
        </p:txBody>
      </p:sp>
      <p:pic>
        <p:nvPicPr>
          <p:cNvPr id="10" name="图片 9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知识链接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48054" y="1004450"/>
            <a:ext cx="8169910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知识链接：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饼图只能有一组列数据，每个数据项都有唯一的色彩或图样，适合用来表示各个组成部分，通常可以用来描述百分构成比情况、表现各个项目在全体数据中所占的比率。</a:t>
            </a:r>
          </a:p>
        </p:txBody>
      </p:sp>
      <p:pic>
        <p:nvPicPr>
          <p:cNvPr id="10" name="图片 9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本节课学习目标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44575" y="1536700"/>
            <a:ext cx="10102850" cy="223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 dirty="0"/>
              <a:t>了解图表知识。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 dirty="0"/>
              <a:t>掌握利用</a:t>
            </a:r>
            <a:r>
              <a:rPr lang="en-US" altLang="zh-CN" sz="3200" dirty="0"/>
              <a:t>WPS</a:t>
            </a:r>
            <a:r>
              <a:rPr lang="zh-CN" altLang="en-US" sz="3200" dirty="0"/>
              <a:t>表格软件生成图表的方法。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 dirty="0"/>
              <a:t>能够修饰美化图表。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知识链接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48054" y="1004450"/>
            <a:ext cx="8169910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知识链接：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散点图显示两组或多组资料数值之间的关联。它不仅可以用直线段反映时间的变化趋势，而且可以用光滑曲线或一系列散点来描述数据，通常用于科学、统计及工程数据，例如产品比较。</a:t>
            </a:r>
          </a:p>
        </p:txBody>
      </p:sp>
      <p:pic>
        <p:nvPicPr>
          <p:cNvPr id="10" name="图片 9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826510" y="257175"/>
            <a:ext cx="453898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知识链接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17893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8126190" y="505975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248054" y="1004450"/>
            <a:ext cx="8169910" cy="26938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知识链接：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面积图实际上是折线图的另一种表现形式，面积图除了具备折线图的特点，强调数据随时间变化以外，还可通过显示数据的面积来分析部分与整体的关系。</a:t>
            </a:r>
          </a:p>
        </p:txBody>
      </p:sp>
      <p:pic>
        <p:nvPicPr>
          <p:cNvPr id="10" name="图片 9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05" y="2430780"/>
            <a:ext cx="229743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1000" dirty="0">
                <a:solidFill>
                  <a:schemeClr val="bg1"/>
                </a:solidFill>
                <a:latin typeface="+mj-ea"/>
                <a:ea typeface="+mj-ea"/>
              </a:rPr>
              <a:t>自主探究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7855" y="3898265"/>
            <a:ext cx="3683635" cy="31845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8852" y="1899769"/>
            <a:ext cx="10227945" cy="399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</a:rPr>
              <a:t>课后探究活动：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）根据“广东省</a:t>
            </a:r>
            <a:r>
              <a:rPr lang="en-US" altLang="zh-CN" sz="2800" dirty="0"/>
              <a:t>2007</a:t>
            </a:r>
            <a:r>
              <a:rPr lang="zh-CN" altLang="en-US" sz="2800" dirty="0"/>
              <a:t>年以及</a:t>
            </a:r>
            <a:r>
              <a:rPr lang="en-US" altLang="zh-CN" sz="2800" dirty="0"/>
              <a:t>2017</a:t>
            </a:r>
            <a:r>
              <a:rPr lang="zh-CN" altLang="en-US" sz="2800" dirty="0"/>
              <a:t>年总量”的数据制作折线图。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	如果在</a:t>
            </a:r>
            <a:r>
              <a:rPr lang="en-US" altLang="zh-CN" sz="2800" dirty="0"/>
              <a:t>WPS</a:t>
            </a:r>
            <a:r>
              <a:rPr lang="zh-CN" altLang="en-US" sz="2800" dirty="0"/>
              <a:t>文字软件中制作了数据表格，那么如何在</a:t>
            </a:r>
            <a:r>
              <a:rPr lang="en-US" altLang="zh-CN" sz="2800" dirty="0"/>
              <a:t>WPS</a:t>
            </a:r>
            <a:r>
              <a:rPr lang="zh-CN" altLang="en-US" sz="2800" dirty="0"/>
              <a:t>表格中生 成折线图呢？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	在</a:t>
            </a:r>
            <a:r>
              <a:rPr lang="en-US" altLang="zh-CN" sz="2800" dirty="0"/>
              <a:t>WPS</a:t>
            </a:r>
            <a:r>
              <a:rPr lang="zh-CN" altLang="en-US" sz="2800" dirty="0"/>
              <a:t>表格中制作的图表，可以粘贴到</a:t>
            </a:r>
            <a:r>
              <a:rPr lang="en-US" altLang="zh-CN" sz="2800" dirty="0"/>
              <a:t>WPS</a:t>
            </a:r>
            <a:r>
              <a:rPr lang="zh-CN" altLang="en-US" sz="2800" dirty="0"/>
              <a:t>文字软件中吗？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891925" y="2044700"/>
            <a:ext cx="6099447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</a:p>
          <a:p>
            <a:pPr algn="l">
              <a:lnSpc>
                <a:spcPct val="10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</a:p>
          <a:p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第十一课 数据图表化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本节课知识导图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ṡḻïdê"/>
          <p:cNvSpPr/>
          <p:nvPr/>
        </p:nvSpPr>
        <p:spPr>
          <a:xfrm>
            <a:off x="1047750" y="2826713"/>
            <a:ext cx="2823845" cy="286829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数据图表化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</a:p>
        </p:txBody>
      </p:sp>
      <p:sp>
        <p:nvSpPr>
          <p:cNvPr id="72" name="Rectangle 63"/>
          <p:cNvSpPr/>
          <p:nvPr/>
        </p:nvSpPr>
        <p:spPr>
          <a:xfrm>
            <a:off x="6397975" y="1649063"/>
            <a:ext cx="3880424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latin typeface="+mj-ea"/>
                <a:ea typeface="+mj-ea"/>
              </a:rPr>
              <a:t>创建图表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4" name="Rectangle 63"/>
          <p:cNvSpPr/>
          <p:nvPr/>
        </p:nvSpPr>
        <p:spPr>
          <a:xfrm>
            <a:off x="6397975" y="2793797"/>
            <a:ext cx="3880424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latin typeface="+mj-ea"/>
                <a:ea typeface="+mj-ea"/>
                <a:sym typeface="+mn-ea"/>
              </a:rPr>
              <a:t>修饰图表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76" name="Rectangle 63"/>
          <p:cNvSpPr/>
          <p:nvPr/>
        </p:nvSpPr>
        <p:spPr>
          <a:xfrm>
            <a:off x="6397975" y="3933687"/>
            <a:ext cx="3880424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latin typeface="+mj-ea"/>
                <a:ea typeface="+mj-ea"/>
                <a:sym typeface="+mn-ea"/>
              </a:rPr>
              <a:t>改变图表布局 </a:t>
            </a:r>
            <a:endParaRPr lang="zh-CN" altLang="en-US" sz="2400" b="1" spc="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6" name="肘形连接符 5"/>
          <p:cNvCxnSpPr>
            <a:cxnSpLocks/>
          </p:cNvCxnSpPr>
          <p:nvPr/>
        </p:nvCxnSpPr>
        <p:spPr>
          <a:xfrm flipV="1">
            <a:off x="3537729" y="2102471"/>
            <a:ext cx="1716405" cy="2122170"/>
          </a:xfrm>
          <a:prstGeom prst="bentConnector3">
            <a:avLst>
              <a:gd name="adj1" fmla="val 5001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>
            <a:cxnSpLocks/>
            <a:endCxn id="10" idx="1"/>
          </p:cNvCxnSpPr>
          <p:nvPr/>
        </p:nvCxnSpPr>
        <p:spPr>
          <a:xfrm flipV="1">
            <a:off x="3537729" y="3084816"/>
            <a:ext cx="1723390" cy="113982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2008115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1119" y="2627616"/>
            <a:ext cx="914400" cy="914400"/>
          </a:xfrm>
          <a:prstGeom prst="rect">
            <a:avLst/>
          </a:prstGeom>
        </p:spPr>
      </p:pic>
      <p:pic>
        <p:nvPicPr>
          <p:cNvPr id="11" name="图片 10" descr="20081160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3499" y="1489696"/>
            <a:ext cx="914400" cy="914400"/>
          </a:xfrm>
          <a:prstGeom prst="rect">
            <a:avLst/>
          </a:prstGeom>
        </p:spPr>
      </p:pic>
      <p:pic>
        <p:nvPicPr>
          <p:cNvPr id="13" name="图片 12" descr="20081145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3499" y="3767441"/>
            <a:ext cx="914400" cy="914400"/>
          </a:xfrm>
          <a:prstGeom prst="rect">
            <a:avLst/>
          </a:prstGeom>
        </p:spPr>
      </p:pic>
      <p:pic>
        <p:nvPicPr>
          <p:cNvPr id="14" name="图片 13" descr="20081165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1119" y="4963146"/>
            <a:ext cx="914400" cy="914400"/>
          </a:xfrm>
          <a:prstGeom prst="rect">
            <a:avLst/>
          </a:prstGeom>
        </p:spPr>
      </p:pic>
      <p:sp>
        <p:nvSpPr>
          <p:cNvPr id="16" name="Rectangle 63"/>
          <p:cNvSpPr/>
          <p:nvPr/>
        </p:nvSpPr>
        <p:spPr>
          <a:xfrm>
            <a:off x="6397975" y="5097642"/>
            <a:ext cx="3880424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latin typeface="+mj-ea"/>
                <a:ea typeface="+mj-ea"/>
              </a:rPr>
              <a:t>认识各种统计图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8" name="肘形连接符 17"/>
          <p:cNvCxnSpPr/>
          <p:nvPr/>
        </p:nvCxnSpPr>
        <p:spPr>
          <a:xfrm>
            <a:off x="3551699" y="4232896"/>
            <a:ext cx="1709420" cy="1179830"/>
          </a:xfrm>
          <a:prstGeom prst="bentConnector3">
            <a:avLst>
              <a:gd name="adj1" fmla="val 4914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cxnSpLocks/>
            <a:endCxn id="13" idx="1"/>
          </p:cNvCxnSpPr>
          <p:nvPr/>
        </p:nvCxnSpPr>
        <p:spPr>
          <a:xfrm>
            <a:off x="3537729" y="4224641"/>
            <a:ext cx="1715770" cy="31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：创建图表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318125" y="1297305"/>
            <a:ext cx="6323330" cy="4540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言道“一图解千文”，广东统计信息网的“首页→统计资料→统计分析”中有很多统计数据的分析报告，并配有大量图表。图表是得出结论或反映问题的依据，数据图表易于反映各组数据的特点，比文字说明更直观、更有说服力，如图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11-1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zh-CN" altLang="en-US" sz="2800" b="0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image58.jpeg">
            <a:extLst>
              <a:ext uri="{FF2B5EF4-FFF2-40B4-BE49-F238E27FC236}">
                <a16:creationId xmlns:a16="http://schemas.microsoft.com/office/drawing/2014/main" id="{8954B841-3EA8-420E-AC13-2DEB58C59C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545" y="1777682"/>
            <a:ext cx="4526915" cy="1925955"/>
          </a:xfrm>
          <a:prstGeom prst="rect">
            <a:avLst/>
          </a:prstGeom>
        </p:spPr>
      </p:pic>
      <p:pic>
        <p:nvPicPr>
          <p:cNvPr id="10" name="image59.png">
            <a:extLst>
              <a:ext uri="{FF2B5EF4-FFF2-40B4-BE49-F238E27FC236}">
                <a16:creationId xmlns:a16="http://schemas.microsoft.com/office/drawing/2014/main" id="{2ACC393C-8DFC-460F-B3F0-D5E1727163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617" y="3773397"/>
            <a:ext cx="3874770" cy="10350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C00DBF3-D44F-4968-8B59-31361FE2225E}"/>
              </a:ext>
            </a:extLst>
          </p:cNvPr>
          <p:cNvSpPr txBox="1"/>
          <p:nvPr/>
        </p:nvSpPr>
        <p:spPr>
          <a:xfrm>
            <a:off x="664293" y="4808447"/>
            <a:ext cx="4641683" cy="87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/>
              <a:t>图</a:t>
            </a:r>
            <a:r>
              <a:rPr lang="en-US" altLang="zh-CN"/>
              <a:t>11-1 </a:t>
            </a:r>
          </a:p>
          <a:p>
            <a:pPr>
              <a:lnSpc>
                <a:spcPct val="150000"/>
              </a:lnSpc>
            </a:pPr>
            <a:r>
              <a:rPr lang="en-US" altLang="zh-CN"/>
              <a:t>1978—2017</a:t>
            </a:r>
            <a:r>
              <a:rPr lang="zh-CN" altLang="en-US"/>
              <a:t>年广东地区生产总值及增速图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：创建图表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070985" y="1325178"/>
            <a:ext cx="7172459" cy="46328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如图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11-1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所示的“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1978—2017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年广东地区生产总值及增速图”展示了从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年至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年广东地区的生产总值及增速。如果把图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11-1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年和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年的数据制作成图表，什么样的图表才能更好地表达数据和信息呢？</a:t>
            </a:r>
            <a:endParaRPr lang="zh-CN" altLang="en-US" sz="2800" b="0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3555" y="2280285"/>
            <a:ext cx="2297430" cy="229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：创建图表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48385" y="1187450"/>
            <a:ext cx="10088245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方法一：可以在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文字软件里制作图表。操作步骤如下：在“插入”菜单中选择“图表”选项，然后根据需要复制、粘贴数据，最后生成图表，如图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文字软件中的这项功能使用不太方便。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image62.png">
            <a:extLst>
              <a:ext uri="{FF2B5EF4-FFF2-40B4-BE49-F238E27FC236}">
                <a16:creationId xmlns:a16="http://schemas.microsoft.com/office/drawing/2014/main" id="{CCBE1125-618E-4E14-A5E7-C1F8E58BD7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6663" y="4682649"/>
            <a:ext cx="4260917" cy="10517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C39EC0A-9B81-4693-A3BD-91F545C16354}"/>
              </a:ext>
            </a:extLst>
          </p:cNvPr>
          <p:cNvSpPr txBox="1"/>
          <p:nvPr/>
        </p:nvSpPr>
        <p:spPr>
          <a:xfrm>
            <a:off x="3366279" y="5704150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11-2 </a:t>
            </a:r>
            <a:r>
              <a:rPr lang="zh-CN" altLang="en-US" dirty="0"/>
              <a:t>在</a:t>
            </a:r>
            <a:r>
              <a:rPr lang="en-US" altLang="zh-CN" dirty="0"/>
              <a:t>WPS</a:t>
            </a:r>
            <a:r>
              <a:rPr lang="zh-CN" altLang="en-US" dirty="0"/>
              <a:t>文字中插入图表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：创建图表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48385" y="1187450"/>
            <a:ext cx="10088245" cy="334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方法二：可以在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演示软件中插入图表（如图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）再粘贴到分析报告里，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演示软件中有较多的图表类型可选择，但都是基于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表格的数据建立起来的，所以我们得先建立数据表格，然后才能生成图表。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39EC0A-9B81-4693-A3BD-91F545C16354}"/>
              </a:ext>
            </a:extLst>
          </p:cNvPr>
          <p:cNvSpPr txBox="1"/>
          <p:nvPr/>
        </p:nvSpPr>
        <p:spPr>
          <a:xfrm>
            <a:off x="3366279" y="5704150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11-3 </a:t>
            </a:r>
            <a:r>
              <a:rPr lang="zh-CN" altLang="en-US" dirty="0"/>
              <a:t>在</a:t>
            </a:r>
            <a:r>
              <a:rPr lang="en-US" altLang="zh-CN" dirty="0"/>
              <a:t>WPS</a:t>
            </a:r>
            <a:r>
              <a:rPr lang="zh-CN" altLang="en-US" dirty="0"/>
              <a:t>演示中插入图表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image63.png">
            <a:extLst>
              <a:ext uri="{FF2B5EF4-FFF2-40B4-BE49-F238E27FC236}">
                <a16:creationId xmlns:a16="http://schemas.microsoft.com/office/drawing/2014/main" id="{11EA03AC-327C-40D8-BB42-94FBA6A6BF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0600" y="4535218"/>
            <a:ext cx="4026980" cy="10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  <a:ea typeface="+mj-ea"/>
              </a:rPr>
              <a:t>：创建图表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48385" y="1187450"/>
            <a:ext cx="10088245" cy="26938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方法三：把数据复制、粘贴到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表格中，选定制作图表的数据范围，在“插入”菜单中选择“图表”选项，选择插入柱形图，如图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11-4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39EC0A-9B81-4693-A3BD-91F545C16354}"/>
              </a:ext>
            </a:extLst>
          </p:cNvPr>
          <p:cNvSpPr txBox="1"/>
          <p:nvPr/>
        </p:nvSpPr>
        <p:spPr>
          <a:xfrm>
            <a:off x="3410322" y="6115830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11-4  </a:t>
            </a:r>
            <a:r>
              <a:rPr lang="zh-CN" altLang="en-US" dirty="0"/>
              <a:t>在</a:t>
            </a:r>
            <a:r>
              <a:rPr lang="en-US" altLang="zh-CN" dirty="0"/>
              <a:t>WPS</a:t>
            </a:r>
            <a:r>
              <a:rPr lang="zh-CN" altLang="en-US" dirty="0"/>
              <a:t>表格中插入图表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23">
            <a:extLst>
              <a:ext uri="{FF2B5EF4-FFF2-40B4-BE49-F238E27FC236}">
                <a16:creationId xmlns:a16="http://schemas.microsoft.com/office/drawing/2014/main" id="{64E6C466-D0BE-41A1-A2B5-E52DE28B3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630" y="3336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3B2F1F07-A2AE-4428-8C3B-576048478F91}"/>
              </a:ext>
            </a:extLst>
          </p:cNvPr>
          <p:cNvGrpSpPr>
            <a:grpSpLocks/>
          </p:cNvGrpSpPr>
          <p:nvPr/>
        </p:nvGrpSpPr>
        <p:grpSpPr bwMode="auto">
          <a:xfrm>
            <a:off x="3069498" y="3509731"/>
            <a:ext cx="6046653" cy="2693875"/>
            <a:chOff x="0" y="0"/>
            <a:chExt cx="8639" cy="3675"/>
          </a:xfrm>
        </p:grpSpPr>
        <p:pic>
          <p:nvPicPr>
            <p:cNvPr id="2070" name="Picture 22">
              <a:extLst>
                <a:ext uri="{FF2B5EF4-FFF2-40B4-BE49-F238E27FC236}">
                  <a16:creationId xmlns:a16="http://schemas.microsoft.com/office/drawing/2014/main" id="{1A04A6D5-1D64-4E22-A508-6490A5FA2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992"/>
              <a:ext cx="6015" cy="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5DB50A95-09D3-40B7-8FA9-9959108C5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2652"/>
              <a:ext cx="1320" cy="846"/>
            </a:xfrm>
            <a:custGeom>
              <a:avLst/>
              <a:gdLst>
                <a:gd name="T0" fmla="+- 0 1142 3"/>
                <a:gd name="T1" fmla="*/ T0 w 1320"/>
                <a:gd name="T2" fmla="+- 0 2652 2652"/>
                <a:gd name="T3" fmla="*/ 2652 h 846"/>
                <a:gd name="T4" fmla="+- 0 183 3"/>
                <a:gd name="T5" fmla="*/ T4 w 1320"/>
                <a:gd name="T6" fmla="+- 0 2652 2652"/>
                <a:gd name="T7" fmla="*/ 2652 h 846"/>
                <a:gd name="T8" fmla="+- 0 78 3"/>
                <a:gd name="T9" fmla="*/ T8 w 1320"/>
                <a:gd name="T10" fmla="+- 0 2655 2652"/>
                <a:gd name="T11" fmla="*/ 2655 h 846"/>
                <a:gd name="T12" fmla="+- 0 25 3"/>
                <a:gd name="T13" fmla="*/ T12 w 1320"/>
                <a:gd name="T14" fmla="+- 0 2675 2652"/>
                <a:gd name="T15" fmla="*/ 2675 h 846"/>
                <a:gd name="T16" fmla="+- 0 5 3"/>
                <a:gd name="T17" fmla="*/ T16 w 1320"/>
                <a:gd name="T18" fmla="+- 0 2728 2652"/>
                <a:gd name="T19" fmla="*/ 2728 h 846"/>
                <a:gd name="T20" fmla="+- 0 3 3"/>
                <a:gd name="T21" fmla="*/ T20 w 1320"/>
                <a:gd name="T22" fmla="+- 0 2832 2652"/>
                <a:gd name="T23" fmla="*/ 2832 h 846"/>
                <a:gd name="T24" fmla="+- 0 3 3"/>
                <a:gd name="T25" fmla="*/ T24 w 1320"/>
                <a:gd name="T26" fmla="+- 0 3317 2652"/>
                <a:gd name="T27" fmla="*/ 3317 h 846"/>
                <a:gd name="T28" fmla="+- 0 5 3"/>
                <a:gd name="T29" fmla="*/ T28 w 1320"/>
                <a:gd name="T30" fmla="+- 0 3422 2652"/>
                <a:gd name="T31" fmla="*/ 3422 h 846"/>
                <a:gd name="T32" fmla="+- 0 25 3"/>
                <a:gd name="T33" fmla="*/ T32 w 1320"/>
                <a:gd name="T34" fmla="+- 0 3475 2652"/>
                <a:gd name="T35" fmla="*/ 3475 h 846"/>
                <a:gd name="T36" fmla="+- 0 78 3"/>
                <a:gd name="T37" fmla="*/ T36 w 1320"/>
                <a:gd name="T38" fmla="+- 0 3495 2652"/>
                <a:gd name="T39" fmla="*/ 3495 h 846"/>
                <a:gd name="T40" fmla="+- 0 183 3"/>
                <a:gd name="T41" fmla="*/ T40 w 1320"/>
                <a:gd name="T42" fmla="+- 0 3497 2652"/>
                <a:gd name="T43" fmla="*/ 3497 h 846"/>
                <a:gd name="T44" fmla="+- 0 1142 3"/>
                <a:gd name="T45" fmla="*/ T44 w 1320"/>
                <a:gd name="T46" fmla="+- 0 3497 2652"/>
                <a:gd name="T47" fmla="*/ 3497 h 846"/>
                <a:gd name="T48" fmla="+- 0 1246 3"/>
                <a:gd name="T49" fmla="*/ T48 w 1320"/>
                <a:gd name="T50" fmla="+- 0 3495 2652"/>
                <a:gd name="T51" fmla="*/ 3495 h 846"/>
                <a:gd name="T52" fmla="+- 0 1300 3"/>
                <a:gd name="T53" fmla="*/ T52 w 1320"/>
                <a:gd name="T54" fmla="+- 0 3475 2652"/>
                <a:gd name="T55" fmla="*/ 3475 h 846"/>
                <a:gd name="T56" fmla="+- 0 1319 3"/>
                <a:gd name="T57" fmla="*/ T56 w 1320"/>
                <a:gd name="T58" fmla="+- 0 3422 2652"/>
                <a:gd name="T59" fmla="*/ 3422 h 846"/>
                <a:gd name="T60" fmla="+- 0 1322 3"/>
                <a:gd name="T61" fmla="*/ T60 w 1320"/>
                <a:gd name="T62" fmla="+- 0 3317 2652"/>
                <a:gd name="T63" fmla="*/ 3317 h 846"/>
                <a:gd name="T64" fmla="+- 0 1322 3"/>
                <a:gd name="T65" fmla="*/ T64 w 1320"/>
                <a:gd name="T66" fmla="+- 0 2832 2652"/>
                <a:gd name="T67" fmla="*/ 2832 h 846"/>
                <a:gd name="T68" fmla="+- 0 1319 3"/>
                <a:gd name="T69" fmla="*/ T68 w 1320"/>
                <a:gd name="T70" fmla="+- 0 2728 2652"/>
                <a:gd name="T71" fmla="*/ 2728 h 846"/>
                <a:gd name="T72" fmla="+- 0 1300 3"/>
                <a:gd name="T73" fmla="*/ T72 w 1320"/>
                <a:gd name="T74" fmla="+- 0 2675 2652"/>
                <a:gd name="T75" fmla="*/ 2675 h 846"/>
                <a:gd name="T76" fmla="+- 0 1246 3"/>
                <a:gd name="T77" fmla="*/ T76 w 1320"/>
                <a:gd name="T78" fmla="+- 0 2655 2652"/>
                <a:gd name="T79" fmla="*/ 2655 h 846"/>
                <a:gd name="T80" fmla="+- 0 1142 3"/>
                <a:gd name="T81" fmla="*/ T80 w 1320"/>
                <a:gd name="T82" fmla="+- 0 2652 2652"/>
                <a:gd name="T83" fmla="*/ 2652 h 8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846">
                  <a:moveTo>
                    <a:pt x="1139" y="0"/>
                  </a:moveTo>
                  <a:lnTo>
                    <a:pt x="180" y="0"/>
                  </a:lnTo>
                  <a:lnTo>
                    <a:pt x="75" y="3"/>
                  </a:lnTo>
                  <a:lnTo>
                    <a:pt x="22" y="23"/>
                  </a:lnTo>
                  <a:lnTo>
                    <a:pt x="2" y="76"/>
                  </a:lnTo>
                  <a:lnTo>
                    <a:pt x="0" y="180"/>
                  </a:lnTo>
                  <a:lnTo>
                    <a:pt x="0" y="665"/>
                  </a:lnTo>
                  <a:lnTo>
                    <a:pt x="2" y="770"/>
                  </a:lnTo>
                  <a:lnTo>
                    <a:pt x="22" y="823"/>
                  </a:lnTo>
                  <a:lnTo>
                    <a:pt x="75" y="843"/>
                  </a:lnTo>
                  <a:lnTo>
                    <a:pt x="180" y="845"/>
                  </a:lnTo>
                  <a:lnTo>
                    <a:pt x="1139" y="845"/>
                  </a:lnTo>
                  <a:lnTo>
                    <a:pt x="1243" y="843"/>
                  </a:lnTo>
                  <a:lnTo>
                    <a:pt x="1297" y="823"/>
                  </a:lnTo>
                  <a:lnTo>
                    <a:pt x="1316" y="770"/>
                  </a:lnTo>
                  <a:lnTo>
                    <a:pt x="1319" y="665"/>
                  </a:lnTo>
                  <a:lnTo>
                    <a:pt x="1319" y="180"/>
                  </a:lnTo>
                  <a:lnTo>
                    <a:pt x="1316" y="76"/>
                  </a:lnTo>
                  <a:lnTo>
                    <a:pt x="1297" y="23"/>
                  </a:lnTo>
                  <a:lnTo>
                    <a:pt x="1243" y="3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9078816-AE11-48B9-83EA-2DDF3E47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2652"/>
              <a:ext cx="1320" cy="846"/>
            </a:xfrm>
            <a:custGeom>
              <a:avLst/>
              <a:gdLst>
                <a:gd name="T0" fmla="+- 0 183 3"/>
                <a:gd name="T1" fmla="*/ T0 w 1320"/>
                <a:gd name="T2" fmla="+- 0 2652 2652"/>
                <a:gd name="T3" fmla="*/ 2652 h 846"/>
                <a:gd name="T4" fmla="+- 0 78 3"/>
                <a:gd name="T5" fmla="*/ T4 w 1320"/>
                <a:gd name="T6" fmla="+- 0 2655 2652"/>
                <a:gd name="T7" fmla="*/ 2655 h 846"/>
                <a:gd name="T8" fmla="+- 0 25 3"/>
                <a:gd name="T9" fmla="*/ T8 w 1320"/>
                <a:gd name="T10" fmla="+- 0 2675 2652"/>
                <a:gd name="T11" fmla="*/ 2675 h 846"/>
                <a:gd name="T12" fmla="+- 0 5 3"/>
                <a:gd name="T13" fmla="*/ T12 w 1320"/>
                <a:gd name="T14" fmla="+- 0 2728 2652"/>
                <a:gd name="T15" fmla="*/ 2728 h 846"/>
                <a:gd name="T16" fmla="+- 0 3 3"/>
                <a:gd name="T17" fmla="*/ T16 w 1320"/>
                <a:gd name="T18" fmla="+- 0 2832 2652"/>
                <a:gd name="T19" fmla="*/ 2832 h 846"/>
                <a:gd name="T20" fmla="+- 0 3 3"/>
                <a:gd name="T21" fmla="*/ T20 w 1320"/>
                <a:gd name="T22" fmla="+- 0 3317 2652"/>
                <a:gd name="T23" fmla="*/ 3317 h 846"/>
                <a:gd name="T24" fmla="+- 0 5 3"/>
                <a:gd name="T25" fmla="*/ T24 w 1320"/>
                <a:gd name="T26" fmla="+- 0 3422 2652"/>
                <a:gd name="T27" fmla="*/ 3422 h 846"/>
                <a:gd name="T28" fmla="+- 0 25 3"/>
                <a:gd name="T29" fmla="*/ T28 w 1320"/>
                <a:gd name="T30" fmla="+- 0 3475 2652"/>
                <a:gd name="T31" fmla="*/ 3475 h 846"/>
                <a:gd name="T32" fmla="+- 0 78 3"/>
                <a:gd name="T33" fmla="*/ T32 w 1320"/>
                <a:gd name="T34" fmla="+- 0 3495 2652"/>
                <a:gd name="T35" fmla="*/ 3495 h 846"/>
                <a:gd name="T36" fmla="+- 0 183 3"/>
                <a:gd name="T37" fmla="*/ T36 w 1320"/>
                <a:gd name="T38" fmla="+- 0 3497 2652"/>
                <a:gd name="T39" fmla="*/ 3497 h 846"/>
                <a:gd name="T40" fmla="+- 0 1142 3"/>
                <a:gd name="T41" fmla="*/ T40 w 1320"/>
                <a:gd name="T42" fmla="+- 0 3497 2652"/>
                <a:gd name="T43" fmla="*/ 3497 h 846"/>
                <a:gd name="T44" fmla="+- 0 1246 3"/>
                <a:gd name="T45" fmla="*/ T44 w 1320"/>
                <a:gd name="T46" fmla="+- 0 3495 2652"/>
                <a:gd name="T47" fmla="*/ 3495 h 846"/>
                <a:gd name="T48" fmla="+- 0 1300 3"/>
                <a:gd name="T49" fmla="*/ T48 w 1320"/>
                <a:gd name="T50" fmla="+- 0 3475 2652"/>
                <a:gd name="T51" fmla="*/ 3475 h 846"/>
                <a:gd name="T52" fmla="+- 0 1319 3"/>
                <a:gd name="T53" fmla="*/ T52 w 1320"/>
                <a:gd name="T54" fmla="+- 0 3422 2652"/>
                <a:gd name="T55" fmla="*/ 3422 h 846"/>
                <a:gd name="T56" fmla="+- 0 1322 3"/>
                <a:gd name="T57" fmla="*/ T56 w 1320"/>
                <a:gd name="T58" fmla="+- 0 3317 2652"/>
                <a:gd name="T59" fmla="*/ 3317 h 846"/>
                <a:gd name="T60" fmla="+- 0 1322 3"/>
                <a:gd name="T61" fmla="*/ T60 w 1320"/>
                <a:gd name="T62" fmla="+- 0 2832 2652"/>
                <a:gd name="T63" fmla="*/ 2832 h 846"/>
                <a:gd name="T64" fmla="+- 0 1319 3"/>
                <a:gd name="T65" fmla="*/ T64 w 1320"/>
                <a:gd name="T66" fmla="+- 0 2728 2652"/>
                <a:gd name="T67" fmla="*/ 2728 h 846"/>
                <a:gd name="T68" fmla="+- 0 1300 3"/>
                <a:gd name="T69" fmla="*/ T68 w 1320"/>
                <a:gd name="T70" fmla="+- 0 2675 2652"/>
                <a:gd name="T71" fmla="*/ 2675 h 846"/>
                <a:gd name="T72" fmla="+- 0 1246 3"/>
                <a:gd name="T73" fmla="*/ T72 w 1320"/>
                <a:gd name="T74" fmla="+- 0 2655 2652"/>
                <a:gd name="T75" fmla="*/ 2655 h 846"/>
                <a:gd name="T76" fmla="+- 0 1142 3"/>
                <a:gd name="T77" fmla="*/ T76 w 1320"/>
                <a:gd name="T78" fmla="+- 0 2652 2652"/>
                <a:gd name="T79" fmla="*/ 2652 h 846"/>
                <a:gd name="T80" fmla="+- 0 183 3"/>
                <a:gd name="T81" fmla="*/ T80 w 1320"/>
                <a:gd name="T82" fmla="+- 0 2652 2652"/>
                <a:gd name="T83" fmla="*/ 2652 h 8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846">
                  <a:moveTo>
                    <a:pt x="180" y="0"/>
                  </a:moveTo>
                  <a:lnTo>
                    <a:pt x="75" y="3"/>
                  </a:lnTo>
                  <a:lnTo>
                    <a:pt x="22" y="23"/>
                  </a:lnTo>
                  <a:lnTo>
                    <a:pt x="2" y="76"/>
                  </a:lnTo>
                  <a:lnTo>
                    <a:pt x="0" y="180"/>
                  </a:lnTo>
                  <a:lnTo>
                    <a:pt x="0" y="665"/>
                  </a:lnTo>
                  <a:lnTo>
                    <a:pt x="2" y="770"/>
                  </a:lnTo>
                  <a:lnTo>
                    <a:pt x="22" y="823"/>
                  </a:lnTo>
                  <a:lnTo>
                    <a:pt x="75" y="843"/>
                  </a:lnTo>
                  <a:lnTo>
                    <a:pt x="180" y="845"/>
                  </a:lnTo>
                  <a:lnTo>
                    <a:pt x="1139" y="845"/>
                  </a:lnTo>
                  <a:lnTo>
                    <a:pt x="1243" y="843"/>
                  </a:lnTo>
                  <a:lnTo>
                    <a:pt x="1297" y="823"/>
                  </a:lnTo>
                  <a:lnTo>
                    <a:pt x="1316" y="770"/>
                  </a:lnTo>
                  <a:lnTo>
                    <a:pt x="1319" y="665"/>
                  </a:lnTo>
                  <a:lnTo>
                    <a:pt x="1319" y="180"/>
                  </a:lnTo>
                  <a:lnTo>
                    <a:pt x="1316" y="76"/>
                  </a:lnTo>
                  <a:lnTo>
                    <a:pt x="1297" y="23"/>
                  </a:lnTo>
                  <a:lnTo>
                    <a:pt x="1243" y="3"/>
                  </a:lnTo>
                  <a:lnTo>
                    <a:pt x="1139" y="0"/>
                  </a:lnTo>
                  <a:lnTo>
                    <a:pt x="180" y="0"/>
                  </a:lnTo>
                  <a:close/>
                </a:path>
              </a:pathLst>
            </a:custGeom>
            <a:noFill/>
            <a:ln w="317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B4D1A410-36F5-47C9-B6C2-6DAADC87C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2734"/>
              <a:ext cx="589" cy="284"/>
            </a:xfrm>
            <a:custGeom>
              <a:avLst/>
              <a:gdLst>
                <a:gd name="T0" fmla="+- 0 1899 1311"/>
                <a:gd name="T1" fmla="*/ T0 w 589"/>
                <a:gd name="T2" fmla="+- 0 2735 2735"/>
                <a:gd name="T3" fmla="*/ 2735 h 284"/>
                <a:gd name="T4" fmla="+- 0 1318 1311"/>
                <a:gd name="T5" fmla="*/ T4 w 589"/>
                <a:gd name="T6" fmla="+- 0 2841 2735"/>
                <a:gd name="T7" fmla="*/ 2841 h 284"/>
                <a:gd name="T8" fmla="+- 0 1311 1311"/>
                <a:gd name="T9" fmla="*/ T8 w 589"/>
                <a:gd name="T10" fmla="+- 0 3018 2735"/>
                <a:gd name="T11" fmla="*/ 3018 h 284"/>
                <a:gd name="T12" fmla="+- 0 1899 1311"/>
                <a:gd name="T13" fmla="*/ T12 w 589"/>
                <a:gd name="T14" fmla="+- 0 2735 2735"/>
                <a:gd name="T15" fmla="*/ 2735 h 2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589" h="284">
                  <a:moveTo>
                    <a:pt x="588" y="0"/>
                  </a:moveTo>
                  <a:lnTo>
                    <a:pt x="7" y="106"/>
                  </a:lnTo>
                  <a:lnTo>
                    <a:pt x="0" y="283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325FBA-ECDF-4ED1-A732-AAF4ADED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1" y="2734"/>
              <a:ext cx="589" cy="284"/>
            </a:xfrm>
            <a:custGeom>
              <a:avLst/>
              <a:gdLst>
                <a:gd name="T0" fmla="+- 0 1318 1311"/>
                <a:gd name="T1" fmla="*/ T0 w 589"/>
                <a:gd name="T2" fmla="+- 0 2841 2735"/>
                <a:gd name="T3" fmla="*/ 2841 h 284"/>
                <a:gd name="T4" fmla="+- 0 1899 1311"/>
                <a:gd name="T5" fmla="*/ T4 w 589"/>
                <a:gd name="T6" fmla="+- 0 2735 2735"/>
                <a:gd name="T7" fmla="*/ 2735 h 284"/>
                <a:gd name="T8" fmla="+- 0 1311 1311"/>
                <a:gd name="T9" fmla="*/ T8 w 589"/>
                <a:gd name="T10" fmla="+- 0 3018 2735"/>
                <a:gd name="T11" fmla="*/ 3018 h 2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89" h="284">
                  <a:moveTo>
                    <a:pt x="7" y="106"/>
                  </a:moveTo>
                  <a:lnTo>
                    <a:pt x="588" y="0"/>
                  </a:lnTo>
                  <a:lnTo>
                    <a:pt x="0" y="283"/>
                  </a:lnTo>
                </a:path>
              </a:pathLst>
            </a:custGeom>
            <a:noFill/>
            <a:ln w="316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BEAF11DF-E6DC-4FEC-8A53-785773A94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" y="1405"/>
              <a:ext cx="1320" cy="846"/>
            </a:xfrm>
            <a:custGeom>
              <a:avLst/>
              <a:gdLst>
                <a:gd name="T0" fmla="+- 0 8456 7316"/>
                <a:gd name="T1" fmla="*/ T0 w 1320"/>
                <a:gd name="T2" fmla="+- 0 1406 1406"/>
                <a:gd name="T3" fmla="*/ 1406 h 846"/>
                <a:gd name="T4" fmla="+- 0 7496 7316"/>
                <a:gd name="T5" fmla="*/ T4 w 1320"/>
                <a:gd name="T6" fmla="+- 0 1406 1406"/>
                <a:gd name="T7" fmla="*/ 1406 h 846"/>
                <a:gd name="T8" fmla="+- 0 7392 7316"/>
                <a:gd name="T9" fmla="*/ T8 w 1320"/>
                <a:gd name="T10" fmla="+- 0 1408 1406"/>
                <a:gd name="T11" fmla="*/ 1408 h 846"/>
                <a:gd name="T12" fmla="+- 0 7338 7316"/>
                <a:gd name="T13" fmla="*/ T12 w 1320"/>
                <a:gd name="T14" fmla="+- 0 1428 1406"/>
                <a:gd name="T15" fmla="*/ 1428 h 846"/>
                <a:gd name="T16" fmla="+- 0 7319 7316"/>
                <a:gd name="T17" fmla="*/ T16 w 1320"/>
                <a:gd name="T18" fmla="+- 0 1482 1406"/>
                <a:gd name="T19" fmla="*/ 1482 h 846"/>
                <a:gd name="T20" fmla="+- 0 7316 7316"/>
                <a:gd name="T21" fmla="*/ T20 w 1320"/>
                <a:gd name="T22" fmla="+- 0 1586 1406"/>
                <a:gd name="T23" fmla="*/ 1586 h 846"/>
                <a:gd name="T24" fmla="+- 0 7316 7316"/>
                <a:gd name="T25" fmla="*/ T24 w 1320"/>
                <a:gd name="T26" fmla="+- 0 2071 1406"/>
                <a:gd name="T27" fmla="*/ 2071 h 846"/>
                <a:gd name="T28" fmla="+- 0 7319 7316"/>
                <a:gd name="T29" fmla="*/ T28 w 1320"/>
                <a:gd name="T30" fmla="+- 0 2175 1406"/>
                <a:gd name="T31" fmla="*/ 2175 h 846"/>
                <a:gd name="T32" fmla="+- 0 7338 7316"/>
                <a:gd name="T33" fmla="*/ T32 w 1320"/>
                <a:gd name="T34" fmla="+- 0 2229 1406"/>
                <a:gd name="T35" fmla="*/ 2229 h 846"/>
                <a:gd name="T36" fmla="+- 0 7392 7316"/>
                <a:gd name="T37" fmla="*/ T36 w 1320"/>
                <a:gd name="T38" fmla="+- 0 2248 1406"/>
                <a:gd name="T39" fmla="*/ 2248 h 846"/>
                <a:gd name="T40" fmla="+- 0 7496 7316"/>
                <a:gd name="T41" fmla="*/ T40 w 1320"/>
                <a:gd name="T42" fmla="+- 0 2251 1406"/>
                <a:gd name="T43" fmla="*/ 2251 h 846"/>
                <a:gd name="T44" fmla="+- 0 8456 7316"/>
                <a:gd name="T45" fmla="*/ T44 w 1320"/>
                <a:gd name="T46" fmla="+- 0 2251 1406"/>
                <a:gd name="T47" fmla="*/ 2251 h 846"/>
                <a:gd name="T48" fmla="+- 0 8560 7316"/>
                <a:gd name="T49" fmla="*/ T48 w 1320"/>
                <a:gd name="T50" fmla="+- 0 2248 1406"/>
                <a:gd name="T51" fmla="*/ 2248 h 846"/>
                <a:gd name="T52" fmla="+- 0 8613 7316"/>
                <a:gd name="T53" fmla="*/ T52 w 1320"/>
                <a:gd name="T54" fmla="+- 0 2229 1406"/>
                <a:gd name="T55" fmla="*/ 2229 h 846"/>
                <a:gd name="T56" fmla="+- 0 8633 7316"/>
                <a:gd name="T57" fmla="*/ T56 w 1320"/>
                <a:gd name="T58" fmla="+- 0 2175 1406"/>
                <a:gd name="T59" fmla="*/ 2175 h 846"/>
                <a:gd name="T60" fmla="+- 0 8636 7316"/>
                <a:gd name="T61" fmla="*/ T60 w 1320"/>
                <a:gd name="T62" fmla="+- 0 2071 1406"/>
                <a:gd name="T63" fmla="*/ 2071 h 846"/>
                <a:gd name="T64" fmla="+- 0 8636 7316"/>
                <a:gd name="T65" fmla="*/ T64 w 1320"/>
                <a:gd name="T66" fmla="+- 0 1586 1406"/>
                <a:gd name="T67" fmla="*/ 1586 h 846"/>
                <a:gd name="T68" fmla="+- 0 8633 7316"/>
                <a:gd name="T69" fmla="*/ T68 w 1320"/>
                <a:gd name="T70" fmla="+- 0 1482 1406"/>
                <a:gd name="T71" fmla="*/ 1482 h 846"/>
                <a:gd name="T72" fmla="+- 0 8613 7316"/>
                <a:gd name="T73" fmla="*/ T72 w 1320"/>
                <a:gd name="T74" fmla="+- 0 1428 1406"/>
                <a:gd name="T75" fmla="*/ 1428 h 846"/>
                <a:gd name="T76" fmla="+- 0 8560 7316"/>
                <a:gd name="T77" fmla="*/ T76 w 1320"/>
                <a:gd name="T78" fmla="+- 0 1408 1406"/>
                <a:gd name="T79" fmla="*/ 1408 h 846"/>
                <a:gd name="T80" fmla="+- 0 8456 7316"/>
                <a:gd name="T81" fmla="*/ T80 w 1320"/>
                <a:gd name="T82" fmla="+- 0 1406 1406"/>
                <a:gd name="T83" fmla="*/ 1406 h 8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846">
                  <a:moveTo>
                    <a:pt x="1140" y="0"/>
                  </a:moveTo>
                  <a:lnTo>
                    <a:pt x="180" y="0"/>
                  </a:lnTo>
                  <a:lnTo>
                    <a:pt x="76" y="2"/>
                  </a:lnTo>
                  <a:lnTo>
                    <a:pt x="22" y="22"/>
                  </a:lnTo>
                  <a:lnTo>
                    <a:pt x="3" y="76"/>
                  </a:lnTo>
                  <a:lnTo>
                    <a:pt x="0" y="180"/>
                  </a:lnTo>
                  <a:lnTo>
                    <a:pt x="0" y="665"/>
                  </a:lnTo>
                  <a:lnTo>
                    <a:pt x="3" y="769"/>
                  </a:lnTo>
                  <a:lnTo>
                    <a:pt x="22" y="823"/>
                  </a:lnTo>
                  <a:lnTo>
                    <a:pt x="76" y="842"/>
                  </a:lnTo>
                  <a:lnTo>
                    <a:pt x="180" y="845"/>
                  </a:lnTo>
                  <a:lnTo>
                    <a:pt x="1140" y="845"/>
                  </a:lnTo>
                  <a:lnTo>
                    <a:pt x="1244" y="842"/>
                  </a:lnTo>
                  <a:lnTo>
                    <a:pt x="1297" y="823"/>
                  </a:lnTo>
                  <a:lnTo>
                    <a:pt x="1317" y="769"/>
                  </a:lnTo>
                  <a:lnTo>
                    <a:pt x="1320" y="665"/>
                  </a:lnTo>
                  <a:lnTo>
                    <a:pt x="1320" y="180"/>
                  </a:lnTo>
                  <a:lnTo>
                    <a:pt x="1317" y="76"/>
                  </a:lnTo>
                  <a:lnTo>
                    <a:pt x="1297" y="22"/>
                  </a:lnTo>
                  <a:lnTo>
                    <a:pt x="1244" y="2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1D89B30A-59BD-4769-834D-4AF36FA3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" y="1405"/>
              <a:ext cx="1320" cy="846"/>
            </a:xfrm>
            <a:custGeom>
              <a:avLst/>
              <a:gdLst>
                <a:gd name="T0" fmla="+- 0 7496 7316"/>
                <a:gd name="T1" fmla="*/ T0 w 1320"/>
                <a:gd name="T2" fmla="+- 0 1406 1406"/>
                <a:gd name="T3" fmla="*/ 1406 h 846"/>
                <a:gd name="T4" fmla="+- 0 7392 7316"/>
                <a:gd name="T5" fmla="*/ T4 w 1320"/>
                <a:gd name="T6" fmla="+- 0 1408 1406"/>
                <a:gd name="T7" fmla="*/ 1408 h 846"/>
                <a:gd name="T8" fmla="+- 0 7338 7316"/>
                <a:gd name="T9" fmla="*/ T8 w 1320"/>
                <a:gd name="T10" fmla="+- 0 1428 1406"/>
                <a:gd name="T11" fmla="*/ 1428 h 846"/>
                <a:gd name="T12" fmla="+- 0 7319 7316"/>
                <a:gd name="T13" fmla="*/ T12 w 1320"/>
                <a:gd name="T14" fmla="+- 0 1482 1406"/>
                <a:gd name="T15" fmla="*/ 1482 h 846"/>
                <a:gd name="T16" fmla="+- 0 7316 7316"/>
                <a:gd name="T17" fmla="*/ T16 w 1320"/>
                <a:gd name="T18" fmla="+- 0 1586 1406"/>
                <a:gd name="T19" fmla="*/ 1586 h 846"/>
                <a:gd name="T20" fmla="+- 0 7316 7316"/>
                <a:gd name="T21" fmla="*/ T20 w 1320"/>
                <a:gd name="T22" fmla="+- 0 2071 1406"/>
                <a:gd name="T23" fmla="*/ 2071 h 846"/>
                <a:gd name="T24" fmla="+- 0 7319 7316"/>
                <a:gd name="T25" fmla="*/ T24 w 1320"/>
                <a:gd name="T26" fmla="+- 0 2175 1406"/>
                <a:gd name="T27" fmla="*/ 2175 h 846"/>
                <a:gd name="T28" fmla="+- 0 7338 7316"/>
                <a:gd name="T29" fmla="*/ T28 w 1320"/>
                <a:gd name="T30" fmla="+- 0 2229 1406"/>
                <a:gd name="T31" fmla="*/ 2229 h 846"/>
                <a:gd name="T32" fmla="+- 0 7392 7316"/>
                <a:gd name="T33" fmla="*/ T32 w 1320"/>
                <a:gd name="T34" fmla="+- 0 2248 1406"/>
                <a:gd name="T35" fmla="*/ 2248 h 846"/>
                <a:gd name="T36" fmla="+- 0 7496 7316"/>
                <a:gd name="T37" fmla="*/ T36 w 1320"/>
                <a:gd name="T38" fmla="+- 0 2251 1406"/>
                <a:gd name="T39" fmla="*/ 2251 h 846"/>
                <a:gd name="T40" fmla="+- 0 8456 7316"/>
                <a:gd name="T41" fmla="*/ T40 w 1320"/>
                <a:gd name="T42" fmla="+- 0 2251 1406"/>
                <a:gd name="T43" fmla="*/ 2251 h 846"/>
                <a:gd name="T44" fmla="+- 0 8560 7316"/>
                <a:gd name="T45" fmla="*/ T44 w 1320"/>
                <a:gd name="T46" fmla="+- 0 2248 1406"/>
                <a:gd name="T47" fmla="*/ 2248 h 846"/>
                <a:gd name="T48" fmla="+- 0 8613 7316"/>
                <a:gd name="T49" fmla="*/ T48 w 1320"/>
                <a:gd name="T50" fmla="+- 0 2229 1406"/>
                <a:gd name="T51" fmla="*/ 2229 h 846"/>
                <a:gd name="T52" fmla="+- 0 8633 7316"/>
                <a:gd name="T53" fmla="*/ T52 w 1320"/>
                <a:gd name="T54" fmla="+- 0 2175 1406"/>
                <a:gd name="T55" fmla="*/ 2175 h 846"/>
                <a:gd name="T56" fmla="+- 0 8636 7316"/>
                <a:gd name="T57" fmla="*/ T56 w 1320"/>
                <a:gd name="T58" fmla="+- 0 2071 1406"/>
                <a:gd name="T59" fmla="*/ 2071 h 846"/>
                <a:gd name="T60" fmla="+- 0 8636 7316"/>
                <a:gd name="T61" fmla="*/ T60 w 1320"/>
                <a:gd name="T62" fmla="+- 0 1586 1406"/>
                <a:gd name="T63" fmla="*/ 1586 h 846"/>
                <a:gd name="T64" fmla="+- 0 8633 7316"/>
                <a:gd name="T65" fmla="*/ T64 w 1320"/>
                <a:gd name="T66" fmla="+- 0 1482 1406"/>
                <a:gd name="T67" fmla="*/ 1482 h 846"/>
                <a:gd name="T68" fmla="+- 0 8613 7316"/>
                <a:gd name="T69" fmla="*/ T68 w 1320"/>
                <a:gd name="T70" fmla="+- 0 1428 1406"/>
                <a:gd name="T71" fmla="*/ 1428 h 846"/>
                <a:gd name="T72" fmla="+- 0 8560 7316"/>
                <a:gd name="T73" fmla="*/ T72 w 1320"/>
                <a:gd name="T74" fmla="+- 0 1408 1406"/>
                <a:gd name="T75" fmla="*/ 1408 h 846"/>
                <a:gd name="T76" fmla="+- 0 8456 7316"/>
                <a:gd name="T77" fmla="*/ T76 w 1320"/>
                <a:gd name="T78" fmla="+- 0 1406 1406"/>
                <a:gd name="T79" fmla="*/ 1406 h 846"/>
                <a:gd name="T80" fmla="+- 0 7496 7316"/>
                <a:gd name="T81" fmla="*/ T80 w 1320"/>
                <a:gd name="T82" fmla="+- 0 1406 1406"/>
                <a:gd name="T83" fmla="*/ 1406 h 8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846">
                  <a:moveTo>
                    <a:pt x="180" y="0"/>
                  </a:moveTo>
                  <a:lnTo>
                    <a:pt x="76" y="2"/>
                  </a:lnTo>
                  <a:lnTo>
                    <a:pt x="22" y="22"/>
                  </a:lnTo>
                  <a:lnTo>
                    <a:pt x="3" y="76"/>
                  </a:lnTo>
                  <a:lnTo>
                    <a:pt x="0" y="180"/>
                  </a:lnTo>
                  <a:lnTo>
                    <a:pt x="0" y="665"/>
                  </a:lnTo>
                  <a:lnTo>
                    <a:pt x="3" y="769"/>
                  </a:lnTo>
                  <a:lnTo>
                    <a:pt x="22" y="823"/>
                  </a:lnTo>
                  <a:lnTo>
                    <a:pt x="76" y="842"/>
                  </a:lnTo>
                  <a:lnTo>
                    <a:pt x="180" y="845"/>
                  </a:lnTo>
                  <a:lnTo>
                    <a:pt x="1140" y="845"/>
                  </a:lnTo>
                  <a:lnTo>
                    <a:pt x="1244" y="842"/>
                  </a:lnTo>
                  <a:lnTo>
                    <a:pt x="1297" y="823"/>
                  </a:lnTo>
                  <a:lnTo>
                    <a:pt x="1317" y="769"/>
                  </a:lnTo>
                  <a:lnTo>
                    <a:pt x="1320" y="665"/>
                  </a:lnTo>
                  <a:lnTo>
                    <a:pt x="1320" y="180"/>
                  </a:lnTo>
                  <a:lnTo>
                    <a:pt x="1317" y="76"/>
                  </a:lnTo>
                  <a:lnTo>
                    <a:pt x="1297" y="22"/>
                  </a:lnTo>
                  <a:lnTo>
                    <a:pt x="1244" y="2"/>
                  </a:lnTo>
                  <a:lnTo>
                    <a:pt x="1140" y="0"/>
                  </a:lnTo>
                  <a:lnTo>
                    <a:pt x="180" y="0"/>
                  </a:lnTo>
                  <a:close/>
                </a:path>
              </a:pathLst>
            </a:custGeom>
            <a:noFill/>
            <a:ln w="317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0D591E9-274C-450F-8BD6-D0B84F634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528"/>
              <a:ext cx="1320" cy="1144"/>
            </a:xfrm>
            <a:custGeom>
              <a:avLst/>
              <a:gdLst>
                <a:gd name="T0" fmla="+- 0 8441 7302"/>
                <a:gd name="T1" fmla="*/ T0 w 1320"/>
                <a:gd name="T2" fmla="+- 0 2529 2529"/>
                <a:gd name="T3" fmla="*/ 2529 h 1144"/>
                <a:gd name="T4" fmla="+- 0 7482 7302"/>
                <a:gd name="T5" fmla="*/ T4 w 1320"/>
                <a:gd name="T6" fmla="+- 0 2529 2529"/>
                <a:gd name="T7" fmla="*/ 2529 h 1144"/>
                <a:gd name="T8" fmla="+- 0 7378 7302"/>
                <a:gd name="T9" fmla="*/ T8 w 1320"/>
                <a:gd name="T10" fmla="+- 0 2531 2529"/>
                <a:gd name="T11" fmla="*/ 2531 h 1144"/>
                <a:gd name="T12" fmla="+- 0 7324 7302"/>
                <a:gd name="T13" fmla="*/ T12 w 1320"/>
                <a:gd name="T14" fmla="+- 0 2551 2529"/>
                <a:gd name="T15" fmla="*/ 2551 h 1144"/>
                <a:gd name="T16" fmla="+- 0 7305 7302"/>
                <a:gd name="T17" fmla="*/ T16 w 1320"/>
                <a:gd name="T18" fmla="+- 0 2604 2529"/>
                <a:gd name="T19" fmla="*/ 2604 h 1144"/>
                <a:gd name="T20" fmla="+- 0 7302 7302"/>
                <a:gd name="T21" fmla="*/ T20 w 1320"/>
                <a:gd name="T22" fmla="+- 0 2709 2529"/>
                <a:gd name="T23" fmla="*/ 2709 h 1144"/>
                <a:gd name="T24" fmla="+- 0 7302 7302"/>
                <a:gd name="T25" fmla="*/ T24 w 1320"/>
                <a:gd name="T26" fmla="+- 0 3492 2529"/>
                <a:gd name="T27" fmla="*/ 3492 h 1144"/>
                <a:gd name="T28" fmla="+- 0 7305 7302"/>
                <a:gd name="T29" fmla="*/ T28 w 1320"/>
                <a:gd name="T30" fmla="+- 0 3596 2529"/>
                <a:gd name="T31" fmla="*/ 3596 h 1144"/>
                <a:gd name="T32" fmla="+- 0 7324 7302"/>
                <a:gd name="T33" fmla="*/ T32 w 1320"/>
                <a:gd name="T34" fmla="+- 0 3649 2529"/>
                <a:gd name="T35" fmla="*/ 3649 h 1144"/>
                <a:gd name="T36" fmla="+- 0 7378 7302"/>
                <a:gd name="T37" fmla="*/ T36 w 1320"/>
                <a:gd name="T38" fmla="+- 0 3669 2529"/>
                <a:gd name="T39" fmla="*/ 3669 h 1144"/>
                <a:gd name="T40" fmla="+- 0 7482 7302"/>
                <a:gd name="T41" fmla="*/ T40 w 1320"/>
                <a:gd name="T42" fmla="+- 0 3672 2529"/>
                <a:gd name="T43" fmla="*/ 3672 h 1144"/>
                <a:gd name="T44" fmla="+- 0 8441 7302"/>
                <a:gd name="T45" fmla="*/ T44 w 1320"/>
                <a:gd name="T46" fmla="+- 0 3672 2529"/>
                <a:gd name="T47" fmla="*/ 3672 h 1144"/>
                <a:gd name="T48" fmla="+- 0 8545 7302"/>
                <a:gd name="T49" fmla="*/ T48 w 1320"/>
                <a:gd name="T50" fmla="+- 0 3669 2529"/>
                <a:gd name="T51" fmla="*/ 3669 h 1144"/>
                <a:gd name="T52" fmla="+- 0 8599 7302"/>
                <a:gd name="T53" fmla="*/ T52 w 1320"/>
                <a:gd name="T54" fmla="+- 0 3649 2529"/>
                <a:gd name="T55" fmla="*/ 3649 h 1144"/>
                <a:gd name="T56" fmla="+- 0 8619 7302"/>
                <a:gd name="T57" fmla="*/ T56 w 1320"/>
                <a:gd name="T58" fmla="+- 0 3596 2529"/>
                <a:gd name="T59" fmla="*/ 3596 h 1144"/>
                <a:gd name="T60" fmla="+- 0 8621 7302"/>
                <a:gd name="T61" fmla="*/ T60 w 1320"/>
                <a:gd name="T62" fmla="+- 0 3492 2529"/>
                <a:gd name="T63" fmla="*/ 3492 h 1144"/>
                <a:gd name="T64" fmla="+- 0 8621 7302"/>
                <a:gd name="T65" fmla="*/ T64 w 1320"/>
                <a:gd name="T66" fmla="+- 0 2709 2529"/>
                <a:gd name="T67" fmla="*/ 2709 h 1144"/>
                <a:gd name="T68" fmla="+- 0 8619 7302"/>
                <a:gd name="T69" fmla="*/ T68 w 1320"/>
                <a:gd name="T70" fmla="+- 0 2604 2529"/>
                <a:gd name="T71" fmla="*/ 2604 h 1144"/>
                <a:gd name="T72" fmla="+- 0 8599 7302"/>
                <a:gd name="T73" fmla="*/ T72 w 1320"/>
                <a:gd name="T74" fmla="+- 0 2551 2529"/>
                <a:gd name="T75" fmla="*/ 2551 h 1144"/>
                <a:gd name="T76" fmla="+- 0 8545 7302"/>
                <a:gd name="T77" fmla="*/ T76 w 1320"/>
                <a:gd name="T78" fmla="+- 0 2531 2529"/>
                <a:gd name="T79" fmla="*/ 2531 h 1144"/>
                <a:gd name="T80" fmla="+- 0 8441 7302"/>
                <a:gd name="T81" fmla="*/ T80 w 1320"/>
                <a:gd name="T82" fmla="+- 0 2529 2529"/>
                <a:gd name="T83" fmla="*/ 2529 h 11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1144">
                  <a:moveTo>
                    <a:pt x="1139" y="0"/>
                  </a:moveTo>
                  <a:lnTo>
                    <a:pt x="180" y="0"/>
                  </a:lnTo>
                  <a:lnTo>
                    <a:pt x="76" y="2"/>
                  </a:lnTo>
                  <a:lnTo>
                    <a:pt x="22" y="22"/>
                  </a:lnTo>
                  <a:lnTo>
                    <a:pt x="3" y="75"/>
                  </a:lnTo>
                  <a:lnTo>
                    <a:pt x="0" y="180"/>
                  </a:lnTo>
                  <a:lnTo>
                    <a:pt x="0" y="963"/>
                  </a:lnTo>
                  <a:lnTo>
                    <a:pt x="3" y="1067"/>
                  </a:lnTo>
                  <a:lnTo>
                    <a:pt x="22" y="1120"/>
                  </a:lnTo>
                  <a:lnTo>
                    <a:pt x="76" y="1140"/>
                  </a:lnTo>
                  <a:lnTo>
                    <a:pt x="180" y="1143"/>
                  </a:lnTo>
                  <a:lnTo>
                    <a:pt x="1139" y="1143"/>
                  </a:lnTo>
                  <a:lnTo>
                    <a:pt x="1243" y="1140"/>
                  </a:lnTo>
                  <a:lnTo>
                    <a:pt x="1297" y="1120"/>
                  </a:lnTo>
                  <a:lnTo>
                    <a:pt x="1317" y="1067"/>
                  </a:lnTo>
                  <a:lnTo>
                    <a:pt x="1319" y="963"/>
                  </a:lnTo>
                  <a:lnTo>
                    <a:pt x="1319" y="180"/>
                  </a:lnTo>
                  <a:lnTo>
                    <a:pt x="1317" y="75"/>
                  </a:lnTo>
                  <a:lnTo>
                    <a:pt x="1297" y="22"/>
                  </a:lnTo>
                  <a:lnTo>
                    <a:pt x="1243" y="2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285EDF2-783E-4AB2-AC6F-4E4F5FD65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" y="2528"/>
              <a:ext cx="1320" cy="1144"/>
            </a:xfrm>
            <a:custGeom>
              <a:avLst/>
              <a:gdLst>
                <a:gd name="T0" fmla="+- 0 7482 7302"/>
                <a:gd name="T1" fmla="*/ T0 w 1320"/>
                <a:gd name="T2" fmla="+- 0 2529 2529"/>
                <a:gd name="T3" fmla="*/ 2529 h 1144"/>
                <a:gd name="T4" fmla="+- 0 7378 7302"/>
                <a:gd name="T5" fmla="*/ T4 w 1320"/>
                <a:gd name="T6" fmla="+- 0 2531 2529"/>
                <a:gd name="T7" fmla="*/ 2531 h 1144"/>
                <a:gd name="T8" fmla="+- 0 7324 7302"/>
                <a:gd name="T9" fmla="*/ T8 w 1320"/>
                <a:gd name="T10" fmla="+- 0 2551 2529"/>
                <a:gd name="T11" fmla="*/ 2551 h 1144"/>
                <a:gd name="T12" fmla="+- 0 7305 7302"/>
                <a:gd name="T13" fmla="*/ T12 w 1320"/>
                <a:gd name="T14" fmla="+- 0 2604 2529"/>
                <a:gd name="T15" fmla="*/ 2604 h 1144"/>
                <a:gd name="T16" fmla="+- 0 7302 7302"/>
                <a:gd name="T17" fmla="*/ T16 w 1320"/>
                <a:gd name="T18" fmla="+- 0 2709 2529"/>
                <a:gd name="T19" fmla="*/ 2709 h 1144"/>
                <a:gd name="T20" fmla="+- 0 7302 7302"/>
                <a:gd name="T21" fmla="*/ T20 w 1320"/>
                <a:gd name="T22" fmla="+- 0 3492 2529"/>
                <a:gd name="T23" fmla="*/ 3492 h 1144"/>
                <a:gd name="T24" fmla="+- 0 7305 7302"/>
                <a:gd name="T25" fmla="*/ T24 w 1320"/>
                <a:gd name="T26" fmla="+- 0 3596 2529"/>
                <a:gd name="T27" fmla="*/ 3596 h 1144"/>
                <a:gd name="T28" fmla="+- 0 7324 7302"/>
                <a:gd name="T29" fmla="*/ T28 w 1320"/>
                <a:gd name="T30" fmla="+- 0 3649 2529"/>
                <a:gd name="T31" fmla="*/ 3649 h 1144"/>
                <a:gd name="T32" fmla="+- 0 7378 7302"/>
                <a:gd name="T33" fmla="*/ T32 w 1320"/>
                <a:gd name="T34" fmla="+- 0 3669 2529"/>
                <a:gd name="T35" fmla="*/ 3669 h 1144"/>
                <a:gd name="T36" fmla="+- 0 7482 7302"/>
                <a:gd name="T37" fmla="*/ T36 w 1320"/>
                <a:gd name="T38" fmla="+- 0 3672 2529"/>
                <a:gd name="T39" fmla="*/ 3672 h 1144"/>
                <a:gd name="T40" fmla="+- 0 8441 7302"/>
                <a:gd name="T41" fmla="*/ T40 w 1320"/>
                <a:gd name="T42" fmla="+- 0 3672 2529"/>
                <a:gd name="T43" fmla="*/ 3672 h 1144"/>
                <a:gd name="T44" fmla="+- 0 8545 7302"/>
                <a:gd name="T45" fmla="*/ T44 w 1320"/>
                <a:gd name="T46" fmla="+- 0 3669 2529"/>
                <a:gd name="T47" fmla="*/ 3669 h 1144"/>
                <a:gd name="T48" fmla="+- 0 8599 7302"/>
                <a:gd name="T49" fmla="*/ T48 w 1320"/>
                <a:gd name="T50" fmla="+- 0 3649 2529"/>
                <a:gd name="T51" fmla="*/ 3649 h 1144"/>
                <a:gd name="T52" fmla="+- 0 8619 7302"/>
                <a:gd name="T53" fmla="*/ T52 w 1320"/>
                <a:gd name="T54" fmla="+- 0 3596 2529"/>
                <a:gd name="T55" fmla="*/ 3596 h 1144"/>
                <a:gd name="T56" fmla="+- 0 8621 7302"/>
                <a:gd name="T57" fmla="*/ T56 w 1320"/>
                <a:gd name="T58" fmla="+- 0 3492 2529"/>
                <a:gd name="T59" fmla="*/ 3492 h 1144"/>
                <a:gd name="T60" fmla="+- 0 8621 7302"/>
                <a:gd name="T61" fmla="*/ T60 w 1320"/>
                <a:gd name="T62" fmla="+- 0 2709 2529"/>
                <a:gd name="T63" fmla="*/ 2709 h 1144"/>
                <a:gd name="T64" fmla="+- 0 8619 7302"/>
                <a:gd name="T65" fmla="*/ T64 w 1320"/>
                <a:gd name="T66" fmla="+- 0 2604 2529"/>
                <a:gd name="T67" fmla="*/ 2604 h 1144"/>
                <a:gd name="T68" fmla="+- 0 8599 7302"/>
                <a:gd name="T69" fmla="*/ T68 w 1320"/>
                <a:gd name="T70" fmla="+- 0 2551 2529"/>
                <a:gd name="T71" fmla="*/ 2551 h 1144"/>
                <a:gd name="T72" fmla="+- 0 8545 7302"/>
                <a:gd name="T73" fmla="*/ T72 w 1320"/>
                <a:gd name="T74" fmla="+- 0 2531 2529"/>
                <a:gd name="T75" fmla="*/ 2531 h 1144"/>
                <a:gd name="T76" fmla="+- 0 8441 7302"/>
                <a:gd name="T77" fmla="*/ T76 w 1320"/>
                <a:gd name="T78" fmla="+- 0 2529 2529"/>
                <a:gd name="T79" fmla="*/ 2529 h 1144"/>
                <a:gd name="T80" fmla="+- 0 7482 7302"/>
                <a:gd name="T81" fmla="*/ T80 w 1320"/>
                <a:gd name="T82" fmla="+- 0 2529 2529"/>
                <a:gd name="T83" fmla="*/ 2529 h 11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1144">
                  <a:moveTo>
                    <a:pt x="180" y="0"/>
                  </a:moveTo>
                  <a:lnTo>
                    <a:pt x="76" y="2"/>
                  </a:lnTo>
                  <a:lnTo>
                    <a:pt x="22" y="22"/>
                  </a:lnTo>
                  <a:lnTo>
                    <a:pt x="3" y="75"/>
                  </a:lnTo>
                  <a:lnTo>
                    <a:pt x="0" y="180"/>
                  </a:lnTo>
                  <a:lnTo>
                    <a:pt x="0" y="963"/>
                  </a:lnTo>
                  <a:lnTo>
                    <a:pt x="3" y="1067"/>
                  </a:lnTo>
                  <a:lnTo>
                    <a:pt x="22" y="1120"/>
                  </a:lnTo>
                  <a:lnTo>
                    <a:pt x="76" y="1140"/>
                  </a:lnTo>
                  <a:lnTo>
                    <a:pt x="180" y="1143"/>
                  </a:lnTo>
                  <a:lnTo>
                    <a:pt x="1139" y="1143"/>
                  </a:lnTo>
                  <a:lnTo>
                    <a:pt x="1243" y="1140"/>
                  </a:lnTo>
                  <a:lnTo>
                    <a:pt x="1297" y="1120"/>
                  </a:lnTo>
                  <a:lnTo>
                    <a:pt x="1317" y="1067"/>
                  </a:lnTo>
                  <a:lnTo>
                    <a:pt x="1319" y="963"/>
                  </a:lnTo>
                  <a:lnTo>
                    <a:pt x="1319" y="180"/>
                  </a:lnTo>
                  <a:lnTo>
                    <a:pt x="1317" y="75"/>
                  </a:lnTo>
                  <a:lnTo>
                    <a:pt x="1297" y="22"/>
                  </a:lnTo>
                  <a:lnTo>
                    <a:pt x="1243" y="2"/>
                  </a:lnTo>
                  <a:lnTo>
                    <a:pt x="1139" y="0"/>
                  </a:lnTo>
                  <a:lnTo>
                    <a:pt x="180" y="0"/>
                  </a:lnTo>
                  <a:close/>
                </a:path>
              </a:pathLst>
            </a:custGeom>
            <a:noFill/>
            <a:ln w="317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8901E45-6899-4BF0-8C84-D2465C5D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477"/>
              <a:ext cx="3083" cy="601"/>
            </a:xfrm>
            <a:custGeom>
              <a:avLst/>
              <a:gdLst>
                <a:gd name="T0" fmla="+- 0 4238 4238"/>
                <a:gd name="T1" fmla="*/ T0 w 3083"/>
                <a:gd name="T2" fmla="+- 0 2478 2478"/>
                <a:gd name="T3" fmla="*/ 2478 h 601"/>
                <a:gd name="T4" fmla="+- 0 7306 4238"/>
                <a:gd name="T5" fmla="*/ T4 w 3083"/>
                <a:gd name="T6" fmla="+- 0 3079 2478"/>
                <a:gd name="T7" fmla="*/ 3079 h 601"/>
                <a:gd name="T8" fmla="+- 0 7320 4238"/>
                <a:gd name="T9" fmla="*/ T8 w 3083"/>
                <a:gd name="T10" fmla="+- 0 2859 2478"/>
                <a:gd name="T11" fmla="*/ 2859 h 601"/>
                <a:gd name="T12" fmla="+- 0 4238 4238"/>
                <a:gd name="T13" fmla="*/ T12 w 3083"/>
                <a:gd name="T14" fmla="+- 0 2478 2478"/>
                <a:gd name="T15" fmla="*/ 2478 h 6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083" h="601">
                  <a:moveTo>
                    <a:pt x="0" y="0"/>
                  </a:moveTo>
                  <a:lnTo>
                    <a:pt x="3068" y="601"/>
                  </a:lnTo>
                  <a:lnTo>
                    <a:pt x="3082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9354874-F629-41F0-9D5E-CC85BC72E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477"/>
              <a:ext cx="3083" cy="601"/>
            </a:xfrm>
            <a:custGeom>
              <a:avLst/>
              <a:gdLst>
                <a:gd name="T0" fmla="+- 0 7306 4238"/>
                <a:gd name="T1" fmla="*/ T0 w 3083"/>
                <a:gd name="T2" fmla="+- 0 3079 2478"/>
                <a:gd name="T3" fmla="*/ 3079 h 601"/>
                <a:gd name="T4" fmla="+- 0 4238 4238"/>
                <a:gd name="T5" fmla="*/ T4 w 3083"/>
                <a:gd name="T6" fmla="+- 0 2478 2478"/>
                <a:gd name="T7" fmla="*/ 2478 h 601"/>
                <a:gd name="T8" fmla="+- 0 7320 4238"/>
                <a:gd name="T9" fmla="*/ T8 w 3083"/>
                <a:gd name="T10" fmla="+- 0 2859 2478"/>
                <a:gd name="T11" fmla="*/ 2859 h 6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3083" h="601">
                  <a:moveTo>
                    <a:pt x="3068" y="601"/>
                  </a:moveTo>
                  <a:lnTo>
                    <a:pt x="0" y="0"/>
                  </a:lnTo>
                  <a:lnTo>
                    <a:pt x="3082" y="381"/>
                  </a:lnTo>
                </a:path>
              </a:pathLst>
            </a:custGeom>
            <a:noFill/>
            <a:ln w="316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07D3DF2-BA59-4C48-931A-553810327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"/>
              <a:ext cx="1320" cy="846"/>
            </a:xfrm>
            <a:custGeom>
              <a:avLst/>
              <a:gdLst>
                <a:gd name="T0" fmla="+- 0 4285 3145"/>
                <a:gd name="T1" fmla="*/ T0 w 1320"/>
                <a:gd name="T2" fmla="+- 0 3 3"/>
                <a:gd name="T3" fmla="*/ 3 h 846"/>
                <a:gd name="T4" fmla="+- 0 3325 3145"/>
                <a:gd name="T5" fmla="*/ T4 w 1320"/>
                <a:gd name="T6" fmla="+- 0 3 3"/>
                <a:gd name="T7" fmla="*/ 3 h 846"/>
                <a:gd name="T8" fmla="+- 0 3221 3145"/>
                <a:gd name="T9" fmla="*/ T8 w 1320"/>
                <a:gd name="T10" fmla="+- 0 5 3"/>
                <a:gd name="T11" fmla="*/ 5 h 846"/>
                <a:gd name="T12" fmla="+- 0 3168 3145"/>
                <a:gd name="T13" fmla="*/ T12 w 1320"/>
                <a:gd name="T14" fmla="+- 0 25 3"/>
                <a:gd name="T15" fmla="*/ 25 h 846"/>
                <a:gd name="T16" fmla="+- 0 3148 3145"/>
                <a:gd name="T17" fmla="*/ T16 w 1320"/>
                <a:gd name="T18" fmla="+- 0 78 3"/>
                <a:gd name="T19" fmla="*/ 78 h 846"/>
                <a:gd name="T20" fmla="+- 0 3145 3145"/>
                <a:gd name="T21" fmla="*/ T20 w 1320"/>
                <a:gd name="T22" fmla="+- 0 183 3"/>
                <a:gd name="T23" fmla="*/ 183 h 846"/>
                <a:gd name="T24" fmla="+- 0 3145 3145"/>
                <a:gd name="T25" fmla="*/ T24 w 1320"/>
                <a:gd name="T26" fmla="+- 0 668 3"/>
                <a:gd name="T27" fmla="*/ 668 h 846"/>
                <a:gd name="T28" fmla="+- 0 3148 3145"/>
                <a:gd name="T29" fmla="*/ T28 w 1320"/>
                <a:gd name="T30" fmla="+- 0 772 3"/>
                <a:gd name="T31" fmla="*/ 772 h 846"/>
                <a:gd name="T32" fmla="+- 0 3168 3145"/>
                <a:gd name="T33" fmla="*/ T32 w 1320"/>
                <a:gd name="T34" fmla="+- 0 825 3"/>
                <a:gd name="T35" fmla="*/ 825 h 846"/>
                <a:gd name="T36" fmla="+- 0 3221 3145"/>
                <a:gd name="T37" fmla="*/ T36 w 1320"/>
                <a:gd name="T38" fmla="+- 0 845 3"/>
                <a:gd name="T39" fmla="*/ 845 h 846"/>
                <a:gd name="T40" fmla="+- 0 3325 3145"/>
                <a:gd name="T41" fmla="*/ T40 w 1320"/>
                <a:gd name="T42" fmla="+- 0 848 3"/>
                <a:gd name="T43" fmla="*/ 848 h 846"/>
                <a:gd name="T44" fmla="+- 0 4285 3145"/>
                <a:gd name="T45" fmla="*/ T44 w 1320"/>
                <a:gd name="T46" fmla="+- 0 848 3"/>
                <a:gd name="T47" fmla="*/ 848 h 846"/>
                <a:gd name="T48" fmla="+- 0 4389 3145"/>
                <a:gd name="T49" fmla="*/ T48 w 1320"/>
                <a:gd name="T50" fmla="+- 0 845 3"/>
                <a:gd name="T51" fmla="*/ 845 h 846"/>
                <a:gd name="T52" fmla="+- 0 4443 3145"/>
                <a:gd name="T53" fmla="*/ T52 w 1320"/>
                <a:gd name="T54" fmla="+- 0 825 3"/>
                <a:gd name="T55" fmla="*/ 825 h 846"/>
                <a:gd name="T56" fmla="+- 0 4462 3145"/>
                <a:gd name="T57" fmla="*/ T56 w 1320"/>
                <a:gd name="T58" fmla="+- 0 772 3"/>
                <a:gd name="T59" fmla="*/ 772 h 846"/>
                <a:gd name="T60" fmla="+- 0 4465 3145"/>
                <a:gd name="T61" fmla="*/ T60 w 1320"/>
                <a:gd name="T62" fmla="+- 0 668 3"/>
                <a:gd name="T63" fmla="*/ 668 h 846"/>
                <a:gd name="T64" fmla="+- 0 4465 3145"/>
                <a:gd name="T65" fmla="*/ T64 w 1320"/>
                <a:gd name="T66" fmla="+- 0 183 3"/>
                <a:gd name="T67" fmla="*/ 183 h 846"/>
                <a:gd name="T68" fmla="+- 0 4462 3145"/>
                <a:gd name="T69" fmla="*/ T68 w 1320"/>
                <a:gd name="T70" fmla="+- 0 78 3"/>
                <a:gd name="T71" fmla="*/ 78 h 846"/>
                <a:gd name="T72" fmla="+- 0 4443 3145"/>
                <a:gd name="T73" fmla="*/ T72 w 1320"/>
                <a:gd name="T74" fmla="+- 0 25 3"/>
                <a:gd name="T75" fmla="*/ 25 h 846"/>
                <a:gd name="T76" fmla="+- 0 4389 3145"/>
                <a:gd name="T77" fmla="*/ T76 w 1320"/>
                <a:gd name="T78" fmla="+- 0 5 3"/>
                <a:gd name="T79" fmla="*/ 5 h 846"/>
                <a:gd name="T80" fmla="+- 0 4285 3145"/>
                <a:gd name="T81" fmla="*/ T80 w 1320"/>
                <a:gd name="T82" fmla="+- 0 3 3"/>
                <a:gd name="T83" fmla="*/ 3 h 8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846">
                  <a:moveTo>
                    <a:pt x="1140" y="0"/>
                  </a:moveTo>
                  <a:lnTo>
                    <a:pt x="180" y="0"/>
                  </a:lnTo>
                  <a:lnTo>
                    <a:pt x="76" y="2"/>
                  </a:lnTo>
                  <a:lnTo>
                    <a:pt x="23" y="22"/>
                  </a:lnTo>
                  <a:lnTo>
                    <a:pt x="3" y="75"/>
                  </a:lnTo>
                  <a:lnTo>
                    <a:pt x="0" y="180"/>
                  </a:lnTo>
                  <a:lnTo>
                    <a:pt x="0" y="665"/>
                  </a:lnTo>
                  <a:lnTo>
                    <a:pt x="3" y="769"/>
                  </a:lnTo>
                  <a:lnTo>
                    <a:pt x="23" y="822"/>
                  </a:lnTo>
                  <a:lnTo>
                    <a:pt x="76" y="842"/>
                  </a:lnTo>
                  <a:lnTo>
                    <a:pt x="180" y="845"/>
                  </a:lnTo>
                  <a:lnTo>
                    <a:pt x="1140" y="845"/>
                  </a:lnTo>
                  <a:lnTo>
                    <a:pt x="1244" y="842"/>
                  </a:lnTo>
                  <a:lnTo>
                    <a:pt x="1298" y="822"/>
                  </a:lnTo>
                  <a:lnTo>
                    <a:pt x="1317" y="769"/>
                  </a:lnTo>
                  <a:lnTo>
                    <a:pt x="1320" y="665"/>
                  </a:lnTo>
                  <a:lnTo>
                    <a:pt x="1320" y="180"/>
                  </a:lnTo>
                  <a:lnTo>
                    <a:pt x="1317" y="75"/>
                  </a:lnTo>
                  <a:lnTo>
                    <a:pt x="1298" y="22"/>
                  </a:lnTo>
                  <a:lnTo>
                    <a:pt x="1244" y="2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F21C9CD-B68E-4A87-AFA9-55834B64D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2"/>
              <a:ext cx="1320" cy="846"/>
            </a:xfrm>
            <a:custGeom>
              <a:avLst/>
              <a:gdLst>
                <a:gd name="T0" fmla="+- 0 3325 3145"/>
                <a:gd name="T1" fmla="*/ T0 w 1320"/>
                <a:gd name="T2" fmla="+- 0 3 3"/>
                <a:gd name="T3" fmla="*/ 3 h 846"/>
                <a:gd name="T4" fmla="+- 0 3221 3145"/>
                <a:gd name="T5" fmla="*/ T4 w 1320"/>
                <a:gd name="T6" fmla="+- 0 5 3"/>
                <a:gd name="T7" fmla="*/ 5 h 846"/>
                <a:gd name="T8" fmla="+- 0 3168 3145"/>
                <a:gd name="T9" fmla="*/ T8 w 1320"/>
                <a:gd name="T10" fmla="+- 0 25 3"/>
                <a:gd name="T11" fmla="*/ 25 h 846"/>
                <a:gd name="T12" fmla="+- 0 3148 3145"/>
                <a:gd name="T13" fmla="*/ T12 w 1320"/>
                <a:gd name="T14" fmla="+- 0 78 3"/>
                <a:gd name="T15" fmla="*/ 78 h 846"/>
                <a:gd name="T16" fmla="+- 0 3145 3145"/>
                <a:gd name="T17" fmla="*/ T16 w 1320"/>
                <a:gd name="T18" fmla="+- 0 183 3"/>
                <a:gd name="T19" fmla="*/ 183 h 846"/>
                <a:gd name="T20" fmla="+- 0 3145 3145"/>
                <a:gd name="T21" fmla="*/ T20 w 1320"/>
                <a:gd name="T22" fmla="+- 0 668 3"/>
                <a:gd name="T23" fmla="*/ 668 h 846"/>
                <a:gd name="T24" fmla="+- 0 3148 3145"/>
                <a:gd name="T25" fmla="*/ T24 w 1320"/>
                <a:gd name="T26" fmla="+- 0 772 3"/>
                <a:gd name="T27" fmla="*/ 772 h 846"/>
                <a:gd name="T28" fmla="+- 0 3168 3145"/>
                <a:gd name="T29" fmla="*/ T28 w 1320"/>
                <a:gd name="T30" fmla="+- 0 825 3"/>
                <a:gd name="T31" fmla="*/ 825 h 846"/>
                <a:gd name="T32" fmla="+- 0 3221 3145"/>
                <a:gd name="T33" fmla="*/ T32 w 1320"/>
                <a:gd name="T34" fmla="+- 0 845 3"/>
                <a:gd name="T35" fmla="*/ 845 h 846"/>
                <a:gd name="T36" fmla="+- 0 3325 3145"/>
                <a:gd name="T37" fmla="*/ T36 w 1320"/>
                <a:gd name="T38" fmla="+- 0 848 3"/>
                <a:gd name="T39" fmla="*/ 848 h 846"/>
                <a:gd name="T40" fmla="+- 0 4285 3145"/>
                <a:gd name="T41" fmla="*/ T40 w 1320"/>
                <a:gd name="T42" fmla="+- 0 848 3"/>
                <a:gd name="T43" fmla="*/ 848 h 846"/>
                <a:gd name="T44" fmla="+- 0 4389 3145"/>
                <a:gd name="T45" fmla="*/ T44 w 1320"/>
                <a:gd name="T46" fmla="+- 0 845 3"/>
                <a:gd name="T47" fmla="*/ 845 h 846"/>
                <a:gd name="T48" fmla="+- 0 4443 3145"/>
                <a:gd name="T49" fmla="*/ T48 w 1320"/>
                <a:gd name="T50" fmla="+- 0 825 3"/>
                <a:gd name="T51" fmla="*/ 825 h 846"/>
                <a:gd name="T52" fmla="+- 0 4462 3145"/>
                <a:gd name="T53" fmla="*/ T52 w 1320"/>
                <a:gd name="T54" fmla="+- 0 772 3"/>
                <a:gd name="T55" fmla="*/ 772 h 846"/>
                <a:gd name="T56" fmla="+- 0 4465 3145"/>
                <a:gd name="T57" fmla="*/ T56 w 1320"/>
                <a:gd name="T58" fmla="+- 0 668 3"/>
                <a:gd name="T59" fmla="*/ 668 h 846"/>
                <a:gd name="T60" fmla="+- 0 4465 3145"/>
                <a:gd name="T61" fmla="*/ T60 w 1320"/>
                <a:gd name="T62" fmla="+- 0 183 3"/>
                <a:gd name="T63" fmla="*/ 183 h 846"/>
                <a:gd name="T64" fmla="+- 0 4462 3145"/>
                <a:gd name="T65" fmla="*/ T64 w 1320"/>
                <a:gd name="T66" fmla="+- 0 78 3"/>
                <a:gd name="T67" fmla="*/ 78 h 846"/>
                <a:gd name="T68" fmla="+- 0 4443 3145"/>
                <a:gd name="T69" fmla="*/ T68 w 1320"/>
                <a:gd name="T70" fmla="+- 0 25 3"/>
                <a:gd name="T71" fmla="*/ 25 h 846"/>
                <a:gd name="T72" fmla="+- 0 4389 3145"/>
                <a:gd name="T73" fmla="*/ T72 w 1320"/>
                <a:gd name="T74" fmla="+- 0 5 3"/>
                <a:gd name="T75" fmla="*/ 5 h 846"/>
                <a:gd name="T76" fmla="+- 0 4285 3145"/>
                <a:gd name="T77" fmla="*/ T76 w 1320"/>
                <a:gd name="T78" fmla="+- 0 3 3"/>
                <a:gd name="T79" fmla="*/ 3 h 846"/>
                <a:gd name="T80" fmla="+- 0 3325 3145"/>
                <a:gd name="T81" fmla="*/ T80 w 1320"/>
                <a:gd name="T82" fmla="+- 0 3 3"/>
                <a:gd name="T83" fmla="*/ 3 h 8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20" h="846">
                  <a:moveTo>
                    <a:pt x="180" y="0"/>
                  </a:moveTo>
                  <a:lnTo>
                    <a:pt x="76" y="2"/>
                  </a:lnTo>
                  <a:lnTo>
                    <a:pt x="23" y="22"/>
                  </a:lnTo>
                  <a:lnTo>
                    <a:pt x="3" y="75"/>
                  </a:lnTo>
                  <a:lnTo>
                    <a:pt x="0" y="180"/>
                  </a:lnTo>
                  <a:lnTo>
                    <a:pt x="0" y="665"/>
                  </a:lnTo>
                  <a:lnTo>
                    <a:pt x="3" y="769"/>
                  </a:lnTo>
                  <a:lnTo>
                    <a:pt x="23" y="822"/>
                  </a:lnTo>
                  <a:lnTo>
                    <a:pt x="76" y="842"/>
                  </a:lnTo>
                  <a:lnTo>
                    <a:pt x="180" y="845"/>
                  </a:lnTo>
                  <a:lnTo>
                    <a:pt x="1140" y="845"/>
                  </a:lnTo>
                  <a:lnTo>
                    <a:pt x="1244" y="842"/>
                  </a:lnTo>
                  <a:lnTo>
                    <a:pt x="1298" y="822"/>
                  </a:lnTo>
                  <a:lnTo>
                    <a:pt x="1317" y="769"/>
                  </a:lnTo>
                  <a:lnTo>
                    <a:pt x="1320" y="665"/>
                  </a:lnTo>
                  <a:lnTo>
                    <a:pt x="1320" y="180"/>
                  </a:lnTo>
                  <a:lnTo>
                    <a:pt x="1317" y="75"/>
                  </a:lnTo>
                  <a:lnTo>
                    <a:pt x="1298" y="22"/>
                  </a:lnTo>
                  <a:lnTo>
                    <a:pt x="1244" y="2"/>
                  </a:lnTo>
                  <a:lnTo>
                    <a:pt x="1140" y="0"/>
                  </a:lnTo>
                  <a:lnTo>
                    <a:pt x="180" y="0"/>
                  </a:lnTo>
                  <a:close/>
                </a:path>
              </a:pathLst>
            </a:custGeom>
            <a:noFill/>
            <a:ln w="317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06BDA5D-7156-463C-A365-1E0569B0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779"/>
              <a:ext cx="403" cy="312"/>
            </a:xfrm>
            <a:custGeom>
              <a:avLst/>
              <a:gdLst>
                <a:gd name="T0" fmla="+- 0 4411 4309"/>
                <a:gd name="T1" fmla="*/ T0 w 403"/>
                <a:gd name="T2" fmla="+- 0 780 780"/>
                <a:gd name="T3" fmla="*/ 780 h 312"/>
                <a:gd name="T4" fmla="+- 0 4309 4309"/>
                <a:gd name="T5" fmla="*/ T4 w 403"/>
                <a:gd name="T6" fmla="+- 0 850 780"/>
                <a:gd name="T7" fmla="*/ 850 h 312"/>
                <a:gd name="T8" fmla="+- 0 4711 4309"/>
                <a:gd name="T9" fmla="*/ T8 w 403"/>
                <a:gd name="T10" fmla="+- 0 1091 780"/>
                <a:gd name="T11" fmla="*/ 1091 h 312"/>
                <a:gd name="T12" fmla="+- 0 4411 4309"/>
                <a:gd name="T13" fmla="*/ T12 w 403"/>
                <a:gd name="T14" fmla="+- 0 780 780"/>
                <a:gd name="T15" fmla="*/ 780 h 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03" h="312">
                  <a:moveTo>
                    <a:pt x="102" y="0"/>
                  </a:moveTo>
                  <a:lnTo>
                    <a:pt x="0" y="70"/>
                  </a:lnTo>
                  <a:lnTo>
                    <a:pt x="402" y="31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86FC7A3-0BE6-4575-BA5A-0A272BE7D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779"/>
              <a:ext cx="403" cy="312"/>
            </a:xfrm>
            <a:custGeom>
              <a:avLst/>
              <a:gdLst>
                <a:gd name="T0" fmla="+- 0 4309 4309"/>
                <a:gd name="T1" fmla="*/ T0 w 403"/>
                <a:gd name="T2" fmla="+- 0 850 780"/>
                <a:gd name="T3" fmla="*/ 850 h 312"/>
                <a:gd name="T4" fmla="+- 0 4711 4309"/>
                <a:gd name="T5" fmla="*/ T4 w 403"/>
                <a:gd name="T6" fmla="+- 0 1091 780"/>
                <a:gd name="T7" fmla="*/ 1091 h 312"/>
                <a:gd name="T8" fmla="+- 0 4411 4309"/>
                <a:gd name="T9" fmla="*/ T8 w 403"/>
                <a:gd name="T10" fmla="+- 0 780 780"/>
                <a:gd name="T11" fmla="*/ 780 h 3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03" h="312">
                  <a:moveTo>
                    <a:pt x="0" y="70"/>
                  </a:moveTo>
                  <a:lnTo>
                    <a:pt x="402" y="311"/>
                  </a:lnTo>
                  <a:lnTo>
                    <a:pt x="102" y="0"/>
                  </a:lnTo>
                </a:path>
              </a:pathLst>
            </a:custGeom>
            <a:noFill/>
            <a:ln w="316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A2F252A-BBDC-454C-8C5C-21CE904B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" y="1559"/>
              <a:ext cx="464" cy="205"/>
            </a:xfrm>
            <a:custGeom>
              <a:avLst/>
              <a:gdLst>
                <a:gd name="T0" fmla="+- 0 6866 6866"/>
                <a:gd name="T1" fmla="*/ T0 w 464"/>
                <a:gd name="T2" fmla="+- 0 1559 1559"/>
                <a:gd name="T3" fmla="*/ 1559 h 205"/>
                <a:gd name="T4" fmla="+- 0 7328 6866"/>
                <a:gd name="T5" fmla="*/ T4 w 464"/>
                <a:gd name="T6" fmla="+- 0 1763 1559"/>
                <a:gd name="T7" fmla="*/ 1763 h 205"/>
                <a:gd name="T8" fmla="+- 0 7329 6866"/>
                <a:gd name="T9" fmla="*/ T8 w 464"/>
                <a:gd name="T10" fmla="+- 0 1661 1559"/>
                <a:gd name="T11" fmla="*/ 1661 h 205"/>
                <a:gd name="T12" fmla="+- 0 6866 6866"/>
                <a:gd name="T13" fmla="*/ T12 w 464"/>
                <a:gd name="T14" fmla="+- 0 1559 1559"/>
                <a:gd name="T15" fmla="*/ 1559 h 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64" h="205">
                  <a:moveTo>
                    <a:pt x="0" y="0"/>
                  </a:moveTo>
                  <a:lnTo>
                    <a:pt x="462" y="204"/>
                  </a:lnTo>
                  <a:lnTo>
                    <a:pt x="463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E46242EE-7F56-4192-9576-96952DDA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" y="1559"/>
              <a:ext cx="464" cy="205"/>
            </a:xfrm>
            <a:custGeom>
              <a:avLst/>
              <a:gdLst>
                <a:gd name="T0" fmla="+- 0 7328 6866"/>
                <a:gd name="T1" fmla="*/ T0 w 464"/>
                <a:gd name="T2" fmla="+- 0 1763 1559"/>
                <a:gd name="T3" fmla="*/ 1763 h 205"/>
                <a:gd name="T4" fmla="+- 0 6866 6866"/>
                <a:gd name="T5" fmla="*/ T4 w 464"/>
                <a:gd name="T6" fmla="+- 0 1559 1559"/>
                <a:gd name="T7" fmla="*/ 1559 h 205"/>
                <a:gd name="T8" fmla="+- 0 7329 6866"/>
                <a:gd name="T9" fmla="*/ T8 w 464"/>
                <a:gd name="T10" fmla="+- 0 1661 1559"/>
                <a:gd name="T11" fmla="*/ 1661 h 2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464" h="205">
                  <a:moveTo>
                    <a:pt x="462" y="204"/>
                  </a:moveTo>
                  <a:lnTo>
                    <a:pt x="0" y="0"/>
                  </a:lnTo>
                  <a:lnTo>
                    <a:pt x="463" y="102"/>
                  </a:lnTo>
                </a:path>
              </a:pathLst>
            </a:custGeom>
            <a:noFill/>
            <a:ln w="316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288468D8-1ED2-4D06-BE15-E5BAE4C0D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155"/>
              <a:ext cx="1144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②单击“插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入”菜单。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4">
              <a:extLst>
                <a:ext uri="{FF2B5EF4-FFF2-40B4-BE49-F238E27FC236}">
                  <a16:creationId xmlns:a16="http://schemas.microsoft.com/office/drawing/2014/main" id="{E7B6F059-CB35-44B9-A4FC-15D8E0D98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8" y="1558"/>
              <a:ext cx="1144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③单击“图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表”选项。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3">
              <a:extLst>
                <a:ext uri="{FF2B5EF4-FFF2-40B4-BE49-F238E27FC236}">
                  <a16:creationId xmlns:a16="http://schemas.microsoft.com/office/drawing/2014/main" id="{B5AB76F9-3661-4617-BF46-3B722853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" y="2804"/>
              <a:ext cx="1144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①选择数据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范围。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C53DE2C0-0121-48DF-AF03-549385250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" y="2681"/>
              <a:ext cx="114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④选择图表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100" b="0" i="0" u="none" strike="noStrike" cap="none" normalizeH="0" baseline="0" dirty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类型为“柱形图”。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40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第一步：</a:t>
            </a:r>
            <a:r>
              <a:rPr lang="zh-CN" altLang="en-US" sz="2800" b="1" dirty="0">
                <a:solidFill>
                  <a:schemeClr val="bg1"/>
                </a:solidFill>
                <a:latin typeface="+中文标题" charset="0"/>
              </a:rPr>
              <a:t>创建图表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41656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943523" y="1596892"/>
            <a:ext cx="4641084" cy="46328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小组讨论：</a:t>
            </a:r>
          </a:p>
          <a:p>
            <a:pPr indent="0">
              <a:lnSpc>
                <a:spcPct val="150000"/>
              </a:lnSpc>
            </a:pP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应用“图表” 制作柱形统计图，可让数据更直观。图表生成以后， 如果图形颜色太单调，呈现效果会较差，如图</a:t>
            </a:r>
            <a:r>
              <a:rPr lang="en-US" altLang="zh-CN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11-5</a:t>
            </a:r>
            <a:r>
              <a:rPr lang="zh-CN" altLang="en-US" sz="28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所示。我们怎样才能让图表更美观大方呢？</a:t>
            </a:r>
            <a:endParaRPr lang="zh-CN" altLang="en-US" sz="2800" b="0" dirty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02550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998" y="2430780"/>
            <a:ext cx="2297430" cy="2297430"/>
          </a:xfrm>
          <a:prstGeom prst="rect">
            <a:avLst/>
          </a:prstGeom>
        </p:spPr>
      </p:pic>
      <p:pic>
        <p:nvPicPr>
          <p:cNvPr id="9" name="image66.png">
            <a:extLst>
              <a:ext uri="{FF2B5EF4-FFF2-40B4-BE49-F238E27FC236}">
                <a16:creationId xmlns:a16="http://schemas.microsoft.com/office/drawing/2014/main" id="{A8313DC4-4B23-4459-B0A6-AB185F1D8CD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4607" y="2430780"/>
            <a:ext cx="4176395" cy="26847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1F23904-FCCC-47AC-9B17-A0A97548A1FE}"/>
              </a:ext>
            </a:extLst>
          </p:cNvPr>
          <p:cNvSpPr txBox="1"/>
          <p:nvPr/>
        </p:nvSpPr>
        <p:spPr>
          <a:xfrm>
            <a:off x="7367183" y="5208495"/>
            <a:ext cx="4641683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图</a:t>
            </a:r>
            <a:r>
              <a:rPr lang="en-US" altLang="zh-CN" dirty="0"/>
              <a:t>11-5 </a:t>
            </a:r>
            <a:r>
              <a:rPr lang="zh-CN" altLang="en-US" dirty="0"/>
              <a:t>未加修饰的图表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21B9C"/>
      </a:accent1>
      <a:accent2>
        <a:srgbClr val="1945CE"/>
      </a:accent2>
      <a:accent3>
        <a:srgbClr val="0056A1"/>
      </a:accent3>
      <a:accent4>
        <a:srgbClr val="4676F1"/>
      </a:accent4>
      <a:accent5>
        <a:srgbClr val="42A4FF"/>
      </a:accent5>
      <a:accent6>
        <a:srgbClr val="ADADAD"/>
      </a:accent6>
      <a:hlink>
        <a:srgbClr val="4472C4"/>
      </a:hlink>
      <a:folHlink>
        <a:srgbClr val="BFBFBF"/>
      </a:folHlink>
    </a:clrScheme>
    <a:fontScheme name="微软雅黑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1171</Words>
  <Application>Microsoft Office PowerPoint</Application>
  <PresentationFormat>宽屏</PresentationFormat>
  <Paragraphs>95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Wingdings</vt:lpstr>
      <vt:lpstr>等线</vt:lpstr>
      <vt:lpstr>+中文标题</vt:lpstr>
      <vt:lpstr>Arial</vt:lpstr>
      <vt:lpstr>微软雅黑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探宇 李</cp:lastModifiedBy>
  <cp:revision>27</cp:revision>
  <dcterms:created xsi:type="dcterms:W3CDTF">2019-03-01T06:50:00Z</dcterms:created>
  <dcterms:modified xsi:type="dcterms:W3CDTF">2020-03-01T13:55:12Z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