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0" r:id="rId3"/>
    <p:sldId id="398" r:id="rId5"/>
    <p:sldId id="343" r:id="rId6"/>
    <p:sldId id="295" r:id="rId7"/>
    <p:sldId id="300" r:id="rId8"/>
    <p:sldId id="345" r:id="rId9"/>
    <p:sldId id="376" r:id="rId10"/>
    <p:sldId id="378" r:id="rId11"/>
    <p:sldId id="377" r:id="rId12"/>
    <p:sldId id="361" r:id="rId13"/>
    <p:sldId id="347" r:id="rId14"/>
    <p:sldId id="379" r:id="rId15"/>
    <p:sldId id="403" r:id="rId16"/>
    <p:sldId id="399" r:id="rId17"/>
    <p:sldId id="404" r:id="rId18"/>
    <p:sldId id="360" r:id="rId19"/>
    <p:sldId id="400" r:id="rId20"/>
    <p:sldId id="401" r:id="rId21"/>
    <p:sldId id="402" r:id="rId22"/>
    <p:sldId id="297" r:id="rId23"/>
  </p:sldIdLst>
  <p:sldSz cx="12190095" cy="685927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074"/>
    <a:srgbClr val="94CFB4"/>
    <a:srgbClr val="148875"/>
    <a:srgbClr val="158976"/>
    <a:srgbClr val="7AB9AE"/>
    <a:srgbClr val="EB511F"/>
    <a:srgbClr val="3B7E87"/>
    <a:srgbClr val="A4604D"/>
    <a:srgbClr val="F46268"/>
    <a:srgbClr val="42A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3" autoAdjust="0"/>
    <p:restoredTop sz="97926" autoAdjust="0"/>
  </p:normalViewPr>
  <p:slideViewPr>
    <p:cSldViewPr snapToGrid="0" showGuides="1">
      <p:cViewPr varScale="1">
        <p:scale>
          <a:sx n="102" d="100"/>
          <a:sy n="102" d="100"/>
        </p:scale>
        <p:origin x="150" y="312"/>
      </p:cViewPr>
      <p:guideLst>
        <p:guide orient="horz" pos="1915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720A-314D-4436-AF00-AD2A4F0BE7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3471" y="442063"/>
            <a:ext cx="4368231" cy="308427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191" y="3802332"/>
            <a:ext cx="4511377" cy="4318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191" y="4386265"/>
            <a:ext cx="4511377" cy="22850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4650" y="4818941"/>
            <a:ext cx="4487454" cy="15372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microsoft.com/office/2007/relationships/hdphoto" Target="../media/image2.wdp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2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2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62" y="455888"/>
            <a:ext cx="2075268" cy="297390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5253698" y="768031"/>
            <a:ext cx="2075268" cy="2973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690167"/>
            <a:ext cx="3075736" cy="299146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547110" y="2733675"/>
            <a:ext cx="2958465" cy="816610"/>
            <a:chOff x="3247695" y="2088252"/>
            <a:chExt cx="3754102" cy="914400"/>
          </a:xfrm>
        </p:grpSpPr>
        <p:sp>
          <p:nvSpPr>
            <p:cNvPr id="11" name="矩形 10"/>
            <p:cNvSpPr/>
            <p:nvPr/>
          </p:nvSpPr>
          <p:spPr>
            <a:xfrm>
              <a:off x="3247695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94263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140831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087398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2623" y="558505"/>
            <a:ext cx="3075736" cy="29914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72717" y="3889865"/>
            <a:ext cx="3604587" cy="319997"/>
          </a:xfrm>
          <a:prstGeom prst="rect">
            <a:avLst/>
          </a:prstGeom>
          <a:solidFill>
            <a:srgbClr val="EA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主讲人：杨曦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31610" y="2730500"/>
            <a:ext cx="3029585" cy="816610"/>
            <a:chOff x="3247695" y="2088252"/>
            <a:chExt cx="3754102" cy="914400"/>
          </a:xfrm>
        </p:grpSpPr>
        <p:sp>
          <p:nvSpPr>
            <p:cNvPr id="9" name="矩形 8"/>
            <p:cNvSpPr/>
            <p:nvPr/>
          </p:nvSpPr>
          <p:spPr>
            <a:xfrm>
              <a:off x="3247695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194263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140831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087398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0" name="TextBox 4"/>
          <p:cNvSpPr txBox="1"/>
          <p:nvPr/>
        </p:nvSpPr>
        <p:spPr>
          <a:xfrm>
            <a:off x="2712720" y="2733675"/>
            <a:ext cx="77260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表格的使用及设计</a:t>
            </a:r>
            <a:endParaRPr lang="zh-CN" altLang="en-US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" y="1068101"/>
            <a:ext cx="3075736" cy="29914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3" y="903902"/>
            <a:ext cx="2075268" cy="29739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9048474" y="1076881"/>
            <a:ext cx="2075268" cy="297390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45282" y="1737740"/>
            <a:ext cx="4305300" cy="1686212"/>
            <a:chOff x="820854" y="2407745"/>
            <a:chExt cx="4305300" cy="1686212"/>
          </a:xfrm>
        </p:grpSpPr>
        <p:sp>
          <p:nvSpPr>
            <p:cNvPr id="38" name="文本框 2"/>
            <p:cNvSpPr txBox="1"/>
            <p:nvPr/>
          </p:nvSpPr>
          <p:spPr>
            <a:xfrm>
              <a:off x="2220495" y="2407745"/>
              <a:ext cx="1506012" cy="646331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820854" y="3104300"/>
              <a:ext cx="430530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EA6074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设置表格属性</a:t>
              </a:r>
              <a:endParaRPr lang="zh-CN" altLang="en-US" sz="5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53501" y="4075957"/>
              <a:ext cx="3240000" cy="18000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B7E87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4767" y="443306"/>
            <a:ext cx="187515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难点突破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96435" y="2248659"/>
            <a:ext cx="2608907" cy="368300"/>
            <a:chOff x="7939194" y="2125577"/>
            <a:chExt cx="2609851" cy="368433"/>
          </a:xfrm>
        </p:grpSpPr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8250345" y="2125577"/>
              <a:ext cx="2298700" cy="3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步骤一：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FF8CB4"/>
            </a:solidFill>
            <a:ln>
              <a:noFill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942455" y="3039745"/>
            <a:ext cx="4531360" cy="7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选定表格，单击鼠标右键后选择“表格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属性”选项。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53" y="1543633"/>
            <a:ext cx="3769150" cy="47008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4767" y="443306"/>
            <a:ext cx="18751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难点突破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96435" y="2248659"/>
            <a:ext cx="2608907" cy="368300"/>
            <a:chOff x="7939194" y="2125577"/>
            <a:chExt cx="2609851" cy="368433"/>
          </a:xfrm>
        </p:grpSpPr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8250345" y="2125577"/>
              <a:ext cx="2298700" cy="3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步骤二：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FF8CB4"/>
            </a:solidFill>
            <a:ln>
              <a:noFill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942455" y="3039745"/>
            <a:ext cx="453136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在弹出的“表格属性”对话框中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设置表格对齐方式和文字环绕方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式。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45" y="0"/>
            <a:ext cx="2617470" cy="26174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0" y="1637030"/>
            <a:ext cx="3131185" cy="415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4767" y="443306"/>
            <a:ext cx="18751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难点突破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96435" y="2248659"/>
            <a:ext cx="2608907" cy="368300"/>
            <a:chOff x="7939194" y="2125577"/>
            <a:chExt cx="2609851" cy="368433"/>
          </a:xfrm>
        </p:grpSpPr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8250345" y="2125577"/>
              <a:ext cx="2298700" cy="3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步骤三：</a:t>
              </a:r>
              <a:endParaRPr lang="zh-CN" altLang="en-US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FF8CB4"/>
            </a:solidFill>
            <a:ln>
              <a:noFill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942455" y="3039745"/>
            <a:ext cx="453136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单击“边框和底纹”按钮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，在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弹出的“边框和底纹”对话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框中设置我们想要的边框和底纹。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64970"/>
            <a:ext cx="4532630" cy="423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90" y="443230"/>
            <a:ext cx="2258695" cy="176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6022" y="412835"/>
            <a:ext cx="1878330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学习任务</a:t>
            </a:r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</a:t>
            </a:r>
            <a:endParaRPr lang="en-US" altLang="zh-CN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887" y="2012325"/>
            <a:ext cx="4645025" cy="3599180"/>
            <a:chOff x="369513" y="2223209"/>
            <a:chExt cx="4645630" cy="3599649"/>
          </a:xfrm>
        </p:grpSpPr>
        <p:grpSp>
          <p:nvGrpSpPr>
            <p:cNvPr id="24" name="组合 23"/>
            <p:cNvGrpSpPr/>
            <p:nvPr/>
          </p:nvGrpSpPr>
          <p:grpSpPr>
            <a:xfrm>
              <a:off x="948211" y="2223209"/>
              <a:ext cx="2909514" cy="636362"/>
              <a:chOff x="2835448" y="2267573"/>
              <a:chExt cx="3091875" cy="63279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835448" y="2408375"/>
                <a:ext cx="3091875" cy="39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sz="2000" b="1" dirty="0">
                    <a:solidFill>
                      <a:srgbClr val="FF8C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任务二</a:t>
                </a:r>
                <a:endParaRPr lang="zh-CN" sz="2000" b="1" dirty="0">
                  <a:solidFill>
                    <a:srgbClr val="FF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968904" y="2267573"/>
                <a:ext cx="2824960" cy="63279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8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69513" y="3007536"/>
              <a:ext cx="4645630" cy="28153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为了把插入的表格设置得更加美观，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请同学们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对之前做好的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*4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列表格进行属性设置，使之看起来更贴近新冠肺炎的宣传海报风格。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75" y="2720975"/>
            <a:ext cx="4725035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7609" y="412835"/>
            <a:ext cx="187515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成果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85" y="1546225"/>
            <a:ext cx="7339330" cy="4759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" y="1068101"/>
            <a:ext cx="3075736" cy="29914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3" y="903902"/>
            <a:ext cx="2075268" cy="29739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9048474" y="1076881"/>
            <a:ext cx="2075268" cy="297390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477929" y="1737740"/>
            <a:ext cx="3240000" cy="1686212"/>
            <a:chOff x="1353501" y="2407745"/>
            <a:chExt cx="3240000" cy="1686212"/>
          </a:xfrm>
        </p:grpSpPr>
        <p:sp>
          <p:nvSpPr>
            <p:cNvPr id="38" name="文本框 2"/>
            <p:cNvSpPr txBox="1"/>
            <p:nvPr/>
          </p:nvSpPr>
          <p:spPr>
            <a:xfrm>
              <a:off x="2220495" y="2407745"/>
              <a:ext cx="1506012" cy="645160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0</a:t>
              </a:r>
              <a:r>
                <a:rPr lang="en-US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1507924" y="3104300"/>
              <a:ext cx="293116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EA6074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课后</a:t>
              </a:r>
              <a:r>
                <a:rPr lang="zh-CN" altLang="en-US" sz="5400" b="1" dirty="0">
                  <a:solidFill>
                    <a:srgbClr val="EA6074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作业</a:t>
              </a:r>
              <a:endParaRPr lang="zh-CN" altLang="en-US" sz="5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53501" y="4075957"/>
              <a:ext cx="3240000" cy="18000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B7E87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4767" y="443306"/>
            <a:ext cx="187515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</a:t>
            </a:r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作业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40285" y="2548379"/>
            <a:ext cx="2608907" cy="460375"/>
            <a:chOff x="7939194" y="2125577"/>
            <a:chExt cx="2609851" cy="460541"/>
          </a:xfrm>
        </p:grpSpPr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8250345" y="2125577"/>
              <a:ext cx="2298700" cy="46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作业：</a:t>
              </a:r>
              <a:endPara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FF8CB4"/>
            </a:solidFill>
            <a:ln>
              <a:noFill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2098040" y="3273425"/>
            <a:ext cx="806005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请同学们动动小手，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打开文档，插入表格，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独立完成本班课程表的制作，可根据自己的喜好设置边框和底纹，要求简洁、大方、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美观。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78"/>
          <a:stretch>
            <a:fillRect/>
          </a:stretch>
        </p:blipFill>
        <p:spPr>
          <a:xfrm>
            <a:off x="8547735" y="612775"/>
            <a:ext cx="3373120" cy="1973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" y="1068101"/>
            <a:ext cx="3075736" cy="29914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3" y="903902"/>
            <a:ext cx="2075268" cy="29739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9048474" y="1076881"/>
            <a:ext cx="2075268" cy="297390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477929" y="1737740"/>
            <a:ext cx="3240000" cy="1686212"/>
            <a:chOff x="1353501" y="2407745"/>
            <a:chExt cx="3240000" cy="1686212"/>
          </a:xfrm>
        </p:grpSpPr>
        <p:sp>
          <p:nvSpPr>
            <p:cNvPr id="38" name="文本框 2"/>
            <p:cNvSpPr txBox="1"/>
            <p:nvPr/>
          </p:nvSpPr>
          <p:spPr>
            <a:xfrm>
              <a:off x="2220495" y="2407745"/>
              <a:ext cx="1506012" cy="645160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04</a:t>
              </a:r>
              <a:endParaRPr lang="en-US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1507924" y="3104300"/>
              <a:ext cx="293116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EA6074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反思评价</a:t>
              </a:r>
              <a:endParaRPr lang="zh-CN" altLang="en-US" sz="5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53501" y="4075957"/>
              <a:ext cx="3240000" cy="18000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B7E87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3180" y="443306"/>
            <a:ext cx="1878330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学习评价表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70" y="1807845"/>
            <a:ext cx="6583680" cy="2785745"/>
          </a:xfrm>
          <a:prstGeom prst="rect">
            <a:avLst/>
          </a:prstGeom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766060" y="4855210"/>
            <a:ext cx="6498590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参照学习评价表对自己在本课中的学习进行评价，在相应的圆圈里打勾，在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其他收获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栏里留言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24767" y="443306"/>
            <a:ext cx="187515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小组讨论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28" name="矩形 27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35" y="1406525"/>
            <a:ext cx="7849235" cy="4964430"/>
          </a:xfrm>
          <a:prstGeom prst="rect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8930005" y="3036570"/>
            <a:ext cx="3082290" cy="141033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008110" y="3418840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如何让海报中的疫情</a:t>
            </a:r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数据看</a:t>
            </a:r>
            <a:endParaRPr lang="zh-CN" altLang="en-US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起来更直观、更加简洁？</a:t>
            </a:r>
            <a:endParaRPr lang="zh-CN" altLang="en-US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ldLvl="0" animBg="1"/>
      <p:bldP spid="12" grpId="0"/>
      <p:bldP spid="11" grpId="1" animBg="1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06" y="83444"/>
            <a:ext cx="2075268" cy="29739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5295042" y="395587"/>
            <a:ext cx="2075268" cy="29739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690167"/>
            <a:ext cx="3075736" cy="299146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2673078" y="2779395"/>
            <a:ext cx="3353547" cy="816837"/>
            <a:chOff x="3247695" y="2088252"/>
            <a:chExt cx="3754102" cy="914400"/>
          </a:xfrm>
        </p:grpSpPr>
        <p:sp>
          <p:nvSpPr>
            <p:cNvPr id="20" name="矩形 19"/>
            <p:cNvSpPr/>
            <p:nvPr/>
          </p:nvSpPr>
          <p:spPr>
            <a:xfrm>
              <a:off x="3247695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194263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140831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087398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78861" y="2779394"/>
            <a:ext cx="3353547" cy="816837"/>
            <a:chOff x="3247695" y="2088252"/>
            <a:chExt cx="3754102" cy="914400"/>
          </a:xfrm>
        </p:grpSpPr>
        <p:sp>
          <p:nvSpPr>
            <p:cNvPr id="27" name="矩形 26"/>
            <p:cNvSpPr/>
            <p:nvPr/>
          </p:nvSpPr>
          <p:spPr>
            <a:xfrm>
              <a:off x="3247695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194263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140831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087398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7833" y="691220"/>
            <a:ext cx="3075736" cy="2991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4"/>
          <p:cNvSpPr txBox="1"/>
          <p:nvPr/>
        </p:nvSpPr>
        <p:spPr>
          <a:xfrm>
            <a:off x="2613412" y="27821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3463677" y="2782121"/>
            <a:ext cx="95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4312568" y="2782121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5177086" y="2782121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看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6116461" y="27821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Box 4"/>
          <p:cNvSpPr txBox="1"/>
          <p:nvPr/>
        </p:nvSpPr>
        <p:spPr>
          <a:xfrm>
            <a:off x="6966726" y="27821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迎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7815617" y="2782121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8680135" y="2782121"/>
            <a:ext cx="954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载</a:t>
            </a:r>
            <a:endParaRPr lang="en-US" altLang="zh-CN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72717" y="3889865"/>
            <a:ext cx="3604587" cy="319997"/>
          </a:xfrm>
          <a:prstGeom prst="rect">
            <a:avLst/>
          </a:prstGeom>
          <a:solidFill>
            <a:srgbClr val="EA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主讲人：杨曦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0853" y="2108366"/>
            <a:ext cx="62597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8CB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+mn-ea"/>
              </a:rPr>
              <a:t>在日常生活中常常有类似这样的体验：有的内容用文字比较难以表达，而用表格则会令人一目了然。在本课中我们要制作一个“截止目前疫情数据统计”图表，</a:t>
            </a:r>
            <a:endParaRPr lang="zh-CN" altLang="en-US" sz="2000" b="1" dirty="0">
              <a:solidFill>
                <a:srgbClr val="FF8CB4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8CB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告知其他人</a:t>
            </a:r>
            <a:r>
              <a:rPr lang="zh-CN" altLang="en-US" sz="2000" b="1" dirty="0">
                <a:solidFill>
                  <a:srgbClr val="FF8CB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关于新冠肺炎的疫情实时数据，从而更好地做好防范工作。</a:t>
            </a:r>
            <a:endParaRPr lang="zh-CN" altLang="en-US" sz="2000" b="1" dirty="0">
              <a:solidFill>
                <a:srgbClr val="FF8CB4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8713045" y="551947"/>
            <a:ext cx="1630680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 err="1">
                <a:ln>
                  <a:solidFill>
                    <a:schemeClr val="bg1"/>
                  </a:solidFill>
                </a:ln>
                <a:solidFill>
                  <a:srgbClr val="EA6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  <a:cs typeface="Arial" panose="020B0604020202020204" pitchFamily="34" charset="0"/>
              </a:rPr>
              <a:t>课前导学</a:t>
            </a:r>
            <a:endParaRPr lang="en-US" altLang="zh-CN" sz="2665" b="1" dirty="0">
              <a:ln>
                <a:solidFill>
                  <a:schemeClr val="bg1"/>
                </a:solidFill>
              </a:ln>
              <a:solidFill>
                <a:srgbClr val="EA6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ln>
                  <a:solidFill>
                    <a:schemeClr val="bg1"/>
                  </a:solidFill>
                </a:ln>
                <a:solidFill>
                  <a:srgbClr val="EA6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ln>
                <a:solidFill>
                  <a:schemeClr val="bg1"/>
                </a:solidFill>
              </a:ln>
              <a:solidFill>
                <a:srgbClr val="EA6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ln>
                <a:solidFill>
                  <a:schemeClr val="bg1"/>
                </a:solidFill>
              </a:ln>
              <a:solidFill>
                <a:srgbClr val="EA6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粗黑_GBK" panose="02000000000000000000" pitchFamily="2" charset="-122"/>
              <a:ea typeface="方正兰亭粗黑_GBK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玩具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808" y="325621"/>
            <a:ext cx="3714045" cy="653396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009149" y="325621"/>
            <a:ext cx="5038471" cy="1302552"/>
            <a:chOff x="3442370" y="0"/>
            <a:chExt cx="5038471" cy="1302552"/>
          </a:xfrm>
        </p:grpSpPr>
        <p:sp>
          <p:nvSpPr>
            <p:cNvPr id="16" name="矩形 15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993446" y="820923"/>
            <a:ext cx="2226504" cy="10636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5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目录</a:t>
            </a:r>
            <a:r>
              <a:rPr kumimoji="1" lang="en-US" altLang="zh-CN" sz="4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endParaRPr kumimoji="1" lang="en-US" altLang="zh-CN" sz="4400" b="1" dirty="0">
              <a:solidFill>
                <a:srgbClr val="EA607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400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DIRECTORY</a:t>
            </a:r>
            <a:endParaRPr lang="zh-CN" altLang="en-US" sz="2400" dirty="0">
              <a:solidFill>
                <a:srgbClr val="EA607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3"/>
          <p:cNvSpPr txBox="1"/>
          <p:nvPr/>
        </p:nvSpPr>
        <p:spPr>
          <a:xfrm>
            <a:off x="2547677" y="2551849"/>
            <a:ext cx="3368522" cy="521970"/>
          </a:xfrm>
          <a:prstGeom prst="rect">
            <a:avLst/>
          </a:prstGeom>
          <a:solidFill>
            <a:srgbClr val="EA60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01.</a:t>
            </a:r>
            <a:r>
              <a:rPr kumimoji="1"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表格的编辑操作</a:t>
            </a:r>
            <a:endParaRPr kumimoji="1"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2547675" y="3532801"/>
            <a:ext cx="3368523" cy="521970"/>
          </a:xfrm>
          <a:prstGeom prst="rect">
            <a:avLst/>
          </a:prstGeom>
          <a:solidFill>
            <a:srgbClr val="EA60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03.</a:t>
            </a:r>
            <a:r>
              <a:rPr kumimoji="1"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布置作业</a:t>
            </a:r>
            <a:endParaRPr kumimoji="1"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9" name="文本框 7"/>
          <p:cNvSpPr txBox="1"/>
          <p:nvPr/>
        </p:nvSpPr>
        <p:spPr>
          <a:xfrm>
            <a:off x="6262426" y="2551849"/>
            <a:ext cx="3368523" cy="521970"/>
          </a:xfrm>
          <a:prstGeom prst="rect">
            <a:avLst/>
          </a:prstGeom>
          <a:solidFill>
            <a:srgbClr val="EA60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02.</a:t>
            </a:r>
            <a:r>
              <a:rPr kumimoji="1"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设置表格的属性</a:t>
            </a:r>
            <a:endParaRPr kumimoji="1"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5" name="文本框 8"/>
          <p:cNvSpPr txBox="1"/>
          <p:nvPr/>
        </p:nvSpPr>
        <p:spPr>
          <a:xfrm>
            <a:off x="6262426" y="3532800"/>
            <a:ext cx="3368523" cy="521970"/>
          </a:xfrm>
          <a:prstGeom prst="rect">
            <a:avLst/>
          </a:prstGeom>
          <a:solidFill>
            <a:srgbClr val="EA607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04.</a:t>
            </a:r>
            <a:r>
              <a:rPr kumimoji="1" lang="zh-CN" altLang="en-US" sz="2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反思评价</a:t>
            </a:r>
            <a:endParaRPr kumimoji="1" lang="zh-CN" altLang="en-US" sz="28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690167"/>
            <a:ext cx="3075736" cy="29914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13" y="596993"/>
            <a:ext cx="2075268" cy="29739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9732494" y="769972"/>
            <a:ext cx="2075268" cy="29739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8" grpId="0" animBg="1"/>
      <p:bldP spid="39" grpId="0" animBg="1"/>
      <p:bldP spid="29" grpId="0" animBg="1"/>
      <p:bldP spid="55" grpId="0" animBg="1"/>
      <p:bldP spid="28" grpId="1" animBg="1"/>
      <p:bldP spid="39" grpId="1" animBg="1"/>
      <p:bldP spid="29" grpId="1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" y="1068101"/>
            <a:ext cx="3075736" cy="29914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3" y="903902"/>
            <a:ext cx="2075268" cy="29739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651">
            <a:off x="9048474" y="1076881"/>
            <a:ext cx="2075268" cy="297390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601746" y="1737740"/>
            <a:ext cx="4992370" cy="1686212"/>
            <a:chOff x="477318" y="2407745"/>
            <a:chExt cx="4992370" cy="1686212"/>
          </a:xfrm>
        </p:grpSpPr>
        <p:sp>
          <p:nvSpPr>
            <p:cNvPr id="38" name="文本框 2"/>
            <p:cNvSpPr txBox="1"/>
            <p:nvPr/>
          </p:nvSpPr>
          <p:spPr>
            <a:xfrm>
              <a:off x="2220495" y="2407745"/>
              <a:ext cx="1506012" cy="645160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477318" y="3104300"/>
              <a:ext cx="499237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EA6074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表格的编辑操作</a:t>
              </a:r>
              <a:endParaRPr lang="zh-CN" altLang="en-US" sz="5400" b="1" dirty="0">
                <a:solidFill>
                  <a:srgbClr val="EA607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53501" y="4075957"/>
              <a:ext cx="3240000" cy="18000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B7E87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7609" y="412835"/>
            <a:ext cx="1875155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新知</a:t>
            </a:r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探究</a:t>
            </a:r>
            <a:endParaRPr lang="zh-CN" altLang="en-US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887" y="2012325"/>
            <a:ext cx="4391723" cy="3922536"/>
            <a:chOff x="369513" y="2223209"/>
            <a:chExt cx="4392295" cy="3923047"/>
          </a:xfrm>
        </p:grpSpPr>
        <p:grpSp>
          <p:nvGrpSpPr>
            <p:cNvPr id="24" name="组合 23"/>
            <p:cNvGrpSpPr/>
            <p:nvPr/>
          </p:nvGrpSpPr>
          <p:grpSpPr>
            <a:xfrm>
              <a:off x="948211" y="2223209"/>
              <a:ext cx="2909514" cy="636362"/>
              <a:chOff x="2835448" y="2267573"/>
              <a:chExt cx="3091875" cy="63279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835448" y="2408375"/>
                <a:ext cx="3091875" cy="39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sz="2000" b="1" dirty="0">
                    <a:solidFill>
                      <a:srgbClr val="FF8C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步骤一</a:t>
                </a:r>
                <a:endParaRPr lang="zh-CN" sz="2000" b="1" dirty="0">
                  <a:solidFill>
                    <a:srgbClr val="FF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968904" y="2267573"/>
                <a:ext cx="2824960" cy="63279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8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69513" y="3007677"/>
              <a:ext cx="4392295" cy="31385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选择“插入”菜单，点击“表格”选项，在弹出的“插入表格”对话框中移动鼠标，选取要制作表格的行数和列数。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1733550"/>
            <a:ext cx="3746500" cy="4062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7609" y="412835"/>
            <a:ext cx="18751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新知</a:t>
            </a:r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探究</a:t>
            </a:r>
            <a:endParaRPr lang="en-US" altLang="zh-CN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887" y="2012325"/>
            <a:ext cx="4391723" cy="3229751"/>
            <a:chOff x="369513" y="2223209"/>
            <a:chExt cx="4392295" cy="3230172"/>
          </a:xfrm>
        </p:grpSpPr>
        <p:grpSp>
          <p:nvGrpSpPr>
            <p:cNvPr id="24" name="组合 23"/>
            <p:cNvGrpSpPr/>
            <p:nvPr/>
          </p:nvGrpSpPr>
          <p:grpSpPr>
            <a:xfrm>
              <a:off x="948211" y="2223209"/>
              <a:ext cx="2909514" cy="636362"/>
              <a:chOff x="2835448" y="2267573"/>
              <a:chExt cx="3091875" cy="63279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835448" y="2408375"/>
                <a:ext cx="3091875" cy="39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sz="2000" b="1" dirty="0">
                    <a:solidFill>
                      <a:srgbClr val="FF8C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步骤二</a:t>
                </a:r>
                <a:endParaRPr lang="zh-CN" sz="2000" b="1" dirty="0">
                  <a:solidFill>
                    <a:srgbClr val="FF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968904" y="2267573"/>
                <a:ext cx="2824960" cy="63279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8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69513" y="3007677"/>
              <a:ext cx="4392295" cy="24457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插入表格后，可以对表格不同的部分进行合并单元格、拆分单元格等编辑操作。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40" y="1666875"/>
            <a:ext cx="2929255" cy="444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7609" y="412835"/>
            <a:ext cx="18751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新知</a:t>
            </a:r>
            <a:r>
              <a:rPr lang="zh-CN" altLang="en-US" sz="266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探究</a:t>
            </a:r>
            <a:endParaRPr lang="en-US" altLang="zh-CN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887" y="2012325"/>
            <a:ext cx="4391723" cy="2907171"/>
            <a:chOff x="369513" y="2223209"/>
            <a:chExt cx="4392295" cy="2907550"/>
          </a:xfrm>
        </p:grpSpPr>
        <p:grpSp>
          <p:nvGrpSpPr>
            <p:cNvPr id="24" name="组合 23"/>
            <p:cNvGrpSpPr/>
            <p:nvPr/>
          </p:nvGrpSpPr>
          <p:grpSpPr>
            <a:xfrm>
              <a:off x="948211" y="2223209"/>
              <a:ext cx="2909514" cy="636362"/>
              <a:chOff x="2835448" y="2267573"/>
              <a:chExt cx="3091875" cy="63279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835448" y="2408375"/>
                <a:ext cx="3091875" cy="39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sz="2000" b="1" dirty="0">
                    <a:solidFill>
                      <a:srgbClr val="FF8C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步骤三</a:t>
                </a:r>
                <a:endParaRPr lang="zh-CN" sz="2000" b="1" dirty="0">
                  <a:solidFill>
                    <a:srgbClr val="FF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968904" y="2267573"/>
                <a:ext cx="2824960" cy="63279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8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69513" y="3007677"/>
              <a:ext cx="4392295" cy="21230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也可以根据自己的需求，选择合适的单元格上进行插入行、列操作。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5" y="2648585"/>
            <a:ext cx="5142865" cy="173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4836022" y="412835"/>
            <a:ext cx="1878330" cy="9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学习任务</a:t>
            </a:r>
            <a:r>
              <a:rPr lang="zh-CN" altLang="en-US" sz="2665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</a:t>
            </a:r>
            <a:endParaRPr lang="en-US" altLang="zh-CN" sz="2665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CN" sz="1500" b="1" dirty="0">
                <a:solidFill>
                  <a:srgbClr val="EA607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YOUR TITLE HERE</a:t>
            </a:r>
            <a:endParaRPr lang="zh-CN" altLang="en-US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/>
            <a:endParaRPr lang="en-US" altLang="zh-CN" sz="1500" b="1" dirty="0">
              <a:solidFill>
                <a:srgbClr val="EA607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887" y="2012325"/>
            <a:ext cx="4391723" cy="3229751"/>
            <a:chOff x="369513" y="2223209"/>
            <a:chExt cx="4392295" cy="3230172"/>
          </a:xfrm>
        </p:grpSpPr>
        <p:grpSp>
          <p:nvGrpSpPr>
            <p:cNvPr id="24" name="组合 23"/>
            <p:cNvGrpSpPr/>
            <p:nvPr/>
          </p:nvGrpSpPr>
          <p:grpSpPr>
            <a:xfrm>
              <a:off x="948211" y="2223209"/>
              <a:ext cx="2909514" cy="636362"/>
              <a:chOff x="2835448" y="2267573"/>
              <a:chExt cx="3091875" cy="63279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835448" y="2408375"/>
                <a:ext cx="3091875" cy="39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zh-CN" sz="2000" b="1" dirty="0">
                    <a:solidFill>
                      <a:srgbClr val="FF8CB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任务一</a:t>
                </a:r>
                <a:endParaRPr lang="zh-CN" sz="2000" b="1" dirty="0">
                  <a:solidFill>
                    <a:srgbClr val="FF8C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2968904" y="2267573"/>
                <a:ext cx="2824960" cy="63279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8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69513" y="3007677"/>
              <a:ext cx="4392295" cy="24457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请同学们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选择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行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*4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列表格，并填上相应的疫情实时数据。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57107" y="243551"/>
            <a:ext cx="5038471" cy="1302552"/>
            <a:chOff x="3442370" y="0"/>
            <a:chExt cx="5038471" cy="1302552"/>
          </a:xfrm>
        </p:grpSpPr>
        <p:sp>
          <p:nvSpPr>
            <p:cNvPr id="30" name="矩形 29"/>
            <p:cNvSpPr/>
            <p:nvPr/>
          </p:nvSpPr>
          <p:spPr>
            <a:xfrm flipV="1">
              <a:off x="3820835" y="981676"/>
              <a:ext cx="4326944" cy="45719"/>
            </a:xfrm>
            <a:prstGeom prst="rect">
              <a:avLst/>
            </a:prstGeom>
            <a:solidFill>
              <a:srgbClr val="EA607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EA6074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0" y="0"/>
              <a:ext cx="1339244" cy="130255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1597" y="0"/>
              <a:ext cx="1339244" cy="130255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2513965"/>
            <a:ext cx="4554220" cy="1830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WPS 演示</Application>
  <PresentationFormat>自定义</PresentationFormat>
  <Paragraphs>175</Paragraphs>
  <Slides>20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Lato Regular</vt:lpstr>
      <vt:lpstr>Lato Hairline</vt:lpstr>
      <vt:lpstr>Lato Light</vt:lpstr>
      <vt:lpstr>华文新魏</vt:lpstr>
      <vt:lpstr>微软雅黑</vt:lpstr>
      <vt:lpstr>方正兰亭黑_GBK</vt:lpstr>
      <vt:lpstr>黑体</vt:lpstr>
      <vt:lpstr>Calibri</vt:lpstr>
      <vt:lpstr>方正兰亭粗黑_GBK</vt:lpstr>
      <vt:lpstr>Microsoft JhengHei Light</vt:lpstr>
      <vt:lpstr>Times New Roman</vt:lpstr>
      <vt:lpstr>等线</vt:lpstr>
      <vt:lpstr>Arial Unicode MS</vt:lpstr>
      <vt:lpstr>等线 Light</vt:lpstr>
      <vt:lpstr>Leelawadee UI Semilight</vt:lpstr>
      <vt:lpstr>Ebrima</vt:lpstr>
      <vt:lpstr>华文黑体</vt:lpstr>
      <vt:lpstr>Impact</vt:lpstr>
      <vt:lpstr>Segoe Print</vt:lpstr>
      <vt:lpstr>Malgun Gothic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creator>寂寞</dc:creator>
  <cp:lastModifiedBy>曦曦</cp:lastModifiedBy>
  <cp:revision>2338</cp:revision>
  <dcterms:created xsi:type="dcterms:W3CDTF">2015-12-01T09:06:00Z</dcterms:created>
  <dcterms:modified xsi:type="dcterms:W3CDTF">2020-03-04T11:25:49Z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