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5"/>
  </p:notesMasterIdLst>
  <p:sldIdLst>
    <p:sldId id="358" r:id="rId4"/>
    <p:sldId id="402" r:id="rId6"/>
    <p:sldId id="324" r:id="rId7"/>
    <p:sldId id="325" r:id="rId8"/>
    <p:sldId id="403" r:id="rId9"/>
    <p:sldId id="385" r:id="rId10"/>
    <p:sldId id="404" r:id="rId11"/>
    <p:sldId id="326" r:id="rId12"/>
    <p:sldId id="383" r:id="rId13"/>
    <p:sldId id="384" r:id="rId14"/>
    <p:sldId id="386" r:id="rId15"/>
    <p:sldId id="341" r:id="rId16"/>
    <p:sldId id="400" r:id="rId17"/>
    <p:sldId id="405" r:id="rId18"/>
    <p:sldId id="406" r:id="rId19"/>
    <p:sldId id="407" r:id="rId20"/>
    <p:sldId id="408" r:id="rId21"/>
    <p:sldId id="339" r:id="rId22"/>
    <p:sldId id="329" r:id="rId23"/>
    <p:sldId id="344" r:id="rId24"/>
    <p:sldId id="330" r:id="rId25"/>
  </p:sldIdLst>
  <p:sldSz cx="12192000" cy="6858000"/>
  <p:notesSz cx="6858000" cy="9144000"/>
  <p:embeddedFontLst>
    <p:embeddedFont>
      <p:font typeface="包图粗朗体" panose="02000000000000000000" pitchFamily="2" charset="-122"/>
      <p:regular r:id="rId30"/>
    </p:embeddedFont>
    <p:embeddedFont>
      <p:font typeface="字魂59号-创粗黑" panose="00000500000000000000" pitchFamily="2" charset="-122"/>
      <p:regular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等线 Light" panose="02010600030101010101" charset="0"/>
      <p:regular r:id="rId36"/>
    </p:embeddedFont>
    <p:embeddedFont>
      <p:font typeface="等线" panose="02010600030101010101" charset="0"/>
      <p:regular r:id="rId37"/>
      <p:bold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6E8F9E"/>
    <a:srgbClr val="79A6A0"/>
    <a:srgbClr val="CBBAA8"/>
    <a:srgbClr val="D6C9BB"/>
    <a:srgbClr val="FFFFFF"/>
    <a:srgbClr val="618695"/>
    <a:srgbClr val="233F6A"/>
    <a:srgbClr val="5A6D7D"/>
    <a:srgbClr val="87888B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0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9" Type="http://schemas.openxmlformats.org/officeDocument/2006/relationships/tags" Target="tags/tag2.xml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110490" y="939165"/>
            <a:ext cx="6250940" cy="15455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9600" b="1" i="1" spc="225" dirty="0">
                <a:gradFill>
                  <a:gsLst>
                    <a:gs pos="77000">
                      <a:srgbClr val="618695">
                        <a:alpha val="100000"/>
                      </a:srgbClr>
                    </a:gs>
                    <a:gs pos="0">
                      <a:schemeClr val="bg1">
                        <a:alpha val="40000"/>
                      </a:schemeClr>
                    </a:gs>
                  </a:gsLst>
                  <a:lin ang="3480000" scaled="0"/>
                </a:gra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第八</a:t>
            </a:r>
            <a:r>
              <a:rPr lang="zh-CN" altLang="en-US" sz="9600" b="1" i="1" spc="225" dirty="0">
                <a:gradFill>
                  <a:gsLst>
                    <a:gs pos="77000">
                      <a:srgbClr val="618695">
                        <a:alpha val="100000"/>
                      </a:srgbClr>
                    </a:gs>
                    <a:gs pos="0">
                      <a:schemeClr val="bg1">
                        <a:alpha val="40000"/>
                      </a:schemeClr>
                    </a:gs>
                  </a:gsLst>
                  <a:lin ang="3480000" scaled="0"/>
                </a:gra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课</a:t>
            </a:r>
            <a:endParaRPr lang="zh-CN" altLang="en-US" sz="9600" b="1" i="1" spc="225" dirty="0">
              <a:gradFill>
                <a:gsLst>
                  <a:gs pos="77000">
                    <a:srgbClr val="618695">
                      <a:alpha val="100000"/>
                    </a:srgbClr>
                  </a:gs>
                  <a:gs pos="0">
                    <a:schemeClr val="bg1">
                      <a:alpha val="40000"/>
                    </a:schemeClr>
                  </a:gs>
                </a:gsLst>
                <a:lin ang="3480000" scaled="0"/>
              </a:gra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43680" y="3204210"/>
            <a:ext cx="6506210" cy="12992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8000" b="1" i="1" spc="225" dirty="0">
                <a:solidFill>
                  <a:schemeClr val="tx2">
                    <a:lumMod val="60000"/>
                    <a:lumOff val="40000"/>
                  </a:schemeClr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使用路径</a:t>
            </a:r>
            <a:endParaRPr lang="zh-CN" altLang="en-US" sz="8000" b="1" i="1" spc="225" dirty="0">
              <a:solidFill>
                <a:schemeClr val="tx2">
                  <a:lumMod val="60000"/>
                  <a:lumOff val="40000"/>
                </a:schemeClr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/>
    </mc:Choice>
    <mc:Fallback>
      <p:transition spd="med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4836" y="1134700"/>
            <a:ext cx="3441057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40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小组讨论</a:t>
            </a:r>
            <a:endParaRPr lang="zh-CN" altLang="en-US" sz="40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21435" y="3106420"/>
            <a:ext cx="98659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如何通过绘制曲线的方法，来勾画上例中的路径呢？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E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627773" y="1384935"/>
            <a:ext cx="3162300" cy="4089400"/>
          </a:xfrm>
          <a:prstGeom prst="parallelogram">
            <a:avLst/>
          </a:prstGeom>
          <a:solidFill>
            <a:srgbClr val="CB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76695" y="2049510"/>
            <a:ext cx="2464455" cy="21920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3800" spc="225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3</a:t>
            </a:r>
            <a:endParaRPr lang="en-US" sz="13800" spc="225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67605" y="2933065"/>
            <a:ext cx="6723380" cy="7454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4400" spc="225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“</a:t>
            </a:r>
            <a:r>
              <a:rPr lang="zh-CN" altLang="en-US" sz="4400" spc="225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路径</a:t>
            </a:r>
            <a:r>
              <a:rPr lang="en-US" altLang="zh-CN" sz="4400" spc="225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”</a:t>
            </a:r>
            <a:r>
              <a:rPr lang="zh-CN" altLang="en-US" sz="4400" spc="225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选项卡的使用</a:t>
            </a:r>
            <a:endParaRPr lang="zh-CN" altLang="en-US" sz="4400" spc="225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9" grpId="0" bldLvl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72100" y="0"/>
            <a:ext cx="5867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35735" y="171450"/>
            <a:ext cx="8896350" cy="17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 Photoshop CS6 中提供了一个专门的“路径”选项卡。“路径”选项卡主要由系统按钮区、标签区、路径列表区、路径工具图标区和路径控制菜单区构成，如图所示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1245" y="1924685"/>
            <a:ext cx="7315200" cy="441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4" grpId="0" animBg="1"/>
      <p:bldP spid="1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22020" y="341630"/>
            <a:ext cx="9994265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（一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）掌握“路径”选项卡的基本使用方法。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4575" y="1072515"/>
            <a:ext cx="929703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、下面我们通过制作图文框来学习“路径”选项卡的基本使用方法，如下图所示。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4575" y="1833245"/>
            <a:ext cx="40112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♥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小提示：选中形状工具组后，在“属性”栏中， 图标    表示在使用形状工具绘制形状时不仅可以建立一个路径，还可以建立一个图层，而且路径形状内将填充前景色颜色。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♥图标   表示会在“路径”选项卡上产生一个路径，但不会自动建立一个形状图层。图标   表示不会建立路径，也不会建立一个形状图层。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3470" y="1532890"/>
            <a:ext cx="4927600" cy="47986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55" y="2258695"/>
            <a:ext cx="342900" cy="400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45" y="4181475"/>
            <a:ext cx="257175" cy="2190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655" y="4877435"/>
            <a:ext cx="3333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22020" y="341630"/>
            <a:ext cx="9994265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（一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）掌握“路径”选项卡的基本使用方法。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4575" y="1072515"/>
            <a:ext cx="929703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首先把前景色调整为浅黄色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。此时观察“路径”选项卡，将会出现一个路径， 如图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所示。单击“图层”选项卡，就会发现其中新增了一个图层，如图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所示。可以利用图层样式对其添加一些效果，同时，可以调节透明度来增强待输入的文字效果，</a:t>
            </a:r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71000" y="2244725"/>
            <a:ext cx="27451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♥图标   表示会在“路径”选项卡上产生一个路径，但不会自动建立一个形状图层。图标   表示不会建立路径，也不会建立一个形状图层。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7760" y="3110865"/>
            <a:ext cx="257175" cy="2190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060" y="4210050"/>
            <a:ext cx="333375" cy="247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" y="2705100"/>
            <a:ext cx="3381375" cy="2476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84400" y="5340985"/>
            <a:ext cx="532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en-US" altLang="zh-CN"/>
              <a:t>1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990" y="2595880"/>
            <a:ext cx="4304665" cy="2569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26150" y="5340985"/>
            <a:ext cx="532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22020" y="341630"/>
            <a:ext cx="9994265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（二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）将路径转换为选区，操作步骤如图所示。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1285875"/>
            <a:ext cx="809625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22020" y="341630"/>
            <a:ext cx="9994265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（三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）将选区转换为路径。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0330" y="1084580"/>
            <a:ext cx="9098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学会如何将路径转换为选区后，如何将选区转换为路径呢？操作步骤如图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所示。操作结束后，在“路径”选项卡中自动出现一个路径，如图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所示。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0" y="1998980"/>
            <a:ext cx="3108960" cy="23856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8925" y="4813935"/>
            <a:ext cx="1691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en-US" altLang="zh-CN"/>
              <a:t>1   素材图</a:t>
            </a:r>
            <a:r>
              <a:rPr lang="zh-CN" altLang="en-US"/>
              <a:t>片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4702" t="7792" r="3916" b="1650"/>
          <a:stretch>
            <a:fillRect/>
          </a:stretch>
        </p:blipFill>
        <p:spPr>
          <a:xfrm>
            <a:off x="4645025" y="2136140"/>
            <a:ext cx="3245485" cy="22656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82235" y="4813935"/>
            <a:ext cx="2580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en-US" altLang="zh-CN"/>
              <a:t>2  将选区转换为路径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590" y="2042795"/>
            <a:ext cx="3114675" cy="2400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373870" y="4813935"/>
            <a:ext cx="2072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en-US" altLang="zh-CN"/>
              <a:t>3  操作结束后的“路径”选项卡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1005840" y="5354955"/>
            <a:ext cx="3408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小提示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：当一个选区范围转换为路径时，如果图像中已经有工作路径，则新转换的路径将覆盖原有工作路径中的内容。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22020" y="341630"/>
            <a:ext cx="9994265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（四）新建和删除路径。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99185" y="1970405"/>
            <a:ext cx="9994265" cy="203835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l">
              <a:defRPr/>
            </a:pPr>
            <a:r>
              <a:rPr lang="en-US" altLang="zh-CN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   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如果要求我们在此图像中新建一个路径，那么该如何操作呢？方法很简单，只需要单击“路径”选项卡上 按钮即可；删除一个路径只需单击按钮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algn="l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即可。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0" y="3114675"/>
            <a:ext cx="304800" cy="295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530" y="3114675"/>
            <a:ext cx="323850" cy="29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56495"/>
            <a:ext cx="3441057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巩固练习</a:t>
            </a:r>
            <a:endParaRPr lang="zh-CN" altLang="en-US" sz="28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2895" y="965835"/>
            <a:ext cx="10996930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请打开一幅素材图片，运用“自由钢笔工具/形状图层”建立一个路径，并为其添加图层样式，达到外发光效果，如图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所示</a:t>
            </a:r>
            <a:r>
              <a:rPr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sz="24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7261" y="5989910"/>
            <a:ext cx="3441057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ctr">
              <a:defRPr/>
            </a:pPr>
            <a:r>
              <a:rPr lang="zh-CN" altLang="en-US" sz="2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图</a:t>
            </a:r>
            <a:r>
              <a:rPr lang="en-US" altLang="zh-CN" sz="2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1</a:t>
            </a:r>
            <a:endParaRPr lang="zh-CN" altLang="en-US" sz="28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94771" y="2999060"/>
            <a:ext cx="3441057" cy="12992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l">
              <a:defRPr/>
            </a:pPr>
            <a:r>
              <a:rPr lang="zh-CN" sz="20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小提示：</a:t>
            </a:r>
            <a:r>
              <a:rPr lang="zh-CN" sz="20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“自由钢笔”工具是建立路径的基本工具，使用该工具可创建直线路径和曲线路径。</a:t>
            </a:r>
            <a:endParaRPr lang="zh-CN" sz="20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1105" y="2207895"/>
            <a:ext cx="4005580" cy="3487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7" grpId="0"/>
      <p:bldP spid="20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E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627773" y="1384300"/>
            <a:ext cx="3162300" cy="4089400"/>
          </a:xfrm>
          <a:prstGeom prst="parallelogram">
            <a:avLst/>
          </a:prstGeom>
          <a:solidFill>
            <a:srgbClr val="CB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76695" y="2049510"/>
            <a:ext cx="2464455" cy="219290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13800" spc="225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4</a:t>
            </a:r>
            <a:endParaRPr sz="13800" spc="225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31464" y="2962348"/>
            <a:ext cx="5651888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5400" spc="225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课后作业</a:t>
            </a:r>
            <a:endParaRPr lang="zh-CN" altLang="en-US" sz="5400" spc="225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9" grpId="0" bldLvl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/>
          <p:cNvSpPr/>
          <p:nvPr/>
        </p:nvSpPr>
        <p:spPr>
          <a:xfrm>
            <a:off x="762000" y="623570"/>
            <a:ext cx="10320020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" panose="020B0502040204020203" pitchFamily="34" charset="0"/>
              </a:rPr>
              <a:t>  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" panose="020B0502040204020203" pitchFamily="34" charset="0"/>
              </a:rPr>
              <a:t>挂历的内页上需要留出一些区域来放入日历文本，如图所示， 如何令这些区域大小和文字效果统一呢？大家一定会想到用复制图层的方法。除此之外，我们还可以用 Photoshop CS6 提供的路径工具来实现这一处理过程，效率将会更高。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130" y="2748280"/>
            <a:ext cx="6972300" cy="3419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84325" y="654685"/>
            <a:ext cx="9528810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以下素材二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选一，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运用今天所学知识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进行创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作。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 r="1185" b="21623"/>
          <a:stretch>
            <a:fillRect/>
          </a:stretch>
        </p:blipFill>
        <p:spPr>
          <a:xfrm>
            <a:off x="1181100" y="1965325"/>
            <a:ext cx="4606925" cy="347789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rcRect l="1014" t="1456"/>
          <a:stretch>
            <a:fillRect/>
          </a:stretch>
        </p:blipFill>
        <p:spPr>
          <a:xfrm>
            <a:off x="6957695" y="1840865"/>
            <a:ext cx="4029710" cy="3783330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66335" y="3505835"/>
            <a:ext cx="2259330" cy="6223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>
              <a:defRPr/>
            </a:pPr>
            <a:r>
              <a:rPr lang="en-US" altLang="zh-CN" sz="3600" spc="225" dirty="0">
                <a:solidFill>
                  <a:srgbClr val="6E8F9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rPr>
              <a:t>THANKS</a:t>
            </a:r>
            <a:endParaRPr lang="en-US" altLang="zh-CN" sz="3600" spc="225" dirty="0">
              <a:solidFill>
                <a:srgbClr val="6E8F9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563620" y="3816985"/>
            <a:ext cx="113347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499350" y="3816985"/>
            <a:ext cx="113347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16200000" flipH="1" flipV="1">
            <a:off x="-427990" y="1787525"/>
            <a:ext cx="6845300" cy="3270250"/>
          </a:xfrm>
          <a:prstGeom prst="rect">
            <a:avLst/>
          </a:prstGeom>
          <a:solidFill>
            <a:srgbClr val="6E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951160" y="2705123"/>
            <a:ext cx="1945945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目录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content</a:t>
            </a:r>
            <a:endParaRPr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5241" y="1895153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lang="zh-CN" altLang="en-US" sz="11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32268" y="3790809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”</a:t>
            </a:r>
            <a:endParaRPr lang="zh-CN" altLang="en-US" sz="11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91244" y="818767"/>
            <a:ext cx="1713623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gradFill>
                  <a:gsLst>
                    <a:gs pos="64000">
                      <a:srgbClr val="618695"/>
                    </a:gs>
                    <a:gs pos="0">
                      <a:schemeClr val="bg1">
                        <a:alpha val="38000"/>
                      </a:schemeClr>
                    </a:gs>
                  </a:gsLst>
                  <a:lin ang="5340000" scaled="0"/>
                </a:gra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Part 01</a:t>
            </a:r>
            <a:endParaRPr lang="en-US" altLang="zh-CN" sz="3200" spc="225" dirty="0">
              <a:gradFill>
                <a:gsLst>
                  <a:gs pos="64000">
                    <a:srgbClr val="618695"/>
                  </a:gs>
                  <a:gs pos="0">
                    <a:schemeClr val="bg1">
                      <a:alpha val="38000"/>
                    </a:schemeClr>
                  </a:gs>
                </a:gsLst>
                <a:lin ang="5340000" scaled="0"/>
              </a:gra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37545" y="1313135"/>
            <a:ext cx="3441057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路径及其作用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6178589" y="3882368"/>
            <a:ext cx="602055" cy="602055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6E8F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7" name="Freeform 112"/>
          <p:cNvSpPr>
            <a:spLocks noEditPoints="1"/>
          </p:cNvSpPr>
          <p:nvPr/>
        </p:nvSpPr>
        <p:spPr bwMode="auto">
          <a:xfrm>
            <a:off x="6176302" y="1253214"/>
            <a:ext cx="602055" cy="602055"/>
          </a:xfrm>
          <a:custGeom>
            <a:avLst/>
            <a:gdLst>
              <a:gd name="T0" fmla="*/ 1016 w 1017"/>
              <a:gd name="T1" fmla="*/ 371 h 1017"/>
              <a:gd name="T2" fmla="*/ 1011 w 1017"/>
              <a:gd name="T3" fmla="*/ 363 h 1017"/>
              <a:gd name="T4" fmla="*/ 1004 w 1017"/>
              <a:gd name="T5" fmla="*/ 355 h 1017"/>
              <a:gd name="T6" fmla="*/ 996 w 1017"/>
              <a:gd name="T7" fmla="*/ 351 h 1017"/>
              <a:gd name="T8" fmla="*/ 986 w 1017"/>
              <a:gd name="T9" fmla="*/ 350 h 1017"/>
              <a:gd name="T10" fmla="*/ 539 w 1017"/>
              <a:gd name="T11" fmla="*/ 21 h 1017"/>
              <a:gd name="T12" fmla="*/ 537 w 1017"/>
              <a:gd name="T13" fmla="*/ 17 h 1017"/>
              <a:gd name="T14" fmla="*/ 531 w 1017"/>
              <a:gd name="T15" fmla="*/ 8 h 1017"/>
              <a:gd name="T16" fmla="*/ 523 w 1017"/>
              <a:gd name="T17" fmla="*/ 3 h 1017"/>
              <a:gd name="T18" fmla="*/ 514 w 1017"/>
              <a:gd name="T19" fmla="*/ 0 h 1017"/>
              <a:gd name="T20" fmla="*/ 509 w 1017"/>
              <a:gd name="T21" fmla="*/ 0 h 1017"/>
              <a:gd name="T22" fmla="*/ 499 w 1017"/>
              <a:gd name="T23" fmla="*/ 1 h 1017"/>
              <a:gd name="T24" fmla="*/ 490 w 1017"/>
              <a:gd name="T25" fmla="*/ 5 h 1017"/>
              <a:gd name="T26" fmla="*/ 483 w 1017"/>
              <a:gd name="T27" fmla="*/ 13 h 1017"/>
              <a:gd name="T28" fmla="*/ 479 w 1017"/>
              <a:gd name="T29" fmla="*/ 21 h 1017"/>
              <a:gd name="T30" fmla="*/ 31 w 1017"/>
              <a:gd name="T31" fmla="*/ 350 h 1017"/>
              <a:gd name="T32" fmla="*/ 27 w 1017"/>
              <a:gd name="T33" fmla="*/ 350 h 1017"/>
              <a:gd name="T34" fmla="*/ 17 w 1017"/>
              <a:gd name="T35" fmla="*/ 353 h 1017"/>
              <a:gd name="T36" fmla="*/ 10 w 1017"/>
              <a:gd name="T37" fmla="*/ 358 h 1017"/>
              <a:gd name="T38" fmla="*/ 3 w 1017"/>
              <a:gd name="T39" fmla="*/ 367 h 1017"/>
              <a:gd name="T40" fmla="*/ 1 w 1017"/>
              <a:gd name="T41" fmla="*/ 371 h 1017"/>
              <a:gd name="T42" fmla="*/ 0 w 1017"/>
              <a:gd name="T43" fmla="*/ 381 h 1017"/>
              <a:gd name="T44" fmla="*/ 1 w 1017"/>
              <a:gd name="T45" fmla="*/ 390 h 1017"/>
              <a:gd name="T46" fmla="*/ 5 w 1017"/>
              <a:gd name="T47" fmla="*/ 399 h 1017"/>
              <a:gd name="T48" fmla="*/ 12 w 1017"/>
              <a:gd name="T49" fmla="*/ 407 h 1017"/>
              <a:gd name="T50" fmla="*/ 160 w 1017"/>
              <a:gd name="T51" fmla="*/ 975 h 1017"/>
              <a:gd name="T52" fmla="*/ 159 w 1017"/>
              <a:gd name="T53" fmla="*/ 981 h 1017"/>
              <a:gd name="T54" fmla="*/ 159 w 1017"/>
              <a:gd name="T55" fmla="*/ 990 h 1017"/>
              <a:gd name="T56" fmla="*/ 162 w 1017"/>
              <a:gd name="T57" fmla="*/ 1000 h 1017"/>
              <a:gd name="T58" fmla="*/ 167 w 1017"/>
              <a:gd name="T59" fmla="*/ 1007 h 1017"/>
              <a:gd name="T60" fmla="*/ 172 w 1017"/>
              <a:gd name="T61" fmla="*/ 1012 h 1017"/>
              <a:gd name="T62" fmla="*/ 180 w 1017"/>
              <a:gd name="T63" fmla="*/ 1016 h 1017"/>
              <a:gd name="T64" fmla="*/ 190 w 1017"/>
              <a:gd name="T65" fmla="*/ 1017 h 1017"/>
              <a:gd name="T66" fmla="*/ 200 w 1017"/>
              <a:gd name="T67" fmla="*/ 1016 h 1017"/>
              <a:gd name="T68" fmla="*/ 209 w 1017"/>
              <a:gd name="T69" fmla="*/ 1012 h 1017"/>
              <a:gd name="T70" fmla="*/ 808 w 1017"/>
              <a:gd name="T71" fmla="*/ 1012 h 1017"/>
              <a:gd name="T72" fmla="*/ 812 w 1017"/>
              <a:gd name="T73" fmla="*/ 1014 h 1017"/>
              <a:gd name="T74" fmla="*/ 822 w 1017"/>
              <a:gd name="T75" fmla="*/ 1017 h 1017"/>
              <a:gd name="T76" fmla="*/ 826 w 1017"/>
              <a:gd name="T77" fmla="*/ 1017 h 1017"/>
              <a:gd name="T78" fmla="*/ 837 w 1017"/>
              <a:gd name="T79" fmla="*/ 1016 h 1017"/>
              <a:gd name="T80" fmla="*/ 846 w 1017"/>
              <a:gd name="T81" fmla="*/ 1012 h 1017"/>
              <a:gd name="T82" fmla="*/ 850 w 1017"/>
              <a:gd name="T83" fmla="*/ 1007 h 1017"/>
              <a:gd name="T84" fmla="*/ 855 w 1017"/>
              <a:gd name="T85" fmla="*/ 1000 h 1017"/>
              <a:gd name="T86" fmla="*/ 858 w 1017"/>
              <a:gd name="T87" fmla="*/ 990 h 1017"/>
              <a:gd name="T88" fmla="*/ 858 w 1017"/>
              <a:gd name="T89" fmla="*/ 981 h 1017"/>
              <a:gd name="T90" fmla="*/ 737 w 1017"/>
              <a:gd name="T91" fmla="*/ 616 h 1017"/>
              <a:gd name="T92" fmla="*/ 1005 w 1017"/>
              <a:gd name="T93" fmla="*/ 407 h 1017"/>
              <a:gd name="T94" fmla="*/ 1012 w 1017"/>
              <a:gd name="T95" fmla="*/ 399 h 1017"/>
              <a:gd name="T96" fmla="*/ 1016 w 1017"/>
              <a:gd name="T97" fmla="*/ 390 h 1017"/>
              <a:gd name="T98" fmla="*/ 1017 w 1017"/>
              <a:gd name="T99" fmla="*/ 381 h 1017"/>
              <a:gd name="T100" fmla="*/ 1016 w 1017"/>
              <a:gd name="T101" fmla="*/ 371 h 1017"/>
              <a:gd name="T102" fmla="*/ 124 w 1017"/>
              <a:gd name="T103" fmla="*/ 413 h 1017"/>
              <a:gd name="T104" fmla="*/ 302 w 1017"/>
              <a:gd name="T105" fmla="*/ 551 h 1017"/>
              <a:gd name="T106" fmla="*/ 766 w 1017"/>
              <a:gd name="T107" fmla="*/ 904 h 1017"/>
              <a:gd name="T108" fmla="*/ 527 w 1017"/>
              <a:gd name="T109" fmla="*/ 737 h 1017"/>
              <a:gd name="T110" fmla="*/ 518 w 1017"/>
              <a:gd name="T111" fmla="*/ 733 h 1017"/>
              <a:gd name="T112" fmla="*/ 509 w 1017"/>
              <a:gd name="T113" fmla="*/ 732 h 1017"/>
              <a:gd name="T114" fmla="*/ 504 w 1017"/>
              <a:gd name="T115" fmla="*/ 732 h 1017"/>
              <a:gd name="T116" fmla="*/ 495 w 1017"/>
              <a:gd name="T117" fmla="*/ 735 h 1017"/>
              <a:gd name="T118" fmla="*/ 251 w 1017"/>
              <a:gd name="T119" fmla="*/ 904 h 1017"/>
              <a:gd name="T120" fmla="*/ 766 w 1017"/>
              <a:gd name="T121" fmla="*/ 904 h 1017"/>
              <a:gd name="T122" fmla="*/ 670 w 1017"/>
              <a:gd name="T123" fmla="*/ 413 h 1017"/>
              <a:gd name="T124" fmla="*/ 716 w 1017"/>
              <a:gd name="T125" fmla="*/ 5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6E8F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8" name="Freeform 84"/>
          <p:cNvSpPr>
            <a:spLocks noEditPoints="1"/>
          </p:cNvSpPr>
          <p:nvPr/>
        </p:nvSpPr>
        <p:spPr bwMode="auto">
          <a:xfrm>
            <a:off x="6178588" y="5267305"/>
            <a:ext cx="602055" cy="60205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6E8F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Freeform 61"/>
          <p:cNvSpPr>
            <a:spLocks noEditPoints="1"/>
          </p:cNvSpPr>
          <p:nvPr/>
        </p:nvSpPr>
        <p:spPr bwMode="auto">
          <a:xfrm>
            <a:off x="6176303" y="2513264"/>
            <a:ext cx="602055" cy="602055"/>
          </a:xfrm>
          <a:custGeom>
            <a:avLst/>
            <a:gdLst>
              <a:gd name="T0" fmla="*/ 890 w 1018"/>
              <a:gd name="T1" fmla="*/ 61 h 1017"/>
              <a:gd name="T2" fmla="*/ 876 w 1018"/>
              <a:gd name="T3" fmla="*/ 5 h 1017"/>
              <a:gd name="T4" fmla="*/ 147 w 1018"/>
              <a:gd name="T5" fmla="*/ 2 h 1017"/>
              <a:gd name="T6" fmla="*/ 127 w 1018"/>
              <a:gd name="T7" fmla="*/ 31 h 1017"/>
              <a:gd name="T8" fmla="*/ 131 w 1018"/>
              <a:gd name="T9" fmla="*/ 148 h 1017"/>
              <a:gd name="T10" fmla="*/ 24 w 1018"/>
              <a:gd name="T11" fmla="*/ 243 h 1017"/>
              <a:gd name="T12" fmla="*/ 3 w 1018"/>
              <a:gd name="T13" fmla="*/ 383 h 1017"/>
              <a:gd name="T14" fmla="*/ 61 w 1018"/>
              <a:gd name="T15" fmla="*/ 493 h 1017"/>
              <a:gd name="T16" fmla="*/ 170 w 1018"/>
              <a:gd name="T17" fmla="*/ 551 h 1017"/>
              <a:gd name="T18" fmla="*/ 274 w 1018"/>
              <a:gd name="T19" fmla="*/ 546 h 1017"/>
              <a:gd name="T20" fmla="*/ 382 w 1018"/>
              <a:gd name="T21" fmla="*/ 690 h 1017"/>
              <a:gd name="T22" fmla="*/ 410 w 1018"/>
              <a:gd name="T23" fmla="*/ 735 h 1017"/>
              <a:gd name="T24" fmla="*/ 410 w 1018"/>
              <a:gd name="T25" fmla="*/ 791 h 1017"/>
              <a:gd name="T26" fmla="*/ 379 w 1018"/>
              <a:gd name="T27" fmla="*/ 837 h 1017"/>
              <a:gd name="T28" fmla="*/ 318 w 1018"/>
              <a:gd name="T29" fmla="*/ 858 h 1017"/>
              <a:gd name="T30" fmla="*/ 248 w 1018"/>
              <a:gd name="T31" fmla="*/ 880 h 1017"/>
              <a:gd name="T32" fmla="*/ 197 w 1018"/>
              <a:gd name="T33" fmla="*/ 948 h 1017"/>
              <a:gd name="T34" fmla="*/ 196 w 1018"/>
              <a:gd name="T35" fmla="*/ 1003 h 1017"/>
              <a:gd name="T36" fmla="*/ 795 w 1018"/>
              <a:gd name="T37" fmla="*/ 1017 h 1017"/>
              <a:gd name="T38" fmla="*/ 826 w 1018"/>
              <a:gd name="T39" fmla="*/ 992 h 1017"/>
              <a:gd name="T40" fmla="*/ 812 w 1018"/>
              <a:gd name="T41" fmla="*/ 925 h 1017"/>
              <a:gd name="T42" fmla="*/ 750 w 1018"/>
              <a:gd name="T43" fmla="*/ 869 h 1017"/>
              <a:gd name="T44" fmla="*/ 681 w 1018"/>
              <a:gd name="T45" fmla="*/ 856 h 1017"/>
              <a:gd name="T46" fmla="*/ 633 w 1018"/>
              <a:gd name="T47" fmla="*/ 830 h 1017"/>
              <a:gd name="T48" fmla="*/ 605 w 1018"/>
              <a:gd name="T49" fmla="*/ 772 h 1017"/>
              <a:gd name="T50" fmla="*/ 616 w 1018"/>
              <a:gd name="T51" fmla="*/ 718 h 1017"/>
              <a:gd name="T52" fmla="*/ 639 w 1018"/>
              <a:gd name="T53" fmla="*/ 683 h 1017"/>
              <a:gd name="T54" fmla="*/ 774 w 1018"/>
              <a:gd name="T55" fmla="*/ 554 h 1017"/>
              <a:gd name="T56" fmla="*/ 887 w 1018"/>
              <a:gd name="T57" fmla="*/ 540 h 1017"/>
              <a:gd name="T58" fmla="*/ 983 w 1018"/>
              <a:gd name="T59" fmla="*/ 461 h 1017"/>
              <a:gd name="T60" fmla="*/ 1018 w 1018"/>
              <a:gd name="T61" fmla="*/ 342 h 1017"/>
              <a:gd name="T62" fmla="*/ 971 w 1018"/>
              <a:gd name="T63" fmla="*/ 210 h 1017"/>
              <a:gd name="T64" fmla="*/ 154 w 1018"/>
              <a:gd name="T65" fmla="*/ 481 h 1017"/>
              <a:gd name="T66" fmla="*/ 88 w 1018"/>
              <a:gd name="T67" fmla="*/ 426 h 1017"/>
              <a:gd name="T68" fmla="*/ 63 w 1018"/>
              <a:gd name="T69" fmla="*/ 345 h 1017"/>
              <a:gd name="T70" fmla="*/ 92 w 1018"/>
              <a:gd name="T71" fmla="*/ 256 h 1017"/>
              <a:gd name="T72" fmla="*/ 152 w 1018"/>
              <a:gd name="T73" fmla="*/ 252 h 1017"/>
              <a:gd name="T74" fmla="*/ 241 w 1018"/>
              <a:gd name="T75" fmla="*/ 488 h 1017"/>
              <a:gd name="T76" fmla="*/ 176 w 1018"/>
              <a:gd name="T77" fmla="*/ 487 h 1017"/>
              <a:gd name="T78" fmla="*/ 717 w 1018"/>
              <a:gd name="T79" fmla="*/ 925 h 1017"/>
              <a:gd name="T80" fmla="*/ 263 w 1018"/>
              <a:gd name="T81" fmla="*/ 954 h 1017"/>
              <a:gd name="T82" fmla="*/ 301 w 1018"/>
              <a:gd name="T83" fmla="*/ 925 h 1017"/>
              <a:gd name="T84" fmla="*/ 380 w 1018"/>
              <a:gd name="T85" fmla="*/ 910 h 1017"/>
              <a:gd name="T86" fmla="*/ 448 w 1018"/>
              <a:gd name="T87" fmla="*/ 854 h 1017"/>
              <a:gd name="T88" fmla="*/ 476 w 1018"/>
              <a:gd name="T89" fmla="*/ 778 h 1017"/>
              <a:gd name="T90" fmla="*/ 509 w 1018"/>
              <a:gd name="T91" fmla="*/ 795 h 1017"/>
              <a:gd name="T92" fmla="*/ 543 w 1018"/>
              <a:gd name="T93" fmla="*/ 778 h 1017"/>
              <a:gd name="T94" fmla="*/ 578 w 1018"/>
              <a:gd name="T95" fmla="*/ 865 h 1017"/>
              <a:gd name="T96" fmla="*/ 653 w 1018"/>
              <a:gd name="T97" fmla="*/ 915 h 1017"/>
              <a:gd name="T98" fmla="*/ 494 w 1018"/>
              <a:gd name="T99" fmla="*/ 709 h 1017"/>
              <a:gd name="T100" fmla="*/ 329 w 1018"/>
              <a:gd name="T101" fmla="*/ 511 h 1017"/>
              <a:gd name="T102" fmla="*/ 247 w 1018"/>
              <a:gd name="T103" fmla="*/ 342 h 1017"/>
              <a:gd name="T104" fmla="*/ 196 w 1018"/>
              <a:gd name="T105" fmla="*/ 132 h 1017"/>
              <a:gd name="T106" fmla="*/ 817 w 1018"/>
              <a:gd name="T107" fmla="*/ 164 h 1017"/>
              <a:gd name="T108" fmla="*/ 762 w 1018"/>
              <a:gd name="T109" fmla="*/ 369 h 1017"/>
              <a:gd name="T110" fmla="*/ 663 w 1018"/>
              <a:gd name="T111" fmla="*/ 550 h 1017"/>
              <a:gd name="T112" fmla="*/ 509 w 1018"/>
              <a:gd name="T113" fmla="*/ 722 h 1017"/>
              <a:gd name="T114" fmla="*/ 911 w 1018"/>
              <a:gd name="T115" fmla="*/ 448 h 1017"/>
              <a:gd name="T116" fmla="*/ 842 w 1018"/>
              <a:gd name="T117" fmla="*/ 487 h 1017"/>
              <a:gd name="T118" fmla="*/ 777 w 1018"/>
              <a:gd name="T119" fmla="*/ 489 h 1017"/>
              <a:gd name="T120" fmla="*/ 866 w 1018"/>
              <a:gd name="T121" fmla="*/ 252 h 1017"/>
              <a:gd name="T122" fmla="*/ 926 w 1018"/>
              <a:gd name="T123" fmla="*/ 257 h 1017"/>
              <a:gd name="T124" fmla="*/ 955 w 1018"/>
              <a:gd name="T125" fmla="*/ 34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6E8F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098394" y="2149905"/>
            <a:ext cx="1713623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gradFill>
                  <a:gsLst>
                    <a:gs pos="64000">
                      <a:srgbClr val="618695"/>
                    </a:gs>
                    <a:gs pos="0">
                      <a:schemeClr val="bg1">
                        <a:alpha val="38000"/>
                      </a:schemeClr>
                    </a:gs>
                  </a:gsLst>
                  <a:lin ang="5340000" scaled="0"/>
                </a:gra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Part 02</a:t>
            </a:r>
            <a:endParaRPr lang="en-US" altLang="zh-CN" sz="3200" spc="225" dirty="0">
              <a:gradFill>
                <a:gsLst>
                  <a:gs pos="64000">
                    <a:srgbClr val="618695"/>
                  </a:gs>
                  <a:gs pos="0">
                    <a:schemeClr val="bg1">
                      <a:alpha val="38000"/>
                    </a:schemeClr>
                  </a:gs>
                </a:gsLst>
                <a:lin ang="5340000" scaled="0"/>
              </a:gra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044695" y="2644273"/>
            <a:ext cx="3441057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路径工具及其使用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144943" y="3570419"/>
            <a:ext cx="1713623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gradFill>
                  <a:gsLst>
                    <a:gs pos="64000">
                      <a:srgbClr val="618695"/>
                    </a:gs>
                    <a:gs pos="0">
                      <a:schemeClr val="bg1">
                        <a:alpha val="38000"/>
                      </a:schemeClr>
                    </a:gs>
                  </a:gsLst>
                  <a:lin ang="5340000" scaled="0"/>
                </a:gra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Part 03</a:t>
            </a:r>
            <a:endParaRPr lang="en-US" altLang="zh-CN" sz="3200" spc="225" dirty="0">
              <a:gradFill>
                <a:gsLst>
                  <a:gs pos="64000">
                    <a:srgbClr val="618695"/>
                  </a:gs>
                  <a:gs pos="0">
                    <a:schemeClr val="bg1">
                      <a:alpha val="38000"/>
                    </a:schemeClr>
                  </a:gs>
                </a:gsLst>
                <a:lin ang="5340000" scaled="0"/>
              </a:gra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091244" y="4064787"/>
            <a:ext cx="3441057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“路径”选项卡的使用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52093" y="4901557"/>
            <a:ext cx="181448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gradFill>
                  <a:gsLst>
                    <a:gs pos="64000">
                      <a:srgbClr val="618695"/>
                    </a:gs>
                    <a:gs pos="0">
                      <a:schemeClr val="bg1">
                        <a:alpha val="38000"/>
                      </a:schemeClr>
                    </a:gs>
                  </a:gsLst>
                  <a:lin ang="5340000" scaled="0"/>
                </a:gra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Part 04</a:t>
            </a:r>
            <a:endParaRPr lang="en-US" altLang="zh-CN" sz="3200" spc="225" dirty="0">
              <a:gradFill>
                <a:gsLst>
                  <a:gs pos="64000">
                    <a:srgbClr val="618695"/>
                  </a:gs>
                  <a:gs pos="0">
                    <a:schemeClr val="bg1">
                      <a:alpha val="38000"/>
                    </a:schemeClr>
                  </a:gs>
                </a:gsLst>
                <a:lin ang="5340000" scaled="0"/>
              </a:gra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098394" y="5395925"/>
            <a:ext cx="3441057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课后作业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bldLvl="0" animBg="1"/>
      <p:bldP spid="37" grpId="0" bldLvl="0" animBg="1"/>
      <p:bldP spid="38" grpId="0" bldLvl="0" animBg="1"/>
      <p:bldP spid="39" grpId="0" bldLvl="0" animBg="1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E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627773" y="1384935"/>
            <a:ext cx="3162300" cy="4089400"/>
          </a:xfrm>
          <a:prstGeom prst="parallelogram">
            <a:avLst/>
          </a:prstGeom>
          <a:solidFill>
            <a:srgbClr val="CB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76695" y="2049510"/>
            <a:ext cx="2464455" cy="219290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13800" spc="225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1</a:t>
            </a:r>
            <a:endParaRPr sz="13800" spc="225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67605" y="2933065"/>
            <a:ext cx="6320155" cy="9918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6000" spc="225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路径及其作用</a:t>
            </a:r>
            <a:endParaRPr lang="zh-CN" altLang="en-US" sz="6000" spc="225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9" grpId="0" bldLvl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/>
          <p:cNvSpPr/>
          <p:nvPr/>
        </p:nvSpPr>
        <p:spPr>
          <a:xfrm>
            <a:off x="762000" y="623570"/>
            <a:ext cx="10320020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" panose="020B0502040204020203" pitchFamily="34" charset="0"/>
              </a:rPr>
              <a:t>  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" panose="020B0502040204020203" pitchFamily="34" charset="0"/>
              </a:rPr>
              <a:t>路径是Photoshop CS6中的重要工具，主要用于选择光滑图像区域、辅助抠图、绘制光滑线条、定义画笔等工具的绘制轨迹、输出输入路径及进行路径与选择区域之间的转换，功能非常强大。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0460" y="2558415"/>
            <a:ext cx="6407785" cy="351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E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627773" y="1384935"/>
            <a:ext cx="3162300" cy="4089400"/>
          </a:xfrm>
          <a:prstGeom prst="parallelogram">
            <a:avLst/>
          </a:prstGeom>
          <a:solidFill>
            <a:srgbClr val="CB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76695" y="2049510"/>
            <a:ext cx="2464455" cy="21920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3800" spc="225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2</a:t>
            </a:r>
            <a:endParaRPr lang="en-US" sz="13800" spc="225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67605" y="2933065"/>
            <a:ext cx="6320155" cy="7454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4400" spc="225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路径工具及其使用</a:t>
            </a:r>
            <a:endParaRPr lang="zh-CN" altLang="en-US" sz="4400" spc="225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9" grpId="0" bldLvl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/>
          <p:cNvSpPr/>
          <p:nvPr/>
        </p:nvSpPr>
        <p:spPr>
          <a:xfrm>
            <a:off x="762000" y="623570"/>
            <a:ext cx="1032002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" panose="020B0502040204020203" pitchFamily="34" charset="0"/>
              </a:rPr>
              <a:t>  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" panose="020B0502040204020203" pitchFamily="34" charset="0"/>
              </a:rPr>
              <a:t>Photoshop CS6中提供了一组用于生成、编辑、设置路径的工具，这些工具主要汇集在工具栏的钢笔工具组、形状工具组和选取工具组中。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074" r="1866" b="4258"/>
          <a:stretch>
            <a:fillRect/>
          </a:stretch>
        </p:blipFill>
        <p:spPr>
          <a:xfrm>
            <a:off x="4105910" y="1979930"/>
            <a:ext cx="6441440" cy="436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660990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路径工具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565" y="4370070"/>
            <a:ext cx="398653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路径工具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。右键点击“钢笔工具 ”图标，弹出钢笔工具组，如图8-2所示。按照功能可将这些工具分成三大类：节点定义工具、节点增删工具和节点调整工具。</a:t>
            </a:r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08500" y="4577715"/>
            <a:ext cx="35807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、路径工具的基本使用方法。打开素材图片，在工具栏中选择钢笔工具建立路径，绘制路径的开始点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8365" y="4577715"/>
            <a:ext cx="34855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将鼠标移动到需要建立第2个锚点的位置单击，并重复此操作，直到绘制线段回到开始点，单击即可完成一个封闭式的路径制作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205" y="1898650"/>
            <a:ext cx="3996690" cy="2331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760" y="1747520"/>
            <a:ext cx="2975610" cy="2482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90" y="1660525"/>
            <a:ext cx="2766695" cy="257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其他路径工具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0420" y="4297680"/>
            <a:ext cx="48031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形状工具组包括六个绘制矢量图形的工具，如图所示。无论使用哪个形状工具绘制路径或形状，在默认设置下，绘制出的路径都会自动填充为前景色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08190" y="4297680"/>
            <a:ext cx="38455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、选取工具组由两个工具组成。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3690" y="1405255"/>
            <a:ext cx="3738245" cy="2389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90" y="2461895"/>
            <a:ext cx="3998595" cy="1332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0" grpId="0"/>
      <p:bldP spid="21" grpId="0"/>
    </p:bld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</p:tagLst>
</file>

<file path=ppt/tags/tag2.xml><?xml version="1.0" encoding="utf-8"?>
<p:tagLst xmlns:p="http://schemas.openxmlformats.org/presentationml/2006/main">
  <p:tag name="ISPRING_PRESENTATION_TITLE" val="年终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1585</Words>
  <Application>WPS 演示</Application>
  <PresentationFormat>宽屏</PresentationFormat>
  <Paragraphs>119</Paragraphs>
  <Slides>21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4" baseType="lpstr">
      <vt:lpstr>Arial</vt:lpstr>
      <vt:lpstr>宋体</vt:lpstr>
      <vt:lpstr>Wingdings</vt:lpstr>
      <vt:lpstr>包图粗朗体</vt:lpstr>
      <vt:lpstr>字魂59号-创粗黑</vt:lpstr>
      <vt:lpstr>字魂58号-创中黑</vt:lpstr>
      <vt:lpstr>Segoe UI</vt:lpstr>
      <vt:lpstr>微软雅黑</vt:lpstr>
      <vt:lpstr>Arial Unicode MS</vt:lpstr>
      <vt:lpstr>等线 Light</vt:lpstr>
      <vt:lpstr>等线</vt:lpstr>
      <vt:lpstr>Lato Light</vt:lpstr>
      <vt:lpstr>Segoe Print</vt:lpstr>
      <vt:lpstr>Lato</vt:lpstr>
      <vt:lpstr>思源黑体</vt:lpstr>
      <vt:lpstr>黑体</vt:lpstr>
      <vt:lpstr>Segoe UI Light</vt:lpstr>
      <vt:lpstr>Gill Sans</vt:lpstr>
      <vt:lpstr>PMingLiU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年终工作总结</dc:title>
  <dc:creator>Vagun Vagun</dc:creator>
  <cp:lastModifiedBy>～</cp:lastModifiedBy>
  <cp:revision>137</cp:revision>
  <dcterms:created xsi:type="dcterms:W3CDTF">2019-07-04T08:14:00Z</dcterms:created>
  <dcterms:modified xsi:type="dcterms:W3CDTF">2020-03-04T04:27:49Z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