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40" r:id="rId3"/>
    <p:sldId id="404" r:id="rId5"/>
    <p:sldId id="405" r:id="rId6"/>
    <p:sldId id="410" r:id="rId7"/>
    <p:sldId id="444" r:id="rId8"/>
    <p:sldId id="446" r:id="rId9"/>
    <p:sldId id="445" r:id="rId10"/>
    <p:sldId id="411" r:id="rId11"/>
    <p:sldId id="412" r:id="rId12"/>
    <p:sldId id="295" r:id="rId13"/>
    <p:sldId id="300" r:id="rId14"/>
    <p:sldId id="343" r:id="rId15"/>
    <p:sldId id="362" r:id="rId16"/>
    <p:sldId id="376" r:id="rId17"/>
    <p:sldId id="361" r:id="rId18"/>
    <p:sldId id="354" r:id="rId19"/>
    <p:sldId id="345" r:id="rId20"/>
    <p:sldId id="380" r:id="rId21"/>
    <p:sldId id="381" r:id="rId22"/>
    <p:sldId id="382" r:id="rId23"/>
    <p:sldId id="378" r:id="rId24"/>
    <p:sldId id="383" r:id="rId25"/>
    <p:sldId id="384" r:id="rId26"/>
    <p:sldId id="385" r:id="rId27"/>
    <p:sldId id="386" r:id="rId28"/>
    <p:sldId id="387" r:id="rId29"/>
    <p:sldId id="389" r:id="rId30"/>
    <p:sldId id="391" r:id="rId31"/>
    <p:sldId id="377" r:id="rId32"/>
    <p:sldId id="317" r:id="rId33"/>
    <p:sldId id="392" r:id="rId34"/>
    <p:sldId id="393" r:id="rId35"/>
    <p:sldId id="394" r:id="rId36"/>
    <p:sldId id="395" r:id="rId37"/>
    <p:sldId id="396" r:id="rId38"/>
    <p:sldId id="390" r:id="rId39"/>
    <p:sldId id="359" r:id="rId40"/>
    <p:sldId id="352" r:id="rId41"/>
    <p:sldId id="357" r:id="rId42"/>
    <p:sldId id="297" r:id="rId43"/>
  </p:sldIdLst>
  <p:sldSz cx="12190095" cy="685927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074"/>
    <a:srgbClr val="94CFB4"/>
    <a:srgbClr val="148875"/>
    <a:srgbClr val="158976"/>
    <a:srgbClr val="7AB9AE"/>
    <a:srgbClr val="EB511F"/>
    <a:srgbClr val="3B7E87"/>
    <a:srgbClr val="A4604D"/>
    <a:srgbClr val="F46268"/>
    <a:srgbClr val="42A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3" autoAdjust="0"/>
    <p:restoredTop sz="97926" autoAdjust="0"/>
  </p:normalViewPr>
  <p:slideViewPr>
    <p:cSldViewPr snapToGrid="0" showGuides="1">
      <p:cViewPr varScale="1">
        <p:scale>
          <a:sx n="102" d="100"/>
          <a:sy n="102" d="100"/>
        </p:scale>
        <p:origin x="150" y="312"/>
      </p:cViewPr>
      <p:guideLst>
        <p:guide orient="horz" pos="2008"/>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F720A-314D-4436-AF00-AD2A4F0BE71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3471" y="442063"/>
            <a:ext cx="4368231" cy="30842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191" y="3802332"/>
            <a:ext cx="4511377" cy="4318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191" y="4386265"/>
            <a:ext cx="4511377" cy="228504"/>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4650" y="4818941"/>
            <a:ext cx="4487454" cy="1537223"/>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uiExpand="1"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microsoft.com/office/2007/relationships/hdphoto" Target="../media/image2.wdp"/><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pic>
        <p:nvPicPr>
          <p:cNvPr id="8" name="图片 7"/>
          <p:cNvPicPr>
            <a:picLocks noChangeAspect="1"/>
          </p:cNvPicPr>
          <p:nvPr userDrawn="1"/>
        </p:nvPicPr>
        <p:blipFill>
          <a:blip r:embed="rId15">
            <a:extLst>
              <a:ext uri="{BEBA8EAE-BF5A-486C-A8C5-ECC9F3942E4B}">
                <a14:imgProps xmlns:a14="http://schemas.microsoft.com/office/drawing/2010/main">
                  <a14:imgLayer r:embed="rId16">
                    <a14:imgEffect>
                      <a14:artisticTexturizer/>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2.xml"/><Relationship Id="rId6" Type="http://schemas.microsoft.com/office/2007/relationships/hdphoto" Target="../media/image8.wdp"/><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2.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8.wdp"/><Relationship Id="rId3" Type="http://schemas.openxmlformats.org/officeDocument/2006/relationships/image" Target="../media/image7.png"/><Relationship Id="rId2" Type="http://schemas.microsoft.com/office/2007/relationships/hdphoto" Target="../media/image4.wdp"/><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2.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8.wdp"/><Relationship Id="rId3" Type="http://schemas.openxmlformats.org/officeDocument/2006/relationships/image" Target="../media/image7.png"/><Relationship Id="rId2" Type="http://schemas.microsoft.com/office/2007/relationships/hdphoto" Target="../media/image4.wdp"/><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18.wdp"/><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4.xml"/><Relationship Id="rId2" Type="http://schemas.microsoft.com/office/2007/relationships/hdphoto" Target="../media/image10.wdp"/><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4.xml"/><Relationship Id="rId2" Type="http://schemas.microsoft.com/office/2007/relationships/hdphoto" Target="../media/image10.wdp"/><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2.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8.wdp"/><Relationship Id="rId3" Type="http://schemas.openxmlformats.org/officeDocument/2006/relationships/image" Target="../media/image7.png"/><Relationship Id="rId2" Type="http://schemas.microsoft.com/office/2007/relationships/hdphoto" Target="../media/image4.wdp"/><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24.png"/><Relationship Id="rId2" Type="http://schemas.microsoft.com/office/2007/relationships/hdphoto" Target="../media/image10.wdp"/><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5.png"/><Relationship Id="rId2" Type="http://schemas.microsoft.com/office/2007/relationships/hdphoto" Target="../media/image10.wdp"/><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26.png"/><Relationship Id="rId2" Type="http://schemas.microsoft.com/office/2007/relationships/hdphoto" Target="../media/image10.wdp"/><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hdphoto" Target="../media/image10.wdp"/><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24.png"/><Relationship Id="rId2" Type="http://schemas.microsoft.com/office/2007/relationships/hdphoto" Target="../media/image10.wdp"/><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27.png"/><Relationship Id="rId2" Type="http://schemas.microsoft.com/office/2007/relationships/hdphoto" Target="../media/image10.wdp"/><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8.png"/><Relationship Id="rId2" Type="http://schemas.microsoft.com/office/2007/relationships/hdphoto" Target="../media/image10.wdp"/><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29.png"/><Relationship Id="rId2" Type="http://schemas.microsoft.com/office/2007/relationships/hdphoto" Target="../media/image10.wdp"/><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24.png"/><Relationship Id="rId2" Type="http://schemas.microsoft.com/office/2007/relationships/hdphoto" Target="../media/image10.wdp"/><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30.png"/><Relationship Id="rId2" Type="http://schemas.microsoft.com/office/2007/relationships/hdphoto" Target="../media/image10.wdp"/><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16.png"/><Relationship Id="rId2" Type="http://schemas.microsoft.com/office/2007/relationships/hdphoto" Target="../media/image10.wdp"/><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2.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8.wdp"/><Relationship Id="rId3" Type="http://schemas.openxmlformats.org/officeDocument/2006/relationships/image" Target="../media/image7.png"/><Relationship Id="rId2" Type="http://schemas.microsoft.com/office/2007/relationships/hdphoto" Target="../media/image4.wdp"/><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32.wdp"/><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microsoft.com/office/2007/relationships/hdphoto" Target="../media/image10.wdp"/><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2.xml"/><Relationship Id="rId3" Type="http://schemas.openxmlformats.org/officeDocument/2006/relationships/image" Target="../media/image33.png"/><Relationship Id="rId2" Type="http://schemas.microsoft.com/office/2007/relationships/hdphoto" Target="../media/image10.wdp"/><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2.xml"/><Relationship Id="rId3" Type="http://schemas.openxmlformats.org/officeDocument/2006/relationships/image" Target="../media/image34.png"/><Relationship Id="rId2" Type="http://schemas.microsoft.com/office/2007/relationships/hdphoto" Target="../media/image10.wdp"/><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2.xml"/><Relationship Id="rId3" Type="http://schemas.openxmlformats.org/officeDocument/2006/relationships/image" Target="../media/image35.png"/><Relationship Id="rId2" Type="http://schemas.microsoft.com/office/2007/relationships/hdphoto" Target="../media/image10.wdp"/><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2.xml"/><Relationship Id="rId3" Type="http://schemas.openxmlformats.org/officeDocument/2006/relationships/image" Target="../media/image36.png"/><Relationship Id="rId2" Type="http://schemas.microsoft.com/office/2007/relationships/hdphoto" Target="../media/image10.wdp"/><Relationship Id="rId1" Type="http://schemas.openxmlformats.org/officeDocument/2006/relationships/image" Target="../media/image9.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2.xml"/><Relationship Id="rId3" Type="http://schemas.openxmlformats.org/officeDocument/2006/relationships/image" Target="../media/image37.png"/><Relationship Id="rId2" Type="http://schemas.microsoft.com/office/2007/relationships/hdphoto" Target="../media/image10.wdp"/><Relationship Id="rId1" Type="http://schemas.openxmlformats.org/officeDocument/2006/relationships/image" Target="../media/image9.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2.xml"/><Relationship Id="rId3" Type="http://schemas.openxmlformats.org/officeDocument/2006/relationships/image" Target="../media/image38.png"/><Relationship Id="rId2" Type="http://schemas.microsoft.com/office/2007/relationships/hdphoto" Target="../media/image10.wdp"/><Relationship Id="rId1"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12.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8.wdp"/><Relationship Id="rId3" Type="http://schemas.openxmlformats.org/officeDocument/2006/relationships/image" Target="../media/image7.png"/><Relationship Id="rId2" Type="http://schemas.microsoft.com/office/2007/relationships/hdphoto" Target="../media/image4.wdp"/><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hdphoto" Target="../media/image10.wdp"/><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2.xml"/><Relationship Id="rId6" Type="http://schemas.microsoft.com/office/2007/relationships/hdphoto" Target="../media/image8.wdp"/><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hdphoto" Target="../media/image10.wdp"/><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hdphoto" Target="../media/image10.wdp"/><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1905" y="1240"/>
            <a:ext cx="12190413" cy="6857107"/>
          </a:xfrm>
          <a:prstGeom prst="rect">
            <a:avLst/>
          </a:prstGeom>
        </p:spPr>
      </p:pic>
      <p:pic>
        <p:nvPicPr>
          <p:cNvPr id="10" name="图片 9"/>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4575162" y="455888"/>
            <a:ext cx="2075268" cy="2973906"/>
          </a:xfrm>
          <a:prstGeom prst="rect">
            <a:avLst/>
          </a:prstGeom>
        </p:spPr>
      </p:pic>
      <p:pic>
        <p:nvPicPr>
          <p:cNvPr id="39" name="图片 38"/>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rot="2523651">
            <a:off x="5253698" y="768031"/>
            <a:ext cx="2075268" cy="2973906"/>
          </a:xfrm>
          <a:prstGeom prst="rect">
            <a:avLst/>
          </a:prstGeom>
        </p:spPr>
      </p:pic>
      <p:pic>
        <p:nvPicPr>
          <p:cNvPr id="8" name="图片 7"/>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2209" y="690167"/>
            <a:ext cx="3075736" cy="2991468"/>
          </a:xfrm>
          <a:prstGeom prst="rect">
            <a:avLst/>
          </a:prstGeom>
        </p:spPr>
      </p:pic>
      <p:grpSp>
        <p:nvGrpSpPr>
          <p:cNvPr id="12" name="组合 11"/>
          <p:cNvGrpSpPr/>
          <p:nvPr/>
        </p:nvGrpSpPr>
        <p:grpSpPr>
          <a:xfrm>
            <a:off x="4436988" y="2733583"/>
            <a:ext cx="1662405" cy="816837"/>
            <a:chOff x="5140831" y="2088252"/>
            <a:chExt cx="1860966" cy="914400"/>
          </a:xfrm>
        </p:grpSpPr>
        <p:sp>
          <p:nvSpPr>
            <p:cNvPr id="23" name="矩形 22"/>
            <p:cNvSpPr/>
            <p:nvPr/>
          </p:nvSpPr>
          <p:spPr>
            <a:xfrm>
              <a:off x="5140831"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p:cNvSpPr/>
            <p:nvPr/>
          </p:nvSpPr>
          <p:spPr>
            <a:xfrm>
              <a:off x="6087398"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6121086" y="2733582"/>
            <a:ext cx="1662406" cy="816837"/>
            <a:chOff x="3247695" y="2088252"/>
            <a:chExt cx="1860967" cy="914400"/>
          </a:xfrm>
        </p:grpSpPr>
        <p:sp>
          <p:nvSpPr>
            <p:cNvPr id="34" name="矩形 33"/>
            <p:cNvSpPr/>
            <p:nvPr/>
          </p:nvSpPr>
          <p:spPr>
            <a:xfrm>
              <a:off x="3247695"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4194263"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图片 37"/>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flipH="1">
            <a:off x="9097833" y="691220"/>
            <a:ext cx="3075736" cy="2991468"/>
          </a:xfrm>
          <a:prstGeom prst="rect">
            <a:avLst/>
          </a:prstGeom>
        </p:spPr>
      </p:pic>
      <p:sp>
        <p:nvSpPr>
          <p:cNvPr id="2" name="矩形 1"/>
          <p:cNvSpPr/>
          <p:nvPr/>
        </p:nvSpPr>
        <p:spPr>
          <a:xfrm>
            <a:off x="4372717" y="3889865"/>
            <a:ext cx="3604587" cy="319997"/>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主讲人：孙蔚妍</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4" name="TextBox 4"/>
          <p:cNvSpPr txBox="1"/>
          <p:nvPr/>
        </p:nvSpPr>
        <p:spPr>
          <a:xfrm>
            <a:off x="4385336" y="2677889"/>
            <a:ext cx="954107" cy="922020"/>
          </a:xfrm>
          <a:prstGeom prst="rect">
            <a:avLst/>
          </a:prstGeom>
          <a:noFill/>
        </p:spPr>
        <p:txBody>
          <a:bodyPr wrap="square" rtlCol="0">
            <a:spAutoFit/>
          </a:bodyPr>
          <a:p>
            <a:pPr algn="ctr"/>
            <a:r>
              <a:rPr lang="zh-CN" altLang="en-US" sz="5400" spc="600" dirty="0">
                <a:solidFill>
                  <a:schemeClr val="bg1"/>
                </a:solidFill>
                <a:latin typeface="华文新魏" panose="02010800040101010101" pitchFamily="2" charset="-122"/>
                <a:ea typeface="华文新魏" panose="02010800040101010101" pitchFamily="2" charset="-122"/>
              </a:rPr>
              <a:t>插</a:t>
            </a:r>
            <a:endParaRPr lang="zh-CN" altLang="en-US" sz="5400" spc="600" dirty="0">
              <a:solidFill>
                <a:schemeClr val="bg1"/>
              </a:solidFill>
              <a:latin typeface="华文新魏" panose="02010800040101010101" pitchFamily="2" charset="-122"/>
              <a:ea typeface="华文新魏" panose="02010800040101010101" pitchFamily="2" charset="-122"/>
            </a:endParaRPr>
          </a:p>
        </p:txBody>
      </p:sp>
      <p:sp>
        <p:nvSpPr>
          <p:cNvPr id="5" name="TextBox 4"/>
          <p:cNvSpPr txBox="1"/>
          <p:nvPr/>
        </p:nvSpPr>
        <p:spPr>
          <a:xfrm>
            <a:off x="5249854" y="2677889"/>
            <a:ext cx="954108" cy="922020"/>
          </a:xfrm>
          <a:prstGeom prst="rect">
            <a:avLst/>
          </a:prstGeom>
          <a:noFill/>
        </p:spPr>
        <p:txBody>
          <a:bodyPr wrap="square" rtlCol="0">
            <a:spAutoFit/>
          </a:bodyPr>
          <a:p>
            <a:pPr algn="ctr"/>
            <a:r>
              <a:rPr lang="zh-CN" altLang="en-US" sz="5400" spc="600" dirty="0">
                <a:solidFill>
                  <a:schemeClr val="bg1"/>
                </a:solidFill>
                <a:latin typeface="华文新魏" panose="02010800040101010101" pitchFamily="2" charset="-122"/>
                <a:ea typeface="华文新魏" panose="02010800040101010101" pitchFamily="2" charset="-122"/>
              </a:rPr>
              <a:t>入</a:t>
            </a:r>
            <a:endParaRPr lang="zh-CN" altLang="en-US" sz="5400" spc="600" dirty="0">
              <a:solidFill>
                <a:schemeClr val="bg1"/>
              </a:solidFill>
              <a:latin typeface="华文新魏" panose="02010800040101010101" pitchFamily="2" charset="-122"/>
              <a:ea typeface="华文新魏" panose="02010800040101010101" pitchFamily="2" charset="-122"/>
            </a:endParaRPr>
          </a:p>
        </p:txBody>
      </p:sp>
      <p:sp>
        <p:nvSpPr>
          <p:cNvPr id="6" name="TextBox 4"/>
          <p:cNvSpPr txBox="1"/>
          <p:nvPr/>
        </p:nvSpPr>
        <p:spPr>
          <a:xfrm>
            <a:off x="6058686" y="2677889"/>
            <a:ext cx="954108" cy="922020"/>
          </a:xfrm>
          <a:prstGeom prst="rect">
            <a:avLst/>
          </a:prstGeom>
          <a:noFill/>
        </p:spPr>
        <p:txBody>
          <a:bodyPr wrap="square" rtlCol="0">
            <a:spAutoFit/>
          </a:bodyPr>
          <a:p>
            <a:pPr algn="ctr"/>
            <a:r>
              <a:rPr lang="zh-CN" altLang="en-US" sz="5400" spc="600" dirty="0">
                <a:solidFill>
                  <a:schemeClr val="bg1"/>
                </a:solidFill>
                <a:latin typeface="华文新魏" panose="02010800040101010101" pitchFamily="2" charset="-122"/>
                <a:ea typeface="华文新魏" panose="02010800040101010101" pitchFamily="2" charset="-122"/>
              </a:rPr>
              <a:t>对</a:t>
            </a:r>
            <a:endParaRPr lang="zh-CN" altLang="en-US" sz="5400" spc="600" dirty="0">
              <a:solidFill>
                <a:schemeClr val="bg1"/>
              </a:solidFill>
              <a:latin typeface="华文新魏" panose="02010800040101010101" pitchFamily="2" charset="-122"/>
              <a:ea typeface="华文新魏" panose="02010800040101010101" pitchFamily="2" charset="-122"/>
            </a:endParaRPr>
          </a:p>
        </p:txBody>
      </p:sp>
      <p:sp>
        <p:nvSpPr>
          <p:cNvPr id="7" name="TextBox 4"/>
          <p:cNvSpPr txBox="1"/>
          <p:nvPr/>
        </p:nvSpPr>
        <p:spPr>
          <a:xfrm>
            <a:off x="6908951" y="2677889"/>
            <a:ext cx="954107" cy="922020"/>
          </a:xfrm>
          <a:prstGeom prst="rect">
            <a:avLst/>
          </a:prstGeom>
          <a:noFill/>
        </p:spPr>
        <p:txBody>
          <a:bodyPr wrap="square" rtlCol="0">
            <a:spAutoFit/>
          </a:bodyPr>
          <a:p>
            <a:pPr algn="ctr"/>
            <a:r>
              <a:rPr lang="zh-CN" altLang="en-US" sz="5400" spc="600" dirty="0">
                <a:solidFill>
                  <a:schemeClr val="bg1"/>
                </a:solidFill>
                <a:latin typeface="华文新魏" panose="02010800040101010101" pitchFamily="2" charset="-122"/>
                <a:ea typeface="华文新魏" panose="02010800040101010101" pitchFamily="2" charset="-122"/>
              </a:rPr>
              <a:t>象</a:t>
            </a:r>
            <a:endParaRPr lang="zh-CN" altLang="en-US" sz="5400" spc="600" dirty="0">
              <a:solidFill>
                <a:schemeClr val="bg1"/>
              </a:solidFill>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6" name="矩形 35"/>
          <p:cNvSpPr/>
          <p:nvPr/>
        </p:nvSpPr>
        <p:spPr>
          <a:xfrm>
            <a:off x="4993446" y="820923"/>
            <a:ext cx="2226504" cy="106364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5400" b="1" dirty="0">
                <a:solidFill>
                  <a:srgbClr val="EA6074"/>
                </a:solidFill>
                <a:latin typeface="华文新魏" panose="02010800040101010101" pitchFamily="2" charset="-122"/>
                <a:ea typeface="华文新魏" panose="02010800040101010101" pitchFamily="2" charset="-122"/>
              </a:rPr>
              <a:t>目录</a:t>
            </a:r>
            <a:r>
              <a:rPr kumimoji="1" lang="en-US" altLang="zh-CN" sz="4400" b="1" dirty="0">
                <a:solidFill>
                  <a:srgbClr val="EA6074"/>
                </a:solidFill>
                <a:latin typeface="华文新魏" panose="02010800040101010101" pitchFamily="2" charset="-122"/>
                <a:ea typeface="华文新魏" panose="02010800040101010101" pitchFamily="2" charset="-122"/>
              </a:rPr>
              <a:t>/</a:t>
            </a:r>
            <a:endParaRPr kumimoji="1" lang="en-US" altLang="zh-CN" sz="4400" b="1" dirty="0">
              <a:solidFill>
                <a:srgbClr val="EA6074"/>
              </a:solidFill>
              <a:latin typeface="华文新魏" panose="02010800040101010101" pitchFamily="2" charset="-122"/>
              <a:ea typeface="华文新魏" panose="02010800040101010101" pitchFamily="2" charset="-122"/>
            </a:endParaRPr>
          </a:p>
          <a:p>
            <a:pPr algn="ctr"/>
            <a:r>
              <a:rPr lang="en-US" altLang="zh-CN" sz="2400" dirty="0">
                <a:solidFill>
                  <a:srgbClr val="EA6074"/>
                </a:solidFill>
                <a:latin typeface="华文新魏" panose="02010800040101010101" pitchFamily="2" charset="-122"/>
                <a:ea typeface="华文新魏" panose="02010800040101010101" pitchFamily="2" charset="-122"/>
              </a:rPr>
              <a:t>DIRECTORY</a:t>
            </a:r>
            <a:endParaRPr lang="zh-CN" altLang="en-US" sz="2400" dirty="0">
              <a:solidFill>
                <a:srgbClr val="EA6074"/>
              </a:solidFill>
              <a:latin typeface="华文新魏" panose="02010800040101010101" pitchFamily="2" charset="-122"/>
              <a:ea typeface="华文新魏" panose="02010800040101010101" pitchFamily="2" charset="-122"/>
            </a:endParaRPr>
          </a:p>
        </p:txBody>
      </p:sp>
      <p:sp>
        <p:nvSpPr>
          <p:cNvPr id="28" name="文本框 3"/>
          <p:cNvSpPr txBox="1"/>
          <p:nvPr/>
        </p:nvSpPr>
        <p:spPr>
          <a:xfrm>
            <a:off x="2547677" y="2551849"/>
            <a:ext cx="3368522" cy="521970"/>
          </a:xfrm>
          <a:prstGeom prst="rect">
            <a:avLst/>
          </a:prstGeom>
          <a:solidFill>
            <a:srgbClr val="EA6074"/>
          </a:solidFill>
          <a:ln w="38100">
            <a:noFill/>
          </a:ln>
        </p:spPr>
        <p:txBody>
          <a:bodyPr wrap="square" rtlCol="0">
            <a:spAutoFit/>
          </a:bodyPr>
          <a:lstStyle/>
          <a:p>
            <a:pPr algn="ctr"/>
            <a:r>
              <a:rPr kumimoji="1" lang="en-US" altLang="zh-CN" sz="2800" dirty="0">
                <a:solidFill>
                  <a:schemeClr val="bg1"/>
                </a:solidFill>
                <a:latin typeface="华文新魏" panose="02010800040101010101" pitchFamily="2" charset="-122"/>
                <a:ea typeface="华文新魏" panose="02010800040101010101" pitchFamily="2" charset="-122"/>
              </a:rPr>
              <a:t>01.</a:t>
            </a:r>
            <a:r>
              <a:rPr kumimoji="1" lang="zh-CN" altLang="en-US" sz="2800" dirty="0">
                <a:solidFill>
                  <a:schemeClr val="bg1"/>
                </a:solidFill>
                <a:latin typeface="华文新魏" panose="02010800040101010101" pitchFamily="2" charset="-122"/>
                <a:ea typeface="华文新魏" panose="02010800040101010101" pitchFamily="2" charset="-122"/>
              </a:rPr>
              <a:t>课前提示</a:t>
            </a:r>
            <a:endParaRPr kumimoji="1" lang="zh-CN" altLang="en-US" sz="2800" dirty="0">
              <a:solidFill>
                <a:schemeClr val="bg1"/>
              </a:solidFill>
              <a:latin typeface="华文新魏" panose="02010800040101010101" pitchFamily="2" charset="-122"/>
              <a:ea typeface="华文新魏" panose="02010800040101010101" pitchFamily="2" charset="-122"/>
            </a:endParaRPr>
          </a:p>
        </p:txBody>
      </p:sp>
      <p:sp>
        <p:nvSpPr>
          <p:cNvPr id="29" name="文本框 4"/>
          <p:cNvSpPr txBox="1"/>
          <p:nvPr/>
        </p:nvSpPr>
        <p:spPr>
          <a:xfrm>
            <a:off x="2547675" y="3532801"/>
            <a:ext cx="3368523" cy="521970"/>
          </a:xfrm>
          <a:prstGeom prst="rect">
            <a:avLst/>
          </a:prstGeom>
          <a:solidFill>
            <a:srgbClr val="EA6074"/>
          </a:solidFill>
          <a:ln w="38100">
            <a:noFill/>
          </a:ln>
        </p:spPr>
        <p:txBody>
          <a:bodyPr wrap="square" rtlCol="0">
            <a:spAutoFit/>
          </a:bodyPr>
          <a:lstStyle/>
          <a:p>
            <a:pPr algn="ctr"/>
            <a:r>
              <a:rPr kumimoji="1" lang="en-US" altLang="zh-CN" sz="2800" dirty="0">
                <a:solidFill>
                  <a:schemeClr val="bg1"/>
                </a:solidFill>
                <a:latin typeface="华文新魏" panose="02010800040101010101" pitchFamily="2" charset="-122"/>
                <a:ea typeface="华文新魏" panose="02010800040101010101" pitchFamily="2" charset="-122"/>
              </a:rPr>
              <a:t>03.</a:t>
            </a:r>
            <a:r>
              <a:rPr kumimoji="1" lang="zh-CN" altLang="en-US" sz="2800" dirty="0">
                <a:solidFill>
                  <a:schemeClr val="bg1"/>
                </a:solidFill>
                <a:latin typeface="华文新魏" panose="02010800040101010101" pitchFamily="2" charset="-122"/>
                <a:ea typeface="华文新魏" panose="02010800040101010101" pitchFamily="2" charset="-122"/>
              </a:rPr>
              <a:t>探究活动二</a:t>
            </a:r>
            <a:endParaRPr kumimoji="1" lang="zh-CN" altLang="en-US" sz="2800" dirty="0">
              <a:solidFill>
                <a:schemeClr val="bg1"/>
              </a:solidFill>
              <a:latin typeface="华文新魏" panose="02010800040101010101" pitchFamily="2" charset="-122"/>
              <a:ea typeface="华文新魏" panose="02010800040101010101" pitchFamily="2" charset="-122"/>
            </a:endParaRPr>
          </a:p>
        </p:txBody>
      </p:sp>
      <p:sp>
        <p:nvSpPr>
          <p:cNvPr id="39" name="文本框 7"/>
          <p:cNvSpPr txBox="1"/>
          <p:nvPr/>
        </p:nvSpPr>
        <p:spPr>
          <a:xfrm>
            <a:off x="6262426" y="2551849"/>
            <a:ext cx="3368523" cy="521970"/>
          </a:xfrm>
          <a:prstGeom prst="rect">
            <a:avLst/>
          </a:prstGeom>
          <a:solidFill>
            <a:srgbClr val="EA6074"/>
          </a:solidFill>
          <a:ln w="38100">
            <a:noFill/>
          </a:ln>
        </p:spPr>
        <p:txBody>
          <a:bodyPr wrap="square" rtlCol="0">
            <a:spAutoFit/>
          </a:bodyPr>
          <a:lstStyle/>
          <a:p>
            <a:pPr algn="ctr"/>
            <a:r>
              <a:rPr kumimoji="1" lang="en-US" altLang="zh-CN" sz="2800" dirty="0">
                <a:solidFill>
                  <a:schemeClr val="bg1"/>
                </a:solidFill>
                <a:latin typeface="华文新魏" panose="02010800040101010101" pitchFamily="2" charset="-122"/>
                <a:ea typeface="华文新魏" panose="02010800040101010101" pitchFamily="2" charset="-122"/>
              </a:rPr>
              <a:t>02.</a:t>
            </a:r>
            <a:r>
              <a:rPr kumimoji="1" lang="zh-CN" altLang="en-US" sz="2800" dirty="0">
                <a:solidFill>
                  <a:schemeClr val="bg1"/>
                </a:solidFill>
                <a:latin typeface="华文新魏" panose="02010800040101010101" pitchFamily="2" charset="-122"/>
                <a:ea typeface="华文新魏" panose="02010800040101010101" pitchFamily="2" charset="-122"/>
              </a:rPr>
              <a:t>探究活动一</a:t>
            </a:r>
            <a:endParaRPr kumimoji="1" lang="zh-CN" altLang="en-US" sz="2800" dirty="0">
              <a:solidFill>
                <a:schemeClr val="bg1"/>
              </a:solidFill>
              <a:latin typeface="华文新魏" panose="02010800040101010101" pitchFamily="2" charset="-122"/>
              <a:ea typeface="华文新魏" panose="02010800040101010101" pitchFamily="2" charset="-122"/>
            </a:endParaRPr>
          </a:p>
        </p:txBody>
      </p:sp>
      <p:sp>
        <p:nvSpPr>
          <p:cNvPr id="55" name="文本框 8"/>
          <p:cNvSpPr txBox="1"/>
          <p:nvPr/>
        </p:nvSpPr>
        <p:spPr>
          <a:xfrm>
            <a:off x="6262426" y="3532800"/>
            <a:ext cx="3368523" cy="521970"/>
          </a:xfrm>
          <a:prstGeom prst="rect">
            <a:avLst/>
          </a:prstGeom>
          <a:solidFill>
            <a:srgbClr val="EA6074"/>
          </a:solidFill>
          <a:ln w="38100">
            <a:noFill/>
          </a:ln>
        </p:spPr>
        <p:txBody>
          <a:bodyPr wrap="square" rtlCol="0">
            <a:spAutoFit/>
          </a:bodyPr>
          <a:lstStyle/>
          <a:p>
            <a:pPr algn="ctr"/>
            <a:r>
              <a:rPr kumimoji="1" lang="en-US" altLang="zh-CN" sz="2800" dirty="0">
                <a:solidFill>
                  <a:schemeClr val="bg1"/>
                </a:solidFill>
                <a:latin typeface="华文新魏" panose="02010800040101010101" pitchFamily="2" charset="-122"/>
                <a:ea typeface="华文新魏" panose="02010800040101010101" pitchFamily="2" charset="-122"/>
              </a:rPr>
              <a:t>04.</a:t>
            </a:r>
            <a:r>
              <a:rPr kumimoji="1" lang="zh-CN" altLang="en-US" sz="2800" dirty="0">
                <a:solidFill>
                  <a:schemeClr val="bg1"/>
                </a:solidFill>
                <a:latin typeface="华文新魏" panose="02010800040101010101" pitchFamily="2" charset="-122"/>
                <a:ea typeface="华文新魏" panose="02010800040101010101" pitchFamily="2" charset="-122"/>
              </a:rPr>
              <a:t>总结评价</a:t>
            </a:r>
            <a:endParaRPr kumimoji="1" lang="zh-CN" altLang="en-US" sz="2800" dirty="0">
              <a:solidFill>
                <a:schemeClr val="bg1"/>
              </a:solidFill>
              <a:latin typeface="华文新魏" panose="02010800040101010101" pitchFamily="2" charset="-122"/>
              <a:ea typeface="华文新魏" panose="02010800040101010101" pitchFamily="2" charset="-122"/>
            </a:endParaRPr>
          </a:p>
        </p:txBody>
      </p:sp>
      <p:pic>
        <p:nvPicPr>
          <p:cNvPr id="10" name="图片 9"/>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2209" y="690167"/>
            <a:ext cx="3075736" cy="2991468"/>
          </a:xfrm>
          <a:prstGeom prst="rect">
            <a:avLst/>
          </a:prstGeom>
        </p:spPr>
      </p:pic>
      <p:pic>
        <p:nvPicPr>
          <p:cNvPr id="12" name="图片 11"/>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8835413" y="596993"/>
            <a:ext cx="2075268" cy="2973906"/>
          </a:xfrm>
          <a:prstGeom prst="rect">
            <a:avLst/>
          </a:prstGeom>
        </p:spPr>
      </p:pic>
      <p:pic>
        <p:nvPicPr>
          <p:cNvPr id="13" name="图片 12"/>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rot="2523651">
            <a:off x="9732494" y="769972"/>
            <a:ext cx="2075268" cy="29739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804291" y="1068101"/>
            <a:ext cx="3075736" cy="2991468"/>
          </a:xfrm>
          <a:prstGeom prst="rect">
            <a:avLst/>
          </a:prstGeom>
        </p:spPr>
      </p:pic>
      <p:pic>
        <p:nvPicPr>
          <p:cNvPr id="14" name="图片 13"/>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8075193" y="903902"/>
            <a:ext cx="2075268" cy="2973906"/>
          </a:xfrm>
          <a:prstGeom prst="rect">
            <a:avLst/>
          </a:prstGeom>
        </p:spPr>
      </p:pic>
      <p:pic>
        <p:nvPicPr>
          <p:cNvPr id="15" name="图片 14"/>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rot="2523651">
            <a:off x="9048474" y="1076881"/>
            <a:ext cx="2075268" cy="2973906"/>
          </a:xfrm>
          <a:prstGeom prst="rect">
            <a:avLst/>
          </a:prstGeom>
        </p:spPr>
      </p:pic>
      <p:grpSp>
        <p:nvGrpSpPr>
          <p:cNvPr id="37" name="组合 36"/>
          <p:cNvGrpSpPr/>
          <p:nvPr/>
        </p:nvGrpSpPr>
        <p:grpSpPr>
          <a:xfrm>
            <a:off x="4477929" y="1737740"/>
            <a:ext cx="3240000" cy="1686212"/>
            <a:chOff x="1353501" y="2407745"/>
            <a:chExt cx="3240000" cy="1686212"/>
          </a:xfrm>
        </p:grpSpPr>
        <p:sp>
          <p:nvSpPr>
            <p:cNvPr id="38" name="文本框 2"/>
            <p:cNvSpPr txBox="1"/>
            <p:nvPr/>
          </p:nvSpPr>
          <p:spPr>
            <a:xfrm>
              <a:off x="2220495" y="2407745"/>
              <a:ext cx="1506012" cy="645160"/>
            </a:xfrm>
            <a:prstGeom prst="rect">
              <a:avLst/>
            </a:prstGeom>
            <a:solidFill>
              <a:srgbClr val="EA6074"/>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01</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40" name="文本框 12"/>
            <p:cNvSpPr txBox="1"/>
            <p:nvPr/>
          </p:nvSpPr>
          <p:spPr>
            <a:xfrm>
              <a:off x="1507925" y="3104300"/>
              <a:ext cx="2931160" cy="922020"/>
            </a:xfrm>
            <a:prstGeom prst="rect">
              <a:avLst/>
            </a:prstGeom>
            <a:noFill/>
          </p:spPr>
          <p:txBody>
            <a:bodyPr wrap="none" rtlCol="0">
              <a:spAutoFit/>
            </a:bodyPr>
            <a:lstStyle/>
            <a:p>
              <a:pPr algn="ctr"/>
              <a:r>
                <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rPr>
                <a:t>课前提示</a:t>
              </a:r>
              <a:endPar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41" name="矩形 40"/>
            <p:cNvSpPr/>
            <p:nvPr/>
          </p:nvSpPr>
          <p:spPr>
            <a:xfrm>
              <a:off x="1353501" y="4075957"/>
              <a:ext cx="3240000" cy="18000"/>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3B7E87"/>
                </a:solidFill>
                <a:latin typeface="华文新魏" panose="02010800040101010101" pitchFamily="2" charset="-122"/>
                <a:ea typeface="华文新魏"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90853" y="2108366"/>
            <a:ext cx="6259750" cy="3091815"/>
          </a:xfrm>
          <a:prstGeom prst="rect">
            <a:avLst/>
          </a:prstGeom>
          <a:noFill/>
        </p:spPr>
        <p:txBody>
          <a:bodyPr wrap="square" rtlCol="0">
            <a:spAutoFit/>
          </a:bodyPr>
          <a:lstStyle/>
          <a:p>
            <a:pPr>
              <a:lnSpc>
                <a:spcPct val="150000"/>
              </a:lnSpc>
            </a:pPr>
            <a:r>
              <a:rPr lang="zh-CN" altLang="en-US" sz="2000" b="1" dirty="0">
                <a:solidFill>
                  <a:srgbClr val="FF8CB4"/>
                </a:solidFill>
                <a:latin typeface="方正兰亭黑_GBK" panose="02000000000000000000" pitchFamily="2" charset="-122"/>
                <a:ea typeface="方正兰亭黑_GBK" panose="02000000000000000000" pitchFamily="2" charset="-122"/>
              </a:rPr>
              <a:t>课前要求</a:t>
            </a:r>
            <a:r>
              <a:rPr lang="zh-CN" altLang="en-US" sz="2000" b="1" dirty="0">
                <a:solidFill>
                  <a:srgbClr val="FF8CB4"/>
                </a:solidFill>
                <a:latin typeface="方正兰亭黑_GBK" panose="02000000000000000000" pitchFamily="2" charset="-122"/>
                <a:ea typeface="方正兰亭黑_GBK" panose="02000000000000000000" pitchFamily="2" charset="-122"/>
              </a:rPr>
              <a:t>：</a:t>
            </a:r>
            <a:endParaRPr lang="zh-CN" altLang="en-US" sz="2000" b="1" dirty="0">
              <a:solidFill>
                <a:srgbClr val="FF8CB4"/>
              </a:solidFill>
              <a:latin typeface="方正兰亭黑_GBK" panose="02000000000000000000" pitchFamily="2" charset="-122"/>
              <a:ea typeface="方正兰亭黑_GBK" panose="02000000000000000000" pitchFamily="2" charset="-122"/>
            </a:endParaRPr>
          </a:p>
          <a:p>
            <a:pPr>
              <a:lnSpc>
                <a:spcPct val="150000"/>
              </a:lnSpc>
            </a:pPr>
            <a:r>
              <a:rPr lang="zh-CN" altLang="en-US" dirty="0">
                <a:latin typeface="方正兰亭黑_GBK" panose="02000000000000000000" pitchFamily="2" charset="-122"/>
                <a:ea typeface="方正兰亭黑_GBK" panose="02000000000000000000" pitchFamily="2" charset="-122"/>
              </a:rPr>
              <a:t>在观看微课前先对课</a:t>
            </a:r>
            <a:r>
              <a:rPr lang="zh-CN" altLang="en-US"/>
              <a:t>本内容</a:t>
            </a:r>
            <a:r>
              <a:rPr lang="zh-CN" altLang="en-US" dirty="0">
                <a:latin typeface="方正兰亭黑_GBK" panose="02000000000000000000" pitchFamily="2" charset="-122"/>
                <a:ea typeface="方正兰亭黑_GBK" panose="02000000000000000000" pitchFamily="2" charset="-122"/>
              </a:rPr>
              <a:t>进行预习，针对自己在学习中的难点，认真观看微课视频，学练结合，巩固运用。</a:t>
            </a:r>
            <a:br>
              <a:rPr lang="zh-CN" altLang="en-US" dirty="0">
                <a:latin typeface="方正兰亭黑_GBK" panose="02000000000000000000" pitchFamily="2" charset="-122"/>
                <a:ea typeface="方正兰亭黑_GBK" panose="02000000000000000000" pitchFamily="2" charset="-122"/>
              </a:rPr>
            </a:br>
            <a:r>
              <a:rPr lang="zh-CN" altLang="en-US" sz="2000" b="1" dirty="0">
                <a:solidFill>
                  <a:srgbClr val="FF8CB4"/>
                </a:solidFill>
                <a:latin typeface="方正兰亭黑_GBK" panose="02000000000000000000" pitchFamily="2" charset="-122"/>
                <a:ea typeface="方正兰亭黑_GBK" panose="02000000000000000000" pitchFamily="2" charset="-122"/>
              </a:rPr>
              <a:t>上课</a:t>
            </a:r>
            <a:r>
              <a:rPr lang="zh-CN" altLang="en-US" sz="2000" b="1" dirty="0">
                <a:solidFill>
                  <a:srgbClr val="FF8CB4"/>
                </a:solidFill>
                <a:latin typeface="方正兰亭黑_GBK" panose="02000000000000000000" pitchFamily="2" charset="-122"/>
                <a:ea typeface="方正兰亭黑_GBK" panose="02000000000000000000" pitchFamily="2" charset="-122"/>
              </a:rPr>
              <a:t>班训：</a:t>
            </a:r>
            <a:endParaRPr lang="zh-CN" altLang="en-US" sz="2000" b="1" dirty="0">
              <a:solidFill>
                <a:srgbClr val="FF8CB4"/>
              </a:solidFill>
              <a:latin typeface="方正兰亭黑_GBK" panose="02000000000000000000" pitchFamily="2" charset="-122"/>
              <a:ea typeface="方正兰亭黑_GBK" panose="02000000000000000000" pitchFamily="2" charset="-122"/>
            </a:endParaRPr>
          </a:p>
          <a:p>
            <a:pPr>
              <a:lnSpc>
                <a:spcPct val="150000"/>
              </a:lnSpc>
            </a:pPr>
            <a:r>
              <a:rPr lang="zh-CN" altLang="en-US" dirty="0">
                <a:latin typeface="方正兰亭黑_GBK" panose="02000000000000000000" pitchFamily="2" charset="-122"/>
                <a:ea typeface="方正兰亭黑_GBK" panose="02000000000000000000" pitchFamily="2" charset="-122"/>
              </a:rPr>
              <a:t>以和达融，乐竞善进 ，建立融洽的人际关系。在教师的引领下，快乐学习，茁壮成长，敢于挑战，积极进取，实现对美好至善的人生追求。交流，乐于创新，以学为乐。 </a:t>
            </a:r>
            <a:endParaRPr lang="zh-CN" altLang="en-US" dirty="0">
              <a:latin typeface="方正兰亭黑_GBK" panose="02000000000000000000" pitchFamily="2" charset="-122"/>
              <a:ea typeface="方正兰亭黑_GBK" panose="02000000000000000000" pitchFamily="2" charset="-122"/>
            </a:endParaRPr>
          </a:p>
        </p:txBody>
      </p:sp>
      <p:sp>
        <p:nvSpPr>
          <p:cNvPr id="6" name="文本框 66"/>
          <p:cNvSpPr txBox="1">
            <a:spLocks noChangeArrowheads="1"/>
          </p:cNvSpPr>
          <p:nvPr/>
        </p:nvSpPr>
        <p:spPr bwMode="auto">
          <a:xfrm>
            <a:off x="8721935" y="551947"/>
            <a:ext cx="16129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800" b="1" dirty="0">
                <a:solidFill>
                  <a:srgbClr val="FF8CB4"/>
                </a:solidFill>
                <a:latin typeface="方正兰亭黑_GBK" panose="02000000000000000000" pitchFamily="2" charset="-122"/>
                <a:ea typeface="方正兰亭黑_GBK" panose="02000000000000000000" pitchFamily="2" charset="-122"/>
              </a:rPr>
              <a:t>课前提示</a:t>
            </a:r>
            <a:endParaRPr lang="zh-CN" altLang="en-US" sz="2800" b="1" dirty="0">
              <a:solidFill>
                <a:srgbClr val="FF8CB4"/>
              </a:solidFill>
              <a:latin typeface="方正兰亭黑_GBK" panose="02000000000000000000" pitchFamily="2" charset="-122"/>
              <a:ea typeface="方正兰亭黑_GBK" panose="02000000000000000000" pitchFamily="2" charset="-122"/>
            </a:endParaRPr>
          </a:p>
        </p:txBody>
      </p:sp>
      <p:pic>
        <p:nvPicPr>
          <p:cNvPr id="11" name="图片 10" descr="图片包含 玩具&#10;&#10;已生成高可信度的说明"/>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876808" y="325621"/>
            <a:ext cx="3714045" cy="6533967"/>
          </a:xfrm>
          <a:prstGeom prst="rect">
            <a:avLst/>
          </a:prstGeom>
        </p:spPr>
      </p:pic>
      <p:grpSp>
        <p:nvGrpSpPr>
          <p:cNvPr id="15" name="组合 14"/>
          <p:cNvGrpSpPr/>
          <p:nvPr/>
        </p:nvGrpSpPr>
        <p:grpSpPr>
          <a:xfrm>
            <a:off x="7009149" y="325621"/>
            <a:ext cx="5038471" cy="1302552"/>
            <a:chOff x="3442370" y="0"/>
            <a:chExt cx="5038471" cy="1302552"/>
          </a:xfrm>
        </p:grpSpPr>
        <p:sp>
          <p:nvSpPr>
            <p:cNvPr id="16" name="矩形 15"/>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17" name="图片 16"/>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18" name="图片 17"/>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70563" y="610906"/>
            <a:ext cx="4030612" cy="673706"/>
          </a:xfrm>
        </p:spPr>
        <p:txBody>
          <a:bodyPr anchor="t">
            <a:normAutofit fontScale="80000"/>
          </a:bodyPr>
          <a:lstStyle/>
          <a:p>
            <a:r>
              <a:rPr lang="zh-CN" altLang="en-US" b="0" dirty="0">
                <a:solidFill>
                  <a:schemeClr val="tx1"/>
                </a:solidFill>
                <a:latin typeface="微软雅黑" panose="020B0503020204020204" pitchFamily="34" charset="-122"/>
                <a:ea typeface="微软雅黑" panose="020B0503020204020204" pitchFamily="34" charset="-122"/>
                <a:cs typeface="+mn-ea"/>
                <a:sym typeface="+mn-lt"/>
              </a:rPr>
              <a:t>教学目标</a:t>
            </a:r>
            <a:endParaRPr lang="zh-CN" altLang="en-US" b="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5" name="Text Placeholder 4"/>
          <p:cNvSpPr>
            <a:spLocks noGrp="1"/>
          </p:cNvSpPr>
          <p:nvPr>
            <p:ph type="body" sz="quarter" idx="16"/>
          </p:nvPr>
        </p:nvSpPr>
        <p:spPr>
          <a:xfrm>
            <a:off x="1893661" y="1504468"/>
            <a:ext cx="8856341" cy="4013621"/>
          </a:xfrm>
        </p:spPr>
        <p:txBody>
          <a:bodyPr anchor="t">
            <a:noAutofit/>
          </a:bodyPr>
          <a:lstStyle/>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1、知识与技能：</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（1）熟练掌握演示文稿中插入多媒体对象的方法和步骤。</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（2）学会对插入的对象</a:t>
            </a:r>
            <a:r>
              <a:rPr lang="en-US" altLang="zh-CN" sz="1700">
                <a:solidFill>
                  <a:schemeClr val="tx1"/>
                </a:solidFill>
                <a:latin typeface="微软雅黑" panose="020B0503020204020204" pitchFamily="34" charset="-122"/>
                <a:ea typeface="微软雅黑" panose="020B0503020204020204" pitchFamily="34" charset="-122"/>
                <a:cs typeface="+mn-ea"/>
                <a:sym typeface="+mn-lt"/>
              </a:rPr>
              <a:t>进行属性设置。</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（3）能根据所学知识进行创造性的制作活动。</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2、过程与方法</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（1）经历插入对象的操作过程，提升探究学习和主动学习的能力；</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（2）通过小组交流和汇报，提升合作能力与表达能力；</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（3）在做中学，在探究中思考，发现插入自选图形、图片和艺术字的方法。</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sz="1700" dirty="0">
                <a:solidFill>
                  <a:schemeClr val="tx1"/>
                </a:solidFill>
                <a:latin typeface="微软雅黑" panose="020B0503020204020204" pitchFamily="34" charset="-122"/>
                <a:ea typeface="微软雅黑" panose="020B0503020204020204" pitchFamily="34" charset="-122"/>
                <a:cs typeface="+mn-ea"/>
                <a:sym typeface="+mn-lt"/>
              </a:rPr>
              <a:t>。</a:t>
            </a:r>
            <a:endParaRPr lang="en-US" sz="1700" dirty="0">
              <a:solidFill>
                <a:schemeClr val="tx1"/>
              </a:solidFill>
              <a:latin typeface="微软雅黑" panose="020B0503020204020204" pitchFamily="34" charset="-122"/>
              <a:ea typeface="微软雅黑" panose="020B0503020204020204" pitchFamily="34" charset="-122"/>
              <a:cs typeface="+mn-ea"/>
              <a:sym typeface="+mn-lt"/>
            </a:endParaRPr>
          </a:p>
        </p:txBody>
      </p:sp>
      <p:grpSp>
        <p:nvGrpSpPr>
          <p:cNvPr id="15" name="组合 14"/>
          <p:cNvGrpSpPr/>
          <p:nvPr/>
        </p:nvGrpSpPr>
        <p:grpSpPr>
          <a:xfrm>
            <a:off x="7009149" y="325621"/>
            <a:ext cx="5038471" cy="1302552"/>
            <a:chOff x="3442370" y="0"/>
            <a:chExt cx="5038471" cy="1302552"/>
          </a:xfrm>
        </p:grpSpPr>
        <p:sp>
          <p:nvSpPr>
            <p:cNvPr id="16" name="矩形 15"/>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solidFill>
                  <a:srgbClr val="EA6074"/>
                </a:solidFill>
              </a:endParaRPr>
            </a:p>
          </p:txBody>
        </p:sp>
        <p:pic>
          <p:nvPicPr>
            <p:cNvPr id="17" name="图片 1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18" name="图片 17"/>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9" name="文本框 66"/>
          <p:cNvSpPr txBox="1">
            <a:spLocks noChangeArrowheads="1"/>
          </p:cNvSpPr>
          <p:nvPr/>
        </p:nvSpPr>
        <p:spPr bwMode="auto">
          <a:xfrm>
            <a:off x="8721935" y="551947"/>
            <a:ext cx="16129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800" b="1" dirty="0">
                <a:solidFill>
                  <a:srgbClr val="FF8CB4"/>
                </a:solidFill>
                <a:latin typeface="方正兰亭黑_GBK" panose="02000000000000000000" pitchFamily="2" charset="-122"/>
                <a:ea typeface="方正兰亭黑_GBK" panose="02000000000000000000" pitchFamily="2" charset="-122"/>
              </a:rPr>
              <a:t>课前提示</a:t>
            </a:r>
            <a:endParaRPr lang="zh-CN" altLang="en-US" sz="2800" b="1" dirty="0">
              <a:solidFill>
                <a:srgbClr val="FF8CB4"/>
              </a:solidFill>
              <a:latin typeface="方正兰亭黑_GBK" panose="02000000000000000000" pitchFamily="2" charset="-122"/>
              <a:ea typeface="方正兰亭黑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70563" y="610906"/>
            <a:ext cx="4030612" cy="673706"/>
          </a:xfrm>
        </p:spPr>
        <p:txBody>
          <a:bodyPr anchor="t">
            <a:normAutofit fontScale="80000"/>
          </a:bodyPr>
          <a:lstStyle/>
          <a:p>
            <a:r>
              <a:rPr lang="zh-CN" altLang="en-US" b="0" dirty="0">
                <a:solidFill>
                  <a:schemeClr val="tx1"/>
                </a:solidFill>
                <a:latin typeface="微软雅黑" panose="020B0503020204020204" pitchFamily="34" charset="-122"/>
                <a:ea typeface="微软雅黑" panose="020B0503020204020204" pitchFamily="34" charset="-122"/>
                <a:cs typeface="+mn-ea"/>
                <a:sym typeface="+mn-lt"/>
              </a:rPr>
              <a:t>教学目标</a:t>
            </a:r>
            <a:endParaRPr lang="zh-CN" altLang="en-US" b="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5" name="Text Placeholder 4"/>
          <p:cNvSpPr>
            <a:spLocks noGrp="1"/>
          </p:cNvSpPr>
          <p:nvPr>
            <p:ph type="body" sz="quarter" idx="16"/>
          </p:nvPr>
        </p:nvSpPr>
        <p:spPr>
          <a:xfrm>
            <a:off x="1790700" y="1680210"/>
            <a:ext cx="9569450" cy="4013835"/>
          </a:xfrm>
        </p:spPr>
        <p:txBody>
          <a:bodyPr anchor="t">
            <a:noAutofit/>
          </a:bodyPr>
          <a:lstStyle/>
          <a:p>
            <a:pPr algn="l">
              <a:lnSpc>
                <a:spcPct val="150000"/>
              </a:lnSpc>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3、情感态度与价值观</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lnSpc>
                <a:spcPct val="150000"/>
              </a:lnSpc>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（1）通过探究活动，养成严谨的学习态度；</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lnSpc>
                <a:spcPct val="150000"/>
              </a:lnSpc>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（2）通过师生、学生交流与小组活动，感受插入对象进行图文排版的奇妙之处；</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lnSpc>
                <a:spcPct val="150000"/>
              </a:lnSpc>
              <a:spcBef>
                <a:spcPts val="1440"/>
              </a:spcBef>
            </a:pPr>
            <a:r>
              <a:rPr lang="en-US" altLang="zh-CN" sz="1700">
                <a:solidFill>
                  <a:schemeClr val="tx1"/>
                </a:solidFill>
                <a:latin typeface="微软雅黑" panose="020B0503020204020204" pitchFamily="34" charset="-122"/>
                <a:ea typeface="微软雅黑" panose="020B0503020204020204" pitchFamily="34" charset="-122"/>
                <a:cs typeface="+mn-ea"/>
                <a:sym typeface="+mn-lt"/>
              </a:rPr>
              <a:t>（3）通过师生间的学习交流，给学生以方法、胆量、鼓励、成功，让学生享受成就感，树立自信心、养成乐于学习的好习惯，培养学生良好的审美能力，体验图文并茂在生活中的价值。</a:t>
            </a:r>
            <a:endParaRPr lang="en-US" altLang="zh-CN" sz="1700">
              <a:solidFill>
                <a:schemeClr val="tx1"/>
              </a:solidFill>
              <a:latin typeface="微软雅黑" panose="020B0503020204020204" pitchFamily="34" charset="-122"/>
              <a:ea typeface="微软雅黑" panose="020B0503020204020204" pitchFamily="34" charset="-122"/>
              <a:cs typeface="+mn-ea"/>
              <a:sym typeface="+mn-lt"/>
            </a:endParaRPr>
          </a:p>
          <a:p>
            <a:pPr algn="l">
              <a:spcBef>
                <a:spcPts val="1440"/>
              </a:spcBef>
            </a:pPr>
            <a:r>
              <a:rPr lang="en-US" sz="1700" dirty="0">
                <a:solidFill>
                  <a:schemeClr val="tx1"/>
                </a:solidFill>
                <a:latin typeface="微软雅黑" panose="020B0503020204020204" pitchFamily="34" charset="-122"/>
                <a:ea typeface="微软雅黑" panose="020B0503020204020204" pitchFamily="34" charset="-122"/>
                <a:cs typeface="+mn-ea"/>
                <a:sym typeface="+mn-lt"/>
              </a:rPr>
              <a:t>。</a:t>
            </a:r>
            <a:endParaRPr lang="en-US" sz="1700" dirty="0">
              <a:solidFill>
                <a:schemeClr val="tx1"/>
              </a:solidFill>
              <a:latin typeface="微软雅黑" panose="020B0503020204020204" pitchFamily="34" charset="-122"/>
              <a:ea typeface="微软雅黑" panose="020B0503020204020204" pitchFamily="34" charset="-122"/>
              <a:cs typeface="+mn-ea"/>
              <a:sym typeface="+mn-lt"/>
            </a:endParaRPr>
          </a:p>
        </p:txBody>
      </p:sp>
      <p:grpSp>
        <p:nvGrpSpPr>
          <p:cNvPr id="15" name="组合 14"/>
          <p:cNvGrpSpPr/>
          <p:nvPr/>
        </p:nvGrpSpPr>
        <p:grpSpPr>
          <a:xfrm>
            <a:off x="7009149" y="325621"/>
            <a:ext cx="5038471" cy="1302552"/>
            <a:chOff x="3442370" y="0"/>
            <a:chExt cx="5038471" cy="1302552"/>
          </a:xfrm>
        </p:grpSpPr>
        <p:sp>
          <p:nvSpPr>
            <p:cNvPr id="16" name="矩形 15"/>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17" name="图片 1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18" name="图片 17"/>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6" name="文本框 66"/>
          <p:cNvSpPr txBox="1">
            <a:spLocks noChangeArrowheads="1"/>
          </p:cNvSpPr>
          <p:nvPr/>
        </p:nvSpPr>
        <p:spPr bwMode="auto">
          <a:xfrm>
            <a:off x="8721935" y="551947"/>
            <a:ext cx="16129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800" b="1" dirty="0">
                <a:solidFill>
                  <a:srgbClr val="FF8CB4"/>
                </a:solidFill>
                <a:latin typeface="方正兰亭黑_GBK" panose="02000000000000000000" pitchFamily="2" charset="-122"/>
                <a:ea typeface="方正兰亭黑_GBK" panose="02000000000000000000" pitchFamily="2" charset="-122"/>
              </a:rPr>
              <a:t>课前提示</a:t>
            </a:r>
            <a:endParaRPr lang="zh-CN" altLang="en-US" sz="2800" b="1" dirty="0">
              <a:solidFill>
                <a:srgbClr val="FF8CB4"/>
              </a:solidFill>
              <a:latin typeface="方正兰亭黑_GBK" panose="02000000000000000000" pitchFamily="2" charset="-122"/>
              <a:ea typeface="方正兰亭黑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804291" y="1068101"/>
            <a:ext cx="3075736" cy="2991468"/>
          </a:xfrm>
          <a:prstGeom prst="rect">
            <a:avLst/>
          </a:prstGeom>
        </p:spPr>
      </p:pic>
      <p:pic>
        <p:nvPicPr>
          <p:cNvPr id="14" name="图片 13"/>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8075193" y="903902"/>
            <a:ext cx="2075268" cy="2973906"/>
          </a:xfrm>
          <a:prstGeom prst="rect">
            <a:avLst/>
          </a:prstGeom>
        </p:spPr>
      </p:pic>
      <p:pic>
        <p:nvPicPr>
          <p:cNvPr id="15" name="图片 14"/>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rot="2523651">
            <a:off x="9048474" y="1076881"/>
            <a:ext cx="2075268" cy="2973906"/>
          </a:xfrm>
          <a:prstGeom prst="rect">
            <a:avLst/>
          </a:prstGeom>
        </p:spPr>
      </p:pic>
      <p:grpSp>
        <p:nvGrpSpPr>
          <p:cNvPr id="37" name="组合 36"/>
          <p:cNvGrpSpPr/>
          <p:nvPr/>
        </p:nvGrpSpPr>
        <p:grpSpPr>
          <a:xfrm>
            <a:off x="4288819" y="1737740"/>
            <a:ext cx="3618230" cy="1686212"/>
            <a:chOff x="1164391" y="2407745"/>
            <a:chExt cx="3618230" cy="1686212"/>
          </a:xfrm>
        </p:grpSpPr>
        <p:sp>
          <p:nvSpPr>
            <p:cNvPr id="38" name="文本框 2"/>
            <p:cNvSpPr txBox="1"/>
            <p:nvPr/>
          </p:nvSpPr>
          <p:spPr>
            <a:xfrm>
              <a:off x="2220495" y="2407745"/>
              <a:ext cx="1506012" cy="646331"/>
            </a:xfrm>
            <a:prstGeom prst="rect">
              <a:avLst/>
            </a:prstGeom>
            <a:solidFill>
              <a:srgbClr val="EA6074"/>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02</a:t>
              </a:r>
              <a:endParaRPr lang="en-US" altLang="zh-CN" sz="3600" dirty="0">
                <a:solidFill>
                  <a:schemeClr val="bg1"/>
                </a:solidFill>
                <a:latin typeface="华文新魏" panose="02010800040101010101" pitchFamily="2" charset="-122"/>
                <a:ea typeface="华文新魏" panose="02010800040101010101" pitchFamily="2" charset="-122"/>
              </a:endParaRPr>
            </a:p>
          </p:txBody>
        </p:sp>
        <p:sp>
          <p:nvSpPr>
            <p:cNvPr id="40" name="文本框 12"/>
            <p:cNvSpPr txBox="1"/>
            <p:nvPr/>
          </p:nvSpPr>
          <p:spPr>
            <a:xfrm>
              <a:off x="1164391" y="3104300"/>
              <a:ext cx="3618230" cy="922020"/>
            </a:xfrm>
            <a:prstGeom prst="rect">
              <a:avLst/>
            </a:prstGeom>
            <a:noFill/>
          </p:spPr>
          <p:txBody>
            <a:bodyPr wrap="none" rtlCol="0">
              <a:spAutoFit/>
            </a:bodyPr>
            <a:lstStyle/>
            <a:p>
              <a:pPr algn="ctr"/>
              <a:r>
                <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rPr>
                <a:t>探究活动一</a:t>
              </a:r>
              <a:endPar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41" name="矩形 40"/>
            <p:cNvSpPr/>
            <p:nvPr/>
          </p:nvSpPr>
          <p:spPr>
            <a:xfrm>
              <a:off x="1353501" y="4075957"/>
              <a:ext cx="3240000" cy="18000"/>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3B7E87"/>
                </a:solidFill>
                <a:latin typeface="华文新魏" panose="02010800040101010101" pitchFamily="2" charset="-122"/>
                <a:ea typeface="华文新魏"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767633" y="457313"/>
            <a:ext cx="2217420" cy="9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可能</a:t>
            </a:r>
            <a:r>
              <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存在问题</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sym typeface="+mn-ea"/>
              </a:rPr>
              <a:t>YOUR TITLE HERE</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图片 7"/>
          <p:cNvPicPr>
            <a:picLocks noChangeAspect="1"/>
          </p:cNvPicPr>
          <p:nvPr/>
        </p:nvPicPr>
        <p:blipFill>
          <a:blip r:embed="rId1"/>
          <a:srcRect l="15976" t="2110" r="22806" b="48504"/>
          <a:stretch>
            <a:fillRect/>
          </a:stretch>
        </p:blipFill>
        <p:spPr>
          <a:xfrm>
            <a:off x="7716150" y="1775835"/>
            <a:ext cx="3230459" cy="1737769"/>
          </a:xfrm>
          <a:prstGeom prst="rect">
            <a:avLst/>
          </a:prstGeom>
        </p:spPr>
      </p:pic>
      <p:pic>
        <p:nvPicPr>
          <p:cNvPr id="13" name="图片 12"/>
          <p:cNvPicPr>
            <a:picLocks noChangeAspect="1"/>
          </p:cNvPicPr>
          <p:nvPr/>
        </p:nvPicPr>
        <p:blipFill>
          <a:blip r:embed="rId2"/>
          <a:srcRect t="18345"/>
          <a:stretch>
            <a:fillRect/>
          </a:stretch>
        </p:blipFill>
        <p:spPr>
          <a:xfrm>
            <a:off x="1233645" y="1773295"/>
            <a:ext cx="3241253" cy="1760626"/>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l="6256" t="9172" r="3904" b="17451"/>
          <a:stretch>
            <a:fillRect/>
          </a:stretch>
        </p:blipFill>
        <p:spPr>
          <a:xfrm>
            <a:off x="4474819" y="3514897"/>
            <a:ext cx="3240771" cy="1754815"/>
          </a:xfrm>
          <a:prstGeom prst="rect">
            <a:avLst/>
          </a:prstGeom>
        </p:spPr>
      </p:pic>
      <p:sp>
        <p:nvSpPr>
          <p:cNvPr id="33" name="矩形: 圆角 56" descr="e7d195523061f1c0e47ffc70844bb6f75fcb03b75858c49c480C64385E58A9406A784D96DFB0659D141F23C21B5D92CEF93DE268DCD659DE2284C54467FC4D0C40898BA465CB317FBA32D1D63CA47264AFD8786F0AC26F7E13DFFE1748861E98737A4CDACB88E2C889C9747B03A7BEA890ABBF9A4BCBF432A076C80641478BA96CAB17DF22AB5694"/>
          <p:cNvSpPr/>
          <p:nvPr/>
        </p:nvSpPr>
        <p:spPr>
          <a:xfrm>
            <a:off x="1234048" y="3524830"/>
            <a:ext cx="3240773" cy="1754815"/>
          </a:xfrm>
          <a:prstGeom prst="roundRect">
            <a:avLst>
              <a:gd name="adj" fmla="val 0"/>
            </a:avLst>
          </a:prstGeom>
          <a:solidFill>
            <a:srgbClr val="FF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cs typeface="Arial" panose="020B0604020202020204" pitchFamily="34" charset="0"/>
            </a:endParaRPr>
          </a:p>
        </p:txBody>
      </p:sp>
      <p:sp>
        <p:nvSpPr>
          <p:cNvPr id="34" name="矩形: 圆角 68" descr="e7d195523061f1c0e47ffc70844bb6f75fcb03b75858c49c480C64385E58A9406A784D96DFB0659D141F23C21B5D92CEF93DE268DCD659DE2284C54467FC4D0C40898BA465CB317FBA32D1D63CA47264AFD8786F0AC26F7E13DFFE1748861E98737A4CDACB88E2C889C9747B03A7BEA890ABBF9A4BCBF432A076C80641478BA96CAB17DF22AB5694"/>
          <p:cNvSpPr/>
          <p:nvPr/>
        </p:nvSpPr>
        <p:spPr>
          <a:xfrm flipV="1">
            <a:off x="4474820" y="1766617"/>
            <a:ext cx="3240773" cy="1754815"/>
          </a:xfrm>
          <a:prstGeom prst="roundRect">
            <a:avLst>
              <a:gd name="adj" fmla="val 0"/>
            </a:avLst>
          </a:prstGeom>
          <a:solidFill>
            <a:srgbClr val="FF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cs typeface="Arial" panose="020B0604020202020204" pitchFamily="34" charset="0"/>
            </a:endParaRPr>
          </a:p>
        </p:txBody>
      </p:sp>
      <p:sp>
        <p:nvSpPr>
          <p:cNvPr id="35" name="矩形: 圆角 70" descr="e7d195523061f1c0e47ffc70844bb6f75fcb03b75858c49c480C64385E58A9406A784D96DFB0659D141F23C21B5D92CEF93DE268DCD659DE2284C54467FC4D0C40898BA465CB317FBA32D1D63CA47264AFD8786F0AC26F7E13DFFE1748861E98737A4CDACB88E2C889C9747B03A7BEA890ABBF9A4BCBF432A076C80641478BA96CAB17DF22AB5694"/>
          <p:cNvSpPr/>
          <p:nvPr/>
        </p:nvSpPr>
        <p:spPr>
          <a:xfrm>
            <a:off x="7715591" y="3521432"/>
            <a:ext cx="3240773" cy="1754815"/>
          </a:xfrm>
          <a:prstGeom prst="roundRect">
            <a:avLst>
              <a:gd name="adj" fmla="val 0"/>
            </a:avLst>
          </a:prstGeom>
          <a:solidFill>
            <a:srgbClr val="FF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cs typeface="Arial" panose="020B0604020202020204" pitchFamily="34" charset="0"/>
            </a:endParaRPr>
          </a:p>
        </p:txBody>
      </p:sp>
      <p:sp>
        <p:nvSpPr>
          <p:cNvPr id="36" name="Textbox 1" descr="e7d195523061f1c02e66e4f24090f95771f2a25398b4c6a397210DEF3B34B42E7CAE3753A3E55670C5C5B393DCCD8D49F265F3A29442F2D10D421F974AABEA3384308323DA72972389F1817D14B0E600743EE39300E4FF3680EE93858DE76ED61AF9958A0AC2BADFAA5CFBEC958BF41A862F1F17DE60F16069B1455E83FAB92FFB9B61E5DC187355D15155365BDD68A2"/>
          <p:cNvSpPr/>
          <p:nvPr/>
        </p:nvSpPr>
        <p:spPr>
          <a:xfrm>
            <a:off x="1489516" y="4055188"/>
            <a:ext cx="2728875" cy="427990"/>
          </a:xfrm>
          <a:prstGeom prst="rect">
            <a:avLst/>
          </a:prstGeom>
        </p:spPr>
        <p:txBody>
          <a:bodyPr wrap="square" lIns="120829" tIns="60415" rIns="120829" bIns="60415">
            <a:spAutoFit/>
          </a:bodyPr>
          <a:lstStyle/>
          <a:p>
            <a:pPr algn="just"/>
            <a:r>
              <a:rPr 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插入位置不合理</a:t>
            </a:r>
            <a:endPar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Textbox 1" descr="e7d195523061f1c02e66e4f24090f95771f2a25398b4c6a397210DEF3B34B42E7CAE3753A3E55670C5C5B393DCCD8D49F265F3A29442F2D10D421F974AABEA3384308323DA72972389F1817D14B0E600743EE39300E4FF3680EE93858DE76ED61AF9958A0AC2BADFAA5CFBEC958BF41A862F1F17DE60F16069B1455E83FAB92FFB9B61E5DC187355D15155365BDD68A2"/>
          <p:cNvSpPr/>
          <p:nvPr/>
        </p:nvSpPr>
        <p:spPr>
          <a:xfrm>
            <a:off x="4613310" y="2039960"/>
            <a:ext cx="2945381" cy="582295"/>
          </a:xfrm>
          <a:prstGeom prst="rect">
            <a:avLst/>
          </a:prstGeom>
        </p:spPr>
        <p:txBody>
          <a:bodyPr wrap="square" lIns="120829" tIns="60415" rIns="120829" bIns="60415">
            <a:spAutoFit/>
          </a:bodyPr>
          <a:lstStyle/>
          <a:p>
            <a:pPr algn="just">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rPr>
              <a:t>2．</a:t>
            </a: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rPr>
              <a:t>插入对象杂乱</a:t>
            </a:r>
            <a:endPar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38" name="Textbox 1" descr="e7d195523061f1c02e66e4f24090f95771f2a25398b4c6a397210DEF3B34B42E7CAE3753A3E55670C5C5B393DCCD8D49F265F3A29442F2D10D421F974AABEA3384308323DA72972389F1817D14B0E600743EE39300E4FF3680EE93858DE76ED61AF9958A0AC2BADFAA5CFBEC958BF41A862F1F17DE60F16069B1455E83FAB92FFB9B61E5DC187355D15155365BDD68A2"/>
          <p:cNvSpPr/>
          <p:nvPr/>
        </p:nvSpPr>
        <p:spPr>
          <a:xfrm>
            <a:off x="7748531" y="3696460"/>
            <a:ext cx="3165698" cy="427990"/>
          </a:xfrm>
          <a:prstGeom prst="rect">
            <a:avLst/>
          </a:prstGeom>
        </p:spPr>
        <p:txBody>
          <a:bodyPr wrap="square" lIns="120829" tIns="60415" rIns="120829" bIns="60415">
            <a:spAutoFit/>
          </a:bodyPr>
          <a:lstStyle/>
          <a:p>
            <a:pPr algn="just"/>
            <a:r>
              <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不美观</a:t>
            </a:r>
            <a:endPar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图片 16" descr="摄图网-粉红色的花"/>
          <p:cNvPicPr>
            <a:picLocks noChangeAspect="1"/>
          </p:cNvPicPr>
          <p:nvPr/>
        </p:nvPicPr>
        <p:blipFill>
          <a:blip r:embed="rId4"/>
          <a:srcRect l="3994" t="12885" r="844" b="8942"/>
          <a:stretch>
            <a:fillRect/>
          </a:stretch>
        </p:blipFill>
        <p:spPr>
          <a:xfrm>
            <a:off x="4484421" y="3521857"/>
            <a:ext cx="3222205" cy="1757451"/>
          </a:xfrm>
          <a:prstGeom prst="rect">
            <a:avLst/>
          </a:prstGeom>
        </p:spPr>
      </p:pic>
      <p:grpSp>
        <p:nvGrpSpPr>
          <p:cNvPr id="18" name="组合 17"/>
          <p:cNvGrpSpPr/>
          <p:nvPr/>
        </p:nvGrpSpPr>
        <p:grpSpPr>
          <a:xfrm>
            <a:off x="3357107" y="243551"/>
            <a:ext cx="5038471" cy="1302552"/>
            <a:chOff x="3442370" y="0"/>
            <a:chExt cx="5038471" cy="1302552"/>
          </a:xfrm>
        </p:grpSpPr>
        <p:sp>
          <p:nvSpPr>
            <p:cNvPr id="19" name="矩形 18"/>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666477" y="412835"/>
            <a:ext cx="221742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插入自选图形</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4" name="文本框 3"/>
          <p:cNvSpPr txBox="1"/>
          <p:nvPr/>
        </p:nvSpPr>
        <p:spPr>
          <a:xfrm>
            <a:off x="1668780" y="2010410"/>
            <a:ext cx="4716145" cy="521970"/>
          </a:xfrm>
          <a:prstGeom prst="rect">
            <a:avLst/>
          </a:prstGeom>
          <a:noFill/>
        </p:spPr>
        <p:txBody>
          <a:bodyPr wrap="square" rtlCol="0" anchor="t">
            <a:spAutoFit/>
          </a:bodyPr>
          <a:p>
            <a:r>
              <a:rPr lang="en-US" altLang="zh-CN" sz="2800" b="1"/>
              <a:t>1.</a:t>
            </a:r>
            <a:r>
              <a:rPr lang="zh-CN" altLang="en-US" sz="2800" b="1"/>
              <a:t>在菜单栏中</a:t>
            </a:r>
            <a:r>
              <a:rPr lang="zh-CN" altLang="en-US" sz="2800" b="1"/>
              <a:t>找到</a:t>
            </a:r>
            <a:r>
              <a:rPr lang="en-US" altLang="zh-CN" sz="2800" b="1"/>
              <a:t>“</a:t>
            </a:r>
            <a:r>
              <a:rPr lang="zh-CN" altLang="en-US" sz="2800" b="1"/>
              <a:t>插入</a:t>
            </a:r>
            <a:r>
              <a:rPr lang="en-US" altLang="zh-CN" sz="2800" b="1"/>
              <a:t>”</a:t>
            </a:r>
            <a:r>
              <a:rPr lang="zh-CN" altLang="en-US" sz="2800" b="1"/>
              <a:t>选项</a:t>
            </a:r>
            <a:endParaRPr lang="zh-CN" altLang="en-US" sz="2800" b="1"/>
          </a:p>
        </p:txBody>
      </p:sp>
      <p:pic>
        <p:nvPicPr>
          <p:cNvPr id="9" name="图片 8"/>
          <p:cNvPicPr>
            <a:picLocks noChangeAspect="1"/>
          </p:cNvPicPr>
          <p:nvPr/>
        </p:nvPicPr>
        <p:blipFill>
          <a:blip r:embed="rId3"/>
          <a:stretch>
            <a:fillRect/>
          </a:stretch>
        </p:blipFill>
        <p:spPr>
          <a:xfrm>
            <a:off x="1668780" y="3324225"/>
            <a:ext cx="6629400" cy="996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666477" y="412835"/>
            <a:ext cx="221742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插入自选图形</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342900" y="2038350"/>
            <a:ext cx="5357495" cy="953135"/>
          </a:xfrm>
          <a:prstGeom prst="rect">
            <a:avLst/>
          </a:prstGeom>
          <a:noFill/>
        </p:spPr>
        <p:txBody>
          <a:bodyPr wrap="square" rtlCol="0" anchor="t">
            <a:spAutoFit/>
          </a:bodyPr>
          <a:p>
            <a:r>
              <a:rPr lang="zh-CN" altLang="en-US" sz="2800" b="1"/>
              <a:t>2.点击“插入”菜单下的“形状”命令，找到对应图形</a:t>
            </a:r>
            <a:endParaRPr lang="zh-CN" altLang="en-US" sz="2800" b="1"/>
          </a:p>
        </p:txBody>
      </p:sp>
      <p:pic>
        <p:nvPicPr>
          <p:cNvPr id="7" name="图片 6"/>
          <p:cNvPicPr>
            <a:picLocks noChangeAspect="1"/>
          </p:cNvPicPr>
          <p:nvPr/>
        </p:nvPicPr>
        <p:blipFill>
          <a:blip r:embed="rId3"/>
          <a:srcRect b="-727"/>
          <a:stretch>
            <a:fillRect/>
          </a:stretch>
        </p:blipFill>
        <p:spPr>
          <a:xfrm>
            <a:off x="6193790" y="1806575"/>
            <a:ext cx="4394200" cy="4308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666477" y="412835"/>
            <a:ext cx="221742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插入自选图形</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270510" y="2007235"/>
            <a:ext cx="5357495" cy="521970"/>
          </a:xfrm>
          <a:prstGeom prst="rect">
            <a:avLst/>
          </a:prstGeom>
          <a:noFill/>
        </p:spPr>
        <p:txBody>
          <a:bodyPr wrap="square" rtlCol="0" anchor="t">
            <a:spAutoFit/>
          </a:bodyPr>
          <a:p>
            <a:r>
              <a:rPr lang="en-US" altLang="zh-CN" sz="2800" b="1"/>
              <a:t>3.</a:t>
            </a:r>
            <a:r>
              <a:rPr lang="zh-CN" altLang="en-US" sz="2800" b="1"/>
              <a:t>移动图形到版面</a:t>
            </a:r>
            <a:r>
              <a:rPr lang="zh-CN" altLang="en-US" sz="2800" b="1"/>
              <a:t>合适位置</a:t>
            </a:r>
            <a:endParaRPr lang="zh-CN" altLang="en-US" sz="2800" b="1"/>
          </a:p>
        </p:txBody>
      </p:sp>
      <p:pic>
        <p:nvPicPr>
          <p:cNvPr id="4" name="图片 3"/>
          <p:cNvPicPr>
            <a:picLocks noChangeAspect="1"/>
          </p:cNvPicPr>
          <p:nvPr/>
        </p:nvPicPr>
        <p:blipFill>
          <a:blip r:embed="rId3"/>
          <a:stretch>
            <a:fillRect/>
          </a:stretch>
        </p:blipFill>
        <p:spPr>
          <a:xfrm>
            <a:off x="4853305" y="1752600"/>
            <a:ext cx="6769100" cy="4457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66"/>
          <p:cNvSpPr txBox="1">
            <a:spLocks noChangeArrowheads="1"/>
          </p:cNvSpPr>
          <p:nvPr/>
        </p:nvSpPr>
        <p:spPr bwMode="auto">
          <a:xfrm>
            <a:off x="4718547" y="557615"/>
            <a:ext cx="221742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什么是</a:t>
            </a:r>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对象？</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4" name="文本框 3"/>
          <p:cNvSpPr txBox="1"/>
          <p:nvPr/>
        </p:nvSpPr>
        <p:spPr>
          <a:xfrm>
            <a:off x="2097405" y="2172335"/>
            <a:ext cx="8787765" cy="1322070"/>
          </a:xfrm>
          <a:prstGeom prst="rect">
            <a:avLst/>
          </a:prstGeom>
          <a:noFill/>
        </p:spPr>
        <p:txBody>
          <a:bodyPr wrap="square" rtlCol="0" anchor="t">
            <a:spAutoFit/>
          </a:bodyPr>
          <a:p>
            <a:pPr>
              <a:lnSpc>
                <a:spcPct val="200000"/>
              </a:lnSpc>
            </a:pPr>
            <a:r>
              <a:rPr lang="zh-CN" altLang="en-US" sz="2000" b="1"/>
              <a:t>定义：为了对文字进行说明或衬托，在文稿中可以加入素材</a:t>
            </a:r>
            <a:r>
              <a:rPr lang="en-US" altLang="zh-CN" sz="2000" b="1"/>
              <a:t>(</a:t>
            </a:r>
            <a:r>
              <a:rPr lang="zh-CN" altLang="en-US" sz="2000" b="1"/>
              <a:t>图片、图示、图表、数学公式和艺术字等</a:t>
            </a:r>
            <a:r>
              <a:rPr lang="en-US" altLang="zh-CN" sz="2000" b="1"/>
              <a:t>)</a:t>
            </a:r>
            <a:r>
              <a:rPr lang="zh-CN" altLang="en-US" sz="2000" b="1"/>
              <a:t>，这些都可被称为 “对象”（包括文字）。</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5005567" y="412835"/>
            <a:ext cx="153924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插入图片</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4" name="文本框 3"/>
          <p:cNvSpPr txBox="1"/>
          <p:nvPr/>
        </p:nvSpPr>
        <p:spPr>
          <a:xfrm>
            <a:off x="1668780" y="2010410"/>
            <a:ext cx="4716145" cy="521970"/>
          </a:xfrm>
          <a:prstGeom prst="rect">
            <a:avLst/>
          </a:prstGeom>
          <a:noFill/>
        </p:spPr>
        <p:txBody>
          <a:bodyPr wrap="square" rtlCol="0" anchor="t">
            <a:spAutoFit/>
          </a:bodyPr>
          <a:p>
            <a:r>
              <a:rPr lang="en-US" altLang="zh-CN" sz="2800" b="1"/>
              <a:t>1.</a:t>
            </a:r>
            <a:r>
              <a:rPr lang="zh-CN" altLang="en-US" sz="2800" b="1"/>
              <a:t>在菜单栏中</a:t>
            </a:r>
            <a:r>
              <a:rPr lang="zh-CN" altLang="en-US" sz="2800" b="1"/>
              <a:t>找到</a:t>
            </a:r>
            <a:r>
              <a:rPr lang="en-US" altLang="zh-CN" sz="2800" b="1"/>
              <a:t>“</a:t>
            </a:r>
            <a:r>
              <a:rPr lang="zh-CN" altLang="en-US" sz="2800" b="1"/>
              <a:t>插入</a:t>
            </a:r>
            <a:r>
              <a:rPr lang="en-US" altLang="zh-CN" sz="2800" b="1"/>
              <a:t>”</a:t>
            </a:r>
            <a:r>
              <a:rPr lang="zh-CN" altLang="en-US" sz="2800" b="1"/>
              <a:t>选项</a:t>
            </a:r>
            <a:endParaRPr lang="zh-CN" altLang="en-US" sz="2800" b="1"/>
          </a:p>
        </p:txBody>
      </p:sp>
      <p:pic>
        <p:nvPicPr>
          <p:cNvPr id="9" name="图片 8"/>
          <p:cNvPicPr>
            <a:picLocks noChangeAspect="1"/>
          </p:cNvPicPr>
          <p:nvPr/>
        </p:nvPicPr>
        <p:blipFill>
          <a:blip r:embed="rId3"/>
          <a:stretch>
            <a:fillRect/>
          </a:stretch>
        </p:blipFill>
        <p:spPr>
          <a:xfrm>
            <a:off x="1668780" y="3324225"/>
            <a:ext cx="6629400" cy="996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5005567" y="412835"/>
            <a:ext cx="153924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插入图片</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342900" y="2038350"/>
            <a:ext cx="5357495" cy="953135"/>
          </a:xfrm>
          <a:prstGeom prst="rect">
            <a:avLst/>
          </a:prstGeom>
          <a:noFill/>
        </p:spPr>
        <p:txBody>
          <a:bodyPr wrap="square" rtlCol="0" anchor="t">
            <a:spAutoFit/>
          </a:bodyPr>
          <a:p>
            <a:r>
              <a:rPr lang="zh-CN" altLang="en-US" sz="2800" b="1"/>
              <a:t>2.点击“插入”菜单下的“图片”命令，选择本地图片</a:t>
            </a:r>
            <a:endParaRPr lang="zh-CN" altLang="en-US" sz="2800" b="1"/>
          </a:p>
        </p:txBody>
      </p:sp>
      <p:pic>
        <p:nvPicPr>
          <p:cNvPr id="3" name="图片 2"/>
          <p:cNvPicPr>
            <a:picLocks noChangeAspect="1"/>
          </p:cNvPicPr>
          <p:nvPr/>
        </p:nvPicPr>
        <p:blipFill>
          <a:blip r:embed="rId3"/>
          <a:stretch>
            <a:fillRect/>
          </a:stretch>
        </p:blipFill>
        <p:spPr>
          <a:xfrm>
            <a:off x="6464935" y="2038350"/>
            <a:ext cx="4340860" cy="2495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5005567" y="412835"/>
            <a:ext cx="153924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插入图片</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342900" y="2038350"/>
            <a:ext cx="5357495" cy="953135"/>
          </a:xfrm>
          <a:prstGeom prst="rect">
            <a:avLst/>
          </a:prstGeom>
          <a:noFill/>
        </p:spPr>
        <p:txBody>
          <a:bodyPr wrap="square" rtlCol="0" anchor="t">
            <a:spAutoFit/>
          </a:bodyPr>
          <a:p>
            <a:r>
              <a:rPr lang="zh-CN" altLang="en-US" sz="2800" b="1"/>
              <a:t>2.在电脑中找到图片所在位置，点击</a:t>
            </a:r>
            <a:r>
              <a:rPr lang="en-US" altLang="zh-CN" sz="2800" b="1"/>
              <a:t>“</a:t>
            </a:r>
            <a:r>
              <a:rPr lang="zh-CN" altLang="en-US" sz="2800" b="1"/>
              <a:t>打开</a:t>
            </a:r>
            <a:r>
              <a:rPr lang="en-US" altLang="zh-CN" sz="2800" b="1"/>
              <a:t>”</a:t>
            </a:r>
            <a:endParaRPr lang="en-US" altLang="zh-CN" sz="2800" b="1"/>
          </a:p>
        </p:txBody>
      </p:sp>
      <p:pic>
        <p:nvPicPr>
          <p:cNvPr id="5" name="图片 4"/>
          <p:cNvPicPr>
            <a:picLocks noChangeAspect="1"/>
          </p:cNvPicPr>
          <p:nvPr/>
        </p:nvPicPr>
        <p:blipFill>
          <a:blip r:embed="rId3"/>
          <a:stretch>
            <a:fillRect/>
          </a:stretch>
        </p:blipFill>
        <p:spPr>
          <a:xfrm>
            <a:off x="5338445" y="1720215"/>
            <a:ext cx="6170930" cy="4142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5005567" y="412835"/>
            <a:ext cx="153924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插入图片</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270510" y="2007235"/>
            <a:ext cx="4425950" cy="953135"/>
          </a:xfrm>
          <a:prstGeom prst="rect">
            <a:avLst/>
          </a:prstGeom>
          <a:noFill/>
        </p:spPr>
        <p:txBody>
          <a:bodyPr wrap="square" rtlCol="0" anchor="t">
            <a:spAutoFit/>
          </a:bodyPr>
          <a:p>
            <a:r>
              <a:rPr lang="en-US" altLang="zh-CN" sz="2800" b="1"/>
              <a:t>3.</a:t>
            </a:r>
            <a:r>
              <a:rPr lang="zh-CN" altLang="en-US" sz="2800" b="1"/>
              <a:t>移动图片到版面合适位置，如图</a:t>
            </a:r>
            <a:r>
              <a:rPr lang="zh-CN" altLang="en-US" sz="2800" b="1"/>
              <a:t>所示</a:t>
            </a:r>
            <a:endParaRPr lang="zh-CN" altLang="en-US" sz="2800" b="1"/>
          </a:p>
        </p:txBody>
      </p:sp>
      <p:pic>
        <p:nvPicPr>
          <p:cNvPr id="3" name="图片 2"/>
          <p:cNvPicPr>
            <a:picLocks noChangeAspect="1"/>
          </p:cNvPicPr>
          <p:nvPr/>
        </p:nvPicPr>
        <p:blipFill>
          <a:blip r:embed="rId3"/>
          <a:stretch>
            <a:fillRect/>
          </a:stretch>
        </p:blipFill>
        <p:spPr>
          <a:xfrm>
            <a:off x="4829810" y="1546225"/>
            <a:ext cx="6591300" cy="4368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836022" y="412835"/>
            <a:ext cx="187833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插入艺术字</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4" name="文本框 3"/>
          <p:cNvSpPr txBox="1"/>
          <p:nvPr/>
        </p:nvSpPr>
        <p:spPr>
          <a:xfrm>
            <a:off x="1668780" y="2010410"/>
            <a:ext cx="4716145" cy="521970"/>
          </a:xfrm>
          <a:prstGeom prst="rect">
            <a:avLst/>
          </a:prstGeom>
          <a:noFill/>
        </p:spPr>
        <p:txBody>
          <a:bodyPr wrap="square" rtlCol="0" anchor="t">
            <a:spAutoFit/>
          </a:bodyPr>
          <a:p>
            <a:r>
              <a:rPr lang="en-US" altLang="zh-CN" sz="2800" b="1"/>
              <a:t>1.</a:t>
            </a:r>
            <a:r>
              <a:rPr lang="zh-CN" altLang="en-US" sz="2800" b="1"/>
              <a:t>在菜单栏中</a:t>
            </a:r>
            <a:r>
              <a:rPr lang="zh-CN" altLang="en-US" sz="2800" b="1"/>
              <a:t>找到</a:t>
            </a:r>
            <a:r>
              <a:rPr lang="en-US" altLang="zh-CN" sz="2800" b="1"/>
              <a:t>“</a:t>
            </a:r>
            <a:r>
              <a:rPr lang="zh-CN" altLang="en-US" sz="2800" b="1"/>
              <a:t>插入</a:t>
            </a:r>
            <a:r>
              <a:rPr lang="en-US" altLang="zh-CN" sz="2800" b="1"/>
              <a:t>”</a:t>
            </a:r>
            <a:r>
              <a:rPr lang="zh-CN" altLang="en-US" sz="2800" b="1"/>
              <a:t>选项</a:t>
            </a:r>
            <a:endParaRPr lang="zh-CN" altLang="en-US" sz="2800" b="1"/>
          </a:p>
        </p:txBody>
      </p:sp>
      <p:pic>
        <p:nvPicPr>
          <p:cNvPr id="9" name="图片 8"/>
          <p:cNvPicPr>
            <a:picLocks noChangeAspect="1"/>
          </p:cNvPicPr>
          <p:nvPr/>
        </p:nvPicPr>
        <p:blipFill>
          <a:blip r:embed="rId3"/>
          <a:stretch>
            <a:fillRect/>
          </a:stretch>
        </p:blipFill>
        <p:spPr>
          <a:xfrm>
            <a:off x="1668780" y="3324225"/>
            <a:ext cx="6629400" cy="996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836022" y="412835"/>
            <a:ext cx="187833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插入艺术字</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342900" y="2038350"/>
            <a:ext cx="5357495" cy="953135"/>
          </a:xfrm>
          <a:prstGeom prst="rect">
            <a:avLst/>
          </a:prstGeom>
          <a:noFill/>
        </p:spPr>
        <p:txBody>
          <a:bodyPr wrap="square" rtlCol="0" anchor="t">
            <a:spAutoFit/>
          </a:bodyPr>
          <a:p>
            <a:r>
              <a:rPr lang="zh-CN" altLang="en-US" sz="2800" b="1"/>
              <a:t>2.点击“插入”菜单下的“艺术字”命令，选择</a:t>
            </a:r>
            <a:r>
              <a:rPr lang="zh-CN" altLang="en-US" sz="2800" b="1"/>
              <a:t>第三个艺术字</a:t>
            </a:r>
            <a:r>
              <a:rPr lang="zh-CN" altLang="en-US" sz="2800" b="1"/>
              <a:t>样式</a:t>
            </a:r>
            <a:endParaRPr lang="zh-CN" altLang="en-US" sz="2800" b="1"/>
          </a:p>
        </p:txBody>
      </p:sp>
      <p:pic>
        <p:nvPicPr>
          <p:cNvPr id="3" name="图片 2"/>
          <p:cNvPicPr>
            <a:picLocks noChangeAspect="1"/>
          </p:cNvPicPr>
          <p:nvPr/>
        </p:nvPicPr>
        <p:blipFill>
          <a:blip r:embed="rId3"/>
          <a:stretch>
            <a:fillRect/>
          </a:stretch>
        </p:blipFill>
        <p:spPr>
          <a:xfrm>
            <a:off x="5700395" y="2778760"/>
            <a:ext cx="6013450" cy="1054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836022" y="412835"/>
            <a:ext cx="187833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插入艺术字</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342900" y="2038350"/>
            <a:ext cx="5357495" cy="1383665"/>
          </a:xfrm>
          <a:prstGeom prst="rect">
            <a:avLst/>
          </a:prstGeom>
          <a:noFill/>
        </p:spPr>
        <p:txBody>
          <a:bodyPr wrap="square" rtlCol="0" anchor="t">
            <a:spAutoFit/>
          </a:bodyPr>
          <a:p>
            <a:r>
              <a:rPr lang="en-US" altLang="zh-CN" sz="2800" b="1"/>
              <a:t>3</a:t>
            </a:r>
            <a:r>
              <a:rPr lang="zh-CN" altLang="en-US" sz="2800" b="1"/>
              <a:t>.在弹出</a:t>
            </a:r>
            <a:r>
              <a:rPr lang="en-US" altLang="zh-CN" sz="2800" b="1"/>
              <a:t>“</a:t>
            </a:r>
            <a:r>
              <a:rPr lang="zh-CN" altLang="en-US" sz="2800" b="1"/>
              <a:t>请在此处输入文字</a:t>
            </a:r>
            <a:r>
              <a:rPr lang="en-US" altLang="zh-CN" sz="2800" b="1"/>
              <a:t>”</a:t>
            </a:r>
            <a:r>
              <a:rPr lang="zh-CN" altLang="en-US" sz="2800" b="1"/>
              <a:t>框中输入</a:t>
            </a:r>
            <a:r>
              <a:rPr lang="en-US" altLang="zh-CN" sz="2800" b="1"/>
              <a:t>“</a:t>
            </a:r>
            <a:r>
              <a:rPr lang="zh-CN" altLang="en-US" sz="2800" b="1"/>
              <a:t>注意安全</a:t>
            </a:r>
            <a:r>
              <a:rPr lang="en-US" altLang="zh-CN" sz="2800" b="1"/>
              <a:t>”</a:t>
            </a:r>
            <a:r>
              <a:rPr lang="zh-CN" altLang="en-US" sz="2800" b="1"/>
              <a:t>，并</a:t>
            </a:r>
            <a:r>
              <a:rPr lang="zh-CN" altLang="en-US" sz="2800" b="1"/>
              <a:t>调整它的位置</a:t>
            </a:r>
            <a:endParaRPr lang="zh-CN" altLang="en-US" sz="2800" b="1"/>
          </a:p>
        </p:txBody>
      </p:sp>
      <p:pic>
        <p:nvPicPr>
          <p:cNvPr id="5" name="图片 4"/>
          <p:cNvPicPr>
            <a:picLocks noChangeAspect="1"/>
          </p:cNvPicPr>
          <p:nvPr/>
        </p:nvPicPr>
        <p:blipFill>
          <a:blip r:embed="rId3"/>
          <a:stretch>
            <a:fillRect/>
          </a:stretch>
        </p:blipFill>
        <p:spPr>
          <a:xfrm>
            <a:off x="5491480" y="2038350"/>
            <a:ext cx="5737860" cy="3675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804291" y="1068101"/>
            <a:ext cx="3075736" cy="2991468"/>
          </a:xfrm>
          <a:prstGeom prst="rect">
            <a:avLst/>
          </a:prstGeom>
        </p:spPr>
      </p:pic>
      <p:pic>
        <p:nvPicPr>
          <p:cNvPr id="14" name="图片 13"/>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8075193" y="903902"/>
            <a:ext cx="2075268" cy="2973906"/>
          </a:xfrm>
          <a:prstGeom prst="rect">
            <a:avLst/>
          </a:prstGeom>
        </p:spPr>
      </p:pic>
      <p:pic>
        <p:nvPicPr>
          <p:cNvPr id="15" name="图片 14"/>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rot="2523651">
            <a:off x="9048474" y="1076881"/>
            <a:ext cx="2075268" cy="2973906"/>
          </a:xfrm>
          <a:prstGeom prst="rect">
            <a:avLst/>
          </a:prstGeom>
        </p:spPr>
      </p:pic>
      <p:grpSp>
        <p:nvGrpSpPr>
          <p:cNvPr id="37" name="组合 36"/>
          <p:cNvGrpSpPr/>
          <p:nvPr/>
        </p:nvGrpSpPr>
        <p:grpSpPr>
          <a:xfrm>
            <a:off x="4288819" y="1737740"/>
            <a:ext cx="3618230" cy="1686212"/>
            <a:chOff x="1164391" y="2407745"/>
            <a:chExt cx="3618230" cy="1686212"/>
          </a:xfrm>
        </p:grpSpPr>
        <p:sp>
          <p:nvSpPr>
            <p:cNvPr id="38" name="文本框 2"/>
            <p:cNvSpPr txBox="1"/>
            <p:nvPr/>
          </p:nvSpPr>
          <p:spPr>
            <a:xfrm>
              <a:off x="2220495" y="2407745"/>
              <a:ext cx="1506012" cy="645160"/>
            </a:xfrm>
            <a:prstGeom prst="rect">
              <a:avLst/>
            </a:prstGeom>
            <a:solidFill>
              <a:srgbClr val="EA6074"/>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03</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40" name="文本框 12"/>
            <p:cNvSpPr txBox="1"/>
            <p:nvPr/>
          </p:nvSpPr>
          <p:spPr>
            <a:xfrm>
              <a:off x="1164391" y="3104300"/>
              <a:ext cx="3618230" cy="922020"/>
            </a:xfrm>
            <a:prstGeom prst="rect">
              <a:avLst/>
            </a:prstGeom>
            <a:noFill/>
          </p:spPr>
          <p:txBody>
            <a:bodyPr wrap="none" rtlCol="0">
              <a:spAutoFit/>
            </a:bodyPr>
            <a:lstStyle/>
            <a:p>
              <a:pPr algn="ctr"/>
              <a:r>
                <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rPr>
                <a:t>探究活动二</a:t>
              </a:r>
              <a:endPar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41" name="矩形 40"/>
            <p:cNvSpPr/>
            <p:nvPr/>
          </p:nvSpPr>
          <p:spPr>
            <a:xfrm>
              <a:off x="1353501" y="4075957"/>
              <a:ext cx="3240000" cy="18000"/>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3B7E87"/>
                </a:solidFill>
                <a:latin typeface="华文新魏" panose="02010800040101010101" pitchFamily="2" charset="-122"/>
                <a:ea typeface="华文新魏"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767633" y="457313"/>
            <a:ext cx="2217420" cy="9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可能</a:t>
            </a:r>
            <a:r>
              <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存在问题</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sym typeface="+mn-ea"/>
              </a:rPr>
              <a:t>YOUR TITLE HERE</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图片 7"/>
          <p:cNvPicPr>
            <a:picLocks noChangeAspect="1"/>
          </p:cNvPicPr>
          <p:nvPr/>
        </p:nvPicPr>
        <p:blipFill>
          <a:blip r:embed="rId1"/>
          <a:srcRect l="15976" t="2110" r="22806" b="48504"/>
          <a:stretch>
            <a:fillRect/>
          </a:stretch>
        </p:blipFill>
        <p:spPr>
          <a:xfrm>
            <a:off x="7716150" y="1775835"/>
            <a:ext cx="3230459" cy="1737769"/>
          </a:xfrm>
          <a:prstGeom prst="rect">
            <a:avLst/>
          </a:prstGeom>
        </p:spPr>
      </p:pic>
      <p:pic>
        <p:nvPicPr>
          <p:cNvPr id="13" name="图片 12"/>
          <p:cNvPicPr>
            <a:picLocks noChangeAspect="1"/>
          </p:cNvPicPr>
          <p:nvPr/>
        </p:nvPicPr>
        <p:blipFill>
          <a:blip r:embed="rId2"/>
          <a:srcRect t="18345"/>
          <a:stretch>
            <a:fillRect/>
          </a:stretch>
        </p:blipFill>
        <p:spPr>
          <a:xfrm>
            <a:off x="1233645" y="1773295"/>
            <a:ext cx="3241253" cy="1760626"/>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l="6256" t="9172" r="3904" b="17451"/>
          <a:stretch>
            <a:fillRect/>
          </a:stretch>
        </p:blipFill>
        <p:spPr>
          <a:xfrm>
            <a:off x="4474819" y="3514897"/>
            <a:ext cx="3240771" cy="1754815"/>
          </a:xfrm>
          <a:prstGeom prst="rect">
            <a:avLst/>
          </a:prstGeom>
        </p:spPr>
      </p:pic>
      <p:sp>
        <p:nvSpPr>
          <p:cNvPr id="33" name="矩形: 圆角 56" descr="e7d195523061f1c0e47ffc70844bb6f75fcb03b75858c49c480C64385E58A9406A784D96DFB0659D141F23C21B5D92CEF93DE268DCD659DE2284C54467FC4D0C40898BA465CB317FBA32D1D63CA47264AFD8786F0AC26F7E13DFFE1748861E98737A4CDACB88E2C889C9747B03A7BEA890ABBF9A4BCBF432A076C80641478BA96CAB17DF22AB5694"/>
          <p:cNvSpPr/>
          <p:nvPr/>
        </p:nvSpPr>
        <p:spPr>
          <a:xfrm>
            <a:off x="1234048" y="3524830"/>
            <a:ext cx="3240773" cy="1754815"/>
          </a:xfrm>
          <a:prstGeom prst="roundRect">
            <a:avLst>
              <a:gd name="adj" fmla="val 0"/>
            </a:avLst>
          </a:prstGeom>
          <a:solidFill>
            <a:srgbClr val="FF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cs typeface="Arial" panose="020B0604020202020204" pitchFamily="34" charset="0"/>
            </a:endParaRPr>
          </a:p>
        </p:txBody>
      </p:sp>
      <p:sp>
        <p:nvSpPr>
          <p:cNvPr id="34" name="矩形: 圆角 68" descr="e7d195523061f1c0e47ffc70844bb6f75fcb03b75858c49c480C64385E58A9406A784D96DFB0659D141F23C21B5D92CEF93DE268DCD659DE2284C54467FC4D0C40898BA465CB317FBA32D1D63CA47264AFD8786F0AC26F7E13DFFE1748861E98737A4CDACB88E2C889C9747B03A7BEA890ABBF9A4BCBF432A076C80641478BA96CAB17DF22AB5694"/>
          <p:cNvSpPr/>
          <p:nvPr/>
        </p:nvSpPr>
        <p:spPr>
          <a:xfrm flipV="1">
            <a:off x="4474820" y="1766617"/>
            <a:ext cx="3240773" cy="1754815"/>
          </a:xfrm>
          <a:prstGeom prst="roundRect">
            <a:avLst>
              <a:gd name="adj" fmla="val 0"/>
            </a:avLst>
          </a:prstGeom>
          <a:solidFill>
            <a:srgbClr val="FF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cs typeface="Arial" panose="020B0604020202020204" pitchFamily="34" charset="0"/>
            </a:endParaRPr>
          </a:p>
        </p:txBody>
      </p:sp>
      <p:sp>
        <p:nvSpPr>
          <p:cNvPr id="35" name="矩形: 圆角 70" descr="e7d195523061f1c0e47ffc70844bb6f75fcb03b75858c49c480C64385E58A9406A784D96DFB0659D141F23C21B5D92CEF93DE268DCD659DE2284C54467FC4D0C40898BA465CB317FBA32D1D63CA47264AFD8786F0AC26F7E13DFFE1748861E98737A4CDACB88E2C889C9747B03A7BEA890ABBF9A4BCBF432A076C80641478BA96CAB17DF22AB5694"/>
          <p:cNvSpPr/>
          <p:nvPr/>
        </p:nvSpPr>
        <p:spPr>
          <a:xfrm>
            <a:off x="7715591" y="3521432"/>
            <a:ext cx="3240773" cy="1754815"/>
          </a:xfrm>
          <a:prstGeom prst="roundRect">
            <a:avLst>
              <a:gd name="adj" fmla="val 0"/>
            </a:avLst>
          </a:prstGeom>
          <a:solidFill>
            <a:srgbClr val="FF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cs typeface="Arial" panose="020B0604020202020204" pitchFamily="34" charset="0"/>
            </a:endParaRPr>
          </a:p>
        </p:txBody>
      </p:sp>
      <p:sp>
        <p:nvSpPr>
          <p:cNvPr id="36" name="Textbox 1" descr="e7d195523061f1c02e66e4f24090f95771f2a25398b4c6a397210DEF3B34B42E7CAE3753A3E55670C5C5B393DCCD8D49F265F3A29442F2D10D421F974AABEA3384308323DA72972389F1817D14B0E600743EE39300E4FF3680EE93858DE76ED61AF9958A0AC2BADFAA5CFBEC958BF41A862F1F17DE60F16069B1455E83FAB92FFB9B61E5DC187355D15155365BDD68A2"/>
          <p:cNvSpPr/>
          <p:nvPr/>
        </p:nvSpPr>
        <p:spPr>
          <a:xfrm>
            <a:off x="1489516" y="4055188"/>
            <a:ext cx="2728875" cy="427990"/>
          </a:xfrm>
          <a:prstGeom prst="rect">
            <a:avLst/>
          </a:prstGeom>
        </p:spPr>
        <p:txBody>
          <a:bodyPr wrap="square" lIns="120829" tIns="60415" rIns="120829" bIns="60415">
            <a:spAutoFit/>
          </a:bodyPr>
          <a:lstStyle/>
          <a:p>
            <a:pPr algn="just"/>
            <a:r>
              <a:rPr 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颜色不美观</a:t>
            </a:r>
            <a:endPar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Textbox 1" descr="e7d195523061f1c02e66e4f24090f95771f2a25398b4c6a397210DEF3B34B42E7CAE3753A3E55670C5C5B393DCCD8D49F265F3A29442F2D10D421F974AABEA3384308323DA72972389F1817D14B0E600743EE39300E4FF3680EE93858DE76ED61AF9958A0AC2BADFAA5CFBEC958BF41A862F1F17DE60F16069B1455E83FAB92FFB9B61E5DC187355D15155365BDD68A2"/>
          <p:cNvSpPr/>
          <p:nvPr/>
        </p:nvSpPr>
        <p:spPr>
          <a:xfrm>
            <a:off x="4613310" y="2039960"/>
            <a:ext cx="2945381" cy="582295"/>
          </a:xfrm>
          <a:prstGeom prst="rect">
            <a:avLst/>
          </a:prstGeom>
        </p:spPr>
        <p:txBody>
          <a:bodyPr wrap="square" lIns="120829" tIns="60415" rIns="120829" bIns="60415">
            <a:spAutoFit/>
          </a:bodyPr>
          <a:lstStyle/>
          <a:p>
            <a:pPr algn="just">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rPr>
              <a:t>2．</a:t>
            </a: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rPr>
              <a:t>占的地方</a:t>
            </a: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rPr>
              <a:t>过大</a:t>
            </a:r>
            <a:endPar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38" name="Textbox 1" descr="e7d195523061f1c02e66e4f24090f95771f2a25398b4c6a397210DEF3B34B42E7CAE3753A3E55670C5C5B393DCCD8D49F265F3A29442F2D10D421F974AABEA3384308323DA72972389F1817D14B0E600743EE39300E4FF3680EE93858DE76ED61AF9958A0AC2BADFAA5CFBEC958BF41A862F1F17DE60F16069B1455E83FAB92FFB9B61E5DC187355D15155365BDD68A2"/>
          <p:cNvSpPr/>
          <p:nvPr/>
        </p:nvSpPr>
        <p:spPr>
          <a:xfrm>
            <a:off x="7748531" y="3696460"/>
            <a:ext cx="3165698" cy="427990"/>
          </a:xfrm>
          <a:prstGeom prst="rect">
            <a:avLst/>
          </a:prstGeom>
        </p:spPr>
        <p:txBody>
          <a:bodyPr wrap="square" lIns="120829" tIns="60415" rIns="120829" bIns="60415">
            <a:spAutoFit/>
          </a:bodyPr>
          <a:lstStyle/>
          <a:p>
            <a:pPr algn="just"/>
            <a:r>
              <a:rPr lang="en-US" altLang="zh-CN"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颜色</a:t>
            </a: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不明显</a:t>
            </a:r>
            <a:endPar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图片 16" descr="摄图网-粉红色的花"/>
          <p:cNvPicPr>
            <a:picLocks noChangeAspect="1"/>
          </p:cNvPicPr>
          <p:nvPr/>
        </p:nvPicPr>
        <p:blipFill>
          <a:blip r:embed="rId4"/>
          <a:srcRect l="3994" t="12885" r="844" b="8942"/>
          <a:stretch>
            <a:fillRect/>
          </a:stretch>
        </p:blipFill>
        <p:spPr>
          <a:xfrm>
            <a:off x="4484421" y="3521857"/>
            <a:ext cx="3222205" cy="1757451"/>
          </a:xfrm>
          <a:prstGeom prst="rect">
            <a:avLst/>
          </a:prstGeom>
        </p:spPr>
      </p:pic>
      <p:grpSp>
        <p:nvGrpSpPr>
          <p:cNvPr id="18" name="组合 17"/>
          <p:cNvGrpSpPr/>
          <p:nvPr/>
        </p:nvGrpSpPr>
        <p:grpSpPr>
          <a:xfrm>
            <a:off x="3357107" y="243551"/>
            <a:ext cx="5038471" cy="1302552"/>
            <a:chOff x="3442370" y="0"/>
            <a:chExt cx="5038471" cy="1302552"/>
          </a:xfrm>
        </p:grpSpPr>
        <p:sp>
          <p:nvSpPr>
            <p:cNvPr id="19" name="矩形 18"/>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696322" y="583015"/>
            <a:ext cx="2217420" cy="9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小组汇报环节</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3" name="组合 22"/>
          <p:cNvGrpSpPr/>
          <p:nvPr/>
        </p:nvGrpSpPr>
        <p:grpSpPr>
          <a:xfrm>
            <a:off x="7468254" y="1822460"/>
            <a:ext cx="5318684" cy="2995436"/>
            <a:chOff x="948211" y="2223209"/>
            <a:chExt cx="5319377" cy="2995827"/>
          </a:xfrm>
        </p:grpSpPr>
        <p:grpSp>
          <p:nvGrpSpPr>
            <p:cNvPr id="24" name="组合 23"/>
            <p:cNvGrpSpPr/>
            <p:nvPr/>
          </p:nvGrpSpPr>
          <p:grpSpPr>
            <a:xfrm>
              <a:off x="948211" y="2223209"/>
              <a:ext cx="2909514" cy="636362"/>
              <a:chOff x="2835448" y="2267573"/>
              <a:chExt cx="3091875" cy="632799"/>
            </a:xfrm>
          </p:grpSpPr>
          <p:sp>
            <p:nvSpPr>
              <p:cNvPr id="25" name="文本框 24"/>
              <p:cNvSpPr txBox="1"/>
              <p:nvPr/>
            </p:nvSpPr>
            <p:spPr>
              <a:xfrm>
                <a:off x="2835448" y="2408375"/>
                <a:ext cx="3091875" cy="3965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zh-CN" altLang="en-US" sz="2000" b="1" dirty="0">
                    <a:solidFill>
                      <a:srgbClr val="FF8CB4"/>
                    </a:solidFill>
                    <a:latin typeface="微软雅黑" panose="020B0503020204020204" pitchFamily="34" charset="-122"/>
                    <a:ea typeface="微软雅黑" panose="020B0503020204020204" pitchFamily="34" charset="-122"/>
                  </a:rPr>
                  <a:t>女生</a:t>
                </a:r>
                <a:r>
                  <a:rPr lang="en-US" altLang="zh-CN" sz="2000" b="1" dirty="0">
                    <a:solidFill>
                      <a:srgbClr val="FF8CB4"/>
                    </a:solidFill>
                    <a:latin typeface="微软雅黑" panose="020B0503020204020204" pitchFamily="34" charset="-122"/>
                    <a:ea typeface="微软雅黑" panose="020B0503020204020204" pitchFamily="34" charset="-122"/>
                  </a:rPr>
                  <a:t>27人  </a:t>
                </a:r>
                <a:r>
                  <a:rPr lang="zh-CN" altLang="en-US" sz="2000" b="1" dirty="0">
                    <a:solidFill>
                      <a:srgbClr val="FF8CB4"/>
                    </a:solidFill>
                    <a:latin typeface="微软雅黑" panose="020B0503020204020204" pitchFamily="34" charset="-122"/>
                    <a:ea typeface="微软雅黑" panose="020B0503020204020204" pitchFamily="34" charset="-122"/>
                  </a:rPr>
                  <a:t>男生</a:t>
                </a:r>
                <a:r>
                  <a:rPr lang="en-US" altLang="zh-CN" sz="2000" b="1" dirty="0">
                    <a:solidFill>
                      <a:srgbClr val="FF8CB4"/>
                    </a:solidFill>
                    <a:latin typeface="微软雅黑" panose="020B0503020204020204" pitchFamily="34" charset="-122"/>
                    <a:ea typeface="微软雅黑" panose="020B0503020204020204" pitchFamily="34" charset="-122"/>
                  </a:rPr>
                  <a:t>35人</a:t>
                </a:r>
                <a:endParaRPr lang="en-US" altLang="zh-CN" sz="2000" b="1" dirty="0">
                  <a:solidFill>
                    <a:srgbClr val="FF8CB4"/>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2968904" y="2267573"/>
                <a:ext cx="2824960" cy="632799"/>
              </a:xfrm>
              <a:prstGeom prst="roundRect">
                <a:avLst>
                  <a:gd name="adj" fmla="val 50000"/>
                </a:avLst>
              </a:prstGeom>
              <a:noFill/>
              <a:ln w="28575">
                <a:solidFill>
                  <a:srgbClr val="FF8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a:p>
            </p:txBody>
          </p:sp>
        </p:grpSp>
        <p:sp>
          <p:nvSpPr>
            <p:cNvPr id="27" name="矩形 26"/>
            <p:cNvSpPr/>
            <p:nvPr/>
          </p:nvSpPr>
          <p:spPr>
            <a:xfrm>
              <a:off x="1875293" y="3280763"/>
              <a:ext cx="4392295" cy="193827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rPr>
                <a:t>第一组</a:t>
              </a:r>
              <a:endPar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endParaRPr>
            </a:p>
            <a:p>
              <a:pPr algn="l">
                <a:lnSpc>
                  <a:spcPct val="15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rPr>
                <a:t>第二组</a:t>
              </a:r>
              <a:endPar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endParaRPr>
            </a:p>
            <a:p>
              <a:pPr algn="l">
                <a:lnSpc>
                  <a:spcPct val="15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rPr>
                <a:t>第三组</a:t>
              </a:r>
              <a:endPar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endParaRPr>
            </a:p>
            <a:p>
              <a:pPr algn="l">
                <a:lnSpc>
                  <a:spcPct val="150000"/>
                </a:lnSpc>
              </a:pPr>
              <a:r>
                <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rPr>
                <a:t>第四组</a:t>
              </a:r>
              <a:endParaRPr lang="zh-CN" altLang="en-US" sz="2000" b="1" dirty="0">
                <a:solidFill>
                  <a:schemeClr val="tx1">
                    <a:lumMod val="65000"/>
                    <a:lumOff val="35000"/>
                  </a:schemeClr>
                </a:solidFill>
                <a:latin typeface="Arial" panose="020B0604020202020204" pitchFamily="34" charset="0"/>
                <a:ea typeface="微软雅黑" panose="020B0503020204020204" pitchFamily="34" charset="-122"/>
                <a:sym typeface="+mn-ea"/>
              </a:endParaRPr>
            </a:p>
          </p:txBody>
        </p:sp>
      </p:grpSp>
      <p:pic>
        <p:nvPicPr>
          <p:cNvPr id="8" name="图片 7" descr="图片包含 玩具, 玩偶, LEGO, 室内&#10;&#10;已生成极高可信度的说明"/>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748503" y="1530219"/>
            <a:ext cx="5739631" cy="4637621"/>
          </a:xfrm>
          <a:prstGeom prst="rect">
            <a:avLst/>
          </a:prstGeom>
        </p:spPr>
      </p:pic>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105"/>
          <p:cNvSpPr/>
          <p:nvPr/>
        </p:nvSpPr>
        <p:spPr bwMode="auto">
          <a:xfrm>
            <a:off x="6168134" y="4355610"/>
            <a:ext cx="1151050" cy="1250498"/>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0" name="Freeform 107"/>
          <p:cNvSpPr/>
          <p:nvPr/>
        </p:nvSpPr>
        <p:spPr bwMode="auto">
          <a:xfrm>
            <a:off x="4826652" y="4355610"/>
            <a:ext cx="1155282" cy="1250498"/>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fontAlgn="base">
              <a:spcBef>
                <a:spcPct val="0"/>
              </a:spcBef>
              <a:spcAft>
                <a:spcPct val="0"/>
              </a:spcAft>
              <a:defRPr/>
            </a:pPr>
            <a:endParaRPr lang="zh-CN" altLang="en-US" sz="2400">
              <a:solidFill>
                <a:prstClr val="black"/>
              </a:solidFill>
              <a:effectLst>
                <a:outerShdw blurRad="60007" dist="310007" dir="7680000" sy="30000" kx="1300200" algn="ctr" rotWithShape="0">
                  <a:prstClr val="black">
                    <a:alpha val="32000"/>
                  </a:prstClr>
                </a:outerShdw>
              </a:effectLst>
              <a:latin typeface="微软雅黑" panose="020B0503020204020204" pitchFamily="34" charset="-122"/>
              <a:ea typeface="微软雅黑" panose="020B0503020204020204" pitchFamily="34" charset="-122"/>
            </a:endParaRPr>
          </a:p>
        </p:txBody>
      </p:sp>
      <p:grpSp>
        <p:nvGrpSpPr>
          <p:cNvPr id="91" name="组合 90"/>
          <p:cNvGrpSpPr/>
          <p:nvPr/>
        </p:nvGrpSpPr>
        <p:grpSpPr>
          <a:xfrm>
            <a:off x="4058579" y="1774210"/>
            <a:ext cx="4028676" cy="3831898"/>
            <a:chOff x="3748193" y="2000673"/>
            <a:chExt cx="4030134" cy="3833285"/>
          </a:xfrm>
        </p:grpSpPr>
        <p:sp>
          <p:nvSpPr>
            <p:cNvPr id="92" name="Freeform 104"/>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FF8CB4"/>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3" name="Freeform 106"/>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8CB4"/>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4" name="Freeform 108"/>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FC7189"/>
            </a:solidFill>
            <a:ln>
              <a:noFill/>
            </a:ln>
          </p:spPr>
          <p:txBody>
            <a:bodyPr/>
            <a:lstStyle/>
            <a:p>
              <a:pPr defTabSz="685800" fontAlgn="base">
                <a:spcBef>
                  <a:spcPct val="0"/>
                </a:spcBef>
                <a:spcAft>
                  <a:spcPct val="0"/>
                </a:spcAft>
                <a:defRPr/>
              </a:pPr>
              <a:endParaRPr lang="zh-CN" altLang="en-US" sz="2400" dirty="0">
                <a:solidFill>
                  <a:prstClr val="black"/>
                </a:solidFill>
                <a:latin typeface="微软雅黑" panose="020B0503020204020204" pitchFamily="34" charset="-122"/>
                <a:ea typeface="微软雅黑" panose="020B0503020204020204" pitchFamily="34" charset="-122"/>
              </a:endParaRPr>
            </a:p>
          </p:txBody>
        </p:sp>
        <p:sp>
          <p:nvSpPr>
            <p:cNvPr id="95" name="Freeform 109"/>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5C9"/>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6" name="Freeform 121"/>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FFC5C9"/>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7" name="Freeform 122"/>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C7189"/>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8" name="Freeform 123"/>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FF8CB4"/>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9" name="Freeform 124"/>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8CB4"/>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00" name="组合 99"/>
          <p:cNvGrpSpPr/>
          <p:nvPr/>
        </p:nvGrpSpPr>
        <p:grpSpPr>
          <a:xfrm>
            <a:off x="8248065" y="1899069"/>
            <a:ext cx="2608907" cy="368252"/>
            <a:chOff x="7939194" y="2125577"/>
            <a:chExt cx="2609851" cy="368385"/>
          </a:xfrm>
        </p:grpSpPr>
        <p:sp>
          <p:nvSpPr>
            <p:cNvPr id="101" name="矩形 1"/>
            <p:cNvSpPr>
              <a:spLocks noChangeArrowheads="1"/>
            </p:cNvSpPr>
            <p:nvPr/>
          </p:nvSpPr>
          <p:spPr bwMode="auto">
            <a:xfrm>
              <a:off x="8250345" y="2125577"/>
              <a:ext cx="2298700" cy="36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b="1" dirty="0">
                  <a:solidFill>
                    <a:srgbClr val="404040"/>
                  </a:solidFill>
                  <a:latin typeface="微软雅黑" panose="020B0503020204020204" pitchFamily="34" charset="-122"/>
                  <a:ea typeface="微软雅黑" panose="020B0503020204020204" pitchFamily="34" charset="-122"/>
                  <a:cs typeface="Arial" panose="020B0604020202020204" pitchFamily="34" charset="0"/>
                  <a:sym typeface="+mn-ea"/>
                </a:rPr>
                <a:t>02</a:t>
              </a:r>
              <a:endParaRPr lang="en-US" altLang="zh-CN" b="1" dirty="0">
                <a:solidFill>
                  <a:srgbClr val="44546A"/>
                </a:solidFill>
                <a:latin typeface="微软雅黑" panose="020B0503020204020204" pitchFamily="34" charset="-122"/>
                <a:ea typeface="微软雅黑" panose="020B0503020204020204" pitchFamily="34" charset="-122"/>
              </a:endParaRPr>
            </a:p>
          </p:txBody>
        </p:sp>
        <p:sp>
          <p:nvSpPr>
            <p:cNvPr id="102" name="Freeform 11"/>
            <p:cNvSpPr/>
            <p:nvPr/>
          </p:nvSpPr>
          <p:spPr bwMode="auto">
            <a:xfrm>
              <a:off x="7939194" y="2163657"/>
              <a:ext cx="357717" cy="313267"/>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FF8CB4"/>
            </a:solidFill>
            <a:ln>
              <a:noFill/>
            </a:ln>
          </p:spPr>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1647930" y="1851451"/>
            <a:ext cx="2649108" cy="368252"/>
            <a:chOff x="1336673" y="2077942"/>
            <a:chExt cx="2650066" cy="368386"/>
          </a:xfrm>
        </p:grpSpPr>
        <p:sp>
          <p:nvSpPr>
            <p:cNvPr id="104" name="矩形 1"/>
            <p:cNvSpPr>
              <a:spLocks noChangeArrowheads="1"/>
            </p:cNvSpPr>
            <p:nvPr/>
          </p:nvSpPr>
          <p:spPr bwMode="auto">
            <a:xfrm>
              <a:off x="1688040" y="2077942"/>
              <a:ext cx="2298699" cy="36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b="1" dirty="0">
                  <a:solidFill>
                    <a:srgbClr val="404040"/>
                  </a:solidFill>
                  <a:latin typeface="微软雅黑" panose="020B0503020204020204" pitchFamily="34" charset="-122"/>
                  <a:ea typeface="微软雅黑" panose="020B0503020204020204" pitchFamily="34" charset="-122"/>
                  <a:cs typeface="Arial" panose="020B0604020202020204" pitchFamily="34" charset="0"/>
                  <a:sym typeface="+mn-ea"/>
                </a:rPr>
                <a:t>01</a:t>
              </a:r>
              <a:endParaRPr lang="en-US" altLang="zh-CN" b="1" dirty="0">
                <a:solidFill>
                  <a:srgbClr val="44546A"/>
                </a:solidFill>
                <a:latin typeface="微软雅黑" panose="020B0503020204020204" pitchFamily="34" charset="-122"/>
                <a:ea typeface="微软雅黑" panose="020B0503020204020204" pitchFamily="34" charset="-122"/>
              </a:endParaRPr>
            </a:p>
          </p:txBody>
        </p:sp>
        <p:grpSp>
          <p:nvGrpSpPr>
            <p:cNvPr id="105" name="组合 122"/>
            <p:cNvGrpSpPr/>
            <p:nvPr/>
          </p:nvGrpSpPr>
          <p:grpSpPr bwMode="auto">
            <a:xfrm>
              <a:off x="1336673" y="2178474"/>
              <a:ext cx="256116" cy="258233"/>
              <a:chOff x="3889445" y="2973091"/>
              <a:chExt cx="319708" cy="324921"/>
            </a:xfrm>
            <a:solidFill>
              <a:schemeClr val="tx2"/>
            </a:solidFill>
          </p:grpSpPr>
          <p:sp>
            <p:nvSpPr>
              <p:cNvPr id="106" name="Rectangle 12"/>
              <p:cNvSpPr>
                <a:spLocks noChangeArrowheads="1"/>
              </p:cNvSpPr>
              <p:nvPr/>
            </p:nvSpPr>
            <p:spPr bwMode="auto">
              <a:xfrm>
                <a:off x="3889445" y="3006104"/>
                <a:ext cx="128578" cy="126841"/>
              </a:xfrm>
              <a:prstGeom prst="rect">
                <a:avLst/>
              </a:prstGeom>
              <a:solidFill>
                <a:srgbClr val="FC718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07" name="Rectangle 13"/>
              <p:cNvSpPr>
                <a:spLocks noChangeArrowheads="1"/>
              </p:cNvSpPr>
              <p:nvPr/>
            </p:nvSpPr>
            <p:spPr bwMode="auto">
              <a:xfrm>
                <a:off x="4049299" y="2973091"/>
                <a:ext cx="159854" cy="159854"/>
              </a:xfrm>
              <a:prstGeom prst="rect">
                <a:avLst/>
              </a:prstGeom>
              <a:solidFill>
                <a:srgbClr val="FF8CB4"/>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08" name="Rectangle 14"/>
              <p:cNvSpPr>
                <a:spLocks noChangeArrowheads="1"/>
              </p:cNvSpPr>
              <p:nvPr/>
            </p:nvSpPr>
            <p:spPr bwMode="auto">
              <a:xfrm>
                <a:off x="3889445" y="3171171"/>
                <a:ext cx="128578" cy="126841"/>
              </a:xfrm>
              <a:prstGeom prst="rect">
                <a:avLst/>
              </a:prstGeom>
              <a:solidFill>
                <a:srgbClr val="FF8CB4"/>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09" name="Rectangle 15"/>
              <p:cNvSpPr>
                <a:spLocks noChangeArrowheads="1"/>
              </p:cNvSpPr>
              <p:nvPr/>
            </p:nvSpPr>
            <p:spPr bwMode="auto">
              <a:xfrm>
                <a:off x="4049299" y="3171171"/>
                <a:ext cx="126841" cy="126841"/>
              </a:xfrm>
              <a:prstGeom prst="rect">
                <a:avLst/>
              </a:prstGeom>
              <a:solidFill>
                <a:srgbClr val="FC718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grpSp>
        <p:nvGrpSpPr>
          <p:cNvPr id="110" name="组合 109"/>
          <p:cNvGrpSpPr/>
          <p:nvPr/>
        </p:nvGrpSpPr>
        <p:grpSpPr>
          <a:xfrm>
            <a:off x="8286150" y="3971603"/>
            <a:ext cx="2570821" cy="368252"/>
            <a:chOff x="7977294" y="4198863"/>
            <a:chExt cx="2571751" cy="368385"/>
          </a:xfrm>
        </p:grpSpPr>
        <p:sp>
          <p:nvSpPr>
            <p:cNvPr id="111" name="矩形 1"/>
            <p:cNvSpPr>
              <a:spLocks noChangeArrowheads="1"/>
            </p:cNvSpPr>
            <p:nvPr/>
          </p:nvSpPr>
          <p:spPr bwMode="auto">
            <a:xfrm>
              <a:off x="8250345" y="4198863"/>
              <a:ext cx="2298700" cy="36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b="1" dirty="0">
                  <a:solidFill>
                    <a:srgbClr val="404040"/>
                  </a:solidFill>
                  <a:latin typeface="微软雅黑" panose="020B0503020204020204" pitchFamily="34" charset="-122"/>
                  <a:ea typeface="微软雅黑" panose="020B0503020204020204" pitchFamily="34" charset="-122"/>
                  <a:cs typeface="Arial" panose="020B0604020202020204" pitchFamily="34" charset="0"/>
                  <a:sym typeface="+mn-ea"/>
                </a:rPr>
                <a:t>04</a:t>
              </a:r>
              <a:endParaRPr lang="en-US" altLang="zh-CN" b="1" dirty="0">
                <a:solidFill>
                  <a:srgbClr val="44546A"/>
                </a:solidFill>
                <a:latin typeface="微软雅黑" panose="020B0503020204020204" pitchFamily="34" charset="-122"/>
                <a:ea typeface="微软雅黑" panose="020B0503020204020204" pitchFamily="34" charset="-122"/>
              </a:endParaRPr>
            </a:p>
          </p:txBody>
        </p:sp>
        <p:grpSp>
          <p:nvGrpSpPr>
            <p:cNvPr id="112" name="组合 13321"/>
            <p:cNvGrpSpPr/>
            <p:nvPr/>
          </p:nvGrpSpPr>
          <p:grpSpPr bwMode="auto">
            <a:xfrm>
              <a:off x="7977294" y="4233757"/>
              <a:ext cx="281517" cy="279400"/>
              <a:chOff x="1057275" y="3008313"/>
              <a:chExt cx="368300" cy="368300"/>
            </a:xfrm>
            <a:solidFill>
              <a:schemeClr val="accent2"/>
            </a:solidFill>
          </p:grpSpPr>
          <p:sp>
            <p:nvSpPr>
              <p:cNvPr id="113" name="Freeform 11"/>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solidFill>
                <a:srgbClr val="FFC5C9"/>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fontAlgn="base">
                  <a:spcBef>
                    <a:spcPct val="0"/>
                  </a:spcBef>
                  <a:spcAft>
                    <a:spcPct val="0"/>
                  </a:spcAft>
                  <a:defRPr/>
                </a:pPr>
                <a:endParaRPr lang="zh-CN" altLang="en-US" sz="240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14" name="Freeform 12"/>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solidFill>
                <a:srgbClr val="FF8CB4"/>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fontAlgn="base">
                  <a:spcBef>
                    <a:spcPct val="0"/>
                  </a:spcBef>
                  <a:spcAft>
                    <a:spcPct val="0"/>
                  </a:spcAft>
                  <a:defRPr/>
                </a:pPr>
                <a:endParaRPr lang="zh-CN" altLang="en-US" sz="2400">
                  <a:solidFill>
                    <a:prstClr val="black">
                      <a:lumMod val="75000"/>
                      <a:lumOff val="25000"/>
                    </a:prstClr>
                  </a:solidFill>
                  <a:latin typeface="微软雅黑" panose="020B0503020204020204" pitchFamily="34" charset="-122"/>
                  <a:ea typeface="微软雅黑" panose="020B0503020204020204" pitchFamily="34" charset="-122"/>
                </a:endParaRPr>
              </a:p>
            </p:txBody>
          </p:sp>
        </p:grpSp>
      </p:grpSp>
      <p:grpSp>
        <p:nvGrpSpPr>
          <p:cNvPr id="115" name="组合 114"/>
          <p:cNvGrpSpPr/>
          <p:nvPr/>
        </p:nvGrpSpPr>
        <p:grpSpPr>
          <a:xfrm>
            <a:off x="1636132" y="3907058"/>
            <a:ext cx="2612283" cy="368252"/>
            <a:chOff x="1324871" y="4134290"/>
            <a:chExt cx="2613228" cy="368384"/>
          </a:xfrm>
        </p:grpSpPr>
        <p:sp>
          <p:nvSpPr>
            <p:cNvPr id="116" name="矩形 1"/>
            <p:cNvSpPr>
              <a:spLocks noChangeArrowheads="1"/>
            </p:cNvSpPr>
            <p:nvPr/>
          </p:nvSpPr>
          <p:spPr bwMode="auto">
            <a:xfrm>
              <a:off x="1639399" y="4134290"/>
              <a:ext cx="2298700" cy="36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b="1" dirty="0">
                  <a:solidFill>
                    <a:srgbClr val="404040"/>
                  </a:solidFill>
                  <a:latin typeface="微软雅黑" panose="020B0503020204020204" pitchFamily="34" charset="-122"/>
                  <a:ea typeface="微软雅黑" panose="020B0503020204020204" pitchFamily="34" charset="-122"/>
                  <a:cs typeface="Arial" panose="020B0604020202020204" pitchFamily="34" charset="0"/>
                  <a:sym typeface="+mn-ea"/>
                </a:rPr>
                <a:t>03</a:t>
              </a:r>
              <a:endParaRPr lang="en-US" altLang="zh-CN" b="1" dirty="0">
                <a:solidFill>
                  <a:srgbClr val="44546A"/>
                </a:solidFill>
                <a:latin typeface="微软雅黑" panose="020B0503020204020204" pitchFamily="34" charset="-122"/>
                <a:ea typeface="微软雅黑" panose="020B0503020204020204" pitchFamily="34" charset="-122"/>
              </a:endParaRPr>
            </a:p>
          </p:txBody>
        </p:sp>
        <p:grpSp>
          <p:nvGrpSpPr>
            <p:cNvPr id="117" name="组合 13322"/>
            <p:cNvGrpSpPr/>
            <p:nvPr/>
          </p:nvGrpSpPr>
          <p:grpSpPr bwMode="auto">
            <a:xfrm>
              <a:off x="1324871" y="4185073"/>
              <a:ext cx="279400" cy="298451"/>
              <a:chOff x="1946500" y="2659080"/>
              <a:chExt cx="249236" cy="264850"/>
            </a:xfrm>
            <a:solidFill>
              <a:schemeClr val="accent3"/>
            </a:solidFill>
          </p:grpSpPr>
          <p:sp>
            <p:nvSpPr>
              <p:cNvPr id="118" name="Rectangle 13"/>
              <p:cNvSpPr>
                <a:spLocks noChangeArrowheads="1"/>
              </p:cNvSpPr>
              <p:nvPr/>
            </p:nvSpPr>
            <p:spPr bwMode="auto">
              <a:xfrm>
                <a:off x="1946500" y="2712050"/>
                <a:ext cx="40474" cy="211880"/>
              </a:xfrm>
              <a:prstGeom prst="rect">
                <a:avLst/>
              </a:prstGeom>
              <a:solidFill>
                <a:srgbClr val="FC718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19" name="Rectangle 14"/>
              <p:cNvSpPr>
                <a:spLocks noChangeArrowheads="1"/>
              </p:cNvSpPr>
              <p:nvPr/>
            </p:nvSpPr>
            <p:spPr bwMode="auto">
              <a:xfrm>
                <a:off x="2016797" y="2679947"/>
                <a:ext cx="40474" cy="243983"/>
              </a:xfrm>
              <a:prstGeom prst="rect">
                <a:avLst/>
              </a:prstGeom>
              <a:solidFill>
                <a:srgbClr val="FF8CB4"/>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20" name="Rectangle 15"/>
              <p:cNvSpPr>
                <a:spLocks noChangeArrowheads="1"/>
              </p:cNvSpPr>
              <p:nvPr/>
            </p:nvSpPr>
            <p:spPr bwMode="auto">
              <a:xfrm>
                <a:off x="2084964" y="2659080"/>
                <a:ext cx="42604" cy="264850"/>
              </a:xfrm>
              <a:prstGeom prst="rect">
                <a:avLst/>
              </a:prstGeom>
              <a:solidFill>
                <a:srgbClr val="FF8CB4"/>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21" name="Rectangle 16"/>
              <p:cNvSpPr>
                <a:spLocks noChangeArrowheads="1"/>
              </p:cNvSpPr>
              <p:nvPr/>
            </p:nvSpPr>
            <p:spPr bwMode="auto">
              <a:xfrm>
                <a:off x="2155262" y="2790702"/>
                <a:ext cx="40474" cy="133228"/>
              </a:xfrm>
              <a:prstGeom prst="rect">
                <a:avLst/>
              </a:prstGeom>
              <a:solidFill>
                <a:srgbClr val="FC7189"/>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685800" eaLnBrk="1" fontAlgn="base" hangingPunct="1">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122" name="组合 121"/>
          <p:cNvGrpSpPr/>
          <p:nvPr/>
        </p:nvGrpSpPr>
        <p:grpSpPr>
          <a:xfrm>
            <a:off x="1488362" y="2313765"/>
            <a:ext cx="4017494" cy="882330"/>
            <a:chOff x="1177047" y="2540424"/>
            <a:chExt cx="4018947" cy="882650"/>
          </a:xfrm>
        </p:grpSpPr>
        <p:sp>
          <p:nvSpPr>
            <p:cNvPr id="123" name="任意多边形 122"/>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124" name="Oval 54"/>
            <p:cNvSpPr>
              <a:spLocks noChangeArrowheads="1"/>
            </p:cNvSpPr>
            <p:nvPr/>
          </p:nvSpPr>
          <p:spPr bwMode="auto">
            <a:xfrm>
              <a:off x="5085927" y="3313007"/>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6872728" y="2326461"/>
            <a:ext cx="3711290" cy="878099"/>
            <a:chOff x="6563360" y="2553124"/>
            <a:chExt cx="3712633" cy="878416"/>
          </a:xfrm>
        </p:grpSpPr>
        <p:sp>
          <p:nvSpPr>
            <p:cNvPr id="127" name="任意多边形 126"/>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128" name="Oval 54"/>
            <p:cNvSpPr>
              <a:spLocks noChangeArrowheads="1"/>
            </p:cNvSpPr>
            <p:nvPr/>
          </p:nvSpPr>
          <p:spPr bwMode="auto">
            <a:xfrm>
              <a:off x="6563360" y="3321473"/>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6936205" y="4347147"/>
            <a:ext cx="3675321" cy="882330"/>
            <a:chOff x="6626860" y="4574541"/>
            <a:chExt cx="3676651" cy="882650"/>
          </a:xfrm>
        </p:grpSpPr>
        <p:sp>
          <p:nvSpPr>
            <p:cNvPr id="130" name="任意多边形 129"/>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131" name="Oval 54"/>
            <p:cNvSpPr>
              <a:spLocks noChangeArrowheads="1"/>
            </p:cNvSpPr>
            <p:nvPr/>
          </p:nvSpPr>
          <p:spPr bwMode="auto">
            <a:xfrm>
              <a:off x="6626860"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1488361" y="4355401"/>
            <a:ext cx="3638749" cy="882330"/>
            <a:chOff x="1177046" y="4574541"/>
            <a:chExt cx="3640065" cy="882650"/>
          </a:xfrm>
        </p:grpSpPr>
        <p:sp>
          <p:nvSpPr>
            <p:cNvPr id="133" name="任意多边形 132"/>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134" name="Oval 54"/>
            <p:cNvSpPr>
              <a:spLocks noChangeArrowheads="1"/>
            </p:cNvSpPr>
            <p:nvPr/>
          </p:nvSpPr>
          <p:spPr bwMode="auto">
            <a:xfrm>
              <a:off x="4707044"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685800"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sp>
        <p:nvSpPr>
          <p:cNvPr id="135" name="矩形 1"/>
          <p:cNvSpPr>
            <a:spLocks noChangeArrowheads="1"/>
          </p:cNvSpPr>
          <p:nvPr/>
        </p:nvSpPr>
        <p:spPr bwMode="auto">
          <a:xfrm>
            <a:off x="1547522" y="2403091"/>
            <a:ext cx="2712216"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rPr>
              <a:t>图片</a:t>
            </a:r>
            <a:endPar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endParaRPr>
          </a:p>
        </p:txBody>
      </p:sp>
      <p:sp>
        <p:nvSpPr>
          <p:cNvPr id="136" name="矩形 1"/>
          <p:cNvSpPr>
            <a:spLocks noChangeArrowheads="1"/>
          </p:cNvSpPr>
          <p:nvPr/>
        </p:nvSpPr>
        <p:spPr bwMode="auto">
          <a:xfrm>
            <a:off x="1581014" y="4429676"/>
            <a:ext cx="2712216"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rPr>
              <a:t>公式</a:t>
            </a:r>
            <a:endPar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endParaRPr>
          </a:p>
        </p:txBody>
      </p:sp>
      <p:sp>
        <p:nvSpPr>
          <p:cNvPr id="137" name="矩形 1"/>
          <p:cNvSpPr>
            <a:spLocks noChangeArrowheads="1"/>
          </p:cNvSpPr>
          <p:nvPr/>
        </p:nvSpPr>
        <p:spPr bwMode="auto">
          <a:xfrm>
            <a:off x="8314521" y="2417539"/>
            <a:ext cx="2712216"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rPr>
              <a:t>图表</a:t>
            </a:r>
            <a:endPar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endParaRPr>
          </a:p>
        </p:txBody>
      </p:sp>
      <p:sp>
        <p:nvSpPr>
          <p:cNvPr id="138" name="矩形 1"/>
          <p:cNvSpPr>
            <a:spLocks noChangeArrowheads="1"/>
          </p:cNvSpPr>
          <p:nvPr/>
        </p:nvSpPr>
        <p:spPr bwMode="auto">
          <a:xfrm>
            <a:off x="8351929" y="4437454"/>
            <a:ext cx="2712216"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0000"/>
              </a:lnSpc>
            </a:pPr>
            <a:r>
              <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rPr>
              <a:t>艺术字</a:t>
            </a:r>
            <a:endParaRPr lang="zh-CN" altLang="en-US" sz="2000" b="1">
              <a:solidFill>
                <a:schemeClr val="tx1">
                  <a:lumMod val="65000"/>
                  <a:lumOff val="35000"/>
                </a:schemeClr>
              </a:solidFill>
              <a:latin typeface="Arial" panose="020B0604020202020204" pitchFamily="34" charset="0"/>
              <a:ea typeface="微软雅黑" panose="020B0503020204020204" pitchFamily="34" charset="-122"/>
              <a:sym typeface="+mn-ea"/>
            </a:endParaRPr>
          </a:p>
        </p:txBody>
      </p:sp>
      <p:grpSp>
        <p:nvGrpSpPr>
          <p:cNvPr id="57" name="组合 56"/>
          <p:cNvGrpSpPr/>
          <p:nvPr/>
        </p:nvGrpSpPr>
        <p:grpSpPr>
          <a:xfrm>
            <a:off x="3357107" y="243551"/>
            <a:ext cx="5038471" cy="1302552"/>
            <a:chOff x="3442370" y="0"/>
            <a:chExt cx="5038471" cy="1302552"/>
          </a:xfrm>
        </p:grpSpPr>
        <p:sp>
          <p:nvSpPr>
            <p:cNvPr id="58" name="矩形 57"/>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9" name="图片 58"/>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60" name="图片 59"/>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66"/>
          <p:cNvSpPr txBox="1">
            <a:spLocks noChangeArrowheads="1"/>
          </p:cNvSpPr>
          <p:nvPr/>
        </p:nvSpPr>
        <p:spPr bwMode="auto">
          <a:xfrm>
            <a:off x="4718547" y="557615"/>
            <a:ext cx="221742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什么是</a:t>
            </a:r>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对象？</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57107" y="243551"/>
            <a:ext cx="5038471" cy="1302552"/>
            <a:chOff x="3442370" y="0"/>
            <a:chExt cx="5038471" cy="1302552"/>
          </a:xfrm>
        </p:grpSpPr>
        <p:sp>
          <p:nvSpPr>
            <p:cNvPr id="17" name="矩形 16"/>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14" name="文本框 66"/>
          <p:cNvSpPr txBox="1">
            <a:spLocks noChangeArrowheads="1"/>
          </p:cNvSpPr>
          <p:nvPr/>
        </p:nvSpPr>
        <p:spPr bwMode="auto">
          <a:xfrm>
            <a:off x="4428543" y="429454"/>
            <a:ext cx="289560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自选图形设置属性</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a:blip r:embed="rId3"/>
          <a:stretch>
            <a:fillRect/>
          </a:stretch>
        </p:blipFill>
        <p:spPr>
          <a:xfrm>
            <a:off x="8157210" y="2273935"/>
            <a:ext cx="3321050" cy="2311400"/>
          </a:xfrm>
          <a:prstGeom prst="rect">
            <a:avLst/>
          </a:prstGeom>
        </p:spPr>
      </p:pic>
      <p:sp>
        <p:nvSpPr>
          <p:cNvPr id="6" name="文本框 5"/>
          <p:cNvSpPr txBox="1"/>
          <p:nvPr/>
        </p:nvSpPr>
        <p:spPr>
          <a:xfrm>
            <a:off x="321945" y="3093720"/>
            <a:ext cx="7950200" cy="1383665"/>
          </a:xfrm>
          <a:prstGeom prst="rect">
            <a:avLst/>
          </a:prstGeom>
          <a:noFill/>
        </p:spPr>
        <p:txBody>
          <a:bodyPr wrap="square" rtlCol="0" anchor="t">
            <a:spAutoFit/>
          </a:bodyPr>
          <a:p>
            <a:r>
              <a:rPr lang="en-US" altLang="zh-CN" sz="2800" b="1"/>
              <a:t>1.</a:t>
            </a:r>
            <a:r>
              <a:rPr lang="zh-CN" altLang="en-US" sz="2800" b="1"/>
              <a:t>选中图形，鼠标右键找到</a:t>
            </a:r>
            <a:r>
              <a:rPr lang="en-US" altLang="zh-CN" sz="2800" b="1"/>
              <a:t>“</a:t>
            </a:r>
            <a:r>
              <a:rPr lang="zh-CN" altLang="en-US" sz="2800" b="1"/>
              <a:t>设置对象格式</a:t>
            </a:r>
            <a:r>
              <a:rPr lang="en-US" altLang="zh-CN" sz="2800" b="1"/>
              <a:t>”</a:t>
            </a:r>
            <a:r>
              <a:rPr lang="zh-CN" altLang="en-US" sz="2800" b="1"/>
              <a:t>命令</a:t>
            </a:r>
            <a:endParaRPr lang="zh-CN" altLang="en-US" sz="2800" b="1"/>
          </a:p>
          <a:p>
            <a:endParaRPr lang="zh-CN" altLang="en-US" sz="2800" b="1"/>
          </a:p>
          <a:p>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57107" y="243551"/>
            <a:ext cx="5038471" cy="1302552"/>
            <a:chOff x="3442370" y="0"/>
            <a:chExt cx="5038471" cy="1302552"/>
          </a:xfrm>
        </p:grpSpPr>
        <p:sp>
          <p:nvSpPr>
            <p:cNvPr id="17" name="矩形 16"/>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14" name="文本框 66"/>
          <p:cNvSpPr txBox="1">
            <a:spLocks noChangeArrowheads="1"/>
          </p:cNvSpPr>
          <p:nvPr/>
        </p:nvSpPr>
        <p:spPr bwMode="auto">
          <a:xfrm>
            <a:off x="4428543" y="429454"/>
            <a:ext cx="289560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自选图形设置属性</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图片 7"/>
          <p:cNvPicPr>
            <a:picLocks noChangeAspect="1"/>
          </p:cNvPicPr>
          <p:nvPr/>
        </p:nvPicPr>
        <p:blipFill>
          <a:blip r:embed="rId3"/>
          <a:stretch>
            <a:fillRect/>
          </a:stretch>
        </p:blipFill>
        <p:spPr>
          <a:xfrm>
            <a:off x="7951470" y="1755775"/>
            <a:ext cx="2795905" cy="4238625"/>
          </a:xfrm>
          <a:prstGeom prst="rect">
            <a:avLst/>
          </a:prstGeom>
        </p:spPr>
      </p:pic>
      <p:sp>
        <p:nvSpPr>
          <p:cNvPr id="9" name="文本框 8"/>
          <p:cNvSpPr txBox="1"/>
          <p:nvPr/>
        </p:nvSpPr>
        <p:spPr>
          <a:xfrm>
            <a:off x="457200" y="2755265"/>
            <a:ext cx="7578090" cy="521970"/>
          </a:xfrm>
          <a:prstGeom prst="rect">
            <a:avLst/>
          </a:prstGeom>
          <a:noFill/>
        </p:spPr>
        <p:txBody>
          <a:bodyPr wrap="none" rtlCol="0" anchor="t">
            <a:spAutoFit/>
          </a:bodyPr>
          <a:p>
            <a:r>
              <a:rPr lang="en-US" altLang="zh-CN" sz="2800" b="1">
                <a:sym typeface="+mn-ea"/>
              </a:rPr>
              <a:t>2.</a:t>
            </a:r>
            <a:r>
              <a:rPr lang="zh-CN" altLang="en-US" sz="2800" b="1">
                <a:sym typeface="+mn-ea"/>
              </a:rPr>
              <a:t>在右侧属性栏中改变图形</a:t>
            </a:r>
            <a:r>
              <a:rPr lang="zh-CN" altLang="en-US" sz="2800" b="1">
                <a:sym typeface="+mn-ea"/>
              </a:rPr>
              <a:t>颜色、线条、效果等</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57107" y="243551"/>
            <a:ext cx="5038471" cy="1302552"/>
            <a:chOff x="3442370" y="0"/>
            <a:chExt cx="5038471" cy="1302552"/>
          </a:xfrm>
        </p:grpSpPr>
        <p:sp>
          <p:nvSpPr>
            <p:cNvPr id="17" name="矩形 16"/>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14" name="文本框 66"/>
          <p:cNvSpPr txBox="1">
            <a:spLocks noChangeArrowheads="1"/>
          </p:cNvSpPr>
          <p:nvPr/>
        </p:nvSpPr>
        <p:spPr bwMode="auto">
          <a:xfrm>
            <a:off x="4767633" y="429454"/>
            <a:ext cx="221742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图片</a:t>
            </a:r>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设置属性</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8"/>
          <p:cNvSpPr txBox="1"/>
          <p:nvPr/>
        </p:nvSpPr>
        <p:spPr>
          <a:xfrm>
            <a:off x="457200" y="2755265"/>
            <a:ext cx="7527290" cy="521970"/>
          </a:xfrm>
          <a:prstGeom prst="rect">
            <a:avLst/>
          </a:prstGeom>
          <a:noFill/>
        </p:spPr>
        <p:txBody>
          <a:bodyPr wrap="none" rtlCol="0" anchor="t">
            <a:spAutoFit/>
          </a:bodyPr>
          <a:p>
            <a:pPr algn="l"/>
            <a:r>
              <a:rPr lang="en-US" altLang="zh-CN" sz="2800" b="1">
                <a:sym typeface="+mn-ea"/>
              </a:rPr>
              <a:t>1.</a:t>
            </a:r>
            <a:r>
              <a:rPr lang="zh-CN" altLang="en-US" sz="2800" b="1">
                <a:sym typeface="+mn-ea"/>
              </a:rPr>
              <a:t>选中图片</a:t>
            </a:r>
            <a:r>
              <a:rPr lang="zh-CN" altLang="en-US" sz="2800" b="1">
                <a:sym typeface="+mn-ea"/>
              </a:rPr>
              <a:t>，鼠标右键找到“设置对象格式”命令</a:t>
            </a:r>
            <a:endParaRPr lang="zh-CN" altLang="en-US" sz="2800" b="1">
              <a:sym typeface="+mn-ea"/>
            </a:endParaRPr>
          </a:p>
        </p:txBody>
      </p:sp>
      <p:pic>
        <p:nvPicPr>
          <p:cNvPr id="3" name="图片 2"/>
          <p:cNvPicPr>
            <a:picLocks noChangeAspect="1"/>
          </p:cNvPicPr>
          <p:nvPr/>
        </p:nvPicPr>
        <p:blipFill>
          <a:blip r:embed="rId3"/>
          <a:stretch>
            <a:fillRect/>
          </a:stretch>
        </p:blipFill>
        <p:spPr>
          <a:xfrm>
            <a:off x="7922260" y="2214880"/>
            <a:ext cx="3769360" cy="2801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57107" y="243551"/>
            <a:ext cx="5038471" cy="1302552"/>
            <a:chOff x="3442370" y="0"/>
            <a:chExt cx="5038471" cy="1302552"/>
          </a:xfrm>
        </p:grpSpPr>
        <p:sp>
          <p:nvSpPr>
            <p:cNvPr id="17" name="矩形 16"/>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14" name="文本框 66"/>
          <p:cNvSpPr txBox="1">
            <a:spLocks noChangeArrowheads="1"/>
          </p:cNvSpPr>
          <p:nvPr/>
        </p:nvSpPr>
        <p:spPr bwMode="auto">
          <a:xfrm>
            <a:off x="4767633" y="429454"/>
            <a:ext cx="221742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图片</a:t>
            </a:r>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设置属性</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8"/>
          <p:cNvSpPr txBox="1"/>
          <p:nvPr/>
        </p:nvSpPr>
        <p:spPr>
          <a:xfrm>
            <a:off x="457200" y="2755265"/>
            <a:ext cx="7578090" cy="521970"/>
          </a:xfrm>
          <a:prstGeom prst="rect">
            <a:avLst/>
          </a:prstGeom>
          <a:noFill/>
        </p:spPr>
        <p:txBody>
          <a:bodyPr wrap="none" rtlCol="0" anchor="t">
            <a:spAutoFit/>
          </a:bodyPr>
          <a:p>
            <a:r>
              <a:rPr lang="en-US" altLang="zh-CN" sz="2800" b="1">
                <a:sym typeface="+mn-ea"/>
              </a:rPr>
              <a:t>2.</a:t>
            </a:r>
            <a:r>
              <a:rPr lang="zh-CN" altLang="en-US" sz="2800" b="1">
                <a:sym typeface="+mn-ea"/>
              </a:rPr>
              <a:t>在右侧属性栏中改变图片</a:t>
            </a:r>
            <a:r>
              <a:rPr lang="zh-CN" altLang="en-US" sz="2800" b="1">
                <a:sym typeface="+mn-ea"/>
              </a:rPr>
              <a:t>颜色、线条、效果等</a:t>
            </a:r>
            <a:endParaRPr lang="zh-CN" altLang="en-US"/>
          </a:p>
        </p:txBody>
      </p:sp>
      <p:pic>
        <p:nvPicPr>
          <p:cNvPr id="3" name="图片 2"/>
          <p:cNvPicPr>
            <a:picLocks noChangeAspect="1"/>
          </p:cNvPicPr>
          <p:nvPr/>
        </p:nvPicPr>
        <p:blipFill>
          <a:blip r:embed="rId3"/>
          <a:stretch>
            <a:fillRect/>
          </a:stretch>
        </p:blipFill>
        <p:spPr>
          <a:xfrm>
            <a:off x="8395335" y="1764665"/>
            <a:ext cx="2797810" cy="3961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57107" y="243551"/>
            <a:ext cx="5038471" cy="1302552"/>
            <a:chOff x="3442370" y="0"/>
            <a:chExt cx="5038471" cy="1302552"/>
          </a:xfrm>
        </p:grpSpPr>
        <p:sp>
          <p:nvSpPr>
            <p:cNvPr id="17" name="矩形 16"/>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14" name="文本框 66"/>
          <p:cNvSpPr txBox="1">
            <a:spLocks noChangeArrowheads="1"/>
          </p:cNvSpPr>
          <p:nvPr/>
        </p:nvSpPr>
        <p:spPr bwMode="auto">
          <a:xfrm>
            <a:off x="4598088" y="429454"/>
            <a:ext cx="255651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艺术字</a:t>
            </a:r>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设置属性</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8"/>
          <p:cNvSpPr txBox="1"/>
          <p:nvPr/>
        </p:nvSpPr>
        <p:spPr>
          <a:xfrm>
            <a:off x="457200" y="2755265"/>
            <a:ext cx="7882890" cy="521970"/>
          </a:xfrm>
          <a:prstGeom prst="rect">
            <a:avLst/>
          </a:prstGeom>
          <a:noFill/>
        </p:spPr>
        <p:txBody>
          <a:bodyPr wrap="none" rtlCol="0" anchor="t">
            <a:spAutoFit/>
          </a:bodyPr>
          <a:p>
            <a:pPr algn="l"/>
            <a:r>
              <a:rPr lang="en-US" altLang="zh-CN" sz="2800" b="1">
                <a:sym typeface="+mn-ea"/>
              </a:rPr>
              <a:t>1.</a:t>
            </a:r>
            <a:r>
              <a:rPr lang="zh-CN" altLang="en-US" sz="2800" b="1">
                <a:sym typeface="+mn-ea"/>
              </a:rPr>
              <a:t>选中艺术字</a:t>
            </a:r>
            <a:r>
              <a:rPr lang="zh-CN" altLang="en-US" sz="2800" b="1">
                <a:sym typeface="+mn-ea"/>
              </a:rPr>
              <a:t>，鼠标右键找到“设置对象格式”命令</a:t>
            </a:r>
            <a:endParaRPr lang="zh-CN" altLang="en-US" sz="2800" b="1">
              <a:sym typeface="+mn-ea"/>
            </a:endParaRPr>
          </a:p>
        </p:txBody>
      </p:sp>
      <p:pic>
        <p:nvPicPr>
          <p:cNvPr id="4" name="图片 3"/>
          <p:cNvPicPr>
            <a:picLocks noChangeAspect="1"/>
          </p:cNvPicPr>
          <p:nvPr/>
        </p:nvPicPr>
        <p:blipFill>
          <a:blip r:embed="rId3"/>
          <a:stretch>
            <a:fillRect/>
          </a:stretch>
        </p:blipFill>
        <p:spPr>
          <a:xfrm>
            <a:off x="8456295" y="2162810"/>
            <a:ext cx="3733800" cy="29991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57107" y="243551"/>
            <a:ext cx="5038471" cy="1302552"/>
            <a:chOff x="3442370" y="0"/>
            <a:chExt cx="5038471" cy="1302552"/>
          </a:xfrm>
        </p:grpSpPr>
        <p:sp>
          <p:nvSpPr>
            <p:cNvPr id="17" name="矩形 16"/>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14" name="文本框 66"/>
          <p:cNvSpPr txBox="1">
            <a:spLocks noChangeArrowheads="1"/>
          </p:cNvSpPr>
          <p:nvPr/>
        </p:nvSpPr>
        <p:spPr bwMode="auto">
          <a:xfrm>
            <a:off x="4767633" y="429454"/>
            <a:ext cx="221742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图片</a:t>
            </a:r>
            <a:r>
              <a:rPr lang="zh-CN" altLang="en-US" sz="2665" b="1" dirty="0" err="1">
                <a:solidFill>
                  <a:srgbClr val="EA6074"/>
                </a:solidFill>
                <a:latin typeface="微软雅黑" panose="020B0503020204020204" pitchFamily="34" charset="-122"/>
                <a:ea typeface="微软雅黑" panose="020B0503020204020204" pitchFamily="34" charset="-122"/>
                <a:cs typeface="Arial" panose="020B0604020202020204" pitchFamily="34" charset="0"/>
              </a:rPr>
              <a:t>设置属性</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8"/>
          <p:cNvSpPr txBox="1"/>
          <p:nvPr/>
        </p:nvSpPr>
        <p:spPr>
          <a:xfrm>
            <a:off x="457200" y="2755265"/>
            <a:ext cx="6314440" cy="953135"/>
          </a:xfrm>
          <a:prstGeom prst="rect">
            <a:avLst/>
          </a:prstGeom>
          <a:noFill/>
        </p:spPr>
        <p:txBody>
          <a:bodyPr wrap="square" rtlCol="0" anchor="t">
            <a:spAutoFit/>
          </a:bodyPr>
          <a:p>
            <a:r>
              <a:rPr lang="en-US" altLang="zh-CN" sz="2800" b="1">
                <a:sym typeface="+mn-ea"/>
              </a:rPr>
              <a:t>2.</a:t>
            </a:r>
            <a:r>
              <a:rPr lang="zh-CN" altLang="en-US" sz="2800" b="1">
                <a:sym typeface="+mn-ea"/>
              </a:rPr>
              <a:t>在右侧属性栏中改变艺术字填充与轮廓、文本框</a:t>
            </a:r>
            <a:r>
              <a:rPr lang="zh-CN" altLang="en-US" sz="2800" b="1">
                <a:sym typeface="+mn-ea"/>
              </a:rPr>
              <a:t>、效果</a:t>
            </a:r>
            <a:endParaRPr lang="zh-CN" altLang="en-US"/>
          </a:p>
        </p:txBody>
      </p:sp>
      <p:pic>
        <p:nvPicPr>
          <p:cNvPr id="4" name="图片 3"/>
          <p:cNvPicPr>
            <a:picLocks noChangeAspect="1"/>
          </p:cNvPicPr>
          <p:nvPr/>
        </p:nvPicPr>
        <p:blipFill>
          <a:blip r:embed="rId3"/>
          <a:stretch>
            <a:fillRect/>
          </a:stretch>
        </p:blipFill>
        <p:spPr>
          <a:xfrm>
            <a:off x="8617585" y="1479550"/>
            <a:ext cx="2444750" cy="4521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804291" y="1068101"/>
            <a:ext cx="3075736" cy="2991468"/>
          </a:xfrm>
          <a:prstGeom prst="rect">
            <a:avLst/>
          </a:prstGeom>
        </p:spPr>
      </p:pic>
      <p:pic>
        <p:nvPicPr>
          <p:cNvPr id="14" name="图片 13"/>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8075193" y="903902"/>
            <a:ext cx="2075268" cy="2973906"/>
          </a:xfrm>
          <a:prstGeom prst="rect">
            <a:avLst/>
          </a:prstGeom>
        </p:spPr>
      </p:pic>
      <p:pic>
        <p:nvPicPr>
          <p:cNvPr id="15" name="图片 14"/>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rot="2523651">
            <a:off x="9048474" y="1076881"/>
            <a:ext cx="2075268" cy="2973906"/>
          </a:xfrm>
          <a:prstGeom prst="rect">
            <a:avLst/>
          </a:prstGeom>
        </p:spPr>
      </p:pic>
      <p:grpSp>
        <p:nvGrpSpPr>
          <p:cNvPr id="37" name="组合 36"/>
          <p:cNvGrpSpPr/>
          <p:nvPr/>
        </p:nvGrpSpPr>
        <p:grpSpPr>
          <a:xfrm>
            <a:off x="4477929" y="1737740"/>
            <a:ext cx="3240000" cy="1686212"/>
            <a:chOff x="1353501" y="2407745"/>
            <a:chExt cx="3240000" cy="1686212"/>
          </a:xfrm>
        </p:grpSpPr>
        <p:sp>
          <p:nvSpPr>
            <p:cNvPr id="38" name="文本框 2"/>
            <p:cNvSpPr txBox="1"/>
            <p:nvPr/>
          </p:nvSpPr>
          <p:spPr>
            <a:xfrm>
              <a:off x="2220495" y="2407745"/>
              <a:ext cx="1506012" cy="645160"/>
            </a:xfrm>
            <a:prstGeom prst="rect">
              <a:avLst/>
            </a:prstGeom>
            <a:solidFill>
              <a:srgbClr val="EA6074"/>
            </a:solidFill>
            <a:ln w="19050">
              <a:noFill/>
            </a:ln>
            <a:effectLst/>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04</a:t>
              </a:r>
              <a:endParaRPr lang="zh-CN" altLang="en-US" sz="3600" dirty="0">
                <a:solidFill>
                  <a:schemeClr val="bg1"/>
                </a:solidFill>
                <a:latin typeface="华文新魏" panose="02010800040101010101" pitchFamily="2" charset="-122"/>
                <a:ea typeface="华文新魏" panose="02010800040101010101" pitchFamily="2" charset="-122"/>
              </a:endParaRPr>
            </a:p>
          </p:txBody>
        </p:sp>
        <p:sp>
          <p:nvSpPr>
            <p:cNvPr id="40" name="文本框 12"/>
            <p:cNvSpPr txBox="1"/>
            <p:nvPr/>
          </p:nvSpPr>
          <p:spPr>
            <a:xfrm>
              <a:off x="1507929" y="3104300"/>
              <a:ext cx="2931160" cy="922020"/>
            </a:xfrm>
            <a:prstGeom prst="rect">
              <a:avLst/>
            </a:prstGeom>
            <a:noFill/>
          </p:spPr>
          <p:txBody>
            <a:bodyPr wrap="none" rtlCol="0">
              <a:spAutoFit/>
            </a:bodyPr>
            <a:lstStyle/>
            <a:p>
              <a:pPr algn="ctr"/>
              <a:r>
                <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rPr>
                <a:t>总结评价</a:t>
              </a:r>
              <a:endParaRPr lang="zh-CN" altLang="en-US" sz="5400" b="1" dirty="0">
                <a:solidFill>
                  <a:srgbClr val="EA6074"/>
                </a:solidFill>
                <a:latin typeface="华文新魏" panose="02010800040101010101" pitchFamily="2" charset="-122"/>
                <a:ea typeface="华文新魏" panose="02010800040101010101" pitchFamily="2" charset="-122"/>
                <a:cs typeface="Microsoft JhengHei Light" panose="020B0304030504040204" pitchFamily="34" charset="-122"/>
              </a:endParaRPr>
            </a:p>
          </p:txBody>
        </p:sp>
        <p:sp>
          <p:nvSpPr>
            <p:cNvPr id="41" name="矩形 40"/>
            <p:cNvSpPr/>
            <p:nvPr/>
          </p:nvSpPr>
          <p:spPr>
            <a:xfrm>
              <a:off x="1353501" y="4075957"/>
              <a:ext cx="3240000" cy="18000"/>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3B7E87"/>
                </a:solidFill>
                <a:latin typeface="华文新魏" panose="02010800040101010101" pitchFamily="2" charset="-122"/>
                <a:ea typeface="华文新魏"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1538758" y="350485"/>
            <a:ext cx="1875155" cy="9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总结评价</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sym typeface="+mn-ea"/>
              </a:rPr>
              <a:t>YOUR TITLE HERE</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1" name="组合 20"/>
          <p:cNvGrpSpPr/>
          <p:nvPr/>
        </p:nvGrpSpPr>
        <p:grpSpPr>
          <a:xfrm>
            <a:off x="623683" y="378396"/>
            <a:ext cx="3705303" cy="957900"/>
            <a:chOff x="3442370" y="0"/>
            <a:chExt cx="5038471" cy="1302552"/>
          </a:xfrm>
        </p:grpSpPr>
        <p:sp>
          <p:nvSpPr>
            <p:cNvPr id="22" name="矩形 21"/>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100" name="文本框 99"/>
          <p:cNvSpPr txBox="1"/>
          <p:nvPr/>
        </p:nvSpPr>
        <p:spPr>
          <a:xfrm>
            <a:off x="1930400" y="1695450"/>
            <a:ext cx="7438390" cy="2553335"/>
          </a:xfrm>
          <a:prstGeom prst="rect">
            <a:avLst/>
          </a:prstGeom>
          <a:noFill/>
          <a:ln w="9525">
            <a:noFill/>
          </a:ln>
        </p:spPr>
        <p:txBody>
          <a:bodyPr wrap="square">
            <a:spAutoFit/>
          </a:bodyPr>
          <a:p>
            <a:pPr indent="0">
              <a:lnSpc>
                <a:spcPct val="200000"/>
              </a:lnSpc>
            </a:pPr>
            <a:r>
              <a:rPr lang="en-US" altLang="zh-CN" sz="2000" b="1">
                <a:solidFill>
                  <a:srgbClr val="000000"/>
                </a:solidFill>
                <a:ea typeface="宋体" panose="02010600030101010101" pitchFamily="2" charset="-122"/>
              </a:rPr>
              <a:t>1.</a:t>
            </a:r>
            <a:r>
              <a:rPr lang="zh-CN" sz="2000" b="1">
                <a:solidFill>
                  <a:srgbClr val="000000"/>
                </a:solidFill>
                <a:ea typeface="宋体" panose="02010600030101010101" pitchFamily="2" charset="-122"/>
              </a:rPr>
              <a:t>对作品《关于抗击新型冠状病毒预防措施》进行点评</a:t>
            </a:r>
            <a:endParaRPr lang="zh-CN" sz="2000" b="1">
              <a:solidFill>
                <a:srgbClr val="000000"/>
              </a:solidFill>
              <a:ea typeface="宋体" panose="02010600030101010101" pitchFamily="2" charset="-122"/>
            </a:endParaRPr>
          </a:p>
          <a:p>
            <a:pPr indent="0">
              <a:lnSpc>
                <a:spcPct val="200000"/>
              </a:lnSpc>
            </a:pPr>
            <a:r>
              <a:rPr lang="en-US" altLang="zh-CN" sz="2000" b="1">
                <a:solidFill>
                  <a:srgbClr val="000000"/>
                </a:solidFill>
                <a:ea typeface="宋体" panose="02010600030101010101" pitchFamily="2" charset="-122"/>
              </a:rPr>
              <a:t>2.</a:t>
            </a:r>
            <a:r>
              <a:rPr lang="zh-CN" sz="2000" b="1">
                <a:solidFill>
                  <a:srgbClr val="000000"/>
                </a:solidFill>
                <a:ea typeface="宋体" panose="02010600030101010101" pitchFamily="2" charset="-122"/>
              </a:rPr>
              <a:t>总结本课内容：</a:t>
            </a:r>
            <a:endParaRPr lang="zh-CN" sz="2000" b="1">
              <a:solidFill>
                <a:srgbClr val="000000"/>
              </a:solidFill>
              <a:ea typeface="宋体" panose="02010600030101010101" pitchFamily="2" charset="-122"/>
            </a:endParaRPr>
          </a:p>
          <a:p>
            <a:pPr indent="0">
              <a:lnSpc>
                <a:spcPct val="200000"/>
              </a:lnSpc>
            </a:pPr>
            <a:r>
              <a:rPr lang="zh-CN" sz="2000" b="1">
                <a:solidFill>
                  <a:srgbClr val="000000"/>
                </a:solidFill>
                <a:ea typeface="宋体" panose="02010600030101010101" pitchFamily="2" charset="-122"/>
              </a:rPr>
              <a:t>（1）熟练掌握演示文稿中插入多媒体对象的方法和步骤。</a:t>
            </a:r>
            <a:endParaRPr lang="zh-CN" sz="2000" b="1">
              <a:solidFill>
                <a:srgbClr val="000000"/>
              </a:solidFill>
              <a:ea typeface="宋体" panose="02010600030101010101" pitchFamily="2" charset="-122"/>
            </a:endParaRPr>
          </a:p>
          <a:p>
            <a:pPr indent="0">
              <a:lnSpc>
                <a:spcPct val="200000"/>
              </a:lnSpc>
            </a:pPr>
            <a:r>
              <a:rPr lang="zh-CN" sz="2000" b="1">
                <a:solidFill>
                  <a:srgbClr val="000000"/>
                </a:solidFill>
                <a:ea typeface="宋体" panose="02010600030101010101" pitchFamily="2" charset="-122"/>
              </a:rPr>
              <a:t>（2）学会对插入的对象进行属性设置。</a:t>
            </a:r>
            <a:endParaRPr lang="zh-CN" sz="2000" b="1">
              <a:solidFill>
                <a:srgbClr val="000000"/>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4981438" y="436027"/>
            <a:ext cx="1875155" cy="96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课后作业</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r>
              <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sym typeface="+mn-ea"/>
              </a:rPr>
              <a:t>YOUR TITLE HERE</a:t>
            </a:r>
            <a:endParaRPr lang="zh-CN" altLang="en-US"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文本框 41"/>
          <p:cNvSpPr txBox="1"/>
          <p:nvPr/>
        </p:nvSpPr>
        <p:spPr>
          <a:xfrm>
            <a:off x="5164455" y="2218055"/>
            <a:ext cx="6410325" cy="1938020"/>
          </a:xfrm>
          <a:prstGeom prst="rect">
            <a:avLst/>
          </a:prstGeom>
          <a:noFill/>
        </p:spPr>
        <p:txBody>
          <a:bodyPr wrap="square" rtlCol="0">
            <a:spAutoFit/>
          </a:bodyPr>
          <a:lstStyle/>
          <a:p>
            <a:pPr>
              <a:lnSpc>
                <a:spcPct val="150000"/>
              </a:lnSpc>
            </a:pPr>
            <a:r>
              <a:rPr lang="zh-CN" altLang="en-US" sz="2000" dirty="0">
                <a:latin typeface="方正兰亭黑_GBK" panose="02000000000000000000" pitchFamily="2" charset="-122"/>
                <a:ea typeface="方正兰亭黑_GBK" panose="02000000000000000000" pitchFamily="2" charset="-122"/>
              </a:rPr>
              <a:t>1.联系生活，学生寻找一些好的图文并茂的宣传黑板报或者海报整理上传至云平台。</a:t>
            </a:r>
            <a:endParaRPr lang="zh-CN" altLang="en-US" sz="2000" dirty="0">
              <a:latin typeface="方正兰亭黑_GBK" panose="02000000000000000000" pitchFamily="2" charset="-122"/>
              <a:ea typeface="方正兰亭黑_GBK" panose="02000000000000000000" pitchFamily="2" charset="-122"/>
            </a:endParaRPr>
          </a:p>
          <a:p>
            <a:pPr>
              <a:lnSpc>
                <a:spcPct val="150000"/>
              </a:lnSpc>
            </a:pPr>
            <a:r>
              <a:rPr lang="zh-CN" altLang="en-US" sz="2000" dirty="0">
                <a:latin typeface="方正兰亭黑_GBK" panose="02000000000000000000" pitchFamily="2" charset="-122"/>
                <a:ea typeface="方正兰亭黑_GBK" panose="02000000000000000000" pitchFamily="2" charset="-122"/>
              </a:rPr>
              <a:t>2.在平台上与同学分享交流这些作品，互相提出意见和看法。</a:t>
            </a:r>
            <a:endParaRPr sz="3200" b="1"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1"/>
          <a:srcRect t="18345"/>
          <a:stretch>
            <a:fillRect/>
          </a:stretch>
        </p:blipFill>
        <p:spPr>
          <a:xfrm>
            <a:off x="1578405" y="1914247"/>
            <a:ext cx="3241253" cy="1760626"/>
          </a:xfrm>
          <a:prstGeom prst="rect">
            <a:avLst/>
          </a:prstGeom>
        </p:spPr>
      </p:pic>
      <p:sp>
        <p:nvSpPr>
          <p:cNvPr id="33" name="矩形: 圆角 56" descr="e7d195523061f1c0e47ffc70844bb6f75fcb03b75858c49c480C64385E58A9406A784D96DFB0659D141F23C21B5D92CEF93DE268DCD659DE2284C54467FC4D0C40898BA465CB317FBA32D1D63CA47264AFD8786F0AC26F7E13DFFE1748861E98737A4CDACB88E2C889C9747B03A7BEA890ABBF9A4BCBF432A076C80641478BA96CAB17DF22AB5694"/>
          <p:cNvSpPr/>
          <p:nvPr/>
        </p:nvSpPr>
        <p:spPr>
          <a:xfrm>
            <a:off x="1578808" y="3665782"/>
            <a:ext cx="3240773" cy="1754815"/>
          </a:xfrm>
          <a:prstGeom prst="roundRect">
            <a:avLst>
              <a:gd name="adj" fmla="val 0"/>
            </a:avLst>
          </a:prstGeom>
          <a:solidFill>
            <a:srgbClr val="FF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Arial" panose="020B0604020202020204" pitchFamily="34" charset="0"/>
              <a:cs typeface="Arial" panose="020B0604020202020204" pitchFamily="34" charset="0"/>
            </a:endParaRPr>
          </a:p>
        </p:txBody>
      </p:sp>
      <p:grpSp>
        <p:nvGrpSpPr>
          <p:cNvPr id="14" name="组合 13"/>
          <p:cNvGrpSpPr/>
          <p:nvPr/>
        </p:nvGrpSpPr>
        <p:grpSpPr>
          <a:xfrm>
            <a:off x="3357107" y="243551"/>
            <a:ext cx="5038471" cy="1302552"/>
            <a:chOff x="3442370" y="0"/>
            <a:chExt cx="5038471" cy="1302552"/>
          </a:xfrm>
        </p:grpSpPr>
        <p:sp>
          <p:nvSpPr>
            <p:cNvPr id="15" name="矩形 14"/>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6"/>
          <p:cNvSpPr txBox="1">
            <a:spLocks noChangeArrowheads="1"/>
          </p:cNvSpPr>
          <p:nvPr/>
        </p:nvSpPr>
        <p:spPr bwMode="auto">
          <a:xfrm>
            <a:off x="5272253" y="395495"/>
            <a:ext cx="1539240" cy="73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几点建议</a:t>
            </a:r>
            <a:endParaRPr lang="en-US" altLang="zh-CN"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endParaRPr lang="en-US" altLang="zh-CN" sz="1500"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 name="组合 2"/>
          <p:cNvGrpSpPr/>
          <p:nvPr/>
        </p:nvGrpSpPr>
        <p:grpSpPr>
          <a:xfrm>
            <a:off x="1957070" y="2712720"/>
            <a:ext cx="8279130" cy="1957705"/>
            <a:chOff x="1810" y="2534"/>
            <a:chExt cx="15585" cy="2368"/>
          </a:xfrm>
        </p:grpSpPr>
        <p:sp>
          <p:nvSpPr>
            <p:cNvPr id="8" name="圆角矩形 7"/>
            <p:cNvSpPr/>
            <p:nvPr/>
          </p:nvSpPr>
          <p:spPr>
            <a:xfrm>
              <a:off x="1889" y="2605"/>
              <a:ext cx="15422" cy="2226"/>
            </a:xfrm>
            <a:prstGeom prst="roundRect">
              <a:avLst>
                <a:gd name="adj" fmla="val 0"/>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705">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0" name="矩形 93"/>
            <p:cNvSpPr/>
            <p:nvPr/>
          </p:nvSpPr>
          <p:spPr>
            <a:xfrm>
              <a:off x="1810" y="2534"/>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705">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1" name="矩形 93"/>
            <p:cNvSpPr/>
            <p:nvPr/>
          </p:nvSpPr>
          <p:spPr>
            <a:xfrm rot="10800000">
              <a:off x="16790" y="4297"/>
              <a:ext cx="605" cy="60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705">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
        <p:nvSpPr>
          <p:cNvPr id="9" name="矩形 8"/>
          <p:cNvSpPr/>
          <p:nvPr/>
        </p:nvSpPr>
        <p:spPr>
          <a:xfrm>
            <a:off x="2278097" y="2995105"/>
            <a:ext cx="8033155" cy="1198880"/>
          </a:xfrm>
          <a:prstGeom prst="rect">
            <a:avLst/>
          </a:prstGeom>
        </p:spPr>
        <p:txBody>
          <a:bodyPr wrap="square">
            <a:spAutoFit/>
          </a:bodyPr>
          <a:lstStyle/>
          <a:p>
            <a:pPr algn="l">
              <a:lnSpc>
                <a:spcPct val="120000"/>
              </a:lnSpc>
            </a:pPr>
            <a:r>
              <a:rPr lang="zh-CN" altLang="en-US" sz="2000" dirty="0">
                <a:latin typeface="方正兰亭黑_GBK" panose="02000000000000000000" pitchFamily="2" charset="-122"/>
                <a:ea typeface="方正兰亭黑_GBK" panose="02000000000000000000" pitchFamily="2" charset="-122"/>
                <a:sym typeface="+mn-ea"/>
              </a:rPr>
              <a:t>家长要经常过问孩子的学习，了解孩子的学习效果。每天都要有家庭作业，所以希望家长能帮忙督促孩子认真完成作业，必要时要检查，签到</a:t>
            </a:r>
            <a:r>
              <a:rPr lang="zh-CN" altLang="en-US" sz="2000" dirty="0">
                <a:latin typeface="方正兰亭黑_GBK" panose="02000000000000000000" pitchFamily="2" charset="-122"/>
                <a:ea typeface="方正兰亭黑_GBK" panose="02000000000000000000" pitchFamily="2" charset="-122"/>
                <a:sym typeface="+mn-ea"/>
              </a:rPr>
              <a:t>。</a:t>
            </a:r>
            <a:endParaRPr lang="zh-CN" altLang="en-US" sz="2000" dirty="0">
              <a:latin typeface="方正兰亭黑_GBK" panose="02000000000000000000" pitchFamily="2" charset="-122"/>
              <a:ea typeface="方正兰亭黑_GBK" panose="02000000000000000000" pitchFamily="2" charset="-122"/>
              <a:sym typeface="+mn-ea"/>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66"/>
          <p:cNvSpPr txBox="1">
            <a:spLocks noChangeArrowheads="1"/>
          </p:cNvSpPr>
          <p:nvPr/>
        </p:nvSpPr>
        <p:spPr bwMode="auto">
          <a:xfrm>
            <a:off x="4718547" y="557615"/>
            <a:ext cx="221742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什么是</a:t>
            </a:r>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对象？</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31" name="图片 30"/>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2" name="文本框 1"/>
          <p:cNvSpPr txBox="1"/>
          <p:nvPr/>
        </p:nvSpPr>
        <p:spPr>
          <a:xfrm>
            <a:off x="1587500" y="2439035"/>
            <a:ext cx="8787765" cy="706755"/>
          </a:xfrm>
          <a:prstGeom prst="rect">
            <a:avLst/>
          </a:prstGeom>
          <a:noFill/>
        </p:spPr>
        <p:txBody>
          <a:bodyPr wrap="square" rtlCol="0" anchor="t">
            <a:spAutoFit/>
          </a:bodyPr>
          <a:p>
            <a:pPr>
              <a:lnSpc>
                <a:spcPct val="200000"/>
              </a:lnSpc>
            </a:pPr>
            <a:r>
              <a:rPr lang="zh-CN" altLang="en-US" sz="2000" b="1"/>
              <a:t>作用</a:t>
            </a:r>
            <a:r>
              <a:rPr lang="zh-CN" altLang="en-US" sz="2000" b="1"/>
              <a:t>：可提高排版的美观和艺术性，更突显多种媒体传递信息的生动性。</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5" name="图片 14"/>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4616506" y="83444"/>
            <a:ext cx="2075268" cy="2973906"/>
          </a:xfrm>
          <a:prstGeom prst="rect">
            <a:avLst/>
          </a:prstGeom>
        </p:spPr>
      </p:pic>
      <p:pic>
        <p:nvPicPr>
          <p:cNvPr id="17" name="图片 16"/>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rot="2523651">
            <a:off x="5295042" y="395587"/>
            <a:ext cx="2075268" cy="2973906"/>
          </a:xfrm>
          <a:prstGeom prst="rect">
            <a:avLst/>
          </a:prstGeom>
        </p:spPr>
      </p:pic>
      <p:pic>
        <p:nvPicPr>
          <p:cNvPr id="18" name="图片 17"/>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2209" y="690167"/>
            <a:ext cx="3075736" cy="2991468"/>
          </a:xfrm>
          <a:prstGeom prst="rect">
            <a:avLst/>
          </a:prstGeom>
          <a:effectLst>
            <a:outerShdw blurRad="50800" dist="38100" dir="13500000" algn="br" rotWithShape="0">
              <a:prstClr val="black">
                <a:alpha val="40000"/>
              </a:prstClr>
            </a:outerShdw>
          </a:effectLst>
        </p:spPr>
      </p:pic>
      <p:grpSp>
        <p:nvGrpSpPr>
          <p:cNvPr id="19" name="组合 18"/>
          <p:cNvGrpSpPr/>
          <p:nvPr/>
        </p:nvGrpSpPr>
        <p:grpSpPr>
          <a:xfrm>
            <a:off x="4334238" y="2781935"/>
            <a:ext cx="3353547" cy="816837"/>
            <a:chOff x="3247695" y="2088252"/>
            <a:chExt cx="3754102" cy="914400"/>
          </a:xfrm>
        </p:grpSpPr>
        <p:sp>
          <p:nvSpPr>
            <p:cNvPr id="20" name="矩形 19"/>
            <p:cNvSpPr/>
            <p:nvPr/>
          </p:nvSpPr>
          <p:spPr>
            <a:xfrm>
              <a:off x="3247695"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194263"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5140831"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6087398" y="2088252"/>
              <a:ext cx="914399" cy="914400"/>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1" name="图片 30"/>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flipH="1">
            <a:off x="9097833" y="691220"/>
            <a:ext cx="3075736" cy="2991468"/>
          </a:xfrm>
          <a:prstGeom prst="rect">
            <a:avLst/>
          </a:prstGeom>
          <a:effectLst>
            <a:outerShdw blurRad="50800" dist="38100" dir="5400000" algn="t" rotWithShape="0">
              <a:prstClr val="black">
                <a:alpha val="40000"/>
              </a:prstClr>
            </a:outerShdw>
          </a:effectLst>
        </p:spPr>
      </p:pic>
      <p:sp>
        <p:nvSpPr>
          <p:cNvPr id="32" name="TextBox 4"/>
          <p:cNvSpPr txBox="1"/>
          <p:nvPr/>
        </p:nvSpPr>
        <p:spPr>
          <a:xfrm>
            <a:off x="4279652" y="2782121"/>
            <a:ext cx="954107" cy="923330"/>
          </a:xfrm>
          <a:prstGeom prst="rect">
            <a:avLst/>
          </a:prstGeom>
          <a:noFill/>
        </p:spPr>
        <p:txBody>
          <a:bodyPr wrap="none" rtlCol="0">
            <a:spAutoFit/>
          </a:bodyPr>
          <a:lstStyle/>
          <a:p>
            <a:pPr algn="ctr"/>
            <a:r>
              <a:rPr lang="zh-CN" altLang="en-US" sz="5400" spc="600" dirty="0">
                <a:solidFill>
                  <a:schemeClr val="bg1"/>
                </a:solidFill>
                <a:latin typeface="华文新魏" panose="02010800040101010101" pitchFamily="2" charset="-122"/>
                <a:ea typeface="华文新魏" panose="02010800040101010101" pitchFamily="2" charset="-122"/>
              </a:rPr>
              <a:t>谢</a:t>
            </a:r>
            <a:endParaRPr lang="en-US" altLang="zh-CN" sz="5400" spc="600" dirty="0">
              <a:solidFill>
                <a:schemeClr val="bg1"/>
              </a:solidFill>
              <a:latin typeface="华文新魏" panose="02010800040101010101" pitchFamily="2" charset="-122"/>
              <a:ea typeface="华文新魏" panose="02010800040101010101" pitchFamily="2" charset="-122"/>
            </a:endParaRPr>
          </a:p>
        </p:txBody>
      </p:sp>
      <p:sp>
        <p:nvSpPr>
          <p:cNvPr id="33" name="TextBox 4"/>
          <p:cNvSpPr txBox="1"/>
          <p:nvPr/>
        </p:nvSpPr>
        <p:spPr>
          <a:xfrm>
            <a:off x="5129917" y="2782121"/>
            <a:ext cx="954108" cy="923330"/>
          </a:xfrm>
          <a:prstGeom prst="rect">
            <a:avLst/>
          </a:prstGeom>
          <a:noFill/>
        </p:spPr>
        <p:txBody>
          <a:bodyPr wrap="square" rtlCol="0">
            <a:spAutoFit/>
          </a:bodyPr>
          <a:lstStyle/>
          <a:p>
            <a:pPr algn="ctr"/>
            <a:r>
              <a:rPr lang="zh-CN" altLang="en-US" sz="5400" spc="600" dirty="0">
                <a:solidFill>
                  <a:schemeClr val="bg1"/>
                </a:solidFill>
                <a:latin typeface="华文新魏" panose="02010800040101010101" pitchFamily="2" charset="-122"/>
                <a:ea typeface="华文新魏" panose="02010800040101010101" pitchFamily="2" charset="-122"/>
              </a:rPr>
              <a:t>谢</a:t>
            </a:r>
            <a:endParaRPr lang="en-US" altLang="zh-CN" sz="5400" spc="600" dirty="0">
              <a:solidFill>
                <a:schemeClr val="bg1"/>
              </a:solidFill>
              <a:latin typeface="华文新魏" panose="02010800040101010101" pitchFamily="2" charset="-122"/>
              <a:ea typeface="华文新魏" panose="02010800040101010101" pitchFamily="2" charset="-122"/>
            </a:endParaRPr>
          </a:p>
        </p:txBody>
      </p:sp>
      <p:sp>
        <p:nvSpPr>
          <p:cNvPr id="34" name="TextBox 4"/>
          <p:cNvSpPr txBox="1"/>
          <p:nvPr/>
        </p:nvSpPr>
        <p:spPr>
          <a:xfrm>
            <a:off x="5983422" y="2782121"/>
            <a:ext cx="944880" cy="922020"/>
          </a:xfrm>
          <a:prstGeom prst="rect">
            <a:avLst/>
          </a:prstGeom>
          <a:noFill/>
        </p:spPr>
        <p:txBody>
          <a:bodyPr wrap="none" rtlCol="0">
            <a:spAutoFit/>
          </a:bodyPr>
          <a:lstStyle/>
          <a:p>
            <a:pPr algn="ctr"/>
            <a:r>
              <a:rPr lang="zh-CN" altLang="en-US" sz="5400" spc="600" dirty="0">
                <a:solidFill>
                  <a:schemeClr val="bg1"/>
                </a:solidFill>
                <a:latin typeface="华文新魏" panose="02010800040101010101" pitchFamily="2" charset="-122"/>
                <a:ea typeface="华文新魏" panose="02010800040101010101" pitchFamily="2" charset="-122"/>
              </a:rPr>
              <a:t>聆</a:t>
            </a:r>
            <a:endParaRPr lang="zh-CN" altLang="en-US" sz="5400" spc="600" dirty="0">
              <a:solidFill>
                <a:schemeClr val="bg1"/>
              </a:solidFill>
              <a:latin typeface="华文新魏" panose="02010800040101010101" pitchFamily="2" charset="-122"/>
              <a:ea typeface="华文新魏" panose="02010800040101010101" pitchFamily="2" charset="-122"/>
            </a:endParaRPr>
          </a:p>
        </p:txBody>
      </p:sp>
      <p:sp>
        <p:nvSpPr>
          <p:cNvPr id="35" name="TextBox 4"/>
          <p:cNvSpPr txBox="1"/>
          <p:nvPr/>
        </p:nvSpPr>
        <p:spPr>
          <a:xfrm>
            <a:off x="6847940" y="2782121"/>
            <a:ext cx="944880" cy="922020"/>
          </a:xfrm>
          <a:prstGeom prst="rect">
            <a:avLst/>
          </a:prstGeom>
          <a:noFill/>
        </p:spPr>
        <p:txBody>
          <a:bodyPr wrap="none" rtlCol="0">
            <a:spAutoFit/>
          </a:bodyPr>
          <a:lstStyle/>
          <a:p>
            <a:pPr algn="ctr"/>
            <a:r>
              <a:rPr lang="zh-CN" altLang="en-US" sz="5400" spc="600" dirty="0">
                <a:solidFill>
                  <a:schemeClr val="bg1"/>
                </a:solidFill>
                <a:latin typeface="华文新魏" panose="02010800040101010101" pitchFamily="2" charset="-122"/>
                <a:ea typeface="华文新魏" panose="02010800040101010101" pitchFamily="2" charset="-122"/>
              </a:rPr>
              <a:t>听</a:t>
            </a:r>
            <a:endParaRPr lang="zh-CN" altLang="en-US" sz="5400" spc="600" dirty="0">
              <a:solidFill>
                <a:schemeClr val="bg1"/>
              </a:solidFill>
              <a:latin typeface="华文新魏" panose="02010800040101010101" pitchFamily="2" charset="-122"/>
              <a:ea typeface="华文新魏" panose="02010800040101010101" pitchFamily="2" charset="-122"/>
            </a:endParaRPr>
          </a:p>
        </p:txBody>
      </p:sp>
      <p:sp>
        <p:nvSpPr>
          <p:cNvPr id="40" name="矩形 39"/>
          <p:cNvSpPr/>
          <p:nvPr/>
        </p:nvSpPr>
        <p:spPr>
          <a:xfrm>
            <a:off x="4372717" y="3889865"/>
            <a:ext cx="3604587" cy="319997"/>
          </a:xfrm>
          <a:prstGeom prst="rect">
            <a:avLst/>
          </a:prstGeom>
          <a:solidFill>
            <a:srgbClr val="EA6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主讲人：孙蔚妍</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6673850" y="1546860"/>
            <a:ext cx="3413760" cy="4656455"/>
          </a:xfrm>
          <a:prstGeom prst="rect">
            <a:avLst/>
          </a:prstGeom>
        </p:spPr>
      </p:pic>
      <p:pic>
        <p:nvPicPr>
          <p:cNvPr id="7" name="图片 6"/>
          <p:cNvPicPr>
            <a:picLocks noChangeAspect="1"/>
          </p:cNvPicPr>
          <p:nvPr/>
        </p:nvPicPr>
        <p:blipFill>
          <a:blip r:embed="rId2"/>
          <a:stretch>
            <a:fillRect/>
          </a:stretch>
        </p:blipFill>
        <p:spPr>
          <a:xfrm>
            <a:off x="1339215" y="1546860"/>
            <a:ext cx="3547745" cy="4656455"/>
          </a:xfrm>
          <a:prstGeom prst="rect">
            <a:avLst/>
          </a:prstGeom>
        </p:spPr>
      </p:pic>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solidFill>
                  <a:srgbClr val="EA6074"/>
                </a:solidFill>
              </a:endParaRPr>
            </a:p>
          </p:txBody>
        </p:sp>
        <p:pic>
          <p:nvPicPr>
            <p:cNvPr id="31" name="图片 30"/>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8" name="文本框 66"/>
          <p:cNvSpPr txBox="1">
            <a:spLocks noChangeArrowheads="1"/>
          </p:cNvSpPr>
          <p:nvPr/>
        </p:nvSpPr>
        <p:spPr bwMode="auto">
          <a:xfrm>
            <a:off x="5057637" y="557615"/>
            <a:ext cx="153924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生活应用</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933700" y="1439545"/>
            <a:ext cx="6186805" cy="5175885"/>
          </a:xfrm>
          <a:prstGeom prst="rect">
            <a:avLst/>
          </a:prstGeom>
        </p:spPr>
      </p:pic>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solidFill>
                  <a:srgbClr val="EA6074"/>
                </a:solidFill>
              </a:endParaRPr>
            </a:p>
          </p:txBody>
        </p:sp>
        <p:pic>
          <p:nvPicPr>
            <p:cNvPr id="31" name="图片 30"/>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8" name="文本框 66"/>
          <p:cNvSpPr txBox="1">
            <a:spLocks noChangeArrowheads="1"/>
          </p:cNvSpPr>
          <p:nvPr/>
        </p:nvSpPr>
        <p:spPr bwMode="auto">
          <a:xfrm>
            <a:off x="5057637" y="557615"/>
            <a:ext cx="153924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生活应用</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889375" y="1424305"/>
            <a:ext cx="3777615" cy="5194300"/>
          </a:xfrm>
          <a:prstGeom prst="rect">
            <a:avLst/>
          </a:prstGeom>
        </p:spPr>
      </p:pic>
      <p:grpSp>
        <p:nvGrpSpPr>
          <p:cNvPr id="29" name="组合 28"/>
          <p:cNvGrpSpPr/>
          <p:nvPr/>
        </p:nvGrpSpPr>
        <p:grpSpPr>
          <a:xfrm>
            <a:off x="3357107" y="243551"/>
            <a:ext cx="5038471" cy="1302552"/>
            <a:chOff x="3442370" y="0"/>
            <a:chExt cx="5038471" cy="1302552"/>
          </a:xfrm>
        </p:grpSpPr>
        <p:sp>
          <p:nvSpPr>
            <p:cNvPr id="30" name="矩形 29"/>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solidFill>
                  <a:srgbClr val="EA6074"/>
                </a:solidFill>
              </a:endParaRPr>
            </a:p>
          </p:txBody>
        </p:sp>
        <p:pic>
          <p:nvPicPr>
            <p:cNvPr id="31" name="图片 30"/>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32" name="图片 31"/>
            <p:cNvPicPr>
              <a:picLocks noChangeAspect="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8" name="文本框 66"/>
          <p:cNvSpPr txBox="1">
            <a:spLocks noChangeArrowheads="1"/>
          </p:cNvSpPr>
          <p:nvPr/>
        </p:nvSpPr>
        <p:spPr bwMode="auto">
          <a:xfrm>
            <a:off x="5057637" y="557615"/>
            <a:ext cx="153924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生活应用</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7" name="组合 56"/>
          <p:cNvGrpSpPr/>
          <p:nvPr/>
        </p:nvGrpSpPr>
        <p:grpSpPr>
          <a:xfrm>
            <a:off x="3357107" y="243551"/>
            <a:ext cx="5038471" cy="1302552"/>
            <a:chOff x="3442370" y="0"/>
            <a:chExt cx="5038471" cy="1302552"/>
          </a:xfrm>
        </p:grpSpPr>
        <p:sp>
          <p:nvSpPr>
            <p:cNvPr id="58" name="矩形 57"/>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9" name="图片 58"/>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60" name="图片 59"/>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6" name="文本框 66"/>
          <p:cNvSpPr txBox="1">
            <a:spLocks noChangeArrowheads="1"/>
          </p:cNvSpPr>
          <p:nvPr/>
        </p:nvSpPr>
        <p:spPr bwMode="auto">
          <a:xfrm>
            <a:off x="5227182" y="557615"/>
            <a:ext cx="12001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小任务</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3"/>
          <a:stretch>
            <a:fillRect/>
          </a:stretch>
        </p:blipFill>
        <p:spPr>
          <a:xfrm>
            <a:off x="2545080" y="1688465"/>
            <a:ext cx="7099300" cy="4476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7" name="组合 56"/>
          <p:cNvGrpSpPr/>
          <p:nvPr/>
        </p:nvGrpSpPr>
        <p:grpSpPr>
          <a:xfrm>
            <a:off x="3357107" y="243551"/>
            <a:ext cx="5038471" cy="1302552"/>
            <a:chOff x="3442370" y="0"/>
            <a:chExt cx="5038471" cy="1302552"/>
          </a:xfrm>
        </p:grpSpPr>
        <p:sp>
          <p:nvSpPr>
            <p:cNvPr id="58" name="矩形 57"/>
            <p:cNvSpPr/>
            <p:nvPr/>
          </p:nvSpPr>
          <p:spPr>
            <a:xfrm flipV="1">
              <a:off x="3820835" y="981676"/>
              <a:ext cx="4326944" cy="45719"/>
            </a:xfrm>
            <a:prstGeom prst="rect">
              <a:avLst/>
            </a:prstGeom>
            <a:solidFill>
              <a:srgbClr val="EA607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EA6074"/>
                </a:solidFill>
              </a:endParaRPr>
            </a:p>
          </p:txBody>
        </p:sp>
        <p:pic>
          <p:nvPicPr>
            <p:cNvPr id="59" name="图片 58"/>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a:off x="3442370" y="0"/>
              <a:ext cx="1339244" cy="1302552"/>
            </a:xfrm>
            <a:prstGeom prst="rect">
              <a:avLst/>
            </a:prstGeom>
          </p:spPr>
        </p:pic>
        <p:pic>
          <p:nvPicPr>
            <p:cNvPr id="60" name="图片 59"/>
            <p:cNvPicPr>
              <a:picLocks noChangeAspect="1"/>
            </p:cNvPicPr>
            <p:nvPr/>
          </p:nvPicPr>
          <p:blipFill>
            <a:blip r:embed="rId1" cstate="print">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tretch>
              <a:fillRect/>
            </a:stretch>
          </p:blipFill>
          <p:spPr>
            <a:xfrm flipH="1">
              <a:off x="7141597" y="0"/>
              <a:ext cx="1339244" cy="1302552"/>
            </a:xfrm>
            <a:prstGeom prst="rect">
              <a:avLst/>
            </a:prstGeom>
          </p:spPr>
        </p:pic>
      </p:grpSp>
      <p:sp>
        <p:nvSpPr>
          <p:cNvPr id="6" name="文本框 66"/>
          <p:cNvSpPr txBox="1">
            <a:spLocks noChangeArrowheads="1"/>
          </p:cNvSpPr>
          <p:nvPr/>
        </p:nvSpPr>
        <p:spPr bwMode="auto">
          <a:xfrm>
            <a:off x="5227182" y="557615"/>
            <a:ext cx="12001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charset="0"/>
                <a:ea typeface="宋体" panose="02010600030101010101" pitchFamily="2" charset="-122"/>
              </a:defRPr>
            </a:lvl9pPr>
          </a:lstStyle>
          <a:p>
            <a:pPr algn="ctr" eaLnBrk="1" hangingPunct="1"/>
            <a:r>
              <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rPr>
              <a:t>小任务</a:t>
            </a:r>
            <a:endParaRPr lang="zh-CN" altLang="en-US" sz="2665" b="1" dirty="0">
              <a:solidFill>
                <a:srgbClr val="EA607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3"/>
          <a:stretch>
            <a:fillRect/>
          </a:stretch>
        </p:blipFill>
        <p:spPr>
          <a:xfrm>
            <a:off x="2397760" y="1986915"/>
            <a:ext cx="6845300" cy="413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mc:Choice>
    <mc:Fallback>
      <p:transition spd="slow" advClick="0"/>
    </mc:Fallback>
  </mc:AlternateContent>
  <p:timing>
    <p:tnLst>
      <p:par>
        <p:cTn id="1" dur="indefinite" restart="never" nodeType="tmRoot"/>
      </p:par>
    </p:tnLst>
  </p:timing>
</p:sld>
</file>

<file path=ppt/tags/tag1.xml><?xml version="1.0" encoding="utf-8"?>
<p:tagLst xmlns:p="http://schemas.openxmlformats.org/presentationml/2006/main">
  <p:tag name="ISPRING_PRESENTATION_TITLE" val="寂寞"/>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1526</Words>
  <Application>WPS 演示</Application>
  <PresentationFormat>自定义</PresentationFormat>
  <Paragraphs>244</Paragraphs>
  <Slides>40</Slides>
  <Notes>23</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40</vt:i4>
      </vt:variant>
    </vt:vector>
  </HeadingPairs>
  <TitlesOfParts>
    <vt:vector size="57" baseType="lpstr">
      <vt:lpstr>Arial</vt:lpstr>
      <vt:lpstr>宋体</vt:lpstr>
      <vt:lpstr>Wingdings</vt:lpstr>
      <vt:lpstr>Lato Regular</vt:lpstr>
      <vt:lpstr>Lato Hairline</vt:lpstr>
      <vt:lpstr>Lato Light</vt:lpstr>
      <vt:lpstr>微软雅黑</vt:lpstr>
      <vt:lpstr>华文新魏</vt:lpstr>
      <vt:lpstr>Calibri</vt:lpstr>
      <vt:lpstr>Microsoft JhengHei Light</vt:lpstr>
      <vt:lpstr>方正兰亭黑_GBK</vt:lpstr>
      <vt:lpstr>黑体</vt:lpstr>
      <vt:lpstr>等线</vt:lpstr>
      <vt:lpstr>Arial Unicode MS</vt:lpstr>
      <vt:lpstr>等线 Light</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creator>寂寞</dc:creator>
  <cp:lastModifiedBy>小蔚</cp:lastModifiedBy>
  <cp:revision>2335</cp:revision>
  <dcterms:created xsi:type="dcterms:W3CDTF">2015-12-01T09:06:00Z</dcterms:created>
  <dcterms:modified xsi:type="dcterms:W3CDTF">2020-03-04T01:24:39Z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