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8"/>
  </p:handoutMasterIdLst>
  <p:sldIdLst>
    <p:sldId id="256" r:id="rId2"/>
    <p:sldId id="260" r:id="rId3"/>
    <p:sldId id="259" r:id="rId4"/>
    <p:sldId id="257" r:id="rId5"/>
    <p:sldId id="258" r:id="rId6"/>
    <p:sldId id="261" r:id="rId7"/>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816" y="-96"/>
      </p:cViewPr>
      <p:guideLst>
        <p:guide orient="horz" pos="1620"/>
        <p:guide pos="2880"/>
      </p:guideLst>
    </p:cSldViewPr>
  </p:slideViewPr>
  <p:notesTextViewPr>
    <p:cViewPr>
      <p:scale>
        <a:sx n="1" d="1"/>
        <a:sy n="1" d="1"/>
      </p:scale>
      <p:origin x="0" y="0"/>
    </p:cViewPr>
  </p:notesTextViewPr>
  <p:notesViewPr>
    <p:cSldViewPr>
      <p:cViewPr varScale="1">
        <p:scale>
          <a:sx n="55" d="100"/>
          <a:sy n="55" d="100"/>
        </p:scale>
        <p:origin x="-290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817EA4-80F4-43F1-992C-2B531FEBFB25}" type="doc">
      <dgm:prSet loTypeId="urn:microsoft.com/office/officeart/2005/8/layout/radial6" loCatId="cycle" qsTypeId="urn:microsoft.com/office/officeart/2005/8/quickstyle/simple5" qsCatId="simple" csTypeId="urn:microsoft.com/office/officeart/2005/8/colors/colorful2" csCatId="colorful" phldr="1"/>
      <dgm:spPr/>
      <dgm:t>
        <a:bodyPr/>
        <a:lstStyle/>
        <a:p>
          <a:endParaRPr lang="zh-CN" altLang="en-US"/>
        </a:p>
      </dgm:t>
    </dgm:pt>
    <dgm:pt modelId="{FD768E71-937A-4BDD-BCA3-447448FC02FE}">
      <dgm:prSet phldrT="[文本]"/>
      <dgm:spPr/>
      <dgm:t>
        <a:bodyPr/>
        <a:lstStyle/>
        <a:p>
          <a:r>
            <a:rPr lang="zh-CN" altLang="en-US" dirty="0" smtClean="0">
              <a:latin typeface="微软雅黑" panose="020B0503020204020204" pitchFamily="34" charset="-122"/>
              <a:ea typeface="微软雅黑" panose="020B0503020204020204" pitchFamily="34" charset="-122"/>
            </a:rPr>
            <a:t>学习为中心</a:t>
          </a:r>
          <a:endParaRPr lang="zh-CN" altLang="en-US" dirty="0">
            <a:latin typeface="微软雅黑" panose="020B0503020204020204" pitchFamily="34" charset="-122"/>
            <a:ea typeface="微软雅黑" panose="020B0503020204020204" pitchFamily="34" charset="-122"/>
          </a:endParaRPr>
        </a:p>
      </dgm:t>
    </dgm:pt>
    <dgm:pt modelId="{E67330AA-7235-4C20-90D8-2E506D40341B}" type="parTrans" cxnId="{4072EE1D-73B1-45C6-B416-40E40B3332B2}">
      <dgm:prSet/>
      <dgm:spPr/>
      <dgm:t>
        <a:bodyPr/>
        <a:lstStyle/>
        <a:p>
          <a:endParaRPr lang="zh-CN" altLang="en-US">
            <a:latin typeface="微软雅黑" panose="020B0503020204020204" pitchFamily="34" charset="-122"/>
            <a:ea typeface="微软雅黑" panose="020B0503020204020204" pitchFamily="34" charset="-122"/>
          </a:endParaRPr>
        </a:p>
      </dgm:t>
    </dgm:pt>
    <dgm:pt modelId="{5AE8E3EA-BFAB-4111-885C-7E379D9D795E}" type="sibTrans" cxnId="{4072EE1D-73B1-45C6-B416-40E40B3332B2}">
      <dgm:prSet/>
      <dgm:spPr/>
      <dgm:t>
        <a:bodyPr/>
        <a:lstStyle/>
        <a:p>
          <a:endParaRPr lang="zh-CN" altLang="en-US">
            <a:latin typeface="微软雅黑" panose="020B0503020204020204" pitchFamily="34" charset="-122"/>
            <a:ea typeface="微软雅黑" panose="020B0503020204020204" pitchFamily="34" charset="-122"/>
          </a:endParaRPr>
        </a:p>
      </dgm:t>
    </dgm:pt>
    <dgm:pt modelId="{B1BE4428-CAD2-4EE0-8284-C2C6D50D836E}">
      <dgm:prSet phldrT="[文本]"/>
      <dgm:spPr/>
      <dgm:t>
        <a:bodyPr/>
        <a:lstStyle/>
        <a:p>
          <a:r>
            <a:rPr lang="zh-CN" altLang="en-US" dirty="0" smtClean="0">
              <a:latin typeface="微软雅黑" panose="020B0503020204020204" pitchFamily="34" charset="-122"/>
              <a:ea typeface="微软雅黑" panose="020B0503020204020204" pitchFamily="34" charset="-122"/>
            </a:rPr>
            <a:t>项目学习</a:t>
          </a:r>
          <a:endParaRPr lang="zh-CN" altLang="en-US" dirty="0">
            <a:latin typeface="微软雅黑" panose="020B0503020204020204" pitchFamily="34" charset="-122"/>
            <a:ea typeface="微软雅黑" panose="020B0503020204020204" pitchFamily="34" charset="-122"/>
          </a:endParaRPr>
        </a:p>
      </dgm:t>
    </dgm:pt>
    <dgm:pt modelId="{9CD014CB-9DDD-479F-A059-B06996A9650B}" type="parTrans" cxnId="{D64395C6-0610-4A47-9C02-4C39B0A3C14F}">
      <dgm:prSet/>
      <dgm:spPr/>
      <dgm:t>
        <a:bodyPr/>
        <a:lstStyle/>
        <a:p>
          <a:endParaRPr lang="zh-CN" altLang="en-US">
            <a:latin typeface="微软雅黑" panose="020B0503020204020204" pitchFamily="34" charset="-122"/>
            <a:ea typeface="微软雅黑" panose="020B0503020204020204" pitchFamily="34" charset="-122"/>
          </a:endParaRPr>
        </a:p>
      </dgm:t>
    </dgm:pt>
    <dgm:pt modelId="{6CAA465F-1264-4908-A010-B448EB894D1B}" type="sibTrans" cxnId="{D64395C6-0610-4A47-9C02-4C39B0A3C14F}">
      <dgm:prSet/>
      <dgm:spPr/>
      <dgm:t>
        <a:bodyPr/>
        <a:lstStyle/>
        <a:p>
          <a:endParaRPr lang="zh-CN" altLang="en-US">
            <a:latin typeface="微软雅黑" panose="020B0503020204020204" pitchFamily="34" charset="-122"/>
            <a:ea typeface="微软雅黑" panose="020B0503020204020204" pitchFamily="34" charset="-122"/>
          </a:endParaRPr>
        </a:p>
      </dgm:t>
    </dgm:pt>
    <dgm:pt modelId="{9FF027BF-FBA0-4B2B-BDBA-0885A0DB0CF8}">
      <dgm:prSet phldrT="[文本]"/>
      <dgm:spPr/>
      <dgm:t>
        <a:bodyPr/>
        <a:lstStyle/>
        <a:p>
          <a:r>
            <a:rPr lang="zh-CN" altLang="en-US" dirty="0" smtClean="0">
              <a:latin typeface="微软雅黑" panose="020B0503020204020204" pitchFamily="34" charset="-122"/>
              <a:ea typeface="微软雅黑" panose="020B0503020204020204" pitchFamily="34" charset="-122"/>
            </a:rPr>
            <a:t>混和学习</a:t>
          </a:r>
          <a:endParaRPr lang="zh-CN" altLang="en-US" dirty="0">
            <a:latin typeface="微软雅黑" panose="020B0503020204020204" pitchFamily="34" charset="-122"/>
            <a:ea typeface="微软雅黑" panose="020B0503020204020204" pitchFamily="34" charset="-122"/>
          </a:endParaRPr>
        </a:p>
      </dgm:t>
    </dgm:pt>
    <dgm:pt modelId="{31EBE0CE-B115-460F-97FF-8C75566D5B74}" type="parTrans" cxnId="{6BD23977-2983-4A02-A20C-201B255CC5FA}">
      <dgm:prSet/>
      <dgm:spPr/>
      <dgm:t>
        <a:bodyPr/>
        <a:lstStyle/>
        <a:p>
          <a:endParaRPr lang="zh-CN" altLang="en-US">
            <a:latin typeface="微软雅黑" panose="020B0503020204020204" pitchFamily="34" charset="-122"/>
            <a:ea typeface="微软雅黑" panose="020B0503020204020204" pitchFamily="34" charset="-122"/>
          </a:endParaRPr>
        </a:p>
      </dgm:t>
    </dgm:pt>
    <dgm:pt modelId="{6F909B2F-E3E9-4DF4-843C-529B7D9B7E9A}" type="sibTrans" cxnId="{6BD23977-2983-4A02-A20C-201B255CC5FA}">
      <dgm:prSet/>
      <dgm:spPr/>
      <dgm:t>
        <a:bodyPr/>
        <a:lstStyle/>
        <a:p>
          <a:endParaRPr lang="zh-CN" altLang="en-US">
            <a:latin typeface="微软雅黑" panose="020B0503020204020204" pitchFamily="34" charset="-122"/>
            <a:ea typeface="微软雅黑" panose="020B0503020204020204" pitchFamily="34" charset="-122"/>
          </a:endParaRPr>
        </a:p>
      </dgm:t>
    </dgm:pt>
    <dgm:pt modelId="{FCEF4376-EBDF-46B8-B9FF-23BE58A58B25}">
      <dgm:prSet phldrT="[文本]"/>
      <dgm:spPr/>
      <dgm:t>
        <a:bodyPr/>
        <a:lstStyle/>
        <a:p>
          <a:r>
            <a:rPr lang="zh-CN" altLang="en-US" dirty="0" smtClean="0">
              <a:latin typeface="微软雅黑" panose="020B0503020204020204" pitchFamily="34" charset="-122"/>
              <a:ea typeface="微软雅黑" panose="020B0503020204020204" pitchFamily="34" charset="-122"/>
            </a:rPr>
            <a:t>协作学习</a:t>
          </a:r>
          <a:endParaRPr lang="zh-CN" altLang="en-US" dirty="0">
            <a:latin typeface="微软雅黑" panose="020B0503020204020204" pitchFamily="34" charset="-122"/>
            <a:ea typeface="微软雅黑" panose="020B0503020204020204" pitchFamily="34" charset="-122"/>
          </a:endParaRPr>
        </a:p>
      </dgm:t>
    </dgm:pt>
    <dgm:pt modelId="{79E37B4E-7965-4E7E-BE56-435B82F7EA06}" type="parTrans" cxnId="{23FEAD7A-8372-424E-B9D1-88E357CE24F6}">
      <dgm:prSet/>
      <dgm:spPr/>
      <dgm:t>
        <a:bodyPr/>
        <a:lstStyle/>
        <a:p>
          <a:endParaRPr lang="zh-CN" altLang="en-US">
            <a:latin typeface="微软雅黑" panose="020B0503020204020204" pitchFamily="34" charset="-122"/>
            <a:ea typeface="微软雅黑" panose="020B0503020204020204" pitchFamily="34" charset="-122"/>
          </a:endParaRPr>
        </a:p>
      </dgm:t>
    </dgm:pt>
    <dgm:pt modelId="{CFCE3EA0-A391-477B-89FA-94F6F364AD11}" type="sibTrans" cxnId="{23FEAD7A-8372-424E-B9D1-88E357CE24F6}">
      <dgm:prSet/>
      <dgm:spPr/>
      <dgm:t>
        <a:bodyPr/>
        <a:lstStyle/>
        <a:p>
          <a:endParaRPr lang="zh-CN" altLang="en-US">
            <a:latin typeface="微软雅黑" panose="020B0503020204020204" pitchFamily="34" charset="-122"/>
            <a:ea typeface="微软雅黑" panose="020B0503020204020204" pitchFamily="34" charset="-122"/>
          </a:endParaRPr>
        </a:p>
      </dgm:t>
    </dgm:pt>
    <dgm:pt modelId="{E75C2526-DB2A-4946-9C02-8D866F8B3E70}">
      <dgm:prSet phldrT="[文本]"/>
      <dgm:spPr/>
      <dgm:t>
        <a:bodyPr/>
        <a:lstStyle/>
        <a:p>
          <a:r>
            <a:rPr lang="zh-CN" altLang="en-US" dirty="0" smtClean="0">
              <a:latin typeface="微软雅黑" panose="020B0503020204020204" pitchFamily="34" charset="-122"/>
              <a:ea typeface="微软雅黑" panose="020B0503020204020204" pitchFamily="34" charset="-122"/>
            </a:rPr>
            <a:t>双语学习</a:t>
          </a:r>
          <a:endParaRPr lang="zh-CN" altLang="en-US" dirty="0">
            <a:latin typeface="微软雅黑" panose="020B0503020204020204" pitchFamily="34" charset="-122"/>
            <a:ea typeface="微软雅黑" panose="020B0503020204020204" pitchFamily="34" charset="-122"/>
          </a:endParaRPr>
        </a:p>
      </dgm:t>
    </dgm:pt>
    <dgm:pt modelId="{54AA95E1-39AA-4B94-9845-3B5F506DE60C}" type="parTrans" cxnId="{487E51CF-48E3-462C-A4D6-41CDDA0E9C5D}">
      <dgm:prSet/>
      <dgm:spPr/>
      <dgm:t>
        <a:bodyPr/>
        <a:lstStyle/>
        <a:p>
          <a:endParaRPr lang="zh-CN" altLang="en-US">
            <a:latin typeface="微软雅黑" panose="020B0503020204020204" pitchFamily="34" charset="-122"/>
            <a:ea typeface="微软雅黑" panose="020B0503020204020204" pitchFamily="34" charset="-122"/>
          </a:endParaRPr>
        </a:p>
      </dgm:t>
    </dgm:pt>
    <dgm:pt modelId="{79371E68-1DB3-4BE5-92CB-AD87C944DC89}" type="sibTrans" cxnId="{487E51CF-48E3-462C-A4D6-41CDDA0E9C5D}">
      <dgm:prSet/>
      <dgm:spPr/>
      <dgm:t>
        <a:bodyPr/>
        <a:lstStyle/>
        <a:p>
          <a:endParaRPr lang="zh-CN" altLang="en-US">
            <a:latin typeface="微软雅黑" panose="020B0503020204020204" pitchFamily="34" charset="-122"/>
            <a:ea typeface="微软雅黑" panose="020B0503020204020204" pitchFamily="34" charset="-122"/>
          </a:endParaRPr>
        </a:p>
      </dgm:t>
    </dgm:pt>
    <dgm:pt modelId="{3EC635E2-865C-4F03-80C1-8DE1F640C570}" type="pres">
      <dgm:prSet presAssocID="{DC817EA4-80F4-43F1-992C-2B531FEBFB25}" presName="Name0" presStyleCnt="0">
        <dgm:presLayoutVars>
          <dgm:chMax val="1"/>
          <dgm:dir/>
          <dgm:animLvl val="ctr"/>
          <dgm:resizeHandles val="exact"/>
        </dgm:presLayoutVars>
      </dgm:prSet>
      <dgm:spPr/>
    </dgm:pt>
    <dgm:pt modelId="{E537EB83-90C5-464B-865C-088EB8B29897}" type="pres">
      <dgm:prSet presAssocID="{FD768E71-937A-4BDD-BCA3-447448FC02FE}" presName="centerShape" presStyleLbl="node0" presStyleIdx="0" presStyleCnt="1"/>
      <dgm:spPr/>
    </dgm:pt>
    <dgm:pt modelId="{32662256-3FBA-488C-A055-5E3ED7CC8979}" type="pres">
      <dgm:prSet presAssocID="{B1BE4428-CAD2-4EE0-8284-C2C6D50D836E}" presName="node" presStyleLbl="node1" presStyleIdx="0" presStyleCnt="4">
        <dgm:presLayoutVars>
          <dgm:bulletEnabled val="1"/>
        </dgm:presLayoutVars>
      </dgm:prSet>
      <dgm:spPr/>
      <dgm:t>
        <a:bodyPr/>
        <a:lstStyle/>
        <a:p>
          <a:endParaRPr lang="zh-CN" altLang="en-US"/>
        </a:p>
      </dgm:t>
    </dgm:pt>
    <dgm:pt modelId="{15F38AD9-3C06-4AE8-81AC-3152CA8B2B4A}" type="pres">
      <dgm:prSet presAssocID="{B1BE4428-CAD2-4EE0-8284-C2C6D50D836E}" presName="dummy" presStyleCnt="0"/>
      <dgm:spPr/>
    </dgm:pt>
    <dgm:pt modelId="{9CAD462D-00C8-4E14-8994-4CD9B956A220}" type="pres">
      <dgm:prSet presAssocID="{6CAA465F-1264-4908-A010-B448EB894D1B}" presName="sibTrans" presStyleLbl="sibTrans2D1" presStyleIdx="0" presStyleCnt="4"/>
      <dgm:spPr/>
    </dgm:pt>
    <dgm:pt modelId="{66602A30-63CD-4B34-ACA2-94AA1FDA7DA9}" type="pres">
      <dgm:prSet presAssocID="{9FF027BF-FBA0-4B2B-BDBA-0885A0DB0CF8}" presName="node" presStyleLbl="node1" presStyleIdx="1" presStyleCnt="4">
        <dgm:presLayoutVars>
          <dgm:bulletEnabled val="1"/>
        </dgm:presLayoutVars>
      </dgm:prSet>
      <dgm:spPr/>
      <dgm:t>
        <a:bodyPr/>
        <a:lstStyle/>
        <a:p>
          <a:endParaRPr lang="zh-CN" altLang="en-US"/>
        </a:p>
      </dgm:t>
    </dgm:pt>
    <dgm:pt modelId="{F716C8B6-5196-450D-B936-623BD88F2B83}" type="pres">
      <dgm:prSet presAssocID="{9FF027BF-FBA0-4B2B-BDBA-0885A0DB0CF8}" presName="dummy" presStyleCnt="0"/>
      <dgm:spPr/>
    </dgm:pt>
    <dgm:pt modelId="{B274312D-35F0-4FB3-9DD1-8810B0E39CE2}" type="pres">
      <dgm:prSet presAssocID="{6F909B2F-E3E9-4DF4-843C-529B7D9B7E9A}" presName="sibTrans" presStyleLbl="sibTrans2D1" presStyleIdx="1" presStyleCnt="4"/>
      <dgm:spPr/>
    </dgm:pt>
    <dgm:pt modelId="{D452CA96-7B4F-48CE-B328-41FD6101281B}" type="pres">
      <dgm:prSet presAssocID="{FCEF4376-EBDF-46B8-B9FF-23BE58A58B25}" presName="node" presStyleLbl="node1" presStyleIdx="2" presStyleCnt="4">
        <dgm:presLayoutVars>
          <dgm:bulletEnabled val="1"/>
        </dgm:presLayoutVars>
      </dgm:prSet>
      <dgm:spPr/>
      <dgm:t>
        <a:bodyPr/>
        <a:lstStyle/>
        <a:p>
          <a:endParaRPr lang="zh-CN" altLang="en-US"/>
        </a:p>
      </dgm:t>
    </dgm:pt>
    <dgm:pt modelId="{8422A5F5-AB96-47E0-A91D-4EB5A6BF2066}" type="pres">
      <dgm:prSet presAssocID="{FCEF4376-EBDF-46B8-B9FF-23BE58A58B25}" presName="dummy" presStyleCnt="0"/>
      <dgm:spPr/>
    </dgm:pt>
    <dgm:pt modelId="{2B646D13-1ED5-46B2-BFA0-8232B76BC8AF}" type="pres">
      <dgm:prSet presAssocID="{CFCE3EA0-A391-477B-89FA-94F6F364AD11}" presName="sibTrans" presStyleLbl="sibTrans2D1" presStyleIdx="2" presStyleCnt="4"/>
      <dgm:spPr/>
    </dgm:pt>
    <dgm:pt modelId="{6B9E9058-649B-45B0-B4F3-38913D34DD5B}" type="pres">
      <dgm:prSet presAssocID="{E75C2526-DB2A-4946-9C02-8D866F8B3E70}" presName="node" presStyleLbl="node1" presStyleIdx="3" presStyleCnt="4">
        <dgm:presLayoutVars>
          <dgm:bulletEnabled val="1"/>
        </dgm:presLayoutVars>
      </dgm:prSet>
      <dgm:spPr/>
      <dgm:t>
        <a:bodyPr/>
        <a:lstStyle/>
        <a:p>
          <a:endParaRPr lang="zh-CN" altLang="en-US"/>
        </a:p>
      </dgm:t>
    </dgm:pt>
    <dgm:pt modelId="{13080FAF-D91E-4DDA-A9D5-08BB9B65EF1C}" type="pres">
      <dgm:prSet presAssocID="{E75C2526-DB2A-4946-9C02-8D866F8B3E70}" presName="dummy" presStyleCnt="0"/>
      <dgm:spPr/>
    </dgm:pt>
    <dgm:pt modelId="{EFDDFEB6-B3A5-49EA-AC52-2F02695C36EA}" type="pres">
      <dgm:prSet presAssocID="{79371E68-1DB3-4BE5-92CB-AD87C944DC89}" presName="sibTrans" presStyleLbl="sibTrans2D1" presStyleIdx="3" presStyleCnt="4"/>
      <dgm:spPr/>
    </dgm:pt>
  </dgm:ptLst>
  <dgm:cxnLst>
    <dgm:cxn modelId="{91E2AA52-DFFD-4CCD-B5F1-90FE51D000B9}" type="presOf" srcId="{DC817EA4-80F4-43F1-992C-2B531FEBFB25}" destId="{3EC635E2-865C-4F03-80C1-8DE1F640C570}" srcOrd="0" destOrd="0" presId="urn:microsoft.com/office/officeart/2005/8/layout/radial6"/>
    <dgm:cxn modelId="{34B3EE87-4E16-4C28-991B-234C9E8578C3}" type="presOf" srcId="{6CAA465F-1264-4908-A010-B448EB894D1B}" destId="{9CAD462D-00C8-4E14-8994-4CD9B956A220}" srcOrd="0" destOrd="0" presId="urn:microsoft.com/office/officeart/2005/8/layout/radial6"/>
    <dgm:cxn modelId="{217E120E-0D79-48B7-9192-4EDC5D768BD2}" type="presOf" srcId="{6F909B2F-E3E9-4DF4-843C-529B7D9B7E9A}" destId="{B274312D-35F0-4FB3-9DD1-8810B0E39CE2}" srcOrd="0" destOrd="0" presId="urn:microsoft.com/office/officeart/2005/8/layout/radial6"/>
    <dgm:cxn modelId="{D64395C6-0610-4A47-9C02-4C39B0A3C14F}" srcId="{FD768E71-937A-4BDD-BCA3-447448FC02FE}" destId="{B1BE4428-CAD2-4EE0-8284-C2C6D50D836E}" srcOrd="0" destOrd="0" parTransId="{9CD014CB-9DDD-479F-A059-B06996A9650B}" sibTransId="{6CAA465F-1264-4908-A010-B448EB894D1B}"/>
    <dgm:cxn modelId="{2695D261-6AB9-492D-BB25-724119403634}" type="presOf" srcId="{FD768E71-937A-4BDD-BCA3-447448FC02FE}" destId="{E537EB83-90C5-464B-865C-088EB8B29897}" srcOrd="0" destOrd="0" presId="urn:microsoft.com/office/officeart/2005/8/layout/radial6"/>
    <dgm:cxn modelId="{4072EE1D-73B1-45C6-B416-40E40B3332B2}" srcId="{DC817EA4-80F4-43F1-992C-2B531FEBFB25}" destId="{FD768E71-937A-4BDD-BCA3-447448FC02FE}" srcOrd="0" destOrd="0" parTransId="{E67330AA-7235-4C20-90D8-2E506D40341B}" sibTransId="{5AE8E3EA-BFAB-4111-885C-7E379D9D795E}"/>
    <dgm:cxn modelId="{3D98F7D8-A674-4257-97F4-6C59097EB545}" type="presOf" srcId="{B1BE4428-CAD2-4EE0-8284-C2C6D50D836E}" destId="{32662256-3FBA-488C-A055-5E3ED7CC8979}" srcOrd="0" destOrd="0" presId="urn:microsoft.com/office/officeart/2005/8/layout/radial6"/>
    <dgm:cxn modelId="{487E51CF-48E3-462C-A4D6-41CDDA0E9C5D}" srcId="{FD768E71-937A-4BDD-BCA3-447448FC02FE}" destId="{E75C2526-DB2A-4946-9C02-8D866F8B3E70}" srcOrd="3" destOrd="0" parTransId="{54AA95E1-39AA-4B94-9845-3B5F506DE60C}" sibTransId="{79371E68-1DB3-4BE5-92CB-AD87C944DC89}"/>
    <dgm:cxn modelId="{3FCD4794-7D2E-4692-9423-3863D57BE2A1}" type="presOf" srcId="{FCEF4376-EBDF-46B8-B9FF-23BE58A58B25}" destId="{D452CA96-7B4F-48CE-B328-41FD6101281B}" srcOrd="0" destOrd="0" presId="urn:microsoft.com/office/officeart/2005/8/layout/radial6"/>
    <dgm:cxn modelId="{CDB7116A-21E2-4DE3-B38C-74C06F6E9F84}" type="presOf" srcId="{CFCE3EA0-A391-477B-89FA-94F6F364AD11}" destId="{2B646D13-1ED5-46B2-BFA0-8232B76BC8AF}" srcOrd="0" destOrd="0" presId="urn:microsoft.com/office/officeart/2005/8/layout/radial6"/>
    <dgm:cxn modelId="{86D92C65-D876-417F-AF9E-4D1ADA9D0C7F}" type="presOf" srcId="{E75C2526-DB2A-4946-9C02-8D866F8B3E70}" destId="{6B9E9058-649B-45B0-B4F3-38913D34DD5B}" srcOrd="0" destOrd="0" presId="urn:microsoft.com/office/officeart/2005/8/layout/radial6"/>
    <dgm:cxn modelId="{6F21EC0B-3F8B-4FEC-B452-47B750E503C9}" type="presOf" srcId="{79371E68-1DB3-4BE5-92CB-AD87C944DC89}" destId="{EFDDFEB6-B3A5-49EA-AC52-2F02695C36EA}" srcOrd="0" destOrd="0" presId="urn:microsoft.com/office/officeart/2005/8/layout/radial6"/>
    <dgm:cxn modelId="{6BD23977-2983-4A02-A20C-201B255CC5FA}" srcId="{FD768E71-937A-4BDD-BCA3-447448FC02FE}" destId="{9FF027BF-FBA0-4B2B-BDBA-0885A0DB0CF8}" srcOrd="1" destOrd="0" parTransId="{31EBE0CE-B115-460F-97FF-8C75566D5B74}" sibTransId="{6F909B2F-E3E9-4DF4-843C-529B7D9B7E9A}"/>
    <dgm:cxn modelId="{8541F4CF-4841-4749-B36A-844541BE68E0}" type="presOf" srcId="{9FF027BF-FBA0-4B2B-BDBA-0885A0DB0CF8}" destId="{66602A30-63CD-4B34-ACA2-94AA1FDA7DA9}" srcOrd="0" destOrd="0" presId="urn:microsoft.com/office/officeart/2005/8/layout/radial6"/>
    <dgm:cxn modelId="{23FEAD7A-8372-424E-B9D1-88E357CE24F6}" srcId="{FD768E71-937A-4BDD-BCA3-447448FC02FE}" destId="{FCEF4376-EBDF-46B8-B9FF-23BE58A58B25}" srcOrd="2" destOrd="0" parTransId="{79E37B4E-7965-4E7E-BE56-435B82F7EA06}" sibTransId="{CFCE3EA0-A391-477B-89FA-94F6F364AD11}"/>
    <dgm:cxn modelId="{5B81AE5E-DD17-460E-A88E-C65F297B753C}" type="presParOf" srcId="{3EC635E2-865C-4F03-80C1-8DE1F640C570}" destId="{E537EB83-90C5-464B-865C-088EB8B29897}" srcOrd="0" destOrd="0" presId="urn:microsoft.com/office/officeart/2005/8/layout/radial6"/>
    <dgm:cxn modelId="{6BD68523-7627-4045-87B2-F03D398F5727}" type="presParOf" srcId="{3EC635E2-865C-4F03-80C1-8DE1F640C570}" destId="{32662256-3FBA-488C-A055-5E3ED7CC8979}" srcOrd="1" destOrd="0" presId="urn:microsoft.com/office/officeart/2005/8/layout/radial6"/>
    <dgm:cxn modelId="{E012C55F-C3E3-498A-972E-0E78216D2BDA}" type="presParOf" srcId="{3EC635E2-865C-4F03-80C1-8DE1F640C570}" destId="{15F38AD9-3C06-4AE8-81AC-3152CA8B2B4A}" srcOrd="2" destOrd="0" presId="urn:microsoft.com/office/officeart/2005/8/layout/radial6"/>
    <dgm:cxn modelId="{2C9D02EE-E27F-4B8F-A5C6-76F5C0419EA7}" type="presParOf" srcId="{3EC635E2-865C-4F03-80C1-8DE1F640C570}" destId="{9CAD462D-00C8-4E14-8994-4CD9B956A220}" srcOrd="3" destOrd="0" presId="urn:microsoft.com/office/officeart/2005/8/layout/radial6"/>
    <dgm:cxn modelId="{AD6E927F-4513-460C-BE96-8268131B8C90}" type="presParOf" srcId="{3EC635E2-865C-4F03-80C1-8DE1F640C570}" destId="{66602A30-63CD-4B34-ACA2-94AA1FDA7DA9}" srcOrd="4" destOrd="0" presId="urn:microsoft.com/office/officeart/2005/8/layout/radial6"/>
    <dgm:cxn modelId="{8A711BA7-B46A-4713-861E-B383BF40240B}" type="presParOf" srcId="{3EC635E2-865C-4F03-80C1-8DE1F640C570}" destId="{F716C8B6-5196-450D-B936-623BD88F2B83}" srcOrd="5" destOrd="0" presId="urn:microsoft.com/office/officeart/2005/8/layout/radial6"/>
    <dgm:cxn modelId="{357CDFD5-ED82-45B6-9277-7B75ED3FEAAE}" type="presParOf" srcId="{3EC635E2-865C-4F03-80C1-8DE1F640C570}" destId="{B274312D-35F0-4FB3-9DD1-8810B0E39CE2}" srcOrd="6" destOrd="0" presId="urn:microsoft.com/office/officeart/2005/8/layout/radial6"/>
    <dgm:cxn modelId="{0B8070E7-B4F2-4741-833E-3160A5F10415}" type="presParOf" srcId="{3EC635E2-865C-4F03-80C1-8DE1F640C570}" destId="{D452CA96-7B4F-48CE-B328-41FD6101281B}" srcOrd="7" destOrd="0" presId="urn:microsoft.com/office/officeart/2005/8/layout/radial6"/>
    <dgm:cxn modelId="{E5665955-D1A7-41DF-BF1F-F5FA2455A47A}" type="presParOf" srcId="{3EC635E2-865C-4F03-80C1-8DE1F640C570}" destId="{8422A5F5-AB96-47E0-A91D-4EB5A6BF2066}" srcOrd="8" destOrd="0" presId="urn:microsoft.com/office/officeart/2005/8/layout/radial6"/>
    <dgm:cxn modelId="{42B8F30E-6352-4ED5-81EE-E97C0FB07C4C}" type="presParOf" srcId="{3EC635E2-865C-4F03-80C1-8DE1F640C570}" destId="{2B646D13-1ED5-46B2-BFA0-8232B76BC8AF}" srcOrd="9" destOrd="0" presId="urn:microsoft.com/office/officeart/2005/8/layout/radial6"/>
    <dgm:cxn modelId="{814EF29C-9EB7-4551-90F3-A1FDAD49E479}" type="presParOf" srcId="{3EC635E2-865C-4F03-80C1-8DE1F640C570}" destId="{6B9E9058-649B-45B0-B4F3-38913D34DD5B}" srcOrd="10" destOrd="0" presId="urn:microsoft.com/office/officeart/2005/8/layout/radial6"/>
    <dgm:cxn modelId="{C555DADF-7ACE-4E40-8371-22A326AB769B}" type="presParOf" srcId="{3EC635E2-865C-4F03-80C1-8DE1F640C570}" destId="{13080FAF-D91E-4DDA-A9D5-08BB9B65EF1C}" srcOrd="11" destOrd="0" presId="urn:microsoft.com/office/officeart/2005/8/layout/radial6"/>
    <dgm:cxn modelId="{37165BA2-D9C4-4C56-949E-61A0D17A503B}" type="presParOf" srcId="{3EC635E2-865C-4F03-80C1-8DE1F640C570}" destId="{EFDDFEB6-B3A5-49EA-AC52-2F02695C36EA}" srcOrd="12" destOrd="0" presId="urn:microsoft.com/office/officeart/2005/8/layout/radial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DDFEB6-B3A5-49EA-AC52-2F02695C36EA}">
      <dsp:nvSpPr>
        <dsp:cNvPr id="0" name=""/>
        <dsp:cNvSpPr/>
      </dsp:nvSpPr>
      <dsp:spPr>
        <a:xfrm>
          <a:off x="1029622" y="369914"/>
          <a:ext cx="2477258" cy="2477258"/>
        </a:xfrm>
        <a:prstGeom prst="blockArc">
          <a:avLst>
            <a:gd name="adj1" fmla="val 10800000"/>
            <a:gd name="adj2" fmla="val 16200000"/>
            <a:gd name="adj3" fmla="val 4633"/>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2B646D13-1ED5-46B2-BFA0-8232B76BC8AF}">
      <dsp:nvSpPr>
        <dsp:cNvPr id="0" name=""/>
        <dsp:cNvSpPr/>
      </dsp:nvSpPr>
      <dsp:spPr>
        <a:xfrm>
          <a:off x="1029622" y="369914"/>
          <a:ext cx="2477258" cy="2477258"/>
        </a:xfrm>
        <a:prstGeom prst="blockArc">
          <a:avLst>
            <a:gd name="adj1" fmla="val 5400000"/>
            <a:gd name="adj2" fmla="val 10800000"/>
            <a:gd name="adj3" fmla="val 4633"/>
          </a:avLst>
        </a:prstGeom>
        <a:gradFill rotWithShape="0">
          <a:gsLst>
            <a:gs pos="0">
              <a:schemeClr val="accent2">
                <a:hueOff val="3121013"/>
                <a:satOff val="-3893"/>
                <a:lumOff val="915"/>
                <a:alphaOff val="0"/>
                <a:shade val="51000"/>
                <a:satMod val="130000"/>
              </a:schemeClr>
            </a:gs>
            <a:gs pos="80000">
              <a:schemeClr val="accent2">
                <a:hueOff val="3121013"/>
                <a:satOff val="-3893"/>
                <a:lumOff val="915"/>
                <a:alphaOff val="0"/>
                <a:shade val="93000"/>
                <a:satMod val="130000"/>
              </a:schemeClr>
            </a:gs>
            <a:gs pos="100000">
              <a:schemeClr val="accent2">
                <a:hueOff val="3121013"/>
                <a:satOff val="-3893"/>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274312D-35F0-4FB3-9DD1-8810B0E39CE2}">
      <dsp:nvSpPr>
        <dsp:cNvPr id="0" name=""/>
        <dsp:cNvSpPr/>
      </dsp:nvSpPr>
      <dsp:spPr>
        <a:xfrm>
          <a:off x="1029622" y="369914"/>
          <a:ext cx="2477258" cy="2477258"/>
        </a:xfrm>
        <a:prstGeom prst="blockArc">
          <a:avLst>
            <a:gd name="adj1" fmla="val 0"/>
            <a:gd name="adj2" fmla="val 5400000"/>
            <a:gd name="adj3" fmla="val 4633"/>
          </a:avLst>
        </a:prstGeom>
        <a:gradFill rotWithShape="0">
          <a:gsLst>
            <a:gs pos="0">
              <a:schemeClr val="accent2">
                <a:hueOff val="1560506"/>
                <a:satOff val="-1946"/>
                <a:lumOff val="458"/>
                <a:alphaOff val="0"/>
                <a:shade val="51000"/>
                <a:satMod val="130000"/>
              </a:schemeClr>
            </a:gs>
            <a:gs pos="80000">
              <a:schemeClr val="accent2">
                <a:hueOff val="1560506"/>
                <a:satOff val="-1946"/>
                <a:lumOff val="458"/>
                <a:alphaOff val="0"/>
                <a:shade val="93000"/>
                <a:satMod val="130000"/>
              </a:schemeClr>
            </a:gs>
            <a:gs pos="100000">
              <a:schemeClr val="accent2">
                <a:hueOff val="1560506"/>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9CAD462D-00C8-4E14-8994-4CD9B956A220}">
      <dsp:nvSpPr>
        <dsp:cNvPr id="0" name=""/>
        <dsp:cNvSpPr/>
      </dsp:nvSpPr>
      <dsp:spPr>
        <a:xfrm>
          <a:off x="1029622" y="369914"/>
          <a:ext cx="2477258" cy="2477258"/>
        </a:xfrm>
        <a:prstGeom prst="blockArc">
          <a:avLst>
            <a:gd name="adj1" fmla="val 16200000"/>
            <a:gd name="adj2" fmla="val 0"/>
            <a:gd name="adj3" fmla="val 4633"/>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E537EB83-90C5-464B-865C-088EB8B29897}">
      <dsp:nvSpPr>
        <dsp:cNvPr id="0" name=""/>
        <dsp:cNvSpPr/>
      </dsp:nvSpPr>
      <dsp:spPr>
        <a:xfrm>
          <a:off x="1698973" y="1039265"/>
          <a:ext cx="1138556" cy="1138556"/>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latin typeface="微软雅黑" panose="020B0503020204020204" pitchFamily="34" charset="-122"/>
              <a:ea typeface="微软雅黑" panose="020B0503020204020204" pitchFamily="34" charset="-122"/>
            </a:rPr>
            <a:t>学习为中心</a:t>
          </a:r>
          <a:endParaRPr lang="zh-CN" altLang="en-US" sz="1900" kern="1200" dirty="0">
            <a:latin typeface="微软雅黑" panose="020B0503020204020204" pitchFamily="34" charset="-122"/>
            <a:ea typeface="微软雅黑" panose="020B0503020204020204" pitchFamily="34" charset="-122"/>
          </a:endParaRPr>
        </a:p>
      </dsp:txBody>
      <dsp:txXfrm>
        <a:off x="1865711" y="1206003"/>
        <a:ext cx="805080" cy="805080"/>
      </dsp:txXfrm>
    </dsp:sp>
    <dsp:sp modelId="{32662256-3FBA-488C-A055-5E3ED7CC8979}">
      <dsp:nvSpPr>
        <dsp:cNvPr id="0" name=""/>
        <dsp:cNvSpPr/>
      </dsp:nvSpPr>
      <dsp:spPr>
        <a:xfrm>
          <a:off x="1869757" y="111"/>
          <a:ext cx="796989" cy="796989"/>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zh-CN" altLang="en-US" sz="1300" kern="1200" dirty="0" smtClean="0">
              <a:latin typeface="微软雅黑" panose="020B0503020204020204" pitchFamily="34" charset="-122"/>
              <a:ea typeface="微软雅黑" panose="020B0503020204020204" pitchFamily="34" charset="-122"/>
            </a:rPr>
            <a:t>项目学习</a:t>
          </a:r>
          <a:endParaRPr lang="zh-CN" altLang="en-US" sz="1300" kern="1200" dirty="0">
            <a:latin typeface="微软雅黑" panose="020B0503020204020204" pitchFamily="34" charset="-122"/>
            <a:ea typeface="微软雅黑" panose="020B0503020204020204" pitchFamily="34" charset="-122"/>
          </a:endParaRPr>
        </a:p>
      </dsp:txBody>
      <dsp:txXfrm>
        <a:off x="1986473" y="116827"/>
        <a:ext cx="563557" cy="563557"/>
      </dsp:txXfrm>
    </dsp:sp>
    <dsp:sp modelId="{66602A30-63CD-4B34-ACA2-94AA1FDA7DA9}">
      <dsp:nvSpPr>
        <dsp:cNvPr id="0" name=""/>
        <dsp:cNvSpPr/>
      </dsp:nvSpPr>
      <dsp:spPr>
        <a:xfrm>
          <a:off x="3079695" y="1210049"/>
          <a:ext cx="796989" cy="796989"/>
        </a:xfrm>
        <a:prstGeom prst="ellipse">
          <a:avLst/>
        </a:prstGeom>
        <a:gradFill rotWithShape="0">
          <a:gsLst>
            <a:gs pos="0">
              <a:schemeClr val="accent2">
                <a:hueOff val="1560506"/>
                <a:satOff val="-1946"/>
                <a:lumOff val="458"/>
                <a:alphaOff val="0"/>
                <a:shade val="51000"/>
                <a:satMod val="130000"/>
              </a:schemeClr>
            </a:gs>
            <a:gs pos="80000">
              <a:schemeClr val="accent2">
                <a:hueOff val="1560506"/>
                <a:satOff val="-1946"/>
                <a:lumOff val="458"/>
                <a:alphaOff val="0"/>
                <a:shade val="93000"/>
                <a:satMod val="130000"/>
              </a:schemeClr>
            </a:gs>
            <a:gs pos="100000">
              <a:schemeClr val="accent2">
                <a:hueOff val="1560506"/>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zh-CN" altLang="en-US" sz="1300" kern="1200" dirty="0" smtClean="0">
              <a:latin typeface="微软雅黑" panose="020B0503020204020204" pitchFamily="34" charset="-122"/>
              <a:ea typeface="微软雅黑" panose="020B0503020204020204" pitchFamily="34" charset="-122"/>
            </a:rPr>
            <a:t>混和学习</a:t>
          </a:r>
          <a:endParaRPr lang="zh-CN" altLang="en-US" sz="1300" kern="1200" dirty="0">
            <a:latin typeface="微软雅黑" panose="020B0503020204020204" pitchFamily="34" charset="-122"/>
            <a:ea typeface="微软雅黑" panose="020B0503020204020204" pitchFamily="34" charset="-122"/>
          </a:endParaRPr>
        </a:p>
      </dsp:txBody>
      <dsp:txXfrm>
        <a:off x="3196411" y="1326765"/>
        <a:ext cx="563557" cy="563557"/>
      </dsp:txXfrm>
    </dsp:sp>
    <dsp:sp modelId="{D452CA96-7B4F-48CE-B328-41FD6101281B}">
      <dsp:nvSpPr>
        <dsp:cNvPr id="0" name=""/>
        <dsp:cNvSpPr/>
      </dsp:nvSpPr>
      <dsp:spPr>
        <a:xfrm>
          <a:off x="1869757" y="2419987"/>
          <a:ext cx="796989" cy="796989"/>
        </a:xfrm>
        <a:prstGeom prst="ellipse">
          <a:avLst/>
        </a:prstGeom>
        <a:gradFill rotWithShape="0">
          <a:gsLst>
            <a:gs pos="0">
              <a:schemeClr val="accent2">
                <a:hueOff val="3121013"/>
                <a:satOff val="-3893"/>
                <a:lumOff val="915"/>
                <a:alphaOff val="0"/>
                <a:shade val="51000"/>
                <a:satMod val="130000"/>
              </a:schemeClr>
            </a:gs>
            <a:gs pos="80000">
              <a:schemeClr val="accent2">
                <a:hueOff val="3121013"/>
                <a:satOff val="-3893"/>
                <a:lumOff val="915"/>
                <a:alphaOff val="0"/>
                <a:shade val="93000"/>
                <a:satMod val="130000"/>
              </a:schemeClr>
            </a:gs>
            <a:gs pos="100000">
              <a:schemeClr val="accent2">
                <a:hueOff val="3121013"/>
                <a:satOff val="-3893"/>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zh-CN" altLang="en-US" sz="1300" kern="1200" dirty="0" smtClean="0">
              <a:latin typeface="微软雅黑" panose="020B0503020204020204" pitchFamily="34" charset="-122"/>
              <a:ea typeface="微软雅黑" panose="020B0503020204020204" pitchFamily="34" charset="-122"/>
            </a:rPr>
            <a:t>协作学习</a:t>
          </a:r>
          <a:endParaRPr lang="zh-CN" altLang="en-US" sz="1300" kern="1200" dirty="0">
            <a:latin typeface="微软雅黑" panose="020B0503020204020204" pitchFamily="34" charset="-122"/>
            <a:ea typeface="微软雅黑" panose="020B0503020204020204" pitchFamily="34" charset="-122"/>
          </a:endParaRPr>
        </a:p>
      </dsp:txBody>
      <dsp:txXfrm>
        <a:off x="1986473" y="2536703"/>
        <a:ext cx="563557" cy="563557"/>
      </dsp:txXfrm>
    </dsp:sp>
    <dsp:sp modelId="{6B9E9058-649B-45B0-B4F3-38913D34DD5B}">
      <dsp:nvSpPr>
        <dsp:cNvPr id="0" name=""/>
        <dsp:cNvSpPr/>
      </dsp:nvSpPr>
      <dsp:spPr>
        <a:xfrm>
          <a:off x="659819" y="1210049"/>
          <a:ext cx="796989" cy="796989"/>
        </a:xfrm>
        <a:prstGeom prst="ellipse">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zh-CN" altLang="en-US" sz="1300" kern="1200" dirty="0" smtClean="0">
              <a:latin typeface="微软雅黑" panose="020B0503020204020204" pitchFamily="34" charset="-122"/>
              <a:ea typeface="微软雅黑" panose="020B0503020204020204" pitchFamily="34" charset="-122"/>
            </a:rPr>
            <a:t>双语学习</a:t>
          </a:r>
          <a:endParaRPr lang="zh-CN" altLang="en-US" sz="1300" kern="1200" dirty="0">
            <a:latin typeface="微软雅黑" panose="020B0503020204020204" pitchFamily="34" charset="-122"/>
            <a:ea typeface="微软雅黑" panose="020B0503020204020204" pitchFamily="34" charset="-122"/>
          </a:endParaRPr>
        </a:p>
      </dsp:txBody>
      <dsp:txXfrm>
        <a:off x="776535" y="1326765"/>
        <a:ext cx="563557" cy="56355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3347957-DAE9-4712-9208-0E1FE7DF38C0}" type="datetimeFigureOut">
              <a:rPr lang="zh-CN" altLang="en-US" smtClean="0"/>
              <a:t>2016/9/9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EE8874E-C99E-4097-99D6-065CCF3E2AE5}" type="slidenum">
              <a:rPr lang="zh-CN" altLang="en-US" smtClean="0"/>
              <a:t>‹#›</a:t>
            </a:fld>
            <a:endParaRPr lang="zh-CN" altLang="en-US"/>
          </a:p>
        </p:txBody>
      </p:sp>
    </p:spTree>
    <p:extLst>
      <p:ext uri="{BB962C8B-B14F-4D97-AF65-F5344CB8AC3E}">
        <p14:creationId xmlns:p14="http://schemas.microsoft.com/office/powerpoint/2010/main" val="22842761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80732FD-687F-4116-B96B-99DA490D4D5F}" type="datetimeFigureOut">
              <a:rPr lang="zh-CN" altLang="en-US" smtClean="0"/>
              <a:t>2016/9/9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3252407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80732FD-687F-4116-B96B-99DA490D4D5F}" type="datetimeFigureOut">
              <a:rPr lang="zh-CN" altLang="en-US" smtClean="0"/>
              <a:t>2016/9/9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227337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1"/>
            <a:ext cx="2057400" cy="329088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54781"/>
            <a:ext cx="6019800" cy="329088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80732FD-687F-4116-B96B-99DA490D4D5F}" type="datetimeFigureOut">
              <a:rPr lang="zh-CN" altLang="en-US" smtClean="0"/>
              <a:t>2016/9/9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731434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80732FD-687F-4116-B96B-99DA490D4D5F}" type="datetimeFigureOut">
              <a:rPr lang="zh-CN" altLang="en-US" smtClean="0"/>
              <a:t>2016/9/9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378422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80732FD-687F-4116-B96B-99DA490D4D5F}" type="datetimeFigureOut">
              <a:rPr lang="zh-CN" altLang="en-US" smtClean="0"/>
              <a:t>2016/9/9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2228039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80732FD-687F-4116-B96B-99DA490D4D5F}" type="datetimeFigureOut">
              <a:rPr lang="zh-CN" altLang="en-US" smtClean="0"/>
              <a:t>2016/9/9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1615777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80732FD-687F-4116-B96B-99DA490D4D5F}" type="datetimeFigureOut">
              <a:rPr lang="zh-CN" altLang="en-US" smtClean="0"/>
              <a:t>2016/9/9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142251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80732FD-687F-4116-B96B-99DA490D4D5F}" type="datetimeFigureOut">
              <a:rPr lang="zh-CN" altLang="en-US" smtClean="0"/>
              <a:t>2016/9/9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3490217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80732FD-687F-4116-B96B-99DA490D4D5F}" type="datetimeFigureOut">
              <a:rPr lang="zh-CN" altLang="en-US" smtClean="0"/>
              <a:t>2016/9/9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183188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80732FD-687F-4116-B96B-99DA490D4D5F}" type="datetimeFigureOut">
              <a:rPr lang="zh-CN" altLang="en-US" smtClean="0"/>
              <a:t>2016/9/9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3913611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80732FD-687F-4116-B96B-99DA490D4D5F}" type="datetimeFigureOut">
              <a:rPr lang="zh-CN" altLang="en-US" smtClean="0"/>
              <a:t>2016/9/9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2628745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0732FD-687F-4116-B96B-99DA490D4D5F}" type="datetimeFigureOut">
              <a:rPr lang="zh-CN" altLang="en-US" smtClean="0"/>
              <a:t>2016/9/9</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D4F8CFB-820E-4A82-A763-FF9DE43A7B6E}" type="slidenum">
              <a:rPr lang="zh-CN" altLang="en-US" smtClean="0"/>
              <a:t>‹#›</a:t>
            </a:fld>
            <a:endParaRPr lang="zh-CN" altLang="en-US"/>
          </a:p>
        </p:txBody>
      </p:sp>
    </p:spTree>
    <p:extLst>
      <p:ext uri="{BB962C8B-B14F-4D97-AF65-F5344CB8AC3E}">
        <p14:creationId xmlns:p14="http://schemas.microsoft.com/office/powerpoint/2010/main" val="190253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rgbClr val="C00000"/>
          </a:solidFill>
          <a:latin typeface="微软雅黑" panose="020B0503020204020204" pitchFamily="34" charset="-122"/>
          <a:ea typeface="微软雅黑" panose="020B0503020204020204" pitchFamily="34" charset="-122"/>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微软雅黑" panose="020B0503020204020204" pitchFamily="34" charset="-122"/>
          <a:ea typeface="微软雅黑" panose="020B0503020204020204" pitchFamily="34" charset="-122"/>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hyperlink" Target="http://218.192.99.20:9000/moodle/mod/resource/view.php?inpopup=true&amp;id=12220" TargetMode="Externa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2">
            <a:extLst>
              <a:ext uri="{28A0092B-C50C-407E-A947-70E740481C1C}">
                <a14:useLocalDpi xmlns:a14="http://schemas.microsoft.com/office/drawing/2010/main" val="0"/>
              </a:ext>
            </a:extLst>
          </a:blip>
          <a:srcRect t="7172" b="11471"/>
          <a:stretch/>
        </p:blipFill>
        <p:spPr>
          <a:xfrm>
            <a:off x="0" y="2571750"/>
            <a:ext cx="9144000" cy="2571750"/>
          </a:xfrm>
          <a:prstGeom prst="rect">
            <a:avLst/>
          </a:prstGeom>
          <a:ln>
            <a:noFill/>
          </a:ln>
          <a:effectLst>
            <a:outerShdw blurRad="190500" algn="tl" rotWithShape="0">
              <a:srgbClr val="000000">
                <a:alpha val="70000"/>
              </a:srgbClr>
            </a:outerShdw>
          </a:effectLst>
        </p:spPr>
      </p:pic>
      <p:sp>
        <p:nvSpPr>
          <p:cNvPr id="2" name="标题 1"/>
          <p:cNvSpPr>
            <a:spLocks noGrp="1"/>
          </p:cNvSpPr>
          <p:nvPr>
            <p:ph type="ctrTitle"/>
          </p:nvPr>
        </p:nvSpPr>
        <p:spPr>
          <a:xfrm>
            <a:off x="685800" y="771550"/>
            <a:ext cx="7772400" cy="1102519"/>
          </a:xfrm>
        </p:spPr>
        <p:txBody>
          <a:bodyPr>
            <a:normAutofit/>
          </a:bodyPr>
          <a:lstStyle/>
          <a:p>
            <a:r>
              <a:rPr lang="zh-CN" altLang="en-US" sz="5400" b="1" dirty="0" smtClean="0"/>
              <a:t>教学媒体的理论与实践</a:t>
            </a:r>
            <a:endParaRPr lang="zh-CN" altLang="en-US" sz="5400" b="1" dirty="0"/>
          </a:p>
        </p:txBody>
      </p:sp>
      <p:sp>
        <p:nvSpPr>
          <p:cNvPr id="3" name="副标题 2"/>
          <p:cNvSpPr>
            <a:spLocks noGrp="1"/>
          </p:cNvSpPr>
          <p:nvPr>
            <p:ph type="subTitle" idx="1"/>
          </p:nvPr>
        </p:nvSpPr>
        <p:spPr>
          <a:xfrm>
            <a:off x="1547664" y="2034267"/>
            <a:ext cx="6400800" cy="521196"/>
          </a:xfrm>
        </p:spPr>
        <p:txBody>
          <a:bodyPr>
            <a:normAutofit fontScale="92500" lnSpcReduction="10000"/>
          </a:bodyPr>
          <a:lstStyle/>
          <a:p>
            <a:r>
              <a:rPr lang="zh-CN" altLang="en-US" dirty="0" smtClean="0">
                <a:solidFill>
                  <a:srgbClr val="C00000"/>
                </a:solidFill>
              </a:rPr>
              <a:t>穆 肃</a:t>
            </a:r>
            <a:endParaRPr lang="zh-CN" altLang="en-US" dirty="0">
              <a:solidFill>
                <a:srgbClr val="C00000"/>
              </a:solidFill>
            </a:endParaRPr>
          </a:p>
        </p:txBody>
      </p:sp>
    </p:spTree>
    <p:extLst>
      <p:ext uri="{BB962C8B-B14F-4D97-AF65-F5344CB8AC3E}">
        <p14:creationId xmlns:p14="http://schemas.microsoft.com/office/powerpoint/2010/main" val="2986894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课程概况</a:t>
            </a:r>
            <a:endParaRPr lang="zh-CN" altLang="en-US" dirty="0"/>
          </a:p>
        </p:txBody>
      </p:sp>
      <p:sp>
        <p:nvSpPr>
          <p:cNvPr id="3" name="内容占位符 2"/>
          <p:cNvSpPr>
            <a:spLocks noGrp="1"/>
          </p:cNvSpPr>
          <p:nvPr>
            <p:ph idx="1"/>
          </p:nvPr>
        </p:nvSpPr>
        <p:spPr/>
        <p:txBody>
          <a:bodyPr>
            <a:normAutofit fontScale="85000" lnSpcReduction="20000"/>
          </a:bodyPr>
          <a:lstStyle/>
          <a:p>
            <a:pPr>
              <a:lnSpc>
                <a:spcPct val="120000"/>
              </a:lnSpc>
            </a:pPr>
            <a:r>
              <a:rPr lang="zh-CN" altLang="en-US" dirty="0" smtClean="0"/>
              <a:t>媒体技术的使用是教育技术专业的重要实践范畴之一。 </a:t>
            </a:r>
            <a:endParaRPr lang="en-US" altLang="zh-CN" dirty="0" smtClean="0"/>
          </a:p>
          <a:p>
            <a:pPr>
              <a:lnSpc>
                <a:spcPct val="120000"/>
              </a:lnSpc>
            </a:pPr>
            <a:r>
              <a:rPr lang="zh-CN" altLang="en-US" dirty="0" smtClean="0"/>
              <a:t>教学媒体的理论与方法是教育技术重要的基本理论，是教育教学工作实施中重要的理论基础。</a:t>
            </a:r>
            <a:endParaRPr lang="en-US" altLang="zh-CN" dirty="0" smtClean="0"/>
          </a:p>
          <a:p>
            <a:pPr>
              <a:lnSpc>
                <a:spcPct val="120000"/>
              </a:lnSpc>
            </a:pPr>
            <a:r>
              <a:rPr lang="zh-CN" altLang="en-US" dirty="0" smtClean="0"/>
              <a:t>本课程为教育技术学专业的</a:t>
            </a:r>
            <a:r>
              <a:rPr lang="zh-CN" altLang="en-US" dirty="0" smtClean="0">
                <a:solidFill>
                  <a:srgbClr val="FF0000"/>
                </a:solidFill>
              </a:rPr>
              <a:t>必修课程</a:t>
            </a:r>
            <a:r>
              <a:rPr lang="zh-CN" altLang="en-US" dirty="0" smtClean="0"/>
              <a:t>、</a:t>
            </a:r>
            <a:r>
              <a:rPr lang="zh-CN" altLang="en-US" dirty="0" smtClean="0">
                <a:solidFill>
                  <a:srgbClr val="FF0000"/>
                </a:solidFill>
              </a:rPr>
              <a:t>双语学位课程</a:t>
            </a:r>
            <a:r>
              <a:rPr lang="zh-CN" altLang="en-US" dirty="0" smtClean="0"/>
              <a:t>。</a:t>
            </a:r>
            <a:endParaRPr lang="en-US" altLang="zh-CN" dirty="0" smtClean="0"/>
          </a:p>
          <a:p>
            <a:pPr>
              <a:lnSpc>
                <a:spcPct val="120000"/>
              </a:lnSpc>
            </a:pPr>
            <a:r>
              <a:rPr lang="en-US" altLang="zh-CN" dirty="0" smtClean="0"/>
              <a:t>32 </a:t>
            </a:r>
            <a:r>
              <a:rPr lang="zh-CN" altLang="en-US" dirty="0" smtClean="0"/>
              <a:t>学时 </a:t>
            </a:r>
            <a:r>
              <a:rPr lang="en-US" altLang="zh-CN" dirty="0" smtClean="0"/>
              <a:t>3 </a:t>
            </a:r>
            <a:r>
              <a:rPr lang="zh-CN" altLang="en-US" dirty="0" smtClean="0"/>
              <a:t>学分</a:t>
            </a:r>
            <a:endParaRPr lang="en-US" altLang="zh-CN" dirty="0" smtClean="0"/>
          </a:p>
        </p:txBody>
      </p:sp>
    </p:spTree>
    <p:extLst>
      <p:ext uri="{BB962C8B-B14F-4D97-AF65-F5344CB8AC3E}">
        <p14:creationId xmlns:p14="http://schemas.microsoft.com/office/powerpoint/2010/main" val="4054252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课程目标</a:t>
            </a:r>
            <a:endParaRPr lang="zh-CN" altLang="en-US" dirty="0"/>
          </a:p>
        </p:txBody>
      </p:sp>
      <p:sp>
        <p:nvSpPr>
          <p:cNvPr id="3" name="内容占位符 2"/>
          <p:cNvSpPr>
            <a:spLocks noGrp="1"/>
          </p:cNvSpPr>
          <p:nvPr>
            <p:ph idx="1"/>
          </p:nvPr>
        </p:nvSpPr>
        <p:spPr/>
        <p:txBody>
          <a:bodyPr>
            <a:normAutofit fontScale="77500" lnSpcReduction="20000"/>
          </a:bodyPr>
          <a:lstStyle/>
          <a:p>
            <a:pPr>
              <a:lnSpc>
                <a:spcPct val="120000"/>
              </a:lnSpc>
            </a:pPr>
            <a:r>
              <a:rPr lang="zh-CN" altLang="en-US" dirty="0" smtClean="0"/>
              <a:t>旨在培养本专业学生全面理解和掌握在教学中所运用的各种教学技术与媒体。</a:t>
            </a:r>
            <a:endParaRPr lang="en-US" altLang="zh-CN" dirty="0" smtClean="0"/>
          </a:p>
          <a:p>
            <a:pPr>
              <a:lnSpc>
                <a:spcPct val="120000"/>
              </a:lnSpc>
            </a:pPr>
            <a:r>
              <a:rPr lang="zh-CN" altLang="en-US" dirty="0" smtClean="0"/>
              <a:t>在理论层面了解教学媒体有关的基本概念和相关理论以及各种媒体技术的操作与使用方法。</a:t>
            </a:r>
            <a:endParaRPr lang="en-US" altLang="zh-CN" dirty="0" smtClean="0"/>
          </a:p>
          <a:p>
            <a:pPr>
              <a:lnSpc>
                <a:spcPct val="120000"/>
              </a:lnSpc>
            </a:pPr>
            <a:r>
              <a:rPr lang="zh-CN" altLang="en-US" dirty="0" smtClean="0"/>
              <a:t>在实践层面上熟练掌握并学会在不同教学环境下应用媒体技术的方法和途径。</a:t>
            </a:r>
            <a:endParaRPr lang="en-US" altLang="zh-CN" dirty="0" smtClean="0"/>
          </a:p>
          <a:p>
            <a:pPr>
              <a:lnSpc>
                <a:spcPct val="120000"/>
              </a:lnSpc>
            </a:pPr>
            <a:r>
              <a:rPr lang="zh-CN" altLang="en-US" dirty="0" smtClean="0"/>
              <a:t>双语教学，要求学生掌握更多的专业英语词汇，培养学生的英文阅读与沟通能力。</a:t>
            </a:r>
            <a:endParaRPr lang="zh-CN" altLang="en-US" dirty="0"/>
          </a:p>
        </p:txBody>
      </p:sp>
    </p:spTree>
    <p:extLst>
      <p:ext uri="{BB962C8B-B14F-4D97-AF65-F5344CB8AC3E}">
        <p14:creationId xmlns:p14="http://schemas.microsoft.com/office/powerpoint/2010/main" val="457968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学习</a:t>
            </a:r>
            <a:r>
              <a:rPr lang="zh-CN" altLang="en-US" dirty="0" smtClean="0"/>
              <a:t>特点</a:t>
            </a:r>
            <a:endParaRPr lang="zh-CN" altLang="en-US" dirty="0"/>
          </a:p>
        </p:txBody>
      </p:sp>
      <p:pic>
        <p:nvPicPr>
          <p:cNvPr id="1026" name="Picture 2">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43019"/>
          <a:stretch/>
        </p:blipFill>
        <p:spPr bwMode="auto">
          <a:xfrm>
            <a:off x="5076056" y="1203598"/>
            <a:ext cx="3838719" cy="355374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 name="图示 3"/>
          <p:cNvGraphicFramePr/>
          <p:nvPr>
            <p:extLst>
              <p:ext uri="{D42A27DB-BD31-4B8C-83A1-F6EECF244321}">
                <p14:modId xmlns:p14="http://schemas.microsoft.com/office/powerpoint/2010/main" val="1646429939"/>
              </p:ext>
            </p:extLst>
          </p:nvPr>
        </p:nvGraphicFramePr>
        <p:xfrm>
          <a:off x="323528" y="1203598"/>
          <a:ext cx="4536504" cy="321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177704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评价方式</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2934062606"/>
              </p:ext>
            </p:extLst>
          </p:nvPr>
        </p:nvGraphicFramePr>
        <p:xfrm>
          <a:off x="1259632" y="1635646"/>
          <a:ext cx="6851103" cy="2448270"/>
        </p:xfrm>
        <a:graphic>
          <a:graphicData uri="http://schemas.openxmlformats.org/drawingml/2006/table">
            <a:tbl>
              <a:tblPr>
                <a:tableStyleId>{69CF1AB2-1976-4502-BF36-3FF5EA218861}</a:tableStyleId>
              </a:tblPr>
              <a:tblGrid>
                <a:gridCol w="2407995"/>
                <a:gridCol w="3786491"/>
                <a:gridCol w="656617"/>
              </a:tblGrid>
              <a:tr h="408045">
                <a:tc>
                  <a:txBody>
                    <a:bodyPr/>
                    <a:lstStyle/>
                    <a:p>
                      <a:pPr algn="ctr">
                        <a:spcAft>
                          <a:spcPts val="0"/>
                        </a:spcAft>
                      </a:pPr>
                      <a:r>
                        <a:rPr lang="zh-CN" sz="1200" kern="0" dirty="0">
                          <a:effectLst/>
                          <a:latin typeface="微软雅黑" panose="020B0503020204020204" pitchFamily="34" charset="-122"/>
                          <a:ea typeface="微软雅黑" panose="020B0503020204020204" pitchFamily="34" charset="-122"/>
                        </a:rPr>
                        <a:t>方式</a:t>
                      </a:r>
                      <a:endParaRPr lang="zh-CN" sz="1200" kern="100" dirty="0">
                        <a:effectLst/>
                        <a:latin typeface="微软雅黑" panose="020B0503020204020204" pitchFamily="34" charset="-122"/>
                        <a:ea typeface="微软雅黑" panose="020B0503020204020204" pitchFamily="34" charset="-122"/>
                      </a:endParaRPr>
                    </a:p>
                  </a:txBody>
                  <a:tcPr marL="8640" marR="8640" marT="8640" marB="8640" anchor="ctr"/>
                </a:tc>
                <a:tc>
                  <a:txBody>
                    <a:bodyPr/>
                    <a:lstStyle/>
                    <a:p>
                      <a:pPr algn="ctr">
                        <a:spcAft>
                          <a:spcPts val="0"/>
                        </a:spcAft>
                      </a:pPr>
                      <a:r>
                        <a:rPr lang="zh-CN" sz="1200" kern="0" dirty="0">
                          <a:effectLst/>
                          <a:latin typeface="微软雅黑" panose="020B0503020204020204" pitchFamily="34" charset="-122"/>
                          <a:ea typeface="微软雅黑" panose="020B0503020204020204" pitchFamily="34" charset="-122"/>
                        </a:rPr>
                        <a:t>项目</a:t>
                      </a:r>
                      <a:endParaRPr lang="zh-CN" sz="1200" kern="100" dirty="0">
                        <a:effectLst/>
                        <a:latin typeface="微软雅黑" panose="020B0503020204020204" pitchFamily="34" charset="-122"/>
                        <a:ea typeface="微软雅黑" panose="020B0503020204020204" pitchFamily="34" charset="-122"/>
                      </a:endParaRPr>
                    </a:p>
                  </a:txBody>
                  <a:tcPr marL="8640" marR="8640" marT="8640" marB="8640" anchor="ctr"/>
                </a:tc>
                <a:tc>
                  <a:txBody>
                    <a:bodyPr/>
                    <a:lstStyle/>
                    <a:p>
                      <a:pPr algn="ctr">
                        <a:spcAft>
                          <a:spcPts val="0"/>
                        </a:spcAft>
                      </a:pPr>
                      <a:r>
                        <a:rPr lang="zh-CN" sz="1200" kern="0">
                          <a:effectLst/>
                          <a:latin typeface="微软雅黑" panose="020B0503020204020204" pitchFamily="34" charset="-122"/>
                          <a:ea typeface="微软雅黑" panose="020B0503020204020204" pitchFamily="34" charset="-122"/>
                        </a:rPr>
                        <a:t>成绩比例</a:t>
                      </a:r>
                      <a:endParaRPr lang="zh-CN" sz="1200" kern="100">
                        <a:effectLst/>
                        <a:latin typeface="微软雅黑" panose="020B0503020204020204" pitchFamily="34" charset="-122"/>
                        <a:ea typeface="微软雅黑" panose="020B0503020204020204" pitchFamily="34" charset="-122"/>
                      </a:endParaRPr>
                    </a:p>
                  </a:txBody>
                  <a:tcPr marL="8640" marR="8640" marT="8640" marB="8640" anchor="ctr"/>
                </a:tc>
              </a:tr>
              <a:tr h="408045">
                <a:tc rowSpan="4">
                  <a:txBody>
                    <a:bodyPr/>
                    <a:lstStyle/>
                    <a:p>
                      <a:pPr algn="l">
                        <a:spcAft>
                          <a:spcPts val="0"/>
                        </a:spcAft>
                      </a:pPr>
                      <a:r>
                        <a:rPr lang="zh-CN" sz="1200" kern="0" dirty="0">
                          <a:effectLst/>
                          <a:latin typeface="微软雅黑" panose="020B0503020204020204" pitchFamily="34" charset="-122"/>
                          <a:ea typeface="微软雅黑" panose="020B0503020204020204" pitchFamily="34" charset="-122"/>
                        </a:rPr>
                        <a:t>形成性考核</a:t>
                      </a:r>
                      <a:r>
                        <a:rPr lang="en-US" sz="1200" kern="0" dirty="0">
                          <a:effectLst/>
                          <a:latin typeface="微软雅黑" panose="020B0503020204020204" pitchFamily="34" charset="-122"/>
                          <a:ea typeface="微软雅黑" panose="020B0503020204020204" pitchFamily="34" charset="-122"/>
                        </a:rPr>
                        <a:t> </a:t>
                      </a:r>
                      <a:endParaRPr lang="zh-CN" sz="1200" kern="100" dirty="0">
                        <a:effectLst/>
                        <a:latin typeface="微软雅黑" panose="020B0503020204020204" pitchFamily="34" charset="-122"/>
                        <a:ea typeface="微软雅黑" panose="020B0503020204020204" pitchFamily="34" charset="-122"/>
                      </a:endParaRPr>
                    </a:p>
                    <a:p>
                      <a:pPr algn="l">
                        <a:spcAft>
                          <a:spcPts val="0"/>
                        </a:spcAft>
                      </a:pPr>
                      <a:r>
                        <a:rPr lang="zh-CN" sz="1200" kern="0" dirty="0">
                          <a:effectLst/>
                          <a:latin typeface="微软雅黑" panose="020B0503020204020204" pitchFamily="34" charset="-122"/>
                          <a:ea typeface="微软雅黑" panose="020B0503020204020204" pitchFamily="34" charset="-122"/>
                        </a:rPr>
                        <a:t>（档案袋评价）</a:t>
                      </a:r>
                      <a:endParaRPr lang="zh-CN" sz="1200" kern="100" dirty="0">
                        <a:effectLst/>
                        <a:latin typeface="微软雅黑" panose="020B0503020204020204" pitchFamily="34" charset="-122"/>
                        <a:ea typeface="微软雅黑" panose="020B0503020204020204" pitchFamily="34" charset="-122"/>
                      </a:endParaRPr>
                    </a:p>
                  </a:txBody>
                  <a:tcPr marL="8640" marR="8640" marT="8640" marB="8640" anchor="ctr"/>
                </a:tc>
                <a:tc>
                  <a:txBody>
                    <a:bodyPr/>
                    <a:lstStyle/>
                    <a:p>
                      <a:pPr algn="l">
                        <a:spcAft>
                          <a:spcPts val="0"/>
                        </a:spcAft>
                      </a:pPr>
                      <a:r>
                        <a:rPr lang="zh-CN" sz="1200" kern="0" dirty="0">
                          <a:effectLst/>
                          <a:latin typeface="微软雅黑" panose="020B0503020204020204" pitchFamily="34" charset="-122"/>
                          <a:ea typeface="微软雅黑" panose="020B0503020204020204" pitchFamily="34" charset="-122"/>
                        </a:rPr>
                        <a:t>课堂成绩，包括出勤等</a:t>
                      </a:r>
                      <a:endParaRPr lang="zh-CN" sz="1200" kern="100" dirty="0">
                        <a:effectLst/>
                        <a:latin typeface="微软雅黑" panose="020B0503020204020204" pitchFamily="34" charset="-122"/>
                        <a:ea typeface="微软雅黑" panose="020B0503020204020204" pitchFamily="34" charset="-122"/>
                      </a:endParaRPr>
                    </a:p>
                  </a:txBody>
                  <a:tcPr marL="8640" marR="8640" marT="8640" marB="8640" anchor="ctr"/>
                </a:tc>
                <a:tc>
                  <a:txBody>
                    <a:bodyPr/>
                    <a:lstStyle/>
                    <a:p>
                      <a:pPr algn="l">
                        <a:spcAft>
                          <a:spcPts val="0"/>
                        </a:spcAft>
                      </a:pPr>
                      <a:r>
                        <a:rPr lang="en-US" sz="1200" kern="0">
                          <a:effectLst/>
                          <a:latin typeface="微软雅黑" panose="020B0503020204020204" pitchFamily="34" charset="-122"/>
                          <a:ea typeface="微软雅黑" panose="020B0503020204020204" pitchFamily="34" charset="-122"/>
                        </a:rPr>
                        <a:t>10% </a:t>
                      </a:r>
                      <a:endParaRPr lang="zh-CN" sz="1200" kern="100">
                        <a:effectLst/>
                        <a:latin typeface="微软雅黑" panose="020B0503020204020204" pitchFamily="34" charset="-122"/>
                        <a:ea typeface="微软雅黑" panose="020B0503020204020204" pitchFamily="34" charset="-122"/>
                      </a:endParaRPr>
                    </a:p>
                  </a:txBody>
                  <a:tcPr marL="8640" marR="8640" marT="8640" marB="8640" anchor="ctr"/>
                </a:tc>
              </a:tr>
              <a:tr h="408045">
                <a:tc vMerge="1">
                  <a:txBody>
                    <a:bodyPr/>
                    <a:lstStyle/>
                    <a:p>
                      <a:endParaRPr lang="zh-CN" altLang="en-US"/>
                    </a:p>
                  </a:txBody>
                  <a:tcPr/>
                </a:tc>
                <a:tc>
                  <a:txBody>
                    <a:bodyPr/>
                    <a:lstStyle/>
                    <a:p>
                      <a:pPr algn="l">
                        <a:spcAft>
                          <a:spcPts val="0"/>
                        </a:spcAft>
                      </a:pPr>
                      <a:r>
                        <a:rPr lang="zh-CN" sz="1200" kern="0" dirty="0">
                          <a:effectLst/>
                          <a:latin typeface="微软雅黑" panose="020B0503020204020204" pitchFamily="34" charset="-122"/>
                          <a:ea typeface="微软雅黑" panose="020B0503020204020204" pitchFamily="34" charset="-122"/>
                        </a:rPr>
                        <a:t>项目学习，积极参与项目学习活动，汇报成果突出</a:t>
                      </a:r>
                      <a:r>
                        <a:rPr lang="en-US" sz="1200" kern="0" dirty="0">
                          <a:effectLst/>
                          <a:latin typeface="微软雅黑" panose="020B0503020204020204" pitchFamily="34" charset="-122"/>
                          <a:ea typeface="微软雅黑" panose="020B0503020204020204" pitchFamily="34" charset="-122"/>
                        </a:rPr>
                        <a:t> </a:t>
                      </a:r>
                      <a:endParaRPr lang="zh-CN" sz="1200" kern="100" dirty="0">
                        <a:effectLst/>
                        <a:latin typeface="微软雅黑" panose="020B0503020204020204" pitchFamily="34" charset="-122"/>
                        <a:ea typeface="微软雅黑" panose="020B0503020204020204" pitchFamily="34" charset="-122"/>
                      </a:endParaRPr>
                    </a:p>
                  </a:txBody>
                  <a:tcPr marL="8640" marR="8640" marT="8640" marB="8640" anchor="ctr"/>
                </a:tc>
                <a:tc>
                  <a:txBody>
                    <a:bodyPr/>
                    <a:lstStyle/>
                    <a:p>
                      <a:pPr algn="l">
                        <a:spcAft>
                          <a:spcPts val="0"/>
                        </a:spcAft>
                      </a:pPr>
                      <a:r>
                        <a:rPr lang="en-US" sz="1200" kern="0">
                          <a:effectLst/>
                          <a:latin typeface="微软雅黑" panose="020B0503020204020204" pitchFamily="34" charset="-122"/>
                          <a:ea typeface="微软雅黑" panose="020B0503020204020204" pitchFamily="34" charset="-122"/>
                        </a:rPr>
                        <a:t>20% </a:t>
                      </a:r>
                      <a:endParaRPr lang="zh-CN" sz="1200" kern="100">
                        <a:effectLst/>
                        <a:latin typeface="微软雅黑" panose="020B0503020204020204" pitchFamily="34" charset="-122"/>
                        <a:ea typeface="微软雅黑" panose="020B0503020204020204" pitchFamily="34" charset="-122"/>
                      </a:endParaRPr>
                    </a:p>
                  </a:txBody>
                  <a:tcPr marL="8640" marR="8640" marT="8640" marB="8640" anchor="ctr"/>
                </a:tc>
              </a:tr>
              <a:tr h="408045">
                <a:tc vMerge="1">
                  <a:txBody>
                    <a:bodyPr/>
                    <a:lstStyle/>
                    <a:p>
                      <a:endParaRPr lang="zh-CN" altLang="en-US"/>
                    </a:p>
                  </a:txBody>
                  <a:tcPr/>
                </a:tc>
                <a:tc>
                  <a:txBody>
                    <a:bodyPr/>
                    <a:lstStyle/>
                    <a:p>
                      <a:pPr algn="l">
                        <a:spcAft>
                          <a:spcPts val="0"/>
                        </a:spcAft>
                      </a:pPr>
                      <a:r>
                        <a:rPr lang="zh-CN" sz="1200" kern="0" dirty="0">
                          <a:effectLst/>
                          <a:latin typeface="微软雅黑" panose="020B0503020204020204" pitchFamily="34" charset="-122"/>
                          <a:ea typeface="微软雅黑" panose="020B0503020204020204" pitchFamily="34" charset="-122"/>
                        </a:rPr>
                        <a:t>网络学习，在线学习时间不少于</a:t>
                      </a:r>
                      <a:r>
                        <a:rPr lang="en-US" sz="1200" kern="0" dirty="0">
                          <a:effectLst/>
                          <a:latin typeface="微软雅黑" panose="020B0503020204020204" pitchFamily="34" charset="-122"/>
                          <a:ea typeface="微软雅黑" panose="020B0503020204020204" pitchFamily="34" charset="-122"/>
                        </a:rPr>
                        <a:t> 32 </a:t>
                      </a:r>
                      <a:r>
                        <a:rPr lang="zh-CN" sz="1200" kern="0" dirty="0">
                          <a:effectLst/>
                          <a:latin typeface="微软雅黑" panose="020B0503020204020204" pitchFamily="34" charset="-122"/>
                          <a:ea typeface="微软雅黑" panose="020B0503020204020204" pitchFamily="34" charset="-122"/>
                        </a:rPr>
                        <a:t>个小时，积极参与网络研讨活动</a:t>
                      </a:r>
                      <a:endParaRPr lang="zh-CN" sz="1200" kern="100" dirty="0">
                        <a:effectLst/>
                        <a:latin typeface="微软雅黑" panose="020B0503020204020204" pitchFamily="34" charset="-122"/>
                        <a:ea typeface="微软雅黑" panose="020B0503020204020204" pitchFamily="34" charset="-122"/>
                      </a:endParaRPr>
                    </a:p>
                  </a:txBody>
                  <a:tcPr marL="8640" marR="8640" marT="8640" marB="8640" anchor="ctr"/>
                </a:tc>
                <a:tc>
                  <a:txBody>
                    <a:bodyPr/>
                    <a:lstStyle/>
                    <a:p>
                      <a:pPr algn="l">
                        <a:spcAft>
                          <a:spcPts val="0"/>
                        </a:spcAft>
                      </a:pPr>
                      <a:r>
                        <a:rPr lang="en-US" sz="1200" kern="0">
                          <a:effectLst/>
                          <a:latin typeface="微软雅黑" panose="020B0503020204020204" pitchFamily="34" charset="-122"/>
                          <a:ea typeface="微软雅黑" panose="020B0503020204020204" pitchFamily="34" charset="-122"/>
                        </a:rPr>
                        <a:t>10%</a:t>
                      </a:r>
                      <a:endParaRPr lang="zh-CN" sz="1200" kern="100">
                        <a:effectLst/>
                        <a:latin typeface="微软雅黑" panose="020B0503020204020204" pitchFamily="34" charset="-122"/>
                        <a:ea typeface="微软雅黑" panose="020B0503020204020204" pitchFamily="34" charset="-122"/>
                      </a:endParaRPr>
                    </a:p>
                  </a:txBody>
                  <a:tcPr marL="8640" marR="8640" marT="8640" marB="8640" anchor="ctr"/>
                </a:tc>
              </a:tr>
              <a:tr h="408045">
                <a:tc vMerge="1">
                  <a:txBody>
                    <a:bodyPr/>
                    <a:lstStyle/>
                    <a:p>
                      <a:endParaRPr lang="zh-CN" altLang="en-US"/>
                    </a:p>
                  </a:txBody>
                  <a:tcPr/>
                </a:tc>
                <a:tc>
                  <a:txBody>
                    <a:bodyPr/>
                    <a:lstStyle/>
                    <a:p>
                      <a:pPr algn="l">
                        <a:spcAft>
                          <a:spcPts val="0"/>
                        </a:spcAft>
                      </a:pPr>
                      <a:r>
                        <a:rPr lang="zh-CN" sz="1200" kern="0" dirty="0">
                          <a:effectLst/>
                          <a:latin typeface="微软雅黑" panose="020B0503020204020204" pitchFamily="34" charset="-122"/>
                          <a:ea typeface="微软雅黑" panose="020B0503020204020204" pitchFamily="34" charset="-122"/>
                        </a:rPr>
                        <a:t>按时提交个人作业</a:t>
                      </a:r>
                      <a:endParaRPr lang="zh-CN" sz="1200" kern="100" dirty="0">
                        <a:effectLst/>
                        <a:latin typeface="微软雅黑" panose="020B0503020204020204" pitchFamily="34" charset="-122"/>
                        <a:ea typeface="微软雅黑" panose="020B0503020204020204" pitchFamily="34" charset="-122"/>
                      </a:endParaRPr>
                    </a:p>
                  </a:txBody>
                  <a:tcPr marL="8640" marR="8640" marT="8640" marB="8640" anchor="ctr"/>
                </a:tc>
                <a:tc>
                  <a:txBody>
                    <a:bodyPr/>
                    <a:lstStyle/>
                    <a:p>
                      <a:pPr algn="l">
                        <a:spcAft>
                          <a:spcPts val="0"/>
                        </a:spcAft>
                      </a:pPr>
                      <a:r>
                        <a:rPr lang="en-US" sz="1200" kern="0" dirty="0">
                          <a:effectLst/>
                          <a:latin typeface="微软雅黑" panose="020B0503020204020204" pitchFamily="34" charset="-122"/>
                          <a:ea typeface="微软雅黑" panose="020B0503020204020204" pitchFamily="34" charset="-122"/>
                        </a:rPr>
                        <a:t>10%</a:t>
                      </a:r>
                      <a:endParaRPr lang="zh-CN" sz="1200" kern="100" dirty="0">
                        <a:effectLst/>
                        <a:latin typeface="微软雅黑" panose="020B0503020204020204" pitchFamily="34" charset="-122"/>
                        <a:ea typeface="微软雅黑" panose="020B0503020204020204" pitchFamily="34" charset="-122"/>
                      </a:endParaRPr>
                    </a:p>
                  </a:txBody>
                  <a:tcPr marL="8640" marR="8640" marT="8640" marB="8640" anchor="ctr"/>
                </a:tc>
              </a:tr>
              <a:tr h="408045">
                <a:tc>
                  <a:txBody>
                    <a:bodyPr/>
                    <a:lstStyle/>
                    <a:p>
                      <a:pPr algn="l">
                        <a:spcAft>
                          <a:spcPts val="0"/>
                        </a:spcAft>
                      </a:pPr>
                      <a:r>
                        <a:rPr lang="zh-CN" sz="1200" kern="0">
                          <a:effectLst/>
                          <a:latin typeface="微软雅黑" panose="020B0503020204020204" pitchFamily="34" charset="-122"/>
                          <a:ea typeface="微软雅黑" panose="020B0503020204020204" pitchFamily="34" charset="-122"/>
                        </a:rPr>
                        <a:t>总结性考核</a:t>
                      </a:r>
                      <a:endParaRPr lang="zh-CN" sz="1200" kern="100">
                        <a:effectLst/>
                        <a:latin typeface="微软雅黑" panose="020B0503020204020204" pitchFamily="34" charset="-122"/>
                        <a:ea typeface="微软雅黑" panose="020B0503020204020204" pitchFamily="34" charset="-122"/>
                      </a:endParaRPr>
                    </a:p>
                  </a:txBody>
                  <a:tcPr marL="8640" marR="8640" marT="8640" marB="8640" anchor="ctr"/>
                </a:tc>
                <a:tc>
                  <a:txBody>
                    <a:bodyPr/>
                    <a:lstStyle/>
                    <a:p>
                      <a:pPr algn="l">
                        <a:spcAft>
                          <a:spcPts val="0"/>
                        </a:spcAft>
                      </a:pPr>
                      <a:r>
                        <a:rPr lang="zh-CN" sz="1200" kern="0">
                          <a:effectLst/>
                          <a:latin typeface="微软雅黑" panose="020B0503020204020204" pitchFamily="34" charset="-122"/>
                          <a:ea typeface="微软雅黑" panose="020B0503020204020204" pitchFamily="34" charset="-122"/>
                        </a:rPr>
                        <a:t>期末闭卷考试</a:t>
                      </a:r>
                      <a:endParaRPr lang="zh-CN" sz="1200" kern="100">
                        <a:effectLst/>
                        <a:latin typeface="微软雅黑" panose="020B0503020204020204" pitchFamily="34" charset="-122"/>
                        <a:ea typeface="微软雅黑" panose="020B0503020204020204" pitchFamily="34" charset="-122"/>
                      </a:endParaRPr>
                    </a:p>
                  </a:txBody>
                  <a:tcPr marL="8640" marR="8640" marT="8640" marB="8640" anchor="ctr"/>
                </a:tc>
                <a:tc>
                  <a:txBody>
                    <a:bodyPr/>
                    <a:lstStyle/>
                    <a:p>
                      <a:pPr algn="l">
                        <a:spcAft>
                          <a:spcPts val="0"/>
                        </a:spcAft>
                      </a:pPr>
                      <a:r>
                        <a:rPr lang="en-US" sz="1200" kern="0" dirty="0">
                          <a:effectLst/>
                          <a:latin typeface="微软雅黑" panose="020B0503020204020204" pitchFamily="34" charset="-122"/>
                          <a:ea typeface="微软雅黑" panose="020B0503020204020204" pitchFamily="34" charset="-122"/>
                        </a:rPr>
                        <a:t>50% </a:t>
                      </a:r>
                      <a:endParaRPr lang="zh-CN" sz="1200" kern="100" dirty="0">
                        <a:effectLst/>
                        <a:latin typeface="微软雅黑" panose="020B0503020204020204" pitchFamily="34" charset="-122"/>
                        <a:ea typeface="微软雅黑" panose="020B0503020204020204" pitchFamily="34" charset="-122"/>
                      </a:endParaRPr>
                    </a:p>
                  </a:txBody>
                  <a:tcPr marL="8640" marR="8640" marT="8640" marB="8640" anchor="ctr"/>
                </a:tc>
              </a:tr>
            </a:tbl>
          </a:graphicData>
        </a:graphic>
      </p:graphicFrame>
    </p:spTree>
    <p:extLst>
      <p:ext uri="{BB962C8B-B14F-4D97-AF65-F5344CB8AC3E}">
        <p14:creationId xmlns:p14="http://schemas.microsoft.com/office/powerpoint/2010/main" val="3217045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学习内容</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1114364704"/>
              </p:ext>
            </p:extLst>
          </p:nvPr>
        </p:nvGraphicFramePr>
        <p:xfrm>
          <a:off x="1619672" y="1203594"/>
          <a:ext cx="5976664" cy="3390632"/>
        </p:xfrm>
        <a:graphic>
          <a:graphicData uri="http://schemas.openxmlformats.org/drawingml/2006/table">
            <a:tbl>
              <a:tblPr>
                <a:tableStyleId>{BC89EF96-8CEA-46FF-86C4-4CE0E7609802}</a:tableStyleId>
              </a:tblPr>
              <a:tblGrid>
                <a:gridCol w="500422"/>
                <a:gridCol w="1278254"/>
                <a:gridCol w="3426805"/>
                <a:gridCol w="771183"/>
              </a:tblGrid>
              <a:tr h="242188">
                <a:tc>
                  <a:txBody>
                    <a:bodyPr/>
                    <a:lstStyle/>
                    <a:p>
                      <a:pPr algn="ctr">
                        <a:spcAft>
                          <a:spcPts val="0"/>
                        </a:spcAft>
                      </a:pPr>
                      <a:r>
                        <a:rPr lang="zh-CN" sz="1000" kern="100">
                          <a:effectLst/>
                        </a:rPr>
                        <a:t>周次</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ctr">
                        <a:spcAft>
                          <a:spcPts val="0"/>
                        </a:spcAft>
                      </a:pPr>
                      <a:r>
                        <a:rPr lang="zh-CN" sz="1000" kern="100">
                          <a:effectLst/>
                        </a:rPr>
                        <a:t>日期（第</a:t>
                      </a:r>
                      <a:r>
                        <a:rPr lang="en-US" sz="1000" kern="100">
                          <a:effectLst/>
                        </a:rPr>
                        <a:t>5~7</a:t>
                      </a:r>
                      <a:r>
                        <a:rPr lang="zh-CN" sz="1000" kern="100">
                          <a:effectLst/>
                        </a:rPr>
                        <a:t>节）</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ctr">
                        <a:spcAft>
                          <a:spcPts val="0"/>
                        </a:spcAft>
                      </a:pPr>
                      <a:r>
                        <a:rPr lang="zh-CN" sz="1000" kern="100">
                          <a:effectLst/>
                        </a:rPr>
                        <a:t>教学内容</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ctr">
                        <a:spcAft>
                          <a:spcPts val="0"/>
                        </a:spcAft>
                      </a:pPr>
                      <a:r>
                        <a:rPr lang="zh-CN" sz="1000" kern="100">
                          <a:effectLst/>
                        </a:rPr>
                        <a:t>主讲教师</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r>
              <a:tr h="242188">
                <a:tc>
                  <a:txBody>
                    <a:bodyPr/>
                    <a:lstStyle/>
                    <a:p>
                      <a:pPr algn="just">
                        <a:spcAft>
                          <a:spcPts val="0"/>
                        </a:spcAft>
                      </a:pPr>
                      <a:r>
                        <a:rPr lang="en-US" sz="1000" kern="100">
                          <a:effectLst/>
                        </a:rPr>
                        <a:t>01</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en-US" sz="1000" kern="100">
                          <a:effectLst/>
                        </a:rPr>
                        <a:t>9</a:t>
                      </a:r>
                      <a:r>
                        <a:rPr lang="zh-CN" sz="1000" kern="100">
                          <a:effectLst/>
                        </a:rPr>
                        <a:t>月</a:t>
                      </a:r>
                      <a:r>
                        <a:rPr lang="en-US" sz="1000" kern="100">
                          <a:effectLst/>
                        </a:rPr>
                        <a:t>9</a:t>
                      </a:r>
                      <a:r>
                        <a:rPr lang="zh-CN" sz="1000" kern="100">
                          <a:effectLst/>
                        </a:rPr>
                        <a:t>日</a:t>
                      </a:r>
                      <a:r>
                        <a:rPr lang="en-US" sz="1000" kern="100">
                          <a:effectLst/>
                        </a:rPr>
                        <a:t> (</a:t>
                      </a:r>
                      <a:r>
                        <a:rPr lang="zh-CN" sz="1000" kern="100">
                          <a:effectLst/>
                        </a:rPr>
                        <a:t>周五</a:t>
                      </a:r>
                      <a:r>
                        <a:rPr lang="en-US" sz="1000" kern="100">
                          <a:effectLst/>
                        </a:rPr>
                        <a:t>)</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zh-CN" sz="1000" kern="100">
                          <a:effectLst/>
                        </a:rPr>
                        <a:t>课程介绍及引入（技术与教学）</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ctr">
                        <a:spcAft>
                          <a:spcPts val="0"/>
                        </a:spcAft>
                      </a:pPr>
                      <a:r>
                        <a:rPr lang="zh-CN" sz="1000" kern="100">
                          <a:effectLst/>
                        </a:rPr>
                        <a:t>穆 肃</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r>
              <a:tr h="242188">
                <a:tc>
                  <a:txBody>
                    <a:bodyPr/>
                    <a:lstStyle/>
                    <a:p>
                      <a:pPr algn="just">
                        <a:spcAft>
                          <a:spcPts val="0"/>
                        </a:spcAft>
                      </a:pPr>
                      <a:r>
                        <a:rPr lang="en-US" sz="1000" kern="100">
                          <a:effectLst/>
                        </a:rPr>
                        <a:t>02</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en-US" sz="1000" kern="100">
                          <a:effectLst/>
                        </a:rPr>
                        <a:t>9</a:t>
                      </a:r>
                      <a:r>
                        <a:rPr lang="zh-CN" sz="1000" kern="100">
                          <a:effectLst/>
                        </a:rPr>
                        <a:t>月</a:t>
                      </a:r>
                      <a:r>
                        <a:rPr lang="en-US" sz="1000" kern="100">
                          <a:effectLst/>
                        </a:rPr>
                        <a:t>16</a:t>
                      </a:r>
                      <a:r>
                        <a:rPr lang="zh-CN" sz="1000" kern="100">
                          <a:effectLst/>
                        </a:rPr>
                        <a:t>日</a:t>
                      </a:r>
                      <a:r>
                        <a:rPr lang="en-US" sz="1000" kern="100">
                          <a:effectLst/>
                        </a:rPr>
                        <a:t> (</a:t>
                      </a:r>
                      <a:r>
                        <a:rPr lang="zh-CN" sz="1000" kern="100">
                          <a:effectLst/>
                        </a:rPr>
                        <a:t>周五</a:t>
                      </a:r>
                      <a:r>
                        <a:rPr lang="en-US" sz="1000" kern="100">
                          <a:effectLst/>
                        </a:rPr>
                        <a:t>)</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zh-CN" sz="1000" kern="100">
                          <a:effectLst/>
                        </a:rPr>
                        <a:t>单元一：技术、媒体与学习</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ctr">
                        <a:spcAft>
                          <a:spcPts val="0"/>
                        </a:spcAft>
                      </a:pPr>
                      <a:r>
                        <a:rPr lang="zh-CN" sz="1000" kern="100">
                          <a:effectLst/>
                        </a:rPr>
                        <a:t>穆 肃</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r>
              <a:tr h="242188">
                <a:tc>
                  <a:txBody>
                    <a:bodyPr/>
                    <a:lstStyle/>
                    <a:p>
                      <a:pPr algn="just">
                        <a:spcAft>
                          <a:spcPts val="0"/>
                        </a:spcAft>
                      </a:pPr>
                      <a:r>
                        <a:rPr lang="en-US" sz="1000" kern="100">
                          <a:effectLst/>
                        </a:rPr>
                        <a:t>03</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en-US" sz="1000" kern="100">
                          <a:effectLst/>
                        </a:rPr>
                        <a:t>9</a:t>
                      </a:r>
                      <a:r>
                        <a:rPr lang="zh-CN" sz="1000" kern="100">
                          <a:effectLst/>
                        </a:rPr>
                        <a:t>月</a:t>
                      </a:r>
                      <a:r>
                        <a:rPr lang="en-US" sz="1000" kern="100">
                          <a:effectLst/>
                        </a:rPr>
                        <a:t>23</a:t>
                      </a:r>
                      <a:r>
                        <a:rPr lang="zh-CN" sz="1000" kern="100">
                          <a:effectLst/>
                        </a:rPr>
                        <a:t>日</a:t>
                      </a:r>
                      <a:r>
                        <a:rPr lang="en-US" sz="1000" kern="100">
                          <a:effectLst/>
                        </a:rPr>
                        <a:t> (</a:t>
                      </a:r>
                      <a:r>
                        <a:rPr lang="zh-CN" sz="1000" kern="100">
                          <a:effectLst/>
                        </a:rPr>
                        <a:t>周五</a:t>
                      </a:r>
                      <a:r>
                        <a:rPr lang="en-US" sz="1000" kern="100">
                          <a:effectLst/>
                        </a:rPr>
                        <a:t>)</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zh-CN" sz="1000" kern="100">
                          <a:effectLst/>
                        </a:rPr>
                        <a:t>单元二：教学系统</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ctr">
                        <a:spcAft>
                          <a:spcPts val="0"/>
                        </a:spcAft>
                      </a:pPr>
                      <a:r>
                        <a:rPr lang="zh-CN" sz="1000" kern="100">
                          <a:effectLst/>
                        </a:rPr>
                        <a:t>沈映姗</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r>
              <a:tr h="242188">
                <a:tc>
                  <a:txBody>
                    <a:bodyPr/>
                    <a:lstStyle/>
                    <a:p>
                      <a:pPr algn="just">
                        <a:spcAft>
                          <a:spcPts val="0"/>
                        </a:spcAft>
                      </a:pPr>
                      <a:r>
                        <a:rPr lang="en-US" sz="1000" kern="100">
                          <a:effectLst/>
                        </a:rPr>
                        <a:t>04</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en-US" sz="1000" kern="100">
                          <a:effectLst/>
                        </a:rPr>
                        <a:t>9</a:t>
                      </a:r>
                      <a:r>
                        <a:rPr lang="zh-CN" sz="1000" kern="100">
                          <a:effectLst/>
                        </a:rPr>
                        <a:t>月</a:t>
                      </a:r>
                      <a:r>
                        <a:rPr lang="en-US" sz="1000" kern="100">
                          <a:effectLst/>
                        </a:rPr>
                        <a:t>30</a:t>
                      </a:r>
                      <a:r>
                        <a:rPr lang="zh-CN" sz="1000" kern="100">
                          <a:effectLst/>
                        </a:rPr>
                        <a:t>日</a:t>
                      </a:r>
                      <a:r>
                        <a:rPr lang="en-US" sz="1000" kern="100">
                          <a:effectLst/>
                        </a:rPr>
                        <a:t> (</a:t>
                      </a:r>
                      <a:r>
                        <a:rPr lang="zh-CN" sz="1000" kern="100">
                          <a:effectLst/>
                        </a:rPr>
                        <a:t>周五</a:t>
                      </a:r>
                      <a:r>
                        <a:rPr lang="en-US" sz="1000" kern="100">
                          <a:effectLst/>
                        </a:rPr>
                        <a:t>)</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zh-CN" sz="1000" kern="100">
                          <a:effectLst/>
                        </a:rPr>
                        <a:t>单元三：</a:t>
                      </a:r>
                      <a:r>
                        <a:rPr lang="en-US" sz="1000" kern="100">
                          <a:effectLst/>
                        </a:rPr>
                        <a:t>ASSURE</a:t>
                      </a:r>
                      <a:r>
                        <a:rPr lang="zh-CN" sz="1000" kern="100">
                          <a:effectLst/>
                        </a:rPr>
                        <a:t>模型</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ctr">
                        <a:spcAft>
                          <a:spcPts val="0"/>
                        </a:spcAft>
                      </a:pPr>
                      <a:r>
                        <a:rPr lang="zh-CN" sz="1000" kern="100">
                          <a:effectLst/>
                        </a:rPr>
                        <a:t>沈映姗</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r>
              <a:tr h="242188">
                <a:tc>
                  <a:txBody>
                    <a:bodyPr/>
                    <a:lstStyle/>
                    <a:p>
                      <a:pPr algn="just">
                        <a:spcAft>
                          <a:spcPts val="0"/>
                        </a:spcAft>
                      </a:pPr>
                      <a:r>
                        <a:rPr lang="en-US" sz="1000" kern="100">
                          <a:effectLst/>
                        </a:rPr>
                        <a:t>05</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en-US" sz="1000" kern="100">
                          <a:effectLst/>
                        </a:rPr>
                        <a:t>10</a:t>
                      </a:r>
                      <a:r>
                        <a:rPr lang="zh-CN" sz="1000" kern="100">
                          <a:effectLst/>
                        </a:rPr>
                        <a:t>月</a:t>
                      </a:r>
                      <a:r>
                        <a:rPr lang="en-US" sz="1000" kern="100">
                          <a:effectLst/>
                        </a:rPr>
                        <a:t>7</a:t>
                      </a:r>
                      <a:r>
                        <a:rPr lang="zh-CN" sz="1000" kern="100">
                          <a:effectLst/>
                        </a:rPr>
                        <a:t>日</a:t>
                      </a:r>
                      <a:r>
                        <a:rPr lang="en-US" sz="1000" kern="100">
                          <a:effectLst/>
                        </a:rPr>
                        <a:t> (</a:t>
                      </a:r>
                      <a:r>
                        <a:rPr lang="zh-CN" sz="1000" kern="100">
                          <a:effectLst/>
                        </a:rPr>
                        <a:t>周五</a:t>
                      </a:r>
                      <a:r>
                        <a:rPr lang="en-US" sz="1000" kern="100">
                          <a:effectLst/>
                        </a:rPr>
                        <a:t>)</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zh-CN" sz="1000" kern="100">
                          <a:effectLst/>
                        </a:rPr>
                        <a:t>国庆假期</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ctr">
                        <a:spcAft>
                          <a:spcPts val="0"/>
                        </a:spcAft>
                      </a:pPr>
                      <a:r>
                        <a:rPr lang="en-US" sz="1000" kern="100">
                          <a:effectLst/>
                        </a:rPr>
                        <a:t> </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r>
              <a:tr h="242188">
                <a:tc>
                  <a:txBody>
                    <a:bodyPr/>
                    <a:lstStyle/>
                    <a:p>
                      <a:pPr algn="just">
                        <a:spcAft>
                          <a:spcPts val="0"/>
                        </a:spcAft>
                      </a:pPr>
                      <a:r>
                        <a:rPr lang="en-US" sz="1000" kern="100">
                          <a:effectLst/>
                        </a:rPr>
                        <a:t>06</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en-US" sz="1000" kern="100">
                          <a:effectLst/>
                        </a:rPr>
                        <a:t>10</a:t>
                      </a:r>
                      <a:r>
                        <a:rPr lang="zh-CN" sz="1000" kern="100">
                          <a:effectLst/>
                        </a:rPr>
                        <a:t>月</a:t>
                      </a:r>
                      <a:r>
                        <a:rPr lang="en-US" sz="1000" kern="100">
                          <a:effectLst/>
                        </a:rPr>
                        <a:t>14</a:t>
                      </a:r>
                      <a:r>
                        <a:rPr lang="zh-CN" sz="1000" kern="100">
                          <a:effectLst/>
                        </a:rPr>
                        <a:t>日</a:t>
                      </a:r>
                      <a:r>
                        <a:rPr lang="en-US" sz="1000" kern="100">
                          <a:effectLst/>
                        </a:rPr>
                        <a:t> (</a:t>
                      </a:r>
                      <a:r>
                        <a:rPr lang="zh-CN" sz="1000" kern="100">
                          <a:effectLst/>
                        </a:rPr>
                        <a:t>周五</a:t>
                      </a:r>
                      <a:r>
                        <a:rPr lang="en-US" sz="1000" kern="100">
                          <a:effectLst/>
                        </a:rPr>
                        <a:t>)</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zh-CN" sz="1000" kern="100">
                          <a:effectLst/>
                        </a:rPr>
                        <a:t>单元四：视觉媒体、音频媒体和视频媒体</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ctr">
                        <a:spcAft>
                          <a:spcPts val="0"/>
                        </a:spcAft>
                      </a:pPr>
                      <a:r>
                        <a:rPr lang="zh-CN" sz="1000" kern="100">
                          <a:effectLst/>
                        </a:rPr>
                        <a:t>赵建华</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r>
              <a:tr h="242188">
                <a:tc>
                  <a:txBody>
                    <a:bodyPr/>
                    <a:lstStyle/>
                    <a:p>
                      <a:pPr algn="just">
                        <a:spcAft>
                          <a:spcPts val="0"/>
                        </a:spcAft>
                      </a:pPr>
                      <a:r>
                        <a:rPr lang="en-US" sz="1000" kern="100">
                          <a:effectLst/>
                        </a:rPr>
                        <a:t>07</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en-US" sz="1000" kern="100">
                          <a:effectLst/>
                        </a:rPr>
                        <a:t>10</a:t>
                      </a:r>
                      <a:r>
                        <a:rPr lang="zh-CN" sz="1000" kern="100">
                          <a:effectLst/>
                        </a:rPr>
                        <a:t>月</a:t>
                      </a:r>
                      <a:r>
                        <a:rPr lang="en-US" sz="1000" kern="100">
                          <a:effectLst/>
                        </a:rPr>
                        <a:t>21</a:t>
                      </a:r>
                      <a:r>
                        <a:rPr lang="zh-CN" sz="1000" kern="100">
                          <a:effectLst/>
                        </a:rPr>
                        <a:t>日</a:t>
                      </a:r>
                      <a:r>
                        <a:rPr lang="en-US" sz="1000" kern="100">
                          <a:effectLst/>
                        </a:rPr>
                        <a:t> (</a:t>
                      </a:r>
                      <a:r>
                        <a:rPr lang="zh-CN" sz="1000" kern="100">
                          <a:effectLst/>
                        </a:rPr>
                        <a:t>周五</a:t>
                      </a:r>
                      <a:r>
                        <a:rPr lang="en-US" sz="1000" kern="100">
                          <a:effectLst/>
                        </a:rPr>
                        <a:t>)</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zh-CN" sz="1000" kern="100">
                          <a:effectLst/>
                        </a:rPr>
                        <a:t>媒体教学实践活动一：常规教学媒体</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ctr">
                        <a:spcAft>
                          <a:spcPts val="0"/>
                        </a:spcAft>
                      </a:pPr>
                      <a:r>
                        <a:rPr lang="zh-CN" sz="1000" kern="100">
                          <a:effectLst/>
                        </a:rPr>
                        <a:t>穆</a:t>
                      </a:r>
                      <a:r>
                        <a:rPr lang="en-US" sz="1000" kern="100">
                          <a:effectLst/>
                        </a:rPr>
                        <a:t>  </a:t>
                      </a:r>
                      <a:r>
                        <a:rPr lang="zh-CN" sz="1000" kern="100">
                          <a:effectLst/>
                        </a:rPr>
                        <a:t>肃</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r>
              <a:tr h="242188">
                <a:tc>
                  <a:txBody>
                    <a:bodyPr/>
                    <a:lstStyle/>
                    <a:p>
                      <a:pPr algn="just">
                        <a:spcAft>
                          <a:spcPts val="0"/>
                        </a:spcAft>
                      </a:pPr>
                      <a:r>
                        <a:rPr lang="en-US" sz="1000" kern="100">
                          <a:effectLst/>
                        </a:rPr>
                        <a:t>08</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en-US" sz="1000" kern="100">
                          <a:effectLst/>
                        </a:rPr>
                        <a:t>10</a:t>
                      </a:r>
                      <a:r>
                        <a:rPr lang="zh-CN" sz="1000" kern="100">
                          <a:effectLst/>
                        </a:rPr>
                        <a:t>月</a:t>
                      </a:r>
                      <a:r>
                        <a:rPr lang="en-US" sz="1000" kern="100">
                          <a:effectLst/>
                        </a:rPr>
                        <a:t>28</a:t>
                      </a:r>
                      <a:r>
                        <a:rPr lang="zh-CN" sz="1000" kern="100">
                          <a:effectLst/>
                        </a:rPr>
                        <a:t>日</a:t>
                      </a:r>
                      <a:r>
                        <a:rPr lang="en-US" sz="1000" kern="100">
                          <a:effectLst/>
                        </a:rPr>
                        <a:t>(</a:t>
                      </a:r>
                      <a:r>
                        <a:rPr lang="zh-CN" sz="1000" kern="100">
                          <a:effectLst/>
                        </a:rPr>
                        <a:t>周五</a:t>
                      </a:r>
                      <a:r>
                        <a:rPr lang="en-US" sz="1000" kern="100">
                          <a:effectLst/>
                        </a:rPr>
                        <a:t>)</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zh-CN" sz="1000" kern="100">
                          <a:effectLst/>
                        </a:rPr>
                        <a:t>媒体教学实践活动二：参观中小学电教（媒体）中心</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ctr">
                        <a:spcAft>
                          <a:spcPts val="0"/>
                        </a:spcAft>
                      </a:pPr>
                      <a:r>
                        <a:rPr lang="zh-CN" sz="1000" kern="100" dirty="0">
                          <a:effectLst/>
                        </a:rPr>
                        <a:t>穆</a:t>
                      </a:r>
                      <a:r>
                        <a:rPr lang="en-US" sz="1000" kern="100" dirty="0">
                          <a:effectLst/>
                        </a:rPr>
                        <a:t>  </a:t>
                      </a:r>
                      <a:r>
                        <a:rPr lang="zh-CN" sz="1000" kern="100" dirty="0">
                          <a:effectLst/>
                        </a:rPr>
                        <a:t>肃</a:t>
                      </a:r>
                      <a:endParaRPr lang="zh-CN" sz="900" kern="100" dirty="0">
                        <a:effectLst/>
                        <a:latin typeface="微软雅黑" panose="020B0503020204020204" pitchFamily="34" charset="-122"/>
                        <a:ea typeface="微软雅黑" panose="020B0503020204020204" pitchFamily="34" charset="-122"/>
                      </a:endParaRPr>
                    </a:p>
                  </a:txBody>
                  <a:tcPr marL="41960" marR="41960" marT="0" marB="0" anchor="ctr"/>
                </a:tc>
              </a:tr>
              <a:tr h="242188">
                <a:tc>
                  <a:txBody>
                    <a:bodyPr/>
                    <a:lstStyle/>
                    <a:p>
                      <a:pPr algn="just">
                        <a:spcAft>
                          <a:spcPts val="0"/>
                        </a:spcAft>
                      </a:pPr>
                      <a:r>
                        <a:rPr lang="en-US" sz="1000" kern="100">
                          <a:effectLst/>
                        </a:rPr>
                        <a:t>09</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en-US" sz="1000" kern="100">
                          <a:effectLst/>
                        </a:rPr>
                        <a:t>11</a:t>
                      </a:r>
                      <a:r>
                        <a:rPr lang="zh-CN" sz="1000" kern="100">
                          <a:effectLst/>
                        </a:rPr>
                        <a:t>月</a:t>
                      </a:r>
                      <a:r>
                        <a:rPr lang="en-US" sz="1000" kern="100">
                          <a:effectLst/>
                        </a:rPr>
                        <a:t>4</a:t>
                      </a:r>
                      <a:r>
                        <a:rPr lang="zh-CN" sz="1000" kern="100">
                          <a:effectLst/>
                        </a:rPr>
                        <a:t>日</a:t>
                      </a:r>
                      <a:r>
                        <a:rPr lang="en-US" sz="1000" kern="100">
                          <a:effectLst/>
                        </a:rPr>
                        <a:t>(</a:t>
                      </a:r>
                      <a:r>
                        <a:rPr lang="zh-CN" sz="1000" kern="100">
                          <a:effectLst/>
                        </a:rPr>
                        <a:t>周五</a:t>
                      </a:r>
                      <a:r>
                        <a:rPr lang="en-US" sz="1000" kern="100">
                          <a:effectLst/>
                        </a:rPr>
                        <a:t>)</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zh-CN" sz="1000" kern="100">
                          <a:effectLst/>
                        </a:rPr>
                        <a:t>单元七：数字化学习环境</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ctr">
                        <a:spcAft>
                          <a:spcPts val="0"/>
                        </a:spcAft>
                      </a:pPr>
                      <a:r>
                        <a:rPr lang="zh-CN" sz="1000" kern="100" dirty="0">
                          <a:effectLst/>
                        </a:rPr>
                        <a:t>沈映姗</a:t>
                      </a:r>
                      <a:endParaRPr lang="zh-CN" sz="900" kern="100" dirty="0">
                        <a:effectLst/>
                        <a:latin typeface="微软雅黑" panose="020B0503020204020204" pitchFamily="34" charset="-122"/>
                        <a:ea typeface="微软雅黑" panose="020B0503020204020204" pitchFamily="34" charset="-122"/>
                      </a:endParaRPr>
                    </a:p>
                  </a:txBody>
                  <a:tcPr marL="41960" marR="41960" marT="0" marB="0" anchor="ctr"/>
                </a:tc>
              </a:tr>
              <a:tr h="242188">
                <a:tc>
                  <a:txBody>
                    <a:bodyPr/>
                    <a:lstStyle/>
                    <a:p>
                      <a:pPr algn="just">
                        <a:spcAft>
                          <a:spcPts val="0"/>
                        </a:spcAft>
                        <a:tabLst>
                          <a:tab pos="367030" algn="l"/>
                        </a:tabLst>
                      </a:pPr>
                      <a:r>
                        <a:rPr lang="en-US" sz="1000" kern="100">
                          <a:effectLst/>
                        </a:rPr>
                        <a:t>10	</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en-US" sz="1000" kern="100">
                          <a:effectLst/>
                        </a:rPr>
                        <a:t>11</a:t>
                      </a:r>
                      <a:r>
                        <a:rPr lang="zh-CN" sz="1000" kern="100">
                          <a:effectLst/>
                        </a:rPr>
                        <a:t>月</a:t>
                      </a:r>
                      <a:r>
                        <a:rPr lang="en-US" sz="1000" kern="100">
                          <a:effectLst/>
                        </a:rPr>
                        <a:t>11</a:t>
                      </a:r>
                      <a:r>
                        <a:rPr lang="zh-CN" sz="1000" kern="100">
                          <a:effectLst/>
                        </a:rPr>
                        <a:t>日</a:t>
                      </a:r>
                      <a:r>
                        <a:rPr lang="en-US" sz="1000" kern="100">
                          <a:effectLst/>
                        </a:rPr>
                        <a:t>(</a:t>
                      </a:r>
                      <a:r>
                        <a:rPr lang="zh-CN" sz="1000" kern="100">
                          <a:effectLst/>
                        </a:rPr>
                        <a:t>周五</a:t>
                      </a:r>
                      <a:r>
                        <a:rPr lang="en-US" sz="1000" kern="100">
                          <a:effectLst/>
                        </a:rPr>
                        <a:t>)</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zh-CN" sz="1000" kern="100">
                          <a:effectLst/>
                        </a:rPr>
                        <a:t>媒体教学实践活动二：数字化教学媒体</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ctr">
                        <a:spcAft>
                          <a:spcPts val="0"/>
                        </a:spcAft>
                      </a:pPr>
                      <a:r>
                        <a:rPr lang="zh-CN" sz="1000" kern="100">
                          <a:effectLst/>
                        </a:rPr>
                        <a:t>沈映姗</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r>
              <a:tr h="242188">
                <a:tc>
                  <a:txBody>
                    <a:bodyPr/>
                    <a:lstStyle/>
                    <a:p>
                      <a:pPr algn="just">
                        <a:spcAft>
                          <a:spcPts val="0"/>
                        </a:spcAft>
                      </a:pPr>
                      <a:r>
                        <a:rPr lang="en-US" sz="1000" kern="100">
                          <a:effectLst/>
                        </a:rPr>
                        <a:t>11</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en-US" sz="1000" kern="100">
                          <a:effectLst/>
                        </a:rPr>
                        <a:t>11</a:t>
                      </a:r>
                      <a:r>
                        <a:rPr lang="zh-CN" sz="1000" kern="100">
                          <a:effectLst/>
                        </a:rPr>
                        <a:t>月</a:t>
                      </a:r>
                      <a:r>
                        <a:rPr lang="en-US" sz="1000" kern="100">
                          <a:effectLst/>
                        </a:rPr>
                        <a:t>18</a:t>
                      </a:r>
                      <a:r>
                        <a:rPr lang="zh-CN" sz="1000" kern="100">
                          <a:effectLst/>
                        </a:rPr>
                        <a:t>日</a:t>
                      </a:r>
                      <a:r>
                        <a:rPr lang="en-US" sz="1000" kern="100">
                          <a:effectLst/>
                        </a:rPr>
                        <a:t>(</a:t>
                      </a:r>
                      <a:r>
                        <a:rPr lang="zh-CN" sz="1000" kern="100">
                          <a:effectLst/>
                        </a:rPr>
                        <a:t>周五</a:t>
                      </a:r>
                      <a:r>
                        <a:rPr lang="en-US" sz="1000" kern="100">
                          <a:effectLst/>
                        </a:rPr>
                        <a:t>)</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zh-CN" sz="1000" kern="100">
                          <a:effectLst/>
                        </a:rPr>
                        <a:t>单元八：教学媒体的效果研究</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ctr">
                        <a:spcAft>
                          <a:spcPts val="0"/>
                        </a:spcAft>
                      </a:pPr>
                      <a:r>
                        <a:rPr lang="zh-CN" sz="1000" kern="100">
                          <a:effectLst/>
                        </a:rPr>
                        <a:t>赵建华</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r>
              <a:tr h="242188">
                <a:tc>
                  <a:txBody>
                    <a:bodyPr/>
                    <a:lstStyle/>
                    <a:p>
                      <a:pPr algn="just">
                        <a:spcAft>
                          <a:spcPts val="0"/>
                        </a:spcAft>
                      </a:pPr>
                      <a:r>
                        <a:rPr lang="en-US" sz="1000" kern="100">
                          <a:effectLst/>
                        </a:rPr>
                        <a:t>12</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en-US" sz="1000" kern="100">
                          <a:effectLst/>
                        </a:rPr>
                        <a:t>11</a:t>
                      </a:r>
                      <a:r>
                        <a:rPr lang="zh-CN" sz="1000" kern="100">
                          <a:effectLst/>
                        </a:rPr>
                        <a:t>月</a:t>
                      </a:r>
                      <a:r>
                        <a:rPr lang="en-US" sz="1000" kern="100">
                          <a:effectLst/>
                        </a:rPr>
                        <a:t>25</a:t>
                      </a:r>
                      <a:r>
                        <a:rPr lang="zh-CN" sz="1000" kern="100">
                          <a:effectLst/>
                        </a:rPr>
                        <a:t>日</a:t>
                      </a:r>
                      <a:r>
                        <a:rPr lang="en-US" sz="1000" kern="100">
                          <a:effectLst/>
                        </a:rPr>
                        <a:t>(</a:t>
                      </a:r>
                      <a:r>
                        <a:rPr lang="zh-CN" sz="1000" kern="100">
                          <a:effectLst/>
                        </a:rPr>
                        <a:t>周五</a:t>
                      </a:r>
                      <a:r>
                        <a:rPr lang="en-US" sz="1000" kern="100">
                          <a:effectLst/>
                        </a:rPr>
                        <a:t>)</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just">
                        <a:spcAft>
                          <a:spcPts val="0"/>
                        </a:spcAft>
                      </a:pPr>
                      <a:r>
                        <a:rPr lang="zh-CN" sz="1000" kern="100">
                          <a:effectLst/>
                        </a:rPr>
                        <a:t>小组项目汇报</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c>
                  <a:txBody>
                    <a:bodyPr/>
                    <a:lstStyle/>
                    <a:p>
                      <a:pPr algn="ctr">
                        <a:spcAft>
                          <a:spcPts val="0"/>
                        </a:spcAft>
                      </a:pPr>
                      <a:r>
                        <a:rPr lang="zh-CN" sz="1000" kern="100">
                          <a:effectLst/>
                        </a:rPr>
                        <a:t>全体教师</a:t>
                      </a:r>
                      <a:endParaRPr lang="zh-CN" sz="900" kern="100">
                        <a:effectLst/>
                        <a:latin typeface="微软雅黑" panose="020B0503020204020204" pitchFamily="34" charset="-122"/>
                        <a:ea typeface="微软雅黑" panose="020B0503020204020204" pitchFamily="34" charset="-122"/>
                      </a:endParaRPr>
                    </a:p>
                  </a:txBody>
                  <a:tcPr marL="41960" marR="41960" marT="0" marB="0" anchor="ctr"/>
                </a:tc>
              </a:tr>
              <a:tr h="242188">
                <a:tc gridSpan="4">
                  <a:txBody>
                    <a:bodyPr/>
                    <a:lstStyle/>
                    <a:p>
                      <a:pPr algn="ctr">
                        <a:spcAft>
                          <a:spcPts val="0"/>
                        </a:spcAft>
                      </a:pPr>
                      <a:r>
                        <a:rPr lang="zh-CN" sz="1000" kern="100" dirty="0">
                          <a:effectLst/>
                        </a:rPr>
                        <a:t>寒假</a:t>
                      </a:r>
                      <a:endParaRPr lang="zh-CN" sz="900" kern="100" dirty="0">
                        <a:effectLst/>
                        <a:latin typeface="微软雅黑" panose="020B0503020204020204" pitchFamily="34" charset="-122"/>
                        <a:ea typeface="微软雅黑" panose="020B0503020204020204" pitchFamily="34" charset="-122"/>
                      </a:endParaRPr>
                    </a:p>
                  </a:txBody>
                  <a:tcPr marL="41960" marR="4196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Tree>
    <p:extLst>
      <p:ext uri="{BB962C8B-B14F-4D97-AF65-F5344CB8AC3E}">
        <p14:creationId xmlns:p14="http://schemas.microsoft.com/office/powerpoint/2010/main" val="230366554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439</Words>
  <Application>Microsoft Office PowerPoint</Application>
  <PresentationFormat>全屏显示(16:9)</PresentationFormat>
  <Paragraphs>89</Paragraphs>
  <Slides>6</Slides>
  <Notes>0</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Office 主题​​</vt:lpstr>
      <vt:lpstr>教学媒体的理论与实践</vt:lpstr>
      <vt:lpstr>课程概况</vt:lpstr>
      <vt:lpstr>课程目标</vt:lpstr>
      <vt:lpstr>学习特点</vt:lpstr>
      <vt:lpstr>评价方式</vt:lpstr>
      <vt:lpstr>学习内容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教学媒体的理论与实践</dc:title>
  <dc:creator>SU MU</dc:creator>
  <cp:lastModifiedBy>SU MU</cp:lastModifiedBy>
  <cp:revision>5</cp:revision>
  <dcterms:created xsi:type="dcterms:W3CDTF">2016-09-09T02:14:33Z</dcterms:created>
  <dcterms:modified xsi:type="dcterms:W3CDTF">2016-09-09T02:56:12Z</dcterms:modified>
</cp:coreProperties>
</file>