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8" r:id="rId2"/>
    <p:sldId id="666" r:id="rId3"/>
    <p:sldId id="418" r:id="rId4"/>
    <p:sldId id="419" r:id="rId5"/>
    <p:sldId id="584" r:id="rId6"/>
    <p:sldId id="265" r:id="rId7"/>
    <p:sldId id="278" r:id="rId8"/>
    <p:sldId id="279" r:id="rId9"/>
    <p:sldId id="467" r:id="rId10"/>
    <p:sldId id="281" r:id="rId11"/>
    <p:sldId id="282" r:id="rId12"/>
    <p:sldId id="466" r:id="rId13"/>
    <p:sldId id="442" r:id="rId14"/>
    <p:sldId id="663" r:id="rId15"/>
    <p:sldId id="667" r:id="rId16"/>
    <p:sldId id="448" r:id="rId17"/>
    <p:sldId id="460" r:id="rId18"/>
    <p:sldId id="450" r:id="rId19"/>
    <p:sldId id="451" r:id="rId20"/>
    <p:sldId id="285" r:id="rId21"/>
    <p:sldId id="287" r:id="rId22"/>
    <p:sldId id="671" r:id="rId23"/>
    <p:sldId id="462" r:id="rId24"/>
    <p:sldId id="291" r:id="rId25"/>
    <p:sldId id="293" r:id="rId26"/>
    <p:sldId id="295" r:id="rId27"/>
    <p:sldId id="463" r:id="rId28"/>
    <p:sldId id="468" r:id="rId29"/>
    <p:sldId id="469" r:id="rId30"/>
    <p:sldId id="470" r:id="rId31"/>
    <p:sldId id="471" r:id="rId32"/>
    <p:sldId id="472" r:id="rId33"/>
    <p:sldId id="670" r:id="rId34"/>
    <p:sldId id="298" r:id="rId35"/>
    <p:sldId id="672" r:id="rId36"/>
    <p:sldId id="299" r:id="rId37"/>
    <p:sldId id="300" r:id="rId38"/>
    <p:sldId id="487" r:id="rId39"/>
    <p:sldId id="517" r:id="rId40"/>
    <p:sldId id="528" r:id="rId41"/>
    <p:sldId id="529" r:id="rId42"/>
    <p:sldId id="668" r:id="rId43"/>
    <p:sldId id="474" r:id="rId44"/>
    <p:sldId id="475" r:id="rId45"/>
    <p:sldId id="476" r:id="rId46"/>
    <p:sldId id="486" r:id="rId47"/>
    <p:sldId id="519" r:id="rId48"/>
    <p:sldId id="673" r:id="rId49"/>
    <p:sldId id="669" r:id="rId50"/>
    <p:sldId id="304" r:id="rId51"/>
    <p:sldId id="305" r:id="rId52"/>
    <p:sldId id="306" r:id="rId53"/>
    <p:sldId id="307" r:id="rId54"/>
    <p:sldId id="675" r:id="rId55"/>
    <p:sldId id="674" r:id="rId56"/>
    <p:sldId id="578" r:id="rId57"/>
    <p:sldId id="579" r:id="rId58"/>
    <p:sldId id="665" r:id="rId59"/>
    <p:sldId id="580" r:id="rId60"/>
    <p:sldId id="575" r:id="rId61"/>
    <p:sldId id="585" r:id="rId62"/>
    <p:sldId id="659" r:id="rId63"/>
    <p:sldId id="660" r:id="rId64"/>
    <p:sldId id="576" r:id="rId65"/>
    <p:sldId id="586" r:id="rId66"/>
    <p:sldId id="577" r:id="rId67"/>
    <p:sldId id="587" r:id="rId68"/>
    <p:sldId id="661" r:id="rId69"/>
    <p:sldId id="662" r:id="rId70"/>
    <p:sldId id="650" r:id="rId71"/>
    <p:sldId id="651" r:id="rId72"/>
    <p:sldId id="652" r:id="rId73"/>
    <p:sldId id="589" r:id="rId74"/>
    <p:sldId id="588" r:id="rId75"/>
    <p:sldId id="658"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FF"/>
    <a:srgbClr val="808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1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9.wmf"/><Relationship Id="rId7" Type="http://schemas.openxmlformats.org/officeDocument/2006/relationships/image" Target="../media/image34.wmf"/><Relationship Id="rId2" Type="http://schemas.openxmlformats.org/officeDocument/2006/relationships/image" Target="../media/image58.wmf"/><Relationship Id="rId1" Type="http://schemas.openxmlformats.org/officeDocument/2006/relationships/image" Target="../media/image39.wmf"/><Relationship Id="rId6" Type="http://schemas.openxmlformats.org/officeDocument/2006/relationships/image" Target="../media/image56.wmf"/><Relationship Id="rId5" Type="http://schemas.openxmlformats.org/officeDocument/2006/relationships/image" Target="../media/image61.wmf"/><Relationship Id="rId10" Type="http://schemas.openxmlformats.org/officeDocument/2006/relationships/image" Target="../media/image64.wmf"/><Relationship Id="rId4" Type="http://schemas.openxmlformats.org/officeDocument/2006/relationships/image" Target="../media/image60.wmf"/><Relationship Id="rId9"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9.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 Id="rId9" Type="http://schemas.openxmlformats.org/officeDocument/2006/relationships/image" Target="../media/image8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3.wmf"/><Relationship Id="rId7" Type="http://schemas.openxmlformats.org/officeDocument/2006/relationships/image" Target="../media/image100.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5" Type="http://schemas.openxmlformats.org/officeDocument/2006/relationships/image" Target="../media/image105.wmf"/><Relationship Id="rId4" Type="http://schemas.openxmlformats.org/officeDocument/2006/relationships/image" Target="../media/image10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96.wmf"/><Relationship Id="rId1" Type="http://schemas.openxmlformats.org/officeDocument/2006/relationships/image" Target="../media/image94.wmf"/><Relationship Id="rId4" Type="http://schemas.openxmlformats.org/officeDocument/2006/relationships/image" Target="../media/image10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2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119.wmf"/><Relationship Id="rId1" Type="http://schemas.openxmlformats.org/officeDocument/2006/relationships/image" Target="../media/image114.wmf"/><Relationship Id="rId4"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5" Type="http://schemas.openxmlformats.org/officeDocument/2006/relationships/image" Target="../media/image130.wmf"/><Relationship Id="rId4" Type="http://schemas.openxmlformats.org/officeDocument/2006/relationships/image" Target="../media/image122.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4.wmf"/><Relationship Id="rId7" Type="http://schemas.openxmlformats.org/officeDocument/2006/relationships/image" Target="../media/image138.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42.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150.wmf"/><Relationship Id="rId3" Type="http://schemas.openxmlformats.org/officeDocument/2006/relationships/image" Target="../media/image145.wmf"/><Relationship Id="rId7" Type="http://schemas.openxmlformats.org/officeDocument/2006/relationships/image" Target="../media/image149.wmf"/><Relationship Id="rId2" Type="http://schemas.openxmlformats.org/officeDocument/2006/relationships/image" Target="../media/image144.wmf"/><Relationship Id="rId1" Type="http://schemas.openxmlformats.org/officeDocument/2006/relationships/image" Target="../media/image143.wmf"/><Relationship Id="rId6" Type="http://schemas.openxmlformats.org/officeDocument/2006/relationships/image" Target="../media/image148.wmf"/><Relationship Id="rId5" Type="http://schemas.openxmlformats.org/officeDocument/2006/relationships/image" Target="../media/image147.wmf"/><Relationship Id="rId4" Type="http://schemas.openxmlformats.org/officeDocument/2006/relationships/image" Target="../media/image146.wmf"/><Relationship Id="rId9" Type="http://schemas.openxmlformats.org/officeDocument/2006/relationships/image" Target="../media/image15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3D718-19F7-4ECC-B990-81D957E43ACF}" type="datetimeFigureOut">
              <a:rPr lang="zh-CN" altLang="en-US" smtClean="0"/>
              <a:t>2020/3/12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F3CA4-A7E5-47ED-996E-441B605D7DA6}" type="slidenum">
              <a:rPr lang="zh-CN" altLang="en-US" smtClean="0"/>
              <a:t>‹#›</a:t>
            </a:fld>
            <a:endParaRPr lang="zh-CN" altLang="en-US"/>
          </a:p>
        </p:txBody>
      </p:sp>
    </p:spTree>
    <p:extLst>
      <p:ext uri="{BB962C8B-B14F-4D97-AF65-F5344CB8AC3E}">
        <p14:creationId xmlns:p14="http://schemas.microsoft.com/office/powerpoint/2010/main" val="181422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07F3CA4-A7E5-47ED-996E-441B605D7DA6}" type="slidenum">
              <a:rPr lang="zh-CN" altLang="en-US" smtClean="0"/>
              <a:t>19</a:t>
            </a:fld>
            <a:endParaRPr lang="zh-CN" altLang="en-US"/>
          </a:p>
        </p:txBody>
      </p:sp>
    </p:spTree>
    <p:extLst>
      <p:ext uri="{BB962C8B-B14F-4D97-AF65-F5344CB8AC3E}">
        <p14:creationId xmlns:p14="http://schemas.microsoft.com/office/powerpoint/2010/main" val="412261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6AC0E21-12AE-4789-B4FA-D9577C25C3A0}" type="datetimeFigureOut">
              <a:rPr lang="zh-CN" altLang="en-US" smtClean="0"/>
              <a:t>2020/3/12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99A1D3-A3A4-4D78-B069-D9EBE3DD1C07}" type="slidenum">
              <a:rPr lang="zh-CN" altLang="en-US" smtClean="0"/>
              <a:t>‹#›</a:t>
            </a:fld>
            <a:endParaRPr lang="zh-CN" altLang="en-US"/>
          </a:p>
        </p:txBody>
      </p:sp>
    </p:spTree>
    <p:extLst>
      <p:ext uri="{BB962C8B-B14F-4D97-AF65-F5344CB8AC3E}">
        <p14:creationId xmlns:p14="http://schemas.microsoft.com/office/powerpoint/2010/main" val="113396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6AC0E21-12AE-4789-B4FA-D9577C25C3A0}" type="datetimeFigureOut">
              <a:rPr lang="zh-CN" altLang="en-US" smtClean="0"/>
              <a:t>2020/3/12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99A1D3-A3A4-4D78-B069-D9EBE3DD1C07}" type="slidenum">
              <a:rPr lang="zh-CN" altLang="en-US" smtClean="0"/>
              <a:t>‹#›</a:t>
            </a:fld>
            <a:endParaRPr lang="zh-CN" altLang="en-US"/>
          </a:p>
        </p:txBody>
      </p:sp>
    </p:spTree>
    <p:extLst>
      <p:ext uri="{BB962C8B-B14F-4D97-AF65-F5344CB8AC3E}">
        <p14:creationId xmlns:p14="http://schemas.microsoft.com/office/powerpoint/2010/main" val="76192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6AC0E21-12AE-4789-B4FA-D9577C25C3A0}" type="datetimeFigureOut">
              <a:rPr lang="zh-CN" altLang="en-US" smtClean="0"/>
              <a:t>2020/3/12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99A1D3-A3A4-4D78-B069-D9EBE3DD1C07}" type="slidenum">
              <a:rPr lang="zh-CN" altLang="en-US" smtClean="0"/>
              <a:t>‹#›</a:t>
            </a:fld>
            <a:endParaRPr lang="zh-CN" altLang="en-US"/>
          </a:p>
        </p:txBody>
      </p:sp>
    </p:spTree>
    <p:extLst>
      <p:ext uri="{BB962C8B-B14F-4D97-AF65-F5344CB8AC3E}">
        <p14:creationId xmlns:p14="http://schemas.microsoft.com/office/powerpoint/2010/main" val="2846029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38588"/>
            <a:ext cx="4038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a:extLst>
              <a:ext uri="{FF2B5EF4-FFF2-40B4-BE49-F238E27FC236}">
                <a16:creationId xmlns:a16="http://schemas.microsoft.com/office/drawing/2014/main" id="{E140A075-EE85-43D1-B9E4-0F8C9BB610A1}"/>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7" name="Rectangle 5">
            <a:extLst>
              <a:ext uri="{FF2B5EF4-FFF2-40B4-BE49-F238E27FC236}">
                <a16:creationId xmlns:a16="http://schemas.microsoft.com/office/drawing/2014/main" id="{16DFCF47-1629-4BC0-AC1B-5AED7640F682}"/>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8" name="Rectangle 6">
            <a:extLst>
              <a:ext uri="{FF2B5EF4-FFF2-40B4-BE49-F238E27FC236}">
                <a16:creationId xmlns:a16="http://schemas.microsoft.com/office/drawing/2014/main" id="{1670858E-A1AE-45FA-935A-2FE30DF506B2}"/>
              </a:ext>
            </a:extLst>
          </p:cNvPr>
          <p:cNvSpPr>
            <a:spLocks noGrp="1" noChangeArrowheads="1"/>
          </p:cNvSpPr>
          <p:nvPr>
            <p:ph type="sldNum" sz="quarter" idx="12"/>
          </p:nvPr>
        </p:nvSpPr>
        <p:spPr>
          <a:ln/>
        </p:spPr>
        <p:txBody>
          <a:bodyPr/>
          <a:lstStyle>
            <a:lvl1pPr>
              <a:defRPr/>
            </a:lvl1pPr>
          </a:lstStyle>
          <a:p>
            <a:fld id="{2F2B6EFF-71BA-49FE-9CF0-FA0ED78040BA}" type="slidenum">
              <a:rPr lang="zh-CN" altLang="zh-CN"/>
              <a:pPr/>
              <a:t>‹#›</a:t>
            </a:fld>
            <a:endParaRPr lang="zh-CN" altLang="zh-CN"/>
          </a:p>
        </p:txBody>
      </p:sp>
    </p:spTree>
    <p:extLst>
      <p:ext uri="{BB962C8B-B14F-4D97-AF65-F5344CB8AC3E}">
        <p14:creationId xmlns:p14="http://schemas.microsoft.com/office/powerpoint/2010/main" val="2234844963"/>
      </p:ext>
    </p:extLst>
  </p:cSld>
  <p:clrMapOvr>
    <a:masterClrMapping/>
  </p:clrMapOvr>
  <p:transition>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18FD6289-4089-4C6E-91DF-7D31A776417D}"/>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a:extLst>
              <a:ext uri="{FF2B5EF4-FFF2-40B4-BE49-F238E27FC236}">
                <a16:creationId xmlns:a16="http://schemas.microsoft.com/office/drawing/2014/main" id="{5D84C2E1-3B9B-469B-A429-5D3673900C13}"/>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a:extLst>
              <a:ext uri="{FF2B5EF4-FFF2-40B4-BE49-F238E27FC236}">
                <a16:creationId xmlns:a16="http://schemas.microsoft.com/office/drawing/2014/main" id="{5318C488-E213-448D-93CA-854539B6DD62}"/>
              </a:ext>
            </a:extLst>
          </p:cNvPr>
          <p:cNvSpPr>
            <a:spLocks noGrp="1" noChangeArrowheads="1"/>
          </p:cNvSpPr>
          <p:nvPr>
            <p:ph type="sldNum" sz="quarter" idx="12"/>
          </p:nvPr>
        </p:nvSpPr>
        <p:spPr>
          <a:ln/>
        </p:spPr>
        <p:txBody>
          <a:bodyPr/>
          <a:lstStyle>
            <a:lvl1pPr>
              <a:defRPr/>
            </a:lvl1pPr>
          </a:lstStyle>
          <a:p>
            <a:fld id="{FF24D76D-1FF5-4173-9BC4-B1AF57873FBD}" type="slidenum">
              <a:rPr lang="zh-CN" altLang="zh-CN"/>
              <a:pPr/>
              <a:t>‹#›</a:t>
            </a:fld>
            <a:endParaRPr lang="zh-CN" altLang="zh-CN"/>
          </a:p>
        </p:txBody>
      </p:sp>
    </p:spTree>
    <p:extLst>
      <p:ext uri="{BB962C8B-B14F-4D97-AF65-F5344CB8AC3E}">
        <p14:creationId xmlns:p14="http://schemas.microsoft.com/office/powerpoint/2010/main" val="2655463018"/>
      </p:ext>
    </p:extLst>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6AC0E21-12AE-4789-B4FA-D9577C25C3A0}" type="datetimeFigureOut">
              <a:rPr lang="zh-CN" altLang="en-US" smtClean="0"/>
              <a:t>2020/3/12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99A1D3-A3A4-4D78-B069-D9EBE3DD1C07}" type="slidenum">
              <a:rPr lang="zh-CN" altLang="en-US" smtClean="0"/>
              <a:t>‹#›</a:t>
            </a:fld>
            <a:endParaRPr lang="zh-CN" altLang="en-US"/>
          </a:p>
        </p:txBody>
      </p:sp>
    </p:spTree>
    <p:extLst>
      <p:ext uri="{BB962C8B-B14F-4D97-AF65-F5344CB8AC3E}">
        <p14:creationId xmlns:p14="http://schemas.microsoft.com/office/powerpoint/2010/main" val="219037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6AC0E21-12AE-4789-B4FA-D9577C25C3A0}" type="datetimeFigureOut">
              <a:rPr lang="zh-CN" altLang="en-US" smtClean="0"/>
              <a:t>2020/3/12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99A1D3-A3A4-4D78-B069-D9EBE3DD1C07}" type="slidenum">
              <a:rPr lang="zh-CN" altLang="en-US" smtClean="0"/>
              <a:t>‹#›</a:t>
            </a:fld>
            <a:endParaRPr lang="zh-CN" altLang="en-US"/>
          </a:p>
        </p:txBody>
      </p:sp>
    </p:spTree>
    <p:extLst>
      <p:ext uri="{BB962C8B-B14F-4D97-AF65-F5344CB8AC3E}">
        <p14:creationId xmlns:p14="http://schemas.microsoft.com/office/powerpoint/2010/main" val="2258427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46AC0E21-12AE-4789-B4FA-D9577C25C3A0}" type="datetimeFigureOut">
              <a:rPr lang="zh-CN" altLang="en-US" smtClean="0"/>
              <a:t>2020/3/12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B99A1D3-A3A4-4D78-B069-D9EBE3DD1C07}" type="slidenum">
              <a:rPr lang="zh-CN" altLang="en-US" smtClean="0"/>
              <a:t>‹#›</a:t>
            </a:fld>
            <a:endParaRPr lang="zh-CN" altLang="en-US"/>
          </a:p>
        </p:txBody>
      </p:sp>
    </p:spTree>
    <p:extLst>
      <p:ext uri="{BB962C8B-B14F-4D97-AF65-F5344CB8AC3E}">
        <p14:creationId xmlns:p14="http://schemas.microsoft.com/office/powerpoint/2010/main" val="324517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46AC0E21-12AE-4789-B4FA-D9577C25C3A0}" type="datetimeFigureOut">
              <a:rPr lang="zh-CN" altLang="en-US" smtClean="0"/>
              <a:t>2020/3/12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B99A1D3-A3A4-4D78-B069-D9EBE3DD1C07}" type="slidenum">
              <a:rPr lang="zh-CN" altLang="en-US" smtClean="0"/>
              <a:t>‹#›</a:t>
            </a:fld>
            <a:endParaRPr lang="zh-CN" altLang="en-US"/>
          </a:p>
        </p:txBody>
      </p:sp>
    </p:spTree>
    <p:extLst>
      <p:ext uri="{BB962C8B-B14F-4D97-AF65-F5344CB8AC3E}">
        <p14:creationId xmlns:p14="http://schemas.microsoft.com/office/powerpoint/2010/main" val="401692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6AC0E21-12AE-4789-B4FA-D9577C25C3A0}" type="datetimeFigureOut">
              <a:rPr lang="zh-CN" altLang="en-US" smtClean="0"/>
              <a:t>2020/3/12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B99A1D3-A3A4-4D78-B069-D9EBE3DD1C07}" type="slidenum">
              <a:rPr lang="zh-CN" altLang="en-US" smtClean="0"/>
              <a:t>‹#›</a:t>
            </a:fld>
            <a:endParaRPr lang="zh-CN" altLang="en-US"/>
          </a:p>
        </p:txBody>
      </p:sp>
    </p:spTree>
    <p:extLst>
      <p:ext uri="{BB962C8B-B14F-4D97-AF65-F5344CB8AC3E}">
        <p14:creationId xmlns:p14="http://schemas.microsoft.com/office/powerpoint/2010/main" val="173993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0E21-12AE-4789-B4FA-D9577C25C3A0}" type="datetimeFigureOut">
              <a:rPr lang="zh-CN" altLang="en-US" smtClean="0"/>
              <a:t>2020/3/12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B99A1D3-A3A4-4D78-B069-D9EBE3DD1C07}" type="slidenum">
              <a:rPr lang="zh-CN" altLang="en-US" smtClean="0"/>
              <a:t>‹#›</a:t>
            </a:fld>
            <a:endParaRPr lang="zh-CN" altLang="en-US"/>
          </a:p>
        </p:txBody>
      </p:sp>
    </p:spTree>
    <p:extLst>
      <p:ext uri="{BB962C8B-B14F-4D97-AF65-F5344CB8AC3E}">
        <p14:creationId xmlns:p14="http://schemas.microsoft.com/office/powerpoint/2010/main" val="234258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6AC0E21-12AE-4789-B4FA-D9577C25C3A0}" type="datetimeFigureOut">
              <a:rPr lang="zh-CN" altLang="en-US" smtClean="0"/>
              <a:t>2020/3/12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B99A1D3-A3A4-4D78-B069-D9EBE3DD1C07}" type="slidenum">
              <a:rPr lang="zh-CN" altLang="en-US" smtClean="0"/>
              <a:t>‹#›</a:t>
            </a:fld>
            <a:endParaRPr lang="zh-CN" altLang="en-US"/>
          </a:p>
        </p:txBody>
      </p:sp>
    </p:spTree>
    <p:extLst>
      <p:ext uri="{BB962C8B-B14F-4D97-AF65-F5344CB8AC3E}">
        <p14:creationId xmlns:p14="http://schemas.microsoft.com/office/powerpoint/2010/main" val="204386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6AC0E21-12AE-4789-B4FA-D9577C25C3A0}" type="datetimeFigureOut">
              <a:rPr lang="zh-CN" altLang="en-US" smtClean="0"/>
              <a:t>2020/3/12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B99A1D3-A3A4-4D78-B069-D9EBE3DD1C07}" type="slidenum">
              <a:rPr lang="zh-CN" altLang="en-US" smtClean="0"/>
              <a:t>‹#›</a:t>
            </a:fld>
            <a:endParaRPr lang="zh-CN" altLang="en-US"/>
          </a:p>
        </p:txBody>
      </p:sp>
    </p:spTree>
    <p:extLst>
      <p:ext uri="{BB962C8B-B14F-4D97-AF65-F5344CB8AC3E}">
        <p14:creationId xmlns:p14="http://schemas.microsoft.com/office/powerpoint/2010/main" val="336208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C0E21-12AE-4789-B4FA-D9577C25C3A0}" type="datetimeFigureOut">
              <a:rPr lang="zh-CN" altLang="en-US" smtClean="0"/>
              <a:t>2020/3/12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9A1D3-A3A4-4D78-B069-D9EBE3DD1C07}" type="slidenum">
              <a:rPr lang="zh-CN" altLang="en-US" smtClean="0"/>
              <a:t>‹#›</a:t>
            </a:fld>
            <a:endParaRPr lang="zh-CN" altLang="en-US"/>
          </a:p>
        </p:txBody>
      </p:sp>
    </p:spTree>
    <p:extLst>
      <p:ext uri="{BB962C8B-B14F-4D97-AF65-F5344CB8AC3E}">
        <p14:creationId xmlns:p14="http://schemas.microsoft.com/office/powerpoint/2010/main" val="920848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2.wmf"/><Relationship Id="rId4" Type="http://schemas.openxmlformats.org/officeDocument/2006/relationships/image" Target="../media/image4.jpeg"/><Relationship Id="rId9"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3.bin"/><Relationship Id="rId18" Type="http://schemas.openxmlformats.org/officeDocument/2006/relationships/image" Target="../media/image24.png"/><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1.wmf"/><Relationship Id="rId17" Type="http://schemas.openxmlformats.org/officeDocument/2006/relationships/oleObject" Target="../embeddings/oleObject15.bin"/><Relationship Id="rId2" Type="http://schemas.openxmlformats.org/officeDocument/2006/relationships/slideLayout" Target="../slideLayouts/slideLayout6.xml"/><Relationship Id="rId16" Type="http://schemas.openxmlformats.org/officeDocument/2006/relationships/image" Target="../media/image23.wmf"/><Relationship Id="rId1" Type="http://schemas.openxmlformats.org/officeDocument/2006/relationships/vmlDrawing" Target="../drawings/vmlDrawing5.vml"/><Relationship Id="rId6" Type="http://schemas.openxmlformats.org/officeDocument/2006/relationships/image" Target="../media/image18.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1.bin"/><Relationship Id="rId14" Type="http://schemas.openxmlformats.org/officeDocument/2006/relationships/image" Target="../media/image22.wmf"/></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16.bin"/><Relationship Id="rId7"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4.png"/><Relationship Id="rId5" Type="http://schemas.openxmlformats.org/officeDocument/2006/relationships/oleObject" Target="../embeddings/oleObject17.bin"/><Relationship Id="rId10" Type="http://schemas.openxmlformats.org/officeDocument/2006/relationships/image" Target="../media/image28.png"/><Relationship Id="rId4" Type="http://schemas.openxmlformats.org/officeDocument/2006/relationships/image" Target="../media/image23.wmf"/><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oleObject" Target="../embeddings/oleObject19.bin"/><Relationship Id="rId7" Type="http://schemas.openxmlformats.org/officeDocument/2006/relationships/image" Target="../media/image31.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32.jpeg"/><Relationship Id="rId4" Type="http://schemas.openxmlformats.org/officeDocument/2006/relationships/image" Target="../media/image30.wmf"/></Relationships>
</file>

<file path=ppt/slides/_rels/slide21.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37.wmf"/><Relationship Id="rId18" Type="http://schemas.openxmlformats.org/officeDocument/2006/relationships/image" Target="../media/image39.wmf"/><Relationship Id="rId3" Type="http://schemas.openxmlformats.org/officeDocument/2006/relationships/oleObject" Target="../embeddings/oleObject21.bin"/><Relationship Id="rId21" Type="http://schemas.openxmlformats.org/officeDocument/2006/relationships/image" Target="../media/image43.jpeg"/><Relationship Id="rId7" Type="http://schemas.openxmlformats.org/officeDocument/2006/relationships/oleObject" Target="../embeddings/oleObject23.bin"/><Relationship Id="rId12" Type="http://schemas.openxmlformats.org/officeDocument/2006/relationships/oleObject" Target="../embeddings/oleObject26.bin"/><Relationship Id="rId17" Type="http://schemas.openxmlformats.org/officeDocument/2006/relationships/oleObject" Target="../embeddings/oleObject29.bin"/><Relationship Id="rId25" Type="http://schemas.openxmlformats.org/officeDocument/2006/relationships/image" Target="../media/image42.wmf"/><Relationship Id="rId2" Type="http://schemas.openxmlformats.org/officeDocument/2006/relationships/slideLayout" Target="../slideLayouts/slideLayout6.xml"/><Relationship Id="rId16" Type="http://schemas.openxmlformats.org/officeDocument/2006/relationships/oleObject" Target="../embeddings/oleObject28.bin"/><Relationship Id="rId20" Type="http://schemas.openxmlformats.org/officeDocument/2006/relationships/image" Target="../media/image40.wmf"/><Relationship Id="rId1" Type="http://schemas.openxmlformats.org/officeDocument/2006/relationships/vmlDrawing" Target="../drawings/vmlDrawing9.vml"/><Relationship Id="rId6" Type="http://schemas.openxmlformats.org/officeDocument/2006/relationships/image" Target="../media/image34.wmf"/><Relationship Id="rId11" Type="http://schemas.openxmlformats.org/officeDocument/2006/relationships/oleObject" Target="../embeddings/oleObject25.bin"/><Relationship Id="rId24" Type="http://schemas.openxmlformats.org/officeDocument/2006/relationships/oleObject" Target="../embeddings/oleObject32.bin"/><Relationship Id="rId5" Type="http://schemas.openxmlformats.org/officeDocument/2006/relationships/oleObject" Target="../embeddings/oleObject22.bin"/><Relationship Id="rId15" Type="http://schemas.openxmlformats.org/officeDocument/2006/relationships/image" Target="../media/image38.wmf"/><Relationship Id="rId23" Type="http://schemas.openxmlformats.org/officeDocument/2006/relationships/image" Target="../media/image41.wmf"/><Relationship Id="rId10" Type="http://schemas.openxmlformats.org/officeDocument/2006/relationships/image" Target="../media/image36.wmf"/><Relationship Id="rId19" Type="http://schemas.openxmlformats.org/officeDocument/2006/relationships/oleObject" Target="../embeddings/oleObject30.bin"/><Relationship Id="rId4" Type="http://schemas.openxmlformats.org/officeDocument/2006/relationships/image" Target="../media/image33.wmf"/><Relationship Id="rId9" Type="http://schemas.openxmlformats.org/officeDocument/2006/relationships/oleObject" Target="../embeddings/oleObject24.bin"/><Relationship Id="rId14" Type="http://schemas.openxmlformats.org/officeDocument/2006/relationships/oleObject" Target="../embeddings/oleObject27.bin"/><Relationship Id="rId22" Type="http://schemas.openxmlformats.org/officeDocument/2006/relationships/oleObject" Target="../embeddings/oleObject31.bin"/></Relationships>
</file>

<file path=ppt/slides/_rels/slide22.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9.jpeg"/><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48.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45.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36.bin"/></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57.jpeg"/><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oleObject" Target="../embeddings/oleObject43.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56.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34.wmf"/><Relationship Id="rId4" Type="http://schemas.openxmlformats.org/officeDocument/2006/relationships/image" Target="../media/image55.wmf"/><Relationship Id="rId9" Type="http://schemas.openxmlformats.org/officeDocument/2006/relationships/oleObject" Target="../embeddings/oleObject41.bin"/></Relationships>
</file>

<file path=ppt/slides/_rels/slide25.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49.bin"/><Relationship Id="rId18" Type="http://schemas.openxmlformats.org/officeDocument/2006/relationships/oleObject" Target="../embeddings/oleObject52.bin"/><Relationship Id="rId3" Type="http://schemas.openxmlformats.org/officeDocument/2006/relationships/oleObject" Target="../embeddings/oleObject44.bin"/><Relationship Id="rId21" Type="http://schemas.openxmlformats.org/officeDocument/2006/relationships/image" Target="../media/image65.jpeg"/><Relationship Id="rId7" Type="http://schemas.openxmlformats.org/officeDocument/2006/relationships/oleObject" Target="../embeddings/oleObject46.bin"/><Relationship Id="rId12" Type="http://schemas.openxmlformats.org/officeDocument/2006/relationships/image" Target="../media/image61.wmf"/><Relationship Id="rId17" Type="http://schemas.openxmlformats.org/officeDocument/2006/relationships/image" Target="../media/image34.wmf"/><Relationship Id="rId25" Type="http://schemas.openxmlformats.org/officeDocument/2006/relationships/image" Target="../media/image64.wmf"/><Relationship Id="rId2" Type="http://schemas.openxmlformats.org/officeDocument/2006/relationships/slideLayout" Target="../slideLayouts/slideLayout6.xml"/><Relationship Id="rId16" Type="http://schemas.openxmlformats.org/officeDocument/2006/relationships/oleObject" Target="../embeddings/oleObject51.bin"/><Relationship Id="rId20" Type="http://schemas.openxmlformats.org/officeDocument/2006/relationships/image" Target="../media/image62.wmf"/><Relationship Id="rId1" Type="http://schemas.openxmlformats.org/officeDocument/2006/relationships/vmlDrawing" Target="../drawings/vmlDrawing12.vml"/><Relationship Id="rId6" Type="http://schemas.openxmlformats.org/officeDocument/2006/relationships/image" Target="../media/image58.wmf"/><Relationship Id="rId11" Type="http://schemas.openxmlformats.org/officeDocument/2006/relationships/oleObject" Target="../embeddings/oleObject48.bin"/><Relationship Id="rId24" Type="http://schemas.openxmlformats.org/officeDocument/2006/relationships/oleObject" Target="../embeddings/oleObject55.bin"/><Relationship Id="rId5" Type="http://schemas.openxmlformats.org/officeDocument/2006/relationships/oleObject" Target="../embeddings/oleObject45.bin"/><Relationship Id="rId15" Type="http://schemas.openxmlformats.org/officeDocument/2006/relationships/image" Target="../media/image56.wmf"/><Relationship Id="rId23" Type="http://schemas.openxmlformats.org/officeDocument/2006/relationships/image" Target="../media/image63.wmf"/><Relationship Id="rId10" Type="http://schemas.openxmlformats.org/officeDocument/2006/relationships/image" Target="../media/image60.wmf"/><Relationship Id="rId19" Type="http://schemas.openxmlformats.org/officeDocument/2006/relationships/oleObject" Target="../embeddings/oleObject53.bin"/><Relationship Id="rId4" Type="http://schemas.openxmlformats.org/officeDocument/2006/relationships/image" Target="../media/image39.wmf"/><Relationship Id="rId9" Type="http://schemas.openxmlformats.org/officeDocument/2006/relationships/oleObject" Target="../embeddings/oleObject47.bin"/><Relationship Id="rId14" Type="http://schemas.openxmlformats.org/officeDocument/2006/relationships/oleObject" Target="../embeddings/oleObject50.bin"/><Relationship Id="rId22" Type="http://schemas.openxmlformats.org/officeDocument/2006/relationships/oleObject" Target="../embeddings/oleObject54.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6.bin"/><Relationship Id="rId7" Type="http://schemas.openxmlformats.org/officeDocument/2006/relationships/image" Target="../media/image67.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57.bin"/><Relationship Id="rId5" Type="http://schemas.openxmlformats.org/officeDocument/2006/relationships/image" Target="../media/image68.jpeg"/><Relationship Id="rId4" Type="http://schemas.openxmlformats.org/officeDocument/2006/relationships/image" Target="../media/image66.wmf"/></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2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oleObject" Target="../embeddings/oleObject58.bin"/><Relationship Id="rId7" Type="http://schemas.openxmlformats.org/officeDocument/2006/relationships/image" Target="../media/image82.png"/><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76.wmf"/><Relationship Id="rId5" Type="http://schemas.openxmlformats.org/officeDocument/2006/relationships/oleObject" Target="../embeddings/oleObject59.bin"/><Relationship Id="rId10" Type="http://schemas.openxmlformats.org/officeDocument/2006/relationships/image" Target="../media/image85.png"/><Relationship Id="rId4" Type="http://schemas.openxmlformats.org/officeDocument/2006/relationships/image" Target="../media/image75.wmf"/><Relationship Id="rId9" Type="http://schemas.openxmlformats.org/officeDocument/2006/relationships/image" Target="../media/image84.png"/></Relationships>
</file>

<file path=ppt/slides/_rels/slide29.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90.png"/><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76.wmf"/><Relationship Id="rId11" Type="http://schemas.openxmlformats.org/officeDocument/2006/relationships/image" Target="../media/image89.png"/><Relationship Id="rId5" Type="http://schemas.openxmlformats.org/officeDocument/2006/relationships/oleObject" Target="../embeddings/oleObject61.bin"/><Relationship Id="rId10" Type="http://schemas.openxmlformats.org/officeDocument/2006/relationships/image" Target="../media/image88.png"/><Relationship Id="rId4" Type="http://schemas.openxmlformats.org/officeDocument/2006/relationships/image" Target="../media/image75.wmf"/><Relationship Id="rId9"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oleObject" Target="../embeddings/oleObject3.bin"/><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image" Target="../media/image95.png"/><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94.png"/><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76.wmf"/><Relationship Id="rId11" Type="http://schemas.openxmlformats.org/officeDocument/2006/relationships/image" Target="../media/image93.png"/><Relationship Id="rId5" Type="http://schemas.openxmlformats.org/officeDocument/2006/relationships/oleObject" Target="../embeddings/oleObject64.bin"/><Relationship Id="rId10" Type="http://schemas.openxmlformats.org/officeDocument/2006/relationships/image" Target="../media/image79.wmf"/><Relationship Id="rId4" Type="http://schemas.openxmlformats.org/officeDocument/2006/relationships/image" Target="../media/image75.wmf"/><Relationship Id="rId9" Type="http://schemas.openxmlformats.org/officeDocument/2006/relationships/oleObject" Target="../embeddings/oleObject66.bin"/></Relationships>
</file>

<file path=ppt/slides/_rels/slide31.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72.bin"/><Relationship Id="rId18" Type="http://schemas.openxmlformats.org/officeDocument/2006/relationships/image" Target="../media/image85.wmf"/><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82.wmf"/><Relationship Id="rId17" Type="http://schemas.openxmlformats.org/officeDocument/2006/relationships/oleObject" Target="../embeddings/oleObject74.bin"/><Relationship Id="rId2" Type="http://schemas.openxmlformats.org/officeDocument/2006/relationships/slideLayout" Target="../slideLayouts/slideLayout6.xml"/><Relationship Id="rId16" Type="http://schemas.openxmlformats.org/officeDocument/2006/relationships/image" Target="../media/image84.wmf"/><Relationship Id="rId20" Type="http://schemas.openxmlformats.org/officeDocument/2006/relationships/image" Target="../media/image86.wmf"/><Relationship Id="rId1" Type="http://schemas.openxmlformats.org/officeDocument/2006/relationships/vmlDrawing" Target="../drawings/vmlDrawing17.vml"/><Relationship Id="rId6" Type="http://schemas.openxmlformats.org/officeDocument/2006/relationships/image" Target="../media/image76.w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oleObject" Target="../embeddings/oleObject73.bin"/><Relationship Id="rId10" Type="http://schemas.openxmlformats.org/officeDocument/2006/relationships/image" Target="../media/image81.wmf"/><Relationship Id="rId19" Type="http://schemas.openxmlformats.org/officeDocument/2006/relationships/oleObject" Target="../embeddings/oleObject75.bin"/><Relationship Id="rId4" Type="http://schemas.openxmlformats.org/officeDocument/2006/relationships/image" Target="../media/image75.wmf"/><Relationship Id="rId9" Type="http://schemas.openxmlformats.org/officeDocument/2006/relationships/oleObject" Target="../embeddings/oleObject70.bin"/><Relationship Id="rId14" Type="http://schemas.openxmlformats.org/officeDocument/2006/relationships/image" Target="../media/image83.wmf"/></Relationships>
</file>

<file path=ppt/slides/_rels/slide32.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81.bin"/><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9.wmf"/><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76.w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88.wmf"/><Relationship Id="rId4" Type="http://schemas.openxmlformats.org/officeDocument/2006/relationships/image" Target="../media/image75.wmf"/><Relationship Id="rId9" Type="http://schemas.openxmlformats.org/officeDocument/2006/relationships/oleObject" Target="../embeddings/oleObject79.bin"/><Relationship Id="rId14" Type="http://schemas.openxmlformats.org/officeDocument/2006/relationships/image" Target="../media/image90.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87.bin"/><Relationship Id="rId3" Type="http://schemas.openxmlformats.org/officeDocument/2006/relationships/oleObject" Target="../embeddings/oleObject82.bin"/><Relationship Id="rId7" Type="http://schemas.openxmlformats.org/officeDocument/2006/relationships/oleObject" Target="../embeddings/oleObject84.bin"/><Relationship Id="rId12" Type="http://schemas.openxmlformats.org/officeDocument/2006/relationships/image" Target="../media/image95.wmf"/><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92.wmf"/><Relationship Id="rId11" Type="http://schemas.openxmlformats.org/officeDocument/2006/relationships/oleObject" Target="../embeddings/oleObject86.bin"/><Relationship Id="rId5" Type="http://schemas.openxmlformats.org/officeDocument/2006/relationships/oleObject" Target="../embeddings/oleObject83.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85.bin"/><Relationship Id="rId14" Type="http://schemas.openxmlformats.org/officeDocument/2006/relationships/image" Target="../media/image96.wmf"/></Relationships>
</file>

<file path=ppt/slides/_rels/slide44.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98.wmf"/><Relationship Id="rId2" Type="http://schemas.openxmlformats.org/officeDocument/2006/relationships/slideLayout" Target="../slideLayouts/slideLayout6.xml"/><Relationship Id="rId16" Type="http://schemas.openxmlformats.org/officeDocument/2006/relationships/image" Target="../media/image100.wmf"/><Relationship Id="rId1" Type="http://schemas.openxmlformats.org/officeDocument/2006/relationships/vmlDrawing" Target="../drawings/vmlDrawing20.vml"/><Relationship Id="rId6" Type="http://schemas.openxmlformats.org/officeDocument/2006/relationships/image" Target="../media/image92.w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97.wmf"/><Relationship Id="rId4" Type="http://schemas.openxmlformats.org/officeDocument/2006/relationships/image" Target="../media/image91.wmf"/><Relationship Id="rId9" Type="http://schemas.openxmlformats.org/officeDocument/2006/relationships/oleObject" Target="../embeddings/oleObject91.bin"/><Relationship Id="rId14" Type="http://schemas.openxmlformats.org/officeDocument/2006/relationships/image" Target="../media/image99.wmf"/></Relationships>
</file>

<file path=ppt/slides/_rels/slide45.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100.bin"/><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02.wmf"/><Relationship Id="rId11" Type="http://schemas.openxmlformats.org/officeDocument/2006/relationships/oleObject" Target="../embeddings/oleObject99.bin"/><Relationship Id="rId5" Type="http://schemas.openxmlformats.org/officeDocument/2006/relationships/oleObject" Target="../embeddings/oleObject96.bin"/><Relationship Id="rId10" Type="http://schemas.openxmlformats.org/officeDocument/2006/relationships/image" Target="../media/image104.wmf"/><Relationship Id="rId4" Type="http://schemas.openxmlformats.org/officeDocument/2006/relationships/image" Target="../media/image101.wmf"/><Relationship Id="rId9" Type="http://schemas.openxmlformats.org/officeDocument/2006/relationships/oleObject" Target="../embeddings/oleObject98.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oleObject" Target="../embeddings/oleObject102.bin"/><Relationship Id="rId4" Type="http://schemas.openxmlformats.org/officeDocument/2006/relationships/image" Target="../media/image106.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107.wmf"/></Relationships>
</file>

<file path=ppt/slides/_rels/slide48.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85.bin"/><Relationship Id="rId7"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96.wmf"/><Relationship Id="rId5" Type="http://schemas.openxmlformats.org/officeDocument/2006/relationships/oleObject" Target="../embeddings/oleObject87.bin"/><Relationship Id="rId10" Type="http://schemas.openxmlformats.org/officeDocument/2006/relationships/image" Target="../media/image105.wmf"/><Relationship Id="rId4" Type="http://schemas.openxmlformats.org/officeDocument/2006/relationships/image" Target="../media/image94.wmf"/><Relationship Id="rId9" Type="http://schemas.openxmlformats.org/officeDocument/2006/relationships/oleObject" Target="../embeddings/oleObject99.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oleObject" Target="../embeddings/oleObject104.bin"/><Relationship Id="rId7" Type="http://schemas.openxmlformats.org/officeDocument/2006/relationships/oleObject" Target="../embeddings/oleObject106.bin"/><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image" Target="../media/image109.wmf"/><Relationship Id="rId5" Type="http://schemas.openxmlformats.org/officeDocument/2006/relationships/oleObject" Target="../embeddings/oleObject105.bin"/><Relationship Id="rId4" Type="http://schemas.openxmlformats.org/officeDocument/2006/relationships/image" Target="../media/image108.wmf"/></Relationships>
</file>

<file path=ppt/slides/_rels/slide51.x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oleObject" Target="../embeddings/oleObject107.bin"/><Relationship Id="rId7" Type="http://schemas.openxmlformats.org/officeDocument/2006/relationships/oleObject" Target="../embeddings/oleObject109.bin"/><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image" Target="../media/image112.wmf"/><Relationship Id="rId5" Type="http://schemas.openxmlformats.org/officeDocument/2006/relationships/oleObject" Target="../embeddings/oleObject108.bin"/><Relationship Id="rId4" Type="http://schemas.openxmlformats.org/officeDocument/2006/relationships/image" Target="../media/image111.wmf"/></Relationships>
</file>

<file path=ppt/slides/_rels/slide52.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115.bin"/><Relationship Id="rId3" Type="http://schemas.openxmlformats.org/officeDocument/2006/relationships/oleObject" Target="../embeddings/oleObject110.bin"/><Relationship Id="rId7" Type="http://schemas.openxmlformats.org/officeDocument/2006/relationships/oleObject" Target="../embeddings/oleObject112.bin"/><Relationship Id="rId12" Type="http://schemas.openxmlformats.org/officeDocument/2006/relationships/image" Target="../media/image118.wmf"/><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image" Target="../media/image115.wmf"/><Relationship Id="rId11" Type="http://schemas.openxmlformats.org/officeDocument/2006/relationships/oleObject" Target="../embeddings/oleObject114.bin"/><Relationship Id="rId5" Type="http://schemas.openxmlformats.org/officeDocument/2006/relationships/oleObject" Target="../embeddings/oleObject111.bin"/><Relationship Id="rId10" Type="http://schemas.openxmlformats.org/officeDocument/2006/relationships/image" Target="../media/image117.wmf"/><Relationship Id="rId4" Type="http://schemas.openxmlformats.org/officeDocument/2006/relationships/image" Target="../media/image114.wmf"/><Relationship Id="rId9" Type="http://schemas.openxmlformats.org/officeDocument/2006/relationships/oleObject" Target="../embeddings/oleObject113.bin"/><Relationship Id="rId14" Type="http://schemas.openxmlformats.org/officeDocument/2006/relationships/image" Target="../media/image119.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19.wmf"/><Relationship Id="rId5" Type="http://schemas.openxmlformats.org/officeDocument/2006/relationships/oleObject" Target="../embeddings/oleObject117.bin"/><Relationship Id="rId4" Type="http://schemas.openxmlformats.org/officeDocument/2006/relationships/image" Target="../media/image120.wmf"/></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oleObject" Target="../embeddings/oleObject110.bin"/><Relationship Id="rId7" Type="http://schemas.openxmlformats.org/officeDocument/2006/relationships/image" Target="../media/image121.png"/><Relationship Id="rId12"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19.wmf"/><Relationship Id="rId11" Type="http://schemas.openxmlformats.org/officeDocument/2006/relationships/oleObject" Target="../embeddings/oleObject37.bin"/><Relationship Id="rId5" Type="http://schemas.openxmlformats.org/officeDocument/2006/relationships/oleObject" Target="../embeddings/oleObject115.bin"/><Relationship Id="rId10" Type="http://schemas.openxmlformats.org/officeDocument/2006/relationships/image" Target="../media/image47.wmf"/><Relationship Id="rId4" Type="http://schemas.openxmlformats.org/officeDocument/2006/relationships/image" Target="../media/image114.wmf"/><Relationship Id="rId9" Type="http://schemas.openxmlformats.org/officeDocument/2006/relationships/oleObject" Target="../embeddings/oleObject36.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oleObject" Target="../embeddings/oleObject123.bin"/><Relationship Id="rId3" Type="http://schemas.openxmlformats.org/officeDocument/2006/relationships/oleObject" Target="../embeddings/oleObject118.bin"/><Relationship Id="rId7" Type="http://schemas.openxmlformats.org/officeDocument/2006/relationships/oleObject" Target="../embeddings/oleObject120.bin"/><Relationship Id="rId12" Type="http://schemas.openxmlformats.org/officeDocument/2006/relationships/image" Target="../media/image125.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22.wmf"/><Relationship Id="rId11" Type="http://schemas.openxmlformats.org/officeDocument/2006/relationships/oleObject" Target="../embeddings/oleObject122.bin"/><Relationship Id="rId5" Type="http://schemas.openxmlformats.org/officeDocument/2006/relationships/oleObject" Target="../embeddings/oleObject119.bin"/><Relationship Id="rId10" Type="http://schemas.openxmlformats.org/officeDocument/2006/relationships/image" Target="../media/image124.wmf"/><Relationship Id="rId4" Type="http://schemas.openxmlformats.org/officeDocument/2006/relationships/image" Target="../media/image121.wmf"/><Relationship Id="rId9" Type="http://schemas.openxmlformats.org/officeDocument/2006/relationships/oleObject" Target="../embeddings/oleObject121.bin"/><Relationship Id="rId14" Type="http://schemas.openxmlformats.org/officeDocument/2006/relationships/image" Target="../media/image126.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23.wmf"/><Relationship Id="rId5" Type="http://schemas.openxmlformats.org/officeDocument/2006/relationships/oleObject" Target="../embeddings/oleObject125.bin"/><Relationship Id="rId4" Type="http://schemas.openxmlformats.org/officeDocument/2006/relationships/image" Target="../media/image121.wmf"/></Relationships>
</file>

<file path=ppt/slides/_rels/slide59.xml.rels><?xml version="1.0" encoding="UTF-8" standalone="yes"?>
<Relationships xmlns="http://schemas.openxmlformats.org/package/2006/relationships"><Relationship Id="rId8" Type="http://schemas.openxmlformats.org/officeDocument/2006/relationships/image" Target="../media/image129.wmf"/><Relationship Id="rId13" Type="http://schemas.openxmlformats.org/officeDocument/2006/relationships/image" Target="../media/image131.png"/><Relationship Id="rId3" Type="http://schemas.openxmlformats.org/officeDocument/2006/relationships/oleObject" Target="../embeddings/oleObject126.bin"/><Relationship Id="rId7" Type="http://schemas.openxmlformats.org/officeDocument/2006/relationships/oleObject" Target="../embeddings/oleObject128.bin"/><Relationship Id="rId12" Type="http://schemas.openxmlformats.org/officeDocument/2006/relationships/image" Target="../media/image130.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28.wmf"/><Relationship Id="rId11" Type="http://schemas.openxmlformats.org/officeDocument/2006/relationships/oleObject" Target="../embeddings/oleObject130.bin"/><Relationship Id="rId5" Type="http://schemas.openxmlformats.org/officeDocument/2006/relationships/oleObject" Target="../embeddings/oleObject127.bin"/><Relationship Id="rId10" Type="http://schemas.openxmlformats.org/officeDocument/2006/relationships/image" Target="../media/image122.wmf"/><Relationship Id="rId4" Type="http://schemas.openxmlformats.org/officeDocument/2006/relationships/image" Target="../media/image127.wmf"/><Relationship Id="rId9" Type="http://schemas.openxmlformats.org/officeDocument/2006/relationships/oleObject" Target="../embeddings/oleObject129.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34.wmf"/><Relationship Id="rId13" Type="http://schemas.openxmlformats.org/officeDocument/2006/relationships/oleObject" Target="../embeddings/oleObject136.bin"/><Relationship Id="rId3" Type="http://schemas.openxmlformats.org/officeDocument/2006/relationships/oleObject" Target="../embeddings/oleObject131.bin"/><Relationship Id="rId7" Type="http://schemas.openxmlformats.org/officeDocument/2006/relationships/oleObject" Target="../embeddings/oleObject133.bin"/><Relationship Id="rId12" Type="http://schemas.openxmlformats.org/officeDocument/2006/relationships/image" Target="../media/image136.wmf"/><Relationship Id="rId2" Type="http://schemas.openxmlformats.org/officeDocument/2006/relationships/slideLayout" Target="../slideLayouts/slideLayout2.xml"/><Relationship Id="rId16" Type="http://schemas.openxmlformats.org/officeDocument/2006/relationships/image" Target="../media/image138.wmf"/><Relationship Id="rId1" Type="http://schemas.openxmlformats.org/officeDocument/2006/relationships/vmlDrawing" Target="../drawings/vmlDrawing33.vml"/><Relationship Id="rId6" Type="http://schemas.openxmlformats.org/officeDocument/2006/relationships/image" Target="../media/image133.wmf"/><Relationship Id="rId11" Type="http://schemas.openxmlformats.org/officeDocument/2006/relationships/oleObject" Target="../embeddings/oleObject135.bin"/><Relationship Id="rId5" Type="http://schemas.openxmlformats.org/officeDocument/2006/relationships/oleObject" Target="../embeddings/oleObject132.bin"/><Relationship Id="rId15" Type="http://schemas.openxmlformats.org/officeDocument/2006/relationships/oleObject" Target="../embeddings/oleObject137.bin"/><Relationship Id="rId10" Type="http://schemas.openxmlformats.org/officeDocument/2006/relationships/image" Target="../media/image135.wmf"/><Relationship Id="rId4" Type="http://schemas.openxmlformats.org/officeDocument/2006/relationships/image" Target="../media/image132.wmf"/><Relationship Id="rId9" Type="http://schemas.openxmlformats.org/officeDocument/2006/relationships/oleObject" Target="../embeddings/oleObject134.bin"/><Relationship Id="rId14" Type="http://schemas.openxmlformats.org/officeDocument/2006/relationships/image" Target="../media/image137.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139.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141.png"/><Relationship Id="rId4" Type="http://schemas.openxmlformats.org/officeDocument/2006/relationships/image" Target="../media/image140.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141.png"/><Relationship Id="rId4" Type="http://schemas.openxmlformats.org/officeDocument/2006/relationships/image" Target="../media/image142.wmf"/></Relationships>
</file>

<file path=ppt/slides/_rels/slide69.xml.rels><?xml version="1.0" encoding="UTF-8" standalone="yes"?>
<Relationships xmlns="http://schemas.openxmlformats.org/package/2006/relationships"><Relationship Id="rId8" Type="http://schemas.openxmlformats.org/officeDocument/2006/relationships/image" Target="../media/image145.wmf"/><Relationship Id="rId13" Type="http://schemas.openxmlformats.org/officeDocument/2006/relationships/oleObject" Target="../embeddings/oleObject146.bin"/><Relationship Id="rId18" Type="http://schemas.openxmlformats.org/officeDocument/2006/relationships/image" Target="../media/image150.wmf"/><Relationship Id="rId3" Type="http://schemas.openxmlformats.org/officeDocument/2006/relationships/oleObject" Target="../embeddings/oleObject141.bin"/><Relationship Id="rId7" Type="http://schemas.openxmlformats.org/officeDocument/2006/relationships/oleObject" Target="../embeddings/oleObject143.bin"/><Relationship Id="rId12" Type="http://schemas.openxmlformats.org/officeDocument/2006/relationships/image" Target="../media/image147.wmf"/><Relationship Id="rId17" Type="http://schemas.openxmlformats.org/officeDocument/2006/relationships/oleObject" Target="../embeddings/oleObject148.bin"/><Relationship Id="rId2" Type="http://schemas.openxmlformats.org/officeDocument/2006/relationships/slideLayout" Target="../slideLayouts/slideLayout2.xml"/><Relationship Id="rId16" Type="http://schemas.openxmlformats.org/officeDocument/2006/relationships/image" Target="../media/image149.wmf"/><Relationship Id="rId20" Type="http://schemas.openxmlformats.org/officeDocument/2006/relationships/image" Target="../media/image151.wmf"/><Relationship Id="rId1" Type="http://schemas.openxmlformats.org/officeDocument/2006/relationships/vmlDrawing" Target="../drawings/vmlDrawing37.vml"/><Relationship Id="rId6" Type="http://schemas.openxmlformats.org/officeDocument/2006/relationships/image" Target="../media/image144.wmf"/><Relationship Id="rId11" Type="http://schemas.openxmlformats.org/officeDocument/2006/relationships/oleObject" Target="../embeddings/oleObject145.bin"/><Relationship Id="rId5" Type="http://schemas.openxmlformats.org/officeDocument/2006/relationships/oleObject" Target="../embeddings/oleObject142.bin"/><Relationship Id="rId15" Type="http://schemas.openxmlformats.org/officeDocument/2006/relationships/oleObject" Target="../embeddings/oleObject147.bin"/><Relationship Id="rId10" Type="http://schemas.openxmlformats.org/officeDocument/2006/relationships/image" Target="../media/image146.wmf"/><Relationship Id="rId19" Type="http://schemas.openxmlformats.org/officeDocument/2006/relationships/oleObject" Target="../embeddings/oleObject149.bin"/><Relationship Id="rId4" Type="http://schemas.openxmlformats.org/officeDocument/2006/relationships/image" Target="../media/image143.wmf"/><Relationship Id="rId9" Type="http://schemas.openxmlformats.org/officeDocument/2006/relationships/oleObject" Target="../embeddings/oleObject144.bin"/><Relationship Id="rId14" Type="http://schemas.openxmlformats.org/officeDocument/2006/relationships/image" Target="../media/image148.wmf"/></Relationships>
</file>

<file path=ppt/slides/_rels/slide7.xml.rels><?xml version="1.0" encoding="UTF-8" standalone="yes"?>
<Relationships xmlns="http://schemas.openxmlformats.org/package/2006/relationships"><Relationship Id="rId3" Type="http://schemas.openxmlformats.org/officeDocument/2006/relationships/hyperlink" Target="http://scienceworld.wolfram.com/biography/photo-credits.html#Joule" TargetMode="Externa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7.bin"/><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FD8BA14B-4DD5-449C-AF27-6B1E809FE039}"/>
              </a:ext>
            </a:extLst>
          </p:cNvPr>
          <p:cNvSpPr/>
          <p:nvPr/>
        </p:nvSpPr>
        <p:spPr>
          <a:xfrm>
            <a:off x="-4763" y="0"/>
            <a:ext cx="9148763" cy="191611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2E75B6"/>
              </a:solidFill>
              <a:cs typeface="+mn-ea"/>
              <a:sym typeface="+mn-lt"/>
            </a:endParaRPr>
          </a:p>
        </p:txBody>
      </p:sp>
      <p:sp>
        <p:nvSpPr>
          <p:cNvPr id="7" name="Text Box 4">
            <a:extLst>
              <a:ext uri="{FF2B5EF4-FFF2-40B4-BE49-F238E27FC236}">
                <a16:creationId xmlns:a16="http://schemas.microsoft.com/office/drawing/2014/main" id="{575F007E-8F1C-409C-BE4B-A148EEFA06BE}"/>
              </a:ext>
            </a:extLst>
          </p:cNvPr>
          <p:cNvSpPr txBox="1">
            <a:spLocks noChangeArrowheads="1"/>
          </p:cNvSpPr>
          <p:nvPr/>
        </p:nvSpPr>
        <p:spPr bwMode="auto">
          <a:xfrm>
            <a:off x="2606675" y="1246188"/>
            <a:ext cx="548640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buFontTx/>
              <a:buNone/>
              <a:defRPr/>
            </a:pPr>
            <a:r>
              <a:rPr lang="zh-CN" altLang="en-US" sz="2000" dirty="0">
                <a:latin typeface="黑体" panose="02010609060101010101" pitchFamily="49" charset="-122"/>
                <a:ea typeface="黑体" panose="02010609060101010101" pitchFamily="49" charset="-122"/>
              </a:rPr>
              <a:t>授课人：洪旭佳 ┃ </a:t>
            </a:r>
            <a:r>
              <a:rPr lang="en-US" altLang="zh-CN" sz="2000" dirty="0">
                <a:latin typeface="+mn-lt"/>
                <a:ea typeface="黑体" panose="02010609060101010101" pitchFamily="49" charset="-122"/>
              </a:rPr>
              <a:t>hxuscnu@m.scnu.edu.cn </a:t>
            </a:r>
            <a:r>
              <a:rPr lang="en-US" altLang="zh-CN" sz="2000" dirty="0">
                <a:latin typeface="黑体" panose="02010609060101010101" pitchFamily="49" charset="-122"/>
                <a:ea typeface="黑体" panose="02010609060101010101" pitchFamily="49" charset="-122"/>
              </a:rPr>
              <a:t>              </a:t>
            </a:r>
          </a:p>
        </p:txBody>
      </p:sp>
      <p:pic>
        <p:nvPicPr>
          <p:cNvPr id="5124" name="图片 11">
            <a:extLst>
              <a:ext uri="{FF2B5EF4-FFF2-40B4-BE49-F238E27FC236}">
                <a16:creationId xmlns:a16="http://schemas.microsoft.com/office/drawing/2014/main" id="{5226BED5-16D1-452E-864D-4A7572C14AD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686550" y="5232400"/>
            <a:ext cx="2468563"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14">
            <a:extLst>
              <a:ext uri="{FF2B5EF4-FFF2-40B4-BE49-F238E27FC236}">
                <a16:creationId xmlns:a16="http://schemas.microsoft.com/office/drawing/2014/main" id="{48DD0500-C36A-4150-85D8-489239D5C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2450" y="5237163"/>
            <a:ext cx="20574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18">
            <a:extLst>
              <a:ext uri="{FF2B5EF4-FFF2-40B4-BE49-F238E27FC236}">
                <a16:creationId xmlns:a16="http://schemas.microsoft.com/office/drawing/2014/main" id="{97BB9EC3-F99C-4554-922E-020B0AAA53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207963"/>
            <a:ext cx="1293813" cy="1420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20">
            <a:extLst>
              <a:ext uri="{FF2B5EF4-FFF2-40B4-BE49-F238E27FC236}">
                <a16:creationId xmlns:a16="http://schemas.microsoft.com/office/drawing/2014/main" id="{ECF4CEAB-16AB-41C0-BD92-87064548ED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724" r="16495"/>
          <a:stretch>
            <a:fillRect/>
          </a:stretch>
        </p:blipFill>
        <p:spPr bwMode="auto">
          <a:xfrm>
            <a:off x="3879850" y="5218113"/>
            <a:ext cx="2806700"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图片 22">
            <a:extLst>
              <a:ext uri="{FF2B5EF4-FFF2-40B4-BE49-F238E27FC236}">
                <a16:creationId xmlns:a16="http://schemas.microsoft.com/office/drawing/2014/main" id="{74488994-8645-4B02-B033-60388CBF27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6588"/>
          <a:stretch>
            <a:fillRect/>
          </a:stretch>
        </p:blipFill>
        <p:spPr bwMode="auto">
          <a:xfrm>
            <a:off x="0" y="5229225"/>
            <a:ext cx="18224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2">
            <a:extLst>
              <a:ext uri="{FF2B5EF4-FFF2-40B4-BE49-F238E27FC236}">
                <a16:creationId xmlns:a16="http://schemas.microsoft.com/office/drawing/2014/main" id="{B6F73989-0FBC-4A58-B86D-B837A463AB4F}"/>
              </a:ext>
            </a:extLst>
          </p:cNvPr>
          <p:cNvSpPr txBox="1">
            <a:spLocks noChangeArrowheads="1"/>
          </p:cNvSpPr>
          <p:nvPr/>
        </p:nvSpPr>
        <p:spPr bwMode="auto">
          <a:xfrm>
            <a:off x="1612900" y="44450"/>
            <a:ext cx="5913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zh-CN" sz="4000" i="1">
                <a:ea typeface="楷体_GB2312" pitchFamily="49" charset="-122"/>
              </a:rPr>
              <a:t>    </a:t>
            </a:r>
            <a:r>
              <a:rPr lang="zh-CN" altLang="zh-CN" sz="3600" b="1">
                <a:latin typeface="黑体" panose="02010609060101010101" pitchFamily="49" charset="-122"/>
                <a:ea typeface="黑体" panose="02010609060101010101" pitchFamily="49" charset="-122"/>
              </a:rPr>
              <a:t>第二章  热力学第一定律</a:t>
            </a:r>
          </a:p>
        </p:txBody>
      </p:sp>
      <p:sp>
        <p:nvSpPr>
          <p:cNvPr id="11" name="Freeform 7">
            <a:extLst>
              <a:ext uri="{FF2B5EF4-FFF2-40B4-BE49-F238E27FC236}">
                <a16:creationId xmlns:a16="http://schemas.microsoft.com/office/drawing/2014/main" id="{03D65B13-AC5B-4844-97F2-B5167ABB9C18}"/>
              </a:ext>
            </a:extLst>
          </p:cNvPr>
          <p:cNvSpPr>
            <a:spLocks noEditPoints="1"/>
          </p:cNvSpPr>
          <p:nvPr/>
        </p:nvSpPr>
        <p:spPr bwMode="auto">
          <a:xfrm>
            <a:off x="2457450" y="1323975"/>
            <a:ext cx="252413" cy="252413"/>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solidFill>
          <a:ln>
            <a:noFill/>
          </a:ln>
        </p:spPr>
        <p:txBody>
          <a:bodyPr lIns="68563" tIns="34281" rIns="68563" bIns="34281"/>
          <a:lstStyle/>
          <a:p>
            <a:pPr>
              <a:defRPr/>
            </a:pPr>
            <a:endParaRPr lang="zh-CN" altLang="en-US">
              <a:solidFill>
                <a:schemeClr val="bg1"/>
              </a:solidFill>
              <a:cs typeface="+mn-ea"/>
              <a:sym typeface="+mn-lt"/>
            </a:endParaRPr>
          </a:p>
        </p:txBody>
      </p:sp>
      <p:pic>
        <p:nvPicPr>
          <p:cNvPr id="5131" name="Picture 3" descr="1_14_2">
            <a:extLst>
              <a:ext uri="{FF2B5EF4-FFF2-40B4-BE49-F238E27FC236}">
                <a16:creationId xmlns:a16="http://schemas.microsoft.com/office/drawing/2014/main" id="{7461FB76-D28D-4C60-9463-0315459318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875" y="2311400"/>
            <a:ext cx="357187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32" name="Object 4">
            <a:extLst>
              <a:ext uri="{FF2B5EF4-FFF2-40B4-BE49-F238E27FC236}">
                <a16:creationId xmlns:a16="http://schemas.microsoft.com/office/drawing/2014/main" id="{AC6FF6ED-C114-4083-9393-B24555A237FD}"/>
              </a:ext>
            </a:extLst>
          </p:cNvPr>
          <p:cNvGraphicFramePr>
            <a:graphicFrameLocks noChangeAspect="1"/>
          </p:cNvGraphicFramePr>
          <p:nvPr/>
        </p:nvGraphicFramePr>
        <p:xfrm>
          <a:off x="5076825" y="3308350"/>
          <a:ext cx="2490788" cy="609600"/>
        </p:xfrm>
        <a:graphic>
          <a:graphicData uri="http://schemas.openxmlformats.org/presentationml/2006/ole">
            <mc:AlternateContent xmlns:mc="http://schemas.openxmlformats.org/markup-compatibility/2006">
              <mc:Choice xmlns:v="urn:schemas-microsoft-com:vml" Requires="v">
                <p:oleObj spid="_x0000_s2137" r:id="rId9" imgW="826217" imgH="203377" progId="Equation.DSMT4">
                  <p:embed/>
                </p:oleObj>
              </mc:Choice>
              <mc:Fallback>
                <p:oleObj r:id="rId9" imgW="826217" imgH="203377" progId="Equation.DSMT4">
                  <p:embed/>
                  <p:pic>
                    <p:nvPicPr>
                      <p:cNvPr id="5132" name="Object 4">
                        <a:extLst>
                          <a:ext uri="{FF2B5EF4-FFF2-40B4-BE49-F238E27FC236}">
                            <a16:creationId xmlns:a16="http://schemas.microsoft.com/office/drawing/2014/main" id="{AC6FF6ED-C114-4083-9393-B24555A237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825" y="3308350"/>
                        <a:ext cx="2490788"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BF34FB2F-B2FD-417E-A744-20BB33012067}"/>
              </a:ext>
            </a:extLst>
          </p:cNvPr>
          <p:cNvSpPr txBox="1">
            <a:spLocks noChangeArrowheads="1"/>
          </p:cNvSpPr>
          <p:nvPr/>
        </p:nvSpPr>
        <p:spPr bwMode="auto">
          <a:xfrm>
            <a:off x="1011873" y="57151"/>
            <a:ext cx="6264275" cy="914400"/>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solidFill>
                  <a:srgbClr val="FF0000"/>
                </a:solidFill>
                <a:latin typeface="黑体" panose="02010609060101010101" pitchFamily="49" charset="-122"/>
              </a:rPr>
              <a:t>        </a:t>
            </a:r>
            <a:r>
              <a:rPr lang="zh-CN" altLang="zh-CN" sz="3200" b="1" dirty="0">
                <a:latin typeface="黑体" panose="02010609060101010101" pitchFamily="49" charset="-122"/>
              </a:rPr>
              <a:t>热力学第一定律</a:t>
            </a:r>
          </a:p>
          <a:p>
            <a:pPr eaLnBrk="1" fontAlgn="t" hangingPunct="1"/>
            <a:r>
              <a:rPr lang="en-US" altLang="zh-CN" sz="2800" dirty="0">
                <a:latin typeface="+mn-lt"/>
              </a:rPr>
              <a:t> </a:t>
            </a:r>
            <a:r>
              <a:rPr lang="zh-CN" altLang="zh-CN" sz="2800" dirty="0">
                <a:latin typeface="+mn-lt"/>
              </a:rPr>
              <a:t>（The First Law of </a:t>
            </a:r>
            <a:r>
              <a:rPr lang="zh-CN" altLang="zh-CN" sz="2800" dirty="0">
                <a:latin typeface="+mn-lt"/>
                <a:ea typeface="宋体" panose="02010600030101010101" pitchFamily="2" charset="-122"/>
              </a:rPr>
              <a:t>Thermodynamics）</a:t>
            </a:r>
          </a:p>
        </p:txBody>
      </p:sp>
      <p:sp>
        <p:nvSpPr>
          <p:cNvPr id="12291" name="Text Box 3">
            <a:extLst>
              <a:ext uri="{FF2B5EF4-FFF2-40B4-BE49-F238E27FC236}">
                <a16:creationId xmlns:a16="http://schemas.microsoft.com/office/drawing/2014/main" id="{5EBDDD36-2D0E-4FEB-BD07-7BDCF29A69B7}"/>
              </a:ext>
            </a:extLst>
          </p:cNvPr>
          <p:cNvSpPr txBox="1">
            <a:spLocks noChangeArrowheads="1"/>
          </p:cNvSpPr>
          <p:nvPr/>
        </p:nvSpPr>
        <p:spPr bwMode="auto">
          <a:xfrm>
            <a:off x="179388" y="4662805"/>
            <a:ext cx="8713787" cy="1704975"/>
          </a:xfrm>
          <a:prstGeom prst="rect">
            <a:avLst/>
          </a:prstGeom>
          <a:solidFill>
            <a:schemeClr val="accent1">
              <a:lumMod val="40000"/>
              <a:lumOff val="60000"/>
            </a:schemeClr>
          </a:solidFill>
          <a:ln w="38100" cap="sq">
            <a:solidFill>
              <a:srgbClr val="008000"/>
            </a:solidFill>
            <a:miter lim="800000"/>
            <a:headEnd/>
            <a:tailEnd/>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lnSpc>
                <a:spcPct val="130000"/>
              </a:lnSpc>
            </a:pPr>
            <a:r>
              <a:rPr lang="zh-CN" altLang="zh-CN" sz="2800" dirty="0">
                <a:latin typeface="Times New Roman" panose="02020603050405020304" pitchFamily="18" charset="0"/>
              </a:rPr>
              <a:t>热力学第一定律</a:t>
            </a:r>
            <a:r>
              <a:rPr lang="zh-CN" altLang="zh-CN" sz="2800" dirty="0">
                <a:solidFill>
                  <a:srgbClr val="FF3300"/>
                </a:solidFill>
                <a:latin typeface="Times New Roman" panose="02020603050405020304" pitchFamily="18" charset="0"/>
              </a:rPr>
              <a:t>是能量守恒与转化定律在热现象领域内所具有的特殊形式，</a:t>
            </a:r>
            <a:r>
              <a:rPr lang="zh-CN" altLang="zh-CN" sz="2800" dirty="0">
                <a:latin typeface="Times New Roman" panose="02020603050405020304" pitchFamily="18" charset="0"/>
              </a:rPr>
              <a:t>说明热力学能、热和功之间可以相互转化以及转化间的定量关系，但总的能量不变</a:t>
            </a:r>
            <a:r>
              <a:rPr lang="zh-CN" altLang="zh-CN" sz="2400" dirty="0">
                <a:latin typeface="Times New Roman" panose="02020603050405020304" pitchFamily="18" charset="0"/>
              </a:rPr>
              <a:t>。</a:t>
            </a:r>
            <a:endParaRPr lang="zh-CN" altLang="zh-CN" sz="2400" dirty="0">
              <a:latin typeface="Times New Roman" panose="02020603050405020304" pitchFamily="18" charset="0"/>
              <a:ea typeface="宋体" panose="02010600030101010101" pitchFamily="2" charset="-122"/>
            </a:endParaRPr>
          </a:p>
        </p:txBody>
      </p:sp>
      <p:sp>
        <p:nvSpPr>
          <p:cNvPr id="12292" name="Text Box 4">
            <a:extLst>
              <a:ext uri="{FF2B5EF4-FFF2-40B4-BE49-F238E27FC236}">
                <a16:creationId xmlns:a16="http://schemas.microsoft.com/office/drawing/2014/main" id="{65F5CE38-78E4-4BE1-A1F5-119F4A9D8E29}"/>
              </a:ext>
            </a:extLst>
          </p:cNvPr>
          <p:cNvSpPr txBox="1">
            <a:spLocks noChangeArrowheads="1"/>
          </p:cNvSpPr>
          <p:nvPr/>
        </p:nvSpPr>
        <p:spPr bwMode="auto">
          <a:xfrm>
            <a:off x="177800" y="1108236"/>
            <a:ext cx="8642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en-US" altLang="zh-CN" sz="2800" dirty="0" smtClean="0">
                <a:latin typeface="Arial" panose="020B0604020202020204" pitchFamily="34" charset="0"/>
              </a:rPr>
              <a:t>     </a:t>
            </a:r>
            <a:r>
              <a:rPr lang="zh-CN" altLang="zh-CN" sz="2800" dirty="0" smtClean="0">
                <a:latin typeface="Arial" panose="020B0604020202020204" pitchFamily="34" charset="0"/>
              </a:rPr>
              <a:t>任何</a:t>
            </a:r>
            <a:r>
              <a:rPr lang="zh-CN" altLang="zh-CN" sz="2800" dirty="0">
                <a:latin typeface="Arial" panose="020B0604020202020204" pitchFamily="34" charset="0"/>
              </a:rPr>
              <a:t>封闭体系的热力学能变化都是由于体系与环境间有热、功的传递的结果</a:t>
            </a:r>
          </a:p>
        </p:txBody>
      </p:sp>
      <p:sp>
        <p:nvSpPr>
          <p:cNvPr id="12293" name="Text Box 5">
            <a:extLst>
              <a:ext uri="{FF2B5EF4-FFF2-40B4-BE49-F238E27FC236}">
                <a16:creationId xmlns:a16="http://schemas.microsoft.com/office/drawing/2014/main" id="{E0A2D46A-A381-4F0F-83A4-E921E207164A}"/>
              </a:ext>
            </a:extLst>
          </p:cNvPr>
          <p:cNvSpPr txBox="1">
            <a:spLocks noChangeArrowheads="1"/>
          </p:cNvSpPr>
          <p:nvPr/>
        </p:nvSpPr>
        <p:spPr bwMode="auto">
          <a:xfrm>
            <a:off x="1786255" y="2051368"/>
            <a:ext cx="5976938" cy="4921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3200" dirty="0">
                <a:solidFill>
                  <a:srgbClr val="FF3300"/>
                </a:solidFill>
                <a:latin typeface="Times New Roman" panose="02020603050405020304" pitchFamily="18" charset="0"/>
                <a:ea typeface="宋体" panose="02010600030101010101" pitchFamily="2" charset="-122"/>
                <a:sym typeface="Symbol" panose="05050102010706020507" pitchFamily="18" charset="2"/>
              </a:rPr>
              <a:t></a:t>
            </a:r>
            <a:r>
              <a:rPr lang="zh-CN" altLang="zh-CN" sz="3200" i="1" dirty="0">
                <a:solidFill>
                  <a:srgbClr val="FF3300"/>
                </a:solidFill>
                <a:latin typeface="Times New Roman" panose="02020603050405020304" pitchFamily="18" charset="0"/>
                <a:ea typeface="宋体" panose="02010600030101010101" pitchFamily="2" charset="-122"/>
              </a:rPr>
              <a:t>U = Q + W = Q + （W</a:t>
            </a:r>
            <a:r>
              <a:rPr lang="zh-CN" altLang="zh-CN" sz="3200" i="1" baseline="-25000" dirty="0">
                <a:solidFill>
                  <a:srgbClr val="FF3300"/>
                </a:solidFill>
                <a:latin typeface="Times New Roman" panose="02020603050405020304" pitchFamily="18" charset="0"/>
                <a:ea typeface="宋体" panose="02010600030101010101" pitchFamily="2" charset="-122"/>
              </a:rPr>
              <a:t>e</a:t>
            </a:r>
            <a:r>
              <a:rPr lang="zh-CN" altLang="zh-CN" sz="3200" i="1" dirty="0">
                <a:solidFill>
                  <a:srgbClr val="FF3300"/>
                </a:solidFill>
                <a:latin typeface="Times New Roman" panose="02020603050405020304" pitchFamily="18" charset="0"/>
                <a:ea typeface="宋体" panose="02010600030101010101" pitchFamily="2" charset="-122"/>
              </a:rPr>
              <a:t> + W</a:t>
            </a:r>
            <a:r>
              <a:rPr lang="zh-CN" altLang="zh-CN" sz="3200" i="1" baseline="-25000" dirty="0">
                <a:solidFill>
                  <a:srgbClr val="FF3300"/>
                </a:solidFill>
                <a:latin typeface="Times New Roman" panose="02020603050405020304" pitchFamily="18" charset="0"/>
                <a:ea typeface="宋体" panose="02010600030101010101" pitchFamily="2" charset="-122"/>
              </a:rPr>
              <a:t>f</a:t>
            </a:r>
            <a:r>
              <a:rPr lang="zh-CN" altLang="zh-CN" sz="3200" i="1" dirty="0">
                <a:solidFill>
                  <a:srgbClr val="FF3300"/>
                </a:solidFill>
                <a:latin typeface="Times New Roman" panose="02020603050405020304" pitchFamily="18" charset="0"/>
                <a:ea typeface="宋体" panose="02010600030101010101" pitchFamily="2" charset="-122"/>
              </a:rPr>
              <a:t>）</a:t>
            </a:r>
            <a:endParaRPr lang="zh-CN" altLang="zh-CN" sz="2800" i="1" dirty="0">
              <a:latin typeface="Arial" panose="020B0604020202020204" pitchFamily="34" charset="0"/>
              <a:ea typeface="宋体" panose="02010600030101010101" pitchFamily="2" charset="-122"/>
            </a:endParaRPr>
          </a:p>
        </p:txBody>
      </p:sp>
      <p:sp>
        <p:nvSpPr>
          <p:cNvPr id="12294" name="Text Box 6">
            <a:extLst>
              <a:ext uri="{FF2B5EF4-FFF2-40B4-BE49-F238E27FC236}">
                <a16:creationId xmlns:a16="http://schemas.microsoft.com/office/drawing/2014/main" id="{DF553BAF-B65F-4D77-8477-529BC17E4961}"/>
              </a:ext>
            </a:extLst>
          </p:cNvPr>
          <p:cNvSpPr txBox="1">
            <a:spLocks noChangeArrowheads="1"/>
          </p:cNvSpPr>
          <p:nvPr/>
        </p:nvSpPr>
        <p:spPr bwMode="auto">
          <a:xfrm>
            <a:off x="189548" y="2723833"/>
            <a:ext cx="8642350" cy="9747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3200" dirty="0">
                <a:latin typeface="Times New Roman" panose="02020603050405020304" pitchFamily="18" charset="0"/>
              </a:rPr>
              <a:t>对微小变化：</a:t>
            </a:r>
          </a:p>
          <a:p>
            <a:pPr eaLnBrk="1" fontAlgn="t" hangingPunct="1"/>
            <a:r>
              <a:rPr lang="zh-CN" altLang="zh-CN" sz="3200" dirty="0">
                <a:latin typeface="Times New Roman" panose="02020603050405020304" pitchFamily="18" charset="0"/>
              </a:rPr>
              <a:t>        </a:t>
            </a:r>
            <a:r>
              <a:rPr lang="zh-CN" altLang="zh-CN" sz="3200" dirty="0">
                <a:latin typeface="Times New Roman" panose="02020603050405020304" pitchFamily="18" charset="0"/>
                <a:ea typeface="宋体" panose="02010600030101010101" pitchFamily="2" charset="-122"/>
              </a:rPr>
              <a:t>d</a:t>
            </a:r>
            <a:r>
              <a:rPr lang="zh-CN" altLang="zh-CN" sz="3200" i="1" dirty="0">
                <a:latin typeface="Times New Roman" panose="02020603050405020304" pitchFamily="18" charset="0"/>
                <a:ea typeface="宋体" panose="02010600030101010101" pitchFamily="2" charset="-122"/>
              </a:rPr>
              <a:t>U =</a:t>
            </a:r>
            <a:r>
              <a:rPr lang="zh-CN" altLang="zh-CN" sz="3200" dirty="0">
                <a:latin typeface="Times New Roman" panose="02020603050405020304" pitchFamily="18" charset="0"/>
                <a:ea typeface="宋体" panose="02010600030101010101" pitchFamily="2" charset="-122"/>
                <a:sym typeface="Symbol" panose="05050102010706020507" pitchFamily="18" charset="2"/>
              </a:rPr>
              <a:t></a:t>
            </a:r>
            <a:r>
              <a:rPr lang="zh-CN" altLang="zh-CN" sz="3200" i="1" dirty="0">
                <a:latin typeface="Times New Roman" panose="02020603050405020304" pitchFamily="18" charset="0"/>
                <a:ea typeface="宋体" panose="02010600030101010101" pitchFamily="2" charset="-122"/>
              </a:rPr>
              <a:t>Q +</a:t>
            </a:r>
            <a:r>
              <a:rPr lang="zh-CN" altLang="zh-CN" sz="3200" dirty="0">
                <a:latin typeface="Times New Roman" panose="02020603050405020304" pitchFamily="18" charset="0"/>
                <a:ea typeface="宋体" panose="02010600030101010101" pitchFamily="2" charset="-122"/>
                <a:sym typeface="Symbol" panose="05050102010706020507" pitchFamily="18" charset="2"/>
              </a:rPr>
              <a:t></a:t>
            </a:r>
            <a:r>
              <a:rPr lang="zh-CN" altLang="zh-CN" sz="3200" i="1" dirty="0">
                <a:latin typeface="Times New Roman" panose="02020603050405020304" pitchFamily="18" charset="0"/>
                <a:ea typeface="宋体" panose="02010600030101010101" pitchFamily="2" charset="-122"/>
              </a:rPr>
              <a:t>W =</a:t>
            </a:r>
            <a:r>
              <a:rPr lang="zh-CN" altLang="zh-CN" sz="3200" dirty="0">
                <a:latin typeface="Times New Roman" panose="02020603050405020304" pitchFamily="18" charset="0"/>
                <a:ea typeface="宋体" panose="02010600030101010101" pitchFamily="2" charset="-122"/>
                <a:sym typeface="Symbol" panose="05050102010706020507" pitchFamily="18" charset="2"/>
              </a:rPr>
              <a:t></a:t>
            </a:r>
            <a:r>
              <a:rPr lang="zh-CN" altLang="zh-CN" sz="3200" i="1" dirty="0">
                <a:latin typeface="Times New Roman" panose="02020603050405020304" pitchFamily="18" charset="0"/>
                <a:ea typeface="宋体" panose="02010600030101010101" pitchFamily="2" charset="-122"/>
              </a:rPr>
              <a:t>Q + （</a:t>
            </a:r>
            <a:r>
              <a:rPr lang="zh-CN" altLang="zh-CN" sz="3200" dirty="0">
                <a:ea typeface="宋体" panose="02010600030101010101" pitchFamily="2" charset="-122"/>
                <a:sym typeface="Symbol" panose="05050102010706020507" pitchFamily="18" charset="2"/>
              </a:rPr>
              <a:t></a:t>
            </a:r>
            <a:r>
              <a:rPr lang="zh-CN" altLang="zh-CN" sz="3200" b="1" dirty="0">
                <a:ea typeface="宋体" panose="02010600030101010101" pitchFamily="2" charset="-122"/>
              </a:rPr>
              <a:t> </a:t>
            </a:r>
            <a:r>
              <a:rPr lang="zh-CN" altLang="zh-CN" sz="3200" i="1" dirty="0">
                <a:ea typeface="宋体" panose="02010600030101010101" pitchFamily="2" charset="-122"/>
              </a:rPr>
              <a:t>We</a:t>
            </a:r>
            <a:r>
              <a:rPr lang="zh-CN" altLang="zh-CN" sz="3200" i="1" dirty="0">
                <a:latin typeface="Times New Roman" panose="02020603050405020304" pitchFamily="18" charset="0"/>
                <a:ea typeface="宋体" panose="02010600030101010101" pitchFamily="2" charset="-122"/>
              </a:rPr>
              <a:t>  + </a:t>
            </a:r>
            <a:r>
              <a:rPr lang="zh-CN" altLang="zh-CN" sz="3200" dirty="0">
                <a:ea typeface="宋体" panose="02010600030101010101" pitchFamily="2" charset="-122"/>
                <a:sym typeface="Symbol" panose="05050102010706020507" pitchFamily="18" charset="2"/>
              </a:rPr>
              <a:t></a:t>
            </a:r>
            <a:r>
              <a:rPr lang="zh-CN" altLang="zh-CN" sz="3200" b="1" dirty="0">
                <a:ea typeface="宋体" panose="02010600030101010101" pitchFamily="2" charset="-122"/>
              </a:rPr>
              <a:t> </a:t>
            </a:r>
            <a:r>
              <a:rPr lang="zh-CN" altLang="zh-CN" sz="3200" i="1" dirty="0">
                <a:latin typeface="Times New Roman" panose="02020603050405020304" pitchFamily="18" charset="0"/>
                <a:ea typeface="宋体" panose="02010600030101010101" pitchFamily="2" charset="-122"/>
              </a:rPr>
              <a:t>W</a:t>
            </a:r>
            <a:r>
              <a:rPr lang="zh-CN" altLang="zh-CN" sz="3200" i="1" baseline="-25000" dirty="0">
                <a:latin typeface="Times New Roman" panose="02020603050405020304" pitchFamily="18" charset="0"/>
                <a:ea typeface="宋体" panose="02010600030101010101" pitchFamily="2" charset="-122"/>
              </a:rPr>
              <a:t>f）</a:t>
            </a:r>
          </a:p>
        </p:txBody>
      </p:sp>
      <p:sp>
        <p:nvSpPr>
          <p:cNvPr id="9" name="矩形 8">
            <a:extLst>
              <a:ext uri="{FF2B5EF4-FFF2-40B4-BE49-F238E27FC236}">
                <a16:creationId xmlns:a16="http://schemas.microsoft.com/office/drawing/2014/main" id="{98BF6787-969C-4F76-94B7-78891EC49FF0}"/>
              </a:ext>
            </a:extLst>
          </p:cNvPr>
          <p:cNvSpPr>
            <a:spLocks noChangeArrowheads="1"/>
          </p:cNvSpPr>
          <p:nvPr/>
        </p:nvSpPr>
        <p:spPr bwMode="auto">
          <a:xfrm>
            <a:off x="112078" y="3865880"/>
            <a:ext cx="8858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lnSpc>
                <a:spcPct val="125000"/>
              </a:lnSpc>
            </a:pPr>
            <a:r>
              <a:rPr lang="en-US" altLang="zh-CN" sz="2400" b="1" dirty="0">
                <a:solidFill>
                  <a:srgbClr val="FF0000"/>
                </a:solidFill>
                <a:latin typeface="Times New Roman" panose="02020603050405020304" pitchFamily="18" charset="0"/>
                <a:cs typeface="Times New Roman" panose="02020603050405020304" pitchFamily="18" charset="0"/>
              </a:rPr>
              <a:t>U</a:t>
            </a:r>
            <a:r>
              <a:rPr lang="zh-CN" altLang="en-US" sz="2400" b="1" dirty="0">
                <a:solidFill>
                  <a:srgbClr val="FF0000"/>
                </a:solidFill>
                <a:latin typeface="Times New Roman" panose="02020603050405020304" pitchFamily="18" charset="0"/>
                <a:cs typeface="Times New Roman" panose="02020603050405020304" pitchFamily="18" charset="0"/>
              </a:rPr>
              <a:t>微小变化可用</a:t>
            </a:r>
            <a:r>
              <a:rPr lang="en-US" altLang="zh-CN" sz="2400" b="1" dirty="0" err="1">
                <a:solidFill>
                  <a:srgbClr val="FF0000"/>
                </a:solidFill>
                <a:latin typeface="Times New Roman" panose="02020603050405020304" pitchFamily="18" charset="0"/>
                <a:cs typeface="Times New Roman" panose="02020603050405020304" pitchFamily="18" charset="0"/>
              </a:rPr>
              <a:t>d</a:t>
            </a:r>
            <a:r>
              <a:rPr lang="en-US" altLang="zh-CN" sz="2400" b="1" i="1" dirty="0" err="1">
                <a:solidFill>
                  <a:srgbClr val="FF0000"/>
                </a:solidFill>
                <a:latin typeface="Times New Roman" panose="02020603050405020304" pitchFamily="18" charset="0"/>
                <a:cs typeface="Times New Roman" panose="02020603050405020304" pitchFamily="18" charset="0"/>
              </a:rPr>
              <a:t>U</a:t>
            </a:r>
            <a:r>
              <a:rPr lang="zh-CN" altLang="en-US" sz="2400" b="1" dirty="0">
                <a:solidFill>
                  <a:srgbClr val="FF0000"/>
                </a:solidFill>
                <a:latin typeface="Times New Roman" panose="02020603050405020304" pitchFamily="18" charset="0"/>
                <a:cs typeface="Times New Roman" panose="02020603050405020304" pitchFamily="18" charset="0"/>
              </a:rPr>
              <a:t>表示；</a:t>
            </a:r>
            <a:r>
              <a:rPr lang="en-US" altLang="zh-CN" sz="2400" b="1" i="1" dirty="0">
                <a:solidFill>
                  <a:srgbClr val="FF0000"/>
                </a:solidFill>
                <a:latin typeface="Times New Roman" panose="02020603050405020304" pitchFamily="18" charset="0"/>
                <a:cs typeface="Times New Roman" panose="02020603050405020304" pitchFamily="18" charset="0"/>
              </a:rPr>
              <a:t>Q</a:t>
            </a:r>
            <a:r>
              <a:rPr lang="zh-CN" altLang="en-US" sz="2400" b="1" dirty="0">
                <a:solidFill>
                  <a:srgbClr val="FF0000"/>
                </a:solidFill>
                <a:latin typeface="Times New Roman" panose="02020603050405020304" pitchFamily="18" charset="0"/>
                <a:cs typeface="Times New Roman" panose="02020603050405020304" pitchFamily="18" charset="0"/>
              </a:rPr>
              <a:t>和</a:t>
            </a:r>
            <a:r>
              <a:rPr lang="en-US" altLang="zh-CN" sz="2400" b="1" i="1" dirty="0">
                <a:solidFill>
                  <a:srgbClr val="FF0000"/>
                </a:solidFill>
                <a:latin typeface="Times New Roman" panose="02020603050405020304" pitchFamily="18" charset="0"/>
                <a:cs typeface="Times New Roman" panose="02020603050405020304" pitchFamily="18" charset="0"/>
              </a:rPr>
              <a:t>W</a:t>
            </a:r>
            <a:r>
              <a:rPr lang="zh-CN" altLang="en-US" sz="2400" b="1" dirty="0">
                <a:solidFill>
                  <a:srgbClr val="FF0000"/>
                </a:solidFill>
                <a:latin typeface="Times New Roman" panose="02020603050405020304" pitchFamily="18" charset="0"/>
                <a:cs typeface="Times New Roman" panose="02020603050405020304" pitchFamily="18" charset="0"/>
              </a:rPr>
              <a:t>不是状态函数，微小变化用</a:t>
            </a:r>
            <a:r>
              <a:rPr lang="zh-CN" alt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zh-CN" altLang="en-US" sz="2400" b="1" dirty="0">
                <a:solidFill>
                  <a:srgbClr val="FF0000"/>
                </a:solidFill>
                <a:latin typeface="Times New Roman" panose="02020603050405020304" pitchFamily="18" charset="0"/>
                <a:cs typeface="Times New Roman" panose="02020603050405020304" pitchFamily="18" charset="0"/>
              </a:rPr>
              <a:t>表示</a:t>
            </a:r>
            <a:endParaRPr kumimoji="1"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out)">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diamond(in)">
                                      <p:cBhvr>
                                        <p:cTn id="12" dur="2000"/>
                                        <p:tgtEl>
                                          <p:spTgt spid="12292"/>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2293"/>
                                        </p:tgtEl>
                                        <p:attrNameLst>
                                          <p:attrName>style.visibility</p:attrName>
                                        </p:attrNameLst>
                                      </p:cBhvr>
                                      <p:to>
                                        <p:strVal val="visible"/>
                                      </p:to>
                                    </p:set>
                                    <p:animEffect transition="in" filter="diamond(in)">
                                      <p:cBhvr>
                                        <p:cTn id="15" dur="2000"/>
                                        <p:tgtEl>
                                          <p:spTgt spid="1229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2294"/>
                                        </p:tgtEl>
                                        <p:attrNameLst>
                                          <p:attrName>style.visibility</p:attrName>
                                        </p:attrNameLst>
                                      </p:cBhvr>
                                      <p:to>
                                        <p:strVal val="visible"/>
                                      </p:to>
                                    </p:set>
                                    <p:animEffect transition="in" filter="diamond(in)">
                                      <p:cBhvr>
                                        <p:cTn id="20" dur="2000"/>
                                        <p:tgtEl>
                                          <p:spTgt spid="1229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2291"/>
                                        </p:tgtEl>
                                        <p:attrNameLst>
                                          <p:attrName>style.visibility</p:attrName>
                                        </p:attrNameLst>
                                      </p:cBhvr>
                                      <p:to>
                                        <p:strVal val="visible"/>
                                      </p:to>
                                    </p:set>
                                    <p:animEffect transition="in" filter="diamond(in)">
                                      <p:cBhvr>
                                        <p:cTn id="30"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autoUpdateAnimBg="0"/>
      <p:bldP spid="12292" grpId="0" autoUpdateAnimBg="0"/>
      <p:bldP spid="12293" grpId="0" animBg="1" autoUpdateAnimBg="0"/>
      <p:bldP spid="12294" grpId="0" animBg="1" autoUpdateAnimBg="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9F6AD5A5-1403-49BD-827B-8901CEAB5E86}"/>
              </a:ext>
            </a:extLst>
          </p:cNvPr>
          <p:cNvSpPr txBox="1">
            <a:spLocks noChangeArrowheads="1"/>
          </p:cNvSpPr>
          <p:nvPr/>
        </p:nvSpPr>
        <p:spPr bwMode="auto">
          <a:xfrm>
            <a:off x="395288" y="2636838"/>
            <a:ext cx="8326437" cy="4270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en-US" sz="2800">
                <a:solidFill>
                  <a:srgbClr val="FF0000"/>
                </a:solidFill>
                <a:latin typeface="黑体" panose="02010609060101010101" pitchFamily="49" charset="-122"/>
              </a:rPr>
              <a:t>第一类永动机（</a:t>
            </a:r>
            <a:r>
              <a:rPr lang="en-US" altLang="zh-CN" sz="2800">
                <a:solidFill>
                  <a:srgbClr val="FF0000"/>
                </a:solidFill>
                <a:latin typeface="Times New Roman" panose="02020603050405020304" pitchFamily="18" charset="0"/>
              </a:rPr>
              <a:t>first kind of perpetual motion mechine</a:t>
            </a:r>
            <a:r>
              <a:rPr lang="zh-CN" altLang="en-US" sz="2800">
                <a:solidFill>
                  <a:srgbClr val="FF0000"/>
                </a:solidFill>
                <a:latin typeface="黑体" panose="02010609060101010101" pitchFamily="49" charset="-122"/>
              </a:rPr>
              <a:t>)</a:t>
            </a:r>
          </a:p>
        </p:txBody>
      </p:sp>
      <p:sp>
        <p:nvSpPr>
          <p:cNvPr id="45059" name="Text Box 3">
            <a:extLst>
              <a:ext uri="{FF2B5EF4-FFF2-40B4-BE49-F238E27FC236}">
                <a16:creationId xmlns:a16="http://schemas.microsoft.com/office/drawing/2014/main" id="{321E33A9-B836-4978-8A28-CE5F7EBE6F8C}"/>
              </a:ext>
            </a:extLst>
          </p:cNvPr>
          <p:cNvSpPr txBox="1">
            <a:spLocks noChangeArrowheads="1"/>
          </p:cNvSpPr>
          <p:nvPr/>
        </p:nvSpPr>
        <p:spPr bwMode="auto">
          <a:xfrm>
            <a:off x="323850" y="3429000"/>
            <a:ext cx="8201025" cy="1924050"/>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lnSpc>
                <a:spcPct val="150000"/>
              </a:lnSpc>
            </a:pPr>
            <a:r>
              <a:rPr lang="zh-CN" altLang="zh-CN" sz="2800" dirty="0">
                <a:latin typeface="Times New Roman" panose="02020603050405020304" pitchFamily="18" charset="0"/>
              </a:rPr>
              <a:t>	一种既不靠外界提供能量，本身也不减少能量，却可以不断对外作功的机器称为第一类永动机，它显然与能量守恒定律矛盾。</a:t>
            </a:r>
            <a:endParaRPr lang="zh-CN" altLang="zh-CN" sz="2800" dirty="0">
              <a:latin typeface="Times New Roman" panose="02020603050405020304" pitchFamily="18" charset="0"/>
              <a:ea typeface="宋体" panose="02010600030101010101" pitchFamily="2" charset="-122"/>
            </a:endParaRPr>
          </a:p>
        </p:txBody>
      </p:sp>
      <p:sp>
        <p:nvSpPr>
          <p:cNvPr id="45060" name="Text Box 4">
            <a:extLst>
              <a:ext uri="{FF2B5EF4-FFF2-40B4-BE49-F238E27FC236}">
                <a16:creationId xmlns:a16="http://schemas.microsoft.com/office/drawing/2014/main" id="{DCD9CCC6-7BB5-4146-995D-DBA7A04E344C}"/>
              </a:ext>
            </a:extLst>
          </p:cNvPr>
          <p:cNvSpPr txBox="1">
            <a:spLocks noChangeArrowheads="1"/>
          </p:cNvSpPr>
          <p:nvPr/>
        </p:nvSpPr>
        <p:spPr bwMode="auto">
          <a:xfrm>
            <a:off x="323850" y="1628775"/>
            <a:ext cx="8496300" cy="512763"/>
          </a:xfrm>
          <a:prstGeom prst="rect">
            <a:avLst/>
          </a:prstGeom>
          <a:solidFill>
            <a:schemeClr val="accent1">
              <a:lumMod val="40000"/>
              <a:lumOff val="60000"/>
            </a:schemeClr>
          </a:solid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lnSpc>
                <a:spcPct val="120000"/>
              </a:lnSpc>
            </a:pPr>
            <a:r>
              <a:rPr lang="zh-CN" altLang="zh-CN" sz="2800" dirty="0">
                <a:latin typeface="Times New Roman" panose="02020603050405020304" pitchFamily="18" charset="0"/>
              </a:rPr>
              <a:t>也可以表述为：</a:t>
            </a:r>
            <a:r>
              <a:rPr lang="zh-CN" altLang="zh-CN" sz="2800" dirty="0">
                <a:solidFill>
                  <a:srgbClr val="0000FF"/>
                </a:solidFill>
                <a:latin typeface="Times New Roman" panose="02020603050405020304" pitchFamily="18" charset="0"/>
              </a:rPr>
              <a:t>第一类永动机是不可能制成的</a:t>
            </a:r>
            <a:r>
              <a:rPr lang="zh-CN" altLang="zh-CN" sz="2800" dirty="0">
                <a:latin typeface="Times New Roman" panose="02020603050405020304" pitchFamily="18" charset="0"/>
              </a:rPr>
              <a:t>。</a:t>
            </a:r>
          </a:p>
        </p:txBody>
      </p:sp>
      <p:sp>
        <p:nvSpPr>
          <p:cNvPr id="45062" name="Text Box 6">
            <a:extLst>
              <a:ext uri="{FF2B5EF4-FFF2-40B4-BE49-F238E27FC236}">
                <a16:creationId xmlns:a16="http://schemas.microsoft.com/office/drawing/2014/main" id="{58DBCEDA-4273-492C-8E5E-29890D97B688}"/>
              </a:ext>
            </a:extLst>
          </p:cNvPr>
          <p:cNvSpPr txBox="1">
            <a:spLocks noChangeArrowheads="1"/>
          </p:cNvSpPr>
          <p:nvPr/>
        </p:nvSpPr>
        <p:spPr bwMode="auto">
          <a:xfrm>
            <a:off x="539750" y="5661025"/>
            <a:ext cx="5688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2800">
                <a:solidFill>
                  <a:srgbClr val="FF0000"/>
                </a:solidFill>
                <a:latin typeface="Arial" panose="020B0604020202020204" pitchFamily="34" charset="0"/>
              </a:rPr>
              <a:t>第一定律是人类经验的总结。</a:t>
            </a:r>
          </a:p>
        </p:txBody>
      </p:sp>
      <p:sp>
        <p:nvSpPr>
          <p:cNvPr id="7" name="Text Box 2">
            <a:extLst>
              <a:ext uri="{FF2B5EF4-FFF2-40B4-BE49-F238E27FC236}">
                <a16:creationId xmlns:a16="http://schemas.microsoft.com/office/drawing/2014/main" id="{28EC8D95-D539-4355-8C2E-4F93B32C0386}"/>
              </a:ext>
            </a:extLst>
          </p:cNvPr>
          <p:cNvSpPr txBox="1">
            <a:spLocks noChangeArrowheads="1"/>
          </p:cNvSpPr>
          <p:nvPr/>
        </p:nvSpPr>
        <p:spPr bwMode="auto">
          <a:xfrm>
            <a:off x="1011873" y="57151"/>
            <a:ext cx="6264275" cy="914400"/>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solidFill>
                  <a:srgbClr val="FF0000"/>
                </a:solidFill>
                <a:latin typeface="黑体" panose="02010609060101010101" pitchFamily="49" charset="-122"/>
              </a:rPr>
              <a:t>        </a:t>
            </a:r>
            <a:r>
              <a:rPr lang="zh-CN" altLang="zh-CN" sz="3200" b="1" dirty="0">
                <a:latin typeface="黑体" panose="02010609060101010101" pitchFamily="49" charset="-122"/>
              </a:rPr>
              <a:t>热力学第一定律</a:t>
            </a:r>
          </a:p>
          <a:p>
            <a:pPr eaLnBrk="1" fontAlgn="t" hangingPunct="1"/>
            <a:r>
              <a:rPr lang="en-US" altLang="zh-CN" sz="2800" dirty="0">
                <a:latin typeface="+mn-lt"/>
              </a:rPr>
              <a:t> </a:t>
            </a:r>
            <a:r>
              <a:rPr lang="zh-CN" altLang="zh-CN" sz="2800" dirty="0">
                <a:latin typeface="+mn-lt"/>
              </a:rPr>
              <a:t>（The First Law of </a:t>
            </a:r>
            <a:r>
              <a:rPr lang="zh-CN" altLang="zh-CN" sz="2800" dirty="0">
                <a:latin typeface="+mn-lt"/>
                <a:ea typeface="宋体" panose="02010600030101010101" pitchFamily="2" charset="-122"/>
              </a:rPr>
              <a:t>Thermodynamics）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6474A64-1C49-4764-87B4-A3F6FCE53DC8}"/>
              </a:ext>
            </a:extLst>
          </p:cNvPr>
          <p:cNvSpPr>
            <a:spLocks noGrp="1" noChangeArrowheads="1"/>
          </p:cNvSpPr>
          <p:nvPr>
            <p:ph type="title"/>
          </p:nvPr>
        </p:nvSpPr>
        <p:spPr>
          <a:xfrm>
            <a:off x="1242696" y="172244"/>
            <a:ext cx="5040312" cy="609600"/>
          </a:xfrm>
        </p:spPr>
        <p:txBody>
          <a:bodyPr>
            <a:normAutofit fontScale="90000"/>
          </a:bodyPr>
          <a:lstStyle/>
          <a:p>
            <a:pPr eaLnBrk="1" hangingPunct="1"/>
            <a:r>
              <a:rPr lang="zh-CN" altLang="zh-CN" sz="3600" b="1" dirty="0">
                <a:solidFill>
                  <a:schemeClr val="tx1"/>
                </a:solidFill>
                <a:latin typeface="黑体" panose="02010609060101010101" pitchFamily="49" charset="-122"/>
                <a:ea typeface="黑体" panose="02010609060101010101" pitchFamily="49" charset="-122"/>
              </a:rPr>
              <a:t>热力学第一定律</a:t>
            </a:r>
            <a:r>
              <a:rPr lang="en-US" altLang="zh-CN" sz="3600" b="1" dirty="0">
                <a:solidFill>
                  <a:schemeClr val="tx1"/>
                </a:solidFill>
                <a:latin typeface="黑体" panose="02010609060101010101" pitchFamily="49" charset="-122"/>
                <a:ea typeface="黑体" panose="02010609060101010101" pitchFamily="49" charset="-122"/>
              </a:rPr>
              <a:t>(</a:t>
            </a:r>
            <a:r>
              <a:rPr lang="zh-CN" altLang="en-US" sz="3600" b="1" dirty="0">
                <a:solidFill>
                  <a:schemeClr val="tx1"/>
                </a:solidFill>
                <a:latin typeface="黑体" panose="02010609060101010101" pitchFamily="49" charset="-122"/>
                <a:ea typeface="黑体" panose="02010609060101010101" pitchFamily="49" charset="-122"/>
              </a:rPr>
              <a:t>数学表述</a:t>
            </a:r>
            <a:r>
              <a:rPr lang="en-US" altLang="zh-CN" sz="3600" b="1" dirty="0">
                <a:solidFill>
                  <a:schemeClr val="tx1"/>
                </a:solidFill>
                <a:latin typeface="黑体" panose="02010609060101010101" pitchFamily="49" charset="-122"/>
                <a:ea typeface="黑体" panose="02010609060101010101" pitchFamily="49" charset="-122"/>
              </a:rPr>
              <a:t>)</a:t>
            </a:r>
            <a:endParaRPr lang="zh-CN" altLang="zh-CN" sz="3600" b="1" dirty="0">
              <a:solidFill>
                <a:schemeClr val="tx1"/>
              </a:solidFill>
              <a:latin typeface="黑体" panose="02010609060101010101" pitchFamily="49" charset="-122"/>
              <a:ea typeface="黑体" panose="02010609060101010101" pitchFamily="49" charset="-122"/>
            </a:endParaRPr>
          </a:p>
        </p:txBody>
      </p:sp>
      <p:sp>
        <p:nvSpPr>
          <p:cNvPr id="14339" name="Text Box 3">
            <a:extLst>
              <a:ext uri="{FF2B5EF4-FFF2-40B4-BE49-F238E27FC236}">
                <a16:creationId xmlns:a16="http://schemas.microsoft.com/office/drawing/2014/main" id="{D59252C3-B809-402A-B53E-8A6B3427593E}"/>
              </a:ext>
            </a:extLst>
          </p:cNvPr>
          <p:cNvSpPr txBox="1">
            <a:spLocks noChangeArrowheads="1"/>
          </p:cNvSpPr>
          <p:nvPr/>
        </p:nvSpPr>
        <p:spPr bwMode="auto">
          <a:xfrm>
            <a:off x="2101850" y="1628775"/>
            <a:ext cx="1631950" cy="427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b="1">
                <a:solidFill>
                  <a:srgbClr val="FF3300"/>
                </a:solidFill>
                <a:latin typeface="黑体" panose="02010609060101010101" pitchFamily="49" charset="-122"/>
              </a:rPr>
              <a:t>系统吸热</a:t>
            </a:r>
            <a:endParaRPr lang="zh-CN" altLang="zh-CN" sz="2800" b="1">
              <a:latin typeface="黑体" panose="02010609060101010101" pitchFamily="49" charset="-122"/>
            </a:endParaRPr>
          </a:p>
        </p:txBody>
      </p:sp>
      <p:sp>
        <p:nvSpPr>
          <p:cNvPr id="14340" name="Text Box 4">
            <a:extLst>
              <a:ext uri="{FF2B5EF4-FFF2-40B4-BE49-F238E27FC236}">
                <a16:creationId xmlns:a16="http://schemas.microsoft.com/office/drawing/2014/main" id="{CEE3ABA2-86C0-4B68-89E4-6C46A4BACA4A}"/>
              </a:ext>
            </a:extLst>
          </p:cNvPr>
          <p:cNvSpPr txBox="1">
            <a:spLocks noChangeArrowheads="1"/>
          </p:cNvSpPr>
          <p:nvPr/>
        </p:nvSpPr>
        <p:spPr bwMode="auto">
          <a:xfrm>
            <a:off x="4191000" y="1630363"/>
            <a:ext cx="1981200" cy="427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b="1">
                <a:solidFill>
                  <a:srgbClr val="0000FF"/>
                </a:solidFill>
                <a:latin typeface="黑体" panose="02010609060101010101" pitchFamily="49" charset="-122"/>
              </a:rPr>
              <a:t>系统放热</a:t>
            </a:r>
            <a:endParaRPr lang="zh-CN" altLang="zh-CN" sz="2800" b="1">
              <a:latin typeface="黑体" panose="02010609060101010101" pitchFamily="49" charset="-122"/>
            </a:endParaRPr>
          </a:p>
        </p:txBody>
      </p:sp>
      <p:sp>
        <p:nvSpPr>
          <p:cNvPr id="14341" name="Text Box 5">
            <a:extLst>
              <a:ext uri="{FF2B5EF4-FFF2-40B4-BE49-F238E27FC236}">
                <a16:creationId xmlns:a16="http://schemas.microsoft.com/office/drawing/2014/main" id="{5267415C-780E-40E6-B2A5-1205998A6548}"/>
              </a:ext>
            </a:extLst>
          </p:cNvPr>
          <p:cNvSpPr txBox="1">
            <a:spLocks noChangeArrowheads="1"/>
          </p:cNvSpPr>
          <p:nvPr/>
        </p:nvSpPr>
        <p:spPr bwMode="auto">
          <a:xfrm>
            <a:off x="2133600" y="4876800"/>
            <a:ext cx="990600" cy="4270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a:r>
              <a:rPr lang="zh-CN" altLang="zh-CN" sz="2800" i="1" dirty="0">
                <a:solidFill>
                  <a:srgbClr val="FF3300"/>
                </a:solidFill>
                <a:latin typeface="Times New Roman" panose="02020603050405020304" pitchFamily="18" charset="0"/>
              </a:rPr>
              <a:t>W</a:t>
            </a:r>
            <a:r>
              <a:rPr lang="zh-CN" altLang="zh-CN" sz="2800" dirty="0">
                <a:solidFill>
                  <a:srgbClr val="FF3300"/>
                </a:solidFill>
                <a:latin typeface="Times New Roman" panose="02020603050405020304" pitchFamily="18" charset="0"/>
              </a:rPr>
              <a:t>&gt;0</a:t>
            </a:r>
            <a:endParaRPr lang="zh-CN" altLang="zh-CN" sz="2800" dirty="0">
              <a:latin typeface="黑体" panose="02010609060101010101" pitchFamily="49" charset="-122"/>
            </a:endParaRPr>
          </a:p>
        </p:txBody>
      </p:sp>
      <p:sp>
        <p:nvSpPr>
          <p:cNvPr id="14342" name="Text Box 6">
            <a:extLst>
              <a:ext uri="{FF2B5EF4-FFF2-40B4-BE49-F238E27FC236}">
                <a16:creationId xmlns:a16="http://schemas.microsoft.com/office/drawing/2014/main" id="{44619CFB-56DE-455F-BB23-5F9557D4111D}"/>
              </a:ext>
            </a:extLst>
          </p:cNvPr>
          <p:cNvSpPr txBox="1">
            <a:spLocks noChangeArrowheads="1"/>
          </p:cNvSpPr>
          <p:nvPr/>
        </p:nvSpPr>
        <p:spPr bwMode="auto">
          <a:xfrm>
            <a:off x="4876800" y="4800600"/>
            <a:ext cx="990600" cy="4270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a:r>
              <a:rPr lang="zh-CN" altLang="zh-CN" sz="2800" i="1" dirty="0">
                <a:solidFill>
                  <a:srgbClr val="0000FF"/>
                </a:solidFill>
                <a:latin typeface="Times New Roman" panose="02020603050405020304" pitchFamily="18" charset="0"/>
              </a:rPr>
              <a:t>W</a:t>
            </a:r>
            <a:r>
              <a:rPr lang="zh-CN" altLang="zh-CN" sz="2800" dirty="0">
                <a:solidFill>
                  <a:srgbClr val="0000FF"/>
                </a:solidFill>
                <a:latin typeface="Times New Roman" panose="02020603050405020304" pitchFamily="18" charset="0"/>
              </a:rPr>
              <a:t>&lt;0</a:t>
            </a:r>
            <a:endParaRPr lang="zh-CN" altLang="zh-CN" sz="2800" dirty="0">
              <a:latin typeface="黑体" panose="02010609060101010101" pitchFamily="49" charset="-122"/>
            </a:endParaRPr>
          </a:p>
        </p:txBody>
      </p:sp>
      <p:sp>
        <p:nvSpPr>
          <p:cNvPr id="14343" name="Line 7">
            <a:extLst>
              <a:ext uri="{FF2B5EF4-FFF2-40B4-BE49-F238E27FC236}">
                <a16:creationId xmlns:a16="http://schemas.microsoft.com/office/drawing/2014/main" id="{9AFBC367-7688-412C-9FDD-43968BE13436}"/>
              </a:ext>
            </a:extLst>
          </p:cNvPr>
          <p:cNvSpPr>
            <a:spLocks noChangeShapeType="1"/>
          </p:cNvSpPr>
          <p:nvPr/>
        </p:nvSpPr>
        <p:spPr bwMode="auto">
          <a:xfrm flipV="1">
            <a:off x="4495800" y="2286000"/>
            <a:ext cx="0" cy="990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4" name="Text Box 8">
            <a:extLst>
              <a:ext uri="{FF2B5EF4-FFF2-40B4-BE49-F238E27FC236}">
                <a16:creationId xmlns:a16="http://schemas.microsoft.com/office/drawing/2014/main" id="{6C4A3B71-5EA6-4D54-834C-318F0A7EBDF6}"/>
              </a:ext>
            </a:extLst>
          </p:cNvPr>
          <p:cNvSpPr txBox="1">
            <a:spLocks noChangeArrowheads="1"/>
          </p:cNvSpPr>
          <p:nvPr/>
        </p:nvSpPr>
        <p:spPr bwMode="auto">
          <a:xfrm>
            <a:off x="4876800" y="2468563"/>
            <a:ext cx="1066800" cy="4270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i="1" dirty="0">
                <a:solidFill>
                  <a:srgbClr val="0000FF"/>
                </a:solidFill>
                <a:latin typeface="Times New Roman" panose="02020603050405020304" pitchFamily="18" charset="0"/>
              </a:rPr>
              <a:t>Q</a:t>
            </a:r>
            <a:r>
              <a:rPr lang="zh-CN" altLang="zh-CN" sz="2800" dirty="0">
                <a:solidFill>
                  <a:srgbClr val="0000FF"/>
                </a:solidFill>
                <a:latin typeface="Times New Roman" panose="02020603050405020304" pitchFamily="18" charset="0"/>
              </a:rPr>
              <a:t>&lt;0</a:t>
            </a:r>
            <a:endParaRPr lang="zh-CN" altLang="zh-CN" sz="2800" dirty="0">
              <a:latin typeface="黑体" panose="02010609060101010101" pitchFamily="49" charset="-122"/>
            </a:endParaRPr>
          </a:p>
        </p:txBody>
      </p:sp>
      <p:grpSp>
        <p:nvGrpSpPr>
          <p:cNvPr id="2" name="Group 9">
            <a:extLst>
              <a:ext uri="{FF2B5EF4-FFF2-40B4-BE49-F238E27FC236}">
                <a16:creationId xmlns:a16="http://schemas.microsoft.com/office/drawing/2014/main" id="{5F1796A7-A6FC-43B1-AE3A-1B9C14C2F2A3}"/>
              </a:ext>
            </a:extLst>
          </p:cNvPr>
          <p:cNvGrpSpPr>
            <a:grpSpLocks/>
          </p:cNvGrpSpPr>
          <p:nvPr/>
        </p:nvGrpSpPr>
        <p:grpSpPr bwMode="auto">
          <a:xfrm>
            <a:off x="2843213" y="3284538"/>
            <a:ext cx="2362200" cy="1219200"/>
            <a:chOff x="0" y="0"/>
            <a:chExt cx="1488" cy="768"/>
          </a:xfrm>
        </p:grpSpPr>
        <p:sp>
          <p:nvSpPr>
            <p:cNvPr id="46103" name="Rectangle 10">
              <a:extLst>
                <a:ext uri="{FF2B5EF4-FFF2-40B4-BE49-F238E27FC236}">
                  <a16:creationId xmlns:a16="http://schemas.microsoft.com/office/drawing/2014/main" id="{A35B109F-B76F-4EAC-8458-39C778A9096D}"/>
                </a:ext>
              </a:extLst>
            </p:cNvPr>
            <p:cNvSpPr>
              <a:spLocks noChangeArrowheads="1"/>
            </p:cNvSpPr>
            <p:nvPr/>
          </p:nvSpPr>
          <p:spPr bwMode="auto">
            <a:xfrm>
              <a:off x="0" y="0"/>
              <a:ext cx="1488" cy="768"/>
            </a:xfrm>
            <a:prstGeom prst="rect">
              <a:avLst/>
            </a:prstGeom>
            <a:solidFill>
              <a:srgbClr val="11E1F1"/>
            </a:solidFill>
            <a:ln w="19050">
              <a:solidFill>
                <a:srgbClr val="000000"/>
              </a:solidFill>
              <a:miter lim="800000"/>
              <a:headEnd/>
              <a:tailEnd/>
            </a:ln>
          </p:spPr>
          <p:txBody>
            <a:bodyPr wrap="none" anchor="ct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ctr" eaLnBrk="1" fontAlgn="t" hangingPunct="1"/>
              <a:endParaRPr lang="zh-CN" altLang="zh-CN" sz="2800">
                <a:latin typeface="黑体" panose="02010609060101010101" pitchFamily="49" charset="-122"/>
              </a:endParaRPr>
            </a:p>
          </p:txBody>
        </p:sp>
        <p:sp>
          <p:nvSpPr>
            <p:cNvPr id="46104" name="Text Box 11">
              <a:extLst>
                <a:ext uri="{FF2B5EF4-FFF2-40B4-BE49-F238E27FC236}">
                  <a16:creationId xmlns:a16="http://schemas.microsoft.com/office/drawing/2014/main" id="{1FD6618C-0511-4C0E-ADD6-D17F29842213}"/>
                </a:ext>
              </a:extLst>
            </p:cNvPr>
            <p:cNvSpPr txBox="1">
              <a:spLocks noChangeArrowheads="1"/>
            </p:cNvSpPr>
            <p:nvPr/>
          </p:nvSpPr>
          <p:spPr bwMode="auto">
            <a:xfrm>
              <a:off x="432" y="240"/>
              <a:ext cx="624" cy="269"/>
            </a:xfrm>
            <a:prstGeom prst="rect">
              <a:avLst/>
            </a:prstGeom>
            <a:solidFill>
              <a:srgbClr val="11E1F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b="1">
                  <a:solidFill>
                    <a:srgbClr val="0000FF"/>
                  </a:solidFill>
                  <a:latin typeface="楷体_GB2312" pitchFamily="49" charset="-122"/>
                  <a:ea typeface="楷体_GB2312" pitchFamily="49" charset="-122"/>
                </a:rPr>
                <a:t>系统</a:t>
              </a:r>
              <a:endParaRPr lang="zh-CN" altLang="zh-CN" sz="2800" b="1">
                <a:latin typeface="楷体_GB2312" pitchFamily="49" charset="-122"/>
                <a:ea typeface="楷体_GB2312" pitchFamily="49" charset="-122"/>
              </a:endParaRPr>
            </a:p>
          </p:txBody>
        </p:sp>
      </p:grpSp>
      <p:sp>
        <p:nvSpPr>
          <p:cNvPr id="14348" name="Text Box 12">
            <a:extLst>
              <a:ext uri="{FF2B5EF4-FFF2-40B4-BE49-F238E27FC236}">
                <a16:creationId xmlns:a16="http://schemas.microsoft.com/office/drawing/2014/main" id="{85A31956-1FB4-4C87-935F-7D09915CEF2D}"/>
              </a:ext>
            </a:extLst>
          </p:cNvPr>
          <p:cNvSpPr txBox="1">
            <a:spLocks noChangeArrowheads="1"/>
          </p:cNvSpPr>
          <p:nvPr/>
        </p:nvSpPr>
        <p:spPr bwMode="auto">
          <a:xfrm>
            <a:off x="2178050" y="2468563"/>
            <a:ext cx="1022350" cy="4270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i="1" dirty="0">
                <a:solidFill>
                  <a:srgbClr val="FF3300"/>
                </a:solidFill>
                <a:latin typeface="Times New Roman" panose="02020603050405020304" pitchFamily="18" charset="0"/>
              </a:rPr>
              <a:t>Q</a:t>
            </a:r>
            <a:r>
              <a:rPr lang="zh-CN" altLang="zh-CN" sz="2800" dirty="0">
                <a:solidFill>
                  <a:srgbClr val="FF3300"/>
                </a:solidFill>
                <a:latin typeface="Times New Roman" panose="02020603050405020304" pitchFamily="18" charset="0"/>
              </a:rPr>
              <a:t>&gt;0</a:t>
            </a:r>
            <a:endParaRPr lang="zh-CN" altLang="zh-CN" sz="2800" dirty="0">
              <a:latin typeface="黑体" panose="02010609060101010101" pitchFamily="49" charset="-122"/>
            </a:endParaRPr>
          </a:p>
        </p:txBody>
      </p:sp>
      <p:sp>
        <p:nvSpPr>
          <p:cNvPr id="14349" name="Line 13">
            <a:extLst>
              <a:ext uri="{FF2B5EF4-FFF2-40B4-BE49-F238E27FC236}">
                <a16:creationId xmlns:a16="http://schemas.microsoft.com/office/drawing/2014/main" id="{E10EBC2D-FC6A-4E76-8792-4139EAEBECE4}"/>
              </a:ext>
            </a:extLst>
          </p:cNvPr>
          <p:cNvSpPr>
            <a:spLocks noChangeShapeType="1"/>
          </p:cNvSpPr>
          <p:nvPr/>
        </p:nvSpPr>
        <p:spPr bwMode="auto">
          <a:xfrm>
            <a:off x="3352800" y="2286000"/>
            <a:ext cx="0" cy="990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50" name="Line 14">
            <a:extLst>
              <a:ext uri="{FF2B5EF4-FFF2-40B4-BE49-F238E27FC236}">
                <a16:creationId xmlns:a16="http://schemas.microsoft.com/office/drawing/2014/main" id="{BB2D2346-816E-4C34-B06F-0706BFAB1CC1}"/>
              </a:ext>
            </a:extLst>
          </p:cNvPr>
          <p:cNvSpPr>
            <a:spLocks noChangeShapeType="1"/>
          </p:cNvSpPr>
          <p:nvPr/>
        </p:nvSpPr>
        <p:spPr bwMode="auto">
          <a:xfrm>
            <a:off x="4495800" y="4495800"/>
            <a:ext cx="0" cy="990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51" name="Text Box 15">
            <a:extLst>
              <a:ext uri="{FF2B5EF4-FFF2-40B4-BE49-F238E27FC236}">
                <a16:creationId xmlns:a16="http://schemas.microsoft.com/office/drawing/2014/main" id="{B33DFFD0-C190-41F1-9E0B-6A2A9C6BAB6A}"/>
              </a:ext>
            </a:extLst>
          </p:cNvPr>
          <p:cNvSpPr txBox="1">
            <a:spLocks noChangeArrowheads="1"/>
          </p:cNvSpPr>
          <p:nvPr/>
        </p:nvSpPr>
        <p:spPr bwMode="auto">
          <a:xfrm>
            <a:off x="4114800" y="5665788"/>
            <a:ext cx="1981200" cy="320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a:lnSpc>
                <a:spcPct val="75000"/>
              </a:lnSpc>
            </a:pPr>
            <a:r>
              <a:rPr lang="zh-CN" altLang="zh-CN" sz="2800" b="1" dirty="0">
                <a:solidFill>
                  <a:srgbClr val="0000FF"/>
                </a:solidFill>
                <a:latin typeface="黑体" panose="02010609060101010101" pitchFamily="49" charset="-122"/>
              </a:rPr>
              <a:t>对环境做功</a:t>
            </a:r>
            <a:endParaRPr lang="zh-CN" altLang="zh-CN" sz="2800" b="1" dirty="0">
              <a:latin typeface="黑体" panose="02010609060101010101" pitchFamily="49" charset="-122"/>
            </a:endParaRPr>
          </a:p>
        </p:txBody>
      </p:sp>
      <p:sp>
        <p:nvSpPr>
          <p:cNvPr id="14352" name="Text Box 16">
            <a:extLst>
              <a:ext uri="{FF2B5EF4-FFF2-40B4-BE49-F238E27FC236}">
                <a16:creationId xmlns:a16="http://schemas.microsoft.com/office/drawing/2014/main" id="{40180747-4B60-4BC8-94D9-4D5A174CCB1F}"/>
              </a:ext>
            </a:extLst>
          </p:cNvPr>
          <p:cNvSpPr txBox="1">
            <a:spLocks noChangeArrowheads="1"/>
          </p:cNvSpPr>
          <p:nvPr/>
        </p:nvSpPr>
        <p:spPr bwMode="auto">
          <a:xfrm>
            <a:off x="1981200" y="5638800"/>
            <a:ext cx="2057400" cy="320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a:lnSpc>
                <a:spcPct val="75000"/>
              </a:lnSpc>
            </a:pPr>
            <a:r>
              <a:rPr lang="zh-CN" altLang="zh-CN" sz="2800" b="1">
                <a:solidFill>
                  <a:srgbClr val="FF3300"/>
                </a:solidFill>
                <a:latin typeface="黑体" panose="02010609060101010101" pitchFamily="49" charset="-122"/>
              </a:rPr>
              <a:t>对系统做功</a:t>
            </a:r>
          </a:p>
        </p:txBody>
      </p:sp>
      <p:sp>
        <p:nvSpPr>
          <p:cNvPr id="14353" name="Line 17">
            <a:extLst>
              <a:ext uri="{FF2B5EF4-FFF2-40B4-BE49-F238E27FC236}">
                <a16:creationId xmlns:a16="http://schemas.microsoft.com/office/drawing/2014/main" id="{4C37B718-130D-445D-9F25-522D51A3F781}"/>
              </a:ext>
            </a:extLst>
          </p:cNvPr>
          <p:cNvSpPr>
            <a:spLocks noChangeShapeType="1"/>
          </p:cNvSpPr>
          <p:nvPr/>
        </p:nvSpPr>
        <p:spPr bwMode="auto">
          <a:xfrm flipV="1">
            <a:off x="3352800" y="4495800"/>
            <a:ext cx="0" cy="990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 name="Group 18">
            <a:extLst>
              <a:ext uri="{FF2B5EF4-FFF2-40B4-BE49-F238E27FC236}">
                <a16:creationId xmlns:a16="http://schemas.microsoft.com/office/drawing/2014/main" id="{1EEBE975-3324-4B60-AC8C-89DA55EE7325}"/>
              </a:ext>
            </a:extLst>
          </p:cNvPr>
          <p:cNvGrpSpPr>
            <a:grpSpLocks/>
          </p:cNvGrpSpPr>
          <p:nvPr/>
        </p:nvGrpSpPr>
        <p:grpSpPr bwMode="auto">
          <a:xfrm>
            <a:off x="179388" y="1412875"/>
            <a:ext cx="6083300" cy="4572000"/>
            <a:chOff x="0" y="0"/>
            <a:chExt cx="3696" cy="2880"/>
          </a:xfrm>
        </p:grpSpPr>
        <p:sp>
          <p:nvSpPr>
            <p:cNvPr id="46100" name="Rectangle 19">
              <a:extLst>
                <a:ext uri="{FF2B5EF4-FFF2-40B4-BE49-F238E27FC236}">
                  <a16:creationId xmlns:a16="http://schemas.microsoft.com/office/drawing/2014/main" id="{8D357837-3A2A-48A1-9A1F-8A6C1C73A12B}"/>
                </a:ext>
              </a:extLst>
            </p:cNvPr>
            <p:cNvSpPr>
              <a:spLocks noChangeArrowheads="1"/>
            </p:cNvSpPr>
            <p:nvPr/>
          </p:nvSpPr>
          <p:spPr bwMode="auto">
            <a:xfrm>
              <a:off x="816" y="0"/>
              <a:ext cx="2880" cy="2880"/>
            </a:xfrm>
            <a:prstGeom prst="rect">
              <a:avLst/>
            </a:prstGeom>
            <a:noFill/>
            <a:ln w="57150">
              <a:solidFill>
                <a:srgbClr val="15E72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a:p>
          </p:txBody>
        </p:sp>
        <p:sp>
          <p:nvSpPr>
            <p:cNvPr id="46101" name="Text Box 20">
              <a:extLst>
                <a:ext uri="{FF2B5EF4-FFF2-40B4-BE49-F238E27FC236}">
                  <a16:creationId xmlns:a16="http://schemas.microsoft.com/office/drawing/2014/main" id="{A0818554-8E49-463F-9AB1-AE4B5A3B2796}"/>
                </a:ext>
              </a:extLst>
            </p:cNvPr>
            <p:cNvSpPr txBox="1">
              <a:spLocks noChangeArrowheads="1"/>
            </p:cNvSpPr>
            <p:nvPr/>
          </p:nvSpPr>
          <p:spPr bwMode="auto">
            <a:xfrm>
              <a:off x="0" y="1392"/>
              <a:ext cx="672" cy="30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a:r>
                <a:rPr lang="zh-CN" altLang="zh-CN" sz="3200" b="1">
                  <a:solidFill>
                    <a:srgbClr val="008000"/>
                  </a:solidFill>
                  <a:latin typeface="黑体" panose="02010609060101010101" pitchFamily="49" charset="-122"/>
                </a:rPr>
                <a:t>环境</a:t>
              </a:r>
            </a:p>
          </p:txBody>
        </p:sp>
        <p:sp>
          <p:nvSpPr>
            <p:cNvPr id="46102" name="Line 21">
              <a:extLst>
                <a:ext uri="{FF2B5EF4-FFF2-40B4-BE49-F238E27FC236}">
                  <a16:creationId xmlns:a16="http://schemas.microsoft.com/office/drawing/2014/main" id="{7B54216E-664B-46DC-89EC-4E1E08A073E8}"/>
                </a:ext>
              </a:extLst>
            </p:cNvPr>
            <p:cNvSpPr>
              <a:spLocks noChangeShapeType="1"/>
            </p:cNvSpPr>
            <p:nvPr/>
          </p:nvSpPr>
          <p:spPr bwMode="auto">
            <a:xfrm>
              <a:off x="528" y="1536"/>
              <a:ext cx="432" cy="0"/>
            </a:xfrm>
            <a:prstGeom prst="line">
              <a:avLst/>
            </a:prstGeom>
            <a:noFill/>
            <a:ln w="28575">
              <a:solidFill>
                <a:srgbClr val="15E72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4358" name="Text Box 22">
            <a:extLst>
              <a:ext uri="{FF2B5EF4-FFF2-40B4-BE49-F238E27FC236}">
                <a16:creationId xmlns:a16="http://schemas.microsoft.com/office/drawing/2014/main" id="{876AB5A2-AF1D-415E-B9A9-02FCF5943744}"/>
              </a:ext>
            </a:extLst>
          </p:cNvPr>
          <p:cNvSpPr txBox="1">
            <a:spLocks noChangeArrowheads="1"/>
          </p:cNvSpPr>
          <p:nvPr/>
        </p:nvSpPr>
        <p:spPr bwMode="auto">
          <a:xfrm>
            <a:off x="6651625" y="1557338"/>
            <a:ext cx="2492375" cy="4873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3200" b="1" dirty="0">
                <a:solidFill>
                  <a:srgbClr val="FF3300"/>
                </a:solidFill>
                <a:latin typeface="Times New Roman" panose="02020603050405020304" pitchFamily="18" charset="0"/>
                <a:ea typeface="宋体" panose="02010600030101010101" pitchFamily="2" charset="-122"/>
                <a:sym typeface="Symbol" panose="05050102010706020507" pitchFamily="18" charset="2"/>
              </a:rPr>
              <a:t></a:t>
            </a:r>
            <a:r>
              <a:rPr lang="zh-CN" altLang="zh-CN" sz="3200" b="1" i="1" dirty="0">
                <a:solidFill>
                  <a:srgbClr val="FF3300"/>
                </a:solidFill>
                <a:latin typeface="Times New Roman" panose="02020603050405020304" pitchFamily="18" charset="0"/>
                <a:ea typeface="宋体" panose="02010600030101010101" pitchFamily="2" charset="-122"/>
              </a:rPr>
              <a:t>U = Q + W</a:t>
            </a:r>
            <a:endParaRPr lang="zh-CN" altLang="zh-CN" sz="2800" b="1" i="1" dirty="0">
              <a:latin typeface="Arial" panose="020B0604020202020204" pitchFamily="34" charset="0"/>
              <a:ea typeface="宋体" panose="02010600030101010101" pitchFamily="2" charset="-122"/>
            </a:endParaRPr>
          </a:p>
        </p:txBody>
      </p:sp>
      <p:sp>
        <p:nvSpPr>
          <p:cNvPr id="14359" name="Text Box 23">
            <a:extLst>
              <a:ext uri="{FF2B5EF4-FFF2-40B4-BE49-F238E27FC236}">
                <a16:creationId xmlns:a16="http://schemas.microsoft.com/office/drawing/2014/main" id="{C0EEB1E5-1A0F-418E-8638-049CEF23AF8B}"/>
              </a:ext>
            </a:extLst>
          </p:cNvPr>
          <p:cNvSpPr txBox="1">
            <a:spLocks noChangeArrowheads="1"/>
          </p:cNvSpPr>
          <p:nvPr/>
        </p:nvSpPr>
        <p:spPr bwMode="auto">
          <a:xfrm>
            <a:off x="1759466" y="3643313"/>
            <a:ext cx="1295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a:r>
              <a:rPr lang="zh-CN" altLang="zh-CN" sz="2800" dirty="0">
                <a:solidFill>
                  <a:srgbClr val="FF3300"/>
                </a:solidFill>
                <a:latin typeface="Times New Roman" panose="02020603050405020304" pitchFamily="18" charset="0"/>
                <a:ea typeface="宋体" panose="02010600030101010101" pitchFamily="2" charset="-122"/>
                <a:sym typeface="Symbol" panose="05050102010706020507" pitchFamily="18" charset="2"/>
              </a:rPr>
              <a:t></a:t>
            </a:r>
            <a:r>
              <a:rPr lang="zh-CN" altLang="zh-CN" sz="2800" i="1" dirty="0">
                <a:solidFill>
                  <a:srgbClr val="FF3300"/>
                </a:solidFill>
                <a:latin typeface="Times New Roman" panose="02020603050405020304" pitchFamily="18" charset="0"/>
                <a:ea typeface="宋体" panose="02010600030101010101" pitchFamily="2" charset="-122"/>
              </a:rPr>
              <a:t>U </a:t>
            </a:r>
            <a:r>
              <a:rPr lang="zh-CN" altLang="zh-CN" sz="2800" dirty="0">
                <a:solidFill>
                  <a:srgbClr val="FF3300"/>
                </a:solidFill>
                <a:latin typeface="Times New Roman" panose="02020603050405020304" pitchFamily="18" charset="0"/>
              </a:rPr>
              <a:t>&gt;0</a:t>
            </a:r>
          </a:p>
        </p:txBody>
      </p:sp>
      <p:sp>
        <p:nvSpPr>
          <p:cNvPr id="14360" name="Text Box 24">
            <a:extLst>
              <a:ext uri="{FF2B5EF4-FFF2-40B4-BE49-F238E27FC236}">
                <a16:creationId xmlns:a16="http://schemas.microsoft.com/office/drawing/2014/main" id="{F6B21825-B620-4248-829C-8BDAA2690A1D}"/>
              </a:ext>
            </a:extLst>
          </p:cNvPr>
          <p:cNvSpPr txBox="1">
            <a:spLocks noChangeArrowheads="1"/>
          </p:cNvSpPr>
          <p:nvPr/>
        </p:nvSpPr>
        <p:spPr bwMode="auto">
          <a:xfrm>
            <a:off x="5257800" y="3657600"/>
            <a:ext cx="12414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a:r>
              <a:rPr lang="zh-CN" altLang="zh-CN" sz="2800">
                <a:solidFill>
                  <a:srgbClr val="0000FF"/>
                </a:solidFill>
                <a:latin typeface="Times New Roman" panose="02020603050405020304" pitchFamily="18" charset="0"/>
                <a:ea typeface="宋体" panose="02010600030101010101" pitchFamily="2" charset="-122"/>
                <a:sym typeface="Symbol" panose="05050102010706020507" pitchFamily="18" charset="2"/>
              </a:rPr>
              <a:t></a:t>
            </a:r>
            <a:r>
              <a:rPr lang="zh-CN" altLang="zh-CN" sz="2800" i="1">
                <a:solidFill>
                  <a:srgbClr val="0000FF"/>
                </a:solidFill>
                <a:latin typeface="Times New Roman" panose="02020603050405020304" pitchFamily="18" charset="0"/>
                <a:ea typeface="宋体" panose="02010600030101010101" pitchFamily="2" charset="-122"/>
              </a:rPr>
              <a:t>U</a:t>
            </a:r>
            <a:r>
              <a:rPr lang="zh-CN" altLang="zh-CN" sz="2800" i="1">
                <a:solidFill>
                  <a:srgbClr val="FF3300"/>
                </a:solidFill>
                <a:latin typeface="Times New Roman" panose="02020603050405020304" pitchFamily="18" charset="0"/>
                <a:ea typeface="宋体" panose="02010600030101010101" pitchFamily="2" charset="-122"/>
              </a:rPr>
              <a:t> </a:t>
            </a:r>
            <a:r>
              <a:rPr lang="zh-CN" altLang="zh-CN" sz="2800">
                <a:solidFill>
                  <a:srgbClr val="0000FF"/>
                </a:solidFill>
                <a:latin typeface="Times New Roman" panose="02020603050405020304" pitchFamily="18" charset="0"/>
              </a:rPr>
              <a:t>&lt;0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58"/>
                                        </p:tgtEl>
                                        <p:attrNameLst>
                                          <p:attrName>style.visibility</p:attrName>
                                        </p:attrNameLst>
                                      </p:cBhvr>
                                      <p:to>
                                        <p:strVal val="visible"/>
                                      </p:to>
                                    </p:set>
                                    <p:animEffect transition="in" filter="wipe(left)">
                                      <p:cBhvr>
                                        <p:cTn id="17" dur="500"/>
                                        <p:tgtEl>
                                          <p:spTgt spid="143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4349"/>
                                        </p:tgtEl>
                                        <p:attrNameLst>
                                          <p:attrName>style.visibility</p:attrName>
                                        </p:attrNameLst>
                                      </p:cBhvr>
                                      <p:to>
                                        <p:strVal val="visible"/>
                                      </p:to>
                                    </p:set>
                                    <p:animEffect transition="in" filter="wipe(up)">
                                      <p:cBhvr>
                                        <p:cTn id="22" dur="500"/>
                                        <p:tgtEl>
                                          <p:spTgt spid="143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39"/>
                                        </p:tgtEl>
                                        <p:attrNameLst>
                                          <p:attrName>style.visibility</p:attrName>
                                        </p:attrNameLst>
                                      </p:cBhvr>
                                      <p:to>
                                        <p:strVal val="visible"/>
                                      </p:to>
                                    </p:set>
                                    <p:animEffect transition="in" filter="wipe(left)">
                                      <p:cBhvr>
                                        <p:cTn id="27" dur="500"/>
                                        <p:tgtEl>
                                          <p:spTgt spid="143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348"/>
                                        </p:tgtEl>
                                        <p:attrNameLst>
                                          <p:attrName>style.visibility</p:attrName>
                                        </p:attrNameLst>
                                      </p:cBhvr>
                                      <p:to>
                                        <p:strVal val="visible"/>
                                      </p:to>
                                    </p:set>
                                    <p:animEffect transition="in" filter="wipe(left)">
                                      <p:cBhvr>
                                        <p:cTn id="32" dur="500"/>
                                        <p:tgtEl>
                                          <p:spTgt spid="1434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4343"/>
                                        </p:tgtEl>
                                        <p:attrNameLst>
                                          <p:attrName>style.visibility</p:attrName>
                                        </p:attrNameLst>
                                      </p:cBhvr>
                                      <p:to>
                                        <p:strVal val="visible"/>
                                      </p:to>
                                    </p:set>
                                    <p:animEffect transition="in" filter="wipe(down)">
                                      <p:cBhvr>
                                        <p:cTn id="37" dur="500"/>
                                        <p:tgtEl>
                                          <p:spTgt spid="143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340"/>
                                        </p:tgtEl>
                                        <p:attrNameLst>
                                          <p:attrName>style.visibility</p:attrName>
                                        </p:attrNameLst>
                                      </p:cBhvr>
                                      <p:to>
                                        <p:strVal val="visible"/>
                                      </p:to>
                                    </p:set>
                                    <p:animEffect transition="in" filter="wipe(left)">
                                      <p:cBhvr>
                                        <p:cTn id="42" dur="500"/>
                                        <p:tgtEl>
                                          <p:spTgt spid="143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344"/>
                                        </p:tgtEl>
                                        <p:attrNameLst>
                                          <p:attrName>style.visibility</p:attrName>
                                        </p:attrNameLst>
                                      </p:cBhvr>
                                      <p:to>
                                        <p:strVal val="visible"/>
                                      </p:to>
                                    </p:set>
                                    <p:animEffect transition="in" filter="wipe(left)">
                                      <p:cBhvr>
                                        <p:cTn id="47" dur="500"/>
                                        <p:tgtEl>
                                          <p:spTgt spid="1434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14353"/>
                                        </p:tgtEl>
                                        <p:attrNameLst>
                                          <p:attrName>style.visibility</p:attrName>
                                        </p:attrNameLst>
                                      </p:cBhvr>
                                      <p:to>
                                        <p:strVal val="visible"/>
                                      </p:to>
                                    </p:set>
                                    <p:animEffect transition="in" filter="wipe(down)">
                                      <p:cBhvr>
                                        <p:cTn id="52" dur="500"/>
                                        <p:tgtEl>
                                          <p:spTgt spid="1435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352"/>
                                        </p:tgtEl>
                                        <p:attrNameLst>
                                          <p:attrName>style.visibility</p:attrName>
                                        </p:attrNameLst>
                                      </p:cBhvr>
                                      <p:to>
                                        <p:strVal val="visible"/>
                                      </p:to>
                                    </p:set>
                                    <p:animEffect transition="in" filter="wipe(left)">
                                      <p:cBhvr>
                                        <p:cTn id="57" dur="500"/>
                                        <p:tgtEl>
                                          <p:spTgt spid="1435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4341"/>
                                        </p:tgtEl>
                                        <p:attrNameLst>
                                          <p:attrName>style.visibility</p:attrName>
                                        </p:attrNameLst>
                                      </p:cBhvr>
                                      <p:to>
                                        <p:strVal val="visible"/>
                                      </p:to>
                                    </p:set>
                                    <p:animEffect transition="in" filter="wipe(left)">
                                      <p:cBhvr>
                                        <p:cTn id="62" dur="500"/>
                                        <p:tgtEl>
                                          <p:spTgt spid="1434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nodeType="clickEffect">
                                  <p:stCondLst>
                                    <p:cond delay="0"/>
                                  </p:stCondLst>
                                  <p:childTnLst>
                                    <p:set>
                                      <p:cBhvr>
                                        <p:cTn id="66" dur="1" fill="hold">
                                          <p:stCondLst>
                                            <p:cond delay="0"/>
                                          </p:stCondLst>
                                        </p:cTn>
                                        <p:tgtEl>
                                          <p:spTgt spid="14350"/>
                                        </p:tgtEl>
                                        <p:attrNameLst>
                                          <p:attrName>style.visibility</p:attrName>
                                        </p:attrNameLst>
                                      </p:cBhvr>
                                      <p:to>
                                        <p:strVal val="visible"/>
                                      </p:to>
                                    </p:set>
                                    <p:animEffect transition="in" filter="wipe(up)">
                                      <p:cBhvr>
                                        <p:cTn id="67" dur="500"/>
                                        <p:tgtEl>
                                          <p:spTgt spid="1435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4351"/>
                                        </p:tgtEl>
                                        <p:attrNameLst>
                                          <p:attrName>style.visibility</p:attrName>
                                        </p:attrNameLst>
                                      </p:cBhvr>
                                      <p:to>
                                        <p:strVal val="visible"/>
                                      </p:to>
                                    </p:set>
                                    <p:animEffect transition="in" filter="wipe(left)">
                                      <p:cBhvr>
                                        <p:cTn id="72" dur="500"/>
                                        <p:tgtEl>
                                          <p:spTgt spid="1435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4342"/>
                                        </p:tgtEl>
                                        <p:attrNameLst>
                                          <p:attrName>style.visibility</p:attrName>
                                        </p:attrNameLst>
                                      </p:cBhvr>
                                      <p:to>
                                        <p:strVal val="visible"/>
                                      </p:to>
                                    </p:set>
                                    <p:animEffect transition="in" filter="wipe(left)">
                                      <p:cBhvr>
                                        <p:cTn id="77" dur="500"/>
                                        <p:tgtEl>
                                          <p:spTgt spid="1434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4359"/>
                                        </p:tgtEl>
                                        <p:attrNameLst>
                                          <p:attrName>style.visibility</p:attrName>
                                        </p:attrNameLst>
                                      </p:cBhvr>
                                      <p:to>
                                        <p:strVal val="visible"/>
                                      </p:to>
                                    </p:set>
                                    <p:animEffect transition="in" filter="wipe(left)">
                                      <p:cBhvr>
                                        <p:cTn id="82" dur="500"/>
                                        <p:tgtEl>
                                          <p:spTgt spid="1435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4360"/>
                                        </p:tgtEl>
                                        <p:attrNameLst>
                                          <p:attrName>style.visibility</p:attrName>
                                        </p:attrNameLst>
                                      </p:cBhvr>
                                      <p:to>
                                        <p:strVal val="visible"/>
                                      </p:to>
                                    </p:set>
                                    <p:animEffect transition="in" filter="wipe(left)">
                                      <p:cBhvr>
                                        <p:cTn id="87" dur="500"/>
                                        <p:tgtEl>
                                          <p:spTgt spid="14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autoUpdateAnimBg="0"/>
      <p:bldP spid="14340" grpId="0" animBg="1" autoUpdateAnimBg="0"/>
      <p:bldP spid="14341" grpId="0" animBg="1" autoUpdateAnimBg="0"/>
      <p:bldP spid="14342" grpId="0" animBg="1" autoUpdateAnimBg="0"/>
      <p:bldP spid="14344" grpId="0" animBg="1" autoUpdateAnimBg="0"/>
      <p:bldP spid="14348" grpId="0" animBg="1" autoUpdateAnimBg="0"/>
      <p:bldP spid="14351" grpId="0" animBg="1" autoUpdateAnimBg="0"/>
      <p:bldP spid="14352" grpId="0" animBg="1" autoUpdateAnimBg="0"/>
      <p:bldP spid="14358" grpId="0" animBg="1" autoUpdateAnimBg="0"/>
      <p:bldP spid="14359" grpId="0" autoUpdateAnimBg="0"/>
      <p:bldP spid="1436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EBC651D-FF8E-47E1-9BB3-D36380841E7B}"/>
              </a:ext>
            </a:extLst>
          </p:cNvPr>
          <p:cNvSpPr>
            <a:spLocks noGrp="1" noChangeArrowheads="1"/>
          </p:cNvSpPr>
          <p:nvPr>
            <p:ph type="title"/>
          </p:nvPr>
        </p:nvSpPr>
        <p:spPr>
          <a:xfrm>
            <a:off x="899795" y="238124"/>
            <a:ext cx="6408738" cy="561975"/>
          </a:xfrm>
        </p:spPr>
        <p:txBody>
          <a:bodyPr/>
          <a:lstStyle/>
          <a:p>
            <a:pPr eaLnBrk="1" hangingPunct="1"/>
            <a:r>
              <a:rPr lang="zh-CN" altLang="zh-CN" sz="3200" b="1" dirty="0">
                <a:solidFill>
                  <a:srgbClr val="FF0000"/>
                </a:solidFill>
                <a:ea typeface="黑体" panose="02010609060101010101" pitchFamily="49" charset="-122"/>
              </a:rPr>
              <a:t>思考：</a:t>
            </a:r>
            <a:r>
              <a:rPr lang="zh-CN" altLang="zh-CN" sz="3200" b="1" dirty="0">
                <a:solidFill>
                  <a:srgbClr val="0066FF"/>
                </a:solidFill>
                <a:ea typeface="黑体" panose="02010609060101010101" pitchFamily="49" charset="-122"/>
              </a:rPr>
              <a:t>关于热力学第一定律的讨论</a:t>
            </a:r>
          </a:p>
        </p:txBody>
      </p:sp>
      <p:sp>
        <p:nvSpPr>
          <p:cNvPr id="47107" name="Rectangle 3">
            <a:extLst>
              <a:ext uri="{FF2B5EF4-FFF2-40B4-BE49-F238E27FC236}">
                <a16:creationId xmlns:a16="http://schemas.microsoft.com/office/drawing/2014/main" id="{D0A1FD47-4008-4F37-9C05-FD57596AC6DB}"/>
              </a:ext>
            </a:extLst>
          </p:cNvPr>
          <p:cNvSpPr>
            <a:spLocks noGrp="1" noChangeArrowheads="1"/>
          </p:cNvSpPr>
          <p:nvPr>
            <p:ph type="body" idx="1"/>
          </p:nvPr>
        </p:nvSpPr>
        <p:spPr>
          <a:xfrm>
            <a:off x="247174" y="1875791"/>
            <a:ext cx="6983413" cy="1079500"/>
          </a:xfrm>
          <a:noFill/>
        </p:spPr>
        <p:txBody>
          <a:bodyPr/>
          <a:lstStyle/>
          <a:p>
            <a:pPr eaLnBrk="1" hangingPunct="1">
              <a:buFontTx/>
              <a:buNone/>
            </a:pPr>
            <a:r>
              <a:rPr lang="zh-CN" altLang="zh-CN" dirty="0">
                <a:latin typeface="黑体" panose="02010609060101010101" pitchFamily="49" charset="-122"/>
                <a:ea typeface="黑体" panose="02010609060101010101" pitchFamily="49" charset="-122"/>
              </a:rPr>
              <a:t>1.</a:t>
            </a:r>
            <a:r>
              <a:rPr lang="zh-CN" altLang="zh-CN" b="1" dirty="0">
                <a:latin typeface="黑体" panose="02010609060101010101" pitchFamily="49" charset="-122"/>
                <a:ea typeface="黑体" panose="02010609060101010101" pitchFamily="49" charset="-122"/>
              </a:rPr>
              <a:t>体系放热、体系对环境</a:t>
            </a:r>
            <a:r>
              <a:rPr lang="zh-CN" altLang="zh-CN" b="1" dirty="0" smtClean="0">
                <a:latin typeface="黑体" panose="02010609060101010101" pitchFamily="49" charset="-122"/>
                <a:ea typeface="黑体" panose="02010609060101010101" pitchFamily="49" charset="-122"/>
              </a:rPr>
              <a:t>做功</a:t>
            </a:r>
            <a:r>
              <a:rPr lang="zh-CN" altLang="en-US" b="1" dirty="0" smtClean="0">
                <a:latin typeface="黑体" panose="02010609060101010101" pitchFamily="49" charset="-122"/>
                <a:ea typeface="黑体" panose="02010609060101010101" pitchFamily="49" charset="-122"/>
              </a:rPr>
              <a:t>时，</a:t>
            </a:r>
            <a:r>
              <a:rPr lang="zh-CN" altLang="zh-CN" b="1" dirty="0" smtClean="0">
                <a:latin typeface="黑体" panose="02010609060101010101" pitchFamily="49" charset="-122"/>
                <a:ea typeface="黑体" panose="02010609060101010101" pitchFamily="49" charset="-122"/>
              </a:rPr>
              <a:t>热</a:t>
            </a:r>
            <a:r>
              <a:rPr lang="zh-CN" altLang="zh-CN" b="1" dirty="0">
                <a:latin typeface="黑体" panose="02010609060101010101" pitchFamily="49" charset="-122"/>
                <a:ea typeface="黑体" panose="02010609060101010101" pitchFamily="49" charset="-122"/>
              </a:rPr>
              <a:t>、功的大小？热力学能的变化？</a:t>
            </a:r>
          </a:p>
        </p:txBody>
      </p:sp>
      <p:sp>
        <p:nvSpPr>
          <p:cNvPr id="47108" name="Text Box 4">
            <a:extLst>
              <a:ext uri="{FF2B5EF4-FFF2-40B4-BE49-F238E27FC236}">
                <a16:creationId xmlns:a16="http://schemas.microsoft.com/office/drawing/2014/main" id="{673AC3A5-DA73-409E-92D3-70A08F82BDB9}"/>
              </a:ext>
            </a:extLst>
          </p:cNvPr>
          <p:cNvSpPr txBox="1">
            <a:spLocks noChangeArrowheads="1"/>
          </p:cNvSpPr>
          <p:nvPr/>
        </p:nvSpPr>
        <p:spPr bwMode="auto">
          <a:xfrm>
            <a:off x="233998" y="5566410"/>
            <a:ext cx="7199312" cy="861774"/>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solidFill>
                  <a:srgbClr val="FF0000"/>
                </a:solidFill>
                <a:latin typeface="Times New Roman" panose="02020603050405020304" pitchFamily="18" charset="0"/>
                <a:ea typeface="宋体" panose="02010600030101010101" pitchFamily="2" charset="-122"/>
                <a:sym typeface="Symbol" panose="05050102010706020507" pitchFamily="18" charset="2"/>
              </a:rPr>
              <a:t>4</a:t>
            </a:r>
            <a:r>
              <a:rPr lang="zh-CN" altLang="zh-CN" sz="2800" dirty="0">
                <a:solidFill>
                  <a:srgbClr val="FF0000"/>
                </a:solidFill>
                <a:latin typeface="楷体_GB2312" pitchFamily="49" charset="-122"/>
                <a:ea typeface="楷体_GB2312" pitchFamily="49" charset="-122"/>
                <a:sym typeface="Symbol" panose="05050102010706020507" pitchFamily="18" charset="2"/>
              </a:rPr>
              <a:t>.</a:t>
            </a:r>
            <a:r>
              <a:rPr lang="zh-CN" altLang="zh-CN" sz="2800" b="1" dirty="0">
                <a:solidFill>
                  <a:srgbClr val="008000"/>
                </a:solidFill>
                <a:latin typeface="楷体_GB2312" pitchFamily="49" charset="-122"/>
                <a:ea typeface="楷体_GB2312" pitchFamily="49" charset="-122"/>
                <a:sym typeface="Symbol" panose="05050102010706020507" pitchFamily="18" charset="2"/>
              </a:rPr>
              <a:t>U</a:t>
            </a:r>
            <a:r>
              <a:rPr lang="zh-CN" altLang="zh-CN" sz="2800" b="1" dirty="0">
                <a:solidFill>
                  <a:srgbClr val="008000"/>
                </a:solidFill>
                <a:latin typeface="楷体_GB2312" pitchFamily="49" charset="-122"/>
                <a:ea typeface="楷体_GB2312" pitchFamily="49" charset="-122"/>
              </a:rPr>
              <a:t>= Q + W,</a:t>
            </a:r>
            <a:r>
              <a:rPr lang="zh-CN" altLang="zh-CN" sz="2800" b="1" dirty="0">
                <a:solidFill>
                  <a:srgbClr val="FF0000"/>
                </a:solidFill>
                <a:latin typeface="黑体" panose="02010609060101010101" pitchFamily="49" charset="-122"/>
              </a:rPr>
              <a:t>如何理解热、功、热力学能变化之间的关系?</a:t>
            </a:r>
          </a:p>
        </p:txBody>
      </p:sp>
      <p:sp>
        <p:nvSpPr>
          <p:cNvPr id="47109" name="Text Box 5">
            <a:extLst>
              <a:ext uri="{FF2B5EF4-FFF2-40B4-BE49-F238E27FC236}">
                <a16:creationId xmlns:a16="http://schemas.microsoft.com/office/drawing/2014/main" id="{19D56370-65D8-41CF-A460-5F7A30F34C10}"/>
              </a:ext>
            </a:extLst>
          </p:cNvPr>
          <p:cNvSpPr txBox="1">
            <a:spLocks noChangeArrowheads="1"/>
          </p:cNvSpPr>
          <p:nvPr/>
        </p:nvSpPr>
        <p:spPr bwMode="auto">
          <a:xfrm>
            <a:off x="243761" y="3144516"/>
            <a:ext cx="6840538" cy="954107"/>
          </a:xfrm>
          <a:prstGeom prst="rect">
            <a:avLst/>
          </a:prstGeom>
          <a:noFill/>
          <a:ln>
            <a:noFill/>
          </a:ln>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2800" b="1" dirty="0">
                <a:latin typeface="黑体" panose="02010609060101010101" pitchFamily="49" charset="-122"/>
              </a:rPr>
              <a:t>2.体系吸热、环境对体系</a:t>
            </a:r>
            <a:r>
              <a:rPr lang="zh-CN" altLang="zh-CN" sz="2800" b="1" dirty="0" smtClean="0">
                <a:latin typeface="黑体" panose="02010609060101010101" pitchFamily="49" charset="-122"/>
              </a:rPr>
              <a:t>做功</a:t>
            </a:r>
            <a:r>
              <a:rPr lang="zh-CN" altLang="en-US" sz="2800" b="1" dirty="0" smtClean="0">
                <a:latin typeface="黑体" panose="02010609060101010101" pitchFamily="49" charset="-122"/>
              </a:rPr>
              <a:t>时，</a:t>
            </a:r>
            <a:r>
              <a:rPr lang="zh-CN" altLang="zh-CN" sz="2800" b="1" dirty="0" smtClean="0">
                <a:latin typeface="黑体" panose="02010609060101010101" pitchFamily="49" charset="-122"/>
              </a:rPr>
              <a:t> </a:t>
            </a:r>
            <a:r>
              <a:rPr lang="zh-CN" altLang="zh-CN" sz="2800" b="1" dirty="0">
                <a:latin typeface="黑体" panose="02010609060101010101" pitchFamily="49" charset="-122"/>
              </a:rPr>
              <a:t>热、功的大小？热力学能的变化？</a:t>
            </a:r>
          </a:p>
        </p:txBody>
      </p:sp>
      <p:sp>
        <p:nvSpPr>
          <p:cNvPr id="47110" name="Text Box 6">
            <a:extLst>
              <a:ext uri="{FF2B5EF4-FFF2-40B4-BE49-F238E27FC236}">
                <a16:creationId xmlns:a16="http://schemas.microsoft.com/office/drawing/2014/main" id="{D488D25B-2B9A-4227-9C53-509D1B69B658}"/>
              </a:ext>
            </a:extLst>
          </p:cNvPr>
          <p:cNvSpPr txBox="1">
            <a:spLocks noChangeArrowheads="1"/>
          </p:cNvSpPr>
          <p:nvPr/>
        </p:nvSpPr>
        <p:spPr bwMode="auto">
          <a:xfrm>
            <a:off x="243761" y="4427061"/>
            <a:ext cx="8301037" cy="579437"/>
          </a:xfrm>
          <a:prstGeom prst="rect">
            <a:avLst/>
          </a:prstGeom>
          <a:noFill/>
          <a:ln>
            <a:noFill/>
          </a:ln>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3200" b="1" dirty="0">
                <a:latin typeface="黑体" panose="02010609060101010101" pitchFamily="49" charset="-122"/>
              </a:rPr>
              <a:t>3.孤立体系,热、功、热力学能的变化？</a:t>
            </a:r>
          </a:p>
        </p:txBody>
      </p:sp>
      <p:sp>
        <p:nvSpPr>
          <p:cNvPr id="15367" name="Text Box 7">
            <a:extLst>
              <a:ext uri="{FF2B5EF4-FFF2-40B4-BE49-F238E27FC236}">
                <a16:creationId xmlns:a16="http://schemas.microsoft.com/office/drawing/2014/main" id="{512DFA02-1210-409E-9244-EFF863D6B97C}"/>
              </a:ext>
            </a:extLst>
          </p:cNvPr>
          <p:cNvSpPr txBox="1">
            <a:spLocks noChangeArrowheads="1"/>
          </p:cNvSpPr>
          <p:nvPr/>
        </p:nvSpPr>
        <p:spPr bwMode="auto">
          <a:xfrm>
            <a:off x="963295" y="1227455"/>
            <a:ext cx="56896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en-US" sz="3200" b="1" dirty="0">
                <a:solidFill>
                  <a:srgbClr val="FF3300"/>
                </a:solidFill>
                <a:latin typeface="Times New Roman" panose="02020603050405020304" pitchFamily="18" charset="0"/>
                <a:ea typeface="宋体" panose="02010600030101010101" pitchFamily="2" charset="-122"/>
                <a:sym typeface="Symbol" panose="05050102010706020507" pitchFamily="18" charset="2"/>
              </a:rPr>
              <a:t></a:t>
            </a:r>
            <a:r>
              <a:rPr lang="zh-CN" altLang="en-US" sz="3200" b="1" i="1" dirty="0">
                <a:solidFill>
                  <a:srgbClr val="FF3300"/>
                </a:solidFill>
                <a:latin typeface="Times New Roman" panose="02020603050405020304" pitchFamily="18" charset="0"/>
                <a:ea typeface="宋体" panose="02010600030101010101" pitchFamily="2" charset="-122"/>
              </a:rPr>
              <a:t>U = U</a:t>
            </a:r>
            <a:r>
              <a:rPr lang="zh-CN" altLang="en-US" sz="3200" b="1" i="1" baseline="-25000" dirty="0">
                <a:solidFill>
                  <a:srgbClr val="FF3300"/>
                </a:solidFill>
                <a:latin typeface="Times New Roman" panose="02020603050405020304" pitchFamily="18" charset="0"/>
                <a:ea typeface="宋体" panose="02010600030101010101" pitchFamily="2" charset="-122"/>
              </a:rPr>
              <a:t>2</a:t>
            </a:r>
            <a:r>
              <a:rPr lang="zh-CN" altLang="en-US" sz="3200" b="1" i="1" dirty="0">
                <a:solidFill>
                  <a:srgbClr val="FF3300"/>
                </a:solidFill>
                <a:latin typeface="Times New Roman" panose="02020603050405020304" pitchFamily="18" charset="0"/>
                <a:ea typeface="宋体" panose="02010600030101010101" pitchFamily="2" charset="-122"/>
              </a:rPr>
              <a:t> -U</a:t>
            </a:r>
            <a:r>
              <a:rPr lang="zh-CN" altLang="en-US" sz="3200" b="1" i="1" baseline="-25000" dirty="0">
                <a:solidFill>
                  <a:srgbClr val="FF3300"/>
                </a:solidFill>
                <a:latin typeface="Times New Roman" panose="02020603050405020304" pitchFamily="18" charset="0"/>
                <a:ea typeface="宋体" panose="02010600030101010101" pitchFamily="2" charset="-122"/>
              </a:rPr>
              <a:t>1 </a:t>
            </a:r>
            <a:r>
              <a:rPr lang="zh-CN" altLang="en-US" sz="3200" b="1" i="1" dirty="0">
                <a:solidFill>
                  <a:srgbClr val="FF3300"/>
                </a:solidFill>
                <a:latin typeface="Times New Roman" panose="02020603050405020304" pitchFamily="18" charset="0"/>
                <a:ea typeface="宋体" panose="02010600030101010101" pitchFamily="2" charset="-122"/>
              </a:rPr>
              <a:t>= Q + W</a:t>
            </a:r>
            <a:endParaRPr lang="zh-CN" altLang="en-US" sz="2800" b="1" i="1" dirty="0">
              <a:latin typeface="Arial" panose="020B0604020202020204" pitchFamily="34" charset="0"/>
              <a:ea typeface="宋体" panose="02010600030101010101" pitchFamily="2" charset="-122"/>
            </a:endParaRPr>
          </a:p>
        </p:txBody>
      </p:sp>
      <p:sp>
        <p:nvSpPr>
          <p:cNvPr id="47112" name="AutoShape 8">
            <a:extLst>
              <a:ext uri="{FF2B5EF4-FFF2-40B4-BE49-F238E27FC236}">
                <a16:creationId xmlns:a16="http://schemas.microsoft.com/office/drawing/2014/main" id="{27E2E804-148D-4ACE-AB3F-1795029163A0}"/>
              </a:ext>
            </a:extLst>
          </p:cNvPr>
          <p:cNvSpPr>
            <a:spLocks noChangeArrowheads="1"/>
          </p:cNvSpPr>
          <p:nvPr/>
        </p:nvSpPr>
        <p:spPr bwMode="auto">
          <a:xfrm>
            <a:off x="7080885" y="1227138"/>
            <a:ext cx="1981835" cy="3095625"/>
          </a:xfrm>
          <a:prstGeom prst="wedgeEllipseCallout">
            <a:avLst>
              <a:gd name="adj1" fmla="val -35918"/>
              <a:gd name="adj2" fmla="val 90208"/>
            </a:avLst>
          </a:prstGeom>
          <a:solidFill>
            <a:srgbClr val="FFFFCC"/>
          </a:solidFill>
          <a:ln w="9525">
            <a:solidFill>
              <a:schemeClr val="tx1"/>
            </a:solidFill>
            <a:miter lim="800000"/>
            <a:headEnd/>
            <a:tailEnd/>
          </a:ln>
        </p:spPr>
        <p:txBody>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ctr" eaLnBrk="1" hangingPunct="1"/>
            <a:r>
              <a:rPr lang="zh-CN" altLang="en-US" sz="2400" b="1" dirty="0">
                <a:solidFill>
                  <a:srgbClr val="008000"/>
                </a:solidFill>
                <a:latin typeface="黑体" panose="02010609060101010101" pitchFamily="49" charset="-122"/>
              </a:rPr>
              <a:t>求算过程发生 </a:t>
            </a:r>
            <a:r>
              <a:rPr lang="zh-CN" altLang="en-US" sz="2400" b="1" dirty="0" smtClean="0">
                <a:solidFill>
                  <a:srgbClr val="008000"/>
                </a:solidFill>
                <a:latin typeface="黑体" panose="02010609060101010101" pitchFamily="49" charset="-122"/>
              </a:rPr>
              <a:t>Q</a:t>
            </a:r>
            <a:r>
              <a:rPr lang="en-US" altLang="zh-CN" sz="2400" b="1" dirty="0" smtClean="0">
                <a:solidFill>
                  <a:srgbClr val="008000"/>
                </a:solidFill>
                <a:latin typeface="黑体" panose="02010609060101010101" pitchFamily="49" charset="-122"/>
              </a:rPr>
              <a:t>,W</a:t>
            </a:r>
            <a:r>
              <a:rPr lang="zh-CN" altLang="en-US" sz="2400" b="1" dirty="0" smtClean="0">
                <a:solidFill>
                  <a:srgbClr val="008000"/>
                </a:solidFill>
                <a:latin typeface="黑体" panose="02010609060101010101" pitchFamily="49" charset="-122"/>
              </a:rPr>
              <a:t>,</a:t>
            </a:r>
            <a:r>
              <a:rPr lang="zh-CN" altLang="en-US" sz="2400" b="1" dirty="0">
                <a:solidFill>
                  <a:srgbClr val="008000"/>
                </a:solidFill>
                <a:latin typeface="黑体" panose="02010609060101010101" pitchFamily="49" charset="-122"/>
              </a:rPr>
              <a:t>可计算体系热力学能的变化</a:t>
            </a:r>
          </a:p>
        </p:txBody>
      </p:sp>
      <p:sp>
        <p:nvSpPr>
          <p:cNvPr id="2" name="矩形 1"/>
          <p:cNvSpPr/>
          <p:nvPr/>
        </p:nvSpPr>
        <p:spPr>
          <a:xfrm>
            <a:off x="961811" y="2716014"/>
            <a:ext cx="3198248" cy="523220"/>
          </a:xfrm>
          <a:prstGeom prst="rect">
            <a:avLst/>
          </a:prstGeom>
        </p:spPr>
        <p:txBody>
          <a:bodyPr wrap="none">
            <a:spAutoFit/>
          </a:bodyPr>
          <a:lstStyle/>
          <a:p>
            <a:pPr fontAlgn="t"/>
            <a:r>
              <a:rPr lang="zh-CN" altLang="en-US" sz="2800" b="1" i="1" dirty="0">
                <a:solidFill>
                  <a:srgbClr val="FF3300"/>
                </a:solidFill>
                <a:latin typeface="Times New Roman" panose="02020603050405020304" pitchFamily="18" charset="0"/>
                <a:ea typeface="宋体" panose="02010600030101010101" pitchFamily="2" charset="-122"/>
              </a:rPr>
              <a:t>Q </a:t>
            </a:r>
            <a:r>
              <a:rPr lang="en-US" altLang="zh-CN" sz="2800" b="1" i="1" dirty="0" smtClean="0">
                <a:solidFill>
                  <a:srgbClr val="FF3300"/>
                </a:solidFill>
                <a:latin typeface="Times New Roman" panose="02020603050405020304" pitchFamily="18" charset="0"/>
                <a:ea typeface="宋体" panose="02010600030101010101" pitchFamily="2" charset="-122"/>
              </a:rPr>
              <a:t>&lt; </a:t>
            </a:r>
            <a:r>
              <a:rPr lang="en-US" altLang="zh-CN" sz="2800" b="1" dirty="0" smtClean="0">
                <a:solidFill>
                  <a:srgbClr val="FF3300"/>
                </a:solidFill>
                <a:latin typeface="Times New Roman" panose="02020603050405020304" pitchFamily="18" charset="0"/>
                <a:ea typeface="宋体" panose="02010600030101010101" pitchFamily="2" charset="-122"/>
              </a:rPr>
              <a:t>0</a:t>
            </a:r>
            <a:r>
              <a:rPr lang="en-US" altLang="zh-CN" sz="2800" b="1" i="1" dirty="0" smtClean="0">
                <a:solidFill>
                  <a:srgbClr val="FF3300"/>
                </a:solidFill>
                <a:latin typeface="Times New Roman" panose="02020603050405020304" pitchFamily="18" charset="0"/>
                <a:ea typeface="宋体" panose="02010600030101010101" pitchFamily="2" charset="-122"/>
              </a:rPr>
              <a:t>, </a:t>
            </a:r>
            <a:r>
              <a:rPr lang="zh-CN" altLang="en-US" sz="2800" b="1" i="1" dirty="0" smtClean="0">
                <a:solidFill>
                  <a:srgbClr val="FF3300"/>
                </a:solidFill>
                <a:latin typeface="Times New Roman" panose="02020603050405020304" pitchFamily="18" charset="0"/>
                <a:ea typeface="宋体" panose="02010600030101010101" pitchFamily="2" charset="-122"/>
              </a:rPr>
              <a:t> W</a:t>
            </a:r>
            <a:r>
              <a:rPr lang="en-US" altLang="zh-CN" sz="2800" b="1" i="1" dirty="0" smtClean="0">
                <a:solidFill>
                  <a:srgbClr val="FF3300"/>
                </a:solidFill>
                <a:latin typeface="Times New Roman" panose="02020603050405020304" pitchFamily="18" charset="0"/>
                <a:ea typeface="宋体" panose="02010600030101010101" pitchFamily="2" charset="-122"/>
              </a:rPr>
              <a:t>&lt;0,  </a:t>
            </a:r>
            <a:r>
              <a:rPr lang="zh-CN" altLang="en-US" sz="2800" b="1" dirty="0" smtClean="0">
                <a:solidFill>
                  <a:srgbClr val="FF3300"/>
                </a:solidFill>
                <a:latin typeface="Times New Roman" panose="02020603050405020304" pitchFamily="18" charset="0"/>
                <a:ea typeface="宋体" panose="02010600030101010101" pitchFamily="2" charset="-122"/>
                <a:sym typeface="Symbol" panose="05050102010706020507" pitchFamily="18" charset="2"/>
              </a:rPr>
              <a:t></a:t>
            </a:r>
            <a:r>
              <a:rPr lang="zh-CN" altLang="en-US" sz="2800" b="1" i="1" dirty="0" smtClean="0">
                <a:solidFill>
                  <a:srgbClr val="FF3300"/>
                </a:solidFill>
                <a:latin typeface="Times New Roman" panose="02020603050405020304" pitchFamily="18" charset="0"/>
                <a:ea typeface="宋体" panose="02010600030101010101" pitchFamily="2" charset="-122"/>
              </a:rPr>
              <a:t>U</a:t>
            </a:r>
            <a:r>
              <a:rPr lang="en-US" altLang="zh-CN" sz="2800" b="1" i="1" dirty="0" smtClean="0">
                <a:solidFill>
                  <a:srgbClr val="FF3300"/>
                </a:solidFill>
                <a:latin typeface="Times New Roman" panose="02020603050405020304" pitchFamily="18" charset="0"/>
                <a:ea typeface="宋体" panose="02010600030101010101" pitchFamily="2" charset="-122"/>
              </a:rPr>
              <a:t>&lt;0</a:t>
            </a:r>
            <a:r>
              <a:rPr lang="zh-CN" altLang="en-US" sz="2800" b="1" i="1" dirty="0" smtClean="0">
                <a:solidFill>
                  <a:srgbClr val="FF3300"/>
                </a:solidFill>
                <a:latin typeface="Times New Roman" panose="02020603050405020304" pitchFamily="18" charset="0"/>
                <a:ea typeface="宋体" panose="02010600030101010101" pitchFamily="2" charset="-122"/>
              </a:rPr>
              <a:t> </a:t>
            </a:r>
            <a:endParaRPr lang="zh-CN" altLang="en-US" sz="2800" b="1" i="1" dirty="0">
              <a:latin typeface="Arial" panose="020B0604020202020204" pitchFamily="34" charset="0"/>
              <a:ea typeface="宋体" panose="02010600030101010101" pitchFamily="2" charset="-122"/>
            </a:endParaRPr>
          </a:p>
        </p:txBody>
      </p:sp>
      <p:sp>
        <p:nvSpPr>
          <p:cNvPr id="10" name="矩形 9"/>
          <p:cNvSpPr/>
          <p:nvPr/>
        </p:nvSpPr>
        <p:spPr>
          <a:xfrm>
            <a:off x="961811" y="4006334"/>
            <a:ext cx="3198248" cy="523220"/>
          </a:xfrm>
          <a:prstGeom prst="rect">
            <a:avLst/>
          </a:prstGeom>
        </p:spPr>
        <p:txBody>
          <a:bodyPr wrap="none">
            <a:spAutoFit/>
          </a:bodyPr>
          <a:lstStyle/>
          <a:p>
            <a:pPr fontAlgn="t"/>
            <a:r>
              <a:rPr lang="zh-CN" altLang="en-US" sz="2800" b="1" i="1" dirty="0">
                <a:solidFill>
                  <a:srgbClr val="FF3300"/>
                </a:solidFill>
                <a:latin typeface="Times New Roman" panose="02020603050405020304" pitchFamily="18" charset="0"/>
                <a:ea typeface="宋体" panose="02010600030101010101" pitchFamily="2" charset="-122"/>
              </a:rPr>
              <a:t>Q </a:t>
            </a:r>
            <a:r>
              <a:rPr lang="en-US" altLang="zh-CN" sz="2800" b="1" i="1" dirty="0" smtClean="0">
                <a:solidFill>
                  <a:srgbClr val="FF3300"/>
                </a:solidFill>
                <a:latin typeface="Times New Roman" panose="02020603050405020304" pitchFamily="18" charset="0"/>
                <a:ea typeface="宋体" panose="02010600030101010101" pitchFamily="2" charset="-122"/>
              </a:rPr>
              <a:t>&gt;</a:t>
            </a:r>
            <a:r>
              <a:rPr lang="en-US" altLang="zh-CN" sz="2800" b="1" dirty="0" smtClean="0">
                <a:solidFill>
                  <a:srgbClr val="FF3300"/>
                </a:solidFill>
                <a:latin typeface="Times New Roman" panose="02020603050405020304" pitchFamily="18" charset="0"/>
                <a:ea typeface="宋体" panose="02010600030101010101" pitchFamily="2" charset="-122"/>
              </a:rPr>
              <a:t>0</a:t>
            </a:r>
            <a:r>
              <a:rPr lang="en-US" altLang="zh-CN" sz="2800" b="1" i="1" dirty="0" smtClean="0">
                <a:solidFill>
                  <a:srgbClr val="FF3300"/>
                </a:solidFill>
                <a:latin typeface="Times New Roman" panose="02020603050405020304" pitchFamily="18" charset="0"/>
                <a:ea typeface="宋体" panose="02010600030101010101" pitchFamily="2" charset="-122"/>
              </a:rPr>
              <a:t>, </a:t>
            </a:r>
            <a:r>
              <a:rPr lang="zh-CN" altLang="en-US" sz="2800" b="1" i="1" dirty="0" smtClean="0">
                <a:solidFill>
                  <a:srgbClr val="FF3300"/>
                </a:solidFill>
                <a:latin typeface="Times New Roman" panose="02020603050405020304" pitchFamily="18" charset="0"/>
                <a:ea typeface="宋体" panose="02010600030101010101" pitchFamily="2" charset="-122"/>
              </a:rPr>
              <a:t> W</a:t>
            </a:r>
            <a:r>
              <a:rPr lang="en-US" altLang="zh-CN" sz="2800" b="1" i="1" dirty="0" smtClean="0">
                <a:solidFill>
                  <a:srgbClr val="FF3300"/>
                </a:solidFill>
                <a:latin typeface="Times New Roman" panose="02020603050405020304" pitchFamily="18" charset="0"/>
                <a:ea typeface="宋体" panose="02010600030101010101" pitchFamily="2" charset="-122"/>
              </a:rPr>
              <a:t>&gt;0,  </a:t>
            </a:r>
            <a:r>
              <a:rPr lang="zh-CN" altLang="en-US" sz="2800" b="1" dirty="0" smtClean="0">
                <a:solidFill>
                  <a:srgbClr val="FF3300"/>
                </a:solidFill>
                <a:latin typeface="Times New Roman" panose="02020603050405020304" pitchFamily="18" charset="0"/>
                <a:ea typeface="宋体" panose="02010600030101010101" pitchFamily="2" charset="-122"/>
                <a:sym typeface="Symbol" panose="05050102010706020507" pitchFamily="18" charset="2"/>
              </a:rPr>
              <a:t></a:t>
            </a:r>
            <a:r>
              <a:rPr lang="zh-CN" altLang="en-US" sz="2800" b="1" i="1" dirty="0" smtClean="0">
                <a:solidFill>
                  <a:srgbClr val="FF3300"/>
                </a:solidFill>
                <a:latin typeface="Times New Roman" panose="02020603050405020304" pitchFamily="18" charset="0"/>
                <a:ea typeface="宋体" panose="02010600030101010101" pitchFamily="2" charset="-122"/>
              </a:rPr>
              <a:t>U</a:t>
            </a:r>
            <a:r>
              <a:rPr lang="en-US" altLang="zh-CN" sz="2800" b="1" i="1" dirty="0" smtClean="0">
                <a:solidFill>
                  <a:srgbClr val="FF3300"/>
                </a:solidFill>
                <a:latin typeface="Times New Roman" panose="02020603050405020304" pitchFamily="18" charset="0"/>
                <a:ea typeface="宋体" panose="02010600030101010101" pitchFamily="2" charset="-122"/>
              </a:rPr>
              <a:t>&gt;0</a:t>
            </a:r>
            <a:r>
              <a:rPr lang="zh-CN" altLang="en-US" sz="2800" b="1" i="1" dirty="0" smtClean="0">
                <a:solidFill>
                  <a:srgbClr val="FF3300"/>
                </a:solidFill>
                <a:latin typeface="Times New Roman" panose="02020603050405020304" pitchFamily="18" charset="0"/>
                <a:ea typeface="宋体" panose="02010600030101010101" pitchFamily="2" charset="-122"/>
              </a:rPr>
              <a:t> </a:t>
            </a:r>
            <a:endParaRPr lang="zh-CN" altLang="en-US" sz="2800" b="1" i="1" dirty="0">
              <a:latin typeface="Arial" panose="020B0604020202020204" pitchFamily="34" charset="0"/>
              <a:ea typeface="宋体" panose="02010600030101010101" pitchFamily="2" charset="-122"/>
            </a:endParaRPr>
          </a:p>
        </p:txBody>
      </p:sp>
      <p:sp>
        <p:nvSpPr>
          <p:cNvPr id="11" name="矩形 10"/>
          <p:cNvSpPr/>
          <p:nvPr/>
        </p:nvSpPr>
        <p:spPr>
          <a:xfrm>
            <a:off x="992291" y="4930894"/>
            <a:ext cx="3198248" cy="523220"/>
          </a:xfrm>
          <a:prstGeom prst="rect">
            <a:avLst/>
          </a:prstGeom>
        </p:spPr>
        <p:txBody>
          <a:bodyPr wrap="none">
            <a:spAutoFit/>
          </a:bodyPr>
          <a:lstStyle/>
          <a:p>
            <a:pPr fontAlgn="t"/>
            <a:r>
              <a:rPr lang="zh-CN" altLang="en-US" sz="2800" b="1" i="1" dirty="0">
                <a:solidFill>
                  <a:srgbClr val="FF3300"/>
                </a:solidFill>
                <a:latin typeface="Times New Roman" panose="02020603050405020304" pitchFamily="18" charset="0"/>
                <a:ea typeface="宋体" panose="02010600030101010101" pitchFamily="2" charset="-122"/>
              </a:rPr>
              <a:t>Q </a:t>
            </a:r>
            <a:r>
              <a:rPr lang="en-US" altLang="zh-CN" sz="2800" b="1" i="1" dirty="0" smtClean="0">
                <a:solidFill>
                  <a:srgbClr val="FF3300"/>
                </a:solidFill>
                <a:latin typeface="Times New Roman" panose="02020603050405020304" pitchFamily="18" charset="0"/>
                <a:ea typeface="宋体" panose="02010600030101010101" pitchFamily="2" charset="-122"/>
              </a:rPr>
              <a:t>=</a:t>
            </a:r>
            <a:r>
              <a:rPr lang="en-US" altLang="zh-CN" sz="2800" b="1" dirty="0" smtClean="0">
                <a:solidFill>
                  <a:srgbClr val="FF3300"/>
                </a:solidFill>
                <a:latin typeface="Times New Roman" panose="02020603050405020304" pitchFamily="18" charset="0"/>
                <a:ea typeface="宋体" panose="02010600030101010101" pitchFamily="2" charset="-122"/>
              </a:rPr>
              <a:t>0</a:t>
            </a:r>
            <a:r>
              <a:rPr lang="en-US" altLang="zh-CN" sz="2800" b="1" i="1" dirty="0" smtClean="0">
                <a:solidFill>
                  <a:srgbClr val="FF3300"/>
                </a:solidFill>
                <a:latin typeface="Times New Roman" panose="02020603050405020304" pitchFamily="18" charset="0"/>
                <a:ea typeface="宋体" panose="02010600030101010101" pitchFamily="2" charset="-122"/>
              </a:rPr>
              <a:t>, </a:t>
            </a:r>
            <a:r>
              <a:rPr lang="zh-CN" altLang="en-US" sz="2800" b="1" i="1" dirty="0" smtClean="0">
                <a:solidFill>
                  <a:srgbClr val="FF3300"/>
                </a:solidFill>
                <a:latin typeface="Times New Roman" panose="02020603050405020304" pitchFamily="18" charset="0"/>
                <a:ea typeface="宋体" panose="02010600030101010101" pitchFamily="2" charset="-122"/>
              </a:rPr>
              <a:t> W</a:t>
            </a:r>
            <a:r>
              <a:rPr lang="en-US" altLang="zh-CN" sz="2800" b="1" i="1" dirty="0" smtClean="0">
                <a:solidFill>
                  <a:srgbClr val="FF3300"/>
                </a:solidFill>
                <a:latin typeface="Times New Roman" panose="02020603050405020304" pitchFamily="18" charset="0"/>
                <a:ea typeface="宋体" panose="02010600030101010101" pitchFamily="2" charset="-122"/>
              </a:rPr>
              <a:t>=0,  </a:t>
            </a:r>
            <a:r>
              <a:rPr lang="zh-CN" altLang="en-US" sz="2800" b="1" dirty="0" smtClean="0">
                <a:solidFill>
                  <a:srgbClr val="FF3300"/>
                </a:solidFill>
                <a:latin typeface="Times New Roman" panose="02020603050405020304" pitchFamily="18" charset="0"/>
                <a:ea typeface="宋体" panose="02010600030101010101" pitchFamily="2" charset="-122"/>
                <a:sym typeface="Symbol" panose="05050102010706020507" pitchFamily="18" charset="2"/>
              </a:rPr>
              <a:t></a:t>
            </a:r>
            <a:r>
              <a:rPr lang="zh-CN" altLang="en-US" sz="2800" b="1" i="1" dirty="0" smtClean="0">
                <a:solidFill>
                  <a:srgbClr val="FF3300"/>
                </a:solidFill>
                <a:latin typeface="Times New Roman" panose="02020603050405020304" pitchFamily="18" charset="0"/>
                <a:ea typeface="宋体" panose="02010600030101010101" pitchFamily="2" charset="-122"/>
              </a:rPr>
              <a:t>U</a:t>
            </a:r>
            <a:r>
              <a:rPr lang="en-US" altLang="zh-CN" sz="2800" b="1" i="1" dirty="0" smtClean="0">
                <a:solidFill>
                  <a:srgbClr val="FF3300"/>
                </a:solidFill>
                <a:latin typeface="Times New Roman" panose="02020603050405020304" pitchFamily="18" charset="0"/>
                <a:ea typeface="宋体" panose="02010600030101010101" pitchFamily="2" charset="-122"/>
              </a:rPr>
              <a:t>=0</a:t>
            </a:r>
            <a:r>
              <a:rPr lang="zh-CN" altLang="en-US" sz="2800" b="1" i="1" dirty="0" smtClean="0">
                <a:solidFill>
                  <a:srgbClr val="FF3300"/>
                </a:solidFill>
                <a:latin typeface="Times New Roman" panose="02020603050405020304" pitchFamily="18" charset="0"/>
                <a:ea typeface="宋体" panose="02010600030101010101" pitchFamily="2" charset="-122"/>
              </a:rPr>
              <a:t> </a:t>
            </a:r>
            <a:endParaRPr lang="zh-CN" altLang="en-US" sz="2800" b="1" i="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7112"/>
                                        </p:tgtEl>
                                        <p:attrNameLst>
                                          <p:attrName>style.visibility</p:attrName>
                                        </p:attrNameLst>
                                      </p:cBhvr>
                                      <p:to>
                                        <p:strVal val="visible"/>
                                      </p:to>
                                    </p:set>
                                    <p:animEffect transition="in" filter="wipe(down)">
                                      <p:cBhvr>
                                        <p:cTn id="22"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animBg="1"/>
      <p:bldP spid="2"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a:extLst>
              <a:ext uri="{FF2B5EF4-FFF2-40B4-BE49-F238E27FC236}">
                <a16:creationId xmlns:a16="http://schemas.microsoft.com/office/drawing/2014/main" id="{CB1132B1-D2F0-4EAA-925B-4DA0C30B14A6}"/>
              </a:ext>
            </a:extLst>
          </p:cNvPr>
          <p:cNvSpPr>
            <a:spLocks noGrp="1"/>
          </p:cNvSpPr>
          <p:nvPr>
            <p:ph type="title"/>
          </p:nvPr>
        </p:nvSpPr>
        <p:spPr>
          <a:xfrm>
            <a:off x="266065" y="868680"/>
            <a:ext cx="8229600" cy="3071813"/>
          </a:xfrm>
        </p:spPr>
        <p:txBody>
          <a:bodyPr>
            <a:normAutofit fontScale="90000"/>
          </a:bodyPr>
          <a:lstStyle/>
          <a:p>
            <a:pPr>
              <a:lnSpc>
                <a:spcPct val="150000"/>
              </a:lnSpc>
            </a:pPr>
            <a:r>
              <a:rPr lang="en-US" altLang="zh-CN" sz="2400" b="1" dirty="0" smtClean="0">
                <a:latin typeface="黑体" panose="02010609060101010101" pitchFamily="49" charset="-122"/>
                <a:ea typeface="黑体" panose="02010609060101010101" pitchFamily="49" charset="-122"/>
              </a:rPr>
              <a:t/>
            </a:r>
            <a:br>
              <a:rPr lang="en-US" altLang="zh-CN" sz="2400" b="1" dirty="0" smtClean="0">
                <a:latin typeface="黑体" panose="02010609060101010101" pitchFamily="49" charset="-122"/>
                <a:ea typeface="黑体" panose="02010609060101010101" pitchFamily="49" charset="-122"/>
              </a:rPr>
            </a:br>
            <a:r>
              <a:rPr lang="en-US" altLang="zh-CN" sz="2400" b="1" dirty="0" smtClean="0">
                <a:latin typeface="黑体" panose="02010609060101010101" pitchFamily="49" charset="-122"/>
                <a:ea typeface="黑体" panose="02010609060101010101" pitchFamily="49" charset="-122"/>
              </a:rPr>
              <a:t>5. (1)</a:t>
            </a:r>
            <a:r>
              <a:rPr lang="zh-CN" altLang="en-US" sz="2400" b="1" dirty="0" smtClean="0">
                <a:latin typeface="黑体" panose="02010609060101010101" pitchFamily="49" charset="-122"/>
                <a:ea typeface="黑体" panose="02010609060101010101" pitchFamily="49" charset="-122"/>
              </a:rPr>
              <a:t>如果</a:t>
            </a:r>
            <a:r>
              <a:rPr lang="zh-CN" altLang="en-US" sz="2400" b="1" dirty="0">
                <a:latin typeface="黑体" panose="02010609060101010101" pitchFamily="49" charset="-122"/>
                <a:ea typeface="黑体" panose="02010609060101010101" pitchFamily="49" charset="-122"/>
              </a:rPr>
              <a:t>一个系统从环境吸收了</a:t>
            </a:r>
            <a:r>
              <a:rPr lang="en-US" altLang="zh-CN" sz="2400" b="1" dirty="0">
                <a:latin typeface="黑体" panose="02010609060101010101" pitchFamily="49" charset="-122"/>
                <a:ea typeface="黑体" panose="02010609060101010101" pitchFamily="49" charset="-122"/>
              </a:rPr>
              <a:t>40 J</a:t>
            </a:r>
            <a:r>
              <a:rPr lang="zh-CN" altLang="en-US" sz="2400" b="1" dirty="0">
                <a:latin typeface="黑体" panose="02010609060101010101" pitchFamily="49" charset="-122"/>
                <a:ea typeface="黑体" panose="02010609060101010101" pitchFamily="49" charset="-122"/>
              </a:rPr>
              <a:t>的热，而系统的热力学能却增加了</a:t>
            </a:r>
            <a:r>
              <a:rPr lang="en-US" altLang="zh-CN" sz="2400" b="1" dirty="0">
                <a:latin typeface="黑体" panose="02010609060101010101" pitchFamily="49" charset="-122"/>
                <a:ea typeface="黑体" panose="02010609060101010101" pitchFamily="49" charset="-122"/>
              </a:rPr>
              <a:t>200 J, </a:t>
            </a:r>
            <a:r>
              <a:rPr lang="zh-CN" altLang="en-US" sz="2400" b="1" dirty="0">
                <a:latin typeface="黑体" panose="02010609060101010101" pitchFamily="49" charset="-122"/>
                <a:ea typeface="黑体" panose="02010609060101010101" pitchFamily="49" charset="-122"/>
              </a:rPr>
              <a:t>问系统从环境得了多少功</a:t>
            </a:r>
            <a:r>
              <a:rPr lang="zh-CN" altLang="en-US" sz="2400" b="1" dirty="0" smtClean="0">
                <a:latin typeface="黑体" panose="02010609060101010101" pitchFamily="49" charset="-122"/>
                <a:ea typeface="黑体" panose="02010609060101010101" pitchFamily="49" charset="-122"/>
              </a:rPr>
              <a:t>？</a:t>
            </a:r>
            <a:r>
              <a:rPr lang="en-US" altLang="zh-CN" sz="2400" b="1" dirty="0" smtClean="0">
                <a:latin typeface="黑体" panose="02010609060101010101" pitchFamily="49" charset="-122"/>
                <a:ea typeface="黑体" panose="02010609060101010101" pitchFamily="49" charset="-122"/>
              </a:rPr>
              <a:t/>
            </a:r>
            <a:br>
              <a:rPr lang="en-US" altLang="zh-CN" sz="2400" b="1" dirty="0" smtClean="0">
                <a:latin typeface="黑体" panose="02010609060101010101" pitchFamily="49" charset="-122"/>
                <a:ea typeface="黑体" panose="02010609060101010101" pitchFamily="49" charset="-122"/>
              </a:rPr>
            </a:br>
            <a:r>
              <a:rPr lang="en-US" altLang="zh-CN" sz="2400" b="1" dirty="0" smtClean="0">
                <a:latin typeface="黑体" panose="02010609060101010101" pitchFamily="49" charset="-122"/>
                <a:ea typeface="黑体" panose="02010609060101010101" pitchFamily="49" charset="-122"/>
              </a:rPr>
              <a:t/>
            </a:r>
            <a:br>
              <a:rPr lang="en-US" altLang="zh-CN" sz="2400" b="1" dirty="0" smtClean="0">
                <a:latin typeface="黑体" panose="02010609060101010101" pitchFamily="49" charset="-122"/>
                <a:ea typeface="黑体" panose="02010609060101010101" pitchFamily="49" charset="-122"/>
              </a:rPr>
            </a:br>
            <a:r>
              <a:rPr lang="en-US" altLang="zh-CN" sz="2400" b="1" dirty="0" smtClean="0">
                <a:latin typeface="黑体" panose="02010609060101010101" pitchFamily="49" charset="-122"/>
                <a:ea typeface="黑体" panose="02010609060101010101" pitchFamily="49" charset="-122"/>
              </a:rPr>
              <a:t>(2)</a:t>
            </a:r>
            <a:r>
              <a:rPr lang="zh-CN" altLang="en-US" sz="2400" b="1" dirty="0" smtClean="0">
                <a:latin typeface="黑体" panose="02010609060101010101" pitchFamily="49" charset="-122"/>
                <a:ea typeface="黑体" panose="02010609060101010101" pitchFamily="49" charset="-122"/>
              </a:rPr>
              <a:t>如果</a:t>
            </a:r>
            <a:r>
              <a:rPr lang="zh-CN" altLang="en-US" sz="2400" b="1" dirty="0">
                <a:latin typeface="黑体" panose="02010609060101010101" pitchFamily="49" charset="-122"/>
                <a:ea typeface="黑体" panose="02010609060101010101" pitchFamily="49" charset="-122"/>
              </a:rPr>
              <a:t>该系统在膨胀过程中对环境做了</a:t>
            </a:r>
            <a:r>
              <a:rPr lang="en-US" altLang="zh-CN" sz="2400" b="1" dirty="0">
                <a:latin typeface="黑体" panose="02010609060101010101" pitchFamily="49" charset="-122"/>
                <a:ea typeface="黑体" panose="02010609060101010101" pitchFamily="49" charset="-122"/>
              </a:rPr>
              <a:t>10 KJ</a:t>
            </a:r>
            <a:r>
              <a:rPr lang="zh-CN" altLang="en-US" sz="2400" b="1" dirty="0">
                <a:latin typeface="黑体" panose="02010609060101010101" pitchFamily="49" charset="-122"/>
                <a:ea typeface="黑体" panose="02010609060101010101" pitchFamily="49" charset="-122"/>
              </a:rPr>
              <a:t>的功，同时收了</a:t>
            </a:r>
            <a:r>
              <a:rPr lang="en-US" altLang="zh-CN" sz="2400" b="1" dirty="0">
                <a:latin typeface="黑体" panose="02010609060101010101" pitchFamily="49" charset="-122"/>
                <a:ea typeface="黑体" panose="02010609060101010101" pitchFamily="49" charset="-122"/>
              </a:rPr>
              <a:t>28 KJ</a:t>
            </a:r>
            <a:r>
              <a:rPr lang="zh-CN" altLang="en-US" sz="2400" b="1" dirty="0">
                <a:latin typeface="黑体" panose="02010609060101010101" pitchFamily="49" charset="-122"/>
                <a:ea typeface="黑体" panose="02010609060101010101" pitchFamily="49" charset="-122"/>
              </a:rPr>
              <a:t>的热，求系统的热力学能变化值。</a:t>
            </a:r>
          </a:p>
        </p:txBody>
      </p:sp>
      <p:sp>
        <p:nvSpPr>
          <p:cNvPr id="47107" name="Text Box 7">
            <a:extLst>
              <a:ext uri="{FF2B5EF4-FFF2-40B4-BE49-F238E27FC236}">
                <a16:creationId xmlns:a16="http://schemas.microsoft.com/office/drawing/2014/main" id="{75B03CAF-B9AA-4025-8B86-77ABE4AAE348}"/>
              </a:ext>
            </a:extLst>
          </p:cNvPr>
          <p:cNvSpPr txBox="1">
            <a:spLocks noChangeArrowheads="1"/>
          </p:cNvSpPr>
          <p:nvPr/>
        </p:nvSpPr>
        <p:spPr bwMode="auto">
          <a:xfrm>
            <a:off x="832168" y="4076700"/>
            <a:ext cx="568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en-US" sz="3200" b="1" dirty="0">
                <a:solidFill>
                  <a:srgbClr val="FF3300"/>
                </a:solidFill>
                <a:latin typeface="Times New Roman" panose="02020603050405020304" pitchFamily="18" charset="0"/>
                <a:ea typeface="宋体" panose="02010600030101010101" pitchFamily="2" charset="-122"/>
                <a:sym typeface="Symbol" panose="05050102010706020507" pitchFamily="18" charset="2"/>
              </a:rPr>
              <a:t>解：</a:t>
            </a:r>
            <a:r>
              <a:rPr lang="en-US" altLang="zh-CN" sz="3200" b="1" dirty="0">
                <a:solidFill>
                  <a:srgbClr val="FF3300"/>
                </a:solidFill>
                <a:latin typeface="Times New Roman" panose="02020603050405020304" pitchFamily="18" charset="0"/>
                <a:ea typeface="宋体" panose="02010600030101010101" pitchFamily="2" charset="-122"/>
                <a:sym typeface="Symbol" panose="05050102010706020507" pitchFamily="18" charset="2"/>
              </a:rPr>
              <a:t>(1)</a:t>
            </a:r>
            <a:r>
              <a:rPr lang="zh-CN" altLang="en-US" sz="3200" b="1" dirty="0">
                <a:solidFill>
                  <a:srgbClr val="FF3300"/>
                </a:solidFill>
                <a:latin typeface="Times New Roman" panose="02020603050405020304" pitchFamily="18" charset="0"/>
                <a:ea typeface="宋体" panose="02010600030101010101" pitchFamily="2" charset="-122"/>
                <a:sym typeface="Symbol" panose="05050102010706020507" pitchFamily="18" charset="2"/>
              </a:rPr>
              <a:t></a:t>
            </a:r>
            <a:r>
              <a:rPr lang="zh-CN" altLang="en-US" sz="3200" b="1" i="1" dirty="0">
                <a:solidFill>
                  <a:srgbClr val="FF3300"/>
                </a:solidFill>
                <a:latin typeface="Times New Roman" panose="02020603050405020304" pitchFamily="18" charset="0"/>
                <a:ea typeface="宋体" panose="02010600030101010101" pitchFamily="2" charset="-122"/>
              </a:rPr>
              <a:t>U = U</a:t>
            </a:r>
            <a:r>
              <a:rPr lang="zh-CN" altLang="en-US" sz="3200" b="1" i="1" baseline="-25000" dirty="0">
                <a:solidFill>
                  <a:srgbClr val="FF3300"/>
                </a:solidFill>
                <a:latin typeface="Times New Roman" panose="02020603050405020304" pitchFamily="18" charset="0"/>
                <a:ea typeface="宋体" panose="02010600030101010101" pitchFamily="2" charset="-122"/>
              </a:rPr>
              <a:t>2</a:t>
            </a:r>
            <a:r>
              <a:rPr lang="zh-CN" altLang="en-US" sz="3200" b="1" i="1" dirty="0">
                <a:solidFill>
                  <a:srgbClr val="FF3300"/>
                </a:solidFill>
                <a:latin typeface="Times New Roman" panose="02020603050405020304" pitchFamily="18" charset="0"/>
                <a:ea typeface="宋体" panose="02010600030101010101" pitchFamily="2" charset="-122"/>
              </a:rPr>
              <a:t> -U</a:t>
            </a:r>
            <a:r>
              <a:rPr lang="zh-CN" altLang="en-US" sz="3200" b="1" i="1" baseline="-25000" dirty="0">
                <a:solidFill>
                  <a:srgbClr val="FF3300"/>
                </a:solidFill>
                <a:latin typeface="Times New Roman" panose="02020603050405020304" pitchFamily="18" charset="0"/>
                <a:ea typeface="宋体" panose="02010600030101010101" pitchFamily="2" charset="-122"/>
              </a:rPr>
              <a:t>1 </a:t>
            </a:r>
            <a:r>
              <a:rPr lang="zh-CN" altLang="en-US" sz="3200" b="1" i="1" dirty="0">
                <a:solidFill>
                  <a:srgbClr val="FF3300"/>
                </a:solidFill>
                <a:latin typeface="Times New Roman" panose="02020603050405020304" pitchFamily="18" charset="0"/>
                <a:ea typeface="宋体" panose="02010600030101010101" pitchFamily="2" charset="-122"/>
              </a:rPr>
              <a:t>= Q + W</a:t>
            </a:r>
            <a:endParaRPr lang="en-US" altLang="zh-CN" sz="3200" b="1" i="1" dirty="0">
              <a:solidFill>
                <a:srgbClr val="FF3300"/>
              </a:solidFill>
              <a:latin typeface="Times New Roman" panose="02020603050405020304" pitchFamily="18" charset="0"/>
              <a:ea typeface="宋体" panose="02010600030101010101" pitchFamily="2" charset="-122"/>
            </a:endParaRPr>
          </a:p>
          <a:p>
            <a:pPr eaLnBrk="1" fontAlgn="t" hangingPunct="1"/>
            <a:endParaRPr lang="zh-CN" altLang="en-US" sz="2800" b="1" i="1" dirty="0">
              <a:latin typeface="Arial" panose="020B0604020202020204" pitchFamily="34" charset="0"/>
              <a:ea typeface="宋体" panose="02010600030101010101" pitchFamily="2" charset="-122"/>
            </a:endParaRPr>
          </a:p>
        </p:txBody>
      </p:sp>
      <p:sp>
        <p:nvSpPr>
          <p:cNvPr id="47108" name="Text Box 7">
            <a:extLst>
              <a:ext uri="{FF2B5EF4-FFF2-40B4-BE49-F238E27FC236}">
                <a16:creationId xmlns:a16="http://schemas.microsoft.com/office/drawing/2014/main" id="{BE8ECC5D-BB07-49B2-80C8-9336E26FFDD4}"/>
              </a:ext>
            </a:extLst>
          </p:cNvPr>
          <p:cNvSpPr txBox="1">
            <a:spLocks noChangeArrowheads="1"/>
          </p:cNvSpPr>
          <p:nvPr/>
        </p:nvSpPr>
        <p:spPr bwMode="auto">
          <a:xfrm>
            <a:off x="1606233" y="4733925"/>
            <a:ext cx="69119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en-US" sz="3200" b="1" i="1" dirty="0" smtClean="0">
                <a:solidFill>
                  <a:srgbClr val="FF3300"/>
                </a:solidFill>
                <a:latin typeface="Times New Roman" panose="02020603050405020304" pitchFamily="18" charset="0"/>
                <a:ea typeface="宋体" panose="02010600030101010101" pitchFamily="2" charset="-122"/>
              </a:rPr>
              <a:t>      W</a:t>
            </a:r>
            <a:r>
              <a:rPr lang="en-US" altLang="zh-CN" sz="3200" b="1" i="1" dirty="0">
                <a:solidFill>
                  <a:srgbClr val="FF3300"/>
                </a:solidFill>
                <a:latin typeface="Times New Roman" panose="02020603050405020304" pitchFamily="18" charset="0"/>
                <a:ea typeface="宋体" panose="02010600030101010101" pitchFamily="2" charset="-122"/>
              </a:rPr>
              <a:t>=</a:t>
            </a:r>
            <a:r>
              <a:rPr lang="zh-CN" altLang="en-US" sz="2800" b="1" dirty="0">
                <a:solidFill>
                  <a:srgbClr val="FF3300"/>
                </a:solidFill>
                <a:latin typeface="Times New Roman" panose="02020603050405020304" pitchFamily="18" charset="0"/>
                <a:ea typeface="宋体" panose="02010600030101010101" pitchFamily="2" charset="-122"/>
                <a:sym typeface="Symbol" panose="05050102010706020507" pitchFamily="18" charset="2"/>
              </a:rPr>
              <a:t> </a:t>
            </a:r>
            <a:r>
              <a:rPr lang="zh-CN" altLang="en-US" sz="2800" b="1" i="1" dirty="0">
                <a:solidFill>
                  <a:srgbClr val="FF3300"/>
                </a:solidFill>
                <a:latin typeface="Times New Roman" panose="02020603050405020304" pitchFamily="18" charset="0"/>
                <a:ea typeface="宋体" panose="02010600030101010101" pitchFamily="2" charset="-122"/>
              </a:rPr>
              <a:t>U</a:t>
            </a:r>
            <a:r>
              <a:rPr lang="en-US" altLang="zh-CN" sz="2800" b="1" i="1" dirty="0">
                <a:solidFill>
                  <a:srgbClr val="FF3300"/>
                </a:solidFill>
                <a:latin typeface="Times New Roman" panose="02020603050405020304" pitchFamily="18" charset="0"/>
                <a:ea typeface="宋体" panose="02010600030101010101" pitchFamily="2" charset="-122"/>
              </a:rPr>
              <a:t>-</a:t>
            </a:r>
            <a:r>
              <a:rPr lang="zh-CN" altLang="en-US" sz="2800" b="1" i="1" dirty="0">
                <a:solidFill>
                  <a:srgbClr val="FF3300"/>
                </a:solidFill>
                <a:latin typeface="Times New Roman" panose="02020603050405020304" pitchFamily="18" charset="0"/>
                <a:ea typeface="宋体" panose="02010600030101010101" pitchFamily="2" charset="-122"/>
              </a:rPr>
              <a:t> Q</a:t>
            </a:r>
            <a:r>
              <a:rPr lang="en-US" altLang="zh-CN" sz="2800" b="1" i="1" dirty="0">
                <a:solidFill>
                  <a:srgbClr val="FF3300"/>
                </a:solidFill>
                <a:latin typeface="Times New Roman" panose="02020603050405020304" pitchFamily="18" charset="0"/>
                <a:ea typeface="宋体" panose="02010600030101010101" pitchFamily="2" charset="-122"/>
              </a:rPr>
              <a:t>=</a:t>
            </a:r>
            <a:r>
              <a:rPr lang="en-US" altLang="zh-CN" sz="2800" b="1" dirty="0">
                <a:solidFill>
                  <a:srgbClr val="FF3300"/>
                </a:solidFill>
                <a:latin typeface="Times New Roman" panose="02020603050405020304" pitchFamily="18" charset="0"/>
                <a:ea typeface="宋体" panose="02010600030101010101" pitchFamily="2" charset="-122"/>
              </a:rPr>
              <a:t>200J - 40J=160 J</a:t>
            </a:r>
          </a:p>
          <a:p>
            <a:pPr eaLnBrk="1" fontAlgn="t" hangingPunct="1"/>
            <a:r>
              <a:rPr lang="en-US" altLang="zh-CN" sz="2800" b="1" dirty="0">
                <a:solidFill>
                  <a:srgbClr val="FF3300"/>
                </a:solidFill>
                <a:latin typeface="Times New Roman" panose="02020603050405020304" pitchFamily="18" charset="0"/>
                <a:ea typeface="宋体" panose="02010600030101010101" pitchFamily="2" charset="-122"/>
              </a:rPr>
              <a:t>(2)</a:t>
            </a:r>
            <a:r>
              <a:rPr lang="zh-CN" altLang="en-US" sz="2800" b="1" dirty="0">
                <a:solidFill>
                  <a:srgbClr val="FF3300"/>
                </a:solidFill>
                <a:latin typeface="Times New Roman" panose="02020603050405020304" pitchFamily="18" charset="0"/>
                <a:ea typeface="宋体" panose="02010600030101010101" pitchFamily="2" charset="-122"/>
              </a:rPr>
              <a:t> </a:t>
            </a:r>
            <a:r>
              <a:rPr lang="zh-CN" altLang="en-US" sz="2800" b="1" dirty="0">
                <a:solidFill>
                  <a:srgbClr val="FF3300"/>
                </a:solidFill>
                <a:latin typeface="Times New Roman" panose="02020603050405020304" pitchFamily="18" charset="0"/>
                <a:ea typeface="宋体" panose="02010600030101010101" pitchFamily="2" charset="-122"/>
                <a:sym typeface="Symbol" panose="05050102010706020507" pitchFamily="18" charset="2"/>
              </a:rPr>
              <a:t></a:t>
            </a:r>
            <a:r>
              <a:rPr lang="zh-CN" altLang="en-US" sz="2800" b="1" i="1" dirty="0">
                <a:solidFill>
                  <a:srgbClr val="FF3300"/>
                </a:solidFill>
                <a:latin typeface="Times New Roman" panose="02020603050405020304" pitchFamily="18" charset="0"/>
                <a:ea typeface="宋体" panose="02010600030101010101" pitchFamily="2" charset="-122"/>
              </a:rPr>
              <a:t>U</a:t>
            </a:r>
            <a:r>
              <a:rPr lang="en-US" altLang="zh-CN" sz="2800" b="1" i="1" dirty="0">
                <a:solidFill>
                  <a:srgbClr val="FF3300"/>
                </a:solidFill>
                <a:latin typeface="Times New Roman" panose="02020603050405020304" pitchFamily="18" charset="0"/>
                <a:ea typeface="宋体" panose="02010600030101010101" pitchFamily="2" charset="-122"/>
              </a:rPr>
              <a:t>’</a:t>
            </a:r>
            <a:r>
              <a:rPr lang="zh-CN" altLang="en-US" sz="2800" b="1" i="1" dirty="0">
                <a:solidFill>
                  <a:srgbClr val="FF3300"/>
                </a:solidFill>
                <a:latin typeface="Times New Roman" panose="02020603050405020304" pitchFamily="18" charset="0"/>
                <a:ea typeface="宋体" panose="02010600030101010101" pitchFamily="2" charset="-122"/>
              </a:rPr>
              <a:t> = = Q’+ W’</a:t>
            </a:r>
            <a:r>
              <a:rPr lang="en-US" altLang="zh-CN" sz="2800" b="1" i="1" dirty="0">
                <a:solidFill>
                  <a:srgbClr val="FF3300"/>
                </a:solidFill>
                <a:latin typeface="Times New Roman" panose="02020603050405020304" pitchFamily="18" charset="0"/>
                <a:ea typeface="宋体" panose="02010600030101010101" pitchFamily="2" charset="-122"/>
              </a:rPr>
              <a:t>=</a:t>
            </a:r>
            <a:r>
              <a:rPr lang="en-US" altLang="zh-CN" sz="2800" b="1" dirty="0">
                <a:solidFill>
                  <a:srgbClr val="FF3300"/>
                </a:solidFill>
                <a:latin typeface="Times New Roman" panose="02020603050405020304" pitchFamily="18" charset="0"/>
                <a:ea typeface="宋体" panose="02010600030101010101" pitchFamily="2" charset="-122"/>
              </a:rPr>
              <a:t>28kJ-10kJ=18 kJ</a:t>
            </a:r>
            <a:endParaRPr lang="zh-CN" altLang="en-US" sz="2800" b="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blinds(horizontal)">
                                      <p:cBhvr>
                                        <p:cTn id="7" dur="500"/>
                                        <p:tgtEl>
                                          <p:spTgt spid="4710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108"/>
                                        </p:tgtEl>
                                        <p:attrNameLst>
                                          <p:attrName>style.visibility</p:attrName>
                                        </p:attrNameLst>
                                      </p:cBhvr>
                                      <p:to>
                                        <p:strVal val="visible"/>
                                      </p:to>
                                    </p:set>
                                    <p:animEffect transition="in" filter="blinds(horizontal)">
                                      <p:cBhvr>
                                        <p:cTn id="10"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A97CE62F-5144-4908-9134-8F8580387BB7}"/>
              </a:ext>
            </a:extLst>
          </p:cNvPr>
          <p:cNvSpPr txBox="1"/>
          <p:nvPr/>
        </p:nvSpPr>
        <p:spPr>
          <a:xfrm>
            <a:off x="2509312" y="1809307"/>
            <a:ext cx="4817344" cy="710387"/>
          </a:xfrm>
          <a:prstGeom prst="rect">
            <a:avLst/>
          </a:prstGeom>
          <a:noFill/>
        </p:spPr>
        <p:txBody>
          <a:bodyPr wrap="none">
            <a:spAutoFit/>
            <a:scene3d>
              <a:camera prst="orthographicFront"/>
              <a:lightRig rig="threePt" dir="t"/>
            </a:scene3d>
            <a:sp3d contourW="12700"/>
          </a:bodyPr>
          <a:lstStyle/>
          <a:p>
            <a:pPr>
              <a:lnSpc>
                <a:spcPct val="130000"/>
              </a:lnSpc>
              <a:defRPr/>
            </a:pPr>
            <a:r>
              <a:rPr lang="zh-CN" altLang="en-US" sz="3600" b="1" dirty="0">
                <a:solidFill>
                  <a:schemeClr val="tx1">
                    <a:lumMod val="75000"/>
                    <a:lumOff val="25000"/>
                  </a:schemeClr>
                </a:solidFill>
                <a:latin typeface="黑体" panose="02010609060101010101" pitchFamily="49" charset="-122"/>
                <a:ea typeface="黑体" panose="02010609060101010101" pitchFamily="49" charset="-122"/>
                <a:cs typeface="+mn-ea"/>
                <a:sym typeface="+mn-lt"/>
              </a:rPr>
              <a:t>准静态过程与可逆过程</a:t>
            </a:r>
          </a:p>
        </p:txBody>
      </p:sp>
      <p:grpSp>
        <p:nvGrpSpPr>
          <p:cNvPr id="8" name="组合 7">
            <a:extLst>
              <a:ext uri="{FF2B5EF4-FFF2-40B4-BE49-F238E27FC236}">
                <a16:creationId xmlns:a16="http://schemas.microsoft.com/office/drawing/2014/main" id="{C56A16B0-2893-4217-990A-9A97430CCB8F}"/>
              </a:ext>
            </a:extLst>
          </p:cNvPr>
          <p:cNvGrpSpPr>
            <a:grpSpLocks/>
          </p:cNvGrpSpPr>
          <p:nvPr/>
        </p:nvGrpSpPr>
        <p:grpSpPr bwMode="auto">
          <a:xfrm>
            <a:off x="765174" y="2030096"/>
            <a:ext cx="1214439" cy="1066800"/>
            <a:chOff x="2904220" y="2421925"/>
            <a:chExt cx="1334148" cy="1173892"/>
          </a:xfrm>
        </p:grpSpPr>
        <p:sp>
          <p:nvSpPr>
            <p:cNvPr id="9" name="矩形 8">
              <a:extLst>
                <a:ext uri="{FF2B5EF4-FFF2-40B4-BE49-F238E27FC236}">
                  <a16:creationId xmlns:a16="http://schemas.microsoft.com/office/drawing/2014/main" id="{E551A9A8-AABE-4442-987D-FC6A4D0E2B2C}"/>
                </a:ext>
              </a:extLst>
            </p:cNvPr>
            <p:cNvSpPr/>
            <p:nvPr/>
          </p:nvSpPr>
          <p:spPr>
            <a:xfrm rot="2700000">
              <a:off x="2904125" y="2422020"/>
              <a:ext cx="1173892" cy="117370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013">
                <a:cs typeface="+mn-ea"/>
                <a:sym typeface="+mn-lt"/>
              </a:endParaRPr>
            </a:p>
          </p:txBody>
        </p:sp>
        <p:sp>
          <p:nvSpPr>
            <p:cNvPr id="10" name="矩形 9">
              <a:extLst>
                <a:ext uri="{FF2B5EF4-FFF2-40B4-BE49-F238E27FC236}">
                  <a16:creationId xmlns:a16="http://schemas.microsoft.com/office/drawing/2014/main" id="{A9BBFD3E-EFF0-455F-A679-8DA1E9D09D8A}"/>
                </a:ext>
              </a:extLst>
            </p:cNvPr>
            <p:cNvSpPr/>
            <p:nvPr/>
          </p:nvSpPr>
          <p:spPr>
            <a:xfrm rot="2700000">
              <a:off x="3064572" y="2422020"/>
              <a:ext cx="1173892" cy="1173701"/>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013">
                <a:cs typeface="+mn-ea"/>
                <a:sym typeface="+mn-lt"/>
              </a:endParaRPr>
            </a:p>
          </p:txBody>
        </p:sp>
        <p:sp>
          <p:nvSpPr>
            <p:cNvPr id="11" name="文本框 10">
              <a:extLst>
                <a:ext uri="{FF2B5EF4-FFF2-40B4-BE49-F238E27FC236}">
                  <a16:creationId xmlns:a16="http://schemas.microsoft.com/office/drawing/2014/main" id="{A6DEE62B-0929-4D52-9410-88D2C5D74DB0}"/>
                </a:ext>
              </a:extLst>
            </p:cNvPr>
            <p:cNvSpPr txBox="1"/>
            <p:nvPr/>
          </p:nvSpPr>
          <p:spPr>
            <a:xfrm>
              <a:off x="3223183" y="2467183"/>
              <a:ext cx="852684" cy="830103"/>
            </a:xfrm>
            <a:prstGeom prst="rect">
              <a:avLst/>
            </a:prstGeom>
            <a:noFill/>
          </p:spPr>
          <p:txBody>
            <a:bodyPr wrap="none">
              <a:spAutoFit/>
              <a:scene3d>
                <a:camera prst="orthographicFront"/>
                <a:lightRig rig="threePt" dir="t"/>
              </a:scene3d>
              <a:sp3d contourW="12700"/>
            </a:bodyPr>
            <a:lstStyle/>
            <a:p>
              <a:pPr algn="ctr">
                <a:lnSpc>
                  <a:spcPct val="130000"/>
                </a:lnSpc>
                <a:defRPr/>
              </a:pPr>
              <a:r>
                <a:rPr lang="en-US" altLang="zh-CN" sz="3600" b="1" dirty="0">
                  <a:solidFill>
                    <a:schemeClr val="bg1"/>
                  </a:solidFill>
                  <a:cs typeface="+mn-ea"/>
                  <a:sym typeface="+mn-lt"/>
                </a:rPr>
                <a:t>2.5</a:t>
              </a:r>
              <a:endParaRPr lang="zh-CN" altLang="en-US" sz="3600" b="1" dirty="0">
                <a:solidFill>
                  <a:schemeClr val="bg1"/>
                </a:solidFill>
                <a:cs typeface="+mn-ea"/>
                <a:sym typeface="+mn-lt"/>
              </a:endParaRPr>
            </a:p>
          </p:txBody>
        </p:sp>
      </p:grpSp>
      <p:cxnSp>
        <p:nvCxnSpPr>
          <p:cNvPr id="13" name="直接连接符 12">
            <a:extLst>
              <a:ext uri="{FF2B5EF4-FFF2-40B4-BE49-F238E27FC236}">
                <a16:creationId xmlns:a16="http://schemas.microsoft.com/office/drawing/2014/main" id="{4318FB57-CA04-4CAA-8B75-4E34E3527D95}"/>
              </a:ext>
            </a:extLst>
          </p:cNvPr>
          <p:cNvCxnSpPr>
            <a:cxnSpLocks/>
          </p:cNvCxnSpPr>
          <p:nvPr/>
        </p:nvCxnSpPr>
        <p:spPr>
          <a:xfrm>
            <a:off x="2620963" y="2577783"/>
            <a:ext cx="101441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82AF2978-D219-4250-A6B3-BF057251841B}"/>
              </a:ext>
            </a:extLst>
          </p:cNvPr>
          <p:cNvSpPr/>
          <p:nvPr/>
        </p:nvSpPr>
        <p:spPr>
          <a:xfrm>
            <a:off x="-4763" y="1"/>
            <a:ext cx="9148763" cy="169672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2E75B6"/>
              </a:solidFill>
              <a:cs typeface="+mn-ea"/>
              <a:sym typeface="+mn-lt"/>
            </a:endParaRPr>
          </a:p>
        </p:txBody>
      </p:sp>
      <p:sp>
        <p:nvSpPr>
          <p:cNvPr id="17" name="矩形 16">
            <a:extLst>
              <a:ext uri="{FF2B5EF4-FFF2-40B4-BE49-F238E27FC236}">
                <a16:creationId xmlns:a16="http://schemas.microsoft.com/office/drawing/2014/main" id="{534F80DB-1B89-40C5-BCD2-892506375FCD}"/>
              </a:ext>
            </a:extLst>
          </p:cNvPr>
          <p:cNvSpPr/>
          <p:nvPr/>
        </p:nvSpPr>
        <p:spPr>
          <a:xfrm>
            <a:off x="-4763" y="5408612"/>
            <a:ext cx="9148763" cy="1470026"/>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2E75B6"/>
              </a:solidFill>
              <a:cs typeface="+mn-ea"/>
              <a:sym typeface="+mn-lt"/>
            </a:endParaRPr>
          </a:p>
        </p:txBody>
      </p:sp>
      <p:sp>
        <p:nvSpPr>
          <p:cNvPr id="16" name="Text Box 3">
            <a:extLst>
              <a:ext uri="{FF2B5EF4-FFF2-40B4-BE49-F238E27FC236}">
                <a16:creationId xmlns:a16="http://schemas.microsoft.com/office/drawing/2014/main" id="{4CE1B1E1-9CFE-4C1B-8F56-12A51BA9A125}"/>
              </a:ext>
            </a:extLst>
          </p:cNvPr>
          <p:cNvSpPr txBox="1">
            <a:spLocks noChangeArrowheads="1"/>
          </p:cNvSpPr>
          <p:nvPr/>
        </p:nvSpPr>
        <p:spPr bwMode="auto">
          <a:xfrm>
            <a:off x="3128169" y="2938703"/>
            <a:ext cx="2294218" cy="492443"/>
          </a:xfrm>
          <a:prstGeom prst="rect">
            <a:avLst/>
          </a:prstGeom>
          <a:noFill/>
          <a:ln>
            <a:noFill/>
          </a:ln>
        </p:spPr>
        <p:txBody>
          <a:bodyPr wrap="non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marL="457200" indent="-457200" eaLnBrk="1" fontAlgn="t" hangingPunct="1">
              <a:buFont typeface="Wingdings" panose="05000000000000000000" pitchFamily="2" charset="2"/>
              <a:buChar char="Ø"/>
            </a:pPr>
            <a:r>
              <a:rPr lang="zh-CN" altLang="zh-CN" sz="3200" b="1" dirty="0">
                <a:solidFill>
                  <a:srgbClr val="FF0000"/>
                </a:solidFill>
                <a:latin typeface="Times New Roman" panose="02020603050405020304" pitchFamily="18" charset="0"/>
              </a:rPr>
              <a:t>功与过程</a:t>
            </a:r>
          </a:p>
        </p:txBody>
      </p:sp>
      <p:sp>
        <p:nvSpPr>
          <p:cNvPr id="18" name="Text Box 4">
            <a:extLst>
              <a:ext uri="{FF2B5EF4-FFF2-40B4-BE49-F238E27FC236}">
                <a16:creationId xmlns:a16="http://schemas.microsoft.com/office/drawing/2014/main" id="{F6C70349-823F-42B8-A217-CB64B9A641CE}"/>
              </a:ext>
            </a:extLst>
          </p:cNvPr>
          <p:cNvSpPr txBox="1">
            <a:spLocks noChangeArrowheads="1"/>
          </p:cNvSpPr>
          <p:nvPr/>
        </p:nvSpPr>
        <p:spPr bwMode="auto">
          <a:xfrm>
            <a:off x="3128169" y="3756125"/>
            <a:ext cx="2706190" cy="492443"/>
          </a:xfrm>
          <a:prstGeom prst="rect">
            <a:avLst/>
          </a:prstGeom>
          <a:noFill/>
          <a:ln>
            <a:noFill/>
          </a:ln>
        </p:spPr>
        <p:txBody>
          <a:bodyPr wrap="non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marL="457200" indent="-457200" eaLnBrk="1" fontAlgn="t" hangingPunct="1">
              <a:buFont typeface="Wingdings" panose="05000000000000000000" pitchFamily="2" charset="2"/>
              <a:buChar char="Ø"/>
            </a:pPr>
            <a:r>
              <a:rPr lang="zh-CN" altLang="zh-CN" sz="3200" b="1" dirty="0">
                <a:latin typeface="Times New Roman" panose="02020603050405020304" pitchFamily="18" charset="0"/>
              </a:rPr>
              <a:t>准静态过程</a:t>
            </a:r>
          </a:p>
        </p:txBody>
      </p:sp>
      <p:sp>
        <p:nvSpPr>
          <p:cNvPr id="19" name="Text Box 5">
            <a:extLst>
              <a:ext uri="{FF2B5EF4-FFF2-40B4-BE49-F238E27FC236}">
                <a16:creationId xmlns:a16="http://schemas.microsoft.com/office/drawing/2014/main" id="{463046B0-8043-4527-9D0F-EC44D64A034E}"/>
              </a:ext>
            </a:extLst>
          </p:cNvPr>
          <p:cNvSpPr txBox="1">
            <a:spLocks noChangeArrowheads="1"/>
          </p:cNvSpPr>
          <p:nvPr/>
        </p:nvSpPr>
        <p:spPr bwMode="auto">
          <a:xfrm>
            <a:off x="3177905" y="4609908"/>
            <a:ext cx="2294218" cy="492443"/>
          </a:xfrm>
          <a:prstGeom prst="rect">
            <a:avLst/>
          </a:prstGeom>
          <a:noFill/>
          <a:ln>
            <a:noFill/>
          </a:ln>
        </p:spPr>
        <p:txBody>
          <a:bodyPr wrap="non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marL="457200" indent="-457200" eaLnBrk="1" fontAlgn="t" hangingPunct="1">
              <a:buFont typeface="Wingdings" panose="05000000000000000000" pitchFamily="2" charset="2"/>
              <a:buChar char="Ø"/>
            </a:pPr>
            <a:r>
              <a:rPr lang="zh-CN" altLang="zh-CN" sz="3200" b="1" dirty="0">
                <a:latin typeface="Times New Roman" panose="02020603050405020304" pitchFamily="18" charset="0"/>
              </a:rPr>
              <a:t>可逆过程</a:t>
            </a:r>
          </a:p>
        </p:txBody>
      </p:sp>
      <p:sp>
        <p:nvSpPr>
          <p:cNvPr id="14" name="Text Box 4">
            <a:extLst>
              <a:ext uri="{FF2B5EF4-FFF2-40B4-BE49-F238E27FC236}">
                <a16:creationId xmlns:a16="http://schemas.microsoft.com/office/drawing/2014/main" id="{575F007E-8F1C-409C-BE4B-A148EEFA06BE}"/>
              </a:ext>
            </a:extLst>
          </p:cNvPr>
          <p:cNvSpPr txBox="1">
            <a:spLocks noChangeArrowheads="1"/>
          </p:cNvSpPr>
          <p:nvPr/>
        </p:nvSpPr>
        <p:spPr bwMode="auto">
          <a:xfrm>
            <a:off x="2560955" y="5553012"/>
            <a:ext cx="548640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buFontTx/>
              <a:buNone/>
              <a:defRPr/>
            </a:pPr>
            <a:r>
              <a:rPr lang="zh-CN" altLang="en-US" sz="2000" dirty="0">
                <a:latin typeface="黑体" panose="02010609060101010101" pitchFamily="49" charset="-122"/>
                <a:ea typeface="黑体" panose="02010609060101010101" pitchFamily="49" charset="-122"/>
              </a:rPr>
              <a:t>授课人：洪旭佳 ┃ </a:t>
            </a:r>
            <a:r>
              <a:rPr lang="en-US" altLang="zh-CN" sz="2000" dirty="0">
                <a:latin typeface="+mn-lt"/>
                <a:ea typeface="黑体" panose="02010609060101010101" pitchFamily="49" charset="-122"/>
              </a:rPr>
              <a:t>hxuscnu@m.scnu.edu.cn </a:t>
            </a:r>
            <a:r>
              <a:rPr lang="en-US" altLang="zh-CN" sz="2000" dirty="0">
                <a:latin typeface="黑体" panose="02010609060101010101" pitchFamily="49" charset="-122"/>
                <a:ea typeface="黑体" panose="02010609060101010101" pitchFamily="49" charset="-122"/>
              </a:rPr>
              <a:t>              </a:t>
            </a:r>
          </a:p>
        </p:txBody>
      </p:sp>
      <p:sp>
        <p:nvSpPr>
          <p:cNvPr id="20" name="Freeform 7">
            <a:extLst>
              <a:ext uri="{FF2B5EF4-FFF2-40B4-BE49-F238E27FC236}">
                <a16:creationId xmlns:a16="http://schemas.microsoft.com/office/drawing/2014/main" id="{03D65B13-AC5B-4844-97F2-B5167ABB9C18}"/>
              </a:ext>
            </a:extLst>
          </p:cNvPr>
          <p:cNvSpPr>
            <a:spLocks noEditPoints="1"/>
          </p:cNvSpPr>
          <p:nvPr/>
        </p:nvSpPr>
        <p:spPr bwMode="auto">
          <a:xfrm>
            <a:off x="2411730" y="5630799"/>
            <a:ext cx="252413" cy="252413"/>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solidFill>
          <a:ln>
            <a:noFill/>
          </a:ln>
        </p:spPr>
        <p:txBody>
          <a:bodyPr lIns="68563" tIns="34281" rIns="68563" bIns="34281"/>
          <a:lstStyle/>
          <a:p>
            <a:pPr>
              <a:defRPr/>
            </a:pPr>
            <a:endParaRPr lang="zh-CN" altLang="en-US">
              <a:solidFill>
                <a:schemeClr val="bg1"/>
              </a:solidFill>
              <a:cs typeface="+mn-ea"/>
              <a:sym typeface="+mn-lt"/>
            </a:endParaRPr>
          </a:p>
        </p:txBody>
      </p:sp>
    </p:spTree>
    <p:extLst>
      <p:ext uri="{BB962C8B-B14F-4D97-AF65-F5344CB8AC3E}">
        <p14:creationId xmlns:p14="http://schemas.microsoft.com/office/powerpoint/2010/main" val="38431774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41" presetClass="entr" presetSubtype="0" fill="hold" nodeType="with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par>
                          <p:cTn id="20" fill="hold">
                            <p:stCondLst>
                              <p:cond delay="195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4" name="Rectangle 2">
            <a:extLst>
              <a:ext uri="{FF2B5EF4-FFF2-40B4-BE49-F238E27FC236}">
                <a16:creationId xmlns:a16="http://schemas.microsoft.com/office/drawing/2014/main" id="{DEA114F7-D236-49D3-A013-F01E83928DCD}"/>
              </a:ext>
            </a:extLst>
          </p:cNvPr>
          <p:cNvSpPr>
            <a:spLocks noGrp="1" noChangeArrowheads="1"/>
          </p:cNvSpPr>
          <p:nvPr>
            <p:ph type="title"/>
          </p:nvPr>
        </p:nvSpPr>
        <p:spPr>
          <a:xfrm>
            <a:off x="731044" y="195263"/>
            <a:ext cx="5113338" cy="609600"/>
          </a:xfrm>
        </p:spPr>
        <p:txBody>
          <a:bodyPr>
            <a:normAutofit fontScale="90000"/>
          </a:bodyPr>
          <a:lstStyle/>
          <a:p>
            <a:pPr eaLnBrk="1" hangingPunct="1"/>
            <a:r>
              <a:rPr lang="zh-CN" altLang="zh-CN" i="1" dirty="0">
                <a:solidFill>
                  <a:srgbClr val="FFFF00"/>
                </a:solidFill>
                <a:latin typeface="隶书" pitchFamily="49" charset="-122"/>
                <a:ea typeface="隶书" pitchFamily="49" charset="-122"/>
              </a:rPr>
              <a:t>    </a:t>
            </a:r>
            <a:r>
              <a:rPr lang="zh-CN" altLang="zh-CN" sz="3600" b="1" dirty="0">
                <a:solidFill>
                  <a:schemeClr val="tx1"/>
                </a:solidFill>
                <a:latin typeface="黑体" panose="02010609060101010101" pitchFamily="49" charset="-122"/>
                <a:ea typeface="黑体" panose="02010609060101010101" pitchFamily="49" charset="-122"/>
              </a:rPr>
              <a:t>功与过程</a:t>
            </a:r>
          </a:p>
        </p:txBody>
      </p:sp>
      <p:sp>
        <p:nvSpPr>
          <p:cNvPr id="17411" name="Text Box 3">
            <a:extLst>
              <a:ext uri="{FF2B5EF4-FFF2-40B4-BE49-F238E27FC236}">
                <a16:creationId xmlns:a16="http://schemas.microsoft.com/office/drawing/2014/main" id="{1FEF46AF-DD56-4D56-AFDA-FE4B3313ADAF}"/>
              </a:ext>
            </a:extLst>
          </p:cNvPr>
          <p:cNvSpPr txBox="1">
            <a:spLocks noChangeArrowheads="1"/>
          </p:cNvSpPr>
          <p:nvPr/>
        </p:nvSpPr>
        <p:spPr bwMode="auto">
          <a:xfrm>
            <a:off x="152400" y="1309053"/>
            <a:ext cx="3028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solidFill>
                  <a:srgbClr val="FF0000"/>
                </a:solidFill>
                <a:latin typeface="Times New Roman" panose="02020603050405020304" pitchFamily="18" charset="0"/>
              </a:rPr>
              <a:t>功的数学表示式</a:t>
            </a:r>
          </a:p>
        </p:txBody>
      </p:sp>
      <p:sp>
        <p:nvSpPr>
          <p:cNvPr id="17412" name="Text Box 4">
            <a:extLst>
              <a:ext uri="{FF2B5EF4-FFF2-40B4-BE49-F238E27FC236}">
                <a16:creationId xmlns:a16="http://schemas.microsoft.com/office/drawing/2014/main" id="{C45683B7-3C49-4429-A79B-834F59283BCF}"/>
              </a:ext>
            </a:extLst>
          </p:cNvPr>
          <p:cNvSpPr txBox="1">
            <a:spLocks noChangeArrowheads="1"/>
          </p:cNvSpPr>
          <p:nvPr/>
        </p:nvSpPr>
        <p:spPr bwMode="auto">
          <a:xfrm>
            <a:off x="196850" y="2606040"/>
            <a:ext cx="14033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latin typeface="Times New Roman" panose="02020603050405020304" pitchFamily="18" charset="0"/>
              </a:rPr>
              <a:t>膨胀功</a:t>
            </a:r>
          </a:p>
        </p:txBody>
      </p:sp>
      <p:graphicFrame>
        <p:nvGraphicFramePr>
          <p:cNvPr id="17413" name="Object 5">
            <a:extLst>
              <a:ext uri="{FF2B5EF4-FFF2-40B4-BE49-F238E27FC236}">
                <a16:creationId xmlns:a16="http://schemas.microsoft.com/office/drawing/2014/main" id="{796BCA28-C9D4-432A-ABE1-516B3A901678}"/>
              </a:ext>
            </a:extLst>
          </p:cNvPr>
          <p:cNvGraphicFramePr>
            <a:graphicFrameLocks noChangeAspect="1"/>
          </p:cNvGraphicFramePr>
          <p:nvPr>
            <p:extLst>
              <p:ext uri="{D42A27DB-BD31-4B8C-83A1-F6EECF244321}">
                <p14:modId xmlns:p14="http://schemas.microsoft.com/office/powerpoint/2010/main" val="356203460"/>
              </p:ext>
            </p:extLst>
          </p:nvPr>
        </p:nvGraphicFramePr>
        <p:xfrm>
          <a:off x="1685925" y="3215640"/>
          <a:ext cx="2200275" cy="628650"/>
        </p:xfrm>
        <a:graphic>
          <a:graphicData uri="http://schemas.openxmlformats.org/presentationml/2006/ole">
            <mc:AlternateContent xmlns:mc="http://schemas.openxmlformats.org/markup-compatibility/2006">
              <mc:Choice xmlns:v="urn:schemas-microsoft-com:vml" Requires="v">
                <p:oleObj spid="_x0000_s7882" r:id="rId3" imgW="799920" imgH="228600" progId="Equation.DSMT4">
                  <p:embed/>
                </p:oleObj>
              </mc:Choice>
              <mc:Fallback>
                <p:oleObj r:id="rId3" imgW="799920" imgH="228600" progId="Equation.DSMT4">
                  <p:embed/>
                  <p:pic>
                    <p:nvPicPr>
                      <p:cNvPr id="17413" name="Object 5">
                        <a:extLst>
                          <a:ext uri="{FF2B5EF4-FFF2-40B4-BE49-F238E27FC236}">
                            <a16:creationId xmlns:a16="http://schemas.microsoft.com/office/drawing/2014/main" id="{796BCA28-C9D4-432A-ABE1-516B3A901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3215640"/>
                        <a:ext cx="2200275"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6">
            <a:extLst>
              <a:ext uri="{FF2B5EF4-FFF2-40B4-BE49-F238E27FC236}">
                <a16:creationId xmlns:a16="http://schemas.microsoft.com/office/drawing/2014/main" id="{3802C43D-41E9-407A-935B-35C31E5CDB6C}"/>
              </a:ext>
            </a:extLst>
          </p:cNvPr>
          <p:cNvGraphicFramePr>
            <a:graphicFrameLocks noChangeAspect="1"/>
          </p:cNvGraphicFramePr>
          <p:nvPr>
            <p:extLst>
              <p:ext uri="{D42A27DB-BD31-4B8C-83A1-F6EECF244321}">
                <p14:modId xmlns:p14="http://schemas.microsoft.com/office/powerpoint/2010/main" val="4017754771"/>
              </p:ext>
            </p:extLst>
          </p:nvPr>
        </p:nvGraphicFramePr>
        <p:xfrm>
          <a:off x="2484438" y="3880803"/>
          <a:ext cx="2619375" cy="1187450"/>
        </p:xfrm>
        <a:graphic>
          <a:graphicData uri="http://schemas.openxmlformats.org/presentationml/2006/ole">
            <mc:AlternateContent xmlns:mc="http://schemas.openxmlformats.org/markup-compatibility/2006">
              <mc:Choice xmlns:v="urn:schemas-microsoft-com:vml" Requires="v">
                <p:oleObj spid="_x0000_s7883" r:id="rId5" imgW="952200" imgH="431640" progId="Equation.DSMT4">
                  <p:embed/>
                </p:oleObj>
              </mc:Choice>
              <mc:Fallback>
                <p:oleObj r:id="rId5" imgW="952200" imgH="431640" progId="Equation.DSMT4">
                  <p:embed/>
                  <p:pic>
                    <p:nvPicPr>
                      <p:cNvPr id="17414" name="Object 6">
                        <a:extLst>
                          <a:ext uri="{FF2B5EF4-FFF2-40B4-BE49-F238E27FC236}">
                            <a16:creationId xmlns:a16="http://schemas.microsoft.com/office/drawing/2014/main" id="{3802C43D-41E9-407A-935B-35C31E5CDB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3880803"/>
                        <a:ext cx="261937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5" name="Text Box 7">
            <a:extLst>
              <a:ext uri="{FF2B5EF4-FFF2-40B4-BE49-F238E27FC236}">
                <a16:creationId xmlns:a16="http://schemas.microsoft.com/office/drawing/2014/main" id="{E28D3901-944E-4906-9960-C74B24573EA0}"/>
              </a:ext>
            </a:extLst>
          </p:cNvPr>
          <p:cNvSpPr txBox="1">
            <a:spLocks noChangeArrowheads="1"/>
          </p:cNvSpPr>
          <p:nvPr/>
        </p:nvSpPr>
        <p:spPr bwMode="auto">
          <a:xfrm>
            <a:off x="5940425" y="5536565"/>
            <a:ext cx="26225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latin typeface="Times New Roman" panose="02020603050405020304" pitchFamily="18" charset="0"/>
              </a:rPr>
              <a:t>膨胀功示意图</a:t>
            </a:r>
          </a:p>
        </p:txBody>
      </p:sp>
      <p:sp>
        <p:nvSpPr>
          <p:cNvPr id="17416" name="Text Box 8">
            <a:extLst>
              <a:ext uri="{FF2B5EF4-FFF2-40B4-BE49-F238E27FC236}">
                <a16:creationId xmlns:a16="http://schemas.microsoft.com/office/drawing/2014/main" id="{357A3F73-A09B-4243-8C19-CB80E77C2C0C}"/>
              </a:ext>
            </a:extLst>
          </p:cNvPr>
          <p:cNvSpPr txBox="1">
            <a:spLocks noChangeArrowheads="1"/>
          </p:cNvSpPr>
          <p:nvPr/>
        </p:nvSpPr>
        <p:spPr bwMode="auto">
          <a:xfrm>
            <a:off x="250825" y="5752465"/>
            <a:ext cx="996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latin typeface="Times New Roman" panose="02020603050405020304" pitchFamily="18" charset="0"/>
              </a:rPr>
              <a:t>总功</a:t>
            </a:r>
          </a:p>
        </p:txBody>
      </p:sp>
      <p:graphicFrame>
        <p:nvGraphicFramePr>
          <p:cNvPr id="17417" name="Object 9">
            <a:extLst>
              <a:ext uri="{FF2B5EF4-FFF2-40B4-BE49-F238E27FC236}">
                <a16:creationId xmlns:a16="http://schemas.microsoft.com/office/drawing/2014/main" id="{1A7CB1F6-7701-41D5-829D-F0F406E2132A}"/>
              </a:ext>
            </a:extLst>
          </p:cNvPr>
          <p:cNvGraphicFramePr>
            <a:graphicFrameLocks noChangeAspect="1"/>
          </p:cNvGraphicFramePr>
          <p:nvPr>
            <p:extLst>
              <p:ext uri="{D42A27DB-BD31-4B8C-83A1-F6EECF244321}">
                <p14:modId xmlns:p14="http://schemas.microsoft.com/office/powerpoint/2010/main" val="331849918"/>
              </p:ext>
            </p:extLst>
          </p:nvPr>
        </p:nvGraphicFramePr>
        <p:xfrm>
          <a:off x="1619250" y="5681028"/>
          <a:ext cx="2165350" cy="628650"/>
        </p:xfrm>
        <a:graphic>
          <a:graphicData uri="http://schemas.openxmlformats.org/presentationml/2006/ole">
            <mc:AlternateContent xmlns:mc="http://schemas.openxmlformats.org/markup-compatibility/2006">
              <mc:Choice xmlns:v="urn:schemas-microsoft-com:vml" Requires="v">
                <p:oleObj spid="_x0000_s7884" r:id="rId7" imgW="788744" imgH="229215" progId="Equation.DSMT4">
                  <p:embed/>
                </p:oleObj>
              </mc:Choice>
              <mc:Fallback>
                <p:oleObj r:id="rId7" imgW="788744" imgH="229215" progId="Equation.DSMT4">
                  <p:embed/>
                  <p:pic>
                    <p:nvPicPr>
                      <p:cNvPr id="17417" name="Object 9">
                        <a:extLst>
                          <a:ext uri="{FF2B5EF4-FFF2-40B4-BE49-F238E27FC236}">
                            <a16:creationId xmlns:a16="http://schemas.microsoft.com/office/drawing/2014/main" id="{1A7CB1F6-7701-41D5-829D-F0F406E213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5681028"/>
                        <a:ext cx="2165350" cy="6286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8" name="Object 10">
            <a:extLst>
              <a:ext uri="{FF2B5EF4-FFF2-40B4-BE49-F238E27FC236}">
                <a16:creationId xmlns:a16="http://schemas.microsoft.com/office/drawing/2014/main" id="{B287B7D3-C7B0-4BF1-BDEF-2051C7BFB6BC}"/>
              </a:ext>
            </a:extLst>
          </p:cNvPr>
          <p:cNvGraphicFramePr>
            <a:graphicFrameLocks noChangeAspect="1"/>
          </p:cNvGraphicFramePr>
          <p:nvPr>
            <p:extLst>
              <p:ext uri="{D42A27DB-BD31-4B8C-83A1-F6EECF244321}">
                <p14:modId xmlns:p14="http://schemas.microsoft.com/office/powerpoint/2010/main" val="3590056943"/>
              </p:ext>
            </p:extLst>
          </p:nvPr>
        </p:nvGraphicFramePr>
        <p:xfrm>
          <a:off x="2022475" y="2510790"/>
          <a:ext cx="1292225" cy="628650"/>
        </p:xfrm>
        <a:graphic>
          <a:graphicData uri="http://schemas.openxmlformats.org/presentationml/2006/ole">
            <mc:AlternateContent xmlns:mc="http://schemas.openxmlformats.org/markup-compatibility/2006">
              <mc:Choice xmlns:v="urn:schemas-microsoft-com:vml" Requires="v">
                <p:oleObj spid="_x0000_s7885" r:id="rId9" imgW="469800" imgH="228600" progId="Equation.DSMT4">
                  <p:embed/>
                </p:oleObj>
              </mc:Choice>
              <mc:Fallback>
                <p:oleObj r:id="rId9" imgW="469800" imgH="228600" progId="Equation.DSMT4">
                  <p:embed/>
                  <p:pic>
                    <p:nvPicPr>
                      <p:cNvPr id="17418" name="Object 10">
                        <a:extLst>
                          <a:ext uri="{FF2B5EF4-FFF2-40B4-BE49-F238E27FC236}">
                            <a16:creationId xmlns:a16="http://schemas.microsoft.com/office/drawing/2014/main" id="{B287B7D3-C7B0-4BF1-BDEF-2051C7BFB6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2475" y="2510790"/>
                        <a:ext cx="1292225"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9" name="Object 11">
            <a:extLst>
              <a:ext uri="{FF2B5EF4-FFF2-40B4-BE49-F238E27FC236}">
                <a16:creationId xmlns:a16="http://schemas.microsoft.com/office/drawing/2014/main" id="{41E3D2E6-3744-4228-8E69-ADC10261EABB}"/>
              </a:ext>
            </a:extLst>
          </p:cNvPr>
          <p:cNvGraphicFramePr>
            <a:graphicFrameLocks noChangeAspect="1"/>
          </p:cNvGraphicFramePr>
          <p:nvPr>
            <p:extLst>
              <p:ext uri="{D42A27DB-BD31-4B8C-83A1-F6EECF244321}">
                <p14:modId xmlns:p14="http://schemas.microsoft.com/office/powerpoint/2010/main" val="2453870266"/>
              </p:ext>
            </p:extLst>
          </p:nvPr>
        </p:nvGraphicFramePr>
        <p:xfrm>
          <a:off x="457200" y="1844040"/>
          <a:ext cx="4876800" cy="546100"/>
        </p:xfrm>
        <a:graphic>
          <a:graphicData uri="http://schemas.openxmlformats.org/presentationml/2006/ole">
            <mc:AlternateContent xmlns:mc="http://schemas.openxmlformats.org/markup-compatibility/2006">
              <mc:Choice xmlns:v="urn:schemas-microsoft-com:vml" Requires="v">
                <p:oleObj spid="_x0000_s7886" r:id="rId11" imgW="1815840" imgH="203040" progId="Equation.DSMT4">
                  <p:embed/>
                </p:oleObj>
              </mc:Choice>
              <mc:Fallback>
                <p:oleObj r:id="rId11" imgW="1815840" imgH="203040" progId="Equation.DSMT4">
                  <p:embed/>
                  <p:pic>
                    <p:nvPicPr>
                      <p:cNvPr id="17419" name="Object 11">
                        <a:extLst>
                          <a:ext uri="{FF2B5EF4-FFF2-40B4-BE49-F238E27FC236}">
                            <a16:creationId xmlns:a16="http://schemas.microsoft.com/office/drawing/2014/main" id="{41E3D2E6-3744-4228-8E69-ADC10261EAB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1844040"/>
                        <a:ext cx="4876800" cy="54610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0" name="Object 12">
            <a:extLst>
              <a:ext uri="{FF2B5EF4-FFF2-40B4-BE49-F238E27FC236}">
                <a16:creationId xmlns:a16="http://schemas.microsoft.com/office/drawing/2014/main" id="{E0BAFA8A-6C46-4CF3-8A31-E3010777648E}"/>
              </a:ext>
            </a:extLst>
          </p:cNvPr>
          <p:cNvGraphicFramePr>
            <a:graphicFrameLocks noChangeAspect="1"/>
          </p:cNvGraphicFramePr>
          <p:nvPr>
            <p:extLst>
              <p:ext uri="{D42A27DB-BD31-4B8C-83A1-F6EECF244321}">
                <p14:modId xmlns:p14="http://schemas.microsoft.com/office/powerpoint/2010/main" val="17270516"/>
              </p:ext>
            </p:extLst>
          </p:nvPr>
        </p:nvGraphicFramePr>
        <p:xfrm>
          <a:off x="5569743" y="1860710"/>
          <a:ext cx="1781175" cy="488950"/>
        </p:xfrm>
        <a:graphic>
          <a:graphicData uri="http://schemas.openxmlformats.org/presentationml/2006/ole">
            <mc:AlternateContent xmlns:mc="http://schemas.openxmlformats.org/markup-compatibility/2006">
              <mc:Choice xmlns:v="urn:schemas-microsoft-com:vml" Requires="v">
                <p:oleObj spid="_x0000_s7887" r:id="rId13" imgW="647640" imgH="177480" progId="Equation.DSMT4">
                  <p:embed/>
                </p:oleObj>
              </mc:Choice>
              <mc:Fallback>
                <p:oleObj r:id="rId13" imgW="647640" imgH="177480" progId="Equation.DSMT4">
                  <p:embed/>
                  <p:pic>
                    <p:nvPicPr>
                      <p:cNvPr id="17420" name="Object 12">
                        <a:extLst>
                          <a:ext uri="{FF2B5EF4-FFF2-40B4-BE49-F238E27FC236}">
                            <a16:creationId xmlns:a16="http://schemas.microsoft.com/office/drawing/2014/main" id="{E0BAFA8A-6C46-4CF3-8A31-E3010777648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9743" y="1860710"/>
                        <a:ext cx="1781175"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1" name="Object 13">
            <a:extLst>
              <a:ext uri="{FF2B5EF4-FFF2-40B4-BE49-F238E27FC236}">
                <a16:creationId xmlns:a16="http://schemas.microsoft.com/office/drawing/2014/main" id="{3C6FCAAF-0627-460D-80B3-177836E626D1}"/>
              </a:ext>
            </a:extLst>
          </p:cNvPr>
          <p:cNvGraphicFramePr>
            <a:graphicFrameLocks noChangeAspect="1"/>
          </p:cNvGraphicFramePr>
          <p:nvPr>
            <p:extLst>
              <p:ext uri="{D42A27DB-BD31-4B8C-83A1-F6EECF244321}">
                <p14:modId xmlns:p14="http://schemas.microsoft.com/office/powerpoint/2010/main" val="1769141633"/>
              </p:ext>
            </p:extLst>
          </p:nvPr>
        </p:nvGraphicFramePr>
        <p:xfrm>
          <a:off x="2484438" y="4888865"/>
          <a:ext cx="1606550" cy="628650"/>
        </p:xfrm>
        <a:graphic>
          <a:graphicData uri="http://schemas.openxmlformats.org/presentationml/2006/ole">
            <mc:AlternateContent xmlns:mc="http://schemas.openxmlformats.org/markup-compatibility/2006">
              <mc:Choice xmlns:v="urn:schemas-microsoft-com:vml" Requires="v">
                <p:oleObj spid="_x0000_s7888" r:id="rId15" imgW="583920" imgH="228600" progId="Equation.DSMT4">
                  <p:embed/>
                </p:oleObj>
              </mc:Choice>
              <mc:Fallback>
                <p:oleObj r:id="rId15" imgW="583920" imgH="228600" progId="Equation.DSMT4">
                  <p:embed/>
                  <p:pic>
                    <p:nvPicPr>
                      <p:cNvPr id="17421" name="Object 13">
                        <a:extLst>
                          <a:ext uri="{FF2B5EF4-FFF2-40B4-BE49-F238E27FC236}">
                            <a16:creationId xmlns:a16="http://schemas.microsoft.com/office/drawing/2014/main" id="{3C6FCAAF-0627-460D-80B3-177836E626D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4438" y="4888865"/>
                        <a:ext cx="16065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2" name="Object 14">
            <a:extLst>
              <a:ext uri="{FF2B5EF4-FFF2-40B4-BE49-F238E27FC236}">
                <a16:creationId xmlns:a16="http://schemas.microsoft.com/office/drawing/2014/main" id="{AA661691-1A32-4099-8ABD-A420BCAB29EC}"/>
              </a:ext>
            </a:extLst>
          </p:cNvPr>
          <p:cNvGraphicFramePr>
            <a:graphicFrameLocks noChangeAspect="1"/>
          </p:cNvGraphicFramePr>
          <p:nvPr>
            <p:extLst>
              <p:ext uri="{D42A27DB-BD31-4B8C-83A1-F6EECF244321}">
                <p14:modId xmlns:p14="http://schemas.microsoft.com/office/powerpoint/2010/main" val="2496833577"/>
              </p:ext>
            </p:extLst>
          </p:nvPr>
        </p:nvGraphicFramePr>
        <p:xfrm>
          <a:off x="5651500" y="2583815"/>
          <a:ext cx="2971800" cy="2862263"/>
        </p:xfrm>
        <a:graphic>
          <a:graphicData uri="http://schemas.openxmlformats.org/presentationml/2006/ole">
            <mc:AlternateContent xmlns:mc="http://schemas.openxmlformats.org/markup-compatibility/2006">
              <mc:Choice xmlns:v="urn:schemas-microsoft-com:vml" Requires="v">
                <p:oleObj spid="_x0000_s7889" r:id="rId17" imgW="2324424" imgH="2238687" progId="Paint.Picture">
                  <p:embed/>
                </p:oleObj>
              </mc:Choice>
              <mc:Fallback>
                <p:oleObj r:id="rId17" imgW="2324424" imgH="2238687" progId="Paint.Picture">
                  <p:embed/>
                  <p:pic>
                    <p:nvPicPr>
                      <p:cNvPr id="17422" name="Object 14">
                        <a:extLst>
                          <a:ext uri="{FF2B5EF4-FFF2-40B4-BE49-F238E27FC236}">
                            <a16:creationId xmlns:a16="http://schemas.microsoft.com/office/drawing/2014/main" id="{AA661691-1A32-4099-8ABD-A420BCAB29E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51500" y="2583815"/>
                        <a:ext cx="29718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9" name="AutoShape 15">
            <a:extLst>
              <a:ext uri="{FF2B5EF4-FFF2-40B4-BE49-F238E27FC236}">
                <a16:creationId xmlns:a16="http://schemas.microsoft.com/office/drawing/2014/main" id="{ABC26816-2147-46E5-9431-D1F2FAB53B17}"/>
              </a:ext>
            </a:extLst>
          </p:cNvPr>
          <p:cNvSpPr>
            <a:spLocks noChangeArrowheads="1"/>
          </p:cNvSpPr>
          <p:nvPr/>
        </p:nvSpPr>
        <p:spPr bwMode="auto">
          <a:xfrm>
            <a:off x="7619205" y="1341120"/>
            <a:ext cx="1292225" cy="1242695"/>
          </a:xfrm>
          <a:prstGeom prst="wedgeEllipseCallout">
            <a:avLst>
              <a:gd name="adj1" fmla="val -40215"/>
              <a:gd name="adj2" fmla="val 81334"/>
            </a:avLst>
          </a:prstGeom>
          <a:solidFill>
            <a:srgbClr val="FFFFCC"/>
          </a:solidFill>
          <a:ln w="9525">
            <a:solidFill>
              <a:schemeClr val="tx1"/>
            </a:solidFill>
            <a:miter lim="800000"/>
            <a:headEnd/>
            <a:tailEnd/>
          </a:ln>
        </p:spPr>
        <p:txBody>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ctr" eaLnBrk="1" hangingPunct="1"/>
            <a:r>
              <a:rPr lang="zh-CN" altLang="zh-CN" sz="2400" b="1">
                <a:solidFill>
                  <a:srgbClr val="008000"/>
                </a:solidFill>
                <a:latin typeface="黑体" panose="02010609060101010101" pitchFamily="49" charset="-122"/>
              </a:rPr>
              <a:t>外压</a:t>
            </a:r>
          </a:p>
          <a:p>
            <a:pPr algn="ctr" eaLnBrk="1" hangingPunct="1"/>
            <a:r>
              <a:rPr lang="zh-CN" altLang="zh-CN" sz="2400" b="1">
                <a:solidFill>
                  <a:srgbClr val="008000"/>
                </a:solidFill>
                <a:latin typeface="黑体" panose="02010609060101010101" pitchFamily="49" charset="-122"/>
              </a:rPr>
              <a:t>P</a:t>
            </a:r>
            <a:r>
              <a:rPr lang="zh-CN" altLang="zh-CN" sz="2400" b="1" baseline="-25000">
                <a:solidFill>
                  <a:srgbClr val="008000"/>
                </a:solidFill>
                <a:latin typeface="黑体" panose="02010609060101010101" pitchFamily="49" charset="-122"/>
              </a:rPr>
              <a:t>外</a:t>
            </a:r>
            <a:endParaRPr lang="zh-CN" altLang="zh-CN" sz="2400" b="1">
              <a:solidFill>
                <a:srgbClr val="008000"/>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left)">
                                      <p:cBhvr>
                                        <p:cTn id="7" dur="5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419"/>
                                        </p:tgtEl>
                                        <p:attrNameLst>
                                          <p:attrName>style.visibility</p:attrName>
                                        </p:attrNameLst>
                                      </p:cBhvr>
                                      <p:to>
                                        <p:strVal val="visible"/>
                                      </p:to>
                                    </p:set>
                                    <p:animEffect transition="in" filter="wipe(left)">
                                      <p:cBhvr>
                                        <p:cTn id="12" dur="500"/>
                                        <p:tgtEl>
                                          <p:spTgt spid="174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420"/>
                                        </p:tgtEl>
                                        <p:attrNameLst>
                                          <p:attrName>style.visibility</p:attrName>
                                        </p:attrNameLst>
                                      </p:cBhvr>
                                      <p:to>
                                        <p:strVal val="visible"/>
                                      </p:to>
                                    </p:set>
                                    <p:animEffect transition="in" filter="wipe(left)">
                                      <p:cBhvr>
                                        <p:cTn id="17" dur="500"/>
                                        <p:tgtEl>
                                          <p:spTgt spid="174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wipe(left)">
                                      <p:cBhvr>
                                        <p:cTn id="22" dur="500"/>
                                        <p:tgtEl>
                                          <p:spTgt spid="174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7422"/>
                                        </p:tgtEl>
                                        <p:attrNameLst>
                                          <p:attrName>style.visibility</p:attrName>
                                        </p:attrNameLst>
                                      </p:cBhvr>
                                      <p:to>
                                        <p:strVal val="visible"/>
                                      </p:to>
                                    </p:set>
                                    <p:animEffect transition="in" filter="dissolve">
                                      <p:cBhvr>
                                        <p:cTn id="27" dur="500"/>
                                        <p:tgtEl>
                                          <p:spTgt spid="1742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159"/>
                                        </p:tgtEl>
                                        <p:attrNameLst>
                                          <p:attrName>style.visibility</p:attrName>
                                        </p:attrNameLst>
                                      </p:cBhvr>
                                      <p:to>
                                        <p:strVal val="visible"/>
                                      </p:to>
                                    </p:set>
                                    <p:animEffect transition="in" filter="wipe(down)">
                                      <p:cBhvr>
                                        <p:cTn id="30" dur="500"/>
                                        <p:tgtEl>
                                          <p:spTgt spid="615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415"/>
                                        </p:tgtEl>
                                        <p:attrNameLst>
                                          <p:attrName>style.visibility</p:attrName>
                                        </p:attrNameLst>
                                      </p:cBhvr>
                                      <p:to>
                                        <p:strVal val="visible"/>
                                      </p:to>
                                    </p:set>
                                    <p:animEffect transition="in" filter="wipe(left)">
                                      <p:cBhvr>
                                        <p:cTn id="35" dur="500"/>
                                        <p:tgtEl>
                                          <p:spTgt spid="174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17418"/>
                                        </p:tgtEl>
                                        <p:attrNameLst>
                                          <p:attrName>style.visibility</p:attrName>
                                        </p:attrNameLst>
                                      </p:cBhvr>
                                      <p:to>
                                        <p:strVal val="visible"/>
                                      </p:to>
                                    </p:set>
                                    <p:animEffect transition="in" filter="wipe(left)">
                                      <p:cBhvr>
                                        <p:cTn id="40" dur="500"/>
                                        <p:tgtEl>
                                          <p:spTgt spid="1741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7413"/>
                                        </p:tgtEl>
                                        <p:attrNameLst>
                                          <p:attrName>style.visibility</p:attrName>
                                        </p:attrNameLst>
                                      </p:cBhvr>
                                      <p:to>
                                        <p:strVal val="visible"/>
                                      </p:to>
                                    </p:set>
                                    <p:animEffect transition="in" filter="wipe(left)">
                                      <p:cBhvr>
                                        <p:cTn id="45" dur="500"/>
                                        <p:tgtEl>
                                          <p:spTgt spid="174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17414"/>
                                        </p:tgtEl>
                                        <p:attrNameLst>
                                          <p:attrName>style.visibility</p:attrName>
                                        </p:attrNameLst>
                                      </p:cBhvr>
                                      <p:to>
                                        <p:strVal val="visible"/>
                                      </p:to>
                                    </p:set>
                                    <p:animEffect transition="in" filter="wipe(left)">
                                      <p:cBhvr>
                                        <p:cTn id="50" dur="500"/>
                                        <p:tgtEl>
                                          <p:spTgt spid="174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17421"/>
                                        </p:tgtEl>
                                        <p:attrNameLst>
                                          <p:attrName>style.visibility</p:attrName>
                                        </p:attrNameLst>
                                      </p:cBhvr>
                                      <p:to>
                                        <p:strVal val="visible"/>
                                      </p:to>
                                    </p:set>
                                    <p:animEffect transition="in" filter="wipe(left)">
                                      <p:cBhvr>
                                        <p:cTn id="55" dur="500"/>
                                        <p:tgtEl>
                                          <p:spTgt spid="1742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416"/>
                                        </p:tgtEl>
                                        <p:attrNameLst>
                                          <p:attrName>style.visibility</p:attrName>
                                        </p:attrNameLst>
                                      </p:cBhvr>
                                      <p:to>
                                        <p:strVal val="visible"/>
                                      </p:to>
                                    </p:set>
                                    <p:animEffect transition="in" filter="wipe(left)">
                                      <p:cBhvr>
                                        <p:cTn id="60" dur="500"/>
                                        <p:tgtEl>
                                          <p:spTgt spid="174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17417"/>
                                        </p:tgtEl>
                                        <p:attrNameLst>
                                          <p:attrName>style.visibility</p:attrName>
                                        </p:attrNameLst>
                                      </p:cBhvr>
                                      <p:to>
                                        <p:strVal val="visible"/>
                                      </p:to>
                                    </p:set>
                                    <p:animEffect transition="in" filter="wipe(left)">
                                      <p:cBhvr>
                                        <p:cTn id="65"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2" grpId="0" autoUpdateAnimBg="0"/>
      <p:bldP spid="17415" grpId="0" autoUpdateAnimBg="0"/>
      <p:bldP spid="17416" grpId="0" autoUpdateAnimBg="0"/>
      <p:bldP spid="61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66720" y="4155440"/>
            <a:ext cx="1381760" cy="1239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aphicFrame>
        <p:nvGraphicFramePr>
          <p:cNvPr id="7170" name="Object 3">
            <a:extLst>
              <a:ext uri="{FF2B5EF4-FFF2-40B4-BE49-F238E27FC236}">
                <a16:creationId xmlns:a16="http://schemas.microsoft.com/office/drawing/2014/main" id="{F557F378-4B1E-4A8D-8E95-80E4524AD312}"/>
              </a:ext>
            </a:extLst>
          </p:cNvPr>
          <p:cNvGraphicFramePr>
            <a:graphicFrameLocks noGrp="1" noChangeAspect="1"/>
          </p:cNvGraphicFramePr>
          <p:nvPr>
            <p:ph sz="half" idx="1"/>
            <p:extLst>
              <p:ext uri="{D42A27DB-BD31-4B8C-83A1-F6EECF244321}">
                <p14:modId xmlns:p14="http://schemas.microsoft.com/office/powerpoint/2010/main" val="511121101"/>
              </p:ext>
            </p:extLst>
          </p:nvPr>
        </p:nvGraphicFramePr>
        <p:xfrm>
          <a:off x="1097430" y="2139575"/>
          <a:ext cx="1512888" cy="504825"/>
        </p:xfrm>
        <a:graphic>
          <a:graphicData uri="http://schemas.openxmlformats.org/presentationml/2006/ole">
            <mc:AlternateContent xmlns:mc="http://schemas.openxmlformats.org/markup-compatibility/2006">
              <mc:Choice xmlns:v="urn:schemas-microsoft-com:vml" Requires="v">
                <p:oleObj spid="_x0000_s8376" r:id="rId3" imgW="583920" imgH="228600" progId="Equation.DSMT4">
                  <p:embed/>
                </p:oleObj>
              </mc:Choice>
              <mc:Fallback>
                <p:oleObj r:id="rId3" imgW="583920" imgH="228600" progId="Equation.DSMT4">
                  <p:embed/>
                  <p:pic>
                    <p:nvPicPr>
                      <p:cNvPr id="7170" name="Object 3">
                        <a:extLst>
                          <a:ext uri="{FF2B5EF4-FFF2-40B4-BE49-F238E27FC236}">
                            <a16:creationId xmlns:a16="http://schemas.microsoft.com/office/drawing/2014/main" id="{F557F378-4B1E-4A8D-8E95-80E4524AD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430" y="2139575"/>
                        <a:ext cx="1512888"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3" name="Text Box 4">
            <a:extLst>
              <a:ext uri="{FF2B5EF4-FFF2-40B4-BE49-F238E27FC236}">
                <a16:creationId xmlns:a16="http://schemas.microsoft.com/office/drawing/2014/main" id="{AB44F9D5-07D0-441D-BE3A-81D78D5F0B14}"/>
              </a:ext>
            </a:extLst>
          </p:cNvPr>
          <p:cNvSpPr txBox="1">
            <a:spLocks noChangeArrowheads="1"/>
          </p:cNvSpPr>
          <p:nvPr/>
        </p:nvSpPr>
        <p:spPr bwMode="auto">
          <a:xfrm>
            <a:off x="186286" y="2036388"/>
            <a:ext cx="118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3200" b="1" dirty="0" smtClean="0">
                <a:solidFill>
                  <a:srgbClr val="FF0000"/>
                </a:solidFill>
                <a:latin typeface="Times New Roman" panose="02020603050405020304" pitchFamily="18" charset="0"/>
                <a:cs typeface="Times New Roman" panose="02020603050405020304" pitchFamily="18" charset="0"/>
              </a:rPr>
              <a:t>δ</a:t>
            </a:r>
            <a:r>
              <a:rPr lang="en-US" altLang="zh-CN" sz="3200" b="1" dirty="0" smtClean="0">
                <a:solidFill>
                  <a:srgbClr val="FF0000"/>
                </a:solidFill>
                <a:latin typeface="Times New Roman" panose="02020603050405020304" pitchFamily="18" charset="0"/>
                <a:cs typeface="Times New Roman" panose="02020603050405020304" pitchFamily="18" charset="0"/>
              </a:rPr>
              <a:t>We</a:t>
            </a:r>
            <a:r>
              <a:rPr lang="zh-CN" altLang="zh-CN" sz="3200" b="1" dirty="0" smtClean="0">
                <a:latin typeface="Times New Roman" panose="02020603050405020304" pitchFamily="18" charset="0"/>
                <a:cs typeface="Times New Roman" panose="02020603050405020304" pitchFamily="18" charset="0"/>
              </a:rPr>
              <a:t> </a:t>
            </a:r>
            <a:endParaRPr lang="zh-CN" altLang="zh-CN" sz="3200" b="1" dirty="0">
              <a:latin typeface="Times New Roman" panose="02020603050405020304" pitchFamily="18" charset="0"/>
              <a:cs typeface="Times New Roman" panose="02020603050405020304" pitchFamily="18" charset="0"/>
            </a:endParaRPr>
          </a:p>
        </p:txBody>
      </p:sp>
      <p:graphicFrame>
        <p:nvGraphicFramePr>
          <p:cNvPr id="7171" name="Object 5">
            <a:extLst>
              <a:ext uri="{FF2B5EF4-FFF2-40B4-BE49-F238E27FC236}">
                <a16:creationId xmlns:a16="http://schemas.microsoft.com/office/drawing/2014/main" id="{67FDA7EC-96D2-4AF2-98FB-291962AFD01A}"/>
              </a:ext>
            </a:extLst>
          </p:cNvPr>
          <p:cNvGraphicFramePr>
            <a:graphicFrameLocks noGrp="1" noChangeAspect="1"/>
          </p:cNvGraphicFramePr>
          <p:nvPr>
            <p:ph sz="half" idx="2"/>
            <p:extLst>
              <p:ext uri="{D42A27DB-BD31-4B8C-83A1-F6EECF244321}">
                <p14:modId xmlns:p14="http://schemas.microsoft.com/office/powerpoint/2010/main" val="1081777725"/>
              </p:ext>
            </p:extLst>
          </p:nvPr>
        </p:nvGraphicFramePr>
        <p:xfrm>
          <a:off x="3107032" y="1629693"/>
          <a:ext cx="2120510" cy="2148443"/>
        </p:xfrm>
        <a:graphic>
          <a:graphicData uri="http://schemas.openxmlformats.org/presentationml/2006/ole">
            <mc:AlternateContent xmlns:mc="http://schemas.openxmlformats.org/markup-compatibility/2006">
              <mc:Choice xmlns:v="urn:schemas-microsoft-com:vml" Requires="v">
                <p:oleObj spid="_x0000_s8377" r:id="rId5" imgW="2324424" imgH="2238687" progId="PBrush">
                  <p:embed/>
                </p:oleObj>
              </mc:Choice>
              <mc:Fallback>
                <p:oleObj r:id="rId5" imgW="2324424" imgH="2238687" progId="PBrush">
                  <p:embed/>
                  <p:pic>
                    <p:nvPicPr>
                      <p:cNvPr id="7171" name="Object 5">
                        <a:extLst>
                          <a:ext uri="{FF2B5EF4-FFF2-40B4-BE49-F238E27FC236}">
                            <a16:creationId xmlns:a16="http://schemas.microsoft.com/office/drawing/2014/main" id="{67FDA7EC-96D2-4AF2-98FB-291962AFD0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7032" y="1629693"/>
                        <a:ext cx="2120510" cy="2148443"/>
                      </a:xfrm>
                      <a:prstGeom prst="rect">
                        <a:avLst/>
                      </a:prstGeom>
                      <a:solidFill>
                        <a:srgbClr val="FFFFCC"/>
                      </a:solidFill>
                      <a:ln>
                        <a:noFill/>
                      </a:ln>
                      <a:effectLst/>
                    </p:spPr>
                  </p:pic>
                </p:oleObj>
              </mc:Fallback>
            </mc:AlternateContent>
          </a:graphicData>
        </a:graphic>
      </p:graphicFrame>
      <p:sp>
        <p:nvSpPr>
          <p:cNvPr id="7174" name="Text Box 6">
            <a:extLst>
              <a:ext uri="{FF2B5EF4-FFF2-40B4-BE49-F238E27FC236}">
                <a16:creationId xmlns:a16="http://schemas.microsoft.com/office/drawing/2014/main" id="{8D482C44-669D-4D57-9587-671B44D2B11D}"/>
              </a:ext>
            </a:extLst>
          </p:cNvPr>
          <p:cNvSpPr txBox="1">
            <a:spLocks noChangeArrowheads="1"/>
          </p:cNvSpPr>
          <p:nvPr/>
        </p:nvSpPr>
        <p:spPr bwMode="auto">
          <a:xfrm>
            <a:off x="3485515" y="3694397"/>
            <a:ext cx="1708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000" dirty="0">
                <a:latin typeface="Times New Roman" panose="02020603050405020304" pitchFamily="18" charset="0"/>
                <a:cs typeface="Times New Roman" panose="02020603050405020304" pitchFamily="18" charset="0"/>
              </a:rPr>
              <a:t>膨胀功示意图</a:t>
            </a:r>
          </a:p>
        </p:txBody>
      </p:sp>
      <p:sp>
        <p:nvSpPr>
          <p:cNvPr id="18439" name="Text Box 7">
            <a:extLst>
              <a:ext uri="{FF2B5EF4-FFF2-40B4-BE49-F238E27FC236}">
                <a16:creationId xmlns:a16="http://schemas.microsoft.com/office/drawing/2014/main" id="{ED33478A-E011-489B-89AF-B13B8D746C08}"/>
              </a:ext>
            </a:extLst>
          </p:cNvPr>
          <p:cNvSpPr txBox="1">
            <a:spLocks noChangeArrowheads="1"/>
          </p:cNvSpPr>
          <p:nvPr/>
        </p:nvSpPr>
        <p:spPr bwMode="auto">
          <a:xfrm>
            <a:off x="80963" y="3994322"/>
            <a:ext cx="6626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2800" dirty="0">
                <a:latin typeface="Times New Roman" panose="02020603050405020304" pitchFamily="18" charset="0"/>
                <a:cs typeface="Times New Roman" panose="02020603050405020304" pitchFamily="18" charset="0"/>
              </a:rPr>
              <a:t>恒容过程</a:t>
            </a:r>
            <a:r>
              <a:rPr lang="zh-CN" altLang="zh-CN" sz="2400" dirty="0">
                <a:latin typeface="Times New Roman" panose="02020603050405020304" pitchFamily="18" charset="0"/>
                <a:cs typeface="Times New Roman" panose="02020603050405020304" pitchFamily="18" charset="0"/>
              </a:rPr>
              <a:t>       </a:t>
            </a:r>
            <a:r>
              <a:rPr lang="zh-CN" altLang="zh-CN" sz="2800" b="1" dirty="0" smtClean="0">
                <a:solidFill>
                  <a:srgbClr val="008000"/>
                </a:solidFill>
                <a:latin typeface="Times New Roman" panose="02020603050405020304" pitchFamily="18" charset="0"/>
                <a:cs typeface="Times New Roman" panose="02020603050405020304" pitchFamily="18" charset="0"/>
              </a:rPr>
              <a:t>W</a:t>
            </a:r>
            <a:r>
              <a:rPr lang="en-US" altLang="zh-CN" sz="2800" b="1" baseline="-25000" dirty="0" smtClean="0">
                <a:solidFill>
                  <a:srgbClr val="008000"/>
                </a:solidFill>
                <a:latin typeface="Times New Roman" panose="02020603050405020304" pitchFamily="18" charset="0"/>
                <a:cs typeface="Times New Roman" panose="02020603050405020304" pitchFamily="18" charset="0"/>
              </a:rPr>
              <a:t>e</a:t>
            </a:r>
            <a:r>
              <a:rPr lang="zh-CN" altLang="zh-CN" sz="2800" b="1" dirty="0" smtClean="0">
                <a:solidFill>
                  <a:srgbClr val="008000"/>
                </a:solidFill>
                <a:latin typeface="Times New Roman" panose="02020603050405020304" pitchFamily="18" charset="0"/>
                <a:cs typeface="Times New Roman" panose="02020603050405020304" pitchFamily="18" charset="0"/>
              </a:rPr>
              <a:t> </a:t>
            </a:r>
            <a:r>
              <a:rPr lang="zh-CN" altLang="zh-CN" sz="2800" b="1" dirty="0">
                <a:solidFill>
                  <a:srgbClr val="008000"/>
                </a:solidFill>
                <a:latin typeface="Times New Roman" panose="02020603050405020304" pitchFamily="18" charset="0"/>
                <a:cs typeface="Times New Roman" panose="02020603050405020304" pitchFamily="18" charset="0"/>
              </a:rPr>
              <a:t>= </a:t>
            </a:r>
            <a:r>
              <a:rPr lang="en-US" altLang="zh-CN" sz="2800" b="1" dirty="0" smtClean="0">
                <a:solidFill>
                  <a:srgbClr val="008000"/>
                </a:solidFill>
                <a:latin typeface="Times New Roman" panose="02020603050405020304" pitchFamily="18" charset="0"/>
                <a:cs typeface="Times New Roman" panose="02020603050405020304" pitchFamily="18" charset="0"/>
              </a:rPr>
              <a:t>                 </a:t>
            </a:r>
            <a:r>
              <a:rPr lang="zh-CN" altLang="zh-CN" sz="2800" b="1" dirty="0" smtClean="0">
                <a:solidFill>
                  <a:srgbClr val="008000"/>
                </a:solidFill>
                <a:latin typeface="Times New Roman" panose="02020603050405020304" pitchFamily="18" charset="0"/>
                <a:cs typeface="Times New Roman" panose="02020603050405020304" pitchFamily="18" charset="0"/>
              </a:rPr>
              <a:t>= </a:t>
            </a:r>
            <a:r>
              <a:rPr lang="zh-CN" altLang="zh-CN" sz="2800" b="1" dirty="0">
                <a:solidFill>
                  <a:srgbClr val="008000"/>
                </a:solidFill>
                <a:latin typeface="Times New Roman" panose="02020603050405020304" pitchFamily="18" charset="0"/>
                <a:cs typeface="Times New Roman" panose="02020603050405020304" pitchFamily="18" charset="0"/>
              </a:rPr>
              <a:t>0 （dV  =0）</a:t>
            </a:r>
          </a:p>
        </p:txBody>
      </p:sp>
      <mc:AlternateContent xmlns:mc="http://schemas.openxmlformats.org/markup-compatibility/2006" xmlns:a14="http://schemas.microsoft.com/office/drawing/2010/main">
        <mc:Choice Requires="a14">
          <p:sp>
            <p:nvSpPr>
              <p:cNvPr id="18440" name="Text Box 8">
                <a:extLst>
                  <a:ext uri="{FF2B5EF4-FFF2-40B4-BE49-F238E27FC236}">
                    <a16:creationId xmlns:a16="http://schemas.microsoft.com/office/drawing/2014/main" id="{391FAEBE-442E-4D25-9D1C-93F996798DA1}"/>
                  </a:ext>
                </a:extLst>
              </p:cNvPr>
              <p:cNvSpPr txBox="1">
                <a:spLocks noChangeArrowheads="1"/>
              </p:cNvSpPr>
              <p:nvPr/>
            </p:nvSpPr>
            <p:spPr bwMode="auto">
              <a:xfrm>
                <a:off x="91122" y="4493799"/>
                <a:ext cx="8742973"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2800" dirty="0">
                    <a:latin typeface="Times New Roman" panose="02020603050405020304" pitchFamily="18" charset="0"/>
                    <a:cs typeface="Times New Roman" panose="02020603050405020304" pitchFamily="18" charset="0"/>
                  </a:rPr>
                  <a:t>恒外压过程  </a:t>
                </a:r>
                <a:r>
                  <a:rPr lang="zh-CN" altLang="zh-CN" sz="2800" b="1" dirty="0" smtClean="0">
                    <a:solidFill>
                      <a:srgbClr val="008000"/>
                    </a:solidFill>
                    <a:latin typeface="Times New Roman" panose="02020603050405020304" pitchFamily="18" charset="0"/>
                    <a:cs typeface="Times New Roman" panose="02020603050405020304" pitchFamily="18" charset="0"/>
                  </a:rPr>
                  <a:t>W</a:t>
                </a:r>
                <a:r>
                  <a:rPr lang="en-US" altLang="zh-CN" sz="2800" b="1" baseline="-25000" dirty="0">
                    <a:solidFill>
                      <a:srgbClr val="008000"/>
                    </a:solidFill>
                    <a:latin typeface="Times New Roman" panose="02020603050405020304" pitchFamily="18" charset="0"/>
                    <a:cs typeface="Times New Roman" panose="02020603050405020304" pitchFamily="18" charset="0"/>
                  </a:rPr>
                  <a:t> e</a:t>
                </a:r>
                <a:r>
                  <a:rPr lang="zh-CN" altLang="zh-CN" sz="2800" b="1" dirty="0" smtClean="0">
                    <a:solidFill>
                      <a:srgbClr val="008000"/>
                    </a:solidFill>
                    <a:latin typeface="Times New Roman" panose="02020603050405020304" pitchFamily="18" charset="0"/>
                    <a:cs typeface="Times New Roman" panose="02020603050405020304" pitchFamily="18" charset="0"/>
                  </a:rPr>
                  <a:t> </a:t>
                </a:r>
                <a:r>
                  <a:rPr lang="zh-CN" altLang="zh-CN" sz="2800" b="1" dirty="0">
                    <a:solidFill>
                      <a:srgbClr val="008000"/>
                    </a:solidFill>
                    <a:latin typeface="Times New Roman" panose="02020603050405020304" pitchFamily="18" charset="0"/>
                    <a:cs typeface="Times New Roman" panose="02020603050405020304" pitchFamily="18" charset="0"/>
                  </a:rPr>
                  <a:t>= </a:t>
                </a:r>
                <a:r>
                  <a:rPr lang="en-US" altLang="zh-CN" sz="2800" b="1" dirty="0" smtClean="0">
                    <a:solidFill>
                      <a:srgbClr val="008000"/>
                    </a:solidFill>
                    <a:latin typeface="Times New Roman" panose="02020603050405020304" pitchFamily="18" charset="0"/>
                    <a:cs typeface="Times New Roman" panose="02020603050405020304" pitchFamily="18" charset="0"/>
                  </a:rPr>
                  <a:t>                 </a:t>
                </a:r>
                <a:r>
                  <a:rPr lang="zh-CN" altLang="zh-CN" sz="2800" b="1" dirty="0" smtClean="0">
                    <a:solidFill>
                      <a:srgbClr val="008000"/>
                    </a:solidFill>
                    <a:latin typeface="Times New Roman" panose="02020603050405020304" pitchFamily="18" charset="0"/>
                    <a:cs typeface="Times New Roman" panose="02020603050405020304" pitchFamily="18" charset="0"/>
                  </a:rPr>
                  <a:t>= </a:t>
                </a:r>
                <a:r>
                  <a:rPr lang="zh-CN" altLang="zh-CN" sz="2800" b="1" dirty="0">
                    <a:solidFill>
                      <a:srgbClr val="008000"/>
                    </a:solidFill>
                    <a:latin typeface="Times New Roman" panose="02020603050405020304" pitchFamily="18" charset="0"/>
                    <a:cs typeface="Times New Roman" panose="02020603050405020304" pitchFamily="18" charset="0"/>
                  </a:rPr>
                  <a:t>- P</a:t>
                </a:r>
                <a:r>
                  <a:rPr lang="zh-CN" altLang="zh-CN" sz="2800" b="1" baseline="-25000" dirty="0">
                    <a:solidFill>
                      <a:srgbClr val="008000"/>
                    </a:solidFill>
                    <a:latin typeface="Times New Roman" panose="02020603050405020304" pitchFamily="18" charset="0"/>
                    <a:cs typeface="Times New Roman" panose="02020603050405020304" pitchFamily="18" charset="0"/>
                  </a:rPr>
                  <a:t>e</a:t>
                </a:r>
                <a:r>
                  <a:rPr lang="zh-CN" altLang="zh-CN" sz="2800" b="1" dirty="0">
                    <a:solidFill>
                      <a:srgbClr val="008000"/>
                    </a:solidFill>
                    <a:latin typeface="Times New Roman" panose="02020603050405020304" pitchFamily="18" charset="0"/>
                    <a:cs typeface="Times New Roman" panose="02020603050405020304" pitchFamily="18" charset="0"/>
                  </a:rPr>
                  <a:t> </a:t>
                </a:r>
                <a:r>
                  <a:rPr lang="zh-CN" altLang="zh-CN" sz="2800" b="1" dirty="0">
                    <a:latin typeface="Times New Roman" panose="02020603050405020304" pitchFamily="18" charset="0"/>
                    <a:cs typeface="Times New Roman" panose="02020603050405020304" pitchFamily="18" charset="0"/>
                  </a:rPr>
                  <a:t>（ V </a:t>
                </a:r>
                <a:r>
                  <a:rPr lang="zh-CN" altLang="zh-CN" sz="2800" b="1" baseline="-25000" dirty="0">
                    <a:latin typeface="Times New Roman" panose="02020603050405020304" pitchFamily="18" charset="0"/>
                    <a:cs typeface="Times New Roman" panose="02020603050405020304" pitchFamily="18" charset="0"/>
                  </a:rPr>
                  <a:t>2</a:t>
                </a:r>
                <a:r>
                  <a:rPr lang="zh-CN" altLang="zh-CN" sz="2800" b="1" dirty="0">
                    <a:latin typeface="Times New Roman" panose="02020603050405020304" pitchFamily="18" charset="0"/>
                    <a:cs typeface="Times New Roman" panose="02020603050405020304" pitchFamily="18" charset="0"/>
                  </a:rPr>
                  <a:t>- V</a:t>
                </a:r>
                <a:r>
                  <a:rPr lang="zh-CN" altLang="zh-CN" sz="2800" b="1" baseline="-25000" dirty="0">
                    <a:latin typeface="Times New Roman" panose="02020603050405020304" pitchFamily="18" charset="0"/>
                    <a:cs typeface="Times New Roman" panose="02020603050405020304" pitchFamily="18" charset="0"/>
                  </a:rPr>
                  <a:t>1</a:t>
                </a:r>
                <a:r>
                  <a:rPr lang="zh-CN" altLang="zh-CN"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800" b="1">
                        <a:solidFill>
                          <a:srgbClr val="FF0000"/>
                        </a:solidFill>
                        <a:latin typeface="Cambria Math" panose="02040503050406030204" pitchFamily="18" charset="0"/>
                      </a:rPr>
                      <m:t>𝐏</m:t>
                    </m:r>
                    <m:r>
                      <a:rPr lang="en-US" altLang="zh-CN" sz="2800" b="1" i="0" baseline="-25000" smtClean="0">
                        <a:solidFill>
                          <a:srgbClr val="FF0000"/>
                        </a:solidFill>
                        <a:latin typeface="Cambria Math" panose="02040503050406030204" pitchFamily="18" charset="0"/>
                      </a:rPr>
                      <m:t>𝐞</m:t>
                    </m:r>
                    <m:r>
                      <a:rPr lang="en-US" altLang="zh-CN" sz="2800" b="1">
                        <a:solidFill>
                          <a:srgbClr val="FF0000"/>
                        </a:solidFill>
                        <a:latin typeface="Cambria Math" panose="02040503050406030204" pitchFamily="18" charset="0"/>
                      </a:rPr>
                      <m:t> </m:t>
                    </m:r>
                    <m:r>
                      <a:rPr lang="zh-CN" altLang="en-US" sz="2800" b="1" i="1">
                        <a:solidFill>
                          <a:srgbClr val="FF0000"/>
                        </a:solidFill>
                        <a:latin typeface="Cambria Math" panose="02040503050406030204" pitchFamily="18" charset="0"/>
                      </a:rPr>
                      <m:t>𝚫</m:t>
                    </m:r>
                    <m:r>
                      <a:rPr lang="en-US" altLang="zh-CN" sz="2800" b="1">
                        <a:solidFill>
                          <a:srgbClr val="FF0000"/>
                        </a:solidFill>
                        <a:latin typeface="Cambria Math" panose="02040503050406030204" pitchFamily="18" charset="0"/>
                      </a:rPr>
                      <m:t>𝐕</m:t>
                    </m:r>
                  </m:oMath>
                </a14:m>
                <a:endParaRPr lang="zh-CN" alt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8440" name="Text Box 8">
                <a:extLst>
                  <a:ext uri="{FF2B5EF4-FFF2-40B4-BE49-F238E27FC236}">
                    <a16:creationId xmlns:a16="http://schemas.microsoft.com/office/drawing/2014/main" id="{391FAEBE-442E-4D25-9D1C-93F996798DA1}"/>
                  </a:ext>
                </a:extLst>
              </p:cNvPr>
              <p:cNvSpPr txBox="1">
                <a:spLocks noRot="1" noChangeAspect="1" noMove="1" noResize="1" noEditPoints="1" noAdjustHandles="1" noChangeArrowheads="1" noChangeShapeType="1" noTextEdit="1"/>
              </p:cNvSpPr>
              <p:nvPr/>
            </p:nvSpPr>
            <p:spPr bwMode="auto">
              <a:xfrm>
                <a:off x="91122" y="4493799"/>
                <a:ext cx="8742973" cy="523220"/>
              </a:xfrm>
              <a:prstGeom prst="rect">
                <a:avLst/>
              </a:prstGeom>
              <a:blipFill>
                <a:blip r:embed="rId7"/>
                <a:stretch>
                  <a:fillRect l="-1464" t="-15116" b="-325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8441" name="Text Box 9">
            <a:extLst>
              <a:ext uri="{FF2B5EF4-FFF2-40B4-BE49-F238E27FC236}">
                <a16:creationId xmlns:a16="http://schemas.microsoft.com/office/drawing/2014/main" id="{276CF118-1FFC-4C97-AC9A-EB09C9589E5E}"/>
              </a:ext>
            </a:extLst>
          </p:cNvPr>
          <p:cNvSpPr txBox="1">
            <a:spLocks noChangeArrowheads="1"/>
          </p:cNvSpPr>
          <p:nvPr/>
        </p:nvSpPr>
        <p:spPr bwMode="auto">
          <a:xfrm>
            <a:off x="0" y="4958839"/>
            <a:ext cx="836199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2800" dirty="0">
                <a:latin typeface="Times New Roman" panose="02020603050405020304" pitchFamily="18" charset="0"/>
                <a:cs typeface="Times New Roman" panose="02020603050405020304" pitchFamily="18" charset="0"/>
              </a:rPr>
              <a:t>等压过程     </a:t>
            </a:r>
            <a:r>
              <a:rPr lang="zh-CN" altLang="zh-CN" sz="2800" b="1" dirty="0" smtClean="0">
                <a:solidFill>
                  <a:srgbClr val="008000"/>
                </a:solidFill>
                <a:latin typeface="Times New Roman" panose="02020603050405020304" pitchFamily="18" charset="0"/>
                <a:cs typeface="Times New Roman" panose="02020603050405020304" pitchFamily="18" charset="0"/>
              </a:rPr>
              <a:t>W</a:t>
            </a:r>
            <a:r>
              <a:rPr lang="en-US" altLang="zh-CN" sz="2800" b="1" baseline="-25000" dirty="0">
                <a:solidFill>
                  <a:srgbClr val="008000"/>
                </a:solidFill>
                <a:latin typeface="Times New Roman" panose="02020603050405020304" pitchFamily="18" charset="0"/>
                <a:cs typeface="Times New Roman" panose="02020603050405020304" pitchFamily="18" charset="0"/>
              </a:rPr>
              <a:t> e</a:t>
            </a:r>
            <a:r>
              <a:rPr lang="zh-CN" altLang="zh-CN" sz="2800" b="1" dirty="0" smtClean="0">
                <a:solidFill>
                  <a:srgbClr val="008000"/>
                </a:solidFill>
                <a:latin typeface="Times New Roman" panose="02020603050405020304" pitchFamily="18" charset="0"/>
                <a:cs typeface="Times New Roman" panose="02020603050405020304" pitchFamily="18" charset="0"/>
              </a:rPr>
              <a:t> </a:t>
            </a:r>
            <a:r>
              <a:rPr lang="en-US" altLang="zh-CN" sz="2800" b="1" dirty="0" smtClean="0">
                <a:solidFill>
                  <a:srgbClr val="008000"/>
                </a:solidFill>
                <a:latin typeface="Times New Roman" panose="02020603050405020304" pitchFamily="18" charset="0"/>
                <a:cs typeface="Times New Roman" panose="02020603050405020304" pitchFamily="18" charset="0"/>
              </a:rPr>
              <a:t> </a:t>
            </a:r>
            <a:r>
              <a:rPr lang="zh-CN" altLang="zh-CN" sz="2800" b="1" dirty="0" smtClean="0">
                <a:solidFill>
                  <a:srgbClr val="008000"/>
                </a:solidFill>
                <a:latin typeface="Times New Roman" panose="02020603050405020304" pitchFamily="18" charset="0"/>
                <a:cs typeface="Times New Roman" panose="02020603050405020304" pitchFamily="18" charset="0"/>
              </a:rPr>
              <a:t>= </a:t>
            </a:r>
            <a:r>
              <a:rPr lang="en-US" altLang="zh-CN" sz="2800" b="1" dirty="0" smtClean="0">
                <a:solidFill>
                  <a:srgbClr val="008000"/>
                </a:solidFill>
                <a:latin typeface="Times New Roman" panose="02020603050405020304" pitchFamily="18" charset="0"/>
                <a:cs typeface="Times New Roman" panose="02020603050405020304" pitchFamily="18" charset="0"/>
              </a:rPr>
              <a:t>                  </a:t>
            </a:r>
            <a:r>
              <a:rPr lang="zh-CN" altLang="zh-CN" sz="2800" b="1" dirty="0" smtClean="0">
                <a:solidFill>
                  <a:srgbClr val="008000"/>
                </a:solidFill>
                <a:latin typeface="Times New Roman" panose="02020603050405020304" pitchFamily="18" charset="0"/>
                <a:cs typeface="Times New Roman" panose="02020603050405020304" pitchFamily="18" charset="0"/>
              </a:rPr>
              <a:t>=</a:t>
            </a:r>
            <a:r>
              <a:rPr lang="zh-CN" altLang="zh-CN" sz="2800" b="1" dirty="0" smtClean="0">
                <a:latin typeface="Times New Roman" panose="02020603050405020304" pitchFamily="18" charset="0"/>
                <a:cs typeface="Times New Roman" panose="02020603050405020304" pitchFamily="18" charset="0"/>
              </a:rPr>
              <a:t>  </a:t>
            </a:r>
            <a:r>
              <a:rPr lang="en-US" altLang="zh-CN" sz="2800" b="1" dirty="0" smtClean="0">
                <a:latin typeface="Times New Roman" panose="02020603050405020304" pitchFamily="18" charset="0"/>
                <a:cs typeface="Times New Roman" panose="02020603050405020304" pitchFamily="18" charset="0"/>
              </a:rPr>
              <a:t>-</a:t>
            </a:r>
            <a:r>
              <a:rPr lang="zh-CN" altLang="zh-CN" sz="2800" b="1" dirty="0" smtClean="0">
                <a:latin typeface="Times New Roman" panose="02020603050405020304" pitchFamily="18" charset="0"/>
                <a:cs typeface="Times New Roman" panose="02020603050405020304" pitchFamily="18" charset="0"/>
              </a:rPr>
              <a:t>P </a:t>
            </a:r>
            <a:r>
              <a:rPr lang="zh-CN" altLang="zh-CN" sz="2800" b="1" dirty="0">
                <a:latin typeface="Times New Roman" panose="02020603050405020304" pitchFamily="18" charset="0"/>
                <a:cs typeface="Times New Roman" panose="02020603050405020304" pitchFamily="18" charset="0"/>
              </a:rPr>
              <a:t>（ V </a:t>
            </a:r>
            <a:r>
              <a:rPr lang="zh-CN" altLang="zh-CN" sz="2800" b="1" baseline="-25000" dirty="0">
                <a:latin typeface="Times New Roman" panose="02020603050405020304" pitchFamily="18" charset="0"/>
                <a:cs typeface="Times New Roman" panose="02020603050405020304" pitchFamily="18" charset="0"/>
              </a:rPr>
              <a:t>2</a:t>
            </a:r>
            <a:r>
              <a:rPr lang="zh-CN" altLang="zh-CN" sz="2800" b="1" dirty="0">
                <a:latin typeface="Times New Roman" panose="02020603050405020304" pitchFamily="18" charset="0"/>
                <a:cs typeface="Times New Roman" panose="02020603050405020304" pitchFamily="18" charset="0"/>
              </a:rPr>
              <a:t>- V</a:t>
            </a:r>
            <a:r>
              <a:rPr lang="zh-CN" altLang="zh-CN" sz="2800" b="1" baseline="-25000" dirty="0">
                <a:latin typeface="Times New Roman" panose="02020603050405020304" pitchFamily="18" charset="0"/>
                <a:cs typeface="Times New Roman" panose="02020603050405020304" pitchFamily="18" charset="0"/>
              </a:rPr>
              <a:t>1</a:t>
            </a:r>
            <a:r>
              <a:rPr lang="zh-CN" altLang="zh-CN"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  </a:t>
            </a:r>
          </a:p>
          <a:p>
            <a:pPr eaLnBrk="1" hangingPunct="1">
              <a:spcBef>
                <a:spcPct val="50000"/>
              </a:spcBef>
            </a:pPr>
            <a:r>
              <a:rPr lang="en-US" altLang="zh-CN" sz="2800" b="1" dirty="0">
                <a:latin typeface="Times New Roman" panose="02020603050405020304" pitchFamily="18" charset="0"/>
                <a:cs typeface="Times New Roman" panose="02020603050405020304" pitchFamily="18" charset="0"/>
              </a:rPr>
              <a:t>                      </a:t>
            </a:r>
            <a:r>
              <a:rPr lang="zh-CN" altLang="zh-CN" sz="2800" b="1" dirty="0">
                <a:latin typeface="Times New Roman" panose="02020603050405020304" pitchFamily="18" charset="0"/>
                <a:cs typeface="Times New Roman" panose="02020603050405020304" pitchFamily="18" charset="0"/>
              </a:rPr>
              <a:t>（ P</a:t>
            </a:r>
            <a:r>
              <a:rPr lang="zh-CN" altLang="zh-CN" sz="2800" b="1" baseline="-25000" dirty="0">
                <a:latin typeface="Times New Roman" panose="02020603050405020304" pitchFamily="18" charset="0"/>
                <a:cs typeface="Times New Roman" panose="02020603050405020304" pitchFamily="18" charset="0"/>
              </a:rPr>
              <a:t>e </a:t>
            </a:r>
            <a:r>
              <a:rPr lang="zh-CN" altLang="zh-CN" sz="2800" b="1" dirty="0">
                <a:latin typeface="Times New Roman" panose="02020603050405020304" pitchFamily="18" charset="0"/>
                <a:cs typeface="Times New Roman" panose="02020603050405020304" pitchFamily="18" charset="0"/>
              </a:rPr>
              <a:t>= </a:t>
            </a:r>
            <a:r>
              <a:rPr lang="zh-CN" altLang="zh-CN" sz="2800" b="1" dirty="0">
                <a:solidFill>
                  <a:srgbClr val="008000"/>
                </a:solidFill>
                <a:latin typeface="Times New Roman" panose="02020603050405020304" pitchFamily="18" charset="0"/>
                <a:cs typeface="Times New Roman" panose="02020603050405020304" pitchFamily="18" charset="0"/>
              </a:rPr>
              <a:t>P</a:t>
            </a:r>
            <a:r>
              <a:rPr lang="en-US" altLang="zh-CN" sz="2800" b="1" baseline="-25000" dirty="0" err="1">
                <a:solidFill>
                  <a:srgbClr val="008000"/>
                </a:solidFill>
                <a:latin typeface="Times New Roman" panose="02020603050405020304" pitchFamily="18" charset="0"/>
                <a:cs typeface="Times New Roman" panose="02020603050405020304" pitchFamily="18" charset="0"/>
              </a:rPr>
              <a:t>i</a:t>
            </a:r>
            <a:r>
              <a:rPr lang="zh-CN" altLang="zh-CN" sz="2800" b="1" dirty="0">
                <a:solidFill>
                  <a:srgbClr val="008000"/>
                </a:solidFill>
                <a:latin typeface="Times New Roman" panose="02020603050405020304" pitchFamily="18" charset="0"/>
                <a:cs typeface="Times New Roman" panose="02020603050405020304" pitchFamily="18" charset="0"/>
              </a:rPr>
              <a:t> </a:t>
            </a:r>
            <a:r>
              <a:rPr lang="zh-CN" altLang="zh-CN" sz="2800" b="1" dirty="0">
                <a:latin typeface="Times New Roman" panose="02020603050405020304" pitchFamily="18" charset="0"/>
                <a:cs typeface="Times New Roman" panose="02020603050405020304" pitchFamily="18" charset="0"/>
              </a:rPr>
              <a:t> = </a:t>
            </a:r>
            <a:r>
              <a:rPr lang="zh-CN" altLang="zh-CN" sz="2800" b="1" dirty="0">
                <a:solidFill>
                  <a:srgbClr val="008000"/>
                </a:solidFill>
                <a:latin typeface="Times New Roman" panose="02020603050405020304" pitchFamily="18" charset="0"/>
                <a:cs typeface="Times New Roman" panose="02020603050405020304" pitchFamily="18" charset="0"/>
              </a:rPr>
              <a:t>P</a:t>
            </a:r>
            <a:r>
              <a:rPr lang="en-US" altLang="zh-CN" sz="2800" b="1" baseline="-25000" dirty="0">
                <a:solidFill>
                  <a:srgbClr val="008000"/>
                </a:solidFill>
                <a:latin typeface="Times New Roman" panose="02020603050405020304" pitchFamily="18" charset="0"/>
                <a:cs typeface="Times New Roman" panose="02020603050405020304" pitchFamily="18" charset="0"/>
              </a:rPr>
              <a:t>1</a:t>
            </a:r>
            <a:r>
              <a:rPr lang="zh-CN" altLang="zh-CN" sz="2800" b="1" dirty="0">
                <a:latin typeface="Times New Roman" panose="02020603050405020304" pitchFamily="18" charset="0"/>
                <a:cs typeface="Times New Roman" panose="02020603050405020304" pitchFamily="18" charset="0"/>
              </a:rPr>
              <a:t> = </a:t>
            </a:r>
            <a:r>
              <a:rPr lang="zh-CN" altLang="zh-CN" sz="2800" b="1" dirty="0">
                <a:solidFill>
                  <a:srgbClr val="008000"/>
                </a:solidFill>
                <a:latin typeface="Times New Roman" panose="02020603050405020304" pitchFamily="18" charset="0"/>
                <a:cs typeface="Times New Roman" panose="02020603050405020304" pitchFamily="18" charset="0"/>
              </a:rPr>
              <a:t>P</a:t>
            </a:r>
            <a:r>
              <a:rPr lang="en-US" altLang="zh-CN" sz="2800" b="1" baseline="-25000" dirty="0">
                <a:solidFill>
                  <a:srgbClr val="008000"/>
                </a:solidFill>
                <a:latin typeface="Times New Roman" panose="02020603050405020304" pitchFamily="18" charset="0"/>
                <a:cs typeface="Times New Roman" panose="02020603050405020304" pitchFamily="18" charset="0"/>
              </a:rPr>
              <a:t>2</a:t>
            </a:r>
            <a:r>
              <a:rPr lang="zh-CN" altLang="zh-CN" sz="2800" b="1" dirty="0">
                <a:solidFill>
                  <a:srgbClr val="008000"/>
                </a:solidFill>
                <a:latin typeface="Times New Roman" panose="02020603050405020304" pitchFamily="18" charset="0"/>
                <a:cs typeface="Times New Roman" panose="02020603050405020304" pitchFamily="18" charset="0"/>
              </a:rPr>
              <a:t> ）</a:t>
            </a:r>
            <a:r>
              <a:rPr lang="zh-CN" altLang="zh-CN" sz="2400" b="1" dirty="0">
                <a:latin typeface="Times New Roman" panose="02020603050405020304" pitchFamily="18" charset="0"/>
                <a:cs typeface="Times New Roman" panose="02020603050405020304" pitchFamily="18" charset="0"/>
              </a:rPr>
              <a:t> </a:t>
            </a:r>
          </a:p>
        </p:txBody>
      </p:sp>
      <p:sp>
        <p:nvSpPr>
          <p:cNvPr id="18442" name="Text Box 10">
            <a:extLst>
              <a:ext uri="{FF2B5EF4-FFF2-40B4-BE49-F238E27FC236}">
                <a16:creationId xmlns:a16="http://schemas.microsoft.com/office/drawing/2014/main" id="{10B7950F-C82A-4157-AA78-B4E2C6ED799A}"/>
              </a:ext>
            </a:extLst>
          </p:cNvPr>
          <p:cNvSpPr txBox="1">
            <a:spLocks noChangeArrowheads="1"/>
          </p:cNvSpPr>
          <p:nvPr/>
        </p:nvSpPr>
        <p:spPr bwMode="auto">
          <a:xfrm>
            <a:off x="172403" y="6143987"/>
            <a:ext cx="8893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en-US" sz="2800" dirty="0">
                <a:latin typeface="Times New Roman" panose="02020603050405020304" pitchFamily="18" charset="0"/>
                <a:cs typeface="Times New Roman" panose="02020603050405020304" pitchFamily="18" charset="0"/>
              </a:rPr>
              <a:t>等温过程：向真空膨胀 </a:t>
            </a:r>
            <a:r>
              <a:rPr lang="zh-CN" altLang="en-US" sz="2800" b="1" dirty="0" smtClean="0">
                <a:solidFill>
                  <a:srgbClr val="008000"/>
                </a:solidFill>
                <a:latin typeface="Times New Roman" panose="02020603050405020304" pitchFamily="18" charset="0"/>
                <a:cs typeface="Times New Roman" panose="02020603050405020304" pitchFamily="18" charset="0"/>
              </a:rPr>
              <a:t>W</a:t>
            </a:r>
            <a:r>
              <a:rPr lang="en-US" altLang="zh-CN" sz="2800" b="1" baseline="-25000" dirty="0">
                <a:solidFill>
                  <a:srgbClr val="008000"/>
                </a:solidFill>
                <a:latin typeface="Times New Roman" panose="02020603050405020304" pitchFamily="18" charset="0"/>
                <a:cs typeface="Times New Roman" panose="02020603050405020304" pitchFamily="18" charset="0"/>
              </a:rPr>
              <a:t> e</a:t>
            </a:r>
            <a:r>
              <a:rPr lang="zh-CN" altLang="en-US" sz="2800" b="1" dirty="0" smtClean="0">
                <a:solidFill>
                  <a:srgbClr val="008000"/>
                </a:solidFill>
                <a:latin typeface="Times New Roman" panose="02020603050405020304" pitchFamily="18" charset="0"/>
                <a:cs typeface="Times New Roman" panose="02020603050405020304" pitchFamily="18" charset="0"/>
              </a:rPr>
              <a:t> </a:t>
            </a:r>
            <a:r>
              <a:rPr lang="zh-CN" altLang="en-US" sz="2800" b="1" dirty="0">
                <a:solidFill>
                  <a:srgbClr val="008000"/>
                </a:solidFill>
                <a:latin typeface="Times New Roman" panose="02020603050405020304" pitchFamily="18" charset="0"/>
                <a:cs typeface="Times New Roman" panose="02020603050405020304" pitchFamily="18" charset="0"/>
              </a:rPr>
              <a:t>= - P</a:t>
            </a:r>
            <a:r>
              <a:rPr lang="zh-CN" altLang="en-US" sz="2800" b="1" baseline="-25000" dirty="0">
                <a:solidFill>
                  <a:srgbClr val="008000"/>
                </a:solidFill>
                <a:latin typeface="Times New Roman" panose="02020603050405020304" pitchFamily="18" charset="0"/>
                <a:cs typeface="Times New Roman" panose="02020603050405020304" pitchFamily="18" charset="0"/>
              </a:rPr>
              <a:t>e</a:t>
            </a:r>
            <a:r>
              <a:rPr lang="zh-CN" altLang="en-US" sz="2800" b="1" dirty="0">
                <a:solidFill>
                  <a:srgbClr val="008000"/>
                </a:solidFill>
                <a:latin typeface="Times New Roman" panose="02020603050405020304" pitchFamily="18" charset="0"/>
                <a:cs typeface="Times New Roman" panose="02020603050405020304" pitchFamily="18" charset="0"/>
              </a:rPr>
              <a:t> d V </a:t>
            </a:r>
            <a:r>
              <a:rPr lang="zh-CN" altLang="en-US" sz="2800" b="1" dirty="0">
                <a:latin typeface="Times New Roman" panose="02020603050405020304" pitchFamily="18" charset="0"/>
                <a:cs typeface="Times New Roman" panose="02020603050405020304" pitchFamily="18" charset="0"/>
              </a:rPr>
              <a:t> = 0 （</a:t>
            </a:r>
            <a:r>
              <a:rPr lang="zh-CN" altLang="en-US" sz="2800" b="1" dirty="0">
                <a:solidFill>
                  <a:srgbClr val="008000"/>
                </a:solidFill>
                <a:latin typeface="Times New Roman" panose="02020603050405020304" pitchFamily="18" charset="0"/>
                <a:cs typeface="Times New Roman" panose="02020603050405020304" pitchFamily="18" charset="0"/>
              </a:rPr>
              <a:t>P</a:t>
            </a:r>
            <a:r>
              <a:rPr lang="zh-CN" altLang="en-US" sz="2800" b="1" baseline="-25000" dirty="0">
                <a:solidFill>
                  <a:srgbClr val="008000"/>
                </a:solidFill>
                <a:latin typeface="Times New Roman" panose="02020603050405020304" pitchFamily="18" charset="0"/>
                <a:cs typeface="Times New Roman" panose="02020603050405020304" pitchFamily="18" charset="0"/>
              </a:rPr>
              <a:t>e</a:t>
            </a:r>
            <a:r>
              <a:rPr lang="zh-CN" altLang="en-US" sz="2800" b="1" dirty="0">
                <a:solidFill>
                  <a:srgbClr val="008000"/>
                </a:solidFill>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 0）</a:t>
            </a:r>
          </a:p>
        </p:txBody>
      </p:sp>
      <p:sp>
        <p:nvSpPr>
          <p:cNvPr id="7179" name="Text Box 11">
            <a:extLst>
              <a:ext uri="{FF2B5EF4-FFF2-40B4-BE49-F238E27FC236}">
                <a16:creationId xmlns:a16="http://schemas.microsoft.com/office/drawing/2014/main" id="{70C1A190-D5A8-4160-8DFD-CA7AC5561B31}"/>
              </a:ext>
            </a:extLst>
          </p:cNvPr>
          <p:cNvSpPr txBox="1">
            <a:spLocks noChangeArrowheads="1"/>
          </p:cNvSpPr>
          <p:nvPr/>
        </p:nvSpPr>
        <p:spPr bwMode="auto">
          <a:xfrm>
            <a:off x="107950" y="1168412"/>
            <a:ext cx="4464050" cy="519112"/>
          </a:xfrm>
          <a:prstGeom prst="rect">
            <a:avLst/>
          </a:prstGeom>
          <a:noFill/>
          <a:ln>
            <a:noFill/>
          </a:ln>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2800" b="1" dirty="0">
                <a:latin typeface="Times New Roman" panose="02020603050405020304" pitchFamily="18" charset="0"/>
                <a:cs typeface="Times New Roman" panose="02020603050405020304" pitchFamily="18" charset="0"/>
              </a:rPr>
              <a:t>不同过程膨胀功的计算</a:t>
            </a:r>
          </a:p>
        </p:txBody>
      </p:sp>
      <p:sp>
        <p:nvSpPr>
          <p:cNvPr id="12" name="Rectangle 2">
            <a:extLst>
              <a:ext uri="{FF2B5EF4-FFF2-40B4-BE49-F238E27FC236}">
                <a16:creationId xmlns:a16="http://schemas.microsoft.com/office/drawing/2014/main" id="{92C71A1C-6358-4A41-AAE9-4752FE8EB78B}"/>
              </a:ext>
            </a:extLst>
          </p:cNvPr>
          <p:cNvSpPr>
            <a:spLocks noGrp="1" noChangeArrowheads="1"/>
          </p:cNvSpPr>
          <p:nvPr>
            <p:ph type="title"/>
          </p:nvPr>
        </p:nvSpPr>
        <p:spPr>
          <a:xfrm>
            <a:off x="731044" y="195263"/>
            <a:ext cx="5113338" cy="609600"/>
          </a:xfrm>
        </p:spPr>
        <p:txBody>
          <a:bodyPr>
            <a:normAutofit fontScale="90000"/>
          </a:bodyPr>
          <a:lstStyle/>
          <a:p>
            <a:pPr eaLnBrk="1" hangingPunct="1"/>
            <a:r>
              <a:rPr lang="zh-CN" altLang="zh-CN" i="1" dirty="0">
                <a:solidFill>
                  <a:srgbClr val="FFFF00"/>
                </a:solidFill>
                <a:latin typeface="隶书" pitchFamily="49" charset="-122"/>
                <a:ea typeface="隶书" pitchFamily="49" charset="-122"/>
              </a:rPr>
              <a:t>    </a:t>
            </a:r>
            <a:r>
              <a:rPr lang="zh-CN" altLang="zh-CN" sz="3600" b="1" dirty="0">
                <a:solidFill>
                  <a:schemeClr val="tx1"/>
                </a:solidFill>
                <a:latin typeface="黑体" panose="02010609060101010101" pitchFamily="49" charset="-122"/>
                <a:ea typeface="黑体" panose="02010609060101010101" pitchFamily="49" charset="-122"/>
              </a:rPr>
              <a:t>功与过程</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413CE79-8F17-4E53-ABF6-DBBAB7DE2A2F}"/>
                  </a:ext>
                </a:extLst>
              </p:cNvPr>
              <p:cNvSpPr txBox="1"/>
              <p:nvPr/>
            </p:nvSpPr>
            <p:spPr>
              <a:xfrm>
                <a:off x="291465" y="2853134"/>
                <a:ext cx="2470676" cy="8815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400" b="1" i="1" smtClean="0">
                          <a:latin typeface="Cambria Math" panose="02040503050406030204" pitchFamily="18" charset="0"/>
                        </a:rPr>
                        <m:t>𝑾</m:t>
                      </m:r>
                      <m:r>
                        <a:rPr lang="en-US" altLang="zh-CN" sz="2400" b="1" i="1" baseline="-25000" smtClean="0">
                          <a:latin typeface="Cambria Math" panose="02040503050406030204" pitchFamily="18" charset="0"/>
                        </a:rPr>
                        <m:t>𝒆</m:t>
                      </m:r>
                      <m:r>
                        <a:rPr lang="zh-CN" altLang="en-US" sz="2400" b="1" i="0">
                          <a:latin typeface="Cambria Math" panose="02040503050406030204" pitchFamily="18" charset="0"/>
                        </a:rPr>
                        <m:t>=</m:t>
                      </m:r>
                      <m:nary>
                        <m:naryPr>
                          <m:limLoc m:val="subSup"/>
                          <m:grow m:val="on"/>
                          <m:ctrlPr>
                            <a:rPr lang="zh-CN" altLang="en-US" sz="2400" b="1" i="1">
                              <a:latin typeface="Cambria Math" panose="02040503050406030204" pitchFamily="18" charset="0"/>
                            </a:rPr>
                          </m:ctrlPr>
                        </m:naryPr>
                        <m:sub>
                          <m:sSub>
                            <m:sSubPr>
                              <m:ctrlPr>
                                <a:rPr lang="zh-CN" altLang="en-US" sz="2400" b="1" i="1">
                                  <a:latin typeface="Cambria Math" panose="02040503050406030204" pitchFamily="18" charset="0"/>
                                </a:rPr>
                              </m:ctrlPr>
                            </m:sSubPr>
                            <m:e>
                              <m:r>
                                <a:rPr lang="zh-CN" altLang="en-US" sz="2400" b="1" i="1">
                                  <a:latin typeface="Cambria Math" panose="02040503050406030204" pitchFamily="18" charset="0"/>
                                </a:rPr>
                                <m:t>𝑽</m:t>
                              </m:r>
                            </m:e>
                            <m:sub>
                              <m:r>
                                <a:rPr lang="zh-CN" altLang="en-US" sz="2400" b="1" i="0">
                                  <a:latin typeface="Cambria Math" panose="02040503050406030204" pitchFamily="18" charset="0"/>
                                </a:rPr>
                                <m:t>𝟏</m:t>
                              </m:r>
                            </m:sub>
                          </m:sSub>
                        </m:sub>
                        <m:sup>
                          <m:sSub>
                            <m:sSubPr>
                              <m:ctrlPr>
                                <a:rPr lang="zh-CN" altLang="en-US" sz="2400" b="1" i="1">
                                  <a:latin typeface="Cambria Math" panose="02040503050406030204" pitchFamily="18" charset="0"/>
                                </a:rPr>
                              </m:ctrlPr>
                            </m:sSubPr>
                            <m:e>
                              <m:r>
                                <a:rPr lang="zh-CN" altLang="en-US" sz="2400" b="1" i="1">
                                  <a:latin typeface="Cambria Math" panose="02040503050406030204" pitchFamily="18" charset="0"/>
                                </a:rPr>
                                <m:t>𝑽</m:t>
                              </m:r>
                            </m:e>
                            <m:sub>
                              <m:r>
                                <a:rPr lang="zh-CN" altLang="en-US" sz="2400" b="1" i="0">
                                  <a:latin typeface="Cambria Math" panose="02040503050406030204" pitchFamily="18" charset="0"/>
                                </a:rPr>
                                <m:t>𝟐</m:t>
                              </m:r>
                            </m:sub>
                          </m:sSub>
                        </m:sup>
                        <m:e>
                          <m:r>
                            <a:rPr lang="zh-CN" altLang="en-US" sz="2400" b="1" i="0">
                              <a:latin typeface="Cambria Math" panose="02040503050406030204" pitchFamily="18" charset="0"/>
                            </a:rPr>
                            <m:t>−</m:t>
                          </m:r>
                          <m:sSub>
                            <m:sSubPr>
                              <m:ctrlPr>
                                <a:rPr lang="zh-CN" altLang="en-US" sz="2400" b="1" i="1">
                                  <a:latin typeface="Cambria Math" panose="02040503050406030204" pitchFamily="18" charset="0"/>
                                </a:rPr>
                              </m:ctrlPr>
                            </m:sSubPr>
                            <m:e>
                              <m:r>
                                <a:rPr lang="zh-CN" altLang="en-US" sz="2400" b="1" i="1">
                                  <a:latin typeface="Cambria Math" panose="02040503050406030204" pitchFamily="18" charset="0"/>
                                </a:rPr>
                                <m:t>𝑷</m:t>
                              </m:r>
                            </m:e>
                            <m:sub>
                              <m:r>
                                <a:rPr lang="zh-CN" altLang="en-US" sz="2400" b="1" i="1">
                                  <a:latin typeface="Cambria Math" panose="02040503050406030204" pitchFamily="18" charset="0"/>
                                </a:rPr>
                                <m:t>𝒆</m:t>
                              </m:r>
                            </m:sub>
                          </m:sSub>
                          <m:r>
                            <a:rPr lang="zh-CN" altLang="en-US" sz="2400" b="1" i="0">
                              <a:latin typeface="Cambria Math" panose="02040503050406030204" pitchFamily="18" charset="0"/>
                            </a:rPr>
                            <m:t>ⅆ</m:t>
                          </m:r>
                          <m:r>
                            <a:rPr lang="zh-CN" altLang="en-US" sz="2400" b="1" i="1">
                              <a:latin typeface="Cambria Math" panose="02040503050406030204" pitchFamily="18" charset="0"/>
                            </a:rPr>
                            <m:t>𝑽</m:t>
                          </m:r>
                        </m:e>
                      </m:nary>
                    </m:oMath>
                  </m:oMathPara>
                </a14:m>
                <a:endParaRPr lang="zh-CN" altLang="en-US" sz="2400" b="1" dirty="0"/>
              </a:p>
            </p:txBody>
          </p:sp>
        </mc:Choice>
        <mc:Fallback xmlns="">
          <p:sp>
            <p:nvSpPr>
              <p:cNvPr id="2" name="文本框 1">
                <a:extLst>
                  <a:ext uri="{FF2B5EF4-FFF2-40B4-BE49-F238E27FC236}">
                    <a16:creationId xmlns:a16="http://schemas.microsoft.com/office/drawing/2014/main" id="{F413CE79-8F17-4E53-ABF6-DBBAB7DE2A2F}"/>
                  </a:ext>
                </a:extLst>
              </p:cNvPr>
              <p:cNvSpPr txBox="1">
                <a:spLocks noRot="1" noChangeAspect="1" noMove="1" noResize="1" noEditPoints="1" noAdjustHandles="1" noChangeArrowheads="1" noChangeShapeType="1" noTextEdit="1"/>
              </p:cNvSpPr>
              <p:nvPr/>
            </p:nvSpPr>
            <p:spPr>
              <a:xfrm>
                <a:off x="291465" y="2853134"/>
                <a:ext cx="2470676" cy="881523"/>
              </a:xfrm>
              <a:prstGeom prst="rect">
                <a:avLst/>
              </a:prstGeom>
              <a:blipFill>
                <a:blip r:embed="rId8"/>
                <a:stretch>
                  <a:fillRect/>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89BDEF69-C7B5-40DB-B350-9A24220A894F}"/>
              </a:ext>
            </a:extLst>
          </p:cNvPr>
          <p:cNvSpPr/>
          <p:nvPr/>
        </p:nvSpPr>
        <p:spPr>
          <a:xfrm>
            <a:off x="5736432" y="2803800"/>
            <a:ext cx="1205071" cy="504826"/>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a:extLst>
              <a:ext uri="{FF2B5EF4-FFF2-40B4-BE49-F238E27FC236}">
                <a16:creationId xmlns:a16="http://schemas.microsoft.com/office/drawing/2014/main" id="{C9AB6822-B6D5-4A85-ADDD-F6C52D43362C}"/>
              </a:ext>
            </a:extLst>
          </p:cNvPr>
          <p:cNvCxnSpPr>
            <a:cxnSpLocks/>
          </p:cNvCxnSpPr>
          <p:nvPr/>
        </p:nvCxnSpPr>
        <p:spPr>
          <a:xfrm>
            <a:off x="5736432" y="2125939"/>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6C44DB22-EB0D-463B-9529-2B37DAA2EF17}"/>
              </a:ext>
            </a:extLst>
          </p:cNvPr>
          <p:cNvCxnSpPr>
            <a:cxnSpLocks/>
          </p:cNvCxnSpPr>
          <p:nvPr/>
        </p:nvCxnSpPr>
        <p:spPr>
          <a:xfrm>
            <a:off x="6941503" y="2125939"/>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4ABACBEF-93C1-4562-B822-508DB0ADCF35}"/>
              </a:ext>
            </a:extLst>
          </p:cNvPr>
          <p:cNvSpPr/>
          <p:nvPr/>
        </p:nvSpPr>
        <p:spPr>
          <a:xfrm>
            <a:off x="7830979" y="2543783"/>
            <a:ext cx="1205071" cy="764843"/>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a:extLst>
              <a:ext uri="{FF2B5EF4-FFF2-40B4-BE49-F238E27FC236}">
                <a16:creationId xmlns:a16="http://schemas.microsoft.com/office/drawing/2014/main" id="{797433CC-0241-4D2F-BF3F-2805B72DA6D8}"/>
              </a:ext>
            </a:extLst>
          </p:cNvPr>
          <p:cNvCxnSpPr>
            <a:cxnSpLocks/>
          </p:cNvCxnSpPr>
          <p:nvPr/>
        </p:nvCxnSpPr>
        <p:spPr>
          <a:xfrm>
            <a:off x="7830979" y="2125939"/>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EA9C229D-2D54-4288-B394-E272D7C81637}"/>
              </a:ext>
            </a:extLst>
          </p:cNvPr>
          <p:cNvCxnSpPr>
            <a:cxnSpLocks/>
          </p:cNvCxnSpPr>
          <p:nvPr/>
        </p:nvCxnSpPr>
        <p:spPr>
          <a:xfrm>
            <a:off x="9036050" y="2125939"/>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045FF1ED-E9D2-46EC-A42F-9610CFD39ED2}"/>
              </a:ext>
            </a:extLst>
          </p:cNvPr>
          <p:cNvCxnSpPr>
            <a:cxnSpLocks/>
          </p:cNvCxnSpPr>
          <p:nvPr/>
        </p:nvCxnSpPr>
        <p:spPr>
          <a:xfrm>
            <a:off x="5736432" y="2543783"/>
            <a:ext cx="1205071"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箭头: 右 12">
            <a:extLst>
              <a:ext uri="{FF2B5EF4-FFF2-40B4-BE49-F238E27FC236}">
                <a16:creationId xmlns:a16="http://schemas.microsoft.com/office/drawing/2014/main" id="{F3FFB5C6-C958-46C9-9156-D2B9398A2F34}"/>
              </a:ext>
            </a:extLst>
          </p:cNvPr>
          <p:cNvSpPr/>
          <p:nvPr/>
        </p:nvSpPr>
        <p:spPr>
          <a:xfrm>
            <a:off x="7115810" y="2643938"/>
            <a:ext cx="589280" cy="319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7E6C077F-621E-4350-82F0-8E0AB028D7DD}"/>
              </a:ext>
            </a:extLst>
          </p:cNvPr>
          <p:cNvSpPr/>
          <p:nvPr/>
        </p:nvSpPr>
        <p:spPr>
          <a:xfrm>
            <a:off x="6316107" y="1732414"/>
            <a:ext cx="45719" cy="107122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A4B7A6EA-9610-4BBC-8DF0-38387BA0698F}"/>
              </a:ext>
            </a:extLst>
          </p:cNvPr>
          <p:cNvSpPr/>
          <p:nvPr/>
        </p:nvSpPr>
        <p:spPr>
          <a:xfrm>
            <a:off x="8387795" y="1732414"/>
            <a:ext cx="45719" cy="8113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a:extLst>
              <a:ext uri="{FF2B5EF4-FFF2-40B4-BE49-F238E27FC236}">
                <a16:creationId xmlns:a16="http://schemas.microsoft.com/office/drawing/2014/main" id="{E2127CC8-3F4A-44AE-A3DE-365576460C92}"/>
              </a:ext>
            </a:extLst>
          </p:cNvPr>
          <p:cNvCxnSpPr>
            <a:cxnSpLocks/>
          </p:cNvCxnSpPr>
          <p:nvPr/>
        </p:nvCxnSpPr>
        <p:spPr>
          <a:xfrm>
            <a:off x="6587490" y="2125939"/>
            <a:ext cx="0" cy="417844"/>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BA911B87-3A43-4BDB-99D5-447233C1F034}"/>
              </a:ext>
            </a:extLst>
          </p:cNvPr>
          <p:cNvSpPr txBox="1"/>
          <p:nvPr/>
        </p:nvSpPr>
        <p:spPr>
          <a:xfrm>
            <a:off x="6375582" y="1732414"/>
            <a:ext cx="510076"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e</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AC9F2F4F-9A10-490F-92EE-AF90D4CFF7FD}"/>
              </a:ext>
            </a:extLst>
          </p:cNvPr>
          <p:cNvSpPr txBox="1"/>
          <p:nvPr/>
        </p:nvSpPr>
        <p:spPr>
          <a:xfrm>
            <a:off x="5916120" y="2781424"/>
            <a:ext cx="470000"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i</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50BB6E5D-1FFF-4DC5-8405-B5B1817645C3}"/>
              </a:ext>
            </a:extLst>
          </p:cNvPr>
          <p:cNvSpPr txBox="1"/>
          <p:nvPr/>
        </p:nvSpPr>
        <p:spPr>
          <a:xfrm>
            <a:off x="5388874" y="2424180"/>
            <a:ext cx="370614" cy="379591"/>
          </a:xfrm>
          <a:prstGeom prst="rect">
            <a:avLst/>
          </a:prstGeom>
          <a:noFill/>
        </p:spPr>
        <p:txBody>
          <a:bodyPr wrap="none" rtlCol="0">
            <a:spAutoFit/>
          </a:bodyPr>
          <a:lstStyle/>
          <a:p>
            <a:r>
              <a:rPr lang="en-US" altLang="zh-CN" sz="2800" b="1" i="1" baseline="-25000" dirty="0">
                <a:latin typeface="Times New Roman" panose="02020603050405020304" pitchFamily="18" charset="0"/>
                <a:cs typeface="Times New Roman" panose="02020603050405020304" pitchFamily="18" charset="0"/>
              </a:rPr>
              <a:t>dl</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40" name="文本框 39">
            <a:extLst>
              <a:ext uri="{FF2B5EF4-FFF2-40B4-BE49-F238E27FC236}">
                <a16:creationId xmlns:a16="http://schemas.microsoft.com/office/drawing/2014/main" id="{18E9EFAD-6B66-4523-BCF6-50C8DDBE3622}"/>
              </a:ext>
            </a:extLst>
          </p:cNvPr>
          <p:cNvSpPr txBox="1"/>
          <p:nvPr/>
        </p:nvSpPr>
        <p:spPr>
          <a:xfrm>
            <a:off x="5804319" y="3308301"/>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1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1</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41" name="文本框 40">
            <a:extLst>
              <a:ext uri="{FF2B5EF4-FFF2-40B4-BE49-F238E27FC236}">
                <a16:creationId xmlns:a16="http://schemas.microsoft.com/office/drawing/2014/main" id="{10FF7271-2885-4437-97CF-B09519AF94EB}"/>
              </a:ext>
            </a:extLst>
          </p:cNvPr>
          <p:cNvSpPr txBox="1"/>
          <p:nvPr/>
        </p:nvSpPr>
        <p:spPr>
          <a:xfrm>
            <a:off x="7902759" y="3308301"/>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2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2</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42" name="文本框 41">
            <a:extLst>
              <a:ext uri="{FF2B5EF4-FFF2-40B4-BE49-F238E27FC236}">
                <a16:creationId xmlns:a16="http://schemas.microsoft.com/office/drawing/2014/main" id="{92BFC541-A5C6-45F6-8F52-2EE73A1478BB}"/>
              </a:ext>
            </a:extLst>
          </p:cNvPr>
          <p:cNvSpPr txBox="1"/>
          <p:nvPr/>
        </p:nvSpPr>
        <p:spPr>
          <a:xfrm>
            <a:off x="7833030" y="1236306"/>
            <a:ext cx="1082348" cy="523220"/>
          </a:xfrm>
          <a:prstGeom prst="rect">
            <a:avLst/>
          </a:prstGeom>
          <a:noFill/>
        </p:spPr>
        <p:txBody>
          <a:bodyPr wrap="none" rtlCol="0">
            <a:spAutoFit/>
          </a:bodyPr>
          <a:lstStyle/>
          <a:p>
            <a:r>
              <a:rPr lang="zh-CN" altLang="en-US" sz="2800" b="1" dirty="0">
                <a:latin typeface="Times New Roman" panose="02020603050405020304" pitchFamily="18" charset="0"/>
                <a:cs typeface="Times New Roman" panose="02020603050405020304" pitchFamily="18" charset="0"/>
              </a:rPr>
              <a:t>状态</a:t>
            </a:r>
            <a:r>
              <a:rPr lang="en-US" altLang="zh-CN" sz="2800" b="1" dirty="0">
                <a:latin typeface="Times New Roman" panose="02020603050405020304" pitchFamily="18" charset="0"/>
                <a:cs typeface="Times New Roman" panose="02020603050405020304" pitchFamily="18" charset="0"/>
              </a:rPr>
              <a:t>2</a:t>
            </a:r>
            <a:endParaRPr lang="zh-CN" altLang="en-US" sz="2800" b="1" baseline="-25000" dirty="0">
              <a:latin typeface="Times New Roman" panose="02020603050405020304" pitchFamily="18" charset="0"/>
              <a:cs typeface="Times New Roman" panose="02020603050405020304" pitchFamily="18" charset="0"/>
            </a:endParaRPr>
          </a:p>
        </p:txBody>
      </p:sp>
      <p:sp>
        <p:nvSpPr>
          <p:cNvPr id="43" name="文本框 42">
            <a:extLst>
              <a:ext uri="{FF2B5EF4-FFF2-40B4-BE49-F238E27FC236}">
                <a16:creationId xmlns:a16="http://schemas.microsoft.com/office/drawing/2014/main" id="{170CCD1D-F374-4CE0-BC22-E9AA8A4AC694}"/>
              </a:ext>
            </a:extLst>
          </p:cNvPr>
          <p:cNvSpPr txBox="1"/>
          <p:nvPr/>
        </p:nvSpPr>
        <p:spPr>
          <a:xfrm>
            <a:off x="5859155" y="1236306"/>
            <a:ext cx="1082348" cy="523220"/>
          </a:xfrm>
          <a:prstGeom prst="rect">
            <a:avLst/>
          </a:prstGeom>
          <a:noFill/>
        </p:spPr>
        <p:txBody>
          <a:bodyPr wrap="none" rtlCol="0">
            <a:spAutoFit/>
          </a:bodyPr>
          <a:lstStyle/>
          <a:p>
            <a:r>
              <a:rPr lang="zh-CN" altLang="en-US" sz="2800" b="1" dirty="0">
                <a:latin typeface="Times New Roman" panose="02020603050405020304" pitchFamily="18" charset="0"/>
                <a:cs typeface="Times New Roman" panose="02020603050405020304" pitchFamily="18" charset="0"/>
              </a:rPr>
              <a:t>状态</a:t>
            </a:r>
            <a:r>
              <a:rPr lang="en-US" altLang="zh-CN" sz="2800" b="1" dirty="0">
                <a:latin typeface="Times New Roman" panose="02020603050405020304" pitchFamily="18" charset="0"/>
                <a:cs typeface="Times New Roman" panose="02020603050405020304" pitchFamily="18" charset="0"/>
              </a:rPr>
              <a:t>1</a:t>
            </a:r>
            <a:endParaRPr lang="zh-CN" altLang="en-US" sz="2800" b="1"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C91B64C0-CF0C-4F49-A4AF-3881EE5E3523}"/>
                  </a:ext>
                </a:extLst>
              </p:cNvPr>
              <p:cNvSpPr txBox="1"/>
              <p:nvPr/>
            </p:nvSpPr>
            <p:spPr>
              <a:xfrm>
                <a:off x="7527735" y="4995557"/>
                <a:ext cx="1085913" cy="430887"/>
              </a:xfrm>
              <a:prstGeom prst="rect">
                <a:avLst/>
              </a:prstGeom>
              <a:noFill/>
            </p:spPr>
            <p:txBody>
              <a:bodyPr wrap="square" lIns="0" tIns="0" rIns="0" bIns="0" rtlCol="0">
                <a:spAutoFit/>
              </a:bodyPr>
              <a:lstStyle/>
              <a:p>
                <a:r>
                  <a:rPr lang="en-US" altLang="zh-CN" sz="2800" b="1" dirty="0" smtClean="0">
                    <a:solidFill>
                      <a:srgbClr val="FF0000"/>
                    </a:solidFill>
                  </a:rPr>
                  <a:t>-</a:t>
                </a:r>
                <a14:m>
                  <m:oMath xmlns:m="http://schemas.openxmlformats.org/officeDocument/2006/math">
                    <m:r>
                      <a:rPr lang="en-US" altLang="zh-CN" sz="2800" b="1" i="0" smtClean="0">
                        <a:solidFill>
                          <a:srgbClr val="FF0000"/>
                        </a:solidFill>
                        <a:latin typeface="Cambria Math" panose="02040503050406030204" pitchFamily="18" charset="0"/>
                      </a:rPr>
                      <m:t>𝐏</m:t>
                    </m:r>
                    <m:r>
                      <a:rPr lang="en-US" altLang="zh-CN" sz="2800" b="1" i="0" smtClean="0">
                        <a:solidFill>
                          <a:srgbClr val="FF0000"/>
                        </a:solidFill>
                        <a:latin typeface="Cambria Math" panose="02040503050406030204" pitchFamily="18" charset="0"/>
                      </a:rPr>
                      <m:t> </m:t>
                    </m:r>
                    <m:r>
                      <a:rPr lang="zh-CN" altLang="en-US" sz="2800" b="1" i="1" smtClean="0">
                        <a:solidFill>
                          <a:srgbClr val="FF0000"/>
                        </a:solidFill>
                        <a:latin typeface="Cambria Math" panose="02040503050406030204" pitchFamily="18" charset="0"/>
                      </a:rPr>
                      <m:t>𝚫</m:t>
                    </m:r>
                    <m:r>
                      <a:rPr lang="en-US" altLang="zh-CN" sz="2800" b="1" i="0" smtClean="0">
                        <a:solidFill>
                          <a:srgbClr val="FF0000"/>
                        </a:solidFill>
                        <a:latin typeface="Cambria Math" panose="02040503050406030204" pitchFamily="18" charset="0"/>
                      </a:rPr>
                      <m:t>𝐕</m:t>
                    </m:r>
                  </m:oMath>
                </a14:m>
                <a:endParaRPr lang="zh-CN" alt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9" name="文本框 28">
                <a:extLst>
                  <a:ext uri="{FF2B5EF4-FFF2-40B4-BE49-F238E27FC236}">
                    <a16:creationId xmlns:a16="http://schemas.microsoft.com/office/drawing/2014/main" id="{C91B64C0-CF0C-4F49-A4AF-3881EE5E3523}"/>
                  </a:ext>
                </a:extLst>
              </p:cNvPr>
              <p:cNvSpPr txBox="1">
                <a:spLocks noRot="1" noChangeAspect="1" noMove="1" noResize="1" noEditPoints="1" noAdjustHandles="1" noChangeArrowheads="1" noChangeShapeType="1" noTextEdit="1"/>
              </p:cNvSpPr>
              <p:nvPr/>
            </p:nvSpPr>
            <p:spPr>
              <a:xfrm>
                <a:off x="7527735" y="4995557"/>
                <a:ext cx="1085913" cy="430887"/>
              </a:xfrm>
              <a:prstGeom prst="rect">
                <a:avLst/>
              </a:prstGeom>
              <a:blipFill>
                <a:blip r:embed="rId9"/>
                <a:stretch>
                  <a:fillRect l="-20225" t="-23944" b="-507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F413CE79-8F17-4E53-ABF6-DBBAB7DE2A2F}"/>
                  </a:ext>
                </a:extLst>
              </p:cNvPr>
              <p:cNvSpPr txBox="1"/>
              <p:nvPr/>
            </p:nvSpPr>
            <p:spPr>
              <a:xfrm>
                <a:off x="3034665" y="4438095"/>
                <a:ext cx="1080135" cy="7347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zh-CN" altLang="en-US" sz="2000" b="1" i="1">
                              <a:latin typeface="Cambria Math" panose="02040503050406030204" pitchFamily="18" charset="0"/>
                            </a:rPr>
                          </m:ctrlPr>
                        </m:naryPr>
                        <m:sub>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𝟏</m:t>
                              </m:r>
                            </m:sub>
                          </m:sSub>
                        </m:sub>
                        <m:sup>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𝟐</m:t>
                              </m:r>
                            </m:sub>
                          </m:sSub>
                        </m:sup>
                        <m:e>
                          <m:r>
                            <a:rPr lang="zh-CN" altLang="en-US" sz="2000" b="1" i="0">
                              <a:latin typeface="Cambria Math" panose="02040503050406030204" pitchFamily="18" charset="0"/>
                            </a:rPr>
                            <m:t>−</m:t>
                          </m:r>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𝑷</m:t>
                              </m:r>
                            </m:e>
                            <m:sub>
                              <m:r>
                                <a:rPr lang="zh-CN" altLang="en-US" sz="2000" b="1" i="1">
                                  <a:latin typeface="Cambria Math" panose="02040503050406030204" pitchFamily="18" charset="0"/>
                                </a:rPr>
                                <m:t>𝒆</m:t>
                              </m:r>
                            </m:sub>
                          </m:sSub>
                          <m:r>
                            <a:rPr lang="zh-CN" altLang="en-US" sz="2000" b="1" i="0">
                              <a:latin typeface="Cambria Math" panose="02040503050406030204" pitchFamily="18" charset="0"/>
                            </a:rPr>
                            <m:t>ⅆ</m:t>
                          </m:r>
                          <m:r>
                            <a:rPr lang="zh-CN" altLang="en-US" sz="2000" b="1" i="1">
                              <a:latin typeface="Cambria Math" panose="02040503050406030204" pitchFamily="18" charset="0"/>
                            </a:rPr>
                            <m:t>𝑽</m:t>
                          </m:r>
                        </m:e>
                      </m:nary>
                    </m:oMath>
                  </m:oMathPara>
                </a14:m>
                <a:endParaRPr lang="zh-CN" altLang="en-US" sz="2000" b="1" dirty="0"/>
              </a:p>
            </p:txBody>
          </p:sp>
        </mc:Choice>
        <mc:Fallback xmlns="">
          <p:sp>
            <p:nvSpPr>
              <p:cNvPr id="35" name="文本框 34">
                <a:extLst>
                  <a:ext uri="{FF2B5EF4-FFF2-40B4-BE49-F238E27FC236}">
                    <a16:creationId xmlns:a16="http://schemas.microsoft.com/office/drawing/2014/main" id="{F413CE79-8F17-4E53-ABF6-DBBAB7DE2A2F}"/>
                  </a:ext>
                </a:extLst>
              </p:cNvPr>
              <p:cNvSpPr txBox="1">
                <a:spLocks noRot="1" noChangeAspect="1" noMove="1" noResize="1" noEditPoints="1" noAdjustHandles="1" noChangeArrowheads="1" noChangeShapeType="1" noTextEdit="1"/>
              </p:cNvSpPr>
              <p:nvPr/>
            </p:nvSpPr>
            <p:spPr>
              <a:xfrm>
                <a:off x="3034665" y="4438095"/>
                <a:ext cx="1080135" cy="734753"/>
              </a:xfrm>
              <a:prstGeom prst="rect">
                <a:avLst/>
              </a:prstGeom>
              <a:blipFill>
                <a:blip r:embed="rId10"/>
                <a:stretch>
                  <a:fillRect r="-17514"/>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8439"/>
                                        </p:tgtEl>
                                        <p:attrNameLst>
                                          <p:attrName>style.visibility</p:attrName>
                                        </p:attrNameLst>
                                      </p:cBhvr>
                                      <p:to>
                                        <p:strVal val="visible"/>
                                      </p:to>
                                    </p:set>
                                    <p:animEffect transition="in" filter="blinds(horizontal)">
                                      <p:cBhvr>
                                        <p:cTn id="30" dur="500"/>
                                        <p:tgtEl>
                                          <p:spTgt spid="1843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440"/>
                                        </p:tgtEl>
                                        <p:attrNameLst>
                                          <p:attrName>style.visibility</p:attrName>
                                        </p:attrNameLst>
                                      </p:cBhvr>
                                      <p:to>
                                        <p:strVal val="visible"/>
                                      </p:to>
                                    </p:set>
                                    <p:animEffect transition="in" filter="blinds(horizontal)">
                                      <p:cBhvr>
                                        <p:cTn id="35" dur="500"/>
                                        <p:tgtEl>
                                          <p:spTgt spid="1844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441"/>
                                        </p:tgtEl>
                                        <p:attrNameLst>
                                          <p:attrName>style.visibility</p:attrName>
                                        </p:attrNameLst>
                                      </p:cBhvr>
                                      <p:to>
                                        <p:strVal val="visible"/>
                                      </p:to>
                                    </p:set>
                                    <p:animEffect transition="in" filter="blinds(horizontal)">
                                      <p:cBhvr>
                                        <p:cTn id="40" dur="500"/>
                                        <p:tgtEl>
                                          <p:spTgt spid="1844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8442"/>
                                        </p:tgtEl>
                                        <p:attrNameLst>
                                          <p:attrName>style.visibility</p:attrName>
                                        </p:attrNameLst>
                                      </p:cBhvr>
                                      <p:to>
                                        <p:strVal val="visible"/>
                                      </p:to>
                                    </p:set>
                                    <p:animEffect transition="in" filter="blinds(horizontal)">
                                      <p:cBhvr>
                                        <p:cTn id="48"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0" grpId="0"/>
      <p:bldP spid="18441" grpId="0"/>
      <p:bldP spid="18442" grpId="0"/>
      <p:bldP spid="19" grpId="0" animBg="1"/>
      <p:bldP spid="13" grpId="0" animBg="1"/>
      <p:bldP spid="28" grpId="0" animBg="1"/>
      <p:bldP spid="41" grpId="0"/>
      <p:bldP spid="42"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5E713262-64CF-4023-BAC8-C4C0E342D8F7}"/>
              </a:ext>
            </a:extLst>
          </p:cNvPr>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a:p>
        </p:txBody>
      </p:sp>
      <p:sp>
        <p:nvSpPr>
          <p:cNvPr id="19460" name="Oval 4">
            <a:extLst>
              <a:ext uri="{FF2B5EF4-FFF2-40B4-BE49-F238E27FC236}">
                <a16:creationId xmlns:a16="http://schemas.microsoft.com/office/drawing/2014/main" id="{BDCBA881-02B0-4839-BB6C-D125CBA32950}"/>
              </a:ext>
            </a:extLst>
          </p:cNvPr>
          <p:cNvSpPr>
            <a:spLocks noChangeArrowheads="1"/>
          </p:cNvSpPr>
          <p:nvPr/>
        </p:nvSpPr>
        <p:spPr bwMode="auto">
          <a:xfrm>
            <a:off x="4502150" y="1917700"/>
            <a:ext cx="4464050" cy="4248150"/>
          </a:xfrm>
          <a:prstGeom prst="ellipse">
            <a:avLst/>
          </a:prstGeom>
          <a:solidFill>
            <a:srgbClr val="99FFCC"/>
          </a:solidFill>
          <a:ln w="9525">
            <a:noFill/>
            <a:round/>
            <a:headEnd/>
            <a:tailEnd/>
          </a:ln>
          <a:effectLst>
            <a:outerShdw dist="107763" dir="8100000" algn="ctr" rotWithShape="0">
              <a:schemeClr val="bg2"/>
            </a:outerShdw>
          </a:effectLst>
        </p:spPr>
        <p:txBody>
          <a:bodyPr wrap="none" anchor="ctr"/>
          <a:lstStyle/>
          <a:p>
            <a:pPr marL="476250" indent="-476250" algn="just" eaLnBrk="0" hangingPunct="0">
              <a:defRPr/>
            </a:pPr>
            <a:r>
              <a:rPr lang="zh-CN" altLang="en-US" sz="3200" b="1" dirty="0">
                <a:solidFill>
                  <a:srgbClr val="000099"/>
                </a:solidFill>
                <a:effectLst>
                  <a:outerShdw blurRad="38100" dist="38100" dir="2700000" algn="tl">
                    <a:srgbClr val="000000"/>
                  </a:outerShdw>
                </a:effectLst>
                <a:latin typeface="楷体_GB2312" pitchFamily="1" charset="-122"/>
                <a:ea typeface="楷体_GB2312" pitchFamily="1" charset="-122"/>
              </a:rPr>
              <a:t>既然 </a:t>
            </a:r>
            <a:r>
              <a:rPr lang="zh-CN" altLang="en-US" sz="3200" b="1" i="1" dirty="0">
                <a:solidFill>
                  <a:srgbClr val="000099"/>
                </a:solidFill>
                <a:effectLst>
                  <a:outerShdw blurRad="38100" dist="38100" dir="2700000" algn="tl">
                    <a:srgbClr val="000000"/>
                  </a:outerShdw>
                </a:effectLst>
                <a:latin typeface="宋体" pitchFamily="2" charset="-122"/>
                <a:ea typeface="宋体" pitchFamily="2" charset="-122"/>
              </a:rPr>
              <a:t>W </a:t>
            </a:r>
            <a:r>
              <a:rPr lang="zh-CN" altLang="en-US" sz="3200" b="1" dirty="0">
                <a:solidFill>
                  <a:srgbClr val="000099"/>
                </a:solidFill>
                <a:effectLst>
                  <a:outerShdw blurRad="38100" dist="38100" dir="2700000" algn="tl">
                    <a:srgbClr val="000000"/>
                  </a:outerShdw>
                </a:effectLst>
                <a:latin typeface="宋体" pitchFamily="2" charset="-122"/>
                <a:ea typeface="宋体" pitchFamily="2" charset="-122"/>
              </a:rPr>
              <a:t>=</a:t>
            </a:r>
            <a:r>
              <a:rPr lang="zh-CN" altLang="en-US" sz="3200" b="1" i="1" dirty="0">
                <a:solidFill>
                  <a:srgbClr val="000099"/>
                </a:solidFill>
                <a:effectLst>
                  <a:outerShdw blurRad="38100" dist="38100" dir="2700000" algn="tl">
                    <a:srgbClr val="000000"/>
                  </a:outerShdw>
                </a:effectLst>
                <a:latin typeface="宋体" pitchFamily="2" charset="-122"/>
                <a:ea typeface="宋体" pitchFamily="2" charset="-122"/>
              </a:rPr>
              <a:t>f </a:t>
            </a:r>
            <a:r>
              <a:rPr lang="zh-CN" altLang="en-US" sz="3200" b="1" dirty="0">
                <a:solidFill>
                  <a:srgbClr val="000099"/>
                </a:solidFill>
                <a:effectLst>
                  <a:outerShdw blurRad="38100" dist="38100" dir="2700000" algn="tl">
                    <a:srgbClr val="000000"/>
                  </a:outerShdw>
                </a:effectLst>
                <a:latin typeface="楷体_GB2312" pitchFamily="1" charset="-122"/>
                <a:ea typeface="楷体_GB2312" pitchFamily="1" charset="-122"/>
              </a:rPr>
              <a:t>(过程)</a:t>
            </a:r>
          </a:p>
          <a:p>
            <a:pPr marL="476250" indent="-476250" algn="just" eaLnBrk="0" hangingPunct="0">
              <a:lnSpc>
                <a:spcPct val="150000"/>
              </a:lnSpc>
              <a:spcBef>
                <a:spcPct val="10000"/>
              </a:spcBef>
              <a:buClr>
                <a:schemeClr val="accent2"/>
              </a:buClr>
              <a:buSzPct val="75000"/>
              <a:buFont typeface="Wingdings" pitchFamily="2" charset="2"/>
              <a:buChar char="Ü"/>
              <a:defRPr/>
            </a:pPr>
            <a:r>
              <a:rPr lang="zh-CN" altLang="en-US" sz="2800" b="1" dirty="0">
                <a:solidFill>
                  <a:srgbClr val="CC0000"/>
                </a:solidFill>
                <a:latin typeface="楷体_GB2312" pitchFamily="1" charset="-122"/>
                <a:ea typeface="楷体_GB2312" pitchFamily="1" charset="-122"/>
              </a:rPr>
              <a:t>有无最大功</a:t>
            </a:r>
          </a:p>
          <a:p>
            <a:pPr marL="476250" indent="-476250" algn="just" eaLnBrk="0" hangingPunct="0">
              <a:spcBef>
                <a:spcPct val="10000"/>
              </a:spcBef>
              <a:buClr>
                <a:schemeClr val="accent2"/>
              </a:buClr>
              <a:buSzPct val="75000"/>
              <a:buFont typeface="Wingdings" pitchFamily="2" charset="2"/>
              <a:buChar char="Ü"/>
              <a:defRPr/>
            </a:pPr>
            <a:r>
              <a:rPr lang="zh-CN" altLang="en-US" sz="2800" b="1" dirty="0">
                <a:solidFill>
                  <a:srgbClr val="CC0000"/>
                </a:solidFill>
                <a:latin typeface="楷体_GB2312" pitchFamily="1" charset="-122"/>
                <a:ea typeface="楷体_GB2312" pitchFamily="1" charset="-122"/>
              </a:rPr>
              <a:t>怎样可得到最大功</a:t>
            </a:r>
          </a:p>
          <a:p>
            <a:pPr marL="476250" indent="-476250" algn="just" eaLnBrk="0" hangingPunct="0">
              <a:spcBef>
                <a:spcPct val="10000"/>
              </a:spcBef>
              <a:buClr>
                <a:schemeClr val="accent2"/>
              </a:buClr>
              <a:buSzPct val="75000"/>
              <a:buFont typeface="Wingdings" pitchFamily="2" charset="2"/>
              <a:buChar char="Ü"/>
              <a:defRPr/>
            </a:pPr>
            <a:r>
              <a:rPr lang="zh-CN" altLang="en-US" sz="2800" b="1" dirty="0">
                <a:solidFill>
                  <a:srgbClr val="CC0000"/>
                </a:solidFill>
                <a:latin typeface="楷体_GB2312" pitchFamily="1" charset="-122"/>
                <a:ea typeface="楷体_GB2312" pitchFamily="1" charset="-122"/>
              </a:rPr>
              <a:t>数值多少</a:t>
            </a:r>
          </a:p>
          <a:p>
            <a:pPr marL="476250" indent="-476250" algn="just" eaLnBrk="0" hangingPunct="0">
              <a:spcBef>
                <a:spcPct val="10000"/>
              </a:spcBef>
              <a:buClr>
                <a:schemeClr val="accent2"/>
              </a:buClr>
              <a:buSzPct val="75000"/>
              <a:buFont typeface="Wingdings" pitchFamily="2" charset="2"/>
              <a:buChar char="Ü"/>
              <a:defRPr/>
            </a:pPr>
            <a:r>
              <a:rPr lang="zh-CN" altLang="en-US" sz="2800" b="1" dirty="0">
                <a:solidFill>
                  <a:srgbClr val="CC0000"/>
                </a:solidFill>
                <a:latin typeface="楷体_GB2312" pitchFamily="1" charset="-122"/>
                <a:ea typeface="楷体_GB2312" pitchFamily="1" charset="-122"/>
              </a:rPr>
              <a:t>讨论做功与做最大</a:t>
            </a:r>
          </a:p>
          <a:p>
            <a:pPr marL="476250" indent="-476250" algn="just" eaLnBrk="0" hangingPunct="0">
              <a:spcBef>
                <a:spcPct val="10000"/>
              </a:spcBef>
              <a:buClr>
                <a:schemeClr val="accent2"/>
              </a:buClr>
              <a:buSzPct val="75000"/>
              <a:buFont typeface="Wingdings" pitchFamily="2" charset="2"/>
              <a:buNone/>
              <a:defRPr/>
            </a:pPr>
            <a:r>
              <a:rPr lang="zh-CN" altLang="en-US" sz="2800" b="1" dirty="0">
                <a:solidFill>
                  <a:srgbClr val="CC0000"/>
                </a:solidFill>
                <a:latin typeface="楷体_GB2312" pitchFamily="1" charset="-122"/>
                <a:ea typeface="楷体_GB2312" pitchFamily="1" charset="-122"/>
              </a:rPr>
              <a:t>      功的意义？</a:t>
            </a:r>
          </a:p>
        </p:txBody>
      </p:sp>
      <p:sp>
        <p:nvSpPr>
          <p:cNvPr id="51205" name="Text Box 5">
            <a:extLst>
              <a:ext uri="{FF2B5EF4-FFF2-40B4-BE49-F238E27FC236}">
                <a16:creationId xmlns:a16="http://schemas.microsoft.com/office/drawing/2014/main" id="{1CC5F105-8CB0-4B86-A3DB-D3A3C1D95BE0}"/>
              </a:ext>
            </a:extLst>
          </p:cNvPr>
          <p:cNvSpPr txBox="1">
            <a:spLocks noChangeArrowheads="1"/>
          </p:cNvSpPr>
          <p:nvPr/>
        </p:nvSpPr>
        <p:spPr bwMode="auto">
          <a:xfrm>
            <a:off x="7131050" y="1237298"/>
            <a:ext cx="20129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zh-CN" sz="2400" dirty="0">
              <a:latin typeface="Times New Roman" panose="02020603050405020304" pitchFamily="18" charset="0"/>
              <a:ea typeface="宋体" panose="02010600030101010101" pitchFamily="2" charset="-122"/>
            </a:endParaRPr>
          </a:p>
          <a:p>
            <a:pPr eaLnBrk="1" hangingPunct="1"/>
            <a:r>
              <a:rPr lang="zh-CN" altLang="zh-CN" sz="9600" dirty="0">
                <a:solidFill>
                  <a:srgbClr val="FF0000"/>
                </a:solidFill>
                <a:latin typeface="Times New Roman" panose="02020603050405020304" pitchFamily="18" charset="0"/>
                <a:ea typeface="宋体" panose="02010600030101010101" pitchFamily="2" charset="-122"/>
              </a:rPr>
              <a:t>？</a:t>
            </a:r>
            <a:endParaRPr lang="zh-CN" altLang="zh-CN" sz="9600" dirty="0">
              <a:latin typeface="Times New Roman" panose="02020603050405020304" pitchFamily="18" charset="0"/>
              <a:ea typeface="宋体" panose="02010600030101010101" pitchFamily="2" charset="-122"/>
            </a:endParaRPr>
          </a:p>
        </p:txBody>
      </p:sp>
      <p:sp>
        <p:nvSpPr>
          <p:cNvPr id="51206" name="Text Box 6">
            <a:extLst>
              <a:ext uri="{FF2B5EF4-FFF2-40B4-BE49-F238E27FC236}">
                <a16:creationId xmlns:a16="http://schemas.microsoft.com/office/drawing/2014/main" id="{E2E53FFB-BDEF-4DE2-A161-C124F7F7A5E3}"/>
              </a:ext>
            </a:extLst>
          </p:cNvPr>
          <p:cNvSpPr txBox="1">
            <a:spLocks noChangeArrowheads="1"/>
          </p:cNvSpPr>
          <p:nvPr/>
        </p:nvSpPr>
        <p:spPr bwMode="auto">
          <a:xfrm>
            <a:off x="252413" y="3503613"/>
            <a:ext cx="4105275" cy="2455863"/>
          </a:xfrm>
          <a:prstGeom prst="rect">
            <a:avLst/>
          </a:prstGeom>
          <a:noFill/>
          <a:ln w="25400" cap="sq">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lnSpc>
                <a:spcPct val="160000"/>
              </a:lnSpc>
            </a:pPr>
            <a:r>
              <a:rPr lang="zh-CN" altLang="zh-CN" sz="2800" b="1" dirty="0">
                <a:latin typeface="Times New Roman" panose="02020603050405020304" pitchFamily="18" charset="0"/>
                <a:ea typeface="楷体_GB2312" pitchFamily="49" charset="-122"/>
              </a:rPr>
              <a:t>       </a:t>
            </a:r>
            <a:r>
              <a:rPr lang="zh-CN" altLang="zh-CN" sz="3200" b="1" dirty="0">
                <a:solidFill>
                  <a:srgbClr val="FF0000"/>
                </a:solidFill>
                <a:latin typeface="Times New Roman" panose="02020603050405020304" pitchFamily="18" charset="0"/>
              </a:rPr>
              <a:t>系统实际做功量</a:t>
            </a:r>
            <a:r>
              <a:rPr lang="zh-CN" altLang="zh-CN" sz="3200" b="1" dirty="0">
                <a:latin typeface="Times New Roman" panose="02020603050405020304" pitchFamily="18" charset="0"/>
              </a:rPr>
              <a:t>与系统所具有的</a:t>
            </a:r>
            <a:r>
              <a:rPr lang="zh-CN" altLang="zh-CN" sz="3200" b="1" dirty="0">
                <a:solidFill>
                  <a:srgbClr val="FF0000"/>
                </a:solidFill>
                <a:latin typeface="Times New Roman" panose="02020603050405020304" pitchFamily="18" charset="0"/>
              </a:rPr>
              <a:t>做功能力</a:t>
            </a:r>
            <a:r>
              <a:rPr lang="zh-CN" altLang="zh-CN" sz="3200" b="1" dirty="0">
                <a:latin typeface="Times New Roman" panose="02020603050405020304" pitchFamily="18" charset="0"/>
              </a:rPr>
              <a:t>是不同的概念。</a:t>
            </a:r>
          </a:p>
        </p:txBody>
      </p:sp>
      <p:sp>
        <p:nvSpPr>
          <p:cNvPr id="51207" name="Text Box 7">
            <a:extLst>
              <a:ext uri="{FF2B5EF4-FFF2-40B4-BE49-F238E27FC236}">
                <a16:creationId xmlns:a16="http://schemas.microsoft.com/office/drawing/2014/main" id="{876E1FD5-8262-4F02-BF19-E68C59597FE4}"/>
              </a:ext>
            </a:extLst>
          </p:cNvPr>
          <p:cNvSpPr txBox="1">
            <a:spLocks noChangeArrowheads="1"/>
          </p:cNvSpPr>
          <p:nvPr/>
        </p:nvSpPr>
        <p:spPr bwMode="auto">
          <a:xfrm>
            <a:off x="107950" y="1125538"/>
            <a:ext cx="4897438"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lnSpc>
                <a:spcPct val="160000"/>
              </a:lnSpc>
            </a:pPr>
            <a:r>
              <a:rPr lang="zh-CN" altLang="en-US" sz="3200" b="1" dirty="0">
                <a:solidFill>
                  <a:srgbClr val="FF0000"/>
                </a:solidFill>
              </a:rPr>
              <a:t>        系统</a:t>
            </a:r>
            <a:r>
              <a:rPr lang="zh-CN" altLang="zh-CN" sz="3200" b="1" dirty="0">
                <a:solidFill>
                  <a:srgbClr val="FF0000"/>
                </a:solidFill>
                <a:latin typeface="Times New Roman" panose="02020603050405020304" pitchFamily="18" charset="0"/>
              </a:rPr>
              <a:t>实际</a:t>
            </a:r>
            <a:r>
              <a:rPr lang="zh-CN" altLang="en-US" sz="3200" b="1" dirty="0">
                <a:solidFill>
                  <a:srgbClr val="FF0000"/>
                </a:solidFill>
              </a:rPr>
              <a:t>做功量</a:t>
            </a:r>
            <a:r>
              <a:rPr lang="zh-CN" altLang="en-US" sz="3200" b="1" dirty="0"/>
              <a:t>指的是环境与系统之间实际传递功的多少。</a:t>
            </a:r>
            <a:endParaRPr lang="zh-CN" altLang="en-US" sz="3200" dirty="0"/>
          </a:p>
        </p:txBody>
      </p:sp>
      <p:sp>
        <p:nvSpPr>
          <p:cNvPr id="10" name="Rectangle 2">
            <a:extLst>
              <a:ext uri="{FF2B5EF4-FFF2-40B4-BE49-F238E27FC236}">
                <a16:creationId xmlns:a16="http://schemas.microsoft.com/office/drawing/2014/main" id="{AD7A4C9F-2EF5-4BFE-8386-7DB4757167D5}"/>
              </a:ext>
            </a:extLst>
          </p:cNvPr>
          <p:cNvSpPr>
            <a:spLocks noGrp="1" noChangeArrowheads="1"/>
          </p:cNvSpPr>
          <p:nvPr>
            <p:ph type="title"/>
          </p:nvPr>
        </p:nvSpPr>
        <p:spPr>
          <a:xfrm>
            <a:off x="731044" y="195263"/>
            <a:ext cx="5113338" cy="609600"/>
          </a:xfrm>
        </p:spPr>
        <p:txBody>
          <a:bodyPr>
            <a:normAutofit fontScale="90000"/>
          </a:bodyPr>
          <a:lstStyle/>
          <a:p>
            <a:pPr eaLnBrk="1" hangingPunct="1"/>
            <a:r>
              <a:rPr lang="zh-CN" altLang="zh-CN" i="1" dirty="0">
                <a:solidFill>
                  <a:srgbClr val="FFFF00"/>
                </a:solidFill>
                <a:latin typeface="隶书" pitchFamily="49" charset="-122"/>
                <a:ea typeface="隶书" pitchFamily="49" charset="-122"/>
              </a:rPr>
              <a:t>    </a:t>
            </a:r>
            <a:r>
              <a:rPr lang="zh-CN" altLang="zh-CN" sz="3600" b="1" dirty="0">
                <a:solidFill>
                  <a:schemeClr val="tx1"/>
                </a:solidFill>
                <a:latin typeface="黑体" panose="02010609060101010101" pitchFamily="49" charset="-122"/>
                <a:ea typeface="黑体" panose="02010609060101010101" pitchFamily="49" charset="-122"/>
              </a:rPr>
              <a:t>功与过程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down)">
                                      <p:cBhvr>
                                        <p:cTn id="7" dur="500"/>
                                        <p:tgtEl>
                                          <p:spTgt spid="1946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205"/>
                                        </p:tgtEl>
                                        <p:attrNameLst>
                                          <p:attrName>style.visibility</p:attrName>
                                        </p:attrNameLst>
                                      </p:cBhvr>
                                      <p:to>
                                        <p:strVal val="visible"/>
                                      </p:to>
                                    </p:set>
                                    <p:animEffect transition="in" filter="wipe(down)">
                                      <p:cBhvr>
                                        <p:cTn id="10"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512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C1FB4659-3132-4262-90A2-C080320990C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a:p>
        </p:txBody>
      </p:sp>
      <p:sp>
        <p:nvSpPr>
          <p:cNvPr id="8196" name="Rectangle 3">
            <a:extLst>
              <a:ext uri="{FF2B5EF4-FFF2-40B4-BE49-F238E27FC236}">
                <a16:creationId xmlns:a16="http://schemas.microsoft.com/office/drawing/2014/main" id="{D7771AD2-5920-4B87-880C-581FEAF8909A}"/>
              </a:ext>
            </a:extLst>
          </p:cNvPr>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a:p>
        </p:txBody>
      </p:sp>
      <p:pic>
        <p:nvPicPr>
          <p:cNvPr id="8198" name="Picture 5">
            <a:extLst>
              <a:ext uri="{FF2B5EF4-FFF2-40B4-BE49-F238E27FC236}">
                <a16:creationId xmlns:a16="http://schemas.microsoft.com/office/drawing/2014/main" id="{DEF36545-ADE9-4AE4-9A5B-E05449423D7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361917" y="3865563"/>
            <a:ext cx="2420123" cy="2479990"/>
          </a:xfrm>
          <a:noFill/>
        </p:spPr>
      </p:pic>
      <p:grpSp>
        <p:nvGrpSpPr>
          <p:cNvPr id="8199" name="Group 6">
            <a:extLst>
              <a:ext uri="{FF2B5EF4-FFF2-40B4-BE49-F238E27FC236}">
                <a16:creationId xmlns:a16="http://schemas.microsoft.com/office/drawing/2014/main" id="{8B693E31-74AB-439D-9A7E-6D8849ED9DD6}"/>
              </a:ext>
            </a:extLst>
          </p:cNvPr>
          <p:cNvGrpSpPr>
            <a:grpSpLocks/>
          </p:cNvGrpSpPr>
          <p:nvPr/>
        </p:nvGrpSpPr>
        <p:grpSpPr bwMode="auto">
          <a:xfrm>
            <a:off x="386731" y="1289050"/>
            <a:ext cx="8280400" cy="1462087"/>
            <a:chOff x="-88" y="13"/>
            <a:chExt cx="4762" cy="921"/>
          </a:xfrm>
        </p:grpSpPr>
        <p:sp>
          <p:nvSpPr>
            <p:cNvPr id="8201" name="Text Box 7">
              <a:extLst>
                <a:ext uri="{FF2B5EF4-FFF2-40B4-BE49-F238E27FC236}">
                  <a16:creationId xmlns:a16="http://schemas.microsoft.com/office/drawing/2014/main" id="{236EBC91-A4F9-4223-8901-7C014BB8BA2D}"/>
                </a:ext>
              </a:extLst>
            </p:cNvPr>
            <p:cNvSpPr txBox="1">
              <a:spLocks noChangeArrowheads="1"/>
            </p:cNvSpPr>
            <p:nvPr/>
          </p:nvSpPr>
          <p:spPr bwMode="auto">
            <a:xfrm>
              <a:off x="-88" y="13"/>
              <a:ext cx="4762" cy="9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en-US" sz="2800" dirty="0">
                  <a:latin typeface="黑体" panose="02010609060101010101" pitchFamily="49" charset="-122"/>
                </a:rPr>
                <a:t>    </a:t>
              </a:r>
              <a:r>
                <a:rPr lang="zh-CN" altLang="en-US" sz="3200" dirty="0">
                  <a:latin typeface="黑体" panose="02010609060101010101" pitchFamily="49" charset="-122"/>
                </a:rPr>
                <a:t>设在定温下，一定量理想气体在活塞筒中克服外压   ,经</a:t>
              </a:r>
              <a:r>
                <a:rPr lang="zh-CN" altLang="en-US" sz="3200" dirty="0">
                  <a:solidFill>
                    <a:srgbClr val="FF3300"/>
                  </a:solidFill>
                  <a:latin typeface="黑体" panose="02010609060101010101" pitchFamily="49" charset="-122"/>
                </a:rPr>
                <a:t>4</a:t>
              </a:r>
              <a:r>
                <a:rPr lang="zh-CN" altLang="en-US" sz="3200" dirty="0">
                  <a:latin typeface="黑体" panose="02010609060101010101" pitchFamily="49" charset="-122"/>
                </a:rPr>
                <a:t>种不同途径，体积从</a:t>
              </a:r>
              <a:r>
                <a:rPr lang="zh-CN" altLang="en-US" sz="3200" i="1" dirty="0">
                  <a:solidFill>
                    <a:srgbClr val="FF3300"/>
                  </a:solidFill>
                  <a:latin typeface="Times New Roman" panose="02020603050405020304" pitchFamily="18" charset="0"/>
                </a:rPr>
                <a:t>V</a:t>
              </a:r>
              <a:r>
                <a:rPr lang="zh-CN" altLang="en-US" sz="3200" baseline="-40000" dirty="0">
                  <a:solidFill>
                    <a:srgbClr val="FF3300"/>
                  </a:solidFill>
                  <a:latin typeface="黑体" panose="02010609060101010101" pitchFamily="49" charset="-122"/>
                </a:rPr>
                <a:t>1</a:t>
              </a:r>
              <a:r>
                <a:rPr lang="zh-CN" altLang="en-US" sz="3200" dirty="0">
                  <a:latin typeface="黑体" panose="02010609060101010101" pitchFamily="49" charset="-122"/>
                </a:rPr>
                <a:t>膨胀到</a:t>
              </a:r>
              <a:r>
                <a:rPr lang="zh-CN" altLang="en-US" sz="3200" i="1" dirty="0">
                  <a:solidFill>
                    <a:srgbClr val="FF3300"/>
                  </a:solidFill>
                  <a:latin typeface="Times New Roman" panose="02020603050405020304" pitchFamily="18" charset="0"/>
                </a:rPr>
                <a:t>V</a:t>
              </a:r>
              <a:r>
                <a:rPr lang="zh-CN" altLang="en-US" sz="3200" baseline="-40000" dirty="0">
                  <a:solidFill>
                    <a:srgbClr val="FF3300"/>
                  </a:solidFill>
                  <a:latin typeface="黑体" panose="02010609060101010101" pitchFamily="49" charset="-122"/>
                </a:rPr>
                <a:t>2</a:t>
              </a:r>
              <a:r>
                <a:rPr lang="zh-CN" altLang="en-US" sz="3200" dirty="0">
                  <a:latin typeface="黑体" panose="02010609060101010101" pitchFamily="49" charset="-122"/>
                </a:rPr>
                <a:t>所作的功。</a:t>
              </a:r>
            </a:p>
          </p:txBody>
        </p:sp>
        <p:graphicFrame>
          <p:nvGraphicFramePr>
            <p:cNvPr id="8194" name="Object 8">
              <a:extLst>
                <a:ext uri="{FF2B5EF4-FFF2-40B4-BE49-F238E27FC236}">
                  <a16:creationId xmlns:a16="http://schemas.microsoft.com/office/drawing/2014/main" id="{68BC6376-99CF-4168-9D27-FBE9A6E09B1C}"/>
                </a:ext>
              </a:extLst>
            </p:cNvPr>
            <p:cNvGraphicFramePr>
              <a:graphicFrameLocks noChangeAspect="1"/>
            </p:cNvGraphicFramePr>
            <p:nvPr/>
          </p:nvGraphicFramePr>
          <p:xfrm>
            <a:off x="970" y="274"/>
            <a:ext cx="248" cy="295"/>
          </p:xfrm>
          <a:graphic>
            <a:graphicData uri="http://schemas.openxmlformats.org/presentationml/2006/ole">
              <mc:AlternateContent xmlns:mc="http://schemas.openxmlformats.org/markup-compatibility/2006">
                <mc:Choice xmlns:v="urn:schemas-microsoft-com:vml" Requires="v">
                  <p:oleObj spid="_x0000_s9307" r:id="rId5" imgW="204136" imgH="242352" progId="Equation.DSMT4">
                    <p:embed/>
                  </p:oleObj>
                </mc:Choice>
                <mc:Fallback>
                  <p:oleObj r:id="rId5" imgW="204136" imgH="242352" progId="Equation.DSMT4">
                    <p:embed/>
                    <p:pic>
                      <p:nvPicPr>
                        <p:cNvPr id="8194" name="Object 8">
                          <a:extLst>
                            <a:ext uri="{FF2B5EF4-FFF2-40B4-BE49-F238E27FC236}">
                              <a16:creationId xmlns:a16="http://schemas.microsoft.com/office/drawing/2014/main" id="{68BC6376-99CF-4168-9D27-FBE9A6E09B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 y="274"/>
                          <a:ext cx="248"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200" name="Text Box 9">
            <a:extLst>
              <a:ext uri="{FF2B5EF4-FFF2-40B4-BE49-F238E27FC236}">
                <a16:creationId xmlns:a16="http://schemas.microsoft.com/office/drawing/2014/main" id="{5A3CF907-B60C-4A84-804E-F17DEE4C7BC6}"/>
              </a:ext>
            </a:extLst>
          </p:cNvPr>
          <p:cNvSpPr txBox="1">
            <a:spLocks noChangeArrowheads="1"/>
          </p:cNvSpPr>
          <p:nvPr/>
        </p:nvSpPr>
        <p:spPr bwMode="auto">
          <a:xfrm>
            <a:off x="1032828" y="2903538"/>
            <a:ext cx="3095625" cy="641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20000"/>
              </a:spcBef>
            </a:pPr>
            <a:r>
              <a:rPr lang="zh-CN" altLang="zh-CN" b="1" dirty="0">
                <a:latin typeface="Times New Roman" panose="02020603050405020304" pitchFamily="18" charset="0"/>
                <a:ea typeface="宋体" panose="02010600030101010101" pitchFamily="2" charset="-122"/>
              </a:rPr>
              <a:t>δ</a:t>
            </a:r>
            <a:r>
              <a:rPr lang="zh-CN" altLang="zh-CN" i="1" dirty="0">
                <a:latin typeface="Times New Roman" panose="02020603050405020304" pitchFamily="18" charset="0"/>
                <a:ea typeface="宋体" panose="02010600030101010101" pitchFamily="2" charset="-122"/>
              </a:rPr>
              <a:t>W</a:t>
            </a:r>
            <a:r>
              <a:rPr lang="zh-CN" altLang="zh-CN" dirty="0">
                <a:latin typeface="Times New Roman" panose="02020603050405020304" pitchFamily="18" charset="0"/>
                <a:ea typeface="宋体" panose="02010600030101010101" pitchFamily="2" charset="-122"/>
              </a:rPr>
              <a:t> = -</a:t>
            </a:r>
            <a:r>
              <a:rPr lang="zh-CN" altLang="zh-CN" i="1" dirty="0">
                <a:latin typeface="Times New Roman" panose="02020603050405020304" pitchFamily="18" charset="0"/>
                <a:ea typeface="宋体" panose="02010600030101010101" pitchFamily="2" charset="-122"/>
              </a:rPr>
              <a:t>P</a:t>
            </a:r>
            <a:r>
              <a:rPr lang="zh-CN" altLang="zh-CN" baseline="-25000" dirty="0">
                <a:latin typeface="Times New Roman" panose="02020603050405020304" pitchFamily="18" charset="0"/>
                <a:ea typeface="宋体" panose="02010600030101010101" pitchFamily="2" charset="-122"/>
              </a:rPr>
              <a:t>e</a:t>
            </a:r>
            <a:r>
              <a:rPr lang="zh-CN" altLang="zh-CN" dirty="0">
                <a:latin typeface="Times New Roman" panose="02020603050405020304" pitchFamily="18" charset="0"/>
                <a:ea typeface="宋体" panose="02010600030101010101" pitchFamily="2" charset="-122"/>
              </a:rPr>
              <a:t>d</a:t>
            </a:r>
            <a:r>
              <a:rPr lang="zh-CN" altLang="zh-CN" i="1" dirty="0">
                <a:latin typeface="Times New Roman" panose="02020603050405020304" pitchFamily="18" charset="0"/>
                <a:ea typeface="宋体" panose="02010600030101010101" pitchFamily="2" charset="-122"/>
              </a:rPr>
              <a:t>V</a:t>
            </a:r>
            <a:endParaRPr lang="zh-CN" altLang="zh-CN" b="1" dirty="0">
              <a:latin typeface="Times New Roman" panose="02020603050405020304" pitchFamily="18" charset="0"/>
              <a:ea typeface="宋体" panose="02010600030101010101" pitchFamily="2" charset="-122"/>
            </a:endParaRPr>
          </a:p>
        </p:txBody>
      </p:sp>
      <p:sp>
        <p:nvSpPr>
          <p:cNvPr id="13" name="Rectangle 2">
            <a:extLst>
              <a:ext uri="{FF2B5EF4-FFF2-40B4-BE49-F238E27FC236}">
                <a16:creationId xmlns:a16="http://schemas.microsoft.com/office/drawing/2014/main" id="{306241BA-FE40-4ABD-A829-D93E018A24E3}"/>
              </a:ext>
            </a:extLst>
          </p:cNvPr>
          <p:cNvSpPr>
            <a:spLocks noGrp="1" noChangeArrowheads="1"/>
          </p:cNvSpPr>
          <p:nvPr>
            <p:ph type="title"/>
          </p:nvPr>
        </p:nvSpPr>
        <p:spPr>
          <a:xfrm>
            <a:off x="731044" y="195263"/>
            <a:ext cx="5113338" cy="609600"/>
          </a:xfrm>
        </p:spPr>
        <p:txBody>
          <a:bodyPr>
            <a:normAutofit fontScale="90000"/>
          </a:bodyPr>
          <a:lstStyle/>
          <a:p>
            <a:pPr eaLnBrk="1" hangingPunct="1"/>
            <a:r>
              <a:rPr lang="zh-CN" altLang="zh-CN" i="1" dirty="0">
                <a:solidFill>
                  <a:srgbClr val="FFFF00"/>
                </a:solidFill>
                <a:latin typeface="隶书" pitchFamily="49" charset="-122"/>
                <a:ea typeface="隶书" pitchFamily="49" charset="-122"/>
              </a:rPr>
              <a:t>    </a:t>
            </a:r>
            <a:r>
              <a:rPr lang="zh-CN" altLang="zh-CN" sz="3600" b="1" dirty="0">
                <a:solidFill>
                  <a:schemeClr val="tx1"/>
                </a:solidFill>
                <a:latin typeface="黑体" panose="02010609060101010101" pitchFamily="49" charset="-122"/>
                <a:ea typeface="黑体" panose="02010609060101010101" pitchFamily="49" charset="-122"/>
              </a:rPr>
              <a:t>功与过程</a:t>
            </a:r>
          </a:p>
        </p:txBody>
      </p:sp>
      <p:grpSp>
        <p:nvGrpSpPr>
          <p:cNvPr id="2" name="组合 1"/>
          <p:cNvGrpSpPr/>
          <p:nvPr/>
        </p:nvGrpSpPr>
        <p:grpSpPr>
          <a:xfrm>
            <a:off x="5161281" y="2350287"/>
            <a:ext cx="3299618" cy="2595215"/>
            <a:chOff x="5161281" y="2350287"/>
            <a:chExt cx="3299618" cy="2595215"/>
          </a:xfrm>
        </p:grpSpPr>
        <p:sp>
          <p:nvSpPr>
            <p:cNvPr id="10" name="矩形 9">
              <a:extLst>
                <a:ext uri="{FF2B5EF4-FFF2-40B4-BE49-F238E27FC236}">
                  <a16:creationId xmlns:a16="http://schemas.microsoft.com/office/drawing/2014/main" id="{B522C885-DAD2-492A-AE43-468CF6A38255}"/>
                </a:ext>
              </a:extLst>
            </p:cNvPr>
            <p:cNvSpPr/>
            <p:nvPr/>
          </p:nvSpPr>
          <p:spPr>
            <a:xfrm>
              <a:off x="5161281" y="3917781"/>
              <a:ext cx="1205071" cy="504826"/>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a:extLst>
                <a:ext uri="{FF2B5EF4-FFF2-40B4-BE49-F238E27FC236}">
                  <a16:creationId xmlns:a16="http://schemas.microsoft.com/office/drawing/2014/main" id="{5CB0583E-40FD-4A11-B11C-8B04E7FFFC91}"/>
                </a:ext>
              </a:extLst>
            </p:cNvPr>
            <p:cNvCxnSpPr>
              <a:cxnSpLocks/>
            </p:cNvCxnSpPr>
            <p:nvPr/>
          </p:nvCxnSpPr>
          <p:spPr>
            <a:xfrm>
              <a:off x="5161281"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BD624475-BA21-4956-BB16-4CE73CD139D9}"/>
                </a:ext>
              </a:extLst>
            </p:cNvPr>
            <p:cNvCxnSpPr>
              <a:cxnSpLocks/>
            </p:cNvCxnSpPr>
            <p:nvPr/>
          </p:nvCxnSpPr>
          <p:spPr>
            <a:xfrm>
              <a:off x="6366352"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86BD9CFF-614A-4E6C-9A45-620DB7CD0A7F}"/>
                </a:ext>
              </a:extLst>
            </p:cNvPr>
            <p:cNvSpPr/>
            <p:nvPr/>
          </p:nvSpPr>
          <p:spPr>
            <a:xfrm>
              <a:off x="7255828" y="3657764"/>
              <a:ext cx="1205071" cy="764843"/>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a:extLst>
                <a:ext uri="{FF2B5EF4-FFF2-40B4-BE49-F238E27FC236}">
                  <a16:creationId xmlns:a16="http://schemas.microsoft.com/office/drawing/2014/main" id="{B9B4E397-9F7A-45D7-B127-3CF47BC3CF64}"/>
                </a:ext>
              </a:extLst>
            </p:cNvPr>
            <p:cNvCxnSpPr>
              <a:cxnSpLocks/>
            </p:cNvCxnSpPr>
            <p:nvPr/>
          </p:nvCxnSpPr>
          <p:spPr>
            <a:xfrm>
              <a:off x="7255828"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51B067AC-0684-4CD2-A00A-7C4E9F8E8E50}"/>
                </a:ext>
              </a:extLst>
            </p:cNvPr>
            <p:cNvCxnSpPr>
              <a:cxnSpLocks/>
            </p:cNvCxnSpPr>
            <p:nvPr/>
          </p:nvCxnSpPr>
          <p:spPr>
            <a:xfrm>
              <a:off x="8460899"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D6E7151D-C500-4CDD-95E1-C7FFED1AF53F}"/>
                </a:ext>
              </a:extLst>
            </p:cNvPr>
            <p:cNvCxnSpPr>
              <a:cxnSpLocks/>
            </p:cNvCxnSpPr>
            <p:nvPr/>
          </p:nvCxnSpPr>
          <p:spPr>
            <a:xfrm>
              <a:off x="5161281" y="3657764"/>
              <a:ext cx="1205071"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箭头: 右 17">
              <a:extLst>
                <a:ext uri="{FF2B5EF4-FFF2-40B4-BE49-F238E27FC236}">
                  <a16:creationId xmlns:a16="http://schemas.microsoft.com/office/drawing/2014/main" id="{D2C7467D-195A-47B5-928D-D9622AA0EFDF}"/>
                </a:ext>
              </a:extLst>
            </p:cNvPr>
            <p:cNvSpPr/>
            <p:nvPr/>
          </p:nvSpPr>
          <p:spPr>
            <a:xfrm>
              <a:off x="6540659" y="3757919"/>
              <a:ext cx="589280" cy="319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4E471F1C-3C3D-45B2-B2D0-515EA1A2ED43}"/>
                </a:ext>
              </a:extLst>
            </p:cNvPr>
            <p:cNvSpPr/>
            <p:nvPr/>
          </p:nvSpPr>
          <p:spPr>
            <a:xfrm>
              <a:off x="5740956" y="2846395"/>
              <a:ext cx="45719" cy="107122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38A57B99-987A-408B-82A3-4EEBC632D617}"/>
                </a:ext>
              </a:extLst>
            </p:cNvPr>
            <p:cNvSpPr/>
            <p:nvPr/>
          </p:nvSpPr>
          <p:spPr>
            <a:xfrm>
              <a:off x="7812644" y="2846395"/>
              <a:ext cx="45719" cy="8113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a:extLst>
                <a:ext uri="{FF2B5EF4-FFF2-40B4-BE49-F238E27FC236}">
                  <a16:creationId xmlns:a16="http://schemas.microsoft.com/office/drawing/2014/main" id="{C3686B0C-89AD-49FD-BF38-B1FE5AEF6E8C}"/>
                </a:ext>
              </a:extLst>
            </p:cNvPr>
            <p:cNvCxnSpPr>
              <a:cxnSpLocks/>
            </p:cNvCxnSpPr>
            <p:nvPr/>
          </p:nvCxnSpPr>
          <p:spPr>
            <a:xfrm>
              <a:off x="6012339" y="3239920"/>
              <a:ext cx="0" cy="417844"/>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07715791-5C4D-44E2-8966-1B35FACA46F3}"/>
                </a:ext>
              </a:extLst>
            </p:cNvPr>
            <p:cNvSpPr txBox="1"/>
            <p:nvPr/>
          </p:nvSpPr>
          <p:spPr>
            <a:xfrm>
              <a:off x="5800431" y="2846395"/>
              <a:ext cx="510076"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e</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7DC33D1F-3224-498C-8BD2-D021F05C6D4A}"/>
                </a:ext>
              </a:extLst>
            </p:cNvPr>
            <p:cNvSpPr txBox="1"/>
            <p:nvPr/>
          </p:nvSpPr>
          <p:spPr>
            <a:xfrm>
              <a:off x="5340969" y="3895405"/>
              <a:ext cx="470000"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i</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8C00849B-E394-464F-BB14-4F1E41E02394}"/>
                </a:ext>
              </a:extLst>
            </p:cNvPr>
            <p:cNvSpPr txBox="1"/>
            <p:nvPr/>
          </p:nvSpPr>
          <p:spPr>
            <a:xfrm>
              <a:off x="5229168" y="4422282"/>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1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1</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CF844A8D-229F-44EC-BC01-5DCCD8B22AD0}"/>
                </a:ext>
              </a:extLst>
            </p:cNvPr>
            <p:cNvSpPr txBox="1"/>
            <p:nvPr/>
          </p:nvSpPr>
          <p:spPr>
            <a:xfrm>
              <a:off x="7327608" y="4422282"/>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2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2</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87FD1224-A35D-493B-876C-9A1F2DA3303B}"/>
                </a:ext>
              </a:extLst>
            </p:cNvPr>
            <p:cNvSpPr txBox="1"/>
            <p:nvPr/>
          </p:nvSpPr>
          <p:spPr>
            <a:xfrm>
              <a:off x="7257879" y="2350287"/>
              <a:ext cx="1082348" cy="523220"/>
            </a:xfrm>
            <a:prstGeom prst="rect">
              <a:avLst/>
            </a:prstGeom>
            <a:noFill/>
          </p:spPr>
          <p:txBody>
            <a:bodyPr wrap="none" rtlCol="0">
              <a:spAutoFit/>
            </a:bodyPr>
            <a:lstStyle/>
            <a:p>
              <a:r>
                <a:rPr lang="zh-CN" altLang="en-US" sz="2800" b="1" dirty="0">
                  <a:latin typeface="Times New Roman" panose="02020603050405020304" pitchFamily="18" charset="0"/>
                  <a:cs typeface="Times New Roman" panose="02020603050405020304" pitchFamily="18" charset="0"/>
                </a:rPr>
                <a:t>状态</a:t>
              </a:r>
              <a:r>
                <a:rPr lang="en-US" altLang="zh-CN" sz="2800" b="1" dirty="0">
                  <a:latin typeface="Times New Roman" panose="02020603050405020304" pitchFamily="18" charset="0"/>
                  <a:cs typeface="Times New Roman" panose="02020603050405020304" pitchFamily="18" charset="0"/>
                </a:rPr>
                <a:t>2</a:t>
              </a:r>
              <a:endParaRPr lang="zh-CN" altLang="en-US" sz="2800" b="1" baseline="-25000"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D3458C65-A0D2-4FB8-AB2A-C92408C9366B}"/>
                </a:ext>
              </a:extLst>
            </p:cNvPr>
            <p:cNvSpPr txBox="1"/>
            <p:nvPr/>
          </p:nvSpPr>
          <p:spPr>
            <a:xfrm>
              <a:off x="5284004" y="2350287"/>
              <a:ext cx="1082348" cy="523220"/>
            </a:xfrm>
            <a:prstGeom prst="rect">
              <a:avLst/>
            </a:prstGeom>
            <a:noFill/>
          </p:spPr>
          <p:txBody>
            <a:bodyPr wrap="none" rtlCol="0">
              <a:spAutoFit/>
            </a:bodyPr>
            <a:lstStyle/>
            <a:p>
              <a:r>
                <a:rPr lang="zh-CN" altLang="en-US" sz="2800" b="1" dirty="0">
                  <a:latin typeface="Times New Roman" panose="02020603050405020304" pitchFamily="18" charset="0"/>
                  <a:cs typeface="Times New Roman" panose="02020603050405020304" pitchFamily="18" charset="0"/>
                </a:rPr>
                <a:t>状态</a:t>
              </a:r>
              <a:r>
                <a:rPr lang="en-US" altLang="zh-CN" sz="2800" b="1" dirty="0">
                  <a:latin typeface="Times New Roman" panose="02020603050405020304" pitchFamily="18" charset="0"/>
                  <a:cs typeface="Times New Roman" panose="02020603050405020304" pitchFamily="18" charset="0"/>
                </a:rPr>
                <a:t>1</a:t>
              </a:r>
              <a:endParaRPr lang="zh-CN" altLang="en-US" sz="2800" b="1" baseline="-25000" dirty="0">
                <a:latin typeface="Times New Roman" panose="02020603050405020304" pitchFamily="18" charset="0"/>
                <a:cs typeface="Times New Roman" panose="02020603050405020304" pitchFamily="18" charset="0"/>
              </a:endParaRPr>
            </a:p>
          </p:txBody>
        </p:sp>
      </p:grpSp>
      <p:cxnSp>
        <p:nvCxnSpPr>
          <p:cNvPr id="3" name="直接箭头连接符 2">
            <a:extLst>
              <a:ext uri="{FF2B5EF4-FFF2-40B4-BE49-F238E27FC236}">
                <a16:creationId xmlns:a16="http://schemas.microsoft.com/office/drawing/2014/main" id="{A933EAE3-5115-4859-92D1-22B40C664980}"/>
              </a:ext>
            </a:extLst>
          </p:cNvPr>
          <p:cNvCxnSpPr/>
          <p:nvPr/>
        </p:nvCxnSpPr>
        <p:spPr>
          <a:xfrm>
            <a:off x="6801658" y="4165600"/>
            <a:ext cx="0" cy="894080"/>
          </a:xfrm>
          <a:prstGeom prst="straightConnector1">
            <a:avLst/>
          </a:prstGeom>
          <a:ln w="57150">
            <a:prstDash val="sysDash"/>
            <a:tailEnd type="triangle"/>
          </a:ln>
        </p:spPr>
        <p:style>
          <a:lnRef idx="1">
            <a:schemeClr val="accent2"/>
          </a:lnRef>
          <a:fillRef idx="0">
            <a:schemeClr val="accent2"/>
          </a:fillRef>
          <a:effectRef idx="0">
            <a:schemeClr val="accent2"/>
          </a:effectRef>
          <a:fontRef idx="minor">
            <a:schemeClr val="tx1"/>
          </a:fontRef>
        </p:style>
      </p:cxnSp>
      <p:grpSp>
        <p:nvGrpSpPr>
          <p:cNvPr id="9" name="组合 8">
            <a:extLst>
              <a:ext uri="{FF2B5EF4-FFF2-40B4-BE49-F238E27FC236}">
                <a16:creationId xmlns:a16="http://schemas.microsoft.com/office/drawing/2014/main" id="{149DAC93-830B-4D09-9605-40F97B13B9F7}"/>
              </a:ext>
            </a:extLst>
          </p:cNvPr>
          <p:cNvGrpSpPr/>
          <p:nvPr/>
        </p:nvGrpSpPr>
        <p:grpSpPr>
          <a:xfrm>
            <a:off x="4526931" y="5105558"/>
            <a:ext cx="5672391" cy="1488262"/>
            <a:chOff x="4526931" y="5105558"/>
            <a:chExt cx="5672391" cy="1488262"/>
          </a:xfrm>
        </p:grpSpPr>
        <p:sp>
          <p:nvSpPr>
            <p:cNvPr id="7" name="矩形 6">
              <a:extLst>
                <a:ext uri="{FF2B5EF4-FFF2-40B4-BE49-F238E27FC236}">
                  <a16:creationId xmlns:a16="http://schemas.microsoft.com/office/drawing/2014/main" id="{94C7526E-D767-495B-A93F-C17D2CB9989B}"/>
                </a:ext>
              </a:extLst>
            </p:cNvPr>
            <p:cNvSpPr/>
            <p:nvPr/>
          </p:nvSpPr>
          <p:spPr>
            <a:xfrm>
              <a:off x="4526931" y="5105558"/>
              <a:ext cx="4467439" cy="14882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E76682ED-89E5-4D96-A278-FCDE5081FCCA}"/>
                </a:ext>
              </a:extLst>
            </p:cNvPr>
            <p:cNvSpPr txBox="1"/>
            <p:nvPr/>
          </p:nvSpPr>
          <p:spPr>
            <a:xfrm>
              <a:off x="4552536" y="5539109"/>
              <a:ext cx="902811" cy="523220"/>
            </a:xfrm>
            <a:prstGeom prst="rect">
              <a:avLst/>
            </a:prstGeom>
            <a:noFill/>
          </p:spPr>
          <p:txBody>
            <a:bodyPr wrap="none" rtlCol="0">
              <a:spAutoFit/>
            </a:bodyPr>
            <a:lstStyle/>
            <a:p>
              <a:r>
                <a:rPr lang="zh-CN" altLang="en-US" sz="2800" b="1" dirty="0">
                  <a:latin typeface="+mn-ea"/>
                  <a:cs typeface="Times New Roman" panose="02020603050405020304" pitchFamily="18" charset="0"/>
                </a:rPr>
                <a:t>途径</a:t>
              </a:r>
            </a:p>
          </p:txBody>
        </p:sp>
        <p:sp>
          <p:nvSpPr>
            <p:cNvPr id="33" name="Text Box 3">
              <a:extLst>
                <a:ext uri="{FF2B5EF4-FFF2-40B4-BE49-F238E27FC236}">
                  <a16:creationId xmlns:a16="http://schemas.microsoft.com/office/drawing/2014/main" id="{6B8A54CA-788F-41E2-A93B-F6E53ECA8368}"/>
                </a:ext>
              </a:extLst>
            </p:cNvPr>
            <p:cNvSpPr txBox="1">
              <a:spLocks noChangeArrowheads="1"/>
            </p:cNvSpPr>
            <p:nvPr/>
          </p:nvSpPr>
          <p:spPr bwMode="auto">
            <a:xfrm>
              <a:off x="5517404" y="5219006"/>
              <a:ext cx="4681918" cy="276999"/>
            </a:xfrm>
            <a:prstGeom prst="rect">
              <a:avLst/>
            </a:prstGeom>
            <a:noFill/>
            <a:ln>
              <a:noFill/>
            </a:ln>
          </p:spPr>
          <p:txBody>
            <a:bodyPr wrap="squar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en-US" sz="1800" dirty="0">
                  <a:latin typeface="黑体" panose="02010609060101010101" pitchFamily="49" charset="-122"/>
                </a:rPr>
                <a:t>1.</a:t>
              </a:r>
              <a:r>
                <a:rPr lang="zh-CN" altLang="en-US" sz="1800" dirty="0">
                  <a:solidFill>
                    <a:srgbClr val="0000FF"/>
                  </a:solidFill>
                  <a:latin typeface="黑体" panose="02010609060101010101" pitchFamily="49" charset="-122"/>
                </a:rPr>
                <a:t>自由膨胀</a:t>
              </a:r>
              <a:r>
                <a:rPr lang="zh-CN" altLang="en-US" sz="1800" dirty="0">
                  <a:latin typeface="Arial" panose="020B0604020202020204" pitchFamily="34" charset="0"/>
                </a:rPr>
                <a:t>（</a:t>
              </a:r>
              <a:r>
                <a:rPr lang="zh-CN" altLang="en-US" sz="1800" dirty="0">
                  <a:latin typeface="Times New Roman" panose="02020603050405020304" pitchFamily="18" charset="0"/>
                </a:rPr>
                <a:t>free expansion</a:t>
              </a:r>
              <a:r>
                <a:rPr lang="zh-CN" altLang="en-US" sz="1800" dirty="0">
                  <a:latin typeface="Arial" panose="020B0604020202020204" pitchFamily="34" charset="0"/>
                </a:rPr>
                <a:t>）</a:t>
              </a:r>
              <a:r>
                <a:rPr lang="zh-CN" altLang="en-US" sz="1800" dirty="0">
                  <a:latin typeface="Arial" panose="020B0604020202020204" pitchFamily="34" charset="0"/>
                  <a:ea typeface="宋体" panose="02010600030101010101" pitchFamily="2" charset="-122"/>
                  <a:sym typeface="Symbol" panose="05050102010706020507" pitchFamily="18" charset="2"/>
                </a:rPr>
                <a:t>                        </a:t>
              </a:r>
              <a:r>
                <a:rPr lang="zh-CN" altLang="en-US" sz="1800" i="1" dirty="0">
                  <a:latin typeface="Arial" panose="020B0604020202020204" pitchFamily="34" charset="0"/>
                  <a:ea typeface="宋体" panose="02010600030101010101" pitchFamily="2" charset="-122"/>
                </a:rPr>
                <a:t>     </a:t>
              </a:r>
              <a:r>
                <a:rPr lang="zh-CN" altLang="en-US" sz="1800" dirty="0">
                  <a:latin typeface="Arial" panose="020B0604020202020204" pitchFamily="34" charset="0"/>
                  <a:ea typeface="宋体" panose="02010600030101010101" pitchFamily="2" charset="-122"/>
                </a:rPr>
                <a:t> </a:t>
              </a:r>
              <a:r>
                <a:rPr lang="zh-CN" altLang="en-US" sz="1800" i="1" dirty="0">
                  <a:latin typeface="Arial" panose="020B0604020202020204" pitchFamily="34" charset="0"/>
                  <a:ea typeface="宋体" panose="02010600030101010101" pitchFamily="2" charset="-122"/>
                </a:rPr>
                <a:t>  </a:t>
              </a:r>
              <a:endParaRPr lang="zh-CN" altLang="en-US" sz="1800" dirty="0">
                <a:latin typeface="Times New Roman" panose="02020603050405020304" pitchFamily="18" charset="0"/>
                <a:ea typeface="宋体" panose="02010600030101010101" pitchFamily="2" charset="-122"/>
              </a:endParaRPr>
            </a:p>
          </p:txBody>
        </p:sp>
        <p:sp>
          <p:nvSpPr>
            <p:cNvPr id="34" name="Text Box 5">
              <a:extLst>
                <a:ext uri="{FF2B5EF4-FFF2-40B4-BE49-F238E27FC236}">
                  <a16:creationId xmlns:a16="http://schemas.microsoft.com/office/drawing/2014/main" id="{E997CA7C-EE4C-4B12-8E4B-AEED03BDC960}"/>
                </a:ext>
              </a:extLst>
            </p:cNvPr>
            <p:cNvSpPr txBox="1">
              <a:spLocks noChangeArrowheads="1"/>
            </p:cNvSpPr>
            <p:nvPr/>
          </p:nvSpPr>
          <p:spPr bwMode="auto">
            <a:xfrm>
              <a:off x="5542151" y="5589550"/>
              <a:ext cx="3652618" cy="279820"/>
            </a:xfrm>
            <a:prstGeom prst="rect">
              <a:avLst/>
            </a:prstGeom>
            <a:noFill/>
            <a:ln>
              <a:noFill/>
            </a:ln>
          </p:spPr>
          <p:txBody>
            <a:bodyPr wrap="squar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nSpc>
                  <a:spcPct val="110000"/>
                </a:lnSpc>
              </a:pPr>
              <a:r>
                <a:rPr lang="zh-CN" altLang="zh-CN" sz="1800" dirty="0">
                  <a:latin typeface="黑体" panose="02010609060101010101" pitchFamily="49" charset="-122"/>
                </a:rPr>
                <a:t>2.</a:t>
              </a:r>
              <a:r>
                <a:rPr lang="zh-CN" altLang="zh-CN" sz="1800" dirty="0">
                  <a:solidFill>
                    <a:srgbClr val="0000FF"/>
                  </a:solidFill>
                  <a:latin typeface="黑体" panose="02010609060101010101" pitchFamily="49" charset="-122"/>
                </a:rPr>
                <a:t>等外压膨胀</a:t>
              </a:r>
              <a:r>
                <a:rPr lang="zh-CN" altLang="zh-CN" sz="1800" dirty="0">
                  <a:latin typeface="黑体" panose="02010609060101010101" pitchFamily="49" charset="-122"/>
                </a:rPr>
                <a:t>（</a:t>
              </a:r>
              <a:r>
                <a:rPr lang="zh-CN" altLang="zh-CN" sz="1800" i="1" dirty="0">
                  <a:latin typeface="Times New Roman" panose="02020603050405020304" pitchFamily="18" charset="0"/>
                </a:rPr>
                <a:t>p</a:t>
              </a:r>
              <a:r>
                <a:rPr lang="zh-CN" altLang="zh-CN" sz="1800" baseline="-30000" dirty="0">
                  <a:latin typeface="Times New Roman" panose="02020603050405020304" pitchFamily="18" charset="0"/>
                </a:rPr>
                <a:t>e</a:t>
              </a:r>
              <a:r>
                <a:rPr lang="zh-CN" altLang="zh-CN" sz="1800" dirty="0">
                  <a:latin typeface="黑体" panose="02010609060101010101" pitchFamily="49" charset="-122"/>
                </a:rPr>
                <a:t>保持不变）</a:t>
              </a:r>
              <a:endParaRPr lang="zh-CN" altLang="zh-CN" sz="1800" i="1" dirty="0">
                <a:latin typeface="Times New Roman" panose="02020603050405020304" pitchFamily="18" charset="0"/>
                <a:ea typeface="宋体" panose="02010600030101010101" pitchFamily="2" charset="-122"/>
              </a:endParaRPr>
            </a:p>
          </p:txBody>
        </p:sp>
        <p:sp>
          <p:nvSpPr>
            <p:cNvPr id="35" name="Text Box 4">
              <a:extLst>
                <a:ext uri="{FF2B5EF4-FFF2-40B4-BE49-F238E27FC236}">
                  <a16:creationId xmlns:a16="http://schemas.microsoft.com/office/drawing/2014/main" id="{1099D9FF-E27F-42C0-9002-78C29BE91ABF}"/>
                </a:ext>
              </a:extLst>
            </p:cNvPr>
            <p:cNvSpPr txBox="1">
              <a:spLocks noChangeArrowheads="1"/>
            </p:cNvSpPr>
            <p:nvPr/>
          </p:nvSpPr>
          <p:spPr bwMode="auto">
            <a:xfrm>
              <a:off x="5542150" y="6004281"/>
              <a:ext cx="2190745" cy="276999"/>
            </a:xfrm>
            <a:prstGeom prst="rect">
              <a:avLst/>
            </a:prstGeom>
            <a:noFill/>
            <a:ln>
              <a:noFill/>
            </a:ln>
          </p:spPr>
          <p:txBody>
            <a:bodyPr wrap="squar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1800" dirty="0">
                  <a:latin typeface="黑体" panose="02010609060101010101" pitchFamily="49" charset="-122"/>
                </a:rPr>
                <a:t>3.</a:t>
              </a:r>
              <a:r>
                <a:rPr lang="zh-CN" altLang="zh-CN" sz="1800" dirty="0">
                  <a:solidFill>
                    <a:srgbClr val="0000FF"/>
                  </a:solidFill>
                  <a:latin typeface="黑体" panose="02010609060101010101" pitchFamily="49" charset="-122"/>
                </a:rPr>
                <a:t>多次等外压膨胀</a:t>
              </a:r>
              <a:endParaRPr lang="zh-CN" altLang="zh-CN" sz="1800" i="1" dirty="0">
                <a:solidFill>
                  <a:srgbClr val="0000FF"/>
                </a:solidFill>
                <a:latin typeface="Arial" panose="020B0604020202020204" pitchFamily="34" charset="0"/>
              </a:endParaRPr>
            </a:p>
          </p:txBody>
        </p:sp>
        <p:sp>
          <p:nvSpPr>
            <p:cNvPr id="36" name="Text Box 3">
              <a:extLst>
                <a:ext uri="{FF2B5EF4-FFF2-40B4-BE49-F238E27FC236}">
                  <a16:creationId xmlns:a16="http://schemas.microsoft.com/office/drawing/2014/main" id="{AFC110F1-9991-44E7-B209-797BBAE1F5D4}"/>
                </a:ext>
              </a:extLst>
            </p:cNvPr>
            <p:cNvSpPr txBox="1">
              <a:spLocks noChangeArrowheads="1"/>
            </p:cNvSpPr>
            <p:nvPr/>
          </p:nvSpPr>
          <p:spPr bwMode="auto">
            <a:xfrm>
              <a:off x="5542150" y="6307823"/>
              <a:ext cx="3514277" cy="276999"/>
            </a:xfrm>
            <a:prstGeom prst="rect">
              <a:avLst/>
            </a:prstGeom>
            <a:noFill/>
            <a:ln>
              <a:noFill/>
            </a:ln>
          </p:spPr>
          <p:txBody>
            <a:bodyPr wrap="squar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1800" dirty="0">
                  <a:latin typeface="Times New Roman" panose="02020603050405020304" pitchFamily="18" charset="0"/>
                </a:rPr>
                <a:t>4.</a:t>
              </a:r>
              <a:r>
                <a:rPr lang="zh-CN" altLang="zh-CN" sz="1800" dirty="0">
                  <a:solidFill>
                    <a:srgbClr val="0000FF"/>
                  </a:solidFill>
                  <a:latin typeface="Times New Roman" panose="02020603050405020304" pitchFamily="18" charset="0"/>
                </a:rPr>
                <a:t>外压比内压小一个无穷小的值</a:t>
              </a:r>
              <a:endParaRPr lang="zh-CN" altLang="zh-CN" sz="1800" dirty="0">
                <a:latin typeface="Times New Roman" panose="02020603050405020304" pitchFamily="18" charset="0"/>
                <a:ea typeface="宋体" panose="02010600030101010101" pitchFamily="2" charset="-122"/>
              </a:endParaRPr>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A6FF653-7E08-49EB-A585-5C9041E20CC4}"/>
              </a:ext>
            </a:extLst>
          </p:cNvPr>
          <p:cNvSpPr txBox="1"/>
          <p:nvPr/>
        </p:nvSpPr>
        <p:spPr>
          <a:xfrm>
            <a:off x="2844592" y="2734418"/>
            <a:ext cx="2037737" cy="710387"/>
          </a:xfrm>
          <a:prstGeom prst="rect">
            <a:avLst/>
          </a:prstGeom>
          <a:noFill/>
        </p:spPr>
        <p:txBody>
          <a:bodyPr wrap="none">
            <a:spAutoFit/>
            <a:scene3d>
              <a:camera prst="orthographicFront"/>
              <a:lightRig rig="threePt" dir="t"/>
            </a:scene3d>
            <a:sp3d contourW="12700"/>
          </a:bodyPr>
          <a:lstStyle/>
          <a:p>
            <a:pPr>
              <a:lnSpc>
                <a:spcPct val="130000"/>
              </a:lnSpc>
              <a:defRPr/>
            </a:pPr>
            <a:r>
              <a:rPr lang="zh-CN" altLang="en-US" sz="3600" b="1" dirty="0">
                <a:solidFill>
                  <a:schemeClr val="tx1">
                    <a:lumMod val="75000"/>
                    <a:lumOff val="25000"/>
                  </a:schemeClr>
                </a:solidFill>
                <a:latin typeface="黑体" panose="02010609060101010101" pitchFamily="49" charset="-122"/>
                <a:ea typeface="黑体" panose="02010609060101010101" pitchFamily="49" charset="-122"/>
                <a:cs typeface="+mn-ea"/>
                <a:sym typeface="+mn-lt"/>
              </a:rPr>
              <a:t>知识回顾</a:t>
            </a:r>
          </a:p>
        </p:txBody>
      </p:sp>
      <p:cxnSp>
        <p:nvCxnSpPr>
          <p:cNvPr id="13" name="直接连接符 12">
            <a:extLst>
              <a:ext uri="{FF2B5EF4-FFF2-40B4-BE49-F238E27FC236}">
                <a16:creationId xmlns:a16="http://schemas.microsoft.com/office/drawing/2014/main" id="{F5DBF52C-CD7F-42C4-81EA-A881430F9B7E}"/>
              </a:ext>
            </a:extLst>
          </p:cNvPr>
          <p:cNvCxnSpPr>
            <a:cxnSpLocks/>
          </p:cNvCxnSpPr>
          <p:nvPr/>
        </p:nvCxnSpPr>
        <p:spPr>
          <a:xfrm>
            <a:off x="2956243" y="3502894"/>
            <a:ext cx="101441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7311D3D9-E61E-44C6-92D4-14DDBBABC4E6}"/>
              </a:ext>
            </a:extLst>
          </p:cNvPr>
          <p:cNvSpPr/>
          <p:nvPr/>
        </p:nvSpPr>
        <p:spPr>
          <a:xfrm>
            <a:off x="-4763" y="0"/>
            <a:ext cx="9148763" cy="191611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2E75B6"/>
              </a:solidFill>
              <a:cs typeface="+mn-ea"/>
              <a:sym typeface="+mn-lt"/>
            </a:endParaRPr>
          </a:p>
        </p:txBody>
      </p:sp>
      <p:sp>
        <p:nvSpPr>
          <p:cNvPr id="17" name="矩形 16">
            <a:extLst>
              <a:ext uri="{FF2B5EF4-FFF2-40B4-BE49-F238E27FC236}">
                <a16:creationId xmlns:a16="http://schemas.microsoft.com/office/drawing/2014/main" id="{748DE13D-BD44-4283-84E0-2B102D1180D8}"/>
              </a:ext>
            </a:extLst>
          </p:cNvPr>
          <p:cNvSpPr/>
          <p:nvPr/>
        </p:nvSpPr>
        <p:spPr>
          <a:xfrm>
            <a:off x="-4763" y="4962525"/>
            <a:ext cx="9148763" cy="191611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2E75B6"/>
              </a:solidFill>
              <a:cs typeface="+mn-ea"/>
              <a:sym typeface="+mn-lt"/>
            </a:endParaRPr>
          </a:p>
        </p:txBody>
      </p:sp>
      <p:pic>
        <p:nvPicPr>
          <p:cNvPr id="2" name="图片 1">
            <a:extLst>
              <a:ext uri="{FF2B5EF4-FFF2-40B4-BE49-F238E27FC236}">
                <a16:creationId xmlns:a16="http://schemas.microsoft.com/office/drawing/2014/main" id="{D463BD72-3A0A-45D1-A6A5-091AB0255150}"/>
              </a:ext>
            </a:extLst>
          </p:cNvPr>
          <p:cNvPicPr>
            <a:picLocks noChangeAspect="1"/>
          </p:cNvPicPr>
          <p:nvPr/>
        </p:nvPicPr>
        <p:blipFill>
          <a:blip r:embed="rId2"/>
          <a:stretch>
            <a:fillRect/>
          </a:stretch>
        </p:blipFill>
        <p:spPr>
          <a:xfrm>
            <a:off x="642518" y="2225675"/>
            <a:ext cx="1978445" cy="2279169"/>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a:extLst>
              <a:ext uri="{FF2B5EF4-FFF2-40B4-BE49-F238E27FC236}">
                <a16:creationId xmlns:a16="http://schemas.microsoft.com/office/drawing/2014/main" id="{E8A5CFA2-091F-467D-8474-77C43730BEFF}"/>
              </a:ext>
            </a:extLst>
          </p:cNvPr>
          <p:cNvSpPr txBox="1">
            <a:spLocks noChangeArrowheads="1"/>
          </p:cNvSpPr>
          <p:nvPr/>
        </p:nvSpPr>
        <p:spPr bwMode="auto">
          <a:xfrm>
            <a:off x="268986" y="1606614"/>
            <a:ext cx="7199313" cy="487362"/>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en-US" sz="3200" dirty="0">
                <a:latin typeface="黑体" panose="02010609060101010101" pitchFamily="49" charset="-122"/>
              </a:rPr>
              <a:t>1.</a:t>
            </a:r>
            <a:r>
              <a:rPr lang="zh-CN" altLang="en-US" sz="3200" dirty="0">
                <a:solidFill>
                  <a:srgbClr val="0000FF"/>
                </a:solidFill>
                <a:latin typeface="黑体" panose="02010609060101010101" pitchFamily="49" charset="-122"/>
              </a:rPr>
              <a:t>自由膨胀</a:t>
            </a:r>
            <a:r>
              <a:rPr lang="zh-CN" altLang="en-US" sz="3200" dirty="0">
                <a:latin typeface="Arial" panose="020B0604020202020204" pitchFamily="34" charset="0"/>
              </a:rPr>
              <a:t>（</a:t>
            </a:r>
            <a:r>
              <a:rPr lang="zh-CN" altLang="en-US" sz="3200" dirty="0">
                <a:latin typeface="Times New Roman" panose="02020603050405020304" pitchFamily="18" charset="0"/>
              </a:rPr>
              <a:t>free expansion</a:t>
            </a:r>
            <a:r>
              <a:rPr lang="zh-CN" altLang="en-US" sz="3200" dirty="0">
                <a:latin typeface="Arial" panose="020B0604020202020204" pitchFamily="34" charset="0"/>
              </a:rPr>
              <a:t>）</a:t>
            </a:r>
            <a:r>
              <a:rPr lang="zh-CN" altLang="en-US" sz="2800" dirty="0">
                <a:latin typeface="Arial" panose="020B0604020202020204" pitchFamily="34" charset="0"/>
                <a:ea typeface="宋体" panose="02010600030101010101" pitchFamily="2" charset="-122"/>
                <a:sym typeface="Symbol" panose="05050102010706020507" pitchFamily="18" charset="2"/>
              </a:rPr>
              <a:t>                        </a:t>
            </a:r>
            <a:r>
              <a:rPr lang="zh-CN" altLang="en-US" sz="2800" i="1" dirty="0">
                <a:latin typeface="Arial" panose="020B0604020202020204" pitchFamily="34" charset="0"/>
                <a:ea typeface="宋体" panose="02010600030101010101" pitchFamily="2" charset="-122"/>
              </a:rPr>
              <a:t>     </a:t>
            </a:r>
            <a:r>
              <a:rPr lang="zh-CN" altLang="en-US" sz="2800" dirty="0">
                <a:latin typeface="Arial" panose="020B0604020202020204" pitchFamily="34" charset="0"/>
                <a:ea typeface="宋体" panose="02010600030101010101" pitchFamily="2" charset="-122"/>
              </a:rPr>
              <a:t> </a:t>
            </a:r>
            <a:r>
              <a:rPr lang="zh-CN" altLang="en-US" sz="2800" i="1" dirty="0">
                <a:latin typeface="Arial" panose="020B0604020202020204" pitchFamily="34" charset="0"/>
                <a:ea typeface="宋体" panose="02010600030101010101" pitchFamily="2" charset="-122"/>
              </a:rPr>
              <a:t>  </a:t>
            </a:r>
            <a:endParaRPr lang="zh-CN" altLang="en-US" sz="2400" dirty="0">
              <a:latin typeface="Times New Roman" panose="02020603050405020304" pitchFamily="18" charset="0"/>
              <a:ea typeface="宋体" panose="02010600030101010101" pitchFamily="2" charset="-122"/>
            </a:endParaRPr>
          </a:p>
        </p:txBody>
      </p:sp>
      <p:graphicFrame>
        <p:nvGraphicFramePr>
          <p:cNvPr id="21508" name="Object 4">
            <a:extLst>
              <a:ext uri="{FF2B5EF4-FFF2-40B4-BE49-F238E27FC236}">
                <a16:creationId xmlns:a16="http://schemas.microsoft.com/office/drawing/2014/main" id="{BD865DC5-765C-4E1E-8990-10F95F49F6B1}"/>
              </a:ext>
            </a:extLst>
          </p:cNvPr>
          <p:cNvGraphicFramePr>
            <a:graphicFrameLocks noChangeAspect="1"/>
          </p:cNvGraphicFramePr>
          <p:nvPr>
            <p:extLst>
              <p:ext uri="{D42A27DB-BD31-4B8C-83A1-F6EECF244321}">
                <p14:modId xmlns:p14="http://schemas.microsoft.com/office/powerpoint/2010/main" val="3624134447"/>
              </p:ext>
            </p:extLst>
          </p:nvPr>
        </p:nvGraphicFramePr>
        <p:xfrm>
          <a:off x="195961" y="2541651"/>
          <a:ext cx="2632075" cy="522288"/>
        </p:xfrm>
        <a:graphic>
          <a:graphicData uri="http://schemas.openxmlformats.org/presentationml/2006/ole">
            <mc:AlternateContent xmlns:mc="http://schemas.openxmlformats.org/markup-compatibility/2006">
              <mc:Choice xmlns:v="urn:schemas-microsoft-com:vml" Requires="v">
                <p:oleObj spid="_x0000_s10459" r:id="rId3" imgW="1206360" imgH="241200" progId="Equation.DSMT4">
                  <p:embed/>
                </p:oleObj>
              </mc:Choice>
              <mc:Fallback>
                <p:oleObj r:id="rId3" imgW="1206360" imgH="241200" progId="Equation.DSMT4">
                  <p:embed/>
                  <p:pic>
                    <p:nvPicPr>
                      <p:cNvPr id="21508" name="Object 4">
                        <a:extLst>
                          <a:ext uri="{FF2B5EF4-FFF2-40B4-BE49-F238E27FC236}">
                            <a16:creationId xmlns:a16="http://schemas.microsoft.com/office/drawing/2014/main" id="{BD865DC5-765C-4E1E-8990-10F95F49F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61" y="2541651"/>
                        <a:ext cx="2632075"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Text Box 5">
            <a:extLst>
              <a:ext uri="{FF2B5EF4-FFF2-40B4-BE49-F238E27FC236}">
                <a16:creationId xmlns:a16="http://schemas.microsoft.com/office/drawing/2014/main" id="{13BC25F2-667F-4255-9239-2D0A8F3BE9D7}"/>
              </a:ext>
            </a:extLst>
          </p:cNvPr>
          <p:cNvSpPr txBox="1">
            <a:spLocks noChangeArrowheads="1"/>
          </p:cNvSpPr>
          <p:nvPr/>
        </p:nvSpPr>
        <p:spPr bwMode="auto">
          <a:xfrm>
            <a:off x="141097" y="3657600"/>
            <a:ext cx="5616575" cy="536575"/>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nSpc>
                <a:spcPct val="110000"/>
              </a:lnSpc>
            </a:pPr>
            <a:r>
              <a:rPr lang="zh-CN" altLang="zh-CN" sz="3200" dirty="0">
                <a:latin typeface="黑体" panose="02010609060101010101" pitchFamily="49" charset="-122"/>
              </a:rPr>
              <a:t>2.</a:t>
            </a:r>
            <a:r>
              <a:rPr lang="zh-CN" altLang="zh-CN" sz="3200" dirty="0">
                <a:solidFill>
                  <a:srgbClr val="0000FF"/>
                </a:solidFill>
                <a:latin typeface="黑体" panose="02010609060101010101" pitchFamily="49" charset="-122"/>
              </a:rPr>
              <a:t>等外压膨胀</a:t>
            </a:r>
            <a:r>
              <a:rPr lang="zh-CN" altLang="zh-CN" sz="3200" dirty="0">
                <a:latin typeface="黑体" panose="02010609060101010101" pitchFamily="49" charset="-122"/>
              </a:rPr>
              <a:t>（</a:t>
            </a:r>
            <a:r>
              <a:rPr lang="zh-CN" altLang="zh-CN" sz="3200" i="1" dirty="0">
                <a:latin typeface="Times New Roman" panose="02020603050405020304" pitchFamily="18" charset="0"/>
              </a:rPr>
              <a:t>p</a:t>
            </a:r>
            <a:r>
              <a:rPr lang="zh-CN" altLang="zh-CN" sz="3200" baseline="-30000" dirty="0">
                <a:latin typeface="Times New Roman" panose="02020603050405020304" pitchFamily="18" charset="0"/>
              </a:rPr>
              <a:t>e</a:t>
            </a:r>
            <a:r>
              <a:rPr lang="zh-CN" altLang="zh-CN" sz="3200" dirty="0">
                <a:latin typeface="黑体" panose="02010609060101010101" pitchFamily="49" charset="-122"/>
              </a:rPr>
              <a:t>保持不变）</a:t>
            </a:r>
            <a:endParaRPr lang="zh-CN" altLang="zh-CN" sz="3200" i="1" dirty="0">
              <a:latin typeface="Times New Roman" panose="02020603050405020304" pitchFamily="18" charset="0"/>
              <a:ea typeface="宋体" panose="02010600030101010101" pitchFamily="2" charset="-122"/>
            </a:endParaRPr>
          </a:p>
        </p:txBody>
      </p:sp>
      <p:pic>
        <p:nvPicPr>
          <p:cNvPr id="21511" name="Picture 7" descr="1_27_1">
            <a:hlinkClick r:id="" action="ppaction://hlinkshowjump?jump=nextslide"/>
            <a:extLst>
              <a:ext uri="{FF2B5EF4-FFF2-40B4-BE49-F238E27FC236}">
                <a16:creationId xmlns:a16="http://schemas.microsoft.com/office/drawing/2014/main" id="{36BA9AAB-77FE-46D0-87DD-45EC7F62E8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700605"/>
            <a:ext cx="3319272" cy="28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a:extLst>
              <a:ext uri="{FF2B5EF4-FFF2-40B4-BE49-F238E27FC236}">
                <a16:creationId xmlns:a16="http://schemas.microsoft.com/office/drawing/2014/main" id="{6B15C4F3-BB3C-4F81-A6DC-6890E3A721FB}"/>
              </a:ext>
            </a:extLst>
          </p:cNvPr>
          <p:cNvGrpSpPr>
            <a:grpSpLocks/>
          </p:cNvGrpSpPr>
          <p:nvPr/>
        </p:nvGrpSpPr>
        <p:grpSpPr bwMode="auto">
          <a:xfrm>
            <a:off x="3077274" y="2541651"/>
            <a:ext cx="1981200" cy="495300"/>
            <a:chOff x="0" y="0"/>
            <a:chExt cx="1248" cy="312"/>
          </a:xfrm>
        </p:grpSpPr>
        <p:graphicFrame>
          <p:nvGraphicFramePr>
            <p:cNvPr id="9220" name="Object 9">
              <a:extLst>
                <a:ext uri="{FF2B5EF4-FFF2-40B4-BE49-F238E27FC236}">
                  <a16:creationId xmlns:a16="http://schemas.microsoft.com/office/drawing/2014/main" id="{F18D389E-B0A5-4BBB-A187-D5A65BBAE7D4}"/>
                </a:ext>
              </a:extLst>
            </p:cNvPr>
            <p:cNvGraphicFramePr>
              <a:graphicFrameLocks noChangeAspect="1"/>
            </p:cNvGraphicFramePr>
            <p:nvPr/>
          </p:nvGraphicFramePr>
          <p:xfrm>
            <a:off x="624" y="0"/>
            <a:ext cx="624" cy="312"/>
          </p:xfrm>
          <a:graphic>
            <a:graphicData uri="http://schemas.openxmlformats.org/presentationml/2006/ole">
              <mc:AlternateContent xmlns:mc="http://schemas.openxmlformats.org/markup-compatibility/2006">
                <mc:Choice xmlns:v="urn:schemas-microsoft-com:vml" Requires="v">
                  <p:oleObj spid="_x0000_s10460" r:id="rId6" imgW="482400" imgH="241200" progId="Equation.DSMT4">
                    <p:embed/>
                  </p:oleObj>
                </mc:Choice>
                <mc:Fallback>
                  <p:oleObj r:id="rId6" imgW="482400" imgH="241200" progId="Equation.DSMT4">
                    <p:embed/>
                    <p:pic>
                      <p:nvPicPr>
                        <p:cNvPr id="9220" name="Object 9">
                          <a:extLst>
                            <a:ext uri="{FF2B5EF4-FFF2-40B4-BE49-F238E27FC236}">
                              <a16:creationId xmlns:a16="http://schemas.microsoft.com/office/drawing/2014/main" id="{F18D389E-B0A5-4BBB-A187-D5A65BBAE7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 y="0"/>
                          <a:ext cx="624" cy="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7" name="Text Box 10">
              <a:extLst>
                <a:ext uri="{FF2B5EF4-FFF2-40B4-BE49-F238E27FC236}">
                  <a16:creationId xmlns:a16="http://schemas.microsoft.com/office/drawing/2014/main" id="{B8269351-2BCC-4B83-A62D-86D6899B831A}"/>
                </a:ext>
              </a:extLst>
            </p:cNvPr>
            <p:cNvSpPr txBox="1">
              <a:spLocks noChangeArrowheads="1"/>
            </p:cNvSpPr>
            <p:nvPr/>
          </p:nvSpPr>
          <p:spPr bwMode="auto">
            <a:xfrm>
              <a:off x="0" y="27"/>
              <a:ext cx="634" cy="26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en-US" sz="2800" dirty="0">
                  <a:latin typeface="Arial" panose="020B0604020202020204" pitchFamily="34" charset="0"/>
                </a:rPr>
                <a:t>因为  </a:t>
              </a:r>
              <a:r>
                <a:rPr lang="zh-CN" altLang="en-US" sz="2800" i="1" dirty="0">
                  <a:latin typeface="Arial" panose="020B0604020202020204" pitchFamily="34" charset="0"/>
                  <a:ea typeface="宋体" panose="02010600030101010101" pitchFamily="2" charset="-122"/>
                </a:rPr>
                <a:t>   </a:t>
              </a:r>
              <a:endParaRPr lang="zh-CN" altLang="en-US" sz="2400" dirty="0">
                <a:latin typeface="Times New Roman" panose="02020603050405020304" pitchFamily="18" charset="0"/>
                <a:ea typeface="宋体" panose="02010600030101010101" pitchFamily="2" charset="-122"/>
              </a:endParaRPr>
            </a:p>
          </p:txBody>
        </p:sp>
      </p:grpSp>
      <p:sp>
        <p:nvSpPr>
          <p:cNvPr id="21515" name="Text Box 11">
            <a:extLst>
              <a:ext uri="{FF2B5EF4-FFF2-40B4-BE49-F238E27FC236}">
                <a16:creationId xmlns:a16="http://schemas.microsoft.com/office/drawing/2014/main" id="{79C5D491-E877-425E-B873-5E69D4F13885}"/>
              </a:ext>
            </a:extLst>
          </p:cNvPr>
          <p:cNvSpPr txBox="1">
            <a:spLocks noChangeArrowheads="1"/>
          </p:cNvSpPr>
          <p:nvPr/>
        </p:nvSpPr>
        <p:spPr bwMode="auto">
          <a:xfrm>
            <a:off x="268986" y="5349939"/>
            <a:ext cx="5197475" cy="469900"/>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nSpc>
                <a:spcPct val="110000"/>
              </a:lnSpc>
            </a:pPr>
            <a:r>
              <a:rPr lang="zh-CN" altLang="en-US" sz="2800" dirty="0">
                <a:solidFill>
                  <a:srgbClr val="FF0000"/>
                </a:solidFill>
                <a:latin typeface="黑体" panose="02010609060101010101" pitchFamily="49" charset="-122"/>
              </a:rPr>
              <a:t>体系所作的功如阴影面积所示。</a:t>
            </a:r>
            <a:r>
              <a:rPr lang="zh-CN" altLang="en-US" sz="2800" i="1" dirty="0">
                <a:latin typeface="Arial" panose="020B0604020202020204" pitchFamily="34" charset="0"/>
                <a:ea typeface="宋体" panose="02010600030101010101" pitchFamily="2" charset="-122"/>
              </a:rPr>
              <a:t>      </a:t>
            </a:r>
            <a:endParaRPr lang="zh-CN" altLang="en-US" sz="2400" i="1" dirty="0">
              <a:latin typeface="Times New Roman" panose="02020603050405020304" pitchFamily="18" charset="0"/>
              <a:ea typeface="宋体" panose="02010600030101010101" pitchFamily="2" charset="-122"/>
            </a:endParaRPr>
          </a:p>
        </p:txBody>
      </p:sp>
      <p:sp>
        <p:nvSpPr>
          <p:cNvPr id="14" name="Rectangle 2">
            <a:extLst>
              <a:ext uri="{FF2B5EF4-FFF2-40B4-BE49-F238E27FC236}">
                <a16:creationId xmlns:a16="http://schemas.microsoft.com/office/drawing/2014/main" id="{992C0B39-5C34-44C5-806B-E5DABCA1C9F8}"/>
              </a:ext>
            </a:extLst>
          </p:cNvPr>
          <p:cNvSpPr>
            <a:spLocks noGrp="1" noChangeArrowheads="1"/>
          </p:cNvSpPr>
          <p:nvPr>
            <p:ph type="title"/>
          </p:nvPr>
        </p:nvSpPr>
        <p:spPr>
          <a:xfrm>
            <a:off x="731044" y="195263"/>
            <a:ext cx="5113338" cy="609600"/>
          </a:xfrm>
        </p:spPr>
        <p:txBody>
          <a:bodyPr>
            <a:normAutofit fontScale="90000"/>
          </a:bodyPr>
          <a:lstStyle/>
          <a:p>
            <a:pPr eaLnBrk="1" hangingPunct="1"/>
            <a:r>
              <a:rPr lang="zh-CN" altLang="zh-CN" i="1" dirty="0">
                <a:solidFill>
                  <a:srgbClr val="FFFF00"/>
                </a:solidFill>
                <a:latin typeface="隶书" pitchFamily="49" charset="-122"/>
                <a:ea typeface="隶书" pitchFamily="49" charset="-122"/>
              </a:rPr>
              <a:t>    </a:t>
            </a:r>
            <a:r>
              <a:rPr lang="zh-CN" altLang="zh-CN" sz="3600" b="1" dirty="0">
                <a:solidFill>
                  <a:schemeClr val="tx1"/>
                </a:solidFill>
                <a:latin typeface="黑体" panose="02010609060101010101" pitchFamily="49" charset="-122"/>
                <a:ea typeface="黑体" panose="02010609060101010101" pitchFamily="49" charset="-122"/>
              </a:rPr>
              <a:t>功与过程</a:t>
            </a:r>
          </a:p>
        </p:txBody>
      </p:sp>
      <p:grpSp>
        <p:nvGrpSpPr>
          <p:cNvPr id="12" name="组合 11"/>
          <p:cNvGrpSpPr/>
          <p:nvPr/>
        </p:nvGrpSpPr>
        <p:grpSpPr>
          <a:xfrm>
            <a:off x="5700777" y="1070127"/>
            <a:ext cx="3299618" cy="2595215"/>
            <a:chOff x="5161281" y="2350287"/>
            <a:chExt cx="3299618" cy="2595215"/>
          </a:xfrm>
        </p:grpSpPr>
        <p:sp>
          <p:nvSpPr>
            <p:cNvPr id="13" name="矩形 12">
              <a:extLst>
                <a:ext uri="{FF2B5EF4-FFF2-40B4-BE49-F238E27FC236}">
                  <a16:creationId xmlns:a16="http://schemas.microsoft.com/office/drawing/2014/main" id="{B522C885-DAD2-492A-AE43-468CF6A38255}"/>
                </a:ext>
              </a:extLst>
            </p:cNvPr>
            <p:cNvSpPr/>
            <p:nvPr/>
          </p:nvSpPr>
          <p:spPr>
            <a:xfrm>
              <a:off x="5161281" y="3917781"/>
              <a:ext cx="1205071" cy="504826"/>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a:extLst>
                <a:ext uri="{FF2B5EF4-FFF2-40B4-BE49-F238E27FC236}">
                  <a16:creationId xmlns:a16="http://schemas.microsoft.com/office/drawing/2014/main" id="{5CB0583E-40FD-4A11-B11C-8B04E7FFFC91}"/>
                </a:ext>
              </a:extLst>
            </p:cNvPr>
            <p:cNvCxnSpPr>
              <a:cxnSpLocks/>
            </p:cNvCxnSpPr>
            <p:nvPr/>
          </p:nvCxnSpPr>
          <p:spPr>
            <a:xfrm>
              <a:off x="5161281"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BD624475-BA21-4956-BB16-4CE73CD139D9}"/>
                </a:ext>
              </a:extLst>
            </p:cNvPr>
            <p:cNvCxnSpPr>
              <a:cxnSpLocks/>
            </p:cNvCxnSpPr>
            <p:nvPr/>
          </p:nvCxnSpPr>
          <p:spPr>
            <a:xfrm>
              <a:off x="6366352"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86BD9CFF-614A-4E6C-9A45-620DB7CD0A7F}"/>
                </a:ext>
              </a:extLst>
            </p:cNvPr>
            <p:cNvSpPr/>
            <p:nvPr/>
          </p:nvSpPr>
          <p:spPr>
            <a:xfrm>
              <a:off x="7255828" y="3657764"/>
              <a:ext cx="1205071" cy="764843"/>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a:extLst>
                <a:ext uri="{FF2B5EF4-FFF2-40B4-BE49-F238E27FC236}">
                  <a16:creationId xmlns:a16="http://schemas.microsoft.com/office/drawing/2014/main" id="{B9B4E397-9F7A-45D7-B127-3CF47BC3CF64}"/>
                </a:ext>
              </a:extLst>
            </p:cNvPr>
            <p:cNvCxnSpPr>
              <a:cxnSpLocks/>
            </p:cNvCxnSpPr>
            <p:nvPr/>
          </p:nvCxnSpPr>
          <p:spPr>
            <a:xfrm>
              <a:off x="7255828"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51B067AC-0684-4CD2-A00A-7C4E9F8E8E50}"/>
                </a:ext>
              </a:extLst>
            </p:cNvPr>
            <p:cNvCxnSpPr>
              <a:cxnSpLocks/>
            </p:cNvCxnSpPr>
            <p:nvPr/>
          </p:nvCxnSpPr>
          <p:spPr>
            <a:xfrm>
              <a:off x="8460899"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D6E7151D-C500-4CDD-95E1-C7FFED1AF53F}"/>
                </a:ext>
              </a:extLst>
            </p:cNvPr>
            <p:cNvCxnSpPr>
              <a:cxnSpLocks/>
            </p:cNvCxnSpPr>
            <p:nvPr/>
          </p:nvCxnSpPr>
          <p:spPr>
            <a:xfrm>
              <a:off x="5161281" y="3657764"/>
              <a:ext cx="1205071"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 name="箭头: 右 17">
              <a:extLst>
                <a:ext uri="{FF2B5EF4-FFF2-40B4-BE49-F238E27FC236}">
                  <a16:creationId xmlns:a16="http://schemas.microsoft.com/office/drawing/2014/main" id="{D2C7467D-195A-47B5-928D-D9622AA0EFDF}"/>
                </a:ext>
              </a:extLst>
            </p:cNvPr>
            <p:cNvSpPr/>
            <p:nvPr/>
          </p:nvSpPr>
          <p:spPr>
            <a:xfrm>
              <a:off x="6540659" y="3757919"/>
              <a:ext cx="589280" cy="319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4E471F1C-3C3D-45B2-B2D0-515EA1A2ED43}"/>
                </a:ext>
              </a:extLst>
            </p:cNvPr>
            <p:cNvSpPr/>
            <p:nvPr/>
          </p:nvSpPr>
          <p:spPr>
            <a:xfrm>
              <a:off x="5740956" y="2846395"/>
              <a:ext cx="45719" cy="107122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38A57B99-987A-408B-82A3-4EEBC632D617}"/>
                </a:ext>
              </a:extLst>
            </p:cNvPr>
            <p:cNvSpPr/>
            <p:nvPr/>
          </p:nvSpPr>
          <p:spPr>
            <a:xfrm>
              <a:off x="7812644" y="2846395"/>
              <a:ext cx="45719" cy="8113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a:extLst>
                <a:ext uri="{FF2B5EF4-FFF2-40B4-BE49-F238E27FC236}">
                  <a16:creationId xmlns:a16="http://schemas.microsoft.com/office/drawing/2014/main" id="{C3686B0C-89AD-49FD-BF38-B1FE5AEF6E8C}"/>
                </a:ext>
              </a:extLst>
            </p:cNvPr>
            <p:cNvCxnSpPr>
              <a:cxnSpLocks/>
            </p:cNvCxnSpPr>
            <p:nvPr/>
          </p:nvCxnSpPr>
          <p:spPr>
            <a:xfrm>
              <a:off x="6012339" y="3239920"/>
              <a:ext cx="0" cy="417844"/>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07715791-5C4D-44E2-8966-1B35FACA46F3}"/>
                </a:ext>
              </a:extLst>
            </p:cNvPr>
            <p:cNvSpPr txBox="1"/>
            <p:nvPr/>
          </p:nvSpPr>
          <p:spPr>
            <a:xfrm>
              <a:off x="5800431" y="2846395"/>
              <a:ext cx="510076"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e</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7DC33D1F-3224-498C-8BD2-D021F05C6D4A}"/>
                </a:ext>
              </a:extLst>
            </p:cNvPr>
            <p:cNvSpPr txBox="1"/>
            <p:nvPr/>
          </p:nvSpPr>
          <p:spPr>
            <a:xfrm>
              <a:off x="5340969" y="3895405"/>
              <a:ext cx="470000"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i</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8C00849B-E394-464F-BB14-4F1E41E02394}"/>
                </a:ext>
              </a:extLst>
            </p:cNvPr>
            <p:cNvSpPr txBox="1"/>
            <p:nvPr/>
          </p:nvSpPr>
          <p:spPr>
            <a:xfrm>
              <a:off x="5229168" y="4422282"/>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1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1</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CF844A8D-229F-44EC-BC01-5DCCD8B22AD0}"/>
                </a:ext>
              </a:extLst>
            </p:cNvPr>
            <p:cNvSpPr txBox="1"/>
            <p:nvPr/>
          </p:nvSpPr>
          <p:spPr>
            <a:xfrm>
              <a:off x="7327608" y="4422282"/>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2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2</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87FD1224-A35D-493B-876C-9A1F2DA3303B}"/>
                </a:ext>
              </a:extLst>
            </p:cNvPr>
            <p:cNvSpPr txBox="1"/>
            <p:nvPr/>
          </p:nvSpPr>
          <p:spPr>
            <a:xfrm>
              <a:off x="7257879" y="2350287"/>
              <a:ext cx="1082348" cy="523220"/>
            </a:xfrm>
            <a:prstGeom prst="rect">
              <a:avLst/>
            </a:prstGeom>
            <a:noFill/>
          </p:spPr>
          <p:txBody>
            <a:bodyPr wrap="none" rtlCol="0">
              <a:spAutoFit/>
            </a:bodyPr>
            <a:lstStyle/>
            <a:p>
              <a:r>
                <a:rPr lang="zh-CN" altLang="en-US" sz="2800" b="1" dirty="0">
                  <a:latin typeface="Times New Roman" panose="02020603050405020304" pitchFamily="18" charset="0"/>
                  <a:cs typeface="Times New Roman" panose="02020603050405020304" pitchFamily="18" charset="0"/>
                </a:rPr>
                <a:t>状态</a:t>
              </a:r>
              <a:r>
                <a:rPr lang="en-US" altLang="zh-CN" sz="2800" b="1" dirty="0">
                  <a:latin typeface="Times New Roman" panose="02020603050405020304" pitchFamily="18" charset="0"/>
                  <a:cs typeface="Times New Roman" panose="02020603050405020304" pitchFamily="18" charset="0"/>
                </a:rPr>
                <a:t>2</a:t>
              </a:r>
              <a:endParaRPr lang="zh-CN" altLang="en-US" sz="2800" b="1" baseline="-25000" dirty="0">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D3458C65-A0D2-4FB8-AB2A-C92408C9366B}"/>
                </a:ext>
              </a:extLst>
            </p:cNvPr>
            <p:cNvSpPr txBox="1"/>
            <p:nvPr/>
          </p:nvSpPr>
          <p:spPr>
            <a:xfrm>
              <a:off x="5284004" y="2350287"/>
              <a:ext cx="1082348" cy="523220"/>
            </a:xfrm>
            <a:prstGeom prst="rect">
              <a:avLst/>
            </a:prstGeom>
            <a:noFill/>
          </p:spPr>
          <p:txBody>
            <a:bodyPr wrap="none" rtlCol="0">
              <a:spAutoFit/>
            </a:bodyPr>
            <a:lstStyle/>
            <a:p>
              <a:r>
                <a:rPr lang="zh-CN" altLang="en-US" sz="2800" b="1" dirty="0">
                  <a:latin typeface="Times New Roman" panose="02020603050405020304" pitchFamily="18" charset="0"/>
                  <a:cs typeface="Times New Roman" panose="02020603050405020304" pitchFamily="18" charset="0"/>
                </a:rPr>
                <a:t>状态</a:t>
              </a:r>
              <a:r>
                <a:rPr lang="en-US" altLang="zh-CN" sz="2800" b="1" dirty="0">
                  <a:latin typeface="Times New Roman" panose="02020603050405020304" pitchFamily="18" charset="0"/>
                  <a:cs typeface="Times New Roman" panose="02020603050405020304" pitchFamily="18" charset="0"/>
                </a:rPr>
                <a:t>1</a:t>
              </a:r>
              <a:endParaRPr lang="zh-CN" altLang="en-US" sz="2800" b="1" baseline="-25000" dirty="0">
                <a:latin typeface="Times New Roman" panose="02020603050405020304" pitchFamily="18" charset="0"/>
                <a:cs typeface="Times New Roman" panose="02020603050405020304" pitchFamily="18" charset="0"/>
              </a:endParaRPr>
            </a:p>
          </p:txBody>
        </p:sp>
      </p:grpSp>
      <p:grpSp>
        <p:nvGrpSpPr>
          <p:cNvPr id="3" name="组合 2"/>
          <p:cNvGrpSpPr/>
          <p:nvPr/>
        </p:nvGrpSpPr>
        <p:grpSpPr>
          <a:xfrm>
            <a:off x="80962" y="4417775"/>
            <a:ext cx="8742973" cy="734753"/>
            <a:chOff x="80962" y="4417775"/>
            <a:chExt cx="8742973" cy="734753"/>
          </a:xfrm>
        </p:grpSpPr>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F413CE79-8F17-4E53-ABF6-DBBAB7DE2A2F}"/>
                    </a:ext>
                  </a:extLst>
                </p:cNvPr>
                <p:cNvSpPr txBox="1"/>
                <p:nvPr/>
              </p:nvSpPr>
              <p:spPr>
                <a:xfrm>
                  <a:off x="1124585" y="4417775"/>
                  <a:ext cx="1080135" cy="7347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zh-CN" altLang="en-US" sz="2000" b="1" i="1">
                                <a:latin typeface="Cambria Math" panose="02040503050406030204" pitchFamily="18" charset="0"/>
                              </a:rPr>
                            </m:ctrlPr>
                          </m:naryPr>
                          <m:sub>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𝟏</m:t>
                                </m:r>
                              </m:sub>
                            </m:sSub>
                          </m:sub>
                          <m:sup>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𝟐</m:t>
                                </m:r>
                              </m:sub>
                            </m:sSub>
                          </m:sup>
                          <m:e>
                            <m:r>
                              <a:rPr lang="zh-CN" altLang="en-US" sz="2000" b="1" i="0">
                                <a:latin typeface="Cambria Math" panose="02040503050406030204" pitchFamily="18" charset="0"/>
                              </a:rPr>
                              <m:t>−</m:t>
                            </m:r>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𝑷</m:t>
                                </m:r>
                              </m:e>
                              <m:sub>
                                <m:r>
                                  <a:rPr lang="zh-CN" altLang="en-US" sz="2000" b="1" i="1">
                                    <a:latin typeface="Cambria Math" panose="02040503050406030204" pitchFamily="18" charset="0"/>
                                  </a:rPr>
                                  <m:t>𝒆</m:t>
                                </m:r>
                              </m:sub>
                            </m:sSub>
                            <m:r>
                              <a:rPr lang="zh-CN" altLang="en-US" sz="2000" b="1" i="0">
                                <a:latin typeface="Cambria Math" panose="02040503050406030204" pitchFamily="18" charset="0"/>
                              </a:rPr>
                              <m:t>ⅆ</m:t>
                            </m:r>
                            <m:r>
                              <a:rPr lang="zh-CN" altLang="en-US" sz="2000" b="1" i="1">
                                <a:latin typeface="Cambria Math" panose="02040503050406030204" pitchFamily="18" charset="0"/>
                              </a:rPr>
                              <m:t>𝑽</m:t>
                            </m:r>
                          </m:e>
                        </m:nary>
                      </m:oMath>
                    </m:oMathPara>
                  </a14:m>
                  <a:endParaRPr lang="zh-CN" altLang="en-US" sz="2000" b="1" dirty="0"/>
                </a:p>
              </p:txBody>
            </p:sp>
          </mc:Choice>
          <mc:Fallback xmlns="">
            <p:sp>
              <p:nvSpPr>
                <p:cNvPr id="31" name="文本框 30">
                  <a:extLst>
                    <a:ext uri="{FF2B5EF4-FFF2-40B4-BE49-F238E27FC236}">
                      <a16:creationId xmlns:a16="http://schemas.microsoft.com/office/drawing/2014/main" id="{F413CE79-8F17-4E53-ABF6-DBBAB7DE2A2F}"/>
                    </a:ext>
                  </a:extLst>
                </p:cNvPr>
                <p:cNvSpPr txBox="1">
                  <a:spLocks noRot="1" noChangeAspect="1" noMove="1" noResize="1" noEditPoints="1" noAdjustHandles="1" noChangeArrowheads="1" noChangeShapeType="1" noTextEdit="1"/>
                </p:cNvSpPr>
                <p:nvPr/>
              </p:nvSpPr>
              <p:spPr>
                <a:xfrm>
                  <a:off x="1124585" y="4417775"/>
                  <a:ext cx="1080135" cy="734753"/>
                </a:xfrm>
                <a:prstGeom prst="rect">
                  <a:avLst/>
                </a:prstGeom>
                <a:blipFill>
                  <a:blip r:embed="rId8"/>
                  <a:stretch>
                    <a:fillRect r="-17416"/>
                  </a:stretch>
                </a:blipFill>
              </p:spPr>
              <p:txBody>
                <a:bodyPr/>
                <a:lstStyle/>
                <a:p>
                  <a:r>
                    <a:rPr lang="zh-CN" altLang="en-US">
                      <a:noFill/>
                    </a:rPr>
                    <a:t> </a:t>
                  </a:r>
                </a:p>
              </p:txBody>
            </p:sp>
          </mc:Fallback>
        </mc:AlternateContent>
        <p:sp>
          <p:nvSpPr>
            <p:cNvPr id="32" name="Text Box 8">
              <a:extLst>
                <a:ext uri="{FF2B5EF4-FFF2-40B4-BE49-F238E27FC236}">
                  <a16:creationId xmlns:a16="http://schemas.microsoft.com/office/drawing/2014/main" id="{391FAEBE-442E-4D25-9D1C-93F996798DA1}"/>
                </a:ext>
              </a:extLst>
            </p:cNvPr>
            <p:cNvSpPr txBox="1">
              <a:spLocks noChangeArrowheads="1"/>
            </p:cNvSpPr>
            <p:nvPr/>
          </p:nvSpPr>
          <p:spPr bwMode="auto">
            <a:xfrm>
              <a:off x="80962" y="4514119"/>
              <a:ext cx="87429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2800" b="1" i="1" dirty="0" smtClean="0">
                  <a:solidFill>
                    <a:srgbClr val="008000"/>
                  </a:solidFill>
                  <a:latin typeface="Times New Roman" panose="02020603050405020304" pitchFamily="18" charset="0"/>
                  <a:cs typeface="Times New Roman" panose="02020603050405020304" pitchFamily="18" charset="0"/>
                </a:rPr>
                <a:t>W</a:t>
              </a:r>
              <a:r>
                <a:rPr lang="en-US" altLang="zh-CN" sz="2800" b="1" i="1" baseline="-25000" dirty="0" smtClean="0">
                  <a:solidFill>
                    <a:srgbClr val="008000"/>
                  </a:solidFill>
                  <a:latin typeface="Times New Roman" panose="02020603050405020304" pitchFamily="18" charset="0"/>
                  <a:cs typeface="Times New Roman" panose="02020603050405020304" pitchFamily="18" charset="0"/>
                </a:rPr>
                <a:t> </a:t>
              </a:r>
              <a:r>
                <a:rPr lang="en-US" altLang="zh-CN" sz="2800" b="1" baseline="-25000" dirty="0" smtClean="0">
                  <a:solidFill>
                    <a:srgbClr val="008000"/>
                  </a:solidFill>
                  <a:latin typeface="Times New Roman" panose="02020603050405020304" pitchFamily="18" charset="0"/>
                  <a:cs typeface="Times New Roman" panose="02020603050405020304" pitchFamily="18" charset="0"/>
                </a:rPr>
                <a:t>e</a:t>
              </a:r>
              <a:r>
                <a:rPr lang="en-US" altLang="zh-CN" sz="2800" b="1" baseline="-25000" dirty="0">
                  <a:solidFill>
                    <a:srgbClr val="008000"/>
                  </a:solidFill>
                  <a:latin typeface="Times New Roman" panose="02020603050405020304" pitchFamily="18" charset="0"/>
                  <a:cs typeface="Times New Roman" panose="02020603050405020304" pitchFamily="18" charset="0"/>
                </a:rPr>
                <a:t>,</a:t>
              </a:r>
              <a:r>
                <a:rPr lang="en-US" altLang="zh-CN" sz="2800" b="1" baseline="-25000" dirty="0" smtClean="0">
                  <a:solidFill>
                    <a:srgbClr val="008000"/>
                  </a:solidFill>
                  <a:latin typeface="Times New Roman" panose="02020603050405020304" pitchFamily="18" charset="0"/>
                  <a:cs typeface="Times New Roman" panose="02020603050405020304" pitchFamily="18" charset="0"/>
                </a:rPr>
                <a:t>2</a:t>
              </a:r>
              <a:r>
                <a:rPr lang="zh-CN" altLang="zh-CN" sz="2800" b="1" dirty="0" smtClean="0">
                  <a:solidFill>
                    <a:srgbClr val="008000"/>
                  </a:solidFill>
                  <a:latin typeface="Times New Roman" panose="02020603050405020304" pitchFamily="18" charset="0"/>
                  <a:cs typeface="Times New Roman" panose="02020603050405020304" pitchFamily="18" charset="0"/>
                </a:rPr>
                <a:t> </a:t>
              </a:r>
              <a:r>
                <a:rPr lang="zh-CN" altLang="zh-CN" sz="2800" b="1" dirty="0">
                  <a:solidFill>
                    <a:srgbClr val="008000"/>
                  </a:solidFill>
                  <a:latin typeface="Times New Roman" panose="02020603050405020304" pitchFamily="18" charset="0"/>
                  <a:cs typeface="Times New Roman" panose="02020603050405020304" pitchFamily="18" charset="0"/>
                </a:rPr>
                <a:t>= </a:t>
              </a:r>
              <a:r>
                <a:rPr lang="en-US" altLang="zh-CN" sz="2800" b="1" dirty="0" smtClean="0">
                  <a:solidFill>
                    <a:srgbClr val="008000"/>
                  </a:solidFill>
                  <a:latin typeface="Times New Roman" panose="02020603050405020304" pitchFamily="18" charset="0"/>
                  <a:cs typeface="Times New Roman" panose="02020603050405020304" pitchFamily="18" charset="0"/>
                </a:rPr>
                <a:t>                 </a:t>
              </a:r>
              <a:r>
                <a:rPr lang="zh-CN" altLang="zh-CN" sz="2800" b="1" dirty="0" smtClean="0">
                  <a:solidFill>
                    <a:srgbClr val="008000"/>
                  </a:solidFill>
                  <a:latin typeface="Times New Roman" panose="02020603050405020304" pitchFamily="18" charset="0"/>
                  <a:cs typeface="Times New Roman" panose="02020603050405020304" pitchFamily="18" charset="0"/>
                </a:rPr>
                <a:t>= </a:t>
              </a:r>
              <a:r>
                <a:rPr lang="zh-CN" altLang="zh-CN" sz="2800" b="1" dirty="0">
                  <a:solidFill>
                    <a:srgbClr val="008000"/>
                  </a:solidFill>
                  <a:latin typeface="Times New Roman" panose="02020603050405020304" pitchFamily="18" charset="0"/>
                  <a:cs typeface="Times New Roman" panose="02020603050405020304" pitchFamily="18" charset="0"/>
                </a:rPr>
                <a:t>- </a:t>
              </a:r>
              <a:r>
                <a:rPr lang="zh-CN" altLang="zh-CN" sz="2800" b="1" i="1" dirty="0">
                  <a:solidFill>
                    <a:srgbClr val="008000"/>
                  </a:solidFill>
                  <a:latin typeface="Times New Roman" panose="02020603050405020304" pitchFamily="18" charset="0"/>
                  <a:cs typeface="Times New Roman" panose="02020603050405020304" pitchFamily="18" charset="0"/>
                </a:rPr>
                <a:t>P</a:t>
              </a:r>
              <a:r>
                <a:rPr lang="zh-CN" altLang="zh-CN" sz="2800" b="1" baseline="-25000" dirty="0">
                  <a:solidFill>
                    <a:srgbClr val="008000"/>
                  </a:solidFill>
                  <a:latin typeface="Times New Roman" panose="02020603050405020304" pitchFamily="18" charset="0"/>
                  <a:cs typeface="Times New Roman" panose="02020603050405020304" pitchFamily="18" charset="0"/>
                </a:rPr>
                <a:t>e</a:t>
              </a:r>
              <a:r>
                <a:rPr lang="zh-CN" altLang="zh-CN" sz="2800" b="1" dirty="0">
                  <a:solidFill>
                    <a:srgbClr val="008000"/>
                  </a:solidFill>
                  <a:latin typeface="Times New Roman" panose="02020603050405020304" pitchFamily="18" charset="0"/>
                  <a:cs typeface="Times New Roman" panose="02020603050405020304" pitchFamily="18" charset="0"/>
                </a:rPr>
                <a:t> </a:t>
              </a:r>
              <a:r>
                <a:rPr lang="en-US" altLang="zh-CN" sz="2800" b="1" dirty="0" smtClean="0">
                  <a:latin typeface="Times New Roman" panose="02020603050405020304" pitchFamily="18" charset="0"/>
                  <a:cs typeface="Times New Roman" panose="02020603050405020304" pitchFamily="18" charset="0"/>
                </a:rPr>
                <a:t>(</a:t>
              </a:r>
              <a:r>
                <a:rPr lang="zh-CN" altLang="zh-CN" sz="2800" b="1" dirty="0" smtClean="0">
                  <a:latin typeface="Times New Roman" panose="02020603050405020304" pitchFamily="18" charset="0"/>
                  <a:cs typeface="Times New Roman" panose="02020603050405020304" pitchFamily="18" charset="0"/>
                </a:rPr>
                <a:t> </a:t>
              </a:r>
              <a:r>
                <a:rPr lang="zh-CN" altLang="zh-CN" sz="2800" b="1" dirty="0">
                  <a:latin typeface="Times New Roman" panose="02020603050405020304" pitchFamily="18" charset="0"/>
                  <a:cs typeface="Times New Roman" panose="02020603050405020304" pitchFamily="18" charset="0"/>
                </a:rPr>
                <a:t>V </a:t>
              </a:r>
              <a:r>
                <a:rPr lang="zh-CN" altLang="zh-CN" sz="2800" b="1" baseline="-25000" dirty="0">
                  <a:latin typeface="Times New Roman" panose="02020603050405020304" pitchFamily="18" charset="0"/>
                  <a:cs typeface="Times New Roman" panose="02020603050405020304" pitchFamily="18" charset="0"/>
                </a:rPr>
                <a:t>2</a:t>
              </a:r>
              <a:r>
                <a:rPr lang="zh-CN" altLang="zh-CN" sz="2800" b="1" dirty="0">
                  <a:latin typeface="Times New Roman" panose="02020603050405020304" pitchFamily="18" charset="0"/>
                  <a:cs typeface="Times New Roman" panose="02020603050405020304" pitchFamily="18" charset="0"/>
                </a:rPr>
                <a:t>- V</a:t>
              </a:r>
              <a:r>
                <a:rPr lang="zh-CN" altLang="zh-CN" sz="2800" b="1" baseline="-25000" dirty="0">
                  <a:latin typeface="Times New Roman" panose="02020603050405020304" pitchFamily="18" charset="0"/>
                  <a:cs typeface="Times New Roman" panose="02020603050405020304" pitchFamily="18" charset="0"/>
                </a:rPr>
                <a:t>1</a:t>
              </a:r>
              <a:r>
                <a:rPr lang="zh-CN" altLang="zh-CN" sz="2800" b="1" dirty="0">
                  <a:latin typeface="Times New Roman" panose="02020603050405020304" pitchFamily="18" charset="0"/>
                  <a:cs typeface="Times New Roman" panose="02020603050405020304" pitchFamily="18" charset="0"/>
                </a:rPr>
                <a:t> </a:t>
              </a:r>
              <a:r>
                <a:rPr lang="en-US" altLang="zh-CN" sz="2800" b="1" dirty="0" smtClean="0">
                  <a:latin typeface="Times New Roman" panose="02020603050405020304" pitchFamily="18" charset="0"/>
                  <a:cs typeface="Times New Roman" panose="02020603050405020304" pitchFamily="18" charset="0"/>
                </a:rPr>
                <a:t>)</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wipe(left)">
                                      <p:cBhvr>
                                        <p:cTn id="7" dur="5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wipe(left)">
                                      <p:cBhvr>
                                        <p:cTn id="12" dur="500"/>
                                        <p:tgtEl>
                                          <p:spTgt spid="215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9"/>
                                        </p:tgtEl>
                                        <p:attrNameLst>
                                          <p:attrName>style.visibility</p:attrName>
                                        </p:attrNameLst>
                                      </p:cBhvr>
                                      <p:to>
                                        <p:strVal val="visible"/>
                                      </p:to>
                                    </p:set>
                                    <p:animEffect transition="in" filter="wipe(left)">
                                      <p:cBhvr>
                                        <p:cTn id="22" dur="500"/>
                                        <p:tgtEl>
                                          <p:spTgt spid="215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515"/>
                                        </p:tgtEl>
                                        <p:attrNameLst>
                                          <p:attrName>style.visibility</p:attrName>
                                        </p:attrNameLst>
                                      </p:cBhvr>
                                      <p:to>
                                        <p:strVal val="visible"/>
                                      </p:to>
                                    </p:set>
                                    <p:animEffect transition="in" filter="wipe(left)">
                                      <p:cBhvr>
                                        <p:cTn id="32" dur="500"/>
                                        <p:tgtEl>
                                          <p:spTgt spid="215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1"/>
                                        </p:tgtEl>
                                        <p:attrNameLst>
                                          <p:attrName>style.visibility</p:attrName>
                                        </p:attrNameLst>
                                      </p:cBhvr>
                                      <p:to>
                                        <p:strVal val="visible"/>
                                      </p:to>
                                    </p:set>
                                    <p:animEffect transition="in" filter="wipe(left)">
                                      <p:cBhvr>
                                        <p:cTn id="3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9" grpId="0"/>
      <p:bldP spid="215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1" name="Object 3">
            <a:extLst>
              <a:ext uri="{FF2B5EF4-FFF2-40B4-BE49-F238E27FC236}">
                <a16:creationId xmlns:a16="http://schemas.microsoft.com/office/drawing/2014/main" id="{B6DC6314-66BD-493B-852C-8B43C4E7CCCD}"/>
              </a:ext>
            </a:extLst>
          </p:cNvPr>
          <p:cNvGraphicFramePr>
            <a:graphicFrameLocks noChangeAspect="1"/>
          </p:cNvGraphicFramePr>
          <p:nvPr/>
        </p:nvGraphicFramePr>
        <p:xfrm>
          <a:off x="395288" y="3213100"/>
          <a:ext cx="3098800" cy="623888"/>
        </p:xfrm>
        <a:graphic>
          <a:graphicData uri="http://schemas.openxmlformats.org/presentationml/2006/ole">
            <mc:AlternateContent xmlns:mc="http://schemas.openxmlformats.org/markup-compatibility/2006">
              <mc:Choice xmlns:v="urn:schemas-microsoft-com:vml" Requires="v">
                <p:oleObj spid="_x0000_s43054" r:id="rId3" imgW="1131599" imgH="241827" progId="Equation.DSMT4">
                  <p:embed/>
                </p:oleObj>
              </mc:Choice>
              <mc:Fallback>
                <p:oleObj r:id="rId3" imgW="1131599" imgH="241827" progId="Equation.DSMT4">
                  <p:embed/>
                  <p:pic>
                    <p:nvPicPr>
                      <p:cNvPr id="22531" name="Object 3">
                        <a:extLst>
                          <a:ext uri="{FF2B5EF4-FFF2-40B4-BE49-F238E27FC236}">
                            <a16:creationId xmlns:a16="http://schemas.microsoft.com/office/drawing/2014/main" id="{B6DC6314-66BD-493B-852C-8B43C4E7CC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213100"/>
                        <a:ext cx="3098800" cy="62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Text Box 4">
            <a:extLst>
              <a:ext uri="{FF2B5EF4-FFF2-40B4-BE49-F238E27FC236}">
                <a16:creationId xmlns:a16="http://schemas.microsoft.com/office/drawing/2014/main" id="{085C02C6-BEF0-4FDE-A392-DFE88AEED0B2}"/>
              </a:ext>
            </a:extLst>
          </p:cNvPr>
          <p:cNvSpPr txBox="1">
            <a:spLocks noChangeArrowheads="1"/>
          </p:cNvSpPr>
          <p:nvPr/>
        </p:nvSpPr>
        <p:spPr bwMode="auto">
          <a:xfrm>
            <a:off x="263525" y="1219200"/>
            <a:ext cx="3368675" cy="427038"/>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latin typeface="黑体" panose="02010609060101010101" pitchFamily="49" charset="-122"/>
              </a:rPr>
              <a:t>3.</a:t>
            </a:r>
            <a:r>
              <a:rPr lang="zh-CN" altLang="zh-CN" sz="2800" dirty="0">
                <a:solidFill>
                  <a:srgbClr val="0000FF"/>
                </a:solidFill>
                <a:latin typeface="黑体" panose="02010609060101010101" pitchFamily="49" charset="-122"/>
              </a:rPr>
              <a:t>多次等外压膨胀</a:t>
            </a:r>
            <a:endParaRPr lang="zh-CN" altLang="zh-CN" sz="2800" i="1" dirty="0">
              <a:solidFill>
                <a:srgbClr val="0000FF"/>
              </a:solidFill>
              <a:latin typeface="Arial" panose="020B0604020202020204" pitchFamily="34" charset="0"/>
            </a:endParaRPr>
          </a:p>
        </p:txBody>
      </p:sp>
      <p:grpSp>
        <p:nvGrpSpPr>
          <p:cNvPr id="2" name="Group 5">
            <a:extLst>
              <a:ext uri="{FF2B5EF4-FFF2-40B4-BE49-F238E27FC236}">
                <a16:creationId xmlns:a16="http://schemas.microsoft.com/office/drawing/2014/main" id="{C69821C5-2BAD-4162-A4F8-9C2A0C49A46A}"/>
              </a:ext>
            </a:extLst>
          </p:cNvPr>
          <p:cNvGrpSpPr>
            <a:grpSpLocks/>
          </p:cNvGrpSpPr>
          <p:nvPr/>
        </p:nvGrpSpPr>
        <p:grpSpPr bwMode="auto">
          <a:xfrm>
            <a:off x="263525" y="1676400"/>
            <a:ext cx="8124825" cy="460375"/>
            <a:chOff x="0" y="0"/>
            <a:chExt cx="5162" cy="290"/>
          </a:xfrm>
          <a:noFill/>
        </p:grpSpPr>
        <p:sp>
          <p:nvSpPr>
            <p:cNvPr id="10264" name="Text Box 6">
              <a:extLst>
                <a:ext uri="{FF2B5EF4-FFF2-40B4-BE49-F238E27FC236}">
                  <a16:creationId xmlns:a16="http://schemas.microsoft.com/office/drawing/2014/main" id="{4D094AD6-835F-4473-B814-9354CB30F6CF}"/>
                </a:ext>
              </a:extLst>
            </p:cNvPr>
            <p:cNvSpPr txBox="1">
              <a:spLocks noChangeArrowheads="1"/>
            </p:cNvSpPr>
            <p:nvPr/>
          </p:nvSpPr>
          <p:spPr bwMode="auto">
            <a:xfrm>
              <a:off x="0" y="0"/>
              <a:ext cx="5162" cy="2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latin typeface="黑体" panose="02010609060101010101" pitchFamily="49" charset="-122"/>
                </a:rPr>
                <a:t>(1)克服外压为  ，体积从  膨胀到   ；</a:t>
              </a:r>
              <a:endParaRPr lang="zh-CN" altLang="zh-CN" sz="2800" i="1">
                <a:latin typeface="Arial" panose="020B0604020202020204" pitchFamily="34" charset="0"/>
              </a:endParaRPr>
            </a:p>
          </p:txBody>
        </p:sp>
        <p:graphicFrame>
          <p:nvGraphicFramePr>
            <p:cNvPr id="10251" name="Object 7">
              <a:extLst>
                <a:ext uri="{FF2B5EF4-FFF2-40B4-BE49-F238E27FC236}">
                  <a16:creationId xmlns:a16="http://schemas.microsoft.com/office/drawing/2014/main" id="{8757B71D-BBE6-4D5C-BD5C-23FEE96814E4}"/>
                </a:ext>
              </a:extLst>
            </p:cNvPr>
            <p:cNvGraphicFramePr>
              <a:graphicFrameLocks noChangeAspect="1"/>
            </p:cNvGraphicFramePr>
            <p:nvPr/>
          </p:nvGraphicFramePr>
          <p:xfrm>
            <a:off x="2638" y="19"/>
            <a:ext cx="191" cy="271"/>
          </p:xfrm>
          <a:graphic>
            <a:graphicData uri="http://schemas.openxmlformats.org/presentationml/2006/ole">
              <mc:AlternateContent xmlns:mc="http://schemas.openxmlformats.org/markup-compatibility/2006">
                <mc:Choice xmlns:v="urn:schemas-microsoft-com:vml" Requires="v">
                  <p:oleObj spid="_x0000_s43055" r:id="rId5" imgW="152280" imgH="215640" progId="Equation.DSMT4">
                    <p:embed/>
                  </p:oleObj>
                </mc:Choice>
                <mc:Fallback>
                  <p:oleObj r:id="rId5" imgW="152280" imgH="215640" progId="Equation.DSMT4">
                    <p:embed/>
                    <p:pic>
                      <p:nvPicPr>
                        <p:cNvPr id="10251" name="Object 7">
                          <a:extLst>
                            <a:ext uri="{FF2B5EF4-FFF2-40B4-BE49-F238E27FC236}">
                              <a16:creationId xmlns:a16="http://schemas.microsoft.com/office/drawing/2014/main" id="{8757B71D-BBE6-4D5C-BD5C-23FEE96814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8" y="19"/>
                          <a:ext cx="191"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2" name="Object 8">
              <a:extLst>
                <a:ext uri="{FF2B5EF4-FFF2-40B4-BE49-F238E27FC236}">
                  <a16:creationId xmlns:a16="http://schemas.microsoft.com/office/drawing/2014/main" id="{6BBCC098-7944-4BD6-91C5-AD1714956A74}"/>
                </a:ext>
              </a:extLst>
            </p:cNvPr>
            <p:cNvGraphicFramePr>
              <a:graphicFrameLocks noChangeAspect="1"/>
            </p:cNvGraphicFramePr>
            <p:nvPr/>
          </p:nvGraphicFramePr>
          <p:xfrm>
            <a:off x="3530" y="36"/>
            <a:ext cx="242" cy="223"/>
          </p:xfrm>
          <a:graphic>
            <a:graphicData uri="http://schemas.openxmlformats.org/presentationml/2006/ole">
              <mc:AlternateContent xmlns:mc="http://schemas.openxmlformats.org/markup-compatibility/2006">
                <mc:Choice xmlns:v="urn:schemas-microsoft-com:vml" Requires="v">
                  <p:oleObj spid="_x0000_s43056" r:id="rId7" imgW="191481" imgH="178737" progId="Equation.DSMT4">
                    <p:embed/>
                  </p:oleObj>
                </mc:Choice>
                <mc:Fallback>
                  <p:oleObj r:id="rId7" imgW="191481" imgH="178737" progId="Equation.DSMT4">
                    <p:embed/>
                    <p:pic>
                      <p:nvPicPr>
                        <p:cNvPr id="10252" name="Object 8">
                          <a:extLst>
                            <a:ext uri="{FF2B5EF4-FFF2-40B4-BE49-F238E27FC236}">
                              <a16:creationId xmlns:a16="http://schemas.microsoft.com/office/drawing/2014/main" id="{6BBCC098-7944-4BD6-91C5-AD1714956A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0" y="36"/>
                          <a:ext cx="242"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3" name="Object 9">
              <a:extLst>
                <a:ext uri="{FF2B5EF4-FFF2-40B4-BE49-F238E27FC236}">
                  <a16:creationId xmlns:a16="http://schemas.microsoft.com/office/drawing/2014/main" id="{1033681E-D7EA-40D0-BF9C-0C0AED1E620E}"/>
                </a:ext>
              </a:extLst>
            </p:cNvPr>
            <p:cNvGraphicFramePr>
              <a:graphicFrameLocks noChangeAspect="1"/>
            </p:cNvGraphicFramePr>
            <p:nvPr/>
          </p:nvGraphicFramePr>
          <p:xfrm>
            <a:off x="1514" y="36"/>
            <a:ext cx="242" cy="254"/>
          </p:xfrm>
          <a:graphic>
            <a:graphicData uri="http://schemas.openxmlformats.org/presentationml/2006/ole">
              <mc:AlternateContent xmlns:mc="http://schemas.openxmlformats.org/markup-compatibility/2006">
                <mc:Choice xmlns:v="urn:schemas-microsoft-com:vml" Requires="v">
                  <p:oleObj spid="_x0000_s43057" r:id="rId9" imgW="191647" imgH="204403" progId="Equation.DSMT4">
                    <p:embed/>
                  </p:oleObj>
                </mc:Choice>
                <mc:Fallback>
                  <p:oleObj r:id="rId9" imgW="191647" imgH="204403" progId="Equation.DSMT4">
                    <p:embed/>
                    <p:pic>
                      <p:nvPicPr>
                        <p:cNvPr id="10253" name="Object 9">
                          <a:extLst>
                            <a:ext uri="{FF2B5EF4-FFF2-40B4-BE49-F238E27FC236}">
                              <a16:creationId xmlns:a16="http://schemas.microsoft.com/office/drawing/2014/main" id="{1033681E-D7EA-40D0-BF9C-0C0AED1E62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4" y="36"/>
                          <a:ext cx="242"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10">
            <a:extLst>
              <a:ext uri="{FF2B5EF4-FFF2-40B4-BE49-F238E27FC236}">
                <a16:creationId xmlns:a16="http://schemas.microsoft.com/office/drawing/2014/main" id="{BA2936F1-1A46-4AF8-9FAD-4CF8A15134FA}"/>
              </a:ext>
            </a:extLst>
          </p:cNvPr>
          <p:cNvGrpSpPr>
            <a:grpSpLocks/>
          </p:cNvGrpSpPr>
          <p:nvPr/>
        </p:nvGrpSpPr>
        <p:grpSpPr bwMode="auto">
          <a:xfrm>
            <a:off x="263525" y="2162175"/>
            <a:ext cx="8194675" cy="428625"/>
            <a:chOff x="0" y="0"/>
            <a:chExt cx="5162" cy="270"/>
          </a:xfrm>
          <a:noFill/>
        </p:grpSpPr>
        <p:sp>
          <p:nvSpPr>
            <p:cNvPr id="10263" name="Text Box 11">
              <a:extLst>
                <a:ext uri="{FF2B5EF4-FFF2-40B4-BE49-F238E27FC236}">
                  <a16:creationId xmlns:a16="http://schemas.microsoft.com/office/drawing/2014/main" id="{5F02291C-4737-4A76-9D3A-C98F63FFA20D}"/>
                </a:ext>
              </a:extLst>
            </p:cNvPr>
            <p:cNvSpPr txBox="1">
              <a:spLocks noChangeArrowheads="1"/>
            </p:cNvSpPr>
            <p:nvPr/>
          </p:nvSpPr>
          <p:spPr bwMode="auto">
            <a:xfrm>
              <a:off x="0" y="0"/>
              <a:ext cx="5162" cy="2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en-US" sz="2800">
                  <a:latin typeface="黑体" panose="02010609060101010101" pitchFamily="49" charset="-122"/>
                </a:rPr>
                <a:t>(2)克服外压为  ，体积从  膨胀到   ；</a:t>
              </a:r>
              <a:endParaRPr lang="zh-CN" altLang="en-US" sz="2800" i="1">
                <a:latin typeface="Arial" panose="020B0604020202020204" pitchFamily="34" charset="0"/>
              </a:endParaRPr>
            </a:p>
          </p:txBody>
        </p:sp>
        <p:graphicFrame>
          <p:nvGraphicFramePr>
            <p:cNvPr id="10248" name="Object 12">
              <a:extLst>
                <a:ext uri="{FF2B5EF4-FFF2-40B4-BE49-F238E27FC236}">
                  <a16:creationId xmlns:a16="http://schemas.microsoft.com/office/drawing/2014/main" id="{07059626-2B73-4269-8AF6-96055458B2D9}"/>
                </a:ext>
              </a:extLst>
            </p:cNvPr>
            <p:cNvGraphicFramePr>
              <a:graphicFrameLocks noChangeAspect="1"/>
            </p:cNvGraphicFramePr>
            <p:nvPr/>
          </p:nvGraphicFramePr>
          <p:xfrm>
            <a:off x="2614" y="35"/>
            <a:ext cx="242" cy="223"/>
          </p:xfrm>
          <a:graphic>
            <a:graphicData uri="http://schemas.openxmlformats.org/presentationml/2006/ole">
              <mc:AlternateContent xmlns:mc="http://schemas.openxmlformats.org/markup-compatibility/2006">
                <mc:Choice xmlns:v="urn:schemas-microsoft-com:vml" Requires="v">
                  <p:oleObj spid="_x0000_s43058" r:id="rId11" imgW="191481" imgH="178737" progId="Equation.DSMT4">
                    <p:embed/>
                  </p:oleObj>
                </mc:Choice>
                <mc:Fallback>
                  <p:oleObj r:id="rId11" imgW="191481" imgH="178737" progId="Equation.DSMT4">
                    <p:embed/>
                    <p:pic>
                      <p:nvPicPr>
                        <p:cNvPr id="10248" name="Object 12">
                          <a:extLst>
                            <a:ext uri="{FF2B5EF4-FFF2-40B4-BE49-F238E27FC236}">
                              <a16:creationId xmlns:a16="http://schemas.microsoft.com/office/drawing/2014/main" id="{07059626-2B73-4269-8AF6-96055458B2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4" y="35"/>
                          <a:ext cx="242"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13">
              <a:extLst>
                <a:ext uri="{FF2B5EF4-FFF2-40B4-BE49-F238E27FC236}">
                  <a16:creationId xmlns:a16="http://schemas.microsoft.com/office/drawing/2014/main" id="{0EDC6806-02B0-4F48-A134-D768131231A5}"/>
                </a:ext>
              </a:extLst>
            </p:cNvPr>
            <p:cNvGraphicFramePr>
              <a:graphicFrameLocks noChangeAspect="1"/>
            </p:cNvGraphicFramePr>
            <p:nvPr/>
          </p:nvGraphicFramePr>
          <p:xfrm>
            <a:off x="3530" y="35"/>
            <a:ext cx="272" cy="223"/>
          </p:xfrm>
          <a:graphic>
            <a:graphicData uri="http://schemas.openxmlformats.org/presentationml/2006/ole">
              <mc:AlternateContent xmlns:mc="http://schemas.openxmlformats.org/markup-compatibility/2006">
                <mc:Choice xmlns:v="urn:schemas-microsoft-com:vml" Requires="v">
                  <p:oleObj spid="_x0000_s43059" r:id="rId12" imgW="216687" imgH="178504" progId="Equation.DSMT4">
                    <p:embed/>
                  </p:oleObj>
                </mc:Choice>
                <mc:Fallback>
                  <p:oleObj r:id="rId12" imgW="216687" imgH="178504" progId="Equation.DSMT4">
                    <p:embed/>
                    <p:pic>
                      <p:nvPicPr>
                        <p:cNvPr id="10249" name="Object 13">
                          <a:extLst>
                            <a:ext uri="{FF2B5EF4-FFF2-40B4-BE49-F238E27FC236}">
                              <a16:creationId xmlns:a16="http://schemas.microsoft.com/office/drawing/2014/main" id="{0EDC6806-02B0-4F48-A134-D768131231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0" y="35"/>
                          <a:ext cx="272"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14">
              <a:extLst>
                <a:ext uri="{FF2B5EF4-FFF2-40B4-BE49-F238E27FC236}">
                  <a16:creationId xmlns:a16="http://schemas.microsoft.com/office/drawing/2014/main" id="{30778661-56FF-4C06-A680-4BF2118641B0}"/>
                </a:ext>
              </a:extLst>
            </p:cNvPr>
            <p:cNvGraphicFramePr>
              <a:graphicFrameLocks noChangeAspect="1"/>
            </p:cNvGraphicFramePr>
            <p:nvPr/>
          </p:nvGraphicFramePr>
          <p:xfrm>
            <a:off x="1514" y="15"/>
            <a:ext cx="272" cy="255"/>
          </p:xfrm>
          <a:graphic>
            <a:graphicData uri="http://schemas.openxmlformats.org/presentationml/2006/ole">
              <mc:AlternateContent xmlns:mc="http://schemas.openxmlformats.org/markup-compatibility/2006">
                <mc:Choice xmlns:v="urn:schemas-microsoft-com:vml" Requires="v">
                  <p:oleObj spid="_x0000_s43060" r:id="rId14" imgW="216781" imgH="204048" progId="Equation.DSMT4">
                    <p:embed/>
                  </p:oleObj>
                </mc:Choice>
                <mc:Fallback>
                  <p:oleObj r:id="rId14" imgW="216781" imgH="204048" progId="Equation.DSMT4">
                    <p:embed/>
                    <p:pic>
                      <p:nvPicPr>
                        <p:cNvPr id="10250" name="Object 14">
                          <a:extLst>
                            <a:ext uri="{FF2B5EF4-FFF2-40B4-BE49-F238E27FC236}">
                              <a16:creationId xmlns:a16="http://schemas.microsoft.com/office/drawing/2014/main" id="{30778661-56FF-4C06-A680-4BF2118641B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14" y="15"/>
                          <a:ext cx="272"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15">
            <a:extLst>
              <a:ext uri="{FF2B5EF4-FFF2-40B4-BE49-F238E27FC236}">
                <a16:creationId xmlns:a16="http://schemas.microsoft.com/office/drawing/2014/main" id="{7706F53F-0DFE-4380-B77E-A7FAEA817B32}"/>
              </a:ext>
            </a:extLst>
          </p:cNvPr>
          <p:cNvGrpSpPr>
            <a:grpSpLocks/>
          </p:cNvGrpSpPr>
          <p:nvPr/>
        </p:nvGrpSpPr>
        <p:grpSpPr bwMode="auto">
          <a:xfrm>
            <a:off x="263525" y="2667000"/>
            <a:ext cx="8196263" cy="484188"/>
            <a:chOff x="0" y="0"/>
            <a:chExt cx="5162" cy="305"/>
          </a:xfrm>
          <a:noFill/>
        </p:grpSpPr>
        <p:sp>
          <p:nvSpPr>
            <p:cNvPr id="10262" name="Text Box 16">
              <a:extLst>
                <a:ext uri="{FF2B5EF4-FFF2-40B4-BE49-F238E27FC236}">
                  <a16:creationId xmlns:a16="http://schemas.microsoft.com/office/drawing/2014/main" id="{93BADFC4-A7C1-4AE2-9AC2-6843CC23534B}"/>
                </a:ext>
              </a:extLst>
            </p:cNvPr>
            <p:cNvSpPr txBox="1">
              <a:spLocks noChangeArrowheads="1"/>
            </p:cNvSpPr>
            <p:nvPr/>
          </p:nvSpPr>
          <p:spPr bwMode="auto">
            <a:xfrm>
              <a:off x="0" y="4"/>
              <a:ext cx="5162" cy="2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latin typeface="黑体" panose="02010609060101010101" pitchFamily="49" charset="-122"/>
                </a:rPr>
                <a:t>(3)克服外压为  ，体积从  膨胀到  。</a:t>
              </a:r>
              <a:endParaRPr lang="zh-CN" altLang="zh-CN" sz="2800" i="1">
                <a:latin typeface="Arial" panose="020B0604020202020204" pitchFamily="34" charset="0"/>
              </a:endParaRPr>
            </a:p>
          </p:txBody>
        </p:sp>
        <p:graphicFrame>
          <p:nvGraphicFramePr>
            <p:cNvPr id="10245" name="Object 17">
              <a:extLst>
                <a:ext uri="{FF2B5EF4-FFF2-40B4-BE49-F238E27FC236}">
                  <a16:creationId xmlns:a16="http://schemas.microsoft.com/office/drawing/2014/main" id="{A9D20455-E851-4585-B315-06394482117B}"/>
                </a:ext>
              </a:extLst>
            </p:cNvPr>
            <p:cNvGraphicFramePr>
              <a:graphicFrameLocks noChangeAspect="1"/>
            </p:cNvGraphicFramePr>
            <p:nvPr/>
          </p:nvGraphicFramePr>
          <p:xfrm>
            <a:off x="2605" y="39"/>
            <a:ext cx="272" cy="223"/>
          </p:xfrm>
          <a:graphic>
            <a:graphicData uri="http://schemas.openxmlformats.org/presentationml/2006/ole">
              <mc:AlternateContent xmlns:mc="http://schemas.openxmlformats.org/markup-compatibility/2006">
                <mc:Choice xmlns:v="urn:schemas-microsoft-com:vml" Requires="v">
                  <p:oleObj spid="_x0000_s43061" r:id="rId16" imgW="216687" imgH="178504" progId="Equation.DSMT4">
                    <p:embed/>
                  </p:oleObj>
                </mc:Choice>
                <mc:Fallback>
                  <p:oleObj r:id="rId16" imgW="216687" imgH="178504" progId="Equation.DSMT4">
                    <p:embed/>
                    <p:pic>
                      <p:nvPicPr>
                        <p:cNvPr id="10245" name="Object 17">
                          <a:extLst>
                            <a:ext uri="{FF2B5EF4-FFF2-40B4-BE49-F238E27FC236}">
                              <a16:creationId xmlns:a16="http://schemas.microsoft.com/office/drawing/2014/main" id="{A9D20455-E851-4585-B315-06394482117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5" y="39"/>
                          <a:ext cx="272"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18">
              <a:extLst>
                <a:ext uri="{FF2B5EF4-FFF2-40B4-BE49-F238E27FC236}">
                  <a16:creationId xmlns:a16="http://schemas.microsoft.com/office/drawing/2014/main" id="{61E1C89E-06FA-4E3F-A7E3-267F759046D7}"/>
                </a:ext>
              </a:extLst>
            </p:cNvPr>
            <p:cNvGraphicFramePr>
              <a:graphicFrameLocks noChangeAspect="1"/>
            </p:cNvGraphicFramePr>
            <p:nvPr/>
          </p:nvGraphicFramePr>
          <p:xfrm>
            <a:off x="3530" y="34"/>
            <a:ext cx="207" cy="271"/>
          </p:xfrm>
          <a:graphic>
            <a:graphicData uri="http://schemas.openxmlformats.org/presentationml/2006/ole">
              <mc:AlternateContent xmlns:mc="http://schemas.openxmlformats.org/markup-compatibility/2006">
                <mc:Choice xmlns:v="urn:schemas-microsoft-com:vml" Requires="v">
                  <p:oleObj spid="_x0000_s43062" r:id="rId17" imgW="164880" imgH="215640" progId="Equation.DSMT4">
                    <p:embed/>
                  </p:oleObj>
                </mc:Choice>
                <mc:Fallback>
                  <p:oleObj r:id="rId17" imgW="164880" imgH="215640" progId="Equation.DSMT4">
                    <p:embed/>
                    <p:pic>
                      <p:nvPicPr>
                        <p:cNvPr id="10246" name="Object 18">
                          <a:extLst>
                            <a:ext uri="{FF2B5EF4-FFF2-40B4-BE49-F238E27FC236}">
                              <a16:creationId xmlns:a16="http://schemas.microsoft.com/office/drawing/2014/main" id="{61E1C89E-06FA-4E3F-A7E3-267F759046D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30" y="34"/>
                          <a:ext cx="207"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19">
              <a:extLst>
                <a:ext uri="{FF2B5EF4-FFF2-40B4-BE49-F238E27FC236}">
                  <a16:creationId xmlns:a16="http://schemas.microsoft.com/office/drawing/2014/main" id="{3507367D-0D93-4AD2-82A1-4AAB9F26512E}"/>
                </a:ext>
              </a:extLst>
            </p:cNvPr>
            <p:cNvGraphicFramePr>
              <a:graphicFrameLocks noChangeAspect="1"/>
            </p:cNvGraphicFramePr>
            <p:nvPr/>
          </p:nvGraphicFramePr>
          <p:xfrm>
            <a:off x="1513" y="0"/>
            <a:ext cx="243" cy="271"/>
          </p:xfrm>
          <a:graphic>
            <a:graphicData uri="http://schemas.openxmlformats.org/presentationml/2006/ole">
              <mc:AlternateContent xmlns:mc="http://schemas.openxmlformats.org/markup-compatibility/2006">
                <mc:Choice xmlns:v="urn:schemas-microsoft-com:vml" Requires="v">
                  <p:oleObj spid="_x0000_s43063" r:id="rId19" imgW="191314" imgH="216781" progId="Equation.DSMT4">
                    <p:embed/>
                  </p:oleObj>
                </mc:Choice>
                <mc:Fallback>
                  <p:oleObj r:id="rId19" imgW="191314" imgH="216781" progId="Equation.DSMT4">
                    <p:embed/>
                    <p:pic>
                      <p:nvPicPr>
                        <p:cNvPr id="10247" name="Object 19">
                          <a:extLst>
                            <a:ext uri="{FF2B5EF4-FFF2-40B4-BE49-F238E27FC236}">
                              <a16:creationId xmlns:a16="http://schemas.microsoft.com/office/drawing/2014/main" id="{3507367D-0D93-4AD2-82A1-4AAB9F26512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13" y="0"/>
                          <a:ext cx="243"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22548" name="Picture 20" descr="1_27_2">
            <a:hlinkClick r:id="" action="ppaction://hlinkshowjump?jump=nextslide"/>
            <a:extLst>
              <a:ext uri="{FF2B5EF4-FFF2-40B4-BE49-F238E27FC236}">
                <a16:creationId xmlns:a16="http://schemas.microsoft.com/office/drawing/2014/main" id="{36EE7818-67A6-4B37-A368-4069C009960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0461" y="3771900"/>
            <a:ext cx="3878580" cy="284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9" name="Text Box 21">
            <a:extLst>
              <a:ext uri="{FF2B5EF4-FFF2-40B4-BE49-F238E27FC236}">
                <a16:creationId xmlns:a16="http://schemas.microsoft.com/office/drawing/2014/main" id="{8304EC54-2AC5-412D-B4EB-28278771A50A}"/>
              </a:ext>
            </a:extLst>
          </p:cNvPr>
          <p:cNvSpPr txBox="1">
            <a:spLocks noChangeArrowheads="1"/>
          </p:cNvSpPr>
          <p:nvPr/>
        </p:nvSpPr>
        <p:spPr bwMode="auto">
          <a:xfrm>
            <a:off x="107950" y="4941888"/>
            <a:ext cx="4392613" cy="1281112"/>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latin typeface="黑体" panose="02010609060101010101" pitchFamily="49" charset="-122"/>
              </a:rPr>
              <a:t>   可见，外压差距越小，膨胀次数越多，做的功也越多。</a:t>
            </a:r>
            <a:r>
              <a:rPr lang="zh-CN" altLang="zh-CN" sz="2800" i="1">
                <a:latin typeface="Arial" panose="020B0604020202020204" pitchFamily="34" charset="0"/>
              </a:rPr>
              <a:t>  </a:t>
            </a:r>
          </a:p>
        </p:txBody>
      </p:sp>
      <p:graphicFrame>
        <p:nvGraphicFramePr>
          <p:cNvPr id="22550" name="Object 22">
            <a:extLst>
              <a:ext uri="{FF2B5EF4-FFF2-40B4-BE49-F238E27FC236}">
                <a16:creationId xmlns:a16="http://schemas.microsoft.com/office/drawing/2014/main" id="{ABB8B5F3-CC5D-4893-A5E0-CFA013EE3D48}"/>
              </a:ext>
            </a:extLst>
          </p:cNvPr>
          <p:cNvGraphicFramePr>
            <a:graphicFrameLocks noChangeAspect="1"/>
          </p:cNvGraphicFramePr>
          <p:nvPr/>
        </p:nvGraphicFramePr>
        <p:xfrm>
          <a:off x="3635375" y="3284538"/>
          <a:ext cx="2184400" cy="533400"/>
        </p:xfrm>
        <a:graphic>
          <a:graphicData uri="http://schemas.openxmlformats.org/presentationml/2006/ole">
            <mc:AlternateContent xmlns:mc="http://schemas.openxmlformats.org/markup-compatibility/2006">
              <mc:Choice xmlns:v="urn:schemas-microsoft-com:vml" Requires="v">
                <p:oleObj spid="_x0000_s43064" r:id="rId22" imgW="826175" imgH="203605" progId="Equation.DSMT4">
                  <p:embed/>
                </p:oleObj>
              </mc:Choice>
              <mc:Fallback>
                <p:oleObj r:id="rId22" imgW="826175" imgH="203605" progId="Equation.DSMT4">
                  <p:embed/>
                  <p:pic>
                    <p:nvPicPr>
                      <p:cNvPr id="22550" name="Object 22">
                        <a:extLst>
                          <a:ext uri="{FF2B5EF4-FFF2-40B4-BE49-F238E27FC236}">
                            <a16:creationId xmlns:a16="http://schemas.microsoft.com/office/drawing/2014/main" id="{ABB8B5F3-CC5D-4893-A5E0-CFA013EE3D4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35375" y="3284538"/>
                        <a:ext cx="2184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1" name="Object 23">
            <a:extLst>
              <a:ext uri="{FF2B5EF4-FFF2-40B4-BE49-F238E27FC236}">
                <a16:creationId xmlns:a16="http://schemas.microsoft.com/office/drawing/2014/main" id="{87CA5030-AF82-455F-8EC5-19547F596E20}"/>
              </a:ext>
            </a:extLst>
          </p:cNvPr>
          <p:cNvGraphicFramePr>
            <a:graphicFrameLocks noChangeAspect="1"/>
          </p:cNvGraphicFramePr>
          <p:nvPr/>
        </p:nvGraphicFramePr>
        <p:xfrm>
          <a:off x="6011863" y="3213100"/>
          <a:ext cx="2185987" cy="558800"/>
        </p:xfrm>
        <a:graphic>
          <a:graphicData uri="http://schemas.openxmlformats.org/presentationml/2006/ole">
            <mc:AlternateContent xmlns:mc="http://schemas.openxmlformats.org/markup-compatibility/2006">
              <mc:Choice xmlns:v="urn:schemas-microsoft-com:vml" Requires="v">
                <p:oleObj spid="_x0000_s43065" r:id="rId24" imgW="838517" imgH="216217" progId="Equation.DSMT4">
                  <p:embed/>
                </p:oleObj>
              </mc:Choice>
              <mc:Fallback>
                <p:oleObj r:id="rId24" imgW="838517" imgH="216217" progId="Equation.DSMT4">
                  <p:embed/>
                  <p:pic>
                    <p:nvPicPr>
                      <p:cNvPr id="22551" name="Object 23">
                        <a:extLst>
                          <a:ext uri="{FF2B5EF4-FFF2-40B4-BE49-F238E27FC236}">
                            <a16:creationId xmlns:a16="http://schemas.microsoft.com/office/drawing/2014/main" id="{87CA5030-AF82-455F-8EC5-19547F596E2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1863" y="3213100"/>
                        <a:ext cx="2185987"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52" name="Text Box 24">
            <a:extLst>
              <a:ext uri="{FF2B5EF4-FFF2-40B4-BE49-F238E27FC236}">
                <a16:creationId xmlns:a16="http://schemas.microsoft.com/office/drawing/2014/main" id="{51793FB3-BED2-4AD5-B737-A3DE32264BD2}"/>
              </a:ext>
            </a:extLst>
          </p:cNvPr>
          <p:cNvSpPr txBox="1">
            <a:spLocks noChangeArrowheads="1"/>
          </p:cNvSpPr>
          <p:nvPr/>
        </p:nvSpPr>
        <p:spPr bwMode="auto">
          <a:xfrm>
            <a:off x="395288" y="4005263"/>
            <a:ext cx="2952750" cy="854075"/>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solidFill>
                  <a:srgbClr val="FF0000"/>
                </a:solidFill>
                <a:latin typeface="黑体" panose="02010609060101010101" pitchFamily="49" charset="-122"/>
              </a:rPr>
              <a:t>所作的功等于3次作功的加和。</a:t>
            </a:r>
            <a:endParaRPr lang="zh-CN" altLang="zh-CN" sz="2800" i="1">
              <a:solidFill>
                <a:srgbClr val="FF0000"/>
              </a:solidFill>
              <a:latin typeface="Arial" panose="020B0604020202020204" pitchFamily="34" charset="0"/>
            </a:endParaRPr>
          </a:p>
        </p:txBody>
      </p:sp>
      <p:sp>
        <p:nvSpPr>
          <p:cNvPr id="27" name="Rectangle 2">
            <a:extLst>
              <a:ext uri="{FF2B5EF4-FFF2-40B4-BE49-F238E27FC236}">
                <a16:creationId xmlns:a16="http://schemas.microsoft.com/office/drawing/2014/main" id="{06F3CAE3-8352-49A2-B196-88F7C868795E}"/>
              </a:ext>
            </a:extLst>
          </p:cNvPr>
          <p:cNvSpPr>
            <a:spLocks noGrp="1" noChangeArrowheads="1"/>
          </p:cNvSpPr>
          <p:nvPr>
            <p:ph type="title"/>
          </p:nvPr>
        </p:nvSpPr>
        <p:spPr>
          <a:xfrm>
            <a:off x="731044" y="195263"/>
            <a:ext cx="5113338" cy="609600"/>
          </a:xfrm>
        </p:spPr>
        <p:txBody>
          <a:bodyPr>
            <a:normAutofit fontScale="90000"/>
          </a:bodyPr>
          <a:lstStyle/>
          <a:p>
            <a:pPr eaLnBrk="1" hangingPunct="1"/>
            <a:r>
              <a:rPr lang="zh-CN" altLang="zh-CN" i="1" dirty="0">
                <a:solidFill>
                  <a:srgbClr val="FFFF00"/>
                </a:solidFill>
                <a:latin typeface="隶书" pitchFamily="49" charset="-122"/>
                <a:ea typeface="隶书" pitchFamily="49" charset="-122"/>
              </a:rPr>
              <a:t>    </a:t>
            </a:r>
            <a:r>
              <a:rPr lang="zh-CN" altLang="zh-CN" sz="3600" b="1" dirty="0">
                <a:solidFill>
                  <a:schemeClr val="tx1"/>
                </a:solidFill>
                <a:latin typeface="黑体" panose="02010609060101010101" pitchFamily="49" charset="-122"/>
                <a:ea typeface="黑体" panose="02010609060101010101" pitchFamily="49" charset="-122"/>
              </a:rPr>
              <a:t>功与过程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left)">
                                      <p:cBhvr>
                                        <p:cTn id="7" dur="5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548"/>
                                        </p:tgtEl>
                                        <p:attrNameLst>
                                          <p:attrName>style.visibility</p:attrName>
                                        </p:attrNameLst>
                                      </p:cBhvr>
                                      <p:to>
                                        <p:strVal val="visible"/>
                                      </p:to>
                                    </p:set>
                                    <p:animEffect transition="in" filter="wipe(left)">
                                      <p:cBhvr>
                                        <p:cTn id="12" dur="500"/>
                                        <p:tgtEl>
                                          <p:spTgt spid="225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2531"/>
                                        </p:tgtEl>
                                        <p:attrNameLst>
                                          <p:attrName>style.visibility</p:attrName>
                                        </p:attrNameLst>
                                      </p:cBhvr>
                                      <p:to>
                                        <p:strVal val="visible"/>
                                      </p:to>
                                    </p:set>
                                    <p:animEffect transition="in" filter="wipe(left)">
                                      <p:cBhvr>
                                        <p:cTn id="22" dur="500"/>
                                        <p:tgtEl>
                                          <p:spTgt spid="225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2550"/>
                                        </p:tgtEl>
                                        <p:attrNameLst>
                                          <p:attrName>style.visibility</p:attrName>
                                        </p:attrNameLst>
                                      </p:cBhvr>
                                      <p:to>
                                        <p:strVal val="visible"/>
                                      </p:to>
                                    </p:set>
                                    <p:animEffect transition="in" filter="wipe(left)">
                                      <p:cBhvr>
                                        <p:cTn id="32" dur="500"/>
                                        <p:tgtEl>
                                          <p:spTgt spid="225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2551"/>
                                        </p:tgtEl>
                                        <p:attrNameLst>
                                          <p:attrName>style.visibility</p:attrName>
                                        </p:attrNameLst>
                                      </p:cBhvr>
                                      <p:to>
                                        <p:strVal val="visible"/>
                                      </p:to>
                                    </p:set>
                                    <p:animEffect transition="in" filter="wipe(left)">
                                      <p:cBhvr>
                                        <p:cTn id="42" dur="500"/>
                                        <p:tgtEl>
                                          <p:spTgt spid="225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552"/>
                                        </p:tgtEl>
                                        <p:attrNameLst>
                                          <p:attrName>style.visibility</p:attrName>
                                        </p:attrNameLst>
                                      </p:cBhvr>
                                      <p:to>
                                        <p:strVal val="visible"/>
                                      </p:to>
                                    </p:set>
                                    <p:animEffect transition="in" filter="blinds(horizontal)">
                                      <p:cBhvr>
                                        <p:cTn id="47" dur="500"/>
                                        <p:tgtEl>
                                          <p:spTgt spid="2255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549"/>
                                        </p:tgtEl>
                                        <p:attrNameLst>
                                          <p:attrName>style.visibility</p:attrName>
                                        </p:attrNameLst>
                                      </p:cBhvr>
                                      <p:to>
                                        <p:strVal val="visible"/>
                                      </p:to>
                                    </p:set>
                                    <p:animEffect transition="in" filter="wipe(left)">
                                      <p:cBhvr>
                                        <p:cTn id="52" dur="500"/>
                                        <p:tgtEl>
                                          <p:spTgt spid="22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49" grpId="0"/>
      <p:bldP spid="225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a:extLst>
              <a:ext uri="{FF2B5EF4-FFF2-40B4-BE49-F238E27FC236}">
                <a16:creationId xmlns:a16="http://schemas.microsoft.com/office/drawing/2014/main" id="{6427BCD7-B559-414A-81EA-366CEAAC2932}"/>
              </a:ext>
            </a:extLst>
          </p:cNvPr>
          <p:cNvSpPr txBox="1">
            <a:spLocks noChangeArrowheads="1"/>
          </p:cNvSpPr>
          <p:nvPr/>
        </p:nvSpPr>
        <p:spPr bwMode="auto">
          <a:xfrm>
            <a:off x="449263" y="1154464"/>
            <a:ext cx="5403850" cy="427038"/>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latin typeface="Times New Roman" panose="02020603050405020304" pitchFamily="18" charset="0"/>
              </a:rPr>
              <a:t>4.</a:t>
            </a:r>
            <a:r>
              <a:rPr lang="zh-CN" altLang="zh-CN" sz="2800" dirty="0">
                <a:solidFill>
                  <a:srgbClr val="0000FF"/>
                </a:solidFill>
                <a:latin typeface="Times New Roman" panose="02020603050405020304" pitchFamily="18" charset="0"/>
              </a:rPr>
              <a:t>外压比内压小一个无穷小的值</a:t>
            </a:r>
            <a:endParaRPr lang="zh-CN" altLang="zh-CN" sz="2400" dirty="0">
              <a:latin typeface="Times New Roman" panose="02020603050405020304" pitchFamily="18" charset="0"/>
              <a:ea typeface="宋体" panose="02010600030101010101" pitchFamily="2" charset="-122"/>
            </a:endParaRPr>
          </a:p>
        </p:txBody>
      </p:sp>
      <p:sp>
        <p:nvSpPr>
          <p:cNvPr id="22" name="Text Box 7">
            <a:extLst>
              <a:ext uri="{FF2B5EF4-FFF2-40B4-BE49-F238E27FC236}">
                <a16:creationId xmlns:a16="http://schemas.microsoft.com/office/drawing/2014/main" id="{FE26E0FD-DA8C-446A-BFC4-9FB08D69B142}"/>
              </a:ext>
            </a:extLst>
          </p:cNvPr>
          <p:cNvSpPr txBox="1">
            <a:spLocks noChangeArrowheads="1"/>
          </p:cNvSpPr>
          <p:nvPr/>
        </p:nvSpPr>
        <p:spPr bwMode="auto">
          <a:xfrm>
            <a:off x="228600" y="1676117"/>
            <a:ext cx="8915400" cy="854075"/>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latin typeface="Times New Roman" panose="02020603050405020304" pitchFamily="18" charset="0"/>
              </a:rPr>
              <a:t>        外相当于一杯水，水不断蒸发，这样的膨胀过程是无限缓慢的，每一步都接近于平衡态。所作的功为：</a:t>
            </a:r>
          </a:p>
        </p:txBody>
      </p:sp>
      <p:sp>
        <p:nvSpPr>
          <p:cNvPr id="23" name="Rectangle 2">
            <a:extLst>
              <a:ext uri="{FF2B5EF4-FFF2-40B4-BE49-F238E27FC236}">
                <a16:creationId xmlns:a16="http://schemas.microsoft.com/office/drawing/2014/main" id="{D61DBCA8-618E-4F29-8BA9-8083A93789EA}"/>
              </a:ext>
            </a:extLst>
          </p:cNvPr>
          <p:cNvSpPr txBox="1">
            <a:spLocks noChangeArrowheads="1"/>
          </p:cNvSpPr>
          <p:nvPr/>
        </p:nvSpPr>
        <p:spPr>
          <a:xfrm>
            <a:off x="731044" y="195263"/>
            <a:ext cx="5113338" cy="6096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i="1">
                <a:solidFill>
                  <a:srgbClr val="FFFF00"/>
                </a:solidFill>
                <a:latin typeface="隶书" pitchFamily="49" charset="-122"/>
                <a:ea typeface="隶书" pitchFamily="49" charset="-122"/>
              </a:rPr>
              <a:t>    </a:t>
            </a:r>
            <a:r>
              <a:rPr lang="zh-CN" altLang="zh-CN" sz="3600" b="1">
                <a:latin typeface="黑体" panose="02010609060101010101" pitchFamily="49" charset="-122"/>
                <a:ea typeface="黑体" panose="02010609060101010101" pitchFamily="49" charset="-122"/>
              </a:rPr>
              <a:t>功与过程</a:t>
            </a:r>
            <a:endParaRPr lang="zh-CN" altLang="zh-CN" sz="3600" b="1" dirty="0">
              <a:latin typeface="黑体" panose="02010609060101010101" pitchFamily="49" charset="-122"/>
              <a:ea typeface="黑体" panose="02010609060101010101" pitchFamily="49" charset="-122"/>
            </a:endParaRPr>
          </a:p>
        </p:txBody>
      </p:sp>
      <p:grpSp>
        <p:nvGrpSpPr>
          <p:cNvPr id="64" name="组合 63"/>
          <p:cNvGrpSpPr/>
          <p:nvPr/>
        </p:nvGrpSpPr>
        <p:grpSpPr>
          <a:xfrm>
            <a:off x="193823" y="2443169"/>
            <a:ext cx="3299618" cy="2506379"/>
            <a:chOff x="201915" y="2839679"/>
            <a:chExt cx="3299618" cy="2506379"/>
          </a:xfrm>
        </p:grpSpPr>
        <p:grpSp>
          <p:nvGrpSpPr>
            <p:cNvPr id="3" name="组合 2"/>
            <p:cNvGrpSpPr/>
            <p:nvPr/>
          </p:nvGrpSpPr>
          <p:grpSpPr>
            <a:xfrm>
              <a:off x="201915" y="2839679"/>
              <a:ext cx="3299618" cy="2506379"/>
              <a:chOff x="5161281" y="2439123"/>
              <a:chExt cx="3299618" cy="2506379"/>
            </a:xfrm>
          </p:grpSpPr>
          <p:sp>
            <p:nvSpPr>
              <p:cNvPr id="4" name="矩形 3">
                <a:extLst>
                  <a:ext uri="{FF2B5EF4-FFF2-40B4-BE49-F238E27FC236}">
                    <a16:creationId xmlns:a16="http://schemas.microsoft.com/office/drawing/2014/main" id="{B522C885-DAD2-492A-AE43-468CF6A38255}"/>
                  </a:ext>
                </a:extLst>
              </p:cNvPr>
              <p:cNvSpPr/>
              <p:nvPr/>
            </p:nvSpPr>
            <p:spPr>
              <a:xfrm>
                <a:off x="5161281" y="3917781"/>
                <a:ext cx="1205071" cy="504826"/>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a:extLst>
                  <a:ext uri="{FF2B5EF4-FFF2-40B4-BE49-F238E27FC236}">
                    <a16:creationId xmlns:a16="http://schemas.microsoft.com/office/drawing/2014/main" id="{5CB0583E-40FD-4A11-B11C-8B04E7FFFC91}"/>
                  </a:ext>
                </a:extLst>
              </p:cNvPr>
              <p:cNvCxnSpPr>
                <a:cxnSpLocks/>
              </p:cNvCxnSpPr>
              <p:nvPr/>
            </p:nvCxnSpPr>
            <p:spPr>
              <a:xfrm>
                <a:off x="5161281"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BD624475-BA21-4956-BB16-4CE73CD139D9}"/>
                  </a:ext>
                </a:extLst>
              </p:cNvPr>
              <p:cNvCxnSpPr>
                <a:cxnSpLocks/>
              </p:cNvCxnSpPr>
              <p:nvPr/>
            </p:nvCxnSpPr>
            <p:spPr>
              <a:xfrm>
                <a:off x="6366352"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86BD9CFF-614A-4E6C-9A45-620DB7CD0A7F}"/>
                  </a:ext>
                </a:extLst>
              </p:cNvPr>
              <p:cNvSpPr/>
              <p:nvPr/>
            </p:nvSpPr>
            <p:spPr>
              <a:xfrm>
                <a:off x="7255828" y="3657764"/>
                <a:ext cx="1205071" cy="764843"/>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a:extLst>
                  <a:ext uri="{FF2B5EF4-FFF2-40B4-BE49-F238E27FC236}">
                    <a16:creationId xmlns:a16="http://schemas.microsoft.com/office/drawing/2014/main" id="{B9B4E397-9F7A-45D7-B127-3CF47BC3CF64}"/>
                  </a:ext>
                </a:extLst>
              </p:cNvPr>
              <p:cNvCxnSpPr>
                <a:cxnSpLocks/>
              </p:cNvCxnSpPr>
              <p:nvPr/>
            </p:nvCxnSpPr>
            <p:spPr>
              <a:xfrm>
                <a:off x="7255828"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51B067AC-0684-4CD2-A00A-7C4E9F8E8E50}"/>
                  </a:ext>
                </a:extLst>
              </p:cNvPr>
              <p:cNvCxnSpPr>
                <a:cxnSpLocks/>
              </p:cNvCxnSpPr>
              <p:nvPr/>
            </p:nvCxnSpPr>
            <p:spPr>
              <a:xfrm>
                <a:off x="8460899"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D6E7151D-C500-4CDD-95E1-C7FFED1AF53F}"/>
                  </a:ext>
                </a:extLst>
              </p:cNvPr>
              <p:cNvCxnSpPr>
                <a:cxnSpLocks/>
              </p:cNvCxnSpPr>
              <p:nvPr/>
            </p:nvCxnSpPr>
            <p:spPr>
              <a:xfrm>
                <a:off x="5161281" y="3657764"/>
                <a:ext cx="1205071"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 name="箭头: 右 17">
                <a:extLst>
                  <a:ext uri="{FF2B5EF4-FFF2-40B4-BE49-F238E27FC236}">
                    <a16:creationId xmlns:a16="http://schemas.microsoft.com/office/drawing/2014/main" id="{D2C7467D-195A-47B5-928D-D9622AA0EFDF}"/>
                  </a:ext>
                </a:extLst>
              </p:cNvPr>
              <p:cNvSpPr/>
              <p:nvPr/>
            </p:nvSpPr>
            <p:spPr>
              <a:xfrm>
                <a:off x="6540659" y="3757919"/>
                <a:ext cx="589280" cy="319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4E471F1C-3C3D-45B2-B2D0-515EA1A2ED43}"/>
                  </a:ext>
                </a:extLst>
              </p:cNvPr>
              <p:cNvSpPr/>
              <p:nvPr/>
            </p:nvSpPr>
            <p:spPr>
              <a:xfrm>
                <a:off x="5504688" y="3364992"/>
                <a:ext cx="429768" cy="525197"/>
              </a:xfrm>
              <a:prstGeom prst="rect">
                <a:avLst/>
              </a:prstGeom>
              <a:solidFill>
                <a:srgbClr val="0080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07715791-5C4D-44E2-8966-1B35FACA46F3}"/>
                  </a:ext>
                </a:extLst>
              </p:cNvPr>
              <p:cNvSpPr txBox="1"/>
              <p:nvPr/>
            </p:nvSpPr>
            <p:spPr>
              <a:xfrm>
                <a:off x="5471247" y="2471491"/>
                <a:ext cx="510076"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e</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7DC33D1F-3224-498C-8BD2-D021F05C6D4A}"/>
                  </a:ext>
                </a:extLst>
              </p:cNvPr>
              <p:cNvSpPr txBox="1"/>
              <p:nvPr/>
            </p:nvSpPr>
            <p:spPr>
              <a:xfrm>
                <a:off x="5340969" y="3895405"/>
                <a:ext cx="470000"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i</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8C00849B-E394-464F-BB14-4F1E41E02394}"/>
                  </a:ext>
                </a:extLst>
              </p:cNvPr>
              <p:cNvSpPr txBox="1"/>
              <p:nvPr/>
            </p:nvSpPr>
            <p:spPr>
              <a:xfrm>
                <a:off x="5229168" y="4422282"/>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1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1</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CF844A8D-229F-44EC-BC01-5DCCD8B22AD0}"/>
                  </a:ext>
                </a:extLst>
              </p:cNvPr>
              <p:cNvSpPr txBox="1"/>
              <p:nvPr/>
            </p:nvSpPr>
            <p:spPr>
              <a:xfrm>
                <a:off x="7327608" y="4422282"/>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2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2</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7DC33D1F-3224-498C-8BD2-D021F05C6D4A}"/>
                  </a:ext>
                </a:extLst>
              </p:cNvPr>
              <p:cNvSpPr txBox="1"/>
              <p:nvPr/>
            </p:nvSpPr>
            <p:spPr>
              <a:xfrm>
                <a:off x="5468985" y="3410773"/>
                <a:ext cx="492443" cy="461665"/>
              </a:xfrm>
              <a:prstGeom prst="rect">
                <a:avLst/>
              </a:prstGeom>
              <a:noFill/>
            </p:spPr>
            <p:txBody>
              <a:bodyPr wrap="none" rtlCol="0">
                <a:spAutoFit/>
              </a:bodyPr>
              <a:lstStyle/>
              <a:p>
                <a:r>
                  <a:rPr lang="zh-CN" altLang="en-US" sz="2400" b="1" dirty="0">
                    <a:latin typeface="Times New Roman" panose="02020603050405020304" pitchFamily="18" charset="0"/>
                    <a:cs typeface="Times New Roman" panose="02020603050405020304" pitchFamily="18" charset="0"/>
                  </a:rPr>
                  <a:t>水</a:t>
                </a:r>
                <a:endParaRPr lang="zh-CN" altLang="en-US" sz="2400" b="1" baseline="-25000" dirty="0">
                  <a:latin typeface="Times New Roman" panose="02020603050405020304" pitchFamily="18" charset="0"/>
                  <a:cs typeface="Times New Roman" panose="02020603050405020304" pitchFamily="18" charset="0"/>
                </a:endParaRPr>
              </a:p>
            </p:txBody>
          </p:sp>
          <p:sp>
            <p:nvSpPr>
              <p:cNvPr id="51" name="矩形 50">
                <a:extLst>
                  <a:ext uri="{FF2B5EF4-FFF2-40B4-BE49-F238E27FC236}">
                    <a16:creationId xmlns:a16="http://schemas.microsoft.com/office/drawing/2014/main" id="{4E471F1C-3C3D-45B2-B2D0-515EA1A2ED43}"/>
                  </a:ext>
                </a:extLst>
              </p:cNvPr>
              <p:cNvSpPr/>
              <p:nvPr/>
            </p:nvSpPr>
            <p:spPr>
              <a:xfrm>
                <a:off x="7632161" y="3494478"/>
                <a:ext cx="429768" cy="170557"/>
              </a:xfrm>
              <a:prstGeom prst="rect">
                <a:avLst/>
              </a:prstGeom>
              <a:solidFill>
                <a:srgbClr val="0080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a:extLst>
                  <a:ext uri="{FF2B5EF4-FFF2-40B4-BE49-F238E27FC236}">
                    <a16:creationId xmlns:a16="http://schemas.microsoft.com/office/drawing/2014/main" id="{7DC33D1F-3224-498C-8BD2-D021F05C6D4A}"/>
                  </a:ext>
                </a:extLst>
              </p:cNvPr>
              <p:cNvSpPr txBox="1"/>
              <p:nvPr/>
            </p:nvSpPr>
            <p:spPr>
              <a:xfrm>
                <a:off x="7596458" y="3185619"/>
                <a:ext cx="184731" cy="338554"/>
              </a:xfrm>
              <a:prstGeom prst="rect">
                <a:avLst/>
              </a:prstGeom>
              <a:noFill/>
            </p:spPr>
            <p:txBody>
              <a:bodyPr wrap="none" rtlCol="0">
                <a:spAutoFit/>
              </a:bodyPr>
              <a:lstStyle/>
              <a:p>
                <a:endParaRPr lang="zh-CN" altLang="en-US" sz="2400" b="1" baseline="-25000" dirty="0">
                  <a:latin typeface="Times New Roman" panose="02020603050405020304" pitchFamily="18" charset="0"/>
                  <a:cs typeface="Times New Roman" panose="02020603050405020304" pitchFamily="18" charset="0"/>
                </a:endParaRPr>
              </a:p>
            </p:txBody>
          </p:sp>
          <p:sp>
            <p:nvSpPr>
              <p:cNvPr id="62" name="文本框 61">
                <a:extLst>
                  <a:ext uri="{FF2B5EF4-FFF2-40B4-BE49-F238E27FC236}">
                    <a16:creationId xmlns:a16="http://schemas.microsoft.com/office/drawing/2014/main" id="{07715791-5C4D-44E2-8966-1B35FACA46F3}"/>
                  </a:ext>
                </a:extLst>
              </p:cNvPr>
              <p:cNvSpPr txBox="1"/>
              <p:nvPr/>
            </p:nvSpPr>
            <p:spPr>
              <a:xfrm>
                <a:off x="6215713" y="2439123"/>
                <a:ext cx="1479892" cy="523220"/>
              </a:xfrm>
              <a:prstGeom prst="rect">
                <a:avLst/>
              </a:prstGeom>
              <a:noFill/>
            </p:spPr>
            <p:txBody>
              <a:bodyPr wrap="none" rtlCol="0">
                <a:spAutoFit/>
              </a:bodyPr>
              <a:lstStyle/>
              <a:p>
                <a:r>
                  <a:rPr lang="en-US" altLang="zh-CN" sz="2800" b="1" i="1" dirty="0" err="1" smtClean="0">
                    <a:latin typeface="Times New Roman" panose="02020603050405020304" pitchFamily="18" charset="0"/>
                    <a:cs typeface="Times New Roman" panose="02020603050405020304" pitchFamily="18" charset="0"/>
                  </a:rPr>
                  <a:t>P</a:t>
                </a:r>
                <a:r>
                  <a:rPr lang="en-US" altLang="zh-CN" sz="2800" b="1" i="1" baseline="-25000" dirty="0" err="1" smtClean="0">
                    <a:latin typeface="Times New Roman" panose="02020603050405020304" pitchFamily="18" charset="0"/>
                    <a:cs typeface="Times New Roman" panose="02020603050405020304" pitchFamily="18" charset="0"/>
                  </a:rPr>
                  <a:t>e</a:t>
                </a:r>
                <a:r>
                  <a:rPr lang="en-US" altLang="zh-CN" sz="2800" b="1" i="1" dirty="0" smtClean="0">
                    <a:latin typeface="Times New Roman" panose="02020603050405020304" pitchFamily="18" charset="0"/>
                    <a:cs typeface="Times New Roman" panose="02020603050405020304" pitchFamily="18" charset="0"/>
                  </a:rPr>
                  <a:t>=P</a:t>
                </a:r>
                <a:r>
                  <a:rPr lang="en-US" altLang="zh-CN" sz="2800" b="1" i="1" baseline="-25000" dirty="0" smtClean="0">
                    <a:latin typeface="Times New Roman" panose="02020603050405020304" pitchFamily="18" charset="0"/>
                    <a:cs typeface="Times New Roman" panose="02020603050405020304" pitchFamily="18" charset="0"/>
                  </a:rPr>
                  <a:t>i</a:t>
                </a:r>
                <a:r>
                  <a:rPr lang="en-US" altLang="zh-CN" sz="2800" b="1" i="1" dirty="0" smtClean="0">
                    <a:latin typeface="Times New Roman" panose="02020603050405020304" pitchFamily="18" charset="0"/>
                    <a:cs typeface="Times New Roman" panose="02020603050405020304" pitchFamily="18" charset="0"/>
                  </a:rPr>
                  <a:t>-</a:t>
                </a:r>
                <a:r>
                  <a:rPr lang="en-US" altLang="zh-CN" sz="2800" b="1" i="1" dirty="0" err="1" smtClean="0">
                    <a:latin typeface="Times New Roman" panose="02020603050405020304" pitchFamily="18" charset="0"/>
                    <a:cs typeface="Times New Roman" panose="02020603050405020304" pitchFamily="18" charset="0"/>
                  </a:rPr>
                  <a:t>dp</a:t>
                </a:r>
                <a:endParaRPr lang="zh-CN" altLang="en-US" sz="2800" b="1" i="1" baseline="-25000" dirty="0">
                  <a:latin typeface="Times New Roman" panose="02020603050405020304" pitchFamily="18" charset="0"/>
                  <a:cs typeface="Times New Roman" panose="02020603050405020304" pitchFamily="18" charset="0"/>
                </a:endParaRPr>
              </a:p>
            </p:txBody>
          </p:sp>
        </p:grpSp>
        <p:cxnSp>
          <p:nvCxnSpPr>
            <p:cNvPr id="26" name="直接连接符 25"/>
            <p:cNvCxnSpPr/>
            <p:nvPr/>
          </p:nvCxnSpPr>
          <p:spPr>
            <a:xfrm flipV="1">
              <a:off x="545322" y="3491228"/>
              <a:ext cx="0" cy="34747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975090" y="3491228"/>
              <a:ext cx="0" cy="34747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764778" y="3280916"/>
              <a:ext cx="356616" cy="3749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 name="椭圆 30"/>
            <p:cNvSpPr/>
            <p:nvPr/>
          </p:nvSpPr>
          <p:spPr>
            <a:xfrm>
              <a:off x="710962" y="3407511"/>
              <a:ext cx="45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22007" y="3417466"/>
              <a:ext cx="45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V="1">
              <a:off x="641947" y="3628530"/>
              <a:ext cx="50544" cy="55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flipV="1">
              <a:off x="739207" y="3546586"/>
              <a:ext cx="50544" cy="55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flipV="1">
              <a:off x="2672795" y="3380397"/>
              <a:ext cx="0" cy="54101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3102563" y="3371207"/>
              <a:ext cx="0" cy="55020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57" name="Object 4">
            <a:extLst>
              <a:ext uri="{FF2B5EF4-FFF2-40B4-BE49-F238E27FC236}">
                <a16:creationId xmlns:a16="http://schemas.microsoft.com/office/drawing/2014/main" id="{E41E7BD0-BDE7-4746-914D-878209381634}"/>
              </a:ext>
            </a:extLst>
          </p:cNvPr>
          <p:cNvGraphicFramePr>
            <a:graphicFrameLocks noChangeAspect="1"/>
          </p:cNvGraphicFramePr>
          <p:nvPr>
            <p:extLst>
              <p:ext uri="{D42A27DB-BD31-4B8C-83A1-F6EECF244321}">
                <p14:modId xmlns:p14="http://schemas.microsoft.com/office/powerpoint/2010/main" val="3070143820"/>
              </p:ext>
            </p:extLst>
          </p:nvPr>
        </p:nvGraphicFramePr>
        <p:xfrm>
          <a:off x="3857484" y="3013384"/>
          <a:ext cx="2514600" cy="617538"/>
        </p:xfrm>
        <a:graphic>
          <a:graphicData uri="http://schemas.openxmlformats.org/presentationml/2006/ole">
            <mc:AlternateContent xmlns:mc="http://schemas.openxmlformats.org/markup-compatibility/2006">
              <mc:Choice xmlns:v="urn:schemas-microsoft-com:vml" Requires="v">
                <p:oleObj spid="_x0000_s40158" r:id="rId3" imgW="1028520" imgH="253800" progId="Equation.DSMT4">
                  <p:embed/>
                </p:oleObj>
              </mc:Choice>
              <mc:Fallback>
                <p:oleObj r:id="rId3" imgW="1028520" imgH="253800" progId="Equation.DSMT4">
                  <p:embed/>
                  <p:pic>
                    <p:nvPicPr>
                      <p:cNvPr id="23556" name="Object 4">
                        <a:extLst>
                          <a:ext uri="{FF2B5EF4-FFF2-40B4-BE49-F238E27FC236}">
                            <a16:creationId xmlns:a16="http://schemas.microsoft.com/office/drawing/2014/main" id="{E41E7BD0-BDE7-4746-914D-878209381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484" y="3013384"/>
                        <a:ext cx="2514600"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 name="Object 5">
            <a:extLst>
              <a:ext uri="{FF2B5EF4-FFF2-40B4-BE49-F238E27FC236}">
                <a16:creationId xmlns:a16="http://schemas.microsoft.com/office/drawing/2014/main" id="{83E26AE4-639C-4636-B081-2C673C23BDC1}"/>
              </a:ext>
            </a:extLst>
          </p:cNvPr>
          <p:cNvGraphicFramePr>
            <a:graphicFrameLocks noChangeAspect="1"/>
          </p:cNvGraphicFramePr>
          <p:nvPr>
            <p:extLst>
              <p:ext uri="{D42A27DB-BD31-4B8C-83A1-F6EECF244321}">
                <p14:modId xmlns:p14="http://schemas.microsoft.com/office/powerpoint/2010/main" val="2413498765"/>
              </p:ext>
            </p:extLst>
          </p:nvPr>
        </p:nvGraphicFramePr>
        <p:xfrm>
          <a:off x="4505184" y="3589647"/>
          <a:ext cx="2057400" cy="957262"/>
        </p:xfrm>
        <a:graphic>
          <a:graphicData uri="http://schemas.openxmlformats.org/presentationml/2006/ole">
            <mc:AlternateContent xmlns:mc="http://schemas.openxmlformats.org/markup-compatibility/2006">
              <mc:Choice xmlns:v="urn:schemas-microsoft-com:vml" Requires="v">
                <p:oleObj spid="_x0000_s40159" r:id="rId5" imgW="761760" imgH="355320" progId="Equation.DSMT4">
                  <p:embed/>
                </p:oleObj>
              </mc:Choice>
              <mc:Fallback>
                <p:oleObj r:id="rId5" imgW="761760" imgH="355320" progId="Equation.DSMT4">
                  <p:embed/>
                  <p:pic>
                    <p:nvPicPr>
                      <p:cNvPr id="23557" name="Object 5">
                        <a:extLst>
                          <a:ext uri="{FF2B5EF4-FFF2-40B4-BE49-F238E27FC236}">
                            <a16:creationId xmlns:a16="http://schemas.microsoft.com/office/drawing/2014/main" id="{83E26AE4-639C-4636-B081-2C673C23BD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5184" y="3589647"/>
                        <a:ext cx="2057400" cy="95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 name="Object 8">
            <a:extLst>
              <a:ext uri="{FF2B5EF4-FFF2-40B4-BE49-F238E27FC236}">
                <a16:creationId xmlns:a16="http://schemas.microsoft.com/office/drawing/2014/main" id="{EBF98461-785E-454D-9B34-390019A9C924}"/>
              </a:ext>
            </a:extLst>
          </p:cNvPr>
          <p:cNvGraphicFramePr>
            <a:graphicFrameLocks noChangeAspect="1"/>
          </p:cNvGraphicFramePr>
          <p:nvPr>
            <p:extLst>
              <p:ext uri="{D42A27DB-BD31-4B8C-83A1-F6EECF244321}">
                <p14:modId xmlns:p14="http://schemas.microsoft.com/office/powerpoint/2010/main" val="989816956"/>
              </p:ext>
            </p:extLst>
          </p:nvPr>
        </p:nvGraphicFramePr>
        <p:xfrm>
          <a:off x="6376847" y="3084822"/>
          <a:ext cx="2514600" cy="549275"/>
        </p:xfrm>
        <a:graphic>
          <a:graphicData uri="http://schemas.openxmlformats.org/presentationml/2006/ole">
            <mc:AlternateContent xmlns:mc="http://schemas.openxmlformats.org/markup-compatibility/2006">
              <mc:Choice xmlns:v="urn:schemas-microsoft-com:vml" Requires="v">
                <p:oleObj spid="_x0000_s40160" r:id="rId7" imgW="1155600" imgH="253800" progId="Equation.DSMT4">
                  <p:embed/>
                </p:oleObj>
              </mc:Choice>
              <mc:Fallback>
                <p:oleObj r:id="rId7" imgW="1155600" imgH="253800" progId="Equation.DSMT4">
                  <p:embed/>
                  <p:pic>
                    <p:nvPicPr>
                      <p:cNvPr id="23560" name="Object 8">
                        <a:extLst>
                          <a:ext uri="{FF2B5EF4-FFF2-40B4-BE49-F238E27FC236}">
                            <a16:creationId xmlns:a16="http://schemas.microsoft.com/office/drawing/2014/main" id="{EBF98461-785E-454D-9B34-390019A9C9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6847" y="3084822"/>
                        <a:ext cx="2514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 name="Object 9">
            <a:extLst>
              <a:ext uri="{FF2B5EF4-FFF2-40B4-BE49-F238E27FC236}">
                <a16:creationId xmlns:a16="http://schemas.microsoft.com/office/drawing/2014/main" id="{B1097F14-E053-4B91-80B2-4B9484DC859D}"/>
              </a:ext>
            </a:extLst>
          </p:cNvPr>
          <p:cNvGraphicFramePr>
            <a:graphicFrameLocks noChangeAspect="1"/>
          </p:cNvGraphicFramePr>
          <p:nvPr>
            <p:extLst>
              <p:ext uri="{D42A27DB-BD31-4B8C-83A1-F6EECF244321}">
                <p14:modId xmlns:p14="http://schemas.microsoft.com/office/powerpoint/2010/main" val="881508168"/>
              </p:ext>
            </p:extLst>
          </p:nvPr>
        </p:nvGraphicFramePr>
        <p:xfrm>
          <a:off x="6810234" y="4597709"/>
          <a:ext cx="1752600" cy="989013"/>
        </p:xfrm>
        <a:graphic>
          <a:graphicData uri="http://schemas.openxmlformats.org/presentationml/2006/ole">
            <mc:AlternateContent xmlns:mc="http://schemas.openxmlformats.org/markup-compatibility/2006">
              <mc:Choice xmlns:v="urn:schemas-microsoft-com:vml" Requires="v">
                <p:oleObj spid="_x0000_s40161" r:id="rId9" imgW="761760" imgH="431640" progId="Equation.DSMT4">
                  <p:embed/>
                </p:oleObj>
              </mc:Choice>
              <mc:Fallback>
                <p:oleObj r:id="rId9" imgW="761760" imgH="431640" progId="Equation.DSMT4">
                  <p:embed/>
                  <p:pic>
                    <p:nvPicPr>
                      <p:cNvPr id="23561" name="Object 9">
                        <a:extLst>
                          <a:ext uri="{FF2B5EF4-FFF2-40B4-BE49-F238E27FC236}">
                            <a16:creationId xmlns:a16="http://schemas.microsoft.com/office/drawing/2014/main" id="{B1097F14-E053-4B91-80B2-4B9484DC85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0234" y="4597709"/>
                        <a:ext cx="1752600"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 name="Object 10">
            <a:extLst>
              <a:ext uri="{FF2B5EF4-FFF2-40B4-BE49-F238E27FC236}">
                <a16:creationId xmlns:a16="http://schemas.microsoft.com/office/drawing/2014/main" id="{BF5E5F69-1A6C-4041-A17B-ECBA500E31DA}"/>
              </a:ext>
            </a:extLst>
          </p:cNvPr>
          <p:cNvGraphicFramePr>
            <a:graphicFrameLocks noChangeAspect="1"/>
          </p:cNvGraphicFramePr>
          <p:nvPr>
            <p:extLst>
              <p:ext uri="{D42A27DB-BD31-4B8C-83A1-F6EECF244321}">
                <p14:modId xmlns:p14="http://schemas.microsoft.com/office/powerpoint/2010/main" val="49760692"/>
              </p:ext>
            </p:extLst>
          </p:nvPr>
        </p:nvGraphicFramePr>
        <p:xfrm>
          <a:off x="4505184" y="4597709"/>
          <a:ext cx="2362200" cy="971550"/>
        </p:xfrm>
        <a:graphic>
          <a:graphicData uri="http://schemas.openxmlformats.org/presentationml/2006/ole">
            <mc:AlternateContent xmlns:mc="http://schemas.openxmlformats.org/markup-compatibility/2006">
              <mc:Choice xmlns:v="urn:schemas-microsoft-com:vml" Requires="v">
                <p:oleObj spid="_x0000_s40162" r:id="rId11" imgW="952200" imgH="393480" progId="Equation.DSMT4">
                  <p:embed/>
                </p:oleObj>
              </mc:Choice>
              <mc:Fallback>
                <p:oleObj r:id="rId11" imgW="952200" imgH="393480" progId="Equation.DSMT4">
                  <p:embed/>
                  <p:pic>
                    <p:nvPicPr>
                      <p:cNvPr id="23562" name="Object 10">
                        <a:extLst>
                          <a:ext uri="{FF2B5EF4-FFF2-40B4-BE49-F238E27FC236}">
                            <a16:creationId xmlns:a16="http://schemas.microsoft.com/office/drawing/2014/main" id="{BF5E5F69-1A6C-4041-A17B-ECBA500E31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5184" y="4597709"/>
                        <a:ext cx="23622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3" name="Picture 6" descr="1_27_3">
            <a:hlinkClick r:id="" action="ppaction://hlinkshowjump?jump=nextslide"/>
            <a:extLst>
              <a:ext uri="{FF2B5EF4-FFF2-40B4-BE49-F238E27FC236}">
                <a16:creationId xmlns:a16="http://schemas.microsoft.com/office/drawing/2014/main" id="{5B7FE693-AD5F-4AE3-B5E8-B13512E0AAA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977" y="5010560"/>
            <a:ext cx="1896978" cy="159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11">
            <a:extLst>
              <a:ext uri="{FF2B5EF4-FFF2-40B4-BE49-F238E27FC236}">
                <a16:creationId xmlns:a16="http://schemas.microsoft.com/office/drawing/2014/main" id="{521C0543-13B3-4370-A84B-D8D0E8BEF24D}"/>
              </a:ext>
            </a:extLst>
          </p:cNvPr>
          <p:cNvSpPr txBox="1">
            <a:spLocks noChangeArrowheads="1"/>
          </p:cNvSpPr>
          <p:nvPr/>
        </p:nvSpPr>
        <p:spPr bwMode="auto">
          <a:xfrm>
            <a:off x="2372988" y="5978989"/>
            <a:ext cx="6649631" cy="369332"/>
          </a:xfrm>
          <a:prstGeom prst="rect">
            <a:avLst/>
          </a:prstGeom>
          <a:noFill/>
          <a:ln>
            <a:noFill/>
          </a:ln>
        </p:spPr>
        <p:txBody>
          <a:bodyPr wrap="squar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400" dirty="0">
                <a:latin typeface="Times New Roman" panose="02020603050405020304" pitchFamily="18" charset="0"/>
              </a:rPr>
              <a:t>这种过程近似地可看作可逆过程，所作的功最大。</a:t>
            </a:r>
          </a:p>
        </p:txBody>
      </p:sp>
    </p:spTree>
    <p:extLst>
      <p:ext uri="{BB962C8B-B14F-4D97-AF65-F5344CB8AC3E}">
        <p14:creationId xmlns:p14="http://schemas.microsoft.com/office/powerpoint/2010/main" val="323103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left)">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left)">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left)">
                                      <p:cBhvr>
                                        <p:cTn id="4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C35BF19-E78A-4E65-B870-41448021EC99}"/>
              </a:ext>
            </a:extLst>
          </p:cNvPr>
          <p:cNvSpPr>
            <a:spLocks noGrp="1" noChangeArrowheads="1"/>
          </p:cNvSpPr>
          <p:nvPr>
            <p:ph type="title"/>
          </p:nvPr>
        </p:nvSpPr>
        <p:spPr>
          <a:xfrm>
            <a:off x="1187450" y="188913"/>
            <a:ext cx="5761038" cy="720725"/>
          </a:xfrm>
          <a:noFill/>
        </p:spPr>
        <p:txBody>
          <a:bodyPr/>
          <a:lstStyle/>
          <a:p>
            <a:pPr algn="l" eaLnBrk="1" hangingPunct="1"/>
            <a:r>
              <a:rPr lang="zh-CN" altLang="zh-CN" sz="3200" b="1">
                <a:solidFill>
                  <a:srgbClr val="FF0000"/>
                </a:solidFill>
                <a:latin typeface="黑体" panose="02010609060101010101" pitchFamily="49" charset="-122"/>
                <a:ea typeface="黑体" panose="02010609060101010101" pitchFamily="49" charset="-122"/>
              </a:rPr>
              <a:t>分析各种过程的膨胀功,结论?</a:t>
            </a:r>
          </a:p>
        </p:txBody>
      </p:sp>
      <p:pic>
        <p:nvPicPr>
          <p:cNvPr id="52227" name="Picture 3">
            <a:extLst>
              <a:ext uri="{FF2B5EF4-FFF2-40B4-BE49-F238E27FC236}">
                <a16:creationId xmlns:a16="http://schemas.microsoft.com/office/drawing/2014/main" id="{7BCD170A-3537-4D9E-AE34-D8D8AED0E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882" y="3102927"/>
            <a:ext cx="16176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a:extLst>
              <a:ext uri="{FF2B5EF4-FFF2-40B4-BE49-F238E27FC236}">
                <a16:creationId xmlns:a16="http://schemas.microsoft.com/office/drawing/2014/main" id="{9A78D2C7-DE09-4803-AD3B-CD6C9B99A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068638"/>
            <a:ext cx="16287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a:extLst>
              <a:ext uri="{FF2B5EF4-FFF2-40B4-BE49-F238E27FC236}">
                <a16:creationId xmlns:a16="http://schemas.microsoft.com/office/drawing/2014/main" id="{440119E0-9B8E-4FB1-9202-E5ACFFCEF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125538"/>
            <a:ext cx="16033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a:extLst>
              <a:ext uri="{FF2B5EF4-FFF2-40B4-BE49-F238E27FC236}">
                <a16:creationId xmlns:a16="http://schemas.microsoft.com/office/drawing/2014/main" id="{83B6B698-FE45-4C81-BC76-8FC7FC40BE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075" y="1181417"/>
            <a:ext cx="1543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7">
            <a:extLst>
              <a:ext uri="{FF2B5EF4-FFF2-40B4-BE49-F238E27FC236}">
                <a16:creationId xmlns:a16="http://schemas.microsoft.com/office/drawing/2014/main" id="{E2182543-468E-4C41-BB35-9C6E909062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1476" y="1248727"/>
            <a:ext cx="32623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8">
            <a:extLst>
              <a:ext uri="{FF2B5EF4-FFF2-40B4-BE49-F238E27FC236}">
                <a16:creationId xmlns:a16="http://schemas.microsoft.com/office/drawing/2014/main" id="{34254E6E-3A5B-46D2-9EFB-41539A912389}"/>
              </a:ext>
            </a:extLst>
          </p:cNvPr>
          <p:cNvSpPr>
            <a:spLocks noGrp="1" noChangeArrowheads="1"/>
          </p:cNvSpPr>
          <p:nvPr>
            <p:ph type="body" sz="half" idx="1"/>
          </p:nvPr>
        </p:nvSpPr>
        <p:spPr>
          <a:xfrm>
            <a:off x="284480" y="5054917"/>
            <a:ext cx="9066213" cy="1657350"/>
          </a:xfrm>
          <a:noFill/>
        </p:spPr>
        <p:txBody>
          <a:bodyPr/>
          <a:lstStyle/>
          <a:p>
            <a:pPr eaLnBrk="1" hangingPunct="1">
              <a:lnSpc>
                <a:spcPct val="90000"/>
              </a:lnSpc>
              <a:buClr>
                <a:srgbClr val="FF0000"/>
              </a:buClr>
              <a:buFont typeface="Wingdings" panose="05000000000000000000" pitchFamily="2" charset="2"/>
              <a:buChar char="Ø"/>
            </a:pPr>
            <a:r>
              <a:rPr lang="zh-CN" altLang="zh-CN" b="1">
                <a:latin typeface="黑体" panose="02010609060101010101" pitchFamily="49" charset="-122"/>
                <a:ea typeface="黑体" panose="02010609060101010101" pitchFamily="49" charset="-122"/>
              </a:rPr>
              <a:t>无数次膨胀面积(蓝色)最大</a:t>
            </a:r>
            <a:endParaRPr lang="zh-CN" altLang="zh-CN">
              <a:latin typeface="黑体" panose="02010609060101010101" pitchFamily="49" charset="-122"/>
              <a:ea typeface="黑体" panose="02010609060101010101" pitchFamily="49" charset="-122"/>
            </a:endParaRPr>
          </a:p>
          <a:p>
            <a:pPr eaLnBrk="1" hangingPunct="1">
              <a:lnSpc>
                <a:spcPct val="90000"/>
              </a:lnSpc>
              <a:buClr>
                <a:srgbClr val="FF0000"/>
              </a:buClr>
              <a:buFont typeface="Wingdings" panose="05000000000000000000" pitchFamily="2" charset="2"/>
              <a:buChar char="Ø"/>
            </a:pPr>
            <a:r>
              <a:rPr lang="zh-CN" altLang="zh-CN" b="1">
                <a:latin typeface="黑体" panose="02010609060101010101" pitchFamily="49" charset="-122"/>
                <a:ea typeface="黑体" panose="02010609060101010101" pitchFamily="49" charset="-122"/>
              </a:rPr>
              <a:t>有最大功</a:t>
            </a:r>
          </a:p>
          <a:p>
            <a:pPr eaLnBrk="1" hangingPunct="1">
              <a:lnSpc>
                <a:spcPct val="90000"/>
              </a:lnSpc>
              <a:buClr>
                <a:srgbClr val="FF0000"/>
              </a:buClr>
              <a:buFont typeface="Wingdings" panose="05000000000000000000" pitchFamily="2" charset="2"/>
              <a:buChar char="Ø"/>
            </a:pPr>
            <a:r>
              <a:rPr lang="zh-CN" altLang="zh-CN" b="1">
                <a:latin typeface="黑体" panose="02010609060101010101" pitchFamily="49" charset="-122"/>
                <a:ea typeface="黑体" panose="02010609060101010101" pitchFamily="49" charset="-122"/>
              </a:rPr>
              <a:t>分无数次缓慢膨胀时体系作功最大</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a:extLst>
              <a:ext uri="{FF2B5EF4-FFF2-40B4-BE49-F238E27FC236}">
                <a16:creationId xmlns:a16="http://schemas.microsoft.com/office/drawing/2014/main" id="{60053B37-9CC4-4A2E-B64C-217DDB236D54}"/>
              </a:ext>
            </a:extLst>
          </p:cNvPr>
          <p:cNvSpPr txBox="1">
            <a:spLocks noChangeArrowheads="1"/>
          </p:cNvSpPr>
          <p:nvPr/>
        </p:nvSpPr>
        <p:spPr bwMode="auto">
          <a:xfrm>
            <a:off x="323850" y="2924175"/>
            <a:ext cx="3140075" cy="427038"/>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solidFill>
                  <a:srgbClr val="FF3300"/>
                </a:solidFill>
                <a:latin typeface="Arial" panose="020B0604020202020204" pitchFamily="34" charset="0"/>
              </a:rPr>
              <a:t>1.一次等外压压缩</a:t>
            </a:r>
            <a:r>
              <a:rPr lang="zh-CN" altLang="zh-CN" sz="2800">
                <a:latin typeface="Arial" panose="020B0604020202020204" pitchFamily="34" charset="0"/>
              </a:rPr>
              <a:t>    </a:t>
            </a:r>
          </a:p>
        </p:txBody>
      </p:sp>
      <p:graphicFrame>
        <p:nvGraphicFramePr>
          <p:cNvPr id="25604" name="Object 4">
            <a:extLst>
              <a:ext uri="{FF2B5EF4-FFF2-40B4-BE49-F238E27FC236}">
                <a16:creationId xmlns:a16="http://schemas.microsoft.com/office/drawing/2014/main" id="{954877B4-912B-4167-A67F-4BB833DC0EC2}"/>
              </a:ext>
            </a:extLst>
          </p:cNvPr>
          <p:cNvGraphicFramePr>
            <a:graphicFrameLocks noChangeAspect="1"/>
          </p:cNvGraphicFramePr>
          <p:nvPr/>
        </p:nvGraphicFramePr>
        <p:xfrm>
          <a:off x="684213" y="5229225"/>
          <a:ext cx="3400425" cy="723900"/>
        </p:xfrm>
        <a:graphic>
          <a:graphicData uri="http://schemas.openxmlformats.org/presentationml/2006/ole">
            <mc:AlternateContent xmlns:mc="http://schemas.openxmlformats.org/markup-compatibility/2006">
              <mc:Choice xmlns:v="urn:schemas-microsoft-com:vml" Requires="v">
                <p:oleObj spid="_x0000_s13836" r:id="rId3" imgW="1181930" imgH="254427" progId="Equation.DSMT4">
                  <p:embed/>
                </p:oleObj>
              </mc:Choice>
              <mc:Fallback>
                <p:oleObj r:id="rId3" imgW="1181930" imgH="254427" progId="Equation.DSMT4">
                  <p:embed/>
                  <p:pic>
                    <p:nvPicPr>
                      <p:cNvPr id="25604" name="Object 4">
                        <a:extLst>
                          <a:ext uri="{FF2B5EF4-FFF2-40B4-BE49-F238E27FC236}">
                            <a16:creationId xmlns:a16="http://schemas.microsoft.com/office/drawing/2014/main" id="{954877B4-912B-4167-A67F-4BB833DC0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5229225"/>
                        <a:ext cx="3400425"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5">
            <a:extLst>
              <a:ext uri="{FF2B5EF4-FFF2-40B4-BE49-F238E27FC236}">
                <a16:creationId xmlns:a16="http://schemas.microsoft.com/office/drawing/2014/main" id="{37C50F0A-30FE-4F26-AE3E-202DB6D1F669}"/>
              </a:ext>
            </a:extLst>
          </p:cNvPr>
          <p:cNvGrpSpPr>
            <a:grpSpLocks/>
          </p:cNvGrpSpPr>
          <p:nvPr/>
        </p:nvGrpSpPr>
        <p:grpSpPr bwMode="auto">
          <a:xfrm>
            <a:off x="0" y="3716338"/>
            <a:ext cx="5076825" cy="1296987"/>
            <a:chOff x="0" y="0"/>
            <a:chExt cx="3216" cy="817"/>
          </a:xfrm>
          <a:noFill/>
        </p:grpSpPr>
        <p:sp>
          <p:nvSpPr>
            <p:cNvPr id="12303" name="Text Box 6">
              <a:extLst>
                <a:ext uri="{FF2B5EF4-FFF2-40B4-BE49-F238E27FC236}">
                  <a16:creationId xmlns:a16="http://schemas.microsoft.com/office/drawing/2014/main" id="{C17F4AA6-64B3-48CD-92EA-C9012116066A}"/>
                </a:ext>
              </a:extLst>
            </p:cNvPr>
            <p:cNvSpPr txBox="1">
              <a:spLocks noChangeArrowheads="1"/>
            </p:cNvSpPr>
            <p:nvPr/>
          </p:nvSpPr>
          <p:spPr bwMode="auto">
            <a:xfrm>
              <a:off x="0" y="10"/>
              <a:ext cx="3216" cy="8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en-US" sz="2800" dirty="0">
                  <a:latin typeface="Arial" panose="020B0604020202020204" pitchFamily="34" charset="0"/>
                </a:rPr>
                <a:t>    在外压为   下，一次从    压缩到    ，环境对体系所作的功（即体系得到的功）为：</a:t>
              </a:r>
            </a:p>
          </p:txBody>
        </p:sp>
        <p:graphicFrame>
          <p:nvGraphicFramePr>
            <p:cNvPr id="12293" name="Object 7">
              <a:extLst>
                <a:ext uri="{FF2B5EF4-FFF2-40B4-BE49-F238E27FC236}">
                  <a16:creationId xmlns:a16="http://schemas.microsoft.com/office/drawing/2014/main" id="{538859F2-4E42-45FB-BE22-B94C1CB086B7}"/>
                </a:ext>
              </a:extLst>
            </p:cNvPr>
            <p:cNvGraphicFramePr>
              <a:graphicFrameLocks noChangeAspect="1"/>
            </p:cNvGraphicFramePr>
            <p:nvPr/>
          </p:nvGraphicFramePr>
          <p:xfrm>
            <a:off x="1200" y="0"/>
            <a:ext cx="224" cy="272"/>
          </p:xfrm>
          <a:graphic>
            <a:graphicData uri="http://schemas.openxmlformats.org/presentationml/2006/ole">
              <mc:AlternateContent xmlns:mc="http://schemas.openxmlformats.org/markup-compatibility/2006">
                <mc:Choice xmlns:v="urn:schemas-microsoft-com:vml" Requires="v">
                  <p:oleObj spid="_x0000_s13837" r:id="rId5" imgW="178504" imgH="216687" progId="Equation.DSMT4">
                    <p:embed/>
                  </p:oleObj>
                </mc:Choice>
                <mc:Fallback>
                  <p:oleObj r:id="rId5" imgW="178504" imgH="216687" progId="Equation.DSMT4">
                    <p:embed/>
                    <p:pic>
                      <p:nvPicPr>
                        <p:cNvPr id="12293" name="Object 7">
                          <a:extLst>
                            <a:ext uri="{FF2B5EF4-FFF2-40B4-BE49-F238E27FC236}">
                              <a16:creationId xmlns:a16="http://schemas.microsoft.com/office/drawing/2014/main" id="{538859F2-4E42-45FB-BE22-B94C1CB086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 y="0"/>
                          <a:ext cx="224"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4" name="Object 8">
              <a:extLst>
                <a:ext uri="{FF2B5EF4-FFF2-40B4-BE49-F238E27FC236}">
                  <a16:creationId xmlns:a16="http://schemas.microsoft.com/office/drawing/2014/main" id="{1852E094-458B-4C0D-9C95-D88D905AD73C}"/>
                </a:ext>
              </a:extLst>
            </p:cNvPr>
            <p:cNvGraphicFramePr>
              <a:graphicFrameLocks noChangeAspect="1"/>
            </p:cNvGraphicFramePr>
            <p:nvPr/>
          </p:nvGraphicFramePr>
          <p:xfrm>
            <a:off x="2520" y="21"/>
            <a:ext cx="208" cy="272"/>
          </p:xfrm>
          <a:graphic>
            <a:graphicData uri="http://schemas.openxmlformats.org/presentationml/2006/ole">
              <mc:AlternateContent xmlns:mc="http://schemas.openxmlformats.org/markup-compatibility/2006">
                <mc:Choice xmlns:v="urn:schemas-microsoft-com:vml" Requires="v">
                  <p:oleObj spid="_x0000_s13838" r:id="rId7" imgW="164880" imgH="215640" progId="Equation.DSMT4">
                    <p:embed/>
                  </p:oleObj>
                </mc:Choice>
                <mc:Fallback>
                  <p:oleObj r:id="rId7" imgW="164880" imgH="215640" progId="Equation.DSMT4">
                    <p:embed/>
                    <p:pic>
                      <p:nvPicPr>
                        <p:cNvPr id="12294" name="Object 8">
                          <a:extLst>
                            <a:ext uri="{FF2B5EF4-FFF2-40B4-BE49-F238E27FC236}">
                              <a16:creationId xmlns:a16="http://schemas.microsoft.com/office/drawing/2014/main" id="{1852E094-458B-4C0D-9C95-D88D905AD7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0" y="21"/>
                          <a:ext cx="208"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5" name="Object 9">
              <a:extLst>
                <a:ext uri="{FF2B5EF4-FFF2-40B4-BE49-F238E27FC236}">
                  <a16:creationId xmlns:a16="http://schemas.microsoft.com/office/drawing/2014/main" id="{DC12CED4-F5A2-45C9-B5AC-2C9CCAFB4EC7}"/>
                </a:ext>
              </a:extLst>
            </p:cNvPr>
            <p:cNvGraphicFramePr>
              <a:graphicFrameLocks noChangeAspect="1"/>
            </p:cNvGraphicFramePr>
            <p:nvPr/>
          </p:nvGraphicFramePr>
          <p:xfrm>
            <a:off x="538" y="284"/>
            <a:ext cx="192" cy="272"/>
          </p:xfrm>
          <a:graphic>
            <a:graphicData uri="http://schemas.openxmlformats.org/presentationml/2006/ole">
              <mc:AlternateContent xmlns:mc="http://schemas.openxmlformats.org/markup-compatibility/2006">
                <mc:Choice xmlns:v="urn:schemas-microsoft-com:vml" Requires="v">
                  <p:oleObj spid="_x0000_s13839" r:id="rId9" imgW="152280" imgH="215640" progId="Equation.DSMT4">
                    <p:embed/>
                  </p:oleObj>
                </mc:Choice>
                <mc:Fallback>
                  <p:oleObj r:id="rId9" imgW="152280" imgH="215640" progId="Equation.DSMT4">
                    <p:embed/>
                    <p:pic>
                      <p:nvPicPr>
                        <p:cNvPr id="12295" name="Object 9">
                          <a:extLst>
                            <a:ext uri="{FF2B5EF4-FFF2-40B4-BE49-F238E27FC236}">
                              <a16:creationId xmlns:a16="http://schemas.microsoft.com/office/drawing/2014/main" id="{DC12CED4-F5A2-45C9-B5AC-2C9CCAFB4E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 y="284"/>
                          <a:ext cx="192"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5610" name="Text Box 10">
            <a:extLst>
              <a:ext uri="{FF2B5EF4-FFF2-40B4-BE49-F238E27FC236}">
                <a16:creationId xmlns:a16="http://schemas.microsoft.com/office/drawing/2014/main" id="{3814EDE4-9BAA-44FB-AFBC-5273B43FD67E}"/>
              </a:ext>
            </a:extLst>
          </p:cNvPr>
          <p:cNvSpPr txBox="1">
            <a:spLocks noChangeArrowheads="1"/>
          </p:cNvSpPr>
          <p:nvPr/>
        </p:nvSpPr>
        <p:spPr bwMode="auto">
          <a:xfrm>
            <a:off x="304800" y="1300163"/>
            <a:ext cx="1736725" cy="427037"/>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en-US" sz="2800" dirty="0">
                <a:solidFill>
                  <a:srgbClr val="0000FF"/>
                </a:solidFill>
                <a:latin typeface="Arial" panose="020B0604020202020204" pitchFamily="34" charset="0"/>
              </a:rPr>
              <a:t>压缩过程</a:t>
            </a:r>
            <a:endParaRPr lang="zh-CN" altLang="en-US" sz="2800" dirty="0">
              <a:latin typeface="Arial" panose="020B0604020202020204" pitchFamily="34" charset="0"/>
            </a:endParaRPr>
          </a:p>
        </p:txBody>
      </p:sp>
      <p:grpSp>
        <p:nvGrpSpPr>
          <p:cNvPr id="3" name="Group 11">
            <a:extLst>
              <a:ext uri="{FF2B5EF4-FFF2-40B4-BE49-F238E27FC236}">
                <a16:creationId xmlns:a16="http://schemas.microsoft.com/office/drawing/2014/main" id="{60411A63-757E-4336-B15D-CAF2A453A1D9}"/>
              </a:ext>
            </a:extLst>
          </p:cNvPr>
          <p:cNvGrpSpPr>
            <a:grpSpLocks/>
          </p:cNvGrpSpPr>
          <p:nvPr/>
        </p:nvGrpSpPr>
        <p:grpSpPr bwMode="auto">
          <a:xfrm>
            <a:off x="179388" y="1844675"/>
            <a:ext cx="6645275" cy="858838"/>
            <a:chOff x="0" y="0"/>
            <a:chExt cx="4186" cy="541"/>
          </a:xfrm>
          <a:noFill/>
        </p:grpSpPr>
        <p:sp>
          <p:nvSpPr>
            <p:cNvPr id="12302" name="Text Box 12">
              <a:extLst>
                <a:ext uri="{FF2B5EF4-FFF2-40B4-BE49-F238E27FC236}">
                  <a16:creationId xmlns:a16="http://schemas.microsoft.com/office/drawing/2014/main" id="{FB55C5E5-0956-4F9C-AA86-6C29FE9EF343}"/>
                </a:ext>
              </a:extLst>
            </p:cNvPr>
            <p:cNvSpPr txBox="1">
              <a:spLocks noChangeArrowheads="1"/>
            </p:cNvSpPr>
            <p:nvPr/>
          </p:nvSpPr>
          <p:spPr bwMode="auto">
            <a:xfrm>
              <a:off x="0" y="3"/>
              <a:ext cx="4186"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en-US" sz="2800">
                  <a:latin typeface="Arial" panose="020B0604020202020204" pitchFamily="34" charset="0"/>
                </a:rPr>
                <a:t>将体积从    压缩到    ，有如下三种途径：</a:t>
              </a:r>
            </a:p>
          </p:txBody>
        </p:sp>
        <p:graphicFrame>
          <p:nvGraphicFramePr>
            <p:cNvPr id="12291" name="Object 13">
              <a:extLst>
                <a:ext uri="{FF2B5EF4-FFF2-40B4-BE49-F238E27FC236}">
                  <a16:creationId xmlns:a16="http://schemas.microsoft.com/office/drawing/2014/main" id="{7F370097-9CED-46F5-A6EE-28C9E9D40FB8}"/>
                </a:ext>
              </a:extLst>
            </p:cNvPr>
            <p:cNvGraphicFramePr>
              <a:graphicFrameLocks noChangeAspect="1"/>
            </p:cNvGraphicFramePr>
            <p:nvPr/>
          </p:nvGraphicFramePr>
          <p:xfrm>
            <a:off x="1872" y="0"/>
            <a:ext cx="192" cy="272"/>
          </p:xfrm>
          <a:graphic>
            <a:graphicData uri="http://schemas.openxmlformats.org/presentationml/2006/ole">
              <mc:AlternateContent xmlns:mc="http://schemas.openxmlformats.org/markup-compatibility/2006">
                <mc:Choice xmlns:v="urn:schemas-microsoft-com:vml" Requires="v">
                  <p:oleObj spid="_x0000_s13840" r:id="rId11" imgW="152280" imgH="215640" progId="Equation.DSMT4">
                    <p:embed/>
                  </p:oleObj>
                </mc:Choice>
                <mc:Fallback>
                  <p:oleObj r:id="rId11" imgW="152280" imgH="215640" progId="Equation.DSMT4">
                    <p:embed/>
                    <p:pic>
                      <p:nvPicPr>
                        <p:cNvPr id="12291" name="Object 13">
                          <a:extLst>
                            <a:ext uri="{FF2B5EF4-FFF2-40B4-BE49-F238E27FC236}">
                              <a16:creationId xmlns:a16="http://schemas.microsoft.com/office/drawing/2014/main" id="{7F370097-9CED-46F5-A6EE-28C9E9D40F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2" y="0"/>
                          <a:ext cx="192"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2" name="Object 14">
              <a:extLst>
                <a:ext uri="{FF2B5EF4-FFF2-40B4-BE49-F238E27FC236}">
                  <a16:creationId xmlns:a16="http://schemas.microsoft.com/office/drawing/2014/main" id="{649DDAC0-632E-49A4-8370-0523D431E5AF}"/>
                </a:ext>
              </a:extLst>
            </p:cNvPr>
            <p:cNvGraphicFramePr>
              <a:graphicFrameLocks noChangeAspect="1"/>
            </p:cNvGraphicFramePr>
            <p:nvPr/>
          </p:nvGraphicFramePr>
          <p:xfrm>
            <a:off x="960" y="3"/>
            <a:ext cx="208" cy="272"/>
          </p:xfrm>
          <a:graphic>
            <a:graphicData uri="http://schemas.openxmlformats.org/presentationml/2006/ole">
              <mc:AlternateContent xmlns:mc="http://schemas.openxmlformats.org/markup-compatibility/2006">
                <mc:Choice xmlns:v="urn:schemas-microsoft-com:vml" Requires="v">
                  <p:oleObj spid="_x0000_s13841" r:id="rId12" imgW="164880" imgH="215640" progId="Equation.DSMT4">
                    <p:embed/>
                  </p:oleObj>
                </mc:Choice>
                <mc:Fallback>
                  <p:oleObj r:id="rId12" imgW="164880" imgH="215640" progId="Equation.DSMT4">
                    <p:embed/>
                    <p:pic>
                      <p:nvPicPr>
                        <p:cNvPr id="12292" name="Object 14">
                          <a:extLst>
                            <a:ext uri="{FF2B5EF4-FFF2-40B4-BE49-F238E27FC236}">
                              <a16:creationId xmlns:a16="http://schemas.microsoft.com/office/drawing/2014/main" id="{649DDAC0-632E-49A4-8370-0523D431E5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 y="3"/>
                          <a:ext cx="208"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25615" name="Picture 15" descr="1_27+1">
            <a:hlinkClick r:id="" action="ppaction://hlinkshowjump?jump=nextslide"/>
            <a:extLst>
              <a:ext uri="{FF2B5EF4-FFF2-40B4-BE49-F238E27FC236}">
                <a16:creationId xmlns:a16="http://schemas.microsoft.com/office/drawing/2014/main" id="{AA166BB1-94FD-4FA4-88E5-54E3B2F70D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7898" y="2431098"/>
            <a:ext cx="4284662"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a:extLst>
              <a:ext uri="{FF2B5EF4-FFF2-40B4-BE49-F238E27FC236}">
                <a16:creationId xmlns:a16="http://schemas.microsoft.com/office/drawing/2014/main" id="{82F562F8-2D2E-45E3-99D8-425D58578AFD}"/>
              </a:ext>
            </a:extLst>
          </p:cNvPr>
          <p:cNvSpPr>
            <a:spLocks noGrp="1" noChangeArrowheads="1"/>
          </p:cNvSpPr>
          <p:nvPr>
            <p:ph type="title"/>
          </p:nvPr>
        </p:nvSpPr>
        <p:spPr>
          <a:xfrm>
            <a:off x="731044" y="195263"/>
            <a:ext cx="5113338" cy="609600"/>
          </a:xfrm>
        </p:spPr>
        <p:txBody>
          <a:bodyPr>
            <a:normAutofit fontScale="90000"/>
          </a:bodyPr>
          <a:lstStyle/>
          <a:p>
            <a:pPr eaLnBrk="1" hangingPunct="1"/>
            <a:r>
              <a:rPr lang="zh-CN" altLang="zh-CN" i="1" dirty="0">
                <a:solidFill>
                  <a:srgbClr val="FFFF00"/>
                </a:solidFill>
                <a:latin typeface="隶书" pitchFamily="49" charset="-122"/>
                <a:ea typeface="隶书" pitchFamily="49" charset="-122"/>
              </a:rPr>
              <a:t>    </a:t>
            </a:r>
            <a:r>
              <a:rPr lang="zh-CN" altLang="zh-CN" sz="3600" b="1" dirty="0">
                <a:solidFill>
                  <a:schemeClr val="tx1"/>
                </a:solidFill>
                <a:latin typeface="黑体" panose="02010609060101010101" pitchFamily="49" charset="-122"/>
                <a:ea typeface="黑体" panose="02010609060101010101" pitchFamily="49" charset="-122"/>
              </a:rPr>
              <a:t>功与过程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strips(downRight)">
                                      <p:cBhvr>
                                        <p:cTn id="7" dur="500"/>
                                        <p:tgtEl>
                                          <p:spTgt spid="25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nodeType="clickEffect">
                                  <p:stCondLst>
                                    <p:cond delay="0"/>
                                  </p:stCondLst>
                                  <p:childTnLst>
                                    <p:set>
                                      <p:cBhvr>
                                        <p:cTn id="16" dur="1" fill="hold">
                                          <p:stCondLst>
                                            <p:cond delay="0"/>
                                          </p:stCondLst>
                                        </p:cTn>
                                        <p:tgtEl>
                                          <p:spTgt spid="25615"/>
                                        </p:tgtEl>
                                        <p:attrNameLst>
                                          <p:attrName>style.visibility</p:attrName>
                                        </p:attrNameLst>
                                      </p:cBhvr>
                                      <p:to>
                                        <p:strVal val="visible"/>
                                      </p:to>
                                    </p:set>
                                    <p:animEffect transition="in" filter="strips(upLeft)">
                                      <p:cBhvr>
                                        <p:cTn id="17" dur="500"/>
                                        <p:tgtEl>
                                          <p:spTgt spid="25615"/>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25603"/>
                                        </p:tgtEl>
                                        <p:attrNameLst>
                                          <p:attrName>style.visibility</p:attrName>
                                        </p:attrNameLst>
                                      </p:cBhvr>
                                      <p:to>
                                        <p:strVal val="visible"/>
                                      </p:to>
                                    </p:set>
                                    <p:animEffect transition="in" filter="strips(downRight)">
                                      <p:cBhvr>
                                        <p:cTn id="20" dur="500"/>
                                        <p:tgtEl>
                                          <p:spTgt spid="2560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trips(downRight)">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25604"/>
                                        </p:tgtEl>
                                        <p:attrNameLst>
                                          <p:attrName>style.visibility</p:attrName>
                                        </p:attrNameLst>
                                      </p:cBhvr>
                                      <p:to>
                                        <p:strVal val="visible"/>
                                      </p:to>
                                    </p:set>
                                    <p:animEffect transition="in" filter="strips(downRight)">
                                      <p:cBhvr>
                                        <p:cTn id="30"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a:extLst>
              <a:ext uri="{FF2B5EF4-FFF2-40B4-BE49-F238E27FC236}">
                <a16:creationId xmlns:a16="http://schemas.microsoft.com/office/drawing/2014/main" id="{7FA724D0-B579-4663-87B8-5790FEB1713E}"/>
              </a:ext>
            </a:extLst>
          </p:cNvPr>
          <p:cNvSpPr txBox="1">
            <a:spLocks noChangeArrowheads="1"/>
          </p:cNvSpPr>
          <p:nvPr/>
        </p:nvSpPr>
        <p:spPr bwMode="auto">
          <a:xfrm>
            <a:off x="533400" y="1219200"/>
            <a:ext cx="3124200" cy="427038"/>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solidFill>
                  <a:srgbClr val="FF3300"/>
                </a:solidFill>
                <a:latin typeface="Arial" panose="020B0604020202020204" pitchFamily="34" charset="0"/>
              </a:rPr>
              <a:t>2.多次等外压压缩</a:t>
            </a:r>
            <a:r>
              <a:rPr lang="zh-CN" altLang="zh-CN" sz="2800" dirty="0">
                <a:latin typeface="Arial" panose="020B0604020202020204" pitchFamily="34" charset="0"/>
              </a:rPr>
              <a:t>    </a:t>
            </a:r>
          </a:p>
        </p:txBody>
      </p:sp>
      <p:grpSp>
        <p:nvGrpSpPr>
          <p:cNvPr id="2" name="Group 4">
            <a:extLst>
              <a:ext uri="{FF2B5EF4-FFF2-40B4-BE49-F238E27FC236}">
                <a16:creationId xmlns:a16="http://schemas.microsoft.com/office/drawing/2014/main" id="{C3651BFD-73BB-4749-8260-1255EC35CB89}"/>
              </a:ext>
            </a:extLst>
          </p:cNvPr>
          <p:cNvGrpSpPr>
            <a:grpSpLocks/>
          </p:cNvGrpSpPr>
          <p:nvPr/>
        </p:nvGrpSpPr>
        <p:grpSpPr bwMode="auto">
          <a:xfrm>
            <a:off x="457200" y="1752600"/>
            <a:ext cx="8229600" cy="479425"/>
            <a:chOff x="0" y="0"/>
            <a:chExt cx="5184" cy="302"/>
          </a:xfrm>
          <a:noFill/>
        </p:grpSpPr>
        <p:sp>
          <p:nvSpPr>
            <p:cNvPr id="13335" name="Text Box 5">
              <a:extLst>
                <a:ext uri="{FF2B5EF4-FFF2-40B4-BE49-F238E27FC236}">
                  <a16:creationId xmlns:a16="http://schemas.microsoft.com/office/drawing/2014/main" id="{A2EBC407-9290-4221-8213-8B3A8C7377CA}"/>
                </a:ext>
              </a:extLst>
            </p:cNvPr>
            <p:cNvSpPr txBox="1">
              <a:spLocks noChangeArrowheads="1"/>
            </p:cNvSpPr>
            <p:nvPr/>
          </p:nvSpPr>
          <p:spPr bwMode="auto">
            <a:xfrm>
              <a:off x="0" y="28"/>
              <a:ext cx="5184" cy="2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latin typeface="Arial" panose="020B0604020202020204" pitchFamily="34" charset="0"/>
                </a:rPr>
                <a:t>       第一步：用    的压力将体系从    压缩到    ；    </a:t>
              </a:r>
            </a:p>
          </p:txBody>
        </p:sp>
        <p:graphicFrame>
          <p:nvGraphicFramePr>
            <p:cNvPr id="13323" name="Object 6">
              <a:extLst>
                <a:ext uri="{FF2B5EF4-FFF2-40B4-BE49-F238E27FC236}">
                  <a16:creationId xmlns:a16="http://schemas.microsoft.com/office/drawing/2014/main" id="{40151812-BFFC-405D-AFAA-9E7B0C72F15B}"/>
                </a:ext>
              </a:extLst>
            </p:cNvPr>
            <p:cNvGraphicFramePr>
              <a:graphicFrameLocks noChangeAspect="1"/>
            </p:cNvGraphicFramePr>
            <p:nvPr/>
          </p:nvGraphicFramePr>
          <p:xfrm>
            <a:off x="3440" y="30"/>
            <a:ext cx="208" cy="272"/>
          </p:xfrm>
          <a:graphic>
            <a:graphicData uri="http://schemas.openxmlformats.org/presentationml/2006/ole">
              <mc:AlternateContent xmlns:mc="http://schemas.openxmlformats.org/markup-compatibility/2006">
                <mc:Choice xmlns:v="urn:schemas-microsoft-com:vml" Requires="v">
                  <p:oleObj spid="_x0000_s44054" r:id="rId3" imgW="164880" imgH="215640" progId="Equation.DSMT4">
                    <p:embed/>
                  </p:oleObj>
                </mc:Choice>
                <mc:Fallback>
                  <p:oleObj r:id="rId3" imgW="164880" imgH="215640" progId="Equation.DSMT4">
                    <p:embed/>
                    <p:pic>
                      <p:nvPicPr>
                        <p:cNvPr id="13323" name="Object 6">
                          <a:extLst>
                            <a:ext uri="{FF2B5EF4-FFF2-40B4-BE49-F238E27FC236}">
                              <a16:creationId xmlns:a16="http://schemas.microsoft.com/office/drawing/2014/main" id="{40151812-BFFC-405D-AFAA-9E7B0C72F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0" y="30"/>
                          <a:ext cx="208"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4" name="Object 7">
              <a:extLst>
                <a:ext uri="{FF2B5EF4-FFF2-40B4-BE49-F238E27FC236}">
                  <a16:creationId xmlns:a16="http://schemas.microsoft.com/office/drawing/2014/main" id="{525C0B86-1B5A-4A6E-8CE0-E1B9A234E176}"/>
                </a:ext>
              </a:extLst>
            </p:cNvPr>
            <p:cNvGraphicFramePr>
              <a:graphicFrameLocks noChangeAspect="1"/>
            </p:cNvGraphicFramePr>
            <p:nvPr/>
          </p:nvGraphicFramePr>
          <p:xfrm>
            <a:off x="1600" y="0"/>
            <a:ext cx="224" cy="290"/>
          </p:xfrm>
          <a:graphic>
            <a:graphicData uri="http://schemas.openxmlformats.org/presentationml/2006/ole">
              <mc:AlternateContent xmlns:mc="http://schemas.openxmlformats.org/markup-compatibility/2006">
                <mc:Choice xmlns:v="urn:schemas-microsoft-com:vml" Requires="v">
                  <p:oleObj spid="_x0000_s44055" r:id="rId5" imgW="178504" imgH="229414" progId="Equation.DSMT4">
                    <p:embed/>
                  </p:oleObj>
                </mc:Choice>
                <mc:Fallback>
                  <p:oleObj r:id="rId5" imgW="178504" imgH="229414" progId="Equation.DSMT4">
                    <p:embed/>
                    <p:pic>
                      <p:nvPicPr>
                        <p:cNvPr id="13324" name="Object 7">
                          <a:extLst>
                            <a:ext uri="{FF2B5EF4-FFF2-40B4-BE49-F238E27FC236}">
                              <a16:creationId xmlns:a16="http://schemas.microsoft.com/office/drawing/2014/main" id="{525C0B86-1B5A-4A6E-8CE0-E1B9A234E1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 y="0"/>
                          <a:ext cx="224"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5" name="Object 8">
              <a:extLst>
                <a:ext uri="{FF2B5EF4-FFF2-40B4-BE49-F238E27FC236}">
                  <a16:creationId xmlns:a16="http://schemas.microsoft.com/office/drawing/2014/main" id="{7687D4B0-B18F-4525-8BE8-DF025E02AF15}"/>
                </a:ext>
              </a:extLst>
            </p:cNvPr>
            <p:cNvGraphicFramePr>
              <a:graphicFrameLocks noChangeAspect="1"/>
            </p:cNvGraphicFramePr>
            <p:nvPr/>
          </p:nvGraphicFramePr>
          <p:xfrm>
            <a:off x="4336" y="30"/>
            <a:ext cx="224" cy="256"/>
          </p:xfrm>
          <a:graphic>
            <a:graphicData uri="http://schemas.openxmlformats.org/presentationml/2006/ole">
              <mc:AlternateContent xmlns:mc="http://schemas.openxmlformats.org/markup-compatibility/2006">
                <mc:Choice xmlns:v="urn:schemas-microsoft-com:vml" Requires="v">
                  <p:oleObj spid="_x0000_s44056" r:id="rId7" imgW="178737" imgH="204225" progId="Equation.DSMT4">
                    <p:embed/>
                  </p:oleObj>
                </mc:Choice>
                <mc:Fallback>
                  <p:oleObj r:id="rId7" imgW="178737" imgH="204225" progId="Equation.DSMT4">
                    <p:embed/>
                    <p:pic>
                      <p:nvPicPr>
                        <p:cNvPr id="13325" name="Object 8">
                          <a:extLst>
                            <a:ext uri="{FF2B5EF4-FFF2-40B4-BE49-F238E27FC236}">
                              <a16:creationId xmlns:a16="http://schemas.microsoft.com/office/drawing/2014/main" id="{7687D4B0-B18F-4525-8BE8-DF025E02AF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6" y="30"/>
                          <a:ext cx="224"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9">
            <a:extLst>
              <a:ext uri="{FF2B5EF4-FFF2-40B4-BE49-F238E27FC236}">
                <a16:creationId xmlns:a16="http://schemas.microsoft.com/office/drawing/2014/main" id="{EAD928F5-E858-4B53-852F-79EA979D8CCD}"/>
              </a:ext>
            </a:extLst>
          </p:cNvPr>
          <p:cNvGrpSpPr>
            <a:grpSpLocks/>
          </p:cNvGrpSpPr>
          <p:nvPr/>
        </p:nvGrpSpPr>
        <p:grpSpPr bwMode="auto">
          <a:xfrm>
            <a:off x="381000" y="2300288"/>
            <a:ext cx="8077200" cy="488950"/>
            <a:chOff x="0" y="0"/>
            <a:chExt cx="5088" cy="308"/>
          </a:xfrm>
          <a:noFill/>
        </p:grpSpPr>
        <p:sp>
          <p:nvSpPr>
            <p:cNvPr id="13334" name="Text Box 10">
              <a:extLst>
                <a:ext uri="{FF2B5EF4-FFF2-40B4-BE49-F238E27FC236}">
                  <a16:creationId xmlns:a16="http://schemas.microsoft.com/office/drawing/2014/main" id="{F08D85A9-3EF7-4646-AC89-42EE83A2BEA9}"/>
                </a:ext>
              </a:extLst>
            </p:cNvPr>
            <p:cNvSpPr txBox="1">
              <a:spLocks noChangeArrowheads="1"/>
            </p:cNvSpPr>
            <p:nvPr/>
          </p:nvSpPr>
          <p:spPr bwMode="auto">
            <a:xfrm>
              <a:off x="0" y="39"/>
              <a:ext cx="5088" cy="2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latin typeface="Arial" panose="020B0604020202020204" pitchFamily="34" charset="0"/>
                </a:rPr>
                <a:t>        第二步：用    的压力将体系从    压缩到    ；    </a:t>
              </a:r>
            </a:p>
          </p:txBody>
        </p:sp>
        <p:graphicFrame>
          <p:nvGraphicFramePr>
            <p:cNvPr id="13320" name="Object 11">
              <a:extLst>
                <a:ext uri="{FF2B5EF4-FFF2-40B4-BE49-F238E27FC236}">
                  <a16:creationId xmlns:a16="http://schemas.microsoft.com/office/drawing/2014/main" id="{601A854B-A08C-40C9-A4A4-2E709052AB78}"/>
                </a:ext>
              </a:extLst>
            </p:cNvPr>
            <p:cNvGraphicFramePr>
              <a:graphicFrameLocks noChangeAspect="1"/>
            </p:cNvGraphicFramePr>
            <p:nvPr/>
          </p:nvGraphicFramePr>
          <p:xfrm>
            <a:off x="4400" y="50"/>
            <a:ext cx="208" cy="256"/>
          </p:xfrm>
          <a:graphic>
            <a:graphicData uri="http://schemas.openxmlformats.org/presentationml/2006/ole">
              <mc:AlternateContent xmlns:mc="http://schemas.openxmlformats.org/markup-compatibility/2006">
                <mc:Choice xmlns:v="urn:schemas-microsoft-com:vml" Requires="v">
                  <p:oleObj spid="_x0000_s44057" r:id="rId9" imgW="166064" imgH="204314" progId="Equation.DSMT4">
                    <p:embed/>
                  </p:oleObj>
                </mc:Choice>
                <mc:Fallback>
                  <p:oleObj r:id="rId9" imgW="166064" imgH="204314" progId="Equation.DSMT4">
                    <p:embed/>
                    <p:pic>
                      <p:nvPicPr>
                        <p:cNvPr id="13320" name="Object 11">
                          <a:extLst>
                            <a:ext uri="{FF2B5EF4-FFF2-40B4-BE49-F238E27FC236}">
                              <a16:creationId xmlns:a16="http://schemas.microsoft.com/office/drawing/2014/main" id="{601A854B-A08C-40C9-A4A4-2E709052AB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0" y="50"/>
                          <a:ext cx="208"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1" name="Object 12">
              <a:extLst>
                <a:ext uri="{FF2B5EF4-FFF2-40B4-BE49-F238E27FC236}">
                  <a16:creationId xmlns:a16="http://schemas.microsoft.com/office/drawing/2014/main" id="{8F57311C-CA84-4F9F-9E36-6645C3C29BED}"/>
                </a:ext>
              </a:extLst>
            </p:cNvPr>
            <p:cNvGraphicFramePr>
              <a:graphicFrameLocks noChangeAspect="1"/>
            </p:cNvGraphicFramePr>
            <p:nvPr/>
          </p:nvGraphicFramePr>
          <p:xfrm>
            <a:off x="1664" y="0"/>
            <a:ext cx="208" cy="290"/>
          </p:xfrm>
          <a:graphic>
            <a:graphicData uri="http://schemas.openxmlformats.org/presentationml/2006/ole">
              <mc:AlternateContent xmlns:mc="http://schemas.openxmlformats.org/markup-compatibility/2006">
                <mc:Choice xmlns:v="urn:schemas-microsoft-com:vml" Requires="v">
                  <p:oleObj spid="_x0000_s44058" r:id="rId11" imgW="165848" imgH="229514" progId="Equation.DSMT4">
                    <p:embed/>
                  </p:oleObj>
                </mc:Choice>
                <mc:Fallback>
                  <p:oleObj r:id="rId11" imgW="165848" imgH="229514" progId="Equation.DSMT4">
                    <p:embed/>
                    <p:pic>
                      <p:nvPicPr>
                        <p:cNvPr id="13321" name="Object 12">
                          <a:extLst>
                            <a:ext uri="{FF2B5EF4-FFF2-40B4-BE49-F238E27FC236}">
                              <a16:creationId xmlns:a16="http://schemas.microsoft.com/office/drawing/2014/main" id="{8F57311C-CA84-4F9F-9E36-6645C3C29BE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4" y="0"/>
                          <a:ext cx="208"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2" name="Object 13">
              <a:extLst>
                <a:ext uri="{FF2B5EF4-FFF2-40B4-BE49-F238E27FC236}">
                  <a16:creationId xmlns:a16="http://schemas.microsoft.com/office/drawing/2014/main" id="{94F36D15-8D08-406B-BAAC-CE4A02D3A91A}"/>
                </a:ext>
              </a:extLst>
            </p:cNvPr>
            <p:cNvGraphicFramePr>
              <a:graphicFrameLocks noChangeAspect="1"/>
            </p:cNvGraphicFramePr>
            <p:nvPr/>
          </p:nvGraphicFramePr>
          <p:xfrm>
            <a:off x="3472" y="32"/>
            <a:ext cx="224" cy="256"/>
          </p:xfrm>
          <a:graphic>
            <a:graphicData uri="http://schemas.openxmlformats.org/presentationml/2006/ole">
              <mc:AlternateContent xmlns:mc="http://schemas.openxmlformats.org/markup-compatibility/2006">
                <mc:Choice xmlns:v="urn:schemas-microsoft-com:vml" Requires="v">
                  <p:oleObj spid="_x0000_s44059" r:id="rId13" imgW="178737" imgH="204225" progId="Equation.DSMT4">
                    <p:embed/>
                  </p:oleObj>
                </mc:Choice>
                <mc:Fallback>
                  <p:oleObj r:id="rId13" imgW="178737" imgH="204225" progId="Equation.DSMT4">
                    <p:embed/>
                    <p:pic>
                      <p:nvPicPr>
                        <p:cNvPr id="13322" name="Object 13">
                          <a:extLst>
                            <a:ext uri="{FF2B5EF4-FFF2-40B4-BE49-F238E27FC236}">
                              <a16:creationId xmlns:a16="http://schemas.microsoft.com/office/drawing/2014/main" id="{94F36D15-8D08-406B-BAAC-CE4A02D3A9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2" y="32"/>
                          <a:ext cx="224"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 name="Group 14">
            <a:extLst>
              <a:ext uri="{FF2B5EF4-FFF2-40B4-BE49-F238E27FC236}">
                <a16:creationId xmlns:a16="http://schemas.microsoft.com/office/drawing/2014/main" id="{B825E1F7-2FFA-4DB8-8750-2FEABC870B64}"/>
              </a:ext>
            </a:extLst>
          </p:cNvPr>
          <p:cNvGrpSpPr>
            <a:grpSpLocks/>
          </p:cNvGrpSpPr>
          <p:nvPr/>
        </p:nvGrpSpPr>
        <p:grpSpPr bwMode="auto">
          <a:xfrm>
            <a:off x="762000" y="2922588"/>
            <a:ext cx="8229600" cy="431800"/>
            <a:chOff x="0" y="0"/>
            <a:chExt cx="5184" cy="272"/>
          </a:xfrm>
          <a:noFill/>
        </p:grpSpPr>
        <p:sp>
          <p:nvSpPr>
            <p:cNvPr id="13333" name="Text Box 15">
              <a:extLst>
                <a:ext uri="{FF2B5EF4-FFF2-40B4-BE49-F238E27FC236}">
                  <a16:creationId xmlns:a16="http://schemas.microsoft.com/office/drawing/2014/main" id="{645A3A92-F687-409F-8AB6-38D6BADBE17A}"/>
                </a:ext>
              </a:extLst>
            </p:cNvPr>
            <p:cNvSpPr txBox="1">
              <a:spLocks noChangeArrowheads="1"/>
            </p:cNvSpPr>
            <p:nvPr/>
          </p:nvSpPr>
          <p:spPr bwMode="auto">
            <a:xfrm>
              <a:off x="0" y="2"/>
              <a:ext cx="5184" cy="2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latin typeface="Arial" panose="020B0604020202020204" pitchFamily="34" charset="0"/>
                </a:rPr>
                <a:t>    第三步：用    的压力将体系从    压缩到    。</a:t>
              </a:r>
            </a:p>
          </p:txBody>
        </p:sp>
        <p:graphicFrame>
          <p:nvGraphicFramePr>
            <p:cNvPr id="13317" name="Object 16">
              <a:extLst>
                <a:ext uri="{FF2B5EF4-FFF2-40B4-BE49-F238E27FC236}">
                  <a16:creationId xmlns:a16="http://schemas.microsoft.com/office/drawing/2014/main" id="{70AD4AF8-2A89-489D-AF63-BCA28F794AD0}"/>
                </a:ext>
              </a:extLst>
            </p:cNvPr>
            <p:cNvGraphicFramePr>
              <a:graphicFrameLocks noChangeAspect="1"/>
            </p:cNvGraphicFramePr>
            <p:nvPr/>
          </p:nvGraphicFramePr>
          <p:xfrm>
            <a:off x="1408" y="0"/>
            <a:ext cx="224" cy="272"/>
          </p:xfrm>
          <a:graphic>
            <a:graphicData uri="http://schemas.openxmlformats.org/presentationml/2006/ole">
              <mc:AlternateContent xmlns:mc="http://schemas.openxmlformats.org/markup-compatibility/2006">
                <mc:Choice xmlns:v="urn:schemas-microsoft-com:vml" Requires="v">
                  <p:oleObj spid="_x0000_s44060" r:id="rId14" imgW="178504" imgH="216687" progId="Equation.DSMT4">
                    <p:embed/>
                  </p:oleObj>
                </mc:Choice>
                <mc:Fallback>
                  <p:oleObj r:id="rId14" imgW="178504" imgH="216687" progId="Equation.DSMT4">
                    <p:embed/>
                    <p:pic>
                      <p:nvPicPr>
                        <p:cNvPr id="13317" name="Object 16">
                          <a:extLst>
                            <a:ext uri="{FF2B5EF4-FFF2-40B4-BE49-F238E27FC236}">
                              <a16:creationId xmlns:a16="http://schemas.microsoft.com/office/drawing/2014/main" id="{70AD4AF8-2A89-489D-AF63-BCA28F794AD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08" y="0"/>
                          <a:ext cx="224"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8" name="Object 17">
              <a:extLst>
                <a:ext uri="{FF2B5EF4-FFF2-40B4-BE49-F238E27FC236}">
                  <a16:creationId xmlns:a16="http://schemas.microsoft.com/office/drawing/2014/main" id="{881C5FAC-0A41-42F4-A918-13B880EE5705}"/>
                </a:ext>
              </a:extLst>
            </p:cNvPr>
            <p:cNvGraphicFramePr>
              <a:graphicFrameLocks noChangeAspect="1"/>
            </p:cNvGraphicFramePr>
            <p:nvPr/>
          </p:nvGraphicFramePr>
          <p:xfrm>
            <a:off x="4176" y="0"/>
            <a:ext cx="192" cy="272"/>
          </p:xfrm>
          <a:graphic>
            <a:graphicData uri="http://schemas.openxmlformats.org/presentationml/2006/ole">
              <mc:AlternateContent xmlns:mc="http://schemas.openxmlformats.org/markup-compatibility/2006">
                <mc:Choice xmlns:v="urn:schemas-microsoft-com:vml" Requires="v">
                  <p:oleObj spid="_x0000_s44061" r:id="rId16" imgW="152280" imgH="215640" progId="Equation.DSMT4">
                    <p:embed/>
                  </p:oleObj>
                </mc:Choice>
                <mc:Fallback>
                  <p:oleObj r:id="rId16" imgW="152280" imgH="215640" progId="Equation.DSMT4">
                    <p:embed/>
                    <p:pic>
                      <p:nvPicPr>
                        <p:cNvPr id="13318" name="Object 17">
                          <a:extLst>
                            <a:ext uri="{FF2B5EF4-FFF2-40B4-BE49-F238E27FC236}">
                              <a16:creationId xmlns:a16="http://schemas.microsoft.com/office/drawing/2014/main" id="{881C5FAC-0A41-42F4-A918-13B880EE570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76" y="0"/>
                          <a:ext cx="192"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9" name="Object 18">
              <a:extLst>
                <a:ext uri="{FF2B5EF4-FFF2-40B4-BE49-F238E27FC236}">
                  <a16:creationId xmlns:a16="http://schemas.microsoft.com/office/drawing/2014/main" id="{A9417C32-7D5E-4CE4-A51B-29C05BCFAA64}"/>
                </a:ext>
              </a:extLst>
            </p:cNvPr>
            <p:cNvGraphicFramePr>
              <a:graphicFrameLocks noChangeAspect="1"/>
            </p:cNvGraphicFramePr>
            <p:nvPr/>
          </p:nvGraphicFramePr>
          <p:xfrm>
            <a:off x="3248" y="0"/>
            <a:ext cx="208" cy="256"/>
          </p:xfrm>
          <a:graphic>
            <a:graphicData uri="http://schemas.openxmlformats.org/presentationml/2006/ole">
              <mc:AlternateContent xmlns:mc="http://schemas.openxmlformats.org/markup-compatibility/2006">
                <mc:Choice xmlns:v="urn:schemas-microsoft-com:vml" Requires="v">
                  <p:oleObj spid="_x0000_s44062" r:id="rId18" imgW="166064" imgH="204314" progId="Equation.DSMT4">
                    <p:embed/>
                  </p:oleObj>
                </mc:Choice>
                <mc:Fallback>
                  <p:oleObj r:id="rId18" imgW="166064" imgH="204314" progId="Equation.DSMT4">
                    <p:embed/>
                    <p:pic>
                      <p:nvPicPr>
                        <p:cNvPr id="13319" name="Object 18">
                          <a:extLst>
                            <a:ext uri="{FF2B5EF4-FFF2-40B4-BE49-F238E27FC236}">
                              <a16:creationId xmlns:a16="http://schemas.microsoft.com/office/drawing/2014/main" id="{A9417C32-7D5E-4CE4-A51B-29C05BCFAA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8" y="0"/>
                          <a:ext cx="208"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6643" name="Object 19">
            <a:extLst>
              <a:ext uri="{FF2B5EF4-FFF2-40B4-BE49-F238E27FC236}">
                <a16:creationId xmlns:a16="http://schemas.microsoft.com/office/drawing/2014/main" id="{FFD09CE4-A5E4-4DB7-9849-1F45663C3783}"/>
              </a:ext>
            </a:extLst>
          </p:cNvPr>
          <p:cNvGraphicFramePr>
            <a:graphicFrameLocks noChangeAspect="1"/>
          </p:cNvGraphicFramePr>
          <p:nvPr/>
        </p:nvGraphicFramePr>
        <p:xfrm>
          <a:off x="395288" y="3500438"/>
          <a:ext cx="3236912" cy="669925"/>
        </p:xfrm>
        <a:graphic>
          <a:graphicData uri="http://schemas.openxmlformats.org/presentationml/2006/ole">
            <mc:AlternateContent xmlns:mc="http://schemas.openxmlformats.org/markup-compatibility/2006">
              <mc:Choice xmlns:v="urn:schemas-microsoft-com:vml" Requires="v">
                <p:oleObj spid="_x0000_s44063" r:id="rId19" imgW="1232752" imgH="254427" progId="Equation.DSMT4">
                  <p:embed/>
                </p:oleObj>
              </mc:Choice>
              <mc:Fallback>
                <p:oleObj r:id="rId19" imgW="1232752" imgH="254427" progId="Equation.DSMT4">
                  <p:embed/>
                  <p:pic>
                    <p:nvPicPr>
                      <p:cNvPr id="26643" name="Object 19">
                        <a:extLst>
                          <a:ext uri="{FF2B5EF4-FFF2-40B4-BE49-F238E27FC236}">
                            <a16:creationId xmlns:a16="http://schemas.microsoft.com/office/drawing/2014/main" id="{FFD09CE4-A5E4-4DB7-9849-1F45663C378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5288" y="3500438"/>
                        <a:ext cx="3236912"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44" name="Text Box 20">
            <a:extLst>
              <a:ext uri="{FF2B5EF4-FFF2-40B4-BE49-F238E27FC236}">
                <a16:creationId xmlns:a16="http://schemas.microsoft.com/office/drawing/2014/main" id="{FDC15123-0193-4722-987C-D97CCF7441C1}"/>
              </a:ext>
            </a:extLst>
          </p:cNvPr>
          <p:cNvSpPr txBox="1">
            <a:spLocks noChangeArrowheads="1"/>
          </p:cNvSpPr>
          <p:nvPr/>
        </p:nvSpPr>
        <p:spPr bwMode="auto">
          <a:xfrm>
            <a:off x="0" y="5805488"/>
            <a:ext cx="4643438" cy="365125"/>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400" dirty="0">
                <a:solidFill>
                  <a:srgbClr val="FF0000"/>
                </a:solidFill>
                <a:latin typeface="Arial" panose="020B0604020202020204" pitchFamily="34" charset="0"/>
              </a:rPr>
              <a:t>整个过程所作的功为三步加和。</a:t>
            </a:r>
          </a:p>
        </p:txBody>
      </p:sp>
      <p:pic>
        <p:nvPicPr>
          <p:cNvPr id="26645" name="Picture 21" descr="1_27+1_2">
            <a:hlinkClick r:id="" action="ppaction://hlinkshowjump?jump=nextslide"/>
            <a:extLst>
              <a:ext uri="{FF2B5EF4-FFF2-40B4-BE49-F238E27FC236}">
                <a16:creationId xmlns:a16="http://schemas.microsoft.com/office/drawing/2014/main" id="{8EF2BD8B-2531-4EB9-B629-C0DE5F16657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16463" y="3568700"/>
            <a:ext cx="4351337"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46" name="Object 22">
            <a:extLst>
              <a:ext uri="{FF2B5EF4-FFF2-40B4-BE49-F238E27FC236}">
                <a16:creationId xmlns:a16="http://schemas.microsoft.com/office/drawing/2014/main" id="{C1D4289E-4DEF-4386-A268-133189C5CE7F}"/>
              </a:ext>
            </a:extLst>
          </p:cNvPr>
          <p:cNvGraphicFramePr>
            <a:graphicFrameLocks noChangeAspect="1"/>
          </p:cNvGraphicFramePr>
          <p:nvPr/>
        </p:nvGraphicFramePr>
        <p:xfrm>
          <a:off x="1258888" y="4797425"/>
          <a:ext cx="2232025" cy="658813"/>
        </p:xfrm>
        <a:graphic>
          <a:graphicData uri="http://schemas.openxmlformats.org/presentationml/2006/ole">
            <mc:AlternateContent xmlns:mc="http://schemas.openxmlformats.org/markup-compatibility/2006">
              <mc:Choice xmlns:v="urn:schemas-microsoft-com:vml" Requires="v">
                <p:oleObj spid="_x0000_s44064" r:id="rId22" imgW="775690" imgH="229116" progId="Equation.DSMT4">
                  <p:embed/>
                </p:oleObj>
              </mc:Choice>
              <mc:Fallback>
                <p:oleObj r:id="rId22" imgW="775690" imgH="229116" progId="Equation.DSMT4">
                  <p:embed/>
                  <p:pic>
                    <p:nvPicPr>
                      <p:cNvPr id="26646" name="Object 22">
                        <a:extLst>
                          <a:ext uri="{FF2B5EF4-FFF2-40B4-BE49-F238E27FC236}">
                            <a16:creationId xmlns:a16="http://schemas.microsoft.com/office/drawing/2014/main" id="{C1D4289E-4DEF-4386-A268-133189C5CE7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58888" y="4797425"/>
                        <a:ext cx="2232025" cy="65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47" name="Object 23">
            <a:extLst>
              <a:ext uri="{FF2B5EF4-FFF2-40B4-BE49-F238E27FC236}">
                <a16:creationId xmlns:a16="http://schemas.microsoft.com/office/drawing/2014/main" id="{28E22ACA-0166-40A0-A4AC-73A558454E79}"/>
              </a:ext>
            </a:extLst>
          </p:cNvPr>
          <p:cNvGraphicFramePr>
            <a:graphicFrameLocks noChangeAspect="1"/>
          </p:cNvGraphicFramePr>
          <p:nvPr/>
        </p:nvGraphicFramePr>
        <p:xfrm>
          <a:off x="1042988" y="4221163"/>
          <a:ext cx="2667000" cy="666750"/>
        </p:xfrm>
        <a:graphic>
          <a:graphicData uri="http://schemas.openxmlformats.org/presentationml/2006/ole">
            <mc:AlternateContent xmlns:mc="http://schemas.openxmlformats.org/markup-compatibility/2006">
              <mc:Choice xmlns:v="urn:schemas-microsoft-com:vml" Requires="v">
                <p:oleObj spid="_x0000_s44065" r:id="rId24" imgW="915909" imgH="229215" progId="Equation.DSMT4">
                  <p:embed/>
                </p:oleObj>
              </mc:Choice>
              <mc:Fallback>
                <p:oleObj r:id="rId24" imgW="915909" imgH="229215" progId="Equation.DSMT4">
                  <p:embed/>
                  <p:pic>
                    <p:nvPicPr>
                      <p:cNvPr id="26647" name="Object 23">
                        <a:extLst>
                          <a:ext uri="{FF2B5EF4-FFF2-40B4-BE49-F238E27FC236}">
                            <a16:creationId xmlns:a16="http://schemas.microsoft.com/office/drawing/2014/main" id="{28E22ACA-0166-40A0-A4AC-73A558454E7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42988" y="4221163"/>
                        <a:ext cx="26670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Rectangle 2">
            <a:extLst>
              <a:ext uri="{FF2B5EF4-FFF2-40B4-BE49-F238E27FC236}">
                <a16:creationId xmlns:a16="http://schemas.microsoft.com/office/drawing/2014/main" id="{F0F2BD22-F6E0-4A4A-B9AB-51A24A508CC1}"/>
              </a:ext>
            </a:extLst>
          </p:cNvPr>
          <p:cNvSpPr txBox="1">
            <a:spLocks noChangeArrowheads="1"/>
          </p:cNvSpPr>
          <p:nvPr/>
        </p:nvSpPr>
        <p:spPr>
          <a:xfrm>
            <a:off x="731044" y="195263"/>
            <a:ext cx="5113338" cy="6096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i="1">
                <a:solidFill>
                  <a:srgbClr val="FFFF00"/>
                </a:solidFill>
                <a:latin typeface="隶书" pitchFamily="49" charset="-122"/>
                <a:ea typeface="隶书" pitchFamily="49" charset="-122"/>
              </a:rPr>
              <a:t>    </a:t>
            </a:r>
            <a:r>
              <a:rPr lang="zh-CN" altLang="zh-CN" sz="3600" b="1">
                <a:latin typeface="黑体" panose="02010609060101010101" pitchFamily="49" charset="-122"/>
                <a:ea typeface="黑体" panose="02010609060101010101" pitchFamily="49" charset="-122"/>
              </a:rPr>
              <a:t>功与过程</a:t>
            </a:r>
            <a:endParaRPr lang="zh-CN" altLang="zh-CN" sz="36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ipe(left)">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nodeType="clickEffect">
                                  <p:stCondLst>
                                    <p:cond delay="0"/>
                                  </p:stCondLst>
                                  <p:childTnLst>
                                    <p:set>
                                      <p:cBhvr>
                                        <p:cTn id="11" dur="1" fill="hold">
                                          <p:stCondLst>
                                            <p:cond delay="0"/>
                                          </p:stCondLst>
                                        </p:cTn>
                                        <p:tgtEl>
                                          <p:spTgt spid="26645"/>
                                        </p:tgtEl>
                                        <p:attrNameLst>
                                          <p:attrName>style.visibility</p:attrName>
                                        </p:attrNameLst>
                                      </p:cBhvr>
                                      <p:to>
                                        <p:strVal val="visible"/>
                                      </p:to>
                                    </p:set>
                                    <p:animEffect transition="in" filter="strips(upLeft)">
                                      <p:cBhvr>
                                        <p:cTn id="12" dur="500"/>
                                        <p:tgtEl>
                                          <p:spTgt spid="266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643"/>
                                        </p:tgtEl>
                                        <p:attrNameLst>
                                          <p:attrName>style.visibility</p:attrName>
                                        </p:attrNameLst>
                                      </p:cBhvr>
                                      <p:to>
                                        <p:strVal val="visible"/>
                                      </p:to>
                                    </p:set>
                                    <p:animEffect transition="in" filter="wipe(left)">
                                      <p:cBhvr>
                                        <p:cTn id="22" dur="500"/>
                                        <p:tgtEl>
                                          <p:spTgt spid="266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6647"/>
                                        </p:tgtEl>
                                        <p:attrNameLst>
                                          <p:attrName>style.visibility</p:attrName>
                                        </p:attrNameLst>
                                      </p:cBhvr>
                                      <p:to>
                                        <p:strVal val="visible"/>
                                      </p:to>
                                    </p:set>
                                    <p:animEffect transition="in" filter="wipe(left)">
                                      <p:cBhvr>
                                        <p:cTn id="32" dur="500"/>
                                        <p:tgtEl>
                                          <p:spTgt spid="266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6646"/>
                                        </p:tgtEl>
                                        <p:attrNameLst>
                                          <p:attrName>style.visibility</p:attrName>
                                        </p:attrNameLst>
                                      </p:cBhvr>
                                      <p:to>
                                        <p:strVal val="visible"/>
                                      </p:to>
                                    </p:set>
                                    <p:animEffect transition="in" filter="wipe(left)">
                                      <p:cBhvr>
                                        <p:cTn id="42" dur="500"/>
                                        <p:tgtEl>
                                          <p:spTgt spid="266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6644"/>
                                        </p:tgtEl>
                                        <p:attrNameLst>
                                          <p:attrName>style.visibility</p:attrName>
                                        </p:attrNameLst>
                                      </p:cBhvr>
                                      <p:to>
                                        <p:strVal val="visible"/>
                                      </p:to>
                                    </p:set>
                                    <p:animEffect transition="in" filter="wipe(left)">
                                      <p:cBhvr>
                                        <p:cTn id="47" dur="500"/>
                                        <p:tgtEl>
                                          <p:spTgt spid="26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1" name="Object 3">
            <a:extLst>
              <a:ext uri="{FF2B5EF4-FFF2-40B4-BE49-F238E27FC236}">
                <a16:creationId xmlns:a16="http://schemas.microsoft.com/office/drawing/2014/main" id="{CBB6F4FA-BC50-42EF-AD1A-3C3F9464E656}"/>
              </a:ext>
            </a:extLst>
          </p:cNvPr>
          <p:cNvGraphicFramePr>
            <a:graphicFrameLocks noChangeAspect="1"/>
          </p:cNvGraphicFramePr>
          <p:nvPr>
            <p:extLst>
              <p:ext uri="{D42A27DB-BD31-4B8C-83A1-F6EECF244321}">
                <p14:modId xmlns:p14="http://schemas.microsoft.com/office/powerpoint/2010/main" val="650166825"/>
              </p:ext>
            </p:extLst>
          </p:nvPr>
        </p:nvGraphicFramePr>
        <p:xfrm>
          <a:off x="412982" y="2546279"/>
          <a:ext cx="3121025" cy="1085850"/>
        </p:xfrm>
        <a:graphic>
          <a:graphicData uri="http://schemas.openxmlformats.org/presentationml/2006/ole">
            <mc:AlternateContent xmlns:mc="http://schemas.openxmlformats.org/markup-compatibility/2006">
              <mc:Choice xmlns:v="urn:schemas-microsoft-com:vml" Requires="v">
                <p:oleObj spid="_x0000_s15538" r:id="rId3" imgW="1016758" imgH="356071" progId="Equation.DSMT4">
                  <p:embed/>
                </p:oleObj>
              </mc:Choice>
              <mc:Fallback>
                <p:oleObj r:id="rId3" imgW="1016758" imgH="356071" progId="Equation.DSMT4">
                  <p:embed/>
                  <p:pic>
                    <p:nvPicPr>
                      <p:cNvPr id="27651" name="Object 3">
                        <a:extLst>
                          <a:ext uri="{FF2B5EF4-FFF2-40B4-BE49-F238E27FC236}">
                            <a16:creationId xmlns:a16="http://schemas.microsoft.com/office/drawing/2014/main" id="{CBB6F4FA-BC50-42EF-AD1A-3C3F9464E6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82" y="2546279"/>
                        <a:ext cx="3121025"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2" name="Text Box 4">
            <a:extLst>
              <a:ext uri="{FF2B5EF4-FFF2-40B4-BE49-F238E27FC236}">
                <a16:creationId xmlns:a16="http://schemas.microsoft.com/office/drawing/2014/main" id="{02CF44B0-166B-49E1-B26E-ED5BD894B731}"/>
              </a:ext>
            </a:extLst>
          </p:cNvPr>
          <p:cNvSpPr txBox="1">
            <a:spLocks noChangeArrowheads="1"/>
          </p:cNvSpPr>
          <p:nvPr/>
        </p:nvSpPr>
        <p:spPr bwMode="auto">
          <a:xfrm>
            <a:off x="231972" y="1169299"/>
            <a:ext cx="3200400" cy="427038"/>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solidFill>
                  <a:srgbClr val="FF3300"/>
                </a:solidFill>
                <a:latin typeface="Arial" panose="020B0604020202020204" pitchFamily="34" charset="0"/>
              </a:rPr>
              <a:t>3.可逆压缩</a:t>
            </a:r>
            <a:endParaRPr lang="zh-CN" altLang="zh-CN" sz="2800" dirty="0">
              <a:latin typeface="Arial" panose="020B0604020202020204" pitchFamily="34" charset="0"/>
            </a:endParaRPr>
          </a:p>
        </p:txBody>
      </p:sp>
      <p:pic>
        <p:nvPicPr>
          <p:cNvPr id="27653" name="Picture 5" descr="1_27+2">
            <a:hlinkClick r:id="" action="ppaction://hlinkshowjump?jump=nextslide"/>
            <a:extLst>
              <a:ext uri="{FF2B5EF4-FFF2-40B4-BE49-F238E27FC236}">
                <a16:creationId xmlns:a16="http://schemas.microsoft.com/office/drawing/2014/main" id="{39E576C2-A31C-470A-86D6-816FDAD54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22" y="4711474"/>
            <a:ext cx="2534631" cy="186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a:extLst>
              <a:ext uri="{FF2B5EF4-FFF2-40B4-BE49-F238E27FC236}">
                <a16:creationId xmlns:a16="http://schemas.microsoft.com/office/drawing/2014/main" id="{457B7627-B189-40FF-BD57-8479EBCBD3EE}"/>
              </a:ext>
            </a:extLst>
          </p:cNvPr>
          <p:cNvSpPr txBox="1">
            <a:spLocks noChangeArrowheads="1"/>
          </p:cNvSpPr>
          <p:nvPr/>
        </p:nvSpPr>
        <p:spPr bwMode="auto">
          <a:xfrm>
            <a:off x="155772" y="1702699"/>
            <a:ext cx="8694738" cy="854075"/>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latin typeface="Times New Roman" panose="02020603050405020304" pitchFamily="18" charset="0"/>
              </a:rPr>
              <a:t>        如果将蒸发掉的水气慢慢在杯中凝聚，使压力缓慢增加，恢复到原状，所作的功为：</a:t>
            </a:r>
          </a:p>
        </p:txBody>
      </p:sp>
      <p:graphicFrame>
        <p:nvGraphicFramePr>
          <p:cNvPr id="27656" name="Object 8">
            <a:extLst>
              <a:ext uri="{FF2B5EF4-FFF2-40B4-BE49-F238E27FC236}">
                <a16:creationId xmlns:a16="http://schemas.microsoft.com/office/drawing/2014/main" id="{A51CF974-8861-4AFA-BE6F-3400430BC3F9}"/>
              </a:ext>
            </a:extLst>
          </p:cNvPr>
          <p:cNvGraphicFramePr>
            <a:graphicFrameLocks noChangeAspect="1"/>
          </p:cNvGraphicFramePr>
          <p:nvPr>
            <p:extLst>
              <p:ext uri="{D42A27DB-BD31-4B8C-83A1-F6EECF244321}">
                <p14:modId xmlns:p14="http://schemas.microsoft.com/office/powerpoint/2010/main" val="530463418"/>
              </p:ext>
            </p:extLst>
          </p:nvPr>
        </p:nvGraphicFramePr>
        <p:xfrm>
          <a:off x="1211494" y="3613079"/>
          <a:ext cx="2246313" cy="1268413"/>
        </p:xfrm>
        <a:graphic>
          <a:graphicData uri="http://schemas.openxmlformats.org/presentationml/2006/ole">
            <mc:AlternateContent xmlns:mc="http://schemas.openxmlformats.org/markup-compatibility/2006">
              <mc:Choice xmlns:v="urn:schemas-microsoft-com:vml" Requires="v">
                <p:oleObj spid="_x0000_s15539" r:id="rId6" imgW="761760" imgH="431640" progId="Equation.DSMT4">
                  <p:embed/>
                </p:oleObj>
              </mc:Choice>
              <mc:Fallback>
                <p:oleObj r:id="rId6" imgW="761760" imgH="431640" progId="Equation.DSMT4">
                  <p:embed/>
                  <p:pic>
                    <p:nvPicPr>
                      <p:cNvPr id="27656" name="Object 8">
                        <a:extLst>
                          <a:ext uri="{FF2B5EF4-FFF2-40B4-BE49-F238E27FC236}">
                            <a16:creationId xmlns:a16="http://schemas.microsoft.com/office/drawing/2014/main" id="{A51CF974-8861-4AFA-BE6F-3400430BC3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1494" y="3613079"/>
                        <a:ext cx="2246313" cy="126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2">
            <a:extLst>
              <a:ext uri="{FF2B5EF4-FFF2-40B4-BE49-F238E27FC236}">
                <a16:creationId xmlns:a16="http://schemas.microsoft.com/office/drawing/2014/main" id="{3AE21D91-3BF2-4E8C-89CF-1E019530425C}"/>
              </a:ext>
            </a:extLst>
          </p:cNvPr>
          <p:cNvSpPr>
            <a:spLocks noGrp="1" noChangeArrowheads="1"/>
          </p:cNvSpPr>
          <p:nvPr>
            <p:ph type="title"/>
          </p:nvPr>
        </p:nvSpPr>
        <p:spPr>
          <a:xfrm>
            <a:off x="731044" y="195263"/>
            <a:ext cx="5113338" cy="609600"/>
          </a:xfrm>
        </p:spPr>
        <p:txBody>
          <a:bodyPr>
            <a:normAutofit fontScale="90000"/>
          </a:bodyPr>
          <a:lstStyle/>
          <a:p>
            <a:pPr eaLnBrk="1" hangingPunct="1"/>
            <a:r>
              <a:rPr lang="zh-CN" altLang="zh-CN" i="1" dirty="0">
                <a:solidFill>
                  <a:srgbClr val="FFFF00"/>
                </a:solidFill>
                <a:latin typeface="隶书" pitchFamily="49" charset="-122"/>
                <a:ea typeface="隶书" pitchFamily="49" charset="-122"/>
              </a:rPr>
              <a:t>    </a:t>
            </a:r>
            <a:r>
              <a:rPr lang="zh-CN" altLang="zh-CN" sz="3600" b="1" dirty="0">
                <a:solidFill>
                  <a:schemeClr val="tx1"/>
                </a:solidFill>
                <a:latin typeface="黑体" panose="02010609060101010101" pitchFamily="49" charset="-122"/>
                <a:ea typeface="黑体" panose="02010609060101010101" pitchFamily="49" charset="-122"/>
              </a:rPr>
              <a:t>功与过程</a:t>
            </a:r>
          </a:p>
        </p:txBody>
      </p:sp>
      <p:grpSp>
        <p:nvGrpSpPr>
          <p:cNvPr id="8" name="组合 7"/>
          <p:cNvGrpSpPr/>
          <p:nvPr/>
        </p:nvGrpSpPr>
        <p:grpSpPr>
          <a:xfrm>
            <a:off x="4704178" y="2999518"/>
            <a:ext cx="3357639" cy="2648672"/>
            <a:chOff x="201915" y="2697386"/>
            <a:chExt cx="3357639" cy="2648672"/>
          </a:xfrm>
        </p:grpSpPr>
        <p:grpSp>
          <p:nvGrpSpPr>
            <p:cNvPr id="9" name="组合 8"/>
            <p:cNvGrpSpPr/>
            <p:nvPr/>
          </p:nvGrpSpPr>
          <p:grpSpPr>
            <a:xfrm>
              <a:off x="201915" y="2697386"/>
              <a:ext cx="3299618" cy="2648672"/>
              <a:chOff x="5161281" y="2296830"/>
              <a:chExt cx="3299618" cy="2648672"/>
            </a:xfrm>
          </p:grpSpPr>
          <p:sp>
            <p:nvSpPr>
              <p:cNvPr id="20" name="矩形 19">
                <a:extLst>
                  <a:ext uri="{FF2B5EF4-FFF2-40B4-BE49-F238E27FC236}">
                    <a16:creationId xmlns:a16="http://schemas.microsoft.com/office/drawing/2014/main" id="{B522C885-DAD2-492A-AE43-468CF6A38255}"/>
                  </a:ext>
                </a:extLst>
              </p:cNvPr>
              <p:cNvSpPr/>
              <p:nvPr/>
            </p:nvSpPr>
            <p:spPr>
              <a:xfrm>
                <a:off x="5161281" y="3917781"/>
                <a:ext cx="1205071" cy="504826"/>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a:extLst>
                  <a:ext uri="{FF2B5EF4-FFF2-40B4-BE49-F238E27FC236}">
                    <a16:creationId xmlns:a16="http://schemas.microsoft.com/office/drawing/2014/main" id="{5CB0583E-40FD-4A11-B11C-8B04E7FFFC91}"/>
                  </a:ext>
                </a:extLst>
              </p:cNvPr>
              <p:cNvCxnSpPr>
                <a:cxnSpLocks/>
              </p:cNvCxnSpPr>
              <p:nvPr/>
            </p:nvCxnSpPr>
            <p:spPr>
              <a:xfrm>
                <a:off x="5161281"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D624475-BA21-4956-BB16-4CE73CD139D9}"/>
                  </a:ext>
                </a:extLst>
              </p:cNvPr>
              <p:cNvCxnSpPr>
                <a:cxnSpLocks/>
              </p:cNvCxnSpPr>
              <p:nvPr/>
            </p:nvCxnSpPr>
            <p:spPr>
              <a:xfrm>
                <a:off x="6366352"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86BD9CFF-614A-4E6C-9A45-620DB7CD0A7F}"/>
                  </a:ext>
                </a:extLst>
              </p:cNvPr>
              <p:cNvSpPr/>
              <p:nvPr/>
            </p:nvSpPr>
            <p:spPr>
              <a:xfrm>
                <a:off x="7255828" y="3657764"/>
                <a:ext cx="1205071" cy="764843"/>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a:extLst>
                  <a:ext uri="{FF2B5EF4-FFF2-40B4-BE49-F238E27FC236}">
                    <a16:creationId xmlns:a16="http://schemas.microsoft.com/office/drawing/2014/main" id="{B9B4E397-9F7A-45D7-B127-3CF47BC3CF64}"/>
                  </a:ext>
                </a:extLst>
              </p:cNvPr>
              <p:cNvCxnSpPr>
                <a:cxnSpLocks/>
              </p:cNvCxnSpPr>
              <p:nvPr/>
            </p:nvCxnSpPr>
            <p:spPr>
              <a:xfrm>
                <a:off x="7255828"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51B067AC-0684-4CD2-A00A-7C4E9F8E8E50}"/>
                  </a:ext>
                </a:extLst>
              </p:cNvPr>
              <p:cNvCxnSpPr>
                <a:cxnSpLocks/>
              </p:cNvCxnSpPr>
              <p:nvPr/>
            </p:nvCxnSpPr>
            <p:spPr>
              <a:xfrm>
                <a:off x="8460899"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D6E7151D-C500-4CDD-95E1-C7FFED1AF53F}"/>
                  </a:ext>
                </a:extLst>
              </p:cNvPr>
              <p:cNvCxnSpPr>
                <a:cxnSpLocks/>
              </p:cNvCxnSpPr>
              <p:nvPr/>
            </p:nvCxnSpPr>
            <p:spPr>
              <a:xfrm>
                <a:off x="5161281" y="3657764"/>
                <a:ext cx="1205071"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7" name="箭头: 右 17">
                <a:extLst>
                  <a:ext uri="{FF2B5EF4-FFF2-40B4-BE49-F238E27FC236}">
                    <a16:creationId xmlns:a16="http://schemas.microsoft.com/office/drawing/2014/main" id="{D2C7467D-195A-47B5-928D-D9622AA0EFDF}"/>
                  </a:ext>
                </a:extLst>
              </p:cNvPr>
              <p:cNvSpPr/>
              <p:nvPr/>
            </p:nvSpPr>
            <p:spPr>
              <a:xfrm rot="10800000">
                <a:off x="6540659" y="3757919"/>
                <a:ext cx="589280" cy="319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4E471F1C-3C3D-45B2-B2D0-515EA1A2ED43}"/>
                  </a:ext>
                </a:extLst>
              </p:cNvPr>
              <p:cNvSpPr/>
              <p:nvPr/>
            </p:nvSpPr>
            <p:spPr>
              <a:xfrm>
                <a:off x="5504688" y="3364992"/>
                <a:ext cx="429768" cy="525197"/>
              </a:xfrm>
              <a:prstGeom prst="rect">
                <a:avLst/>
              </a:prstGeom>
              <a:solidFill>
                <a:srgbClr val="0080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07715791-5C4D-44E2-8966-1B35FACA46F3}"/>
                  </a:ext>
                </a:extLst>
              </p:cNvPr>
              <p:cNvSpPr txBox="1"/>
              <p:nvPr/>
            </p:nvSpPr>
            <p:spPr>
              <a:xfrm>
                <a:off x="7659642" y="2296830"/>
                <a:ext cx="510076"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e</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7DC33D1F-3224-498C-8BD2-D021F05C6D4A}"/>
                  </a:ext>
                </a:extLst>
              </p:cNvPr>
              <p:cNvSpPr txBox="1"/>
              <p:nvPr/>
            </p:nvSpPr>
            <p:spPr>
              <a:xfrm>
                <a:off x="5340969" y="3895405"/>
                <a:ext cx="470000"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i</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8C00849B-E394-464F-BB14-4F1E41E02394}"/>
                  </a:ext>
                </a:extLst>
              </p:cNvPr>
              <p:cNvSpPr txBox="1"/>
              <p:nvPr/>
            </p:nvSpPr>
            <p:spPr>
              <a:xfrm>
                <a:off x="5229168" y="4422282"/>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1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1</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CF844A8D-229F-44EC-BC01-5DCCD8B22AD0}"/>
                  </a:ext>
                </a:extLst>
              </p:cNvPr>
              <p:cNvSpPr txBox="1"/>
              <p:nvPr/>
            </p:nvSpPr>
            <p:spPr>
              <a:xfrm>
                <a:off x="7327608" y="4422282"/>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2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2</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7DC33D1F-3224-498C-8BD2-D021F05C6D4A}"/>
                  </a:ext>
                </a:extLst>
              </p:cNvPr>
              <p:cNvSpPr txBox="1"/>
              <p:nvPr/>
            </p:nvSpPr>
            <p:spPr>
              <a:xfrm>
                <a:off x="5468985" y="3410773"/>
                <a:ext cx="492443" cy="461665"/>
              </a:xfrm>
              <a:prstGeom prst="rect">
                <a:avLst/>
              </a:prstGeom>
              <a:noFill/>
            </p:spPr>
            <p:txBody>
              <a:bodyPr wrap="none" rtlCol="0">
                <a:spAutoFit/>
              </a:bodyPr>
              <a:lstStyle/>
              <a:p>
                <a:r>
                  <a:rPr lang="zh-CN" altLang="en-US" sz="2400" b="1" dirty="0">
                    <a:latin typeface="Times New Roman" panose="02020603050405020304" pitchFamily="18" charset="0"/>
                    <a:cs typeface="Times New Roman" panose="02020603050405020304" pitchFamily="18" charset="0"/>
                  </a:rPr>
                  <a:t>水</a:t>
                </a:r>
                <a:endParaRPr lang="zh-CN" altLang="en-US" sz="2400" b="1" baseline="-25000" dirty="0">
                  <a:latin typeface="Times New Roman" panose="02020603050405020304" pitchFamily="18" charset="0"/>
                  <a:cs typeface="Times New Roman" panose="02020603050405020304" pitchFamily="18" charset="0"/>
                </a:endParaRPr>
              </a:p>
            </p:txBody>
          </p:sp>
          <p:sp>
            <p:nvSpPr>
              <p:cNvPr id="34" name="矩形 33">
                <a:extLst>
                  <a:ext uri="{FF2B5EF4-FFF2-40B4-BE49-F238E27FC236}">
                    <a16:creationId xmlns:a16="http://schemas.microsoft.com/office/drawing/2014/main" id="{4E471F1C-3C3D-45B2-B2D0-515EA1A2ED43}"/>
                  </a:ext>
                </a:extLst>
              </p:cNvPr>
              <p:cNvSpPr/>
              <p:nvPr/>
            </p:nvSpPr>
            <p:spPr>
              <a:xfrm>
                <a:off x="7632161" y="3494478"/>
                <a:ext cx="429768" cy="170557"/>
              </a:xfrm>
              <a:prstGeom prst="rect">
                <a:avLst/>
              </a:prstGeom>
              <a:solidFill>
                <a:srgbClr val="0080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7DC33D1F-3224-498C-8BD2-D021F05C6D4A}"/>
                  </a:ext>
                </a:extLst>
              </p:cNvPr>
              <p:cNvSpPr txBox="1"/>
              <p:nvPr/>
            </p:nvSpPr>
            <p:spPr>
              <a:xfrm>
                <a:off x="7596458" y="3185619"/>
                <a:ext cx="184731" cy="338554"/>
              </a:xfrm>
              <a:prstGeom prst="rect">
                <a:avLst/>
              </a:prstGeom>
              <a:noFill/>
            </p:spPr>
            <p:txBody>
              <a:bodyPr wrap="none" rtlCol="0">
                <a:spAutoFit/>
              </a:bodyPr>
              <a:lstStyle/>
              <a:p>
                <a:endParaRPr lang="zh-CN" altLang="en-US" sz="2400" b="1" baseline="-25000" dirty="0">
                  <a:latin typeface="Times New Roman" panose="02020603050405020304" pitchFamily="18" charset="0"/>
                  <a:cs typeface="Times New Roman" panose="02020603050405020304" pitchFamily="18" charset="0"/>
                </a:endParaRPr>
              </a:p>
            </p:txBody>
          </p:sp>
          <p:sp>
            <p:nvSpPr>
              <p:cNvPr id="36" name="文本框 35">
                <a:extLst>
                  <a:ext uri="{FF2B5EF4-FFF2-40B4-BE49-F238E27FC236}">
                    <a16:creationId xmlns:a16="http://schemas.microsoft.com/office/drawing/2014/main" id="{07715791-5C4D-44E2-8966-1B35FACA46F3}"/>
                  </a:ext>
                </a:extLst>
              </p:cNvPr>
              <p:cNvSpPr txBox="1"/>
              <p:nvPr/>
            </p:nvSpPr>
            <p:spPr>
              <a:xfrm>
                <a:off x="5722554" y="2346656"/>
                <a:ext cx="1564852" cy="523220"/>
              </a:xfrm>
              <a:prstGeom prst="rect">
                <a:avLst/>
              </a:prstGeom>
              <a:noFill/>
            </p:spPr>
            <p:txBody>
              <a:bodyPr wrap="none" rtlCol="0">
                <a:spAutoFit/>
              </a:bodyPr>
              <a:lstStyle/>
              <a:p>
                <a:r>
                  <a:rPr lang="en-US" altLang="zh-CN" sz="2800" b="1" i="1" dirty="0" err="1" smtClean="0">
                    <a:latin typeface="Times New Roman" panose="02020603050405020304" pitchFamily="18" charset="0"/>
                    <a:cs typeface="Times New Roman" panose="02020603050405020304" pitchFamily="18" charset="0"/>
                  </a:rPr>
                  <a:t>P</a:t>
                </a:r>
                <a:r>
                  <a:rPr lang="en-US" altLang="zh-CN" sz="2800" b="1" i="1" baseline="-25000" dirty="0" err="1" smtClean="0">
                    <a:latin typeface="Times New Roman" panose="02020603050405020304" pitchFamily="18" charset="0"/>
                    <a:cs typeface="Times New Roman" panose="02020603050405020304" pitchFamily="18" charset="0"/>
                  </a:rPr>
                  <a:t>e</a:t>
                </a:r>
                <a:r>
                  <a:rPr lang="en-US" altLang="zh-CN" sz="2800" b="1" i="1" dirty="0" smtClean="0">
                    <a:latin typeface="Times New Roman" panose="02020603050405020304" pitchFamily="18" charset="0"/>
                    <a:cs typeface="Times New Roman" panose="02020603050405020304" pitchFamily="18" charset="0"/>
                  </a:rPr>
                  <a:t>=</a:t>
                </a:r>
                <a:r>
                  <a:rPr lang="en-US" altLang="zh-CN" sz="2800" b="1" i="1" dirty="0" err="1" smtClean="0">
                    <a:latin typeface="Times New Roman" panose="02020603050405020304" pitchFamily="18" charset="0"/>
                    <a:cs typeface="Times New Roman" panose="02020603050405020304" pitchFamily="18" charset="0"/>
                  </a:rPr>
                  <a:t>P</a:t>
                </a:r>
                <a:r>
                  <a:rPr lang="en-US" altLang="zh-CN" sz="2800" b="1" i="1" baseline="-25000" dirty="0" err="1" smtClean="0">
                    <a:latin typeface="Times New Roman" panose="02020603050405020304" pitchFamily="18" charset="0"/>
                    <a:cs typeface="Times New Roman" panose="02020603050405020304" pitchFamily="18" charset="0"/>
                  </a:rPr>
                  <a:t>i</a:t>
                </a:r>
                <a:r>
                  <a:rPr lang="en-US" altLang="zh-CN" sz="2800" b="1" i="1" dirty="0" err="1" smtClean="0">
                    <a:latin typeface="Times New Roman" panose="02020603050405020304" pitchFamily="18" charset="0"/>
                    <a:cs typeface="Times New Roman" panose="02020603050405020304" pitchFamily="18" charset="0"/>
                  </a:rPr>
                  <a:t>+dp</a:t>
                </a:r>
                <a:endParaRPr lang="zh-CN" altLang="en-US" sz="2800" b="1" i="1" baseline="-25000" dirty="0">
                  <a:latin typeface="Times New Roman" panose="02020603050405020304" pitchFamily="18" charset="0"/>
                  <a:cs typeface="Times New Roman" panose="02020603050405020304" pitchFamily="18" charset="0"/>
                </a:endParaRPr>
              </a:p>
            </p:txBody>
          </p:sp>
        </p:grpSp>
        <p:cxnSp>
          <p:nvCxnSpPr>
            <p:cNvPr id="10" name="直接连接符 9"/>
            <p:cNvCxnSpPr/>
            <p:nvPr/>
          </p:nvCxnSpPr>
          <p:spPr>
            <a:xfrm flipV="1">
              <a:off x="545322" y="3491228"/>
              <a:ext cx="0" cy="34747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975090" y="3491228"/>
              <a:ext cx="0" cy="34747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2884857" y="3142112"/>
              <a:ext cx="355993" cy="4599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椭圆 13"/>
            <p:cNvSpPr/>
            <p:nvPr/>
          </p:nvSpPr>
          <p:spPr>
            <a:xfrm>
              <a:off x="3402789" y="2862979"/>
              <a:ext cx="45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513834" y="2872934"/>
              <a:ext cx="45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flipV="1">
              <a:off x="3333774" y="3083998"/>
              <a:ext cx="50544" cy="55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3431034" y="3002054"/>
              <a:ext cx="50544" cy="55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V="1">
              <a:off x="2672795" y="3380397"/>
              <a:ext cx="0" cy="54101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102563" y="3371207"/>
              <a:ext cx="0" cy="55020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left)">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wipe(left)">
                                      <p:cBhvr>
                                        <p:cTn id="12" dur="500"/>
                                        <p:tgtEl>
                                          <p:spTgt spid="276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7651"/>
                                        </p:tgtEl>
                                        <p:attrNameLst>
                                          <p:attrName>style.visibility</p:attrName>
                                        </p:attrNameLst>
                                      </p:cBhvr>
                                      <p:to>
                                        <p:strVal val="visible"/>
                                      </p:to>
                                    </p:set>
                                    <p:animEffect transition="in" filter="wipe(left)">
                                      <p:cBhvr>
                                        <p:cTn id="17" dur="500"/>
                                        <p:tgtEl>
                                          <p:spTgt spid="276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7656"/>
                                        </p:tgtEl>
                                        <p:attrNameLst>
                                          <p:attrName>style.visibility</p:attrName>
                                        </p:attrNameLst>
                                      </p:cBhvr>
                                      <p:to>
                                        <p:strVal val="visible"/>
                                      </p:to>
                                    </p:set>
                                    <p:animEffect transition="in" filter="wipe(left)">
                                      <p:cBhvr>
                                        <p:cTn id="22" dur="500"/>
                                        <p:tgtEl>
                                          <p:spTgt spid="276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9" fill="hold" nodeType="clickEffect">
                                  <p:stCondLst>
                                    <p:cond delay="0"/>
                                  </p:stCondLst>
                                  <p:childTnLst>
                                    <p:set>
                                      <p:cBhvr>
                                        <p:cTn id="26" dur="1" fill="hold">
                                          <p:stCondLst>
                                            <p:cond delay="0"/>
                                          </p:stCondLst>
                                        </p:cTn>
                                        <p:tgtEl>
                                          <p:spTgt spid="27653"/>
                                        </p:tgtEl>
                                        <p:attrNameLst>
                                          <p:attrName>style.visibility</p:attrName>
                                        </p:attrNameLst>
                                      </p:cBhvr>
                                      <p:to>
                                        <p:strVal val="visible"/>
                                      </p:to>
                                    </p:set>
                                    <p:animEffect transition="in" filter="strips(upLeft)">
                                      <p:cBhvr>
                                        <p:cTn id="27"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452E5B4-C89F-449E-B5B3-B7C68B807078}"/>
              </a:ext>
            </a:extLst>
          </p:cNvPr>
          <p:cNvSpPr>
            <a:spLocks noChangeArrowheads="1"/>
          </p:cNvSpPr>
          <p:nvPr/>
        </p:nvSpPr>
        <p:spPr bwMode="auto">
          <a:xfrm>
            <a:off x="0" y="3440799"/>
            <a:ext cx="9144000" cy="1368425"/>
          </a:xfrm>
          <a:prstGeom prst="rect">
            <a:avLst/>
          </a:prstGeom>
          <a:noFill/>
          <a:ln w="9525">
            <a:noFill/>
            <a:miter lim="800000"/>
            <a:headEnd/>
            <a:tailEnd/>
          </a:ln>
          <a:effectLst/>
        </p:spPr>
        <p:txBody>
          <a:bodyPr lIns="92075" tIns="46038" rIns="92075" bIns="46038"/>
          <a:lstStyle/>
          <a:p>
            <a:pPr marL="342900" indent="-342900">
              <a:spcBef>
                <a:spcPct val="20000"/>
              </a:spcBef>
              <a:buClr>
                <a:srgbClr val="FF0000"/>
              </a:buClr>
              <a:buFont typeface="Wingdings" pitchFamily="2" charset="2"/>
              <a:buChar char="Ø"/>
              <a:defRPr/>
            </a:pPr>
            <a:r>
              <a:rPr lang="zh-CN" sz="2000" b="1" dirty="0">
                <a:latin typeface="黑体" pitchFamily="49" charset="-122"/>
              </a:rPr>
              <a:t>无数次压缩</a:t>
            </a:r>
            <a:r>
              <a:rPr lang="zh-CN" sz="2000" b="1" dirty="0" smtClean="0">
                <a:latin typeface="黑体" pitchFamily="49" charset="-122"/>
              </a:rPr>
              <a:t>面积最小</a:t>
            </a:r>
            <a:endParaRPr lang="zh-CN" sz="2000" b="1" dirty="0">
              <a:latin typeface="黑体" pitchFamily="49" charset="-122"/>
            </a:endParaRPr>
          </a:p>
          <a:p>
            <a:pPr marL="342900" indent="-342900">
              <a:spcBef>
                <a:spcPct val="20000"/>
              </a:spcBef>
              <a:buClr>
                <a:srgbClr val="FF0000"/>
              </a:buClr>
              <a:buFont typeface="Wingdings" pitchFamily="2" charset="2"/>
              <a:buChar char="Ø"/>
              <a:defRPr/>
            </a:pPr>
            <a:r>
              <a:rPr lang="zh-CN" sz="2000" b="1" dirty="0">
                <a:latin typeface="黑体" pitchFamily="49" charset="-122"/>
              </a:rPr>
              <a:t>有</a:t>
            </a:r>
            <a:r>
              <a:rPr lang="zh-CN" sz="2000" b="1" dirty="0">
                <a:effectLst>
                  <a:outerShdw blurRad="38100" dist="38100" dir="2700000" algn="tl">
                    <a:srgbClr val="C0C0C0"/>
                  </a:outerShdw>
                </a:effectLst>
                <a:latin typeface="黑体" pitchFamily="49" charset="-122"/>
              </a:rPr>
              <a:t>最小功</a:t>
            </a:r>
          </a:p>
          <a:p>
            <a:pPr marL="342900" indent="-342900">
              <a:spcBef>
                <a:spcPct val="20000"/>
              </a:spcBef>
              <a:buClr>
                <a:srgbClr val="FF0000"/>
              </a:buClr>
              <a:buFont typeface="Wingdings" pitchFamily="2" charset="2"/>
              <a:buChar char="Ø"/>
              <a:defRPr/>
            </a:pPr>
            <a:r>
              <a:rPr lang="zh-CN" sz="2000" b="1" dirty="0" smtClean="0">
                <a:latin typeface="黑体" pitchFamily="49" charset="-122"/>
              </a:rPr>
              <a:t>无数次压缩</a:t>
            </a:r>
            <a:r>
              <a:rPr lang="zh-CN" sz="2000" b="1" dirty="0">
                <a:latin typeface="黑体" pitchFamily="49" charset="-122"/>
              </a:rPr>
              <a:t>时体系作功最小</a:t>
            </a:r>
          </a:p>
        </p:txBody>
      </p:sp>
      <p:sp>
        <p:nvSpPr>
          <p:cNvPr id="15369" name="Rectangle 9">
            <a:extLst>
              <a:ext uri="{FF2B5EF4-FFF2-40B4-BE49-F238E27FC236}">
                <a16:creationId xmlns:a16="http://schemas.microsoft.com/office/drawing/2014/main" id="{EEAC1F27-52F6-4AE8-B06B-24E3EE524D17}"/>
              </a:ext>
            </a:extLst>
          </p:cNvPr>
          <p:cNvSpPr>
            <a:spLocks noChangeArrowheads="1"/>
          </p:cNvSpPr>
          <p:nvPr/>
        </p:nvSpPr>
        <p:spPr bwMode="auto">
          <a:xfrm>
            <a:off x="1136269" y="218249"/>
            <a:ext cx="5832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3200" b="1" dirty="0">
                <a:solidFill>
                  <a:srgbClr val="FF0000"/>
                </a:solidFill>
                <a:ea typeface="宋体" panose="02010600030101010101" pitchFamily="2" charset="-122"/>
              </a:rPr>
              <a:t>分析各种过程的压缩功</a:t>
            </a:r>
            <a:r>
              <a:rPr lang="zh-CN" altLang="zh-CN" sz="3200" b="1" dirty="0" smtClean="0">
                <a:solidFill>
                  <a:srgbClr val="FF0000"/>
                </a:solidFill>
                <a:ea typeface="宋体" panose="02010600030101010101" pitchFamily="2" charset="-122"/>
              </a:rPr>
              <a:t>,</a:t>
            </a:r>
            <a:r>
              <a:rPr lang="en-US" altLang="zh-CN" sz="3200" b="1" dirty="0" smtClean="0">
                <a:solidFill>
                  <a:srgbClr val="FF0000"/>
                </a:solidFill>
                <a:ea typeface="宋体" panose="02010600030101010101" pitchFamily="2" charset="-122"/>
              </a:rPr>
              <a:t> </a:t>
            </a:r>
            <a:r>
              <a:rPr lang="zh-CN" altLang="zh-CN" sz="3200" b="1" dirty="0" smtClean="0">
                <a:solidFill>
                  <a:srgbClr val="FF0000"/>
                </a:solidFill>
                <a:ea typeface="宋体" panose="02010600030101010101" pitchFamily="2" charset="-122"/>
              </a:rPr>
              <a:t>结论</a:t>
            </a:r>
            <a:r>
              <a:rPr lang="zh-CN" altLang="zh-CN" sz="3200" b="1" dirty="0">
                <a:solidFill>
                  <a:srgbClr val="FF0000"/>
                </a:solidFill>
                <a:ea typeface="宋体" panose="02010600030101010101" pitchFamily="2" charset="-122"/>
              </a:rPr>
              <a:t>?</a:t>
            </a:r>
            <a:r>
              <a:rPr lang="zh-CN" altLang="zh-CN" sz="3200" dirty="0">
                <a:solidFill>
                  <a:schemeClr val="tx2"/>
                </a:solidFill>
              </a:rPr>
              <a:t> </a:t>
            </a:r>
          </a:p>
        </p:txBody>
      </p:sp>
      <p:grpSp>
        <p:nvGrpSpPr>
          <p:cNvPr id="3" name="组合 2"/>
          <p:cNvGrpSpPr/>
          <p:nvPr/>
        </p:nvGrpSpPr>
        <p:grpSpPr>
          <a:xfrm>
            <a:off x="0" y="1135537"/>
            <a:ext cx="3383280" cy="2229455"/>
            <a:chOff x="5617115" y="4727727"/>
            <a:chExt cx="3383280" cy="2229455"/>
          </a:xfrm>
        </p:grpSpPr>
        <p:grpSp>
          <p:nvGrpSpPr>
            <p:cNvPr id="10" name="组合 9"/>
            <p:cNvGrpSpPr/>
            <p:nvPr/>
          </p:nvGrpSpPr>
          <p:grpSpPr>
            <a:xfrm>
              <a:off x="5617115" y="4727727"/>
              <a:ext cx="3383280" cy="2229455"/>
              <a:chOff x="5077619" y="2716047"/>
              <a:chExt cx="3383280" cy="2229455"/>
            </a:xfrm>
          </p:grpSpPr>
          <p:sp>
            <p:nvSpPr>
              <p:cNvPr id="11" name="矩形 10">
                <a:extLst>
                  <a:ext uri="{FF2B5EF4-FFF2-40B4-BE49-F238E27FC236}">
                    <a16:creationId xmlns:a16="http://schemas.microsoft.com/office/drawing/2014/main" id="{B522C885-DAD2-492A-AE43-468CF6A38255}"/>
                  </a:ext>
                </a:extLst>
              </p:cNvPr>
              <p:cNvSpPr/>
              <p:nvPr/>
            </p:nvSpPr>
            <p:spPr>
              <a:xfrm>
                <a:off x="5161281" y="3917781"/>
                <a:ext cx="1205071" cy="504826"/>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5CB0583E-40FD-4A11-B11C-8B04E7FFFC91}"/>
                  </a:ext>
                </a:extLst>
              </p:cNvPr>
              <p:cNvCxnSpPr>
                <a:cxnSpLocks/>
              </p:cNvCxnSpPr>
              <p:nvPr/>
            </p:nvCxnSpPr>
            <p:spPr>
              <a:xfrm>
                <a:off x="5161281"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BD624475-BA21-4956-BB16-4CE73CD139D9}"/>
                  </a:ext>
                </a:extLst>
              </p:cNvPr>
              <p:cNvCxnSpPr>
                <a:cxnSpLocks/>
              </p:cNvCxnSpPr>
              <p:nvPr/>
            </p:nvCxnSpPr>
            <p:spPr>
              <a:xfrm>
                <a:off x="6366352"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86BD9CFF-614A-4E6C-9A45-620DB7CD0A7F}"/>
                  </a:ext>
                </a:extLst>
              </p:cNvPr>
              <p:cNvSpPr/>
              <p:nvPr/>
            </p:nvSpPr>
            <p:spPr>
              <a:xfrm>
                <a:off x="7255828" y="3657764"/>
                <a:ext cx="1205071" cy="764843"/>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a:extLst>
                  <a:ext uri="{FF2B5EF4-FFF2-40B4-BE49-F238E27FC236}">
                    <a16:creationId xmlns:a16="http://schemas.microsoft.com/office/drawing/2014/main" id="{B9B4E397-9F7A-45D7-B127-3CF47BC3CF64}"/>
                  </a:ext>
                </a:extLst>
              </p:cNvPr>
              <p:cNvCxnSpPr>
                <a:cxnSpLocks/>
              </p:cNvCxnSpPr>
              <p:nvPr/>
            </p:nvCxnSpPr>
            <p:spPr>
              <a:xfrm>
                <a:off x="7255828"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51B067AC-0684-4CD2-A00A-7C4E9F8E8E50}"/>
                  </a:ext>
                </a:extLst>
              </p:cNvPr>
              <p:cNvCxnSpPr>
                <a:cxnSpLocks/>
              </p:cNvCxnSpPr>
              <p:nvPr/>
            </p:nvCxnSpPr>
            <p:spPr>
              <a:xfrm>
                <a:off x="8460899"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D6E7151D-C500-4CDD-95E1-C7FFED1AF53F}"/>
                  </a:ext>
                </a:extLst>
              </p:cNvPr>
              <p:cNvCxnSpPr>
                <a:cxnSpLocks/>
              </p:cNvCxnSpPr>
              <p:nvPr/>
            </p:nvCxnSpPr>
            <p:spPr>
              <a:xfrm>
                <a:off x="5161281" y="3657764"/>
                <a:ext cx="1205071"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箭头: 右 17">
                <a:extLst>
                  <a:ext uri="{FF2B5EF4-FFF2-40B4-BE49-F238E27FC236}">
                    <a16:creationId xmlns:a16="http://schemas.microsoft.com/office/drawing/2014/main" id="{D2C7467D-195A-47B5-928D-D9622AA0EFDF}"/>
                  </a:ext>
                </a:extLst>
              </p:cNvPr>
              <p:cNvSpPr/>
              <p:nvPr/>
            </p:nvSpPr>
            <p:spPr>
              <a:xfrm>
                <a:off x="6550819" y="4001759"/>
                <a:ext cx="535781" cy="305065"/>
              </a:xfrm>
              <a:prstGeom prst="rightArrow">
                <a:avLst/>
              </a:prstGeom>
              <a:solidFill>
                <a:srgbClr val="0080FF"/>
              </a:solidFill>
              <a:ln>
                <a:solidFill>
                  <a:srgbClr val="008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4E471F1C-3C3D-45B2-B2D0-515EA1A2ED43}"/>
                  </a:ext>
                </a:extLst>
              </p:cNvPr>
              <p:cNvSpPr/>
              <p:nvPr/>
            </p:nvSpPr>
            <p:spPr>
              <a:xfrm>
                <a:off x="5740956" y="3098413"/>
                <a:ext cx="45719" cy="81920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38A57B99-987A-408B-82A3-4EEBC632D617}"/>
                  </a:ext>
                </a:extLst>
              </p:cNvPr>
              <p:cNvSpPr/>
              <p:nvPr/>
            </p:nvSpPr>
            <p:spPr>
              <a:xfrm>
                <a:off x="7812644" y="2988686"/>
                <a:ext cx="45719" cy="66907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a:extLst>
                  <a:ext uri="{FF2B5EF4-FFF2-40B4-BE49-F238E27FC236}">
                    <a16:creationId xmlns:a16="http://schemas.microsoft.com/office/drawing/2014/main" id="{C3686B0C-89AD-49FD-BF38-B1FE5AEF6E8C}"/>
                  </a:ext>
                </a:extLst>
              </p:cNvPr>
              <p:cNvCxnSpPr>
                <a:cxnSpLocks/>
              </p:cNvCxnSpPr>
              <p:nvPr/>
            </p:nvCxnSpPr>
            <p:spPr>
              <a:xfrm>
                <a:off x="6012339" y="3239920"/>
                <a:ext cx="0" cy="417844"/>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07715791-5C4D-44E2-8966-1B35FACA46F3}"/>
                  </a:ext>
                </a:extLst>
              </p:cNvPr>
              <p:cNvSpPr txBox="1"/>
              <p:nvPr/>
            </p:nvSpPr>
            <p:spPr>
              <a:xfrm>
                <a:off x="5800431" y="2846395"/>
                <a:ext cx="510076"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e</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7DC33D1F-3224-498C-8BD2-D021F05C6D4A}"/>
                  </a:ext>
                </a:extLst>
              </p:cNvPr>
              <p:cNvSpPr txBox="1"/>
              <p:nvPr/>
            </p:nvSpPr>
            <p:spPr>
              <a:xfrm>
                <a:off x="5340969" y="3895405"/>
                <a:ext cx="470000"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i</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8C00849B-E394-464F-BB14-4F1E41E02394}"/>
                  </a:ext>
                </a:extLst>
              </p:cNvPr>
              <p:cNvSpPr txBox="1"/>
              <p:nvPr/>
            </p:nvSpPr>
            <p:spPr>
              <a:xfrm>
                <a:off x="5229168" y="4422282"/>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1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1</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CF844A8D-229F-44EC-BC01-5DCCD8B22AD0}"/>
                  </a:ext>
                </a:extLst>
              </p:cNvPr>
              <p:cNvSpPr txBox="1"/>
              <p:nvPr/>
            </p:nvSpPr>
            <p:spPr>
              <a:xfrm>
                <a:off x="7327608" y="4422282"/>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2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2</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87FD1224-A35D-493B-876C-9A1F2DA3303B}"/>
                  </a:ext>
                </a:extLst>
              </p:cNvPr>
              <p:cNvSpPr txBox="1"/>
              <p:nvPr/>
            </p:nvSpPr>
            <p:spPr>
              <a:xfrm>
                <a:off x="7047567" y="2716047"/>
                <a:ext cx="825867" cy="400110"/>
              </a:xfrm>
              <a:prstGeom prst="rect">
                <a:avLst/>
              </a:prstGeom>
              <a:noFill/>
            </p:spPr>
            <p:txBody>
              <a:bodyPr wrap="none" rtlCol="0">
                <a:spAutoFit/>
              </a:bodyPr>
              <a:lstStyle/>
              <a:p>
                <a:r>
                  <a:rPr lang="zh-CN" altLang="en-US" sz="2000" b="1" dirty="0">
                    <a:latin typeface="Times New Roman" panose="02020603050405020304" pitchFamily="18" charset="0"/>
                    <a:cs typeface="Times New Roman" panose="02020603050405020304" pitchFamily="18" charset="0"/>
                  </a:rPr>
                  <a:t>状态</a:t>
                </a:r>
                <a:r>
                  <a:rPr lang="en-US" altLang="zh-CN" sz="2000" b="1" dirty="0">
                    <a:latin typeface="Times New Roman" panose="02020603050405020304" pitchFamily="18" charset="0"/>
                    <a:cs typeface="Times New Roman" panose="02020603050405020304" pitchFamily="18" charset="0"/>
                  </a:rPr>
                  <a:t>2</a:t>
                </a:r>
                <a:endParaRPr lang="zh-CN" altLang="en-US" sz="2000" b="1" baseline="-25000"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D3458C65-A0D2-4FB8-AB2A-C92408C9366B}"/>
                  </a:ext>
                </a:extLst>
              </p:cNvPr>
              <p:cNvSpPr txBox="1"/>
              <p:nvPr/>
            </p:nvSpPr>
            <p:spPr>
              <a:xfrm>
                <a:off x="5077619" y="2716047"/>
                <a:ext cx="825867" cy="400110"/>
              </a:xfrm>
              <a:prstGeom prst="rect">
                <a:avLst/>
              </a:prstGeom>
              <a:noFill/>
            </p:spPr>
            <p:txBody>
              <a:bodyPr wrap="none" rtlCol="0">
                <a:spAutoFit/>
              </a:bodyPr>
              <a:lstStyle/>
              <a:p>
                <a:r>
                  <a:rPr lang="zh-CN" altLang="en-US" sz="2000" b="1" dirty="0">
                    <a:latin typeface="Times New Roman" panose="02020603050405020304" pitchFamily="18" charset="0"/>
                    <a:cs typeface="Times New Roman" panose="02020603050405020304" pitchFamily="18" charset="0"/>
                  </a:rPr>
                  <a:t>状态</a:t>
                </a:r>
                <a:r>
                  <a:rPr lang="en-US" altLang="zh-CN" sz="2000" b="1" dirty="0">
                    <a:latin typeface="Times New Roman" panose="02020603050405020304" pitchFamily="18" charset="0"/>
                    <a:cs typeface="Times New Roman" panose="02020603050405020304" pitchFamily="18" charset="0"/>
                  </a:rPr>
                  <a:t>1</a:t>
                </a:r>
                <a:endParaRPr lang="zh-CN" altLang="en-US" sz="2000" b="1" baseline="-25000" dirty="0">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87FD1224-A35D-493B-876C-9A1F2DA3303B}"/>
                  </a:ext>
                </a:extLst>
              </p:cNvPr>
              <p:cNvSpPr txBox="1"/>
              <p:nvPr/>
            </p:nvSpPr>
            <p:spPr>
              <a:xfrm>
                <a:off x="6535503" y="4279671"/>
                <a:ext cx="527709" cy="297517"/>
              </a:xfrm>
              <a:prstGeom prst="rect">
                <a:avLst/>
              </a:prstGeom>
              <a:noFill/>
            </p:spPr>
            <p:txBody>
              <a:bodyPr wrap="none" rtlCol="0">
                <a:spAutoFit/>
              </a:bodyPr>
              <a:lstStyle/>
              <a:p>
                <a:r>
                  <a:rPr lang="zh-CN" altLang="en-US" sz="2000" b="1" baseline="-25000" dirty="0" smtClean="0">
                    <a:latin typeface="Times New Roman" panose="02020603050405020304" pitchFamily="18" charset="0"/>
                    <a:cs typeface="Times New Roman" panose="02020603050405020304" pitchFamily="18" charset="0"/>
                  </a:rPr>
                  <a:t>膨胀</a:t>
                </a:r>
                <a:endParaRPr lang="zh-CN" altLang="en-US" sz="2000" b="1" baseline="-25000" dirty="0">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87FD1224-A35D-493B-876C-9A1F2DA3303B}"/>
                  </a:ext>
                </a:extLst>
              </p:cNvPr>
              <p:cNvSpPr txBox="1"/>
              <p:nvPr/>
            </p:nvSpPr>
            <p:spPr>
              <a:xfrm>
                <a:off x="6572079" y="3136671"/>
                <a:ext cx="527709" cy="297517"/>
              </a:xfrm>
              <a:prstGeom prst="rect">
                <a:avLst/>
              </a:prstGeom>
              <a:noFill/>
            </p:spPr>
            <p:txBody>
              <a:bodyPr wrap="none" rtlCol="0">
                <a:spAutoFit/>
              </a:bodyPr>
              <a:lstStyle/>
              <a:p>
                <a:r>
                  <a:rPr lang="zh-CN" altLang="en-US" sz="2000" b="1" baseline="-25000" dirty="0" smtClean="0">
                    <a:latin typeface="Times New Roman" panose="02020603050405020304" pitchFamily="18" charset="0"/>
                    <a:cs typeface="Times New Roman" panose="02020603050405020304" pitchFamily="18" charset="0"/>
                  </a:rPr>
                  <a:t>压缩</a:t>
                </a:r>
                <a:endParaRPr lang="zh-CN" altLang="en-US" sz="2000" b="1" baseline="-25000" dirty="0">
                  <a:latin typeface="Times New Roman" panose="02020603050405020304" pitchFamily="18" charset="0"/>
                  <a:cs typeface="Times New Roman" panose="02020603050405020304" pitchFamily="18" charset="0"/>
                </a:endParaRPr>
              </a:p>
            </p:txBody>
          </p:sp>
          <p:cxnSp>
            <p:nvCxnSpPr>
              <p:cNvPr id="32" name="直接箭头连接符 31">
                <a:extLst>
                  <a:ext uri="{FF2B5EF4-FFF2-40B4-BE49-F238E27FC236}">
                    <a16:creationId xmlns:a16="http://schemas.microsoft.com/office/drawing/2014/main" id="{C3686B0C-89AD-49FD-BF38-B1FE5AEF6E8C}"/>
                  </a:ext>
                </a:extLst>
              </p:cNvPr>
              <p:cNvCxnSpPr>
                <a:cxnSpLocks/>
              </p:cNvCxnSpPr>
              <p:nvPr/>
            </p:nvCxnSpPr>
            <p:spPr>
              <a:xfrm>
                <a:off x="8078883" y="3239920"/>
                <a:ext cx="0" cy="417844"/>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07715791-5C4D-44E2-8966-1B35FACA46F3}"/>
                  </a:ext>
                </a:extLst>
              </p:cNvPr>
              <p:cNvSpPr txBox="1"/>
              <p:nvPr/>
            </p:nvSpPr>
            <p:spPr>
              <a:xfrm>
                <a:off x="7866975" y="2846395"/>
                <a:ext cx="510076"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e</a:t>
                </a:r>
                <a:endParaRPr lang="zh-CN" altLang="en-US" sz="2800" b="1" i="1" baseline="-25000" dirty="0">
                  <a:latin typeface="Times New Roman" panose="02020603050405020304" pitchFamily="18" charset="0"/>
                  <a:cs typeface="Times New Roman" panose="02020603050405020304" pitchFamily="18" charset="0"/>
                </a:endParaRPr>
              </a:p>
            </p:txBody>
          </p:sp>
        </p:grpSp>
        <p:sp>
          <p:nvSpPr>
            <p:cNvPr id="2" name="左箭头 1"/>
            <p:cNvSpPr/>
            <p:nvPr/>
          </p:nvSpPr>
          <p:spPr>
            <a:xfrm>
              <a:off x="7040880" y="5513832"/>
              <a:ext cx="530352" cy="310896"/>
            </a:xfrm>
            <a:prstGeom prst="leftArrow">
              <a:avLst/>
            </a:prstGeom>
            <a:solidFill>
              <a:srgbClr val="8080FF"/>
            </a:solidFill>
            <a:ln>
              <a:solidFill>
                <a:srgbClr val="808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6" name="Picture 6" descr="1_27+1">
            <a:extLst>
              <a:ext uri="{FF2B5EF4-FFF2-40B4-BE49-F238E27FC236}">
                <a16:creationId xmlns:a16="http://schemas.microsoft.com/office/drawing/2014/main" id="{B525CD76-4DD4-4CC0-BCCB-83A5FC61D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371" y="1653600"/>
            <a:ext cx="1667022"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1_27+1_2">
            <a:extLst>
              <a:ext uri="{FF2B5EF4-FFF2-40B4-BE49-F238E27FC236}">
                <a16:creationId xmlns:a16="http://schemas.microsoft.com/office/drawing/2014/main" id="{0F4786C6-35B6-4EF1-A387-2FA1A9F8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439" y="1635625"/>
            <a:ext cx="197479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2" descr="1_27+2">
            <a:extLst>
              <a:ext uri="{FF2B5EF4-FFF2-40B4-BE49-F238E27FC236}">
                <a16:creationId xmlns:a16="http://schemas.microsoft.com/office/drawing/2014/main" id="{78A76035-0618-40CA-8AE5-5625973C3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9830" y="1649976"/>
            <a:ext cx="1796156"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 descr="1_27_1">
            <a:extLst>
              <a:ext uri="{FF2B5EF4-FFF2-40B4-BE49-F238E27FC236}">
                <a16:creationId xmlns:a16="http://schemas.microsoft.com/office/drawing/2014/main" id="{9C69962B-0E89-4C18-9FC3-BBDAA78926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939" y="3206143"/>
            <a:ext cx="1643299"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8" descr="1_27_2">
            <a:extLst>
              <a:ext uri="{FF2B5EF4-FFF2-40B4-BE49-F238E27FC236}">
                <a16:creationId xmlns:a16="http://schemas.microsoft.com/office/drawing/2014/main" id="{11229DB2-6895-4BA3-8E39-1941DBC6C5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2437" y="3206765"/>
            <a:ext cx="197378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1" descr="1_27_3">
            <a:extLst>
              <a:ext uri="{FF2B5EF4-FFF2-40B4-BE49-F238E27FC236}">
                <a16:creationId xmlns:a16="http://schemas.microsoft.com/office/drawing/2014/main" id="{3740786D-A508-4C02-9B59-B7D15549B4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4293" y="3207248"/>
            <a:ext cx="1669707"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3">
            <a:extLst>
              <a:ext uri="{FF2B5EF4-FFF2-40B4-BE49-F238E27FC236}">
                <a16:creationId xmlns:a16="http://schemas.microsoft.com/office/drawing/2014/main" id="{289F0AC0-1B1D-4E49-9A5A-66BCA741713E}"/>
              </a:ext>
            </a:extLst>
          </p:cNvPr>
          <p:cNvSpPr txBox="1">
            <a:spLocks noChangeArrowheads="1"/>
          </p:cNvSpPr>
          <p:nvPr/>
        </p:nvSpPr>
        <p:spPr bwMode="auto">
          <a:xfrm>
            <a:off x="-40640" y="4887912"/>
            <a:ext cx="9144000" cy="1565275"/>
          </a:xfrm>
          <a:prstGeom prst="rect">
            <a:avLst/>
          </a:prstGeom>
          <a:solidFill>
            <a:schemeClr val="accent1">
              <a:lumMod val="20000"/>
              <a:lumOff val="80000"/>
            </a:schemeClr>
          </a:solidFill>
          <a:ln w="28575" cap="sq">
            <a:solidFill>
              <a:srgbClr val="008000"/>
            </a:solidFill>
            <a:miter lim="800000"/>
            <a:headEnd/>
            <a:tailEnd/>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lnSpc>
                <a:spcPct val="90000"/>
              </a:lnSpc>
            </a:pPr>
            <a:r>
              <a:rPr lang="zh-CN" altLang="zh-CN" sz="2800" dirty="0">
                <a:latin typeface="Arial" panose="020B0604020202020204" pitchFamily="34" charset="0"/>
              </a:rPr>
              <a:t>       从以上的膨胀与压缩过程看出，功与变化的途径有关。虽然始终态相同，但途径不同，所作的功也大不相同。显然</a:t>
            </a:r>
            <a:r>
              <a:rPr lang="zh-CN" altLang="zh-CN" sz="2800" dirty="0">
                <a:solidFill>
                  <a:srgbClr val="FF3300"/>
                </a:solidFill>
                <a:latin typeface="Arial" panose="020B0604020202020204" pitchFamily="34" charset="0"/>
              </a:rPr>
              <a:t>，可逆膨胀，体系对环境作最大功；</a:t>
            </a:r>
            <a:r>
              <a:rPr lang="zh-CN" altLang="zh-CN" sz="2800" dirty="0">
                <a:solidFill>
                  <a:srgbClr val="0000FF"/>
                </a:solidFill>
                <a:latin typeface="Arial" panose="020B0604020202020204" pitchFamily="34" charset="0"/>
              </a:rPr>
              <a:t>可逆压缩，环境对体系作最小功。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par>
                                <p:cTn id="16" presetID="22" presetClass="entr" presetSubtype="4"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down)">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up)">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52"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7B8DEC3-5DFD-4759-B191-122FCE4A1803}"/>
              </a:ext>
            </a:extLst>
          </p:cNvPr>
          <p:cNvSpPr>
            <a:spLocks noGrp="1" noChangeArrowheads="1"/>
          </p:cNvSpPr>
          <p:nvPr>
            <p:ph type="title"/>
          </p:nvPr>
        </p:nvSpPr>
        <p:spPr>
          <a:xfrm>
            <a:off x="68898" y="217012"/>
            <a:ext cx="4535487" cy="609600"/>
          </a:xfrm>
        </p:spPr>
        <p:txBody>
          <a:bodyPr>
            <a:normAutofit fontScale="90000"/>
          </a:bodyPr>
          <a:lstStyle/>
          <a:p>
            <a:pPr algn="l" eaLnBrk="1" hangingPunct="1"/>
            <a:r>
              <a:rPr lang="zh-CN" altLang="zh-CN" i="1" dirty="0">
                <a:solidFill>
                  <a:srgbClr val="FFFF00"/>
                </a:solidFill>
                <a:latin typeface="隶书" pitchFamily="49" charset="-122"/>
                <a:ea typeface="隶书" pitchFamily="49" charset="-122"/>
              </a:rPr>
              <a:t>       </a:t>
            </a:r>
            <a:r>
              <a:rPr lang="zh-CN" altLang="zh-CN" sz="4000" b="1" dirty="0">
                <a:solidFill>
                  <a:srgbClr val="FF0000"/>
                </a:solidFill>
                <a:latin typeface="黑体" panose="02010609060101010101" pitchFamily="49" charset="-122"/>
                <a:ea typeface="黑体" panose="02010609060101010101" pitchFamily="49" charset="-122"/>
              </a:rPr>
              <a:t>例题 </a:t>
            </a:r>
            <a:r>
              <a:rPr lang="zh-CN" altLang="zh-CN" sz="3200" b="1" dirty="0">
                <a:solidFill>
                  <a:srgbClr val="FF0000"/>
                </a:solidFill>
                <a:latin typeface="黑体" panose="02010609060101010101" pitchFamily="49" charset="-122"/>
                <a:ea typeface="黑体" panose="02010609060101010101" pitchFamily="49" charset="-122"/>
              </a:rPr>
              <a:t> </a:t>
            </a:r>
          </a:p>
        </p:txBody>
      </p:sp>
      <p:sp>
        <p:nvSpPr>
          <p:cNvPr id="30723" name="Text Box 3">
            <a:extLst>
              <a:ext uri="{FF2B5EF4-FFF2-40B4-BE49-F238E27FC236}">
                <a16:creationId xmlns:a16="http://schemas.microsoft.com/office/drawing/2014/main" id="{8A84F414-5DF7-4CE1-80E0-4530A50BBF9B}"/>
              </a:ext>
            </a:extLst>
          </p:cNvPr>
          <p:cNvSpPr txBox="1">
            <a:spLocks noChangeArrowheads="1"/>
          </p:cNvSpPr>
          <p:nvPr/>
        </p:nvSpPr>
        <p:spPr bwMode="auto">
          <a:xfrm>
            <a:off x="619760" y="1884680"/>
            <a:ext cx="996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latin typeface="Times New Roman" panose="02020603050405020304" pitchFamily="18" charset="0"/>
              </a:rPr>
              <a:t>始态</a:t>
            </a:r>
          </a:p>
        </p:txBody>
      </p:sp>
      <p:sp>
        <p:nvSpPr>
          <p:cNvPr id="30724" name="Text Box 4">
            <a:extLst>
              <a:ext uri="{FF2B5EF4-FFF2-40B4-BE49-F238E27FC236}">
                <a16:creationId xmlns:a16="http://schemas.microsoft.com/office/drawing/2014/main" id="{E9DFC7C2-9BE1-4C67-A264-16B4D11BA286}"/>
              </a:ext>
            </a:extLst>
          </p:cNvPr>
          <p:cNvSpPr txBox="1">
            <a:spLocks noChangeArrowheads="1"/>
          </p:cNvSpPr>
          <p:nvPr/>
        </p:nvSpPr>
        <p:spPr bwMode="auto">
          <a:xfrm>
            <a:off x="405448" y="4815205"/>
            <a:ext cx="7937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solidFill>
                  <a:srgbClr val="0000FF"/>
                </a:solidFill>
                <a:latin typeface="黑体" panose="02010609060101010101" pitchFamily="49" charset="-122"/>
              </a:rPr>
              <a:t>解:</a:t>
            </a:r>
          </a:p>
        </p:txBody>
      </p:sp>
      <p:sp>
        <p:nvSpPr>
          <p:cNvPr id="30725" name="Text Box 5">
            <a:extLst>
              <a:ext uri="{FF2B5EF4-FFF2-40B4-BE49-F238E27FC236}">
                <a16:creationId xmlns:a16="http://schemas.microsoft.com/office/drawing/2014/main" id="{11111866-7835-4742-BE16-99D23F0F229B}"/>
              </a:ext>
            </a:extLst>
          </p:cNvPr>
          <p:cNvSpPr txBox="1">
            <a:spLocks noChangeArrowheads="1"/>
          </p:cNvSpPr>
          <p:nvPr/>
        </p:nvSpPr>
        <p:spPr bwMode="auto">
          <a:xfrm>
            <a:off x="699135" y="1298892"/>
            <a:ext cx="7296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800" dirty="0">
                <a:latin typeface="黑体" panose="02010609060101010101" pitchFamily="49" charset="-122"/>
              </a:rPr>
              <a:t>273 K，理想气体10 mol，求如下4个过程的功</a:t>
            </a:r>
          </a:p>
        </p:txBody>
      </p:sp>
      <p:sp>
        <p:nvSpPr>
          <p:cNvPr id="30726" name="Text Box 6">
            <a:extLst>
              <a:ext uri="{FF2B5EF4-FFF2-40B4-BE49-F238E27FC236}">
                <a16:creationId xmlns:a16="http://schemas.microsoft.com/office/drawing/2014/main" id="{FCBD26B6-C737-4E30-A915-A7D28257CE00}"/>
              </a:ext>
            </a:extLst>
          </p:cNvPr>
          <p:cNvSpPr txBox="1">
            <a:spLocks noChangeArrowheads="1"/>
          </p:cNvSpPr>
          <p:nvPr/>
        </p:nvSpPr>
        <p:spPr bwMode="auto">
          <a:xfrm>
            <a:off x="7114223" y="1833880"/>
            <a:ext cx="996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solidFill>
                  <a:srgbClr val="FF3300"/>
                </a:solidFill>
                <a:latin typeface="Times New Roman" panose="02020603050405020304" pitchFamily="18" charset="0"/>
              </a:rPr>
              <a:t>终态</a:t>
            </a:r>
            <a:endParaRPr lang="zh-CN" altLang="zh-CN" sz="3200">
              <a:solidFill>
                <a:srgbClr val="FF3300"/>
              </a:solidFill>
              <a:latin typeface="隶书" pitchFamily="49" charset="-122"/>
            </a:endParaRPr>
          </a:p>
        </p:txBody>
      </p:sp>
      <p:graphicFrame>
        <p:nvGraphicFramePr>
          <p:cNvPr id="30727" name="Object 7">
            <a:extLst>
              <a:ext uri="{FF2B5EF4-FFF2-40B4-BE49-F238E27FC236}">
                <a16:creationId xmlns:a16="http://schemas.microsoft.com/office/drawing/2014/main" id="{3ABBCE3C-8714-48B4-A97E-D9C924343283}"/>
              </a:ext>
            </a:extLst>
          </p:cNvPr>
          <p:cNvGraphicFramePr>
            <a:graphicFrameLocks noChangeAspect="1"/>
          </p:cNvGraphicFramePr>
          <p:nvPr>
            <p:extLst>
              <p:ext uri="{D42A27DB-BD31-4B8C-83A1-F6EECF244321}">
                <p14:modId xmlns:p14="http://schemas.microsoft.com/office/powerpoint/2010/main" val="561604007"/>
              </p:ext>
            </p:extLst>
          </p:nvPr>
        </p:nvGraphicFramePr>
        <p:xfrm>
          <a:off x="170498" y="2443480"/>
          <a:ext cx="2251075" cy="1081088"/>
        </p:xfrm>
        <a:graphic>
          <a:graphicData uri="http://schemas.openxmlformats.org/presentationml/2006/ole">
            <mc:AlternateContent xmlns:mc="http://schemas.openxmlformats.org/markup-compatibility/2006">
              <mc:Choice xmlns:v="urn:schemas-microsoft-com:vml" Requires="v">
                <p:oleObj spid="_x0000_s17631" r:id="rId3" imgW="953645" imgH="457914" progId="Equation.DSMT4">
                  <p:embed/>
                </p:oleObj>
              </mc:Choice>
              <mc:Fallback>
                <p:oleObj r:id="rId3" imgW="953645" imgH="457914" progId="Equation.DSMT4">
                  <p:embed/>
                  <p:pic>
                    <p:nvPicPr>
                      <p:cNvPr id="30727" name="Object 7">
                        <a:extLst>
                          <a:ext uri="{FF2B5EF4-FFF2-40B4-BE49-F238E27FC236}">
                            <a16:creationId xmlns:a16="http://schemas.microsoft.com/office/drawing/2014/main" id="{3ABBCE3C-8714-48B4-A97E-D9C924343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98" y="2443480"/>
                        <a:ext cx="2251075"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8" name="Object 8">
            <a:extLst>
              <a:ext uri="{FF2B5EF4-FFF2-40B4-BE49-F238E27FC236}">
                <a16:creationId xmlns:a16="http://schemas.microsoft.com/office/drawing/2014/main" id="{34D77F2B-6B64-4EBF-87BE-3EB9AFA5E56D}"/>
              </a:ext>
            </a:extLst>
          </p:cNvPr>
          <p:cNvGraphicFramePr>
            <a:graphicFrameLocks noChangeAspect="1"/>
          </p:cNvGraphicFramePr>
          <p:nvPr>
            <p:extLst>
              <p:ext uri="{D42A27DB-BD31-4B8C-83A1-F6EECF244321}">
                <p14:modId xmlns:p14="http://schemas.microsoft.com/office/powerpoint/2010/main" val="441625907"/>
              </p:ext>
            </p:extLst>
          </p:nvPr>
        </p:nvGraphicFramePr>
        <p:xfrm>
          <a:off x="6944360" y="2367280"/>
          <a:ext cx="2101850" cy="1081088"/>
        </p:xfrm>
        <a:graphic>
          <a:graphicData uri="http://schemas.openxmlformats.org/presentationml/2006/ole">
            <mc:AlternateContent xmlns:mc="http://schemas.openxmlformats.org/markup-compatibility/2006">
              <mc:Choice xmlns:v="urn:schemas-microsoft-com:vml" Requires="v">
                <p:oleObj spid="_x0000_s17632" r:id="rId5" imgW="890476" imgH="458113" progId="Equation.DSMT4">
                  <p:embed/>
                </p:oleObj>
              </mc:Choice>
              <mc:Fallback>
                <p:oleObj r:id="rId5" imgW="890476" imgH="458113" progId="Equation.DSMT4">
                  <p:embed/>
                  <p:pic>
                    <p:nvPicPr>
                      <p:cNvPr id="30728" name="Object 8">
                        <a:extLst>
                          <a:ext uri="{FF2B5EF4-FFF2-40B4-BE49-F238E27FC236}">
                            <a16:creationId xmlns:a16="http://schemas.microsoft.com/office/drawing/2014/main" id="{34D77F2B-6B64-4EBF-87BE-3EB9AFA5E5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4360" y="2367280"/>
                        <a:ext cx="2101850"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9" name="Text Box 9">
            <a:extLst>
              <a:ext uri="{FF2B5EF4-FFF2-40B4-BE49-F238E27FC236}">
                <a16:creationId xmlns:a16="http://schemas.microsoft.com/office/drawing/2014/main" id="{D6F74111-3E58-49E4-A309-B87153F7F9DF}"/>
              </a:ext>
            </a:extLst>
          </p:cNvPr>
          <p:cNvSpPr txBox="1">
            <a:spLocks noChangeArrowheads="1"/>
          </p:cNvSpPr>
          <p:nvPr/>
        </p:nvSpPr>
        <p:spPr bwMode="auto">
          <a:xfrm>
            <a:off x="2600960" y="1957705"/>
            <a:ext cx="203132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dirty="0">
                <a:solidFill>
                  <a:srgbClr val="0000FF"/>
                </a:solidFill>
                <a:latin typeface="黑体" panose="02010609060101010101" pitchFamily="49" charset="-122"/>
              </a:rPr>
              <a:t>(1) </a:t>
            </a:r>
            <a:r>
              <a:rPr lang="zh-CN" altLang="zh-CN" sz="2400" dirty="0" smtClean="0">
                <a:solidFill>
                  <a:srgbClr val="0000FF"/>
                </a:solidFill>
                <a:latin typeface="黑体" panose="02010609060101010101" pitchFamily="49" charset="-122"/>
              </a:rPr>
              <a:t>真空</a:t>
            </a:r>
            <a:r>
              <a:rPr lang="zh-CN" altLang="zh-CN" sz="2400" dirty="0">
                <a:solidFill>
                  <a:srgbClr val="0000FF"/>
                </a:solidFill>
                <a:latin typeface="黑体" panose="02010609060101010101" pitchFamily="49" charset="-122"/>
              </a:rPr>
              <a:t>膨胀</a:t>
            </a:r>
          </a:p>
        </p:txBody>
      </p:sp>
      <p:sp>
        <p:nvSpPr>
          <p:cNvPr id="30730" name="Text Box 10">
            <a:extLst>
              <a:ext uri="{FF2B5EF4-FFF2-40B4-BE49-F238E27FC236}">
                <a16:creationId xmlns:a16="http://schemas.microsoft.com/office/drawing/2014/main" id="{5B2E5412-1C3C-4989-951E-649926699BD9}"/>
              </a:ext>
            </a:extLst>
          </p:cNvPr>
          <p:cNvSpPr txBox="1">
            <a:spLocks noChangeArrowheads="1"/>
          </p:cNvSpPr>
          <p:nvPr/>
        </p:nvSpPr>
        <p:spPr bwMode="auto">
          <a:xfrm>
            <a:off x="2637473" y="2583180"/>
            <a:ext cx="41465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(2) 等外压10 kPa下一次膨胀</a:t>
            </a:r>
          </a:p>
        </p:txBody>
      </p:sp>
      <p:sp>
        <p:nvSpPr>
          <p:cNvPr id="30731" name="Text Box 11">
            <a:extLst>
              <a:ext uri="{FF2B5EF4-FFF2-40B4-BE49-F238E27FC236}">
                <a16:creationId xmlns:a16="http://schemas.microsoft.com/office/drawing/2014/main" id="{3D3E71BD-F923-487F-8997-E1CCDAFA492C}"/>
              </a:ext>
            </a:extLst>
          </p:cNvPr>
          <p:cNvSpPr txBox="1">
            <a:spLocks noChangeArrowheads="1"/>
          </p:cNvSpPr>
          <p:nvPr/>
        </p:nvSpPr>
        <p:spPr bwMode="auto">
          <a:xfrm>
            <a:off x="2566035" y="3086418"/>
            <a:ext cx="45878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(3) 等外压50 kPa下膨胀至</a:t>
            </a:r>
            <a:r>
              <a:rPr lang="zh-CN" altLang="zh-CN" sz="2400" i="1">
                <a:solidFill>
                  <a:srgbClr val="0000FF"/>
                </a:solidFill>
                <a:latin typeface="黑体" panose="02010609060101010101" pitchFamily="49" charset="-122"/>
              </a:rPr>
              <a:t>V</a:t>
            </a:r>
            <a:r>
              <a:rPr lang="zh-CN" altLang="zh-CN" sz="2400" i="1">
                <a:solidFill>
                  <a:srgbClr val="0000FF"/>
                </a:solidFill>
                <a:latin typeface="Times New Roman" panose="02020603050405020304" pitchFamily="18" charset="0"/>
              </a:rPr>
              <a:t>’</a:t>
            </a:r>
            <a:r>
              <a:rPr lang="zh-CN" altLang="zh-CN" sz="2400" i="1">
                <a:solidFill>
                  <a:srgbClr val="0000FF"/>
                </a:solidFill>
                <a:latin typeface="Times New Roman" panose="02020603050405020304" pitchFamily="18" charset="0"/>
                <a:ea typeface="隶书" pitchFamily="49" charset="-122"/>
              </a:rPr>
              <a:t> </a:t>
            </a:r>
          </a:p>
          <a:p>
            <a:pPr fontAlgn="t">
              <a:lnSpc>
                <a:spcPct val="80000"/>
              </a:lnSpc>
            </a:pPr>
            <a:r>
              <a:rPr lang="zh-CN" altLang="zh-CN" sz="2400" i="1">
                <a:solidFill>
                  <a:srgbClr val="0000FF"/>
                </a:solidFill>
                <a:latin typeface="Times New Roman" panose="02020603050405020304" pitchFamily="18" charset="0"/>
                <a:ea typeface="隶书" pitchFamily="49" charset="-122"/>
              </a:rPr>
              <a:t>     </a:t>
            </a:r>
            <a:r>
              <a:rPr lang="zh-CN" altLang="zh-CN" sz="2400">
                <a:solidFill>
                  <a:srgbClr val="0000FF"/>
                </a:solidFill>
                <a:latin typeface="黑体" panose="02010609060101010101" pitchFamily="49" charset="-122"/>
              </a:rPr>
              <a:t>再等外压10 kPa下膨胀至</a:t>
            </a:r>
            <a:r>
              <a:rPr lang="zh-CN" altLang="zh-CN" sz="2400" i="1">
                <a:solidFill>
                  <a:srgbClr val="0000FF"/>
                </a:solidFill>
                <a:latin typeface="黑体" panose="02010609060101010101" pitchFamily="49" charset="-122"/>
              </a:rPr>
              <a:t>V</a:t>
            </a:r>
            <a:r>
              <a:rPr lang="zh-CN" altLang="zh-CN" sz="2400" baseline="-25000">
                <a:solidFill>
                  <a:srgbClr val="0000FF"/>
                </a:solidFill>
                <a:latin typeface="黑体" panose="02010609060101010101" pitchFamily="49" charset="-122"/>
              </a:rPr>
              <a:t>2</a:t>
            </a:r>
          </a:p>
        </p:txBody>
      </p:sp>
      <p:sp>
        <p:nvSpPr>
          <p:cNvPr id="30732" name="Text Box 12">
            <a:extLst>
              <a:ext uri="{FF2B5EF4-FFF2-40B4-BE49-F238E27FC236}">
                <a16:creationId xmlns:a16="http://schemas.microsoft.com/office/drawing/2014/main" id="{351A398D-63C0-40BF-B092-AF39832129C0}"/>
              </a:ext>
            </a:extLst>
          </p:cNvPr>
          <p:cNvSpPr txBox="1">
            <a:spLocks noChangeArrowheads="1"/>
          </p:cNvSpPr>
          <p:nvPr/>
        </p:nvSpPr>
        <p:spPr bwMode="auto">
          <a:xfrm>
            <a:off x="2566035" y="4129405"/>
            <a:ext cx="40767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dirty="0">
                <a:solidFill>
                  <a:srgbClr val="0000FF"/>
                </a:solidFill>
                <a:latin typeface="黑体" panose="02010609060101010101" pitchFamily="49" charset="-122"/>
              </a:rPr>
              <a:t>(4) 外压始终比内压小一个</a:t>
            </a:r>
          </a:p>
          <a:p>
            <a:pPr fontAlgn="t">
              <a:lnSpc>
                <a:spcPct val="80000"/>
              </a:lnSpc>
            </a:pPr>
            <a:r>
              <a:rPr lang="zh-CN" altLang="zh-CN" sz="2400" dirty="0">
                <a:solidFill>
                  <a:srgbClr val="0000FF"/>
                </a:solidFill>
                <a:latin typeface="黑体" panose="02010609060101010101" pitchFamily="49" charset="-122"/>
              </a:rPr>
              <a:t>    无穷小下膨胀至</a:t>
            </a:r>
            <a:r>
              <a:rPr lang="zh-CN" altLang="zh-CN" sz="2400" i="1" dirty="0">
                <a:solidFill>
                  <a:srgbClr val="0000FF"/>
                </a:solidFill>
                <a:latin typeface="黑体" panose="02010609060101010101" pitchFamily="49" charset="-122"/>
              </a:rPr>
              <a:t>V</a:t>
            </a:r>
            <a:r>
              <a:rPr lang="zh-CN" altLang="zh-CN" sz="2400" baseline="-25000" dirty="0">
                <a:solidFill>
                  <a:srgbClr val="0000FF"/>
                </a:solidFill>
                <a:latin typeface="黑体" panose="02010609060101010101" pitchFamily="49" charset="-122"/>
              </a:rPr>
              <a:t>2</a:t>
            </a:r>
          </a:p>
        </p:txBody>
      </p:sp>
      <p:sp>
        <p:nvSpPr>
          <p:cNvPr id="30733" name="Text Box 13">
            <a:extLst>
              <a:ext uri="{FF2B5EF4-FFF2-40B4-BE49-F238E27FC236}">
                <a16:creationId xmlns:a16="http://schemas.microsoft.com/office/drawing/2014/main" id="{B1C2E8C2-313A-49D7-AE0E-CF83425E85AC}"/>
              </a:ext>
            </a:extLst>
          </p:cNvPr>
          <p:cNvSpPr txBox="1">
            <a:spLocks noChangeArrowheads="1"/>
          </p:cNvSpPr>
          <p:nvPr/>
        </p:nvSpPr>
        <p:spPr bwMode="auto">
          <a:xfrm>
            <a:off x="1413510" y="4958080"/>
            <a:ext cx="3352800"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800" dirty="0">
                <a:latin typeface="隶书" pitchFamily="49" charset="-122"/>
                <a:ea typeface="隶书" pitchFamily="49" charset="-122"/>
              </a:rPr>
              <a:t>(1) </a:t>
            </a:r>
            <a:r>
              <a:rPr lang="zh-CN" altLang="zh-CN" sz="2800" dirty="0" smtClean="0">
                <a:latin typeface="黑体" panose="02010609060101010101" pitchFamily="49" charset="-122"/>
              </a:rPr>
              <a:t>真空</a:t>
            </a:r>
            <a:r>
              <a:rPr lang="zh-CN" altLang="zh-CN" sz="2800" dirty="0">
                <a:latin typeface="黑体" panose="02010609060101010101" pitchFamily="49" charset="-122"/>
              </a:rPr>
              <a:t>膨胀</a:t>
            </a:r>
          </a:p>
        </p:txBody>
      </p:sp>
      <p:sp>
        <p:nvSpPr>
          <p:cNvPr id="2" name="矩形 1"/>
          <p:cNvSpPr/>
          <p:nvPr/>
        </p:nvSpPr>
        <p:spPr>
          <a:xfrm>
            <a:off x="5125428" y="4803745"/>
            <a:ext cx="2489784" cy="646331"/>
          </a:xfrm>
          <a:prstGeom prst="rect">
            <a:avLst/>
          </a:prstGeom>
        </p:spPr>
        <p:txBody>
          <a:bodyPr wrap="none">
            <a:spAutoFit/>
          </a:bodyPr>
          <a:lstStyle/>
          <a:p>
            <a:pPr algn="ctr"/>
            <a:r>
              <a:rPr lang="zh-CN" altLang="zh-CN" sz="3600" b="1" dirty="0">
                <a:latin typeface="Times New Roman" panose="02020603050405020304" pitchFamily="18" charset="0"/>
                <a:cs typeface="Times New Roman" panose="02020603050405020304" pitchFamily="18" charset="0"/>
              </a:rPr>
              <a:t>δ</a:t>
            </a:r>
            <a:r>
              <a:rPr lang="zh-CN" altLang="zh-CN" sz="3600" b="1" i="1" dirty="0">
                <a:latin typeface="Times New Roman" panose="02020603050405020304" pitchFamily="18" charset="0"/>
                <a:cs typeface="Times New Roman" panose="02020603050405020304" pitchFamily="18" charset="0"/>
              </a:rPr>
              <a:t>W</a:t>
            </a:r>
            <a:r>
              <a:rPr lang="zh-CN" altLang="zh-CN" sz="3600" b="1" dirty="0">
                <a:latin typeface="Times New Roman" panose="02020603050405020304" pitchFamily="18" charset="0"/>
                <a:cs typeface="Times New Roman" panose="02020603050405020304" pitchFamily="18" charset="0"/>
              </a:rPr>
              <a:t> = -</a:t>
            </a:r>
            <a:r>
              <a:rPr lang="zh-CN" altLang="zh-CN" sz="3600" b="1" i="1" dirty="0">
                <a:latin typeface="Times New Roman" panose="02020603050405020304" pitchFamily="18" charset="0"/>
                <a:cs typeface="Times New Roman" panose="02020603050405020304" pitchFamily="18" charset="0"/>
              </a:rPr>
              <a:t>p</a:t>
            </a:r>
            <a:r>
              <a:rPr lang="zh-CN" altLang="zh-CN" sz="3600" b="1" baseline="-25000" dirty="0">
                <a:latin typeface="Times New Roman" panose="02020603050405020304" pitchFamily="18" charset="0"/>
                <a:cs typeface="Times New Roman" panose="02020603050405020304" pitchFamily="18" charset="0"/>
              </a:rPr>
              <a:t>e </a:t>
            </a:r>
            <a:r>
              <a:rPr lang="zh-CN" altLang="zh-CN" sz="3600" b="1" dirty="0">
                <a:latin typeface="Times New Roman" panose="02020603050405020304" pitchFamily="18" charset="0"/>
                <a:cs typeface="Times New Roman" panose="02020603050405020304" pitchFamily="18" charset="0"/>
              </a:rPr>
              <a:t>d</a:t>
            </a:r>
            <a:r>
              <a:rPr lang="zh-CN" altLang="zh-CN" sz="3600" b="1" i="1" dirty="0">
                <a:latin typeface="Times New Roman" panose="02020603050405020304" pitchFamily="18" charset="0"/>
                <a:cs typeface="Times New Roman" panose="02020603050405020304" pitchFamily="18" charset="0"/>
              </a:rPr>
              <a:t>V</a:t>
            </a:r>
          </a:p>
        </p:txBody>
      </p:sp>
      <p:grpSp>
        <p:nvGrpSpPr>
          <p:cNvPr id="4" name="组合 3"/>
          <p:cNvGrpSpPr/>
          <p:nvPr/>
        </p:nvGrpSpPr>
        <p:grpSpPr>
          <a:xfrm>
            <a:off x="1976533" y="5677615"/>
            <a:ext cx="5295854" cy="734753"/>
            <a:chOff x="2128933" y="5626815"/>
            <a:chExt cx="5295854" cy="734753"/>
          </a:xfrm>
        </p:grpSpPr>
        <mc:AlternateContent xmlns:mc="http://schemas.openxmlformats.org/markup-compatibility/2006" xmlns:a14="http://schemas.microsoft.com/office/drawing/2010/main">
          <mc:Choice Requires="a14">
            <p:sp>
              <p:nvSpPr>
                <p:cNvPr id="3" name="文本框 2"/>
                <p:cNvSpPr txBox="1"/>
                <p:nvPr/>
              </p:nvSpPr>
              <p:spPr>
                <a:xfrm>
                  <a:off x="2128933" y="5760720"/>
                  <a:ext cx="92371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𝑊</m:t>
                        </m:r>
                        <m:r>
                          <a:rPr lang="en-US" altLang="zh-CN" sz="2800" b="0" i="1" baseline="-25000" smtClean="0">
                            <a:latin typeface="Cambria Math" panose="02040503050406030204" pitchFamily="18" charset="0"/>
                          </a:rPr>
                          <m:t>1</m:t>
                        </m:r>
                        <m:r>
                          <a:rPr lang="en-US" altLang="zh-CN" sz="2800" i="1" smtClean="0">
                            <a:latin typeface="Cambria Math" panose="02040503050406030204" pitchFamily="18" charset="0"/>
                          </a:rPr>
                          <m:t>=</m:t>
                        </m:r>
                      </m:oMath>
                    </m:oMathPara>
                  </a14:m>
                  <a:endParaRPr lang="zh-CN" altLang="en-US" sz="2800" dirty="0"/>
                </a:p>
              </p:txBody>
            </p:sp>
          </mc:Choice>
          <mc:Fallback xmlns="">
            <p:sp>
              <p:nvSpPr>
                <p:cNvPr id="3" name="文本框 2"/>
                <p:cNvSpPr txBox="1">
                  <a:spLocks noRot="1" noChangeAspect="1" noMove="1" noResize="1" noEditPoints="1" noAdjustHandles="1" noChangeArrowheads="1" noChangeShapeType="1" noTextEdit="1"/>
                </p:cNvSpPr>
                <p:nvPr/>
              </p:nvSpPr>
              <p:spPr>
                <a:xfrm>
                  <a:off x="2128933" y="5760720"/>
                  <a:ext cx="923714" cy="430887"/>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F413CE79-8F17-4E53-ABF6-DBBAB7DE2A2F}"/>
                    </a:ext>
                  </a:extLst>
                </p:cNvPr>
                <p:cNvSpPr txBox="1"/>
                <p:nvPr/>
              </p:nvSpPr>
              <p:spPr>
                <a:xfrm>
                  <a:off x="3044825" y="5626815"/>
                  <a:ext cx="1080135" cy="7347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zh-CN" altLang="en-US" sz="2000" b="1" i="1">
                                <a:latin typeface="Cambria Math" panose="02040503050406030204" pitchFamily="18" charset="0"/>
                              </a:rPr>
                            </m:ctrlPr>
                          </m:naryPr>
                          <m:sub>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𝟏</m:t>
                                </m:r>
                              </m:sub>
                            </m:sSub>
                          </m:sub>
                          <m:sup>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𝟐</m:t>
                                </m:r>
                              </m:sub>
                            </m:sSub>
                          </m:sup>
                          <m:e>
                            <m:r>
                              <a:rPr lang="zh-CN" altLang="en-US" sz="2000" b="1" i="0">
                                <a:latin typeface="Cambria Math" panose="02040503050406030204" pitchFamily="18" charset="0"/>
                              </a:rPr>
                              <m:t>−</m:t>
                            </m:r>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𝑷</m:t>
                                </m:r>
                              </m:e>
                              <m:sub>
                                <m:r>
                                  <a:rPr lang="zh-CN" altLang="en-US" sz="2000" b="1" i="1">
                                    <a:latin typeface="Cambria Math" panose="02040503050406030204" pitchFamily="18" charset="0"/>
                                  </a:rPr>
                                  <m:t>𝒆</m:t>
                                </m:r>
                              </m:sub>
                            </m:sSub>
                            <m:r>
                              <a:rPr lang="zh-CN" altLang="en-US" sz="2000" b="1" i="0">
                                <a:latin typeface="Cambria Math" panose="02040503050406030204" pitchFamily="18" charset="0"/>
                              </a:rPr>
                              <m:t>ⅆ</m:t>
                            </m:r>
                            <m:r>
                              <a:rPr lang="zh-CN" altLang="en-US" sz="2000" b="1" i="1">
                                <a:latin typeface="Cambria Math" panose="02040503050406030204" pitchFamily="18" charset="0"/>
                              </a:rPr>
                              <m:t>𝑽</m:t>
                            </m:r>
                          </m:e>
                        </m:nary>
                      </m:oMath>
                    </m:oMathPara>
                  </a14:m>
                  <a:endParaRPr lang="zh-CN" altLang="en-US" sz="2000" b="1" dirty="0"/>
                </a:p>
              </p:txBody>
            </p:sp>
          </mc:Choice>
          <mc:Fallback xmlns="">
            <p:sp>
              <p:nvSpPr>
                <p:cNvPr id="17" name="文本框 16">
                  <a:extLst>
                    <a:ext uri="{FF2B5EF4-FFF2-40B4-BE49-F238E27FC236}">
                      <a16:creationId xmlns:a16="http://schemas.microsoft.com/office/drawing/2014/main" id="{F413CE79-8F17-4E53-ABF6-DBBAB7DE2A2F}"/>
                    </a:ext>
                  </a:extLst>
                </p:cNvPr>
                <p:cNvSpPr txBox="1">
                  <a:spLocks noRot="1" noChangeAspect="1" noMove="1" noResize="1" noEditPoints="1" noAdjustHandles="1" noChangeArrowheads="1" noChangeShapeType="1" noTextEdit="1"/>
                </p:cNvSpPr>
                <p:nvPr/>
              </p:nvSpPr>
              <p:spPr>
                <a:xfrm>
                  <a:off x="3044825" y="5626815"/>
                  <a:ext cx="1080135" cy="734753"/>
                </a:xfrm>
                <a:prstGeom prst="rect">
                  <a:avLst/>
                </a:prstGeom>
                <a:blipFill>
                  <a:blip r:embed="rId8"/>
                  <a:stretch>
                    <a:fillRect r="-174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4323493" y="5770880"/>
                  <a:ext cx="72654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 </m:t>
                        </m:r>
                        <m:r>
                          <a:rPr lang="en-US" altLang="zh-CN" sz="2800" i="1" smtClean="0">
                            <a:latin typeface="Cambria Math" panose="02040503050406030204" pitchFamily="18" charset="0"/>
                          </a:rPr>
                          <m:t>=</m:t>
                        </m:r>
                        <m:r>
                          <a:rPr lang="en-US" altLang="zh-CN" sz="2800" b="0" i="1" smtClean="0">
                            <a:latin typeface="Cambria Math" panose="02040503050406030204" pitchFamily="18" charset="0"/>
                          </a:rPr>
                          <m:t>0</m:t>
                        </m:r>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4323493" y="5770880"/>
                  <a:ext cx="726546" cy="430887"/>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5623973" y="5770880"/>
                  <a:ext cx="180081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 −</m:t>
                        </m:r>
                        <m:r>
                          <a:rPr lang="en-US" altLang="zh-CN" sz="2800" b="0" i="1" smtClean="0">
                            <a:latin typeface="Cambria Math" panose="02040503050406030204" pitchFamily="18" charset="0"/>
                          </a:rPr>
                          <m:t>𝑃𝑒</m:t>
                        </m:r>
                        <m:r>
                          <a:rPr lang="en-US" altLang="zh-CN" sz="2800" i="1" smtClean="0">
                            <a:latin typeface="Cambria Math" panose="02040503050406030204" pitchFamily="18" charset="0"/>
                          </a:rPr>
                          <m:t>=</m:t>
                        </m:r>
                        <m:r>
                          <a:rPr lang="en-US" altLang="zh-CN" sz="2800" b="0" i="1" smtClean="0">
                            <a:latin typeface="Cambria Math" panose="02040503050406030204" pitchFamily="18" charset="0"/>
                          </a:rPr>
                          <m:t>0)</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5623973" y="5770880"/>
                  <a:ext cx="1800814" cy="430887"/>
                </a:xfrm>
                <a:prstGeom prst="rect">
                  <a:avLst/>
                </a:prstGeom>
                <a:blipFill>
                  <a:blip r:embed="rId10"/>
                  <a:stretch>
                    <a:fillRect/>
                  </a:stretch>
                </a:blipFill>
              </p:spPr>
              <p:txBody>
                <a:bodyPr/>
                <a:lstStyle/>
                <a:p>
                  <a:r>
                    <a:rPr lang="zh-CN" alt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wipe(left)">
                                      <p:cBhvr>
                                        <p:cTn id="7" dur="500"/>
                                        <p:tgtEl>
                                          <p:spTgt spid="307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wipe(left)">
                                      <p:cBhvr>
                                        <p:cTn id="12" dur="500"/>
                                        <p:tgtEl>
                                          <p:spTgt spid="307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0727"/>
                                        </p:tgtEl>
                                        <p:attrNameLst>
                                          <p:attrName>style.visibility</p:attrName>
                                        </p:attrNameLst>
                                      </p:cBhvr>
                                      <p:to>
                                        <p:strVal val="visible"/>
                                      </p:to>
                                    </p:set>
                                    <p:animEffect transition="in" filter="wipe(left)">
                                      <p:cBhvr>
                                        <p:cTn id="17" dur="500"/>
                                        <p:tgtEl>
                                          <p:spTgt spid="307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6"/>
                                        </p:tgtEl>
                                        <p:attrNameLst>
                                          <p:attrName>style.visibility</p:attrName>
                                        </p:attrNameLst>
                                      </p:cBhvr>
                                      <p:to>
                                        <p:strVal val="visible"/>
                                      </p:to>
                                    </p:set>
                                    <p:animEffect transition="in" filter="wipe(left)">
                                      <p:cBhvr>
                                        <p:cTn id="22" dur="500"/>
                                        <p:tgtEl>
                                          <p:spTgt spid="307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0728"/>
                                        </p:tgtEl>
                                        <p:attrNameLst>
                                          <p:attrName>style.visibility</p:attrName>
                                        </p:attrNameLst>
                                      </p:cBhvr>
                                      <p:to>
                                        <p:strVal val="visible"/>
                                      </p:to>
                                    </p:set>
                                    <p:animEffect transition="in" filter="wipe(left)">
                                      <p:cBhvr>
                                        <p:cTn id="27" dur="500"/>
                                        <p:tgtEl>
                                          <p:spTgt spid="307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29"/>
                                        </p:tgtEl>
                                        <p:attrNameLst>
                                          <p:attrName>style.visibility</p:attrName>
                                        </p:attrNameLst>
                                      </p:cBhvr>
                                      <p:to>
                                        <p:strVal val="visible"/>
                                      </p:to>
                                    </p:set>
                                    <p:animEffect transition="in" filter="wipe(left)">
                                      <p:cBhvr>
                                        <p:cTn id="32" dur="500"/>
                                        <p:tgtEl>
                                          <p:spTgt spid="307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730"/>
                                        </p:tgtEl>
                                        <p:attrNameLst>
                                          <p:attrName>style.visibility</p:attrName>
                                        </p:attrNameLst>
                                      </p:cBhvr>
                                      <p:to>
                                        <p:strVal val="visible"/>
                                      </p:to>
                                    </p:set>
                                    <p:animEffect transition="in" filter="wipe(left)">
                                      <p:cBhvr>
                                        <p:cTn id="37" dur="500"/>
                                        <p:tgtEl>
                                          <p:spTgt spid="307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731"/>
                                        </p:tgtEl>
                                        <p:attrNameLst>
                                          <p:attrName>style.visibility</p:attrName>
                                        </p:attrNameLst>
                                      </p:cBhvr>
                                      <p:to>
                                        <p:strVal val="visible"/>
                                      </p:to>
                                    </p:set>
                                    <p:animEffect transition="in" filter="wipe(left)">
                                      <p:cBhvr>
                                        <p:cTn id="42" dur="500"/>
                                        <p:tgtEl>
                                          <p:spTgt spid="307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732"/>
                                        </p:tgtEl>
                                        <p:attrNameLst>
                                          <p:attrName>style.visibility</p:attrName>
                                        </p:attrNameLst>
                                      </p:cBhvr>
                                      <p:to>
                                        <p:strVal val="visible"/>
                                      </p:to>
                                    </p:set>
                                    <p:animEffect transition="in" filter="wipe(left)">
                                      <p:cBhvr>
                                        <p:cTn id="47" dur="500"/>
                                        <p:tgtEl>
                                          <p:spTgt spid="3073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0724"/>
                                        </p:tgtEl>
                                        <p:attrNameLst>
                                          <p:attrName>style.visibility</p:attrName>
                                        </p:attrNameLst>
                                      </p:cBhvr>
                                      <p:to>
                                        <p:strVal val="visible"/>
                                      </p:to>
                                    </p:set>
                                    <p:animEffect transition="in" filter="wipe(left)">
                                      <p:cBhvr>
                                        <p:cTn id="52" dur="500"/>
                                        <p:tgtEl>
                                          <p:spTgt spid="3072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733"/>
                                        </p:tgtEl>
                                        <p:attrNameLst>
                                          <p:attrName>style.visibility</p:attrName>
                                        </p:attrNameLst>
                                      </p:cBhvr>
                                      <p:to>
                                        <p:strVal val="visible"/>
                                      </p:to>
                                    </p:set>
                                    <p:animEffect transition="in" filter="wipe(left)">
                                      <p:cBhvr>
                                        <p:cTn id="57" dur="500"/>
                                        <p:tgtEl>
                                          <p:spTgt spid="3073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down)">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down)">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4" grpId="0" autoUpdateAnimBg="0"/>
      <p:bldP spid="30725" grpId="0" autoUpdateAnimBg="0"/>
      <p:bldP spid="30726" grpId="0" autoUpdateAnimBg="0"/>
      <p:bldP spid="30729" grpId="0" autoUpdateAnimBg="0"/>
      <p:bldP spid="30730" grpId="0" autoUpdateAnimBg="0"/>
      <p:bldP spid="30731" grpId="0" autoUpdateAnimBg="0"/>
      <p:bldP spid="30732" grpId="0" autoUpdateAnimBg="0"/>
      <p:bldP spid="30733" grpId="0" autoUpdateAnimBg="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5" name="Text Box 3">
            <a:extLst>
              <a:ext uri="{FF2B5EF4-FFF2-40B4-BE49-F238E27FC236}">
                <a16:creationId xmlns:a16="http://schemas.microsoft.com/office/drawing/2014/main" id="{B81AB4EC-4A20-4E74-B1F4-00CE3F67B76C}"/>
              </a:ext>
            </a:extLst>
          </p:cNvPr>
          <p:cNvSpPr txBox="1">
            <a:spLocks noChangeArrowheads="1"/>
          </p:cNvSpPr>
          <p:nvPr/>
        </p:nvSpPr>
        <p:spPr bwMode="auto">
          <a:xfrm>
            <a:off x="609600" y="1651000"/>
            <a:ext cx="996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solidFill>
                  <a:srgbClr val="0000FF"/>
                </a:solidFill>
                <a:latin typeface="Times New Roman" panose="02020603050405020304" pitchFamily="18" charset="0"/>
              </a:rPr>
              <a:t>始态</a:t>
            </a:r>
            <a:endParaRPr lang="zh-CN" altLang="zh-CN" sz="3200">
              <a:solidFill>
                <a:srgbClr val="0000FF"/>
              </a:solidFill>
              <a:latin typeface="隶书" pitchFamily="49" charset="-122"/>
            </a:endParaRPr>
          </a:p>
        </p:txBody>
      </p:sp>
      <p:sp>
        <p:nvSpPr>
          <p:cNvPr id="17416" name="Text Box 4">
            <a:extLst>
              <a:ext uri="{FF2B5EF4-FFF2-40B4-BE49-F238E27FC236}">
                <a16:creationId xmlns:a16="http://schemas.microsoft.com/office/drawing/2014/main" id="{130FB4E7-4CF3-4D30-B59B-335180B947F8}"/>
              </a:ext>
            </a:extLst>
          </p:cNvPr>
          <p:cNvSpPr txBox="1">
            <a:spLocks noChangeArrowheads="1"/>
          </p:cNvSpPr>
          <p:nvPr/>
        </p:nvSpPr>
        <p:spPr bwMode="auto">
          <a:xfrm>
            <a:off x="381000" y="3970338"/>
            <a:ext cx="7937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solidFill>
                  <a:srgbClr val="0000FF"/>
                </a:solidFill>
                <a:latin typeface="黑体" panose="02010609060101010101" pitchFamily="49" charset="-122"/>
              </a:rPr>
              <a:t>解:</a:t>
            </a:r>
          </a:p>
        </p:txBody>
      </p:sp>
      <p:sp>
        <p:nvSpPr>
          <p:cNvPr id="17417" name="Text Box 5">
            <a:extLst>
              <a:ext uri="{FF2B5EF4-FFF2-40B4-BE49-F238E27FC236}">
                <a16:creationId xmlns:a16="http://schemas.microsoft.com/office/drawing/2014/main" id="{A5AA46DC-DBD4-4F6F-8CE1-B1F797756FD6}"/>
              </a:ext>
            </a:extLst>
          </p:cNvPr>
          <p:cNvSpPr txBox="1">
            <a:spLocks noChangeArrowheads="1"/>
          </p:cNvSpPr>
          <p:nvPr/>
        </p:nvSpPr>
        <p:spPr bwMode="auto">
          <a:xfrm>
            <a:off x="631825" y="1190625"/>
            <a:ext cx="73374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800" b="1">
                <a:solidFill>
                  <a:srgbClr val="0000FF"/>
                </a:solidFill>
                <a:latin typeface="黑体" panose="02010609060101010101" pitchFamily="49" charset="-122"/>
              </a:rPr>
              <a:t>273 K，理想气体10 mol，求如下4个过程的功</a:t>
            </a:r>
          </a:p>
        </p:txBody>
      </p:sp>
      <p:sp>
        <p:nvSpPr>
          <p:cNvPr id="17418" name="Text Box 6">
            <a:extLst>
              <a:ext uri="{FF2B5EF4-FFF2-40B4-BE49-F238E27FC236}">
                <a16:creationId xmlns:a16="http://schemas.microsoft.com/office/drawing/2014/main" id="{724549B3-BC32-47C1-A20E-CF1AA013BBD4}"/>
              </a:ext>
            </a:extLst>
          </p:cNvPr>
          <p:cNvSpPr txBox="1">
            <a:spLocks noChangeArrowheads="1"/>
          </p:cNvSpPr>
          <p:nvPr/>
        </p:nvSpPr>
        <p:spPr bwMode="auto">
          <a:xfrm>
            <a:off x="7104063" y="1600200"/>
            <a:ext cx="996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solidFill>
                  <a:srgbClr val="FF3300"/>
                </a:solidFill>
                <a:latin typeface="Times New Roman" panose="02020603050405020304" pitchFamily="18" charset="0"/>
              </a:rPr>
              <a:t>终态</a:t>
            </a:r>
            <a:endParaRPr lang="zh-CN" altLang="zh-CN" sz="3200">
              <a:solidFill>
                <a:srgbClr val="FF3300"/>
              </a:solidFill>
              <a:latin typeface="隶书" pitchFamily="49" charset="-122"/>
            </a:endParaRPr>
          </a:p>
        </p:txBody>
      </p:sp>
      <p:graphicFrame>
        <p:nvGraphicFramePr>
          <p:cNvPr id="17410" name="Object 7">
            <a:extLst>
              <a:ext uri="{FF2B5EF4-FFF2-40B4-BE49-F238E27FC236}">
                <a16:creationId xmlns:a16="http://schemas.microsoft.com/office/drawing/2014/main" id="{1F794F2D-1172-4BFC-BFF2-EB2CED0EAC8F}"/>
              </a:ext>
            </a:extLst>
          </p:cNvPr>
          <p:cNvGraphicFramePr>
            <a:graphicFrameLocks noChangeAspect="1"/>
          </p:cNvGraphicFramePr>
          <p:nvPr/>
        </p:nvGraphicFramePr>
        <p:xfrm>
          <a:off x="160338" y="2209800"/>
          <a:ext cx="2251075" cy="1081088"/>
        </p:xfrm>
        <a:graphic>
          <a:graphicData uri="http://schemas.openxmlformats.org/presentationml/2006/ole">
            <mc:AlternateContent xmlns:mc="http://schemas.openxmlformats.org/markup-compatibility/2006">
              <mc:Choice xmlns:v="urn:schemas-microsoft-com:vml" Requires="v">
                <p:oleObj spid="_x0000_s18742" r:id="rId3" imgW="953645" imgH="457914" progId="Equation.DSMT4">
                  <p:embed/>
                </p:oleObj>
              </mc:Choice>
              <mc:Fallback>
                <p:oleObj r:id="rId3" imgW="953645" imgH="457914" progId="Equation.DSMT4">
                  <p:embed/>
                  <p:pic>
                    <p:nvPicPr>
                      <p:cNvPr id="17410" name="Object 7">
                        <a:extLst>
                          <a:ext uri="{FF2B5EF4-FFF2-40B4-BE49-F238E27FC236}">
                            <a16:creationId xmlns:a16="http://schemas.microsoft.com/office/drawing/2014/main" id="{1F794F2D-1172-4BFC-BFF2-EB2CED0EA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2209800"/>
                        <a:ext cx="2251075" cy="108108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1" name="Object 8">
            <a:extLst>
              <a:ext uri="{FF2B5EF4-FFF2-40B4-BE49-F238E27FC236}">
                <a16:creationId xmlns:a16="http://schemas.microsoft.com/office/drawing/2014/main" id="{F0DA0342-E3C9-446C-9C8E-4F5655DE7C7F}"/>
              </a:ext>
            </a:extLst>
          </p:cNvPr>
          <p:cNvGraphicFramePr>
            <a:graphicFrameLocks noChangeAspect="1"/>
          </p:cNvGraphicFramePr>
          <p:nvPr/>
        </p:nvGraphicFramePr>
        <p:xfrm>
          <a:off x="6934200" y="2133600"/>
          <a:ext cx="2101850" cy="1081088"/>
        </p:xfrm>
        <a:graphic>
          <a:graphicData uri="http://schemas.openxmlformats.org/presentationml/2006/ole">
            <mc:AlternateContent xmlns:mc="http://schemas.openxmlformats.org/markup-compatibility/2006">
              <mc:Choice xmlns:v="urn:schemas-microsoft-com:vml" Requires="v">
                <p:oleObj spid="_x0000_s18743" r:id="rId5" imgW="890476" imgH="458113" progId="Equation.DSMT4">
                  <p:embed/>
                </p:oleObj>
              </mc:Choice>
              <mc:Fallback>
                <p:oleObj r:id="rId5" imgW="890476" imgH="458113" progId="Equation.DSMT4">
                  <p:embed/>
                  <p:pic>
                    <p:nvPicPr>
                      <p:cNvPr id="17411" name="Object 8">
                        <a:extLst>
                          <a:ext uri="{FF2B5EF4-FFF2-40B4-BE49-F238E27FC236}">
                            <a16:creationId xmlns:a16="http://schemas.microsoft.com/office/drawing/2014/main" id="{F0DA0342-E3C9-446C-9C8E-4F5655DE7C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133600"/>
                        <a:ext cx="2101850" cy="108108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9" name="Text Box 9">
            <a:extLst>
              <a:ext uri="{FF2B5EF4-FFF2-40B4-BE49-F238E27FC236}">
                <a16:creationId xmlns:a16="http://schemas.microsoft.com/office/drawing/2014/main" id="{93649727-62C5-4E9B-9707-1B0B3EE02D58}"/>
              </a:ext>
            </a:extLst>
          </p:cNvPr>
          <p:cNvSpPr txBox="1">
            <a:spLocks noChangeArrowheads="1"/>
          </p:cNvSpPr>
          <p:nvPr/>
        </p:nvSpPr>
        <p:spPr bwMode="auto">
          <a:xfrm>
            <a:off x="2590800" y="1724025"/>
            <a:ext cx="26225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(1) 定容真空膨胀</a:t>
            </a:r>
          </a:p>
        </p:txBody>
      </p:sp>
      <p:sp>
        <p:nvSpPr>
          <p:cNvPr id="17420" name="Text Box 10">
            <a:extLst>
              <a:ext uri="{FF2B5EF4-FFF2-40B4-BE49-F238E27FC236}">
                <a16:creationId xmlns:a16="http://schemas.microsoft.com/office/drawing/2014/main" id="{8555ECDE-3D92-4F75-A096-FCC638C00563}"/>
              </a:ext>
            </a:extLst>
          </p:cNvPr>
          <p:cNvSpPr txBox="1">
            <a:spLocks noChangeArrowheads="1"/>
          </p:cNvSpPr>
          <p:nvPr/>
        </p:nvSpPr>
        <p:spPr bwMode="auto">
          <a:xfrm>
            <a:off x="2590800" y="2179638"/>
            <a:ext cx="41465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(2) 等外压10 kPa下一次膨胀</a:t>
            </a:r>
          </a:p>
        </p:txBody>
      </p:sp>
      <p:sp>
        <p:nvSpPr>
          <p:cNvPr id="17421" name="Text Box 11">
            <a:extLst>
              <a:ext uri="{FF2B5EF4-FFF2-40B4-BE49-F238E27FC236}">
                <a16:creationId xmlns:a16="http://schemas.microsoft.com/office/drawing/2014/main" id="{75109EAA-9F38-4434-BB8E-3E9068DABBA1}"/>
              </a:ext>
            </a:extLst>
          </p:cNvPr>
          <p:cNvSpPr txBox="1">
            <a:spLocks noChangeArrowheads="1"/>
          </p:cNvSpPr>
          <p:nvPr/>
        </p:nvSpPr>
        <p:spPr bwMode="auto">
          <a:xfrm>
            <a:off x="2584450" y="2589213"/>
            <a:ext cx="42783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(3) 等外压50 kPa下膨胀至</a:t>
            </a:r>
            <a:r>
              <a:rPr lang="zh-CN" altLang="zh-CN" sz="2400" i="1">
                <a:solidFill>
                  <a:srgbClr val="0000FF"/>
                </a:solidFill>
                <a:latin typeface="黑体" panose="02010609060101010101" pitchFamily="49" charset="-122"/>
              </a:rPr>
              <a:t>V</a:t>
            </a:r>
            <a:r>
              <a:rPr lang="zh-CN" altLang="zh-CN" sz="2400" i="1">
                <a:solidFill>
                  <a:srgbClr val="0000FF"/>
                </a:solidFill>
                <a:latin typeface="Times New Roman" panose="02020603050405020304" pitchFamily="18" charset="0"/>
              </a:rPr>
              <a:t>’</a:t>
            </a:r>
            <a:r>
              <a:rPr lang="zh-CN" altLang="zh-CN" sz="2400" i="1">
                <a:solidFill>
                  <a:srgbClr val="0000FF"/>
                </a:solidFill>
                <a:latin typeface="黑体" panose="02010609060101010101" pitchFamily="49" charset="-122"/>
              </a:rPr>
              <a:t> </a:t>
            </a:r>
          </a:p>
          <a:p>
            <a:pPr fontAlgn="t">
              <a:lnSpc>
                <a:spcPct val="80000"/>
              </a:lnSpc>
            </a:pPr>
            <a:r>
              <a:rPr lang="zh-CN" altLang="zh-CN" sz="2400" i="1">
                <a:solidFill>
                  <a:srgbClr val="0000FF"/>
                </a:solidFill>
                <a:latin typeface="黑体" panose="02010609060101010101" pitchFamily="49" charset="-122"/>
              </a:rPr>
              <a:t>   </a:t>
            </a:r>
            <a:r>
              <a:rPr lang="zh-CN" altLang="zh-CN" sz="2400">
                <a:solidFill>
                  <a:srgbClr val="0000FF"/>
                </a:solidFill>
                <a:latin typeface="黑体" panose="02010609060101010101" pitchFamily="49" charset="-122"/>
              </a:rPr>
              <a:t>再等外压10 kPa下膨胀至</a:t>
            </a:r>
            <a:r>
              <a:rPr lang="zh-CN" altLang="zh-CN" sz="2400" i="1">
                <a:solidFill>
                  <a:srgbClr val="0000FF"/>
                </a:solidFill>
                <a:latin typeface="黑体" panose="02010609060101010101" pitchFamily="49" charset="-122"/>
              </a:rPr>
              <a:t>V</a:t>
            </a:r>
            <a:r>
              <a:rPr lang="zh-CN" altLang="zh-CN" sz="2400" baseline="-25000">
                <a:solidFill>
                  <a:srgbClr val="0000FF"/>
                </a:solidFill>
                <a:latin typeface="黑体" panose="02010609060101010101" pitchFamily="49" charset="-122"/>
              </a:rPr>
              <a:t>2</a:t>
            </a:r>
          </a:p>
        </p:txBody>
      </p:sp>
      <p:sp>
        <p:nvSpPr>
          <p:cNvPr id="17422" name="Text Box 12">
            <a:extLst>
              <a:ext uri="{FF2B5EF4-FFF2-40B4-BE49-F238E27FC236}">
                <a16:creationId xmlns:a16="http://schemas.microsoft.com/office/drawing/2014/main" id="{4B4235B0-50BC-4271-9238-94757DAB2CA8}"/>
              </a:ext>
            </a:extLst>
          </p:cNvPr>
          <p:cNvSpPr txBox="1">
            <a:spLocks noChangeArrowheads="1"/>
          </p:cNvSpPr>
          <p:nvPr/>
        </p:nvSpPr>
        <p:spPr bwMode="auto">
          <a:xfrm>
            <a:off x="2584450" y="3609975"/>
            <a:ext cx="40767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(4) 外压始终比内压小一个</a:t>
            </a:r>
          </a:p>
          <a:p>
            <a:pPr fontAlgn="t">
              <a:lnSpc>
                <a:spcPct val="80000"/>
              </a:lnSpc>
            </a:pPr>
            <a:r>
              <a:rPr lang="zh-CN" altLang="zh-CN" sz="2400">
                <a:solidFill>
                  <a:srgbClr val="0000FF"/>
                </a:solidFill>
                <a:latin typeface="黑体" panose="02010609060101010101" pitchFamily="49" charset="-122"/>
              </a:rPr>
              <a:t>    无穷小下膨胀至</a:t>
            </a:r>
            <a:r>
              <a:rPr lang="zh-CN" altLang="zh-CN" sz="2400" i="1">
                <a:solidFill>
                  <a:srgbClr val="0000FF"/>
                </a:solidFill>
                <a:latin typeface="黑体" panose="02010609060101010101" pitchFamily="49" charset="-122"/>
              </a:rPr>
              <a:t>V</a:t>
            </a:r>
            <a:r>
              <a:rPr lang="zh-CN" altLang="zh-CN" sz="2400" baseline="-25000">
                <a:solidFill>
                  <a:srgbClr val="0000FF"/>
                </a:solidFill>
                <a:latin typeface="黑体" panose="02010609060101010101" pitchFamily="49" charset="-122"/>
              </a:rPr>
              <a:t>2</a:t>
            </a:r>
          </a:p>
        </p:txBody>
      </p:sp>
      <p:sp>
        <p:nvSpPr>
          <p:cNvPr id="31757" name="Text Box 13">
            <a:extLst>
              <a:ext uri="{FF2B5EF4-FFF2-40B4-BE49-F238E27FC236}">
                <a16:creationId xmlns:a16="http://schemas.microsoft.com/office/drawing/2014/main" id="{5B7CDB07-8FBB-4071-B6DD-23364AA75173}"/>
              </a:ext>
            </a:extLst>
          </p:cNvPr>
          <p:cNvSpPr txBox="1">
            <a:spLocks noChangeArrowheads="1"/>
          </p:cNvSpPr>
          <p:nvPr/>
        </p:nvSpPr>
        <p:spPr bwMode="auto">
          <a:xfrm>
            <a:off x="1568450" y="4351338"/>
            <a:ext cx="41465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latin typeface="黑体" panose="02010609060101010101" pitchFamily="49" charset="-122"/>
              </a:rPr>
              <a:t>(2) 等外压10 kPa下一次膨胀</a:t>
            </a:r>
          </a:p>
        </p:txBody>
      </p:sp>
      <p:graphicFrame>
        <p:nvGraphicFramePr>
          <p:cNvPr id="31759" name="Object 15">
            <a:extLst>
              <a:ext uri="{FF2B5EF4-FFF2-40B4-BE49-F238E27FC236}">
                <a16:creationId xmlns:a16="http://schemas.microsoft.com/office/drawing/2014/main" id="{A06760E7-60C4-43E0-B92E-90AB2CD594DB}"/>
              </a:ext>
            </a:extLst>
          </p:cNvPr>
          <p:cNvGraphicFramePr>
            <a:graphicFrameLocks noChangeAspect="1"/>
          </p:cNvGraphicFramePr>
          <p:nvPr/>
        </p:nvGraphicFramePr>
        <p:xfrm>
          <a:off x="2641600" y="5367338"/>
          <a:ext cx="4473575" cy="541337"/>
        </p:xfrm>
        <a:graphic>
          <a:graphicData uri="http://schemas.openxmlformats.org/presentationml/2006/ole">
            <mc:AlternateContent xmlns:mc="http://schemas.openxmlformats.org/markup-compatibility/2006">
              <mc:Choice xmlns:v="urn:schemas-microsoft-com:vml" Requires="v">
                <p:oleObj spid="_x0000_s18744" r:id="rId7" imgW="1892617" imgH="228917" progId="Equation.DSMT4">
                  <p:embed/>
                </p:oleObj>
              </mc:Choice>
              <mc:Fallback>
                <p:oleObj r:id="rId7" imgW="1892617" imgH="228917" progId="Equation.DSMT4">
                  <p:embed/>
                  <p:pic>
                    <p:nvPicPr>
                      <p:cNvPr id="31759" name="Object 15">
                        <a:extLst>
                          <a:ext uri="{FF2B5EF4-FFF2-40B4-BE49-F238E27FC236}">
                            <a16:creationId xmlns:a16="http://schemas.microsoft.com/office/drawing/2014/main" id="{A06760E7-60C4-43E0-B92E-90AB2CD594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1600" y="5367338"/>
                        <a:ext cx="4473575"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4" name="Text Box 3">
            <a:extLst>
              <a:ext uri="{FF2B5EF4-FFF2-40B4-BE49-F238E27FC236}">
                <a16:creationId xmlns:a16="http://schemas.microsoft.com/office/drawing/2014/main" id="{D8B8CCB3-6D1E-4A74-84EC-3D4669C04F30}"/>
              </a:ext>
            </a:extLst>
          </p:cNvPr>
          <p:cNvSpPr txBox="1">
            <a:spLocks noChangeArrowheads="1"/>
          </p:cNvSpPr>
          <p:nvPr/>
        </p:nvSpPr>
        <p:spPr bwMode="auto">
          <a:xfrm>
            <a:off x="2571750" y="5929313"/>
            <a:ext cx="18176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en-US" altLang="zh-CN" sz="3200">
                <a:solidFill>
                  <a:srgbClr val="0000FF"/>
                </a:solidFill>
                <a:latin typeface="Times New Roman" panose="02020603050405020304" pitchFamily="18" charset="0"/>
              </a:rPr>
              <a:t>=  </a:t>
            </a:r>
            <a:r>
              <a:rPr lang="en-US" altLang="zh-CN" sz="2800">
                <a:solidFill>
                  <a:srgbClr val="0000FF"/>
                </a:solidFill>
                <a:latin typeface="Times New Roman" panose="02020603050405020304" pitchFamily="18" charset="0"/>
              </a:rPr>
              <a:t>-20.43 J</a:t>
            </a:r>
            <a:endParaRPr lang="zh-CN" altLang="zh-CN" sz="2800">
              <a:solidFill>
                <a:srgbClr val="0000FF"/>
              </a:solidFill>
              <a:latin typeface="隶书" pitchFamily="49" charset="-122"/>
            </a:endParaRPr>
          </a:p>
        </p:txBody>
      </p:sp>
      <p:sp>
        <p:nvSpPr>
          <p:cNvPr id="19" name="Rectangle 2">
            <a:extLst>
              <a:ext uri="{FF2B5EF4-FFF2-40B4-BE49-F238E27FC236}">
                <a16:creationId xmlns:a16="http://schemas.microsoft.com/office/drawing/2014/main" id="{03B323CE-F5A7-4529-BB8F-E5EE48D097E7}"/>
              </a:ext>
            </a:extLst>
          </p:cNvPr>
          <p:cNvSpPr>
            <a:spLocks noGrp="1" noChangeArrowheads="1"/>
          </p:cNvSpPr>
          <p:nvPr>
            <p:ph type="title"/>
          </p:nvPr>
        </p:nvSpPr>
        <p:spPr>
          <a:xfrm>
            <a:off x="68898" y="217012"/>
            <a:ext cx="4535487" cy="609600"/>
          </a:xfrm>
        </p:spPr>
        <p:txBody>
          <a:bodyPr>
            <a:normAutofit fontScale="90000"/>
          </a:bodyPr>
          <a:lstStyle/>
          <a:p>
            <a:pPr algn="l" eaLnBrk="1" hangingPunct="1"/>
            <a:r>
              <a:rPr lang="zh-CN" altLang="zh-CN" i="1" dirty="0">
                <a:solidFill>
                  <a:srgbClr val="FFFF00"/>
                </a:solidFill>
                <a:latin typeface="隶书" pitchFamily="49" charset="-122"/>
                <a:ea typeface="隶书" pitchFamily="49" charset="-122"/>
              </a:rPr>
              <a:t>       </a:t>
            </a:r>
            <a:r>
              <a:rPr lang="zh-CN" altLang="zh-CN" sz="4000" b="1" dirty="0">
                <a:solidFill>
                  <a:srgbClr val="FF0000"/>
                </a:solidFill>
                <a:latin typeface="黑体" panose="02010609060101010101" pitchFamily="49" charset="-122"/>
                <a:ea typeface="黑体" panose="02010609060101010101" pitchFamily="49" charset="-122"/>
              </a:rPr>
              <a:t>例题 </a:t>
            </a:r>
            <a:r>
              <a:rPr lang="zh-CN" altLang="zh-CN" sz="3200" b="1" dirty="0">
                <a:solidFill>
                  <a:srgbClr val="FF0000"/>
                </a:solidFill>
                <a:latin typeface="黑体" panose="02010609060101010101" pitchFamily="49" charset="-122"/>
                <a:ea typeface="黑体" panose="02010609060101010101" pitchFamily="49" charset="-122"/>
              </a:rPr>
              <a:t> </a:t>
            </a:r>
          </a:p>
        </p:txBody>
      </p:sp>
      <p:sp>
        <p:nvSpPr>
          <p:cNvPr id="17" name="矩形 16"/>
          <p:cNvSpPr/>
          <p:nvPr/>
        </p:nvSpPr>
        <p:spPr>
          <a:xfrm>
            <a:off x="6243028" y="4051905"/>
            <a:ext cx="2489784" cy="646331"/>
          </a:xfrm>
          <a:prstGeom prst="rect">
            <a:avLst/>
          </a:prstGeom>
        </p:spPr>
        <p:txBody>
          <a:bodyPr wrap="none">
            <a:spAutoFit/>
          </a:bodyPr>
          <a:lstStyle/>
          <a:p>
            <a:pPr algn="ctr"/>
            <a:r>
              <a:rPr lang="zh-CN" altLang="zh-CN" sz="3600" b="1" dirty="0">
                <a:latin typeface="Times New Roman" panose="02020603050405020304" pitchFamily="18" charset="0"/>
                <a:cs typeface="Times New Roman" panose="02020603050405020304" pitchFamily="18" charset="0"/>
              </a:rPr>
              <a:t>δ</a:t>
            </a:r>
            <a:r>
              <a:rPr lang="zh-CN" altLang="zh-CN" sz="3600" b="1" i="1" dirty="0">
                <a:latin typeface="Times New Roman" panose="02020603050405020304" pitchFamily="18" charset="0"/>
                <a:cs typeface="Times New Roman" panose="02020603050405020304" pitchFamily="18" charset="0"/>
              </a:rPr>
              <a:t>W</a:t>
            </a:r>
            <a:r>
              <a:rPr lang="zh-CN" altLang="zh-CN" sz="3600" b="1" dirty="0">
                <a:latin typeface="Times New Roman" panose="02020603050405020304" pitchFamily="18" charset="0"/>
                <a:cs typeface="Times New Roman" panose="02020603050405020304" pitchFamily="18" charset="0"/>
              </a:rPr>
              <a:t> = -</a:t>
            </a:r>
            <a:r>
              <a:rPr lang="zh-CN" altLang="zh-CN" sz="3600" b="1" i="1" dirty="0">
                <a:latin typeface="Times New Roman" panose="02020603050405020304" pitchFamily="18" charset="0"/>
                <a:cs typeface="Times New Roman" panose="02020603050405020304" pitchFamily="18" charset="0"/>
              </a:rPr>
              <a:t>p</a:t>
            </a:r>
            <a:r>
              <a:rPr lang="zh-CN" altLang="zh-CN" sz="3600" b="1" baseline="-25000" dirty="0">
                <a:latin typeface="Times New Roman" panose="02020603050405020304" pitchFamily="18" charset="0"/>
                <a:cs typeface="Times New Roman" panose="02020603050405020304" pitchFamily="18" charset="0"/>
              </a:rPr>
              <a:t>e </a:t>
            </a:r>
            <a:r>
              <a:rPr lang="zh-CN" altLang="zh-CN" sz="3600" b="1" dirty="0">
                <a:latin typeface="Times New Roman" panose="02020603050405020304" pitchFamily="18" charset="0"/>
                <a:cs typeface="Times New Roman" panose="02020603050405020304" pitchFamily="18" charset="0"/>
              </a:rPr>
              <a:t>d</a:t>
            </a:r>
            <a:r>
              <a:rPr lang="zh-CN" altLang="zh-CN" sz="3600" b="1" i="1" dirty="0">
                <a:latin typeface="Times New Roman" panose="02020603050405020304" pitchFamily="18" charset="0"/>
                <a:cs typeface="Times New Roman" panose="02020603050405020304" pitchFamily="18" charset="0"/>
              </a:rPr>
              <a:t>V</a:t>
            </a:r>
          </a:p>
        </p:txBody>
      </p:sp>
      <p:grpSp>
        <p:nvGrpSpPr>
          <p:cNvPr id="18" name="组合 17"/>
          <p:cNvGrpSpPr/>
          <p:nvPr/>
        </p:nvGrpSpPr>
        <p:grpSpPr>
          <a:xfrm>
            <a:off x="2078133" y="4712415"/>
            <a:ext cx="1996027" cy="734753"/>
            <a:chOff x="2128933" y="5626815"/>
            <a:chExt cx="1996027" cy="734753"/>
          </a:xfrm>
        </p:grpSpPr>
        <mc:AlternateContent xmlns:mc="http://schemas.openxmlformats.org/markup-compatibility/2006" xmlns:a14="http://schemas.microsoft.com/office/drawing/2010/main">
          <mc:Choice Requires="a14">
            <p:sp>
              <p:nvSpPr>
                <p:cNvPr id="20" name="文本框 19"/>
                <p:cNvSpPr txBox="1"/>
                <p:nvPr/>
              </p:nvSpPr>
              <p:spPr>
                <a:xfrm>
                  <a:off x="2128933" y="5760720"/>
                  <a:ext cx="92371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𝑊</m:t>
                        </m:r>
                        <m:r>
                          <a:rPr lang="en-US" altLang="zh-CN" sz="2800" b="0" i="1" baseline="-25000" smtClean="0">
                            <a:latin typeface="Cambria Math" panose="02040503050406030204" pitchFamily="18" charset="0"/>
                          </a:rPr>
                          <m:t>2</m:t>
                        </m:r>
                        <m:r>
                          <a:rPr lang="en-US" altLang="zh-CN" sz="2800" i="1" smtClean="0">
                            <a:latin typeface="Cambria Math" panose="02040503050406030204" pitchFamily="18" charset="0"/>
                          </a:rPr>
                          <m:t>=</m:t>
                        </m:r>
                      </m:oMath>
                    </m:oMathPara>
                  </a14:m>
                  <a:endParaRPr lang="zh-CN" altLang="en-US" sz="2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2128933" y="5760720"/>
                  <a:ext cx="923714" cy="430887"/>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F413CE79-8F17-4E53-ABF6-DBBAB7DE2A2F}"/>
                    </a:ext>
                  </a:extLst>
                </p:cNvPr>
                <p:cNvSpPr txBox="1"/>
                <p:nvPr/>
              </p:nvSpPr>
              <p:spPr>
                <a:xfrm>
                  <a:off x="3044825" y="5626815"/>
                  <a:ext cx="1080135" cy="7347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zh-CN" altLang="en-US" sz="2000" b="1" i="1">
                                <a:latin typeface="Cambria Math" panose="02040503050406030204" pitchFamily="18" charset="0"/>
                              </a:rPr>
                            </m:ctrlPr>
                          </m:naryPr>
                          <m:sub>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𝟏</m:t>
                                </m:r>
                              </m:sub>
                            </m:sSub>
                          </m:sub>
                          <m:sup>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𝟐</m:t>
                                </m:r>
                              </m:sub>
                            </m:sSub>
                          </m:sup>
                          <m:e>
                            <m:r>
                              <a:rPr lang="zh-CN" altLang="en-US" sz="2000" b="1" i="0">
                                <a:latin typeface="Cambria Math" panose="02040503050406030204" pitchFamily="18" charset="0"/>
                              </a:rPr>
                              <m:t>−</m:t>
                            </m:r>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𝑷</m:t>
                                </m:r>
                              </m:e>
                              <m:sub>
                                <m:r>
                                  <a:rPr lang="zh-CN" altLang="en-US" sz="2000" b="1" i="1">
                                    <a:latin typeface="Cambria Math" panose="02040503050406030204" pitchFamily="18" charset="0"/>
                                  </a:rPr>
                                  <m:t>𝒆</m:t>
                                </m:r>
                              </m:sub>
                            </m:sSub>
                            <m:r>
                              <a:rPr lang="zh-CN" altLang="en-US" sz="2000" b="1" i="0">
                                <a:latin typeface="Cambria Math" panose="02040503050406030204" pitchFamily="18" charset="0"/>
                              </a:rPr>
                              <m:t>ⅆ</m:t>
                            </m:r>
                            <m:r>
                              <a:rPr lang="zh-CN" altLang="en-US" sz="2000" b="1" i="1">
                                <a:latin typeface="Cambria Math" panose="02040503050406030204" pitchFamily="18" charset="0"/>
                              </a:rPr>
                              <m:t>𝑽</m:t>
                            </m:r>
                          </m:e>
                        </m:nary>
                      </m:oMath>
                    </m:oMathPara>
                  </a14:m>
                  <a:endParaRPr lang="zh-CN" altLang="en-US" sz="2000" b="1" dirty="0"/>
                </a:p>
              </p:txBody>
            </p:sp>
          </mc:Choice>
          <mc:Fallback xmlns="">
            <p:sp>
              <p:nvSpPr>
                <p:cNvPr id="21" name="文本框 20">
                  <a:extLst>
                    <a:ext uri="{FF2B5EF4-FFF2-40B4-BE49-F238E27FC236}">
                      <a16:creationId xmlns:a16="http://schemas.microsoft.com/office/drawing/2014/main" id="{F413CE79-8F17-4E53-ABF6-DBBAB7DE2A2F}"/>
                    </a:ext>
                  </a:extLst>
                </p:cNvPr>
                <p:cNvSpPr txBox="1">
                  <a:spLocks noRot="1" noChangeAspect="1" noMove="1" noResize="1" noEditPoints="1" noAdjustHandles="1" noChangeArrowheads="1" noChangeShapeType="1" noTextEdit="1"/>
                </p:cNvSpPr>
                <p:nvPr/>
              </p:nvSpPr>
              <p:spPr>
                <a:xfrm>
                  <a:off x="3044825" y="5626815"/>
                  <a:ext cx="1080135" cy="734753"/>
                </a:xfrm>
                <a:prstGeom prst="rect">
                  <a:avLst/>
                </a:prstGeom>
                <a:blipFill>
                  <a:blip r:embed="rId10"/>
                  <a:stretch>
                    <a:fillRect r="-18079"/>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F413CE79-8F17-4E53-ABF6-DBBAB7DE2A2F}"/>
                  </a:ext>
                </a:extLst>
              </p:cNvPr>
              <p:cNvSpPr txBox="1"/>
              <p:nvPr/>
            </p:nvSpPr>
            <p:spPr>
              <a:xfrm>
                <a:off x="4396105" y="4712415"/>
                <a:ext cx="1588135" cy="7347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1" i="0" smtClean="0">
                          <a:latin typeface="Cambria Math" panose="02040503050406030204" pitchFamily="18" charset="0"/>
                        </a:rPr>
                        <m:t>=</m:t>
                      </m:r>
                      <m:r>
                        <a:rPr lang="zh-CN" altLang="en-US" sz="2000" b="1">
                          <a:latin typeface="Cambria Math" panose="02040503050406030204" pitchFamily="18" charset="0"/>
                        </a:rPr>
                        <m:t>−</m:t>
                      </m:r>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𝑷</m:t>
                          </m:r>
                        </m:e>
                        <m:sub>
                          <m:r>
                            <a:rPr lang="zh-CN" altLang="en-US" sz="2000" b="1" i="1">
                              <a:latin typeface="Cambria Math" panose="02040503050406030204" pitchFamily="18" charset="0"/>
                            </a:rPr>
                            <m:t>𝒆</m:t>
                          </m:r>
                        </m:sub>
                      </m:sSub>
                      <m:nary>
                        <m:naryPr>
                          <m:limLoc m:val="subSup"/>
                          <m:grow m:val="on"/>
                          <m:ctrlPr>
                            <a:rPr lang="zh-CN" altLang="en-US" sz="2000" b="1" i="1">
                              <a:latin typeface="Cambria Math" panose="02040503050406030204" pitchFamily="18" charset="0"/>
                            </a:rPr>
                          </m:ctrlPr>
                        </m:naryPr>
                        <m:sub>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𝟏</m:t>
                              </m:r>
                            </m:sub>
                          </m:sSub>
                        </m:sub>
                        <m:sup>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𝟐</m:t>
                              </m:r>
                            </m:sub>
                          </m:sSub>
                        </m:sup>
                        <m:e>
                          <m:r>
                            <a:rPr lang="zh-CN" altLang="en-US" sz="2000" b="1" i="0">
                              <a:latin typeface="Cambria Math" panose="02040503050406030204" pitchFamily="18" charset="0"/>
                            </a:rPr>
                            <m:t>ⅆ</m:t>
                          </m:r>
                          <m:r>
                            <a:rPr lang="zh-CN" altLang="en-US" sz="2000" b="1" i="1">
                              <a:latin typeface="Cambria Math" panose="02040503050406030204" pitchFamily="18" charset="0"/>
                            </a:rPr>
                            <m:t>𝑽</m:t>
                          </m:r>
                        </m:e>
                      </m:nary>
                    </m:oMath>
                  </m:oMathPara>
                </a14:m>
                <a:endParaRPr lang="zh-CN" altLang="en-US" sz="2000" b="1" dirty="0"/>
              </a:p>
            </p:txBody>
          </p:sp>
        </mc:Choice>
        <mc:Fallback xmlns="">
          <p:sp>
            <p:nvSpPr>
              <p:cNvPr id="26" name="文本框 25">
                <a:extLst>
                  <a:ext uri="{FF2B5EF4-FFF2-40B4-BE49-F238E27FC236}">
                    <a16:creationId xmlns:a16="http://schemas.microsoft.com/office/drawing/2014/main" id="{F413CE79-8F17-4E53-ABF6-DBBAB7DE2A2F}"/>
                  </a:ext>
                </a:extLst>
              </p:cNvPr>
              <p:cNvSpPr txBox="1">
                <a:spLocks noRot="1" noChangeAspect="1" noMove="1" noResize="1" noEditPoints="1" noAdjustHandles="1" noChangeArrowheads="1" noChangeShapeType="1" noTextEdit="1"/>
              </p:cNvSpPr>
              <p:nvPr/>
            </p:nvSpPr>
            <p:spPr>
              <a:xfrm>
                <a:off x="4396105" y="4712415"/>
                <a:ext cx="1588135" cy="734753"/>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F413CE79-8F17-4E53-ABF6-DBBAB7DE2A2F}"/>
                  </a:ext>
                </a:extLst>
              </p:cNvPr>
              <p:cNvSpPr txBox="1"/>
              <p:nvPr/>
            </p:nvSpPr>
            <p:spPr>
              <a:xfrm>
                <a:off x="6031865" y="4895295"/>
                <a:ext cx="1080135"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1" i="0" smtClean="0">
                          <a:latin typeface="Cambria Math" panose="02040503050406030204" pitchFamily="18" charset="0"/>
                        </a:rPr>
                        <m:t>=</m:t>
                      </m:r>
                      <m:r>
                        <a:rPr lang="zh-CN" altLang="en-US" sz="2000" b="1">
                          <a:latin typeface="Cambria Math" panose="02040503050406030204" pitchFamily="18" charset="0"/>
                        </a:rPr>
                        <m:t>−</m:t>
                      </m:r>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𝑷</m:t>
                          </m:r>
                        </m:e>
                        <m:sub>
                          <m:r>
                            <a:rPr lang="zh-CN" altLang="en-US" sz="2000" b="1" i="1">
                              <a:latin typeface="Cambria Math" panose="02040503050406030204" pitchFamily="18" charset="0"/>
                            </a:rPr>
                            <m:t>𝒆</m:t>
                          </m:r>
                        </m:sub>
                      </m:sSub>
                      <m:r>
                        <m:rPr>
                          <m:sty m:val="p"/>
                        </m:rPr>
                        <a:rPr lang="zh-CN" altLang="en-US" sz="2000" b="1" dirty="0" smtClean="0">
                          <a:latin typeface="Cambria Math" panose="02040503050406030204" pitchFamily="18" charset="0"/>
                        </a:rPr>
                        <m:t>Δ</m:t>
                      </m:r>
                      <m:r>
                        <a:rPr lang="zh-CN" altLang="en-US" sz="2000" b="1" i="1" dirty="0">
                          <a:latin typeface="Cambria Math" panose="02040503050406030204" pitchFamily="18" charset="0"/>
                        </a:rPr>
                        <m:t>𝑉</m:t>
                      </m:r>
                    </m:oMath>
                  </m:oMathPara>
                </a14:m>
                <a:endParaRPr lang="zh-CN" altLang="en-US" sz="2000" b="1" dirty="0"/>
              </a:p>
            </p:txBody>
          </p:sp>
        </mc:Choice>
        <mc:Fallback xmlns="">
          <p:sp>
            <p:nvSpPr>
              <p:cNvPr id="27" name="文本框 26">
                <a:extLst>
                  <a:ext uri="{FF2B5EF4-FFF2-40B4-BE49-F238E27FC236}">
                    <a16:creationId xmlns:a16="http://schemas.microsoft.com/office/drawing/2014/main" id="{F413CE79-8F17-4E53-ABF6-DBBAB7DE2A2F}"/>
                  </a:ext>
                </a:extLst>
              </p:cNvPr>
              <p:cNvSpPr txBox="1">
                <a:spLocks noRot="1" noChangeAspect="1" noMove="1" noResize="1" noEditPoints="1" noAdjustHandles="1" noChangeArrowheads="1" noChangeShapeType="1" noTextEdit="1"/>
              </p:cNvSpPr>
              <p:nvPr/>
            </p:nvSpPr>
            <p:spPr>
              <a:xfrm>
                <a:off x="6031865" y="4895295"/>
                <a:ext cx="1080135" cy="307777"/>
              </a:xfrm>
              <a:prstGeom prst="rect">
                <a:avLst/>
              </a:prstGeom>
              <a:blipFill>
                <a:blip r:embed="rId12"/>
                <a:stretch>
                  <a:fillRect l="-3933" r="-6742" b="-9804"/>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57"/>
                                        </p:tgtEl>
                                        <p:attrNameLst>
                                          <p:attrName>style.visibility</p:attrName>
                                        </p:attrNameLst>
                                      </p:cBhvr>
                                      <p:to>
                                        <p:strVal val="visible"/>
                                      </p:to>
                                    </p:set>
                                    <p:animEffect transition="in" filter="wipe(left)">
                                      <p:cBhvr>
                                        <p:cTn id="7" dur="500"/>
                                        <p:tgtEl>
                                          <p:spTgt spid="31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759"/>
                                        </p:tgtEl>
                                        <p:attrNameLst>
                                          <p:attrName>style.visibility</p:attrName>
                                        </p:attrNameLst>
                                      </p:cBhvr>
                                      <p:to>
                                        <p:strVal val="visible"/>
                                      </p:to>
                                    </p:set>
                                    <p:animEffect transition="in" filter="wipe(left)">
                                      <p:cBhvr>
                                        <p:cTn id="27" dur="500"/>
                                        <p:tgtEl>
                                          <p:spTgt spid="317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424"/>
                                        </p:tgtEl>
                                        <p:attrNameLst>
                                          <p:attrName>style.visibility</p:attrName>
                                        </p:attrNameLst>
                                      </p:cBhvr>
                                      <p:to>
                                        <p:strVal val="visible"/>
                                      </p:to>
                                    </p:set>
                                    <p:animEffect transition="in" filter="blinds(horizontal)">
                                      <p:cBhvr>
                                        <p:cTn id="32" dur="500"/>
                                        <p:tgtEl>
                                          <p:spTgt spid="17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autoUpdateAnimBg="0"/>
      <p:bldP spid="1742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a:extLst>
              <a:ext uri="{FF2B5EF4-FFF2-40B4-BE49-F238E27FC236}">
                <a16:creationId xmlns:a16="http://schemas.microsoft.com/office/drawing/2014/main" id="{67C6C822-E138-4203-A88A-1C6967EC7760}"/>
              </a:ext>
            </a:extLst>
          </p:cNvPr>
          <p:cNvSpPr>
            <a:spLocks noGrp="1" noChangeArrowheads="1"/>
          </p:cNvSpPr>
          <p:nvPr>
            <p:ph type="title"/>
          </p:nvPr>
        </p:nvSpPr>
        <p:spPr>
          <a:xfrm>
            <a:off x="1657033" y="168276"/>
            <a:ext cx="6994525" cy="647700"/>
          </a:xfrm>
        </p:spPr>
        <p:txBody>
          <a:bodyPr/>
          <a:lstStyle/>
          <a:p>
            <a:pPr eaLnBrk="1" hangingPunct="1"/>
            <a:r>
              <a:rPr lang="zh-CN" altLang="zh-CN" sz="3200" b="1" dirty="0">
                <a:latin typeface="黑体" panose="02010609060101010101" pitchFamily="49" charset="-122"/>
                <a:ea typeface="黑体" panose="02010609060101010101" pitchFamily="49" charset="-122"/>
              </a:rPr>
              <a:t>热平衡与热力学第零定律</a:t>
            </a:r>
          </a:p>
        </p:txBody>
      </p:sp>
      <p:sp>
        <p:nvSpPr>
          <p:cNvPr id="2053" name="Rectangle 3">
            <a:extLst>
              <a:ext uri="{FF2B5EF4-FFF2-40B4-BE49-F238E27FC236}">
                <a16:creationId xmlns:a16="http://schemas.microsoft.com/office/drawing/2014/main" id="{7B34EE97-B496-4E52-AC35-3696831C9414}"/>
              </a:ext>
            </a:extLst>
          </p:cNvPr>
          <p:cNvSpPr>
            <a:spLocks noGrp="1" noChangeArrowheads="1"/>
          </p:cNvSpPr>
          <p:nvPr>
            <p:ph type="body" sz="half" idx="1"/>
          </p:nvPr>
        </p:nvSpPr>
        <p:spPr>
          <a:xfrm>
            <a:off x="142812" y="1308418"/>
            <a:ext cx="8640762" cy="1541462"/>
          </a:xfrm>
          <a:noFill/>
        </p:spPr>
        <p:txBody>
          <a:bodyPr/>
          <a:lstStyle/>
          <a:p>
            <a:pPr eaLnBrk="1" hangingPunct="1">
              <a:lnSpc>
                <a:spcPct val="90000"/>
              </a:lnSpc>
              <a:buFontTx/>
              <a:buNone/>
            </a:pPr>
            <a:r>
              <a:rPr lang="zh-CN" altLang="zh-CN" sz="2400" dirty="0">
                <a:ea typeface="楷体_GB2312" pitchFamily="49" charset="-122"/>
              </a:rPr>
              <a:t>          </a:t>
            </a:r>
            <a:r>
              <a:rPr lang="zh-CN" altLang="zh-CN" sz="2400" b="1" dirty="0">
                <a:ea typeface="黑体" panose="02010609060101010101" pitchFamily="49" charset="-122"/>
              </a:rPr>
              <a:t>当两个封闭体系相接触时，由于两个封闭体系温度不同，它们可能进行热传导，经过一段时间后，两个体系的状态不再变化，达到一个新的共同平衡态。这种状态称为</a:t>
            </a:r>
            <a:r>
              <a:rPr lang="zh-CN" altLang="zh-CN" sz="2400" b="1" dirty="0">
                <a:solidFill>
                  <a:srgbClr val="FF0000"/>
                </a:solidFill>
                <a:ea typeface="黑体" panose="02010609060101010101" pitchFamily="49" charset="-122"/>
              </a:rPr>
              <a:t>热平衡状态</a:t>
            </a:r>
            <a:r>
              <a:rPr lang="zh-CN" altLang="zh-CN" sz="2400" b="1" dirty="0">
                <a:ea typeface="黑体" panose="02010609060101010101" pitchFamily="49" charset="-122"/>
              </a:rPr>
              <a:t>。</a:t>
            </a:r>
          </a:p>
        </p:txBody>
      </p:sp>
      <p:graphicFrame>
        <p:nvGraphicFramePr>
          <p:cNvPr id="2050" name="Object 4">
            <a:extLst>
              <a:ext uri="{FF2B5EF4-FFF2-40B4-BE49-F238E27FC236}">
                <a16:creationId xmlns:a16="http://schemas.microsoft.com/office/drawing/2014/main" id="{E201A143-071F-4B07-986D-77180E376A3C}"/>
              </a:ext>
            </a:extLst>
          </p:cNvPr>
          <p:cNvGraphicFramePr>
            <a:graphicFrameLocks noGrp="1" noChangeAspect="1"/>
          </p:cNvGraphicFramePr>
          <p:nvPr>
            <p:ph sz="quarter" idx="2"/>
          </p:nvPr>
        </p:nvGraphicFramePr>
        <p:xfrm>
          <a:off x="900113" y="2781300"/>
          <a:ext cx="1943100" cy="1081088"/>
        </p:xfrm>
        <a:graphic>
          <a:graphicData uri="http://schemas.openxmlformats.org/presentationml/2006/ole">
            <mc:AlternateContent xmlns:mc="http://schemas.openxmlformats.org/markup-compatibility/2006">
              <mc:Choice xmlns:v="urn:schemas-microsoft-com:vml" Requires="v">
                <p:oleObj spid="_x0000_s3250" r:id="rId3" imgW="466543" imgH="219222" progId="PBrush">
                  <p:embed/>
                </p:oleObj>
              </mc:Choice>
              <mc:Fallback>
                <p:oleObj r:id="rId3" imgW="466543" imgH="219222" progId="PBrush">
                  <p:embed/>
                  <p:pic>
                    <p:nvPicPr>
                      <p:cNvPr id="2050" name="Object 4">
                        <a:extLst>
                          <a:ext uri="{FF2B5EF4-FFF2-40B4-BE49-F238E27FC236}">
                            <a16:creationId xmlns:a16="http://schemas.microsoft.com/office/drawing/2014/main" id="{E201A143-071F-4B07-986D-77180E376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781300"/>
                        <a:ext cx="194310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Text Box 5">
            <a:extLst>
              <a:ext uri="{FF2B5EF4-FFF2-40B4-BE49-F238E27FC236}">
                <a16:creationId xmlns:a16="http://schemas.microsoft.com/office/drawing/2014/main" id="{04C95620-78DB-4016-ADC3-6DBD0892F674}"/>
              </a:ext>
            </a:extLst>
          </p:cNvPr>
          <p:cNvSpPr txBox="1">
            <a:spLocks noChangeArrowheads="1"/>
          </p:cNvSpPr>
          <p:nvPr/>
        </p:nvSpPr>
        <p:spPr bwMode="auto">
          <a:xfrm>
            <a:off x="250825" y="4652963"/>
            <a:ext cx="8569325" cy="1503362"/>
          </a:xfrm>
          <a:prstGeom prst="rect">
            <a:avLst/>
          </a:prstGeom>
          <a:noFill/>
          <a:ln w="44450">
            <a:solidFill>
              <a:srgbClr val="008000"/>
            </a:solidFill>
            <a:miter lim="800000"/>
            <a:headEnd/>
            <a:tailEnd/>
          </a:ln>
        </p:spPr>
        <p:txBody>
          <a:bodyPr>
            <a:spAutoFit/>
          </a:bodyPr>
          <a:lstStyle>
            <a:lvl1pPr marL="342900" indent="-342900"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717550" eaLnBrk="0" hangingPunct="0">
              <a:defRPr sz="3600">
                <a:solidFill>
                  <a:schemeClr val="tx1"/>
                </a:solidFill>
                <a:latin typeface="Monotype Corsiva" pitchFamily="66" charset="0"/>
                <a:ea typeface="黑体" panose="02010609060101010101" pitchFamily="49" charset="-122"/>
              </a:defRPr>
            </a:lvl5pPr>
            <a:lvl6pPr marL="117475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163195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208915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254635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lvl="4" eaLnBrk="1" hangingPunct="1">
              <a:spcBef>
                <a:spcPct val="20000"/>
              </a:spcBef>
            </a:pPr>
            <a:r>
              <a:rPr lang="zh-CN" altLang="zh-CN" sz="2800" b="1" dirty="0">
                <a:latin typeface="黑体" panose="02010609060101010101" pitchFamily="49" charset="-122"/>
              </a:rPr>
              <a:t>如果两个系统分别和处于确定状态的第三个系统达成热平衡，这两个系统彼此将处于热平衡。</a:t>
            </a:r>
          </a:p>
          <a:p>
            <a:pPr lvl="4" eaLnBrk="1" hangingPunct="1">
              <a:spcBef>
                <a:spcPct val="20000"/>
              </a:spcBef>
            </a:pPr>
            <a:r>
              <a:rPr lang="zh-CN" altLang="zh-CN" sz="2800" b="1" dirty="0">
                <a:latin typeface="黑体" panose="02010609060101010101" pitchFamily="49" charset="-122"/>
              </a:rPr>
              <a:t>                       </a:t>
            </a:r>
            <a:r>
              <a:rPr lang="zh-CN" altLang="zh-CN" sz="2800" b="1" dirty="0">
                <a:latin typeface="Arial" panose="020B0604020202020204" pitchFamily="34" charset="0"/>
              </a:rPr>
              <a:t>——</a:t>
            </a:r>
            <a:r>
              <a:rPr lang="zh-CN" altLang="zh-CN" sz="2800" b="1" dirty="0">
                <a:latin typeface="黑体" panose="02010609060101010101" pitchFamily="49" charset="-122"/>
              </a:rPr>
              <a:t> </a:t>
            </a:r>
            <a:r>
              <a:rPr lang="zh-CN" altLang="zh-CN" sz="2800" b="1" dirty="0">
                <a:solidFill>
                  <a:srgbClr val="FF0000"/>
                </a:solidFill>
                <a:latin typeface="黑体" panose="02010609060101010101" pitchFamily="49" charset="-122"/>
              </a:rPr>
              <a:t>热力学第零</a:t>
            </a:r>
            <a:r>
              <a:rPr lang="zh-CN" altLang="zh-CN" sz="2800" b="1" dirty="0">
                <a:solidFill>
                  <a:srgbClr val="FF0000"/>
                </a:solidFill>
                <a:latin typeface="楷体_GB2312" pitchFamily="49" charset="-122"/>
                <a:ea typeface="楷体_GB2312" pitchFamily="49" charset="-122"/>
              </a:rPr>
              <a:t>定律 </a:t>
            </a:r>
            <a:endParaRPr lang="zh-CN" altLang="zh-CN" sz="2800" b="1" dirty="0">
              <a:latin typeface="楷体_GB2312" pitchFamily="49" charset="-122"/>
              <a:ea typeface="楷体_GB2312" pitchFamily="49" charset="-122"/>
            </a:endParaRPr>
          </a:p>
        </p:txBody>
      </p:sp>
      <p:graphicFrame>
        <p:nvGraphicFramePr>
          <p:cNvPr id="2051" name="Object 6">
            <a:extLst>
              <a:ext uri="{FF2B5EF4-FFF2-40B4-BE49-F238E27FC236}">
                <a16:creationId xmlns:a16="http://schemas.microsoft.com/office/drawing/2014/main" id="{47DDF43D-7E5C-4C16-A45A-3AF59F0428A2}"/>
              </a:ext>
            </a:extLst>
          </p:cNvPr>
          <p:cNvGraphicFramePr>
            <a:graphicFrameLocks noGrp="1" noChangeAspect="1"/>
          </p:cNvGraphicFramePr>
          <p:nvPr>
            <p:ph sz="quarter" idx="3"/>
            <p:extLst>
              <p:ext uri="{D42A27DB-BD31-4B8C-83A1-F6EECF244321}">
                <p14:modId xmlns:p14="http://schemas.microsoft.com/office/powerpoint/2010/main" val="3104579737"/>
              </p:ext>
            </p:extLst>
          </p:nvPr>
        </p:nvGraphicFramePr>
        <p:xfrm>
          <a:off x="5251768" y="2794000"/>
          <a:ext cx="2305050" cy="1082675"/>
        </p:xfrm>
        <a:graphic>
          <a:graphicData uri="http://schemas.openxmlformats.org/presentationml/2006/ole">
            <mc:AlternateContent xmlns:mc="http://schemas.openxmlformats.org/markup-compatibility/2006">
              <mc:Choice xmlns:v="urn:schemas-microsoft-com:vml" Requires="v">
                <p:oleObj spid="_x0000_s3251" r:id="rId5" imgW="724001" imgH="219222" progId="PBrush">
                  <p:embed/>
                </p:oleObj>
              </mc:Choice>
              <mc:Fallback>
                <p:oleObj r:id="rId5" imgW="724001" imgH="219222" progId="PBrush">
                  <p:embed/>
                  <p:pic>
                    <p:nvPicPr>
                      <p:cNvPr id="2051" name="Object 6">
                        <a:extLst>
                          <a:ext uri="{FF2B5EF4-FFF2-40B4-BE49-F238E27FC236}">
                            <a16:creationId xmlns:a16="http://schemas.microsoft.com/office/drawing/2014/main" id="{47DDF43D-7E5C-4C16-A45A-3AF59F0428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1768" y="2794000"/>
                        <a:ext cx="230505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Rectangle 7">
            <a:extLst>
              <a:ext uri="{FF2B5EF4-FFF2-40B4-BE49-F238E27FC236}">
                <a16:creationId xmlns:a16="http://schemas.microsoft.com/office/drawing/2014/main" id="{24F55DA7-74F1-4512-887F-B7E0CC50056E}"/>
              </a:ext>
            </a:extLst>
          </p:cNvPr>
          <p:cNvSpPr>
            <a:spLocks noChangeArrowheads="1"/>
          </p:cNvSpPr>
          <p:nvPr/>
        </p:nvSpPr>
        <p:spPr bwMode="auto">
          <a:xfrm>
            <a:off x="405448" y="3862388"/>
            <a:ext cx="8642350" cy="647700"/>
          </a:xfrm>
          <a:prstGeom prst="rect">
            <a:avLst/>
          </a:prstGeom>
          <a:noFill/>
          <a:ln>
            <a:noFill/>
          </a:ln>
        </p:spPr>
        <p:txBody>
          <a:bodyPr/>
          <a:lstStyle>
            <a:lvl1pPr marL="342900" indent="-342900"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20000"/>
              </a:spcBef>
            </a:pPr>
            <a:r>
              <a:rPr lang="zh-CN" altLang="en-US" sz="4000" dirty="0">
                <a:solidFill>
                  <a:srgbClr val="FF0000"/>
                </a:solidFill>
                <a:latin typeface="Arial" panose="020B0604020202020204" pitchFamily="34" charset="0"/>
                <a:ea typeface="宋体" panose="02010600030101010101" pitchFamily="2" charset="-122"/>
              </a:rPr>
              <a:t>   </a:t>
            </a:r>
            <a:r>
              <a:rPr lang="zh-CN" altLang="en-US" sz="2400" b="1" dirty="0">
                <a:solidFill>
                  <a:srgbClr val="FF0000"/>
                </a:solidFill>
                <a:latin typeface="Arial" panose="020B0604020202020204" pitchFamily="34" charset="0"/>
                <a:ea typeface="宋体" panose="02010600030101010101" pitchFamily="2" charset="-122"/>
              </a:rPr>
              <a:t>图1  </a:t>
            </a:r>
            <a:r>
              <a:rPr lang="zh-CN" altLang="en-US" sz="2400" b="1" dirty="0">
                <a:solidFill>
                  <a:srgbClr val="FF0000"/>
                </a:solidFill>
                <a:latin typeface="楷体_GB2312" pitchFamily="49" charset="-122"/>
                <a:ea typeface="楷体_GB2312" pitchFamily="49" charset="-122"/>
              </a:rPr>
              <a:t>T </a:t>
            </a:r>
            <a:r>
              <a:rPr lang="zh-CN" altLang="en-US" sz="2400" b="1" baseline="-25000" dirty="0">
                <a:solidFill>
                  <a:srgbClr val="FF0000"/>
                </a:solidFill>
                <a:latin typeface="楷体_GB2312" pitchFamily="49" charset="-122"/>
                <a:ea typeface="楷体_GB2312" pitchFamily="49" charset="-122"/>
              </a:rPr>
              <a:t>A</a:t>
            </a:r>
            <a:r>
              <a:rPr lang="zh-CN" altLang="en-US" sz="2400" b="1" dirty="0">
                <a:solidFill>
                  <a:srgbClr val="FF0000"/>
                </a:solidFill>
                <a:latin typeface="楷体_GB2312" pitchFamily="49" charset="-122"/>
                <a:ea typeface="楷体_GB2312" pitchFamily="49" charset="-122"/>
              </a:rPr>
              <a:t> = T </a:t>
            </a:r>
            <a:r>
              <a:rPr lang="zh-CN" altLang="en-US" sz="2400" b="1" baseline="-25000" dirty="0">
                <a:solidFill>
                  <a:srgbClr val="FF0000"/>
                </a:solidFill>
                <a:latin typeface="楷体_GB2312" pitchFamily="49" charset="-122"/>
                <a:ea typeface="楷体_GB2312" pitchFamily="49" charset="-122"/>
              </a:rPr>
              <a:t>B</a:t>
            </a:r>
            <a:endParaRPr lang="zh-CN" altLang="en-US" sz="2400" b="1" dirty="0">
              <a:solidFill>
                <a:srgbClr val="FF0000"/>
              </a:solidFill>
              <a:latin typeface="楷体_GB2312" pitchFamily="49" charset="-122"/>
              <a:ea typeface="楷体_GB2312" pitchFamily="49" charset="-122"/>
            </a:endParaRPr>
          </a:p>
        </p:txBody>
      </p:sp>
      <p:sp>
        <p:nvSpPr>
          <p:cNvPr id="8" name="矩形 7">
            <a:extLst>
              <a:ext uri="{FF2B5EF4-FFF2-40B4-BE49-F238E27FC236}">
                <a16:creationId xmlns:a16="http://schemas.microsoft.com/office/drawing/2014/main" id="{A4980269-1433-4090-96E2-94C88378AFAA}"/>
              </a:ext>
            </a:extLst>
          </p:cNvPr>
          <p:cNvSpPr>
            <a:spLocks noChangeArrowheads="1"/>
          </p:cNvSpPr>
          <p:nvPr/>
        </p:nvSpPr>
        <p:spPr bwMode="auto">
          <a:xfrm>
            <a:off x="3815398" y="4064000"/>
            <a:ext cx="7254875" cy="461665"/>
          </a:xfrm>
          <a:prstGeom prst="rect">
            <a:avLst/>
          </a:prstGeom>
          <a:noFill/>
          <a:ln>
            <a:noFill/>
          </a:ln>
        </p:spPr>
        <p:txBody>
          <a:bodyPr>
            <a:spAutoFit/>
          </a:bodyPr>
          <a:lstStyle>
            <a:lvl1pPr marL="342900" indent="-342900"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20000"/>
              </a:spcBef>
            </a:pPr>
            <a:r>
              <a:rPr lang="zh-CN" altLang="en-US" sz="2400" b="1" dirty="0">
                <a:solidFill>
                  <a:srgbClr val="FF0000"/>
                </a:solidFill>
                <a:latin typeface="楷体_GB2312" pitchFamily="49" charset="-122"/>
                <a:ea typeface="楷体_GB2312" pitchFamily="49" charset="-122"/>
              </a:rPr>
              <a:t>图2  T </a:t>
            </a:r>
            <a:r>
              <a:rPr lang="zh-CN" altLang="en-US" sz="2400" b="1" baseline="-25000" dirty="0">
                <a:solidFill>
                  <a:srgbClr val="FF0000"/>
                </a:solidFill>
                <a:latin typeface="楷体_GB2312" pitchFamily="49" charset="-122"/>
                <a:ea typeface="楷体_GB2312" pitchFamily="49" charset="-122"/>
              </a:rPr>
              <a:t>A</a:t>
            </a:r>
            <a:r>
              <a:rPr lang="zh-CN" altLang="en-US" sz="2400" b="1" dirty="0">
                <a:solidFill>
                  <a:srgbClr val="FF0000"/>
                </a:solidFill>
                <a:latin typeface="楷体_GB2312" pitchFamily="49" charset="-122"/>
                <a:ea typeface="楷体_GB2312" pitchFamily="49" charset="-122"/>
              </a:rPr>
              <a:t>= T </a:t>
            </a:r>
            <a:r>
              <a:rPr lang="zh-CN" altLang="en-US" sz="2400" b="1" baseline="-25000" dirty="0">
                <a:solidFill>
                  <a:srgbClr val="FF0000"/>
                </a:solidFill>
                <a:latin typeface="楷体_GB2312" pitchFamily="49" charset="-122"/>
                <a:ea typeface="楷体_GB2312" pitchFamily="49" charset="-122"/>
              </a:rPr>
              <a:t>B</a:t>
            </a:r>
            <a:r>
              <a:rPr lang="zh-CN" altLang="en-US" sz="2400" b="1" dirty="0">
                <a:solidFill>
                  <a:srgbClr val="FF0000"/>
                </a:solidFill>
                <a:latin typeface="楷体_GB2312" pitchFamily="49" charset="-122"/>
                <a:ea typeface="楷体_GB2312" pitchFamily="49" charset="-122"/>
              </a:rPr>
              <a:t>  T </a:t>
            </a:r>
            <a:r>
              <a:rPr lang="zh-CN" altLang="en-US" sz="2400" b="1" baseline="-25000" dirty="0">
                <a:solidFill>
                  <a:srgbClr val="FF0000"/>
                </a:solidFill>
                <a:latin typeface="楷体_GB2312" pitchFamily="49" charset="-122"/>
                <a:ea typeface="楷体_GB2312" pitchFamily="49" charset="-122"/>
              </a:rPr>
              <a:t>B </a:t>
            </a:r>
            <a:r>
              <a:rPr lang="zh-CN" altLang="en-US" sz="2400" b="1" dirty="0">
                <a:solidFill>
                  <a:srgbClr val="FF0000"/>
                </a:solidFill>
                <a:latin typeface="楷体_GB2312" pitchFamily="49" charset="-122"/>
                <a:ea typeface="楷体_GB2312" pitchFamily="49" charset="-122"/>
              </a:rPr>
              <a:t>= T </a:t>
            </a:r>
            <a:r>
              <a:rPr lang="zh-CN" altLang="en-US" sz="2400" b="1" baseline="-25000" dirty="0">
                <a:solidFill>
                  <a:srgbClr val="FF0000"/>
                </a:solidFill>
                <a:latin typeface="楷体_GB2312" pitchFamily="49" charset="-122"/>
                <a:ea typeface="楷体_GB2312" pitchFamily="49" charset="-122"/>
              </a:rPr>
              <a:t>C</a:t>
            </a:r>
            <a:r>
              <a:rPr lang="zh-CN" altLang="en-US" sz="2400" b="1" dirty="0">
                <a:solidFill>
                  <a:srgbClr val="FF0000"/>
                </a:solidFill>
                <a:latin typeface="楷体_GB2312" pitchFamily="49" charset="-122"/>
                <a:ea typeface="楷体_GB2312" pitchFamily="49" charset="-122"/>
              </a:rPr>
              <a:t> T</a:t>
            </a:r>
            <a:r>
              <a:rPr lang="zh-CN" altLang="en-US" sz="2400" b="1" baseline="-25000" dirty="0">
                <a:solidFill>
                  <a:srgbClr val="FF0000"/>
                </a:solidFill>
                <a:latin typeface="楷体_GB2312" pitchFamily="49" charset="-122"/>
                <a:ea typeface="楷体_GB2312" pitchFamily="49" charset="-122"/>
              </a:rPr>
              <a:t>A ==</a:t>
            </a:r>
            <a:r>
              <a:rPr lang="zh-CN" altLang="en-US" sz="2400" b="1" dirty="0">
                <a:solidFill>
                  <a:srgbClr val="FF0000"/>
                </a:solidFill>
                <a:latin typeface="楷体_GB2312" pitchFamily="49" charset="-122"/>
                <a:ea typeface="楷体_GB2312" pitchFamily="49" charset="-122"/>
              </a:rPr>
              <a:t>T </a:t>
            </a:r>
            <a:r>
              <a:rPr lang="zh-CN" altLang="en-US" sz="2400" b="1" baseline="-25000" dirty="0">
                <a:solidFill>
                  <a:srgbClr val="FF0000"/>
                </a:solidFill>
                <a:latin typeface="楷体_GB2312" pitchFamily="49" charset="-122"/>
                <a:ea typeface="楷体_GB2312" pitchFamily="49" charset="-122"/>
              </a:rPr>
              <a:t>C</a:t>
            </a:r>
            <a:r>
              <a:rPr lang="zh-CN" altLang="en-US" sz="2400" b="1" dirty="0">
                <a:solidFill>
                  <a:srgbClr val="FF0000"/>
                </a:solidFill>
                <a:latin typeface="楷体_GB2312" pitchFamily="49" charset="-122"/>
                <a:ea typeface="楷体_GB2312" pitchFamily="49" charset="-122"/>
              </a:rPr>
              <a:t> </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linds(horizontal)">
                                      <p:cBhvr>
                                        <p:cTn id="10" dur="500"/>
                                        <p:tgtEl>
                                          <p:spTgt spid="205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blinds(horizontal)">
                                      <p:cBhvr>
                                        <p:cTn id="13"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9" name="Text Box 3">
            <a:extLst>
              <a:ext uri="{FF2B5EF4-FFF2-40B4-BE49-F238E27FC236}">
                <a16:creationId xmlns:a16="http://schemas.microsoft.com/office/drawing/2014/main" id="{E84DEE1F-D399-47D7-BD5E-9D14F0706ED8}"/>
              </a:ext>
            </a:extLst>
          </p:cNvPr>
          <p:cNvSpPr txBox="1">
            <a:spLocks noChangeArrowheads="1"/>
          </p:cNvSpPr>
          <p:nvPr/>
        </p:nvSpPr>
        <p:spPr bwMode="auto">
          <a:xfrm>
            <a:off x="609600" y="1651000"/>
            <a:ext cx="996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solidFill>
                  <a:srgbClr val="0000FF"/>
                </a:solidFill>
                <a:latin typeface="Times New Roman" panose="02020603050405020304" pitchFamily="18" charset="0"/>
              </a:rPr>
              <a:t>始态</a:t>
            </a:r>
            <a:endParaRPr lang="zh-CN" altLang="zh-CN" sz="3200">
              <a:solidFill>
                <a:srgbClr val="0000FF"/>
              </a:solidFill>
              <a:latin typeface="隶书" pitchFamily="49" charset="-122"/>
            </a:endParaRPr>
          </a:p>
        </p:txBody>
      </p:sp>
      <p:sp>
        <p:nvSpPr>
          <p:cNvPr id="18440" name="Text Box 4">
            <a:extLst>
              <a:ext uri="{FF2B5EF4-FFF2-40B4-BE49-F238E27FC236}">
                <a16:creationId xmlns:a16="http://schemas.microsoft.com/office/drawing/2014/main" id="{47C5161E-D3F3-429D-ABB5-F3244D5ACC4B}"/>
              </a:ext>
            </a:extLst>
          </p:cNvPr>
          <p:cNvSpPr txBox="1">
            <a:spLocks noChangeArrowheads="1"/>
          </p:cNvSpPr>
          <p:nvPr/>
        </p:nvSpPr>
        <p:spPr bwMode="auto">
          <a:xfrm>
            <a:off x="179388" y="3573463"/>
            <a:ext cx="7937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solidFill>
                  <a:srgbClr val="0000FF"/>
                </a:solidFill>
                <a:latin typeface="黑体" panose="02010609060101010101" pitchFamily="49" charset="-122"/>
              </a:rPr>
              <a:t>解:</a:t>
            </a:r>
          </a:p>
        </p:txBody>
      </p:sp>
      <p:sp>
        <p:nvSpPr>
          <p:cNvPr id="18441" name="Text Box 5">
            <a:extLst>
              <a:ext uri="{FF2B5EF4-FFF2-40B4-BE49-F238E27FC236}">
                <a16:creationId xmlns:a16="http://schemas.microsoft.com/office/drawing/2014/main" id="{360E63A4-1E3F-49A5-B8FD-45A78BE38D54}"/>
              </a:ext>
            </a:extLst>
          </p:cNvPr>
          <p:cNvSpPr txBox="1">
            <a:spLocks noChangeArrowheads="1"/>
          </p:cNvSpPr>
          <p:nvPr/>
        </p:nvSpPr>
        <p:spPr bwMode="auto">
          <a:xfrm>
            <a:off x="631825" y="1190625"/>
            <a:ext cx="7296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800">
                <a:solidFill>
                  <a:srgbClr val="0000FF"/>
                </a:solidFill>
                <a:latin typeface="黑体" panose="02010609060101010101" pitchFamily="49" charset="-122"/>
              </a:rPr>
              <a:t>273 K，理想气体10 mol，求如下4个过程的功</a:t>
            </a:r>
          </a:p>
        </p:txBody>
      </p:sp>
      <p:sp>
        <p:nvSpPr>
          <p:cNvPr id="18442" name="Text Box 6">
            <a:extLst>
              <a:ext uri="{FF2B5EF4-FFF2-40B4-BE49-F238E27FC236}">
                <a16:creationId xmlns:a16="http://schemas.microsoft.com/office/drawing/2014/main" id="{1F939BE6-7D71-400D-BB55-9ADC19433EF9}"/>
              </a:ext>
            </a:extLst>
          </p:cNvPr>
          <p:cNvSpPr txBox="1">
            <a:spLocks noChangeArrowheads="1"/>
          </p:cNvSpPr>
          <p:nvPr/>
        </p:nvSpPr>
        <p:spPr bwMode="auto">
          <a:xfrm>
            <a:off x="7104063" y="1600200"/>
            <a:ext cx="996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solidFill>
                  <a:srgbClr val="FF3300"/>
                </a:solidFill>
                <a:latin typeface="Times New Roman" panose="02020603050405020304" pitchFamily="18" charset="0"/>
              </a:rPr>
              <a:t>终态</a:t>
            </a:r>
            <a:endParaRPr lang="zh-CN" altLang="zh-CN" sz="3200">
              <a:solidFill>
                <a:srgbClr val="FF3300"/>
              </a:solidFill>
              <a:latin typeface="隶书" pitchFamily="49" charset="-122"/>
            </a:endParaRPr>
          </a:p>
        </p:txBody>
      </p:sp>
      <p:graphicFrame>
        <p:nvGraphicFramePr>
          <p:cNvPr id="18434" name="Object 7">
            <a:extLst>
              <a:ext uri="{FF2B5EF4-FFF2-40B4-BE49-F238E27FC236}">
                <a16:creationId xmlns:a16="http://schemas.microsoft.com/office/drawing/2014/main" id="{427E8B90-1A90-49D2-AAC2-F515E4C2FDEE}"/>
              </a:ext>
            </a:extLst>
          </p:cNvPr>
          <p:cNvGraphicFramePr>
            <a:graphicFrameLocks noChangeAspect="1"/>
          </p:cNvGraphicFramePr>
          <p:nvPr/>
        </p:nvGraphicFramePr>
        <p:xfrm>
          <a:off x="160338" y="2209800"/>
          <a:ext cx="2251075" cy="1081088"/>
        </p:xfrm>
        <a:graphic>
          <a:graphicData uri="http://schemas.openxmlformats.org/presentationml/2006/ole">
            <mc:AlternateContent xmlns:mc="http://schemas.openxmlformats.org/markup-compatibility/2006">
              <mc:Choice xmlns:v="urn:schemas-microsoft-com:vml" Requires="v">
                <p:oleObj spid="_x0000_s19810" r:id="rId3" imgW="953645" imgH="457914" progId="Equation.DSMT4">
                  <p:embed/>
                </p:oleObj>
              </mc:Choice>
              <mc:Fallback>
                <p:oleObj r:id="rId3" imgW="953645" imgH="457914" progId="Equation.DSMT4">
                  <p:embed/>
                  <p:pic>
                    <p:nvPicPr>
                      <p:cNvPr id="18434" name="Object 7">
                        <a:extLst>
                          <a:ext uri="{FF2B5EF4-FFF2-40B4-BE49-F238E27FC236}">
                            <a16:creationId xmlns:a16="http://schemas.microsoft.com/office/drawing/2014/main" id="{427E8B90-1A90-49D2-AAC2-F515E4C2F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2209800"/>
                        <a:ext cx="2251075" cy="108108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 name="Object 8">
            <a:extLst>
              <a:ext uri="{FF2B5EF4-FFF2-40B4-BE49-F238E27FC236}">
                <a16:creationId xmlns:a16="http://schemas.microsoft.com/office/drawing/2014/main" id="{7D5583BD-192E-4ED8-B59B-D6F94FECF012}"/>
              </a:ext>
            </a:extLst>
          </p:cNvPr>
          <p:cNvGraphicFramePr>
            <a:graphicFrameLocks noChangeAspect="1"/>
          </p:cNvGraphicFramePr>
          <p:nvPr/>
        </p:nvGraphicFramePr>
        <p:xfrm>
          <a:off x="7042150" y="2133600"/>
          <a:ext cx="2101850" cy="1081088"/>
        </p:xfrm>
        <a:graphic>
          <a:graphicData uri="http://schemas.openxmlformats.org/presentationml/2006/ole">
            <mc:AlternateContent xmlns:mc="http://schemas.openxmlformats.org/markup-compatibility/2006">
              <mc:Choice xmlns:v="urn:schemas-microsoft-com:vml" Requires="v">
                <p:oleObj spid="_x0000_s19811" r:id="rId5" imgW="890476" imgH="458113" progId="Equation.DSMT4">
                  <p:embed/>
                </p:oleObj>
              </mc:Choice>
              <mc:Fallback>
                <p:oleObj r:id="rId5" imgW="890476" imgH="458113" progId="Equation.DSMT4">
                  <p:embed/>
                  <p:pic>
                    <p:nvPicPr>
                      <p:cNvPr id="18435" name="Object 8">
                        <a:extLst>
                          <a:ext uri="{FF2B5EF4-FFF2-40B4-BE49-F238E27FC236}">
                            <a16:creationId xmlns:a16="http://schemas.microsoft.com/office/drawing/2014/main" id="{7D5583BD-192E-4ED8-B59B-D6F94FECF0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2150" y="2133600"/>
                        <a:ext cx="2101850" cy="108108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3" name="Text Box 9">
            <a:extLst>
              <a:ext uri="{FF2B5EF4-FFF2-40B4-BE49-F238E27FC236}">
                <a16:creationId xmlns:a16="http://schemas.microsoft.com/office/drawing/2014/main" id="{180B3039-F798-40C1-A3B4-947BB707BBD0}"/>
              </a:ext>
            </a:extLst>
          </p:cNvPr>
          <p:cNvSpPr txBox="1">
            <a:spLocks noChangeArrowheads="1"/>
          </p:cNvSpPr>
          <p:nvPr/>
        </p:nvSpPr>
        <p:spPr bwMode="auto">
          <a:xfrm>
            <a:off x="2484438" y="1700213"/>
            <a:ext cx="26225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(1) 定容真空膨胀</a:t>
            </a:r>
          </a:p>
        </p:txBody>
      </p:sp>
      <p:sp>
        <p:nvSpPr>
          <p:cNvPr id="18444" name="Text Box 10">
            <a:extLst>
              <a:ext uri="{FF2B5EF4-FFF2-40B4-BE49-F238E27FC236}">
                <a16:creationId xmlns:a16="http://schemas.microsoft.com/office/drawing/2014/main" id="{598FDF79-2F76-4431-94CF-57D5F5A2B9E9}"/>
              </a:ext>
            </a:extLst>
          </p:cNvPr>
          <p:cNvSpPr txBox="1">
            <a:spLocks noChangeArrowheads="1"/>
          </p:cNvSpPr>
          <p:nvPr/>
        </p:nvSpPr>
        <p:spPr bwMode="auto">
          <a:xfrm>
            <a:off x="2484438" y="2205038"/>
            <a:ext cx="41465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(2) 等外压10 kPa下一次膨胀</a:t>
            </a:r>
          </a:p>
        </p:txBody>
      </p:sp>
      <p:sp>
        <p:nvSpPr>
          <p:cNvPr id="18445" name="Text Box 11">
            <a:extLst>
              <a:ext uri="{FF2B5EF4-FFF2-40B4-BE49-F238E27FC236}">
                <a16:creationId xmlns:a16="http://schemas.microsoft.com/office/drawing/2014/main" id="{AAE82659-BC93-46E4-9500-EEEF99F44066}"/>
              </a:ext>
            </a:extLst>
          </p:cNvPr>
          <p:cNvSpPr txBox="1">
            <a:spLocks noChangeArrowheads="1"/>
          </p:cNvSpPr>
          <p:nvPr/>
        </p:nvSpPr>
        <p:spPr bwMode="auto">
          <a:xfrm>
            <a:off x="2484438" y="2565400"/>
            <a:ext cx="46815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(3) 等外压50 kPa下膨胀至</a:t>
            </a:r>
            <a:r>
              <a:rPr lang="zh-CN" altLang="zh-CN" sz="2400" i="1">
                <a:solidFill>
                  <a:srgbClr val="0000FF"/>
                </a:solidFill>
                <a:latin typeface="黑体" panose="02010609060101010101" pitchFamily="49" charset="-122"/>
              </a:rPr>
              <a:t>V</a:t>
            </a:r>
            <a:r>
              <a:rPr lang="zh-CN" altLang="zh-CN" sz="2400" i="1">
                <a:solidFill>
                  <a:srgbClr val="0000FF"/>
                </a:solidFill>
                <a:latin typeface="Times New Roman" panose="02020603050405020304" pitchFamily="18" charset="0"/>
              </a:rPr>
              <a:t>’</a:t>
            </a:r>
            <a:r>
              <a:rPr lang="zh-CN" altLang="zh-CN" sz="2400" i="1">
                <a:solidFill>
                  <a:srgbClr val="0000FF"/>
                </a:solidFill>
                <a:latin typeface="黑体" panose="02010609060101010101" pitchFamily="49" charset="-122"/>
              </a:rPr>
              <a:t> </a:t>
            </a:r>
          </a:p>
          <a:p>
            <a:pPr fontAlgn="t">
              <a:lnSpc>
                <a:spcPct val="80000"/>
              </a:lnSpc>
            </a:pPr>
            <a:r>
              <a:rPr lang="zh-CN" altLang="zh-CN" sz="2400" i="1">
                <a:solidFill>
                  <a:srgbClr val="0000FF"/>
                </a:solidFill>
                <a:latin typeface="黑体" panose="02010609060101010101" pitchFamily="49" charset="-122"/>
              </a:rPr>
              <a:t>     </a:t>
            </a:r>
            <a:r>
              <a:rPr lang="zh-CN" altLang="zh-CN" sz="2400">
                <a:solidFill>
                  <a:srgbClr val="0000FF"/>
                </a:solidFill>
                <a:latin typeface="黑体" panose="02010609060101010101" pitchFamily="49" charset="-122"/>
              </a:rPr>
              <a:t>再等外压10 kPa下膨胀至</a:t>
            </a:r>
            <a:r>
              <a:rPr lang="zh-CN" altLang="zh-CN" sz="2400" i="1">
                <a:solidFill>
                  <a:srgbClr val="0000FF"/>
                </a:solidFill>
                <a:latin typeface="黑体" panose="02010609060101010101" pitchFamily="49" charset="-122"/>
              </a:rPr>
              <a:t>V</a:t>
            </a:r>
            <a:r>
              <a:rPr lang="zh-CN" altLang="zh-CN" sz="2400" baseline="-25000">
                <a:solidFill>
                  <a:srgbClr val="0000FF"/>
                </a:solidFill>
                <a:latin typeface="黑体" panose="02010609060101010101" pitchFamily="49" charset="-122"/>
              </a:rPr>
              <a:t>2</a:t>
            </a:r>
          </a:p>
        </p:txBody>
      </p:sp>
      <p:sp>
        <p:nvSpPr>
          <p:cNvPr id="18446" name="Text Box 12">
            <a:extLst>
              <a:ext uri="{FF2B5EF4-FFF2-40B4-BE49-F238E27FC236}">
                <a16:creationId xmlns:a16="http://schemas.microsoft.com/office/drawing/2014/main" id="{5F08E55E-CFFB-4988-AEAB-B96D4EA67F9D}"/>
              </a:ext>
            </a:extLst>
          </p:cNvPr>
          <p:cNvSpPr txBox="1">
            <a:spLocks noChangeArrowheads="1"/>
          </p:cNvSpPr>
          <p:nvPr/>
        </p:nvSpPr>
        <p:spPr bwMode="auto">
          <a:xfrm>
            <a:off x="2484438" y="3284538"/>
            <a:ext cx="4292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(4) 外压始终比内压小一个</a:t>
            </a:r>
          </a:p>
          <a:p>
            <a:pPr fontAlgn="t">
              <a:lnSpc>
                <a:spcPct val="80000"/>
              </a:lnSpc>
            </a:pPr>
            <a:r>
              <a:rPr lang="zh-CN" altLang="zh-CN" sz="2400">
                <a:solidFill>
                  <a:srgbClr val="0000FF"/>
                </a:solidFill>
                <a:latin typeface="黑体" panose="02010609060101010101" pitchFamily="49" charset="-122"/>
              </a:rPr>
              <a:t>    无穷小下膨胀至</a:t>
            </a:r>
            <a:r>
              <a:rPr lang="zh-CN" altLang="zh-CN" sz="2400" i="1">
                <a:solidFill>
                  <a:srgbClr val="0000FF"/>
                </a:solidFill>
                <a:latin typeface="黑体" panose="02010609060101010101" pitchFamily="49" charset="-122"/>
              </a:rPr>
              <a:t>V</a:t>
            </a:r>
            <a:r>
              <a:rPr lang="zh-CN" altLang="zh-CN" sz="2400" baseline="-25000">
                <a:solidFill>
                  <a:srgbClr val="0000FF"/>
                </a:solidFill>
                <a:latin typeface="黑体" panose="02010609060101010101" pitchFamily="49" charset="-122"/>
              </a:rPr>
              <a:t>2</a:t>
            </a:r>
          </a:p>
        </p:txBody>
      </p:sp>
      <p:graphicFrame>
        <p:nvGraphicFramePr>
          <p:cNvPr id="32781" name="Object 13">
            <a:extLst>
              <a:ext uri="{FF2B5EF4-FFF2-40B4-BE49-F238E27FC236}">
                <a16:creationId xmlns:a16="http://schemas.microsoft.com/office/drawing/2014/main" id="{5C990BF1-4CCA-4924-950C-170245932C2F}"/>
              </a:ext>
            </a:extLst>
          </p:cNvPr>
          <p:cNvGraphicFramePr>
            <a:graphicFrameLocks noChangeAspect="1"/>
          </p:cNvGraphicFramePr>
          <p:nvPr>
            <p:extLst>
              <p:ext uri="{D42A27DB-BD31-4B8C-83A1-F6EECF244321}">
                <p14:modId xmlns:p14="http://schemas.microsoft.com/office/powerpoint/2010/main" val="723894140"/>
              </p:ext>
            </p:extLst>
          </p:nvPr>
        </p:nvGraphicFramePr>
        <p:xfrm>
          <a:off x="3040698" y="5130483"/>
          <a:ext cx="3090862" cy="541337"/>
        </p:xfrm>
        <a:graphic>
          <a:graphicData uri="http://schemas.openxmlformats.org/presentationml/2006/ole">
            <mc:AlternateContent xmlns:mc="http://schemas.openxmlformats.org/markup-compatibility/2006">
              <mc:Choice xmlns:v="urn:schemas-microsoft-com:vml" Requires="v">
                <p:oleObj spid="_x0000_s19812" r:id="rId7" imgW="1310122" imgH="229215" progId="Equation.DSMT4">
                  <p:embed/>
                </p:oleObj>
              </mc:Choice>
              <mc:Fallback>
                <p:oleObj r:id="rId7" imgW="1310122" imgH="229215" progId="Equation.DSMT4">
                  <p:embed/>
                  <p:pic>
                    <p:nvPicPr>
                      <p:cNvPr id="32781" name="Object 13">
                        <a:extLst>
                          <a:ext uri="{FF2B5EF4-FFF2-40B4-BE49-F238E27FC236}">
                            <a16:creationId xmlns:a16="http://schemas.microsoft.com/office/drawing/2014/main" id="{5C990BF1-4CCA-4924-950C-170245932C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0698" y="5130483"/>
                        <a:ext cx="3090862"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82" name="Text Box 14">
            <a:extLst>
              <a:ext uri="{FF2B5EF4-FFF2-40B4-BE49-F238E27FC236}">
                <a16:creationId xmlns:a16="http://schemas.microsoft.com/office/drawing/2014/main" id="{396C8CCA-AF1A-4D3D-9ECE-1786B589D92A}"/>
              </a:ext>
            </a:extLst>
          </p:cNvPr>
          <p:cNvSpPr txBox="1">
            <a:spLocks noChangeArrowheads="1"/>
          </p:cNvSpPr>
          <p:nvPr/>
        </p:nvSpPr>
        <p:spPr bwMode="auto">
          <a:xfrm>
            <a:off x="684213" y="3962400"/>
            <a:ext cx="83518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latin typeface="黑体" panose="02010609060101010101" pitchFamily="49" charset="-122"/>
              </a:rPr>
              <a:t>(3) 等外压50 kPa下膨胀至</a:t>
            </a:r>
            <a:r>
              <a:rPr lang="zh-CN" altLang="zh-CN" sz="2400" i="1">
                <a:latin typeface="黑体" panose="02010609060101010101" pitchFamily="49" charset="-122"/>
              </a:rPr>
              <a:t>V</a:t>
            </a:r>
            <a:r>
              <a:rPr lang="zh-CN" altLang="zh-CN" sz="2400" i="1">
                <a:latin typeface="Times New Roman" panose="02020603050405020304" pitchFamily="18" charset="0"/>
              </a:rPr>
              <a:t>’</a:t>
            </a:r>
            <a:r>
              <a:rPr lang="zh-CN" altLang="zh-CN" sz="2400" i="1">
                <a:latin typeface="黑体" panose="02010609060101010101" pitchFamily="49" charset="-122"/>
              </a:rPr>
              <a:t>, </a:t>
            </a:r>
            <a:r>
              <a:rPr lang="zh-CN" altLang="zh-CN" sz="2400">
                <a:latin typeface="黑体" panose="02010609060101010101" pitchFamily="49" charset="-122"/>
              </a:rPr>
              <a:t>再等外压10 kPa下膨胀至</a:t>
            </a:r>
            <a:r>
              <a:rPr lang="zh-CN" altLang="zh-CN" sz="2400" i="1">
                <a:latin typeface="黑体" panose="02010609060101010101" pitchFamily="49" charset="-122"/>
              </a:rPr>
              <a:t>V</a:t>
            </a:r>
            <a:r>
              <a:rPr lang="zh-CN" altLang="zh-CN" sz="2400" baseline="-25000">
                <a:latin typeface="黑体" panose="02010609060101010101" pitchFamily="49" charset="-122"/>
              </a:rPr>
              <a:t>2</a:t>
            </a:r>
          </a:p>
        </p:txBody>
      </p:sp>
      <p:graphicFrame>
        <p:nvGraphicFramePr>
          <p:cNvPr id="32783" name="Object 15">
            <a:extLst>
              <a:ext uri="{FF2B5EF4-FFF2-40B4-BE49-F238E27FC236}">
                <a16:creationId xmlns:a16="http://schemas.microsoft.com/office/drawing/2014/main" id="{182E6E97-113F-4EE3-B6B1-0EA45830DDF5}"/>
              </a:ext>
            </a:extLst>
          </p:cNvPr>
          <p:cNvGraphicFramePr>
            <a:graphicFrameLocks noChangeAspect="1"/>
          </p:cNvGraphicFramePr>
          <p:nvPr/>
        </p:nvGraphicFramePr>
        <p:xfrm>
          <a:off x="493713" y="4686300"/>
          <a:ext cx="2020887" cy="1104900"/>
        </p:xfrm>
        <a:graphic>
          <a:graphicData uri="http://schemas.openxmlformats.org/presentationml/2006/ole">
            <mc:AlternateContent xmlns:mc="http://schemas.openxmlformats.org/markup-compatibility/2006">
              <mc:Choice xmlns:v="urn:schemas-microsoft-com:vml" Requires="v">
                <p:oleObj spid="_x0000_s19813" r:id="rId9" imgW="1119374" imgH="610712" progId="Equation.DSMT4">
                  <p:embed/>
                </p:oleObj>
              </mc:Choice>
              <mc:Fallback>
                <p:oleObj r:id="rId9" imgW="1119374" imgH="610712" progId="Equation.DSMT4">
                  <p:embed/>
                  <p:pic>
                    <p:nvPicPr>
                      <p:cNvPr id="32783" name="Object 15">
                        <a:extLst>
                          <a:ext uri="{FF2B5EF4-FFF2-40B4-BE49-F238E27FC236}">
                            <a16:creationId xmlns:a16="http://schemas.microsoft.com/office/drawing/2014/main" id="{182E6E97-113F-4EE3-B6B1-0EA45830DD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713" y="4686300"/>
                        <a:ext cx="2020887"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 Box 3">
            <a:extLst>
              <a:ext uri="{FF2B5EF4-FFF2-40B4-BE49-F238E27FC236}">
                <a16:creationId xmlns:a16="http://schemas.microsoft.com/office/drawing/2014/main" id="{F4CCE62A-6289-4D9B-B710-0B18D66ED1A1}"/>
              </a:ext>
            </a:extLst>
          </p:cNvPr>
          <p:cNvSpPr txBox="1">
            <a:spLocks noChangeArrowheads="1"/>
          </p:cNvSpPr>
          <p:nvPr/>
        </p:nvSpPr>
        <p:spPr bwMode="auto">
          <a:xfrm>
            <a:off x="3429635" y="6250305"/>
            <a:ext cx="1778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en-US" altLang="zh-CN" sz="3200" dirty="0">
                <a:solidFill>
                  <a:srgbClr val="0000FF"/>
                </a:solidFill>
                <a:latin typeface="Times New Roman" panose="02020603050405020304" pitchFamily="18" charset="0"/>
              </a:rPr>
              <a:t>=  </a:t>
            </a:r>
            <a:r>
              <a:rPr lang="en-US" altLang="zh-CN" sz="2800" dirty="0">
                <a:solidFill>
                  <a:srgbClr val="0000FF"/>
                </a:solidFill>
                <a:latin typeface="Times New Roman" panose="02020603050405020304" pitchFamily="18" charset="0"/>
              </a:rPr>
              <a:t>-29.51 J</a:t>
            </a:r>
            <a:endParaRPr lang="zh-CN" altLang="zh-CN" sz="2800" dirty="0">
              <a:solidFill>
                <a:srgbClr val="0000FF"/>
              </a:solidFill>
              <a:latin typeface="隶书" pitchFamily="49" charset="-122"/>
            </a:endParaRPr>
          </a:p>
        </p:txBody>
      </p:sp>
      <p:sp>
        <p:nvSpPr>
          <p:cNvPr id="19" name="Text Box 3">
            <a:extLst>
              <a:ext uri="{FF2B5EF4-FFF2-40B4-BE49-F238E27FC236}">
                <a16:creationId xmlns:a16="http://schemas.microsoft.com/office/drawing/2014/main" id="{1A9D99F7-009D-4C14-ADF3-E9677AC080E2}"/>
              </a:ext>
            </a:extLst>
          </p:cNvPr>
          <p:cNvSpPr txBox="1">
            <a:spLocks noChangeArrowheads="1"/>
          </p:cNvSpPr>
          <p:nvPr/>
        </p:nvSpPr>
        <p:spPr bwMode="auto">
          <a:xfrm>
            <a:off x="3439478" y="5774373"/>
            <a:ext cx="29225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en-US" altLang="zh-CN" sz="3200" dirty="0">
                <a:solidFill>
                  <a:srgbClr val="0000FF"/>
                </a:solidFill>
                <a:latin typeface="Times New Roman" panose="02020603050405020304" pitchFamily="18" charset="0"/>
              </a:rPr>
              <a:t>=  </a:t>
            </a:r>
            <a:r>
              <a:rPr lang="en-US" altLang="zh-CN" sz="2800" dirty="0">
                <a:solidFill>
                  <a:srgbClr val="0000FF"/>
                </a:solidFill>
                <a:latin typeface="Times New Roman" panose="02020603050405020304" pitchFamily="18" charset="0"/>
              </a:rPr>
              <a:t>-11.35 J-18.16 J</a:t>
            </a:r>
            <a:endParaRPr lang="zh-CN" altLang="zh-CN" sz="2800" dirty="0">
              <a:solidFill>
                <a:srgbClr val="0000FF"/>
              </a:solidFill>
              <a:latin typeface="隶书" pitchFamily="49" charset="-122"/>
            </a:endParaRPr>
          </a:p>
        </p:txBody>
      </p:sp>
      <p:sp>
        <p:nvSpPr>
          <p:cNvPr id="20" name="Rectangle 2">
            <a:extLst>
              <a:ext uri="{FF2B5EF4-FFF2-40B4-BE49-F238E27FC236}">
                <a16:creationId xmlns:a16="http://schemas.microsoft.com/office/drawing/2014/main" id="{C994E816-D138-4FC9-92AD-4BE6EA6DA01C}"/>
              </a:ext>
            </a:extLst>
          </p:cNvPr>
          <p:cNvSpPr>
            <a:spLocks noGrp="1" noChangeArrowheads="1"/>
          </p:cNvSpPr>
          <p:nvPr>
            <p:ph type="title"/>
          </p:nvPr>
        </p:nvSpPr>
        <p:spPr>
          <a:xfrm>
            <a:off x="68898" y="217012"/>
            <a:ext cx="4535487" cy="609600"/>
          </a:xfrm>
        </p:spPr>
        <p:txBody>
          <a:bodyPr>
            <a:normAutofit fontScale="90000"/>
          </a:bodyPr>
          <a:lstStyle/>
          <a:p>
            <a:pPr algn="l" eaLnBrk="1" hangingPunct="1"/>
            <a:r>
              <a:rPr lang="zh-CN" altLang="zh-CN" i="1" dirty="0">
                <a:solidFill>
                  <a:srgbClr val="FFFF00"/>
                </a:solidFill>
                <a:latin typeface="隶书" pitchFamily="49" charset="-122"/>
                <a:ea typeface="隶书" pitchFamily="49" charset="-122"/>
              </a:rPr>
              <a:t>       </a:t>
            </a:r>
            <a:r>
              <a:rPr lang="zh-CN" altLang="zh-CN" sz="4000" b="1" dirty="0">
                <a:solidFill>
                  <a:srgbClr val="FF0000"/>
                </a:solidFill>
                <a:latin typeface="黑体" panose="02010609060101010101" pitchFamily="49" charset="-122"/>
                <a:ea typeface="黑体" panose="02010609060101010101" pitchFamily="49" charset="-122"/>
              </a:rPr>
              <a:t>例题 </a:t>
            </a:r>
            <a:r>
              <a:rPr lang="zh-CN" altLang="zh-CN" sz="3200" b="1" dirty="0">
                <a:solidFill>
                  <a:srgbClr val="FF0000"/>
                </a:solidFill>
                <a:latin typeface="黑体" panose="02010609060101010101" pitchFamily="49" charset="-122"/>
                <a:ea typeface="黑体" panose="02010609060101010101" pitchFamily="49" charset="-122"/>
              </a:rPr>
              <a:t> </a:t>
            </a:r>
          </a:p>
        </p:txBody>
      </p:sp>
      <p:grpSp>
        <p:nvGrpSpPr>
          <p:cNvPr id="21" name="组合 20"/>
          <p:cNvGrpSpPr/>
          <p:nvPr/>
        </p:nvGrpSpPr>
        <p:grpSpPr>
          <a:xfrm>
            <a:off x="2972213" y="4275535"/>
            <a:ext cx="3733387" cy="746743"/>
            <a:chOff x="2128933" y="5626815"/>
            <a:chExt cx="3733387" cy="746743"/>
          </a:xfrm>
        </p:grpSpPr>
        <mc:AlternateContent xmlns:mc="http://schemas.openxmlformats.org/markup-compatibility/2006" xmlns:a14="http://schemas.microsoft.com/office/drawing/2010/main">
          <mc:Choice Requires="a14">
            <p:sp>
              <p:nvSpPr>
                <p:cNvPr id="22" name="文本框 21"/>
                <p:cNvSpPr txBox="1"/>
                <p:nvPr/>
              </p:nvSpPr>
              <p:spPr>
                <a:xfrm>
                  <a:off x="2128933" y="5760720"/>
                  <a:ext cx="92371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𝑊</m:t>
                        </m:r>
                        <m:r>
                          <a:rPr lang="en-US" altLang="zh-CN" sz="2800" b="0" i="1" baseline="-25000" smtClean="0">
                            <a:latin typeface="Cambria Math" panose="02040503050406030204" pitchFamily="18" charset="0"/>
                          </a:rPr>
                          <m:t>3</m:t>
                        </m:r>
                        <m:r>
                          <a:rPr lang="en-US" altLang="zh-CN" sz="2800" i="1" smtClean="0">
                            <a:latin typeface="Cambria Math" panose="02040503050406030204" pitchFamily="18" charset="0"/>
                          </a:rPr>
                          <m:t>=</m:t>
                        </m:r>
                      </m:oMath>
                    </m:oMathPara>
                  </a14:m>
                  <a:endParaRPr lang="zh-CN" altLang="en-US" sz="28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2128933" y="5760720"/>
                  <a:ext cx="923714" cy="430887"/>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F413CE79-8F17-4E53-ABF6-DBBAB7DE2A2F}"/>
                    </a:ext>
                  </a:extLst>
                </p:cNvPr>
                <p:cNvSpPr txBox="1"/>
                <p:nvPr/>
              </p:nvSpPr>
              <p:spPr>
                <a:xfrm>
                  <a:off x="3044825" y="5626815"/>
                  <a:ext cx="1080135" cy="7347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zh-CN" altLang="en-US" sz="2000" b="1" i="1" smtClean="0">
                                <a:latin typeface="Cambria Math" panose="02040503050406030204" pitchFamily="18" charset="0"/>
                              </a:rPr>
                            </m:ctrlPr>
                          </m:naryPr>
                          <m:sub>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𝟏</m:t>
                                </m:r>
                              </m:sub>
                            </m:sSub>
                          </m:sub>
                          <m:sup>
                            <m:sSub>
                              <m:sSubPr>
                                <m:ctrlPr>
                                  <a:rPr lang="zh-CN" altLang="en-US" sz="2000" b="1" i="1" smtClean="0">
                                    <a:latin typeface="Cambria Math" panose="02040503050406030204" pitchFamily="18" charset="0"/>
                                  </a:rPr>
                                </m:ctrlPr>
                              </m:sSubPr>
                              <m:e>
                                <m:r>
                                  <a:rPr lang="zh-CN" altLang="en-US" sz="2000" b="1" i="1">
                                    <a:latin typeface="Cambria Math" panose="02040503050406030204" pitchFamily="18" charset="0"/>
                                  </a:rPr>
                                  <m:t>𝑽</m:t>
                                </m:r>
                                <m:r>
                                  <a:rPr lang="en-US" altLang="zh-CN" sz="2000" b="1" i="1" smtClean="0">
                                    <a:latin typeface="Cambria Math" panose="02040503050406030204" pitchFamily="18" charset="0"/>
                                  </a:rPr>
                                  <m:t>′</m:t>
                                </m:r>
                              </m:e>
                              <m:sub/>
                            </m:sSub>
                          </m:sup>
                          <m:e>
                            <m:r>
                              <a:rPr lang="zh-CN" altLang="en-US" sz="2000" b="1" i="0">
                                <a:latin typeface="Cambria Math" panose="02040503050406030204" pitchFamily="18" charset="0"/>
                              </a:rPr>
                              <m:t>−</m:t>
                            </m:r>
                            <m:sSub>
                              <m:sSubPr>
                                <m:ctrlPr>
                                  <a:rPr lang="zh-CN" altLang="en-US" sz="2000" b="1" i="1">
                                    <a:latin typeface="Cambria Math" panose="02040503050406030204" pitchFamily="18" charset="0"/>
                                  </a:rPr>
                                </m:ctrlPr>
                              </m:sSubPr>
                              <m:e>
                                <m:sSup>
                                  <m:sSupPr>
                                    <m:ctrlPr>
                                      <a:rPr lang="en-US" altLang="zh-CN" sz="2000" b="1" i="1" smtClean="0">
                                        <a:latin typeface="Cambria Math" panose="02040503050406030204" pitchFamily="18" charset="0"/>
                                      </a:rPr>
                                    </m:ctrlPr>
                                  </m:sSupPr>
                                  <m:e>
                                    <m:r>
                                      <a:rPr lang="zh-CN" altLang="en-US" sz="2000" b="1" i="1">
                                        <a:latin typeface="Cambria Math" panose="02040503050406030204" pitchFamily="18" charset="0"/>
                                      </a:rPr>
                                      <m:t>𝑷</m:t>
                                    </m:r>
                                  </m:e>
                                  <m:sup>
                                    <m:r>
                                      <a:rPr lang="en-US" altLang="zh-CN" sz="2000" b="1" i="1" smtClean="0">
                                        <a:latin typeface="Cambria Math" panose="02040503050406030204" pitchFamily="18" charset="0"/>
                                      </a:rPr>
                                      <m:t>′</m:t>
                                    </m:r>
                                  </m:sup>
                                </m:sSup>
                              </m:e>
                              <m:sub>
                                <m:r>
                                  <a:rPr lang="zh-CN" altLang="en-US" sz="2000" b="1" i="1">
                                    <a:latin typeface="Cambria Math" panose="02040503050406030204" pitchFamily="18" charset="0"/>
                                  </a:rPr>
                                  <m:t>𝒆</m:t>
                                </m:r>
                              </m:sub>
                            </m:sSub>
                            <m:r>
                              <a:rPr lang="zh-CN" altLang="en-US" sz="2000" b="1" i="0">
                                <a:latin typeface="Cambria Math" panose="02040503050406030204" pitchFamily="18" charset="0"/>
                              </a:rPr>
                              <m:t>ⅆ</m:t>
                            </m:r>
                            <m:r>
                              <a:rPr lang="zh-CN" altLang="en-US" sz="2000" b="1" i="1">
                                <a:latin typeface="Cambria Math" panose="02040503050406030204" pitchFamily="18" charset="0"/>
                              </a:rPr>
                              <m:t>𝑽</m:t>
                            </m:r>
                            <m:r>
                              <a:rPr lang="en-US" altLang="zh-CN" sz="2000" b="1" i="1" smtClean="0">
                                <a:latin typeface="Cambria Math" panose="02040503050406030204" pitchFamily="18" charset="0"/>
                              </a:rPr>
                              <m:t>+</m:t>
                            </m:r>
                          </m:e>
                        </m:nary>
                      </m:oMath>
                    </m:oMathPara>
                  </a14:m>
                  <a:endParaRPr lang="zh-CN" altLang="en-US" sz="2000" b="1" dirty="0"/>
                </a:p>
              </p:txBody>
            </p:sp>
          </mc:Choice>
          <mc:Fallback xmlns="">
            <p:sp>
              <p:nvSpPr>
                <p:cNvPr id="23" name="文本框 22">
                  <a:extLst>
                    <a:ext uri="{FF2B5EF4-FFF2-40B4-BE49-F238E27FC236}">
                      <a16:creationId xmlns:a16="http://schemas.microsoft.com/office/drawing/2014/main" id="{F413CE79-8F17-4E53-ABF6-DBBAB7DE2A2F}"/>
                    </a:ext>
                  </a:extLst>
                </p:cNvPr>
                <p:cNvSpPr txBox="1">
                  <a:spLocks noRot="1" noChangeAspect="1" noMove="1" noResize="1" noEditPoints="1" noAdjustHandles="1" noChangeArrowheads="1" noChangeShapeType="1" noTextEdit="1"/>
                </p:cNvSpPr>
                <p:nvPr/>
              </p:nvSpPr>
              <p:spPr>
                <a:xfrm>
                  <a:off x="3044825" y="5626815"/>
                  <a:ext cx="1080135" cy="734753"/>
                </a:xfrm>
                <a:prstGeom prst="rect">
                  <a:avLst/>
                </a:prstGeom>
                <a:blipFill>
                  <a:blip r:embed="rId12"/>
                  <a:stretch>
                    <a:fillRect r="-564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F413CE79-8F17-4E53-ABF6-DBBAB7DE2A2F}"/>
                    </a:ext>
                  </a:extLst>
                </p:cNvPr>
                <p:cNvSpPr txBox="1"/>
                <p:nvPr/>
              </p:nvSpPr>
              <p:spPr>
                <a:xfrm>
                  <a:off x="4782185" y="5626815"/>
                  <a:ext cx="1080135" cy="7467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zh-CN" altLang="en-US" sz="2000" b="1" i="1" smtClean="0">
                                <a:latin typeface="Cambria Math" panose="02040503050406030204" pitchFamily="18" charset="0"/>
                              </a:rPr>
                            </m:ctrlPr>
                          </m:naryPr>
                          <m:sub>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r>
                                  <a:rPr lang="en-US" altLang="zh-CN" sz="2000" b="1" i="1" smtClean="0">
                                    <a:latin typeface="Cambria Math" panose="02040503050406030204" pitchFamily="18" charset="0"/>
                                  </a:rPr>
                                  <m:t>′</m:t>
                                </m:r>
                              </m:e>
                              <m:sub/>
                            </m:sSub>
                          </m:sub>
                          <m:sup>
                            <m:sSub>
                              <m:sSubPr>
                                <m:ctrlPr>
                                  <a:rPr lang="zh-CN" altLang="en-US" sz="2000" b="1" i="1" smtClean="0">
                                    <a:latin typeface="Cambria Math" panose="02040503050406030204" pitchFamily="18" charset="0"/>
                                  </a:rPr>
                                </m:ctrlPr>
                              </m:sSubPr>
                              <m:e>
                                <m:r>
                                  <a:rPr lang="zh-CN" altLang="en-US" sz="2000" b="1" i="1">
                                    <a:latin typeface="Cambria Math" panose="02040503050406030204" pitchFamily="18" charset="0"/>
                                  </a:rPr>
                                  <m:t>𝑽</m:t>
                                </m:r>
                              </m:e>
                              <m:sub>
                                <m:r>
                                  <a:rPr lang="en-US" altLang="zh-CN" sz="2000" b="1" i="1" smtClean="0">
                                    <a:latin typeface="Cambria Math" panose="02040503050406030204" pitchFamily="18" charset="0"/>
                                  </a:rPr>
                                  <m:t>𝟐</m:t>
                                </m:r>
                              </m:sub>
                            </m:sSub>
                          </m:sup>
                          <m:e>
                            <m:r>
                              <a:rPr lang="zh-CN" altLang="en-US" sz="2000" b="1" i="0">
                                <a:latin typeface="Cambria Math" panose="02040503050406030204" pitchFamily="18" charset="0"/>
                              </a:rPr>
                              <m:t>−</m:t>
                            </m:r>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𝑷</m:t>
                                </m:r>
                                <m:r>
                                  <a:rPr lang="en-US" altLang="zh-CN" sz="2000" b="1" i="1" smtClean="0">
                                    <a:latin typeface="Cambria Math" panose="02040503050406030204" pitchFamily="18" charset="0"/>
                                  </a:rPr>
                                  <m:t>′′</m:t>
                                </m:r>
                              </m:e>
                              <m:sub>
                                <m:r>
                                  <a:rPr lang="zh-CN" altLang="en-US" sz="2000" b="1" i="1">
                                    <a:latin typeface="Cambria Math" panose="02040503050406030204" pitchFamily="18" charset="0"/>
                                  </a:rPr>
                                  <m:t>𝒆</m:t>
                                </m:r>
                              </m:sub>
                            </m:sSub>
                            <m:r>
                              <a:rPr lang="zh-CN" altLang="en-US" sz="2000" b="1" i="0">
                                <a:latin typeface="Cambria Math" panose="02040503050406030204" pitchFamily="18" charset="0"/>
                              </a:rPr>
                              <m:t>ⅆ</m:t>
                            </m:r>
                            <m:r>
                              <a:rPr lang="zh-CN" altLang="en-US" sz="2000" b="1" i="1">
                                <a:latin typeface="Cambria Math" panose="02040503050406030204" pitchFamily="18" charset="0"/>
                              </a:rPr>
                              <m:t>𝑽</m:t>
                            </m:r>
                          </m:e>
                        </m:nary>
                      </m:oMath>
                    </m:oMathPara>
                  </a14:m>
                  <a:endParaRPr lang="zh-CN" altLang="en-US" sz="2000" b="1" dirty="0"/>
                </a:p>
              </p:txBody>
            </p:sp>
          </mc:Choice>
          <mc:Fallback xmlns="">
            <p:sp>
              <p:nvSpPr>
                <p:cNvPr id="24" name="文本框 23">
                  <a:extLst>
                    <a:ext uri="{FF2B5EF4-FFF2-40B4-BE49-F238E27FC236}">
                      <a16:creationId xmlns:a16="http://schemas.microsoft.com/office/drawing/2014/main" id="{F413CE79-8F17-4E53-ABF6-DBBAB7DE2A2F}"/>
                    </a:ext>
                  </a:extLst>
                </p:cNvPr>
                <p:cNvSpPr txBox="1">
                  <a:spLocks noRot="1" noChangeAspect="1" noMove="1" noResize="1" noEditPoints="1" noAdjustHandles="1" noChangeArrowheads="1" noChangeShapeType="1" noTextEdit="1"/>
                </p:cNvSpPr>
                <p:nvPr/>
              </p:nvSpPr>
              <p:spPr>
                <a:xfrm>
                  <a:off x="4782185" y="5626815"/>
                  <a:ext cx="1080135" cy="746743"/>
                </a:xfrm>
                <a:prstGeom prst="rect">
                  <a:avLst/>
                </a:prstGeom>
                <a:blipFill>
                  <a:blip r:embed="rId13"/>
                  <a:stretch>
                    <a:fillRect r="-31638"/>
                  </a:stretch>
                </a:blipFill>
              </p:spPr>
              <p:txBody>
                <a:bodyPr/>
                <a:lstStyle/>
                <a:p>
                  <a:r>
                    <a:rPr lang="zh-CN" alt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82"/>
                                        </p:tgtEl>
                                        <p:attrNameLst>
                                          <p:attrName>style.visibility</p:attrName>
                                        </p:attrNameLst>
                                      </p:cBhvr>
                                      <p:to>
                                        <p:strVal val="visible"/>
                                      </p:to>
                                    </p:set>
                                    <p:animEffect transition="in" filter="wipe(left)">
                                      <p:cBhvr>
                                        <p:cTn id="7" dur="500"/>
                                        <p:tgtEl>
                                          <p:spTgt spid="32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783"/>
                                        </p:tgtEl>
                                        <p:attrNameLst>
                                          <p:attrName>style.visibility</p:attrName>
                                        </p:attrNameLst>
                                      </p:cBhvr>
                                      <p:to>
                                        <p:strVal val="visible"/>
                                      </p:to>
                                    </p:set>
                                    <p:animEffect transition="in" filter="wipe(left)">
                                      <p:cBhvr>
                                        <p:cTn id="12" dur="500"/>
                                        <p:tgtEl>
                                          <p:spTgt spid="32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781"/>
                                        </p:tgtEl>
                                        <p:attrNameLst>
                                          <p:attrName>style.visibility</p:attrName>
                                        </p:attrNameLst>
                                      </p:cBhvr>
                                      <p:to>
                                        <p:strVal val="visible"/>
                                      </p:to>
                                    </p:set>
                                    <p:animEffect transition="in" filter="wipe(left)">
                                      <p:cBhvr>
                                        <p:cTn id="22" dur="500"/>
                                        <p:tgtEl>
                                          <p:spTgt spid="327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autoUpdateAnimBg="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8" name="Text Box 3">
            <a:extLst>
              <a:ext uri="{FF2B5EF4-FFF2-40B4-BE49-F238E27FC236}">
                <a16:creationId xmlns:a16="http://schemas.microsoft.com/office/drawing/2014/main" id="{963844A6-FCF3-460F-8EEF-ECFC41C0CDA1}"/>
              </a:ext>
            </a:extLst>
          </p:cNvPr>
          <p:cNvSpPr txBox="1">
            <a:spLocks noChangeArrowheads="1"/>
          </p:cNvSpPr>
          <p:nvPr/>
        </p:nvSpPr>
        <p:spPr bwMode="auto">
          <a:xfrm>
            <a:off x="609600" y="1651000"/>
            <a:ext cx="996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solidFill>
                  <a:srgbClr val="0000FF"/>
                </a:solidFill>
                <a:latin typeface="Times New Roman" panose="02020603050405020304" pitchFamily="18" charset="0"/>
              </a:rPr>
              <a:t>始态</a:t>
            </a:r>
            <a:endParaRPr lang="zh-CN" altLang="zh-CN" sz="3200">
              <a:solidFill>
                <a:srgbClr val="0000FF"/>
              </a:solidFill>
              <a:latin typeface="隶书" pitchFamily="49" charset="-122"/>
            </a:endParaRPr>
          </a:p>
        </p:txBody>
      </p:sp>
      <p:sp>
        <p:nvSpPr>
          <p:cNvPr id="19469" name="Text Box 4">
            <a:extLst>
              <a:ext uri="{FF2B5EF4-FFF2-40B4-BE49-F238E27FC236}">
                <a16:creationId xmlns:a16="http://schemas.microsoft.com/office/drawing/2014/main" id="{13D948A5-5F89-4F16-9C19-5D75673382F0}"/>
              </a:ext>
            </a:extLst>
          </p:cNvPr>
          <p:cNvSpPr txBox="1">
            <a:spLocks noChangeArrowheads="1"/>
          </p:cNvSpPr>
          <p:nvPr/>
        </p:nvSpPr>
        <p:spPr bwMode="auto">
          <a:xfrm>
            <a:off x="381000" y="3970338"/>
            <a:ext cx="7937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solidFill>
                  <a:srgbClr val="0000FF"/>
                </a:solidFill>
                <a:latin typeface="黑体" panose="02010609060101010101" pitchFamily="49" charset="-122"/>
              </a:rPr>
              <a:t>解:</a:t>
            </a:r>
          </a:p>
        </p:txBody>
      </p:sp>
      <p:sp>
        <p:nvSpPr>
          <p:cNvPr id="19470" name="Text Box 5">
            <a:extLst>
              <a:ext uri="{FF2B5EF4-FFF2-40B4-BE49-F238E27FC236}">
                <a16:creationId xmlns:a16="http://schemas.microsoft.com/office/drawing/2014/main" id="{AE1A5EF1-C4F9-4A3B-ADE7-7E6DFC7B49D7}"/>
              </a:ext>
            </a:extLst>
          </p:cNvPr>
          <p:cNvSpPr txBox="1">
            <a:spLocks noChangeArrowheads="1"/>
          </p:cNvSpPr>
          <p:nvPr/>
        </p:nvSpPr>
        <p:spPr bwMode="auto">
          <a:xfrm>
            <a:off x="631825" y="1190625"/>
            <a:ext cx="7296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800">
                <a:solidFill>
                  <a:srgbClr val="0000FF"/>
                </a:solidFill>
                <a:latin typeface="黑体" panose="02010609060101010101" pitchFamily="49" charset="-122"/>
              </a:rPr>
              <a:t>273 K，理想气体10 mol，求如下4个过程的功</a:t>
            </a:r>
          </a:p>
        </p:txBody>
      </p:sp>
      <p:sp>
        <p:nvSpPr>
          <p:cNvPr id="19471" name="Text Box 6">
            <a:extLst>
              <a:ext uri="{FF2B5EF4-FFF2-40B4-BE49-F238E27FC236}">
                <a16:creationId xmlns:a16="http://schemas.microsoft.com/office/drawing/2014/main" id="{FE45FCA8-6253-49A4-87C7-B8BA9C5C8C7C}"/>
              </a:ext>
            </a:extLst>
          </p:cNvPr>
          <p:cNvSpPr txBox="1">
            <a:spLocks noChangeArrowheads="1"/>
          </p:cNvSpPr>
          <p:nvPr/>
        </p:nvSpPr>
        <p:spPr bwMode="auto">
          <a:xfrm>
            <a:off x="7104063" y="1600200"/>
            <a:ext cx="996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solidFill>
                  <a:srgbClr val="FF3300"/>
                </a:solidFill>
                <a:latin typeface="Times New Roman" panose="02020603050405020304" pitchFamily="18" charset="0"/>
              </a:rPr>
              <a:t>终态</a:t>
            </a:r>
            <a:endParaRPr lang="zh-CN" altLang="zh-CN" sz="3200">
              <a:solidFill>
                <a:srgbClr val="FF3300"/>
              </a:solidFill>
              <a:latin typeface="隶书" pitchFamily="49" charset="-122"/>
            </a:endParaRPr>
          </a:p>
        </p:txBody>
      </p:sp>
      <p:graphicFrame>
        <p:nvGraphicFramePr>
          <p:cNvPr id="19458" name="Object 7">
            <a:extLst>
              <a:ext uri="{FF2B5EF4-FFF2-40B4-BE49-F238E27FC236}">
                <a16:creationId xmlns:a16="http://schemas.microsoft.com/office/drawing/2014/main" id="{617C08B3-0BE5-42DE-A1DD-BCED4791D9F6}"/>
              </a:ext>
            </a:extLst>
          </p:cNvPr>
          <p:cNvGraphicFramePr>
            <a:graphicFrameLocks noChangeAspect="1"/>
          </p:cNvGraphicFramePr>
          <p:nvPr/>
        </p:nvGraphicFramePr>
        <p:xfrm>
          <a:off x="160338" y="2209800"/>
          <a:ext cx="2251075" cy="1081088"/>
        </p:xfrm>
        <a:graphic>
          <a:graphicData uri="http://schemas.openxmlformats.org/presentationml/2006/ole">
            <mc:AlternateContent xmlns:mc="http://schemas.openxmlformats.org/markup-compatibility/2006">
              <mc:Choice xmlns:v="urn:schemas-microsoft-com:vml" Requires="v">
                <p:oleObj spid="_x0000_s21265" r:id="rId3" imgW="953645" imgH="457914" progId="Equation.DSMT4">
                  <p:embed/>
                </p:oleObj>
              </mc:Choice>
              <mc:Fallback>
                <p:oleObj r:id="rId3" imgW="953645" imgH="457914" progId="Equation.DSMT4">
                  <p:embed/>
                  <p:pic>
                    <p:nvPicPr>
                      <p:cNvPr id="19458" name="Object 7">
                        <a:extLst>
                          <a:ext uri="{FF2B5EF4-FFF2-40B4-BE49-F238E27FC236}">
                            <a16:creationId xmlns:a16="http://schemas.microsoft.com/office/drawing/2014/main" id="{617C08B3-0BE5-42DE-A1DD-BCED4791D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2209800"/>
                        <a:ext cx="2251075" cy="108108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9" name="Object 8">
            <a:extLst>
              <a:ext uri="{FF2B5EF4-FFF2-40B4-BE49-F238E27FC236}">
                <a16:creationId xmlns:a16="http://schemas.microsoft.com/office/drawing/2014/main" id="{C3CCF8E3-D51B-43D6-8B9F-E92D633FBC02}"/>
              </a:ext>
            </a:extLst>
          </p:cNvPr>
          <p:cNvGraphicFramePr>
            <a:graphicFrameLocks noChangeAspect="1"/>
          </p:cNvGraphicFramePr>
          <p:nvPr/>
        </p:nvGraphicFramePr>
        <p:xfrm>
          <a:off x="7042150" y="2133600"/>
          <a:ext cx="2101850" cy="1081088"/>
        </p:xfrm>
        <a:graphic>
          <a:graphicData uri="http://schemas.openxmlformats.org/presentationml/2006/ole">
            <mc:AlternateContent xmlns:mc="http://schemas.openxmlformats.org/markup-compatibility/2006">
              <mc:Choice xmlns:v="urn:schemas-microsoft-com:vml" Requires="v">
                <p:oleObj spid="_x0000_s21266" r:id="rId5" imgW="890476" imgH="458113" progId="Equation.DSMT4">
                  <p:embed/>
                </p:oleObj>
              </mc:Choice>
              <mc:Fallback>
                <p:oleObj r:id="rId5" imgW="890476" imgH="458113" progId="Equation.DSMT4">
                  <p:embed/>
                  <p:pic>
                    <p:nvPicPr>
                      <p:cNvPr id="19459" name="Object 8">
                        <a:extLst>
                          <a:ext uri="{FF2B5EF4-FFF2-40B4-BE49-F238E27FC236}">
                            <a16:creationId xmlns:a16="http://schemas.microsoft.com/office/drawing/2014/main" id="{C3CCF8E3-D51B-43D6-8B9F-E92D633FBC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2150" y="2133600"/>
                        <a:ext cx="2101850" cy="108108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72" name="Text Box 9">
            <a:extLst>
              <a:ext uri="{FF2B5EF4-FFF2-40B4-BE49-F238E27FC236}">
                <a16:creationId xmlns:a16="http://schemas.microsoft.com/office/drawing/2014/main" id="{2A12B576-06CE-44F3-BC05-85BBECA203A6}"/>
              </a:ext>
            </a:extLst>
          </p:cNvPr>
          <p:cNvSpPr txBox="1">
            <a:spLocks noChangeArrowheads="1"/>
          </p:cNvSpPr>
          <p:nvPr/>
        </p:nvSpPr>
        <p:spPr bwMode="auto">
          <a:xfrm>
            <a:off x="2590800" y="1724025"/>
            <a:ext cx="26225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(1) 定容真空膨胀</a:t>
            </a:r>
          </a:p>
        </p:txBody>
      </p:sp>
      <p:sp>
        <p:nvSpPr>
          <p:cNvPr id="19473" name="Text Box 10">
            <a:extLst>
              <a:ext uri="{FF2B5EF4-FFF2-40B4-BE49-F238E27FC236}">
                <a16:creationId xmlns:a16="http://schemas.microsoft.com/office/drawing/2014/main" id="{1F6E56BF-24CA-489D-965B-7001E7A4217A}"/>
              </a:ext>
            </a:extLst>
          </p:cNvPr>
          <p:cNvSpPr txBox="1">
            <a:spLocks noChangeArrowheads="1"/>
          </p:cNvSpPr>
          <p:nvPr/>
        </p:nvSpPr>
        <p:spPr bwMode="auto">
          <a:xfrm>
            <a:off x="2590800" y="2179638"/>
            <a:ext cx="41465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(2) 等外压10 kPa下一次膨胀</a:t>
            </a:r>
          </a:p>
        </p:txBody>
      </p:sp>
      <p:sp>
        <p:nvSpPr>
          <p:cNvPr id="19474" name="Text Box 11">
            <a:extLst>
              <a:ext uri="{FF2B5EF4-FFF2-40B4-BE49-F238E27FC236}">
                <a16:creationId xmlns:a16="http://schemas.microsoft.com/office/drawing/2014/main" id="{D41C5304-2F28-4C4A-BAD6-23D1D5E8AD32}"/>
              </a:ext>
            </a:extLst>
          </p:cNvPr>
          <p:cNvSpPr txBox="1">
            <a:spLocks noChangeArrowheads="1"/>
          </p:cNvSpPr>
          <p:nvPr/>
        </p:nvSpPr>
        <p:spPr bwMode="auto">
          <a:xfrm>
            <a:off x="2411413" y="2589213"/>
            <a:ext cx="4752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(3) 等外压50 kPa下膨胀至</a:t>
            </a:r>
            <a:r>
              <a:rPr lang="zh-CN" altLang="zh-CN" sz="2400" i="1">
                <a:solidFill>
                  <a:srgbClr val="0000FF"/>
                </a:solidFill>
                <a:latin typeface="黑体" panose="02010609060101010101" pitchFamily="49" charset="-122"/>
              </a:rPr>
              <a:t>V</a:t>
            </a:r>
            <a:r>
              <a:rPr lang="zh-CN" altLang="zh-CN" sz="2400" i="1">
                <a:solidFill>
                  <a:srgbClr val="0000FF"/>
                </a:solidFill>
                <a:latin typeface="Times New Roman" panose="02020603050405020304" pitchFamily="18" charset="0"/>
              </a:rPr>
              <a:t>’</a:t>
            </a:r>
            <a:r>
              <a:rPr lang="zh-CN" altLang="zh-CN" sz="2400" i="1">
                <a:solidFill>
                  <a:srgbClr val="0000FF"/>
                </a:solidFill>
                <a:latin typeface="黑体" panose="02010609060101010101" pitchFamily="49" charset="-122"/>
              </a:rPr>
              <a:t> </a:t>
            </a:r>
          </a:p>
          <a:p>
            <a:pPr fontAlgn="t">
              <a:lnSpc>
                <a:spcPct val="80000"/>
              </a:lnSpc>
            </a:pPr>
            <a:r>
              <a:rPr lang="zh-CN" altLang="zh-CN" sz="2400" i="1">
                <a:solidFill>
                  <a:srgbClr val="0000FF"/>
                </a:solidFill>
                <a:latin typeface="黑体" panose="02010609060101010101" pitchFamily="49" charset="-122"/>
              </a:rPr>
              <a:t>     </a:t>
            </a:r>
            <a:r>
              <a:rPr lang="zh-CN" altLang="zh-CN" sz="2400">
                <a:solidFill>
                  <a:srgbClr val="0000FF"/>
                </a:solidFill>
                <a:latin typeface="黑体" panose="02010609060101010101" pitchFamily="49" charset="-122"/>
              </a:rPr>
              <a:t>再等外压10 kPa下膨胀至</a:t>
            </a:r>
            <a:r>
              <a:rPr lang="zh-CN" altLang="zh-CN" sz="2400" i="1">
                <a:solidFill>
                  <a:srgbClr val="0000FF"/>
                </a:solidFill>
                <a:latin typeface="黑体" panose="02010609060101010101" pitchFamily="49" charset="-122"/>
              </a:rPr>
              <a:t>V</a:t>
            </a:r>
            <a:r>
              <a:rPr lang="zh-CN" altLang="zh-CN" sz="2400" baseline="-25000">
                <a:solidFill>
                  <a:srgbClr val="0000FF"/>
                </a:solidFill>
                <a:latin typeface="黑体" panose="02010609060101010101" pitchFamily="49" charset="-122"/>
              </a:rPr>
              <a:t>2</a:t>
            </a:r>
          </a:p>
        </p:txBody>
      </p:sp>
      <p:sp>
        <p:nvSpPr>
          <p:cNvPr id="19475" name="Text Box 12">
            <a:extLst>
              <a:ext uri="{FF2B5EF4-FFF2-40B4-BE49-F238E27FC236}">
                <a16:creationId xmlns:a16="http://schemas.microsoft.com/office/drawing/2014/main" id="{91465523-EAE7-425C-AE46-3E37FCD8417E}"/>
              </a:ext>
            </a:extLst>
          </p:cNvPr>
          <p:cNvSpPr txBox="1">
            <a:spLocks noChangeArrowheads="1"/>
          </p:cNvSpPr>
          <p:nvPr/>
        </p:nvSpPr>
        <p:spPr bwMode="auto">
          <a:xfrm>
            <a:off x="2584450" y="3290888"/>
            <a:ext cx="40767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(4) 外压始终比内压小一个</a:t>
            </a:r>
          </a:p>
          <a:p>
            <a:pPr fontAlgn="t">
              <a:lnSpc>
                <a:spcPct val="80000"/>
              </a:lnSpc>
            </a:pPr>
            <a:r>
              <a:rPr lang="zh-CN" altLang="zh-CN" sz="2400">
                <a:solidFill>
                  <a:srgbClr val="0000FF"/>
                </a:solidFill>
                <a:latin typeface="黑体" panose="02010609060101010101" pitchFamily="49" charset="-122"/>
              </a:rPr>
              <a:t>    无穷小下膨胀至</a:t>
            </a:r>
            <a:r>
              <a:rPr lang="zh-CN" altLang="zh-CN" sz="2400" i="1">
                <a:solidFill>
                  <a:srgbClr val="0000FF"/>
                </a:solidFill>
                <a:latin typeface="黑体" panose="02010609060101010101" pitchFamily="49" charset="-122"/>
              </a:rPr>
              <a:t>V</a:t>
            </a:r>
            <a:r>
              <a:rPr lang="zh-CN" altLang="zh-CN" sz="2400" baseline="-25000">
                <a:solidFill>
                  <a:srgbClr val="0000FF"/>
                </a:solidFill>
                <a:latin typeface="黑体" panose="02010609060101010101" pitchFamily="49" charset="-122"/>
              </a:rPr>
              <a:t>2</a:t>
            </a:r>
          </a:p>
        </p:txBody>
      </p:sp>
      <p:graphicFrame>
        <p:nvGraphicFramePr>
          <p:cNvPr id="33805" name="Object 13">
            <a:extLst>
              <a:ext uri="{FF2B5EF4-FFF2-40B4-BE49-F238E27FC236}">
                <a16:creationId xmlns:a16="http://schemas.microsoft.com/office/drawing/2014/main" id="{92A52055-8C69-4993-B1DC-A76CCAE7A34B}"/>
              </a:ext>
            </a:extLst>
          </p:cNvPr>
          <p:cNvGraphicFramePr>
            <a:graphicFrameLocks noChangeAspect="1"/>
          </p:cNvGraphicFramePr>
          <p:nvPr/>
        </p:nvGraphicFramePr>
        <p:xfrm>
          <a:off x="817563" y="4752975"/>
          <a:ext cx="2281237" cy="601663"/>
        </p:xfrm>
        <a:graphic>
          <a:graphicData uri="http://schemas.openxmlformats.org/presentationml/2006/ole">
            <mc:AlternateContent xmlns:mc="http://schemas.openxmlformats.org/markup-compatibility/2006">
              <mc:Choice xmlns:v="urn:schemas-microsoft-com:vml" Requires="v">
                <p:oleObj spid="_x0000_s21267" r:id="rId7" imgW="965936" imgH="254427" progId="Equation.DSMT4">
                  <p:embed/>
                </p:oleObj>
              </mc:Choice>
              <mc:Fallback>
                <p:oleObj r:id="rId7" imgW="965936" imgH="254427" progId="Equation.DSMT4">
                  <p:embed/>
                  <p:pic>
                    <p:nvPicPr>
                      <p:cNvPr id="33805" name="Object 13">
                        <a:extLst>
                          <a:ext uri="{FF2B5EF4-FFF2-40B4-BE49-F238E27FC236}">
                            <a16:creationId xmlns:a16="http://schemas.microsoft.com/office/drawing/2014/main" id="{92A52055-8C69-4993-B1DC-A76CCAE7A3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563" y="4752975"/>
                        <a:ext cx="2281237"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6" name="Text Box 14">
            <a:extLst>
              <a:ext uri="{FF2B5EF4-FFF2-40B4-BE49-F238E27FC236}">
                <a16:creationId xmlns:a16="http://schemas.microsoft.com/office/drawing/2014/main" id="{C9D01F28-11C9-4FDF-B0A7-30D9E8428577}"/>
              </a:ext>
            </a:extLst>
          </p:cNvPr>
          <p:cNvSpPr txBox="1">
            <a:spLocks noChangeArrowheads="1"/>
          </p:cNvSpPr>
          <p:nvPr/>
        </p:nvSpPr>
        <p:spPr bwMode="auto">
          <a:xfrm>
            <a:off x="1042988" y="4076700"/>
            <a:ext cx="6781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latin typeface="黑体" panose="02010609060101010101" pitchFamily="49" charset="-122"/>
              </a:rPr>
              <a:t>(4)外压始终比内压小一个无穷小下膨胀至</a:t>
            </a:r>
            <a:r>
              <a:rPr lang="zh-CN" altLang="zh-CN" sz="2400" i="1">
                <a:latin typeface="黑体" panose="02010609060101010101" pitchFamily="49" charset="-122"/>
              </a:rPr>
              <a:t>V</a:t>
            </a:r>
            <a:r>
              <a:rPr lang="zh-CN" altLang="zh-CN" sz="2400" baseline="-25000">
                <a:latin typeface="黑体" panose="02010609060101010101" pitchFamily="49" charset="-122"/>
              </a:rPr>
              <a:t>2</a:t>
            </a:r>
          </a:p>
        </p:txBody>
      </p:sp>
      <p:graphicFrame>
        <p:nvGraphicFramePr>
          <p:cNvPr id="33807" name="Object 15">
            <a:extLst>
              <a:ext uri="{FF2B5EF4-FFF2-40B4-BE49-F238E27FC236}">
                <a16:creationId xmlns:a16="http://schemas.microsoft.com/office/drawing/2014/main" id="{229E65D9-CE70-4E6D-BF86-312F7DB08D07}"/>
              </a:ext>
            </a:extLst>
          </p:cNvPr>
          <p:cNvGraphicFramePr>
            <a:graphicFrameLocks noChangeAspect="1"/>
          </p:cNvGraphicFramePr>
          <p:nvPr/>
        </p:nvGraphicFramePr>
        <p:xfrm>
          <a:off x="2889250" y="4295775"/>
          <a:ext cx="1585913" cy="469900"/>
        </p:xfrm>
        <a:graphic>
          <a:graphicData uri="http://schemas.openxmlformats.org/presentationml/2006/ole">
            <mc:AlternateContent xmlns:mc="http://schemas.openxmlformats.org/markup-compatibility/2006">
              <mc:Choice xmlns:v="urn:schemas-microsoft-com:vml" Requires="v">
                <p:oleObj spid="_x0000_s21268" r:id="rId9" imgW="775690" imgH="229116" progId="Equation.DSMT4">
                  <p:embed/>
                </p:oleObj>
              </mc:Choice>
              <mc:Fallback>
                <p:oleObj r:id="rId9" imgW="775690" imgH="229116" progId="Equation.DSMT4">
                  <p:embed/>
                  <p:pic>
                    <p:nvPicPr>
                      <p:cNvPr id="33807" name="Object 15">
                        <a:extLst>
                          <a:ext uri="{FF2B5EF4-FFF2-40B4-BE49-F238E27FC236}">
                            <a16:creationId xmlns:a16="http://schemas.microsoft.com/office/drawing/2014/main" id="{229E65D9-CE70-4E6D-BF86-312F7DB08D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9250" y="4295775"/>
                        <a:ext cx="158591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8" name="Object 16">
            <a:extLst>
              <a:ext uri="{FF2B5EF4-FFF2-40B4-BE49-F238E27FC236}">
                <a16:creationId xmlns:a16="http://schemas.microsoft.com/office/drawing/2014/main" id="{547D9C40-2A67-46CF-973E-7738477A17DB}"/>
              </a:ext>
            </a:extLst>
          </p:cNvPr>
          <p:cNvGraphicFramePr>
            <a:graphicFrameLocks noChangeAspect="1"/>
          </p:cNvGraphicFramePr>
          <p:nvPr/>
        </p:nvGraphicFramePr>
        <p:xfrm>
          <a:off x="3179763" y="4752975"/>
          <a:ext cx="2730500" cy="601663"/>
        </p:xfrm>
        <a:graphic>
          <a:graphicData uri="http://schemas.openxmlformats.org/presentationml/2006/ole">
            <mc:AlternateContent xmlns:mc="http://schemas.openxmlformats.org/markup-compatibility/2006">
              <mc:Choice xmlns:v="urn:schemas-microsoft-com:vml" Requires="v">
                <p:oleObj spid="_x0000_s21269" r:id="rId11" imgW="1156519" imgH="254427" progId="Equation.DSMT4">
                  <p:embed/>
                </p:oleObj>
              </mc:Choice>
              <mc:Fallback>
                <p:oleObj r:id="rId11" imgW="1156519" imgH="254427" progId="Equation.DSMT4">
                  <p:embed/>
                  <p:pic>
                    <p:nvPicPr>
                      <p:cNvPr id="33808" name="Object 16">
                        <a:extLst>
                          <a:ext uri="{FF2B5EF4-FFF2-40B4-BE49-F238E27FC236}">
                            <a16:creationId xmlns:a16="http://schemas.microsoft.com/office/drawing/2014/main" id="{547D9C40-2A67-46CF-973E-7738477A17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79763" y="4752975"/>
                        <a:ext cx="27305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9" name="Object 17">
            <a:extLst>
              <a:ext uri="{FF2B5EF4-FFF2-40B4-BE49-F238E27FC236}">
                <a16:creationId xmlns:a16="http://schemas.microsoft.com/office/drawing/2014/main" id="{8E870121-DE88-4D01-BA28-AEDA921A599E}"/>
              </a:ext>
            </a:extLst>
          </p:cNvPr>
          <p:cNvGraphicFramePr>
            <a:graphicFrameLocks noChangeAspect="1"/>
          </p:cNvGraphicFramePr>
          <p:nvPr/>
        </p:nvGraphicFramePr>
        <p:xfrm>
          <a:off x="5922963" y="4676775"/>
          <a:ext cx="1770062" cy="601663"/>
        </p:xfrm>
        <a:graphic>
          <a:graphicData uri="http://schemas.openxmlformats.org/presentationml/2006/ole">
            <mc:AlternateContent xmlns:mc="http://schemas.openxmlformats.org/markup-compatibility/2006">
              <mc:Choice xmlns:v="urn:schemas-microsoft-com:vml" Requires="v">
                <p:oleObj spid="_x0000_s21270" r:id="rId13" imgW="749942" imgH="254427" progId="Equation.DSMT4">
                  <p:embed/>
                </p:oleObj>
              </mc:Choice>
              <mc:Fallback>
                <p:oleObj r:id="rId13" imgW="749942" imgH="254427" progId="Equation.DSMT4">
                  <p:embed/>
                  <p:pic>
                    <p:nvPicPr>
                      <p:cNvPr id="33809" name="Object 17">
                        <a:extLst>
                          <a:ext uri="{FF2B5EF4-FFF2-40B4-BE49-F238E27FC236}">
                            <a16:creationId xmlns:a16="http://schemas.microsoft.com/office/drawing/2014/main" id="{8E870121-DE88-4D01-BA28-AEDA921A59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22963" y="4676775"/>
                        <a:ext cx="1770062"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10" name="Object 18">
            <a:extLst>
              <a:ext uri="{FF2B5EF4-FFF2-40B4-BE49-F238E27FC236}">
                <a16:creationId xmlns:a16="http://schemas.microsoft.com/office/drawing/2014/main" id="{6FE50AFF-D34B-4CD4-A3BC-A6D9A8E61CC3}"/>
              </a:ext>
            </a:extLst>
          </p:cNvPr>
          <p:cNvGraphicFramePr>
            <a:graphicFrameLocks noChangeAspect="1"/>
          </p:cNvGraphicFramePr>
          <p:nvPr/>
        </p:nvGraphicFramePr>
        <p:xfrm>
          <a:off x="817563" y="5359400"/>
          <a:ext cx="2281237" cy="841375"/>
        </p:xfrm>
        <a:graphic>
          <a:graphicData uri="http://schemas.openxmlformats.org/presentationml/2006/ole">
            <mc:AlternateContent xmlns:mc="http://schemas.openxmlformats.org/markup-compatibility/2006">
              <mc:Choice xmlns:v="urn:schemas-microsoft-com:vml" Requires="v">
                <p:oleObj spid="_x0000_s21271" r:id="rId15" imgW="965936" imgH="356071" progId="Equation.DSMT4">
                  <p:embed/>
                </p:oleObj>
              </mc:Choice>
              <mc:Fallback>
                <p:oleObj r:id="rId15" imgW="965936" imgH="356071" progId="Equation.DSMT4">
                  <p:embed/>
                  <p:pic>
                    <p:nvPicPr>
                      <p:cNvPr id="33810" name="Object 18">
                        <a:extLst>
                          <a:ext uri="{FF2B5EF4-FFF2-40B4-BE49-F238E27FC236}">
                            <a16:creationId xmlns:a16="http://schemas.microsoft.com/office/drawing/2014/main" id="{6FE50AFF-D34B-4CD4-A3BC-A6D9A8E61CC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7563" y="5359400"/>
                        <a:ext cx="2281237"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11" name="Object 19">
            <a:extLst>
              <a:ext uri="{FF2B5EF4-FFF2-40B4-BE49-F238E27FC236}">
                <a16:creationId xmlns:a16="http://schemas.microsoft.com/office/drawing/2014/main" id="{B3890D36-C64A-406F-9D9B-761596E94A88}"/>
              </a:ext>
            </a:extLst>
          </p:cNvPr>
          <p:cNvGraphicFramePr>
            <a:graphicFrameLocks noChangeAspect="1"/>
          </p:cNvGraphicFramePr>
          <p:nvPr/>
        </p:nvGraphicFramePr>
        <p:xfrm>
          <a:off x="3132138" y="5373688"/>
          <a:ext cx="2251075" cy="931862"/>
        </p:xfrm>
        <a:graphic>
          <a:graphicData uri="http://schemas.openxmlformats.org/presentationml/2006/ole">
            <mc:AlternateContent xmlns:mc="http://schemas.openxmlformats.org/markup-compatibility/2006">
              <mc:Choice xmlns:v="urn:schemas-microsoft-com:vml" Requires="v">
                <p:oleObj spid="_x0000_s21272" r:id="rId17" imgW="953645" imgH="394359" progId="Equation.DSMT4">
                  <p:embed/>
                </p:oleObj>
              </mc:Choice>
              <mc:Fallback>
                <p:oleObj r:id="rId17" imgW="953645" imgH="394359" progId="Equation.DSMT4">
                  <p:embed/>
                  <p:pic>
                    <p:nvPicPr>
                      <p:cNvPr id="33811" name="Object 19">
                        <a:extLst>
                          <a:ext uri="{FF2B5EF4-FFF2-40B4-BE49-F238E27FC236}">
                            <a16:creationId xmlns:a16="http://schemas.microsoft.com/office/drawing/2014/main" id="{B3890D36-C64A-406F-9D9B-761596E94A8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32138" y="5373688"/>
                        <a:ext cx="2251075" cy="931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12" name="Object 20">
            <a:extLst>
              <a:ext uri="{FF2B5EF4-FFF2-40B4-BE49-F238E27FC236}">
                <a16:creationId xmlns:a16="http://schemas.microsoft.com/office/drawing/2014/main" id="{D6CFB024-166E-4D4C-B30E-B20140AE3318}"/>
              </a:ext>
            </a:extLst>
          </p:cNvPr>
          <p:cNvGraphicFramePr>
            <a:graphicFrameLocks noChangeAspect="1"/>
          </p:cNvGraphicFramePr>
          <p:nvPr/>
        </p:nvGraphicFramePr>
        <p:xfrm>
          <a:off x="5313363" y="5286375"/>
          <a:ext cx="1800225" cy="1022350"/>
        </p:xfrm>
        <a:graphic>
          <a:graphicData uri="http://schemas.openxmlformats.org/presentationml/2006/ole">
            <mc:AlternateContent xmlns:mc="http://schemas.openxmlformats.org/markup-compatibility/2006">
              <mc:Choice xmlns:v="urn:schemas-microsoft-com:vml" Requires="v">
                <p:oleObj spid="_x0000_s21273" r:id="rId19" imgW="762979" imgH="432492" progId="Equation.DSMT4">
                  <p:embed/>
                </p:oleObj>
              </mc:Choice>
              <mc:Fallback>
                <p:oleObj r:id="rId19" imgW="762979" imgH="432492" progId="Equation.DSMT4">
                  <p:embed/>
                  <p:pic>
                    <p:nvPicPr>
                      <p:cNvPr id="33812" name="Object 20">
                        <a:extLst>
                          <a:ext uri="{FF2B5EF4-FFF2-40B4-BE49-F238E27FC236}">
                            <a16:creationId xmlns:a16="http://schemas.microsoft.com/office/drawing/2014/main" id="{D6CFB024-166E-4D4C-B30E-B20140AE331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13363" y="5286375"/>
                        <a:ext cx="1800225"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Rectangle 2">
            <a:extLst>
              <a:ext uri="{FF2B5EF4-FFF2-40B4-BE49-F238E27FC236}">
                <a16:creationId xmlns:a16="http://schemas.microsoft.com/office/drawing/2014/main" id="{8C7DD622-52EB-4366-9B91-A03B95804423}"/>
              </a:ext>
            </a:extLst>
          </p:cNvPr>
          <p:cNvSpPr>
            <a:spLocks noGrp="1" noChangeArrowheads="1"/>
          </p:cNvSpPr>
          <p:nvPr>
            <p:ph type="title"/>
          </p:nvPr>
        </p:nvSpPr>
        <p:spPr>
          <a:xfrm>
            <a:off x="68898" y="217012"/>
            <a:ext cx="4535487" cy="609600"/>
          </a:xfrm>
        </p:spPr>
        <p:txBody>
          <a:bodyPr>
            <a:normAutofit fontScale="90000"/>
          </a:bodyPr>
          <a:lstStyle/>
          <a:p>
            <a:pPr algn="l" eaLnBrk="1" hangingPunct="1"/>
            <a:r>
              <a:rPr lang="zh-CN" altLang="zh-CN" i="1" dirty="0">
                <a:solidFill>
                  <a:srgbClr val="FFFF00"/>
                </a:solidFill>
                <a:latin typeface="隶书" pitchFamily="49" charset="-122"/>
                <a:ea typeface="隶书" pitchFamily="49" charset="-122"/>
              </a:rPr>
              <a:t>       </a:t>
            </a:r>
            <a:r>
              <a:rPr lang="zh-CN" altLang="zh-CN" sz="4000" b="1" dirty="0">
                <a:solidFill>
                  <a:srgbClr val="FF0000"/>
                </a:solidFill>
                <a:latin typeface="黑体" panose="02010609060101010101" pitchFamily="49" charset="-122"/>
                <a:ea typeface="黑体" panose="02010609060101010101" pitchFamily="49" charset="-122"/>
              </a:rPr>
              <a:t>例题 </a:t>
            </a:r>
            <a:r>
              <a:rPr lang="zh-CN" altLang="zh-CN" sz="3200" b="1" dirty="0">
                <a:solidFill>
                  <a:srgbClr val="FF0000"/>
                </a:solidFill>
                <a:latin typeface="黑体" panose="02010609060101010101" pitchFamily="49" charset="-122"/>
                <a:ea typeface="黑体" panose="02010609060101010101"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06"/>
                                        </p:tgtEl>
                                        <p:attrNameLst>
                                          <p:attrName>style.visibility</p:attrName>
                                        </p:attrNameLst>
                                      </p:cBhvr>
                                      <p:to>
                                        <p:strVal val="visible"/>
                                      </p:to>
                                    </p:set>
                                    <p:animEffect transition="in" filter="wipe(left)">
                                      <p:cBhvr>
                                        <p:cTn id="7" dur="500"/>
                                        <p:tgtEl>
                                          <p:spTgt spid="338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3807"/>
                                        </p:tgtEl>
                                        <p:attrNameLst>
                                          <p:attrName>style.visibility</p:attrName>
                                        </p:attrNameLst>
                                      </p:cBhvr>
                                      <p:to>
                                        <p:strVal val="visible"/>
                                      </p:to>
                                    </p:set>
                                    <p:animEffect transition="in" filter="wipe(left)">
                                      <p:cBhvr>
                                        <p:cTn id="12" dur="500"/>
                                        <p:tgtEl>
                                          <p:spTgt spid="338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3805"/>
                                        </p:tgtEl>
                                        <p:attrNameLst>
                                          <p:attrName>style.visibility</p:attrName>
                                        </p:attrNameLst>
                                      </p:cBhvr>
                                      <p:to>
                                        <p:strVal val="visible"/>
                                      </p:to>
                                    </p:set>
                                    <p:animEffect transition="in" filter="wipe(left)">
                                      <p:cBhvr>
                                        <p:cTn id="17" dur="500"/>
                                        <p:tgtEl>
                                          <p:spTgt spid="338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3808"/>
                                        </p:tgtEl>
                                        <p:attrNameLst>
                                          <p:attrName>style.visibility</p:attrName>
                                        </p:attrNameLst>
                                      </p:cBhvr>
                                      <p:to>
                                        <p:strVal val="visible"/>
                                      </p:to>
                                    </p:set>
                                    <p:animEffect transition="in" filter="wipe(left)">
                                      <p:cBhvr>
                                        <p:cTn id="22" dur="500"/>
                                        <p:tgtEl>
                                          <p:spTgt spid="338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3809"/>
                                        </p:tgtEl>
                                        <p:attrNameLst>
                                          <p:attrName>style.visibility</p:attrName>
                                        </p:attrNameLst>
                                      </p:cBhvr>
                                      <p:to>
                                        <p:strVal val="visible"/>
                                      </p:to>
                                    </p:set>
                                    <p:animEffect transition="in" filter="wipe(left)">
                                      <p:cBhvr>
                                        <p:cTn id="27" dur="500"/>
                                        <p:tgtEl>
                                          <p:spTgt spid="338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3810"/>
                                        </p:tgtEl>
                                        <p:attrNameLst>
                                          <p:attrName>style.visibility</p:attrName>
                                        </p:attrNameLst>
                                      </p:cBhvr>
                                      <p:to>
                                        <p:strVal val="visible"/>
                                      </p:to>
                                    </p:set>
                                    <p:animEffect transition="in" filter="wipe(left)">
                                      <p:cBhvr>
                                        <p:cTn id="32" dur="500"/>
                                        <p:tgtEl>
                                          <p:spTgt spid="338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3811"/>
                                        </p:tgtEl>
                                        <p:attrNameLst>
                                          <p:attrName>style.visibility</p:attrName>
                                        </p:attrNameLst>
                                      </p:cBhvr>
                                      <p:to>
                                        <p:strVal val="visible"/>
                                      </p:to>
                                    </p:set>
                                    <p:animEffect transition="in" filter="wipe(left)">
                                      <p:cBhvr>
                                        <p:cTn id="37" dur="500"/>
                                        <p:tgtEl>
                                          <p:spTgt spid="338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3812"/>
                                        </p:tgtEl>
                                        <p:attrNameLst>
                                          <p:attrName>style.visibility</p:attrName>
                                        </p:attrNameLst>
                                      </p:cBhvr>
                                      <p:to>
                                        <p:strVal val="visible"/>
                                      </p:to>
                                    </p:set>
                                    <p:animEffect transition="in" filter="wipe(left)">
                                      <p:cBhvr>
                                        <p:cTn id="42" dur="500"/>
                                        <p:tgtEl>
                                          <p:spTgt spid="33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9" name="Text Box 3">
            <a:extLst>
              <a:ext uri="{FF2B5EF4-FFF2-40B4-BE49-F238E27FC236}">
                <a16:creationId xmlns:a16="http://schemas.microsoft.com/office/drawing/2014/main" id="{7B7E02BA-2F0D-4D8F-A1B8-5DE9E7859447}"/>
              </a:ext>
            </a:extLst>
          </p:cNvPr>
          <p:cNvSpPr txBox="1">
            <a:spLocks noChangeArrowheads="1"/>
          </p:cNvSpPr>
          <p:nvPr/>
        </p:nvSpPr>
        <p:spPr bwMode="auto">
          <a:xfrm>
            <a:off x="609600" y="1651000"/>
            <a:ext cx="996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latin typeface="Times New Roman" panose="02020603050405020304" pitchFamily="18" charset="0"/>
              </a:rPr>
              <a:t>始态</a:t>
            </a:r>
          </a:p>
        </p:txBody>
      </p:sp>
      <p:sp>
        <p:nvSpPr>
          <p:cNvPr id="20490" name="Text Box 4">
            <a:extLst>
              <a:ext uri="{FF2B5EF4-FFF2-40B4-BE49-F238E27FC236}">
                <a16:creationId xmlns:a16="http://schemas.microsoft.com/office/drawing/2014/main" id="{1FBF993D-05D5-4B74-91B7-2B5868204982}"/>
              </a:ext>
            </a:extLst>
          </p:cNvPr>
          <p:cNvSpPr txBox="1">
            <a:spLocks noChangeArrowheads="1"/>
          </p:cNvSpPr>
          <p:nvPr/>
        </p:nvSpPr>
        <p:spPr bwMode="auto">
          <a:xfrm>
            <a:off x="631825" y="1190625"/>
            <a:ext cx="7296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800">
                <a:latin typeface="黑体" panose="02010609060101010101" pitchFamily="49" charset="-122"/>
              </a:rPr>
              <a:t>273 K，理想气体10 mol，求如下4个过程的功</a:t>
            </a:r>
          </a:p>
        </p:txBody>
      </p:sp>
      <p:sp>
        <p:nvSpPr>
          <p:cNvPr id="20491" name="Text Box 5">
            <a:extLst>
              <a:ext uri="{FF2B5EF4-FFF2-40B4-BE49-F238E27FC236}">
                <a16:creationId xmlns:a16="http://schemas.microsoft.com/office/drawing/2014/main" id="{9951CD36-16CB-4AA7-B08C-B900EBA79DD7}"/>
              </a:ext>
            </a:extLst>
          </p:cNvPr>
          <p:cNvSpPr txBox="1">
            <a:spLocks noChangeArrowheads="1"/>
          </p:cNvSpPr>
          <p:nvPr/>
        </p:nvSpPr>
        <p:spPr bwMode="auto">
          <a:xfrm>
            <a:off x="7104063" y="1600200"/>
            <a:ext cx="996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solidFill>
                  <a:srgbClr val="FF3300"/>
                </a:solidFill>
                <a:latin typeface="Times New Roman" panose="02020603050405020304" pitchFamily="18" charset="0"/>
              </a:rPr>
              <a:t>终态</a:t>
            </a:r>
            <a:endParaRPr lang="zh-CN" altLang="zh-CN" sz="3200">
              <a:solidFill>
                <a:srgbClr val="FF3300"/>
              </a:solidFill>
              <a:latin typeface="隶书" pitchFamily="49" charset="-122"/>
            </a:endParaRPr>
          </a:p>
        </p:txBody>
      </p:sp>
      <p:graphicFrame>
        <p:nvGraphicFramePr>
          <p:cNvPr id="20482" name="Object 6">
            <a:extLst>
              <a:ext uri="{FF2B5EF4-FFF2-40B4-BE49-F238E27FC236}">
                <a16:creationId xmlns:a16="http://schemas.microsoft.com/office/drawing/2014/main" id="{C33DA215-0BBB-438C-83E2-3630DD5457FF}"/>
              </a:ext>
            </a:extLst>
          </p:cNvPr>
          <p:cNvGraphicFramePr>
            <a:graphicFrameLocks noChangeAspect="1"/>
          </p:cNvGraphicFramePr>
          <p:nvPr/>
        </p:nvGraphicFramePr>
        <p:xfrm>
          <a:off x="160338" y="2209800"/>
          <a:ext cx="2251075" cy="1081088"/>
        </p:xfrm>
        <a:graphic>
          <a:graphicData uri="http://schemas.openxmlformats.org/presentationml/2006/ole">
            <mc:AlternateContent xmlns:mc="http://schemas.openxmlformats.org/markup-compatibility/2006">
              <mc:Choice xmlns:v="urn:schemas-microsoft-com:vml" Requires="v">
                <p:oleObj spid="_x0000_s22034" r:id="rId3" imgW="953645" imgH="457914" progId="Equation.DSMT4">
                  <p:embed/>
                </p:oleObj>
              </mc:Choice>
              <mc:Fallback>
                <p:oleObj r:id="rId3" imgW="953645" imgH="457914" progId="Equation.DSMT4">
                  <p:embed/>
                  <p:pic>
                    <p:nvPicPr>
                      <p:cNvPr id="20482" name="Object 6">
                        <a:extLst>
                          <a:ext uri="{FF2B5EF4-FFF2-40B4-BE49-F238E27FC236}">
                            <a16:creationId xmlns:a16="http://schemas.microsoft.com/office/drawing/2014/main" id="{C33DA215-0BBB-438C-83E2-3630DD545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2209800"/>
                        <a:ext cx="2251075" cy="108108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3" name="Object 7">
            <a:extLst>
              <a:ext uri="{FF2B5EF4-FFF2-40B4-BE49-F238E27FC236}">
                <a16:creationId xmlns:a16="http://schemas.microsoft.com/office/drawing/2014/main" id="{0E3DE95E-64F6-4AEF-9CE3-3DD58B353F05}"/>
              </a:ext>
            </a:extLst>
          </p:cNvPr>
          <p:cNvGraphicFramePr>
            <a:graphicFrameLocks noChangeAspect="1"/>
          </p:cNvGraphicFramePr>
          <p:nvPr/>
        </p:nvGraphicFramePr>
        <p:xfrm>
          <a:off x="6934200" y="2133600"/>
          <a:ext cx="2101850" cy="1081088"/>
        </p:xfrm>
        <a:graphic>
          <a:graphicData uri="http://schemas.openxmlformats.org/presentationml/2006/ole">
            <mc:AlternateContent xmlns:mc="http://schemas.openxmlformats.org/markup-compatibility/2006">
              <mc:Choice xmlns:v="urn:schemas-microsoft-com:vml" Requires="v">
                <p:oleObj spid="_x0000_s22035" r:id="rId5" imgW="890476" imgH="458113" progId="Equation.DSMT4">
                  <p:embed/>
                </p:oleObj>
              </mc:Choice>
              <mc:Fallback>
                <p:oleObj r:id="rId5" imgW="890476" imgH="458113" progId="Equation.DSMT4">
                  <p:embed/>
                  <p:pic>
                    <p:nvPicPr>
                      <p:cNvPr id="20483" name="Object 7">
                        <a:extLst>
                          <a:ext uri="{FF2B5EF4-FFF2-40B4-BE49-F238E27FC236}">
                            <a16:creationId xmlns:a16="http://schemas.microsoft.com/office/drawing/2014/main" id="{0E3DE95E-64F6-4AEF-9CE3-3DD58B353F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133600"/>
                        <a:ext cx="2101850" cy="108108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2" name="Text Box 8">
            <a:extLst>
              <a:ext uri="{FF2B5EF4-FFF2-40B4-BE49-F238E27FC236}">
                <a16:creationId xmlns:a16="http://schemas.microsoft.com/office/drawing/2014/main" id="{7305CCAD-451C-4A02-AABF-DDF8ECCDBAA5}"/>
              </a:ext>
            </a:extLst>
          </p:cNvPr>
          <p:cNvSpPr txBox="1">
            <a:spLocks noChangeArrowheads="1"/>
          </p:cNvSpPr>
          <p:nvPr/>
        </p:nvSpPr>
        <p:spPr bwMode="auto">
          <a:xfrm>
            <a:off x="2339975" y="1700213"/>
            <a:ext cx="26225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(1) 定容真空膨胀</a:t>
            </a:r>
          </a:p>
        </p:txBody>
      </p:sp>
      <p:sp>
        <p:nvSpPr>
          <p:cNvPr id="20493" name="Text Box 9">
            <a:extLst>
              <a:ext uri="{FF2B5EF4-FFF2-40B4-BE49-F238E27FC236}">
                <a16:creationId xmlns:a16="http://schemas.microsoft.com/office/drawing/2014/main" id="{BA71F58E-6AD2-49BF-9A8C-EF1951B96DDB}"/>
              </a:ext>
            </a:extLst>
          </p:cNvPr>
          <p:cNvSpPr txBox="1">
            <a:spLocks noChangeArrowheads="1"/>
          </p:cNvSpPr>
          <p:nvPr/>
        </p:nvSpPr>
        <p:spPr bwMode="auto">
          <a:xfrm>
            <a:off x="2339975" y="2133600"/>
            <a:ext cx="41465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(2) 等外压10 kPa下一次膨胀</a:t>
            </a:r>
          </a:p>
        </p:txBody>
      </p:sp>
      <p:sp>
        <p:nvSpPr>
          <p:cNvPr id="20494" name="Text Box 10">
            <a:extLst>
              <a:ext uri="{FF2B5EF4-FFF2-40B4-BE49-F238E27FC236}">
                <a16:creationId xmlns:a16="http://schemas.microsoft.com/office/drawing/2014/main" id="{C101BD4C-8783-4C04-825C-BC48E846BF75}"/>
              </a:ext>
            </a:extLst>
          </p:cNvPr>
          <p:cNvSpPr txBox="1">
            <a:spLocks noChangeArrowheads="1"/>
          </p:cNvSpPr>
          <p:nvPr/>
        </p:nvSpPr>
        <p:spPr bwMode="auto">
          <a:xfrm>
            <a:off x="2411413" y="2589213"/>
            <a:ext cx="46815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(3) 等外压50 kPa下膨胀至</a:t>
            </a:r>
            <a:r>
              <a:rPr lang="zh-CN" altLang="zh-CN" sz="2400" i="1">
                <a:solidFill>
                  <a:srgbClr val="0000FF"/>
                </a:solidFill>
                <a:latin typeface="黑体" panose="02010609060101010101" pitchFamily="49" charset="-122"/>
              </a:rPr>
              <a:t>V</a:t>
            </a:r>
            <a:r>
              <a:rPr lang="zh-CN" altLang="zh-CN" sz="2400" i="1">
                <a:solidFill>
                  <a:srgbClr val="0000FF"/>
                </a:solidFill>
                <a:latin typeface="Times New Roman" panose="02020603050405020304" pitchFamily="18" charset="0"/>
              </a:rPr>
              <a:t>’</a:t>
            </a:r>
            <a:r>
              <a:rPr lang="zh-CN" altLang="zh-CN" sz="2400" i="1">
                <a:solidFill>
                  <a:srgbClr val="0000FF"/>
                </a:solidFill>
                <a:latin typeface="黑体" panose="02010609060101010101" pitchFamily="49" charset="-122"/>
              </a:rPr>
              <a:t> </a:t>
            </a:r>
          </a:p>
          <a:p>
            <a:pPr fontAlgn="t">
              <a:lnSpc>
                <a:spcPct val="80000"/>
              </a:lnSpc>
            </a:pPr>
            <a:r>
              <a:rPr lang="zh-CN" altLang="zh-CN" sz="2400" i="1">
                <a:solidFill>
                  <a:srgbClr val="0000FF"/>
                </a:solidFill>
                <a:latin typeface="黑体" panose="02010609060101010101" pitchFamily="49" charset="-122"/>
              </a:rPr>
              <a:t>     </a:t>
            </a:r>
            <a:r>
              <a:rPr lang="zh-CN" altLang="zh-CN" sz="2400">
                <a:solidFill>
                  <a:srgbClr val="0000FF"/>
                </a:solidFill>
                <a:latin typeface="黑体" panose="02010609060101010101" pitchFamily="49" charset="-122"/>
              </a:rPr>
              <a:t>再等外压10 kPa下膨胀至</a:t>
            </a:r>
            <a:r>
              <a:rPr lang="zh-CN" altLang="zh-CN" sz="2400" i="1">
                <a:solidFill>
                  <a:srgbClr val="0000FF"/>
                </a:solidFill>
                <a:latin typeface="黑体" panose="02010609060101010101" pitchFamily="49" charset="-122"/>
              </a:rPr>
              <a:t>V</a:t>
            </a:r>
            <a:r>
              <a:rPr lang="zh-CN" altLang="zh-CN" sz="2400" baseline="-25000">
                <a:solidFill>
                  <a:srgbClr val="0000FF"/>
                </a:solidFill>
                <a:latin typeface="黑体" panose="02010609060101010101" pitchFamily="49" charset="-122"/>
              </a:rPr>
              <a:t>2</a:t>
            </a:r>
          </a:p>
        </p:txBody>
      </p:sp>
      <p:sp>
        <p:nvSpPr>
          <p:cNvPr id="20495" name="Text Box 11">
            <a:extLst>
              <a:ext uri="{FF2B5EF4-FFF2-40B4-BE49-F238E27FC236}">
                <a16:creationId xmlns:a16="http://schemas.microsoft.com/office/drawing/2014/main" id="{363AB79E-07EF-4C05-97E8-718D8CBC53AA}"/>
              </a:ext>
            </a:extLst>
          </p:cNvPr>
          <p:cNvSpPr txBox="1">
            <a:spLocks noChangeArrowheads="1"/>
          </p:cNvSpPr>
          <p:nvPr/>
        </p:nvSpPr>
        <p:spPr bwMode="auto">
          <a:xfrm>
            <a:off x="2339975" y="3213100"/>
            <a:ext cx="40767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黑体" panose="02010609060101010101" pitchFamily="49" charset="-122"/>
              </a:rPr>
              <a:t>(4) 外压始终比内压小一个</a:t>
            </a:r>
          </a:p>
          <a:p>
            <a:pPr fontAlgn="t">
              <a:lnSpc>
                <a:spcPct val="80000"/>
              </a:lnSpc>
            </a:pPr>
            <a:r>
              <a:rPr lang="zh-CN" altLang="zh-CN" sz="2400">
                <a:solidFill>
                  <a:srgbClr val="0000FF"/>
                </a:solidFill>
                <a:latin typeface="黑体" panose="02010609060101010101" pitchFamily="49" charset="-122"/>
              </a:rPr>
              <a:t>    无穷小下膨胀至</a:t>
            </a:r>
            <a:r>
              <a:rPr lang="zh-CN" altLang="zh-CN" sz="2400" i="1">
                <a:solidFill>
                  <a:srgbClr val="0000FF"/>
                </a:solidFill>
                <a:latin typeface="黑体" panose="02010609060101010101" pitchFamily="49" charset="-122"/>
              </a:rPr>
              <a:t>V</a:t>
            </a:r>
            <a:r>
              <a:rPr lang="zh-CN" altLang="zh-CN" sz="2400" baseline="-25000">
                <a:solidFill>
                  <a:srgbClr val="0000FF"/>
                </a:solidFill>
                <a:latin typeface="黑体" panose="02010609060101010101" pitchFamily="49" charset="-122"/>
              </a:rPr>
              <a:t>2</a:t>
            </a:r>
          </a:p>
        </p:txBody>
      </p:sp>
      <p:graphicFrame>
        <p:nvGraphicFramePr>
          <p:cNvPr id="34828" name="Object 12">
            <a:extLst>
              <a:ext uri="{FF2B5EF4-FFF2-40B4-BE49-F238E27FC236}">
                <a16:creationId xmlns:a16="http://schemas.microsoft.com/office/drawing/2014/main" id="{39EBEE2E-6F8C-4B67-9154-8E3F4248A633}"/>
              </a:ext>
            </a:extLst>
          </p:cNvPr>
          <p:cNvGraphicFramePr>
            <a:graphicFrameLocks noChangeAspect="1"/>
          </p:cNvGraphicFramePr>
          <p:nvPr/>
        </p:nvGraphicFramePr>
        <p:xfrm>
          <a:off x="1066800" y="5661025"/>
          <a:ext cx="2309813" cy="511175"/>
        </p:xfrm>
        <a:graphic>
          <a:graphicData uri="http://schemas.openxmlformats.org/presentationml/2006/ole">
            <mc:AlternateContent xmlns:mc="http://schemas.openxmlformats.org/markup-compatibility/2006">
              <mc:Choice xmlns:v="urn:schemas-microsoft-com:vml" Requires="v">
                <p:oleObj spid="_x0000_s22036" r:id="rId7" imgW="978217" imgH="216217" progId="Equation.DSMT4">
                  <p:embed/>
                </p:oleObj>
              </mc:Choice>
              <mc:Fallback>
                <p:oleObj r:id="rId7" imgW="978217" imgH="216217" progId="Equation.DSMT4">
                  <p:embed/>
                  <p:pic>
                    <p:nvPicPr>
                      <p:cNvPr id="34828" name="Object 12">
                        <a:extLst>
                          <a:ext uri="{FF2B5EF4-FFF2-40B4-BE49-F238E27FC236}">
                            <a16:creationId xmlns:a16="http://schemas.microsoft.com/office/drawing/2014/main" id="{39EBEE2E-6F8C-4B67-9154-8E3F4248A6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5661025"/>
                        <a:ext cx="2309813"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6" name="Text Box 13">
            <a:extLst>
              <a:ext uri="{FF2B5EF4-FFF2-40B4-BE49-F238E27FC236}">
                <a16:creationId xmlns:a16="http://schemas.microsoft.com/office/drawing/2014/main" id="{C4794FD1-C3BE-4BD6-B8DF-FBBDA8BDBBD8}"/>
              </a:ext>
            </a:extLst>
          </p:cNvPr>
          <p:cNvSpPr txBox="1">
            <a:spLocks noChangeArrowheads="1"/>
          </p:cNvSpPr>
          <p:nvPr/>
        </p:nvSpPr>
        <p:spPr bwMode="auto">
          <a:xfrm>
            <a:off x="311150" y="4035425"/>
            <a:ext cx="6413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隶书" pitchFamily="49" charset="-122"/>
                <a:ea typeface="隶书" pitchFamily="49" charset="-122"/>
              </a:rPr>
              <a:t>(1)</a:t>
            </a:r>
          </a:p>
        </p:txBody>
      </p:sp>
      <p:sp>
        <p:nvSpPr>
          <p:cNvPr id="20497" name="Text Box 14">
            <a:extLst>
              <a:ext uri="{FF2B5EF4-FFF2-40B4-BE49-F238E27FC236}">
                <a16:creationId xmlns:a16="http://schemas.microsoft.com/office/drawing/2014/main" id="{212BF72D-FF1A-4451-BFD3-6B54952A1368}"/>
              </a:ext>
            </a:extLst>
          </p:cNvPr>
          <p:cNvSpPr txBox="1">
            <a:spLocks noChangeArrowheads="1"/>
          </p:cNvSpPr>
          <p:nvPr/>
        </p:nvSpPr>
        <p:spPr bwMode="auto">
          <a:xfrm>
            <a:off x="311150" y="4645025"/>
            <a:ext cx="6413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隶书" pitchFamily="49" charset="-122"/>
                <a:ea typeface="隶书" pitchFamily="49" charset="-122"/>
              </a:rPr>
              <a:t>(2)</a:t>
            </a:r>
          </a:p>
        </p:txBody>
      </p:sp>
      <p:sp>
        <p:nvSpPr>
          <p:cNvPr id="20498" name="Text Box 15">
            <a:extLst>
              <a:ext uri="{FF2B5EF4-FFF2-40B4-BE49-F238E27FC236}">
                <a16:creationId xmlns:a16="http://schemas.microsoft.com/office/drawing/2014/main" id="{1A899D69-6A4D-4AAC-839A-4E93FFDFD7CC}"/>
              </a:ext>
            </a:extLst>
          </p:cNvPr>
          <p:cNvSpPr txBox="1">
            <a:spLocks noChangeArrowheads="1"/>
          </p:cNvSpPr>
          <p:nvPr/>
        </p:nvSpPr>
        <p:spPr bwMode="auto">
          <a:xfrm>
            <a:off x="304800" y="5178425"/>
            <a:ext cx="647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隶书" pitchFamily="49" charset="-122"/>
                <a:ea typeface="隶书" pitchFamily="49" charset="-122"/>
              </a:rPr>
              <a:t>(3)</a:t>
            </a:r>
            <a:endParaRPr lang="zh-CN" altLang="zh-CN" sz="2400" baseline="-25000">
              <a:solidFill>
                <a:srgbClr val="0000FF"/>
              </a:solidFill>
              <a:latin typeface="Times New Roman" panose="02020603050405020304" pitchFamily="18" charset="0"/>
              <a:ea typeface="隶书" pitchFamily="49" charset="-122"/>
            </a:endParaRPr>
          </a:p>
        </p:txBody>
      </p:sp>
      <p:sp>
        <p:nvSpPr>
          <p:cNvPr id="20499" name="Text Box 16">
            <a:extLst>
              <a:ext uri="{FF2B5EF4-FFF2-40B4-BE49-F238E27FC236}">
                <a16:creationId xmlns:a16="http://schemas.microsoft.com/office/drawing/2014/main" id="{CA850C0D-27A4-4277-8109-B23C26D561A6}"/>
              </a:ext>
            </a:extLst>
          </p:cNvPr>
          <p:cNvSpPr txBox="1">
            <a:spLocks noChangeArrowheads="1"/>
          </p:cNvSpPr>
          <p:nvPr/>
        </p:nvSpPr>
        <p:spPr bwMode="auto">
          <a:xfrm>
            <a:off x="304800" y="5711825"/>
            <a:ext cx="647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400">
                <a:solidFill>
                  <a:srgbClr val="0000FF"/>
                </a:solidFill>
                <a:latin typeface="隶书" pitchFamily="49" charset="-122"/>
                <a:ea typeface="隶书" pitchFamily="49" charset="-122"/>
              </a:rPr>
              <a:t>(4)</a:t>
            </a:r>
            <a:endParaRPr lang="zh-CN" altLang="zh-CN" sz="2400" baseline="-25000">
              <a:solidFill>
                <a:srgbClr val="0000FF"/>
              </a:solidFill>
              <a:latin typeface="Times New Roman" panose="02020603050405020304" pitchFamily="18" charset="0"/>
              <a:ea typeface="隶书" pitchFamily="49" charset="-122"/>
            </a:endParaRPr>
          </a:p>
        </p:txBody>
      </p:sp>
      <p:graphicFrame>
        <p:nvGraphicFramePr>
          <p:cNvPr id="34833" name="Object 17">
            <a:extLst>
              <a:ext uri="{FF2B5EF4-FFF2-40B4-BE49-F238E27FC236}">
                <a16:creationId xmlns:a16="http://schemas.microsoft.com/office/drawing/2014/main" id="{A8D158B9-51F9-4338-94C9-0886C82539EB}"/>
              </a:ext>
            </a:extLst>
          </p:cNvPr>
          <p:cNvGraphicFramePr>
            <a:graphicFrameLocks noChangeAspect="1"/>
          </p:cNvGraphicFramePr>
          <p:nvPr/>
        </p:nvGraphicFramePr>
        <p:xfrm>
          <a:off x="1219200" y="4027488"/>
          <a:ext cx="933450" cy="468312"/>
        </p:xfrm>
        <a:graphic>
          <a:graphicData uri="http://schemas.openxmlformats.org/presentationml/2006/ole">
            <mc:AlternateContent xmlns:mc="http://schemas.openxmlformats.org/markup-compatibility/2006">
              <mc:Choice xmlns:v="urn:schemas-microsoft-com:vml" Requires="v">
                <p:oleObj spid="_x0000_s22037" r:id="rId9" imgW="432680" imgH="216498" progId="Equation.DSMT4">
                  <p:embed/>
                </p:oleObj>
              </mc:Choice>
              <mc:Fallback>
                <p:oleObj r:id="rId9" imgW="432680" imgH="216498" progId="Equation.DSMT4">
                  <p:embed/>
                  <p:pic>
                    <p:nvPicPr>
                      <p:cNvPr id="34833" name="Object 17">
                        <a:extLst>
                          <a:ext uri="{FF2B5EF4-FFF2-40B4-BE49-F238E27FC236}">
                            <a16:creationId xmlns:a16="http://schemas.microsoft.com/office/drawing/2014/main" id="{A8D158B9-51F9-4338-94C9-0886C82539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4027488"/>
                        <a:ext cx="933450"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34" name="Object 18">
            <a:extLst>
              <a:ext uri="{FF2B5EF4-FFF2-40B4-BE49-F238E27FC236}">
                <a16:creationId xmlns:a16="http://schemas.microsoft.com/office/drawing/2014/main" id="{BABCCE18-917D-4F86-8251-99C39D448AEB}"/>
              </a:ext>
            </a:extLst>
          </p:cNvPr>
          <p:cNvGraphicFramePr>
            <a:graphicFrameLocks noChangeAspect="1"/>
          </p:cNvGraphicFramePr>
          <p:nvPr/>
        </p:nvGraphicFramePr>
        <p:xfrm>
          <a:off x="1119188" y="4594225"/>
          <a:ext cx="2309812" cy="511175"/>
        </p:xfrm>
        <a:graphic>
          <a:graphicData uri="http://schemas.openxmlformats.org/presentationml/2006/ole">
            <mc:AlternateContent xmlns:mc="http://schemas.openxmlformats.org/markup-compatibility/2006">
              <mc:Choice xmlns:v="urn:schemas-microsoft-com:vml" Requires="v">
                <p:oleObj spid="_x0000_s22038" r:id="rId11" imgW="978217" imgH="216217" progId="Equation.DSMT4">
                  <p:embed/>
                </p:oleObj>
              </mc:Choice>
              <mc:Fallback>
                <p:oleObj r:id="rId11" imgW="978217" imgH="216217" progId="Equation.DSMT4">
                  <p:embed/>
                  <p:pic>
                    <p:nvPicPr>
                      <p:cNvPr id="34834" name="Object 18">
                        <a:extLst>
                          <a:ext uri="{FF2B5EF4-FFF2-40B4-BE49-F238E27FC236}">
                            <a16:creationId xmlns:a16="http://schemas.microsoft.com/office/drawing/2014/main" id="{BABCCE18-917D-4F86-8251-99C39D448AE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9188" y="4594225"/>
                        <a:ext cx="2309812"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35" name="Object 19">
            <a:extLst>
              <a:ext uri="{FF2B5EF4-FFF2-40B4-BE49-F238E27FC236}">
                <a16:creationId xmlns:a16="http://schemas.microsoft.com/office/drawing/2014/main" id="{8BA85E89-CF51-4D89-8918-AF1C4B9E32CE}"/>
              </a:ext>
            </a:extLst>
          </p:cNvPr>
          <p:cNvGraphicFramePr>
            <a:graphicFrameLocks noChangeAspect="1"/>
          </p:cNvGraphicFramePr>
          <p:nvPr/>
        </p:nvGraphicFramePr>
        <p:xfrm>
          <a:off x="1066800" y="5181600"/>
          <a:ext cx="2279650" cy="539750"/>
        </p:xfrm>
        <a:graphic>
          <a:graphicData uri="http://schemas.openxmlformats.org/presentationml/2006/ole">
            <mc:AlternateContent xmlns:mc="http://schemas.openxmlformats.org/markup-compatibility/2006">
              <mc:Choice xmlns:v="urn:schemas-microsoft-com:vml" Requires="v">
                <p:oleObj spid="_x0000_s22039" r:id="rId13" imgW="966775" imgH="229215" progId="Equation.DSMT4">
                  <p:embed/>
                </p:oleObj>
              </mc:Choice>
              <mc:Fallback>
                <p:oleObj r:id="rId13" imgW="966775" imgH="229215" progId="Equation.DSMT4">
                  <p:embed/>
                  <p:pic>
                    <p:nvPicPr>
                      <p:cNvPr id="34835" name="Object 19">
                        <a:extLst>
                          <a:ext uri="{FF2B5EF4-FFF2-40B4-BE49-F238E27FC236}">
                            <a16:creationId xmlns:a16="http://schemas.microsoft.com/office/drawing/2014/main" id="{8BA85E89-CF51-4D89-8918-AF1C4B9E32C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6800" y="5181600"/>
                        <a:ext cx="227965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36" name="Text Box 20">
            <a:extLst>
              <a:ext uri="{FF2B5EF4-FFF2-40B4-BE49-F238E27FC236}">
                <a16:creationId xmlns:a16="http://schemas.microsoft.com/office/drawing/2014/main" id="{7AD04858-37A3-4F2A-BEB3-E04C58BBF959}"/>
              </a:ext>
            </a:extLst>
          </p:cNvPr>
          <p:cNvSpPr txBox="1">
            <a:spLocks noChangeArrowheads="1"/>
          </p:cNvSpPr>
          <p:nvPr/>
        </p:nvSpPr>
        <p:spPr bwMode="auto">
          <a:xfrm>
            <a:off x="5435600" y="4652963"/>
            <a:ext cx="28638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800">
                <a:solidFill>
                  <a:srgbClr val="FF0000"/>
                </a:solidFill>
                <a:latin typeface="黑体" panose="02010609060101010101" pitchFamily="49" charset="-122"/>
              </a:rPr>
              <a:t>1</a:t>
            </a:r>
            <a:r>
              <a:rPr lang="zh-CN" altLang="zh-CN" sz="2800" b="1">
                <a:solidFill>
                  <a:srgbClr val="FF0000"/>
                </a:solidFill>
                <a:latin typeface="黑体" panose="02010609060101010101" pitchFamily="49" charset="-122"/>
              </a:rPr>
              <a:t>. 功与过程有关</a:t>
            </a:r>
          </a:p>
        </p:txBody>
      </p:sp>
      <p:sp>
        <p:nvSpPr>
          <p:cNvPr id="34837" name="Text Box 21">
            <a:extLst>
              <a:ext uri="{FF2B5EF4-FFF2-40B4-BE49-F238E27FC236}">
                <a16:creationId xmlns:a16="http://schemas.microsoft.com/office/drawing/2014/main" id="{EEB882EE-91D5-4049-BFE6-98C02899F69C}"/>
              </a:ext>
            </a:extLst>
          </p:cNvPr>
          <p:cNvSpPr txBox="1">
            <a:spLocks noChangeArrowheads="1"/>
          </p:cNvSpPr>
          <p:nvPr/>
        </p:nvSpPr>
        <p:spPr bwMode="auto">
          <a:xfrm>
            <a:off x="5364163" y="5229225"/>
            <a:ext cx="35798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800" b="1">
                <a:solidFill>
                  <a:srgbClr val="FF0000"/>
                </a:solidFill>
                <a:latin typeface="黑体" panose="02010609060101010101" pitchFamily="49" charset="-122"/>
              </a:rPr>
              <a:t>2. 多次膨胀做功增加</a:t>
            </a:r>
          </a:p>
        </p:txBody>
      </p:sp>
      <p:sp>
        <p:nvSpPr>
          <p:cNvPr id="34838" name="Text Box 22">
            <a:extLst>
              <a:ext uri="{FF2B5EF4-FFF2-40B4-BE49-F238E27FC236}">
                <a16:creationId xmlns:a16="http://schemas.microsoft.com/office/drawing/2014/main" id="{34BADE9B-40DF-44EB-9626-E15723A62932}"/>
              </a:ext>
            </a:extLst>
          </p:cNvPr>
          <p:cNvSpPr txBox="1">
            <a:spLocks noChangeArrowheads="1"/>
          </p:cNvSpPr>
          <p:nvPr/>
        </p:nvSpPr>
        <p:spPr bwMode="auto">
          <a:xfrm>
            <a:off x="5364163" y="5805488"/>
            <a:ext cx="357981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2800" b="1">
                <a:solidFill>
                  <a:srgbClr val="FF0000"/>
                </a:solidFill>
                <a:latin typeface="黑体" panose="02010609060101010101" pitchFamily="49" charset="-122"/>
              </a:rPr>
              <a:t>3. 可逆过程做功最大</a:t>
            </a:r>
          </a:p>
        </p:txBody>
      </p:sp>
      <p:sp>
        <p:nvSpPr>
          <p:cNvPr id="20503" name="AutoShape 23">
            <a:extLst>
              <a:ext uri="{FF2B5EF4-FFF2-40B4-BE49-F238E27FC236}">
                <a16:creationId xmlns:a16="http://schemas.microsoft.com/office/drawing/2014/main" id="{C10FBED4-684A-4D51-877E-FD2A19FB6306}"/>
              </a:ext>
            </a:extLst>
          </p:cNvPr>
          <p:cNvSpPr>
            <a:spLocks noChangeArrowheads="1"/>
          </p:cNvSpPr>
          <p:nvPr/>
        </p:nvSpPr>
        <p:spPr bwMode="auto">
          <a:xfrm>
            <a:off x="7524750" y="3284538"/>
            <a:ext cx="1368425" cy="1150937"/>
          </a:xfrm>
          <a:prstGeom prst="wedgeEllipseCallout">
            <a:avLst>
              <a:gd name="adj1" fmla="val -66125"/>
              <a:gd name="adj2" fmla="val 66412"/>
            </a:avLst>
          </a:prstGeom>
          <a:solidFill>
            <a:schemeClr val="accent1"/>
          </a:solidFill>
          <a:ln w="9525">
            <a:solidFill>
              <a:srgbClr val="800080"/>
            </a:solidFill>
            <a:miter lim="800000"/>
            <a:headEnd/>
            <a:tailEnd/>
          </a:ln>
        </p:spPr>
        <p:txBody>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ctr" eaLnBrk="1" hangingPunct="1"/>
            <a:r>
              <a:rPr lang="zh-CN" altLang="zh-CN" sz="3200"/>
              <a:t>结论</a:t>
            </a:r>
          </a:p>
        </p:txBody>
      </p:sp>
      <p:sp>
        <p:nvSpPr>
          <p:cNvPr id="26" name="Rectangle 2">
            <a:extLst>
              <a:ext uri="{FF2B5EF4-FFF2-40B4-BE49-F238E27FC236}">
                <a16:creationId xmlns:a16="http://schemas.microsoft.com/office/drawing/2014/main" id="{C568DE72-E2C6-4A69-9259-5A74B64422BB}"/>
              </a:ext>
            </a:extLst>
          </p:cNvPr>
          <p:cNvSpPr>
            <a:spLocks noGrp="1" noChangeArrowheads="1"/>
          </p:cNvSpPr>
          <p:nvPr>
            <p:ph type="title"/>
          </p:nvPr>
        </p:nvSpPr>
        <p:spPr>
          <a:xfrm>
            <a:off x="68898" y="217012"/>
            <a:ext cx="4535487" cy="609600"/>
          </a:xfrm>
        </p:spPr>
        <p:txBody>
          <a:bodyPr>
            <a:normAutofit fontScale="90000"/>
          </a:bodyPr>
          <a:lstStyle/>
          <a:p>
            <a:pPr algn="l" eaLnBrk="1" hangingPunct="1"/>
            <a:r>
              <a:rPr lang="zh-CN" altLang="zh-CN" i="1" dirty="0">
                <a:solidFill>
                  <a:srgbClr val="FFFF00"/>
                </a:solidFill>
                <a:latin typeface="隶书" pitchFamily="49" charset="-122"/>
                <a:ea typeface="隶书" pitchFamily="49" charset="-122"/>
              </a:rPr>
              <a:t>       </a:t>
            </a:r>
            <a:r>
              <a:rPr lang="zh-CN" altLang="zh-CN" sz="4000" b="1" dirty="0">
                <a:solidFill>
                  <a:srgbClr val="FF0000"/>
                </a:solidFill>
                <a:latin typeface="黑体" panose="02010609060101010101" pitchFamily="49" charset="-122"/>
                <a:ea typeface="黑体" panose="02010609060101010101" pitchFamily="49" charset="-122"/>
              </a:rPr>
              <a:t>例题 </a:t>
            </a:r>
            <a:r>
              <a:rPr lang="zh-CN" altLang="zh-CN" sz="3200" b="1" dirty="0">
                <a:solidFill>
                  <a:srgbClr val="FF0000"/>
                </a:solidFill>
                <a:latin typeface="黑体" panose="02010609060101010101" pitchFamily="49" charset="-122"/>
                <a:ea typeface="黑体" panose="02010609060101010101"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36"/>
                                        </p:tgtEl>
                                        <p:attrNameLst>
                                          <p:attrName>style.visibility</p:attrName>
                                        </p:attrNameLst>
                                      </p:cBhvr>
                                      <p:to>
                                        <p:strVal val="visible"/>
                                      </p:to>
                                    </p:set>
                                    <p:animEffect transition="in" filter="wipe(left)">
                                      <p:cBhvr>
                                        <p:cTn id="7" dur="500"/>
                                        <p:tgtEl>
                                          <p:spTgt spid="348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837"/>
                                        </p:tgtEl>
                                        <p:attrNameLst>
                                          <p:attrName>style.visibility</p:attrName>
                                        </p:attrNameLst>
                                      </p:cBhvr>
                                      <p:to>
                                        <p:strVal val="visible"/>
                                      </p:to>
                                    </p:set>
                                    <p:animEffect transition="in" filter="wipe(left)">
                                      <p:cBhvr>
                                        <p:cTn id="10" dur="500"/>
                                        <p:tgtEl>
                                          <p:spTgt spid="3483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838"/>
                                        </p:tgtEl>
                                        <p:attrNameLst>
                                          <p:attrName>style.visibility</p:attrName>
                                        </p:attrNameLst>
                                      </p:cBhvr>
                                      <p:to>
                                        <p:strVal val="visible"/>
                                      </p:to>
                                    </p:set>
                                    <p:animEffect transition="in" filter="wipe(left)">
                                      <p:cBhvr>
                                        <p:cTn id="13" dur="500"/>
                                        <p:tgtEl>
                                          <p:spTgt spid="34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6" grpId="0" autoUpdateAnimBg="0"/>
      <p:bldP spid="34837" grpId="0" autoUpdateAnimBg="0"/>
      <p:bldP spid="3483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A97CE62F-5144-4908-9134-8F8580387BB7}"/>
              </a:ext>
            </a:extLst>
          </p:cNvPr>
          <p:cNvSpPr txBox="1"/>
          <p:nvPr/>
        </p:nvSpPr>
        <p:spPr>
          <a:xfrm>
            <a:off x="2509312" y="1809307"/>
            <a:ext cx="4817344" cy="710387"/>
          </a:xfrm>
          <a:prstGeom prst="rect">
            <a:avLst/>
          </a:prstGeom>
          <a:noFill/>
        </p:spPr>
        <p:txBody>
          <a:bodyPr wrap="none">
            <a:spAutoFit/>
            <a:scene3d>
              <a:camera prst="orthographicFront"/>
              <a:lightRig rig="threePt" dir="t"/>
            </a:scene3d>
            <a:sp3d contourW="12700"/>
          </a:bodyPr>
          <a:lstStyle/>
          <a:p>
            <a:pPr>
              <a:lnSpc>
                <a:spcPct val="130000"/>
              </a:lnSpc>
              <a:defRPr/>
            </a:pPr>
            <a:r>
              <a:rPr lang="zh-CN" altLang="en-US" sz="3600" b="1" dirty="0">
                <a:solidFill>
                  <a:schemeClr val="tx1">
                    <a:lumMod val="75000"/>
                    <a:lumOff val="25000"/>
                  </a:schemeClr>
                </a:solidFill>
                <a:latin typeface="黑体" panose="02010609060101010101" pitchFamily="49" charset="-122"/>
                <a:ea typeface="黑体" panose="02010609060101010101" pitchFamily="49" charset="-122"/>
                <a:cs typeface="+mn-ea"/>
                <a:sym typeface="+mn-lt"/>
              </a:rPr>
              <a:t>准静态过程与可逆过程</a:t>
            </a:r>
          </a:p>
        </p:txBody>
      </p:sp>
      <p:grpSp>
        <p:nvGrpSpPr>
          <p:cNvPr id="8" name="组合 7">
            <a:extLst>
              <a:ext uri="{FF2B5EF4-FFF2-40B4-BE49-F238E27FC236}">
                <a16:creationId xmlns:a16="http://schemas.microsoft.com/office/drawing/2014/main" id="{C56A16B0-2893-4217-990A-9A97430CCB8F}"/>
              </a:ext>
            </a:extLst>
          </p:cNvPr>
          <p:cNvGrpSpPr>
            <a:grpSpLocks/>
          </p:cNvGrpSpPr>
          <p:nvPr/>
        </p:nvGrpSpPr>
        <p:grpSpPr bwMode="auto">
          <a:xfrm>
            <a:off x="765174" y="2030096"/>
            <a:ext cx="1214439" cy="1066800"/>
            <a:chOff x="2904220" y="2421925"/>
            <a:chExt cx="1334148" cy="1173892"/>
          </a:xfrm>
        </p:grpSpPr>
        <p:sp>
          <p:nvSpPr>
            <p:cNvPr id="9" name="矩形 8">
              <a:extLst>
                <a:ext uri="{FF2B5EF4-FFF2-40B4-BE49-F238E27FC236}">
                  <a16:creationId xmlns:a16="http://schemas.microsoft.com/office/drawing/2014/main" id="{E551A9A8-AABE-4442-987D-FC6A4D0E2B2C}"/>
                </a:ext>
              </a:extLst>
            </p:cNvPr>
            <p:cNvSpPr/>
            <p:nvPr/>
          </p:nvSpPr>
          <p:spPr>
            <a:xfrm rot="2700000">
              <a:off x="2904125" y="2422020"/>
              <a:ext cx="1173892" cy="117370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013">
                <a:cs typeface="+mn-ea"/>
                <a:sym typeface="+mn-lt"/>
              </a:endParaRPr>
            </a:p>
          </p:txBody>
        </p:sp>
        <p:sp>
          <p:nvSpPr>
            <p:cNvPr id="10" name="矩形 9">
              <a:extLst>
                <a:ext uri="{FF2B5EF4-FFF2-40B4-BE49-F238E27FC236}">
                  <a16:creationId xmlns:a16="http://schemas.microsoft.com/office/drawing/2014/main" id="{A9BBFD3E-EFF0-455F-A679-8DA1E9D09D8A}"/>
                </a:ext>
              </a:extLst>
            </p:cNvPr>
            <p:cNvSpPr/>
            <p:nvPr/>
          </p:nvSpPr>
          <p:spPr>
            <a:xfrm rot="2700000">
              <a:off x="3064572" y="2422020"/>
              <a:ext cx="1173892" cy="1173701"/>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013">
                <a:cs typeface="+mn-ea"/>
                <a:sym typeface="+mn-lt"/>
              </a:endParaRPr>
            </a:p>
          </p:txBody>
        </p:sp>
        <p:sp>
          <p:nvSpPr>
            <p:cNvPr id="11" name="文本框 10">
              <a:extLst>
                <a:ext uri="{FF2B5EF4-FFF2-40B4-BE49-F238E27FC236}">
                  <a16:creationId xmlns:a16="http://schemas.microsoft.com/office/drawing/2014/main" id="{A6DEE62B-0929-4D52-9410-88D2C5D74DB0}"/>
                </a:ext>
              </a:extLst>
            </p:cNvPr>
            <p:cNvSpPr txBox="1"/>
            <p:nvPr/>
          </p:nvSpPr>
          <p:spPr>
            <a:xfrm>
              <a:off x="3223183" y="2467183"/>
              <a:ext cx="852684" cy="830103"/>
            </a:xfrm>
            <a:prstGeom prst="rect">
              <a:avLst/>
            </a:prstGeom>
            <a:noFill/>
          </p:spPr>
          <p:txBody>
            <a:bodyPr wrap="none">
              <a:spAutoFit/>
              <a:scene3d>
                <a:camera prst="orthographicFront"/>
                <a:lightRig rig="threePt" dir="t"/>
              </a:scene3d>
              <a:sp3d contourW="12700"/>
            </a:bodyPr>
            <a:lstStyle/>
            <a:p>
              <a:pPr algn="ctr">
                <a:lnSpc>
                  <a:spcPct val="130000"/>
                </a:lnSpc>
                <a:defRPr/>
              </a:pPr>
              <a:r>
                <a:rPr lang="en-US" altLang="zh-CN" sz="3600" b="1" dirty="0">
                  <a:solidFill>
                    <a:schemeClr val="bg1"/>
                  </a:solidFill>
                  <a:cs typeface="+mn-ea"/>
                  <a:sym typeface="+mn-lt"/>
                </a:rPr>
                <a:t>2.5</a:t>
              </a:r>
              <a:endParaRPr lang="zh-CN" altLang="en-US" sz="3600" b="1" dirty="0">
                <a:solidFill>
                  <a:schemeClr val="bg1"/>
                </a:solidFill>
                <a:cs typeface="+mn-ea"/>
                <a:sym typeface="+mn-lt"/>
              </a:endParaRPr>
            </a:p>
          </p:txBody>
        </p:sp>
      </p:grpSp>
      <p:cxnSp>
        <p:nvCxnSpPr>
          <p:cNvPr id="13" name="直接连接符 12">
            <a:extLst>
              <a:ext uri="{FF2B5EF4-FFF2-40B4-BE49-F238E27FC236}">
                <a16:creationId xmlns:a16="http://schemas.microsoft.com/office/drawing/2014/main" id="{4318FB57-CA04-4CAA-8B75-4E34E3527D95}"/>
              </a:ext>
            </a:extLst>
          </p:cNvPr>
          <p:cNvCxnSpPr>
            <a:cxnSpLocks/>
          </p:cNvCxnSpPr>
          <p:nvPr/>
        </p:nvCxnSpPr>
        <p:spPr>
          <a:xfrm>
            <a:off x="2620963" y="2577783"/>
            <a:ext cx="101441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82AF2978-D219-4250-A6B3-BF057251841B}"/>
              </a:ext>
            </a:extLst>
          </p:cNvPr>
          <p:cNvSpPr/>
          <p:nvPr/>
        </p:nvSpPr>
        <p:spPr>
          <a:xfrm>
            <a:off x="-4763" y="1"/>
            <a:ext cx="9148763" cy="169672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2E75B6"/>
              </a:solidFill>
              <a:cs typeface="+mn-ea"/>
              <a:sym typeface="+mn-lt"/>
            </a:endParaRPr>
          </a:p>
        </p:txBody>
      </p:sp>
      <p:sp>
        <p:nvSpPr>
          <p:cNvPr id="17" name="矩形 16">
            <a:extLst>
              <a:ext uri="{FF2B5EF4-FFF2-40B4-BE49-F238E27FC236}">
                <a16:creationId xmlns:a16="http://schemas.microsoft.com/office/drawing/2014/main" id="{534F80DB-1B89-40C5-BCD2-892506375FCD}"/>
              </a:ext>
            </a:extLst>
          </p:cNvPr>
          <p:cNvSpPr/>
          <p:nvPr/>
        </p:nvSpPr>
        <p:spPr>
          <a:xfrm>
            <a:off x="-4763" y="5408612"/>
            <a:ext cx="9148763" cy="1470026"/>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2E75B6"/>
              </a:solidFill>
              <a:cs typeface="+mn-ea"/>
              <a:sym typeface="+mn-lt"/>
            </a:endParaRPr>
          </a:p>
        </p:txBody>
      </p:sp>
      <p:sp>
        <p:nvSpPr>
          <p:cNvPr id="16" name="Text Box 3">
            <a:extLst>
              <a:ext uri="{FF2B5EF4-FFF2-40B4-BE49-F238E27FC236}">
                <a16:creationId xmlns:a16="http://schemas.microsoft.com/office/drawing/2014/main" id="{4CE1B1E1-9CFE-4C1B-8F56-12A51BA9A125}"/>
              </a:ext>
            </a:extLst>
          </p:cNvPr>
          <p:cNvSpPr txBox="1">
            <a:spLocks noChangeArrowheads="1"/>
          </p:cNvSpPr>
          <p:nvPr/>
        </p:nvSpPr>
        <p:spPr bwMode="auto">
          <a:xfrm>
            <a:off x="3128169" y="2938703"/>
            <a:ext cx="2294218" cy="492443"/>
          </a:xfrm>
          <a:prstGeom prst="rect">
            <a:avLst/>
          </a:prstGeom>
          <a:noFill/>
          <a:ln>
            <a:noFill/>
          </a:ln>
        </p:spPr>
        <p:txBody>
          <a:bodyPr wrap="non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marL="457200" indent="-457200" eaLnBrk="1" fontAlgn="t" hangingPunct="1">
              <a:buFont typeface="Wingdings" panose="05000000000000000000" pitchFamily="2" charset="2"/>
              <a:buChar char="Ø"/>
            </a:pPr>
            <a:r>
              <a:rPr lang="zh-CN" altLang="zh-CN" sz="3200" b="1" dirty="0">
                <a:latin typeface="Times New Roman" panose="02020603050405020304" pitchFamily="18" charset="0"/>
              </a:rPr>
              <a:t>功与过程</a:t>
            </a:r>
          </a:p>
        </p:txBody>
      </p:sp>
      <p:sp>
        <p:nvSpPr>
          <p:cNvPr id="18" name="Text Box 4">
            <a:extLst>
              <a:ext uri="{FF2B5EF4-FFF2-40B4-BE49-F238E27FC236}">
                <a16:creationId xmlns:a16="http://schemas.microsoft.com/office/drawing/2014/main" id="{F6C70349-823F-42B8-A217-CB64B9A641CE}"/>
              </a:ext>
            </a:extLst>
          </p:cNvPr>
          <p:cNvSpPr txBox="1">
            <a:spLocks noChangeArrowheads="1"/>
          </p:cNvSpPr>
          <p:nvPr/>
        </p:nvSpPr>
        <p:spPr bwMode="auto">
          <a:xfrm>
            <a:off x="3128169" y="3756125"/>
            <a:ext cx="2706190" cy="492443"/>
          </a:xfrm>
          <a:prstGeom prst="rect">
            <a:avLst/>
          </a:prstGeom>
          <a:noFill/>
          <a:ln>
            <a:noFill/>
          </a:ln>
        </p:spPr>
        <p:txBody>
          <a:bodyPr wrap="non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marL="457200" indent="-457200" eaLnBrk="1" fontAlgn="t" hangingPunct="1">
              <a:buFont typeface="Wingdings" panose="05000000000000000000" pitchFamily="2" charset="2"/>
              <a:buChar char="Ø"/>
            </a:pPr>
            <a:r>
              <a:rPr lang="zh-CN" altLang="zh-CN" sz="3200" b="1" dirty="0">
                <a:latin typeface="Times New Roman" panose="02020603050405020304" pitchFamily="18" charset="0"/>
              </a:rPr>
              <a:t>准静态过程</a:t>
            </a:r>
          </a:p>
        </p:txBody>
      </p:sp>
      <p:sp>
        <p:nvSpPr>
          <p:cNvPr id="19" name="Text Box 5">
            <a:extLst>
              <a:ext uri="{FF2B5EF4-FFF2-40B4-BE49-F238E27FC236}">
                <a16:creationId xmlns:a16="http://schemas.microsoft.com/office/drawing/2014/main" id="{463046B0-8043-4527-9D0F-EC44D64A034E}"/>
              </a:ext>
            </a:extLst>
          </p:cNvPr>
          <p:cNvSpPr txBox="1">
            <a:spLocks noChangeArrowheads="1"/>
          </p:cNvSpPr>
          <p:nvPr/>
        </p:nvSpPr>
        <p:spPr bwMode="auto">
          <a:xfrm>
            <a:off x="3177905" y="4609908"/>
            <a:ext cx="2294218" cy="492443"/>
          </a:xfrm>
          <a:prstGeom prst="rect">
            <a:avLst/>
          </a:prstGeom>
          <a:noFill/>
          <a:ln>
            <a:noFill/>
          </a:ln>
        </p:spPr>
        <p:txBody>
          <a:bodyPr wrap="non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marL="457200" indent="-457200" eaLnBrk="1" fontAlgn="t" hangingPunct="1">
              <a:buFont typeface="Wingdings" panose="05000000000000000000" pitchFamily="2" charset="2"/>
              <a:buChar char="Ø"/>
            </a:pPr>
            <a:r>
              <a:rPr lang="zh-CN" altLang="zh-CN" sz="3200" b="1" dirty="0">
                <a:latin typeface="Times New Roman" panose="02020603050405020304" pitchFamily="18" charset="0"/>
              </a:rPr>
              <a:t>可逆过程</a:t>
            </a:r>
          </a:p>
        </p:txBody>
      </p:sp>
      <p:sp>
        <p:nvSpPr>
          <p:cNvPr id="14" name="Text Box 4">
            <a:extLst>
              <a:ext uri="{FF2B5EF4-FFF2-40B4-BE49-F238E27FC236}">
                <a16:creationId xmlns:a16="http://schemas.microsoft.com/office/drawing/2014/main" id="{575F007E-8F1C-409C-BE4B-A148EEFA06BE}"/>
              </a:ext>
            </a:extLst>
          </p:cNvPr>
          <p:cNvSpPr txBox="1">
            <a:spLocks noChangeArrowheads="1"/>
          </p:cNvSpPr>
          <p:nvPr/>
        </p:nvSpPr>
        <p:spPr bwMode="auto">
          <a:xfrm>
            <a:off x="2560955" y="5553012"/>
            <a:ext cx="548640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buFontTx/>
              <a:buNone/>
              <a:defRPr/>
            </a:pPr>
            <a:r>
              <a:rPr lang="zh-CN" altLang="en-US" sz="2000" dirty="0">
                <a:latin typeface="黑体" panose="02010609060101010101" pitchFamily="49" charset="-122"/>
                <a:ea typeface="黑体" panose="02010609060101010101" pitchFamily="49" charset="-122"/>
              </a:rPr>
              <a:t>授课人：洪旭佳 ┃ </a:t>
            </a:r>
            <a:r>
              <a:rPr lang="en-US" altLang="zh-CN" sz="2000" dirty="0">
                <a:latin typeface="+mn-lt"/>
                <a:ea typeface="黑体" panose="02010609060101010101" pitchFamily="49" charset="-122"/>
              </a:rPr>
              <a:t>hxuscnu@m.scnu.edu.cn </a:t>
            </a:r>
            <a:r>
              <a:rPr lang="en-US" altLang="zh-CN" sz="2000" dirty="0">
                <a:latin typeface="黑体" panose="02010609060101010101" pitchFamily="49" charset="-122"/>
                <a:ea typeface="黑体" panose="02010609060101010101" pitchFamily="49" charset="-122"/>
              </a:rPr>
              <a:t>              </a:t>
            </a:r>
          </a:p>
        </p:txBody>
      </p:sp>
      <p:sp>
        <p:nvSpPr>
          <p:cNvPr id="20" name="Freeform 7">
            <a:extLst>
              <a:ext uri="{FF2B5EF4-FFF2-40B4-BE49-F238E27FC236}">
                <a16:creationId xmlns:a16="http://schemas.microsoft.com/office/drawing/2014/main" id="{03D65B13-AC5B-4844-97F2-B5167ABB9C18}"/>
              </a:ext>
            </a:extLst>
          </p:cNvPr>
          <p:cNvSpPr>
            <a:spLocks noEditPoints="1"/>
          </p:cNvSpPr>
          <p:nvPr/>
        </p:nvSpPr>
        <p:spPr bwMode="auto">
          <a:xfrm>
            <a:off x="2411730" y="5630799"/>
            <a:ext cx="252413" cy="252413"/>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solidFill>
          <a:ln>
            <a:noFill/>
          </a:ln>
        </p:spPr>
        <p:txBody>
          <a:bodyPr lIns="68563" tIns="34281" rIns="68563" bIns="34281"/>
          <a:lstStyle/>
          <a:p>
            <a:pPr>
              <a:defRPr/>
            </a:pPr>
            <a:endParaRPr lang="zh-CN" altLang="en-US">
              <a:solidFill>
                <a:schemeClr val="bg1"/>
              </a:solidFill>
              <a:cs typeface="+mn-ea"/>
              <a:sym typeface="+mn-lt"/>
            </a:endParaRPr>
          </a:p>
        </p:txBody>
      </p:sp>
    </p:spTree>
    <p:extLst>
      <p:ext uri="{BB962C8B-B14F-4D97-AF65-F5344CB8AC3E}">
        <p14:creationId xmlns:p14="http://schemas.microsoft.com/office/powerpoint/2010/main" val="27978688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41" presetClass="entr" presetSubtype="0" fill="hold" nodeType="with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par>
                          <p:cTn id="20" fill="hold">
                            <p:stCondLst>
                              <p:cond delay="195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4EEAD2B-1C6F-4A6E-8911-7CA74BCEDC36}"/>
              </a:ext>
            </a:extLst>
          </p:cNvPr>
          <p:cNvSpPr>
            <a:spLocks noGrp="1" noChangeArrowheads="1"/>
          </p:cNvSpPr>
          <p:nvPr>
            <p:ph type="title"/>
          </p:nvPr>
        </p:nvSpPr>
        <p:spPr>
          <a:xfrm>
            <a:off x="1020128" y="231775"/>
            <a:ext cx="6851650" cy="706438"/>
          </a:xfrm>
        </p:spPr>
        <p:txBody>
          <a:bodyPr/>
          <a:lstStyle/>
          <a:p>
            <a:pPr eaLnBrk="1" hangingPunct="1"/>
            <a:r>
              <a:rPr lang="zh-CN" altLang="zh-CN" sz="3200" b="1" dirty="0">
                <a:latin typeface="黑体" panose="02010609060101010101" pitchFamily="49" charset="-122"/>
                <a:ea typeface="黑体" panose="02010609060101010101" pitchFamily="49" charset="-122"/>
              </a:rPr>
              <a:t>准静态过程</a:t>
            </a:r>
            <a:r>
              <a:rPr lang="zh-CN" altLang="zh-CN" sz="3200" b="1" dirty="0">
                <a:latin typeface="黑体" panose="02010609060101010101" pitchFamily="49" charset="-122"/>
              </a:rPr>
              <a:t>（</a:t>
            </a:r>
            <a:r>
              <a:rPr lang="en-US" altLang="zh-CN" sz="3200" b="1" dirty="0"/>
              <a:t>q</a:t>
            </a:r>
            <a:r>
              <a:rPr lang="zh-CN" altLang="zh-CN" sz="3200" b="1" dirty="0"/>
              <a:t>uasistatic process</a:t>
            </a:r>
            <a:r>
              <a:rPr lang="zh-CN" altLang="zh-CN" sz="3200" b="1" dirty="0">
                <a:latin typeface="黑体" panose="02010609060101010101" pitchFamily="49" charset="-122"/>
              </a:rPr>
              <a:t>）</a:t>
            </a:r>
            <a:endParaRPr lang="zh-CN" altLang="zh-CN" sz="3200" b="1" dirty="0">
              <a:solidFill>
                <a:schemeClr val="tx1"/>
              </a:solidFill>
            </a:endParaRPr>
          </a:p>
        </p:txBody>
      </p:sp>
      <p:sp>
        <p:nvSpPr>
          <p:cNvPr id="35843" name="Text Box 3">
            <a:extLst>
              <a:ext uri="{FF2B5EF4-FFF2-40B4-BE49-F238E27FC236}">
                <a16:creationId xmlns:a16="http://schemas.microsoft.com/office/drawing/2014/main" id="{A4458814-278E-497C-8C9E-F21CD8F49710}"/>
              </a:ext>
            </a:extLst>
          </p:cNvPr>
          <p:cNvSpPr txBox="1">
            <a:spLocks noChangeArrowheads="1"/>
          </p:cNvSpPr>
          <p:nvPr/>
        </p:nvSpPr>
        <p:spPr bwMode="auto">
          <a:xfrm>
            <a:off x="566293" y="1252728"/>
            <a:ext cx="8093075" cy="1772793"/>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lnSpc>
                <a:spcPct val="120000"/>
              </a:lnSpc>
            </a:pPr>
            <a:r>
              <a:rPr lang="zh-CN" altLang="zh-CN" sz="2400" dirty="0">
                <a:latin typeface="黑体" panose="02010609060101010101" pitchFamily="49" charset="-122"/>
              </a:rPr>
              <a:t>    在过程进行的每一瞬间，体系都接近于平衡状态，以致在任意选取的短时间</a:t>
            </a:r>
            <a:r>
              <a:rPr lang="zh-CN" altLang="zh-CN" sz="2400" dirty="0">
                <a:latin typeface="Times New Roman" panose="02020603050405020304" pitchFamily="18" charset="0"/>
              </a:rPr>
              <a:t>d</a:t>
            </a:r>
            <a:r>
              <a:rPr lang="zh-CN" altLang="zh-CN" sz="2400" i="1" dirty="0">
                <a:latin typeface="Times New Roman" panose="02020603050405020304" pitchFamily="18" charset="0"/>
              </a:rPr>
              <a:t>t</a:t>
            </a:r>
            <a:r>
              <a:rPr lang="zh-CN" altLang="zh-CN" sz="2400" dirty="0">
                <a:latin typeface="黑体" panose="02010609060101010101" pitchFamily="49" charset="-122"/>
              </a:rPr>
              <a:t>内，状态参量在整个系统的各部分都有确定的值，整个过程可以看成是</a:t>
            </a:r>
            <a:r>
              <a:rPr lang="zh-CN" altLang="zh-CN" sz="2400" dirty="0">
                <a:solidFill>
                  <a:srgbClr val="FF0000"/>
                </a:solidFill>
                <a:latin typeface="黑体" panose="02010609060101010101" pitchFamily="49" charset="-122"/>
              </a:rPr>
              <a:t>由一系列极接近平衡的状态所构成</a:t>
            </a:r>
            <a:r>
              <a:rPr lang="zh-CN" altLang="zh-CN" sz="2400" dirty="0">
                <a:latin typeface="黑体" panose="02010609060101010101" pitchFamily="49" charset="-122"/>
              </a:rPr>
              <a:t>，这种过程称为</a:t>
            </a:r>
            <a:r>
              <a:rPr lang="zh-CN" altLang="zh-CN" sz="2400" dirty="0">
                <a:solidFill>
                  <a:srgbClr val="3333FF"/>
                </a:solidFill>
                <a:latin typeface="黑体" panose="02010609060101010101" pitchFamily="49" charset="-122"/>
              </a:rPr>
              <a:t>准静态过程</a:t>
            </a:r>
            <a:r>
              <a:rPr lang="zh-CN" altLang="zh-CN" sz="2400" dirty="0">
                <a:latin typeface="黑体" panose="02010609060101010101" pitchFamily="49" charset="-122"/>
              </a:rPr>
              <a:t>。</a:t>
            </a:r>
          </a:p>
        </p:txBody>
      </p:sp>
      <p:sp>
        <p:nvSpPr>
          <p:cNvPr id="35844" name="Text Box 4">
            <a:extLst>
              <a:ext uri="{FF2B5EF4-FFF2-40B4-BE49-F238E27FC236}">
                <a16:creationId xmlns:a16="http://schemas.microsoft.com/office/drawing/2014/main" id="{581B77E7-A50D-444A-8D11-305289A9E29C}"/>
              </a:ext>
            </a:extLst>
          </p:cNvPr>
          <p:cNvSpPr txBox="1">
            <a:spLocks noChangeArrowheads="1"/>
          </p:cNvSpPr>
          <p:nvPr/>
        </p:nvSpPr>
        <p:spPr bwMode="auto">
          <a:xfrm>
            <a:off x="576326" y="5331460"/>
            <a:ext cx="8093075" cy="13295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lnSpc>
                <a:spcPct val="120000"/>
              </a:lnSpc>
            </a:pPr>
            <a:r>
              <a:rPr lang="zh-CN" altLang="zh-CN" sz="2400" dirty="0">
                <a:latin typeface="黑体" panose="02010609060101010101" pitchFamily="49" charset="-122"/>
              </a:rPr>
              <a:t>    准静态过程是一种理想过程，实际上是办不到的。</a:t>
            </a:r>
            <a:r>
              <a:rPr lang="zh-CN" altLang="zh-CN" sz="2400" dirty="0">
                <a:solidFill>
                  <a:srgbClr val="FF0000"/>
                </a:solidFill>
                <a:latin typeface="黑体" panose="02010609060101010101" pitchFamily="49" charset="-122"/>
              </a:rPr>
              <a:t>上例无限缓慢地压缩和无限缓慢地膨</a:t>
            </a:r>
            <a:r>
              <a:rPr lang="zh-CN" altLang="zh-CN" sz="2400" dirty="0">
                <a:solidFill>
                  <a:srgbClr val="FF0000"/>
                </a:solidFill>
                <a:latin typeface="Times New Roman" panose="02020603050405020304" pitchFamily="18" charset="0"/>
              </a:rPr>
              <a:t>胀</a:t>
            </a:r>
            <a:r>
              <a:rPr lang="zh-CN" altLang="zh-CN" sz="2400" dirty="0">
                <a:solidFill>
                  <a:srgbClr val="FF0000"/>
                </a:solidFill>
                <a:latin typeface="黑体" panose="02010609060101010101" pitchFamily="49" charset="-122"/>
              </a:rPr>
              <a:t>过程可近似看作为准静态过程。</a:t>
            </a:r>
          </a:p>
        </p:txBody>
      </p:sp>
      <p:grpSp>
        <p:nvGrpSpPr>
          <p:cNvPr id="5" name="组合 4"/>
          <p:cNvGrpSpPr/>
          <p:nvPr/>
        </p:nvGrpSpPr>
        <p:grpSpPr>
          <a:xfrm>
            <a:off x="779039" y="2827217"/>
            <a:ext cx="3299618" cy="2506379"/>
            <a:chOff x="201915" y="2839679"/>
            <a:chExt cx="3299618" cy="2506379"/>
          </a:xfrm>
        </p:grpSpPr>
        <p:grpSp>
          <p:nvGrpSpPr>
            <p:cNvPr id="6" name="组合 5"/>
            <p:cNvGrpSpPr/>
            <p:nvPr/>
          </p:nvGrpSpPr>
          <p:grpSpPr>
            <a:xfrm>
              <a:off x="201915" y="2839679"/>
              <a:ext cx="3299618" cy="2506379"/>
              <a:chOff x="5161281" y="2439123"/>
              <a:chExt cx="3299618" cy="2506379"/>
            </a:xfrm>
          </p:grpSpPr>
          <p:sp>
            <p:nvSpPr>
              <p:cNvPr id="16" name="矩形 15">
                <a:extLst>
                  <a:ext uri="{FF2B5EF4-FFF2-40B4-BE49-F238E27FC236}">
                    <a16:creationId xmlns:a16="http://schemas.microsoft.com/office/drawing/2014/main" id="{B522C885-DAD2-492A-AE43-468CF6A38255}"/>
                  </a:ext>
                </a:extLst>
              </p:cNvPr>
              <p:cNvSpPr/>
              <p:nvPr/>
            </p:nvSpPr>
            <p:spPr>
              <a:xfrm>
                <a:off x="5161281" y="3917781"/>
                <a:ext cx="1205071" cy="504826"/>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a:extLst>
                  <a:ext uri="{FF2B5EF4-FFF2-40B4-BE49-F238E27FC236}">
                    <a16:creationId xmlns:a16="http://schemas.microsoft.com/office/drawing/2014/main" id="{5CB0583E-40FD-4A11-B11C-8B04E7FFFC91}"/>
                  </a:ext>
                </a:extLst>
              </p:cNvPr>
              <p:cNvCxnSpPr>
                <a:cxnSpLocks/>
              </p:cNvCxnSpPr>
              <p:nvPr/>
            </p:nvCxnSpPr>
            <p:spPr>
              <a:xfrm>
                <a:off x="5161281"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BD624475-BA21-4956-BB16-4CE73CD139D9}"/>
                  </a:ext>
                </a:extLst>
              </p:cNvPr>
              <p:cNvCxnSpPr>
                <a:cxnSpLocks/>
              </p:cNvCxnSpPr>
              <p:nvPr/>
            </p:nvCxnSpPr>
            <p:spPr>
              <a:xfrm>
                <a:off x="6366352"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86BD9CFF-614A-4E6C-9A45-620DB7CD0A7F}"/>
                  </a:ext>
                </a:extLst>
              </p:cNvPr>
              <p:cNvSpPr/>
              <p:nvPr/>
            </p:nvSpPr>
            <p:spPr>
              <a:xfrm>
                <a:off x="7255828" y="3657764"/>
                <a:ext cx="1205071" cy="764843"/>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a:extLst>
                  <a:ext uri="{FF2B5EF4-FFF2-40B4-BE49-F238E27FC236}">
                    <a16:creationId xmlns:a16="http://schemas.microsoft.com/office/drawing/2014/main" id="{B9B4E397-9F7A-45D7-B127-3CF47BC3CF64}"/>
                  </a:ext>
                </a:extLst>
              </p:cNvPr>
              <p:cNvCxnSpPr>
                <a:cxnSpLocks/>
              </p:cNvCxnSpPr>
              <p:nvPr/>
            </p:nvCxnSpPr>
            <p:spPr>
              <a:xfrm>
                <a:off x="7255828"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51B067AC-0684-4CD2-A00A-7C4E9F8E8E50}"/>
                  </a:ext>
                </a:extLst>
              </p:cNvPr>
              <p:cNvCxnSpPr>
                <a:cxnSpLocks/>
              </p:cNvCxnSpPr>
              <p:nvPr/>
            </p:nvCxnSpPr>
            <p:spPr>
              <a:xfrm>
                <a:off x="8460899"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D6E7151D-C500-4CDD-95E1-C7FFED1AF53F}"/>
                  </a:ext>
                </a:extLst>
              </p:cNvPr>
              <p:cNvCxnSpPr>
                <a:cxnSpLocks/>
              </p:cNvCxnSpPr>
              <p:nvPr/>
            </p:nvCxnSpPr>
            <p:spPr>
              <a:xfrm>
                <a:off x="5161281" y="3657764"/>
                <a:ext cx="1205071"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3" name="箭头: 右 17">
                <a:extLst>
                  <a:ext uri="{FF2B5EF4-FFF2-40B4-BE49-F238E27FC236}">
                    <a16:creationId xmlns:a16="http://schemas.microsoft.com/office/drawing/2014/main" id="{D2C7467D-195A-47B5-928D-D9622AA0EFDF}"/>
                  </a:ext>
                </a:extLst>
              </p:cNvPr>
              <p:cNvSpPr/>
              <p:nvPr/>
            </p:nvSpPr>
            <p:spPr>
              <a:xfrm>
                <a:off x="6540659" y="3757919"/>
                <a:ext cx="589280" cy="319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4E471F1C-3C3D-45B2-B2D0-515EA1A2ED43}"/>
                  </a:ext>
                </a:extLst>
              </p:cNvPr>
              <p:cNvSpPr/>
              <p:nvPr/>
            </p:nvSpPr>
            <p:spPr>
              <a:xfrm>
                <a:off x="5504688" y="3364992"/>
                <a:ext cx="429768" cy="525197"/>
              </a:xfrm>
              <a:prstGeom prst="rect">
                <a:avLst/>
              </a:prstGeom>
              <a:solidFill>
                <a:srgbClr val="0080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07715791-5C4D-44E2-8966-1B35FACA46F3}"/>
                  </a:ext>
                </a:extLst>
              </p:cNvPr>
              <p:cNvSpPr txBox="1"/>
              <p:nvPr/>
            </p:nvSpPr>
            <p:spPr>
              <a:xfrm>
                <a:off x="5471247" y="2471491"/>
                <a:ext cx="510076"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e</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7DC33D1F-3224-498C-8BD2-D021F05C6D4A}"/>
                  </a:ext>
                </a:extLst>
              </p:cNvPr>
              <p:cNvSpPr txBox="1"/>
              <p:nvPr/>
            </p:nvSpPr>
            <p:spPr>
              <a:xfrm>
                <a:off x="5340969" y="3895405"/>
                <a:ext cx="470000"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i</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8C00849B-E394-464F-BB14-4F1E41E02394}"/>
                  </a:ext>
                </a:extLst>
              </p:cNvPr>
              <p:cNvSpPr txBox="1"/>
              <p:nvPr/>
            </p:nvSpPr>
            <p:spPr>
              <a:xfrm>
                <a:off x="5229168" y="4422282"/>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1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1</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CF844A8D-229F-44EC-BC01-5DCCD8B22AD0}"/>
                  </a:ext>
                </a:extLst>
              </p:cNvPr>
              <p:cNvSpPr txBox="1"/>
              <p:nvPr/>
            </p:nvSpPr>
            <p:spPr>
              <a:xfrm>
                <a:off x="7327608" y="4422282"/>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2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2</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7DC33D1F-3224-498C-8BD2-D021F05C6D4A}"/>
                  </a:ext>
                </a:extLst>
              </p:cNvPr>
              <p:cNvSpPr txBox="1"/>
              <p:nvPr/>
            </p:nvSpPr>
            <p:spPr>
              <a:xfrm>
                <a:off x="5468985" y="3410773"/>
                <a:ext cx="492443" cy="461665"/>
              </a:xfrm>
              <a:prstGeom prst="rect">
                <a:avLst/>
              </a:prstGeom>
              <a:noFill/>
            </p:spPr>
            <p:txBody>
              <a:bodyPr wrap="none" rtlCol="0">
                <a:spAutoFit/>
              </a:bodyPr>
              <a:lstStyle/>
              <a:p>
                <a:r>
                  <a:rPr lang="zh-CN" altLang="en-US" sz="2400" b="1" dirty="0">
                    <a:latin typeface="Times New Roman" panose="02020603050405020304" pitchFamily="18" charset="0"/>
                    <a:cs typeface="Times New Roman" panose="02020603050405020304" pitchFamily="18" charset="0"/>
                  </a:rPr>
                  <a:t>水</a:t>
                </a:r>
                <a:endParaRPr lang="zh-CN" altLang="en-US" sz="2400" b="1" baseline="-25000" dirty="0">
                  <a:latin typeface="Times New Roman" panose="02020603050405020304" pitchFamily="18" charset="0"/>
                  <a:cs typeface="Times New Roman" panose="02020603050405020304" pitchFamily="18" charset="0"/>
                </a:endParaRPr>
              </a:p>
            </p:txBody>
          </p:sp>
          <p:sp>
            <p:nvSpPr>
              <p:cNvPr id="30" name="矩形 29">
                <a:extLst>
                  <a:ext uri="{FF2B5EF4-FFF2-40B4-BE49-F238E27FC236}">
                    <a16:creationId xmlns:a16="http://schemas.microsoft.com/office/drawing/2014/main" id="{4E471F1C-3C3D-45B2-B2D0-515EA1A2ED43}"/>
                  </a:ext>
                </a:extLst>
              </p:cNvPr>
              <p:cNvSpPr/>
              <p:nvPr/>
            </p:nvSpPr>
            <p:spPr>
              <a:xfrm>
                <a:off x="7632161" y="3494478"/>
                <a:ext cx="429768" cy="170557"/>
              </a:xfrm>
              <a:prstGeom prst="rect">
                <a:avLst/>
              </a:prstGeom>
              <a:solidFill>
                <a:srgbClr val="0080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7DC33D1F-3224-498C-8BD2-D021F05C6D4A}"/>
                  </a:ext>
                </a:extLst>
              </p:cNvPr>
              <p:cNvSpPr txBox="1"/>
              <p:nvPr/>
            </p:nvSpPr>
            <p:spPr>
              <a:xfrm>
                <a:off x="7596458" y="3185619"/>
                <a:ext cx="184731" cy="338554"/>
              </a:xfrm>
              <a:prstGeom prst="rect">
                <a:avLst/>
              </a:prstGeom>
              <a:noFill/>
            </p:spPr>
            <p:txBody>
              <a:bodyPr wrap="none" rtlCol="0">
                <a:spAutoFit/>
              </a:bodyPr>
              <a:lstStyle/>
              <a:p>
                <a:endParaRPr lang="zh-CN" altLang="en-US" sz="2400" b="1" baseline="-25000"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07715791-5C4D-44E2-8966-1B35FACA46F3}"/>
                  </a:ext>
                </a:extLst>
              </p:cNvPr>
              <p:cNvSpPr txBox="1"/>
              <p:nvPr/>
            </p:nvSpPr>
            <p:spPr>
              <a:xfrm>
                <a:off x="6215713" y="2439123"/>
                <a:ext cx="1479892" cy="523220"/>
              </a:xfrm>
              <a:prstGeom prst="rect">
                <a:avLst/>
              </a:prstGeom>
              <a:noFill/>
            </p:spPr>
            <p:txBody>
              <a:bodyPr wrap="none" rtlCol="0">
                <a:spAutoFit/>
              </a:bodyPr>
              <a:lstStyle/>
              <a:p>
                <a:r>
                  <a:rPr lang="en-US" altLang="zh-CN" sz="2800" b="1" i="1" dirty="0" err="1" smtClean="0">
                    <a:latin typeface="Times New Roman" panose="02020603050405020304" pitchFamily="18" charset="0"/>
                    <a:cs typeface="Times New Roman" panose="02020603050405020304" pitchFamily="18" charset="0"/>
                  </a:rPr>
                  <a:t>P</a:t>
                </a:r>
                <a:r>
                  <a:rPr lang="en-US" altLang="zh-CN" sz="2800" b="1" i="1" baseline="-25000" dirty="0" err="1" smtClean="0">
                    <a:latin typeface="Times New Roman" panose="02020603050405020304" pitchFamily="18" charset="0"/>
                    <a:cs typeface="Times New Roman" panose="02020603050405020304" pitchFamily="18" charset="0"/>
                  </a:rPr>
                  <a:t>e</a:t>
                </a:r>
                <a:r>
                  <a:rPr lang="en-US" altLang="zh-CN" sz="2800" b="1" i="1" dirty="0" smtClean="0">
                    <a:latin typeface="Times New Roman" panose="02020603050405020304" pitchFamily="18" charset="0"/>
                    <a:cs typeface="Times New Roman" panose="02020603050405020304" pitchFamily="18" charset="0"/>
                  </a:rPr>
                  <a:t>=P</a:t>
                </a:r>
                <a:r>
                  <a:rPr lang="en-US" altLang="zh-CN" sz="2800" b="1" i="1" baseline="-25000" dirty="0" smtClean="0">
                    <a:latin typeface="Times New Roman" panose="02020603050405020304" pitchFamily="18" charset="0"/>
                    <a:cs typeface="Times New Roman" panose="02020603050405020304" pitchFamily="18" charset="0"/>
                  </a:rPr>
                  <a:t>i</a:t>
                </a:r>
                <a:r>
                  <a:rPr lang="en-US" altLang="zh-CN" sz="2800" b="1" i="1" dirty="0" smtClean="0">
                    <a:latin typeface="Times New Roman" panose="02020603050405020304" pitchFamily="18" charset="0"/>
                    <a:cs typeface="Times New Roman" panose="02020603050405020304" pitchFamily="18" charset="0"/>
                  </a:rPr>
                  <a:t>-</a:t>
                </a:r>
                <a:r>
                  <a:rPr lang="en-US" altLang="zh-CN" sz="2800" b="1" i="1" dirty="0" err="1" smtClean="0">
                    <a:latin typeface="Times New Roman" panose="02020603050405020304" pitchFamily="18" charset="0"/>
                    <a:cs typeface="Times New Roman" panose="02020603050405020304" pitchFamily="18" charset="0"/>
                  </a:rPr>
                  <a:t>dp</a:t>
                </a:r>
                <a:endParaRPr lang="zh-CN" altLang="en-US" sz="2800" b="1" i="1" baseline="-25000" dirty="0">
                  <a:latin typeface="Times New Roman" panose="02020603050405020304" pitchFamily="18" charset="0"/>
                  <a:cs typeface="Times New Roman" panose="02020603050405020304" pitchFamily="18" charset="0"/>
                </a:endParaRPr>
              </a:p>
            </p:txBody>
          </p:sp>
        </p:grpSp>
        <p:cxnSp>
          <p:nvCxnSpPr>
            <p:cNvPr id="7" name="直接连接符 6"/>
            <p:cNvCxnSpPr/>
            <p:nvPr/>
          </p:nvCxnSpPr>
          <p:spPr>
            <a:xfrm flipV="1">
              <a:off x="545322" y="3491228"/>
              <a:ext cx="0" cy="34747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975090" y="3491228"/>
              <a:ext cx="0" cy="34747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764778" y="3280916"/>
              <a:ext cx="356616" cy="3749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椭圆 9"/>
            <p:cNvSpPr/>
            <p:nvPr/>
          </p:nvSpPr>
          <p:spPr>
            <a:xfrm>
              <a:off x="710962" y="3407511"/>
              <a:ext cx="45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22007" y="3417466"/>
              <a:ext cx="45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flipV="1">
              <a:off x="641947" y="3628530"/>
              <a:ext cx="50544" cy="55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flipV="1">
              <a:off x="739207" y="3546586"/>
              <a:ext cx="50544" cy="55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V="1">
              <a:off x="2672795" y="3380397"/>
              <a:ext cx="0" cy="54101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102563" y="3371207"/>
              <a:ext cx="0" cy="55020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4786474" y="2743486"/>
            <a:ext cx="3357639" cy="2648672"/>
            <a:chOff x="201915" y="2697386"/>
            <a:chExt cx="3357639" cy="2648672"/>
          </a:xfrm>
        </p:grpSpPr>
        <p:grpSp>
          <p:nvGrpSpPr>
            <p:cNvPr id="34" name="组合 33"/>
            <p:cNvGrpSpPr/>
            <p:nvPr/>
          </p:nvGrpSpPr>
          <p:grpSpPr>
            <a:xfrm>
              <a:off x="201915" y="2697386"/>
              <a:ext cx="3299618" cy="2648672"/>
              <a:chOff x="5161281" y="2296830"/>
              <a:chExt cx="3299618" cy="2648672"/>
            </a:xfrm>
          </p:grpSpPr>
          <p:sp>
            <p:nvSpPr>
              <p:cNvPr id="44" name="矩形 43">
                <a:extLst>
                  <a:ext uri="{FF2B5EF4-FFF2-40B4-BE49-F238E27FC236}">
                    <a16:creationId xmlns:a16="http://schemas.microsoft.com/office/drawing/2014/main" id="{B522C885-DAD2-492A-AE43-468CF6A38255}"/>
                  </a:ext>
                </a:extLst>
              </p:cNvPr>
              <p:cNvSpPr/>
              <p:nvPr/>
            </p:nvSpPr>
            <p:spPr>
              <a:xfrm>
                <a:off x="5161281" y="3917781"/>
                <a:ext cx="1205071" cy="504826"/>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a:extLst>
                  <a:ext uri="{FF2B5EF4-FFF2-40B4-BE49-F238E27FC236}">
                    <a16:creationId xmlns:a16="http://schemas.microsoft.com/office/drawing/2014/main" id="{5CB0583E-40FD-4A11-B11C-8B04E7FFFC91}"/>
                  </a:ext>
                </a:extLst>
              </p:cNvPr>
              <p:cNvCxnSpPr>
                <a:cxnSpLocks/>
              </p:cNvCxnSpPr>
              <p:nvPr/>
            </p:nvCxnSpPr>
            <p:spPr>
              <a:xfrm>
                <a:off x="5161281"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BD624475-BA21-4956-BB16-4CE73CD139D9}"/>
                  </a:ext>
                </a:extLst>
              </p:cNvPr>
              <p:cNvCxnSpPr>
                <a:cxnSpLocks/>
              </p:cNvCxnSpPr>
              <p:nvPr/>
            </p:nvCxnSpPr>
            <p:spPr>
              <a:xfrm>
                <a:off x="6366352"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86BD9CFF-614A-4E6C-9A45-620DB7CD0A7F}"/>
                  </a:ext>
                </a:extLst>
              </p:cNvPr>
              <p:cNvSpPr/>
              <p:nvPr/>
            </p:nvSpPr>
            <p:spPr>
              <a:xfrm>
                <a:off x="7255828" y="3657764"/>
                <a:ext cx="1205071" cy="764843"/>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a:extLst>
                  <a:ext uri="{FF2B5EF4-FFF2-40B4-BE49-F238E27FC236}">
                    <a16:creationId xmlns:a16="http://schemas.microsoft.com/office/drawing/2014/main" id="{B9B4E397-9F7A-45D7-B127-3CF47BC3CF64}"/>
                  </a:ext>
                </a:extLst>
              </p:cNvPr>
              <p:cNvCxnSpPr>
                <a:cxnSpLocks/>
              </p:cNvCxnSpPr>
              <p:nvPr/>
            </p:nvCxnSpPr>
            <p:spPr>
              <a:xfrm>
                <a:off x="7255828"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51B067AC-0684-4CD2-A00A-7C4E9F8E8E50}"/>
                  </a:ext>
                </a:extLst>
              </p:cNvPr>
              <p:cNvCxnSpPr>
                <a:cxnSpLocks/>
              </p:cNvCxnSpPr>
              <p:nvPr/>
            </p:nvCxnSpPr>
            <p:spPr>
              <a:xfrm>
                <a:off x="8460899" y="3239920"/>
                <a:ext cx="0" cy="772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D6E7151D-C500-4CDD-95E1-C7FFED1AF53F}"/>
                  </a:ext>
                </a:extLst>
              </p:cNvPr>
              <p:cNvCxnSpPr>
                <a:cxnSpLocks/>
              </p:cNvCxnSpPr>
              <p:nvPr/>
            </p:nvCxnSpPr>
            <p:spPr>
              <a:xfrm>
                <a:off x="5161281" y="3657764"/>
                <a:ext cx="1205071"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1" name="箭头: 右 17">
                <a:extLst>
                  <a:ext uri="{FF2B5EF4-FFF2-40B4-BE49-F238E27FC236}">
                    <a16:creationId xmlns:a16="http://schemas.microsoft.com/office/drawing/2014/main" id="{D2C7467D-195A-47B5-928D-D9622AA0EFDF}"/>
                  </a:ext>
                </a:extLst>
              </p:cNvPr>
              <p:cNvSpPr/>
              <p:nvPr/>
            </p:nvSpPr>
            <p:spPr>
              <a:xfrm rot="10800000">
                <a:off x="6540659" y="3757919"/>
                <a:ext cx="589280" cy="319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4E471F1C-3C3D-45B2-B2D0-515EA1A2ED43}"/>
                  </a:ext>
                </a:extLst>
              </p:cNvPr>
              <p:cNvSpPr/>
              <p:nvPr/>
            </p:nvSpPr>
            <p:spPr>
              <a:xfrm>
                <a:off x="5504688" y="3364992"/>
                <a:ext cx="429768" cy="525197"/>
              </a:xfrm>
              <a:prstGeom prst="rect">
                <a:avLst/>
              </a:prstGeom>
              <a:solidFill>
                <a:srgbClr val="0080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a:extLst>
                  <a:ext uri="{FF2B5EF4-FFF2-40B4-BE49-F238E27FC236}">
                    <a16:creationId xmlns:a16="http://schemas.microsoft.com/office/drawing/2014/main" id="{07715791-5C4D-44E2-8966-1B35FACA46F3}"/>
                  </a:ext>
                </a:extLst>
              </p:cNvPr>
              <p:cNvSpPr txBox="1"/>
              <p:nvPr/>
            </p:nvSpPr>
            <p:spPr>
              <a:xfrm>
                <a:off x="7659642" y="2296830"/>
                <a:ext cx="510076"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e</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54" name="文本框 53">
                <a:extLst>
                  <a:ext uri="{FF2B5EF4-FFF2-40B4-BE49-F238E27FC236}">
                    <a16:creationId xmlns:a16="http://schemas.microsoft.com/office/drawing/2014/main" id="{7DC33D1F-3224-498C-8BD2-D021F05C6D4A}"/>
                  </a:ext>
                </a:extLst>
              </p:cNvPr>
              <p:cNvSpPr txBox="1"/>
              <p:nvPr/>
            </p:nvSpPr>
            <p:spPr>
              <a:xfrm>
                <a:off x="5340969" y="3895405"/>
                <a:ext cx="470000"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i</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55" name="文本框 54">
                <a:extLst>
                  <a:ext uri="{FF2B5EF4-FFF2-40B4-BE49-F238E27FC236}">
                    <a16:creationId xmlns:a16="http://schemas.microsoft.com/office/drawing/2014/main" id="{8C00849B-E394-464F-BB14-4F1E41E02394}"/>
                  </a:ext>
                </a:extLst>
              </p:cNvPr>
              <p:cNvSpPr txBox="1"/>
              <p:nvPr/>
            </p:nvSpPr>
            <p:spPr>
              <a:xfrm>
                <a:off x="5229168" y="4422282"/>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1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1</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56" name="文本框 55">
                <a:extLst>
                  <a:ext uri="{FF2B5EF4-FFF2-40B4-BE49-F238E27FC236}">
                    <a16:creationId xmlns:a16="http://schemas.microsoft.com/office/drawing/2014/main" id="{CF844A8D-229F-44EC-BC01-5DCCD8B22AD0}"/>
                  </a:ext>
                </a:extLst>
              </p:cNvPr>
              <p:cNvSpPr txBox="1"/>
              <p:nvPr/>
            </p:nvSpPr>
            <p:spPr>
              <a:xfrm>
                <a:off x="7327608" y="4422282"/>
                <a:ext cx="1061509" cy="523220"/>
              </a:xfrm>
              <a:prstGeom prst="rect">
                <a:avLst/>
              </a:prstGeom>
              <a:noFill/>
            </p:spPr>
            <p:txBody>
              <a:bodyPr wrap="none" rtlCol="0">
                <a:spAutoFit/>
              </a:bodyPr>
              <a:lstStyle/>
              <a:p>
                <a:r>
                  <a:rPr lang="en-US" altLang="zh-CN" sz="2800" b="1" i="1" dirty="0">
                    <a:latin typeface="Times New Roman" panose="02020603050405020304" pitchFamily="18" charset="0"/>
                    <a:cs typeface="Times New Roman" panose="02020603050405020304" pitchFamily="18" charset="0"/>
                  </a:rPr>
                  <a:t>P</a:t>
                </a:r>
                <a:r>
                  <a:rPr lang="en-US" altLang="zh-CN" sz="2800" b="1" i="1" baseline="-25000" dirty="0">
                    <a:latin typeface="Times New Roman" panose="02020603050405020304" pitchFamily="18" charset="0"/>
                    <a:cs typeface="Times New Roman" panose="02020603050405020304" pitchFamily="18" charset="0"/>
                  </a:rPr>
                  <a:t>2   </a:t>
                </a:r>
                <a:r>
                  <a:rPr lang="en-US" altLang="zh-CN" sz="2800" b="1" i="1" dirty="0">
                    <a:latin typeface="Times New Roman" panose="02020603050405020304" pitchFamily="18" charset="0"/>
                    <a:cs typeface="Times New Roman" panose="02020603050405020304" pitchFamily="18" charset="0"/>
                  </a:rPr>
                  <a:t>V</a:t>
                </a:r>
                <a:r>
                  <a:rPr lang="en-US" altLang="zh-CN" sz="2800" b="1" i="1" baseline="-25000" dirty="0">
                    <a:latin typeface="Times New Roman" panose="02020603050405020304" pitchFamily="18" charset="0"/>
                    <a:cs typeface="Times New Roman" panose="02020603050405020304" pitchFamily="18" charset="0"/>
                  </a:rPr>
                  <a:t>2</a:t>
                </a:r>
                <a:endParaRPr lang="zh-CN" altLang="en-US" sz="2800" b="1" i="1" baseline="-25000" dirty="0">
                  <a:latin typeface="Times New Roman" panose="02020603050405020304" pitchFamily="18" charset="0"/>
                  <a:cs typeface="Times New Roman" panose="02020603050405020304" pitchFamily="18" charset="0"/>
                </a:endParaRPr>
              </a:p>
            </p:txBody>
          </p:sp>
          <p:sp>
            <p:nvSpPr>
              <p:cNvPr id="57" name="文本框 56">
                <a:extLst>
                  <a:ext uri="{FF2B5EF4-FFF2-40B4-BE49-F238E27FC236}">
                    <a16:creationId xmlns:a16="http://schemas.microsoft.com/office/drawing/2014/main" id="{7DC33D1F-3224-498C-8BD2-D021F05C6D4A}"/>
                  </a:ext>
                </a:extLst>
              </p:cNvPr>
              <p:cNvSpPr txBox="1"/>
              <p:nvPr/>
            </p:nvSpPr>
            <p:spPr>
              <a:xfrm>
                <a:off x="5468985" y="3410773"/>
                <a:ext cx="492443" cy="461665"/>
              </a:xfrm>
              <a:prstGeom prst="rect">
                <a:avLst/>
              </a:prstGeom>
              <a:noFill/>
            </p:spPr>
            <p:txBody>
              <a:bodyPr wrap="none" rtlCol="0">
                <a:spAutoFit/>
              </a:bodyPr>
              <a:lstStyle/>
              <a:p>
                <a:r>
                  <a:rPr lang="zh-CN" altLang="en-US" sz="2400" b="1" dirty="0">
                    <a:latin typeface="Times New Roman" panose="02020603050405020304" pitchFamily="18" charset="0"/>
                    <a:cs typeface="Times New Roman" panose="02020603050405020304" pitchFamily="18" charset="0"/>
                  </a:rPr>
                  <a:t>水</a:t>
                </a:r>
                <a:endParaRPr lang="zh-CN" altLang="en-US" sz="2400" b="1" baseline="-25000" dirty="0">
                  <a:latin typeface="Times New Roman" panose="02020603050405020304" pitchFamily="18" charset="0"/>
                  <a:cs typeface="Times New Roman" panose="02020603050405020304" pitchFamily="18" charset="0"/>
                </a:endParaRPr>
              </a:p>
            </p:txBody>
          </p:sp>
          <p:sp>
            <p:nvSpPr>
              <p:cNvPr id="58" name="矩形 57">
                <a:extLst>
                  <a:ext uri="{FF2B5EF4-FFF2-40B4-BE49-F238E27FC236}">
                    <a16:creationId xmlns:a16="http://schemas.microsoft.com/office/drawing/2014/main" id="{4E471F1C-3C3D-45B2-B2D0-515EA1A2ED43}"/>
                  </a:ext>
                </a:extLst>
              </p:cNvPr>
              <p:cNvSpPr/>
              <p:nvPr/>
            </p:nvSpPr>
            <p:spPr>
              <a:xfrm>
                <a:off x="7632161" y="3494478"/>
                <a:ext cx="429768" cy="170557"/>
              </a:xfrm>
              <a:prstGeom prst="rect">
                <a:avLst/>
              </a:prstGeom>
              <a:solidFill>
                <a:srgbClr val="0080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a:extLst>
                  <a:ext uri="{FF2B5EF4-FFF2-40B4-BE49-F238E27FC236}">
                    <a16:creationId xmlns:a16="http://schemas.microsoft.com/office/drawing/2014/main" id="{7DC33D1F-3224-498C-8BD2-D021F05C6D4A}"/>
                  </a:ext>
                </a:extLst>
              </p:cNvPr>
              <p:cNvSpPr txBox="1"/>
              <p:nvPr/>
            </p:nvSpPr>
            <p:spPr>
              <a:xfrm>
                <a:off x="7596458" y="3185619"/>
                <a:ext cx="184731" cy="338554"/>
              </a:xfrm>
              <a:prstGeom prst="rect">
                <a:avLst/>
              </a:prstGeom>
              <a:noFill/>
            </p:spPr>
            <p:txBody>
              <a:bodyPr wrap="none" rtlCol="0">
                <a:spAutoFit/>
              </a:bodyPr>
              <a:lstStyle/>
              <a:p>
                <a:endParaRPr lang="zh-CN" altLang="en-US" sz="2400" b="1" baseline="-25000" dirty="0">
                  <a:latin typeface="Times New Roman" panose="02020603050405020304" pitchFamily="18" charset="0"/>
                  <a:cs typeface="Times New Roman" panose="02020603050405020304" pitchFamily="18" charset="0"/>
                </a:endParaRPr>
              </a:p>
            </p:txBody>
          </p:sp>
          <p:sp>
            <p:nvSpPr>
              <p:cNvPr id="60" name="文本框 59">
                <a:extLst>
                  <a:ext uri="{FF2B5EF4-FFF2-40B4-BE49-F238E27FC236}">
                    <a16:creationId xmlns:a16="http://schemas.microsoft.com/office/drawing/2014/main" id="{07715791-5C4D-44E2-8966-1B35FACA46F3}"/>
                  </a:ext>
                </a:extLst>
              </p:cNvPr>
              <p:cNvSpPr txBox="1"/>
              <p:nvPr/>
            </p:nvSpPr>
            <p:spPr>
              <a:xfrm>
                <a:off x="5722554" y="2346656"/>
                <a:ext cx="1564852" cy="523220"/>
              </a:xfrm>
              <a:prstGeom prst="rect">
                <a:avLst/>
              </a:prstGeom>
              <a:noFill/>
            </p:spPr>
            <p:txBody>
              <a:bodyPr wrap="none" rtlCol="0">
                <a:spAutoFit/>
              </a:bodyPr>
              <a:lstStyle/>
              <a:p>
                <a:r>
                  <a:rPr lang="en-US" altLang="zh-CN" sz="2800" b="1" i="1" dirty="0" err="1" smtClean="0">
                    <a:latin typeface="Times New Roman" panose="02020603050405020304" pitchFamily="18" charset="0"/>
                    <a:cs typeface="Times New Roman" panose="02020603050405020304" pitchFamily="18" charset="0"/>
                  </a:rPr>
                  <a:t>P</a:t>
                </a:r>
                <a:r>
                  <a:rPr lang="en-US" altLang="zh-CN" sz="2800" b="1" i="1" baseline="-25000" dirty="0" err="1" smtClean="0">
                    <a:latin typeface="Times New Roman" panose="02020603050405020304" pitchFamily="18" charset="0"/>
                    <a:cs typeface="Times New Roman" panose="02020603050405020304" pitchFamily="18" charset="0"/>
                  </a:rPr>
                  <a:t>e</a:t>
                </a:r>
                <a:r>
                  <a:rPr lang="en-US" altLang="zh-CN" sz="2800" b="1" i="1" dirty="0" smtClean="0">
                    <a:latin typeface="Times New Roman" panose="02020603050405020304" pitchFamily="18" charset="0"/>
                    <a:cs typeface="Times New Roman" panose="02020603050405020304" pitchFamily="18" charset="0"/>
                  </a:rPr>
                  <a:t>=</a:t>
                </a:r>
                <a:r>
                  <a:rPr lang="en-US" altLang="zh-CN" sz="2800" b="1" i="1" dirty="0" err="1" smtClean="0">
                    <a:latin typeface="Times New Roman" panose="02020603050405020304" pitchFamily="18" charset="0"/>
                    <a:cs typeface="Times New Roman" panose="02020603050405020304" pitchFamily="18" charset="0"/>
                  </a:rPr>
                  <a:t>P</a:t>
                </a:r>
                <a:r>
                  <a:rPr lang="en-US" altLang="zh-CN" sz="2800" b="1" i="1" baseline="-25000" dirty="0" err="1" smtClean="0">
                    <a:latin typeface="Times New Roman" panose="02020603050405020304" pitchFamily="18" charset="0"/>
                    <a:cs typeface="Times New Roman" panose="02020603050405020304" pitchFamily="18" charset="0"/>
                  </a:rPr>
                  <a:t>i</a:t>
                </a:r>
                <a:r>
                  <a:rPr lang="en-US" altLang="zh-CN" sz="2800" b="1" i="1" dirty="0" err="1" smtClean="0">
                    <a:latin typeface="Times New Roman" panose="02020603050405020304" pitchFamily="18" charset="0"/>
                    <a:cs typeface="Times New Roman" panose="02020603050405020304" pitchFamily="18" charset="0"/>
                  </a:rPr>
                  <a:t>+dp</a:t>
                </a:r>
                <a:endParaRPr lang="zh-CN" altLang="en-US" sz="2800" b="1" i="1" baseline="-25000" dirty="0">
                  <a:latin typeface="Times New Roman" panose="02020603050405020304" pitchFamily="18" charset="0"/>
                  <a:cs typeface="Times New Roman" panose="02020603050405020304" pitchFamily="18" charset="0"/>
                </a:endParaRPr>
              </a:p>
            </p:txBody>
          </p:sp>
        </p:grpSp>
        <p:cxnSp>
          <p:nvCxnSpPr>
            <p:cNvPr id="35" name="直接连接符 34"/>
            <p:cNvCxnSpPr/>
            <p:nvPr/>
          </p:nvCxnSpPr>
          <p:spPr>
            <a:xfrm flipV="1">
              <a:off x="545322" y="3491228"/>
              <a:ext cx="0" cy="34747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975090" y="3491228"/>
              <a:ext cx="0" cy="34747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a:off x="2884857" y="3142112"/>
              <a:ext cx="355993" cy="4599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椭圆 37"/>
            <p:cNvSpPr/>
            <p:nvPr/>
          </p:nvSpPr>
          <p:spPr>
            <a:xfrm>
              <a:off x="3402789" y="2862979"/>
              <a:ext cx="45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513834" y="2872934"/>
              <a:ext cx="45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V="1">
              <a:off x="3333774" y="3083998"/>
              <a:ext cx="50544" cy="55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V="1">
              <a:off x="3431034" y="3002054"/>
              <a:ext cx="50544" cy="55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p:nvCxnSpPr>
          <p:spPr>
            <a:xfrm flipV="1">
              <a:off x="2672795" y="3380397"/>
              <a:ext cx="0" cy="54101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3102563" y="3371207"/>
              <a:ext cx="0" cy="55020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linds(vertical)">
                                      <p:cBhvr>
                                        <p:cTn id="7" dur="5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blinds(vertical)">
                                      <p:cBhvr>
                                        <p:cTn id="12"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EEAD2B-1C6F-4A6E-8911-7CA74BCEDC36}"/>
              </a:ext>
            </a:extLst>
          </p:cNvPr>
          <p:cNvSpPr>
            <a:spLocks noGrp="1" noChangeArrowheads="1"/>
          </p:cNvSpPr>
          <p:nvPr>
            <p:ph type="title"/>
          </p:nvPr>
        </p:nvSpPr>
        <p:spPr>
          <a:xfrm>
            <a:off x="1020128" y="231775"/>
            <a:ext cx="6851650" cy="706438"/>
          </a:xfrm>
        </p:spPr>
        <p:txBody>
          <a:bodyPr/>
          <a:lstStyle/>
          <a:p>
            <a:pPr eaLnBrk="1" hangingPunct="1"/>
            <a:r>
              <a:rPr lang="zh-CN" altLang="zh-CN" sz="3200" b="1" dirty="0">
                <a:latin typeface="黑体" panose="02010609060101010101" pitchFamily="49" charset="-122"/>
                <a:ea typeface="黑体" panose="02010609060101010101" pitchFamily="49" charset="-122"/>
              </a:rPr>
              <a:t>准静态过程</a:t>
            </a:r>
            <a:r>
              <a:rPr lang="zh-CN" altLang="zh-CN" sz="3200" b="1" dirty="0">
                <a:latin typeface="黑体" panose="02010609060101010101" pitchFamily="49" charset="-122"/>
              </a:rPr>
              <a:t>（</a:t>
            </a:r>
            <a:r>
              <a:rPr lang="en-US" altLang="zh-CN" sz="3200" b="1" dirty="0"/>
              <a:t>q</a:t>
            </a:r>
            <a:r>
              <a:rPr lang="zh-CN" altLang="zh-CN" sz="3200" b="1" dirty="0"/>
              <a:t>uasistatic process</a:t>
            </a:r>
            <a:r>
              <a:rPr lang="zh-CN" altLang="zh-CN" sz="3200" b="1" dirty="0">
                <a:latin typeface="黑体" panose="02010609060101010101" pitchFamily="49" charset="-122"/>
              </a:rPr>
              <a:t>）</a:t>
            </a:r>
            <a:endParaRPr lang="zh-CN" altLang="zh-CN" sz="3200" b="1" dirty="0">
              <a:solidFill>
                <a:schemeClr val="tx1"/>
              </a:solidFill>
            </a:endParaRPr>
          </a:p>
        </p:txBody>
      </p:sp>
      <p:sp>
        <p:nvSpPr>
          <p:cNvPr id="4" name="Text Box 3">
            <a:extLst>
              <a:ext uri="{FF2B5EF4-FFF2-40B4-BE49-F238E27FC236}">
                <a16:creationId xmlns:a16="http://schemas.microsoft.com/office/drawing/2014/main" id="{A4458814-278E-497C-8C9E-F21CD8F49710}"/>
              </a:ext>
            </a:extLst>
          </p:cNvPr>
          <p:cNvSpPr txBox="1">
            <a:spLocks noChangeArrowheads="1"/>
          </p:cNvSpPr>
          <p:nvPr/>
        </p:nvSpPr>
        <p:spPr bwMode="auto">
          <a:xfrm>
            <a:off x="518792" y="1739616"/>
            <a:ext cx="8093075" cy="2215991"/>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lnSpc>
                <a:spcPct val="120000"/>
              </a:lnSpc>
            </a:pPr>
            <a:r>
              <a:rPr lang="zh-CN" altLang="en-US" sz="2400" dirty="0" smtClean="0">
                <a:latin typeface="黑体" panose="02010609060101010101" pitchFamily="49" charset="-122"/>
              </a:rPr>
              <a:t>特点：</a:t>
            </a:r>
            <a:endParaRPr lang="en-US" altLang="zh-CN" sz="2400" dirty="0" smtClean="0">
              <a:latin typeface="黑体" panose="02010609060101010101" pitchFamily="49" charset="-122"/>
            </a:endParaRPr>
          </a:p>
          <a:p>
            <a:pPr eaLnBrk="1" fontAlgn="t" hangingPunct="1">
              <a:lnSpc>
                <a:spcPct val="120000"/>
              </a:lnSpc>
            </a:pPr>
            <a:r>
              <a:rPr lang="en-US" altLang="zh-CN" sz="2400" dirty="0">
                <a:latin typeface="黑体" panose="02010609060101010101" pitchFamily="49" charset="-122"/>
              </a:rPr>
              <a:t> </a:t>
            </a:r>
            <a:r>
              <a:rPr lang="en-US" altLang="zh-CN" sz="2400" dirty="0" smtClean="0">
                <a:latin typeface="黑体" panose="02010609060101010101" pitchFamily="49" charset="-122"/>
              </a:rPr>
              <a:t>     </a:t>
            </a:r>
            <a:r>
              <a:rPr lang="zh-CN" altLang="en-US" sz="2400" dirty="0" smtClean="0">
                <a:latin typeface="黑体" panose="02010609060101010101" pitchFamily="49" charset="-122"/>
              </a:rPr>
              <a:t>过程非常慢，速度趋于零</a:t>
            </a:r>
            <a:endParaRPr lang="en-US" altLang="zh-CN" sz="2400" dirty="0" smtClean="0">
              <a:latin typeface="黑体" panose="02010609060101010101" pitchFamily="49" charset="-122"/>
            </a:endParaRPr>
          </a:p>
          <a:p>
            <a:pPr eaLnBrk="1" fontAlgn="t" hangingPunct="1">
              <a:lnSpc>
                <a:spcPct val="120000"/>
              </a:lnSpc>
            </a:pPr>
            <a:r>
              <a:rPr lang="en-US" altLang="zh-CN" sz="2400" dirty="0">
                <a:latin typeface="黑体" panose="02010609060101010101" pitchFamily="49" charset="-122"/>
              </a:rPr>
              <a:t> </a:t>
            </a:r>
            <a:r>
              <a:rPr lang="en-US" altLang="zh-CN" sz="2400" dirty="0" smtClean="0">
                <a:latin typeface="黑体" panose="02010609060101010101" pitchFamily="49" charset="-122"/>
              </a:rPr>
              <a:t>     </a:t>
            </a:r>
            <a:r>
              <a:rPr lang="zh-CN" altLang="en-US" sz="2400" dirty="0" smtClean="0">
                <a:latin typeface="黑体" panose="02010609060101010101" pitchFamily="49" charset="-122"/>
              </a:rPr>
              <a:t>完成该过程时间很长很长</a:t>
            </a:r>
            <a:endParaRPr lang="en-US" altLang="zh-CN" sz="2400" dirty="0" smtClean="0">
              <a:latin typeface="黑体" panose="02010609060101010101" pitchFamily="49" charset="-122"/>
            </a:endParaRPr>
          </a:p>
          <a:p>
            <a:pPr eaLnBrk="1" fontAlgn="t" hangingPunct="1">
              <a:lnSpc>
                <a:spcPct val="120000"/>
              </a:lnSpc>
            </a:pPr>
            <a:endParaRPr lang="en-US" altLang="zh-CN" sz="2400" dirty="0" smtClean="0">
              <a:latin typeface="黑体" panose="02010609060101010101" pitchFamily="49" charset="-122"/>
            </a:endParaRPr>
          </a:p>
          <a:p>
            <a:pPr eaLnBrk="1" fontAlgn="t" hangingPunct="1">
              <a:lnSpc>
                <a:spcPct val="120000"/>
              </a:lnSpc>
            </a:pPr>
            <a:r>
              <a:rPr lang="zh-CN" altLang="en-US" sz="2400" dirty="0" smtClean="0">
                <a:latin typeface="黑体" panose="02010609060101010101" pitchFamily="49" charset="-122"/>
              </a:rPr>
              <a:t>准静态过程是理想过程，实际上是办不到的。</a:t>
            </a:r>
            <a:endParaRPr lang="zh-CN" altLang="zh-CN" sz="2400" dirty="0">
              <a:latin typeface="黑体" panose="02010609060101010101" pitchFamily="49" charset="-122"/>
            </a:endParaRPr>
          </a:p>
        </p:txBody>
      </p:sp>
      <p:sp>
        <p:nvSpPr>
          <p:cNvPr id="5" name="Text Box 3">
            <a:extLst>
              <a:ext uri="{FF2B5EF4-FFF2-40B4-BE49-F238E27FC236}">
                <a16:creationId xmlns:a16="http://schemas.microsoft.com/office/drawing/2014/main" id="{A4458814-278E-497C-8C9E-F21CD8F49710}"/>
              </a:ext>
            </a:extLst>
          </p:cNvPr>
          <p:cNvSpPr txBox="1">
            <a:spLocks noChangeArrowheads="1"/>
          </p:cNvSpPr>
          <p:nvPr/>
        </p:nvSpPr>
        <p:spPr bwMode="auto">
          <a:xfrm>
            <a:off x="483166" y="4518442"/>
            <a:ext cx="8093075" cy="1329595"/>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lnSpc>
                <a:spcPct val="120000"/>
              </a:lnSpc>
            </a:pPr>
            <a:r>
              <a:rPr lang="zh-CN" altLang="en-US" sz="2400" dirty="0" smtClean="0">
                <a:latin typeface="黑体" panose="02010609060101010101" pitchFamily="49" charset="-122"/>
              </a:rPr>
              <a:t>注意：</a:t>
            </a:r>
            <a:endParaRPr lang="en-US" altLang="zh-CN" sz="2400" dirty="0" smtClean="0">
              <a:latin typeface="黑体" panose="02010609060101010101" pitchFamily="49" charset="-122"/>
            </a:endParaRPr>
          </a:p>
          <a:p>
            <a:pPr eaLnBrk="1" fontAlgn="t" hangingPunct="1">
              <a:lnSpc>
                <a:spcPct val="120000"/>
              </a:lnSpc>
            </a:pPr>
            <a:r>
              <a:rPr lang="en-US" altLang="zh-CN" sz="2400" dirty="0">
                <a:latin typeface="黑体" panose="02010609060101010101" pitchFamily="49" charset="-122"/>
              </a:rPr>
              <a:t> </a:t>
            </a:r>
            <a:r>
              <a:rPr lang="en-US" altLang="zh-CN" sz="2400" dirty="0" smtClean="0">
                <a:latin typeface="黑体" panose="02010609060101010101" pitchFamily="49" charset="-122"/>
              </a:rPr>
              <a:t>     </a:t>
            </a:r>
            <a:r>
              <a:rPr lang="zh-CN" altLang="en-US" sz="2400" dirty="0" smtClean="0">
                <a:latin typeface="黑体" panose="02010609060101010101" pitchFamily="49" charset="-122"/>
              </a:rPr>
              <a:t>准静态过程中，可能有摩擦、电阻、非弹性影响等耗散存在。</a:t>
            </a:r>
            <a:endParaRPr lang="zh-CN" altLang="zh-CN" sz="2400" dirty="0">
              <a:latin typeface="黑体" panose="02010609060101010101" pitchFamily="49" charset="-122"/>
            </a:endParaRPr>
          </a:p>
        </p:txBody>
      </p:sp>
    </p:spTree>
    <p:extLst>
      <p:ext uri="{BB962C8B-B14F-4D97-AF65-F5344CB8AC3E}">
        <p14:creationId xmlns:p14="http://schemas.microsoft.com/office/powerpoint/2010/main" val="119952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a:extLst>
              <a:ext uri="{FF2B5EF4-FFF2-40B4-BE49-F238E27FC236}">
                <a16:creationId xmlns:a16="http://schemas.microsoft.com/office/drawing/2014/main" id="{7F36493A-C69F-4484-9AA9-D3B4EA01D2A3}"/>
              </a:ext>
            </a:extLst>
          </p:cNvPr>
          <p:cNvSpPr txBox="1">
            <a:spLocks noChangeArrowheads="1"/>
          </p:cNvSpPr>
          <p:nvPr/>
        </p:nvSpPr>
        <p:spPr bwMode="auto">
          <a:xfrm>
            <a:off x="126903" y="4508695"/>
            <a:ext cx="8569325" cy="1982788"/>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lnSpc>
                <a:spcPct val="115000"/>
              </a:lnSpc>
            </a:pPr>
            <a:r>
              <a:rPr lang="zh-CN" altLang="zh-CN" sz="2800" dirty="0">
                <a:latin typeface="黑体" panose="02010609060101010101" pitchFamily="49" charset="-122"/>
              </a:rPr>
              <a:t>    体系经过某一过程从状态（</a:t>
            </a:r>
            <a:r>
              <a:rPr lang="zh-CN" altLang="zh-CN" sz="2800" dirty="0">
                <a:latin typeface="Times New Roman" panose="02020603050405020304" pitchFamily="18" charset="0"/>
              </a:rPr>
              <a:t>1</a:t>
            </a:r>
            <a:r>
              <a:rPr lang="zh-CN" altLang="zh-CN" sz="2800" dirty="0">
                <a:latin typeface="黑体" panose="02010609060101010101" pitchFamily="49" charset="-122"/>
              </a:rPr>
              <a:t>）变到状态（</a:t>
            </a:r>
            <a:r>
              <a:rPr lang="zh-CN" altLang="zh-CN" sz="2800" dirty="0">
                <a:latin typeface="Times New Roman" panose="02020603050405020304" pitchFamily="18" charset="0"/>
              </a:rPr>
              <a:t>2</a:t>
            </a:r>
            <a:r>
              <a:rPr lang="zh-CN" altLang="zh-CN" sz="2800" dirty="0">
                <a:latin typeface="黑体" panose="02010609060101010101" pitchFamily="49" charset="-122"/>
              </a:rPr>
              <a:t>）之后，如果</a:t>
            </a:r>
            <a:r>
              <a:rPr lang="zh-CN" altLang="zh-CN" sz="2800" dirty="0">
                <a:solidFill>
                  <a:srgbClr val="0000FF"/>
                </a:solidFill>
                <a:latin typeface="黑体" panose="02010609060101010101" pitchFamily="49" charset="-122"/>
              </a:rPr>
              <a:t>能使体系和环境都恢复到原来的状态而未留下任何永久性的变化</a:t>
            </a:r>
            <a:r>
              <a:rPr lang="zh-CN" altLang="zh-CN" sz="2800" dirty="0">
                <a:latin typeface="黑体" panose="02010609060101010101" pitchFamily="49" charset="-122"/>
              </a:rPr>
              <a:t>，则该过程称为</a:t>
            </a:r>
            <a:r>
              <a:rPr lang="zh-CN" altLang="zh-CN" sz="2800" dirty="0">
                <a:solidFill>
                  <a:srgbClr val="C00000"/>
                </a:solidFill>
                <a:latin typeface="黑体" panose="02010609060101010101" pitchFamily="49" charset="-122"/>
              </a:rPr>
              <a:t>热力学可逆过程</a:t>
            </a:r>
            <a:r>
              <a:rPr lang="zh-CN" altLang="zh-CN" sz="2800" dirty="0">
                <a:latin typeface="黑体" panose="02010609060101010101" pitchFamily="49" charset="-122"/>
              </a:rPr>
              <a:t>。否则为不可逆过程。</a:t>
            </a:r>
          </a:p>
        </p:txBody>
      </p:sp>
      <p:sp>
        <p:nvSpPr>
          <p:cNvPr id="36868" name="Text Box 4">
            <a:extLst>
              <a:ext uri="{FF2B5EF4-FFF2-40B4-BE49-F238E27FC236}">
                <a16:creationId xmlns:a16="http://schemas.microsoft.com/office/drawing/2014/main" id="{B6A2296E-11F2-41D6-8CDB-155FCA3B0548}"/>
              </a:ext>
            </a:extLst>
          </p:cNvPr>
          <p:cNvSpPr txBox="1">
            <a:spLocks noChangeArrowheads="1"/>
          </p:cNvSpPr>
          <p:nvPr/>
        </p:nvSpPr>
        <p:spPr bwMode="auto">
          <a:xfrm>
            <a:off x="179389" y="1580735"/>
            <a:ext cx="8748712" cy="1962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lnSpc>
                <a:spcPct val="115000"/>
              </a:lnSpc>
            </a:pPr>
            <a:r>
              <a:rPr lang="zh-CN" altLang="zh-CN" sz="2800" dirty="0">
                <a:latin typeface="Times New Roman" panose="02020603050405020304" pitchFamily="18" charset="0"/>
              </a:rPr>
              <a:t>        上述准静态膨胀过程若没有因摩擦等因素造成能量的耗散，可看作是一种可逆过程。过程中的每一步都接近于平衡态，可以向相反的方向进行，</a:t>
            </a:r>
            <a:r>
              <a:rPr lang="zh-CN" altLang="zh-CN" sz="2800" dirty="0">
                <a:solidFill>
                  <a:srgbClr val="FF3300"/>
                </a:solidFill>
                <a:latin typeface="Times New Roman" panose="02020603050405020304" pitchFamily="18" charset="0"/>
              </a:rPr>
              <a:t>从始态到终态</a:t>
            </a:r>
            <a:r>
              <a:rPr lang="zh-CN" altLang="zh-CN" sz="2800" dirty="0">
                <a:latin typeface="Times New Roman" panose="02020603050405020304" pitchFamily="18" charset="0"/>
              </a:rPr>
              <a:t>，</a:t>
            </a:r>
            <a:r>
              <a:rPr lang="zh-CN" altLang="zh-CN" sz="2800" dirty="0">
                <a:solidFill>
                  <a:srgbClr val="FF3300"/>
                </a:solidFill>
                <a:latin typeface="Times New Roman" panose="02020603050405020304" pitchFamily="18" charset="0"/>
              </a:rPr>
              <a:t>再从终态回到始态，体系和环境都能恢复原状。</a:t>
            </a:r>
          </a:p>
        </p:txBody>
      </p:sp>
      <p:sp>
        <p:nvSpPr>
          <p:cNvPr id="6" name="Rectangle 2">
            <a:extLst>
              <a:ext uri="{FF2B5EF4-FFF2-40B4-BE49-F238E27FC236}">
                <a16:creationId xmlns:a16="http://schemas.microsoft.com/office/drawing/2014/main" id="{6FCCE9DF-BAE6-4E43-8A41-58EF2A3A1947}"/>
              </a:ext>
            </a:extLst>
          </p:cNvPr>
          <p:cNvSpPr>
            <a:spLocks noGrp="1" noChangeArrowheads="1"/>
          </p:cNvSpPr>
          <p:nvPr>
            <p:ph type="title"/>
          </p:nvPr>
        </p:nvSpPr>
        <p:spPr>
          <a:xfrm>
            <a:off x="1029970" y="166688"/>
            <a:ext cx="6624638" cy="777875"/>
          </a:xfrm>
        </p:spPr>
        <p:txBody>
          <a:bodyPr/>
          <a:lstStyle/>
          <a:p>
            <a:pPr eaLnBrk="1" hangingPunct="1"/>
            <a:r>
              <a:rPr lang="zh-CN" altLang="zh-CN" sz="3200" b="1" dirty="0">
                <a:latin typeface="黑体" panose="02010609060101010101" pitchFamily="49" charset="-122"/>
                <a:ea typeface="黑体" panose="02010609060101010101" pitchFamily="49" charset="-122"/>
              </a:rPr>
              <a:t>可逆过程</a:t>
            </a:r>
            <a:r>
              <a:rPr lang="zh-CN" altLang="zh-CN" sz="3200" b="1" dirty="0">
                <a:latin typeface="黑体" panose="02010609060101010101" pitchFamily="49" charset="-122"/>
              </a:rPr>
              <a:t>（</a:t>
            </a:r>
            <a:r>
              <a:rPr lang="zh-CN" altLang="zh-CN" sz="3200" b="1" dirty="0"/>
              <a:t>reversible process</a:t>
            </a:r>
            <a:r>
              <a:rPr lang="zh-CN" altLang="zh-CN" sz="3200" b="1" dirty="0">
                <a:latin typeface="黑体" panose="02010609060101010101" pitchFamily="49" charset="-122"/>
              </a:rPr>
              <a:t>）</a:t>
            </a:r>
            <a:endParaRPr lang="zh-CN" altLang="zh-CN" sz="3200" b="1" dirty="0">
              <a:solidFill>
                <a:schemeClr val="tx1"/>
              </a:solidFill>
            </a:endParaRPr>
          </a:p>
        </p:txBody>
      </p:sp>
      <p:sp>
        <p:nvSpPr>
          <p:cNvPr id="2" name="矩形 1"/>
          <p:cNvSpPr/>
          <p:nvPr/>
        </p:nvSpPr>
        <p:spPr>
          <a:xfrm>
            <a:off x="1990817" y="3891447"/>
            <a:ext cx="1569660" cy="461665"/>
          </a:xfrm>
          <a:prstGeom prst="rect">
            <a:avLst/>
          </a:prstGeom>
        </p:spPr>
        <p:txBody>
          <a:bodyPr wrap="none">
            <a:spAutoFit/>
          </a:bodyPr>
          <a:lstStyle/>
          <a:p>
            <a:r>
              <a:rPr lang="zh-CN" altLang="zh-CN" sz="2400" b="1" dirty="0">
                <a:latin typeface="黑体" panose="02010609060101010101" pitchFamily="49" charset="-122"/>
              </a:rPr>
              <a:t>状态（</a:t>
            </a:r>
            <a:r>
              <a:rPr lang="zh-CN" altLang="zh-CN" sz="2400" b="1" dirty="0">
                <a:latin typeface="Times New Roman" panose="02020603050405020304" pitchFamily="18" charset="0"/>
              </a:rPr>
              <a:t>1</a:t>
            </a:r>
            <a:r>
              <a:rPr lang="zh-CN" altLang="zh-CN" sz="2400" b="1" dirty="0">
                <a:latin typeface="黑体" panose="02010609060101010101" pitchFamily="49" charset="-122"/>
              </a:rPr>
              <a:t>）</a:t>
            </a:r>
            <a:endParaRPr lang="zh-CN" altLang="en-US" sz="2400" b="1" dirty="0"/>
          </a:p>
        </p:txBody>
      </p:sp>
      <p:sp>
        <p:nvSpPr>
          <p:cNvPr id="7" name="矩形 6"/>
          <p:cNvSpPr/>
          <p:nvPr/>
        </p:nvSpPr>
        <p:spPr>
          <a:xfrm>
            <a:off x="4691814" y="3891447"/>
            <a:ext cx="1569660" cy="461665"/>
          </a:xfrm>
          <a:prstGeom prst="rect">
            <a:avLst/>
          </a:prstGeom>
        </p:spPr>
        <p:txBody>
          <a:bodyPr wrap="none">
            <a:spAutoFit/>
          </a:bodyPr>
          <a:lstStyle/>
          <a:p>
            <a:r>
              <a:rPr lang="zh-CN" altLang="zh-CN" sz="2400" b="1" dirty="0">
                <a:latin typeface="黑体" panose="02010609060101010101" pitchFamily="49" charset="-122"/>
              </a:rPr>
              <a:t>状态</a:t>
            </a:r>
            <a:r>
              <a:rPr lang="zh-CN" altLang="zh-CN" sz="2400" b="1" dirty="0" smtClean="0">
                <a:latin typeface="黑体" panose="02010609060101010101" pitchFamily="49" charset="-122"/>
              </a:rPr>
              <a:t>（</a:t>
            </a:r>
            <a:r>
              <a:rPr lang="en-US" altLang="zh-CN" sz="2400" b="1" dirty="0" smtClean="0">
                <a:latin typeface="Times New Roman" panose="02020603050405020304" pitchFamily="18" charset="0"/>
              </a:rPr>
              <a:t>2</a:t>
            </a:r>
            <a:r>
              <a:rPr lang="zh-CN" altLang="zh-CN" sz="2400" b="1" dirty="0" smtClean="0">
                <a:latin typeface="黑体" panose="02010609060101010101" pitchFamily="49" charset="-122"/>
              </a:rPr>
              <a:t>）</a:t>
            </a:r>
            <a:endParaRPr lang="zh-CN" altLang="en-US" sz="2400" b="1" dirty="0"/>
          </a:p>
        </p:txBody>
      </p:sp>
      <p:sp>
        <p:nvSpPr>
          <p:cNvPr id="3" name="右箭头 2"/>
          <p:cNvSpPr/>
          <p:nvPr/>
        </p:nvSpPr>
        <p:spPr>
          <a:xfrm>
            <a:off x="3671667" y="4079631"/>
            <a:ext cx="858130" cy="225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上弧形箭头 3"/>
          <p:cNvSpPr/>
          <p:nvPr/>
        </p:nvSpPr>
        <p:spPr>
          <a:xfrm>
            <a:off x="3390314" y="3629465"/>
            <a:ext cx="1392701" cy="323557"/>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checkerboard(down)">
                                      <p:cBhvr>
                                        <p:cTn id="7" dur="5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checkerboard(down)">
                                      <p:cBhvr>
                                        <p:cTn id="12" dur="500"/>
                                        <p:tgtEl>
                                          <p:spTgt spid="36867"/>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animBg="1" autoUpdateAnimBg="0"/>
      <p:bldP spid="2" grpId="0"/>
      <p:bldP spid="7" grpId="0"/>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FCCE9DF-BAE6-4E43-8A41-58EF2A3A1947}"/>
              </a:ext>
            </a:extLst>
          </p:cNvPr>
          <p:cNvSpPr>
            <a:spLocks noGrp="1" noChangeArrowheads="1"/>
          </p:cNvSpPr>
          <p:nvPr>
            <p:ph type="title"/>
          </p:nvPr>
        </p:nvSpPr>
        <p:spPr>
          <a:xfrm>
            <a:off x="1029970" y="166688"/>
            <a:ext cx="6624638" cy="777875"/>
          </a:xfrm>
        </p:spPr>
        <p:txBody>
          <a:bodyPr/>
          <a:lstStyle/>
          <a:p>
            <a:pPr eaLnBrk="1" hangingPunct="1"/>
            <a:r>
              <a:rPr lang="zh-CN" altLang="zh-CN" sz="3200" b="1" dirty="0">
                <a:latin typeface="黑体" panose="02010609060101010101" pitchFamily="49" charset="-122"/>
                <a:ea typeface="黑体" panose="02010609060101010101" pitchFamily="49" charset="-122"/>
              </a:rPr>
              <a:t>可逆过程</a:t>
            </a:r>
            <a:r>
              <a:rPr lang="zh-CN" altLang="zh-CN" sz="3200" b="1" dirty="0">
                <a:latin typeface="黑体" panose="02010609060101010101" pitchFamily="49" charset="-122"/>
              </a:rPr>
              <a:t>（</a:t>
            </a:r>
            <a:r>
              <a:rPr lang="zh-CN" altLang="zh-CN" sz="3200" b="1" dirty="0"/>
              <a:t>reversible process</a:t>
            </a:r>
            <a:r>
              <a:rPr lang="zh-CN" altLang="zh-CN" sz="3200" b="1" dirty="0">
                <a:latin typeface="黑体" panose="02010609060101010101" pitchFamily="49" charset="-122"/>
              </a:rPr>
              <a:t>）</a:t>
            </a:r>
            <a:endParaRPr lang="zh-CN" altLang="zh-CN" sz="3200" b="1" dirty="0">
              <a:solidFill>
                <a:schemeClr val="tx1"/>
              </a:solidFill>
            </a:endParaRPr>
          </a:p>
        </p:txBody>
      </p:sp>
      <p:sp>
        <p:nvSpPr>
          <p:cNvPr id="37891" name="Text Box 3">
            <a:extLst>
              <a:ext uri="{FF2B5EF4-FFF2-40B4-BE49-F238E27FC236}">
                <a16:creationId xmlns:a16="http://schemas.microsoft.com/office/drawing/2014/main" id="{FCBB9B7D-75D6-4553-BF70-C6C7BA05FD61}"/>
              </a:ext>
            </a:extLst>
          </p:cNvPr>
          <p:cNvSpPr txBox="1">
            <a:spLocks noChangeArrowheads="1"/>
          </p:cNvSpPr>
          <p:nvPr/>
        </p:nvSpPr>
        <p:spPr bwMode="auto">
          <a:xfrm>
            <a:off x="304800" y="1371600"/>
            <a:ext cx="7864475" cy="427038"/>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solidFill>
                  <a:srgbClr val="FF0000"/>
                </a:solidFill>
                <a:latin typeface="黑体" panose="02010609060101010101" pitchFamily="49" charset="-122"/>
              </a:rPr>
              <a:t>可逆过程的特点：</a:t>
            </a:r>
          </a:p>
        </p:txBody>
      </p:sp>
      <p:sp>
        <p:nvSpPr>
          <p:cNvPr id="37892" name="Text Box 4">
            <a:extLst>
              <a:ext uri="{FF2B5EF4-FFF2-40B4-BE49-F238E27FC236}">
                <a16:creationId xmlns:a16="http://schemas.microsoft.com/office/drawing/2014/main" id="{2FB736D0-7AC4-428C-91F3-1303AD522B4F}"/>
              </a:ext>
            </a:extLst>
          </p:cNvPr>
          <p:cNvSpPr txBox="1">
            <a:spLocks noChangeArrowheads="1"/>
          </p:cNvSpPr>
          <p:nvPr/>
        </p:nvSpPr>
        <p:spPr bwMode="auto">
          <a:xfrm>
            <a:off x="593725" y="2057400"/>
            <a:ext cx="7864475" cy="854075"/>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latin typeface="Times New Roman" panose="02020603050405020304" pitchFamily="18" charset="0"/>
              </a:rPr>
              <a:t>（1）状态变化时推动力与阻力相差无限小，体系与环境始终无限接近于平衡态；</a:t>
            </a:r>
          </a:p>
        </p:txBody>
      </p:sp>
      <p:sp>
        <p:nvSpPr>
          <p:cNvPr id="37893" name="Text Box 5">
            <a:extLst>
              <a:ext uri="{FF2B5EF4-FFF2-40B4-BE49-F238E27FC236}">
                <a16:creationId xmlns:a16="http://schemas.microsoft.com/office/drawing/2014/main" id="{ABAF38F3-C61F-4953-A854-95251C2845D8}"/>
              </a:ext>
            </a:extLst>
          </p:cNvPr>
          <p:cNvSpPr txBox="1">
            <a:spLocks noChangeArrowheads="1"/>
          </p:cNvSpPr>
          <p:nvPr/>
        </p:nvSpPr>
        <p:spPr bwMode="auto">
          <a:xfrm>
            <a:off x="533400" y="4159250"/>
            <a:ext cx="8382000" cy="946150"/>
          </a:xfrm>
          <a:prstGeom prst="rect">
            <a:avLst/>
          </a:prstGeom>
          <a:noFill/>
          <a:ln>
            <a:noFill/>
          </a:ln>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latin typeface="Times New Roman" panose="02020603050405020304" pitchFamily="18" charset="0"/>
              </a:rPr>
              <a:t>  （3）体系变化一个循环后，体系和环境均恢复原态，变化过程中无任何耗散效应；</a:t>
            </a:r>
            <a:endParaRPr lang="zh-CN" altLang="zh-CN" sz="2800" dirty="0">
              <a:latin typeface="黑体" panose="02010609060101010101" pitchFamily="49" charset="-122"/>
            </a:endParaRPr>
          </a:p>
        </p:txBody>
      </p:sp>
      <p:sp>
        <p:nvSpPr>
          <p:cNvPr id="37894" name="Text Box 6">
            <a:extLst>
              <a:ext uri="{FF2B5EF4-FFF2-40B4-BE49-F238E27FC236}">
                <a16:creationId xmlns:a16="http://schemas.microsoft.com/office/drawing/2014/main" id="{6172DFAC-3EE4-47CA-BF37-AED031333D2F}"/>
              </a:ext>
            </a:extLst>
          </p:cNvPr>
          <p:cNvSpPr txBox="1">
            <a:spLocks noChangeArrowheads="1"/>
          </p:cNvSpPr>
          <p:nvPr/>
        </p:nvSpPr>
        <p:spPr bwMode="auto">
          <a:xfrm>
            <a:off x="533400" y="5181600"/>
            <a:ext cx="8534400" cy="946150"/>
          </a:xfrm>
          <a:prstGeom prst="rect">
            <a:avLst/>
          </a:prstGeom>
          <a:noFill/>
          <a:ln>
            <a:noFill/>
          </a:ln>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latin typeface="Times New Roman" panose="02020603050405020304" pitchFamily="18" charset="0"/>
              </a:rPr>
              <a:t>  （4）等温可逆过程中，体系对环境作最大功，环境对体系作最小功。</a:t>
            </a:r>
          </a:p>
        </p:txBody>
      </p:sp>
      <p:sp>
        <p:nvSpPr>
          <p:cNvPr id="37895" name="Text Box 7">
            <a:extLst>
              <a:ext uri="{FF2B5EF4-FFF2-40B4-BE49-F238E27FC236}">
                <a16:creationId xmlns:a16="http://schemas.microsoft.com/office/drawing/2014/main" id="{6D4835A9-6148-4366-8FBA-CC103D43316A}"/>
              </a:ext>
            </a:extLst>
          </p:cNvPr>
          <p:cNvSpPr txBox="1">
            <a:spLocks noChangeArrowheads="1"/>
          </p:cNvSpPr>
          <p:nvPr/>
        </p:nvSpPr>
        <p:spPr bwMode="auto">
          <a:xfrm>
            <a:off x="533400" y="3092450"/>
            <a:ext cx="8274050" cy="946150"/>
          </a:xfrm>
          <a:prstGeom prst="rect">
            <a:avLst/>
          </a:prstGeom>
          <a:noFill/>
          <a:ln>
            <a:noFill/>
          </a:ln>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latin typeface="Times New Roman" panose="02020603050405020304" pitchFamily="18" charset="0"/>
              </a:rPr>
              <a:t> （2）过程中的任何一个中间态都可以从正、逆两个</a:t>
            </a:r>
          </a:p>
          <a:p>
            <a:pPr eaLnBrk="1" fontAlgn="t" hangingPunct="1"/>
            <a:r>
              <a:rPr lang="zh-CN" altLang="zh-CN" sz="2800" dirty="0">
                <a:latin typeface="Times New Roman" panose="02020603050405020304" pitchFamily="18" charset="0"/>
              </a:rPr>
              <a:t>方向到达；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strips(downRight)">
                                      <p:cBhvr>
                                        <p:cTn id="7" dur="500"/>
                                        <p:tgtEl>
                                          <p:spTgt spid="37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strips(downRight)">
                                      <p:cBhvr>
                                        <p:cTn id="12" dur="500"/>
                                        <p:tgtEl>
                                          <p:spTgt spid="378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7895"/>
                                        </p:tgtEl>
                                        <p:attrNameLst>
                                          <p:attrName>style.visibility</p:attrName>
                                        </p:attrNameLst>
                                      </p:cBhvr>
                                      <p:to>
                                        <p:strVal val="visible"/>
                                      </p:to>
                                    </p:set>
                                    <p:animEffect transition="in" filter="strips(downRight)">
                                      <p:cBhvr>
                                        <p:cTn id="17" dur="500"/>
                                        <p:tgtEl>
                                          <p:spTgt spid="378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strips(downRight)">
                                      <p:cBhvr>
                                        <p:cTn id="22" dur="500"/>
                                        <p:tgtEl>
                                          <p:spTgt spid="378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7894"/>
                                        </p:tgtEl>
                                        <p:attrNameLst>
                                          <p:attrName>style.visibility</p:attrName>
                                        </p:attrNameLst>
                                      </p:cBhvr>
                                      <p:to>
                                        <p:strVal val="visible"/>
                                      </p:to>
                                    </p:set>
                                    <p:animEffect transition="in" filter="strips(downRight)">
                                      <p:cBhvr>
                                        <p:cTn id="2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P spid="37893" grpId="0"/>
      <p:bldP spid="37894" grpId="0"/>
      <p:bldP spid="3789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00640FA-9D50-4C35-86B3-B3757B112F1F}"/>
              </a:ext>
            </a:extLst>
          </p:cNvPr>
          <p:cNvSpPr>
            <a:spLocks noGrp="1" noChangeArrowheads="1"/>
          </p:cNvSpPr>
          <p:nvPr>
            <p:ph type="title"/>
          </p:nvPr>
        </p:nvSpPr>
        <p:spPr>
          <a:xfrm>
            <a:off x="1105853" y="170815"/>
            <a:ext cx="4824412" cy="609600"/>
          </a:xfrm>
        </p:spPr>
        <p:txBody>
          <a:bodyPr/>
          <a:lstStyle/>
          <a:p>
            <a:pPr eaLnBrk="1" hangingPunct="1"/>
            <a:r>
              <a:rPr lang="zh-CN" altLang="zh-CN" sz="3600" b="1" dirty="0">
                <a:solidFill>
                  <a:schemeClr val="tx1"/>
                </a:solidFill>
                <a:latin typeface="黑体" panose="02010609060101010101" pitchFamily="49" charset="-122"/>
                <a:ea typeface="黑体" panose="02010609060101010101" pitchFamily="49" charset="-122"/>
              </a:rPr>
              <a:t>可逆过程</a:t>
            </a:r>
          </a:p>
        </p:txBody>
      </p:sp>
      <p:sp>
        <p:nvSpPr>
          <p:cNvPr id="38915" name="Text Box 3">
            <a:extLst>
              <a:ext uri="{FF2B5EF4-FFF2-40B4-BE49-F238E27FC236}">
                <a16:creationId xmlns:a16="http://schemas.microsoft.com/office/drawing/2014/main" id="{A777078D-AC26-472E-A4C2-F28ECC76CA4F}"/>
              </a:ext>
            </a:extLst>
          </p:cNvPr>
          <p:cNvSpPr txBox="1">
            <a:spLocks noChangeArrowheads="1"/>
          </p:cNvSpPr>
          <p:nvPr/>
        </p:nvSpPr>
        <p:spPr bwMode="auto">
          <a:xfrm>
            <a:off x="395288" y="2459038"/>
            <a:ext cx="4857750" cy="482600"/>
          </a:xfrm>
          <a:prstGeom prst="rect">
            <a:avLst/>
          </a:prstGeom>
          <a:noFill/>
          <a:ln>
            <a:noFill/>
          </a:ln>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dirty="0">
                <a:latin typeface="黑体" panose="02010609060101010101" pitchFamily="49" charset="-122"/>
              </a:rPr>
              <a:t>1. 液体在其沸点时的蒸发</a:t>
            </a:r>
          </a:p>
        </p:txBody>
      </p:sp>
      <p:sp>
        <p:nvSpPr>
          <p:cNvPr id="38916" name="Text Box 4">
            <a:extLst>
              <a:ext uri="{FF2B5EF4-FFF2-40B4-BE49-F238E27FC236}">
                <a16:creationId xmlns:a16="http://schemas.microsoft.com/office/drawing/2014/main" id="{6A3360F1-2B2E-4703-81E4-5B38B0E8EE20}"/>
              </a:ext>
            </a:extLst>
          </p:cNvPr>
          <p:cNvSpPr txBox="1">
            <a:spLocks noChangeArrowheads="1"/>
          </p:cNvSpPr>
          <p:nvPr/>
        </p:nvSpPr>
        <p:spPr bwMode="auto">
          <a:xfrm>
            <a:off x="250825" y="1628775"/>
            <a:ext cx="38560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b="1">
                <a:solidFill>
                  <a:srgbClr val="FF0000"/>
                </a:solidFill>
                <a:latin typeface="Times New Roman" panose="02020603050405020304" pitchFamily="18" charset="0"/>
              </a:rPr>
              <a:t>接近可逆过程的例子</a:t>
            </a:r>
          </a:p>
        </p:txBody>
      </p:sp>
      <p:sp>
        <p:nvSpPr>
          <p:cNvPr id="38917" name="Text Box 5">
            <a:extLst>
              <a:ext uri="{FF2B5EF4-FFF2-40B4-BE49-F238E27FC236}">
                <a16:creationId xmlns:a16="http://schemas.microsoft.com/office/drawing/2014/main" id="{7785D82A-2D58-4EED-998E-BD65B7202FB0}"/>
              </a:ext>
            </a:extLst>
          </p:cNvPr>
          <p:cNvSpPr txBox="1">
            <a:spLocks noChangeArrowheads="1"/>
          </p:cNvSpPr>
          <p:nvPr/>
        </p:nvSpPr>
        <p:spPr bwMode="auto">
          <a:xfrm>
            <a:off x="468313" y="3324225"/>
            <a:ext cx="4857750" cy="482600"/>
          </a:xfrm>
          <a:prstGeom prst="rect">
            <a:avLst/>
          </a:prstGeom>
          <a:noFill/>
          <a:ln>
            <a:noFill/>
          </a:ln>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latin typeface="黑体" panose="02010609060101010101" pitchFamily="49" charset="-122"/>
              </a:rPr>
              <a:t>2. 固体在其熔点时的熔化</a:t>
            </a:r>
          </a:p>
        </p:txBody>
      </p:sp>
      <p:sp>
        <p:nvSpPr>
          <p:cNvPr id="38918" name="Text Box 6">
            <a:extLst>
              <a:ext uri="{FF2B5EF4-FFF2-40B4-BE49-F238E27FC236}">
                <a16:creationId xmlns:a16="http://schemas.microsoft.com/office/drawing/2014/main" id="{BB252EA3-2B06-47F7-8AD7-3DEA5C7FB680}"/>
              </a:ext>
            </a:extLst>
          </p:cNvPr>
          <p:cNvSpPr txBox="1">
            <a:spLocks noChangeArrowheads="1"/>
          </p:cNvSpPr>
          <p:nvPr/>
        </p:nvSpPr>
        <p:spPr bwMode="auto">
          <a:xfrm>
            <a:off x="468313" y="4187825"/>
            <a:ext cx="8515350" cy="482600"/>
          </a:xfrm>
          <a:prstGeom prst="rect">
            <a:avLst/>
          </a:prstGeom>
          <a:noFill/>
          <a:ln>
            <a:noFill/>
          </a:ln>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latin typeface="黑体" panose="02010609060101010101" pitchFamily="49" charset="-122"/>
              </a:rPr>
              <a:t>3. 电池在电动势与外电压几乎相等时充、放电</a:t>
            </a:r>
          </a:p>
        </p:txBody>
      </p:sp>
      <p:sp>
        <p:nvSpPr>
          <p:cNvPr id="38919" name="Text Box 7">
            <a:extLst>
              <a:ext uri="{FF2B5EF4-FFF2-40B4-BE49-F238E27FC236}">
                <a16:creationId xmlns:a16="http://schemas.microsoft.com/office/drawing/2014/main" id="{9EB789B3-1570-4618-81C9-69EB7970F9F2}"/>
              </a:ext>
            </a:extLst>
          </p:cNvPr>
          <p:cNvSpPr txBox="1">
            <a:spLocks noChangeArrowheads="1"/>
          </p:cNvSpPr>
          <p:nvPr/>
        </p:nvSpPr>
        <p:spPr bwMode="auto">
          <a:xfrm>
            <a:off x="395288" y="5051425"/>
            <a:ext cx="8515350" cy="482600"/>
          </a:xfrm>
          <a:prstGeom prst="rect">
            <a:avLst/>
          </a:prstGeom>
          <a:noFill/>
          <a:ln>
            <a:noFill/>
          </a:ln>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lang="zh-CN" altLang="zh-CN" sz="3200">
                <a:latin typeface="黑体" panose="02010609060101010101" pitchFamily="49" charset="-122"/>
              </a:rPr>
              <a:t>4. 系统与环境在压力几乎相等时的压缩或膨胀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left)">
                                      <p:cBhvr>
                                        <p:cTn id="7" dur="500"/>
                                        <p:tgtEl>
                                          <p:spTgt spid="38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wipe(left)">
                                      <p:cBhvr>
                                        <p:cTn id="12" dur="500"/>
                                        <p:tgtEl>
                                          <p:spTgt spid="389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7"/>
                                        </p:tgtEl>
                                        <p:attrNameLst>
                                          <p:attrName>style.visibility</p:attrName>
                                        </p:attrNameLst>
                                      </p:cBhvr>
                                      <p:to>
                                        <p:strVal val="visible"/>
                                      </p:to>
                                    </p:set>
                                    <p:animEffect transition="in" filter="wipe(left)">
                                      <p:cBhvr>
                                        <p:cTn id="17" dur="500"/>
                                        <p:tgtEl>
                                          <p:spTgt spid="389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8"/>
                                        </p:tgtEl>
                                        <p:attrNameLst>
                                          <p:attrName>style.visibility</p:attrName>
                                        </p:attrNameLst>
                                      </p:cBhvr>
                                      <p:to>
                                        <p:strVal val="visible"/>
                                      </p:to>
                                    </p:set>
                                    <p:animEffect transition="in" filter="wipe(left)">
                                      <p:cBhvr>
                                        <p:cTn id="22" dur="500"/>
                                        <p:tgtEl>
                                          <p:spTgt spid="389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919"/>
                                        </p:tgtEl>
                                        <p:attrNameLst>
                                          <p:attrName>style.visibility</p:attrName>
                                        </p:attrNameLst>
                                      </p:cBhvr>
                                      <p:to>
                                        <p:strVal val="visible"/>
                                      </p:to>
                                    </p:set>
                                    <p:animEffect transition="in" filter="wipe(left)">
                                      <p:cBhvr>
                                        <p:cTn id="27"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autoUpdateAnimBg="0"/>
      <p:bldP spid="38917" grpId="0"/>
      <p:bldP spid="38918" grpId="0"/>
      <p:bldP spid="389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00EEBFB-7956-4BCE-8525-59084C464583}"/>
              </a:ext>
            </a:extLst>
          </p:cNvPr>
          <p:cNvSpPr>
            <a:spLocks noGrp="1" noChangeArrowheads="1"/>
          </p:cNvSpPr>
          <p:nvPr>
            <p:ph type="title"/>
          </p:nvPr>
        </p:nvSpPr>
        <p:spPr>
          <a:xfrm>
            <a:off x="900113" y="188913"/>
            <a:ext cx="6337300" cy="561975"/>
          </a:xfrm>
        </p:spPr>
        <p:txBody>
          <a:bodyPr/>
          <a:lstStyle/>
          <a:p>
            <a:pPr eaLnBrk="1" hangingPunct="1"/>
            <a:r>
              <a:rPr lang="zh-CN" altLang="zh-CN" sz="2800" b="1">
                <a:solidFill>
                  <a:srgbClr val="FF0000"/>
                </a:solidFill>
                <a:ea typeface="黑体" panose="02010609060101010101" pitchFamily="49" charset="-122"/>
              </a:rPr>
              <a:t>思考：</a:t>
            </a:r>
            <a:r>
              <a:rPr lang="zh-CN" altLang="zh-CN" sz="2800" b="1">
                <a:solidFill>
                  <a:srgbClr val="008000"/>
                </a:solidFill>
                <a:ea typeface="黑体" panose="02010609060101010101" pitchFamily="49" charset="-122"/>
              </a:rPr>
              <a:t>如何计算不同过程的膨胀功？</a:t>
            </a:r>
          </a:p>
        </p:txBody>
      </p:sp>
      <p:sp>
        <p:nvSpPr>
          <p:cNvPr id="58371" name="Rectangle 3">
            <a:extLst>
              <a:ext uri="{FF2B5EF4-FFF2-40B4-BE49-F238E27FC236}">
                <a16:creationId xmlns:a16="http://schemas.microsoft.com/office/drawing/2014/main" id="{85FC9E02-0AC7-4CF9-A5A3-86521F79AC6A}"/>
              </a:ext>
            </a:extLst>
          </p:cNvPr>
          <p:cNvSpPr>
            <a:spLocks noGrp="1" noChangeArrowheads="1"/>
          </p:cNvSpPr>
          <p:nvPr>
            <p:ph type="body" idx="1"/>
          </p:nvPr>
        </p:nvSpPr>
        <p:spPr>
          <a:xfrm>
            <a:off x="0" y="2020887"/>
            <a:ext cx="9144000" cy="4648200"/>
          </a:xfrm>
          <a:noFill/>
          <a:ln w="34925">
            <a:solidFill>
              <a:srgbClr val="FFFFFF"/>
            </a:solidFill>
            <a:miter lim="800000"/>
            <a:headEnd/>
            <a:tailEnd/>
          </a:ln>
        </p:spPr>
        <p:txBody>
          <a:bodyPr>
            <a:normAutofit lnSpcReduction="10000"/>
          </a:bodyPr>
          <a:lstStyle/>
          <a:p>
            <a:pPr eaLnBrk="1" hangingPunct="1">
              <a:lnSpc>
                <a:spcPct val="90000"/>
              </a:lnSpc>
              <a:buFontTx/>
              <a:buNone/>
            </a:pPr>
            <a:r>
              <a:rPr lang="zh-CN" altLang="en-US" sz="2400" b="1" dirty="0">
                <a:solidFill>
                  <a:srgbClr val="FF0000"/>
                </a:solidFill>
                <a:latin typeface="黑体" panose="02010609060101010101" pitchFamily="49" charset="-122"/>
                <a:ea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rPr>
              <a:t>单纯物理状态变化过程</a:t>
            </a:r>
          </a:p>
          <a:p>
            <a:pPr marL="514350" indent="-514350" eaLnBrk="1" hangingPunct="1">
              <a:lnSpc>
                <a:spcPct val="90000"/>
              </a:lnSpc>
              <a:buFont typeface="+mj-lt"/>
              <a:buAutoNum type="arabicPeriod"/>
            </a:pPr>
            <a:r>
              <a:rPr lang="zh-CN" altLang="en-US" sz="2800" b="1" dirty="0">
                <a:latin typeface="黑体" panose="02010609060101010101" pitchFamily="49" charset="-122"/>
                <a:ea typeface="黑体" panose="02010609060101010101" pitchFamily="49" charset="-122"/>
              </a:rPr>
              <a:t>  等容过程？      </a:t>
            </a:r>
          </a:p>
          <a:p>
            <a:pPr marL="514350" indent="-514350" eaLnBrk="1" hangingPunct="1">
              <a:lnSpc>
                <a:spcPct val="90000"/>
              </a:lnSpc>
              <a:buFont typeface="+mj-lt"/>
              <a:buAutoNum type="arabicPeriod"/>
            </a:pPr>
            <a:r>
              <a:rPr lang="zh-CN" altLang="en-US" sz="2800" b="1" dirty="0">
                <a:latin typeface="黑体" panose="02010609060101010101" pitchFamily="49" charset="-122"/>
                <a:ea typeface="黑体" panose="02010609060101010101" pitchFamily="49" charset="-122"/>
              </a:rPr>
              <a:t>  等压过程？</a:t>
            </a:r>
          </a:p>
          <a:p>
            <a:pPr marL="514350" indent="-514350" eaLnBrk="1" hangingPunct="1">
              <a:lnSpc>
                <a:spcPct val="90000"/>
              </a:lnSpc>
              <a:buFont typeface="+mj-lt"/>
              <a:buAutoNum type="arabicPeriod"/>
            </a:pPr>
            <a:r>
              <a:rPr lang="zh-CN" altLang="en-US" sz="2800" b="1" dirty="0">
                <a:latin typeface="黑体" panose="02010609060101010101" pitchFamily="49" charset="-122"/>
                <a:ea typeface="黑体" panose="02010609060101010101" pitchFamily="49" charset="-122"/>
              </a:rPr>
              <a:t>  等外压过程？     </a:t>
            </a:r>
          </a:p>
          <a:p>
            <a:pPr marL="514350" indent="-514350" eaLnBrk="1" hangingPunct="1">
              <a:lnSpc>
                <a:spcPct val="90000"/>
              </a:lnSpc>
              <a:buFont typeface="+mj-lt"/>
              <a:buAutoNum type="arabicPeriod"/>
            </a:pPr>
            <a:r>
              <a:rPr lang="zh-CN" altLang="en-US" sz="2800" b="1" dirty="0">
                <a:latin typeface="黑体" panose="02010609060101010101" pitchFamily="49" charset="-122"/>
                <a:ea typeface="黑体" panose="02010609060101010101" pitchFamily="49" charset="-122"/>
              </a:rPr>
              <a:t>  等温过程</a:t>
            </a:r>
            <a:r>
              <a:rPr lang="zh-CN" altLang="en-US" sz="2800" b="1" dirty="0" smtClean="0">
                <a:latin typeface="黑体" panose="02010609060101010101" pitchFamily="49" charset="-122"/>
                <a:ea typeface="黑体" panose="02010609060101010101" pitchFamily="49" charset="-122"/>
              </a:rPr>
              <a:t>？</a:t>
            </a:r>
          </a:p>
          <a:p>
            <a:pPr marL="514350" indent="-514350" eaLnBrk="1" hangingPunct="1">
              <a:lnSpc>
                <a:spcPct val="90000"/>
              </a:lnSpc>
              <a:buFont typeface="+mj-lt"/>
              <a:buAutoNum type="alphaLcParenR"/>
            </a:pPr>
            <a:r>
              <a:rPr lang="zh-CN" altLang="en-US" sz="2800" b="1" dirty="0" smtClean="0">
                <a:latin typeface="黑体" panose="02010609060101010101" pitchFamily="49" charset="-122"/>
                <a:ea typeface="黑体" panose="02010609060101010101" pitchFamily="49" charset="-122"/>
              </a:rPr>
              <a:t>向真空膨胀过程</a:t>
            </a:r>
          </a:p>
          <a:p>
            <a:pPr marL="514350" indent="-514350" eaLnBrk="1" hangingPunct="1">
              <a:lnSpc>
                <a:spcPct val="90000"/>
              </a:lnSpc>
              <a:buFont typeface="+mj-lt"/>
              <a:buAutoNum type="alphaLcParenR"/>
            </a:pPr>
            <a:r>
              <a:rPr lang="zh-CN" altLang="en-US" sz="2800" b="1" dirty="0" smtClean="0">
                <a:latin typeface="黑体" panose="02010609060101010101" pitchFamily="49" charset="-122"/>
                <a:ea typeface="黑体" panose="02010609060101010101" pitchFamily="49" charset="-122"/>
              </a:rPr>
              <a:t>等温</a:t>
            </a:r>
            <a:r>
              <a:rPr lang="zh-CN" altLang="en-US" sz="2800" b="1" dirty="0">
                <a:latin typeface="黑体" panose="02010609060101010101" pitchFamily="49" charset="-122"/>
                <a:ea typeface="黑体" panose="02010609060101010101" pitchFamily="49" charset="-122"/>
              </a:rPr>
              <a:t>下一次反抗恒外压膨胀</a:t>
            </a:r>
          </a:p>
          <a:p>
            <a:pPr marL="514350" indent="-514350" eaLnBrk="1" hangingPunct="1">
              <a:lnSpc>
                <a:spcPct val="90000"/>
              </a:lnSpc>
              <a:buFont typeface="+mj-lt"/>
              <a:buAutoNum type="alphaLcParenR"/>
            </a:pPr>
            <a:r>
              <a:rPr lang="zh-CN" altLang="en-US" sz="2800" b="1" dirty="0" smtClean="0">
                <a:latin typeface="黑体" panose="02010609060101010101" pitchFamily="49" charset="-122"/>
                <a:ea typeface="黑体" panose="02010609060101010101" pitchFamily="49" charset="-122"/>
              </a:rPr>
              <a:t>等温</a:t>
            </a:r>
            <a:r>
              <a:rPr lang="zh-CN" altLang="en-US" sz="2800" b="1" dirty="0">
                <a:latin typeface="黑体" panose="02010609060101010101" pitchFamily="49" charset="-122"/>
                <a:ea typeface="黑体" panose="02010609060101010101" pitchFamily="49" charset="-122"/>
              </a:rPr>
              <a:t>下多次反抗恒外压膨胀</a:t>
            </a:r>
          </a:p>
          <a:p>
            <a:pPr marL="514350" indent="-514350" eaLnBrk="1" hangingPunct="1">
              <a:lnSpc>
                <a:spcPct val="90000"/>
              </a:lnSpc>
              <a:buFont typeface="+mj-lt"/>
              <a:buAutoNum type="alphaLcParenR"/>
            </a:pPr>
            <a:r>
              <a:rPr lang="zh-CN" altLang="en-US" sz="2800" b="1" dirty="0" smtClean="0">
                <a:latin typeface="黑体" panose="02010609060101010101" pitchFamily="49" charset="-122"/>
                <a:ea typeface="黑体" panose="02010609060101010101" pitchFamily="49" charset="-122"/>
              </a:rPr>
              <a:t>理想气体</a:t>
            </a:r>
            <a:r>
              <a:rPr lang="zh-CN" altLang="en-US" sz="2800" b="1" dirty="0">
                <a:latin typeface="黑体" panose="02010609060101010101" pitchFamily="49" charset="-122"/>
                <a:ea typeface="黑体" panose="02010609060101010101" pitchFamily="49" charset="-122"/>
              </a:rPr>
              <a:t>等温可逆膨胀过程</a:t>
            </a:r>
          </a:p>
          <a:p>
            <a:pPr eaLnBrk="1" hangingPunct="1">
              <a:lnSpc>
                <a:spcPct val="90000"/>
              </a:lnSpc>
              <a:buFontTx/>
              <a:buNone/>
            </a:pPr>
            <a:r>
              <a:rPr lang="zh-CN" altLang="en-US" sz="2400" b="1" dirty="0">
                <a:solidFill>
                  <a:srgbClr val="FF0000"/>
                </a:solidFill>
                <a:latin typeface="黑体" panose="02010609060101010101" pitchFamily="49" charset="-122"/>
                <a:ea typeface="黑体" panose="02010609060101010101" pitchFamily="49" charset="-122"/>
              </a:rPr>
              <a:t>  </a:t>
            </a:r>
            <a:r>
              <a:rPr lang="zh-CN" altLang="en-US" sz="2800" b="1" u="sng" dirty="0">
                <a:solidFill>
                  <a:srgbClr val="FF3300"/>
                </a:solidFill>
                <a:latin typeface="黑体" panose="02010609060101010101" pitchFamily="49" charset="-122"/>
                <a:ea typeface="黑体" panose="02010609060101010101" pitchFamily="49" charset="-122"/>
              </a:rPr>
              <a:t>等温等压相变过程？化学反应过程？</a:t>
            </a:r>
          </a:p>
        </p:txBody>
      </p:sp>
      <p:sp>
        <p:nvSpPr>
          <p:cNvPr id="58372" name="Text Box 4">
            <a:extLst>
              <a:ext uri="{FF2B5EF4-FFF2-40B4-BE49-F238E27FC236}">
                <a16:creationId xmlns:a16="http://schemas.microsoft.com/office/drawing/2014/main" id="{F5A8542E-9177-49DC-AC95-7596EE65D22C}"/>
              </a:ext>
            </a:extLst>
          </p:cNvPr>
          <p:cNvSpPr txBox="1">
            <a:spLocks noChangeArrowheads="1"/>
          </p:cNvSpPr>
          <p:nvPr/>
        </p:nvSpPr>
        <p:spPr bwMode="auto">
          <a:xfrm>
            <a:off x="2172653" y="1231900"/>
            <a:ext cx="4968875" cy="657225"/>
          </a:xfrm>
          <a:prstGeom prst="rect">
            <a:avLst/>
          </a:prstGeom>
          <a:solidFill>
            <a:srgbClr val="FFFFCC"/>
          </a:solidFill>
          <a:ln w="15875">
            <a:solidFill>
              <a:srgbClr val="FFFFFF"/>
            </a:solidFill>
            <a:miter lim="800000"/>
            <a:headEnd/>
            <a:tailEnd/>
          </a:ln>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20000"/>
              </a:spcBef>
            </a:pPr>
            <a:r>
              <a:rPr lang="en-US" altLang="zh-CN" dirty="0" smtClean="0">
                <a:latin typeface="Times New Roman" panose="02020603050405020304" pitchFamily="18" charset="0"/>
                <a:ea typeface="宋体" panose="02010600030101010101" pitchFamily="2" charset="-122"/>
              </a:rPr>
              <a:t> </a:t>
            </a:r>
            <a:r>
              <a:rPr lang="zh-CN" altLang="zh-CN" b="1" dirty="0">
                <a:latin typeface="Times New Roman" panose="02020603050405020304" pitchFamily="18" charset="0"/>
                <a:cs typeface="Times New Roman" panose="02020603050405020304" pitchFamily="18" charset="0"/>
              </a:rPr>
              <a:t>δ</a:t>
            </a:r>
            <a:r>
              <a:rPr lang="zh-CN" altLang="zh-CN" b="1" i="1" dirty="0">
                <a:latin typeface="Times New Roman" panose="02020603050405020304" pitchFamily="18" charset="0"/>
                <a:cs typeface="Times New Roman" panose="02020603050405020304" pitchFamily="18" charset="0"/>
              </a:rPr>
              <a:t>W</a:t>
            </a:r>
            <a:r>
              <a:rPr lang="en-US" altLang="zh-CN" dirty="0" smtClean="0">
                <a:latin typeface="Times New Roman" panose="02020603050405020304" pitchFamily="18" charset="0"/>
                <a:ea typeface="宋体" panose="02010600030101010101" pitchFamily="2" charset="-122"/>
              </a:rPr>
              <a:t> </a:t>
            </a:r>
            <a:r>
              <a:rPr lang="zh-CN" altLang="zh-CN" dirty="0" smtClean="0">
                <a:latin typeface="Times New Roman" panose="02020603050405020304" pitchFamily="18" charset="0"/>
                <a:ea typeface="宋体" panose="02010600030101010101" pitchFamily="2" charset="-122"/>
              </a:rPr>
              <a:t>= </a:t>
            </a:r>
            <a:r>
              <a:rPr lang="zh-CN" altLang="zh-CN" dirty="0">
                <a:latin typeface="Times New Roman" panose="02020603050405020304" pitchFamily="18" charset="0"/>
                <a:ea typeface="宋体" panose="02010600030101010101" pitchFamily="2" charset="-122"/>
              </a:rPr>
              <a:t>-</a:t>
            </a:r>
            <a:r>
              <a:rPr lang="zh-CN" altLang="zh-CN" i="1" dirty="0">
                <a:latin typeface="Times New Roman" panose="02020603050405020304" pitchFamily="18" charset="0"/>
                <a:ea typeface="宋体" panose="02010600030101010101" pitchFamily="2" charset="-122"/>
              </a:rPr>
              <a:t>P</a:t>
            </a:r>
            <a:r>
              <a:rPr lang="zh-CN" altLang="zh-CN" baseline="-25000" dirty="0">
                <a:latin typeface="Times New Roman" panose="02020603050405020304" pitchFamily="18" charset="0"/>
                <a:ea typeface="宋体" panose="02010600030101010101" pitchFamily="2" charset="-122"/>
              </a:rPr>
              <a:t>e</a:t>
            </a:r>
            <a:r>
              <a:rPr lang="zh-CN" altLang="zh-CN" i="1" dirty="0">
                <a:latin typeface="Times New Roman" panose="02020603050405020304" pitchFamily="18" charset="0"/>
                <a:ea typeface="宋体" panose="02010600030101010101" pitchFamily="2" charset="-122"/>
              </a:rPr>
              <a:t>A</a:t>
            </a:r>
            <a:r>
              <a:rPr lang="zh-CN" altLang="zh-CN" dirty="0">
                <a:latin typeface="Times New Roman" panose="02020603050405020304" pitchFamily="18" charset="0"/>
                <a:ea typeface="宋体" panose="02010600030101010101" pitchFamily="2" charset="-122"/>
              </a:rPr>
              <a:t>d</a:t>
            </a:r>
            <a:r>
              <a:rPr lang="zh-CN" altLang="zh-CN" i="1" dirty="0">
                <a:latin typeface="Times New Roman" panose="02020603050405020304" pitchFamily="18" charset="0"/>
                <a:ea typeface="宋体" panose="02010600030101010101" pitchFamily="2" charset="-122"/>
              </a:rPr>
              <a:t>l</a:t>
            </a:r>
            <a:r>
              <a:rPr lang="zh-CN" altLang="zh-CN" dirty="0">
                <a:latin typeface="Times New Roman" panose="02020603050405020304" pitchFamily="18" charset="0"/>
                <a:ea typeface="宋体" panose="02010600030101010101" pitchFamily="2" charset="-122"/>
              </a:rPr>
              <a:t> = -</a:t>
            </a:r>
            <a:r>
              <a:rPr lang="zh-CN" altLang="zh-CN" i="1" dirty="0">
                <a:latin typeface="Times New Roman" panose="02020603050405020304" pitchFamily="18" charset="0"/>
                <a:ea typeface="宋体" panose="02010600030101010101" pitchFamily="2" charset="-122"/>
              </a:rPr>
              <a:t>P</a:t>
            </a:r>
            <a:r>
              <a:rPr lang="zh-CN" altLang="zh-CN" baseline="-25000" dirty="0">
                <a:latin typeface="Times New Roman" panose="02020603050405020304" pitchFamily="18" charset="0"/>
                <a:ea typeface="宋体" panose="02010600030101010101" pitchFamily="2" charset="-122"/>
              </a:rPr>
              <a:t>e</a:t>
            </a:r>
            <a:r>
              <a:rPr lang="zh-CN" altLang="zh-CN" dirty="0">
                <a:latin typeface="Times New Roman" panose="02020603050405020304" pitchFamily="18" charset="0"/>
                <a:ea typeface="宋体" panose="02010600030101010101" pitchFamily="2" charset="-122"/>
              </a:rPr>
              <a:t>d</a:t>
            </a:r>
            <a:r>
              <a:rPr lang="zh-CN" altLang="zh-CN" i="1" dirty="0">
                <a:latin typeface="Times New Roman" panose="02020603050405020304" pitchFamily="18" charset="0"/>
                <a:ea typeface="宋体" panose="02010600030101010101" pitchFamily="2" charset="-122"/>
              </a:rPr>
              <a:t>V</a:t>
            </a:r>
            <a:endParaRPr lang="zh-CN" altLang="zh-CN"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1AF47833-A932-482A-93FD-0F67D10F5C9F}"/>
              </a:ext>
            </a:extLst>
          </p:cNvPr>
          <p:cNvSpPr>
            <a:spLocks noGrp="1" noChangeArrowheads="1"/>
          </p:cNvSpPr>
          <p:nvPr>
            <p:ph type="body" sz="half" idx="1"/>
          </p:nvPr>
        </p:nvSpPr>
        <p:spPr>
          <a:xfrm>
            <a:off x="179388" y="1700213"/>
            <a:ext cx="8785225" cy="1081087"/>
          </a:xfrm>
          <a:noFill/>
        </p:spPr>
        <p:txBody>
          <a:bodyPr/>
          <a:lstStyle/>
          <a:p>
            <a:pPr eaLnBrk="1" hangingPunct="1">
              <a:buFontTx/>
              <a:buNone/>
            </a:pPr>
            <a:r>
              <a:rPr lang="zh-CN" altLang="zh-CN" sz="2800" b="1" dirty="0">
                <a:latin typeface="黑体" panose="02010609060101010101" pitchFamily="49" charset="-122"/>
                <a:ea typeface="黑体" panose="02010609060101010101" pitchFamily="49" charset="-122"/>
              </a:rPr>
              <a:t>（1）两个系统相互接触达到热平衡后，它们的性质不 </a:t>
            </a:r>
          </a:p>
          <a:p>
            <a:pPr eaLnBrk="1" hangingPunct="1">
              <a:buFontTx/>
              <a:buNone/>
            </a:pPr>
            <a:r>
              <a:rPr lang="zh-CN" altLang="zh-CN" sz="2800" b="1" dirty="0">
                <a:latin typeface="黑体" panose="02010609060101010101" pitchFamily="49" charset="-122"/>
                <a:ea typeface="黑体" panose="02010609060101010101" pitchFamily="49" charset="-122"/>
              </a:rPr>
              <a:t>     再变化，具有共同的温度值。</a:t>
            </a:r>
          </a:p>
        </p:txBody>
      </p:sp>
      <p:graphicFrame>
        <p:nvGraphicFramePr>
          <p:cNvPr id="3074" name="Object 4">
            <a:extLst>
              <a:ext uri="{FF2B5EF4-FFF2-40B4-BE49-F238E27FC236}">
                <a16:creationId xmlns:a16="http://schemas.microsoft.com/office/drawing/2014/main" id="{8CBF3836-0FB6-4B6D-BF95-14F955EBE47C}"/>
              </a:ext>
            </a:extLst>
          </p:cNvPr>
          <p:cNvGraphicFramePr>
            <a:graphicFrameLocks noGrp="1" noChangeAspect="1"/>
          </p:cNvGraphicFramePr>
          <p:nvPr>
            <p:ph sz="quarter" idx="2"/>
          </p:nvPr>
        </p:nvGraphicFramePr>
        <p:xfrm>
          <a:off x="2339975" y="5084763"/>
          <a:ext cx="1584325" cy="1657350"/>
        </p:xfrm>
        <a:graphic>
          <a:graphicData uri="http://schemas.openxmlformats.org/presentationml/2006/ole">
            <mc:AlternateContent xmlns:mc="http://schemas.openxmlformats.org/markup-compatibility/2006">
              <mc:Choice xmlns:v="urn:schemas-microsoft-com:vml" Requires="v">
                <p:oleObj spid="_x0000_s4274" r:id="rId3" imgW="781159" imgH="1104762" progId="PBrush">
                  <p:embed/>
                </p:oleObj>
              </mc:Choice>
              <mc:Fallback>
                <p:oleObj r:id="rId3" imgW="781159" imgH="1104762" progId="PBrush">
                  <p:embed/>
                  <p:pic>
                    <p:nvPicPr>
                      <p:cNvPr id="3074" name="Object 4">
                        <a:extLst>
                          <a:ext uri="{FF2B5EF4-FFF2-40B4-BE49-F238E27FC236}">
                            <a16:creationId xmlns:a16="http://schemas.microsoft.com/office/drawing/2014/main" id="{8CBF3836-0FB6-4B6D-BF95-14F955EBE4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5084763"/>
                        <a:ext cx="1584325" cy="16573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5">
            <a:extLst>
              <a:ext uri="{FF2B5EF4-FFF2-40B4-BE49-F238E27FC236}">
                <a16:creationId xmlns:a16="http://schemas.microsoft.com/office/drawing/2014/main" id="{9A2B2CFB-982C-49D0-B536-57B001F5C16D}"/>
              </a:ext>
            </a:extLst>
          </p:cNvPr>
          <p:cNvSpPr txBox="1">
            <a:spLocks noChangeArrowheads="1"/>
          </p:cNvSpPr>
          <p:nvPr/>
        </p:nvSpPr>
        <p:spPr bwMode="auto">
          <a:xfrm>
            <a:off x="179388" y="1196975"/>
            <a:ext cx="5400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2800" b="1">
                <a:solidFill>
                  <a:srgbClr val="FF0000"/>
                </a:solidFill>
                <a:latin typeface="Arial" panose="020B0604020202020204" pitchFamily="34" charset="0"/>
              </a:rPr>
              <a:t>通过热力学第零定律可知</a:t>
            </a:r>
            <a:r>
              <a:rPr lang="zh-CN" altLang="zh-CN" sz="2800">
                <a:latin typeface="Arial" panose="020B0604020202020204" pitchFamily="34" charset="0"/>
              </a:rPr>
              <a:t>：</a:t>
            </a:r>
          </a:p>
        </p:txBody>
      </p:sp>
      <p:graphicFrame>
        <p:nvGraphicFramePr>
          <p:cNvPr id="3075" name="Object 6">
            <a:extLst>
              <a:ext uri="{FF2B5EF4-FFF2-40B4-BE49-F238E27FC236}">
                <a16:creationId xmlns:a16="http://schemas.microsoft.com/office/drawing/2014/main" id="{4015BDD1-203F-4390-9656-03541C504EED}"/>
              </a:ext>
            </a:extLst>
          </p:cNvPr>
          <p:cNvGraphicFramePr>
            <a:graphicFrameLocks noGrp="1" noChangeAspect="1"/>
          </p:cNvGraphicFramePr>
          <p:nvPr>
            <p:ph sz="quarter" idx="3"/>
          </p:nvPr>
        </p:nvGraphicFramePr>
        <p:xfrm>
          <a:off x="5508625" y="5157788"/>
          <a:ext cx="1584325" cy="1608137"/>
        </p:xfrm>
        <a:graphic>
          <a:graphicData uri="http://schemas.openxmlformats.org/presentationml/2006/ole">
            <mc:AlternateContent xmlns:mc="http://schemas.openxmlformats.org/markup-compatibility/2006">
              <mc:Choice xmlns:v="urn:schemas-microsoft-com:vml" Requires="v">
                <p:oleObj spid="_x0000_s4275" r:id="rId5" imgW="781159" imgH="1104762" progId="PBrush">
                  <p:embed/>
                </p:oleObj>
              </mc:Choice>
              <mc:Fallback>
                <p:oleObj r:id="rId5" imgW="781159" imgH="1104762" progId="PBrush">
                  <p:embed/>
                  <p:pic>
                    <p:nvPicPr>
                      <p:cNvPr id="3075" name="Object 6">
                        <a:extLst>
                          <a:ext uri="{FF2B5EF4-FFF2-40B4-BE49-F238E27FC236}">
                            <a16:creationId xmlns:a16="http://schemas.microsoft.com/office/drawing/2014/main" id="{4015BDD1-203F-4390-9656-03541C504E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5157788"/>
                        <a:ext cx="1584325" cy="16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7">
            <a:extLst>
              <a:ext uri="{FF2B5EF4-FFF2-40B4-BE49-F238E27FC236}">
                <a16:creationId xmlns:a16="http://schemas.microsoft.com/office/drawing/2014/main" id="{3BF18156-BEA5-4D8E-ADCC-57CAAE593D97}"/>
              </a:ext>
            </a:extLst>
          </p:cNvPr>
          <p:cNvSpPr txBox="1">
            <a:spLocks noChangeArrowheads="1"/>
          </p:cNvSpPr>
          <p:nvPr/>
        </p:nvSpPr>
        <p:spPr bwMode="auto">
          <a:xfrm>
            <a:off x="179388" y="2852738"/>
            <a:ext cx="87852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2800" b="1">
                <a:latin typeface="黑体" panose="02010609060101010101" pitchFamily="49" charset="-122"/>
              </a:rPr>
              <a:t>（2）热力学第零定律导出了温度这一状态函数，并给 </a:t>
            </a:r>
          </a:p>
          <a:p>
            <a:pPr eaLnBrk="1" hangingPunct="1"/>
            <a:r>
              <a:rPr lang="zh-CN" altLang="zh-CN" sz="2800" b="1">
                <a:latin typeface="黑体" panose="02010609060101010101" pitchFamily="49" charset="-122"/>
              </a:rPr>
              <a:t>     出了</a:t>
            </a:r>
            <a:r>
              <a:rPr lang="zh-CN" altLang="zh-CN" sz="2800" b="1">
                <a:solidFill>
                  <a:srgbClr val="FF0000"/>
                </a:solidFill>
                <a:latin typeface="黑体" panose="02010609060101010101" pitchFamily="49" charset="-122"/>
              </a:rPr>
              <a:t>比较温度的方法</a:t>
            </a:r>
            <a:r>
              <a:rPr lang="zh-CN" altLang="zh-CN" sz="2800" b="1">
                <a:latin typeface="黑体" panose="02010609060101010101" pitchFamily="49" charset="-122"/>
              </a:rPr>
              <a:t>。</a:t>
            </a:r>
          </a:p>
        </p:txBody>
      </p:sp>
      <p:sp>
        <p:nvSpPr>
          <p:cNvPr id="5128" name="Text Box 8">
            <a:extLst>
              <a:ext uri="{FF2B5EF4-FFF2-40B4-BE49-F238E27FC236}">
                <a16:creationId xmlns:a16="http://schemas.microsoft.com/office/drawing/2014/main" id="{31FB1B39-F509-4735-A7F3-C704ADB89113}"/>
              </a:ext>
            </a:extLst>
          </p:cNvPr>
          <p:cNvSpPr txBox="1">
            <a:spLocks noChangeArrowheads="1"/>
          </p:cNvSpPr>
          <p:nvPr/>
        </p:nvSpPr>
        <p:spPr bwMode="auto">
          <a:xfrm>
            <a:off x="179388" y="3716338"/>
            <a:ext cx="87137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2800" b="1" dirty="0">
                <a:latin typeface="黑体" panose="02010609060101010101" pitchFamily="49" charset="-122"/>
              </a:rPr>
              <a:t>（3）一切互为平衡的体系具有相同的温度，所以，一</a:t>
            </a:r>
          </a:p>
          <a:p>
            <a:pPr eaLnBrk="1" hangingPunct="1"/>
            <a:r>
              <a:rPr lang="zh-CN" altLang="zh-CN" sz="2800" b="1" dirty="0">
                <a:latin typeface="黑体" panose="02010609060101010101" pitchFamily="49" charset="-122"/>
              </a:rPr>
              <a:t>     个体系的温度可以通过另一个与之平衡的体系的</a:t>
            </a:r>
          </a:p>
          <a:p>
            <a:pPr eaLnBrk="1" hangingPunct="1"/>
            <a:r>
              <a:rPr lang="zh-CN" altLang="zh-CN" sz="2800" b="1" dirty="0">
                <a:latin typeface="黑体" panose="02010609060101010101" pitchFamily="49" charset="-122"/>
              </a:rPr>
              <a:t>     温度来表达；或者可以通过第三个体系的温度来</a:t>
            </a:r>
          </a:p>
          <a:p>
            <a:pPr eaLnBrk="1" hangingPunct="1"/>
            <a:r>
              <a:rPr lang="zh-CN" altLang="zh-CN" sz="2800" b="1" dirty="0">
                <a:latin typeface="黑体" panose="02010609060101010101" pitchFamily="49" charset="-122"/>
              </a:rPr>
              <a:t>     表达。</a:t>
            </a:r>
            <a:endParaRPr lang="zh-CN" altLang="zh-CN" sz="2800" dirty="0">
              <a:latin typeface="黑体" panose="02010609060101010101" pitchFamily="49" charset="-122"/>
            </a:endParaRPr>
          </a:p>
        </p:txBody>
      </p:sp>
      <p:sp>
        <p:nvSpPr>
          <p:cNvPr id="11" name="Rectangle 2">
            <a:extLst>
              <a:ext uri="{FF2B5EF4-FFF2-40B4-BE49-F238E27FC236}">
                <a16:creationId xmlns:a16="http://schemas.microsoft.com/office/drawing/2014/main" id="{1C0A6FAF-03A8-402F-A08E-6CAF4A1F08C4}"/>
              </a:ext>
            </a:extLst>
          </p:cNvPr>
          <p:cNvSpPr>
            <a:spLocks noGrp="1" noChangeArrowheads="1"/>
          </p:cNvSpPr>
          <p:nvPr>
            <p:ph type="title"/>
          </p:nvPr>
        </p:nvSpPr>
        <p:spPr>
          <a:xfrm>
            <a:off x="1657033" y="168276"/>
            <a:ext cx="6994525" cy="647700"/>
          </a:xfrm>
        </p:spPr>
        <p:txBody>
          <a:bodyPr/>
          <a:lstStyle/>
          <a:p>
            <a:pPr eaLnBrk="1" hangingPunct="1"/>
            <a:r>
              <a:rPr lang="zh-CN" altLang="zh-CN" sz="3200" b="1" dirty="0">
                <a:latin typeface="黑体" panose="02010609060101010101" pitchFamily="49" charset="-122"/>
                <a:ea typeface="黑体" panose="02010609060101010101" pitchFamily="49" charset="-122"/>
              </a:rPr>
              <a:t>热平衡与热力学第零定律</a:t>
            </a:r>
          </a:p>
        </p:txBody>
      </p:sp>
    </p:spTree>
  </p:cSld>
  <p:clrMapOvr>
    <a:masterClrMapping/>
  </p:clrMapOvr>
  <p:transition>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04E7D33-A5C9-433A-99E1-799B9C18D44F}"/>
              </a:ext>
            </a:extLst>
          </p:cNvPr>
          <p:cNvSpPr>
            <a:spLocks noGrp="1" noChangeArrowheads="1"/>
          </p:cNvSpPr>
          <p:nvPr>
            <p:ph type="title"/>
          </p:nvPr>
        </p:nvSpPr>
        <p:spPr>
          <a:xfrm>
            <a:off x="1030288" y="128587"/>
            <a:ext cx="6284912" cy="706437"/>
          </a:xfrm>
        </p:spPr>
        <p:txBody>
          <a:bodyPr>
            <a:normAutofit fontScale="90000"/>
          </a:bodyPr>
          <a:lstStyle/>
          <a:p>
            <a:r>
              <a:rPr lang="zh-CN" altLang="zh-CN" sz="3200" b="1" dirty="0">
                <a:ea typeface="黑体" panose="02010609060101010101" pitchFamily="49" charset="-122"/>
              </a:rPr>
              <a:t>体积功计算例题</a:t>
            </a:r>
            <a:r>
              <a:rPr lang="en-US" altLang="zh-CN" sz="3200" b="1" dirty="0">
                <a:ea typeface="黑体" panose="02010609060101010101" pitchFamily="49" charset="-122"/>
              </a:rPr>
              <a:t/>
            </a:r>
            <a:br>
              <a:rPr lang="en-US" altLang="zh-CN" sz="3200" b="1" dirty="0">
                <a:ea typeface="黑体" panose="02010609060101010101" pitchFamily="49" charset="-122"/>
              </a:rPr>
            </a:br>
            <a:r>
              <a:rPr lang="en-US" altLang="zh-CN" sz="3200" b="1" dirty="0">
                <a:ea typeface="黑体" panose="02010609060101010101" pitchFamily="49" charset="-122"/>
              </a:rPr>
              <a:t>——</a:t>
            </a:r>
            <a:r>
              <a:rPr lang="zh-CN" altLang="en-US" sz="3600" b="1" u="sng" dirty="0">
                <a:solidFill>
                  <a:srgbClr val="FF3300"/>
                </a:solidFill>
                <a:latin typeface="黑体" panose="02010609060101010101" pitchFamily="49" charset="-122"/>
                <a:ea typeface="黑体" panose="02010609060101010101" pitchFamily="49" charset="-122"/>
              </a:rPr>
              <a:t>等温等压相变过程</a:t>
            </a:r>
            <a:endParaRPr lang="zh-CN" altLang="zh-CN" sz="3600" b="1" i="1" dirty="0"/>
          </a:p>
        </p:txBody>
      </p:sp>
      <p:sp>
        <p:nvSpPr>
          <p:cNvPr id="59395" name="Text Box 3">
            <a:extLst>
              <a:ext uri="{FF2B5EF4-FFF2-40B4-BE49-F238E27FC236}">
                <a16:creationId xmlns:a16="http://schemas.microsoft.com/office/drawing/2014/main" id="{2E000C36-76F4-49FE-8982-D5BA93737149}"/>
              </a:ext>
            </a:extLst>
          </p:cNvPr>
          <p:cNvSpPr txBox="1">
            <a:spLocks noChangeArrowheads="1"/>
          </p:cNvSpPr>
          <p:nvPr/>
        </p:nvSpPr>
        <p:spPr bwMode="auto">
          <a:xfrm>
            <a:off x="304800" y="15240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ctr" fontAlgn="t">
              <a:spcBef>
                <a:spcPct val="50000"/>
              </a:spcBef>
            </a:pPr>
            <a:endParaRPr lang="zh-CN" altLang="zh-CN" sz="2800">
              <a:latin typeface="黑体" panose="02010609060101010101" pitchFamily="49" charset="-122"/>
            </a:endParaRPr>
          </a:p>
        </p:txBody>
      </p:sp>
      <p:sp>
        <p:nvSpPr>
          <p:cNvPr id="59396" name="Text Box 4">
            <a:extLst>
              <a:ext uri="{FF2B5EF4-FFF2-40B4-BE49-F238E27FC236}">
                <a16:creationId xmlns:a16="http://schemas.microsoft.com/office/drawing/2014/main" id="{A2EFF493-FC54-4EC1-916E-96B3AC64B236}"/>
              </a:ext>
            </a:extLst>
          </p:cNvPr>
          <p:cNvSpPr txBox="1">
            <a:spLocks noChangeArrowheads="1"/>
          </p:cNvSpPr>
          <p:nvPr/>
        </p:nvSpPr>
        <p:spPr bwMode="auto">
          <a:xfrm>
            <a:off x="0" y="1571625"/>
            <a:ext cx="9144000" cy="9541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fontAlgn="t">
              <a:spcBef>
                <a:spcPct val="50000"/>
              </a:spcBef>
            </a:pPr>
            <a:r>
              <a:rPr lang="zh-CN" altLang="zh-CN" sz="2400" b="1" dirty="0">
                <a:solidFill>
                  <a:srgbClr val="FB390B"/>
                </a:solidFill>
                <a:latin typeface="华文中宋" panose="02010600040101010101" pitchFamily="2" charset="-122"/>
                <a:ea typeface="华文中宋" panose="02010600040101010101" pitchFamily="2" charset="-122"/>
              </a:rPr>
              <a:t>【例】</a:t>
            </a:r>
            <a:r>
              <a:rPr lang="zh-CN" altLang="zh-CN" sz="2800" b="1" dirty="0">
                <a:solidFill>
                  <a:srgbClr val="FF0000"/>
                </a:solidFill>
                <a:latin typeface="华文中宋" panose="02010600040101010101" pitchFamily="2" charset="-122"/>
                <a:ea typeface="华文中宋" panose="02010600040101010101" pitchFamily="2" charset="-122"/>
              </a:rPr>
              <a:t>1.0 mol 的水在373.15K， p</a:t>
            </a:r>
            <a:r>
              <a:rPr lang="zh-CN" altLang="zh-CN" sz="2800" b="1" baseline="30000" dirty="0">
                <a:solidFill>
                  <a:srgbClr val="FF0000"/>
                </a:solidFill>
                <a:latin typeface="华文中宋" panose="02010600040101010101" pitchFamily="2" charset="-122"/>
                <a:ea typeface="华文中宋" panose="02010600040101010101" pitchFamily="2" charset="-122"/>
              </a:rPr>
              <a:t>θ</a:t>
            </a:r>
            <a:r>
              <a:rPr lang="zh-CN" altLang="zh-CN" sz="2800" b="1" dirty="0">
                <a:solidFill>
                  <a:srgbClr val="FF0000"/>
                </a:solidFill>
                <a:latin typeface="华文中宋" panose="02010600040101010101" pitchFamily="2" charset="-122"/>
                <a:ea typeface="华文中宋" panose="02010600040101010101" pitchFamily="2" charset="-122"/>
              </a:rPr>
              <a:t>下气化为水蒸气（视为理想气体），计算该过程的体积功。</a:t>
            </a:r>
            <a:r>
              <a:rPr lang="zh-CN" altLang="zh-CN" sz="2800" b="1" dirty="0">
                <a:latin typeface="华文中宋" panose="02010600040101010101" pitchFamily="2" charset="-122"/>
                <a:ea typeface="华文中宋" panose="02010600040101010101" pitchFamily="2" charset="-122"/>
              </a:rPr>
              <a:t> </a:t>
            </a:r>
          </a:p>
        </p:txBody>
      </p:sp>
      <p:sp>
        <p:nvSpPr>
          <p:cNvPr id="59397" name="AutoShape 5">
            <a:extLst>
              <a:ext uri="{FF2B5EF4-FFF2-40B4-BE49-F238E27FC236}">
                <a16:creationId xmlns:a16="http://schemas.microsoft.com/office/drawing/2014/main" id="{7D9CB93B-D486-4E05-AF36-0FAE54E8BD9F}"/>
              </a:ext>
            </a:extLst>
          </p:cNvPr>
          <p:cNvSpPr>
            <a:spLocks noChangeArrowheads="1"/>
          </p:cNvSpPr>
          <p:nvPr/>
        </p:nvSpPr>
        <p:spPr bwMode="auto">
          <a:xfrm>
            <a:off x="6588125" y="0"/>
            <a:ext cx="1657350" cy="1484313"/>
          </a:xfrm>
          <a:prstGeom prst="wedgeEllipseCallout">
            <a:avLst>
              <a:gd name="adj1" fmla="val -93028"/>
              <a:gd name="adj2" fmla="val 57708"/>
            </a:avLst>
          </a:prstGeom>
          <a:solidFill>
            <a:srgbClr val="FFFFCC"/>
          </a:solidFill>
          <a:ln w="15875">
            <a:solidFill>
              <a:srgbClr val="CC99FF"/>
            </a:solidFill>
            <a:miter lim="800000"/>
            <a:headEnd/>
            <a:tailEnd/>
          </a:ln>
        </p:spPr>
        <p:txBody>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ctr" eaLnBrk="1" hangingPunct="1"/>
            <a:r>
              <a:rPr lang="zh-CN" altLang="zh-CN" sz="2400" b="1"/>
              <a:t>相变过程功的计算？</a:t>
            </a:r>
          </a:p>
        </p:txBody>
      </p:sp>
      <p:sp>
        <p:nvSpPr>
          <p:cNvPr id="6" name="矩形 5">
            <a:extLst>
              <a:ext uri="{FF2B5EF4-FFF2-40B4-BE49-F238E27FC236}">
                <a16:creationId xmlns:a16="http://schemas.microsoft.com/office/drawing/2014/main" id="{0DDA98AF-8B69-416E-9048-82B6F98030E3}"/>
              </a:ext>
            </a:extLst>
          </p:cNvPr>
          <p:cNvSpPr>
            <a:spLocks noChangeArrowheads="1"/>
          </p:cNvSpPr>
          <p:nvPr/>
        </p:nvSpPr>
        <p:spPr bwMode="auto">
          <a:xfrm>
            <a:off x="606901" y="3010854"/>
            <a:ext cx="8072437"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fontAlgn="t">
              <a:spcBef>
                <a:spcPct val="50000"/>
              </a:spcBef>
            </a:pP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解：此过程是等温（373.15K）、等压（ </a:t>
            </a:r>
            <a:r>
              <a:rPr lang="zh-CN" altLang="zh-CN" sz="2400" b="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p</a:t>
            </a:r>
            <a:r>
              <a:rPr lang="zh-CN" altLang="zh-CN" sz="2400" b="1" baseline="30000"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θ</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）下的可逆相变过程 。     H</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O (l) = H</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O (g) ，</a:t>
            </a:r>
          </a:p>
          <a:p>
            <a:pPr algn="just" fontAlgn="t">
              <a:spcBef>
                <a:spcPct val="50000"/>
              </a:spcBef>
            </a:pP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对等压过程,根据:     </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W = </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p</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V</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2 </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V</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1</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a:t>
            </a:r>
          </a:p>
          <a:p>
            <a:pPr algn="just" fontAlgn="t">
              <a:spcBef>
                <a:spcPct val="50000"/>
              </a:spcBef>
            </a:pP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式中</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V</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1</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V</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(H</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O ,l ) , </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V</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2 </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V </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(H</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O, g) 。</a:t>
            </a:r>
          </a:p>
          <a:p>
            <a:pPr algn="just" fontAlgn="t">
              <a:spcBef>
                <a:spcPct val="50000"/>
              </a:spcBef>
            </a:pP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所以，</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V</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2 </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V</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1  </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V</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2 </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。又水蒸气视为理想气体，则可得</a:t>
            </a:r>
            <a:endParaRPr lang="en-US" altLang="zh-CN" sz="2400" b="1" dirty="0">
              <a:latin typeface="Times New Roman" panose="02020603050405020304" pitchFamily="18" charset="0"/>
              <a:ea typeface="华文中宋" panose="02010600040101010101" pitchFamily="2" charset="-122"/>
              <a:cs typeface="Times New Roman" panose="02020603050405020304" pitchFamily="18" charset="0"/>
            </a:endParaRPr>
          </a:p>
          <a:p>
            <a:pPr algn="just" fontAlgn="t">
              <a:spcBef>
                <a:spcPct val="50000"/>
              </a:spcBef>
            </a:pP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W = - pV</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2 </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 </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RT</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 - 8.314×373.15 = - 3.102 kJ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down)">
                                      <p:cBhvr>
                                        <p:cTn id="18" dur="500"/>
                                        <p:tgtEl>
                                          <p:spTgt spid="6">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down)">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0E38DFA-8D43-41E3-A3F9-8CD4A117A71D}"/>
              </a:ext>
            </a:extLst>
          </p:cNvPr>
          <p:cNvSpPr>
            <a:spLocks noGrp="1" noChangeArrowheads="1"/>
          </p:cNvSpPr>
          <p:nvPr>
            <p:ph type="title"/>
          </p:nvPr>
        </p:nvSpPr>
        <p:spPr>
          <a:xfrm>
            <a:off x="1103313" y="176372"/>
            <a:ext cx="5688012" cy="633412"/>
          </a:xfrm>
        </p:spPr>
        <p:txBody>
          <a:bodyPr>
            <a:normAutofit fontScale="90000"/>
          </a:bodyPr>
          <a:lstStyle/>
          <a:p>
            <a:r>
              <a:rPr lang="zh-CN" altLang="zh-CN" sz="3200" b="1" dirty="0">
                <a:ea typeface="黑体" panose="02010609060101010101" pitchFamily="49" charset="-122"/>
              </a:rPr>
              <a:t>体积功计算例题</a:t>
            </a:r>
            <a:r>
              <a:rPr lang="en-US" altLang="zh-CN" sz="3200" b="1" dirty="0">
                <a:ea typeface="黑体" panose="02010609060101010101" pitchFamily="49" charset="-122"/>
              </a:rPr>
              <a:t/>
            </a:r>
            <a:br>
              <a:rPr lang="en-US" altLang="zh-CN" sz="3200" b="1" dirty="0">
                <a:ea typeface="黑体" panose="02010609060101010101" pitchFamily="49" charset="-122"/>
              </a:rPr>
            </a:br>
            <a:r>
              <a:rPr lang="en-US" altLang="zh-CN" sz="3200" b="1" dirty="0">
                <a:ea typeface="黑体" panose="02010609060101010101" pitchFamily="49" charset="-122"/>
              </a:rPr>
              <a:t>——</a:t>
            </a:r>
            <a:r>
              <a:rPr lang="zh-CN" altLang="en-US" sz="3600" b="1" u="sng" dirty="0">
                <a:solidFill>
                  <a:srgbClr val="FF3300"/>
                </a:solidFill>
                <a:latin typeface="黑体" panose="02010609060101010101" pitchFamily="49" charset="-122"/>
                <a:ea typeface="黑体" panose="02010609060101010101" pitchFamily="49" charset="-122"/>
              </a:rPr>
              <a:t>化学反应过程</a:t>
            </a:r>
            <a:endParaRPr lang="zh-CN" altLang="zh-CN" sz="3600" b="1" i="1" dirty="0"/>
          </a:p>
        </p:txBody>
      </p:sp>
      <p:sp>
        <p:nvSpPr>
          <p:cNvPr id="60419" name="Text Box 3">
            <a:extLst>
              <a:ext uri="{FF2B5EF4-FFF2-40B4-BE49-F238E27FC236}">
                <a16:creationId xmlns:a16="http://schemas.microsoft.com/office/drawing/2014/main" id="{8A79177F-5722-4089-B2C0-8E6613888D43}"/>
              </a:ext>
            </a:extLst>
          </p:cNvPr>
          <p:cNvSpPr txBox="1">
            <a:spLocks noChangeArrowheads="1"/>
          </p:cNvSpPr>
          <p:nvPr/>
        </p:nvSpPr>
        <p:spPr bwMode="auto">
          <a:xfrm>
            <a:off x="0" y="1574800"/>
            <a:ext cx="899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fontAlgn="t">
              <a:spcBef>
                <a:spcPct val="50000"/>
              </a:spcBef>
            </a:pPr>
            <a:r>
              <a:rPr lang="zh-CN" altLang="zh-CN" sz="2800" b="1">
                <a:solidFill>
                  <a:srgbClr val="FB390B"/>
                </a:solidFill>
                <a:latin typeface="黑体" panose="02010609060101010101" pitchFamily="49" charset="-122"/>
                <a:ea typeface="宋体" panose="02010600030101010101" pitchFamily="2" charset="-122"/>
              </a:rPr>
              <a:t>【</a:t>
            </a:r>
            <a:r>
              <a:rPr lang="zh-CN" altLang="zh-CN" sz="2800" b="1">
                <a:solidFill>
                  <a:srgbClr val="FB390B"/>
                </a:solidFill>
                <a:latin typeface="华文中宋" panose="02010600040101010101" pitchFamily="2" charset="-122"/>
                <a:ea typeface="华文中宋" panose="02010600040101010101" pitchFamily="2" charset="-122"/>
              </a:rPr>
              <a:t>例】</a:t>
            </a:r>
            <a:r>
              <a:rPr lang="zh-CN" altLang="zh-CN" sz="2800" b="1">
                <a:solidFill>
                  <a:srgbClr val="FF0000"/>
                </a:solidFill>
                <a:latin typeface="华文中宋" panose="02010600040101010101" pitchFamily="2" charset="-122"/>
                <a:ea typeface="华文中宋" panose="02010600040101010101" pitchFamily="2" charset="-122"/>
              </a:rPr>
              <a:t>在298.15K , p</a:t>
            </a:r>
            <a:r>
              <a:rPr lang="zh-CN" altLang="zh-CN" sz="2800" b="1" baseline="30000">
                <a:solidFill>
                  <a:srgbClr val="FF0000"/>
                </a:solidFill>
                <a:latin typeface="华文中宋" panose="02010600040101010101" pitchFamily="2" charset="-122"/>
                <a:ea typeface="华文中宋" panose="02010600040101010101" pitchFamily="2" charset="-122"/>
              </a:rPr>
              <a:t>θ</a:t>
            </a:r>
            <a:r>
              <a:rPr lang="zh-CN" altLang="zh-CN" sz="2800" b="1">
                <a:solidFill>
                  <a:srgbClr val="FF0000"/>
                </a:solidFill>
                <a:latin typeface="华文中宋" panose="02010600040101010101" pitchFamily="2" charset="-122"/>
                <a:ea typeface="华文中宋" panose="02010600040101010101" pitchFamily="2" charset="-122"/>
              </a:rPr>
              <a:t>下1mol C</a:t>
            </a:r>
            <a:r>
              <a:rPr lang="zh-CN" altLang="zh-CN" sz="2800" b="1" baseline="-30000">
                <a:solidFill>
                  <a:srgbClr val="FF0000"/>
                </a:solidFill>
                <a:latin typeface="华文中宋" panose="02010600040101010101" pitchFamily="2" charset="-122"/>
                <a:ea typeface="华文中宋" panose="02010600040101010101" pitchFamily="2" charset="-122"/>
              </a:rPr>
              <a:t>2</a:t>
            </a:r>
            <a:r>
              <a:rPr lang="zh-CN" altLang="zh-CN" sz="2800" b="1">
                <a:solidFill>
                  <a:srgbClr val="FF0000"/>
                </a:solidFill>
                <a:latin typeface="华文中宋" panose="02010600040101010101" pitchFamily="2" charset="-122"/>
                <a:ea typeface="华文中宋" panose="02010600040101010101" pitchFamily="2" charset="-122"/>
              </a:rPr>
              <a:t>H</a:t>
            </a:r>
            <a:r>
              <a:rPr lang="zh-CN" altLang="zh-CN" sz="2800" b="1" baseline="-30000">
                <a:solidFill>
                  <a:srgbClr val="FF0000"/>
                </a:solidFill>
                <a:latin typeface="华文中宋" panose="02010600040101010101" pitchFamily="2" charset="-122"/>
                <a:ea typeface="华文中宋" panose="02010600040101010101" pitchFamily="2" charset="-122"/>
              </a:rPr>
              <a:t>6 </a:t>
            </a:r>
            <a:r>
              <a:rPr lang="zh-CN" altLang="zh-CN" sz="2800" b="1">
                <a:solidFill>
                  <a:srgbClr val="FF0000"/>
                </a:solidFill>
                <a:latin typeface="华文中宋" panose="02010600040101010101" pitchFamily="2" charset="-122"/>
                <a:ea typeface="华文中宋" panose="02010600040101010101" pitchFamily="2" charset="-122"/>
              </a:rPr>
              <a:t>完全燃烧时，过程所作的功是多少（反应系统中的气体视为理想气体）?</a:t>
            </a:r>
          </a:p>
        </p:txBody>
      </p:sp>
      <p:sp>
        <p:nvSpPr>
          <p:cNvPr id="60420" name="AutoShape 4">
            <a:extLst>
              <a:ext uri="{FF2B5EF4-FFF2-40B4-BE49-F238E27FC236}">
                <a16:creationId xmlns:a16="http://schemas.microsoft.com/office/drawing/2014/main" id="{47AF6AA5-594D-47FB-97AD-34D72A3B1203}"/>
              </a:ext>
            </a:extLst>
          </p:cNvPr>
          <p:cNvSpPr>
            <a:spLocks noChangeArrowheads="1"/>
          </p:cNvSpPr>
          <p:nvPr/>
        </p:nvSpPr>
        <p:spPr bwMode="auto">
          <a:xfrm>
            <a:off x="6556375" y="4977448"/>
            <a:ext cx="1944688" cy="1484312"/>
          </a:xfrm>
          <a:prstGeom prst="wedgeEllipseCallout">
            <a:avLst>
              <a:gd name="adj1" fmla="val -69788"/>
              <a:gd name="adj2" fmla="val -52223"/>
            </a:avLst>
          </a:prstGeom>
          <a:solidFill>
            <a:srgbClr val="CCFFCC"/>
          </a:solidFill>
          <a:ln w="15875">
            <a:solidFill>
              <a:srgbClr val="800080"/>
            </a:solidFill>
            <a:miter lim="800000"/>
            <a:headEnd/>
            <a:tailEnd/>
          </a:ln>
        </p:spPr>
        <p:txBody>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ctr" eaLnBrk="1" hangingPunct="1"/>
            <a:r>
              <a:rPr lang="zh-CN" altLang="zh-CN" sz="2400" b="1"/>
              <a:t>化学变化功的计算？</a:t>
            </a:r>
          </a:p>
        </p:txBody>
      </p:sp>
      <p:sp>
        <p:nvSpPr>
          <p:cNvPr id="59397" name="矩形 4">
            <a:extLst>
              <a:ext uri="{FF2B5EF4-FFF2-40B4-BE49-F238E27FC236}">
                <a16:creationId xmlns:a16="http://schemas.microsoft.com/office/drawing/2014/main" id="{5D8188D1-8B42-4A01-AC88-F118EA5C2592}"/>
              </a:ext>
            </a:extLst>
          </p:cNvPr>
          <p:cNvSpPr>
            <a:spLocks noChangeArrowheads="1"/>
          </p:cNvSpPr>
          <p:nvPr/>
        </p:nvSpPr>
        <p:spPr bwMode="auto">
          <a:xfrm>
            <a:off x="357188" y="2722563"/>
            <a:ext cx="81438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fontAlgn="t">
              <a:spcBef>
                <a:spcPct val="50000"/>
              </a:spcBef>
            </a:pP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解：反应方程式 C</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H</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6</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(g) + 3.5O</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(g) = 2CO</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(g) + 3H</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O (l)</a:t>
            </a:r>
          </a:p>
          <a:p>
            <a:pPr algn="just" fontAlgn="t">
              <a:spcBef>
                <a:spcPct val="50000"/>
              </a:spcBef>
            </a:pP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在等温(298.15K)、等压(</a:t>
            </a:r>
            <a:r>
              <a:rPr lang="zh-CN" altLang="zh-CN" sz="2400" b="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p</a:t>
            </a:r>
            <a:r>
              <a:rPr lang="zh-CN" altLang="zh-CN" sz="2400" b="1" baseline="30000"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θ</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)条件下</a:t>
            </a:r>
            <a:r>
              <a:rPr lang="zh-CN" altLang="zh-CN" sz="2400" b="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发生单位</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反应：</a:t>
            </a:r>
          </a:p>
          <a:p>
            <a:pPr algn="just" fontAlgn="t">
              <a:spcBef>
                <a:spcPct val="50000"/>
              </a:spcBef>
            </a:pP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      W =</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 (2 - 3.5 - 1)×8.314×298.15 = 4.534 kJ</a:t>
            </a:r>
          </a:p>
          <a:p>
            <a:pPr algn="just" fontAlgn="t">
              <a:spcBef>
                <a:spcPct val="50000"/>
              </a:spcBef>
            </a:pP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结果表明1mol C</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H</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6</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(g) 完全燃烧时，由于反应系统体积减小，环境对系统作功。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animEffect transition="in" filter="wipe(down)">
                                      <p:cBhvr>
                                        <p:cTn id="7" dur="500"/>
                                        <p:tgtEl>
                                          <p:spTgt spid="593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9397">
                                            <p:txEl>
                                              <p:pRg st="1" end="1"/>
                                            </p:txEl>
                                          </p:spTgt>
                                        </p:tgtEl>
                                        <p:attrNameLst>
                                          <p:attrName>style.visibility</p:attrName>
                                        </p:attrNameLst>
                                      </p:cBhvr>
                                      <p:to>
                                        <p:strVal val="visible"/>
                                      </p:to>
                                    </p:set>
                                    <p:animEffect transition="in" filter="wipe(down)">
                                      <p:cBhvr>
                                        <p:cTn id="12" dur="500"/>
                                        <p:tgtEl>
                                          <p:spTgt spid="59397">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9397">
                                            <p:txEl>
                                              <p:pRg st="2" end="2"/>
                                            </p:txEl>
                                          </p:spTgt>
                                        </p:tgtEl>
                                        <p:attrNameLst>
                                          <p:attrName>style.visibility</p:attrName>
                                        </p:attrNameLst>
                                      </p:cBhvr>
                                      <p:to>
                                        <p:strVal val="visible"/>
                                      </p:to>
                                    </p:set>
                                    <p:animEffect transition="in" filter="wipe(down)">
                                      <p:cBhvr>
                                        <p:cTn id="15" dur="500"/>
                                        <p:tgtEl>
                                          <p:spTgt spid="59397">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9397">
                                            <p:txEl>
                                              <p:pRg st="3" end="3"/>
                                            </p:txEl>
                                          </p:spTgt>
                                        </p:tgtEl>
                                        <p:attrNameLst>
                                          <p:attrName>style.visibility</p:attrName>
                                        </p:attrNameLst>
                                      </p:cBhvr>
                                      <p:to>
                                        <p:strVal val="visible"/>
                                      </p:to>
                                    </p:set>
                                    <p:animEffect transition="in" filter="wipe(down)">
                                      <p:cBhvr>
                                        <p:cTn id="18" dur="500"/>
                                        <p:tgtEl>
                                          <p:spTgt spid="593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A97CE62F-5144-4908-9134-8F8580387BB7}"/>
              </a:ext>
            </a:extLst>
          </p:cNvPr>
          <p:cNvSpPr txBox="1"/>
          <p:nvPr/>
        </p:nvSpPr>
        <p:spPr>
          <a:xfrm>
            <a:off x="2804202" y="1808704"/>
            <a:ext cx="647934" cy="710387"/>
          </a:xfrm>
          <a:prstGeom prst="rect">
            <a:avLst/>
          </a:prstGeom>
          <a:noFill/>
        </p:spPr>
        <p:txBody>
          <a:bodyPr wrap="none">
            <a:spAutoFit/>
            <a:scene3d>
              <a:camera prst="orthographicFront"/>
              <a:lightRig rig="threePt" dir="t"/>
            </a:scene3d>
            <a:sp3d contourW="12700"/>
          </a:bodyPr>
          <a:lstStyle/>
          <a:p>
            <a:pPr>
              <a:lnSpc>
                <a:spcPct val="130000"/>
              </a:lnSpc>
              <a:defRPr/>
            </a:pPr>
            <a:r>
              <a:rPr lang="zh-CN" altLang="en-US" sz="3600" b="1" dirty="0">
                <a:solidFill>
                  <a:schemeClr val="tx1">
                    <a:lumMod val="75000"/>
                    <a:lumOff val="25000"/>
                  </a:schemeClr>
                </a:solidFill>
                <a:latin typeface="黑体" panose="02010609060101010101" pitchFamily="49" charset="-122"/>
                <a:ea typeface="黑体" panose="02010609060101010101" pitchFamily="49" charset="-122"/>
                <a:cs typeface="+mn-ea"/>
                <a:sym typeface="+mn-lt"/>
              </a:rPr>
              <a:t>焓</a:t>
            </a:r>
          </a:p>
        </p:txBody>
      </p:sp>
      <p:grpSp>
        <p:nvGrpSpPr>
          <p:cNvPr id="8" name="组合 7">
            <a:extLst>
              <a:ext uri="{FF2B5EF4-FFF2-40B4-BE49-F238E27FC236}">
                <a16:creationId xmlns:a16="http://schemas.microsoft.com/office/drawing/2014/main" id="{C56A16B0-2893-4217-990A-9A97430CCB8F}"/>
              </a:ext>
            </a:extLst>
          </p:cNvPr>
          <p:cNvGrpSpPr>
            <a:grpSpLocks/>
          </p:cNvGrpSpPr>
          <p:nvPr/>
        </p:nvGrpSpPr>
        <p:grpSpPr bwMode="auto">
          <a:xfrm>
            <a:off x="765174" y="2030096"/>
            <a:ext cx="1214439" cy="1066800"/>
            <a:chOff x="2904220" y="2421925"/>
            <a:chExt cx="1334148" cy="1173892"/>
          </a:xfrm>
        </p:grpSpPr>
        <p:sp>
          <p:nvSpPr>
            <p:cNvPr id="9" name="矩形 8">
              <a:extLst>
                <a:ext uri="{FF2B5EF4-FFF2-40B4-BE49-F238E27FC236}">
                  <a16:creationId xmlns:a16="http://schemas.microsoft.com/office/drawing/2014/main" id="{E551A9A8-AABE-4442-987D-FC6A4D0E2B2C}"/>
                </a:ext>
              </a:extLst>
            </p:cNvPr>
            <p:cNvSpPr/>
            <p:nvPr/>
          </p:nvSpPr>
          <p:spPr>
            <a:xfrm rot="2700000">
              <a:off x="2904125" y="2422020"/>
              <a:ext cx="1173892" cy="117370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013">
                <a:cs typeface="+mn-ea"/>
                <a:sym typeface="+mn-lt"/>
              </a:endParaRPr>
            </a:p>
          </p:txBody>
        </p:sp>
        <p:sp>
          <p:nvSpPr>
            <p:cNvPr id="10" name="矩形 9">
              <a:extLst>
                <a:ext uri="{FF2B5EF4-FFF2-40B4-BE49-F238E27FC236}">
                  <a16:creationId xmlns:a16="http://schemas.microsoft.com/office/drawing/2014/main" id="{A9BBFD3E-EFF0-455F-A679-8DA1E9D09D8A}"/>
                </a:ext>
              </a:extLst>
            </p:cNvPr>
            <p:cNvSpPr/>
            <p:nvPr/>
          </p:nvSpPr>
          <p:spPr>
            <a:xfrm rot="2700000">
              <a:off x="3064572" y="2422020"/>
              <a:ext cx="1173892" cy="1173701"/>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013">
                <a:cs typeface="+mn-ea"/>
                <a:sym typeface="+mn-lt"/>
              </a:endParaRPr>
            </a:p>
          </p:txBody>
        </p:sp>
        <p:sp>
          <p:nvSpPr>
            <p:cNvPr id="11" name="文本框 10">
              <a:extLst>
                <a:ext uri="{FF2B5EF4-FFF2-40B4-BE49-F238E27FC236}">
                  <a16:creationId xmlns:a16="http://schemas.microsoft.com/office/drawing/2014/main" id="{A6DEE62B-0929-4D52-9410-88D2C5D74DB0}"/>
                </a:ext>
              </a:extLst>
            </p:cNvPr>
            <p:cNvSpPr txBox="1"/>
            <p:nvPr/>
          </p:nvSpPr>
          <p:spPr>
            <a:xfrm>
              <a:off x="3223183" y="2467183"/>
              <a:ext cx="852684" cy="830103"/>
            </a:xfrm>
            <a:prstGeom prst="rect">
              <a:avLst/>
            </a:prstGeom>
            <a:noFill/>
          </p:spPr>
          <p:txBody>
            <a:bodyPr wrap="none">
              <a:spAutoFit/>
              <a:scene3d>
                <a:camera prst="orthographicFront"/>
                <a:lightRig rig="threePt" dir="t"/>
              </a:scene3d>
              <a:sp3d contourW="12700"/>
            </a:bodyPr>
            <a:lstStyle/>
            <a:p>
              <a:pPr algn="ctr">
                <a:lnSpc>
                  <a:spcPct val="130000"/>
                </a:lnSpc>
                <a:defRPr/>
              </a:pPr>
              <a:r>
                <a:rPr lang="en-US" altLang="zh-CN" sz="3600" b="1" dirty="0">
                  <a:solidFill>
                    <a:schemeClr val="bg1"/>
                  </a:solidFill>
                  <a:cs typeface="+mn-ea"/>
                  <a:sym typeface="+mn-lt"/>
                </a:rPr>
                <a:t>2.6</a:t>
              </a:r>
              <a:endParaRPr lang="zh-CN" altLang="en-US" sz="3600" b="1" dirty="0">
                <a:solidFill>
                  <a:schemeClr val="bg1"/>
                </a:solidFill>
                <a:cs typeface="+mn-ea"/>
                <a:sym typeface="+mn-lt"/>
              </a:endParaRPr>
            </a:p>
          </p:txBody>
        </p:sp>
      </p:grpSp>
      <p:cxnSp>
        <p:nvCxnSpPr>
          <p:cNvPr id="13" name="直接连接符 12">
            <a:extLst>
              <a:ext uri="{FF2B5EF4-FFF2-40B4-BE49-F238E27FC236}">
                <a16:creationId xmlns:a16="http://schemas.microsoft.com/office/drawing/2014/main" id="{4318FB57-CA04-4CAA-8B75-4E34E3527D95}"/>
              </a:ext>
            </a:extLst>
          </p:cNvPr>
          <p:cNvCxnSpPr>
            <a:cxnSpLocks/>
          </p:cNvCxnSpPr>
          <p:nvPr/>
        </p:nvCxnSpPr>
        <p:spPr>
          <a:xfrm>
            <a:off x="2620963" y="2577783"/>
            <a:ext cx="101441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82AF2978-D219-4250-A6B3-BF057251841B}"/>
              </a:ext>
            </a:extLst>
          </p:cNvPr>
          <p:cNvSpPr/>
          <p:nvPr/>
        </p:nvSpPr>
        <p:spPr>
          <a:xfrm>
            <a:off x="-4763" y="1"/>
            <a:ext cx="9148763" cy="169672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2E75B6"/>
              </a:solidFill>
              <a:cs typeface="+mn-ea"/>
              <a:sym typeface="+mn-lt"/>
            </a:endParaRPr>
          </a:p>
        </p:txBody>
      </p:sp>
      <p:sp>
        <p:nvSpPr>
          <p:cNvPr id="17" name="矩形 16">
            <a:extLst>
              <a:ext uri="{FF2B5EF4-FFF2-40B4-BE49-F238E27FC236}">
                <a16:creationId xmlns:a16="http://schemas.microsoft.com/office/drawing/2014/main" id="{534F80DB-1B89-40C5-BCD2-892506375FCD}"/>
              </a:ext>
            </a:extLst>
          </p:cNvPr>
          <p:cNvSpPr/>
          <p:nvPr/>
        </p:nvSpPr>
        <p:spPr>
          <a:xfrm>
            <a:off x="-4763" y="5408612"/>
            <a:ext cx="9148763" cy="1470026"/>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2E75B6"/>
              </a:solidFill>
              <a:cs typeface="+mn-ea"/>
              <a:sym typeface="+mn-lt"/>
            </a:endParaRPr>
          </a:p>
        </p:txBody>
      </p:sp>
      <p:sp>
        <p:nvSpPr>
          <p:cNvPr id="16" name="Text Box 3">
            <a:extLst>
              <a:ext uri="{FF2B5EF4-FFF2-40B4-BE49-F238E27FC236}">
                <a16:creationId xmlns:a16="http://schemas.microsoft.com/office/drawing/2014/main" id="{4CE1B1E1-9CFE-4C1B-8F56-12A51BA9A125}"/>
              </a:ext>
            </a:extLst>
          </p:cNvPr>
          <p:cNvSpPr txBox="1">
            <a:spLocks noChangeArrowheads="1"/>
          </p:cNvSpPr>
          <p:nvPr/>
        </p:nvSpPr>
        <p:spPr bwMode="auto">
          <a:xfrm>
            <a:off x="3128169" y="2938703"/>
            <a:ext cx="1882247" cy="492443"/>
          </a:xfrm>
          <a:prstGeom prst="rect">
            <a:avLst/>
          </a:prstGeom>
          <a:noFill/>
          <a:ln>
            <a:noFill/>
          </a:ln>
        </p:spPr>
        <p:txBody>
          <a:bodyPr wrap="non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marL="457200" indent="-457200" eaLnBrk="1" fontAlgn="t" hangingPunct="1">
              <a:buFont typeface="Wingdings" panose="05000000000000000000" pitchFamily="2" charset="2"/>
              <a:buChar char="Ø"/>
            </a:pPr>
            <a:r>
              <a:rPr lang="zh-CN" altLang="en-US" sz="3200" b="1" dirty="0">
                <a:latin typeface="Times New Roman" panose="02020603050405020304" pitchFamily="18" charset="0"/>
              </a:rPr>
              <a:t>等容热</a:t>
            </a:r>
            <a:endParaRPr lang="zh-CN" altLang="zh-CN" sz="3200" b="1" dirty="0">
              <a:latin typeface="Times New Roman" panose="02020603050405020304" pitchFamily="18" charset="0"/>
            </a:endParaRPr>
          </a:p>
        </p:txBody>
      </p:sp>
      <p:sp>
        <p:nvSpPr>
          <p:cNvPr id="18" name="Text Box 4">
            <a:extLst>
              <a:ext uri="{FF2B5EF4-FFF2-40B4-BE49-F238E27FC236}">
                <a16:creationId xmlns:a16="http://schemas.microsoft.com/office/drawing/2014/main" id="{F6C70349-823F-42B8-A217-CB64B9A641CE}"/>
              </a:ext>
            </a:extLst>
          </p:cNvPr>
          <p:cNvSpPr txBox="1">
            <a:spLocks noChangeArrowheads="1"/>
          </p:cNvSpPr>
          <p:nvPr/>
        </p:nvSpPr>
        <p:spPr bwMode="auto">
          <a:xfrm>
            <a:off x="3128169" y="3756125"/>
            <a:ext cx="1882247" cy="492443"/>
          </a:xfrm>
          <a:prstGeom prst="rect">
            <a:avLst/>
          </a:prstGeom>
          <a:noFill/>
          <a:ln>
            <a:noFill/>
          </a:ln>
        </p:spPr>
        <p:txBody>
          <a:bodyPr wrap="non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marL="457200" indent="-457200" eaLnBrk="1" fontAlgn="t" hangingPunct="1">
              <a:buFont typeface="Wingdings" panose="05000000000000000000" pitchFamily="2" charset="2"/>
              <a:buChar char="Ø"/>
            </a:pPr>
            <a:r>
              <a:rPr lang="zh-CN" altLang="en-US" sz="3200" b="1" dirty="0">
                <a:latin typeface="Times New Roman" panose="02020603050405020304" pitchFamily="18" charset="0"/>
              </a:rPr>
              <a:t>等压热</a:t>
            </a:r>
            <a:endParaRPr lang="zh-CN" altLang="zh-CN" sz="3200" b="1" dirty="0">
              <a:latin typeface="Times New Roman" panose="02020603050405020304" pitchFamily="18" charset="0"/>
            </a:endParaRPr>
          </a:p>
        </p:txBody>
      </p:sp>
      <p:sp>
        <p:nvSpPr>
          <p:cNvPr id="19" name="Text Box 5">
            <a:extLst>
              <a:ext uri="{FF2B5EF4-FFF2-40B4-BE49-F238E27FC236}">
                <a16:creationId xmlns:a16="http://schemas.microsoft.com/office/drawing/2014/main" id="{463046B0-8043-4527-9D0F-EC44D64A034E}"/>
              </a:ext>
            </a:extLst>
          </p:cNvPr>
          <p:cNvSpPr txBox="1">
            <a:spLocks noChangeArrowheads="1"/>
          </p:cNvSpPr>
          <p:nvPr/>
        </p:nvSpPr>
        <p:spPr bwMode="auto">
          <a:xfrm>
            <a:off x="3177905" y="4609908"/>
            <a:ext cx="1058303" cy="492443"/>
          </a:xfrm>
          <a:prstGeom prst="rect">
            <a:avLst/>
          </a:prstGeom>
          <a:noFill/>
          <a:ln>
            <a:noFill/>
          </a:ln>
        </p:spPr>
        <p:txBody>
          <a:bodyPr wrap="non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marL="457200" indent="-457200" eaLnBrk="1" fontAlgn="t" hangingPunct="1">
              <a:buFont typeface="Wingdings" panose="05000000000000000000" pitchFamily="2" charset="2"/>
              <a:buChar char="Ø"/>
            </a:pPr>
            <a:r>
              <a:rPr lang="zh-CN" altLang="en-US" sz="3200" b="1" dirty="0">
                <a:latin typeface="Times New Roman" panose="02020603050405020304" pitchFamily="18" charset="0"/>
              </a:rPr>
              <a:t>焓</a:t>
            </a:r>
            <a:endParaRPr lang="zh-CN" altLang="zh-CN" sz="3200" b="1" dirty="0">
              <a:latin typeface="Times New Roman" panose="02020603050405020304" pitchFamily="18" charset="0"/>
            </a:endParaRPr>
          </a:p>
        </p:txBody>
      </p:sp>
      <p:sp>
        <p:nvSpPr>
          <p:cNvPr id="14" name="Text Box 4">
            <a:extLst>
              <a:ext uri="{FF2B5EF4-FFF2-40B4-BE49-F238E27FC236}">
                <a16:creationId xmlns:a16="http://schemas.microsoft.com/office/drawing/2014/main" id="{575F007E-8F1C-409C-BE4B-A148EEFA06BE}"/>
              </a:ext>
            </a:extLst>
          </p:cNvPr>
          <p:cNvSpPr txBox="1">
            <a:spLocks noChangeArrowheads="1"/>
          </p:cNvSpPr>
          <p:nvPr/>
        </p:nvSpPr>
        <p:spPr bwMode="auto">
          <a:xfrm>
            <a:off x="2560955" y="5553012"/>
            <a:ext cx="548640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buFontTx/>
              <a:buNone/>
              <a:defRPr/>
            </a:pPr>
            <a:r>
              <a:rPr lang="zh-CN" altLang="en-US" sz="2000" dirty="0">
                <a:latin typeface="黑体" panose="02010609060101010101" pitchFamily="49" charset="-122"/>
                <a:ea typeface="黑体" panose="02010609060101010101" pitchFamily="49" charset="-122"/>
              </a:rPr>
              <a:t>授课人：洪旭佳 ┃ </a:t>
            </a:r>
            <a:r>
              <a:rPr lang="en-US" altLang="zh-CN" sz="2000" dirty="0">
                <a:latin typeface="+mn-lt"/>
                <a:ea typeface="黑体" panose="02010609060101010101" pitchFamily="49" charset="-122"/>
              </a:rPr>
              <a:t>hxuscnu@m.scnu.edu.cn </a:t>
            </a:r>
            <a:r>
              <a:rPr lang="en-US" altLang="zh-CN" sz="2000" dirty="0">
                <a:latin typeface="黑体" panose="02010609060101010101" pitchFamily="49" charset="-122"/>
                <a:ea typeface="黑体" panose="02010609060101010101" pitchFamily="49" charset="-122"/>
              </a:rPr>
              <a:t>              </a:t>
            </a:r>
          </a:p>
        </p:txBody>
      </p:sp>
      <p:sp>
        <p:nvSpPr>
          <p:cNvPr id="20" name="Freeform 7">
            <a:extLst>
              <a:ext uri="{FF2B5EF4-FFF2-40B4-BE49-F238E27FC236}">
                <a16:creationId xmlns:a16="http://schemas.microsoft.com/office/drawing/2014/main" id="{03D65B13-AC5B-4844-97F2-B5167ABB9C18}"/>
              </a:ext>
            </a:extLst>
          </p:cNvPr>
          <p:cNvSpPr>
            <a:spLocks noEditPoints="1"/>
          </p:cNvSpPr>
          <p:nvPr/>
        </p:nvSpPr>
        <p:spPr bwMode="auto">
          <a:xfrm>
            <a:off x="2411730" y="5630799"/>
            <a:ext cx="252413" cy="252413"/>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solidFill>
          <a:ln>
            <a:noFill/>
          </a:ln>
        </p:spPr>
        <p:txBody>
          <a:bodyPr lIns="68563" tIns="34281" rIns="68563" bIns="34281"/>
          <a:lstStyle/>
          <a:p>
            <a:pPr>
              <a:defRPr/>
            </a:pPr>
            <a:endParaRPr lang="zh-CN" altLang="en-US">
              <a:solidFill>
                <a:schemeClr val="bg1"/>
              </a:solidFill>
              <a:cs typeface="+mn-ea"/>
              <a:sym typeface="+mn-lt"/>
            </a:endParaRPr>
          </a:p>
        </p:txBody>
      </p:sp>
    </p:spTree>
    <p:extLst>
      <p:ext uri="{BB962C8B-B14F-4D97-AF65-F5344CB8AC3E}">
        <p14:creationId xmlns:p14="http://schemas.microsoft.com/office/powerpoint/2010/main" val="752675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41" presetClass="entr" presetSubtype="0" fill="hold" nodeType="with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F71DF39-9C02-4D10-9D64-527576E4DF81}"/>
              </a:ext>
            </a:extLst>
          </p:cNvPr>
          <p:cNvSpPr>
            <a:spLocks noGrp="1" noChangeArrowheads="1"/>
          </p:cNvSpPr>
          <p:nvPr>
            <p:ph type="title"/>
          </p:nvPr>
        </p:nvSpPr>
        <p:spPr>
          <a:xfrm>
            <a:off x="860425" y="198437"/>
            <a:ext cx="4608513" cy="609600"/>
          </a:xfrm>
        </p:spPr>
        <p:txBody>
          <a:bodyPr>
            <a:normAutofit fontScale="90000"/>
          </a:bodyPr>
          <a:lstStyle/>
          <a:p>
            <a:pPr eaLnBrk="1" hangingPunct="1"/>
            <a:r>
              <a:rPr lang="zh-CN" altLang="zh-CN" i="1" dirty="0">
                <a:solidFill>
                  <a:srgbClr val="FFFF00"/>
                </a:solidFill>
                <a:latin typeface="隶书" pitchFamily="49" charset="-122"/>
                <a:ea typeface="隶书" pitchFamily="49" charset="-122"/>
              </a:rPr>
              <a:t>  </a:t>
            </a:r>
            <a:r>
              <a:rPr lang="zh-CN" altLang="zh-CN" sz="3600" b="1" dirty="0">
                <a:solidFill>
                  <a:schemeClr val="tx1"/>
                </a:solidFill>
                <a:latin typeface="黑体" panose="02010609060101010101" pitchFamily="49" charset="-122"/>
                <a:ea typeface="黑体" panose="02010609060101010101" pitchFamily="49" charset="-122"/>
              </a:rPr>
              <a:t>等容热</a:t>
            </a:r>
          </a:p>
        </p:txBody>
      </p:sp>
      <p:sp>
        <p:nvSpPr>
          <p:cNvPr id="44035" name="Text Box 3">
            <a:extLst>
              <a:ext uri="{FF2B5EF4-FFF2-40B4-BE49-F238E27FC236}">
                <a16:creationId xmlns:a16="http://schemas.microsoft.com/office/drawing/2014/main" id="{B9A10169-BF44-48E5-81CF-3FC415F073B9}"/>
              </a:ext>
            </a:extLst>
          </p:cNvPr>
          <p:cNvSpPr txBox="1">
            <a:spLocks noChangeArrowheads="1"/>
          </p:cNvSpPr>
          <p:nvPr/>
        </p:nvSpPr>
        <p:spPr bwMode="auto">
          <a:xfrm>
            <a:off x="179388" y="1412875"/>
            <a:ext cx="8700452" cy="1066800"/>
          </a:xfrm>
          <a:prstGeom prst="rect">
            <a:avLst/>
          </a:prstGeom>
          <a:solidFill>
            <a:schemeClr val="accent1">
              <a:lumMod val="40000"/>
              <a:lumOff val="60000"/>
            </a:schemeClr>
          </a:solidFill>
          <a:ln>
            <a:noFill/>
          </a:ln>
        </p:spPr>
        <p:txBody>
          <a:bodyPr wrap="squar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r>
              <a:rPr lang="zh-CN" altLang="zh-CN" sz="3200" dirty="0">
                <a:latin typeface="Times New Roman" panose="02020603050405020304" pitchFamily="18" charset="0"/>
                <a:ea typeface="隶书" pitchFamily="49" charset="-122"/>
              </a:rPr>
              <a:t>       </a:t>
            </a:r>
            <a:r>
              <a:rPr lang="zh-CN" altLang="zh-CN" sz="3200" b="1" dirty="0">
                <a:latin typeface="黑体" panose="02010609060101010101" pitchFamily="49" charset="-122"/>
              </a:rPr>
              <a:t>变化过程中,</a:t>
            </a:r>
            <a:r>
              <a:rPr lang="zh-CN" altLang="zh-CN" sz="3200" b="1" dirty="0">
                <a:solidFill>
                  <a:srgbClr val="0000FF"/>
                </a:solidFill>
                <a:latin typeface="黑体" panose="02010609060101010101" pitchFamily="49" charset="-122"/>
              </a:rPr>
              <a:t>保持体积不变</a:t>
            </a:r>
            <a:r>
              <a:rPr lang="zh-CN" altLang="zh-CN" sz="3200" b="1" dirty="0">
                <a:latin typeface="黑体" panose="02010609060101010101" pitchFamily="49" charset="-122"/>
              </a:rPr>
              <a:t>,系统与环境之间传递的热量,称为</a:t>
            </a:r>
            <a:r>
              <a:rPr lang="zh-CN" altLang="zh-CN" sz="3200" b="1" dirty="0">
                <a:solidFill>
                  <a:srgbClr val="FF0000"/>
                </a:solidFill>
                <a:latin typeface="黑体" panose="02010609060101010101" pitchFamily="49" charset="-122"/>
              </a:rPr>
              <a:t>等容热</a:t>
            </a:r>
            <a:r>
              <a:rPr lang="zh-CN" altLang="zh-CN" sz="3200" b="1" dirty="0">
                <a:latin typeface="黑体" panose="02010609060101010101" pitchFamily="49" charset="-122"/>
              </a:rPr>
              <a:t>.</a:t>
            </a:r>
          </a:p>
        </p:txBody>
      </p:sp>
      <p:sp>
        <p:nvSpPr>
          <p:cNvPr id="44036" name="Text Box 4">
            <a:extLst>
              <a:ext uri="{FF2B5EF4-FFF2-40B4-BE49-F238E27FC236}">
                <a16:creationId xmlns:a16="http://schemas.microsoft.com/office/drawing/2014/main" id="{742F5B23-238A-475C-9CFF-7C7E2041FF87}"/>
              </a:ext>
            </a:extLst>
          </p:cNvPr>
          <p:cNvSpPr txBox="1">
            <a:spLocks noChangeArrowheads="1"/>
          </p:cNvSpPr>
          <p:nvPr/>
        </p:nvSpPr>
        <p:spPr bwMode="auto">
          <a:xfrm>
            <a:off x="323850" y="2708275"/>
            <a:ext cx="5487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r>
              <a:rPr lang="zh-CN" altLang="zh-CN" sz="3200" b="1">
                <a:latin typeface="Times New Roman" panose="02020603050405020304" pitchFamily="18" charset="0"/>
              </a:rPr>
              <a:t>等容热与热力学能变化的关系</a:t>
            </a:r>
          </a:p>
        </p:txBody>
      </p:sp>
      <p:graphicFrame>
        <p:nvGraphicFramePr>
          <p:cNvPr id="44037" name="Object 5">
            <a:extLst>
              <a:ext uri="{FF2B5EF4-FFF2-40B4-BE49-F238E27FC236}">
                <a16:creationId xmlns:a16="http://schemas.microsoft.com/office/drawing/2014/main" id="{D7AB9026-ABB2-4B58-B9FA-8D8AB80FE98D}"/>
              </a:ext>
            </a:extLst>
          </p:cNvPr>
          <p:cNvGraphicFramePr>
            <a:graphicFrameLocks noChangeAspect="1"/>
          </p:cNvGraphicFramePr>
          <p:nvPr/>
        </p:nvGraphicFramePr>
        <p:xfrm>
          <a:off x="539750" y="3500438"/>
          <a:ext cx="1955800" cy="568325"/>
        </p:xfrm>
        <a:graphic>
          <a:graphicData uri="http://schemas.openxmlformats.org/presentationml/2006/ole">
            <mc:AlternateContent xmlns:mc="http://schemas.openxmlformats.org/markup-compatibility/2006">
              <mc:Choice xmlns:v="urn:schemas-microsoft-com:vml" Requires="v">
                <p:oleObj spid="_x0000_s23052" r:id="rId3" imgW="699120" imgH="203605" progId="Equation.DSMT4">
                  <p:embed/>
                </p:oleObj>
              </mc:Choice>
              <mc:Fallback>
                <p:oleObj r:id="rId3" imgW="699120" imgH="203605" progId="Equation.DSMT4">
                  <p:embed/>
                  <p:pic>
                    <p:nvPicPr>
                      <p:cNvPr id="44037" name="Object 5">
                        <a:extLst>
                          <a:ext uri="{FF2B5EF4-FFF2-40B4-BE49-F238E27FC236}">
                            <a16:creationId xmlns:a16="http://schemas.microsoft.com/office/drawing/2014/main" id="{D7AB9026-ABB2-4B58-B9FA-8D8AB80FE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500438"/>
                        <a:ext cx="1955800"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8" name="Object 6">
            <a:extLst>
              <a:ext uri="{FF2B5EF4-FFF2-40B4-BE49-F238E27FC236}">
                <a16:creationId xmlns:a16="http://schemas.microsoft.com/office/drawing/2014/main" id="{3BFC49EA-4945-4E35-9BF1-337626478095}"/>
              </a:ext>
            </a:extLst>
          </p:cNvPr>
          <p:cNvGraphicFramePr>
            <a:graphicFrameLocks noChangeAspect="1"/>
          </p:cNvGraphicFramePr>
          <p:nvPr/>
        </p:nvGraphicFramePr>
        <p:xfrm>
          <a:off x="3348038" y="3429000"/>
          <a:ext cx="2703512" cy="568325"/>
        </p:xfrm>
        <a:graphic>
          <a:graphicData uri="http://schemas.openxmlformats.org/presentationml/2006/ole">
            <mc:AlternateContent xmlns:mc="http://schemas.openxmlformats.org/markup-compatibility/2006">
              <mc:Choice xmlns:v="urn:schemas-microsoft-com:vml" Requires="v">
                <p:oleObj spid="_x0000_s23053" r:id="rId5" imgW="965160" imgH="203040" progId="Equation.DSMT4">
                  <p:embed/>
                </p:oleObj>
              </mc:Choice>
              <mc:Fallback>
                <p:oleObj r:id="rId5" imgW="965160" imgH="203040" progId="Equation.DSMT4">
                  <p:embed/>
                  <p:pic>
                    <p:nvPicPr>
                      <p:cNvPr id="44038" name="Object 6">
                        <a:extLst>
                          <a:ext uri="{FF2B5EF4-FFF2-40B4-BE49-F238E27FC236}">
                            <a16:creationId xmlns:a16="http://schemas.microsoft.com/office/drawing/2014/main" id="{3BFC49EA-4945-4E35-9BF1-3376264780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3429000"/>
                        <a:ext cx="2703512"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9" name="Object 7">
            <a:extLst>
              <a:ext uri="{FF2B5EF4-FFF2-40B4-BE49-F238E27FC236}">
                <a16:creationId xmlns:a16="http://schemas.microsoft.com/office/drawing/2014/main" id="{F98047AD-8452-4C60-AC42-F6D7908E4BBD}"/>
              </a:ext>
            </a:extLst>
          </p:cNvPr>
          <p:cNvGraphicFramePr>
            <a:graphicFrameLocks noChangeAspect="1"/>
          </p:cNvGraphicFramePr>
          <p:nvPr/>
        </p:nvGraphicFramePr>
        <p:xfrm>
          <a:off x="3779838" y="4076700"/>
          <a:ext cx="3165475" cy="639763"/>
        </p:xfrm>
        <a:graphic>
          <a:graphicData uri="http://schemas.openxmlformats.org/presentationml/2006/ole">
            <mc:AlternateContent xmlns:mc="http://schemas.openxmlformats.org/markup-compatibility/2006">
              <mc:Choice xmlns:v="urn:schemas-microsoft-com:vml" Requires="v">
                <p:oleObj spid="_x0000_s23054" r:id="rId7" imgW="1130040" imgH="228600" progId="Equation.DSMT4">
                  <p:embed/>
                </p:oleObj>
              </mc:Choice>
              <mc:Fallback>
                <p:oleObj r:id="rId7" imgW="1130040" imgH="228600" progId="Equation.DSMT4">
                  <p:embed/>
                  <p:pic>
                    <p:nvPicPr>
                      <p:cNvPr id="44039" name="Object 7">
                        <a:extLst>
                          <a:ext uri="{FF2B5EF4-FFF2-40B4-BE49-F238E27FC236}">
                            <a16:creationId xmlns:a16="http://schemas.microsoft.com/office/drawing/2014/main" id="{F98047AD-8452-4C60-AC42-F6D7908E4B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838" y="4076700"/>
                        <a:ext cx="316547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40" name="Object 8">
            <a:extLst>
              <a:ext uri="{FF2B5EF4-FFF2-40B4-BE49-F238E27FC236}">
                <a16:creationId xmlns:a16="http://schemas.microsoft.com/office/drawing/2014/main" id="{302C56C0-6519-453C-9BC2-C1E0E5DDB41E}"/>
              </a:ext>
            </a:extLst>
          </p:cNvPr>
          <p:cNvGraphicFramePr>
            <a:graphicFrameLocks noChangeAspect="1"/>
          </p:cNvGraphicFramePr>
          <p:nvPr/>
        </p:nvGraphicFramePr>
        <p:xfrm>
          <a:off x="1403350" y="4652963"/>
          <a:ext cx="3273425" cy="604837"/>
        </p:xfrm>
        <a:graphic>
          <a:graphicData uri="http://schemas.openxmlformats.org/presentationml/2006/ole">
            <mc:AlternateContent xmlns:mc="http://schemas.openxmlformats.org/markup-compatibility/2006">
              <mc:Choice xmlns:v="urn:schemas-microsoft-com:vml" Requires="v">
                <p:oleObj spid="_x0000_s23055" r:id="rId9" imgW="1168717" imgH="216217" progId="Equation.DSMT4">
                  <p:embed/>
                </p:oleObj>
              </mc:Choice>
              <mc:Fallback>
                <p:oleObj r:id="rId9" imgW="1168717" imgH="216217" progId="Equation.DSMT4">
                  <p:embed/>
                  <p:pic>
                    <p:nvPicPr>
                      <p:cNvPr id="44040" name="Object 8">
                        <a:extLst>
                          <a:ext uri="{FF2B5EF4-FFF2-40B4-BE49-F238E27FC236}">
                            <a16:creationId xmlns:a16="http://schemas.microsoft.com/office/drawing/2014/main" id="{302C56C0-6519-453C-9BC2-C1E0E5DDB4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350" y="4652963"/>
                        <a:ext cx="3273425"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41" name="Object 9">
            <a:extLst>
              <a:ext uri="{FF2B5EF4-FFF2-40B4-BE49-F238E27FC236}">
                <a16:creationId xmlns:a16="http://schemas.microsoft.com/office/drawing/2014/main" id="{95CF2749-F659-48CC-8FB8-B918E9CE0B46}"/>
              </a:ext>
            </a:extLst>
          </p:cNvPr>
          <p:cNvGraphicFramePr>
            <a:graphicFrameLocks noChangeAspect="1"/>
          </p:cNvGraphicFramePr>
          <p:nvPr/>
        </p:nvGraphicFramePr>
        <p:xfrm>
          <a:off x="539750" y="5516563"/>
          <a:ext cx="1849438" cy="639762"/>
        </p:xfrm>
        <a:graphic>
          <a:graphicData uri="http://schemas.openxmlformats.org/presentationml/2006/ole">
            <mc:AlternateContent xmlns:mc="http://schemas.openxmlformats.org/markup-compatibility/2006">
              <mc:Choice xmlns:v="urn:schemas-microsoft-com:vml" Requires="v">
                <p:oleObj spid="_x0000_s23056" r:id="rId11" imgW="661291" imgH="229116" progId="Equation.DSMT4">
                  <p:embed/>
                </p:oleObj>
              </mc:Choice>
              <mc:Fallback>
                <p:oleObj r:id="rId11" imgW="661291" imgH="229116" progId="Equation.DSMT4">
                  <p:embed/>
                  <p:pic>
                    <p:nvPicPr>
                      <p:cNvPr id="44041" name="Object 9">
                        <a:extLst>
                          <a:ext uri="{FF2B5EF4-FFF2-40B4-BE49-F238E27FC236}">
                            <a16:creationId xmlns:a16="http://schemas.microsoft.com/office/drawing/2014/main" id="{95CF2749-F659-48CC-8FB8-B918E9CE0B4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750" y="5516563"/>
                        <a:ext cx="1849438"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42" name="Object 10">
            <a:extLst>
              <a:ext uri="{FF2B5EF4-FFF2-40B4-BE49-F238E27FC236}">
                <a16:creationId xmlns:a16="http://schemas.microsoft.com/office/drawing/2014/main" id="{84E6795A-1E05-493F-BFF9-51D11E0AEB6D}"/>
              </a:ext>
            </a:extLst>
          </p:cNvPr>
          <p:cNvGraphicFramePr>
            <a:graphicFrameLocks noChangeAspect="1"/>
          </p:cNvGraphicFramePr>
          <p:nvPr>
            <p:extLst>
              <p:ext uri="{D42A27DB-BD31-4B8C-83A1-F6EECF244321}">
                <p14:modId xmlns:p14="http://schemas.microsoft.com/office/powerpoint/2010/main" val="3783778649"/>
              </p:ext>
            </p:extLst>
          </p:nvPr>
        </p:nvGraphicFramePr>
        <p:xfrm>
          <a:off x="3032918" y="5522118"/>
          <a:ext cx="1636713" cy="639763"/>
        </p:xfrm>
        <a:graphic>
          <a:graphicData uri="http://schemas.openxmlformats.org/presentationml/2006/ole">
            <mc:AlternateContent xmlns:mc="http://schemas.openxmlformats.org/markup-compatibility/2006">
              <mc:Choice xmlns:v="urn:schemas-microsoft-com:vml" Requires="v">
                <p:oleObj spid="_x0000_s23057" r:id="rId13" imgW="585025" imgH="229116" progId="Equation.DSMT4">
                  <p:embed/>
                </p:oleObj>
              </mc:Choice>
              <mc:Fallback>
                <p:oleObj r:id="rId13" imgW="585025" imgH="229116" progId="Equation.DSMT4">
                  <p:embed/>
                  <p:pic>
                    <p:nvPicPr>
                      <p:cNvPr id="44042" name="Object 10">
                        <a:extLst>
                          <a:ext uri="{FF2B5EF4-FFF2-40B4-BE49-F238E27FC236}">
                            <a16:creationId xmlns:a16="http://schemas.microsoft.com/office/drawing/2014/main" id="{84E6795A-1E05-493F-BFF9-51D11E0AEB6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2918" y="5522118"/>
                        <a:ext cx="1636713" cy="63976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43" name="Text Box 11">
            <a:extLst>
              <a:ext uri="{FF2B5EF4-FFF2-40B4-BE49-F238E27FC236}">
                <a16:creationId xmlns:a16="http://schemas.microsoft.com/office/drawing/2014/main" id="{4E51094B-052A-41CE-8039-07A28B92D25A}"/>
              </a:ext>
            </a:extLst>
          </p:cNvPr>
          <p:cNvSpPr txBox="1">
            <a:spLocks noChangeArrowheads="1"/>
          </p:cNvSpPr>
          <p:nvPr/>
        </p:nvSpPr>
        <p:spPr bwMode="auto">
          <a:xfrm>
            <a:off x="539750" y="45815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r>
              <a:rPr lang="zh-CN" altLang="zh-CN">
                <a:latin typeface="黑体" panose="02010609060101010101" pitchFamily="49" charset="-122"/>
              </a:rPr>
              <a:t>当</a:t>
            </a:r>
          </a:p>
        </p:txBody>
      </p:sp>
      <p:sp>
        <p:nvSpPr>
          <p:cNvPr id="21516" name="Text Box 12">
            <a:extLst>
              <a:ext uri="{FF2B5EF4-FFF2-40B4-BE49-F238E27FC236}">
                <a16:creationId xmlns:a16="http://schemas.microsoft.com/office/drawing/2014/main" id="{AC4434AE-589D-4499-8A98-7282AF26BD2B}"/>
              </a:ext>
            </a:extLst>
          </p:cNvPr>
          <p:cNvSpPr txBox="1">
            <a:spLocks noChangeArrowheads="1"/>
          </p:cNvSpPr>
          <p:nvPr/>
        </p:nvSpPr>
        <p:spPr bwMode="auto">
          <a:xfrm>
            <a:off x="4964906" y="5468938"/>
            <a:ext cx="3960813" cy="984250"/>
          </a:xfrm>
          <a:prstGeom prst="rect">
            <a:avLst/>
          </a:prstGeom>
          <a:solidFill>
            <a:srgbClr val="FFFFFF"/>
          </a:solidFill>
          <a:ln w="38100">
            <a:solidFill>
              <a:srgbClr val="FF0000"/>
            </a:solidFill>
            <a:miter lim="800000"/>
            <a:headEnd/>
            <a:tailEnd/>
          </a:ln>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en-US" sz="2800" dirty="0"/>
              <a:t>热力学能变等于等容热效应</a:t>
            </a:r>
            <a:r>
              <a:rPr lang="zh-CN" altLang="en-US" sz="2800" b="1" dirty="0"/>
              <a:t> ,则△</a:t>
            </a:r>
            <a:r>
              <a:rPr lang="zh-CN" altLang="en-US" sz="2800" b="1" dirty="0">
                <a:latin typeface="Times New Roman" panose="02020603050405020304" pitchFamily="18" charset="0"/>
              </a:rPr>
              <a:t>U           Q</a:t>
            </a:r>
            <a:r>
              <a:rPr lang="zh-CN" altLang="en-US" sz="2800" b="1" baseline="-25000" dirty="0">
                <a:latin typeface="Times New Roman" panose="02020603050405020304" pitchFamily="18" charset="0"/>
              </a:rPr>
              <a:t>v</a:t>
            </a:r>
            <a:endParaRPr lang="zh-CN" altLang="en-US" sz="2800" b="1" dirty="0"/>
          </a:p>
        </p:txBody>
      </p:sp>
      <p:sp>
        <p:nvSpPr>
          <p:cNvPr id="21517" name="AutoShape 13">
            <a:extLst>
              <a:ext uri="{FF2B5EF4-FFF2-40B4-BE49-F238E27FC236}">
                <a16:creationId xmlns:a16="http://schemas.microsoft.com/office/drawing/2014/main" id="{35471F52-BD2B-40A7-80E2-6DFFCED95873}"/>
              </a:ext>
            </a:extLst>
          </p:cNvPr>
          <p:cNvSpPr>
            <a:spLocks noChangeArrowheads="1"/>
          </p:cNvSpPr>
          <p:nvPr/>
        </p:nvSpPr>
        <p:spPr bwMode="auto">
          <a:xfrm>
            <a:off x="7092950" y="5940425"/>
            <a:ext cx="719138" cy="431800"/>
          </a:xfrm>
          <a:prstGeom prst="leftRightArrow">
            <a:avLst>
              <a:gd name="adj1" fmla="val 50000"/>
              <a:gd name="adj2" fmla="val 33309"/>
            </a:avLst>
          </a:prstGeom>
          <a:solidFill>
            <a:schemeClr val="accent1"/>
          </a:solidFill>
          <a:ln w="9525">
            <a:solidFill>
              <a:schemeClr val="tx1"/>
            </a:solidFill>
            <a:miter lim="800000"/>
            <a:headEnd/>
            <a:tailEnd/>
          </a:ln>
        </p:spPr>
        <p:txBody>
          <a:bodyPr wrap="none" anchor="ct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a:p>
        </p:txBody>
      </p:sp>
      <p:sp>
        <p:nvSpPr>
          <p:cNvPr id="21518" name="AutoShape 14">
            <a:extLst>
              <a:ext uri="{FF2B5EF4-FFF2-40B4-BE49-F238E27FC236}">
                <a16:creationId xmlns:a16="http://schemas.microsoft.com/office/drawing/2014/main" id="{69A10EBE-12D0-4175-9669-A1B220442EE3}"/>
              </a:ext>
            </a:extLst>
          </p:cNvPr>
          <p:cNvSpPr>
            <a:spLocks noChangeArrowheads="1"/>
          </p:cNvSpPr>
          <p:nvPr/>
        </p:nvSpPr>
        <p:spPr bwMode="auto">
          <a:xfrm>
            <a:off x="7092950" y="2781300"/>
            <a:ext cx="1943100" cy="1150938"/>
          </a:xfrm>
          <a:prstGeom prst="wedgeEllipseCallout">
            <a:avLst>
              <a:gd name="adj1" fmla="val -93086"/>
              <a:gd name="adj2" fmla="val 181142"/>
            </a:avLst>
          </a:prstGeom>
          <a:solidFill>
            <a:srgbClr val="CCFFCC"/>
          </a:solidFill>
          <a:ln w="19050">
            <a:solidFill>
              <a:srgbClr val="FF9900"/>
            </a:solidFill>
            <a:miter lim="800000"/>
            <a:headEnd/>
            <a:tailEnd/>
          </a:ln>
        </p:spPr>
        <p:txBody>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3200" b="1"/>
              <a:t>意义？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left)">
                                      <p:cBhvr>
                                        <p:cTn id="7" dur="5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wipe(left)">
                                      <p:cBhvr>
                                        <p:cTn id="12" dur="500"/>
                                        <p:tgtEl>
                                          <p:spTgt spid="440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6"/>
                                        </p:tgtEl>
                                        <p:attrNameLst>
                                          <p:attrName>style.visibility</p:attrName>
                                        </p:attrNameLst>
                                      </p:cBhvr>
                                      <p:to>
                                        <p:strVal val="visible"/>
                                      </p:to>
                                    </p:set>
                                    <p:animEffect transition="in" filter="wipe(left)">
                                      <p:cBhvr>
                                        <p:cTn id="17" dur="500"/>
                                        <p:tgtEl>
                                          <p:spTgt spid="440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4037"/>
                                        </p:tgtEl>
                                        <p:attrNameLst>
                                          <p:attrName>style.visibility</p:attrName>
                                        </p:attrNameLst>
                                      </p:cBhvr>
                                      <p:to>
                                        <p:strVal val="visible"/>
                                      </p:to>
                                    </p:set>
                                    <p:animEffect transition="in" filter="wipe(left)">
                                      <p:cBhvr>
                                        <p:cTn id="22" dur="500"/>
                                        <p:tgtEl>
                                          <p:spTgt spid="440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4038"/>
                                        </p:tgtEl>
                                        <p:attrNameLst>
                                          <p:attrName>style.visibility</p:attrName>
                                        </p:attrNameLst>
                                      </p:cBhvr>
                                      <p:to>
                                        <p:strVal val="visible"/>
                                      </p:to>
                                    </p:set>
                                    <p:animEffect transition="in" filter="wipe(left)">
                                      <p:cBhvr>
                                        <p:cTn id="27" dur="500"/>
                                        <p:tgtEl>
                                          <p:spTgt spid="440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4039"/>
                                        </p:tgtEl>
                                        <p:attrNameLst>
                                          <p:attrName>style.visibility</p:attrName>
                                        </p:attrNameLst>
                                      </p:cBhvr>
                                      <p:to>
                                        <p:strVal val="visible"/>
                                      </p:to>
                                    </p:set>
                                    <p:animEffect transition="in" filter="wipe(left)">
                                      <p:cBhvr>
                                        <p:cTn id="32" dur="500"/>
                                        <p:tgtEl>
                                          <p:spTgt spid="4403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043"/>
                                        </p:tgtEl>
                                        <p:attrNameLst>
                                          <p:attrName>style.visibility</p:attrName>
                                        </p:attrNameLst>
                                      </p:cBhvr>
                                      <p:to>
                                        <p:strVal val="visible"/>
                                      </p:to>
                                    </p:set>
                                    <p:animEffect transition="in" filter="wipe(left)">
                                      <p:cBhvr>
                                        <p:cTn id="37" dur="500"/>
                                        <p:tgtEl>
                                          <p:spTgt spid="440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4040"/>
                                        </p:tgtEl>
                                        <p:attrNameLst>
                                          <p:attrName>style.visibility</p:attrName>
                                        </p:attrNameLst>
                                      </p:cBhvr>
                                      <p:to>
                                        <p:strVal val="visible"/>
                                      </p:to>
                                    </p:set>
                                    <p:animEffect transition="in" filter="wipe(left)">
                                      <p:cBhvr>
                                        <p:cTn id="42" dur="500"/>
                                        <p:tgtEl>
                                          <p:spTgt spid="440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4041"/>
                                        </p:tgtEl>
                                        <p:attrNameLst>
                                          <p:attrName>style.visibility</p:attrName>
                                        </p:attrNameLst>
                                      </p:cBhvr>
                                      <p:to>
                                        <p:strVal val="visible"/>
                                      </p:to>
                                    </p:set>
                                    <p:animEffect transition="in" filter="wipe(left)">
                                      <p:cBhvr>
                                        <p:cTn id="47" dur="500"/>
                                        <p:tgtEl>
                                          <p:spTgt spid="440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44042"/>
                                        </p:tgtEl>
                                        <p:attrNameLst>
                                          <p:attrName>style.visibility</p:attrName>
                                        </p:attrNameLst>
                                      </p:cBhvr>
                                      <p:to>
                                        <p:strVal val="visible"/>
                                      </p:to>
                                    </p:set>
                                    <p:animEffect transition="in" filter="wipe(left)">
                                      <p:cBhvr>
                                        <p:cTn id="52" dur="500"/>
                                        <p:tgtEl>
                                          <p:spTgt spid="4404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516"/>
                                        </p:tgtEl>
                                        <p:attrNameLst>
                                          <p:attrName>style.visibility</p:attrName>
                                        </p:attrNameLst>
                                      </p:cBhvr>
                                      <p:to>
                                        <p:strVal val="visible"/>
                                      </p:to>
                                    </p:set>
                                    <p:animEffect transition="in" filter="blinds(horizontal)">
                                      <p:cBhvr>
                                        <p:cTn id="57" dur="500"/>
                                        <p:tgtEl>
                                          <p:spTgt spid="2151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1517"/>
                                        </p:tgtEl>
                                        <p:attrNameLst>
                                          <p:attrName>style.visibility</p:attrName>
                                        </p:attrNameLst>
                                      </p:cBhvr>
                                      <p:to>
                                        <p:strVal val="visible"/>
                                      </p:to>
                                    </p:set>
                                    <p:animEffect transition="in" filter="blinds(horizontal)">
                                      <p:cBhvr>
                                        <p:cTn id="60" dur="500"/>
                                        <p:tgtEl>
                                          <p:spTgt spid="2151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1518"/>
                                        </p:tgtEl>
                                        <p:attrNameLst>
                                          <p:attrName>style.visibility</p:attrName>
                                        </p:attrNameLst>
                                      </p:cBhvr>
                                      <p:to>
                                        <p:strVal val="visible"/>
                                      </p:to>
                                    </p:set>
                                    <p:animEffect transition="in" filter="blinds(horizontal)">
                                      <p:cBhvr>
                                        <p:cTn id="63"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animBg="1" autoUpdateAnimBg="0"/>
      <p:bldP spid="44036" grpId="0" autoUpdateAnimBg="0"/>
      <p:bldP spid="44043" grpId="0" autoUpdateAnimBg="0"/>
      <p:bldP spid="21516" grpId="0" animBg="1"/>
      <p:bldP spid="21517" grpId="0" animBg="1"/>
      <p:bldP spid="2151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59197F6-EBC6-4F72-A3F9-9D0AC13FB927}"/>
              </a:ext>
            </a:extLst>
          </p:cNvPr>
          <p:cNvSpPr>
            <a:spLocks noGrp="1" noChangeArrowheads="1"/>
          </p:cNvSpPr>
          <p:nvPr>
            <p:ph type="title"/>
          </p:nvPr>
        </p:nvSpPr>
        <p:spPr>
          <a:xfrm>
            <a:off x="838200" y="192087"/>
            <a:ext cx="4032250" cy="609600"/>
          </a:xfrm>
        </p:spPr>
        <p:txBody>
          <a:bodyPr>
            <a:normAutofit fontScale="90000"/>
          </a:bodyPr>
          <a:lstStyle/>
          <a:p>
            <a:pPr eaLnBrk="1" hangingPunct="1"/>
            <a:r>
              <a:rPr lang="zh-CN" altLang="zh-CN" i="1" dirty="0">
                <a:solidFill>
                  <a:srgbClr val="FFFF00"/>
                </a:solidFill>
                <a:latin typeface="隶书" pitchFamily="49" charset="-122"/>
                <a:ea typeface="隶书" pitchFamily="49" charset="-122"/>
              </a:rPr>
              <a:t>  </a:t>
            </a:r>
            <a:r>
              <a:rPr lang="zh-CN" altLang="zh-CN" sz="3200" b="1" dirty="0">
                <a:solidFill>
                  <a:schemeClr val="tx1"/>
                </a:solidFill>
                <a:latin typeface="楷体_GB2312" pitchFamily="49" charset="-122"/>
                <a:ea typeface="楷体_GB2312" pitchFamily="49" charset="-122"/>
              </a:rPr>
              <a:t> </a:t>
            </a:r>
            <a:r>
              <a:rPr lang="zh-CN" altLang="zh-CN" sz="3600" b="1" dirty="0">
                <a:solidFill>
                  <a:schemeClr val="tx1"/>
                </a:solidFill>
                <a:latin typeface="黑体" panose="02010609060101010101" pitchFamily="49" charset="-122"/>
                <a:ea typeface="黑体" panose="02010609060101010101" pitchFamily="49" charset="-122"/>
              </a:rPr>
              <a:t>等压热</a:t>
            </a:r>
          </a:p>
        </p:txBody>
      </p:sp>
      <p:sp>
        <p:nvSpPr>
          <p:cNvPr id="45059" name="Text Box 3">
            <a:extLst>
              <a:ext uri="{FF2B5EF4-FFF2-40B4-BE49-F238E27FC236}">
                <a16:creationId xmlns:a16="http://schemas.microsoft.com/office/drawing/2014/main" id="{4A49135F-A4CA-47E8-8E98-71634B6D4C28}"/>
              </a:ext>
            </a:extLst>
          </p:cNvPr>
          <p:cNvSpPr txBox="1">
            <a:spLocks noChangeArrowheads="1"/>
          </p:cNvSpPr>
          <p:nvPr/>
        </p:nvSpPr>
        <p:spPr bwMode="auto">
          <a:xfrm>
            <a:off x="323850" y="1412875"/>
            <a:ext cx="8569325" cy="1066800"/>
          </a:xfrm>
          <a:prstGeom prst="rect">
            <a:avLst/>
          </a:prstGeom>
          <a:solidFill>
            <a:schemeClr val="accent1">
              <a:lumMod val="40000"/>
              <a:lumOff val="60000"/>
            </a:schemeClr>
          </a:solidFill>
          <a:ln>
            <a:noFill/>
          </a:ln>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r>
              <a:rPr lang="zh-CN" altLang="zh-CN" sz="3200" dirty="0">
                <a:latin typeface="Times New Roman" panose="02020603050405020304" pitchFamily="18" charset="0"/>
                <a:ea typeface="隶书" pitchFamily="49" charset="-122"/>
              </a:rPr>
              <a:t>       </a:t>
            </a:r>
            <a:r>
              <a:rPr lang="zh-CN" altLang="zh-CN" sz="3200" b="1" dirty="0">
                <a:latin typeface="黑体" panose="02010609060101010101" pitchFamily="49" charset="-122"/>
              </a:rPr>
              <a:t>变化过程中,</a:t>
            </a:r>
            <a:r>
              <a:rPr lang="zh-CN" altLang="zh-CN" sz="3200" b="1" dirty="0">
                <a:solidFill>
                  <a:srgbClr val="0000FF"/>
                </a:solidFill>
                <a:latin typeface="黑体" panose="02010609060101010101" pitchFamily="49" charset="-122"/>
              </a:rPr>
              <a:t>保持压力不变</a:t>
            </a:r>
            <a:r>
              <a:rPr lang="zh-CN" altLang="zh-CN" sz="3200" b="1" dirty="0">
                <a:latin typeface="黑体" panose="02010609060101010101" pitchFamily="49" charset="-122"/>
              </a:rPr>
              <a:t>,系统与环境之间传递的热量,称为等压热.</a:t>
            </a:r>
          </a:p>
        </p:txBody>
      </p:sp>
      <p:sp>
        <p:nvSpPr>
          <p:cNvPr id="45060" name="Text Box 4">
            <a:extLst>
              <a:ext uri="{FF2B5EF4-FFF2-40B4-BE49-F238E27FC236}">
                <a16:creationId xmlns:a16="http://schemas.microsoft.com/office/drawing/2014/main" id="{CDAE4D7A-89C0-443D-99F6-1BC3C894E26C}"/>
              </a:ext>
            </a:extLst>
          </p:cNvPr>
          <p:cNvSpPr txBox="1">
            <a:spLocks noChangeArrowheads="1"/>
          </p:cNvSpPr>
          <p:nvPr/>
        </p:nvSpPr>
        <p:spPr bwMode="auto">
          <a:xfrm>
            <a:off x="811213" y="2674938"/>
            <a:ext cx="54879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r>
              <a:rPr lang="zh-CN" altLang="zh-CN" sz="3200" b="1">
                <a:latin typeface="Times New Roman" panose="02020603050405020304" pitchFamily="18" charset="0"/>
              </a:rPr>
              <a:t>等压热与热力学能变化的关系</a:t>
            </a:r>
            <a:endParaRPr lang="zh-CN" altLang="zh-CN" sz="3200" b="1">
              <a:latin typeface="隶书" pitchFamily="49" charset="-122"/>
            </a:endParaRPr>
          </a:p>
        </p:txBody>
      </p:sp>
      <p:graphicFrame>
        <p:nvGraphicFramePr>
          <p:cNvPr id="45061" name="Object 5">
            <a:extLst>
              <a:ext uri="{FF2B5EF4-FFF2-40B4-BE49-F238E27FC236}">
                <a16:creationId xmlns:a16="http://schemas.microsoft.com/office/drawing/2014/main" id="{3FD091ED-F9C2-4ED6-9E00-3999DA93876E}"/>
              </a:ext>
            </a:extLst>
          </p:cNvPr>
          <p:cNvGraphicFramePr>
            <a:graphicFrameLocks noChangeAspect="1"/>
          </p:cNvGraphicFramePr>
          <p:nvPr/>
        </p:nvGraphicFramePr>
        <p:xfrm>
          <a:off x="838200" y="3352800"/>
          <a:ext cx="1955800" cy="568325"/>
        </p:xfrm>
        <a:graphic>
          <a:graphicData uri="http://schemas.openxmlformats.org/presentationml/2006/ole">
            <mc:AlternateContent xmlns:mc="http://schemas.openxmlformats.org/markup-compatibility/2006">
              <mc:Choice xmlns:v="urn:schemas-microsoft-com:vml" Requires="v">
                <p:oleObj spid="_x0000_s24163" r:id="rId3" imgW="699120" imgH="203605" progId="Equation.DSMT4">
                  <p:embed/>
                </p:oleObj>
              </mc:Choice>
              <mc:Fallback>
                <p:oleObj r:id="rId3" imgW="699120" imgH="203605" progId="Equation.DSMT4">
                  <p:embed/>
                  <p:pic>
                    <p:nvPicPr>
                      <p:cNvPr id="45061" name="Object 5">
                        <a:extLst>
                          <a:ext uri="{FF2B5EF4-FFF2-40B4-BE49-F238E27FC236}">
                            <a16:creationId xmlns:a16="http://schemas.microsoft.com/office/drawing/2014/main" id="{3FD091ED-F9C2-4ED6-9E00-3999DA938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52800"/>
                        <a:ext cx="1955800"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2" name="Object 6">
            <a:extLst>
              <a:ext uri="{FF2B5EF4-FFF2-40B4-BE49-F238E27FC236}">
                <a16:creationId xmlns:a16="http://schemas.microsoft.com/office/drawing/2014/main" id="{2C3DE0BE-1333-455F-B923-391924456902}"/>
              </a:ext>
            </a:extLst>
          </p:cNvPr>
          <p:cNvGraphicFramePr>
            <a:graphicFrameLocks noChangeAspect="1"/>
          </p:cNvGraphicFramePr>
          <p:nvPr/>
        </p:nvGraphicFramePr>
        <p:xfrm>
          <a:off x="2971800" y="3394075"/>
          <a:ext cx="2703513" cy="568325"/>
        </p:xfrm>
        <a:graphic>
          <a:graphicData uri="http://schemas.openxmlformats.org/presentationml/2006/ole">
            <mc:AlternateContent xmlns:mc="http://schemas.openxmlformats.org/markup-compatibility/2006">
              <mc:Choice xmlns:v="urn:schemas-microsoft-com:vml" Requires="v">
                <p:oleObj spid="_x0000_s24164" r:id="rId5" imgW="965160" imgH="203040" progId="Equation.DSMT4">
                  <p:embed/>
                </p:oleObj>
              </mc:Choice>
              <mc:Fallback>
                <p:oleObj r:id="rId5" imgW="965160" imgH="203040" progId="Equation.DSMT4">
                  <p:embed/>
                  <p:pic>
                    <p:nvPicPr>
                      <p:cNvPr id="45062" name="Object 6">
                        <a:extLst>
                          <a:ext uri="{FF2B5EF4-FFF2-40B4-BE49-F238E27FC236}">
                            <a16:creationId xmlns:a16="http://schemas.microsoft.com/office/drawing/2014/main" id="{2C3DE0BE-1333-455F-B923-3919244569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394075"/>
                        <a:ext cx="2703513"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3" name="Object 7">
            <a:extLst>
              <a:ext uri="{FF2B5EF4-FFF2-40B4-BE49-F238E27FC236}">
                <a16:creationId xmlns:a16="http://schemas.microsoft.com/office/drawing/2014/main" id="{C8F624C8-F5C7-4A3E-BC1A-1FBE291272E8}"/>
              </a:ext>
            </a:extLst>
          </p:cNvPr>
          <p:cNvGraphicFramePr>
            <a:graphicFrameLocks noChangeAspect="1"/>
          </p:cNvGraphicFramePr>
          <p:nvPr/>
        </p:nvGraphicFramePr>
        <p:xfrm>
          <a:off x="5521325" y="3352800"/>
          <a:ext cx="3165475" cy="639763"/>
        </p:xfrm>
        <a:graphic>
          <a:graphicData uri="http://schemas.openxmlformats.org/presentationml/2006/ole">
            <mc:AlternateContent xmlns:mc="http://schemas.openxmlformats.org/markup-compatibility/2006">
              <mc:Choice xmlns:v="urn:schemas-microsoft-com:vml" Requires="v">
                <p:oleObj spid="_x0000_s24165" r:id="rId7" imgW="1130040" imgH="228600" progId="Equation.DSMT4">
                  <p:embed/>
                </p:oleObj>
              </mc:Choice>
              <mc:Fallback>
                <p:oleObj r:id="rId7" imgW="1130040" imgH="228600" progId="Equation.DSMT4">
                  <p:embed/>
                  <p:pic>
                    <p:nvPicPr>
                      <p:cNvPr id="45063" name="Object 7">
                        <a:extLst>
                          <a:ext uri="{FF2B5EF4-FFF2-40B4-BE49-F238E27FC236}">
                            <a16:creationId xmlns:a16="http://schemas.microsoft.com/office/drawing/2014/main" id="{C8F624C8-F5C7-4A3E-BC1A-1FBE291272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1325" y="3352800"/>
                        <a:ext cx="316547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4" name="Object 8">
            <a:extLst>
              <a:ext uri="{FF2B5EF4-FFF2-40B4-BE49-F238E27FC236}">
                <a16:creationId xmlns:a16="http://schemas.microsoft.com/office/drawing/2014/main" id="{6EE7451D-214D-425E-9C62-017CF869DED7}"/>
              </a:ext>
            </a:extLst>
          </p:cNvPr>
          <p:cNvGraphicFramePr>
            <a:graphicFrameLocks noChangeAspect="1"/>
          </p:cNvGraphicFramePr>
          <p:nvPr/>
        </p:nvGraphicFramePr>
        <p:xfrm>
          <a:off x="1652588" y="3967163"/>
          <a:ext cx="3167062" cy="604837"/>
        </p:xfrm>
        <a:graphic>
          <a:graphicData uri="http://schemas.openxmlformats.org/presentationml/2006/ole">
            <mc:AlternateContent xmlns:mc="http://schemas.openxmlformats.org/markup-compatibility/2006">
              <mc:Choice xmlns:v="urn:schemas-microsoft-com:vml" Requires="v">
                <p:oleObj spid="_x0000_s24166" r:id="rId9" imgW="1130040" imgH="215640" progId="Equation.DSMT4">
                  <p:embed/>
                </p:oleObj>
              </mc:Choice>
              <mc:Fallback>
                <p:oleObj r:id="rId9" imgW="1130040" imgH="215640" progId="Equation.DSMT4">
                  <p:embed/>
                  <p:pic>
                    <p:nvPicPr>
                      <p:cNvPr id="45064" name="Object 8">
                        <a:extLst>
                          <a:ext uri="{FF2B5EF4-FFF2-40B4-BE49-F238E27FC236}">
                            <a16:creationId xmlns:a16="http://schemas.microsoft.com/office/drawing/2014/main" id="{6EE7451D-214D-425E-9C62-017CF869DE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2588" y="3967163"/>
                        <a:ext cx="3167062"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5" name="Object 9">
            <a:extLst>
              <a:ext uri="{FF2B5EF4-FFF2-40B4-BE49-F238E27FC236}">
                <a16:creationId xmlns:a16="http://schemas.microsoft.com/office/drawing/2014/main" id="{0F89672E-E7A2-41E1-8A2C-BC52616F9BEF}"/>
              </a:ext>
            </a:extLst>
          </p:cNvPr>
          <p:cNvGraphicFramePr>
            <a:graphicFrameLocks noChangeAspect="1"/>
          </p:cNvGraphicFramePr>
          <p:nvPr/>
        </p:nvGraphicFramePr>
        <p:xfrm>
          <a:off x="1652588" y="4572000"/>
          <a:ext cx="3057525" cy="674688"/>
        </p:xfrm>
        <a:graphic>
          <a:graphicData uri="http://schemas.openxmlformats.org/presentationml/2006/ole">
            <mc:AlternateContent xmlns:mc="http://schemas.openxmlformats.org/markup-compatibility/2006">
              <mc:Choice xmlns:v="urn:schemas-microsoft-com:vml" Requires="v">
                <p:oleObj spid="_x0000_s24167" r:id="rId11" imgW="1091880" imgH="241200" progId="Equation.DSMT4">
                  <p:embed/>
                </p:oleObj>
              </mc:Choice>
              <mc:Fallback>
                <p:oleObj r:id="rId11" imgW="1091880" imgH="241200" progId="Equation.DSMT4">
                  <p:embed/>
                  <p:pic>
                    <p:nvPicPr>
                      <p:cNvPr id="45065" name="Object 9">
                        <a:extLst>
                          <a:ext uri="{FF2B5EF4-FFF2-40B4-BE49-F238E27FC236}">
                            <a16:creationId xmlns:a16="http://schemas.microsoft.com/office/drawing/2014/main" id="{0F89672E-E7A2-41E1-8A2C-BC52616F9BE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2588" y="4572000"/>
                        <a:ext cx="3057525"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6" name="Text Box 10">
            <a:extLst>
              <a:ext uri="{FF2B5EF4-FFF2-40B4-BE49-F238E27FC236}">
                <a16:creationId xmlns:a16="http://schemas.microsoft.com/office/drawing/2014/main" id="{6CD5A5D0-9AE1-43DF-9163-0ECCB90D9DA0}"/>
              </a:ext>
            </a:extLst>
          </p:cNvPr>
          <p:cNvSpPr txBox="1">
            <a:spLocks noChangeArrowheads="1"/>
          </p:cNvSpPr>
          <p:nvPr/>
        </p:nvSpPr>
        <p:spPr bwMode="auto">
          <a:xfrm>
            <a:off x="762000" y="3890963"/>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r>
              <a:rPr lang="zh-CN" altLang="zh-CN" b="1">
                <a:latin typeface="黑体" panose="02010609060101010101" pitchFamily="49" charset="-122"/>
              </a:rPr>
              <a:t>当</a:t>
            </a:r>
          </a:p>
        </p:txBody>
      </p:sp>
      <p:graphicFrame>
        <p:nvGraphicFramePr>
          <p:cNvPr id="45067" name="Object 11">
            <a:extLst>
              <a:ext uri="{FF2B5EF4-FFF2-40B4-BE49-F238E27FC236}">
                <a16:creationId xmlns:a16="http://schemas.microsoft.com/office/drawing/2014/main" id="{AF00AC8C-931D-48FD-A3AA-22A8532C1E8C}"/>
              </a:ext>
            </a:extLst>
          </p:cNvPr>
          <p:cNvGraphicFramePr>
            <a:graphicFrameLocks noChangeAspect="1"/>
          </p:cNvGraphicFramePr>
          <p:nvPr/>
        </p:nvGraphicFramePr>
        <p:xfrm>
          <a:off x="1524000" y="5105400"/>
          <a:ext cx="3057525" cy="674688"/>
        </p:xfrm>
        <a:graphic>
          <a:graphicData uri="http://schemas.openxmlformats.org/presentationml/2006/ole">
            <mc:AlternateContent xmlns:mc="http://schemas.openxmlformats.org/markup-compatibility/2006">
              <mc:Choice xmlns:v="urn:schemas-microsoft-com:vml" Requires="v">
                <p:oleObj spid="_x0000_s24168" r:id="rId13" imgW="1091880" imgH="241200" progId="Equation.DSMT4">
                  <p:embed/>
                </p:oleObj>
              </mc:Choice>
              <mc:Fallback>
                <p:oleObj r:id="rId13" imgW="1091880" imgH="241200" progId="Equation.DSMT4">
                  <p:embed/>
                  <p:pic>
                    <p:nvPicPr>
                      <p:cNvPr id="45067" name="Object 11">
                        <a:extLst>
                          <a:ext uri="{FF2B5EF4-FFF2-40B4-BE49-F238E27FC236}">
                            <a16:creationId xmlns:a16="http://schemas.microsoft.com/office/drawing/2014/main" id="{AF00AC8C-931D-48FD-A3AA-22A8532C1E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5105400"/>
                        <a:ext cx="3057525"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8" name="Object 12">
            <a:extLst>
              <a:ext uri="{FF2B5EF4-FFF2-40B4-BE49-F238E27FC236}">
                <a16:creationId xmlns:a16="http://schemas.microsoft.com/office/drawing/2014/main" id="{DBE12CDD-7910-4706-955E-79841B62A9DC}"/>
              </a:ext>
            </a:extLst>
          </p:cNvPr>
          <p:cNvGraphicFramePr>
            <a:graphicFrameLocks noChangeAspect="1"/>
          </p:cNvGraphicFramePr>
          <p:nvPr/>
        </p:nvGraphicFramePr>
        <p:xfrm>
          <a:off x="2362200" y="5715000"/>
          <a:ext cx="4443413" cy="568325"/>
        </p:xfrm>
        <a:graphic>
          <a:graphicData uri="http://schemas.openxmlformats.org/presentationml/2006/ole">
            <mc:AlternateContent xmlns:mc="http://schemas.openxmlformats.org/markup-compatibility/2006">
              <mc:Choice xmlns:v="urn:schemas-microsoft-com:vml" Requires="v">
                <p:oleObj spid="_x0000_s24169" r:id="rId15" imgW="1586440" imgH="203341" progId="Equation.DSMT4">
                  <p:embed/>
                </p:oleObj>
              </mc:Choice>
              <mc:Fallback>
                <p:oleObj r:id="rId15" imgW="1586440" imgH="203341" progId="Equation.DSMT4">
                  <p:embed/>
                  <p:pic>
                    <p:nvPicPr>
                      <p:cNvPr id="45068" name="Object 12">
                        <a:extLst>
                          <a:ext uri="{FF2B5EF4-FFF2-40B4-BE49-F238E27FC236}">
                            <a16:creationId xmlns:a16="http://schemas.microsoft.com/office/drawing/2014/main" id="{DBE12CDD-7910-4706-955E-79841B62A9D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62200" y="5715000"/>
                        <a:ext cx="4443413"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left)">
                                      <p:cBhvr>
                                        <p:cTn id="7" dur="5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9"/>
                                        </p:tgtEl>
                                        <p:attrNameLst>
                                          <p:attrName>style.visibility</p:attrName>
                                        </p:attrNameLst>
                                      </p:cBhvr>
                                      <p:to>
                                        <p:strVal val="visible"/>
                                      </p:to>
                                    </p:set>
                                    <p:animEffect transition="in" filter="wipe(left)">
                                      <p:cBhvr>
                                        <p:cTn id="12" dur="500"/>
                                        <p:tgtEl>
                                          <p:spTgt spid="45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60"/>
                                        </p:tgtEl>
                                        <p:attrNameLst>
                                          <p:attrName>style.visibility</p:attrName>
                                        </p:attrNameLst>
                                      </p:cBhvr>
                                      <p:to>
                                        <p:strVal val="visible"/>
                                      </p:to>
                                    </p:set>
                                    <p:animEffect transition="in" filter="wipe(left)">
                                      <p:cBhvr>
                                        <p:cTn id="17" dur="500"/>
                                        <p:tgtEl>
                                          <p:spTgt spid="450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5061"/>
                                        </p:tgtEl>
                                        <p:attrNameLst>
                                          <p:attrName>style.visibility</p:attrName>
                                        </p:attrNameLst>
                                      </p:cBhvr>
                                      <p:to>
                                        <p:strVal val="visible"/>
                                      </p:to>
                                    </p:set>
                                    <p:animEffect transition="in" filter="wipe(left)">
                                      <p:cBhvr>
                                        <p:cTn id="22" dur="500"/>
                                        <p:tgtEl>
                                          <p:spTgt spid="450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5062"/>
                                        </p:tgtEl>
                                        <p:attrNameLst>
                                          <p:attrName>style.visibility</p:attrName>
                                        </p:attrNameLst>
                                      </p:cBhvr>
                                      <p:to>
                                        <p:strVal val="visible"/>
                                      </p:to>
                                    </p:set>
                                    <p:animEffect transition="in" filter="wipe(left)">
                                      <p:cBhvr>
                                        <p:cTn id="27" dur="500"/>
                                        <p:tgtEl>
                                          <p:spTgt spid="450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5063"/>
                                        </p:tgtEl>
                                        <p:attrNameLst>
                                          <p:attrName>style.visibility</p:attrName>
                                        </p:attrNameLst>
                                      </p:cBhvr>
                                      <p:to>
                                        <p:strVal val="visible"/>
                                      </p:to>
                                    </p:set>
                                    <p:animEffect transition="in" filter="wipe(left)">
                                      <p:cBhvr>
                                        <p:cTn id="32" dur="500"/>
                                        <p:tgtEl>
                                          <p:spTgt spid="450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5066"/>
                                        </p:tgtEl>
                                        <p:attrNameLst>
                                          <p:attrName>style.visibility</p:attrName>
                                        </p:attrNameLst>
                                      </p:cBhvr>
                                      <p:to>
                                        <p:strVal val="visible"/>
                                      </p:to>
                                    </p:set>
                                    <p:animEffect transition="in" filter="wipe(left)">
                                      <p:cBhvr>
                                        <p:cTn id="37" dur="500"/>
                                        <p:tgtEl>
                                          <p:spTgt spid="450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5064"/>
                                        </p:tgtEl>
                                        <p:attrNameLst>
                                          <p:attrName>style.visibility</p:attrName>
                                        </p:attrNameLst>
                                      </p:cBhvr>
                                      <p:to>
                                        <p:strVal val="visible"/>
                                      </p:to>
                                    </p:set>
                                    <p:animEffect transition="in" filter="wipe(left)">
                                      <p:cBhvr>
                                        <p:cTn id="42" dur="500"/>
                                        <p:tgtEl>
                                          <p:spTgt spid="4506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5065"/>
                                        </p:tgtEl>
                                        <p:attrNameLst>
                                          <p:attrName>style.visibility</p:attrName>
                                        </p:attrNameLst>
                                      </p:cBhvr>
                                      <p:to>
                                        <p:strVal val="visible"/>
                                      </p:to>
                                    </p:set>
                                    <p:animEffect transition="in" filter="wipe(left)">
                                      <p:cBhvr>
                                        <p:cTn id="47" dur="500"/>
                                        <p:tgtEl>
                                          <p:spTgt spid="450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45067"/>
                                        </p:tgtEl>
                                        <p:attrNameLst>
                                          <p:attrName>style.visibility</p:attrName>
                                        </p:attrNameLst>
                                      </p:cBhvr>
                                      <p:to>
                                        <p:strVal val="visible"/>
                                      </p:to>
                                    </p:set>
                                    <p:animEffect transition="in" filter="wipe(left)">
                                      <p:cBhvr>
                                        <p:cTn id="52" dur="500"/>
                                        <p:tgtEl>
                                          <p:spTgt spid="4506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45068"/>
                                        </p:tgtEl>
                                        <p:attrNameLst>
                                          <p:attrName>style.visibility</p:attrName>
                                        </p:attrNameLst>
                                      </p:cBhvr>
                                      <p:to>
                                        <p:strVal val="visible"/>
                                      </p:to>
                                    </p:set>
                                    <p:animEffect transition="in" filter="wipe(left)">
                                      <p:cBhvr>
                                        <p:cTn id="57" dur="500"/>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animBg="1" autoUpdateAnimBg="0"/>
      <p:bldP spid="45060" grpId="0" autoUpdateAnimBg="0"/>
      <p:bldP spid="4506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6083" name="Object 3">
            <a:extLst>
              <a:ext uri="{FF2B5EF4-FFF2-40B4-BE49-F238E27FC236}">
                <a16:creationId xmlns:a16="http://schemas.microsoft.com/office/drawing/2014/main" id="{896C1E01-62DA-4A24-A76F-A8716E0E709C}"/>
              </a:ext>
            </a:extLst>
          </p:cNvPr>
          <p:cNvGraphicFramePr>
            <a:graphicFrameLocks noChangeAspect="1"/>
          </p:cNvGraphicFramePr>
          <p:nvPr/>
        </p:nvGraphicFramePr>
        <p:xfrm>
          <a:off x="3203575" y="3284538"/>
          <a:ext cx="3451225" cy="604837"/>
        </p:xfrm>
        <a:graphic>
          <a:graphicData uri="http://schemas.openxmlformats.org/presentationml/2006/ole">
            <mc:AlternateContent xmlns:mc="http://schemas.openxmlformats.org/markup-compatibility/2006">
              <mc:Choice xmlns:v="urn:schemas-microsoft-com:vml" Requires="v">
                <p:oleObj spid="_x0000_s25100" r:id="rId3" imgW="1231560" imgH="215640" progId="Equation.DSMT4">
                  <p:embed/>
                </p:oleObj>
              </mc:Choice>
              <mc:Fallback>
                <p:oleObj r:id="rId3" imgW="1231560" imgH="215640" progId="Equation.DSMT4">
                  <p:embed/>
                  <p:pic>
                    <p:nvPicPr>
                      <p:cNvPr id="46083" name="Object 3">
                        <a:extLst>
                          <a:ext uri="{FF2B5EF4-FFF2-40B4-BE49-F238E27FC236}">
                            <a16:creationId xmlns:a16="http://schemas.microsoft.com/office/drawing/2014/main" id="{896C1E01-62DA-4A24-A76F-A8716E0E7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284538"/>
                        <a:ext cx="3451225"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4" name="Object 4">
            <a:extLst>
              <a:ext uri="{FF2B5EF4-FFF2-40B4-BE49-F238E27FC236}">
                <a16:creationId xmlns:a16="http://schemas.microsoft.com/office/drawing/2014/main" id="{F472EA38-84C2-4694-BFFF-DE8716DE193A}"/>
              </a:ext>
            </a:extLst>
          </p:cNvPr>
          <p:cNvGraphicFramePr>
            <a:graphicFrameLocks noChangeAspect="1"/>
          </p:cNvGraphicFramePr>
          <p:nvPr/>
        </p:nvGraphicFramePr>
        <p:xfrm>
          <a:off x="1042988" y="1268413"/>
          <a:ext cx="5083175" cy="568325"/>
        </p:xfrm>
        <a:graphic>
          <a:graphicData uri="http://schemas.openxmlformats.org/presentationml/2006/ole">
            <mc:AlternateContent xmlns:mc="http://schemas.openxmlformats.org/markup-compatibility/2006">
              <mc:Choice xmlns:v="urn:schemas-microsoft-com:vml" Requires="v">
                <p:oleObj spid="_x0000_s25101" r:id="rId5" imgW="1814842" imgH="203341" progId="Equation.DSMT4">
                  <p:embed/>
                </p:oleObj>
              </mc:Choice>
              <mc:Fallback>
                <p:oleObj r:id="rId5" imgW="1814842" imgH="203341" progId="Equation.DSMT4">
                  <p:embed/>
                  <p:pic>
                    <p:nvPicPr>
                      <p:cNvPr id="46084" name="Object 4">
                        <a:extLst>
                          <a:ext uri="{FF2B5EF4-FFF2-40B4-BE49-F238E27FC236}">
                            <a16:creationId xmlns:a16="http://schemas.microsoft.com/office/drawing/2014/main" id="{F472EA38-84C2-4694-BFFF-DE8716DE19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1268413"/>
                        <a:ext cx="5083175"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5" name="Object 5">
            <a:extLst>
              <a:ext uri="{FF2B5EF4-FFF2-40B4-BE49-F238E27FC236}">
                <a16:creationId xmlns:a16="http://schemas.microsoft.com/office/drawing/2014/main" id="{89E3506C-DCEB-4032-8FB0-8731B079AF64}"/>
              </a:ext>
            </a:extLst>
          </p:cNvPr>
          <p:cNvGraphicFramePr>
            <a:graphicFrameLocks noChangeAspect="1"/>
          </p:cNvGraphicFramePr>
          <p:nvPr/>
        </p:nvGraphicFramePr>
        <p:xfrm>
          <a:off x="827088" y="3284538"/>
          <a:ext cx="2027237" cy="674687"/>
        </p:xfrm>
        <a:graphic>
          <a:graphicData uri="http://schemas.openxmlformats.org/presentationml/2006/ole">
            <mc:AlternateContent xmlns:mc="http://schemas.openxmlformats.org/markup-compatibility/2006">
              <mc:Choice xmlns:v="urn:schemas-microsoft-com:vml" Requires="v">
                <p:oleObj spid="_x0000_s25102" r:id="rId7" imgW="723600" imgH="241200" progId="Equation.DSMT4">
                  <p:embed/>
                </p:oleObj>
              </mc:Choice>
              <mc:Fallback>
                <p:oleObj r:id="rId7" imgW="723600" imgH="241200" progId="Equation.DSMT4">
                  <p:embed/>
                  <p:pic>
                    <p:nvPicPr>
                      <p:cNvPr id="46085" name="Object 5">
                        <a:extLst>
                          <a:ext uri="{FF2B5EF4-FFF2-40B4-BE49-F238E27FC236}">
                            <a16:creationId xmlns:a16="http://schemas.microsoft.com/office/drawing/2014/main" id="{89E3506C-DCEB-4032-8FB0-8731B079AF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3284538"/>
                        <a:ext cx="2027237"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6" name="Object 6">
            <a:extLst>
              <a:ext uri="{FF2B5EF4-FFF2-40B4-BE49-F238E27FC236}">
                <a16:creationId xmlns:a16="http://schemas.microsoft.com/office/drawing/2014/main" id="{A0E2A8A2-F696-4CB5-824F-476507D60CAF}"/>
              </a:ext>
            </a:extLst>
          </p:cNvPr>
          <p:cNvGraphicFramePr>
            <a:graphicFrameLocks noChangeAspect="1"/>
          </p:cNvGraphicFramePr>
          <p:nvPr>
            <p:extLst>
              <p:ext uri="{D42A27DB-BD31-4B8C-83A1-F6EECF244321}">
                <p14:modId xmlns:p14="http://schemas.microsoft.com/office/powerpoint/2010/main" val="2312798865"/>
              </p:ext>
            </p:extLst>
          </p:nvPr>
        </p:nvGraphicFramePr>
        <p:xfrm>
          <a:off x="1085191" y="4174076"/>
          <a:ext cx="1636712" cy="674687"/>
        </p:xfrm>
        <a:graphic>
          <a:graphicData uri="http://schemas.openxmlformats.org/presentationml/2006/ole">
            <mc:AlternateContent xmlns:mc="http://schemas.openxmlformats.org/markup-compatibility/2006">
              <mc:Choice xmlns:v="urn:schemas-microsoft-com:vml" Requires="v">
                <p:oleObj spid="_x0000_s25103" r:id="rId9" imgW="583920" imgH="241200" progId="Equation.DSMT4">
                  <p:embed/>
                </p:oleObj>
              </mc:Choice>
              <mc:Fallback>
                <p:oleObj r:id="rId9" imgW="583920" imgH="241200" progId="Equation.DSMT4">
                  <p:embed/>
                  <p:pic>
                    <p:nvPicPr>
                      <p:cNvPr id="46086" name="Object 6">
                        <a:extLst>
                          <a:ext uri="{FF2B5EF4-FFF2-40B4-BE49-F238E27FC236}">
                            <a16:creationId xmlns:a16="http://schemas.microsoft.com/office/drawing/2014/main" id="{A0E2A8A2-F696-4CB5-824F-476507D60C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5191" y="4174076"/>
                        <a:ext cx="1636712"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7" name="Object 7">
            <a:extLst>
              <a:ext uri="{FF2B5EF4-FFF2-40B4-BE49-F238E27FC236}">
                <a16:creationId xmlns:a16="http://schemas.microsoft.com/office/drawing/2014/main" id="{D30A7C5A-5491-4BE8-90A4-08DAA259C325}"/>
              </a:ext>
            </a:extLst>
          </p:cNvPr>
          <p:cNvGraphicFramePr>
            <a:graphicFrameLocks noChangeAspect="1"/>
          </p:cNvGraphicFramePr>
          <p:nvPr/>
        </p:nvGraphicFramePr>
        <p:xfrm>
          <a:off x="3419475" y="4149725"/>
          <a:ext cx="3201988" cy="604838"/>
        </p:xfrm>
        <a:graphic>
          <a:graphicData uri="http://schemas.openxmlformats.org/presentationml/2006/ole">
            <mc:AlternateContent xmlns:mc="http://schemas.openxmlformats.org/markup-compatibility/2006">
              <mc:Choice xmlns:v="urn:schemas-microsoft-com:vml" Requires="v">
                <p:oleObj spid="_x0000_s25104" r:id="rId11" imgW="1143000" imgH="215640" progId="Equation.DSMT4">
                  <p:embed/>
                </p:oleObj>
              </mc:Choice>
              <mc:Fallback>
                <p:oleObj r:id="rId11" imgW="1143000" imgH="215640" progId="Equation.DSMT4">
                  <p:embed/>
                  <p:pic>
                    <p:nvPicPr>
                      <p:cNvPr id="46087" name="Object 7">
                        <a:extLst>
                          <a:ext uri="{FF2B5EF4-FFF2-40B4-BE49-F238E27FC236}">
                            <a16:creationId xmlns:a16="http://schemas.microsoft.com/office/drawing/2014/main" id="{D30A7C5A-5491-4BE8-90A4-08DAA259C32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9475" y="4149725"/>
                        <a:ext cx="3201988"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8" name="Text Box 8">
            <a:extLst>
              <a:ext uri="{FF2B5EF4-FFF2-40B4-BE49-F238E27FC236}">
                <a16:creationId xmlns:a16="http://schemas.microsoft.com/office/drawing/2014/main" id="{909FC6B7-354F-4821-9D38-9FB33DFECE8F}"/>
              </a:ext>
            </a:extLst>
          </p:cNvPr>
          <p:cNvSpPr txBox="1">
            <a:spLocks noChangeArrowheads="1"/>
          </p:cNvSpPr>
          <p:nvPr/>
        </p:nvSpPr>
        <p:spPr bwMode="auto">
          <a:xfrm>
            <a:off x="539750" y="5589588"/>
            <a:ext cx="6985000" cy="601662"/>
          </a:xfrm>
          <a:prstGeom prst="rect">
            <a:avLst/>
          </a:prstGeom>
          <a:solidFill>
            <a:srgbClr val="FFFFCC"/>
          </a:solidFill>
          <a:ln w="22225">
            <a:solidFill>
              <a:srgbClr val="008000"/>
            </a:solidFill>
            <a:miter lim="800000"/>
            <a:headEnd/>
            <a:tailEnd/>
          </a:ln>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r>
              <a:rPr lang="zh-CN" altLang="zh-CN" sz="3200" b="1" dirty="0">
                <a:solidFill>
                  <a:srgbClr val="FF0000"/>
                </a:solidFill>
                <a:latin typeface="黑体" panose="02010609060101010101" pitchFamily="49" charset="-122"/>
              </a:rPr>
              <a:t>系统的焓变等于等压热效应</a:t>
            </a:r>
          </a:p>
        </p:txBody>
      </p:sp>
      <p:graphicFrame>
        <p:nvGraphicFramePr>
          <p:cNvPr id="46089" name="Object 9">
            <a:extLst>
              <a:ext uri="{FF2B5EF4-FFF2-40B4-BE49-F238E27FC236}">
                <a16:creationId xmlns:a16="http://schemas.microsoft.com/office/drawing/2014/main" id="{9C5773F9-0505-4B71-9617-C5820561EA52}"/>
              </a:ext>
            </a:extLst>
          </p:cNvPr>
          <p:cNvGraphicFramePr>
            <a:graphicFrameLocks noGrp="1" noChangeAspect="1"/>
          </p:cNvGraphicFramePr>
          <p:nvPr>
            <p:ph idx="1"/>
          </p:nvPr>
        </p:nvGraphicFramePr>
        <p:xfrm>
          <a:off x="6011863" y="5661025"/>
          <a:ext cx="1368425" cy="576263"/>
        </p:xfrm>
        <a:graphic>
          <a:graphicData uri="http://schemas.openxmlformats.org/presentationml/2006/ole">
            <mc:AlternateContent xmlns:mc="http://schemas.openxmlformats.org/markup-compatibility/2006">
              <mc:Choice xmlns:v="urn:schemas-microsoft-com:vml" Requires="v">
                <p:oleObj spid="_x0000_s25105" r:id="rId13" imgW="583920" imgH="241200" progId="Equation.DSMT4">
                  <p:embed/>
                </p:oleObj>
              </mc:Choice>
              <mc:Fallback>
                <p:oleObj r:id="rId13" imgW="583920" imgH="241200" progId="Equation.DSMT4">
                  <p:embed/>
                  <p:pic>
                    <p:nvPicPr>
                      <p:cNvPr id="46089" name="Object 9">
                        <a:extLst>
                          <a:ext uri="{FF2B5EF4-FFF2-40B4-BE49-F238E27FC236}">
                            <a16:creationId xmlns:a16="http://schemas.microsoft.com/office/drawing/2014/main" id="{9C5773F9-0505-4B71-9617-C5820561EA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1863" y="5661025"/>
                        <a:ext cx="1368425"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AutoShape 10">
            <a:extLst>
              <a:ext uri="{FF2B5EF4-FFF2-40B4-BE49-F238E27FC236}">
                <a16:creationId xmlns:a16="http://schemas.microsoft.com/office/drawing/2014/main" id="{0BE8174E-B1BF-4824-BE59-AB074B949D3E}"/>
              </a:ext>
            </a:extLst>
          </p:cNvPr>
          <p:cNvSpPr>
            <a:spLocks noChangeArrowheads="1"/>
          </p:cNvSpPr>
          <p:nvPr/>
        </p:nvSpPr>
        <p:spPr bwMode="auto">
          <a:xfrm>
            <a:off x="6948488" y="3357563"/>
            <a:ext cx="1943100" cy="1150937"/>
          </a:xfrm>
          <a:prstGeom prst="wedgeEllipseCallout">
            <a:avLst>
              <a:gd name="adj1" fmla="val -58824"/>
              <a:gd name="adj2" fmla="val 138412"/>
            </a:avLst>
          </a:prstGeom>
          <a:solidFill>
            <a:srgbClr val="FFFFCC"/>
          </a:solidFill>
          <a:ln w="22225">
            <a:solidFill>
              <a:srgbClr val="CC99FF"/>
            </a:solidFill>
            <a:miter lim="800000"/>
            <a:headEnd/>
            <a:tailEnd/>
          </a:ln>
        </p:spPr>
        <p:txBody>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3200" b="1"/>
              <a:t>意义？</a:t>
            </a:r>
          </a:p>
        </p:txBody>
      </p:sp>
      <p:sp>
        <p:nvSpPr>
          <p:cNvPr id="46091" name="Text Box 11">
            <a:extLst>
              <a:ext uri="{FF2B5EF4-FFF2-40B4-BE49-F238E27FC236}">
                <a16:creationId xmlns:a16="http://schemas.microsoft.com/office/drawing/2014/main" id="{1485E73D-38A9-42AE-BFF4-475F1461103D}"/>
              </a:ext>
            </a:extLst>
          </p:cNvPr>
          <p:cNvSpPr txBox="1">
            <a:spLocks noChangeArrowheads="1"/>
          </p:cNvSpPr>
          <p:nvPr/>
        </p:nvSpPr>
        <p:spPr bwMode="auto">
          <a:xfrm>
            <a:off x="395288" y="2060575"/>
            <a:ext cx="6048375" cy="1036638"/>
          </a:xfrm>
          <a:prstGeom prst="rect">
            <a:avLst/>
          </a:prstGeom>
          <a:solidFill>
            <a:schemeClr val="accent2">
              <a:lumMod val="40000"/>
              <a:lumOff val="60000"/>
            </a:schemeClr>
          </a:solid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3200" dirty="0">
                <a:latin typeface="黑体" panose="02010609060101010101" pitchFamily="49" charset="-122"/>
              </a:rPr>
              <a:t>焓的定义：</a:t>
            </a:r>
          </a:p>
          <a:p>
            <a:pPr eaLnBrk="1" fontAlgn="t" hangingPunct="1"/>
            <a:r>
              <a:rPr lang="zh-CN" altLang="zh-CN" sz="3200" dirty="0">
                <a:solidFill>
                  <a:srgbClr val="FF0000"/>
                </a:solidFill>
                <a:latin typeface="黑体" panose="02010609060101010101" pitchFamily="49" charset="-122"/>
              </a:rPr>
              <a:t>		  </a:t>
            </a:r>
            <a:r>
              <a:rPr lang="zh-CN" altLang="zh-CN" i="1" dirty="0">
                <a:solidFill>
                  <a:srgbClr val="FF0000"/>
                </a:solidFill>
                <a:latin typeface="Times New Roman" panose="02020603050405020304" pitchFamily="18" charset="0"/>
              </a:rPr>
              <a:t>H = U + pV</a:t>
            </a:r>
            <a:endParaRPr lang="zh-CN" altLang="zh-CN" i="1" dirty="0">
              <a:solidFill>
                <a:srgbClr val="FF0000"/>
              </a:solidFill>
              <a:latin typeface="Arial" panose="020B0604020202020204" pitchFamily="34" charset="0"/>
            </a:endParaRPr>
          </a:p>
        </p:txBody>
      </p:sp>
      <p:sp>
        <p:nvSpPr>
          <p:cNvPr id="14" name="Rectangle 2">
            <a:extLst>
              <a:ext uri="{FF2B5EF4-FFF2-40B4-BE49-F238E27FC236}">
                <a16:creationId xmlns:a16="http://schemas.microsoft.com/office/drawing/2014/main" id="{E1AAEC26-6B14-4FB8-AF8C-63C24D70A805}"/>
              </a:ext>
            </a:extLst>
          </p:cNvPr>
          <p:cNvSpPr>
            <a:spLocks noGrp="1" noChangeArrowheads="1"/>
          </p:cNvSpPr>
          <p:nvPr>
            <p:ph type="title"/>
          </p:nvPr>
        </p:nvSpPr>
        <p:spPr>
          <a:xfrm>
            <a:off x="838200" y="192087"/>
            <a:ext cx="4032250" cy="609600"/>
          </a:xfrm>
        </p:spPr>
        <p:txBody>
          <a:bodyPr>
            <a:normAutofit fontScale="90000"/>
          </a:bodyPr>
          <a:lstStyle/>
          <a:p>
            <a:pPr eaLnBrk="1" hangingPunct="1"/>
            <a:r>
              <a:rPr lang="zh-CN" altLang="zh-CN" i="1" dirty="0">
                <a:solidFill>
                  <a:srgbClr val="FFFF00"/>
                </a:solidFill>
                <a:latin typeface="隶书" pitchFamily="49" charset="-122"/>
                <a:ea typeface="隶书" pitchFamily="49" charset="-122"/>
              </a:rPr>
              <a:t>  </a:t>
            </a:r>
            <a:r>
              <a:rPr lang="zh-CN" altLang="zh-CN" sz="3200" b="1" dirty="0">
                <a:solidFill>
                  <a:schemeClr val="tx1"/>
                </a:solidFill>
                <a:latin typeface="楷体_GB2312" pitchFamily="49" charset="-122"/>
                <a:ea typeface="楷体_GB2312" pitchFamily="49" charset="-122"/>
              </a:rPr>
              <a:t> </a:t>
            </a:r>
            <a:r>
              <a:rPr lang="zh-CN" altLang="zh-CN" sz="3600" b="1" dirty="0">
                <a:solidFill>
                  <a:schemeClr val="tx1"/>
                </a:solidFill>
                <a:latin typeface="黑体" panose="02010609060101010101" pitchFamily="49" charset="-122"/>
                <a:ea typeface="黑体" panose="02010609060101010101" pitchFamily="49" charset="-122"/>
              </a:rPr>
              <a:t>等压热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wipe(left)">
                                      <p:cBhvr>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6091"/>
                                        </p:tgtEl>
                                        <p:attrNameLst>
                                          <p:attrName>style.visibility</p:attrName>
                                        </p:attrNameLst>
                                      </p:cBhvr>
                                      <p:to>
                                        <p:strVal val="visible"/>
                                      </p:to>
                                    </p:set>
                                    <p:animEffect transition="in" filter="blinds(vertical)">
                                      <p:cBhvr>
                                        <p:cTn id="12" dur="500"/>
                                        <p:tgtEl>
                                          <p:spTgt spid="460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6085"/>
                                        </p:tgtEl>
                                        <p:attrNameLst>
                                          <p:attrName>style.visibility</p:attrName>
                                        </p:attrNameLst>
                                      </p:cBhvr>
                                      <p:to>
                                        <p:strVal val="visible"/>
                                      </p:to>
                                    </p:set>
                                    <p:animEffect transition="in" filter="wipe(left)">
                                      <p:cBhvr>
                                        <p:cTn id="17" dur="500"/>
                                        <p:tgtEl>
                                          <p:spTgt spid="460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6083"/>
                                        </p:tgtEl>
                                        <p:attrNameLst>
                                          <p:attrName>style.visibility</p:attrName>
                                        </p:attrNameLst>
                                      </p:cBhvr>
                                      <p:to>
                                        <p:strVal val="visible"/>
                                      </p:to>
                                    </p:set>
                                    <p:animEffect transition="in" filter="wipe(left)">
                                      <p:cBhvr>
                                        <p:cTn id="22" dur="500"/>
                                        <p:tgtEl>
                                          <p:spTgt spid="460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6086"/>
                                        </p:tgtEl>
                                        <p:attrNameLst>
                                          <p:attrName>style.visibility</p:attrName>
                                        </p:attrNameLst>
                                      </p:cBhvr>
                                      <p:to>
                                        <p:strVal val="visible"/>
                                      </p:to>
                                    </p:set>
                                    <p:animEffect transition="in" filter="wipe(left)">
                                      <p:cBhvr>
                                        <p:cTn id="27" dur="500"/>
                                        <p:tgtEl>
                                          <p:spTgt spid="460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6087"/>
                                        </p:tgtEl>
                                        <p:attrNameLst>
                                          <p:attrName>style.visibility</p:attrName>
                                        </p:attrNameLst>
                                      </p:cBhvr>
                                      <p:to>
                                        <p:strVal val="visible"/>
                                      </p:to>
                                    </p:set>
                                    <p:animEffect transition="in" filter="wipe(left)">
                                      <p:cBhvr>
                                        <p:cTn id="32" dur="500"/>
                                        <p:tgtEl>
                                          <p:spTgt spid="460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088"/>
                                        </p:tgtEl>
                                        <p:attrNameLst>
                                          <p:attrName>style.visibility</p:attrName>
                                        </p:attrNameLst>
                                      </p:cBhvr>
                                      <p:to>
                                        <p:strVal val="visible"/>
                                      </p:to>
                                    </p:set>
                                    <p:animEffect transition="in" filter="wipe(left)">
                                      <p:cBhvr>
                                        <p:cTn id="37" dur="500"/>
                                        <p:tgtEl>
                                          <p:spTgt spid="460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6089"/>
                                        </p:tgtEl>
                                        <p:attrNameLst>
                                          <p:attrName>style.visibility</p:attrName>
                                        </p:attrNameLst>
                                      </p:cBhvr>
                                      <p:to>
                                        <p:strVal val="visible"/>
                                      </p:to>
                                    </p:set>
                                    <p:animEffect transition="in" filter="wipe(left)">
                                      <p:cBhvr>
                                        <p:cTn id="42" dur="500"/>
                                        <p:tgtEl>
                                          <p:spTgt spid="4608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562"/>
                                        </p:tgtEl>
                                        <p:attrNameLst>
                                          <p:attrName>style.visibility</p:attrName>
                                        </p:attrNameLst>
                                      </p:cBhvr>
                                      <p:to>
                                        <p:strVal val="visible"/>
                                      </p:to>
                                    </p:set>
                                    <p:animEffect transition="in" filter="blinds(horizontal)">
                                      <p:cBhvr>
                                        <p:cTn id="47"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autoUpdateAnimBg="0"/>
      <p:bldP spid="23562" grpId="0" animBg="1"/>
      <p:bldP spid="46091"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3759E44A-325D-49DF-8B5E-EEC0A5EA916D}"/>
              </a:ext>
            </a:extLst>
          </p:cNvPr>
          <p:cNvSpPr>
            <a:spLocks noGrp="1" noChangeArrowheads="1"/>
          </p:cNvSpPr>
          <p:nvPr>
            <p:ph type="title"/>
          </p:nvPr>
        </p:nvSpPr>
        <p:spPr>
          <a:xfrm>
            <a:off x="1085533" y="144463"/>
            <a:ext cx="5976937" cy="777875"/>
          </a:xfrm>
        </p:spPr>
        <p:txBody>
          <a:bodyPr/>
          <a:lstStyle/>
          <a:p>
            <a:pPr eaLnBrk="1" hangingPunct="1"/>
            <a:r>
              <a:rPr lang="zh-CN" altLang="zh-CN" sz="3600" b="1" dirty="0">
                <a:latin typeface="黑体" panose="02010609060101010101" pitchFamily="49" charset="-122"/>
              </a:rPr>
              <a:t> </a:t>
            </a:r>
            <a:r>
              <a:rPr lang="zh-CN" altLang="zh-CN" sz="3600" b="1" dirty="0">
                <a:latin typeface="黑体" panose="02010609060101010101" pitchFamily="49" charset="-122"/>
                <a:ea typeface="黑体" panose="02010609060101010101" pitchFamily="49" charset="-122"/>
              </a:rPr>
              <a:t>焓</a:t>
            </a:r>
            <a:r>
              <a:rPr lang="zh-CN" altLang="zh-CN" sz="3600" b="1" dirty="0">
                <a:latin typeface="黑体" panose="02010609060101010101" pitchFamily="49" charset="-122"/>
              </a:rPr>
              <a:t> （</a:t>
            </a:r>
            <a:r>
              <a:rPr lang="zh-CN" altLang="zh-CN" sz="3600" b="1" dirty="0"/>
              <a:t>enthalpy</a:t>
            </a:r>
            <a:r>
              <a:rPr lang="zh-CN" altLang="zh-CN" sz="3600" b="1" dirty="0">
                <a:latin typeface="黑体" panose="02010609060101010101" pitchFamily="49" charset="-122"/>
              </a:rPr>
              <a:t>）</a:t>
            </a:r>
            <a:endParaRPr lang="zh-CN" altLang="zh-CN" b="1" dirty="0">
              <a:solidFill>
                <a:schemeClr val="tx1"/>
              </a:solidFill>
            </a:endParaRPr>
          </a:p>
        </p:txBody>
      </p:sp>
      <p:sp>
        <p:nvSpPr>
          <p:cNvPr id="47107" name="Text Box 3">
            <a:extLst>
              <a:ext uri="{FF2B5EF4-FFF2-40B4-BE49-F238E27FC236}">
                <a16:creationId xmlns:a16="http://schemas.microsoft.com/office/drawing/2014/main" id="{5725CAC9-0704-4968-B629-0A7E494D66B6}"/>
              </a:ext>
            </a:extLst>
          </p:cNvPr>
          <p:cNvSpPr txBox="1">
            <a:spLocks noChangeArrowheads="1"/>
          </p:cNvSpPr>
          <p:nvPr/>
        </p:nvSpPr>
        <p:spPr bwMode="auto">
          <a:xfrm>
            <a:off x="323850" y="1341438"/>
            <a:ext cx="4283075" cy="85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solidFill>
                  <a:srgbClr val="FF0000"/>
                </a:solidFill>
                <a:latin typeface="黑体" panose="02010609060101010101" pitchFamily="49" charset="-122"/>
              </a:rPr>
              <a:t>焓的定义式：</a:t>
            </a:r>
          </a:p>
          <a:p>
            <a:pPr eaLnBrk="1" fontAlgn="t" hangingPunct="1"/>
            <a:r>
              <a:rPr lang="zh-CN" altLang="zh-CN" sz="2800">
                <a:solidFill>
                  <a:srgbClr val="FF0000"/>
                </a:solidFill>
                <a:latin typeface="黑体" panose="02010609060101010101" pitchFamily="49" charset="-122"/>
              </a:rPr>
              <a:t>		</a:t>
            </a:r>
            <a:r>
              <a:rPr lang="zh-CN" altLang="zh-CN" sz="2800" i="1">
                <a:latin typeface="Times New Roman" panose="02020603050405020304" pitchFamily="18" charset="0"/>
              </a:rPr>
              <a:t>H = U + pV</a:t>
            </a:r>
            <a:endParaRPr lang="zh-CN" altLang="zh-CN" sz="2800" i="1">
              <a:latin typeface="Arial" panose="020B0604020202020204" pitchFamily="34" charset="0"/>
            </a:endParaRPr>
          </a:p>
        </p:txBody>
      </p:sp>
      <p:sp>
        <p:nvSpPr>
          <p:cNvPr id="47108" name="Text Box 4">
            <a:extLst>
              <a:ext uri="{FF2B5EF4-FFF2-40B4-BE49-F238E27FC236}">
                <a16:creationId xmlns:a16="http://schemas.microsoft.com/office/drawing/2014/main" id="{834BFB1C-A275-4910-AA5F-3DC889A86AB1}"/>
              </a:ext>
            </a:extLst>
          </p:cNvPr>
          <p:cNvSpPr txBox="1">
            <a:spLocks noChangeArrowheads="1"/>
          </p:cNvSpPr>
          <p:nvPr/>
        </p:nvSpPr>
        <p:spPr bwMode="auto">
          <a:xfrm>
            <a:off x="250825" y="5300663"/>
            <a:ext cx="8713788" cy="854075"/>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solidFill>
                  <a:srgbClr val="FF0000"/>
                </a:solidFill>
                <a:latin typeface="黑体" panose="02010609060101010101" pitchFamily="49" charset="-122"/>
              </a:rPr>
              <a:t>焓不是能量	  </a:t>
            </a:r>
            <a:r>
              <a:rPr lang="zh-CN" altLang="zh-CN" sz="2800">
                <a:latin typeface="黑体" panose="02010609060101010101" pitchFamily="49" charset="-122"/>
              </a:rPr>
              <a:t>虽然具有能量的单位（焦尔.J），但不遵守能量守恒定律。焓的</a:t>
            </a:r>
            <a:r>
              <a:rPr lang="zh-CN" altLang="zh-CN" sz="2800"/>
              <a:t>绝对值无法测量.</a:t>
            </a:r>
          </a:p>
        </p:txBody>
      </p:sp>
      <p:sp>
        <p:nvSpPr>
          <p:cNvPr id="47109" name="Text Box 5">
            <a:extLst>
              <a:ext uri="{FF2B5EF4-FFF2-40B4-BE49-F238E27FC236}">
                <a16:creationId xmlns:a16="http://schemas.microsoft.com/office/drawing/2014/main" id="{AF9B85FA-E8E3-4243-99F4-6ED9D1FDCC04}"/>
              </a:ext>
            </a:extLst>
          </p:cNvPr>
          <p:cNvSpPr txBox="1">
            <a:spLocks noChangeArrowheads="1"/>
          </p:cNvSpPr>
          <p:nvPr/>
        </p:nvSpPr>
        <p:spPr bwMode="auto">
          <a:xfrm>
            <a:off x="250825" y="4508500"/>
            <a:ext cx="8748713" cy="427038"/>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solidFill>
                  <a:srgbClr val="FF0000"/>
                </a:solidFill>
                <a:latin typeface="黑体" panose="02010609060101010101" pitchFamily="49" charset="-122"/>
              </a:rPr>
              <a:t>焓是状态函数  </a:t>
            </a:r>
            <a:r>
              <a:rPr lang="zh-CN" altLang="zh-CN" sz="2800">
                <a:latin typeface="黑体" panose="02010609060101010101" pitchFamily="49" charset="-122"/>
              </a:rPr>
              <a:t>定义式中焓由状态函数组成。</a:t>
            </a:r>
            <a:r>
              <a:rPr lang="zh-CN" altLang="zh-CN" sz="2800"/>
              <a:t>广度性质</a:t>
            </a:r>
          </a:p>
        </p:txBody>
      </p:sp>
      <p:grpSp>
        <p:nvGrpSpPr>
          <p:cNvPr id="2" name="Group 6">
            <a:extLst>
              <a:ext uri="{FF2B5EF4-FFF2-40B4-BE49-F238E27FC236}">
                <a16:creationId xmlns:a16="http://schemas.microsoft.com/office/drawing/2014/main" id="{36DFEDC2-ADDC-4263-99AB-82B555BB04BB}"/>
              </a:ext>
            </a:extLst>
          </p:cNvPr>
          <p:cNvGrpSpPr>
            <a:grpSpLocks/>
          </p:cNvGrpSpPr>
          <p:nvPr/>
        </p:nvGrpSpPr>
        <p:grpSpPr bwMode="auto">
          <a:xfrm>
            <a:off x="323850" y="2492375"/>
            <a:ext cx="8093075" cy="1708150"/>
            <a:chOff x="0" y="0"/>
            <a:chExt cx="5098" cy="1076"/>
          </a:xfrm>
          <a:noFill/>
        </p:grpSpPr>
        <p:sp>
          <p:nvSpPr>
            <p:cNvPr id="24585" name="Text Box 7">
              <a:extLst>
                <a:ext uri="{FF2B5EF4-FFF2-40B4-BE49-F238E27FC236}">
                  <a16:creationId xmlns:a16="http://schemas.microsoft.com/office/drawing/2014/main" id="{90BC2D63-E446-4D89-83A8-13B142826D4A}"/>
                </a:ext>
              </a:extLst>
            </p:cNvPr>
            <p:cNvSpPr txBox="1">
              <a:spLocks noChangeArrowheads="1"/>
            </p:cNvSpPr>
            <p:nvPr/>
          </p:nvSpPr>
          <p:spPr bwMode="auto">
            <a:xfrm>
              <a:off x="0" y="0"/>
              <a:ext cx="5098" cy="10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a:r>
                <a:rPr lang="zh-CN" altLang="en-US" sz="2800" dirty="0">
                  <a:solidFill>
                    <a:srgbClr val="FF0000"/>
                  </a:solidFill>
                  <a:latin typeface="黑体" panose="02010609060101010101" pitchFamily="49" charset="-122"/>
                </a:rPr>
                <a:t>为什么要定义焓？</a:t>
              </a:r>
            </a:p>
            <a:p>
              <a:pPr algn="just"/>
              <a:r>
                <a:rPr lang="zh-CN" altLang="en-US" sz="2800" dirty="0">
                  <a:latin typeface="黑体" panose="02010609060101010101" pitchFamily="49" charset="-122"/>
                </a:rPr>
                <a:t>    为了使用方便，因为在等压、不作非膨胀功的条件下，焓变等于等压热效应</a:t>
              </a:r>
              <a:r>
                <a:rPr lang="zh-CN" altLang="en-US" sz="2800" i="1" dirty="0">
                  <a:latin typeface="Times New Roman" panose="02020603050405020304" pitchFamily="18" charset="0"/>
                </a:rPr>
                <a:t>    </a:t>
              </a:r>
              <a:r>
                <a:rPr lang="zh-CN" altLang="en-US" sz="2800" dirty="0">
                  <a:latin typeface="黑体" panose="02010609060101010101" pitchFamily="49" charset="-122"/>
                </a:rPr>
                <a:t>。</a:t>
              </a:r>
              <a:r>
                <a:rPr lang="zh-CN" altLang="en-US" sz="2800" i="1" dirty="0">
                  <a:latin typeface="Arial" panose="020B0604020202020204" pitchFamily="34" charset="0"/>
                </a:rPr>
                <a:t>   </a:t>
              </a:r>
              <a:r>
                <a:rPr lang="zh-CN" altLang="en-US" sz="2800" dirty="0">
                  <a:latin typeface="黑体" panose="02010609060101010101" pitchFamily="49" charset="-122"/>
                </a:rPr>
                <a:t>容易测定，从而可求其它热力学函数的变化值。</a:t>
              </a:r>
            </a:p>
          </p:txBody>
        </p:sp>
        <p:graphicFrame>
          <p:nvGraphicFramePr>
            <p:cNvPr id="24578" name="Object 8">
              <a:extLst>
                <a:ext uri="{FF2B5EF4-FFF2-40B4-BE49-F238E27FC236}">
                  <a16:creationId xmlns:a16="http://schemas.microsoft.com/office/drawing/2014/main" id="{40099152-5DA1-47C4-87A6-AF08AB92C7A8}"/>
                </a:ext>
              </a:extLst>
            </p:cNvPr>
            <p:cNvGraphicFramePr>
              <a:graphicFrameLocks noChangeAspect="1"/>
            </p:cNvGraphicFramePr>
            <p:nvPr/>
          </p:nvGraphicFramePr>
          <p:xfrm>
            <a:off x="3034" y="528"/>
            <a:ext cx="290" cy="336"/>
          </p:xfrm>
          <a:graphic>
            <a:graphicData uri="http://schemas.openxmlformats.org/presentationml/2006/ole">
              <mc:AlternateContent xmlns:mc="http://schemas.openxmlformats.org/markup-compatibility/2006">
                <mc:Choice xmlns:v="urn:schemas-microsoft-com:vml" Requires="v">
                  <p:oleObj spid="_x0000_s25776" r:id="rId3" imgW="229514" imgH="267713" progId="Equation.DSMT4">
                    <p:embed/>
                  </p:oleObj>
                </mc:Choice>
                <mc:Fallback>
                  <p:oleObj r:id="rId3" imgW="229514" imgH="267713" progId="Equation.DSMT4">
                    <p:embed/>
                    <p:pic>
                      <p:nvPicPr>
                        <p:cNvPr id="24578" name="Object 8">
                          <a:extLst>
                            <a:ext uri="{FF2B5EF4-FFF2-40B4-BE49-F238E27FC236}">
                              <a16:creationId xmlns:a16="http://schemas.microsoft.com/office/drawing/2014/main" id="{40099152-5DA1-47C4-87A6-AF08AB92C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4" y="528"/>
                          <a:ext cx="290"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9">
              <a:extLst>
                <a:ext uri="{FF2B5EF4-FFF2-40B4-BE49-F238E27FC236}">
                  <a16:creationId xmlns:a16="http://schemas.microsoft.com/office/drawing/2014/main" id="{A3E842FD-9199-4064-9DDD-09A85BAF9D1F}"/>
                </a:ext>
              </a:extLst>
            </p:cNvPr>
            <p:cNvGraphicFramePr>
              <a:graphicFrameLocks noChangeAspect="1"/>
            </p:cNvGraphicFramePr>
            <p:nvPr/>
          </p:nvGraphicFramePr>
          <p:xfrm>
            <a:off x="3418" y="528"/>
            <a:ext cx="290" cy="336"/>
          </p:xfrm>
          <a:graphic>
            <a:graphicData uri="http://schemas.openxmlformats.org/presentationml/2006/ole">
              <mc:AlternateContent xmlns:mc="http://schemas.openxmlformats.org/markup-compatibility/2006">
                <mc:Choice xmlns:v="urn:schemas-microsoft-com:vml" Requires="v">
                  <p:oleObj spid="_x0000_s25777" r:id="rId5" imgW="229514" imgH="267713" progId="Equation.DSMT4">
                    <p:embed/>
                  </p:oleObj>
                </mc:Choice>
                <mc:Fallback>
                  <p:oleObj r:id="rId5" imgW="229514" imgH="267713" progId="Equation.DSMT4">
                    <p:embed/>
                    <p:pic>
                      <p:nvPicPr>
                        <p:cNvPr id="24579" name="Object 9">
                          <a:extLst>
                            <a:ext uri="{FF2B5EF4-FFF2-40B4-BE49-F238E27FC236}">
                              <a16:creationId xmlns:a16="http://schemas.microsoft.com/office/drawing/2014/main" id="{A3E842FD-9199-4064-9DDD-09A85BAF9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 y="528"/>
                          <a:ext cx="290"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blinds(vertical)">
                                      <p:cBhvr>
                                        <p:cTn id="7" dur="500"/>
                                        <p:tgtEl>
                                          <p:spTgt spid="47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7109"/>
                                        </p:tgtEl>
                                        <p:attrNameLst>
                                          <p:attrName>style.visibility</p:attrName>
                                        </p:attrNameLst>
                                      </p:cBhvr>
                                      <p:to>
                                        <p:strVal val="visible"/>
                                      </p:to>
                                    </p:set>
                                    <p:animEffect transition="in" filter="blinds(vertical)">
                                      <p:cBhvr>
                                        <p:cTn id="17" dur="500"/>
                                        <p:tgtEl>
                                          <p:spTgt spid="471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7108"/>
                                        </p:tgtEl>
                                        <p:attrNameLst>
                                          <p:attrName>style.visibility</p:attrName>
                                        </p:attrNameLst>
                                      </p:cBhvr>
                                      <p:to>
                                        <p:strVal val="visible"/>
                                      </p:to>
                                    </p:set>
                                    <p:animEffect transition="in" filter="blinds(vertical)">
                                      <p:cBhvr>
                                        <p:cTn id="22"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autoUpdateAnimBg="0"/>
      <p:bldP spid="47108" grpId="0"/>
      <p:bldP spid="4710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7508442F-C348-4CB3-85F1-11C6E90C5B79}"/>
              </a:ext>
            </a:extLst>
          </p:cNvPr>
          <p:cNvSpPr>
            <a:spLocks noGrp="1" noChangeArrowheads="1"/>
          </p:cNvSpPr>
          <p:nvPr>
            <p:ph type="title"/>
          </p:nvPr>
        </p:nvSpPr>
        <p:spPr>
          <a:xfrm>
            <a:off x="971550" y="161876"/>
            <a:ext cx="6119813" cy="706438"/>
          </a:xfrm>
        </p:spPr>
        <p:txBody>
          <a:bodyPr/>
          <a:lstStyle/>
          <a:p>
            <a:pPr eaLnBrk="1" hangingPunct="1"/>
            <a:r>
              <a:rPr lang="zh-CN" altLang="zh-CN" sz="3600" b="1" dirty="0">
                <a:solidFill>
                  <a:srgbClr val="FF0000"/>
                </a:solidFill>
                <a:latin typeface="黑体" panose="02010609060101010101" pitchFamily="49" charset="-122"/>
                <a:ea typeface="黑体" panose="02010609060101010101" pitchFamily="49" charset="-122"/>
              </a:rPr>
              <a:t>思考:△U与△H的关系?</a:t>
            </a:r>
          </a:p>
        </p:txBody>
      </p:sp>
      <p:graphicFrame>
        <p:nvGraphicFramePr>
          <p:cNvPr id="48131" name="Object 3">
            <a:extLst>
              <a:ext uri="{FF2B5EF4-FFF2-40B4-BE49-F238E27FC236}">
                <a16:creationId xmlns:a16="http://schemas.microsoft.com/office/drawing/2014/main" id="{397EE4F1-A24B-4BF3-B5C4-256B65028D05}"/>
              </a:ext>
            </a:extLst>
          </p:cNvPr>
          <p:cNvGraphicFramePr>
            <a:graphicFrameLocks noGrp="1" noChangeAspect="1"/>
          </p:cNvGraphicFramePr>
          <p:nvPr>
            <p:ph idx="1"/>
            <p:extLst>
              <p:ext uri="{D42A27DB-BD31-4B8C-83A1-F6EECF244321}">
                <p14:modId xmlns:p14="http://schemas.microsoft.com/office/powerpoint/2010/main" val="66418925"/>
              </p:ext>
            </p:extLst>
          </p:nvPr>
        </p:nvGraphicFramePr>
        <p:xfrm>
          <a:off x="1647459" y="1281381"/>
          <a:ext cx="2808287" cy="720725"/>
        </p:xfrm>
        <a:graphic>
          <a:graphicData uri="http://schemas.openxmlformats.org/presentationml/2006/ole">
            <mc:AlternateContent xmlns:mc="http://schemas.openxmlformats.org/markup-compatibility/2006">
              <mc:Choice xmlns:v="urn:schemas-microsoft-com:vml" Requires="v">
                <p:oleObj spid="_x0000_s26713" r:id="rId3" imgW="800764" imgH="203605" progId="Equation.DSMT4">
                  <p:embed/>
                </p:oleObj>
              </mc:Choice>
              <mc:Fallback>
                <p:oleObj r:id="rId3" imgW="800764" imgH="203605" progId="Equation.DSMT4">
                  <p:embed/>
                  <p:pic>
                    <p:nvPicPr>
                      <p:cNvPr id="48131" name="Object 3">
                        <a:extLst>
                          <a:ext uri="{FF2B5EF4-FFF2-40B4-BE49-F238E27FC236}">
                            <a16:creationId xmlns:a16="http://schemas.microsoft.com/office/drawing/2014/main" id="{397EE4F1-A24B-4BF3-B5C4-256B65028D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459" y="1281381"/>
                        <a:ext cx="2808287" cy="7207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2" name="Text Box 4">
            <a:extLst>
              <a:ext uri="{FF2B5EF4-FFF2-40B4-BE49-F238E27FC236}">
                <a16:creationId xmlns:a16="http://schemas.microsoft.com/office/drawing/2014/main" id="{7B45AFF9-E6D0-45DC-81F6-99C765498FEC}"/>
              </a:ext>
            </a:extLst>
          </p:cNvPr>
          <p:cNvSpPr txBox="1">
            <a:spLocks noChangeArrowheads="1"/>
          </p:cNvSpPr>
          <p:nvPr/>
        </p:nvSpPr>
        <p:spPr bwMode="auto">
          <a:xfrm>
            <a:off x="198926" y="1338751"/>
            <a:ext cx="12049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r>
              <a:rPr lang="zh-CN" altLang="zh-CN" sz="3200" b="1" dirty="0">
                <a:latin typeface="黑体" panose="02010609060101010101" pitchFamily="49" charset="-122"/>
              </a:rPr>
              <a:t>定义:</a:t>
            </a:r>
          </a:p>
        </p:txBody>
      </p:sp>
      <p:sp>
        <p:nvSpPr>
          <p:cNvPr id="25605" name="Rectangle 5">
            <a:extLst>
              <a:ext uri="{FF2B5EF4-FFF2-40B4-BE49-F238E27FC236}">
                <a16:creationId xmlns:a16="http://schemas.microsoft.com/office/drawing/2014/main" id="{3B6C33C3-0D3B-492F-BB59-856560BC3532}"/>
              </a:ext>
            </a:extLst>
          </p:cNvPr>
          <p:cNvSpPr>
            <a:spLocks noChangeArrowheads="1"/>
          </p:cNvSpPr>
          <p:nvPr/>
        </p:nvSpPr>
        <p:spPr bwMode="auto">
          <a:xfrm>
            <a:off x="901211" y="2260209"/>
            <a:ext cx="6767513" cy="109220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3200" b="1" dirty="0">
                <a:solidFill>
                  <a:srgbClr val="FF0000"/>
                </a:solidFill>
                <a:latin typeface="Times New Roman" panose="02020603050405020304" pitchFamily="18" charset="0"/>
              </a:rPr>
              <a:t>△H  = △U + △(PV)</a:t>
            </a:r>
          </a:p>
          <a:p>
            <a:pPr eaLnBrk="1" hangingPunct="1"/>
            <a:r>
              <a:rPr lang="zh-CN" altLang="zh-CN" sz="3200" b="1" dirty="0">
                <a:solidFill>
                  <a:srgbClr val="FF0000"/>
                </a:solidFill>
                <a:latin typeface="Times New Roman" panose="02020603050405020304" pitchFamily="18" charset="0"/>
              </a:rPr>
              <a:t>         = △U + P(△V) + V△P</a:t>
            </a:r>
          </a:p>
        </p:txBody>
      </p:sp>
      <p:sp>
        <p:nvSpPr>
          <p:cNvPr id="25606" name="Text Box 6">
            <a:extLst>
              <a:ext uri="{FF2B5EF4-FFF2-40B4-BE49-F238E27FC236}">
                <a16:creationId xmlns:a16="http://schemas.microsoft.com/office/drawing/2014/main" id="{F8150C46-9F1F-4901-94A6-1515662F308F}"/>
              </a:ext>
            </a:extLst>
          </p:cNvPr>
          <p:cNvSpPr txBox="1">
            <a:spLocks noChangeArrowheads="1"/>
          </p:cNvSpPr>
          <p:nvPr/>
        </p:nvSpPr>
        <p:spPr bwMode="auto">
          <a:xfrm>
            <a:off x="395288" y="3357563"/>
            <a:ext cx="8424862" cy="1343025"/>
          </a:xfrm>
          <a:prstGeom prst="rect">
            <a:avLst/>
          </a:prstGeom>
          <a:noFill/>
          <a:ln>
            <a:noFill/>
          </a:ln>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2800" b="1" dirty="0">
                <a:latin typeface="Times New Roman" panose="02020603050405020304" pitchFamily="18" charset="0"/>
              </a:rPr>
              <a:t>1.“PV” 不是功，与功具有相同的能量；</a:t>
            </a:r>
          </a:p>
          <a:p>
            <a:pPr eaLnBrk="1" hangingPunct="1">
              <a:spcBef>
                <a:spcPct val="50000"/>
              </a:spcBef>
            </a:pPr>
            <a:r>
              <a:rPr lang="zh-CN" altLang="zh-CN" sz="2800" b="1" dirty="0">
                <a:latin typeface="黑体" panose="02010609060101010101" pitchFamily="49" charset="-122"/>
              </a:rPr>
              <a:t>2. </a:t>
            </a:r>
            <a:r>
              <a:rPr lang="zh-CN" altLang="zh-CN" sz="3200" b="1" dirty="0">
                <a:latin typeface="Times New Roman" panose="02020603050405020304" pitchFamily="18" charset="0"/>
                <a:cs typeface="Times New Roman" panose="02020603050405020304" pitchFamily="18" charset="0"/>
              </a:rPr>
              <a:t>P(△V)</a:t>
            </a:r>
            <a:r>
              <a:rPr lang="zh-CN" altLang="zh-CN" sz="2800" b="1" dirty="0">
                <a:latin typeface="Times New Roman" panose="02020603050405020304" pitchFamily="18" charset="0"/>
                <a:cs typeface="Times New Roman" panose="02020603050405020304" pitchFamily="18" charset="0"/>
              </a:rPr>
              <a:t> </a:t>
            </a:r>
            <a:r>
              <a:rPr lang="zh-CN" altLang="zh-CN" sz="2800" b="1" dirty="0">
                <a:latin typeface="黑体" panose="02010609060101010101" pitchFamily="49" charset="-122"/>
              </a:rPr>
              <a:t>不一定是体积功. </a:t>
            </a:r>
            <a:r>
              <a:rPr lang="el-GR" altLang="zh-CN" sz="32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δ</a:t>
            </a:r>
            <a:r>
              <a:rPr lang="zh-CN" altLang="zh-CN" i="1" dirty="0" smtClean="0">
                <a:solidFill>
                  <a:srgbClr val="FF0000"/>
                </a:solidFill>
                <a:latin typeface="Times New Roman" panose="02020603050405020304" pitchFamily="18" charset="0"/>
              </a:rPr>
              <a:t>W</a:t>
            </a:r>
            <a:r>
              <a:rPr lang="zh-CN" altLang="zh-CN" i="1" baseline="-25000" dirty="0" smtClean="0">
                <a:solidFill>
                  <a:srgbClr val="FF0000"/>
                </a:solidFill>
                <a:latin typeface="Times New Roman" panose="02020603050405020304" pitchFamily="18" charset="0"/>
              </a:rPr>
              <a:t>e</a:t>
            </a:r>
            <a:r>
              <a:rPr lang="zh-CN" altLang="zh-CN" dirty="0" smtClean="0">
                <a:solidFill>
                  <a:srgbClr val="FF0000"/>
                </a:solidFill>
                <a:latin typeface="Times New Roman" panose="02020603050405020304" pitchFamily="18" charset="0"/>
              </a:rPr>
              <a:t> </a:t>
            </a:r>
            <a:r>
              <a:rPr lang="zh-CN" altLang="zh-CN" dirty="0">
                <a:solidFill>
                  <a:srgbClr val="FF0000"/>
                </a:solidFill>
                <a:latin typeface="Times New Roman" panose="02020603050405020304" pitchFamily="18" charset="0"/>
              </a:rPr>
              <a:t>=  -</a:t>
            </a:r>
            <a:r>
              <a:rPr lang="zh-CN" altLang="zh-CN" i="1" dirty="0">
                <a:solidFill>
                  <a:srgbClr val="FF0000"/>
                </a:solidFill>
                <a:latin typeface="Times New Roman" panose="02020603050405020304" pitchFamily="18" charset="0"/>
              </a:rPr>
              <a:t>P</a:t>
            </a:r>
            <a:r>
              <a:rPr lang="zh-CN" altLang="zh-CN" baseline="-25000" dirty="0">
                <a:solidFill>
                  <a:srgbClr val="FF0000"/>
                </a:solidFill>
                <a:latin typeface="Times New Roman" panose="02020603050405020304" pitchFamily="18" charset="0"/>
              </a:rPr>
              <a:t>e</a:t>
            </a:r>
            <a:r>
              <a:rPr lang="zh-CN" altLang="zh-CN" dirty="0">
                <a:solidFill>
                  <a:srgbClr val="FF0000"/>
                </a:solidFill>
                <a:latin typeface="Times New Roman" panose="02020603050405020304" pitchFamily="18" charset="0"/>
              </a:rPr>
              <a:t>d</a:t>
            </a:r>
            <a:r>
              <a:rPr lang="zh-CN" altLang="zh-CN" i="1" dirty="0">
                <a:solidFill>
                  <a:srgbClr val="FF0000"/>
                </a:solidFill>
                <a:latin typeface="Times New Roman" panose="02020603050405020304" pitchFamily="18" charset="0"/>
              </a:rPr>
              <a:t>V</a:t>
            </a:r>
            <a:endParaRPr lang="zh-CN" altLang="zh-CN" b="1" dirty="0">
              <a:solidFill>
                <a:srgbClr val="FF0000"/>
              </a:solidFill>
              <a:latin typeface="Times New Roman" panose="02020603050405020304" pitchFamily="18" charset="0"/>
            </a:endParaRPr>
          </a:p>
        </p:txBody>
      </p:sp>
      <p:sp>
        <p:nvSpPr>
          <p:cNvPr id="25607" name="Text Box 7">
            <a:extLst>
              <a:ext uri="{FF2B5EF4-FFF2-40B4-BE49-F238E27FC236}">
                <a16:creationId xmlns:a16="http://schemas.microsoft.com/office/drawing/2014/main" id="{A1530B7C-69A4-4F57-BC0D-6D7CD35BD39C}"/>
              </a:ext>
            </a:extLst>
          </p:cNvPr>
          <p:cNvSpPr txBox="1">
            <a:spLocks noChangeArrowheads="1"/>
          </p:cNvSpPr>
          <p:nvPr/>
        </p:nvSpPr>
        <p:spPr bwMode="auto">
          <a:xfrm>
            <a:off x="267580" y="4798524"/>
            <a:ext cx="8569325" cy="1815882"/>
          </a:xfrm>
          <a:prstGeom prst="rect">
            <a:avLst/>
          </a:prstGeom>
          <a:ln/>
        </p:spPr>
        <p:style>
          <a:lnRef idx="3">
            <a:schemeClr val="lt1"/>
          </a:lnRef>
          <a:fillRef idx="1">
            <a:schemeClr val="accent2"/>
          </a:fillRef>
          <a:effectRef idx="1">
            <a:schemeClr val="accent2"/>
          </a:effectRef>
          <a:fontRef idx="minor">
            <a:schemeClr val="lt1"/>
          </a:fontRef>
        </p:style>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2800" b="1" dirty="0" smtClean="0">
                <a:latin typeface="Times New Roman" panose="02020603050405020304" pitchFamily="18" charset="0"/>
              </a:rPr>
              <a:t>等温</a:t>
            </a:r>
            <a:r>
              <a:rPr lang="zh-CN" altLang="zh-CN" sz="2800" b="1" dirty="0">
                <a:latin typeface="Times New Roman" panose="02020603050405020304" pitchFamily="18" charset="0"/>
              </a:rPr>
              <a:t>、等压下</a:t>
            </a:r>
            <a:r>
              <a:rPr lang="zh-CN" altLang="zh-CN" sz="2800" b="1" dirty="0" smtClean="0">
                <a:latin typeface="Times New Roman" panose="02020603050405020304" pitchFamily="18" charset="0"/>
              </a:rPr>
              <a:t>，</a:t>
            </a:r>
            <a:r>
              <a:rPr lang="zh-CN" altLang="en-US" sz="2800" b="1" dirty="0" smtClean="0">
                <a:latin typeface="Times New Roman" panose="02020603050405020304" pitchFamily="18" charset="0"/>
              </a:rPr>
              <a:t>有气体产生或生产的</a:t>
            </a:r>
            <a:r>
              <a:rPr lang="zh-CN" altLang="zh-CN" sz="2800" b="1" dirty="0" smtClean="0">
                <a:latin typeface="Times New Roman" panose="02020603050405020304" pitchFamily="18" charset="0"/>
              </a:rPr>
              <a:t>化学反应：</a:t>
            </a:r>
            <a:r>
              <a:rPr lang="en-US" altLang="zh-CN" sz="2800" b="1" dirty="0" smtClean="0">
                <a:latin typeface="Times New Roman" panose="02020603050405020304" pitchFamily="18" charset="0"/>
              </a:rPr>
              <a:t>  </a:t>
            </a:r>
          </a:p>
          <a:p>
            <a:pPr eaLnBrk="1" hangingPunct="1"/>
            <a:r>
              <a:rPr lang="en-US" altLang="zh-CN" sz="2800" b="1" dirty="0" smtClean="0">
                <a:latin typeface="Times New Roman" panose="02020603050405020304" pitchFamily="18" charset="0"/>
              </a:rPr>
              <a:t>            </a:t>
            </a:r>
            <a:r>
              <a:rPr lang="zh-CN" altLang="zh-CN" sz="2400" b="1" dirty="0" smtClean="0">
                <a:latin typeface="Times New Roman" panose="02020603050405020304" pitchFamily="18" charset="0"/>
              </a:rPr>
              <a:t>△</a:t>
            </a:r>
            <a:r>
              <a:rPr lang="zh-CN" altLang="zh-CN" sz="2800" b="1" dirty="0">
                <a:latin typeface="Times New Roman" panose="02020603050405020304" pitchFamily="18" charset="0"/>
              </a:rPr>
              <a:t>H = </a:t>
            </a:r>
            <a:r>
              <a:rPr lang="zh-CN" altLang="zh-CN" sz="2400" b="1" dirty="0">
                <a:latin typeface="Times New Roman" panose="02020603050405020304" pitchFamily="18" charset="0"/>
              </a:rPr>
              <a:t>△</a:t>
            </a:r>
            <a:r>
              <a:rPr lang="zh-CN" altLang="zh-CN" sz="2800" b="1" dirty="0">
                <a:latin typeface="Times New Roman" panose="02020603050405020304" pitchFamily="18" charset="0"/>
              </a:rPr>
              <a:t>U + </a:t>
            </a:r>
            <a:r>
              <a:rPr lang="zh-CN" altLang="zh-CN" sz="2400" b="1" dirty="0">
                <a:latin typeface="Times New Roman" panose="02020603050405020304" pitchFamily="18" charset="0"/>
              </a:rPr>
              <a:t>△</a:t>
            </a:r>
            <a:r>
              <a:rPr lang="zh-CN" altLang="zh-CN" sz="2800" b="1" dirty="0">
                <a:latin typeface="Times New Roman" panose="02020603050405020304" pitchFamily="18" charset="0"/>
              </a:rPr>
              <a:t>（ P V) </a:t>
            </a:r>
            <a:r>
              <a:rPr lang="en-US" altLang="zh-CN" sz="2800" b="1" dirty="0" smtClean="0">
                <a:latin typeface="Times New Roman" panose="02020603050405020304" pitchFamily="18" charset="0"/>
              </a:rPr>
              <a:t> </a:t>
            </a:r>
            <a:r>
              <a:rPr lang="zh-CN" altLang="zh-CN" sz="2800" b="1" dirty="0" smtClean="0">
                <a:latin typeface="Times New Roman" panose="02020603050405020304" pitchFamily="18" charset="0"/>
              </a:rPr>
              <a:t>= </a:t>
            </a:r>
            <a:r>
              <a:rPr lang="zh-CN" altLang="zh-CN" sz="2400" b="1" dirty="0">
                <a:latin typeface="Times New Roman" panose="02020603050405020304" pitchFamily="18" charset="0"/>
              </a:rPr>
              <a:t>△</a:t>
            </a:r>
            <a:r>
              <a:rPr lang="zh-CN" altLang="zh-CN" sz="2800" b="1" dirty="0">
                <a:latin typeface="Times New Roman" panose="02020603050405020304" pitchFamily="18" charset="0"/>
              </a:rPr>
              <a:t>U + RT</a:t>
            </a:r>
            <a:r>
              <a:rPr lang="zh-CN" altLang="zh-CN" sz="2400" b="1" dirty="0">
                <a:latin typeface="Times New Roman" panose="02020603050405020304" pitchFamily="18" charset="0"/>
              </a:rPr>
              <a:t>△ </a:t>
            </a:r>
            <a:r>
              <a:rPr lang="zh-CN" altLang="zh-CN" sz="2800" b="1" dirty="0" smtClean="0">
                <a:latin typeface="Times New Roman" panose="02020603050405020304" pitchFamily="18" charset="0"/>
              </a:rPr>
              <a:t>n</a:t>
            </a:r>
            <a:r>
              <a:rPr lang="zh-CN" altLang="zh-CN" sz="2800" b="1" dirty="0" smtClean="0"/>
              <a:t> </a:t>
            </a:r>
            <a:endParaRPr lang="en-US" altLang="zh-CN" sz="2800" b="1" dirty="0" smtClean="0"/>
          </a:p>
          <a:p>
            <a:pPr eaLnBrk="1" hangingPunct="1"/>
            <a:r>
              <a:rPr lang="zh-CN" altLang="zh-CN" sz="2800" b="1" dirty="0" smtClean="0"/>
              <a:t>等温</a:t>
            </a:r>
            <a:r>
              <a:rPr lang="zh-CN" altLang="zh-CN" sz="2800" b="1" dirty="0"/>
              <a:t>、等压下，相变：          </a:t>
            </a:r>
            <a:endParaRPr lang="en-US" altLang="zh-CN" sz="2800" b="1" dirty="0" smtClean="0"/>
          </a:p>
          <a:p>
            <a:pPr eaLnBrk="1" hangingPunct="1"/>
            <a:r>
              <a:rPr lang="en-US" altLang="zh-CN" sz="2800" b="1" dirty="0">
                <a:latin typeface="Times New Roman" panose="02020603050405020304" pitchFamily="18" charset="0"/>
              </a:rPr>
              <a:t> </a:t>
            </a:r>
            <a:r>
              <a:rPr lang="en-US" altLang="zh-CN" sz="2800" b="1" dirty="0" smtClean="0">
                <a:latin typeface="Times New Roman" panose="02020603050405020304" pitchFamily="18" charset="0"/>
              </a:rPr>
              <a:t> </a:t>
            </a:r>
            <a:r>
              <a:rPr lang="zh-CN" altLang="zh-CN" sz="2000" b="1" dirty="0" smtClean="0">
                <a:solidFill>
                  <a:srgbClr val="0000FF"/>
                </a:solidFill>
                <a:latin typeface="Times New Roman" panose="02020603050405020304" pitchFamily="18" charset="0"/>
              </a:rPr>
              <a:t>△</a:t>
            </a:r>
            <a:r>
              <a:rPr lang="zh-CN" altLang="zh-CN" sz="2000" b="1" dirty="0">
                <a:solidFill>
                  <a:srgbClr val="0000FF"/>
                </a:solidFill>
                <a:latin typeface="Times New Roman" panose="02020603050405020304" pitchFamily="18" charset="0"/>
              </a:rPr>
              <a:t>H </a:t>
            </a:r>
            <a:r>
              <a:rPr lang="zh-CN" altLang="zh-CN" sz="2000" b="1" dirty="0" smtClean="0">
                <a:solidFill>
                  <a:srgbClr val="0000FF"/>
                </a:solidFill>
                <a:latin typeface="Times New Roman" panose="02020603050405020304" pitchFamily="18" charset="0"/>
              </a:rPr>
              <a:t>=</a:t>
            </a:r>
            <a:r>
              <a:rPr lang="zh-CN" altLang="zh-CN" sz="2000" b="1" dirty="0">
                <a:solidFill>
                  <a:srgbClr val="0000FF"/>
                </a:solidFill>
                <a:latin typeface="Times New Roman" panose="02020603050405020304" pitchFamily="18" charset="0"/>
              </a:rPr>
              <a:t> △U + △（ P V</a:t>
            </a:r>
            <a:r>
              <a:rPr lang="zh-CN" altLang="zh-CN" sz="2000" b="1" dirty="0" smtClean="0">
                <a:solidFill>
                  <a:srgbClr val="0000FF"/>
                </a:solidFill>
                <a:latin typeface="Times New Roman" panose="02020603050405020304" pitchFamily="18" charset="0"/>
              </a:rPr>
              <a:t>)</a:t>
            </a:r>
            <a:r>
              <a:rPr lang="en-US" altLang="zh-CN" sz="2000" b="1" dirty="0" smtClean="0">
                <a:solidFill>
                  <a:srgbClr val="0000FF"/>
                </a:solidFill>
                <a:latin typeface="Times New Roman" panose="02020603050405020304" pitchFamily="18" charset="0"/>
              </a:rPr>
              <a:t> =</a:t>
            </a:r>
            <a:r>
              <a:rPr lang="zh-CN" altLang="zh-CN" sz="2000" b="1" dirty="0" smtClean="0">
                <a:solidFill>
                  <a:srgbClr val="0000FF"/>
                </a:solidFill>
                <a:latin typeface="Times New Roman" panose="02020603050405020304" pitchFamily="18" charset="0"/>
              </a:rPr>
              <a:t> </a:t>
            </a:r>
            <a:r>
              <a:rPr lang="zh-CN" altLang="zh-CN" sz="2000" b="1" dirty="0">
                <a:solidFill>
                  <a:srgbClr val="0000FF"/>
                </a:solidFill>
                <a:latin typeface="Times New Roman" panose="02020603050405020304" pitchFamily="18" charset="0"/>
              </a:rPr>
              <a:t> = △U + P(△V) + V△</a:t>
            </a:r>
            <a:r>
              <a:rPr lang="zh-CN" altLang="zh-CN" sz="2000" b="1" dirty="0" smtClean="0">
                <a:solidFill>
                  <a:srgbClr val="0000FF"/>
                </a:solidFill>
                <a:latin typeface="Times New Roman" panose="02020603050405020304" pitchFamily="18" charset="0"/>
              </a:rPr>
              <a:t>P</a:t>
            </a:r>
            <a:r>
              <a:rPr lang="en-US" altLang="zh-CN" sz="2000" b="1" dirty="0" smtClean="0">
                <a:solidFill>
                  <a:srgbClr val="0000FF"/>
                </a:solidFill>
                <a:latin typeface="Times New Roman" panose="02020603050405020304" pitchFamily="18" charset="0"/>
              </a:rPr>
              <a:t>=</a:t>
            </a:r>
            <a:r>
              <a:rPr lang="zh-CN" altLang="zh-CN" sz="2000" b="1" dirty="0" smtClean="0">
                <a:solidFill>
                  <a:srgbClr val="0000FF"/>
                </a:solidFill>
                <a:latin typeface="Times New Roman" panose="02020603050405020304" pitchFamily="18" charset="0"/>
              </a:rPr>
              <a:t>△</a:t>
            </a:r>
            <a:r>
              <a:rPr lang="zh-CN" altLang="zh-CN" sz="2000" b="1" dirty="0">
                <a:solidFill>
                  <a:srgbClr val="0000FF"/>
                </a:solidFill>
                <a:latin typeface="Times New Roman" panose="02020603050405020304" pitchFamily="18" charset="0"/>
              </a:rPr>
              <a:t>U + P（V </a:t>
            </a:r>
            <a:r>
              <a:rPr lang="zh-CN" altLang="zh-CN" sz="2000" b="1" baseline="-25000" dirty="0">
                <a:solidFill>
                  <a:srgbClr val="0000FF"/>
                </a:solidFill>
                <a:latin typeface="Times New Roman" panose="02020603050405020304" pitchFamily="18" charset="0"/>
              </a:rPr>
              <a:t>2</a:t>
            </a:r>
            <a:r>
              <a:rPr lang="zh-CN" altLang="zh-CN" sz="2000" b="1" dirty="0">
                <a:solidFill>
                  <a:srgbClr val="0000FF"/>
                </a:solidFill>
                <a:latin typeface="Times New Roman" panose="02020603050405020304" pitchFamily="18" charset="0"/>
              </a:rPr>
              <a:t>-V </a:t>
            </a:r>
            <a:r>
              <a:rPr lang="zh-CN" altLang="zh-CN" sz="2000" b="1" baseline="-25000" dirty="0">
                <a:solidFill>
                  <a:srgbClr val="0000FF"/>
                </a:solidFill>
                <a:latin typeface="Times New Roman" panose="02020603050405020304" pitchFamily="18" charset="0"/>
              </a:rPr>
              <a:t>1</a:t>
            </a:r>
            <a:r>
              <a:rPr lang="zh-CN" altLang="zh-CN" sz="2000" b="1" dirty="0">
                <a:solidFill>
                  <a:srgbClr val="0000FF"/>
                </a:solidFill>
                <a:latin typeface="Times New Roman" panose="02020603050405020304" pitchFamily="18" charset="0"/>
              </a:rPr>
              <a:t>)  </a:t>
            </a:r>
          </a:p>
        </p:txBody>
      </p:sp>
      <p:sp>
        <p:nvSpPr>
          <p:cNvPr id="2" name="文本框 1"/>
          <p:cNvSpPr txBox="1"/>
          <p:nvPr/>
        </p:nvSpPr>
        <p:spPr>
          <a:xfrm>
            <a:off x="4915184" y="1139483"/>
            <a:ext cx="3820854" cy="1077218"/>
          </a:xfrm>
          <a:prstGeom prst="rect">
            <a:avLst/>
          </a:prstGeom>
          <a:noFill/>
        </p:spPr>
        <p:txBody>
          <a:bodyPr wrap="none" rtlCol="0">
            <a:spAutoFit/>
          </a:bodyPr>
          <a:lstStyle/>
          <a:p>
            <a:r>
              <a:rPr lang="en-US" altLang="zh-CN" sz="3200" b="1" dirty="0" err="1" smtClean="0">
                <a:latin typeface="Times New Roman" panose="02020603050405020304" pitchFamily="18" charset="0"/>
                <a:cs typeface="Times New Roman" panose="02020603050405020304" pitchFamily="18" charset="0"/>
              </a:rPr>
              <a:t>d</a:t>
            </a:r>
            <a:r>
              <a:rPr lang="en-US" altLang="zh-CN" sz="3200" b="1" i="1" dirty="0" err="1" smtClean="0">
                <a:latin typeface="Times New Roman" panose="02020603050405020304" pitchFamily="18" charset="0"/>
                <a:cs typeface="Times New Roman" panose="02020603050405020304" pitchFamily="18" charset="0"/>
              </a:rPr>
              <a:t>H</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d</a:t>
            </a:r>
            <a:r>
              <a:rPr lang="en-US" altLang="zh-CN" sz="3200" b="1" i="1" dirty="0" err="1" smtClean="0">
                <a:latin typeface="Times New Roman" panose="02020603050405020304" pitchFamily="18" charset="0"/>
                <a:cs typeface="Times New Roman" panose="02020603050405020304" pitchFamily="18" charset="0"/>
              </a:rPr>
              <a:t>U</a:t>
            </a:r>
            <a:r>
              <a:rPr lang="en-US" altLang="zh-CN" sz="3200" b="1" i="1" dirty="0" smtClean="0">
                <a:latin typeface="Times New Roman" panose="02020603050405020304" pitchFamily="18" charset="0"/>
                <a:cs typeface="Times New Roman" panose="02020603050405020304" pitchFamily="18" charset="0"/>
              </a:rPr>
              <a:t> </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smtClean="0">
                <a:solidFill>
                  <a:srgbClr val="FF0000"/>
                </a:solidFill>
                <a:latin typeface="Times New Roman" panose="02020603050405020304" pitchFamily="18" charset="0"/>
                <a:cs typeface="Times New Roman" panose="02020603050405020304" pitchFamily="18" charset="0"/>
              </a:rPr>
              <a:t>d(</a:t>
            </a:r>
            <a:r>
              <a:rPr lang="en-US" altLang="zh-CN" sz="3200" b="1" i="1" dirty="0" err="1" smtClean="0">
                <a:solidFill>
                  <a:srgbClr val="FF0000"/>
                </a:solidFill>
                <a:latin typeface="Times New Roman" panose="02020603050405020304" pitchFamily="18" charset="0"/>
                <a:cs typeface="Times New Roman" panose="02020603050405020304" pitchFamily="18" charset="0"/>
              </a:rPr>
              <a:t>pV</a:t>
            </a:r>
            <a:r>
              <a:rPr lang="en-US" altLang="zh-CN" sz="3200" b="1" dirty="0" smtClean="0">
                <a:solidFill>
                  <a:srgbClr val="FF0000"/>
                </a:solidFill>
                <a:latin typeface="Times New Roman" panose="02020603050405020304" pitchFamily="18" charset="0"/>
                <a:cs typeface="Times New Roman" panose="02020603050405020304" pitchFamily="18" charset="0"/>
              </a:rPr>
              <a:t>)</a:t>
            </a:r>
          </a:p>
          <a:p>
            <a:r>
              <a:rPr lang="en-US" altLang="zh-CN" sz="3200" b="1" dirty="0">
                <a:latin typeface="Times New Roman" panose="02020603050405020304" pitchFamily="18" charset="0"/>
                <a:cs typeface="Times New Roman" panose="02020603050405020304" pitchFamily="18" charset="0"/>
              </a:rPr>
              <a:t> </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d</a:t>
            </a:r>
            <a:r>
              <a:rPr lang="en-US" altLang="zh-CN" sz="3200" b="1" i="1" dirty="0" err="1" smtClean="0">
                <a:latin typeface="Times New Roman" panose="02020603050405020304" pitchFamily="18" charset="0"/>
                <a:cs typeface="Times New Roman" panose="02020603050405020304" pitchFamily="18" charset="0"/>
              </a:rPr>
              <a:t>U</a:t>
            </a:r>
            <a:r>
              <a:rPr lang="en-US" altLang="zh-CN" sz="3200" b="1" i="1" dirty="0" smtClean="0">
                <a:latin typeface="Times New Roman" panose="02020603050405020304" pitchFamily="18" charset="0"/>
                <a:cs typeface="Times New Roman" panose="02020603050405020304" pitchFamily="18" charset="0"/>
              </a:rPr>
              <a:t> + </a:t>
            </a:r>
            <a:r>
              <a:rPr lang="en-US" altLang="zh-CN" sz="3200" b="1" i="1" dirty="0" err="1" smtClean="0">
                <a:solidFill>
                  <a:srgbClr val="FF0000"/>
                </a:solidFill>
                <a:latin typeface="Times New Roman" panose="02020603050405020304" pitchFamily="18" charset="0"/>
                <a:cs typeface="Times New Roman" panose="02020603050405020304" pitchFamily="18" charset="0"/>
              </a:rPr>
              <a:t>p</a:t>
            </a:r>
            <a:r>
              <a:rPr lang="en-US" altLang="zh-CN" sz="3200" b="1" dirty="0" err="1" smtClean="0">
                <a:solidFill>
                  <a:srgbClr val="FF0000"/>
                </a:solidFill>
                <a:latin typeface="Times New Roman" panose="02020603050405020304" pitchFamily="18" charset="0"/>
                <a:cs typeface="Times New Roman" panose="02020603050405020304" pitchFamily="18" charset="0"/>
              </a:rPr>
              <a:t>d</a:t>
            </a:r>
            <a:r>
              <a:rPr lang="en-US" altLang="zh-CN" sz="3200" b="1" i="1" dirty="0" err="1" smtClean="0">
                <a:solidFill>
                  <a:srgbClr val="FF0000"/>
                </a:solidFill>
                <a:latin typeface="Times New Roman" panose="02020603050405020304" pitchFamily="18" charset="0"/>
                <a:cs typeface="Times New Roman" panose="02020603050405020304" pitchFamily="18" charset="0"/>
              </a:rPr>
              <a:t>V</a:t>
            </a:r>
            <a:r>
              <a:rPr lang="en-US" altLang="zh-CN" sz="3200" b="1" i="1" dirty="0" smtClean="0">
                <a:solidFill>
                  <a:srgbClr val="FF0000"/>
                </a:solidFill>
                <a:latin typeface="Times New Roman" panose="02020603050405020304" pitchFamily="18" charset="0"/>
                <a:cs typeface="Times New Roman" panose="02020603050405020304" pitchFamily="18" charset="0"/>
              </a:rPr>
              <a:t> + </a:t>
            </a:r>
            <a:r>
              <a:rPr lang="en-US" altLang="zh-CN" sz="3200" b="1" i="1" dirty="0" err="1" smtClean="0">
                <a:solidFill>
                  <a:srgbClr val="FF0000"/>
                </a:solidFill>
                <a:latin typeface="Times New Roman" panose="02020603050405020304" pitchFamily="18" charset="0"/>
                <a:cs typeface="Times New Roman" panose="02020603050405020304" pitchFamily="18" charset="0"/>
              </a:rPr>
              <a:t>V</a:t>
            </a:r>
            <a:r>
              <a:rPr lang="en-US" altLang="zh-CN" sz="3200" b="1" dirty="0" err="1" smtClean="0">
                <a:solidFill>
                  <a:srgbClr val="FF0000"/>
                </a:solidFill>
                <a:latin typeface="Times New Roman" panose="02020603050405020304" pitchFamily="18" charset="0"/>
                <a:cs typeface="Times New Roman" panose="02020603050405020304" pitchFamily="18" charset="0"/>
              </a:rPr>
              <a:t>d</a:t>
            </a:r>
            <a:r>
              <a:rPr lang="en-US" altLang="zh-CN" sz="3200" b="1" i="1" dirty="0" err="1" smtClean="0">
                <a:solidFill>
                  <a:srgbClr val="FF0000"/>
                </a:solidFill>
                <a:latin typeface="Times New Roman" panose="02020603050405020304" pitchFamily="18" charset="0"/>
                <a:cs typeface="Times New Roman" panose="02020603050405020304" pitchFamily="18" charset="0"/>
              </a:rPr>
              <a:t>p</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wipe(left)">
                                      <p:cBhvr>
                                        <p:cTn id="7" dur="500"/>
                                        <p:tgtEl>
                                          <p:spTgt spid="48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wipe(left)">
                                      <p:cBhvr>
                                        <p:cTn id="12" dur="500"/>
                                        <p:tgtEl>
                                          <p:spTgt spid="481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605">
                                            <p:txEl>
                                              <p:pRg st="0" end="0"/>
                                            </p:txEl>
                                          </p:spTgt>
                                        </p:tgtEl>
                                        <p:attrNameLst>
                                          <p:attrName>style.visibility</p:attrName>
                                        </p:attrNameLst>
                                      </p:cBhvr>
                                      <p:to>
                                        <p:strVal val="visible"/>
                                      </p:to>
                                    </p:set>
                                    <p:animEffect transition="in" filter="wipe(down)">
                                      <p:cBhvr>
                                        <p:cTn id="27" dur="500"/>
                                        <p:tgtEl>
                                          <p:spTgt spid="2560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605">
                                            <p:txEl>
                                              <p:pRg st="1" end="1"/>
                                            </p:txEl>
                                          </p:spTgt>
                                        </p:tgtEl>
                                        <p:attrNameLst>
                                          <p:attrName>style.visibility</p:attrName>
                                        </p:attrNameLst>
                                      </p:cBhvr>
                                      <p:to>
                                        <p:strVal val="visible"/>
                                      </p:to>
                                    </p:set>
                                    <p:animEffect transition="in" filter="wipe(down)">
                                      <p:cBhvr>
                                        <p:cTn id="32" dur="500"/>
                                        <p:tgtEl>
                                          <p:spTgt spid="25605">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606"/>
                                        </p:tgtEl>
                                        <p:attrNameLst>
                                          <p:attrName>style.visibility</p:attrName>
                                        </p:attrNameLst>
                                      </p:cBhvr>
                                      <p:to>
                                        <p:strVal val="visible"/>
                                      </p:to>
                                    </p:set>
                                    <p:animEffect transition="in" filter="blinds(horizontal)">
                                      <p:cBhvr>
                                        <p:cTn id="37" dur="500"/>
                                        <p:tgtEl>
                                          <p:spTgt spid="2560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607"/>
                                        </p:tgtEl>
                                        <p:attrNameLst>
                                          <p:attrName>style.visibility</p:attrName>
                                        </p:attrNameLst>
                                      </p:cBhvr>
                                      <p:to>
                                        <p:strVal val="visible"/>
                                      </p:to>
                                    </p:set>
                                    <p:animEffect transition="in" filter="blinds(horizontal)">
                                      <p:cBhvr>
                                        <p:cTn id="42"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utoUpdateAnimBg="0"/>
      <p:bldP spid="25606" grpId="0"/>
      <p:bldP spid="2560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8">
            <a:extLst>
              <a:ext uri="{FF2B5EF4-FFF2-40B4-BE49-F238E27FC236}">
                <a16:creationId xmlns:a16="http://schemas.microsoft.com/office/drawing/2014/main" id="{302C56C0-6519-453C-9BC2-C1E0E5DDB41E}"/>
              </a:ext>
            </a:extLst>
          </p:cNvPr>
          <p:cNvGraphicFramePr>
            <a:graphicFrameLocks noChangeAspect="1"/>
          </p:cNvGraphicFramePr>
          <p:nvPr>
            <p:extLst>
              <p:ext uri="{D42A27DB-BD31-4B8C-83A1-F6EECF244321}">
                <p14:modId xmlns:p14="http://schemas.microsoft.com/office/powerpoint/2010/main" val="4172541550"/>
              </p:ext>
            </p:extLst>
          </p:nvPr>
        </p:nvGraphicFramePr>
        <p:xfrm>
          <a:off x="1586230" y="2303657"/>
          <a:ext cx="3273425" cy="604837"/>
        </p:xfrm>
        <a:graphic>
          <a:graphicData uri="http://schemas.openxmlformats.org/presentationml/2006/ole">
            <mc:AlternateContent xmlns:mc="http://schemas.openxmlformats.org/markup-compatibility/2006">
              <mc:Choice xmlns:v="urn:schemas-microsoft-com:vml" Requires="v">
                <p:oleObj spid="_x0000_s41078" r:id="rId3" imgW="1168717" imgH="216217" progId="Equation.DSMT4">
                  <p:embed/>
                </p:oleObj>
              </mc:Choice>
              <mc:Fallback>
                <p:oleObj r:id="rId3" imgW="1168717" imgH="216217" progId="Equation.DSMT4">
                  <p:embed/>
                  <p:pic>
                    <p:nvPicPr>
                      <p:cNvPr id="44040" name="Object 8">
                        <a:extLst>
                          <a:ext uri="{FF2B5EF4-FFF2-40B4-BE49-F238E27FC236}">
                            <a16:creationId xmlns:a16="http://schemas.microsoft.com/office/drawing/2014/main" id="{302C56C0-6519-453C-9BC2-C1E0E5DDB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230" y="2303657"/>
                        <a:ext cx="3273425"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10">
            <a:extLst>
              <a:ext uri="{FF2B5EF4-FFF2-40B4-BE49-F238E27FC236}">
                <a16:creationId xmlns:a16="http://schemas.microsoft.com/office/drawing/2014/main" id="{84E6795A-1E05-493F-BFF9-51D11E0AEB6D}"/>
              </a:ext>
            </a:extLst>
          </p:cNvPr>
          <p:cNvGraphicFramePr>
            <a:graphicFrameLocks noChangeAspect="1"/>
          </p:cNvGraphicFramePr>
          <p:nvPr>
            <p:extLst>
              <p:ext uri="{D42A27DB-BD31-4B8C-83A1-F6EECF244321}">
                <p14:modId xmlns:p14="http://schemas.microsoft.com/office/powerpoint/2010/main" val="3474569330"/>
              </p:ext>
            </p:extLst>
          </p:nvPr>
        </p:nvGraphicFramePr>
        <p:xfrm>
          <a:off x="5677644" y="2258412"/>
          <a:ext cx="1636713" cy="639763"/>
        </p:xfrm>
        <a:graphic>
          <a:graphicData uri="http://schemas.openxmlformats.org/presentationml/2006/ole">
            <mc:AlternateContent xmlns:mc="http://schemas.openxmlformats.org/markup-compatibility/2006">
              <mc:Choice xmlns:v="urn:schemas-microsoft-com:vml" Requires="v">
                <p:oleObj spid="_x0000_s41079" r:id="rId5" imgW="585025" imgH="229116" progId="Equation.DSMT4">
                  <p:embed/>
                </p:oleObj>
              </mc:Choice>
              <mc:Fallback>
                <p:oleObj r:id="rId5" imgW="585025" imgH="229116" progId="Equation.DSMT4">
                  <p:embed/>
                  <p:pic>
                    <p:nvPicPr>
                      <p:cNvPr id="44042" name="Object 10">
                        <a:extLst>
                          <a:ext uri="{FF2B5EF4-FFF2-40B4-BE49-F238E27FC236}">
                            <a16:creationId xmlns:a16="http://schemas.microsoft.com/office/drawing/2014/main" id="{84E6795A-1E05-493F-BFF9-51D11E0AEB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7644" y="2258412"/>
                        <a:ext cx="1636713" cy="63976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11">
            <a:extLst>
              <a:ext uri="{FF2B5EF4-FFF2-40B4-BE49-F238E27FC236}">
                <a16:creationId xmlns:a16="http://schemas.microsoft.com/office/drawing/2014/main" id="{4E51094B-052A-41CE-8039-07A28B92D25A}"/>
              </a:ext>
            </a:extLst>
          </p:cNvPr>
          <p:cNvSpPr txBox="1">
            <a:spLocks noChangeArrowheads="1"/>
          </p:cNvSpPr>
          <p:nvPr/>
        </p:nvSpPr>
        <p:spPr bwMode="auto">
          <a:xfrm>
            <a:off x="722630" y="2232219"/>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r>
              <a:rPr lang="zh-CN" altLang="zh-CN" dirty="0">
                <a:latin typeface="黑体" panose="02010609060101010101" pitchFamily="49" charset="-122"/>
              </a:rPr>
              <a:t>当</a:t>
            </a:r>
          </a:p>
        </p:txBody>
      </p:sp>
      <p:sp>
        <p:nvSpPr>
          <p:cNvPr id="7" name="Text Box 11">
            <a:extLst>
              <a:ext uri="{FF2B5EF4-FFF2-40B4-BE49-F238E27FC236}">
                <a16:creationId xmlns:a16="http://schemas.microsoft.com/office/drawing/2014/main" id="{4E51094B-052A-41CE-8039-07A28B92D25A}"/>
              </a:ext>
            </a:extLst>
          </p:cNvPr>
          <p:cNvSpPr txBox="1">
            <a:spLocks noChangeArrowheads="1"/>
          </p:cNvSpPr>
          <p:nvPr/>
        </p:nvSpPr>
        <p:spPr bwMode="auto">
          <a:xfrm>
            <a:off x="483479" y="1331887"/>
            <a:ext cx="2031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r>
              <a:rPr lang="zh-CN" altLang="en-US" dirty="0">
                <a:latin typeface="黑体" panose="02010609060101010101" pitchFamily="49" charset="-122"/>
              </a:rPr>
              <a:t>等容</a:t>
            </a:r>
            <a:r>
              <a:rPr lang="zh-CN" altLang="en-US" dirty="0" smtClean="0">
                <a:latin typeface="黑体" panose="02010609060101010101" pitchFamily="49" charset="-122"/>
              </a:rPr>
              <a:t>热：</a:t>
            </a:r>
            <a:endParaRPr lang="zh-CN" altLang="zh-CN" dirty="0">
              <a:latin typeface="黑体" panose="02010609060101010101" pitchFamily="49" charset="-122"/>
            </a:endParaRPr>
          </a:p>
        </p:txBody>
      </p:sp>
      <p:graphicFrame>
        <p:nvGraphicFramePr>
          <p:cNvPr id="12" name="Object 6">
            <a:extLst>
              <a:ext uri="{FF2B5EF4-FFF2-40B4-BE49-F238E27FC236}">
                <a16:creationId xmlns:a16="http://schemas.microsoft.com/office/drawing/2014/main" id="{A0E2A8A2-F696-4CB5-824F-476507D60CAF}"/>
              </a:ext>
            </a:extLst>
          </p:cNvPr>
          <p:cNvGraphicFramePr>
            <a:graphicFrameLocks noChangeAspect="1"/>
          </p:cNvGraphicFramePr>
          <p:nvPr>
            <p:extLst>
              <p:ext uri="{D42A27DB-BD31-4B8C-83A1-F6EECF244321}">
                <p14:modId xmlns:p14="http://schemas.microsoft.com/office/powerpoint/2010/main" val="1981967899"/>
              </p:ext>
            </p:extLst>
          </p:nvPr>
        </p:nvGraphicFramePr>
        <p:xfrm>
          <a:off x="5727529" y="4539836"/>
          <a:ext cx="1636712" cy="674687"/>
        </p:xfrm>
        <a:graphic>
          <a:graphicData uri="http://schemas.openxmlformats.org/presentationml/2006/ole">
            <mc:AlternateContent xmlns:mc="http://schemas.openxmlformats.org/markup-compatibility/2006">
              <mc:Choice xmlns:v="urn:schemas-microsoft-com:vml" Requires="v">
                <p:oleObj spid="_x0000_s41080" r:id="rId7" imgW="583920" imgH="241200" progId="Equation.DSMT4">
                  <p:embed/>
                </p:oleObj>
              </mc:Choice>
              <mc:Fallback>
                <p:oleObj r:id="rId7" imgW="583920" imgH="241200" progId="Equation.DSMT4">
                  <p:embed/>
                  <p:pic>
                    <p:nvPicPr>
                      <p:cNvPr id="46086" name="Object 6">
                        <a:extLst>
                          <a:ext uri="{FF2B5EF4-FFF2-40B4-BE49-F238E27FC236}">
                            <a16:creationId xmlns:a16="http://schemas.microsoft.com/office/drawing/2014/main" id="{A0E2A8A2-F696-4CB5-824F-476507D60C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7529" y="4539836"/>
                        <a:ext cx="1636712"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7">
            <a:extLst>
              <a:ext uri="{FF2B5EF4-FFF2-40B4-BE49-F238E27FC236}">
                <a16:creationId xmlns:a16="http://schemas.microsoft.com/office/drawing/2014/main" id="{D30A7C5A-5491-4BE8-90A4-08DAA259C325}"/>
              </a:ext>
            </a:extLst>
          </p:cNvPr>
          <p:cNvGraphicFramePr>
            <a:graphicFrameLocks noChangeAspect="1"/>
          </p:cNvGraphicFramePr>
          <p:nvPr>
            <p:extLst>
              <p:ext uri="{D42A27DB-BD31-4B8C-83A1-F6EECF244321}">
                <p14:modId xmlns:p14="http://schemas.microsoft.com/office/powerpoint/2010/main" val="2777277071"/>
              </p:ext>
            </p:extLst>
          </p:nvPr>
        </p:nvGraphicFramePr>
        <p:xfrm>
          <a:off x="1576607" y="4515485"/>
          <a:ext cx="3201988" cy="604838"/>
        </p:xfrm>
        <a:graphic>
          <a:graphicData uri="http://schemas.openxmlformats.org/presentationml/2006/ole">
            <mc:AlternateContent xmlns:mc="http://schemas.openxmlformats.org/markup-compatibility/2006">
              <mc:Choice xmlns:v="urn:schemas-microsoft-com:vml" Requires="v">
                <p:oleObj spid="_x0000_s41081" r:id="rId9" imgW="1143000" imgH="215640" progId="Equation.DSMT4">
                  <p:embed/>
                </p:oleObj>
              </mc:Choice>
              <mc:Fallback>
                <p:oleObj r:id="rId9" imgW="1143000" imgH="215640" progId="Equation.DSMT4">
                  <p:embed/>
                  <p:pic>
                    <p:nvPicPr>
                      <p:cNvPr id="46087" name="Object 7">
                        <a:extLst>
                          <a:ext uri="{FF2B5EF4-FFF2-40B4-BE49-F238E27FC236}">
                            <a16:creationId xmlns:a16="http://schemas.microsoft.com/office/drawing/2014/main" id="{D30A7C5A-5491-4BE8-90A4-08DAA259C3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6607" y="4515485"/>
                        <a:ext cx="3201988"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11">
            <a:extLst>
              <a:ext uri="{FF2B5EF4-FFF2-40B4-BE49-F238E27FC236}">
                <a16:creationId xmlns:a16="http://schemas.microsoft.com/office/drawing/2014/main" id="{4E51094B-052A-41CE-8039-07A28B92D25A}"/>
              </a:ext>
            </a:extLst>
          </p:cNvPr>
          <p:cNvSpPr txBox="1">
            <a:spLocks noChangeArrowheads="1"/>
          </p:cNvSpPr>
          <p:nvPr/>
        </p:nvSpPr>
        <p:spPr bwMode="auto">
          <a:xfrm>
            <a:off x="778900" y="4483049"/>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r>
              <a:rPr lang="zh-CN" altLang="zh-CN" dirty="0">
                <a:latin typeface="黑体" panose="02010609060101010101" pitchFamily="49" charset="-122"/>
              </a:rPr>
              <a:t>当</a:t>
            </a:r>
          </a:p>
        </p:txBody>
      </p:sp>
      <p:sp>
        <p:nvSpPr>
          <p:cNvPr id="15" name="Text Box 11">
            <a:extLst>
              <a:ext uri="{FF2B5EF4-FFF2-40B4-BE49-F238E27FC236}">
                <a16:creationId xmlns:a16="http://schemas.microsoft.com/office/drawing/2014/main" id="{4E51094B-052A-41CE-8039-07A28B92D25A}"/>
              </a:ext>
            </a:extLst>
          </p:cNvPr>
          <p:cNvSpPr txBox="1">
            <a:spLocks noChangeArrowheads="1"/>
          </p:cNvSpPr>
          <p:nvPr/>
        </p:nvSpPr>
        <p:spPr bwMode="auto">
          <a:xfrm>
            <a:off x="539749" y="3723395"/>
            <a:ext cx="2031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r>
              <a:rPr lang="zh-CN" altLang="en-US" dirty="0" smtClean="0">
                <a:latin typeface="黑体" panose="02010609060101010101" pitchFamily="49" charset="-122"/>
              </a:rPr>
              <a:t>等</a:t>
            </a:r>
            <a:r>
              <a:rPr lang="zh-CN" altLang="en-US" dirty="0">
                <a:latin typeface="黑体" panose="02010609060101010101" pitchFamily="49" charset="-122"/>
              </a:rPr>
              <a:t>压</a:t>
            </a:r>
            <a:r>
              <a:rPr lang="zh-CN" altLang="en-US" dirty="0" smtClean="0">
                <a:latin typeface="黑体" panose="02010609060101010101" pitchFamily="49" charset="-122"/>
              </a:rPr>
              <a:t>热：</a:t>
            </a:r>
            <a:endParaRPr lang="zh-CN" altLang="zh-CN" dirty="0">
              <a:latin typeface="黑体" panose="02010609060101010101" pitchFamily="49" charset="-122"/>
            </a:endParaRPr>
          </a:p>
        </p:txBody>
      </p:sp>
    </p:spTree>
    <p:extLst>
      <p:ext uri="{BB962C8B-B14F-4D97-AF65-F5344CB8AC3E}">
        <p14:creationId xmlns:p14="http://schemas.microsoft.com/office/powerpoint/2010/main" val="40377878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A97CE62F-5144-4908-9134-8F8580387BB7}"/>
              </a:ext>
            </a:extLst>
          </p:cNvPr>
          <p:cNvSpPr txBox="1"/>
          <p:nvPr/>
        </p:nvSpPr>
        <p:spPr>
          <a:xfrm>
            <a:off x="3124506" y="2659921"/>
            <a:ext cx="2037737" cy="710387"/>
          </a:xfrm>
          <a:prstGeom prst="rect">
            <a:avLst/>
          </a:prstGeom>
          <a:noFill/>
        </p:spPr>
        <p:txBody>
          <a:bodyPr wrap="none">
            <a:spAutoFit/>
            <a:scene3d>
              <a:camera prst="orthographicFront"/>
              <a:lightRig rig="threePt" dir="t"/>
            </a:scene3d>
            <a:sp3d contourW="12700"/>
          </a:bodyPr>
          <a:lstStyle/>
          <a:p>
            <a:pPr>
              <a:lnSpc>
                <a:spcPct val="130000"/>
              </a:lnSpc>
              <a:defRPr/>
            </a:pPr>
            <a:r>
              <a:rPr lang="zh-CN" altLang="en-US" sz="3600" b="1" dirty="0">
                <a:solidFill>
                  <a:schemeClr val="tx1">
                    <a:lumMod val="75000"/>
                    <a:lumOff val="25000"/>
                  </a:schemeClr>
                </a:solidFill>
                <a:latin typeface="黑体" panose="02010609060101010101" pitchFamily="49" charset="-122"/>
                <a:ea typeface="黑体" panose="02010609060101010101" pitchFamily="49" charset="-122"/>
                <a:cs typeface="+mn-ea"/>
                <a:sym typeface="+mn-lt"/>
              </a:rPr>
              <a:t>热与热容</a:t>
            </a:r>
          </a:p>
        </p:txBody>
      </p:sp>
      <p:grpSp>
        <p:nvGrpSpPr>
          <p:cNvPr id="8" name="组合 7">
            <a:extLst>
              <a:ext uri="{FF2B5EF4-FFF2-40B4-BE49-F238E27FC236}">
                <a16:creationId xmlns:a16="http://schemas.microsoft.com/office/drawing/2014/main" id="{C56A16B0-2893-4217-990A-9A97430CCB8F}"/>
              </a:ext>
            </a:extLst>
          </p:cNvPr>
          <p:cNvGrpSpPr>
            <a:grpSpLocks/>
          </p:cNvGrpSpPr>
          <p:nvPr/>
        </p:nvGrpSpPr>
        <p:grpSpPr bwMode="auto">
          <a:xfrm>
            <a:off x="1273174" y="2940005"/>
            <a:ext cx="1214439" cy="1066800"/>
            <a:chOff x="2904220" y="2421925"/>
            <a:chExt cx="1334148" cy="1173892"/>
          </a:xfrm>
        </p:grpSpPr>
        <p:sp>
          <p:nvSpPr>
            <p:cNvPr id="9" name="矩形 8">
              <a:extLst>
                <a:ext uri="{FF2B5EF4-FFF2-40B4-BE49-F238E27FC236}">
                  <a16:creationId xmlns:a16="http://schemas.microsoft.com/office/drawing/2014/main" id="{E551A9A8-AABE-4442-987D-FC6A4D0E2B2C}"/>
                </a:ext>
              </a:extLst>
            </p:cNvPr>
            <p:cNvSpPr/>
            <p:nvPr/>
          </p:nvSpPr>
          <p:spPr>
            <a:xfrm rot="2700000">
              <a:off x="2904125" y="2422020"/>
              <a:ext cx="1173892" cy="117370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013">
                <a:cs typeface="+mn-ea"/>
                <a:sym typeface="+mn-lt"/>
              </a:endParaRPr>
            </a:p>
          </p:txBody>
        </p:sp>
        <p:sp>
          <p:nvSpPr>
            <p:cNvPr id="10" name="矩形 9">
              <a:extLst>
                <a:ext uri="{FF2B5EF4-FFF2-40B4-BE49-F238E27FC236}">
                  <a16:creationId xmlns:a16="http://schemas.microsoft.com/office/drawing/2014/main" id="{A9BBFD3E-EFF0-455F-A679-8DA1E9D09D8A}"/>
                </a:ext>
              </a:extLst>
            </p:cNvPr>
            <p:cNvSpPr/>
            <p:nvPr/>
          </p:nvSpPr>
          <p:spPr>
            <a:xfrm rot="2700000">
              <a:off x="3064572" y="2422020"/>
              <a:ext cx="1173892" cy="1173701"/>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013">
                <a:cs typeface="+mn-ea"/>
                <a:sym typeface="+mn-lt"/>
              </a:endParaRPr>
            </a:p>
          </p:txBody>
        </p:sp>
        <p:sp>
          <p:nvSpPr>
            <p:cNvPr id="11" name="文本框 10">
              <a:extLst>
                <a:ext uri="{FF2B5EF4-FFF2-40B4-BE49-F238E27FC236}">
                  <a16:creationId xmlns:a16="http://schemas.microsoft.com/office/drawing/2014/main" id="{A6DEE62B-0929-4D52-9410-88D2C5D74DB0}"/>
                </a:ext>
              </a:extLst>
            </p:cNvPr>
            <p:cNvSpPr txBox="1"/>
            <p:nvPr/>
          </p:nvSpPr>
          <p:spPr>
            <a:xfrm>
              <a:off x="3223183" y="2467183"/>
              <a:ext cx="852684" cy="830103"/>
            </a:xfrm>
            <a:prstGeom prst="rect">
              <a:avLst/>
            </a:prstGeom>
            <a:noFill/>
          </p:spPr>
          <p:txBody>
            <a:bodyPr wrap="none">
              <a:spAutoFit/>
              <a:scene3d>
                <a:camera prst="orthographicFront"/>
                <a:lightRig rig="threePt" dir="t"/>
              </a:scene3d>
              <a:sp3d contourW="12700"/>
            </a:bodyPr>
            <a:lstStyle/>
            <a:p>
              <a:pPr algn="ctr">
                <a:lnSpc>
                  <a:spcPct val="130000"/>
                </a:lnSpc>
                <a:defRPr/>
              </a:pPr>
              <a:r>
                <a:rPr lang="en-US" altLang="zh-CN" sz="3600" b="1" dirty="0">
                  <a:solidFill>
                    <a:schemeClr val="bg1"/>
                  </a:solidFill>
                  <a:cs typeface="+mn-ea"/>
                  <a:sym typeface="+mn-lt"/>
                </a:rPr>
                <a:t>2.7</a:t>
              </a:r>
              <a:endParaRPr lang="zh-CN" altLang="en-US" sz="3600" b="1" dirty="0">
                <a:solidFill>
                  <a:schemeClr val="bg1"/>
                </a:solidFill>
                <a:cs typeface="+mn-ea"/>
                <a:sym typeface="+mn-lt"/>
              </a:endParaRPr>
            </a:p>
          </p:txBody>
        </p:sp>
      </p:grpSp>
      <p:cxnSp>
        <p:nvCxnSpPr>
          <p:cNvPr id="13" name="直接连接符 12">
            <a:extLst>
              <a:ext uri="{FF2B5EF4-FFF2-40B4-BE49-F238E27FC236}">
                <a16:creationId xmlns:a16="http://schemas.microsoft.com/office/drawing/2014/main" id="{4318FB57-CA04-4CAA-8B75-4E34E3527D95}"/>
              </a:ext>
            </a:extLst>
          </p:cNvPr>
          <p:cNvCxnSpPr>
            <a:cxnSpLocks/>
          </p:cNvCxnSpPr>
          <p:nvPr/>
        </p:nvCxnSpPr>
        <p:spPr>
          <a:xfrm>
            <a:off x="3128963" y="3487692"/>
            <a:ext cx="101441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82AF2978-D219-4250-A6B3-BF057251841B}"/>
              </a:ext>
            </a:extLst>
          </p:cNvPr>
          <p:cNvSpPr/>
          <p:nvPr/>
        </p:nvSpPr>
        <p:spPr>
          <a:xfrm>
            <a:off x="-4763" y="1"/>
            <a:ext cx="9148763" cy="169672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2E75B6"/>
              </a:solidFill>
              <a:cs typeface="+mn-ea"/>
              <a:sym typeface="+mn-lt"/>
            </a:endParaRPr>
          </a:p>
        </p:txBody>
      </p:sp>
      <p:sp>
        <p:nvSpPr>
          <p:cNvPr id="17" name="矩形 16">
            <a:extLst>
              <a:ext uri="{FF2B5EF4-FFF2-40B4-BE49-F238E27FC236}">
                <a16:creationId xmlns:a16="http://schemas.microsoft.com/office/drawing/2014/main" id="{534F80DB-1B89-40C5-BCD2-892506375FCD}"/>
              </a:ext>
            </a:extLst>
          </p:cNvPr>
          <p:cNvSpPr/>
          <p:nvPr/>
        </p:nvSpPr>
        <p:spPr>
          <a:xfrm>
            <a:off x="-4763" y="5408612"/>
            <a:ext cx="9148763" cy="1470026"/>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2E75B6"/>
              </a:solidFill>
              <a:cs typeface="+mn-ea"/>
              <a:sym typeface="+mn-lt"/>
            </a:endParaRPr>
          </a:p>
        </p:txBody>
      </p:sp>
      <p:sp>
        <p:nvSpPr>
          <p:cNvPr id="12" name="Text Box 4">
            <a:extLst>
              <a:ext uri="{FF2B5EF4-FFF2-40B4-BE49-F238E27FC236}">
                <a16:creationId xmlns:a16="http://schemas.microsoft.com/office/drawing/2014/main" id="{575F007E-8F1C-409C-BE4B-A148EEFA06BE}"/>
              </a:ext>
            </a:extLst>
          </p:cNvPr>
          <p:cNvSpPr txBox="1">
            <a:spLocks noChangeArrowheads="1"/>
          </p:cNvSpPr>
          <p:nvPr/>
        </p:nvSpPr>
        <p:spPr bwMode="auto">
          <a:xfrm>
            <a:off x="2560955" y="5553012"/>
            <a:ext cx="548640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buFontTx/>
              <a:buNone/>
              <a:defRPr/>
            </a:pPr>
            <a:r>
              <a:rPr lang="zh-CN" altLang="en-US" sz="2000" dirty="0">
                <a:latin typeface="黑体" panose="02010609060101010101" pitchFamily="49" charset="-122"/>
                <a:ea typeface="黑体" panose="02010609060101010101" pitchFamily="49" charset="-122"/>
              </a:rPr>
              <a:t>授课人：洪旭佳 ┃ </a:t>
            </a:r>
            <a:r>
              <a:rPr lang="en-US" altLang="zh-CN" sz="2000" dirty="0">
                <a:latin typeface="+mn-lt"/>
                <a:ea typeface="黑体" panose="02010609060101010101" pitchFamily="49" charset="-122"/>
              </a:rPr>
              <a:t>hxuscnu@m.scnu.edu.cn </a:t>
            </a:r>
            <a:r>
              <a:rPr lang="en-US" altLang="zh-CN" sz="2000" dirty="0">
                <a:latin typeface="黑体" panose="02010609060101010101" pitchFamily="49" charset="-122"/>
                <a:ea typeface="黑体" panose="02010609060101010101" pitchFamily="49" charset="-122"/>
              </a:rPr>
              <a:t>              </a:t>
            </a:r>
          </a:p>
        </p:txBody>
      </p:sp>
      <p:sp>
        <p:nvSpPr>
          <p:cNvPr id="14" name="Freeform 7">
            <a:extLst>
              <a:ext uri="{FF2B5EF4-FFF2-40B4-BE49-F238E27FC236}">
                <a16:creationId xmlns:a16="http://schemas.microsoft.com/office/drawing/2014/main" id="{03D65B13-AC5B-4844-97F2-B5167ABB9C18}"/>
              </a:ext>
            </a:extLst>
          </p:cNvPr>
          <p:cNvSpPr>
            <a:spLocks noEditPoints="1"/>
          </p:cNvSpPr>
          <p:nvPr/>
        </p:nvSpPr>
        <p:spPr bwMode="auto">
          <a:xfrm>
            <a:off x="2411730" y="5630799"/>
            <a:ext cx="252413" cy="252413"/>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solidFill>
          <a:ln>
            <a:noFill/>
          </a:ln>
        </p:spPr>
        <p:txBody>
          <a:bodyPr lIns="68563" tIns="34281" rIns="68563" bIns="34281"/>
          <a:lstStyle/>
          <a:p>
            <a:pPr>
              <a:defRPr/>
            </a:pPr>
            <a:endParaRPr lang="zh-CN" altLang="en-US">
              <a:solidFill>
                <a:schemeClr val="bg1"/>
              </a:solidFill>
              <a:cs typeface="+mn-ea"/>
              <a:sym typeface="+mn-lt"/>
            </a:endParaRPr>
          </a:p>
        </p:txBody>
      </p:sp>
      <p:sp>
        <p:nvSpPr>
          <p:cNvPr id="16" name="文本框 15">
            <a:extLst>
              <a:ext uri="{FF2B5EF4-FFF2-40B4-BE49-F238E27FC236}">
                <a16:creationId xmlns:a16="http://schemas.microsoft.com/office/drawing/2014/main" id="{A97CE62F-5144-4908-9134-8F8580387BB7}"/>
              </a:ext>
            </a:extLst>
          </p:cNvPr>
          <p:cNvSpPr txBox="1"/>
          <p:nvPr/>
        </p:nvSpPr>
        <p:spPr>
          <a:xfrm>
            <a:off x="3771619" y="3616525"/>
            <a:ext cx="2294218" cy="1281889"/>
          </a:xfrm>
          <a:prstGeom prst="rect">
            <a:avLst/>
          </a:prstGeom>
          <a:noFill/>
        </p:spPr>
        <p:txBody>
          <a:bodyPr wrap="none">
            <a:spAutoFit/>
            <a:scene3d>
              <a:camera prst="orthographicFront"/>
              <a:lightRig rig="threePt" dir="t"/>
            </a:scene3d>
            <a:sp3d contourW="12700"/>
          </a:bodyPr>
          <a:lstStyle/>
          <a:p>
            <a:pPr marL="457200" indent="-457200">
              <a:lnSpc>
                <a:spcPct val="130000"/>
              </a:lnSpc>
              <a:buFont typeface="Wingdings" panose="05000000000000000000" pitchFamily="2" charset="2"/>
              <a:buChar char="Ø"/>
              <a:defRPr/>
            </a:pPr>
            <a:r>
              <a:rPr lang="zh-CN" altLang="en-US" sz="3200" b="1"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等压热容</a:t>
            </a:r>
            <a:endParaRPr lang="en-US" altLang="zh-CN" sz="3200" b="1"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endParaRPr>
          </a:p>
          <a:p>
            <a:pPr marL="457200" indent="-457200">
              <a:lnSpc>
                <a:spcPct val="130000"/>
              </a:lnSpc>
              <a:buFont typeface="Wingdings" panose="05000000000000000000" pitchFamily="2" charset="2"/>
              <a:buChar char="Ø"/>
              <a:defRPr/>
            </a:pPr>
            <a:r>
              <a:rPr lang="zh-CN" altLang="en-US" sz="3200" b="1"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等容热容</a:t>
            </a:r>
            <a:endParaRPr lang="zh-CN" altLang="en-US" sz="3200" b="1" dirty="0">
              <a:solidFill>
                <a:schemeClr val="tx1">
                  <a:lumMod val="75000"/>
                  <a:lumOff val="25000"/>
                </a:schemeClr>
              </a:solidFill>
              <a:latin typeface="黑体" panose="02010609060101010101" pitchFamily="49" charset="-122"/>
              <a:ea typeface="黑体" panose="02010609060101010101" pitchFamily="49" charset="-122"/>
              <a:cs typeface="+mn-ea"/>
              <a:sym typeface="+mn-lt"/>
            </a:endParaRPr>
          </a:p>
        </p:txBody>
      </p:sp>
    </p:spTree>
    <p:extLst>
      <p:ext uri="{BB962C8B-B14F-4D97-AF65-F5344CB8AC3E}">
        <p14:creationId xmlns:p14="http://schemas.microsoft.com/office/powerpoint/2010/main" val="42129609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41" presetClass="entr" presetSubtype="0" fill="hold" nodeType="with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par>
                          <p:cTn id="20" fill="hold">
                            <p:stCondLst>
                              <p:cond delay="165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6"/>
                                        </p:tgtEl>
                                        <p:attrNameLst>
                                          <p:attrName>ppt_y</p:attrName>
                                        </p:attrNameLst>
                                      </p:cBhvr>
                                      <p:tavLst>
                                        <p:tav tm="0">
                                          <p:val>
                                            <p:strVal val="#ppt_y"/>
                                          </p:val>
                                        </p:tav>
                                        <p:tav tm="100000">
                                          <p:val>
                                            <p:strVal val="#ppt_y"/>
                                          </p:val>
                                        </p:tav>
                                      </p:tavLst>
                                    </p:anim>
                                    <p:anim calcmode="lin" valueType="num">
                                      <p:cBhvr>
                                        <p:cTn id="3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B80160E-A22B-4D83-A83F-0F4B7E015B56}"/>
              </a:ext>
            </a:extLst>
          </p:cNvPr>
          <p:cNvSpPr>
            <a:spLocks noGrp="1" noChangeArrowheads="1"/>
          </p:cNvSpPr>
          <p:nvPr>
            <p:ph type="title"/>
          </p:nvPr>
        </p:nvSpPr>
        <p:spPr>
          <a:xfrm>
            <a:off x="1476375" y="152400"/>
            <a:ext cx="5400675" cy="609600"/>
          </a:xfrm>
        </p:spPr>
        <p:txBody>
          <a:bodyPr/>
          <a:lstStyle/>
          <a:p>
            <a:pPr eaLnBrk="1" hangingPunct="1"/>
            <a:r>
              <a:rPr lang="zh-CN" altLang="zh-CN" sz="3600" b="1">
                <a:solidFill>
                  <a:schemeClr val="tx1"/>
                </a:solidFill>
                <a:ea typeface="黑体" panose="02010609060101010101" pitchFamily="49" charset="-122"/>
              </a:rPr>
              <a:t>热力学研究的基本内容</a:t>
            </a:r>
          </a:p>
        </p:txBody>
      </p:sp>
      <p:sp>
        <p:nvSpPr>
          <p:cNvPr id="6147" name="Text Box 3">
            <a:extLst>
              <a:ext uri="{FF2B5EF4-FFF2-40B4-BE49-F238E27FC236}">
                <a16:creationId xmlns:a16="http://schemas.microsoft.com/office/drawing/2014/main" id="{A77ADDD5-BFC2-4AA6-B06B-F12D2D5E9CA1}"/>
              </a:ext>
            </a:extLst>
          </p:cNvPr>
          <p:cNvSpPr txBox="1">
            <a:spLocks noChangeArrowheads="1"/>
          </p:cNvSpPr>
          <p:nvPr/>
        </p:nvSpPr>
        <p:spPr bwMode="auto">
          <a:xfrm>
            <a:off x="179388" y="3931603"/>
            <a:ext cx="8785225" cy="2533650"/>
          </a:xfrm>
          <a:prstGeom prst="rect">
            <a:avLst/>
          </a:prstGeom>
          <a:noFill/>
          <a:ln>
            <a:noFill/>
          </a:ln>
        </p:spPr>
        <p:txBody>
          <a:bodyPr tIns="0" bIns="0">
            <a:spAutoFit/>
          </a:bodyPr>
          <a:lstStyle>
            <a:lvl1pPr marL="342900" indent="-342900"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lnSpc>
                <a:spcPct val="130000"/>
              </a:lnSpc>
              <a:buFontTx/>
              <a:buAutoNum type="arabicParenBoth" startAt="2"/>
            </a:pPr>
            <a:r>
              <a:rPr lang="zh-CN" altLang="zh-CN" sz="3200" dirty="0">
                <a:latin typeface="黑体" panose="02010609060101010101" pitchFamily="49" charset="-122"/>
              </a:rPr>
              <a:t>研究化学变化的方向和限度。</a:t>
            </a:r>
          </a:p>
          <a:p>
            <a:pPr eaLnBrk="1" fontAlgn="t" hangingPunct="1">
              <a:lnSpc>
                <a:spcPct val="130000"/>
              </a:lnSpc>
            </a:pPr>
            <a:r>
              <a:rPr lang="zh-CN" altLang="zh-CN" sz="3200" dirty="0">
                <a:latin typeface="黑体" panose="02010609060101010101" pitchFamily="49" charset="-122"/>
              </a:rPr>
              <a:t>    判断在某条件下，指定的热力学过程变化的方向和可能达到的最大限度。</a:t>
            </a:r>
          </a:p>
          <a:p>
            <a:pPr eaLnBrk="1" fontAlgn="t" hangingPunct="1">
              <a:lnSpc>
                <a:spcPct val="130000"/>
              </a:lnSpc>
            </a:pPr>
            <a:r>
              <a:rPr lang="zh-CN" altLang="zh-CN" sz="3200" dirty="0">
                <a:latin typeface="黑体" panose="02010609060101010101" pitchFamily="49" charset="-122"/>
              </a:rPr>
              <a:t>  </a:t>
            </a:r>
            <a:r>
              <a:rPr lang="zh-CN" altLang="zh-CN" sz="3200" b="1" dirty="0">
                <a:solidFill>
                  <a:srgbClr val="FF0000"/>
                </a:solidFill>
              </a:rPr>
              <a:t>（热力学第二定律）</a:t>
            </a:r>
            <a:endParaRPr lang="zh-CN" altLang="zh-CN" sz="3200" dirty="0">
              <a:latin typeface="黑体" panose="02010609060101010101" pitchFamily="49" charset="-122"/>
            </a:endParaRPr>
          </a:p>
        </p:txBody>
      </p:sp>
      <p:sp>
        <p:nvSpPr>
          <p:cNvPr id="6148" name="Text Box 4">
            <a:extLst>
              <a:ext uri="{FF2B5EF4-FFF2-40B4-BE49-F238E27FC236}">
                <a16:creationId xmlns:a16="http://schemas.microsoft.com/office/drawing/2014/main" id="{C8AE2ECB-9090-4FBB-A225-CDD67D07A689}"/>
              </a:ext>
            </a:extLst>
          </p:cNvPr>
          <p:cNvSpPr txBox="1">
            <a:spLocks noChangeArrowheads="1"/>
          </p:cNvSpPr>
          <p:nvPr/>
        </p:nvSpPr>
        <p:spPr bwMode="auto">
          <a:xfrm>
            <a:off x="179388" y="1915478"/>
            <a:ext cx="8713787" cy="1900237"/>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lnSpc>
                <a:spcPct val="130000"/>
              </a:lnSpc>
            </a:pPr>
            <a:r>
              <a:rPr lang="zh-CN" altLang="zh-CN" sz="3200" dirty="0">
                <a:latin typeface="黑体" panose="02010609060101010101" pitchFamily="49" charset="-122"/>
              </a:rPr>
              <a:t>（1）研究化学过程及其与化学密切相关的物理过程中的能量转换关系和转换过程中所遵循的规律。</a:t>
            </a:r>
            <a:r>
              <a:rPr lang="zh-CN" altLang="zh-CN" sz="3200" b="1" dirty="0">
                <a:solidFill>
                  <a:srgbClr val="FF0000"/>
                </a:solidFill>
                <a:latin typeface="黑体" panose="02010609060101010101" pitchFamily="49" charset="-122"/>
              </a:rPr>
              <a:t>（热力学第一定律）</a:t>
            </a:r>
          </a:p>
        </p:txBody>
      </p:sp>
      <p:sp>
        <p:nvSpPr>
          <p:cNvPr id="39941" name="Text Box 5">
            <a:extLst>
              <a:ext uri="{FF2B5EF4-FFF2-40B4-BE49-F238E27FC236}">
                <a16:creationId xmlns:a16="http://schemas.microsoft.com/office/drawing/2014/main" id="{DD781514-95BA-4794-B9A0-11B3C55428EA}"/>
              </a:ext>
            </a:extLst>
          </p:cNvPr>
          <p:cNvSpPr txBox="1">
            <a:spLocks noChangeArrowheads="1"/>
          </p:cNvSpPr>
          <p:nvPr/>
        </p:nvSpPr>
        <p:spPr bwMode="auto">
          <a:xfrm>
            <a:off x="107950" y="1339215"/>
            <a:ext cx="5184775" cy="5794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3200" b="1">
                <a:latin typeface="Arial" panose="020B0604020202020204" pitchFamily="34" charset="0"/>
              </a:rPr>
              <a:t>化学热力学要解决的问题：</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linds(horizontal)">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a:extLst>
              <a:ext uri="{FF2B5EF4-FFF2-40B4-BE49-F238E27FC236}">
                <a16:creationId xmlns:a16="http://schemas.microsoft.com/office/drawing/2014/main" id="{E14D012D-5EE4-4633-B553-988E483CF109}"/>
              </a:ext>
            </a:extLst>
          </p:cNvPr>
          <p:cNvSpPr>
            <a:spLocks noGrp="1" noChangeArrowheads="1"/>
          </p:cNvSpPr>
          <p:nvPr>
            <p:ph type="title"/>
          </p:nvPr>
        </p:nvSpPr>
        <p:spPr>
          <a:xfrm>
            <a:off x="1108075" y="134939"/>
            <a:ext cx="6337300" cy="633412"/>
          </a:xfrm>
        </p:spPr>
        <p:txBody>
          <a:bodyPr/>
          <a:lstStyle/>
          <a:p>
            <a:pPr eaLnBrk="1" hangingPunct="1"/>
            <a:r>
              <a:rPr lang="zh-CN" altLang="zh-CN" sz="3600" b="1" dirty="0">
                <a:latin typeface="黑体" panose="02010609060101010101" pitchFamily="49" charset="-122"/>
                <a:ea typeface="黑体" panose="02010609060101010101" pitchFamily="49" charset="-122"/>
              </a:rPr>
              <a:t>热与热容</a:t>
            </a:r>
            <a:endParaRPr lang="zh-CN" altLang="zh-CN" b="1" dirty="0">
              <a:solidFill>
                <a:schemeClr val="tx1"/>
              </a:solidFill>
              <a:latin typeface="黑体" panose="02010609060101010101" pitchFamily="49" charset="-122"/>
              <a:ea typeface="黑体" panose="02010609060101010101" pitchFamily="49" charset="-122"/>
            </a:endParaRPr>
          </a:p>
        </p:txBody>
      </p:sp>
      <p:sp>
        <p:nvSpPr>
          <p:cNvPr id="49155" name="Text Box 3">
            <a:extLst>
              <a:ext uri="{FF2B5EF4-FFF2-40B4-BE49-F238E27FC236}">
                <a16:creationId xmlns:a16="http://schemas.microsoft.com/office/drawing/2014/main" id="{288401E4-97E8-4468-B49A-263D32A33625}"/>
              </a:ext>
            </a:extLst>
          </p:cNvPr>
          <p:cNvSpPr txBox="1">
            <a:spLocks noChangeArrowheads="1"/>
          </p:cNvSpPr>
          <p:nvPr/>
        </p:nvSpPr>
        <p:spPr bwMode="auto">
          <a:xfrm>
            <a:off x="250825" y="2133600"/>
            <a:ext cx="8569325" cy="1462088"/>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latin typeface="黑体" panose="02010609060101010101" pitchFamily="49" charset="-122"/>
              </a:rPr>
              <a:t>    </a:t>
            </a:r>
            <a:r>
              <a:rPr lang="zh-CN" altLang="zh-CN" sz="3200" b="1" dirty="0">
                <a:latin typeface="黑体" panose="02010609060101010101" pitchFamily="49" charset="-122"/>
              </a:rPr>
              <a:t>对于</a:t>
            </a:r>
            <a:r>
              <a:rPr lang="zh-CN" altLang="zh-CN" sz="3200" b="1" dirty="0">
                <a:solidFill>
                  <a:srgbClr val="008000"/>
                </a:solidFill>
                <a:latin typeface="黑体" panose="02010609060101010101" pitchFamily="49" charset="-122"/>
              </a:rPr>
              <a:t>没有相变和化学变化，且不做非膨胀功、组成不变的均相封闭体系，</a:t>
            </a:r>
            <a:r>
              <a:rPr lang="zh-CN" altLang="zh-CN" sz="3200" b="1" dirty="0">
                <a:latin typeface="黑体" panose="02010609060101010101" pitchFamily="49" charset="-122"/>
              </a:rPr>
              <a:t>设体系吸热</a:t>
            </a:r>
            <a:r>
              <a:rPr lang="zh-CN" altLang="zh-CN" sz="3200" b="1" i="1" dirty="0">
                <a:latin typeface="黑体" panose="02010609060101010101" pitchFamily="49" charset="-122"/>
              </a:rPr>
              <a:t>Q</a:t>
            </a:r>
            <a:r>
              <a:rPr lang="zh-CN" altLang="zh-CN" sz="3200" b="1" dirty="0">
                <a:latin typeface="黑体" panose="02010609060101010101" pitchFamily="49" charset="-122"/>
              </a:rPr>
              <a:t>，温度从</a:t>
            </a:r>
            <a:r>
              <a:rPr lang="zh-CN" altLang="zh-CN" sz="3200" b="1" i="1" dirty="0">
                <a:latin typeface="黑体" panose="02010609060101010101" pitchFamily="49" charset="-122"/>
              </a:rPr>
              <a:t>T</a:t>
            </a:r>
            <a:r>
              <a:rPr lang="zh-CN" altLang="zh-CN" sz="3200" b="1" baseline="-40000" dirty="0">
                <a:latin typeface="黑体" panose="02010609060101010101" pitchFamily="49" charset="-122"/>
              </a:rPr>
              <a:t>1</a:t>
            </a:r>
            <a:r>
              <a:rPr lang="zh-CN" altLang="zh-CN" sz="3200" b="1" i="1" dirty="0">
                <a:latin typeface="黑体" panose="02010609060101010101" pitchFamily="49" charset="-122"/>
              </a:rPr>
              <a:t> </a:t>
            </a:r>
            <a:r>
              <a:rPr lang="zh-CN" altLang="zh-CN" sz="3200" b="1" dirty="0">
                <a:latin typeface="黑体" panose="02010609060101010101" pitchFamily="49" charset="-122"/>
              </a:rPr>
              <a:t>升高到</a:t>
            </a:r>
            <a:r>
              <a:rPr lang="zh-CN" altLang="zh-CN" sz="3200" b="1" i="1" dirty="0">
                <a:latin typeface="黑体" panose="02010609060101010101" pitchFamily="49" charset="-122"/>
              </a:rPr>
              <a:t>T</a:t>
            </a:r>
            <a:r>
              <a:rPr lang="zh-CN" altLang="zh-CN" sz="3200" b="1" baseline="-40000" dirty="0">
                <a:latin typeface="黑体" panose="02010609060101010101" pitchFamily="49" charset="-122"/>
              </a:rPr>
              <a:t>2</a:t>
            </a:r>
            <a:r>
              <a:rPr lang="zh-CN" altLang="zh-CN" sz="3200" b="1" dirty="0">
                <a:latin typeface="黑体" panose="02010609060101010101" pitchFamily="49" charset="-122"/>
              </a:rPr>
              <a:t>,则：</a:t>
            </a:r>
          </a:p>
        </p:txBody>
      </p:sp>
      <p:grpSp>
        <p:nvGrpSpPr>
          <p:cNvPr id="2" name="Group 4">
            <a:extLst>
              <a:ext uri="{FF2B5EF4-FFF2-40B4-BE49-F238E27FC236}">
                <a16:creationId xmlns:a16="http://schemas.microsoft.com/office/drawing/2014/main" id="{1A6CE37F-3E72-4D6E-B2FB-24C15D984992}"/>
              </a:ext>
            </a:extLst>
          </p:cNvPr>
          <p:cNvGrpSpPr>
            <a:grpSpLocks/>
          </p:cNvGrpSpPr>
          <p:nvPr/>
        </p:nvGrpSpPr>
        <p:grpSpPr bwMode="auto">
          <a:xfrm>
            <a:off x="2764631" y="5207000"/>
            <a:ext cx="5438775" cy="1123950"/>
            <a:chOff x="0" y="0"/>
            <a:chExt cx="3426" cy="708"/>
          </a:xfrm>
          <a:noFill/>
        </p:grpSpPr>
        <p:graphicFrame>
          <p:nvGraphicFramePr>
            <p:cNvPr id="26628" name="Object 5">
              <a:extLst>
                <a:ext uri="{FF2B5EF4-FFF2-40B4-BE49-F238E27FC236}">
                  <a16:creationId xmlns:a16="http://schemas.microsoft.com/office/drawing/2014/main" id="{BD569456-76C7-4930-9875-812922B89459}"/>
                </a:ext>
              </a:extLst>
            </p:cNvPr>
            <p:cNvGraphicFramePr>
              <a:graphicFrameLocks noChangeAspect="1"/>
            </p:cNvGraphicFramePr>
            <p:nvPr/>
          </p:nvGraphicFramePr>
          <p:xfrm>
            <a:off x="0" y="0"/>
            <a:ext cx="1373" cy="708"/>
          </p:xfrm>
          <a:graphic>
            <a:graphicData uri="http://schemas.openxmlformats.org/presentationml/2006/ole">
              <mc:AlternateContent xmlns:mc="http://schemas.openxmlformats.org/markup-compatibility/2006">
                <mc:Choice xmlns:v="urn:schemas-microsoft-com:vml" Requires="v">
                  <p:oleObj spid="_x0000_s27914" r:id="rId3" imgW="674002" imgH="470625" progId="Equation.DSMT4">
                    <p:embed/>
                  </p:oleObj>
                </mc:Choice>
                <mc:Fallback>
                  <p:oleObj r:id="rId3" imgW="674002" imgH="470625" progId="Equation.DSMT4">
                    <p:embed/>
                    <p:pic>
                      <p:nvPicPr>
                        <p:cNvPr id="26628" name="Object 5">
                          <a:extLst>
                            <a:ext uri="{FF2B5EF4-FFF2-40B4-BE49-F238E27FC236}">
                              <a16:creationId xmlns:a16="http://schemas.microsoft.com/office/drawing/2014/main" id="{BD569456-76C7-4930-9875-812922B89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3" cy="70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7" name="Text Box 6">
              <a:extLst>
                <a:ext uri="{FF2B5EF4-FFF2-40B4-BE49-F238E27FC236}">
                  <a16:creationId xmlns:a16="http://schemas.microsoft.com/office/drawing/2014/main" id="{6BBB71A0-9CAB-4C52-9FE5-B53C9F8B6B6C}"/>
                </a:ext>
              </a:extLst>
            </p:cNvPr>
            <p:cNvSpPr txBox="1">
              <a:spLocks noChangeArrowheads="1"/>
            </p:cNvSpPr>
            <p:nvPr/>
          </p:nvSpPr>
          <p:spPr bwMode="auto">
            <a:xfrm>
              <a:off x="1742" y="247"/>
              <a:ext cx="1684" cy="2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solidFill>
                    <a:srgbClr val="FF0000"/>
                  </a:solidFill>
                  <a:latin typeface="黑体" panose="02010609060101010101" pitchFamily="49" charset="-122"/>
                </a:rPr>
                <a:t>(温度变化很小)</a:t>
              </a:r>
            </a:p>
          </p:txBody>
        </p:sp>
      </p:grpSp>
      <p:grpSp>
        <p:nvGrpSpPr>
          <p:cNvPr id="3" name="Group 7">
            <a:extLst>
              <a:ext uri="{FF2B5EF4-FFF2-40B4-BE49-F238E27FC236}">
                <a16:creationId xmlns:a16="http://schemas.microsoft.com/office/drawing/2014/main" id="{BE45BE49-05F7-4C0B-ABAC-F178DADD43D0}"/>
              </a:ext>
            </a:extLst>
          </p:cNvPr>
          <p:cNvGrpSpPr>
            <a:grpSpLocks/>
          </p:cNvGrpSpPr>
          <p:nvPr/>
        </p:nvGrpSpPr>
        <p:grpSpPr bwMode="auto">
          <a:xfrm>
            <a:off x="250825" y="3716338"/>
            <a:ext cx="5819775" cy="1370012"/>
            <a:chOff x="0" y="0"/>
            <a:chExt cx="3302" cy="863"/>
          </a:xfrm>
          <a:noFill/>
        </p:grpSpPr>
        <p:sp>
          <p:nvSpPr>
            <p:cNvPr id="26636" name="Text Box 8">
              <a:extLst>
                <a:ext uri="{FF2B5EF4-FFF2-40B4-BE49-F238E27FC236}">
                  <a16:creationId xmlns:a16="http://schemas.microsoft.com/office/drawing/2014/main" id="{7FAB31F8-DBB6-424B-8F88-29FAF64E5B2E}"/>
                </a:ext>
              </a:extLst>
            </p:cNvPr>
            <p:cNvSpPr txBox="1">
              <a:spLocks noChangeArrowheads="1"/>
            </p:cNvSpPr>
            <p:nvPr/>
          </p:nvSpPr>
          <p:spPr bwMode="auto">
            <a:xfrm>
              <a:off x="0" y="258"/>
              <a:ext cx="1576" cy="2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solidFill>
                    <a:srgbClr val="FF0000"/>
                  </a:solidFill>
                  <a:latin typeface="黑体" panose="02010609060101010101" pitchFamily="49" charset="-122"/>
                </a:rPr>
                <a:t>平均热容定义</a:t>
              </a:r>
              <a:r>
                <a:rPr lang="zh-CN" altLang="zh-CN" sz="2800">
                  <a:latin typeface="黑体" panose="02010609060101010101" pitchFamily="49" charset="-122"/>
                </a:rPr>
                <a:t>：</a:t>
              </a:r>
            </a:p>
          </p:txBody>
        </p:sp>
        <p:graphicFrame>
          <p:nvGraphicFramePr>
            <p:cNvPr id="26627" name="Object 9">
              <a:extLst>
                <a:ext uri="{FF2B5EF4-FFF2-40B4-BE49-F238E27FC236}">
                  <a16:creationId xmlns:a16="http://schemas.microsoft.com/office/drawing/2014/main" id="{B1A80A25-22EF-4F6E-99B4-82E454392D3E}"/>
                </a:ext>
              </a:extLst>
            </p:cNvPr>
            <p:cNvGraphicFramePr>
              <a:graphicFrameLocks noChangeAspect="1"/>
            </p:cNvGraphicFramePr>
            <p:nvPr>
              <p:extLst>
                <p:ext uri="{D42A27DB-BD31-4B8C-83A1-F6EECF244321}">
                  <p14:modId xmlns:p14="http://schemas.microsoft.com/office/powerpoint/2010/main" val="2837202186"/>
                </p:ext>
              </p:extLst>
            </p:nvPr>
          </p:nvGraphicFramePr>
          <p:xfrm>
            <a:off x="1662" y="0"/>
            <a:ext cx="1640" cy="863"/>
          </p:xfrm>
          <a:graphic>
            <a:graphicData uri="http://schemas.openxmlformats.org/presentationml/2006/ole">
              <mc:AlternateContent xmlns:mc="http://schemas.openxmlformats.org/markup-compatibility/2006">
                <mc:Choice xmlns:v="urn:schemas-microsoft-com:vml" Requires="v">
                  <p:oleObj spid="_x0000_s27915" r:id="rId5" imgW="1055333" imgH="496047" progId="Equation.DSMT4">
                    <p:embed/>
                  </p:oleObj>
                </mc:Choice>
                <mc:Fallback>
                  <p:oleObj r:id="rId5" imgW="1055333" imgH="496047" progId="Equation.DSMT4">
                    <p:embed/>
                    <p:pic>
                      <p:nvPicPr>
                        <p:cNvPr id="26627" name="Object 9">
                          <a:extLst>
                            <a:ext uri="{FF2B5EF4-FFF2-40B4-BE49-F238E27FC236}">
                              <a16:creationId xmlns:a16="http://schemas.microsoft.com/office/drawing/2014/main" id="{B1A80A25-22EF-4F6E-99B4-82E454392D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2" y="0"/>
                          <a:ext cx="1640" cy="863"/>
                        </a:xfrm>
                        <a:prstGeom prst="rect">
                          <a:avLst/>
                        </a:prstGeom>
                        <a:noFill/>
                        <a:ln>
                          <a:noFill/>
                        </a:ln>
                        <a:effectLst/>
                      </p:spPr>
                    </p:pic>
                  </p:oleObj>
                </mc:Fallback>
              </mc:AlternateContent>
            </a:graphicData>
          </a:graphic>
        </p:graphicFrame>
      </p:grpSp>
      <p:grpSp>
        <p:nvGrpSpPr>
          <p:cNvPr id="4" name="Group 10">
            <a:extLst>
              <a:ext uri="{FF2B5EF4-FFF2-40B4-BE49-F238E27FC236}">
                <a16:creationId xmlns:a16="http://schemas.microsoft.com/office/drawing/2014/main" id="{85F865A8-9FF9-4AA8-B9F6-B154C8DDAA7F}"/>
              </a:ext>
            </a:extLst>
          </p:cNvPr>
          <p:cNvGrpSpPr>
            <a:grpSpLocks/>
          </p:cNvGrpSpPr>
          <p:nvPr/>
        </p:nvGrpSpPr>
        <p:grpSpPr bwMode="auto">
          <a:xfrm>
            <a:off x="6372225" y="3933825"/>
            <a:ext cx="2420938" cy="660400"/>
            <a:chOff x="0" y="0"/>
            <a:chExt cx="1525" cy="416"/>
          </a:xfrm>
          <a:noFill/>
        </p:grpSpPr>
        <p:graphicFrame>
          <p:nvGraphicFramePr>
            <p:cNvPr id="26626" name="Object 11">
              <a:extLst>
                <a:ext uri="{FF2B5EF4-FFF2-40B4-BE49-F238E27FC236}">
                  <a16:creationId xmlns:a16="http://schemas.microsoft.com/office/drawing/2014/main" id="{C89E04D8-BE04-4F73-8F84-0E0F8F81A1E6}"/>
                </a:ext>
              </a:extLst>
            </p:cNvPr>
            <p:cNvGraphicFramePr>
              <a:graphicFrameLocks noChangeAspect="1"/>
            </p:cNvGraphicFramePr>
            <p:nvPr>
              <p:extLst>
                <p:ext uri="{D42A27DB-BD31-4B8C-83A1-F6EECF244321}">
                  <p14:modId xmlns:p14="http://schemas.microsoft.com/office/powerpoint/2010/main" val="3021546126"/>
                </p:ext>
              </p:extLst>
            </p:nvPr>
          </p:nvGraphicFramePr>
          <p:xfrm>
            <a:off x="782" y="0"/>
            <a:ext cx="743" cy="416"/>
          </p:xfrm>
          <a:graphic>
            <a:graphicData uri="http://schemas.openxmlformats.org/presentationml/2006/ole">
              <mc:AlternateContent xmlns:mc="http://schemas.openxmlformats.org/markup-compatibility/2006">
                <mc:Choice xmlns:v="urn:schemas-microsoft-com:vml" Requires="v">
                  <p:oleObj spid="_x0000_s27916" r:id="rId7" imgW="407424" imgH="203870" progId="Equation.DSMT4">
                    <p:embed/>
                  </p:oleObj>
                </mc:Choice>
                <mc:Fallback>
                  <p:oleObj r:id="rId7" imgW="407424" imgH="203870" progId="Equation.DSMT4">
                    <p:embed/>
                    <p:pic>
                      <p:nvPicPr>
                        <p:cNvPr id="26626" name="Object 11">
                          <a:extLst>
                            <a:ext uri="{FF2B5EF4-FFF2-40B4-BE49-F238E27FC236}">
                              <a16:creationId xmlns:a16="http://schemas.microsoft.com/office/drawing/2014/main" id="{C89E04D8-BE04-4F73-8F84-0E0F8F81A1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 y="0"/>
                          <a:ext cx="743" cy="416"/>
                        </a:xfrm>
                        <a:prstGeom prst="rect">
                          <a:avLst/>
                        </a:prstGeom>
                        <a:noFill/>
                        <a:ln>
                          <a:noFill/>
                        </a:ln>
                        <a:effectLst/>
                      </p:spPr>
                    </p:pic>
                  </p:oleObj>
                </mc:Fallback>
              </mc:AlternateContent>
            </a:graphicData>
          </a:graphic>
        </p:graphicFrame>
        <p:sp>
          <p:nvSpPr>
            <p:cNvPr id="26635" name="Text Box 12">
              <a:extLst>
                <a:ext uri="{FF2B5EF4-FFF2-40B4-BE49-F238E27FC236}">
                  <a16:creationId xmlns:a16="http://schemas.microsoft.com/office/drawing/2014/main" id="{BDD0A5BA-FB67-43A0-B814-E5F39504EA48}"/>
                </a:ext>
              </a:extLst>
            </p:cNvPr>
            <p:cNvSpPr txBox="1">
              <a:spLocks noChangeArrowheads="1"/>
            </p:cNvSpPr>
            <p:nvPr/>
          </p:nvSpPr>
          <p:spPr bwMode="auto">
            <a:xfrm>
              <a:off x="0" y="115"/>
              <a:ext cx="676" cy="2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latin typeface="黑体" panose="02010609060101010101" pitchFamily="49" charset="-122"/>
                </a:rPr>
                <a:t>单位 </a:t>
              </a:r>
            </a:p>
          </p:txBody>
        </p:sp>
      </p:grpSp>
      <p:sp>
        <p:nvSpPr>
          <p:cNvPr id="26634" name="Text Box 13">
            <a:extLst>
              <a:ext uri="{FF2B5EF4-FFF2-40B4-BE49-F238E27FC236}">
                <a16:creationId xmlns:a16="http://schemas.microsoft.com/office/drawing/2014/main" id="{F3CB89D4-8B77-4C7E-809E-96CF6FA09560}"/>
              </a:ext>
            </a:extLst>
          </p:cNvPr>
          <p:cNvSpPr txBox="1">
            <a:spLocks noChangeArrowheads="1"/>
          </p:cNvSpPr>
          <p:nvPr/>
        </p:nvSpPr>
        <p:spPr bwMode="auto">
          <a:xfrm>
            <a:off x="250825" y="1341438"/>
            <a:ext cx="8281988" cy="614362"/>
          </a:xfrm>
          <a:prstGeom prst="rect">
            <a:avLst/>
          </a:prstGeom>
          <a:noFill/>
          <a:ln w="349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3200" b="1" dirty="0"/>
              <a:t>热的三种来源：</a:t>
            </a:r>
            <a:r>
              <a:rPr lang="zh-CN" altLang="zh-CN" sz="3200" b="1" dirty="0">
                <a:solidFill>
                  <a:srgbClr val="FF0000"/>
                </a:solidFill>
              </a:rPr>
              <a:t>显热、</a:t>
            </a:r>
            <a:r>
              <a:rPr lang="zh-CN" altLang="zh-CN" sz="3200" b="1" dirty="0"/>
              <a:t>潜热、化学反应热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wipe(left)">
                                      <p:cBhvr>
                                        <p:cTn id="7" dur="500"/>
                                        <p:tgtEl>
                                          <p:spTgt spid="49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a:extLst>
              <a:ext uri="{FF2B5EF4-FFF2-40B4-BE49-F238E27FC236}">
                <a16:creationId xmlns:a16="http://schemas.microsoft.com/office/drawing/2014/main" id="{AF044CCD-3235-41CE-B596-8CEC3CB1F84D}"/>
              </a:ext>
            </a:extLst>
          </p:cNvPr>
          <p:cNvSpPr txBox="1">
            <a:spLocks noChangeArrowheads="1"/>
          </p:cNvSpPr>
          <p:nvPr/>
        </p:nvSpPr>
        <p:spPr bwMode="auto">
          <a:xfrm>
            <a:off x="323850" y="1412875"/>
            <a:ext cx="1692275" cy="427038"/>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solidFill>
                  <a:srgbClr val="FF0000"/>
                </a:solidFill>
                <a:latin typeface="黑体" panose="02010609060101010101" pitchFamily="49" charset="-122"/>
              </a:rPr>
              <a:t>比热容</a:t>
            </a:r>
            <a:r>
              <a:rPr lang="zh-CN" altLang="zh-CN" sz="2800">
                <a:latin typeface="黑体" panose="02010609060101010101" pitchFamily="49" charset="-122"/>
              </a:rPr>
              <a:t>：</a:t>
            </a:r>
          </a:p>
        </p:txBody>
      </p:sp>
      <p:grpSp>
        <p:nvGrpSpPr>
          <p:cNvPr id="2" name="Group 4">
            <a:extLst>
              <a:ext uri="{FF2B5EF4-FFF2-40B4-BE49-F238E27FC236}">
                <a16:creationId xmlns:a16="http://schemas.microsoft.com/office/drawing/2014/main" id="{7C1FE624-387C-43DA-856C-D482F7DF1E1D}"/>
              </a:ext>
            </a:extLst>
          </p:cNvPr>
          <p:cNvGrpSpPr>
            <a:grpSpLocks/>
          </p:cNvGrpSpPr>
          <p:nvPr/>
        </p:nvGrpSpPr>
        <p:grpSpPr bwMode="auto">
          <a:xfrm>
            <a:off x="593725" y="3059113"/>
            <a:ext cx="7635875" cy="468312"/>
            <a:chOff x="0" y="0"/>
            <a:chExt cx="4810" cy="295"/>
          </a:xfrm>
          <a:noFill/>
        </p:grpSpPr>
        <p:sp>
          <p:nvSpPr>
            <p:cNvPr id="27661" name="Text Box 5">
              <a:extLst>
                <a:ext uri="{FF2B5EF4-FFF2-40B4-BE49-F238E27FC236}">
                  <a16:creationId xmlns:a16="http://schemas.microsoft.com/office/drawing/2014/main" id="{8E9A2FC7-D454-4299-B9A0-F573028F6957}"/>
                </a:ext>
              </a:extLst>
            </p:cNvPr>
            <p:cNvSpPr txBox="1">
              <a:spLocks noChangeArrowheads="1"/>
            </p:cNvSpPr>
            <p:nvPr/>
          </p:nvSpPr>
          <p:spPr bwMode="auto">
            <a:xfrm>
              <a:off x="0" y="0"/>
              <a:ext cx="4810" cy="2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latin typeface="黑体" panose="02010609060101010101" pitchFamily="49" charset="-122"/>
                </a:rPr>
                <a:t>它的单位是 		或 		  。	</a:t>
              </a:r>
            </a:p>
          </p:txBody>
        </p:sp>
        <p:graphicFrame>
          <p:nvGraphicFramePr>
            <p:cNvPr id="27651" name="Object 6">
              <a:extLst>
                <a:ext uri="{FF2B5EF4-FFF2-40B4-BE49-F238E27FC236}">
                  <a16:creationId xmlns:a16="http://schemas.microsoft.com/office/drawing/2014/main" id="{F26435B2-0F34-489F-B48D-913B74B3A3A1}"/>
                </a:ext>
              </a:extLst>
            </p:cNvPr>
            <p:cNvGraphicFramePr>
              <a:graphicFrameLocks noChangeAspect="1"/>
            </p:cNvGraphicFramePr>
            <p:nvPr/>
          </p:nvGraphicFramePr>
          <p:xfrm>
            <a:off x="1286" y="2"/>
            <a:ext cx="836" cy="279"/>
          </p:xfrm>
          <a:graphic>
            <a:graphicData uri="http://schemas.openxmlformats.org/presentationml/2006/ole">
              <mc:AlternateContent xmlns:mc="http://schemas.openxmlformats.org/markup-compatibility/2006">
                <mc:Choice xmlns:v="urn:schemas-microsoft-com:vml" Requires="v">
                  <p:oleObj spid="_x0000_s28938" r:id="rId3" imgW="762648" imgH="254427" progId="Equation.DSMT4">
                    <p:embed/>
                  </p:oleObj>
                </mc:Choice>
                <mc:Fallback>
                  <p:oleObj r:id="rId3" imgW="762648" imgH="254427" progId="Equation.DSMT4">
                    <p:embed/>
                    <p:pic>
                      <p:nvPicPr>
                        <p:cNvPr id="27651" name="Object 6">
                          <a:extLst>
                            <a:ext uri="{FF2B5EF4-FFF2-40B4-BE49-F238E27FC236}">
                              <a16:creationId xmlns:a16="http://schemas.microsoft.com/office/drawing/2014/main" id="{F26435B2-0F34-489F-B48D-913B74B3A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 y="2"/>
                          <a:ext cx="836" cy="279"/>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7">
              <a:extLst>
                <a:ext uri="{FF2B5EF4-FFF2-40B4-BE49-F238E27FC236}">
                  <a16:creationId xmlns:a16="http://schemas.microsoft.com/office/drawing/2014/main" id="{A997EA75-4CEA-412F-AEC6-D198BE1C0A21}"/>
                </a:ext>
              </a:extLst>
            </p:cNvPr>
            <p:cNvGraphicFramePr>
              <a:graphicFrameLocks noChangeAspect="1"/>
            </p:cNvGraphicFramePr>
            <p:nvPr/>
          </p:nvGraphicFramePr>
          <p:xfrm>
            <a:off x="2650" y="2"/>
            <a:ext cx="1003" cy="293"/>
          </p:xfrm>
          <a:graphic>
            <a:graphicData uri="http://schemas.openxmlformats.org/presentationml/2006/ole">
              <mc:AlternateContent xmlns:mc="http://schemas.openxmlformats.org/markup-compatibility/2006">
                <mc:Choice xmlns:v="urn:schemas-microsoft-com:vml" Requires="v">
                  <p:oleObj spid="_x0000_s28939" r:id="rId5" imgW="914717" imgH="267017" progId="Equation.DSMT4">
                    <p:embed/>
                  </p:oleObj>
                </mc:Choice>
                <mc:Fallback>
                  <p:oleObj r:id="rId5" imgW="914717" imgH="267017" progId="Equation.DSMT4">
                    <p:embed/>
                    <p:pic>
                      <p:nvPicPr>
                        <p:cNvPr id="27652" name="Object 7">
                          <a:extLst>
                            <a:ext uri="{FF2B5EF4-FFF2-40B4-BE49-F238E27FC236}">
                              <a16:creationId xmlns:a16="http://schemas.microsoft.com/office/drawing/2014/main" id="{A997EA75-4CEA-412F-AEC6-D198BE1C0A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0" y="2"/>
                          <a:ext cx="1003" cy="29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0184" name="Text Box 8">
            <a:extLst>
              <a:ext uri="{FF2B5EF4-FFF2-40B4-BE49-F238E27FC236}">
                <a16:creationId xmlns:a16="http://schemas.microsoft.com/office/drawing/2014/main" id="{B6E5A292-0652-4B3C-9E15-1DCDAEB88A27}"/>
              </a:ext>
            </a:extLst>
          </p:cNvPr>
          <p:cNvSpPr txBox="1">
            <a:spLocks noChangeArrowheads="1"/>
          </p:cNvSpPr>
          <p:nvPr/>
        </p:nvSpPr>
        <p:spPr bwMode="auto">
          <a:xfrm>
            <a:off x="323850" y="2235994"/>
            <a:ext cx="7635875" cy="427037"/>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latin typeface="黑体" panose="02010609060101010101" pitchFamily="49" charset="-122"/>
              </a:rPr>
              <a:t>    规定物质的数量为</a:t>
            </a:r>
            <a:r>
              <a:rPr lang="zh-CN" altLang="zh-CN" sz="2800" dirty="0">
                <a:latin typeface="Arial" panose="020B0604020202020204" pitchFamily="34" charset="0"/>
              </a:rPr>
              <a:t>1 </a:t>
            </a:r>
            <a:r>
              <a:rPr lang="zh-CN" altLang="zh-CN" sz="2800" dirty="0">
                <a:latin typeface="Times New Roman" panose="02020603050405020304" pitchFamily="18" charset="0"/>
              </a:rPr>
              <a:t>g</a:t>
            </a:r>
            <a:r>
              <a:rPr lang="zh-CN" altLang="zh-CN" sz="2800" dirty="0">
                <a:latin typeface="黑体" panose="02010609060101010101" pitchFamily="49" charset="-122"/>
              </a:rPr>
              <a:t>（或</a:t>
            </a:r>
            <a:r>
              <a:rPr lang="zh-CN" altLang="zh-CN" sz="2800" dirty="0">
                <a:latin typeface="Arial" panose="020B0604020202020204" pitchFamily="34" charset="0"/>
              </a:rPr>
              <a:t>1 </a:t>
            </a:r>
            <a:r>
              <a:rPr lang="zh-CN" altLang="zh-CN" sz="2800" dirty="0">
                <a:latin typeface="Times New Roman" panose="02020603050405020304" pitchFamily="18" charset="0"/>
              </a:rPr>
              <a:t>kg</a:t>
            </a:r>
            <a:r>
              <a:rPr lang="zh-CN" altLang="zh-CN" sz="2800" dirty="0">
                <a:latin typeface="黑体" panose="02010609060101010101" pitchFamily="49" charset="-122"/>
              </a:rPr>
              <a:t>）的热容。</a:t>
            </a:r>
          </a:p>
        </p:txBody>
      </p:sp>
      <p:sp>
        <p:nvSpPr>
          <p:cNvPr id="50185" name="Text Box 9">
            <a:extLst>
              <a:ext uri="{FF2B5EF4-FFF2-40B4-BE49-F238E27FC236}">
                <a16:creationId xmlns:a16="http://schemas.microsoft.com/office/drawing/2014/main" id="{88FE5AD6-4CE0-4235-B177-FDD51A47FFE1}"/>
              </a:ext>
            </a:extLst>
          </p:cNvPr>
          <p:cNvSpPr txBox="1">
            <a:spLocks noChangeArrowheads="1"/>
          </p:cNvSpPr>
          <p:nvPr/>
        </p:nvSpPr>
        <p:spPr bwMode="auto">
          <a:xfrm>
            <a:off x="719138" y="4479925"/>
            <a:ext cx="5300662" cy="427038"/>
          </a:xfrm>
          <a:prstGeom prst="rect">
            <a:avLst/>
          </a:prstGeom>
          <a:noFill/>
          <a:ln>
            <a:noFill/>
          </a:ln>
        </p:spPr>
        <p:txBody>
          <a:bodyPr wrap="non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latin typeface="黑体" panose="02010609060101010101" pitchFamily="49" charset="-122"/>
              </a:rPr>
              <a:t>规定物质的数量为</a:t>
            </a:r>
            <a:r>
              <a:rPr lang="zh-CN" altLang="zh-CN" sz="2800" dirty="0">
                <a:latin typeface="Arial" panose="020B0604020202020204" pitchFamily="34" charset="0"/>
              </a:rPr>
              <a:t>1 </a:t>
            </a:r>
            <a:r>
              <a:rPr lang="zh-CN" altLang="zh-CN" sz="2800" dirty="0">
                <a:latin typeface="Times New Roman" panose="02020603050405020304" pitchFamily="18" charset="0"/>
              </a:rPr>
              <a:t>mol</a:t>
            </a:r>
            <a:r>
              <a:rPr lang="zh-CN" altLang="zh-CN" sz="2800" dirty="0">
                <a:latin typeface="黑体" panose="02010609060101010101" pitchFamily="49" charset="-122"/>
              </a:rPr>
              <a:t>的热容。</a:t>
            </a:r>
          </a:p>
        </p:txBody>
      </p:sp>
      <p:sp>
        <p:nvSpPr>
          <p:cNvPr id="50186" name="Text Box 10">
            <a:extLst>
              <a:ext uri="{FF2B5EF4-FFF2-40B4-BE49-F238E27FC236}">
                <a16:creationId xmlns:a16="http://schemas.microsoft.com/office/drawing/2014/main" id="{82072F4B-AF8C-4946-9DB8-A3EFE761D008}"/>
              </a:ext>
            </a:extLst>
          </p:cNvPr>
          <p:cNvSpPr txBox="1">
            <a:spLocks noChangeArrowheads="1"/>
          </p:cNvSpPr>
          <p:nvPr/>
        </p:nvSpPr>
        <p:spPr bwMode="auto">
          <a:xfrm>
            <a:off x="395288" y="3789363"/>
            <a:ext cx="2357437" cy="427037"/>
          </a:xfrm>
          <a:prstGeom prst="rect">
            <a:avLst/>
          </a:prstGeom>
          <a:noFill/>
          <a:ln>
            <a:noFill/>
          </a:ln>
        </p:spPr>
        <p:txBody>
          <a:bodyPr wrap="non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solidFill>
                  <a:srgbClr val="FF0000"/>
                </a:solidFill>
                <a:latin typeface="黑体" panose="02010609060101010101" pitchFamily="49" charset="-122"/>
              </a:rPr>
              <a:t>摩尔热容</a:t>
            </a:r>
            <a:r>
              <a:rPr lang="zh-CN" altLang="zh-CN" sz="2800" i="1">
                <a:solidFill>
                  <a:srgbClr val="FF0000"/>
                </a:solidFill>
                <a:latin typeface="Times New Roman" panose="02020603050405020304" pitchFamily="18" charset="0"/>
              </a:rPr>
              <a:t>C</a:t>
            </a:r>
            <a:r>
              <a:rPr lang="zh-CN" altLang="zh-CN" sz="2400" baseline="-50000">
                <a:solidFill>
                  <a:srgbClr val="FF0000"/>
                </a:solidFill>
                <a:latin typeface="Times New Roman" panose="02020603050405020304" pitchFamily="18" charset="0"/>
              </a:rPr>
              <a:t>m</a:t>
            </a:r>
            <a:r>
              <a:rPr lang="zh-CN" altLang="zh-CN" sz="2800">
                <a:latin typeface="黑体" panose="02010609060101010101" pitchFamily="49" charset="-122"/>
              </a:rPr>
              <a:t>：</a:t>
            </a:r>
          </a:p>
        </p:txBody>
      </p:sp>
      <p:grpSp>
        <p:nvGrpSpPr>
          <p:cNvPr id="3" name="Group 11">
            <a:extLst>
              <a:ext uri="{FF2B5EF4-FFF2-40B4-BE49-F238E27FC236}">
                <a16:creationId xmlns:a16="http://schemas.microsoft.com/office/drawing/2014/main" id="{2789BFA6-D290-4E85-AC25-A27A1153EA84}"/>
              </a:ext>
            </a:extLst>
          </p:cNvPr>
          <p:cNvGrpSpPr>
            <a:grpSpLocks/>
          </p:cNvGrpSpPr>
          <p:nvPr/>
        </p:nvGrpSpPr>
        <p:grpSpPr bwMode="auto">
          <a:xfrm>
            <a:off x="684213" y="5084763"/>
            <a:ext cx="4767262" cy="503237"/>
            <a:chOff x="0" y="0"/>
            <a:chExt cx="3003" cy="317"/>
          </a:xfrm>
          <a:noFill/>
        </p:grpSpPr>
        <p:sp>
          <p:nvSpPr>
            <p:cNvPr id="27660" name="Text Box 12">
              <a:extLst>
                <a:ext uri="{FF2B5EF4-FFF2-40B4-BE49-F238E27FC236}">
                  <a16:creationId xmlns:a16="http://schemas.microsoft.com/office/drawing/2014/main" id="{430CAE28-9F5E-4DBB-9BD9-0C9B7DA4F606}"/>
                </a:ext>
              </a:extLst>
            </p:cNvPr>
            <p:cNvSpPr txBox="1">
              <a:spLocks noChangeArrowheads="1"/>
            </p:cNvSpPr>
            <p:nvPr/>
          </p:nvSpPr>
          <p:spPr bwMode="auto">
            <a:xfrm>
              <a:off x="0" y="0"/>
              <a:ext cx="3003" cy="2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latin typeface="黑体" panose="02010609060101010101" pitchFamily="49" charset="-122"/>
                </a:rPr>
                <a:t>单位为：             。</a:t>
              </a:r>
            </a:p>
          </p:txBody>
        </p:sp>
        <p:graphicFrame>
          <p:nvGraphicFramePr>
            <p:cNvPr id="27650" name="Object 13">
              <a:extLst>
                <a:ext uri="{FF2B5EF4-FFF2-40B4-BE49-F238E27FC236}">
                  <a16:creationId xmlns:a16="http://schemas.microsoft.com/office/drawing/2014/main" id="{A7A0B24E-0F60-4ACA-ADDC-DA8160F40BCA}"/>
                </a:ext>
              </a:extLst>
            </p:cNvPr>
            <p:cNvGraphicFramePr>
              <a:graphicFrameLocks noChangeAspect="1"/>
            </p:cNvGraphicFramePr>
            <p:nvPr/>
          </p:nvGraphicFramePr>
          <p:xfrm>
            <a:off x="939" y="14"/>
            <a:ext cx="1344" cy="303"/>
          </p:xfrm>
          <a:graphic>
            <a:graphicData uri="http://schemas.openxmlformats.org/presentationml/2006/ole">
              <mc:AlternateContent xmlns:mc="http://schemas.openxmlformats.org/markup-compatibility/2006">
                <mc:Choice xmlns:v="urn:schemas-microsoft-com:vml" Requires="v">
                  <p:oleObj spid="_x0000_s28940" r:id="rId7" imgW="952817" imgH="216217" progId="Equation.DSMT4">
                    <p:embed/>
                  </p:oleObj>
                </mc:Choice>
                <mc:Fallback>
                  <p:oleObj r:id="rId7" imgW="952817" imgH="216217" progId="Equation.DSMT4">
                    <p:embed/>
                    <p:pic>
                      <p:nvPicPr>
                        <p:cNvPr id="27650" name="Object 13">
                          <a:extLst>
                            <a:ext uri="{FF2B5EF4-FFF2-40B4-BE49-F238E27FC236}">
                              <a16:creationId xmlns:a16="http://schemas.microsoft.com/office/drawing/2014/main" id="{A7A0B24E-0F60-4ACA-ADDC-DA8160F40B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 y="14"/>
                          <a:ext cx="1344" cy="30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6" name="Rectangle 2">
            <a:extLst>
              <a:ext uri="{FF2B5EF4-FFF2-40B4-BE49-F238E27FC236}">
                <a16:creationId xmlns:a16="http://schemas.microsoft.com/office/drawing/2014/main" id="{35CF7108-2152-4B19-89FF-46FA947067CE}"/>
              </a:ext>
            </a:extLst>
          </p:cNvPr>
          <p:cNvSpPr>
            <a:spLocks noGrp="1" noChangeArrowheads="1"/>
          </p:cNvSpPr>
          <p:nvPr>
            <p:ph type="title"/>
          </p:nvPr>
        </p:nvSpPr>
        <p:spPr>
          <a:xfrm>
            <a:off x="862806" y="230981"/>
            <a:ext cx="6624638" cy="633412"/>
          </a:xfrm>
        </p:spPr>
        <p:txBody>
          <a:bodyPr/>
          <a:lstStyle/>
          <a:p>
            <a:pPr eaLnBrk="1" hangingPunct="1"/>
            <a:r>
              <a:rPr lang="zh-CN" altLang="zh-CN" sz="3600" i="1" dirty="0">
                <a:latin typeface="黑体" panose="02010609060101010101" pitchFamily="49" charset="-122"/>
              </a:rPr>
              <a:t> </a:t>
            </a:r>
            <a:r>
              <a:rPr lang="zh-CN" altLang="zh-CN" sz="3600" b="1" dirty="0">
                <a:latin typeface="黑体" panose="02010609060101010101" pitchFamily="49" charset="-122"/>
                <a:ea typeface="黑体" panose="02010609060101010101" pitchFamily="49" charset="-122"/>
              </a:rPr>
              <a:t>热容 （heat capacity</a:t>
            </a:r>
            <a:r>
              <a:rPr lang="zh-CN" altLang="zh-CN" sz="3600" dirty="0">
                <a:latin typeface="黑体" panose="02010609060101010101" pitchFamily="49" charset="-122"/>
                <a:ea typeface="黑体"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wipe(left)">
                                      <p:cBhvr>
                                        <p:cTn id="7" dur="500"/>
                                        <p:tgtEl>
                                          <p:spTgt spid="50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84"/>
                                        </p:tgtEl>
                                        <p:attrNameLst>
                                          <p:attrName>style.visibility</p:attrName>
                                        </p:attrNameLst>
                                      </p:cBhvr>
                                      <p:to>
                                        <p:strVal val="visible"/>
                                      </p:to>
                                    </p:set>
                                    <p:animEffect transition="in" filter="wipe(left)">
                                      <p:cBhvr>
                                        <p:cTn id="12" dur="500"/>
                                        <p:tgtEl>
                                          <p:spTgt spid="50184"/>
                                        </p:tgtEl>
                                      </p:cBhvr>
                                    </p:animEffect>
                                  </p:childTnLst>
                                </p:cTn>
                              </p:par>
                              <p:par>
                                <p:cTn id="13" presetID="2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0186"/>
                                        </p:tgtEl>
                                        <p:attrNameLst>
                                          <p:attrName>style.visibility</p:attrName>
                                        </p:attrNameLst>
                                      </p:cBhvr>
                                      <p:to>
                                        <p:strVal val="visible"/>
                                      </p:to>
                                    </p:set>
                                    <p:animEffect transition="in" filter="wipe(left)">
                                      <p:cBhvr>
                                        <p:cTn id="20" dur="500"/>
                                        <p:tgtEl>
                                          <p:spTgt spid="5018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0185"/>
                                        </p:tgtEl>
                                        <p:attrNameLst>
                                          <p:attrName>style.visibility</p:attrName>
                                        </p:attrNameLst>
                                      </p:cBhvr>
                                      <p:to>
                                        <p:strVal val="visible"/>
                                      </p:to>
                                    </p:set>
                                    <p:animEffect transition="in" filter="wipe(left)">
                                      <p:cBhvr>
                                        <p:cTn id="25" dur="500"/>
                                        <p:tgtEl>
                                          <p:spTgt spid="50185"/>
                                        </p:tgtEl>
                                      </p:cBhvr>
                                    </p:animEffect>
                                  </p:childTnLst>
                                </p:cTn>
                              </p:par>
                              <p:par>
                                <p:cTn id="26" presetID="2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50184" grpId="0"/>
      <p:bldP spid="50185" grpId="0"/>
      <p:bldP spid="5018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2">
            <a:extLst>
              <a:ext uri="{FF2B5EF4-FFF2-40B4-BE49-F238E27FC236}">
                <a16:creationId xmlns:a16="http://schemas.microsoft.com/office/drawing/2014/main" id="{E9980020-13FC-4F51-A24F-25A395BAF015}"/>
              </a:ext>
            </a:extLst>
          </p:cNvPr>
          <p:cNvSpPr>
            <a:spLocks noGrp="1" noChangeArrowheads="1"/>
          </p:cNvSpPr>
          <p:nvPr>
            <p:ph type="title"/>
          </p:nvPr>
        </p:nvSpPr>
        <p:spPr>
          <a:xfrm>
            <a:off x="862806" y="230981"/>
            <a:ext cx="6624638" cy="633412"/>
          </a:xfrm>
        </p:spPr>
        <p:txBody>
          <a:bodyPr/>
          <a:lstStyle/>
          <a:p>
            <a:pPr eaLnBrk="1" hangingPunct="1"/>
            <a:r>
              <a:rPr lang="zh-CN" altLang="zh-CN" sz="3600" i="1" dirty="0">
                <a:latin typeface="黑体" panose="02010609060101010101" pitchFamily="49" charset="-122"/>
              </a:rPr>
              <a:t> </a:t>
            </a:r>
            <a:r>
              <a:rPr lang="zh-CN" altLang="zh-CN" sz="3600" b="1" dirty="0">
                <a:latin typeface="黑体" panose="02010609060101010101" pitchFamily="49" charset="-122"/>
                <a:ea typeface="黑体" panose="02010609060101010101" pitchFamily="49" charset="-122"/>
              </a:rPr>
              <a:t>热容 （heat capacity</a:t>
            </a:r>
            <a:r>
              <a:rPr lang="zh-CN" altLang="zh-CN" sz="3600" dirty="0">
                <a:latin typeface="黑体" panose="02010609060101010101" pitchFamily="49" charset="-122"/>
                <a:ea typeface="黑体" panose="02010609060101010101" pitchFamily="49" charset="-122"/>
              </a:rPr>
              <a:t>）</a:t>
            </a:r>
          </a:p>
        </p:txBody>
      </p:sp>
      <p:graphicFrame>
        <p:nvGraphicFramePr>
          <p:cNvPr id="51203" name="Object 3">
            <a:extLst>
              <a:ext uri="{FF2B5EF4-FFF2-40B4-BE49-F238E27FC236}">
                <a16:creationId xmlns:a16="http://schemas.microsoft.com/office/drawing/2014/main" id="{9BAEAD3B-D5AE-4685-9608-B84E4C0F5815}"/>
              </a:ext>
            </a:extLst>
          </p:cNvPr>
          <p:cNvGraphicFramePr>
            <a:graphicFrameLocks noGrp="1" noChangeAspect="1"/>
          </p:cNvGraphicFramePr>
          <p:nvPr>
            <p:ph sz="half" idx="1"/>
          </p:nvPr>
        </p:nvGraphicFramePr>
        <p:xfrm>
          <a:off x="4932363" y="5516563"/>
          <a:ext cx="3527425" cy="793750"/>
        </p:xfrm>
        <a:graphic>
          <a:graphicData uri="http://schemas.openxmlformats.org/presentationml/2006/ole">
            <mc:AlternateContent xmlns:mc="http://schemas.openxmlformats.org/markup-compatibility/2006">
              <mc:Choice xmlns:v="urn:schemas-microsoft-com:vml" Requires="v">
                <p:oleObj spid="_x0000_s30226" r:id="rId3" imgW="1814842" imgH="355609" progId="Equation.DSMT4">
                  <p:embed/>
                </p:oleObj>
              </mc:Choice>
              <mc:Fallback>
                <p:oleObj r:id="rId3" imgW="1814842" imgH="355609" progId="Equation.DSMT4">
                  <p:embed/>
                  <p:pic>
                    <p:nvPicPr>
                      <p:cNvPr id="51203" name="Object 3">
                        <a:extLst>
                          <a:ext uri="{FF2B5EF4-FFF2-40B4-BE49-F238E27FC236}">
                            <a16:creationId xmlns:a16="http://schemas.microsoft.com/office/drawing/2014/main" id="{9BAEAD3B-D5AE-4685-9608-B84E4C0F5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5516563"/>
                        <a:ext cx="3527425"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4" name="Object 4">
            <a:extLst>
              <a:ext uri="{FF2B5EF4-FFF2-40B4-BE49-F238E27FC236}">
                <a16:creationId xmlns:a16="http://schemas.microsoft.com/office/drawing/2014/main" id="{CE4D828E-210C-4BB8-9981-7DBD88AB3134}"/>
              </a:ext>
            </a:extLst>
          </p:cNvPr>
          <p:cNvGraphicFramePr>
            <a:graphicFrameLocks noChangeAspect="1"/>
          </p:cNvGraphicFramePr>
          <p:nvPr/>
        </p:nvGraphicFramePr>
        <p:xfrm>
          <a:off x="4859338" y="1268413"/>
          <a:ext cx="3263900" cy="842962"/>
        </p:xfrm>
        <a:graphic>
          <a:graphicData uri="http://schemas.openxmlformats.org/presentationml/2006/ole">
            <mc:AlternateContent xmlns:mc="http://schemas.openxmlformats.org/markup-compatibility/2006">
              <mc:Choice xmlns:v="urn:schemas-microsoft-com:vml" Requires="v">
                <p:oleObj spid="_x0000_s30227" r:id="rId5" imgW="1437288" imgH="419963" progId="Equation.DSMT4">
                  <p:embed/>
                </p:oleObj>
              </mc:Choice>
              <mc:Fallback>
                <p:oleObj r:id="rId5" imgW="1437288" imgH="419963" progId="Equation.DSMT4">
                  <p:embed/>
                  <p:pic>
                    <p:nvPicPr>
                      <p:cNvPr id="51204" name="Object 4">
                        <a:extLst>
                          <a:ext uri="{FF2B5EF4-FFF2-40B4-BE49-F238E27FC236}">
                            <a16:creationId xmlns:a16="http://schemas.microsoft.com/office/drawing/2014/main" id="{CE4D828E-210C-4BB8-9981-7DBD88AB31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1268413"/>
                        <a:ext cx="3263900"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5" name="Object 5">
            <a:extLst>
              <a:ext uri="{FF2B5EF4-FFF2-40B4-BE49-F238E27FC236}">
                <a16:creationId xmlns:a16="http://schemas.microsoft.com/office/drawing/2014/main" id="{A52CBFD6-C79A-42A2-9D4C-70F240337973}"/>
              </a:ext>
            </a:extLst>
          </p:cNvPr>
          <p:cNvGraphicFramePr>
            <a:graphicFrameLocks noChangeAspect="1"/>
          </p:cNvGraphicFramePr>
          <p:nvPr/>
        </p:nvGraphicFramePr>
        <p:xfrm>
          <a:off x="4932363" y="2205038"/>
          <a:ext cx="3344862" cy="696912"/>
        </p:xfrm>
        <a:graphic>
          <a:graphicData uri="http://schemas.openxmlformats.org/presentationml/2006/ole">
            <mc:AlternateContent xmlns:mc="http://schemas.openxmlformats.org/markup-compatibility/2006">
              <mc:Choice xmlns:v="urn:schemas-microsoft-com:vml" Requires="v">
                <p:oleObj spid="_x0000_s30228" r:id="rId7" imgW="1398531" imgH="330804" progId="Equation.DSMT4">
                  <p:embed/>
                </p:oleObj>
              </mc:Choice>
              <mc:Fallback>
                <p:oleObj r:id="rId7" imgW="1398531" imgH="330804" progId="Equation.DSMT4">
                  <p:embed/>
                  <p:pic>
                    <p:nvPicPr>
                      <p:cNvPr id="51205" name="Object 5">
                        <a:extLst>
                          <a:ext uri="{FF2B5EF4-FFF2-40B4-BE49-F238E27FC236}">
                            <a16:creationId xmlns:a16="http://schemas.microsoft.com/office/drawing/2014/main" id="{A52CBFD6-C79A-42A2-9D4C-70F2403379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2205038"/>
                        <a:ext cx="3344862"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6" name="Text Box 6">
            <a:extLst>
              <a:ext uri="{FF2B5EF4-FFF2-40B4-BE49-F238E27FC236}">
                <a16:creationId xmlns:a16="http://schemas.microsoft.com/office/drawing/2014/main" id="{01608A59-4365-4C35-B1C3-6EC2E3C1B256}"/>
              </a:ext>
            </a:extLst>
          </p:cNvPr>
          <p:cNvSpPr txBox="1">
            <a:spLocks noChangeArrowheads="1"/>
          </p:cNvSpPr>
          <p:nvPr/>
        </p:nvSpPr>
        <p:spPr bwMode="auto">
          <a:xfrm>
            <a:off x="250825" y="1341438"/>
            <a:ext cx="3089275" cy="1231900"/>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3200" dirty="0">
                <a:solidFill>
                  <a:srgbClr val="FF0000"/>
                </a:solidFill>
                <a:latin typeface="黑体" panose="02010609060101010101" pitchFamily="49" charset="-122"/>
              </a:rPr>
              <a:t>等压热容</a:t>
            </a:r>
            <a:r>
              <a:rPr lang="zh-CN" altLang="zh-CN" sz="3200" i="1" dirty="0">
                <a:solidFill>
                  <a:srgbClr val="FF0000"/>
                </a:solidFill>
                <a:latin typeface="Times New Roman" panose="02020603050405020304" pitchFamily="18" charset="0"/>
              </a:rPr>
              <a:t>C</a:t>
            </a:r>
            <a:r>
              <a:rPr lang="zh-CN" altLang="zh-CN" sz="3200" i="1" baseline="-50000" dirty="0">
                <a:solidFill>
                  <a:srgbClr val="FF0000"/>
                </a:solidFill>
                <a:latin typeface="Arial" panose="020B0604020202020204" pitchFamily="34" charset="0"/>
              </a:rPr>
              <a:t>p</a:t>
            </a:r>
            <a:r>
              <a:rPr lang="zh-CN" altLang="zh-CN" sz="3200" dirty="0">
                <a:solidFill>
                  <a:srgbClr val="FF0000"/>
                </a:solidFill>
                <a:latin typeface="Arial" panose="020B0604020202020204" pitchFamily="34" charset="0"/>
              </a:rPr>
              <a:t>：</a:t>
            </a:r>
            <a:endParaRPr lang="en-US" altLang="zh-CN" sz="3200" dirty="0">
              <a:solidFill>
                <a:srgbClr val="FF0000"/>
              </a:solidFill>
              <a:latin typeface="Arial" panose="020B0604020202020204" pitchFamily="34" charset="0"/>
            </a:endParaRPr>
          </a:p>
          <a:p>
            <a:pPr eaLnBrk="1" fontAlgn="t" hangingPunct="1"/>
            <a:r>
              <a:rPr lang="zh-CN" altLang="en-US" sz="2400" b="1" dirty="0">
                <a:solidFill>
                  <a:srgbClr val="3333FF"/>
                </a:solidFill>
                <a:latin typeface="Arial" panose="020B0604020202020204" pitchFamily="34" charset="0"/>
              </a:rPr>
              <a:t>在等压过程中的热容称为定压热容</a:t>
            </a:r>
            <a:endParaRPr lang="zh-CN" altLang="zh-CN" sz="2400" b="1" dirty="0">
              <a:solidFill>
                <a:srgbClr val="3333FF"/>
              </a:solidFill>
              <a:latin typeface="黑体" panose="02010609060101010101" pitchFamily="49" charset="-122"/>
            </a:endParaRPr>
          </a:p>
        </p:txBody>
      </p:sp>
      <p:graphicFrame>
        <p:nvGraphicFramePr>
          <p:cNvPr id="51207" name="Object 7">
            <a:extLst>
              <a:ext uri="{FF2B5EF4-FFF2-40B4-BE49-F238E27FC236}">
                <a16:creationId xmlns:a16="http://schemas.microsoft.com/office/drawing/2014/main" id="{C250CA2B-E20B-4711-ADA2-A1CD3DDE3DC5}"/>
              </a:ext>
            </a:extLst>
          </p:cNvPr>
          <p:cNvGraphicFramePr>
            <a:graphicFrameLocks noChangeAspect="1"/>
          </p:cNvGraphicFramePr>
          <p:nvPr/>
        </p:nvGraphicFramePr>
        <p:xfrm>
          <a:off x="5003800" y="3716338"/>
          <a:ext cx="3368675" cy="995362"/>
        </p:xfrm>
        <a:graphic>
          <a:graphicData uri="http://schemas.openxmlformats.org/presentationml/2006/ole">
            <mc:AlternateContent xmlns:mc="http://schemas.openxmlformats.org/markup-compatibility/2006">
              <mc:Choice xmlns:v="urn:schemas-microsoft-com:vml" Requires="v">
                <p:oleObj spid="_x0000_s30229" r:id="rId9" imgW="1460183" imgH="431930" progId="Equation.DSMT4">
                  <p:embed/>
                </p:oleObj>
              </mc:Choice>
              <mc:Fallback>
                <p:oleObj r:id="rId9" imgW="1460183" imgH="431930" progId="Equation.DSMT4">
                  <p:embed/>
                  <p:pic>
                    <p:nvPicPr>
                      <p:cNvPr id="51207" name="Object 7">
                        <a:extLst>
                          <a:ext uri="{FF2B5EF4-FFF2-40B4-BE49-F238E27FC236}">
                            <a16:creationId xmlns:a16="http://schemas.microsoft.com/office/drawing/2014/main" id="{C250CA2B-E20B-4711-ADA2-A1CD3DDE3D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3800" y="3716338"/>
                        <a:ext cx="3368675" cy="99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8" name="Object 8">
            <a:extLst>
              <a:ext uri="{FF2B5EF4-FFF2-40B4-BE49-F238E27FC236}">
                <a16:creationId xmlns:a16="http://schemas.microsoft.com/office/drawing/2014/main" id="{E0AF1943-A886-43D7-B6DC-D011711B4F6F}"/>
              </a:ext>
            </a:extLst>
          </p:cNvPr>
          <p:cNvGraphicFramePr>
            <a:graphicFrameLocks noChangeAspect="1"/>
          </p:cNvGraphicFramePr>
          <p:nvPr/>
        </p:nvGraphicFramePr>
        <p:xfrm>
          <a:off x="5003800" y="4797425"/>
          <a:ext cx="3348038" cy="768350"/>
        </p:xfrm>
        <a:graphic>
          <a:graphicData uri="http://schemas.openxmlformats.org/presentationml/2006/ole">
            <mc:AlternateContent xmlns:mc="http://schemas.openxmlformats.org/markup-compatibility/2006">
              <mc:Choice xmlns:v="urn:schemas-microsoft-com:vml" Requires="v">
                <p:oleObj spid="_x0000_s30230" r:id="rId11" imgW="1449375" imgH="330804" progId="Equation.DSMT4">
                  <p:embed/>
                </p:oleObj>
              </mc:Choice>
              <mc:Fallback>
                <p:oleObj r:id="rId11" imgW="1449375" imgH="330804" progId="Equation.DSMT4">
                  <p:embed/>
                  <p:pic>
                    <p:nvPicPr>
                      <p:cNvPr id="51208" name="Object 8">
                        <a:extLst>
                          <a:ext uri="{FF2B5EF4-FFF2-40B4-BE49-F238E27FC236}">
                            <a16:creationId xmlns:a16="http://schemas.microsoft.com/office/drawing/2014/main" id="{E0AF1943-A886-43D7-B6DC-D011711B4F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3800" y="4797425"/>
                        <a:ext cx="3348038"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9" name="Text Box 9">
            <a:extLst>
              <a:ext uri="{FF2B5EF4-FFF2-40B4-BE49-F238E27FC236}">
                <a16:creationId xmlns:a16="http://schemas.microsoft.com/office/drawing/2014/main" id="{9F371AB4-05E8-40AF-8998-F1DA89F5980A}"/>
              </a:ext>
            </a:extLst>
          </p:cNvPr>
          <p:cNvSpPr txBox="1">
            <a:spLocks noChangeArrowheads="1"/>
          </p:cNvSpPr>
          <p:nvPr/>
        </p:nvSpPr>
        <p:spPr bwMode="auto">
          <a:xfrm>
            <a:off x="323850" y="3933825"/>
            <a:ext cx="3051175" cy="1784350"/>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3200">
                <a:solidFill>
                  <a:srgbClr val="FF0000"/>
                </a:solidFill>
                <a:latin typeface="黑体" panose="02010609060101010101" pitchFamily="49" charset="-122"/>
              </a:rPr>
              <a:t>等容热容</a:t>
            </a:r>
            <a:r>
              <a:rPr lang="zh-CN" altLang="zh-CN" sz="3200" i="1">
                <a:solidFill>
                  <a:srgbClr val="FF0000"/>
                </a:solidFill>
                <a:latin typeface="Times New Roman" panose="02020603050405020304" pitchFamily="18" charset="0"/>
              </a:rPr>
              <a:t>C</a:t>
            </a:r>
            <a:r>
              <a:rPr lang="zh-CN" altLang="zh-CN" sz="3200" i="1" baseline="-50000">
                <a:solidFill>
                  <a:srgbClr val="FF0000"/>
                </a:solidFill>
                <a:latin typeface="Arial" panose="020B0604020202020204" pitchFamily="34" charset="0"/>
              </a:rPr>
              <a:t>v</a:t>
            </a:r>
            <a:r>
              <a:rPr lang="zh-CN" altLang="zh-CN" sz="3200">
                <a:solidFill>
                  <a:srgbClr val="FF0000"/>
                </a:solidFill>
                <a:latin typeface="黑体" panose="02010609060101010101" pitchFamily="49" charset="-122"/>
              </a:rPr>
              <a:t>：</a:t>
            </a:r>
            <a:endParaRPr lang="en-US" altLang="zh-CN" sz="3200">
              <a:solidFill>
                <a:srgbClr val="FF0000"/>
              </a:solidFill>
              <a:latin typeface="黑体" panose="02010609060101010101" pitchFamily="49" charset="-122"/>
            </a:endParaRPr>
          </a:p>
          <a:p>
            <a:pPr eaLnBrk="1" fontAlgn="t" hangingPunct="1"/>
            <a:r>
              <a:rPr lang="zh-CN" altLang="en-US" sz="2800" b="1">
                <a:solidFill>
                  <a:srgbClr val="3333FF"/>
                </a:solidFill>
                <a:latin typeface="Arial" panose="020B0604020202020204" pitchFamily="34" charset="0"/>
              </a:rPr>
              <a:t>在等容过程中的热容称为定容热容</a:t>
            </a:r>
            <a:endParaRPr lang="zh-CN" altLang="zh-CN" sz="2800" b="1">
              <a:solidFill>
                <a:srgbClr val="3333FF"/>
              </a:solidFill>
              <a:latin typeface="黑体" panose="02010609060101010101" pitchFamily="49" charset="-122"/>
            </a:endParaRPr>
          </a:p>
          <a:p>
            <a:pPr eaLnBrk="1" fontAlgn="t" hangingPunct="1"/>
            <a:endParaRPr lang="zh-CN" altLang="zh-CN" sz="2800">
              <a:solidFill>
                <a:srgbClr val="FF0000"/>
              </a:solidFill>
              <a:latin typeface="黑体" panose="02010609060101010101" pitchFamily="49" charset="-122"/>
            </a:endParaRPr>
          </a:p>
        </p:txBody>
      </p:sp>
      <p:sp>
        <p:nvSpPr>
          <p:cNvPr id="28683" name="Text Box 10">
            <a:extLst>
              <a:ext uri="{FF2B5EF4-FFF2-40B4-BE49-F238E27FC236}">
                <a16:creationId xmlns:a16="http://schemas.microsoft.com/office/drawing/2014/main" id="{BBD98CBA-B8FC-4C40-8B82-CBB3CF2A7451}"/>
              </a:ext>
            </a:extLst>
          </p:cNvPr>
          <p:cNvSpPr txBox="1">
            <a:spLocks noChangeArrowheads="1"/>
          </p:cNvSpPr>
          <p:nvPr/>
        </p:nvSpPr>
        <p:spPr bwMode="auto">
          <a:xfrm>
            <a:off x="142875" y="2857500"/>
            <a:ext cx="4032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2800" b="1"/>
              <a:t>等压热容与焓的关系</a:t>
            </a:r>
          </a:p>
        </p:txBody>
      </p:sp>
      <p:sp>
        <p:nvSpPr>
          <p:cNvPr id="28684" name="Text Box 11">
            <a:extLst>
              <a:ext uri="{FF2B5EF4-FFF2-40B4-BE49-F238E27FC236}">
                <a16:creationId xmlns:a16="http://schemas.microsoft.com/office/drawing/2014/main" id="{1B52EBCA-0AE9-420D-AB61-C7E8AD8ED3E0}"/>
              </a:ext>
            </a:extLst>
          </p:cNvPr>
          <p:cNvSpPr txBox="1">
            <a:spLocks noChangeArrowheads="1"/>
          </p:cNvSpPr>
          <p:nvPr/>
        </p:nvSpPr>
        <p:spPr bwMode="auto">
          <a:xfrm>
            <a:off x="107950" y="5410200"/>
            <a:ext cx="4537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2800" b="1"/>
              <a:t>等容热容与热力学能的关系</a:t>
            </a:r>
          </a:p>
        </p:txBody>
      </p:sp>
      <p:graphicFrame>
        <p:nvGraphicFramePr>
          <p:cNvPr id="51212" name="Object 12">
            <a:extLst>
              <a:ext uri="{FF2B5EF4-FFF2-40B4-BE49-F238E27FC236}">
                <a16:creationId xmlns:a16="http://schemas.microsoft.com/office/drawing/2014/main" id="{D171B738-0202-4E6D-9C07-1DA5E6621CDA}"/>
              </a:ext>
            </a:extLst>
          </p:cNvPr>
          <p:cNvGraphicFramePr>
            <a:graphicFrameLocks noGrp="1" noChangeAspect="1"/>
          </p:cNvGraphicFramePr>
          <p:nvPr>
            <p:ph sz="half" idx="2"/>
          </p:nvPr>
        </p:nvGraphicFramePr>
        <p:xfrm>
          <a:off x="4859338" y="2781300"/>
          <a:ext cx="3673475" cy="863600"/>
        </p:xfrm>
        <a:graphic>
          <a:graphicData uri="http://schemas.openxmlformats.org/presentationml/2006/ole">
            <mc:AlternateContent xmlns:mc="http://schemas.openxmlformats.org/markup-compatibility/2006">
              <mc:Choice xmlns:v="urn:schemas-microsoft-com:vml" Requires="v">
                <p:oleObj spid="_x0000_s30231" r:id="rId13" imgW="1802153" imgH="355609" progId="Equation.DSMT4">
                  <p:embed/>
                </p:oleObj>
              </mc:Choice>
              <mc:Fallback>
                <p:oleObj r:id="rId13" imgW="1802153" imgH="355609" progId="Equation.DSMT4">
                  <p:embed/>
                  <p:pic>
                    <p:nvPicPr>
                      <p:cNvPr id="51212" name="Object 12">
                        <a:extLst>
                          <a:ext uri="{FF2B5EF4-FFF2-40B4-BE49-F238E27FC236}">
                            <a16:creationId xmlns:a16="http://schemas.microsoft.com/office/drawing/2014/main" id="{D171B738-0202-4E6D-9C07-1DA5E6621C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59338" y="2781300"/>
                        <a:ext cx="367347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5" name="Line 13">
            <a:extLst>
              <a:ext uri="{FF2B5EF4-FFF2-40B4-BE49-F238E27FC236}">
                <a16:creationId xmlns:a16="http://schemas.microsoft.com/office/drawing/2014/main" id="{1A2CBB30-F9CA-49BE-A3F0-E36A22B9321A}"/>
              </a:ext>
            </a:extLst>
          </p:cNvPr>
          <p:cNvSpPr>
            <a:spLocks noChangeShapeType="1"/>
          </p:cNvSpPr>
          <p:nvPr/>
        </p:nvSpPr>
        <p:spPr bwMode="auto">
          <a:xfrm flipV="1">
            <a:off x="179388" y="3644900"/>
            <a:ext cx="8640762" cy="0"/>
          </a:xfrm>
          <a:prstGeom prst="line">
            <a:avLst/>
          </a:prstGeom>
          <a:noFill/>
          <a:ln w="53975">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686" name="Line 14">
            <a:extLst>
              <a:ext uri="{FF2B5EF4-FFF2-40B4-BE49-F238E27FC236}">
                <a16:creationId xmlns:a16="http://schemas.microsoft.com/office/drawing/2014/main" id="{0E590F42-00DA-417D-8DE2-EEC93ADEFB93}"/>
              </a:ext>
            </a:extLst>
          </p:cNvPr>
          <p:cNvSpPr>
            <a:spLocks noChangeShapeType="1"/>
          </p:cNvSpPr>
          <p:nvPr/>
        </p:nvSpPr>
        <p:spPr bwMode="auto">
          <a:xfrm>
            <a:off x="468313" y="3573463"/>
            <a:ext cx="8207375"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7" name="Line 15">
            <a:extLst>
              <a:ext uri="{FF2B5EF4-FFF2-40B4-BE49-F238E27FC236}">
                <a16:creationId xmlns:a16="http://schemas.microsoft.com/office/drawing/2014/main" id="{31F70D04-FFA7-4640-B548-FF25BA8E12D3}"/>
              </a:ext>
            </a:extLst>
          </p:cNvPr>
          <p:cNvSpPr>
            <a:spLocks noChangeShapeType="1"/>
          </p:cNvSpPr>
          <p:nvPr/>
        </p:nvSpPr>
        <p:spPr bwMode="auto">
          <a:xfrm>
            <a:off x="7667625" y="4076700"/>
            <a:ext cx="73025" cy="73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wipe(left)">
                                      <p:cBhvr>
                                        <p:cTn id="7" dur="500"/>
                                        <p:tgtEl>
                                          <p:spTgt spid="51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wipe(left)">
                                      <p:cBhvr>
                                        <p:cTn id="12" dur="500"/>
                                        <p:tgtEl>
                                          <p:spTgt spid="51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1205"/>
                                        </p:tgtEl>
                                        <p:attrNameLst>
                                          <p:attrName>style.visibility</p:attrName>
                                        </p:attrNameLst>
                                      </p:cBhvr>
                                      <p:to>
                                        <p:strVal val="visible"/>
                                      </p:to>
                                    </p:set>
                                    <p:animEffect transition="in" filter="wipe(left)">
                                      <p:cBhvr>
                                        <p:cTn id="17" dur="500"/>
                                        <p:tgtEl>
                                          <p:spTgt spid="51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1212"/>
                                        </p:tgtEl>
                                        <p:attrNameLst>
                                          <p:attrName>style.visibility</p:attrName>
                                        </p:attrNameLst>
                                      </p:cBhvr>
                                      <p:to>
                                        <p:strVal val="visible"/>
                                      </p:to>
                                    </p:set>
                                    <p:animEffect transition="in" filter="wipe(left)">
                                      <p:cBhvr>
                                        <p:cTn id="22" dur="500"/>
                                        <p:tgtEl>
                                          <p:spTgt spid="512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09"/>
                                        </p:tgtEl>
                                        <p:attrNameLst>
                                          <p:attrName>style.visibility</p:attrName>
                                        </p:attrNameLst>
                                      </p:cBhvr>
                                      <p:to>
                                        <p:strVal val="visible"/>
                                      </p:to>
                                    </p:set>
                                    <p:animEffect transition="in" filter="wipe(left)">
                                      <p:cBhvr>
                                        <p:cTn id="27" dur="500"/>
                                        <p:tgtEl>
                                          <p:spTgt spid="512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1207"/>
                                        </p:tgtEl>
                                        <p:attrNameLst>
                                          <p:attrName>style.visibility</p:attrName>
                                        </p:attrNameLst>
                                      </p:cBhvr>
                                      <p:to>
                                        <p:strVal val="visible"/>
                                      </p:to>
                                    </p:set>
                                    <p:animEffect transition="in" filter="wipe(left)">
                                      <p:cBhvr>
                                        <p:cTn id="32" dur="500"/>
                                        <p:tgtEl>
                                          <p:spTgt spid="512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1208"/>
                                        </p:tgtEl>
                                        <p:attrNameLst>
                                          <p:attrName>style.visibility</p:attrName>
                                        </p:attrNameLst>
                                      </p:cBhvr>
                                      <p:to>
                                        <p:strVal val="visible"/>
                                      </p:to>
                                    </p:set>
                                    <p:animEffect transition="in" filter="wipe(left)">
                                      <p:cBhvr>
                                        <p:cTn id="37" dur="500"/>
                                        <p:tgtEl>
                                          <p:spTgt spid="512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1203"/>
                                        </p:tgtEl>
                                        <p:attrNameLst>
                                          <p:attrName>style.visibility</p:attrName>
                                        </p:attrNameLst>
                                      </p:cBhvr>
                                      <p:to>
                                        <p:strVal val="visible"/>
                                      </p:to>
                                    </p:set>
                                    <p:animEffect transition="in" filter="wipe(left)">
                                      <p:cBhvr>
                                        <p:cTn id="42"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P spid="5120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CB509B6B-4FCC-4E2B-B363-70E08A2E7AE0}"/>
              </a:ext>
            </a:extLst>
          </p:cNvPr>
          <p:cNvSpPr txBox="1">
            <a:spLocks noChangeArrowheads="1"/>
          </p:cNvSpPr>
          <p:nvPr/>
        </p:nvSpPr>
        <p:spPr bwMode="auto">
          <a:xfrm>
            <a:off x="250825" y="1844675"/>
            <a:ext cx="8229600" cy="1281113"/>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latin typeface="黑体" panose="02010609060101010101" pitchFamily="49" charset="-122"/>
              </a:rPr>
              <a:t>   热容与温度的函数关系因物质、物态和温度区间的不同而有不同的形式。例如，气体的等压摩尔热容与</a:t>
            </a:r>
            <a:r>
              <a:rPr lang="zh-CN" altLang="zh-CN" sz="2800" i="1">
                <a:latin typeface="黑体" panose="02010609060101010101" pitchFamily="49" charset="-122"/>
              </a:rPr>
              <a:t>T </a:t>
            </a:r>
            <a:r>
              <a:rPr lang="zh-CN" altLang="zh-CN" sz="2800">
                <a:latin typeface="黑体" panose="02010609060101010101" pitchFamily="49" charset="-122"/>
              </a:rPr>
              <a:t>的关系有如下经验式：</a:t>
            </a:r>
            <a:endParaRPr lang="zh-CN" altLang="zh-CN" sz="2800">
              <a:latin typeface="Arial" panose="020B0604020202020204" pitchFamily="34" charset="0"/>
            </a:endParaRPr>
          </a:p>
        </p:txBody>
      </p:sp>
      <p:sp>
        <p:nvSpPr>
          <p:cNvPr id="52228" name="Text Box 4">
            <a:extLst>
              <a:ext uri="{FF2B5EF4-FFF2-40B4-BE49-F238E27FC236}">
                <a16:creationId xmlns:a16="http://schemas.microsoft.com/office/drawing/2014/main" id="{92410611-D6A5-43FF-98A0-BA8E960C2E80}"/>
              </a:ext>
            </a:extLst>
          </p:cNvPr>
          <p:cNvSpPr txBox="1">
            <a:spLocks noChangeArrowheads="1"/>
          </p:cNvSpPr>
          <p:nvPr/>
        </p:nvSpPr>
        <p:spPr bwMode="auto">
          <a:xfrm>
            <a:off x="395288" y="1196975"/>
            <a:ext cx="5903912" cy="427038"/>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solidFill>
                  <a:srgbClr val="FF0000"/>
                </a:solidFill>
                <a:latin typeface="Times New Roman" panose="02020603050405020304" pitchFamily="18" charset="0"/>
              </a:rPr>
              <a:t>热容与温度的关系</a:t>
            </a:r>
            <a:r>
              <a:rPr lang="zh-CN" altLang="zh-CN" sz="2800" i="1">
                <a:solidFill>
                  <a:srgbClr val="FF0000"/>
                </a:solidFill>
                <a:latin typeface="Times New Roman" panose="02020603050405020304" pitchFamily="18" charset="0"/>
              </a:rPr>
              <a:t>：</a:t>
            </a:r>
            <a:r>
              <a:rPr lang="zh-CN" altLang="zh-CN" sz="2800" b="1" i="1">
                <a:solidFill>
                  <a:srgbClr val="FF0000"/>
                </a:solidFill>
                <a:latin typeface="Times New Roman" panose="02020603050405020304" pitchFamily="18" charset="0"/>
              </a:rPr>
              <a:t>C</a:t>
            </a:r>
            <a:r>
              <a:rPr lang="zh-CN" altLang="zh-CN" sz="2800" b="1" i="1" baseline="-25000">
                <a:solidFill>
                  <a:srgbClr val="FF0000"/>
                </a:solidFill>
                <a:latin typeface="Times New Roman" panose="02020603050405020304" pitchFamily="18" charset="0"/>
              </a:rPr>
              <a:t>p = </a:t>
            </a:r>
            <a:r>
              <a:rPr lang="zh-CN" altLang="zh-CN" sz="2800" b="1" i="1">
                <a:solidFill>
                  <a:srgbClr val="FF0000"/>
                </a:solidFill>
                <a:latin typeface="Times New Roman" panose="02020603050405020304" pitchFamily="18" charset="0"/>
              </a:rPr>
              <a:t>f （t）</a:t>
            </a:r>
          </a:p>
        </p:txBody>
      </p:sp>
      <p:graphicFrame>
        <p:nvGraphicFramePr>
          <p:cNvPr id="52229" name="Object 5">
            <a:extLst>
              <a:ext uri="{FF2B5EF4-FFF2-40B4-BE49-F238E27FC236}">
                <a16:creationId xmlns:a16="http://schemas.microsoft.com/office/drawing/2014/main" id="{5E85A56D-0731-4C5B-8052-E3176A5804DA}"/>
              </a:ext>
            </a:extLst>
          </p:cNvPr>
          <p:cNvGraphicFramePr>
            <a:graphicFrameLocks noChangeAspect="1"/>
          </p:cNvGraphicFramePr>
          <p:nvPr>
            <p:extLst>
              <p:ext uri="{D42A27DB-BD31-4B8C-83A1-F6EECF244321}">
                <p14:modId xmlns:p14="http://schemas.microsoft.com/office/powerpoint/2010/main" val="2147660779"/>
              </p:ext>
            </p:extLst>
          </p:nvPr>
        </p:nvGraphicFramePr>
        <p:xfrm>
          <a:off x="2484438" y="3284538"/>
          <a:ext cx="3695700" cy="577850"/>
        </p:xfrm>
        <a:graphic>
          <a:graphicData uri="http://schemas.openxmlformats.org/presentationml/2006/ole">
            <mc:AlternateContent xmlns:mc="http://schemas.openxmlformats.org/markup-compatibility/2006">
              <mc:Choice xmlns:v="urn:schemas-microsoft-com:vml" Requires="v">
                <p:oleObj spid="_x0000_s30896" r:id="rId3" imgW="2120297" imgH="330374" progId="Equation.DSMT4">
                  <p:embed/>
                </p:oleObj>
              </mc:Choice>
              <mc:Fallback>
                <p:oleObj r:id="rId3" imgW="2120297" imgH="330374" progId="Equation.DSMT4">
                  <p:embed/>
                  <p:pic>
                    <p:nvPicPr>
                      <p:cNvPr id="52229" name="Object 5">
                        <a:extLst>
                          <a:ext uri="{FF2B5EF4-FFF2-40B4-BE49-F238E27FC236}">
                            <a16:creationId xmlns:a16="http://schemas.microsoft.com/office/drawing/2014/main" id="{5E85A56D-0731-4C5B-8052-E3176A580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3284538"/>
                        <a:ext cx="3695700" cy="577850"/>
                      </a:xfrm>
                      <a:prstGeom prst="rect">
                        <a:avLst/>
                      </a:prstGeom>
                      <a:noFill/>
                      <a:ln>
                        <a:noFill/>
                      </a:ln>
                      <a:effectLst/>
                    </p:spPr>
                  </p:pic>
                </p:oleObj>
              </mc:Fallback>
            </mc:AlternateContent>
          </a:graphicData>
        </a:graphic>
      </p:graphicFrame>
      <p:sp>
        <p:nvSpPr>
          <p:cNvPr id="52231" name="Text Box 7">
            <a:extLst>
              <a:ext uri="{FF2B5EF4-FFF2-40B4-BE49-F238E27FC236}">
                <a16:creationId xmlns:a16="http://schemas.microsoft.com/office/drawing/2014/main" id="{35D9DC60-BE0F-4FC5-9E77-213AE4C9E5AA}"/>
              </a:ext>
            </a:extLst>
          </p:cNvPr>
          <p:cNvSpPr txBox="1">
            <a:spLocks noChangeArrowheads="1"/>
          </p:cNvSpPr>
          <p:nvPr/>
        </p:nvSpPr>
        <p:spPr bwMode="auto">
          <a:xfrm>
            <a:off x="755650" y="3860800"/>
            <a:ext cx="539750" cy="427038"/>
          </a:xfrm>
          <a:prstGeom prst="rect">
            <a:avLst/>
          </a:prstGeom>
          <a:noFill/>
          <a:ln>
            <a:noFill/>
          </a:ln>
        </p:spPr>
        <p:txBody>
          <a:bodyPr wrap="none"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a:latin typeface="Arial" panose="020B0604020202020204" pitchFamily="34" charset="0"/>
              </a:rPr>
              <a:t>或</a:t>
            </a:r>
          </a:p>
        </p:txBody>
      </p:sp>
      <p:sp>
        <p:nvSpPr>
          <p:cNvPr id="52232" name="Text Box 8">
            <a:extLst>
              <a:ext uri="{FF2B5EF4-FFF2-40B4-BE49-F238E27FC236}">
                <a16:creationId xmlns:a16="http://schemas.microsoft.com/office/drawing/2014/main" id="{337F761C-C6EE-4EFC-ABE8-91A7A6DC0801}"/>
              </a:ext>
            </a:extLst>
          </p:cNvPr>
          <p:cNvSpPr txBox="1">
            <a:spLocks noChangeArrowheads="1"/>
          </p:cNvSpPr>
          <p:nvPr/>
        </p:nvSpPr>
        <p:spPr bwMode="auto">
          <a:xfrm>
            <a:off x="323850" y="4581525"/>
            <a:ext cx="8245475" cy="854075"/>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latin typeface="黑体" panose="02010609060101010101" pitchFamily="49" charset="-122"/>
              </a:rPr>
              <a:t>式中</a:t>
            </a:r>
            <a:r>
              <a:rPr lang="zh-CN" altLang="zh-CN" sz="2800" i="1" dirty="0">
                <a:latin typeface="Times New Roman" panose="02020603050405020304" pitchFamily="18" charset="0"/>
              </a:rPr>
              <a:t>a</a:t>
            </a:r>
            <a:r>
              <a:rPr lang="zh-CN" altLang="zh-CN" sz="2800" dirty="0">
                <a:latin typeface="黑体" panose="02010609060101010101" pitchFamily="49" charset="-122"/>
              </a:rPr>
              <a:t>,</a:t>
            </a:r>
            <a:r>
              <a:rPr lang="zh-CN" altLang="zh-CN" sz="2800" i="1" dirty="0">
                <a:latin typeface="Times New Roman" panose="02020603050405020304" pitchFamily="18" charset="0"/>
              </a:rPr>
              <a:t>b</a:t>
            </a:r>
            <a:r>
              <a:rPr lang="zh-CN" altLang="zh-CN" sz="2800" dirty="0">
                <a:latin typeface="黑体" panose="02010609060101010101" pitchFamily="49" charset="-122"/>
              </a:rPr>
              <a:t>,</a:t>
            </a:r>
            <a:r>
              <a:rPr lang="zh-CN" altLang="zh-CN" sz="2800" i="1" dirty="0">
                <a:latin typeface="Times New Roman" panose="02020603050405020304" pitchFamily="18" charset="0"/>
              </a:rPr>
              <a:t>c</a:t>
            </a:r>
            <a:r>
              <a:rPr lang="zh-CN" altLang="zh-CN" sz="2800" dirty="0">
                <a:latin typeface="黑体" panose="02010609060101010101" pitchFamily="49" charset="-122"/>
              </a:rPr>
              <a:t>,</a:t>
            </a:r>
            <a:r>
              <a:rPr lang="zh-CN" altLang="zh-CN" sz="2800" i="1" dirty="0">
                <a:latin typeface="Times New Roman" panose="02020603050405020304" pitchFamily="18" charset="0"/>
              </a:rPr>
              <a:t>c’</a:t>
            </a:r>
            <a:r>
              <a:rPr lang="zh-CN" altLang="zh-CN" sz="2800" dirty="0">
                <a:latin typeface="黑体" panose="02010609060101010101" pitchFamily="49" charset="-122"/>
              </a:rPr>
              <a:t>,</a:t>
            </a:r>
            <a:r>
              <a:rPr lang="zh-CN" altLang="zh-CN" sz="4000" baseline="4000" dirty="0">
                <a:latin typeface="黑体" panose="02010609060101010101" pitchFamily="49" charset="-122"/>
              </a:rPr>
              <a:t>...</a:t>
            </a:r>
            <a:r>
              <a:rPr lang="zh-CN" altLang="zh-CN" sz="2800" dirty="0">
                <a:latin typeface="黑体" panose="02010609060101010101" pitchFamily="49" charset="-122"/>
              </a:rPr>
              <a:t> 是经验常数，由各种物质本身的特性决定，可从热力学数据表中查找。</a:t>
            </a:r>
          </a:p>
        </p:txBody>
      </p:sp>
      <p:graphicFrame>
        <p:nvGraphicFramePr>
          <p:cNvPr id="52233" name="Object 9">
            <a:extLst>
              <a:ext uri="{FF2B5EF4-FFF2-40B4-BE49-F238E27FC236}">
                <a16:creationId xmlns:a16="http://schemas.microsoft.com/office/drawing/2014/main" id="{8F6AD9DA-D6AF-4051-9811-49EF2F78E5FB}"/>
              </a:ext>
            </a:extLst>
          </p:cNvPr>
          <p:cNvGraphicFramePr>
            <a:graphicFrameLocks noGrp="1" noChangeAspect="1"/>
          </p:cNvGraphicFramePr>
          <p:nvPr>
            <p:ph idx="1"/>
          </p:nvPr>
        </p:nvGraphicFramePr>
        <p:xfrm>
          <a:off x="1692275" y="5516563"/>
          <a:ext cx="5113338" cy="792162"/>
        </p:xfrm>
        <a:graphic>
          <a:graphicData uri="http://schemas.openxmlformats.org/presentationml/2006/ole">
            <mc:AlternateContent xmlns:mc="http://schemas.openxmlformats.org/markup-compatibility/2006">
              <mc:Choice xmlns:v="urn:schemas-microsoft-com:vml" Requires="v">
                <p:oleObj spid="_x0000_s30897" r:id="rId5" imgW="1802153" imgH="355609" progId="Equation.DSMT4">
                  <p:embed/>
                </p:oleObj>
              </mc:Choice>
              <mc:Fallback>
                <p:oleObj r:id="rId5" imgW="1802153" imgH="355609" progId="Equation.DSMT4">
                  <p:embed/>
                  <p:pic>
                    <p:nvPicPr>
                      <p:cNvPr id="52233" name="Object 9">
                        <a:extLst>
                          <a:ext uri="{FF2B5EF4-FFF2-40B4-BE49-F238E27FC236}">
                            <a16:creationId xmlns:a16="http://schemas.microsoft.com/office/drawing/2014/main" id="{8F6AD9DA-D6AF-4051-9811-49EF2F78E5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5516563"/>
                        <a:ext cx="5113338" cy="792162"/>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矩形 9">
            <a:extLst>
              <a:ext uri="{FF2B5EF4-FFF2-40B4-BE49-F238E27FC236}">
                <a16:creationId xmlns:a16="http://schemas.microsoft.com/office/drawing/2014/main" id="{32078E82-C82A-4049-938F-BD635C8F0069}"/>
              </a:ext>
            </a:extLst>
          </p:cNvPr>
          <p:cNvSpPr>
            <a:spLocks noChangeArrowheads="1"/>
          </p:cNvSpPr>
          <p:nvPr/>
        </p:nvSpPr>
        <p:spPr bwMode="auto">
          <a:xfrm>
            <a:off x="2387600" y="3916363"/>
            <a:ext cx="4683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b="1" i="1" dirty="0">
                <a:solidFill>
                  <a:srgbClr val="FF0000"/>
                </a:solidFill>
                <a:latin typeface="Times New Roman" panose="02020603050405020304" pitchFamily="18" charset="0"/>
              </a:rPr>
              <a:t>C</a:t>
            </a:r>
            <a:r>
              <a:rPr lang="zh-CN" altLang="zh-CN" b="1" i="1" baseline="-25000" dirty="0">
                <a:solidFill>
                  <a:srgbClr val="FF0000"/>
                </a:solidFill>
                <a:latin typeface="Times New Roman" panose="02020603050405020304" pitchFamily="18" charset="0"/>
              </a:rPr>
              <a:t>p</a:t>
            </a:r>
            <a:r>
              <a:rPr lang="en-US" altLang="zh-CN" b="1" i="1" baseline="-25000" dirty="0">
                <a:solidFill>
                  <a:srgbClr val="FF0000"/>
                </a:solidFill>
                <a:latin typeface="Times New Roman" panose="02020603050405020304" pitchFamily="18" charset="0"/>
              </a:rPr>
              <a:t>,m</a:t>
            </a:r>
            <a:r>
              <a:rPr lang="zh-CN" altLang="zh-CN" b="1" i="1" baseline="-25000" dirty="0">
                <a:solidFill>
                  <a:srgbClr val="FF0000"/>
                </a:solidFill>
                <a:latin typeface="Times New Roman" panose="02020603050405020304" pitchFamily="18" charset="0"/>
              </a:rPr>
              <a:t> = </a:t>
            </a:r>
            <a:r>
              <a:rPr lang="en-US" altLang="zh-CN" b="1" i="1" dirty="0" err="1">
                <a:solidFill>
                  <a:srgbClr val="FF0000"/>
                </a:solidFill>
                <a:latin typeface="Times New Roman" panose="02020603050405020304" pitchFamily="18" charset="0"/>
              </a:rPr>
              <a:t>a+b</a:t>
            </a:r>
            <a:r>
              <a:rPr lang="en-US" altLang="zh-CN" b="1" i="1" dirty="0">
                <a:solidFill>
                  <a:srgbClr val="FF0000"/>
                </a:solidFill>
                <a:latin typeface="Times New Roman" panose="02020603050405020304" pitchFamily="18" charset="0"/>
                <a:cs typeface="Times New Roman" panose="02020603050405020304" pitchFamily="18" charset="0"/>
              </a:rPr>
              <a:t>'</a:t>
            </a:r>
            <a:r>
              <a:rPr lang="en-US" altLang="zh-CN" b="1" dirty="0">
                <a:solidFill>
                  <a:srgbClr val="FF0000"/>
                </a:solidFill>
                <a:latin typeface="Times New Roman" panose="02020603050405020304" pitchFamily="18" charset="0"/>
              </a:rPr>
              <a:t>/</a:t>
            </a:r>
            <a:r>
              <a:rPr lang="en-US" altLang="zh-CN" b="1" i="1" dirty="0" err="1">
                <a:solidFill>
                  <a:srgbClr val="FF0000"/>
                </a:solidFill>
                <a:latin typeface="Times New Roman" panose="02020603050405020304" pitchFamily="18" charset="0"/>
              </a:rPr>
              <a:t>T+c</a:t>
            </a:r>
            <a:r>
              <a:rPr lang="en-US" altLang="zh-CN" b="1" i="1" dirty="0">
                <a:solidFill>
                  <a:srgbClr val="FF0000"/>
                </a:solidFill>
                <a:latin typeface="Times New Roman" panose="02020603050405020304" pitchFamily="18" charset="0"/>
                <a:cs typeface="Times New Roman" panose="02020603050405020304" pitchFamily="18" charset="0"/>
              </a:rPr>
              <a:t>"</a:t>
            </a:r>
            <a:r>
              <a:rPr lang="en-US" altLang="zh-CN" b="1" dirty="0">
                <a:solidFill>
                  <a:srgbClr val="FF0000"/>
                </a:solidFill>
                <a:latin typeface="Times New Roman" panose="02020603050405020304" pitchFamily="18" charset="0"/>
              </a:rPr>
              <a:t>/</a:t>
            </a:r>
            <a:r>
              <a:rPr lang="en-US" altLang="zh-CN" b="1" i="1" dirty="0">
                <a:solidFill>
                  <a:srgbClr val="FF0000"/>
                </a:solidFill>
                <a:latin typeface="Times New Roman" panose="02020603050405020304" pitchFamily="18" charset="0"/>
              </a:rPr>
              <a:t>T </a:t>
            </a:r>
            <a:r>
              <a:rPr lang="en-US" altLang="zh-CN" b="1" i="1" baseline="30000" dirty="0">
                <a:solidFill>
                  <a:srgbClr val="FF0000"/>
                </a:solidFill>
                <a:latin typeface="Times New Roman" panose="02020603050405020304" pitchFamily="18" charset="0"/>
              </a:rPr>
              <a:t>2</a:t>
            </a:r>
            <a:r>
              <a:rPr lang="en-US" altLang="zh-CN" b="1" dirty="0">
                <a:solidFill>
                  <a:srgbClr val="FF0000"/>
                </a:solidFill>
                <a:latin typeface="Times New Roman" panose="02020603050405020304" pitchFamily="18" charset="0"/>
              </a:rPr>
              <a:t>+</a:t>
            </a:r>
            <a:r>
              <a:rPr lang="en-US" altLang="zh-CN" b="1" dirty="0">
                <a:solidFill>
                  <a:srgbClr val="FF0000"/>
                </a:solidFill>
                <a:latin typeface="Times New Roman" panose="02020603050405020304" pitchFamily="18" charset="0"/>
                <a:sym typeface="Symbol" panose="05050102010706020507" pitchFamily="18" charset="2"/>
              </a:rPr>
              <a:t></a:t>
            </a:r>
            <a:endParaRPr lang="zh-CN" altLang="zh-CN" b="1" dirty="0">
              <a:solidFill>
                <a:srgbClr val="FF0000"/>
              </a:solidFill>
              <a:latin typeface="Times New Roman" panose="02020603050405020304" pitchFamily="18" charset="0"/>
            </a:endParaRPr>
          </a:p>
        </p:txBody>
      </p:sp>
      <p:sp>
        <p:nvSpPr>
          <p:cNvPr id="12" name="Rectangle 2">
            <a:extLst>
              <a:ext uri="{FF2B5EF4-FFF2-40B4-BE49-F238E27FC236}">
                <a16:creationId xmlns:a16="http://schemas.microsoft.com/office/drawing/2014/main" id="{5CA4DEC2-16EB-4E50-A573-3C0B8D8DE2E4}"/>
              </a:ext>
            </a:extLst>
          </p:cNvPr>
          <p:cNvSpPr>
            <a:spLocks noGrp="1" noChangeArrowheads="1"/>
          </p:cNvSpPr>
          <p:nvPr>
            <p:ph type="title"/>
          </p:nvPr>
        </p:nvSpPr>
        <p:spPr>
          <a:xfrm>
            <a:off x="862806" y="230981"/>
            <a:ext cx="6624638" cy="633412"/>
          </a:xfrm>
        </p:spPr>
        <p:txBody>
          <a:bodyPr/>
          <a:lstStyle/>
          <a:p>
            <a:pPr eaLnBrk="1" hangingPunct="1"/>
            <a:r>
              <a:rPr lang="zh-CN" altLang="zh-CN" sz="3600" i="1" dirty="0">
                <a:latin typeface="黑体" panose="02010609060101010101" pitchFamily="49" charset="-122"/>
              </a:rPr>
              <a:t> </a:t>
            </a:r>
            <a:r>
              <a:rPr lang="zh-CN" altLang="zh-CN" sz="3600" b="1" dirty="0">
                <a:latin typeface="黑体" panose="02010609060101010101" pitchFamily="49" charset="-122"/>
                <a:ea typeface="黑体" panose="02010609060101010101" pitchFamily="49" charset="-122"/>
              </a:rPr>
              <a:t>热容 （heat capacity</a:t>
            </a:r>
            <a:r>
              <a:rPr lang="zh-CN" altLang="zh-CN" sz="3600" dirty="0">
                <a:latin typeface="黑体" panose="02010609060101010101" pitchFamily="49" charset="-122"/>
                <a:ea typeface="黑体"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strips(downRight)">
                                      <p:cBhvr>
                                        <p:cTn id="7" dur="500"/>
                                        <p:tgtEl>
                                          <p:spTgt spid="52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2226"/>
                                        </p:tgtEl>
                                        <p:attrNameLst>
                                          <p:attrName>style.visibility</p:attrName>
                                        </p:attrNameLst>
                                      </p:cBhvr>
                                      <p:to>
                                        <p:strVal val="visible"/>
                                      </p:to>
                                    </p:set>
                                    <p:animEffect transition="in" filter="strips(downRight)">
                                      <p:cBhvr>
                                        <p:cTn id="12" dur="500"/>
                                        <p:tgtEl>
                                          <p:spTgt spid="522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52229"/>
                                        </p:tgtEl>
                                        <p:attrNameLst>
                                          <p:attrName>style.visibility</p:attrName>
                                        </p:attrNameLst>
                                      </p:cBhvr>
                                      <p:to>
                                        <p:strVal val="visible"/>
                                      </p:to>
                                    </p:set>
                                    <p:animEffect transition="in" filter="strips(downRight)">
                                      <p:cBhvr>
                                        <p:cTn id="17" dur="500"/>
                                        <p:tgtEl>
                                          <p:spTgt spid="522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2231"/>
                                        </p:tgtEl>
                                        <p:attrNameLst>
                                          <p:attrName>style.visibility</p:attrName>
                                        </p:attrNameLst>
                                      </p:cBhvr>
                                      <p:to>
                                        <p:strVal val="visible"/>
                                      </p:to>
                                    </p:set>
                                    <p:animEffect transition="in" filter="strips(downRight)">
                                      <p:cBhvr>
                                        <p:cTn id="27" dur="500"/>
                                        <p:tgtEl>
                                          <p:spTgt spid="522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2232"/>
                                        </p:tgtEl>
                                        <p:attrNameLst>
                                          <p:attrName>style.visibility</p:attrName>
                                        </p:attrNameLst>
                                      </p:cBhvr>
                                      <p:to>
                                        <p:strVal val="visible"/>
                                      </p:to>
                                    </p:set>
                                    <p:animEffect transition="in" filter="strips(downRight)">
                                      <p:cBhvr>
                                        <p:cTn id="32" dur="500"/>
                                        <p:tgtEl>
                                          <p:spTgt spid="522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2233"/>
                                        </p:tgtEl>
                                        <p:attrNameLst>
                                          <p:attrName>style.visibility</p:attrName>
                                        </p:attrNameLst>
                                      </p:cBhvr>
                                      <p:to>
                                        <p:strVal val="visible"/>
                                      </p:to>
                                    </p:set>
                                    <p:animEffect transition="in" filter="wipe(left)">
                                      <p:cBhvr>
                                        <p:cTn id="37" dur="5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8" grpId="0"/>
      <p:bldP spid="52231" grpId="0"/>
      <p:bldP spid="52232"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A6FF653-7E08-49EB-A585-5C9041E20CC4}"/>
              </a:ext>
            </a:extLst>
          </p:cNvPr>
          <p:cNvSpPr txBox="1"/>
          <p:nvPr/>
        </p:nvSpPr>
        <p:spPr>
          <a:xfrm>
            <a:off x="2844592" y="2734418"/>
            <a:ext cx="2037737" cy="710387"/>
          </a:xfrm>
          <a:prstGeom prst="rect">
            <a:avLst/>
          </a:prstGeom>
          <a:noFill/>
        </p:spPr>
        <p:txBody>
          <a:bodyPr wrap="none">
            <a:spAutoFit/>
            <a:scene3d>
              <a:camera prst="orthographicFront"/>
              <a:lightRig rig="threePt" dir="t"/>
            </a:scene3d>
            <a:sp3d contourW="12700"/>
          </a:bodyPr>
          <a:lstStyle/>
          <a:p>
            <a:pPr>
              <a:lnSpc>
                <a:spcPct val="130000"/>
              </a:lnSpc>
              <a:defRPr/>
            </a:pPr>
            <a:r>
              <a:rPr lang="zh-CN" altLang="en-US" sz="3600" b="1"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知识总结</a:t>
            </a:r>
            <a:endParaRPr lang="zh-CN" altLang="en-US" sz="3600" b="1" dirty="0">
              <a:solidFill>
                <a:schemeClr val="tx1">
                  <a:lumMod val="75000"/>
                  <a:lumOff val="25000"/>
                </a:schemeClr>
              </a:solidFill>
              <a:latin typeface="黑体" panose="02010609060101010101" pitchFamily="49" charset="-122"/>
              <a:ea typeface="黑体" panose="02010609060101010101" pitchFamily="49" charset="-122"/>
              <a:cs typeface="+mn-ea"/>
              <a:sym typeface="+mn-lt"/>
            </a:endParaRPr>
          </a:p>
        </p:txBody>
      </p:sp>
      <p:cxnSp>
        <p:nvCxnSpPr>
          <p:cNvPr id="13" name="直接连接符 12">
            <a:extLst>
              <a:ext uri="{FF2B5EF4-FFF2-40B4-BE49-F238E27FC236}">
                <a16:creationId xmlns:a16="http://schemas.microsoft.com/office/drawing/2014/main" id="{F5DBF52C-CD7F-42C4-81EA-A881430F9B7E}"/>
              </a:ext>
            </a:extLst>
          </p:cNvPr>
          <p:cNvCxnSpPr>
            <a:cxnSpLocks/>
          </p:cNvCxnSpPr>
          <p:nvPr/>
        </p:nvCxnSpPr>
        <p:spPr>
          <a:xfrm>
            <a:off x="2956243" y="3502894"/>
            <a:ext cx="101441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7311D3D9-E61E-44C6-92D4-14DDBBABC4E6}"/>
              </a:ext>
            </a:extLst>
          </p:cNvPr>
          <p:cNvSpPr/>
          <p:nvPr/>
        </p:nvSpPr>
        <p:spPr>
          <a:xfrm>
            <a:off x="-4763" y="0"/>
            <a:ext cx="9148763" cy="191611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2E75B6"/>
              </a:solidFill>
              <a:cs typeface="+mn-ea"/>
              <a:sym typeface="+mn-lt"/>
            </a:endParaRPr>
          </a:p>
        </p:txBody>
      </p:sp>
      <p:sp>
        <p:nvSpPr>
          <p:cNvPr id="17" name="矩形 16">
            <a:extLst>
              <a:ext uri="{FF2B5EF4-FFF2-40B4-BE49-F238E27FC236}">
                <a16:creationId xmlns:a16="http://schemas.microsoft.com/office/drawing/2014/main" id="{748DE13D-BD44-4283-84E0-2B102D1180D8}"/>
              </a:ext>
            </a:extLst>
          </p:cNvPr>
          <p:cNvSpPr/>
          <p:nvPr/>
        </p:nvSpPr>
        <p:spPr>
          <a:xfrm>
            <a:off x="-4763" y="4962525"/>
            <a:ext cx="9148763" cy="191611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2E75B6"/>
              </a:solidFill>
              <a:cs typeface="+mn-ea"/>
              <a:sym typeface="+mn-lt"/>
            </a:endParaRPr>
          </a:p>
        </p:txBody>
      </p:sp>
      <p:pic>
        <p:nvPicPr>
          <p:cNvPr id="2" name="图片 1">
            <a:extLst>
              <a:ext uri="{FF2B5EF4-FFF2-40B4-BE49-F238E27FC236}">
                <a16:creationId xmlns:a16="http://schemas.microsoft.com/office/drawing/2014/main" id="{D463BD72-3A0A-45D1-A6A5-091AB0255150}"/>
              </a:ext>
            </a:extLst>
          </p:cNvPr>
          <p:cNvPicPr>
            <a:picLocks noChangeAspect="1"/>
          </p:cNvPicPr>
          <p:nvPr/>
        </p:nvPicPr>
        <p:blipFill>
          <a:blip r:embed="rId2"/>
          <a:stretch>
            <a:fillRect/>
          </a:stretch>
        </p:blipFill>
        <p:spPr>
          <a:xfrm>
            <a:off x="642518" y="2225675"/>
            <a:ext cx="1978445" cy="2279169"/>
          </a:xfrm>
          <a:prstGeom prst="rect">
            <a:avLst/>
          </a:prstGeom>
          <a:ln>
            <a:noFill/>
          </a:ln>
          <a:effectLst>
            <a:softEdge rad="112500"/>
          </a:effectLst>
        </p:spPr>
      </p:pic>
      <p:sp>
        <p:nvSpPr>
          <p:cNvPr id="8" name="矩形 7"/>
          <p:cNvSpPr/>
          <p:nvPr/>
        </p:nvSpPr>
        <p:spPr>
          <a:xfrm>
            <a:off x="3341802" y="3719822"/>
            <a:ext cx="3969356" cy="523220"/>
          </a:xfrm>
          <a:prstGeom prst="rect">
            <a:avLst/>
          </a:prstGeom>
        </p:spPr>
        <p:txBody>
          <a:bodyPr wrap="none">
            <a:spAutoFit/>
          </a:bodyPr>
          <a:lstStyle/>
          <a:p>
            <a:r>
              <a:rPr lang="zh-CN" altLang="zh-CN" sz="2800" i="1" dirty="0">
                <a:latin typeface="Times New Roman" panose="02020603050405020304" pitchFamily="18" charset="0"/>
                <a:ea typeface="黑体" panose="02010609060101010101" pitchFamily="49" charset="-122"/>
                <a:cs typeface="Times New Roman" panose="02020603050405020304" pitchFamily="18" charset="0"/>
              </a:rPr>
              <a:t>Q</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i="1" dirty="0">
                <a:latin typeface="Times New Roman" panose="02020603050405020304" pitchFamily="18" charset="0"/>
                <a:ea typeface="黑体" panose="02010609060101010101" pitchFamily="49" charset="-122"/>
                <a:cs typeface="Times New Roman" panose="02020603050405020304" pitchFamily="18" charset="0"/>
              </a:rPr>
              <a:t>W</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、Δ</a:t>
            </a:r>
            <a:r>
              <a:rPr lang="zh-CN" altLang="zh-CN" sz="2800" i="1" dirty="0">
                <a:latin typeface="Times New Roman" panose="02020603050405020304" pitchFamily="18" charset="0"/>
                <a:ea typeface="黑体" panose="02010609060101010101" pitchFamily="49" charset="-122"/>
                <a:cs typeface="Times New Roman" panose="02020603050405020304" pitchFamily="18" charset="0"/>
              </a:rPr>
              <a:t>U</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、Δ</a:t>
            </a:r>
            <a:r>
              <a:rPr lang="zh-CN" altLang="zh-CN" sz="2800" i="1" dirty="0" smtClean="0">
                <a:latin typeface="Times New Roman" panose="02020603050405020304" pitchFamily="18" charset="0"/>
                <a:ea typeface="黑体" panose="02010609060101010101" pitchFamily="49" charset="-122"/>
                <a:cs typeface="Times New Roman" panose="02020603050405020304" pitchFamily="18" charset="0"/>
              </a:rPr>
              <a:t>H</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的计算</a:t>
            </a:r>
            <a:endParaRPr lang="zh-CN" altLang="en-US" sz="2800" dirty="0">
              <a:latin typeface="Times New Roman" panose="02020603050405020304" pitchFamily="18" charset="0"/>
              <a:cs typeface="Times New Roman" panose="02020603050405020304" pitchFamily="18" charset="0"/>
            </a:endParaRPr>
          </a:p>
        </p:txBody>
      </p:sp>
      <p:sp>
        <p:nvSpPr>
          <p:cNvPr id="9" name="Text Box 4">
            <a:extLst>
              <a:ext uri="{FF2B5EF4-FFF2-40B4-BE49-F238E27FC236}">
                <a16:creationId xmlns:a16="http://schemas.microsoft.com/office/drawing/2014/main" id="{575F007E-8F1C-409C-BE4B-A148EEFA06BE}"/>
              </a:ext>
            </a:extLst>
          </p:cNvPr>
          <p:cNvSpPr txBox="1">
            <a:spLocks noChangeArrowheads="1"/>
          </p:cNvSpPr>
          <p:nvPr/>
        </p:nvSpPr>
        <p:spPr bwMode="auto">
          <a:xfrm>
            <a:off x="2560955" y="5196396"/>
            <a:ext cx="548640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buFontTx/>
              <a:buNone/>
              <a:defRPr/>
            </a:pPr>
            <a:r>
              <a:rPr lang="zh-CN" altLang="en-US" sz="2000" dirty="0">
                <a:latin typeface="黑体" panose="02010609060101010101" pitchFamily="49" charset="-122"/>
                <a:ea typeface="黑体" panose="02010609060101010101" pitchFamily="49" charset="-122"/>
              </a:rPr>
              <a:t>授课人：洪旭佳 ┃ </a:t>
            </a:r>
            <a:r>
              <a:rPr lang="en-US" altLang="zh-CN" sz="2000" dirty="0">
                <a:latin typeface="+mn-lt"/>
                <a:ea typeface="黑体" panose="02010609060101010101" pitchFamily="49" charset="-122"/>
              </a:rPr>
              <a:t>hxuscnu@m.scnu.edu.cn </a:t>
            </a:r>
            <a:r>
              <a:rPr lang="en-US" altLang="zh-CN" sz="2000" dirty="0">
                <a:latin typeface="黑体" panose="02010609060101010101" pitchFamily="49" charset="-122"/>
                <a:ea typeface="黑体" panose="02010609060101010101" pitchFamily="49" charset="-122"/>
              </a:rPr>
              <a:t>              </a:t>
            </a:r>
          </a:p>
        </p:txBody>
      </p:sp>
      <p:sp>
        <p:nvSpPr>
          <p:cNvPr id="10" name="Freeform 7">
            <a:extLst>
              <a:ext uri="{FF2B5EF4-FFF2-40B4-BE49-F238E27FC236}">
                <a16:creationId xmlns:a16="http://schemas.microsoft.com/office/drawing/2014/main" id="{03D65B13-AC5B-4844-97F2-B5167ABB9C18}"/>
              </a:ext>
            </a:extLst>
          </p:cNvPr>
          <p:cNvSpPr>
            <a:spLocks noEditPoints="1"/>
          </p:cNvSpPr>
          <p:nvPr/>
        </p:nvSpPr>
        <p:spPr bwMode="auto">
          <a:xfrm>
            <a:off x="2411730" y="5274183"/>
            <a:ext cx="252413" cy="252413"/>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solidFill>
          <a:ln>
            <a:noFill/>
          </a:ln>
        </p:spPr>
        <p:txBody>
          <a:bodyPr lIns="68563" tIns="34281" rIns="68563" bIns="34281"/>
          <a:lstStyle/>
          <a:p>
            <a:pPr>
              <a:defRPr/>
            </a:pPr>
            <a:endParaRPr lang="zh-CN" altLang="en-US">
              <a:solidFill>
                <a:schemeClr val="bg1"/>
              </a:solidFill>
              <a:cs typeface="+mn-ea"/>
              <a:sym typeface="+mn-lt"/>
            </a:endParaRPr>
          </a:p>
        </p:txBody>
      </p:sp>
    </p:spTree>
    <p:extLst>
      <p:ext uri="{BB962C8B-B14F-4D97-AF65-F5344CB8AC3E}">
        <p14:creationId xmlns:p14="http://schemas.microsoft.com/office/powerpoint/2010/main" val="32886187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BAEAD3B-D5AE-4685-9608-B84E4C0F5815}"/>
              </a:ext>
            </a:extLst>
          </p:cNvPr>
          <p:cNvGraphicFramePr>
            <a:graphicFrameLocks noGrp="1" noChangeAspect="1"/>
          </p:cNvGraphicFramePr>
          <p:nvPr>
            <p:ph sz="half" idx="1"/>
            <p:extLst>
              <p:ext uri="{D42A27DB-BD31-4B8C-83A1-F6EECF244321}">
                <p14:modId xmlns:p14="http://schemas.microsoft.com/office/powerpoint/2010/main" val="3070640489"/>
              </p:ext>
            </p:extLst>
          </p:nvPr>
        </p:nvGraphicFramePr>
        <p:xfrm>
          <a:off x="4910529" y="3567402"/>
          <a:ext cx="3270925" cy="736032"/>
        </p:xfrm>
        <a:graphic>
          <a:graphicData uri="http://schemas.openxmlformats.org/presentationml/2006/ole">
            <mc:AlternateContent xmlns:mc="http://schemas.openxmlformats.org/markup-compatibility/2006">
              <mc:Choice xmlns:v="urn:schemas-microsoft-com:vml" Requires="v">
                <p:oleObj spid="_x0000_s42086" r:id="rId3" imgW="1814842" imgH="355609" progId="Equation.DSMT4">
                  <p:embed/>
                </p:oleObj>
              </mc:Choice>
              <mc:Fallback>
                <p:oleObj r:id="rId3" imgW="1814842" imgH="355609" progId="Equation.DSMT4">
                  <p:embed/>
                  <p:pic>
                    <p:nvPicPr>
                      <p:cNvPr id="51203" name="Object 3">
                        <a:extLst>
                          <a:ext uri="{FF2B5EF4-FFF2-40B4-BE49-F238E27FC236}">
                            <a16:creationId xmlns:a16="http://schemas.microsoft.com/office/drawing/2014/main" id="{9BAEAD3B-D5AE-4685-9608-B84E4C0F5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529" y="3567402"/>
                        <a:ext cx="3270925" cy="736032"/>
                      </a:xfrm>
                      <a:prstGeom prst="rect">
                        <a:avLst/>
                      </a:prstGeom>
                      <a:noFill/>
                      <a:ln>
                        <a:noFill/>
                      </a:ln>
                      <a:effectLst/>
                      <a:extLst/>
                    </p:spPr>
                  </p:pic>
                </p:oleObj>
              </mc:Fallback>
            </mc:AlternateContent>
          </a:graphicData>
        </a:graphic>
      </p:graphicFrame>
      <p:graphicFrame>
        <p:nvGraphicFramePr>
          <p:cNvPr id="5" name="Object 12">
            <a:extLst>
              <a:ext uri="{FF2B5EF4-FFF2-40B4-BE49-F238E27FC236}">
                <a16:creationId xmlns:a16="http://schemas.microsoft.com/office/drawing/2014/main" id="{D171B738-0202-4E6D-9C07-1DA5E6621CDA}"/>
              </a:ext>
            </a:extLst>
          </p:cNvPr>
          <p:cNvGraphicFramePr>
            <a:graphicFrameLocks noChangeAspect="1"/>
          </p:cNvGraphicFramePr>
          <p:nvPr>
            <p:extLst>
              <p:ext uri="{D42A27DB-BD31-4B8C-83A1-F6EECF244321}">
                <p14:modId xmlns:p14="http://schemas.microsoft.com/office/powerpoint/2010/main" val="3802174984"/>
              </p:ext>
            </p:extLst>
          </p:nvPr>
        </p:nvGraphicFramePr>
        <p:xfrm>
          <a:off x="4912521" y="5479152"/>
          <a:ext cx="3372689" cy="792888"/>
        </p:xfrm>
        <a:graphic>
          <a:graphicData uri="http://schemas.openxmlformats.org/presentationml/2006/ole">
            <mc:AlternateContent xmlns:mc="http://schemas.openxmlformats.org/markup-compatibility/2006">
              <mc:Choice xmlns:v="urn:schemas-microsoft-com:vml" Requires="v">
                <p:oleObj spid="_x0000_s42087" r:id="rId5" imgW="1802153" imgH="355609" progId="Equation.DSMT4">
                  <p:embed/>
                </p:oleObj>
              </mc:Choice>
              <mc:Fallback>
                <p:oleObj r:id="rId5" imgW="1802153" imgH="355609" progId="Equation.DSMT4">
                  <p:embed/>
                  <p:pic>
                    <p:nvPicPr>
                      <p:cNvPr id="51212" name="Object 12">
                        <a:extLst>
                          <a:ext uri="{FF2B5EF4-FFF2-40B4-BE49-F238E27FC236}">
                            <a16:creationId xmlns:a16="http://schemas.microsoft.com/office/drawing/2014/main" id="{D171B738-0202-4E6D-9C07-1DA5E6621C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2521" y="5479152"/>
                        <a:ext cx="3372689" cy="792888"/>
                      </a:xfrm>
                      <a:prstGeom prst="rect">
                        <a:avLst/>
                      </a:prstGeom>
                      <a:noFill/>
                      <a:ln>
                        <a:noFill/>
                      </a:ln>
                      <a:effectLst/>
                      <a:extLst/>
                    </p:spPr>
                  </p:pic>
                </p:oleObj>
              </mc:Fallback>
            </mc:AlternateContent>
          </a:graphicData>
        </a:graphic>
      </p:graphicFrame>
      <p:sp>
        <p:nvSpPr>
          <p:cNvPr id="8" name="Rectangle 5">
            <a:extLst>
              <a:ext uri="{FF2B5EF4-FFF2-40B4-BE49-F238E27FC236}">
                <a16:creationId xmlns:a16="http://schemas.microsoft.com/office/drawing/2014/main" id="{3B6C33C3-0D3B-492F-BB59-856560BC3532}"/>
              </a:ext>
            </a:extLst>
          </p:cNvPr>
          <p:cNvSpPr>
            <a:spLocks noChangeArrowheads="1"/>
          </p:cNvSpPr>
          <p:nvPr/>
        </p:nvSpPr>
        <p:spPr bwMode="auto">
          <a:xfrm>
            <a:off x="433000" y="4749243"/>
            <a:ext cx="4092347" cy="830997"/>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2400" b="1" dirty="0">
                <a:solidFill>
                  <a:srgbClr val="FF0000"/>
                </a:solidFill>
                <a:latin typeface="Times New Roman" panose="02020603050405020304" pitchFamily="18" charset="0"/>
              </a:rPr>
              <a:t>△</a:t>
            </a:r>
            <a:r>
              <a:rPr lang="zh-CN" altLang="zh-CN" sz="2400" b="1" i="1" dirty="0">
                <a:solidFill>
                  <a:srgbClr val="FF0000"/>
                </a:solidFill>
                <a:latin typeface="Times New Roman" panose="02020603050405020304" pitchFamily="18" charset="0"/>
              </a:rPr>
              <a:t>H</a:t>
            </a:r>
            <a:r>
              <a:rPr lang="zh-CN" altLang="zh-CN" sz="2400" b="1" dirty="0">
                <a:solidFill>
                  <a:srgbClr val="FF0000"/>
                </a:solidFill>
                <a:latin typeface="Times New Roman" panose="02020603050405020304" pitchFamily="18" charset="0"/>
              </a:rPr>
              <a:t>  = △</a:t>
            </a:r>
            <a:r>
              <a:rPr lang="zh-CN" altLang="zh-CN" sz="2400" b="1" i="1" dirty="0">
                <a:solidFill>
                  <a:srgbClr val="FF0000"/>
                </a:solidFill>
                <a:latin typeface="Times New Roman" panose="02020603050405020304" pitchFamily="18" charset="0"/>
              </a:rPr>
              <a:t>U</a:t>
            </a:r>
            <a:r>
              <a:rPr lang="zh-CN" altLang="zh-CN" sz="2400" b="1" dirty="0">
                <a:solidFill>
                  <a:srgbClr val="FF0000"/>
                </a:solidFill>
                <a:latin typeface="Times New Roman" panose="02020603050405020304" pitchFamily="18" charset="0"/>
              </a:rPr>
              <a:t> + △(</a:t>
            </a:r>
            <a:r>
              <a:rPr lang="zh-CN" altLang="zh-CN" sz="2400" b="1" i="1" dirty="0">
                <a:solidFill>
                  <a:srgbClr val="FF0000"/>
                </a:solidFill>
                <a:latin typeface="Times New Roman" panose="02020603050405020304" pitchFamily="18" charset="0"/>
              </a:rPr>
              <a:t>PV</a:t>
            </a:r>
            <a:r>
              <a:rPr lang="zh-CN" altLang="zh-CN" sz="2400" b="1" dirty="0">
                <a:solidFill>
                  <a:srgbClr val="FF0000"/>
                </a:solidFill>
                <a:latin typeface="Times New Roman" panose="02020603050405020304" pitchFamily="18" charset="0"/>
              </a:rPr>
              <a:t>)</a:t>
            </a:r>
          </a:p>
          <a:p>
            <a:pPr eaLnBrk="1" hangingPunct="1"/>
            <a:r>
              <a:rPr lang="zh-CN" altLang="zh-CN" sz="2400" b="1" dirty="0">
                <a:solidFill>
                  <a:srgbClr val="FF0000"/>
                </a:solidFill>
                <a:latin typeface="Times New Roman" panose="02020603050405020304" pitchFamily="18" charset="0"/>
              </a:rPr>
              <a:t>         = △</a:t>
            </a:r>
            <a:r>
              <a:rPr lang="zh-CN" altLang="zh-CN" sz="2400" b="1" i="1" dirty="0">
                <a:solidFill>
                  <a:srgbClr val="FF0000"/>
                </a:solidFill>
                <a:latin typeface="Times New Roman" panose="02020603050405020304" pitchFamily="18" charset="0"/>
              </a:rPr>
              <a:t>U </a:t>
            </a:r>
            <a:r>
              <a:rPr lang="zh-CN" altLang="zh-CN" sz="2400" b="1" dirty="0">
                <a:solidFill>
                  <a:srgbClr val="FF0000"/>
                </a:solidFill>
                <a:latin typeface="Times New Roman" panose="02020603050405020304" pitchFamily="18" charset="0"/>
              </a:rPr>
              <a:t>+ </a:t>
            </a:r>
            <a:r>
              <a:rPr lang="zh-CN" altLang="zh-CN" sz="2400" b="1" i="1" dirty="0">
                <a:solidFill>
                  <a:srgbClr val="FF0000"/>
                </a:solidFill>
                <a:latin typeface="Times New Roman" panose="02020603050405020304" pitchFamily="18" charset="0"/>
              </a:rPr>
              <a:t>P</a:t>
            </a:r>
            <a:r>
              <a:rPr lang="zh-CN" altLang="zh-CN" sz="2400" b="1" dirty="0">
                <a:solidFill>
                  <a:srgbClr val="FF0000"/>
                </a:solidFill>
                <a:latin typeface="Times New Roman" panose="02020603050405020304" pitchFamily="18" charset="0"/>
              </a:rPr>
              <a:t>(△</a:t>
            </a:r>
            <a:r>
              <a:rPr lang="zh-CN" altLang="zh-CN" sz="2400" b="1" i="1" dirty="0">
                <a:solidFill>
                  <a:srgbClr val="FF0000"/>
                </a:solidFill>
                <a:latin typeface="Times New Roman" panose="02020603050405020304" pitchFamily="18" charset="0"/>
              </a:rPr>
              <a:t>V</a:t>
            </a:r>
            <a:r>
              <a:rPr lang="zh-CN" altLang="zh-CN" sz="2400" b="1" dirty="0">
                <a:solidFill>
                  <a:srgbClr val="FF0000"/>
                </a:solidFill>
                <a:latin typeface="Times New Roman" panose="02020603050405020304" pitchFamily="18" charset="0"/>
              </a:rPr>
              <a:t>) + </a:t>
            </a:r>
            <a:r>
              <a:rPr lang="zh-CN" altLang="zh-CN" sz="2400" b="1" i="1" dirty="0">
                <a:solidFill>
                  <a:srgbClr val="FF0000"/>
                </a:solidFill>
                <a:latin typeface="Times New Roman" panose="02020603050405020304" pitchFamily="18" charset="0"/>
              </a:rPr>
              <a:t>V</a:t>
            </a:r>
            <a:r>
              <a:rPr lang="zh-CN" altLang="zh-CN" sz="2400" b="1" dirty="0">
                <a:solidFill>
                  <a:srgbClr val="FF0000"/>
                </a:solidFill>
                <a:latin typeface="Times New Roman" panose="02020603050405020304" pitchFamily="18" charset="0"/>
              </a:rPr>
              <a:t>△</a:t>
            </a:r>
            <a:r>
              <a:rPr lang="zh-CN" altLang="zh-CN" sz="2400" b="1" i="1" dirty="0">
                <a:solidFill>
                  <a:srgbClr val="FF0000"/>
                </a:solidFill>
                <a:latin typeface="Times New Roman" panose="02020603050405020304" pitchFamily="18" charset="0"/>
              </a:rPr>
              <a:t>P</a:t>
            </a:r>
          </a:p>
        </p:txBody>
      </p:sp>
      <p:sp>
        <p:nvSpPr>
          <p:cNvPr id="9" name="矩形 8"/>
          <p:cNvSpPr/>
          <p:nvPr/>
        </p:nvSpPr>
        <p:spPr>
          <a:xfrm>
            <a:off x="293773" y="2019304"/>
            <a:ext cx="1792093" cy="461665"/>
          </a:xfrm>
          <a:prstGeom prst="rect">
            <a:avLst/>
          </a:prstGeom>
        </p:spPr>
        <p:txBody>
          <a:bodyPr wrap="none">
            <a:spAutoFit/>
          </a:bodyPr>
          <a:lstStyle/>
          <a:p>
            <a:pPr algn="ctr"/>
            <a:r>
              <a:rPr lang="zh-CN" altLang="zh-CN" sz="2400" b="1" dirty="0">
                <a:latin typeface="Times New Roman" panose="02020603050405020304" pitchFamily="18" charset="0"/>
                <a:cs typeface="Times New Roman" panose="02020603050405020304" pitchFamily="18" charset="0"/>
              </a:rPr>
              <a:t>δ</a:t>
            </a:r>
            <a:r>
              <a:rPr lang="zh-CN" altLang="zh-CN" sz="2400" b="1" i="1" dirty="0" smtClean="0">
                <a:latin typeface="Times New Roman" panose="02020603050405020304" pitchFamily="18" charset="0"/>
                <a:cs typeface="Times New Roman" panose="02020603050405020304" pitchFamily="18" charset="0"/>
              </a:rPr>
              <a:t>W</a:t>
            </a:r>
            <a:r>
              <a:rPr lang="en-US" altLang="zh-CN" sz="2400" b="1" i="1" baseline="-25000" dirty="0">
                <a:latin typeface="Times New Roman" panose="02020603050405020304" pitchFamily="18" charset="0"/>
                <a:cs typeface="Times New Roman" panose="02020603050405020304" pitchFamily="18" charset="0"/>
              </a:rPr>
              <a:t>e</a:t>
            </a:r>
            <a:r>
              <a:rPr lang="zh-CN" altLang="zh-CN" sz="2400" b="1" dirty="0" smtClean="0">
                <a:latin typeface="Times New Roman" panose="02020603050405020304" pitchFamily="18" charset="0"/>
                <a:cs typeface="Times New Roman" panose="02020603050405020304" pitchFamily="18" charset="0"/>
              </a:rPr>
              <a:t> = </a:t>
            </a:r>
            <a:r>
              <a:rPr lang="zh-CN" altLang="zh-CN" sz="2400" b="1" dirty="0">
                <a:latin typeface="Times New Roman" panose="02020603050405020304" pitchFamily="18" charset="0"/>
                <a:cs typeface="Times New Roman" panose="02020603050405020304" pitchFamily="18" charset="0"/>
              </a:rPr>
              <a:t>-</a:t>
            </a:r>
            <a:r>
              <a:rPr lang="zh-CN" altLang="zh-CN" sz="2400" b="1" i="1" dirty="0">
                <a:latin typeface="Times New Roman" panose="02020603050405020304" pitchFamily="18" charset="0"/>
                <a:cs typeface="Times New Roman" panose="02020603050405020304" pitchFamily="18" charset="0"/>
              </a:rPr>
              <a:t>p</a:t>
            </a:r>
            <a:r>
              <a:rPr lang="zh-CN" altLang="zh-CN" sz="2400" b="1" baseline="-25000" dirty="0">
                <a:latin typeface="Times New Roman" panose="02020603050405020304" pitchFamily="18" charset="0"/>
                <a:cs typeface="Times New Roman" panose="02020603050405020304" pitchFamily="18" charset="0"/>
              </a:rPr>
              <a:t>e </a:t>
            </a:r>
            <a:r>
              <a:rPr lang="zh-CN" altLang="zh-CN" sz="2400" b="1" dirty="0">
                <a:latin typeface="Times New Roman" panose="02020603050405020304" pitchFamily="18" charset="0"/>
                <a:cs typeface="Times New Roman" panose="02020603050405020304" pitchFamily="18" charset="0"/>
              </a:rPr>
              <a:t>d</a:t>
            </a:r>
            <a:r>
              <a:rPr lang="zh-CN" altLang="zh-CN" sz="2400" b="1" i="1" dirty="0">
                <a:latin typeface="Times New Roman" panose="02020603050405020304" pitchFamily="18" charset="0"/>
                <a:cs typeface="Times New Roman" panose="02020603050405020304" pitchFamily="18" charset="0"/>
              </a:rPr>
              <a:t>V</a:t>
            </a:r>
          </a:p>
        </p:txBody>
      </p:sp>
      <p:grpSp>
        <p:nvGrpSpPr>
          <p:cNvPr id="10" name="组合 9"/>
          <p:cNvGrpSpPr/>
          <p:nvPr/>
        </p:nvGrpSpPr>
        <p:grpSpPr>
          <a:xfrm>
            <a:off x="2410033" y="1986799"/>
            <a:ext cx="1996027" cy="734753"/>
            <a:chOff x="2128933" y="5626815"/>
            <a:chExt cx="1996027" cy="734753"/>
          </a:xfrm>
        </p:grpSpPr>
        <mc:AlternateContent xmlns:mc="http://schemas.openxmlformats.org/markup-compatibility/2006" xmlns:a14="http://schemas.microsoft.com/office/drawing/2010/main">
          <mc:Choice Requires="a14">
            <p:sp>
              <p:nvSpPr>
                <p:cNvPr id="11" name="文本框 10"/>
                <p:cNvSpPr txBox="1"/>
                <p:nvPr/>
              </p:nvSpPr>
              <p:spPr>
                <a:xfrm>
                  <a:off x="2128933" y="5760720"/>
                  <a:ext cx="68743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𝑊</m:t>
                        </m:r>
                        <m:r>
                          <a:rPr lang="en-US" altLang="zh-CN" sz="2400" i="1" smtClean="0">
                            <a:latin typeface="Cambria Math" panose="02040503050406030204" pitchFamily="18" charset="0"/>
                          </a:rPr>
                          <m:t>=</m:t>
                        </m:r>
                      </m:oMath>
                    </m:oMathPara>
                  </a14:m>
                  <a:endParaRPr lang="zh-CN" altLang="en-US" sz="24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128933" y="5760720"/>
                  <a:ext cx="687432" cy="369332"/>
                </a:xfrm>
                <a:prstGeom prst="rect">
                  <a:avLst/>
                </a:prstGeom>
                <a:blipFill>
                  <a:blip r:embed="rId7"/>
                  <a:stretch>
                    <a:fillRect l="-9735" r="-354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F413CE79-8F17-4E53-ABF6-DBBAB7DE2A2F}"/>
                    </a:ext>
                  </a:extLst>
                </p:cNvPr>
                <p:cNvSpPr txBox="1"/>
                <p:nvPr/>
              </p:nvSpPr>
              <p:spPr>
                <a:xfrm>
                  <a:off x="3044825" y="5626815"/>
                  <a:ext cx="1080135" cy="7347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zh-CN" altLang="en-US" sz="2000" b="1" i="1">
                                <a:latin typeface="Cambria Math" panose="02040503050406030204" pitchFamily="18" charset="0"/>
                              </a:rPr>
                            </m:ctrlPr>
                          </m:naryPr>
                          <m:sub>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𝟏</m:t>
                                </m:r>
                              </m:sub>
                            </m:sSub>
                          </m:sub>
                          <m:sup>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𝟐</m:t>
                                </m:r>
                              </m:sub>
                            </m:sSub>
                          </m:sup>
                          <m:e>
                            <m:r>
                              <a:rPr lang="zh-CN" altLang="en-US" sz="2000" b="1" i="0">
                                <a:latin typeface="Cambria Math" panose="02040503050406030204" pitchFamily="18" charset="0"/>
                              </a:rPr>
                              <m:t>−</m:t>
                            </m:r>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𝑷</m:t>
                                </m:r>
                              </m:e>
                              <m:sub>
                                <m:r>
                                  <a:rPr lang="zh-CN" altLang="en-US" sz="2000" b="1" i="1">
                                    <a:latin typeface="Cambria Math" panose="02040503050406030204" pitchFamily="18" charset="0"/>
                                  </a:rPr>
                                  <m:t>𝒆</m:t>
                                </m:r>
                              </m:sub>
                            </m:sSub>
                            <m:r>
                              <a:rPr lang="zh-CN" altLang="en-US" sz="2000" b="1" i="0">
                                <a:latin typeface="Cambria Math" panose="02040503050406030204" pitchFamily="18" charset="0"/>
                              </a:rPr>
                              <m:t>ⅆ</m:t>
                            </m:r>
                            <m:r>
                              <a:rPr lang="zh-CN" altLang="en-US" sz="2000" b="1" i="1">
                                <a:latin typeface="Cambria Math" panose="02040503050406030204" pitchFamily="18" charset="0"/>
                              </a:rPr>
                              <m:t>𝑽</m:t>
                            </m:r>
                          </m:e>
                        </m:nary>
                      </m:oMath>
                    </m:oMathPara>
                  </a14:m>
                  <a:endParaRPr lang="zh-CN" altLang="en-US" sz="2000" b="1" dirty="0"/>
                </a:p>
              </p:txBody>
            </p:sp>
          </mc:Choice>
          <mc:Fallback xmlns="">
            <p:sp>
              <p:nvSpPr>
                <p:cNvPr id="17" name="文本框 16">
                  <a:extLst>
                    <a:ext uri="{FF2B5EF4-FFF2-40B4-BE49-F238E27FC236}">
                      <a16:creationId xmlns:a16="http://schemas.microsoft.com/office/drawing/2014/main" id="{F413CE79-8F17-4E53-ABF6-DBBAB7DE2A2F}"/>
                    </a:ext>
                  </a:extLst>
                </p:cNvPr>
                <p:cNvSpPr txBox="1">
                  <a:spLocks noRot="1" noChangeAspect="1" noMove="1" noResize="1" noEditPoints="1" noAdjustHandles="1" noChangeArrowheads="1" noChangeShapeType="1" noTextEdit="1"/>
                </p:cNvSpPr>
                <p:nvPr/>
              </p:nvSpPr>
              <p:spPr>
                <a:xfrm>
                  <a:off x="3044825" y="5626815"/>
                  <a:ext cx="1080135" cy="734753"/>
                </a:xfrm>
                <a:prstGeom prst="rect">
                  <a:avLst/>
                </a:prstGeom>
                <a:blipFill>
                  <a:blip r:embed="rId8"/>
                  <a:stretch>
                    <a:fillRect r="-17416"/>
                  </a:stretch>
                </a:blipFill>
              </p:spPr>
              <p:txBody>
                <a:bodyPr/>
                <a:lstStyle/>
                <a:p>
                  <a:r>
                    <a:rPr lang="zh-CN" altLang="en-US">
                      <a:noFill/>
                    </a:rPr>
                    <a:t> </a:t>
                  </a:r>
                </a:p>
              </p:txBody>
            </p:sp>
          </mc:Fallback>
        </mc:AlternateContent>
      </p:grpSp>
      <p:sp>
        <p:nvSpPr>
          <p:cNvPr id="17" name="矩形 16"/>
          <p:cNvSpPr/>
          <p:nvPr/>
        </p:nvSpPr>
        <p:spPr>
          <a:xfrm>
            <a:off x="2143938" y="235958"/>
            <a:ext cx="4687502" cy="523220"/>
          </a:xfrm>
          <a:prstGeom prst="rect">
            <a:avLst/>
          </a:prstGeom>
        </p:spPr>
        <p:txBody>
          <a:bodyPr wrap="none">
            <a:spAutoFit/>
          </a:bodyPr>
          <a:lstStyle/>
          <a:p>
            <a:r>
              <a:rPr lang="zh-CN" altLang="zh-CN" sz="2800" i="1" dirty="0">
                <a:latin typeface="Times New Roman" panose="02020603050405020304" pitchFamily="18" charset="0"/>
                <a:ea typeface="黑体" panose="02010609060101010101" pitchFamily="49" charset="-122"/>
                <a:cs typeface="Times New Roman" panose="02020603050405020304" pitchFamily="18" charset="0"/>
              </a:rPr>
              <a:t>Q</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i="1" dirty="0">
                <a:latin typeface="Times New Roman" panose="02020603050405020304" pitchFamily="18" charset="0"/>
                <a:ea typeface="黑体" panose="02010609060101010101" pitchFamily="49" charset="-122"/>
                <a:cs typeface="Times New Roman" panose="02020603050405020304" pitchFamily="18" charset="0"/>
              </a:rPr>
              <a:t>W</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、Δ</a:t>
            </a:r>
            <a:r>
              <a:rPr lang="zh-CN" altLang="zh-CN" sz="2800" i="1" dirty="0">
                <a:latin typeface="Times New Roman" panose="02020603050405020304" pitchFamily="18" charset="0"/>
                <a:ea typeface="黑体" panose="02010609060101010101" pitchFamily="49" charset="-122"/>
                <a:cs typeface="Times New Roman" panose="02020603050405020304" pitchFamily="18" charset="0"/>
              </a:rPr>
              <a:t>U</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、Δ</a:t>
            </a:r>
            <a:r>
              <a:rPr lang="zh-CN" altLang="zh-CN" sz="2800" i="1" dirty="0" smtClean="0">
                <a:latin typeface="Times New Roman" panose="02020603050405020304" pitchFamily="18" charset="0"/>
                <a:ea typeface="黑体" panose="02010609060101010101" pitchFamily="49" charset="-122"/>
                <a:cs typeface="Times New Roman" panose="02020603050405020304" pitchFamily="18" charset="0"/>
              </a:rPr>
              <a:t>H</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的计算小结</a:t>
            </a:r>
            <a:endParaRPr lang="zh-CN" altLang="en-US" sz="2800" dirty="0">
              <a:latin typeface="Times New Roman" panose="02020603050405020304" pitchFamily="18" charset="0"/>
              <a:cs typeface="Times New Roman" panose="02020603050405020304" pitchFamily="18" charset="0"/>
            </a:endParaRPr>
          </a:p>
        </p:txBody>
      </p:sp>
      <p:sp>
        <p:nvSpPr>
          <p:cNvPr id="18" name="Rectangle 5">
            <a:extLst>
              <a:ext uri="{FF2B5EF4-FFF2-40B4-BE49-F238E27FC236}">
                <a16:creationId xmlns:a16="http://schemas.microsoft.com/office/drawing/2014/main" id="{3B6C33C3-0D3B-492F-BB59-856560BC3532}"/>
              </a:ext>
            </a:extLst>
          </p:cNvPr>
          <p:cNvSpPr>
            <a:spLocks noChangeArrowheads="1"/>
          </p:cNvSpPr>
          <p:nvPr/>
        </p:nvSpPr>
        <p:spPr bwMode="auto">
          <a:xfrm>
            <a:off x="373222" y="1212979"/>
            <a:ext cx="4460033" cy="46166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2400" b="1" dirty="0" smtClean="0">
                <a:latin typeface="Times New Roman" panose="02020603050405020304" pitchFamily="18" charset="0"/>
              </a:rPr>
              <a:t>△</a:t>
            </a:r>
            <a:r>
              <a:rPr lang="en-US" altLang="zh-CN" sz="2400" b="1" i="1" dirty="0" smtClean="0">
                <a:latin typeface="Times New Roman" panose="02020603050405020304" pitchFamily="18" charset="0"/>
              </a:rPr>
              <a:t>U</a:t>
            </a:r>
            <a:r>
              <a:rPr lang="zh-CN" altLang="zh-CN" sz="2400" b="1" dirty="0" smtClean="0">
                <a:latin typeface="Times New Roman" panose="02020603050405020304" pitchFamily="18" charset="0"/>
              </a:rPr>
              <a:t>  </a:t>
            </a:r>
            <a:r>
              <a:rPr lang="zh-CN" altLang="zh-CN" sz="2400" b="1" dirty="0">
                <a:solidFill>
                  <a:srgbClr val="FF0000"/>
                </a:solidFill>
                <a:latin typeface="Times New Roman" panose="02020603050405020304" pitchFamily="18" charset="0"/>
              </a:rPr>
              <a:t>= </a:t>
            </a:r>
            <a:r>
              <a:rPr lang="en-US" altLang="zh-CN" sz="2400" b="1" i="1" dirty="0" smtClean="0">
                <a:solidFill>
                  <a:srgbClr val="0000FF"/>
                </a:solidFill>
                <a:latin typeface="Times New Roman" panose="02020603050405020304" pitchFamily="18" charset="0"/>
              </a:rPr>
              <a:t>Q</a:t>
            </a:r>
            <a:r>
              <a:rPr lang="en-US" altLang="zh-CN" sz="2400" b="1" dirty="0" smtClean="0">
                <a:solidFill>
                  <a:srgbClr val="FF0000"/>
                </a:solidFill>
                <a:latin typeface="Times New Roman" panose="02020603050405020304" pitchFamily="18" charset="0"/>
              </a:rPr>
              <a:t> </a:t>
            </a:r>
            <a:r>
              <a:rPr lang="zh-CN" altLang="zh-CN" sz="2400" b="1" dirty="0" smtClean="0">
                <a:solidFill>
                  <a:srgbClr val="FF0000"/>
                </a:solidFill>
                <a:latin typeface="Times New Roman" panose="02020603050405020304" pitchFamily="18" charset="0"/>
              </a:rPr>
              <a:t>+ </a:t>
            </a:r>
            <a:r>
              <a:rPr lang="en-US" altLang="zh-CN" sz="2400" b="1" i="1" dirty="0" smtClean="0">
                <a:solidFill>
                  <a:schemeClr val="accent6">
                    <a:lumMod val="75000"/>
                  </a:schemeClr>
                </a:solidFill>
                <a:latin typeface="Times New Roman" panose="02020603050405020304" pitchFamily="18" charset="0"/>
              </a:rPr>
              <a:t>W</a:t>
            </a:r>
            <a:r>
              <a:rPr lang="en-US" altLang="zh-CN" sz="2400" b="1" i="1" baseline="-25000" dirty="0" smtClean="0">
                <a:solidFill>
                  <a:schemeClr val="accent6">
                    <a:lumMod val="75000"/>
                  </a:schemeClr>
                </a:solidFill>
                <a:latin typeface="Times New Roman" panose="02020603050405020304" pitchFamily="18" charset="0"/>
              </a:rPr>
              <a:t>e</a:t>
            </a:r>
            <a:r>
              <a:rPr lang="zh-CN" altLang="zh-CN" sz="2400" b="1" dirty="0">
                <a:solidFill>
                  <a:srgbClr val="FF0000"/>
                </a:solidFill>
                <a:latin typeface="Times New Roman" panose="02020603050405020304" pitchFamily="18" charset="0"/>
              </a:rPr>
              <a:t>+ </a:t>
            </a:r>
            <a:r>
              <a:rPr lang="en-US" altLang="zh-CN" sz="2400" b="1" i="1" dirty="0" err="1" smtClean="0">
                <a:solidFill>
                  <a:srgbClr val="FF0000"/>
                </a:solidFill>
                <a:latin typeface="Times New Roman" panose="02020603050405020304" pitchFamily="18" charset="0"/>
              </a:rPr>
              <a:t>W</a:t>
            </a:r>
            <a:r>
              <a:rPr lang="en-US" altLang="zh-CN" sz="2400" b="1" i="1" baseline="-25000" dirty="0" err="1" smtClean="0">
                <a:solidFill>
                  <a:srgbClr val="FF0000"/>
                </a:solidFill>
                <a:latin typeface="Times New Roman" panose="02020603050405020304" pitchFamily="18" charset="0"/>
              </a:rPr>
              <a:t>f</a:t>
            </a:r>
            <a:endParaRPr lang="zh-CN" altLang="zh-CN" sz="2400" b="1" i="1" baseline="-25000" dirty="0">
              <a:solidFill>
                <a:srgbClr val="FF0000"/>
              </a:solidFill>
              <a:latin typeface="Times New Roman" panose="02020603050405020304" pitchFamily="18" charset="0"/>
            </a:endParaRPr>
          </a:p>
        </p:txBody>
      </p:sp>
      <p:sp>
        <p:nvSpPr>
          <p:cNvPr id="19" name="矩形 18"/>
          <p:cNvSpPr/>
          <p:nvPr/>
        </p:nvSpPr>
        <p:spPr>
          <a:xfrm>
            <a:off x="4882002" y="1667460"/>
            <a:ext cx="1712648" cy="369332"/>
          </a:xfrm>
          <a:prstGeom prst="rect">
            <a:avLst/>
          </a:prstGeom>
        </p:spPr>
        <p:txBody>
          <a:bodyPr wrap="none">
            <a:spAutoFit/>
          </a:bodyPr>
          <a:lstStyle/>
          <a:p>
            <a:pPr>
              <a:spcBef>
                <a:spcPct val="50000"/>
              </a:spcBef>
            </a:pPr>
            <a:r>
              <a:rPr lang="zh-CN" altLang="zh-CN" b="1" dirty="0">
                <a:latin typeface="Times New Roman" panose="02020603050405020304" pitchFamily="18" charset="0"/>
                <a:cs typeface="Times New Roman" panose="02020603050405020304" pitchFamily="18" charset="0"/>
              </a:rPr>
              <a:t>=</a:t>
            </a:r>
            <a:r>
              <a:rPr lang="zh-CN" altLang="zh-CN" b="1" dirty="0">
                <a:solidFill>
                  <a:srgbClr val="008000"/>
                </a:solidFill>
                <a:latin typeface="Times New Roman" panose="02020603050405020304" pitchFamily="18" charset="0"/>
                <a:cs typeface="Times New Roman" panose="02020603050405020304" pitchFamily="18" charset="0"/>
              </a:rPr>
              <a:t> - </a:t>
            </a:r>
            <a:r>
              <a:rPr lang="zh-CN" altLang="zh-CN" b="1" i="1" dirty="0">
                <a:solidFill>
                  <a:srgbClr val="008000"/>
                </a:solidFill>
                <a:latin typeface="Times New Roman" panose="02020603050405020304" pitchFamily="18" charset="0"/>
                <a:cs typeface="Times New Roman" panose="02020603050405020304" pitchFamily="18" charset="0"/>
              </a:rPr>
              <a:t>P</a:t>
            </a:r>
            <a:r>
              <a:rPr lang="zh-CN" altLang="zh-CN" b="1" baseline="-25000" dirty="0">
                <a:solidFill>
                  <a:srgbClr val="008000"/>
                </a:solidFill>
                <a:latin typeface="Times New Roman" panose="02020603050405020304" pitchFamily="18" charset="0"/>
                <a:cs typeface="Times New Roman" panose="02020603050405020304" pitchFamily="18" charset="0"/>
              </a:rPr>
              <a:t>e</a:t>
            </a:r>
            <a:r>
              <a:rPr lang="zh-CN" altLang="zh-CN" b="1" dirty="0">
                <a:solidFill>
                  <a:srgbClr val="008000"/>
                </a:solidFill>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t>
            </a:r>
            <a:r>
              <a:rPr lang="zh-CN" altLang="zh-CN" b="1" dirty="0">
                <a:latin typeface="Times New Roman" panose="02020603050405020304" pitchFamily="18" charset="0"/>
                <a:cs typeface="Times New Roman" panose="02020603050405020304" pitchFamily="18" charset="0"/>
              </a:rPr>
              <a:t> V </a:t>
            </a:r>
            <a:r>
              <a:rPr lang="zh-CN" altLang="zh-CN" b="1" baseline="-25000" dirty="0">
                <a:latin typeface="Times New Roman" panose="02020603050405020304" pitchFamily="18" charset="0"/>
                <a:cs typeface="Times New Roman" panose="02020603050405020304" pitchFamily="18" charset="0"/>
              </a:rPr>
              <a:t>2</a:t>
            </a:r>
            <a:r>
              <a:rPr lang="zh-CN" altLang="zh-CN" b="1" dirty="0">
                <a:latin typeface="Times New Roman" panose="02020603050405020304" pitchFamily="18" charset="0"/>
                <a:cs typeface="Times New Roman" panose="02020603050405020304" pitchFamily="18" charset="0"/>
              </a:rPr>
              <a:t>- V</a:t>
            </a:r>
            <a:r>
              <a:rPr lang="zh-CN" altLang="zh-CN" b="1" baseline="-25000" dirty="0">
                <a:latin typeface="Times New Roman" panose="02020603050405020304" pitchFamily="18" charset="0"/>
                <a:cs typeface="Times New Roman" panose="02020603050405020304" pitchFamily="18" charset="0"/>
              </a:rPr>
              <a:t>1</a:t>
            </a:r>
            <a:r>
              <a:rPr lang="zh-CN" altLang="zh-CN"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20" name="矩形 19"/>
          <p:cNvSpPr/>
          <p:nvPr/>
        </p:nvSpPr>
        <p:spPr>
          <a:xfrm>
            <a:off x="6580173" y="1676790"/>
            <a:ext cx="1643720" cy="369332"/>
          </a:xfrm>
          <a:prstGeom prst="rect">
            <a:avLst/>
          </a:prstGeom>
        </p:spPr>
        <p:txBody>
          <a:bodyPr wrap="none">
            <a:spAutoFit/>
          </a:bodyPr>
          <a:lstStyle/>
          <a:p>
            <a:pPr>
              <a:spcBef>
                <a:spcPct val="50000"/>
              </a:spcBef>
            </a:pPr>
            <a:r>
              <a:rPr lang="zh-CN" altLang="zh-CN" b="1" dirty="0">
                <a:latin typeface="Times New Roman" panose="02020603050405020304" pitchFamily="18" charset="0"/>
                <a:cs typeface="Times New Roman" panose="02020603050405020304" pitchFamily="18" charset="0"/>
              </a:rPr>
              <a:t>=</a:t>
            </a:r>
            <a:r>
              <a:rPr lang="zh-CN" altLang="zh-CN" b="1" dirty="0">
                <a:solidFill>
                  <a:srgbClr val="008000"/>
                </a:solidFill>
                <a:latin typeface="Times New Roman" panose="02020603050405020304" pitchFamily="18" charset="0"/>
                <a:cs typeface="Times New Roman" panose="02020603050405020304" pitchFamily="18" charset="0"/>
              </a:rPr>
              <a:t> - </a:t>
            </a:r>
            <a:r>
              <a:rPr lang="zh-CN" altLang="zh-CN" b="1" i="1" dirty="0" smtClean="0">
                <a:solidFill>
                  <a:srgbClr val="008000"/>
                </a:solidFill>
                <a:latin typeface="Times New Roman" panose="02020603050405020304" pitchFamily="18" charset="0"/>
                <a:cs typeface="Times New Roman" panose="02020603050405020304" pitchFamily="18" charset="0"/>
              </a:rPr>
              <a:t>P</a:t>
            </a:r>
            <a:r>
              <a:rPr lang="zh-CN" altLang="zh-CN" b="1" dirty="0" smtClean="0">
                <a:solidFill>
                  <a:srgbClr val="008000"/>
                </a:solidFill>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t>
            </a:r>
            <a:r>
              <a:rPr lang="zh-CN" altLang="zh-CN" b="1" dirty="0">
                <a:latin typeface="Times New Roman" panose="02020603050405020304" pitchFamily="18" charset="0"/>
                <a:cs typeface="Times New Roman" panose="02020603050405020304" pitchFamily="18" charset="0"/>
              </a:rPr>
              <a:t> V </a:t>
            </a:r>
            <a:r>
              <a:rPr lang="zh-CN" altLang="zh-CN" b="1" baseline="-25000" dirty="0">
                <a:latin typeface="Times New Roman" panose="02020603050405020304" pitchFamily="18" charset="0"/>
                <a:cs typeface="Times New Roman" panose="02020603050405020304" pitchFamily="18" charset="0"/>
              </a:rPr>
              <a:t>2</a:t>
            </a:r>
            <a:r>
              <a:rPr lang="zh-CN" altLang="zh-CN" b="1" dirty="0">
                <a:latin typeface="Times New Roman" panose="02020603050405020304" pitchFamily="18" charset="0"/>
                <a:cs typeface="Times New Roman" panose="02020603050405020304" pitchFamily="18" charset="0"/>
              </a:rPr>
              <a:t>- V</a:t>
            </a:r>
            <a:r>
              <a:rPr lang="zh-CN" altLang="zh-CN" b="1" baseline="-25000" dirty="0">
                <a:latin typeface="Times New Roman" panose="02020603050405020304" pitchFamily="18" charset="0"/>
                <a:cs typeface="Times New Roman" panose="02020603050405020304" pitchFamily="18" charset="0"/>
              </a:rPr>
              <a:t>1</a:t>
            </a:r>
            <a:r>
              <a:rPr lang="zh-CN" altLang="zh-CN"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t>
            </a:r>
            <a:endParaRPr lang="zh-CN" altLang="en-US"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1" name="Object 9">
            <a:extLst>
              <a:ext uri="{FF2B5EF4-FFF2-40B4-BE49-F238E27FC236}">
                <a16:creationId xmlns:a16="http://schemas.microsoft.com/office/drawing/2014/main" id="{B1097F14-E053-4B91-80B2-4B9484DC859D}"/>
              </a:ext>
            </a:extLst>
          </p:cNvPr>
          <p:cNvGraphicFramePr>
            <a:graphicFrameLocks noChangeAspect="1"/>
          </p:cNvGraphicFramePr>
          <p:nvPr>
            <p:extLst>
              <p:ext uri="{D42A27DB-BD31-4B8C-83A1-F6EECF244321}">
                <p14:modId xmlns:p14="http://schemas.microsoft.com/office/powerpoint/2010/main" val="4112676188"/>
              </p:ext>
            </p:extLst>
          </p:nvPr>
        </p:nvGraphicFramePr>
        <p:xfrm>
          <a:off x="6716928" y="2255726"/>
          <a:ext cx="1326803" cy="748731"/>
        </p:xfrm>
        <a:graphic>
          <a:graphicData uri="http://schemas.openxmlformats.org/presentationml/2006/ole">
            <mc:AlternateContent xmlns:mc="http://schemas.openxmlformats.org/markup-compatibility/2006">
              <mc:Choice xmlns:v="urn:schemas-microsoft-com:vml" Requires="v">
                <p:oleObj spid="_x0000_s42088" r:id="rId9" imgW="761760" imgH="431640" progId="Equation.DSMT4">
                  <p:embed/>
                </p:oleObj>
              </mc:Choice>
              <mc:Fallback>
                <p:oleObj r:id="rId9" imgW="761760" imgH="431640" progId="Equation.DSMT4">
                  <p:embed/>
                  <p:pic>
                    <p:nvPicPr>
                      <p:cNvPr id="60" name="Object 9">
                        <a:extLst>
                          <a:ext uri="{FF2B5EF4-FFF2-40B4-BE49-F238E27FC236}">
                            <a16:creationId xmlns:a16="http://schemas.microsoft.com/office/drawing/2014/main" id="{B1097F14-E053-4B91-80B2-4B9484DC85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6928" y="2255726"/>
                        <a:ext cx="1326803" cy="748731"/>
                      </a:xfrm>
                      <a:prstGeom prst="rect">
                        <a:avLst/>
                      </a:prstGeom>
                      <a:noFill/>
                      <a:ln>
                        <a:noFill/>
                      </a:ln>
                      <a:effectLst/>
                      <a:extLst/>
                    </p:spPr>
                  </p:pic>
                </p:oleObj>
              </mc:Fallback>
            </mc:AlternateContent>
          </a:graphicData>
        </a:graphic>
      </p:graphicFrame>
      <p:graphicFrame>
        <p:nvGraphicFramePr>
          <p:cNvPr id="22" name="Object 10">
            <a:extLst>
              <a:ext uri="{FF2B5EF4-FFF2-40B4-BE49-F238E27FC236}">
                <a16:creationId xmlns:a16="http://schemas.microsoft.com/office/drawing/2014/main" id="{BF5E5F69-1A6C-4041-A17B-ECBA500E31DA}"/>
              </a:ext>
            </a:extLst>
          </p:cNvPr>
          <p:cNvGraphicFramePr>
            <a:graphicFrameLocks noChangeAspect="1"/>
          </p:cNvGraphicFramePr>
          <p:nvPr>
            <p:extLst>
              <p:ext uri="{D42A27DB-BD31-4B8C-83A1-F6EECF244321}">
                <p14:modId xmlns:p14="http://schemas.microsoft.com/office/powerpoint/2010/main" val="290856829"/>
              </p:ext>
            </p:extLst>
          </p:nvPr>
        </p:nvGraphicFramePr>
        <p:xfrm>
          <a:off x="4887740" y="2274385"/>
          <a:ext cx="1690342" cy="695221"/>
        </p:xfrm>
        <a:graphic>
          <a:graphicData uri="http://schemas.openxmlformats.org/presentationml/2006/ole">
            <mc:AlternateContent xmlns:mc="http://schemas.openxmlformats.org/markup-compatibility/2006">
              <mc:Choice xmlns:v="urn:schemas-microsoft-com:vml" Requires="v">
                <p:oleObj spid="_x0000_s42089" r:id="rId11" imgW="952200" imgH="393480" progId="Equation.DSMT4">
                  <p:embed/>
                </p:oleObj>
              </mc:Choice>
              <mc:Fallback>
                <p:oleObj r:id="rId11" imgW="952200" imgH="393480" progId="Equation.DSMT4">
                  <p:embed/>
                  <p:pic>
                    <p:nvPicPr>
                      <p:cNvPr id="61" name="Object 10">
                        <a:extLst>
                          <a:ext uri="{FF2B5EF4-FFF2-40B4-BE49-F238E27FC236}">
                            <a16:creationId xmlns:a16="http://schemas.microsoft.com/office/drawing/2014/main" id="{BF5E5F69-1A6C-4041-A17B-ECBA500E31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7740" y="2274385"/>
                        <a:ext cx="1690342" cy="695221"/>
                      </a:xfrm>
                      <a:prstGeom prst="rect">
                        <a:avLst/>
                      </a:prstGeom>
                      <a:noFill/>
                      <a:ln>
                        <a:noFill/>
                      </a:ln>
                      <a:effectLst/>
                      <a:extLst/>
                    </p:spPr>
                  </p:pic>
                </p:oleObj>
              </mc:Fallback>
            </mc:AlternateContent>
          </a:graphicData>
        </a:graphic>
      </p:graphicFrame>
      <p:sp>
        <p:nvSpPr>
          <p:cNvPr id="23" name="Rectangle 5">
            <a:extLst>
              <a:ext uri="{FF2B5EF4-FFF2-40B4-BE49-F238E27FC236}">
                <a16:creationId xmlns:a16="http://schemas.microsoft.com/office/drawing/2014/main" id="{3B6C33C3-0D3B-492F-BB59-856560BC3532}"/>
              </a:ext>
            </a:extLst>
          </p:cNvPr>
          <p:cNvSpPr>
            <a:spLocks noChangeArrowheads="1"/>
          </p:cNvSpPr>
          <p:nvPr/>
        </p:nvSpPr>
        <p:spPr bwMode="auto">
          <a:xfrm>
            <a:off x="5182281" y="1203610"/>
            <a:ext cx="1629065" cy="46166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en-US" sz="2400" b="1" dirty="0" smtClean="0">
                <a:latin typeface="Times New Roman" panose="02020603050405020304" pitchFamily="18" charset="0"/>
              </a:rPr>
              <a:t>等外压</a:t>
            </a:r>
            <a:endParaRPr lang="zh-CN" altLang="zh-CN" sz="2400" b="1" dirty="0">
              <a:latin typeface="Times New Roman" panose="02020603050405020304" pitchFamily="18" charset="0"/>
            </a:endParaRPr>
          </a:p>
        </p:txBody>
      </p:sp>
      <p:sp>
        <p:nvSpPr>
          <p:cNvPr id="24" name="Rectangle 5">
            <a:extLst>
              <a:ext uri="{FF2B5EF4-FFF2-40B4-BE49-F238E27FC236}">
                <a16:creationId xmlns:a16="http://schemas.microsoft.com/office/drawing/2014/main" id="{3B6C33C3-0D3B-492F-BB59-856560BC3532}"/>
              </a:ext>
            </a:extLst>
          </p:cNvPr>
          <p:cNvSpPr>
            <a:spLocks noChangeArrowheads="1"/>
          </p:cNvSpPr>
          <p:nvPr/>
        </p:nvSpPr>
        <p:spPr bwMode="auto">
          <a:xfrm>
            <a:off x="7039073" y="1203610"/>
            <a:ext cx="1629065" cy="46166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en-US" sz="2400" b="1" dirty="0" smtClean="0">
                <a:latin typeface="Times New Roman" panose="02020603050405020304" pitchFamily="18" charset="0"/>
              </a:rPr>
              <a:t>等压</a:t>
            </a:r>
            <a:endParaRPr lang="zh-CN" altLang="zh-CN" sz="2400" b="1" dirty="0">
              <a:latin typeface="Times New Roman" panose="02020603050405020304" pitchFamily="18" charset="0"/>
            </a:endParaRPr>
          </a:p>
        </p:txBody>
      </p:sp>
      <p:sp>
        <p:nvSpPr>
          <p:cNvPr id="25" name="Rectangle 5">
            <a:extLst>
              <a:ext uri="{FF2B5EF4-FFF2-40B4-BE49-F238E27FC236}">
                <a16:creationId xmlns:a16="http://schemas.microsoft.com/office/drawing/2014/main" id="{3B6C33C3-0D3B-492F-BB59-856560BC3532}"/>
              </a:ext>
            </a:extLst>
          </p:cNvPr>
          <p:cNvSpPr>
            <a:spLocks noChangeArrowheads="1"/>
          </p:cNvSpPr>
          <p:nvPr/>
        </p:nvSpPr>
        <p:spPr bwMode="auto">
          <a:xfrm>
            <a:off x="8186739" y="2351276"/>
            <a:ext cx="874965" cy="46166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en-US" sz="2400" b="1" dirty="0">
                <a:latin typeface="Times New Roman" panose="02020603050405020304" pitchFamily="18" charset="0"/>
              </a:rPr>
              <a:t>可逆</a:t>
            </a:r>
            <a:endParaRPr lang="zh-CN" altLang="zh-CN" sz="2400" b="1" dirty="0">
              <a:latin typeface="Times New Roman" panose="02020603050405020304" pitchFamily="18" charset="0"/>
            </a:endParaRPr>
          </a:p>
        </p:txBody>
      </p:sp>
      <p:sp>
        <p:nvSpPr>
          <p:cNvPr id="26" name="右箭头 25"/>
          <p:cNvSpPr/>
          <p:nvPr/>
        </p:nvSpPr>
        <p:spPr>
          <a:xfrm rot="19229577">
            <a:off x="4581331" y="1978090"/>
            <a:ext cx="298579" cy="11196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7" name="右箭头 26"/>
          <p:cNvSpPr/>
          <p:nvPr/>
        </p:nvSpPr>
        <p:spPr>
          <a:xfrm rot="1486647">
            <a:off x="4590662" y="2500606"/>
            <a:ext cx="298579" cy="11196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8" name="右箭头 27"/>
          <p:cNvSpPr/>
          <p:nvPr/>
        </p:nvSpPr>
        <p:spPr>
          <a:xfrm>
            <a:off x="2108718" y="2155371"/>
            <a:ext cx="251927" cy="2612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9" name="Rectangle 5">
            <a:extLst>
              <a:ext uri="{FF2B5EF4-FFF2-40B4-BE49-F238E27FC236}">
                <a16:creationId xmlns:a16="http://schemas.microsoft.com/office/drawing/2014/main" id="{3B6C33C3-0D3B-492F-BB59-856560BC3532}"/>
              </a:ext>
            </a:extLst>
          </p:cNvPr>
          <p:cNvSpPr>
            <a:spLocks noChangeArrowheads="1"/>
          </p:cNvSpPr>
          <p:nvPr/>
        </p:nvSpPr>
        <p:spPr bwMode="auto">
          <a:xfrm>
            <a:off x="457570" y="3685781"/>
            <a:ext cx="4767946" cy="46166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2400" b="1" dirty="0" smtClean="0">
                <a:latin typeface="Times New Roman" panose="02020603050405020304" pitchFamily="18" charset="0"/>
              </a:rPr>
              <a:t>△</a:t>
            </a:r>
            <a:r>
              <a:rPr lang="en-US" altLang="zh-CN" sz="2400" b="1" i="1" dirty="0" smtClean="0">
                <a:latin typeface="Times New Roman" panose="02020603050405020304" pitchFamily="18" charset="0"/>
              </a:rPr>
              <a:t>U</a:t>
            </a:r>
            <a:r>
              <a:rPr lang="zh-CN" altLang="zh-CN" sz="2400" b="1" dirty="0" smtClean="0">
                <a:latin typeface="Times New Roman" panose="02020603050405020304" pitchFamily="18" charset="0"/>
              </a:rPr>
              <a:t>  </a:t>
            </a:r>
            <a:r>
              <a:rPr lang="zh-CN" altLang="zh-CN" sz="2400" b="1" dirty="0">
                <a:latin typeface="Times New Roman" panose="02020603050405020304" pitchFamily="18" charset="0"/>
              </a:rPr>
              <a:t>=</a:t>
            </a:r>
            <a:r>
              <a:rPr lang="zh-CN" altLang="zh-CN" sz="2400" b="1" dirty="0">
                <a:solidFill>
                  <a:srgbClr val="FF0000"/>
                </a:solidFill>
                <a:latin typeface="Times New Roman" panose="02020603050405020304" pitchFamily="18" charset="0"/>
              </a:rPr>
              <a:t> </a:t>
            </a:r>
            <a:r>
              <a:rPr lang="en-US" altLang="zh-CN" sz="2400" b="1" i="1" dirty="0" smtClean="0">
                <a:solidFill>
                  <a:srgbClr val="0000FF"/>
                </a:solidFill>
                <a:latin typeface="Times New Roman" panose="02020603050405020304" pitchFamily="18" charset="0"/>
              </a:rPr>
              <a:t>Q</a:t>
            </a:r>
            <a:r>
              <a:rPr lang="en-US" altLang="zh-CN" sz="2400" b="1" i="1" baseline="-25000" dirty="0" smtClean="0">
                <a:solidFill>
                  <a:srgbClr val="0000FF"/>
                </a:solidFill>
                <a:latin typeface="Times New Roman" panose="02020603050405020304" pitchFamily="18" charset="0"/>
              </a:rPr>
              <a:t>V     </a:t>
            </a:r>
            <a:r>
              <a:rPr lang="en-US" altLang="zh-CN" sz="2400" b="1" dirty="0" smtClean="0">
                <a:solidFill>
                  <a:srgbClr val="0000FF"/>
                </a:solidFill>
                <a:latin typeface="Times New Roman" panose="02020603050405020304" pitchFamily="18" charset="0"/>
                <a:cs typeface="Times New Roman" panose="02020603050405020304" pitchFamily="18" charset="0"/>
              </a:rPr>
              <a:t>( </a:t>
            </a:r>
            <a:r>
              <a:rPr lang="en-US" altLang="zh-CN" sz="2400" b="1" dirty="0" err="1">
                <a:solidFill>
                  <a:srgbClr val="0000FF"/>
                </a:solidFill>
                <a:latin typeface="Times New Roman" panose="02020603050405020304" pitchFamily="18" charset="0"/>
                <a:cs typeface="Times New Roman" panose="02020603050405020304" pitchFamily="18" charset="0"/>
              </a:rPr>
              <a:t>d</a:t>
            </a:r>
            <a:r>
              <a:rPr lang="en-US" altLang="zh-CN" sz="2400" b="1" i="1" dirty="0" err="1">
                <a:solidFill>
                  <a:srgbClr val="0000FF"/>
                </a:solidFill>
                <a:latin typeface="Times New Roman" panose="02020603050405020304" pitchFamily="18" charset="0"/>
                <a:cs typeface="Times New Roman" panose="02020603050405020304" pitchFamily="18" charset="0"/>
              </a:rPr>
              <a:t>V</a:t>
            </a:r>
            <a:r>
              <a:rPr lang="en-US" altLang="zh-CN" sz="2400" b="1" dirty="0">
                <a:solidFill>
                  <a:srgbClr val="0000FF"/>
                </a:solidFill>
                <a:latin typeface="Times New Roman" panose="02020603050405020304" pitchFamily="18" charset="0"/>
                <a:cs typeface="Times New Roman" panose="02020603050405020304" pitchFamily="18" charset="0"/>
              </a:rPr>
              <a:t>= 0</a:t>
            </a:r>
            <a:r>
              <a:rPr lang="zh-CN" altLang="en-US" sz="2400" b="1" dirty="0">
                <a:solidFill>
                  <a:srgbClr val="0000FF"/>
                </a:solidFill>
                <a:latin typeface="Times New Roman" panose="02020603050405020304" pitchFamily="18" charset="0"/>
                <a:cs typeface="Times New Roman" panose="02020603050405020304" pitchFamily="18" charset="0"/>
              </a:rPr>
              <a:t>， </a:t>
            </a:r>
            <a:r>
              <a:rPr lang="el-GR" altLang="zh-CN"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b="1" i="1" dirty="0" err="1">
                <a:solidFill>
                  <a:srgbClr val="0000FF"/>
                </a:solidFill>
                <a:latin typeface="Times New Roman" panose="02020603050405020304" pitchFamily="18" charset="0"/>
                <a:cs typeface="Times New Roman" panose="02020603050405020304" pitchFamily="18" charset="0"/>
              </a:rPr>
              <a:t>W</a:t>
            </a:r>
            <a:r>
              <a:rPr lang="en-US" altLang="zh-CN" sz="2400" b="1" i="1" baseline="-25000" dirty="0" err="1">
                <a:solidFill>
                  <a:srgbClr val="0000FF"/>
                </a:solidFill>
                <a:latin typeface="Times New Roman" panose="02020603050405020304" pitchFamily="18" charset="0"/>
                <a:cs typeface="Times New Roman" panose="02020603050405020304" pitchFamily="18" charset="0"/>
              </a:rPr>
              <a:t>f</a:t>
            </a:r>
            <a:r>
              <a:rPr lang="en-US" altLang="zh-CN"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=0 </a:t>
            </a:r>
            <a:r>
              <a:rPr lang="en-US" altLang="zh-CN" sz="2400" b="1" dirty="0" smtClean="0">
                <a:solidFill>
                  <a:srgbClr val="0000FF"/>
                </a:solidFill>
                <a:latin typeface="Times New Roman" panose="02020603050405020304" pitchFamily="18" charset="0"/>
                <a:cs typeface="Times New Roman" panose="02020603050405020304" pitchFamily="18" charset="0"/>
              </a:rPr>
              <a:t>)</a:t>
            </a:r>
            <a:endParaRPr lang="zh-CN" altLang="zh-CN" sz="2400" b="1" i="1" baseline="-25000" dirty="0">
              <a:solidFill>
                <a:srgbClr val="FF0000"/>
              </a:solidFill>
              <a:latin typeface="Times New Roman" panose="02020603050405020304" pitchFamily="18" charset="0"/>
            </a:endParaRPr>
          </a:p>
        </p:txBody>
      </p:sp>
      <p:sp>
        <p:nvSpPr>
          <p:cNvPr id="32" name="Rectangle 5">
            <a:extLst>
              <a:ext uri="{FF2B5EF4-FFF2-40B4-BE49-F238E27FC236}">
                <a16:creationId xmlns:a16="http://schemas.microsoft.com/office/drawing/2014/main" id="{3B6C33C3-0D3B-492F-BB59-856560BC3532}"/>
              </a:ext>
            </a:extLst>
          </p:cNvPr>
          <p:cNvSpPr>
            <a:spLocks noChangeArrowheads="1"/>
          </p:cNvSpPr>
          <p:nvPr/>
        </p:nvSpPr>
        <p:spPr bwMode="auto">
          <a:xfrm>
            <a:off x="429202" y="5645021"/>
            <a:ext cx="4767946" cy="46166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2400" b="1" dirty="0" smtClean="0">
                <a:latin typeface="Times New Roman" panose="02020603050405020304" pitchFamily="18" charset="0"/>
              </a:rPr>
              <a:t>△</a:t>
            </a:r>
            <a:r>
              <a:rPr lang="en-US" altLang="zh-CN" sz="2400" b="1" i="1" dirty="0" smtClean="0">
                <a:latin typeface="Times New Roman" panose="02020603050405020304" pitchFamily="18" charset="0"/>
              </a:rPr>
              <a:t>H</a:t>
            </a:r>
            <a:r>
              <a:rPr lang="zh-CN" altLang="zh-CN" sz="2400" b="1" dirty="0" smtClean="0">
                <a:latin typeface="Times New Roman" panose="02020603050405020304" pitchFamily="18" charset="0"/>
              </a:rPr>
              <a:t>  </a:t>
            </a:r>
            <a:r>
              <a:rPr lang="zh-CN" altLang="zh-CN" sz="2400" b="1" dirty="0">
                <a:latin typeface="Times New Roman" panose="02020603050405020304" pitchFamily="18" charset="0"/>
              </a:rPr>
              <a:t>=</a:t>
            </a:r>
            <a:r>
              <a:rPr lang="zh-CN" altLang="zh-CN" sz="2400" b="1" dirty="0">
                <a:solidFill>
                  <a:srgbClr val="FF0000"/>
                </a:solidFill>
                <a:latin typeface="Times New Roman" panose="02020603050405020304" pitchFamily="18" charset="0"/>
              </a:rPr>
              <a:t> </a:t>
            </a:r>
            <a:r>
              <a:rPr lang="en-US" altLang="zh-CN" sz="2400" b="1" i="1" dirty="0" smtClean="0">
                <a:solidFill>
                  <a:srgbClr val="0000FF"/>
                </a:solidFill>
                <a:latin typeface="Times New Roman" panose="02020603050405020304" pitchFamily="18" charset="0"/>
              </a:rPr>
              <a:t>Q</a:t>
            </a:r>
            <a:r>
              <a:rPr lang="en-US" altLang="zh-CN" sz="2400" b="1" i="1" baseline="-25000" dirty="0" smtClean="0">
                <a:solidFill>
                  <a:srgbClr val="0000FF"/>
                </a:solidFill>
                <a:latin typeface="Times New Roman" panose="02020603050405020304" pitchFamily="18" charset="0"/>
              </a:rPr>
              <a:t>P     </a:t>
            </a:r>
            <a:r>
              <a:rPr lang="en-US" altLang="zh-CN" sz="2400" b="1" dirty="0" smtClean="0">
                <a:solidFill>
                  <a:srgbClr val="0000FF"/>
                </a:solidFill>
                <a:latin typeface="Times New Roman" panose="02020603050405020304" pitchFamily="18" charset="0"/>
                <a:cs typeface="Times New Roman" panose="02020603050405020304" pitchFamily="18" charset="0"/>
              </a:rPr>
              <a:t>( </a:t>
            </a:r>
            <a:r>
              <a:rPr lang="en-US" altLang="zh-CN" sz="2400" b="1" dirty="0" err="1" smtClean="0">
                <a:solidFill>
                  <a:srgbClr val="0000FF"/>
                </a:solidFill>
                <a:latin typeface="Times New Roman" panose="02020603050405020304" pitchFamily="18" charset="0"/>
                <a:cs typeface="Times New Roman" panose="02020603050405020304" pitchFamily="18" charset="0"/>
              </a:rPr>
              <a:t>d</a:t>
            </a:r>
            <a:r>
              <a:rPr lang="en-US" altLang="zh-CN" sz="2400" b="1" i="1" dirty="0" err="1" smtClean="0">
                <a:solidFill>
                  <a:srgbClr val="0000FF"/>
                </a:solidFill>
                <a:latin typeface="Times New Roman" panose="02020603050405020304" pitchFamily="18" charset="0"/>
                <a:cs typeface="Times New Roman" panose="02020603050405020304" pitchFamily="18" charset="0"/>
              </a:rPr>
              <a:t>P</a:t>
            </a:r>
            <a:r>
              <a:rPr lang="en-US" altLang="zh-CN" sz="2400" b="1" dirty="0" smtClean="0">
                <a:solidFill>
                  <a:srgbClr val="0000FF"/>
                </a:solidFill>
                <a:latin typeface="Times New Roman" panose="02020603050405020304" pitchFamily="18" charset="0"/>
                <a:cs typeface="Times New Roman" panose="02020603050405020304" pitchFamily="18" charset="0"/>
              </a:rPr>
              <a:t>= </a:t>
            </a:r>
            <a:r>
              <a:rPr lang="en-US" altLang="zh-CN" sz="2400" b="1" dirty="0">
                <a:solidFill>
                  <a:srgbClr val="0000FF"/>
                </a:solidFill>
                <a:latin typeface="Times New Roman" panose="02020603050405020304" pitchFamily="18" charset="0"/>
                <a:cs typeface="Times New Roman" panose="02020603050405020304" pitchFamily="18" charset="0"/>
              </a:rPr>
              <a:t>0</a:t>
            </a:r>
            <a:r>
              <a:rPr lang="zh-CN" altLang="en-US" sz="2400" b="1" dirty="0">
                <a:solidFill>
                  <a:srgbClr val="0000FF"/>
                </a:solidFill>
                <a:latin typeface="Times New Roman" panose="02020603050405020304" pitchFamily="18" charset="0"/>
                <a:cs typeface="Times New Roman" panose="02020603050405020304" pitchFamily="18" charset="0"/>
              </a:rPr>
              <a:t>， </a:t>
            </a:r>
            <a:r>
              <a:rPr lang="el-GR" altLang="zh-CN"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b="1" i="1" dirty="0" err="1">
                <a:solidFill>
                  <a:srgbClr val="0000FF"/>
                </a:solidFill>
                <a:latin typeface="Times New Roman" panose="02020603050405020304" pitchFamily="18" charset="0"/>
                <a:cs typeface="Times New Roman" panose="02020603050405020304" pitchFamily="18" charset="0"/>
              </a:rPr>
              <a:t>W</a:t>
            </a:r>
            <a:r>
              <a:rPr lang="en-US" altLang="zh-CN" sz="2400" b="1" i="1" baseline="-25000" dirty="0" err="1">
                <a:solidFill>
                  <a:srgbClr val="0000FF"/>
                </a:solidFill>
                <a:latin typeface="Times New Roman" panose="02020603050405020304" pitchFamily="18" charset="0"/>
                <a:cs typeface="Times New Roman" panose="02020603050405020304" pitchFamily="18" charset="0"/>
              </a:rPr>
              <a:t>f</a:t>
            </a:r>
            <a:r>
              <a:rPr lang="en-US" altLang="zh-CN"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=0 </a:t>
            </a:r>
            <a:r>
              <a:rPr lang="en-US" altLang="zh-CN" sz="2400" b="1" dirty="0" smtClean="0">
                <a:solidFill>
                  <a:srgbClr val="0000FF"/>
                </a:solidFill>
                <a:latin typeface="Times New Roman" panose="02020603050405020304" pitchFamily="18" charset="0"/>
                <a:cs typeface="Times New Roman" panose="02020603050405020304" pitchFamily="18" charset="0"/>
              </a:rPr>
              <a:t>)</a:t>
            </a:r>
            <a:endParaRPr lang="zh-CN" altLang="zh-CN" sz="2400" b="1" i="1" baseline="-250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55973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par>
                                <p:cTn id="45" presetID="2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5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down)">
                                      <p:cBhvr>
                                        <p:cTn id="73" dur="5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down)">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8" grpId="0"/>
      <p:bldP spid="19" grpId="0"/>
      <p:bldP spid="20" grpId="0"/>
      <p:bldP spid="23" grpId="0"/>
      <p:bldP spid="24" grpId="0"/>
      <p:bldP spid="25" grpId="0"/>
      <p:bldP spid="26" grpId="0" animBg="1"/>
      <p:bldP spid="27" grpId="0" animBg="1"/>
      <p:bldP spid="28" grpId="0" animBg="1"/>
      <p:bldP spid="29" grpId="0"/>
      <p:bldP spid="3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F1713F8-AA46-4448-A2F5-B39F5C10597E}"/>
              </a:ext>
            </a:extLst>
          </p:cNvPr>
          <p:cNvSpPr>
            <a:spLocks noChangeArrowheads="1"/>
          </p:cNvSpPr>
          <p:nvPr/>
        </p:nvSpPr>
        <p:spPr bwMode="auto">
          <a:xfrm>
            <a:off x="405765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a:p>
        </p:txBody>
      </p:sp>
      <p:sp>
        <p:nvSpPr>
          <p:cNvPr id="62467" name="Rectangle 3">
            <a:extLst>
              <a:ext uri="{FF2B5EF4-FFF2-40B4-BE49-F238E27FC236}">
                <a16:creationId xmlns:a16="http://schemas.microsoft.com/office/drawing/2014/main" id="{C2BBE00F-D7D5-49F2-B1EF-3DDE98512928}"/>
              </a:ext>
            </a:extLst>
          </p:cNvPr>
          <p:cNvSpPr>
            <a:spLocks noChangeArrowheads="1"/>
          </p:cNvSpPr>
          <p:nvPr/>
        </p:nvSpPr>
        <p:spPr bwMode="auto">
          <a:xfrm>
            <a:off x="405765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a:p>
        </p:txBody>
      </p:sp>
      <p:sp>
        <p:nvSpPr>
          <p:cNvPr id="62468" name="Rectangle 4">
            <a:extLst>
              <a:ext uri="{FF2B5EF4-FFF2-40B4-BE49-F238E27FC236}">
                <a16:creationId xmlns:a16="http://schemas.microsoft.com/office/drawing/2014/main" id="{17466FB5-FF53-4683-9E57-EDFD91EFD85E}"/>
              </a:ext>
            </a:extLst>
          </p:cNvPr>
          <p:cNvSpPr>
            <a:spLocks noChangeArrowheads="1"/>
          </p:cNvSpPr>
          <p:nvPr/>
        </p:nvSpPr>
        <p:spPr bwMode="auto">
          <a:xfrm>
            <a:off x="327660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a:p>
        </p:txBody>
      </p:sp>
      <p:sp>
        <p:nvSpPr>
          <p:cNvPr id="62469" name="Rectangle 5">
            <a:extLst>
              <a:ext uri="{FF2B5EF4-FFF2-40B4-BE49-F238E27FC236}">
                <a16:creationId xmlns:a16="http://schemas.microsoft.com/office/drawing/2014/main" id="{729D6C68-ABC4-441D-883A-E9E2089414B5}"/>
              </a:ext>
            </a:extLst>
          </p:cNvPr>
          <p:cNvSpPr>
            <a:spLocks noGrp="1" noChangeArrowheads="1"/>
          </p:cNvSpPr>
          <p:nvPr>
            <p:ph type="body" idx="1"/>
          </p:nvPr>
        </p:nvSpPr>
        <p:spPr>
          <a:xfrm>
            <a:off x="323850" y="1484313"/>
            <a:ext cx="8569325" cy="4897437"/>
          </a:xfrm>
        </p:spPr>
        <p:txBody>
          <a:bodyPr/>
          <a:lstStyle/>
          <a:p>
            <a:pPr marL="457200" indent="-457200" eaLnBrk="1" hangingPunct="1">
              <a:buClr>
                <a:schemeClr val="accent2"/>
              </a:buClr>
              <a:buFont typeface="Wingdings" panose="05000000000000000000" pitchFamily="2" charset="2"/>
              <a:buNone/>
            </a:pPr>
            <a:r>
              <a:rPr lang="zh-CN" altLang="zh-CN" dirty="0">
                <a:solidFill>
                  <a:srgbClr val="3333FF"/>
                </a:solidFill>
                <a:latin typeface="黑体" panose="02010609060101010101" pitchFamily="49" charset="-122"/>
                <a:ea typeface="黑体" panose="02010609060101010101" pitchFamily="49" charset="-122"/>
              </a:rPr>
              <a:t>例1：</a:t>
            </a:r>
            <a:r>
              <a:rPr lang="zh-CN" altLang="zh-CN" dirty="0">
                <a:latin typeface="黑体" panose="02010609060101010101" pitchFamily="49" charset="-122"/>
                <a:ea typeface="黑体" panose="02010609060101010101" pitchFamily="49" charset="-122"/>
              </a:rPr>
              <a:t>设在273.2K，1000kPa压力下，取10dm</a:t>
            </a:r>
            <a:r>
              <a:rPr lang="zh-CN" altLang="zh-CN" baseline="30000" dirty="0">
                <a:latin typeface="黑体" panose="02010609060101010101" pitchFamily="49" charset="-122"/>
                <a:ea typeface="黑体" panose="02010609060101010101" pitchFamily="49" charset="-122"/>
              </a:rPr>
              <a:t>3</a:t>
            </a:r>
            <a:r>
              <a:rPr lang="zh-CN" altLang="zh-CN" dirty="0">
                <a:latin typeface="黑体" panose="02010609060101010101" pitchFamily="49" charset="-122"/>
                <a:ea typeface="黑体" panose="02010609060101010101" pitchFamily="49" charset="-122"/>
              </a:rPr>
              <a:t>理想气体，</a:t>
            </a:r>
          </a:p>
          <a:p>
            <a:pPr marL="457200" indent="-457200" eaLnBrk="1" hangingPunct="1">
              <a:buClr>
                <a:schemeClr val="accent2"/>
              </a:buClr>
              <a:buFont typeface="Wingdings" panose="05000000000000000000" pitchFamily="2" charset="2"/>
              <a:buNone/>
            </a:pPr>
            <a:r>
              <a:rPr lang="zh-CN" altLang="zh-CN" dirty="0">
                <a:latin typeface="黑体" panose="02010609060101010101" pitchFamily="49" charset="-122"/>
                <a:ea typeface="黑体" panose="02010609060101010101" pitchFamily="49" charset="-122"/>
              </a:rPr>
              <a:t>（1）经等容升温过程到373.2K的末态</a:t>
            </a:r>
          </a:p>
          <a:p>
            <a:pPr marL="457200" indent="-457200" eaLnBrk="1" hangingPunct="1">
              <a:buClr>
                <a:schemeClr val="accent2"/>
              </a:buClr>
              <a:buFont typeface="Wingdings" panose="05000000000000000000" pitchFamily="2" charset="2"/>
              <a:buNone/>
            </a:pPr>
            <a:r>
              <a:rPr lang="zh-CN" altLang="zh-CN" dirty="0">
                <a:latin typeface="黑体" panose="02010609060101010101" pitchFamily="49" charset="-122"/>
                <a:ea typeface="黑体" panose="02010609060101010101" pitchFamily="49" charset="-122"/>
              </a:rPr>
              <a:t>（2）经等压升温过程到373.2K的末态。</a:t>
            </a:r>
          </a:p>
          <a:p>
            <a:pPr marL="457200" indent="-457200" eaLnBrk="1" hangingPunct="1">
              <a:buClr>
                <a:schemeClr val="accent2"/>
              </a:buClr>
              <a:buFont typeface="Wingdings" panose="05000000000000000000" pitchFamily="2" charset="2"/>
              <a:buNone/>
            </a:pPr>
            <a:r>
              <a:rPr lang="zh-CN" altLang="zh-CN" dirty="0">
                <a:latin typeface="黑体" panose="02010609060101010101" pitchFamily="49" charset="-122"/>
                <a:ea typeface="黑体" panose="02010609060101010101" pitchFamily="49" charset="-122"/>
              </a:rPr>
              <a:t>     试计算上述各过程的</a:t>
            </a:r>
            <a:r>
              <a:rPr lang="zh-CN" altLang="zh-CN" dirty="0">
                <a:latin typeface="Times New Roman" panose="02020603050405020304" pitchFamily="18" charset="0"/>
                <a:ea typeface="黑体" panose="02010609060101010101" pitchFamily="49" charset="-122"/>
              </a:rPr>
              <a:t>Q、W、ΔU、ΔH。</a:t>
            </a:r>
          </a:p>
          <a:p>
            <a:pPr marL="457200" indent="-457200" eaLnBrk="1" hangingPunct="1">
              <a:buClr>
                <a:schemeClr val="accent2"/>
              </a:buClr>
              <a:buFont typeface="Wingdings" panose="05000000000000000000" pitchFamily="2" charset="2"/>
              <a:buNone/>
            </a:pPr>
            <a:r>
              <a:rPr lang="zh-CN" altLang="zh-CN" dirty="0">
                <a:latin typeface="黑体" panose="02010609060101010101" pitchFamily="49" charset="-122"/>
                <a:ea typeface="黑体" panose="02010609060101010101" pitchFamily="49" charset="-122"/>
              </a:rPr>
              <a:t> 设： 该气体的</a:t>
            </a:r>
            <a:r>
              <a:rPr lang="zh-CN" altLang="zh-CN" dirty="0">
                <a:latin typeface="Times New Roman" panose="02020603050405020304" pitchFamily="18" charset="0"/>
                <a:ea typeface="黑体" panose="02010609060101010101" pitchFamily="49" charset="-122"/>
              </a:rPr>
              <a:t>C</a:t>
            </a:r>
            <a:r>
              <a:rPr lang="zh-CN" altLang="zh-CN" baseline="-30000" dirty="0">
                <a:latin typeface="Times New Roman" panose="02020603050405020304" pitchFamily="18" charset="0"/>
                <a:ea typeface="黑体" panose="02010609060101010101" pitchFamily="49" charset="-122"/>
              </a:rPr>
              <a:t>V,m</a:t>
            </a:r>
            <a:r>
              <a:rPr lang="zh-CN" altLang="zh-CN" dirty="0">
                <a:latin typeface="黑体" panose="02010609060101010101" pitchFamily="49" charset="-122"/>
                <a:ea typeface="黑体" panose="02010609060101010101" pitchFamily="49" charset="-122"/>
              </a:rPr>
              <a:t>=12.471 J</a:t>
            </a:r>
            <a:r>
              <a:rPr lang="zh-CN" altLang="zh-CN" dirty="0">
                <a:ea typeface="黑体" panose="02010609060101010101" pitchFamily="49" charset="-122"/>
              </a:rPr>
              <a:t>·</a:t>
            </a:r>
            <a:r>
              <a:rPr lang="zh-CN" altLang="zh-CN" dirty="0">
                <a:latin typeface="黑体" panose="02010609060101010101" pitchFamily="49" charset="-122"/>
                <a:ea typeface="黑体" panose="02010609060101010101" pitchFamily="49" charset="-122"/>
              </a:rPr>
              <a:t>K</a:t>
            </a:r>
            <a:r>
              <a:rPr lang="zh-CN" altLang="zh-CN" baseline="30000" dirty="0">
                <a:latin typeface="黑体" panose="02010609060101010101" pitchFamily="49" charset="-122"/>
                <a:ea typeface="黑体" panose="02010609060101010101" pitchFamily="49" charset="-122"/>
              </a:rPr>
              <a:t>-1</a:t>
            </a:r>
            <a:r>
              <a:rPr lang="zh-CN" altLang="zh-CN" dirty="0">
                <a:ea typeface="黑体" panose="02010609060101010101" pitchFamily="49" charset="-122"/>
              </a:rPr>
              <a:t>·</a:t>
            </a:r>
            <a:r>
              <a:rPr lang="zh-CN" altLang="zh-CN" dirty="0">
                <a:latin typeface="黑体" panose="02010609060101010101" pitchFamily="49" charset="-122"/>
                <a:ea typeface="黑体" panose="02010609060101010101" pitchFamily="49" charset="-122"/>
              </a:rPr>
              <a:t>mol</a:t>
            </a:r>
            <a:r>
              <a:rPr lang="zh-CN" altLang="zh-CN" baseline="30000" dirty="0">
                <a:latin typeface="黑体" panose="02010609060101010101" pitchFamily="49" charset="-122"/>
                <a:ea typeface="黑体" panose="02010609060101010101" pitchFamily="49" charset="-122"/>
              </a:rPr>
              <a:t>-1</a:t>
            </a:r>
            <a:r>
              <a:rPr lang="zh-CN" altLang="zh-CN" dirty="0">
                <a:latin typeface="黑体" panose="02010609060101010101" pitchFamily="49" charset="-122"/>
                <a:ea typeface="黑体" panose="02010609060101010101" pitchFamily="49" charset="-122"/>
              </a:rPr>
              <a:t>；</a:t>
            </a:r>
          </a:p>
          <a:p>
            <a:pPr marL="457200" indent="-457200" eaLnBrk="1" hangingPunct="1">
              <a:buClr>
                <a:schemeClr val="accent2"/>
              </a:buClr>
              <a:buFont typeface="Wingdings" panose="05000000000000000000" pitchFamily="2" charset="2"/>
              <a:buNone/>
            </a:pPr>
            <a:r>
              <a:rPr lang="zh-CN" altLang="zh-CN" dirty="0">
                <a:latin typeface="黑体" panose="02010609060101010101" pitchFamily="49" charset="-122"/>
                <a:ea typeface="黑体" panose="02010609060101010101" pitchFamily="49" charset="-122"/>
              </a:rPr>
              <a:t>               </a:t>
            </a:r>
            <a:r>
              <a:rPr lang="zh-CN" altLang="zh-CN" dirty="0">
                <a:latin typeface="Times New Roman" panose="02020603050405020304" pitchFamily="18" charset="0"/>
                <a:ea typeface="黑体" panose="02010609060101010101" pitchFamily="49" charset="-122"/>
              </a:rPr>
              <a:t>C</a:t>
            </a:r>
            <a:r>
              <a:rPr lang="zh-CN" altLang="zh-CN" baseline="-30000" dirty="0">
                <a:latin typeface="Times New Roman" panose="02020603050405020304" pitchFamily="18" charset="0"/>
                <a:ea typeface="黑体" panose="02010609060101010101" pitchFamily="49" charset="-122"/>
              </a:rPr>
              <a:t>P,m</a:t>
            </a:r>
            <a:r>
              <a:rPr lang="zh-CN" altLang="zh-CN" dirty="0">
                <a:latin typeface="Times New Roman" panose="02020603050405020304" pitchFamily="18" charset="0"/>
                <a:ea typeface="黑体" panose="02010609060101010101" pitchFamily="49" charset="-122"/>
              </a:rPr>
              <a:t>= C</a:t>
            </a:r>
            <a:r>
              <a:rPr lang="zh-CN" altLang="zh-CN" baseline="-30000" dirty="0">
                <a:latin typeface="Times New Roman" panose="02020603050405020304" pitchFamily="18" charset="0"/>
                <a:ea typeface="黑体" panose="02010609060101010101" pitchFamily="49" charset="-122"/>
              </a:rPr>
              <a:t>V,m</a:t>
            </a:r>
            <a:r>
              <a:rPr lang="zh-CN" altLang="zh-CN" dirty="0">
                <a:latin typeface="Times New Roman" panose="02020603050405020304" pitchFamily="18" charset="0"/>
                <a:ea typeface="黑体" panose="02010609060101010101" pitchFamily="49" charset="-122"/>
              </a:rPr>
              <a:t>+ R</a:t>
            </a:r>
            <a:endParaRPr lang="zh-CN" altLang="zh-CN" baseline="-30000" dirty="0">
              <a:latin typeface="Times New Roman" panose="02020603050405020304" pitchFamily="18" charset="0"/>
              <a:ea typeface="黑体" panose="02010609060101010101" pitchFamily="49" charset="-122"/>
            </a:endParaRPr>
          </a:p>
        </p:txBody>
      </p:sp>
      <p:sp>
        <p:nvSpPr>
          <p:cNvPr id="62470" name="Rectangle 6">
            <a:extLst>
              <a:ext uri="{FF2B5EF4-FFF2-40B4-BE49-F238E27FC236}">
                <a16:creationId xmlns:a16="http://schemas.microsoft.com/office/drawing/2014/main" id="{BC0A8AEC-92E9-4D59-A6A5-90805C0B0912}"/>
              </a:ext>
            </a:extLst>
          </p:cNvPr>
          <p:cNvSpPr>
            <a:spLocks noGrp="1" noChangeArrowheads="1"/>
          </p:cNvSpPr>
          <p:nvPr>
            <p:ph type="title"/>
          </p:nvPr>
        </p:nvSpPr>
        <p:spPr>
          <a:xfrm>
            <a:off x="1331913" y="260350"/>
            <a:ext cx="5472112" cy="649288"/>
          </a:xfrm>
          <a:noFill/>
        </p:spPr>
        <p:txBody>
          <a:bodyPr/>
          <a:lstStyle/>
          <a:p>
            <a:pPr eaLnBrk="1" hangingPunct="1"/>
            <a:r>
              <a:rPr lang="zh-CN" altLang="zh-CN" sz="3600" b="1" dirty="0">
                <a:solidFill>
                  <a:srgbClr val="FF0000"/>
                </a:solidFill>
                <a:ea typeface="黑体" panose="02010609060101010101" pitchFamily="49" charset="-122"/>
              </a:rPr>
              <a:t>热力学一定律计算例题</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28" name="Rectangle 2">
            <a:extLst>
              <a:ext uri="{FF2B5EF4-FFF2-40B4-BE49-F238E27FC236}">
                <a16:creationId xmlns:a16="http://schemas.microsoft.com/office/drawing/2014/main" id="{8BAA2F7A-5F6D-4D99-AC37-45AA0C795347}"/>
              </a:ext>
            </a:extLst>
          </p:cNvPr>
          <p:cNvSpPr>
            <a:spLocks noGrp="1" noChangeArrowheads="1"/>
          </p:cNvSpPr>
          <p:nvPr>
            <p:ph type="body" idx="1"/>
          </p:nvPr>
        </p:nvSpPr>
        <p:spPr>
          <a:xfrm>
            <a:off x="0" y="0"/>
            <a:ext cx="9144000" cy="6216650"/>
          </a:xfrm>
        </p:spPr>
        <p:txBody>
          <a:bodyPr/>
          <a:lstStyle/>
          <a:p>
            <a:pPr marL="457200" indent="-457200" eaLnBrk="1" hangingPunct="1">
              <a:buFontTx/>
              <a:buNone/>
            </a:pPr>
            <a:r>
              <a:rPr lang="zh-CN" altLang="zh-CN" b="1">
                <a:solidFill>
                  <a:srgbClr val="FF0000"/>
                </a:solidFill>
                <a:latin typeface="黑体" panose="02010609060101010101" pitchFamily="49" charset="-122"/>
                <a:ea typeface="黑体" panose="02010609060101010101" pitchFamily="49" charset="-122"/>
              </a:rPr>
              <a:t>解：（1）等容升温过程</a:t>
            </a:r>
            <a:endParaRPr lang="zh-CN" altLang="zh-CN" b="1">
              <a:solidFill>
                <a:srgbClr val="FF0000"/>
              </a:solidFill>
              <a:latin typeface="楷体_GB2312" pitchFamily="49" charset="-122"/>
              <a:ea typeface="楷体_GB2312" pitchFamily="49" charset="-122"/>
            </a:endParaRPr>
          </a:p>
        </p:txBody>
      </p:sp>
      <p:sp>
        <p:nvSpPr>
          <p:cNvPr id="30729" name="Rectangle 3">
            <a:extLst>
              <a:ext uri="{FF2B5EF4-FFF2-40B4-BE49-F238E27FC236}">
                <a16:creationId xmlns:a16="http://schemas.microsoft.com/office/drawing/2014/main" id="{7652E6B0-344E-40FC-8B87-F96002A02D53}"/>
              </a:ext>
            </a:extLst>
          </p:cNvPr>
          <p:cNvSpPr>
            <a:spLocks noChangeArrowheads="1"/>
          </p:cNvSpPr>
          <p:nvPr/>
        </p:nvSpPr>
        <p:spPr bwMode="auto">
          <a:xfrm>
            <a:off x="4167188"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a:p>
        </p:txBody>
      </p:sp>
      <p:grpSp>
        <p:nvGrpSpPr>
          <p:cNvPr id="30730" name="Group 4">
            <a:extLst>
              <a:ext uri="{FF2B5EF4-FFF2-40B4-BE49-F238E27FC236}">
                <a16:creationId xmlns:a16="http://schemas.microsoft.com/office/drawing/2014/main" id="{3BBA30BB-20CB-483B-B641-756EB276CEC3}"/>
              </a:ext>
            </a:extLst>
          </p:cNvPr>
          <p:cNvGrpSpPr>
            <a:grpSpLocks/>
          </p:cNvGrpSpPr>
          <p:nvPr/>
        </p:nvGrpSpPr>
        <p:grpSpPr bwMode="auto">
          <a:xfrm>
            <a:off x="739077" y="889635"/>
            <a:ext cx="2287587" cy="2160588"/>
            <a:chOff x="0" y="0"/>
            <a:chExt cx="1056" cy="1296"/>
          </a:xfrm>
        </p:grpSpPr>
        <p:sp>
          <p:nvSpPr>
            <p:cNvPr id="30739" name="Text Box 5">
              <a:extLst>
                <a:ext uri="{FF2B5EF4-FFF2-40B4-BE49-F238E27FC236}">
                  <a16:creationId xmlns:a16="http://schemas.microsoft.com/office/drawing/2014/main" id="{29242AD9-3BF4-4FD8-8720-C6049501790A}"/>
                </a:ext>
              </a:extLst>
            </p:cNvPr>
            <p:cNvSpPr txBox="1">
              <a:spLocks noChangeArrowheads="1"/>
            </p:cNvSpPr>
            <p:nvPr/>
          </p:nvSpPr>
          <p:spPr bwMode="auto">
            <a:xfrm>
              <a:off x="0" y="0"/>
              <a:ext cx="1056" cy="1296"/>
            </a:xfrm>
            <a:prstGeom prst="rect">
              <a:avLst/>
            </a:prstGeom>
            <a:solidFill>
              <a:srgbClr val="FFFFFF"/>
            </a:solidFill>
            <a:ln w="9525">
              <a:solidFill>
                <a:srgbClr val="000000"/>
              </a:solidFill>
              <a:miter lim="800000"/>
              <a:headEnd/>
              <a:tailEnd/>
            </a:ln>
          </p:spPr>
          <p:txBody>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a:r>
                <a:rPr lang="zh-CN" altLang="zh-CN" sz="2000" b="1">
                  <a:latin typeface="Times New Roman" panose="02020603050405020304" pitchFamily="18" charset="0"/>
                  <a:ea typeface="华文中宋" panose="02010600040101010101" pitchFamily="2" charset="-122"/>
                </a:rPr>
                <a:t>始态</a:t>
              </a:r>
            </a:p>
            <a:p>
              <a:pPr algn="just"/>
              <a:endParaRPr lang="zh-CN" altLang="zh-CN" sz="2000" b="1">
                <a:latin typeface="Times New Roman" panose="02020603050405020304" pitchFamily="18" charset="0"/>
                <a:ea typeface="华文中宋" panose="02010600040101010101" pitchFamily="2" charset="-122"/>
              </a:endParaRPr>
            </a:p>
            <a:p>
              <a:pPr algn="just"/>
              <a:endParaRPr lang="zh-CN" altLang="zh-CN" sz="2000" b="1">
                <a:latin typeface="Times New Roman" panose="02020603050405020304" pitchFamily="18" charset="0"/>
                <a:ea typeface="华文中宋" panose="02010600040101010101" pitchFamily="2" charset="-122"/>
              </a:endParaRPr>
            </a:p>
            <a:p>
              <a:pPr algn="just"/>
              <a:r>
                <a:rPr lang="zh-CN" altLang="zh-CN" sz="2000" b="1">
                  <a:latin typeface="Times New Roman" panose="02020603050405020304" pitchFamily="18" charset="0"/>
                  <a:ea typeface="华文中宋" panose="02010600040101010101" pitchFamily="2" charset="-122"/>
                </a:rPr>
                <a:t>p</a:t>
              </a:r>
              <a:r>
                <a:rPr lang="zh-CN" altLang="zh-CN" sz="2000" b="1" baseline="-25000">
                  <a:latin typeface="Times New Roman" panose="02020603050405020304" pitchFamily="18" charset="0"/>
                  <a:ea typeface="华文中宋" panose="02010600040101010101" pitchFamily="2" charset="-122"/>
                </a:rPr>
                <a:t>0 </a:t>
              </a:r>
              <a:r>
                <a:rPr lang="zh-CN" altLang="zh-CN" sz="2000" b="1">
                  <a:latin typeface="Times New Roman" panose="02020603050405020304" pitchFamily="18" charset="0"/>
                  <a:ea typeface="华文中宋" panose="02010600040101010101" pitchFamily="2" charset="-122"/>
                </a:rPr>
                <a:t>= 1000 kPa</a:t>
              </a:r>
            </a:p>
            <a:p>
              <a:pPr algn="just"/>
              <a:r>
                <a:rPr lang="zh-CN" altLang="zh-CN" sz="2000" b="1">
                  <a:latin typeface="Times New Roman" panose="02020603050405020304" pitchFamily="18" charset="0"/>
                  <a:ea typeface="华文中宋" panose="02010600040101010101" pitchFamily="2" charset="-122"/>
                </a:rPr>
                <a:t>V</a:t>
              </a:r>
              <a:r>
                <a:rPr lang="zh-CN" altLang="zh-CN" sz="2000" b="1" baseline="-25000">
                  <a:latin typeface="Times New Roman" panose="02020603050405020304" pitchFamily="18" charset="0"/>
                  <a:ea typeface="华文中宋" panose="02010600040101010101" pitchFamily="2" charset="-122"/>
                </a:rPr>
                <a:t>0 </a:t>
              </a:r>
              <a:r>
                <a:rPr lang="zh-CN" altLang="zh-CN" sz="2000" b="1">
                  <a:latin typeface="Times New Roman" panose="02020603050405020304" pitchFamily="18" charset="0"/>
                  <a:ea typeface="华文中宋" panose="02010600040101010101" pitchFamily="2" charset="-122"/>
                </a:rPr>
                <a:t>= 10 dm</a:t>
              </a:r>
              <a:r>
                <a:rPr lang="zh-CN" altLang="zh-CN" sz="2000" b="1" baseline="30000">
                  <a:latin typeface="Times New Roman" panose="02020603050405020304" pitchFamily="18" charset="0"/>
                  <a:ea typeface="华文中宋" panose="02010600040101010101" pitchFamily="2" charset="-122"/>
                </a:rPr>
                <a:t>3</a:t>
              </a:r>
              <a:endParaRPr lang="zh-CN" altLang="zh-CN" sz="2000" b="1">
                <a:latin typeface="Times New Roman" panose="02020603050405020304" pitchFamily="18" charset="0"/>
                <a:ea typeface="华文中宋" panose="02010600040101010101" pitchFamily="2" charset="-122"/>
              </a:endParaRPr>
            </a:p>
            <a:p>
              <a:pPr algn="just"/>
              <a:r>
                <a:rPr lang="zh-CN" altLang="zh-CN" sz="2000" b="1">
                  <a:latin typeface="Times New Roman" panose="02020603050405020304" pitchFamily="18" charset="0"/>
                  <a:ea typeface="华文中宋" panose="02010600040101010101" pitchFamily="2" charset="-122"/>
                </a:rPr>
                <a:t>T</a:t>
              </a:r>
              <a:r>
                <a:rPr lang="zh-CN" altLang="zh-CN" sz="2000" b="1" baseline="-25000">
                  <a:latin typeface="Times New Roman" panose="02020603050405020304" pitchFamily="18" charset="0"/>
                  <a:ea typeface="华文中宋" panose="02010600040101010101" pitchFamily="2" charset="-122"/>
                </a:rPr>
                <a:t>0 </a:t>
              </a:r>
              <a:r>
                <a:rPr lang="zh-CN" altLang="zh-CN" sz="2000" b="1">
                  <a:latin typeface="Times New Roman" panose="02020603050405020304" pitchFamily="18" charset="0"/>
                  <a:ea typeface="华文中宋" panose="02010600040101010101" pitchFamily="2" charset="-122"/>
                </a:rPr>
                <a:t>= 273.2 K</a:t>
              </a:r>
            </a:p>
          </p:txBody>
        </p:sp>
        <p:graphicFrame>
          <p:nvGraphicFramePr>
            <p:cNvPr id="30727" name="Object 6">
              <a:extLst>
                <a:ext uri="{FF2B5EF4-FFF2-40B4-BE49-F238E27FC236}">
                  <a16:creationId xmlns:a16="http://schemas.microsoft.com/office/drawing/2014/main" id="{916F1D92-4ED1-45D5-9920-B6ED164DFE2F}"/>
                </a:ext>
              </a:extLst>
            </p:cNvPr>
            <p:cNvGraphicFramePr>
              <a:graphicFrameLocks noChangeAspect="1"/>
            </p:cNvGraphicFramePr>
            <p:nvPr/>
          </p:nvGraphicFramePr>
          <p:xfrm>
            <a:off x="39" y="240"/>
            <a:ext cx="979" cy="298"/>
          </p:xfrm>
          <a:graphic>
            <a:graphicData uri="http://schemas.openxmlformats.org/presentationml/2006/ole">
              <mc:AlternateContent xmlns:mc="http://schemas.openxmlformats.org/markup-compatibility/2006">
                <mc:Choice xmlns:v="urn:schemas-microsoft-com:vml" Requires="v">
                  <p:oleObj spid="_x0000_s32268" r:id="rId3" imgW="1309553" imgH="432492" progId="Equation.DSMT4">
                    <p:embed/>
                  </p:oleObj>
                </mc:Choice>
                <mc:Fallback>
                  <p:oleObj r:id="rId3" imgW="1309553" imgH="432492" progId="Equation.DSMT4">
                    <p:embed/>
                    <p:pic>
                      <p:nvPicPr>
                        <p:cNvPr id="30727" name="Object 6">
                          <a:extLst>
                            <a:ext uri="{FF2B5EF4-FFF2-40B4-BE49-F238E27FC236}">
                              <a16:creationId xmlns:a16="http://schemas.microsoft.com/office/drawing/2014/main" id="{916F1D92-4ED1-45D5-9920-B6ED164DF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 y="240"/>
                          <a:ext cx="979" cy="298"/>
                        </a:xfrm>
                        <a:prstGeom prst="rect">
                          <a:avLst/>
                        </a:prstGeom>
                        <a:solidFill>
                          <a:srgbClr val="FFFF99">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30722" name="Object 7">
            <a:extLst>
              <a:ext uri="{FF2B5EF4-FFF2-40B4-BE49-F238E27FC236}">
                <a16:creationId xmlns:a16="http://schemas.microsoft.com/office/drawing/2014/main" id="{808812CB-D540-4CC5-BE98-C81AE8690D52}"/>
              </a:ext>
            </a:extLst>
          </p:cNvPr>
          <p:cNvGraphicFramePr>
            <a:graphicFrameLocks noChangeAspect="1"/>
          </p:cNvGraphicFramePr>
          <p:nvPr/>
        </p:nvGraphicFramePr>
        <p:xfrm>
          <a:off x="5410200" y="1676400"/>
          <a:ext cx="1447800" cy="309563"/>
        </p:xfrm>
        <a:graphic>
          <a:graphicData uri="http://schemas.openxmlformats.org/presentationml/2006/ole">
            <mc:AlternateContent xmlns:mc="http://schemas.openxmlformats.org/markup-compatibility/2006">
              <mc:Choice xmlns:v="urn:schemas-microsoft-com:vml" Requires="v">
                <p:oleObj spid="_x0000_s32269" r:id="rId5" imgW="851956" imgH="178271" progId="Equation.DSMT4">
                  <p:embed/>
                </p:oleObj>
              </mc:Choice>
              <mc:Fallback>
                <p:oleObj r:id="rId5" imgW="851956" imgH="178271" progId="Equation.DSMT4">
                  <p:embed/>
                  <p:pic>
                    <p:nvPicPr>
                      <p:cNvPr id="30722" name="Object 7">
                        <a:extLst>
                          <a:ext uri="{FF2B5EF4-FFF2-40B4-BE49-F238E27FC236}">
                            <a16:creationId xmlns:a16="http://schemas.microsoft.com/office/drawing/2014/main" id="{808812CB-D540-4CC5-BE98-C81AE8690D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676400"/>
                        <a:ext cx="14478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1" name="Rectangle 8">
            <a:extLst>
              <a:ext uri="{FF2B5EF4-FFF2-40B4-BE49-F238E27FC236}">
                <a16:creationId xmlns:a16="http://schemas.microsoft.com/office/drawing/2014/main" id="{3E5F85BA-9B7B-47EC-BE49-0DB5E60FEC96}"/>
              </a:ext>
            </a:extLst>
          </p:cNvPr>
          <p:cNvSpPr>
            <a:spLocks noChangeArrowheads="1"/>
          </p:cNvSpPr>
          <p:nvPr/>
        </p:nvSpPr>
        <p:spPr bwMode="auto">
          <a:xfrm>
            <a:off x="4424363" y="3248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a:p>
        </p:txBody>
      </p:sp>
      <p:grpSp>
        <p:nvGrpSpPr>
          <p:cNvPr id="30732" name="Group 9">
            <a:extLst>
              <a:ext uri="{FF2B5EF4-FFF2-40B4-BE49-F238E27FC236}">
                <a16:creationId xmlns:a16="http://schemas.microsoft.com/office/drawing/2014/main" id="{ABD25757-C160-45A6-A094-7429261E848B}"/>
              </a:ext>
            </a:extLst>
          </p:cNvPr>
          <p:cNvGrpSpPr>
            <a:grpSpLocks/>
          </p:cNvGrpSpPr>
          <p:nvPr/>
        </p:nvGrpSpPr>
        <p:grpSpPr bwMode="auto">
          <a:xfrm>
            <a:off x="5076825" y="549275"/>
            <a:ext cx="2590800" cy="2592388"/>
            <a:chOff x="0" y="0"/>
            <a:chExt cx="1632" cy="1488"/>
          </a:xfrm>
        </p:grpSpPr>
        <p:sp>
          <p:nvSpPr>
            <p:cNvPr id="30738" name="Text Box 10">
              <a:extLst>
                <a:ext uri="{FF2B5EF4-FFF2-40B4-BE49-F238E27FC236}">
                  <a16:creationId xmlns:a16="http://schemas.microsoft.com/office/drawing/2014/main" id="{34730B99-1D60-4B72-8C1F-AA19C2517C66}"/>
                </a:ext>
              </a:extLst>
            </p:cNvPr>
            <p:cNvSpPr txBox="1">
              <a:spLocks noChangeArrowheads="1"/>
            </p:cNvSpPr>
            <p:nvPr/>
          </p:nvSpPr>
          <p:spPr bwMode="auto">
            <a:xfrm>
              <a:off x="0" y="0"/>
              <a:ext cx="1632" cy="1488"/>
            </a:xfrm>
            <a:prstGeom prst="rect">
              <a:avLst/>
            </a:prstGeom>
            <a:solidFill>
              <a:srgbClr val="FFFFFF"/>
            </a:solidFill>
            <a:ln w="9525">
              <a:solidFill>
                <a:srgbClr val="000000"/>
              </a:solidFill>
              <a:miter lim="800000"/>
              <a:headEnd/>
              <a:tailEnd/>
            </a:ln>
          </p:spPr>
          <p:txBody>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a:r>
                <a:rPr lang="zh-CN" altLang="zh-CN" sz="2400" b="1" dirty="0"/>
                <a:t>末态</a:t>
              </a:r>
            </a:p>
            <a:p>
              <a:pPr algn="just"/>
              <a:endParaRPr lang="zh-CN" altLang="zh-CN" sz="2000" b="1" dirty="0">
                <a:latin typeface="Times New Roman" panose="02020603050405020304" pitchFamily="18" charset="0"/>
                <a:ea typeface="华文中宋" panose="02010600040101010101" pitchFamily="2" charset="-122"/>
              </a:endParaRPr>
            </a:p>
            <a:p>
              <a:pPr algn="just"/>
              <a:r>
                <a:rPr lang="zh-CN" altLang="zh-CN" sz="2000" b="1" dirty="0">
                  <a:latin typeface="Times New Roman" panose="02020603050405020304" pitchFamily="18" charset="0"/>
                  <a:ea typeface="华文中宋" panose="02010600040101010101" pitchFamily="2" charset="-122"/>
                </a:rPr>
                <a:t>p</a:t>
              </a:r>
              <a:r>
                <a:rPr lang="zh-CN" altLang="zh-CN" sz="2000" b="1" baseline="-25000" dirty="0">
                  <a:latin typeface="Times New Roman" panose="02020603050405020304" pitchFamily="18" charset="0"/>
                  <a:ea typeface="华文中宋" panose="02010600040101010101" pitchFamily="2" charset="-122"/>
                </a:rPr>
                <a:t>1  </a:t>
              </a:r>
              <a:r>
                <a:rPr lang="zh-CN" altLang="zh-CN" sz="2000" b="1" dirty="0">
                  <a:latin typeface="Times New Roman" panose="02020603050405020304" pitchFamily="18" charset="0"/>
                  <a:ea typeface="华文中宋" panose="02010600040101010101" pitchFamily="2" charset="-122"/>
                </a:rPr>
                <a:t>=           =1366 kPa</a:t>
              </a:r>
            </a:p>
            <a:p>
              <a:pPr algn="just"/>
              <a:endParaRPr lang="zh-CN" altLang="zh-CN" sz="2000" b="1" dirty="0">
                <a:latin typeface="Times New Roman" panose="02020603050405020304" pitchFamily="18" charset="0"/>
                <a:ea typeface="华文中宋" panose="02010600040101010101" pitchFamily="2" charset="-122"/>
              </a:endParaRPr>
            </a:p>
            <a:p>
              <a:pPr algn="just"/>
              <a:endParaRPr lang="zh-CN" altLang="zh-CN" sz="2000" b="1" dirty="0">
                <a:latin typeface="Times New Roman" panose="02020603050405020304" pitchFamily="18" charset="0"/>
                <a:ea typeface="华文中宋" panose="02010600040101010101" pitchFamily="2" charset="-122"/>
              </a:endParaRPr>
            </a:p>
            <a:p>
              <a:pPr algn="just"/>
              <a:r>
                <a:rPr lang="zh-CN" altLang="zh-CN" sz="2000" b="1" dirty="0">
                  <a:latin typeface="Times New Roman" panose="02020603050405020304" pitchFamily="18" charset="0"/>
                  <a:ea typeface="华文中宋" panose="02010600040101010101" pitchFamily="2" charset="-122"/>
                </a:rPr>
                <a:t>V</a:t>
              </a:r>
              <a:r>
                <a:rPr lang="zh-CN" altLang="zh-CN" sz="2000" b="1" baseline="-25000" dirty="0">
                  <a:latin typeface="Times New Roman" panose="02020603050405020304" pitchFamily="18" charset="0"/>
                  <a:ea typeface="华文中宋" panose="02010600040101010101" pitchFamily="2" charset="-122"/>
                </a:rPr>
                <a:t>1 </a:t>
              </a:r>
              <a:r>
                <a:rPr lang="zh-CN" altLang="zh-CN" sz="2000" b="1" dirty="0">
                  <a:latin typeface="Times New Roman" panose="02020603050405020304" pitchFamily="18" charset="0"/>
                  <a:ea typeface="华文中宋" panose="02010600040101010101" pitchFamily="2" charset="-122"/>
                </a:rPr>
                <a:t>= V</a:t>
              </a:r>
              <a:r>
                <a:rPr lang="zh-CN" altLang="zh-CN" sz="2000" b="1" baseline="-25000" dirty="0">
                  <a:latin typeface="Times New Roman" panose="02020603050405020304" pitchFamily="18" charset="0"/>
                  <a:ea typeface="华文中宋" panose="02010600040101010101" pitchFamily="2" charset="-122"/>
                </a:rPr>
                <a:t>0</a:t>
              </a:r>
              <a:r>
                <a:rPr lang="zh-CN" altLang="zh-CN" sz="2000" b="1" dirty="0">
                  <a:latin typeface="Times New Roman" panose="02020603050405020304" pitchFamily="18" charset="0"/>
                  <a:ea typeface="华文中宋" panose="02010600040101010101" pitchFamily="2" charset="-122"/>
                </a:rPr>
                <a:t>= 10 dm</a:t>
              </a:r>
              <a:r>
                <a:rPr lang="zh-CN" altLang="zh-CN" sz="2000" b="1" baseline="30000" dirty="0">
                  <a:latin typeface="Times New Roman" panose="02020603050405020304" pitchFamily="18" charset="0"/>
                  <a:ea typeface="华文中宋" panose="02010600040101010101" pitchFamily="2" charset="-122"/>
                </a:rPr>
                <a:t>3</a:t>
              </a:r>
              <a:endParaRPr lang="zh-CN" altLang="zh-CN" sz="2000" b="1" dirty="0">
                <a:latin typeface="Times New Roman" panose="02020603050405020304" pitchFamily="18" charset="0"/>
                <a:ea typeface="华文中宋" panose="02010600040101010101" pitchFamily="2" charset="-122"/>
              </a:endParaRPr>
            </a:p>
            <a:p>
              <a:pPr algn="just"/>
              <a:r>
                <a:rPr lang="zh-CN" altLang="zh-CN" sz="2000" b="1" dirty="0">
                  <a:latin typeface="Times New Roman" panose="02020603050405020304" pitchFamily="18" charset="0"/>
                  <a:ea typeface="华文中宋" panose="02010600040101010101" pitchFamily="2" charset="-122"/>
                </a:rPr>
                <a:t> T</a:t>
              </a:r>
              <a:r>
                <a:rPr lang="zh-CN" altLang="zh-CN" sz="2000" b="1" baseline="-25000" dirty="0">
                  <a:latin typeface="Times New Roman" panose="02020603050405020304" pitchFamily="18" charset="0"/>
                  <a:ea typeface="华文中宋" panose="02010600040101010101" pitchFamily="2" charset="-122"/>
                </a:rPr>
                <a:t>1 </a:t>
              </a:r>
              <a:r>
                <a:rPr lang="zh-CN" altLang="zh-CN" sz="2000" b="1" dirty="0">
                  <a:latin typeface="Times New Roman" panose="02020603050405020304" pitchFamily="18" charset="0"/>
                  <a:ea typeface="华文中宋" panose="02010600040101010101" pitchFamily="2" charset="-122"/>
                </a:rPr>
                <a:t>= 373.2 K</a:t>
              </a:r>
            </a:p>
          </p:txBody>
        </p:sp>
        <p:graphicFrame>
          <p:nvGraphicFramePr>
            <p:cNvPr id="30726" name="Object 11">
              <a:extLst>
                <a:ext uri="{FF2B5EF4-FFF2-40B4-BE49-F238E27FC236}">
                  <a16:creationId xmlns:a16="http://schemas.microsoft.com/office/drawing/2014/main" id="{F422BB80-8EE4-4A75-AD8E-1A785F8480AE}"/>
                </a:ext>
              </a:extLst>
            </p:cNvPr>
            <p:cNvGraphicFramePr>
              <a:graphicFrameLocks noChangeAspect="1"/>
            </p:cNvGraphicFramePr>
            <p:nvPr/>
          </p:nvGraphicFramePr>
          <p:xfrm>
            <a:off x="384" y="528"/>
            <a:ext cx="314" cy="384"/>
          </p:xfrm>
          <a:graphic>
            <a:graphicData uri="http://schemas.openxmlformats.org/presentationml/2006/ole">
              <mc:AlternateContent xmlns:mc="http://schemas.openxmlformats.org/markup-compatibility/2006">
                <mc:Choice xmlns:v="urn:schemas-microsoft-com:vml" Requires="v">
                  <p:oleObj spid="_x0000_s32270" r:id="rId7" imgW="356690" imgH="433056" progId="Equation.DSMT4">
                    <p:embed/>
                  </p:oleObj>
                </mc:Choice>
                <mc:Fallback>
                  <p:oleObj r:id="rId7" imgW="356690" imgH="433056" progId="Equation.DSMT4">
                    <p:embed/>
                    <p:pic>
                      <p:nvPicPr>
                        <p:cNvPr id="30726" name="Object 11">
                          <a:extLst>
                            <a:ext uri="{FF2B5EF4-FFF2-40B4-BE49-F238E27FC236}">
                              <a16:creationId xmlns:a16="http://schemas.microsoft.com/office/drawing/2014/main" id="{F422BB80-8EE4-4A75-AD8E-1A785F8480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 y="528"/>
                          <a:ext cx="314" cy="384"/>
                        </a:xfrm>
                        <a:prstGeom prst="rect">
                          <a:avLst/>
                        </a:prstGeom>
                        <a:solidFill>
                          <a:srgbClr val="FFFF99">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0733" name="Rectangle 12">
            <a:extLst>
              <a:ext uri="{FF2B5EF4-FFF2-40B4-BE49-F238E27FC236}">
                <a16:creationId xmlns:a16="http://schemas.microsoft.com/office/drawing/2014/main" id="{166AA6A4-BD7D-4C04-B0FD-371EE176BE86}"/>
              </a:ext>
            </a:extLst>
          </p:cNvPr>
          <p:cNvSpPr>
            <a:spLocks noChangeArrowheads="1"/>
          </p:cNvSpPr>
          <p:nvPr/>
        </p:nvSpPr>
        <p:spPr bwMode="auto">
          <a:xfrm>
            <a:off x="539750" y="3284538"/>
            <a:ext cx="2663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2400" b="1">
                <a:latin typeface="Times New Roman" panose="02020603050405020304" pitchFamily="18" charset="0"/>
                <a:ea typeface="华文中宋" panose="02010600040101010101" pitchFamily="2" charset="-122"/>
              </a:rPr>
              <a:t>等容过程：</a:t>
            </a:r>
            <a:r>
              <a:rPr lang="zh-CN" altLang="zh-CN" sz="2000" b="1">
                <a:latin typeface="Times New Roman" panose="02020603050405020304" pitchFamily="18" charset="0"/>
                <a:ea typeface="华文中宋" panose="02010600040101010101" pitchFamily="2" charset="-122"/>
              </a:rPr>
              <a:t> </a:t>
            </a:r>
            <a:r>
              <a:rPr lang="zh-CN" altLang="zh-CN" sz="2800" b="1">
                <a:latin typeface="Times New Roman" panose="02020603050405020304" pitchFamily="18" charset="0"/>
                <a:ea typeface="华文中宋" panose="02010600040101010101" pitchFamily="2" charset="-122"/>
              </a:rPr>
              <a:t>dv =0</a:t>
            </a:r>
            <a:r>
              <a:rPr lang="zh-CN" altLang="zh-CN" sz="2800" b="1">
                <a:latin typeface="Arial" panose="020B0604020202020204" pitchFamily="34" charset="0"/>
                <a:ea typeface="华文中宋" panose="02010600040101010101" pitchFamily="2" charset="-122"/>
              </a:rPr>
              <a:t> </a:t>
            </a:r>
          </a:p>
        </p:txBody>
      </p:sp>
      <p:graphicFrame>
        <p:nvGraphicFramePr>
          <p:cNvPr id="30723" name="Object 13">
            <a:extLst>
              <a:ext uri="{FF2B5EF4-FFF2-40B4-BE49-F238E27FC236}">
                <a16:creationId xmlns:a16="http://schemas.microsoft.com/office/drawing/2014/main" id="{9B309EB7-CB0C-48B4-8949-70AC0FD0E9E4}"/>
              </a:ext>
            </a:extLst>
          </p:cNvPr>
          <p:cNvGraphicFramePr>
            <a:graphicFrameLocks noChangeAspect="1"/>
          </p:cNvGraphicFramePr>
          <p:nvPr/>
        </p:nvGraphicFramePr>
        <p:xfrm>
          <a:off x="3708400" y="3213100"/>
          <a:ext cx="1871663" cy="863600"/>
        </p:xfrm>
        <a:graphic>
          <a:graphicData uri="http://schemas.openxmlformats.org/presentationml/2006/ole">
            <mc:AlternateContent xmlns:mc="http://schemas.openxmlformats.org/markup-compatibility/2006">
              <mc:Choice xmlns:v="urn:schemas-microsoft-com:vml" Requires="v">
                <p:oleObj spid="_x0000_s32271" r:id="rId9" imgW="915909" imgH="343664" progId="Equation.DSMT4">
                  <p:embed/>
                </p:oleObj>
              </mc:Choice>
              <mc:Fallback>
                <p:oleObj r:id="rId9" imgW="915909" imgH="343664" progId="Equation.DSMT4">
                  <p:embed/>
                  <p:pic>
                    <p:nvPicPr>
                      <p:cNvPr id="30723" name="Object 13">
                        <a:extLst>
                          <a:ext uri="{FF2B5EF4-FFF2-40B4-BE49-F238E27FC236}">
                            <a16:creationId xmlns:a16="http://schemas.microsoft.com/office/drawing/2014/main" id="{9B309EB7-CB0C-48B4-8949-70AC0FD0E9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3213100"/>
                        <a:ext cx="1871663" cy="863600"/>
                      </a:xfrm>
                      <a:prstGeom prst="rect">
                        <a:avLst/>
                      </a:prstGeom>
                      <a:solidFill>
                        <a:srgbClr val="FF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4" name="Object 14">
            <a:extLst>
              <a:ext uri="{FF2B5EF4-FFF2-40B4-BE49-F238E27FC236}">
                <a16:creationId xmlns:a16="http://schemas.microsoft.com/office/drawing/2014/main" id="{956321EA-1DA3-47BC-B647-CCD3A8DA8402}"/>
              </a:ext>
            </a:extLst>
          </p:cNvPr>
          <p:cNvGraphicFramePr>
            <a:graphicFrameLocks noChangeAspect="1"/>
          </p:cNvGraphicFramePr>
          <p:nvPr>
            <p:extLst>
              <p:ext uri="{D42A27DB-BD31-4B8C-83A1-F6EECF244321}">
                <p14:modId xmlns:p14="http://schemas.microsoft.com/office/powerpoint/2010/main" val="3066125149"/>
              </p:ext>
            </p:extLst>
          </p:nvPr>
        </p:nvGraphicFramePr>
        <p:xfrm>
          <a:off x="0" y="4169855"/>
          <a:ext cx="9144000" cy="863600"/>
        </p:xfrm>
        <a:graphic>
          <a:graphicData uri="http://schemas.openxmlformats.org/presentationml/2006/ole">
            <mc:AlternateContent xmlns:mc="http://schemas.openxmlformats.org/markup-compatibility/2006">
              <mc:Choice xmlns:v="urn:schemas-microsoft-com:vml" Requires="v">
                <p:oleObj spid="_x0000_s32272" r:id="rId11" imgW="5232717" imgH="330517" progId="Equation.DSMT4">
                  <p:embed/>
                </p:oleObj>
              </mc:Choice>
              <mc:Fallback>
                <p:oleObj r:id="rId11" imgW="5232717" imgH="330517" progId="Equation.DSMT4">
                  <p:embed/>
                  <p:pic>
                    <p:nvPicPr>
                      <p:cNvPr id="30724" name="Object 14">
                        <a:extLst>
                          <a:ext uri="{FF2B5EF4-FFF2-40B4-BE49-F238E27FC236}">
                            <a16:creationId xmlns:a16="http://schemas.microsoft.com/office/drawing/2014/main" id="{956321EA-1DA3-47BC-B647-CCD3A8DA840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4169855"/>
                        <a:ext cx="9144000" cy="863600"/>
                      </a:xfrm>
                      <a:prstGeom prst="rect">
                        <a:avLst/>
                      </a:prstGeom>
                      <a:solidFill>
                        <a:srgbClr val="FF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5" name="Object 15">
            <a:extLst>
              <a:ext uri="{FF2B5EF4-FFF2-40B4-BE49-F238E27FC236}">
                <a16:creationId xmlns:a16="http://schemas.microsoft.com/office/drawing/2014/main" id="{6456A315-836C-44AF-9C92-3535F46C2EB3}"/>
              </a:ext>
            </a:extLst>
          </p:cNvPr>
          <p:cNvGraphicFramePr>
            <a:graphicFrameLocks noChangeAspect="1"/>
          </p:cNvGraphicFramePr>
          <p:nvPr>
            <p:extLst>
              <p:ext uri="{D42A27DB-BD31-4B8C-83A1-F6EECF244321}">
                <p14:modId xmlns:p14="http://schemas.microsoft.com/office/powerpoint/2010/main" val="1068525455"/>
              </p:ext>
            </p:extLst>
          </p:nvPr>
        </p:nvGraphicFramePr>
        <p:xfrm>
          <a:off x="0" y="5117592"/>
          <a:ext cx="9144000" cy="1628775"/>
        </p:xfrm>
        <a:graphic>
          <a:graphicData uri="http://schemas.openxmlformats.org/presentationml/2006/ole">
            <mc:AlternateContent xmlns:mc="http://schemas.openxmlformats.org/markup-compatibility/2006">
              <mc:Choice xmlns:v="urn:schemas-microsoft-com:vml" Requires="v">
                <p:oleObj spid="_x0000_s32273" r:id="rId13" imgW="3543617" imgH="559117" progId="Equation.DSMT4">
                  <p:embed/>
                </p:oleObj>
              </mc:Choice>
              <mc:Fallback>
                <p:oleObj r:id="rId13" imgW="3543617" imgH="559117" progId="Equation.DSMT4">
                  <p:embed/>
                  <p:pic>
                    <p:nvPicPr>
                      <p:cNvPr id="30725" name="Object 15">
                        <a:extLst>
                          <a:ext uri="{FF2B5EF4-FFF2-40B4-BE49-F238E27FC236}">
                            <a16:creationId xmlns:a16="http://schemas.microsoft.com/office/drawing/2014/main" id="{6456A315-836C-44AF-9C92-3535F46C2EB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5117592"/>
                        <a:ext cx="9144000" cy="1628775"/>
                      </a:xfrm>
                      <a:prstGeom prst="rect">
                        <a:avLst/>
                      </a:prstGeom>
                      <a:solidFill>
                        <a:srgbClr val="FF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0734" name="Group 16">
            <a:extLst>
              <a:ext uri="{FF2B5EF4-FFF2-40B4-BE49-F238E27FC236}">
                <a16:creationId xmlns:a16="http://schemas.microsoft.com/office/drawing/2014/main" id="{911BC6DA-648D-4036-ABFB-04478E620483}"/>
              </a:ext>
            </a:extLst>
          </p:cNvPr>
          <p:cNvGrpSpPr>
            <a:grpSpLocks/>
          </p:cNvGrpSpPr>
          <p:nvPr/>
        </p:nvGrpSpPr>
        <p:grpSpPr bwMode="auto">
          <a:xfrm>
            <a:off x="3276600" y="1557338"/>
            <a:ext cx="1727200" cy="533400"/>
            <a:chOff x="0" y="0"/>
            <a:chExt cx="624" cy="336"/>
          </a:xfrm>
        </p:grpSpPr>
        <p:sp>
          <p:nvSpPr>
            <p:cNvPr id="30736" name="Line 17">
              <a:extLst>
                <a:ext uri="{FF2B5EF4-FFF2-40B4-BE49-F238E27FC236}">
                  <a16:creationId xmlns:a16="http://schemas.microsoft.com/office/drawing/2014/main" id="{8EB3E6A6-FC66-4632-A95E-DA2928D9AB43}"/>
                </a:ext>
              </a:extLst>
            </p:cNvPr>
            <p:cNvSpPr>
              <a:spLocks noChangeShapeType="1"/>
            </p:cNvSpPr>
            <p:nvPr/>
          </p:nvSpPr>
          <p:spPr bwMode="auto">
            <a:xfrm>
              <a:off x="0" y="336"/>
              <a:ext cx="62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0737" name="Text Box 18">
              <a:extLst>
                <a:ext uri="{FF2B5EF4-FFF2-40B4-BE49-F238E27FC236}">
                  <a16:creationId xmlns:a16="http://schemas.microsoft.com/office/drawing/2014/main" id="{3AD63D4A-4272-4519-B4D7-620CDC888853}"/>
                </a:ext>
              </a:extLst>
            </p:cNvPr>
            <p:cNvSpPr txBox="1">
              <a:spLocks noChangeArrowheads="1"/>
            </p:cNvSpPr>
            <p:nvPr/>
          </p:nvSpPr>
          <p:spPr bwMode="auto">
            <a:xfrm>
              <a:off x="0" y="0"/>
              <a:ext cx="5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2800">
                  <a:latin typeface="Times New Roman" panose="02020603050405020304" pitchFamily="18" charset="0"/>
                  <a:ea typeface="宋体" panose="02010600030101010101" pitchFamily="2" charset="-122"/>
                </a:rPr>
                <a:t>   </a:t>
              </a:r>
              <a:r>
                <a:rPr lang="zh-CN" altLang="zh-CN" sz="2800" b="1">
                  <a:latin typeface="Times New Roman" panose="02020603050405020304" pitchFamily="18" charset="0"/>
                </a:rPr>
                <a:t>等容</a:t>
              </a:r>
            </a:p>
          </p:txBody>
        </p:sp>
      </p:grpSp>
      <p:sp>
        <p:nvSpPr>
          <p:cNvPr id="30735" name="Text Box 19">
            <a:extLst>
              <a:ext uri="{FF2B5EF4-FFF2-40B4-BE49-F238E27FC236}">
                <a16:creationId xmlns:a16="http://schemas.microsoft.com/office/drawing/2014/main" id="{B4222A3E-9879-4AA6-A94D-C2E6441FFD44}"/>
              </a:ext>
            </a:extLst>
          </p:cNvPr>
          <p:cNvSpPr txBox="1">
            <a:spLocks noChangeArrowheads="1"/>
          </p:cNvSpPr>
          <p:nvPr/>
        </p:nvSpPr>
        <p:spPr bwMode="auto">
          <a:xfrm>
            <a:off x="5795963" y="3284538"/>
            <a:ext cx="1584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a:t>=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33"/>
                                        </p:tgtEl>
                                        <p:attrNameLst>
                                          <p:attrName>style.visibility</p:attrName>
                                        </p:attrNameLst>
                                      </p:cBhvr>
                                      <p:to>
                                        <p:strVal val="visible"/>
                                      </p:to>
                                    </p:set>
                                    <p:animEffect transition="in" filter="wipe(down)">
                                      <p:cBhvr>
                                        <p:cTn id="7" dur="500"/>
                                        <p:tgtEl>
                                          <p:spTgt spid="30733"/>
                                        </p:tgtEl>
                                      </p:cBhvr>
                                    </p:animEffect>
                                  </p:childTnLst>
                                </p:cTn>
                              </p:par>
                              <p:par>
                                <p:cTn id="8" presetID="22" presetClass="entr" presetSubtype="4" fill="hold"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wipe(down)">
                                      <p:cBhvr>
                                        <p:cTn id="10" dur="500"/>
                                        <p:tgtEl>
                                          <p:spTgt spid="307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0735"/>
                                        </p:tgtEl>
                                        <p:attrNameLst>
                                          <p:attrName>style.visibility</p:attrName>
                                        </p:attrNameLst>
                                      </p:cBhvr>
                                      <p:to>
                                        <p:strVal val="visible"/>
                                      </p:to>
                                    </p:set>
                                    <p:animEffect transition="in" filter="wipe(down)">
                                      <p:cBhvr>
                                        <p:cTn id="13" dur="500"/>
                                        <p:tgtEl>
                                          <p:spTgt spid="3073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0724"/>
                                        </p:tgtEl>
                                        <p:attrNameLst>
                                          <p:attrName>style.visibility</p:attrName>
                                        </p:attrNameLst>
                                      </p:cBhvr>
                                      <p:to>
                                        <p:strVal val="visible"/>
                                      </p:to>
                                    </p:set>
                                    <p:animEffect transition="in" filter="wipe(down)">
                                      <p:cBhvr>
                                        <p:cTn id="18" dur="500"/>
                                        <p:tgtEl>
                                          <p:spTgt spid="307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725"/>
                                        </p:tgtEl>
                                        <p:attrNameLst>
                                          <p:attrName>style.visibility</p:attrName>
                                        </p:attrNameLst>
                                      </p:cBhvr>
                                      <p:to>
                                        <p:strVal val="visible"/>
                                      </p:to>
                                    </p:set>
                                    <p:animEffect transition="in" filter="wipe(down)">
                                      <p:cBhvr>
                                        <p:cTn id="23"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3" grpId="0"/>
      <p:bldP spid="3073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A0100A43-7C5F-41C2-B751-3DB9F608F87B}"/>
              </a:ext>
            </a:extLst>
          </p:cNvPr>
          <p:cNvSpPr>
            <a:spLocks noChangeArrowheads="1"/>
          </p:cNvSpPr>
          <p:nvPr/>
        </p:nvSpPr>
        <p:spPr bwMode="auto">
          <a:xfrm>
            <a:off x="295593" y="3399473"/>
            <a:ext cx="8675687" cy="3046988"/>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en-US" sz="3200" b="1" dirty="0">
                <a:solidFill>
                  <a:srgbClr val="3333FF"/>
                </a:solidFill>
                <a:latin typeface="Times New Roman" panose="02020603050405020304" pitchFamily="18" charset="0"/>
              </a:rPr>
              <a:t>解法</a:t>
            </a:r>
            <a:r>
              <a:rPr lang="en-US" altLang="zh-CN" sz="3200" b="1" dirty="0">
                <a:solidFill>
                  <a:srgbClr val="3333FF"/>
                </a:solidFill>
                <a:latin typeface="Times New Roman" panose="02020603050405020304" pitchFamily="18" charset="0"/>
              </a:rPr>
              <a:t>2</a:t>
            </a:r>
            <a:r>
              <a:rPr lang="zh-CN" altLang="en-US" sz="3200" b="1" dirty="0">
                <a:solidFill>
                  <a:srgbClr val="3333FF"/>
                </a:solidFill>
                <a:latin typeface="Times New Roman" panose="02020603050405020304" pitchFamily="18" charset="0"/>
              </a:rPr>
              <a:t>：</a:t>
            </a:r>
            <a:endParaRPr lang="en-US" altLang="zh-CN" sz="3200" b="1" dirty="0">
              <a:solidFill>
                <a:srgbClr val="3333FF"/>
              </a:solidFill>
              <a:latin typeface="Times New Roman" panose="02020603050405020304" pitchFamily="18" charset="0"/>
            </a:endParaRPr>
          </a:p>
          <a:p>
            <a:pPr eaLnBrk="1" hangingPunct="1"/>
            <a:r>
              <a:rPr lang="zh-CN" altLang="zh-CN" sz="3200" b="1" dirty="0">
                <a:latin typeface="Times New Roman" panose="02020603050405020304" pitchFamily="18" charset="0"/>
              </a:rPr>
              <a:t>△H  = △U + △(PV)</a:t>
            </a:r>
          </a:p>
          <a:p>
            <a:pPr eaLnBrk="1" hangingPunct="1"/>
            <a:r>
              <a:rPr lang="zh-CN" altLang="zh-CN" sz="3200" b="1" dirty="0">
                <a:latin typeface="Times New Roman" panose="02020603050405020304" pitchFamily="18" charset="0"/>
              </a:rPr>
              <a:t>         = △U + P(△V) + V△P</a:t>
            </a:r>
            <a:endParaRPr lang="en-US" altLang="zh-CN" sz="3200" b="1" dirty="0">
              <a:latin typeface="Times New Roman" panose="02020603050405020304" pitchFamily="18" charset="0"/>
            </a:endParaRPr>
          </a:p>
          <a:p>
            <a:pPr eaLnBrk="1" hangingPunct="1"/>
            <a:r>
              <a:rPr lang="en-US" altLang="zh-CN" sz="3200" b="1" dirty="0">
                <a:latin typeface="Times New Roman" panose="02020603050405020304" pitchFamily="18" charset="0"/>
              </a:rPr>
              <a:t>         </a:t>
            </a:r>
            <a:r>
              <a:rPr lang="zh-CN" altLang="zh-CN" sz="3200" b="1" dirty="0">
                <a:latin typeface="Times New Roman" panose="02020603050405020304" pitchFamily="18" charset="0"/>
              </a:rPr>
              <a:t>= △U + V△P</a:t>
            </a:r>
            <a:endParaRPr lang="en-US" altLang="zh-CN" sz="3200" b="1" dirty="0">
              <a:latin typeface="Times New Roman" panose="02020603050405020304" pitchFamily="18" charset="0"/>
            </a:endParaRPr>
          </a:p>
          <a:p>
            <a:pPr eaLnBrk="1" hangingPunct="1"/>
            <a:r>
              <a:rPr lang="en-US" altLang="zh-CN" sz="3200" b="1" dirty="0">
                <a:latin typeface="Times New Roman" panose="02020603050405020304" pitchFamily="18" charset="0"/>
              </a:rPr>
              <a:t>         =5.491 ×10</a:t>
            </a:r>
            <a:r>
              <a:rPr lang="en-US" altLang="zh-CN" sz="3200" b="1" baseline="30000" dirty="0">
                <a:latin typeface="Times New Roman" panose="02020603050405020304" pitchFamily="18" charset="0"/>
              </a:rPr>
              <a:t>3</a:t>
            </a:r>
            <a:r>
              <a:rPr lang="en-US" altLang="zh-CN" sz="3200" b="1" dirty="0">
                <a:latin typeface="Times New Roman" panose="02020603050405020304" pitchFamily="18" charset="0"/>
              </a:rPr>
              <a:t> J+10 dm</a:t>
            </a:r>
            <a:r>
              <a:rPr lang="en-US" altLang="zh-CN" sz="3200" b="1" baseline="30000" dirty="0">
                <a:latin typeface="Times New Roman" panose="02020603050405020304" pitchFamily="18" charset="0"/>
              </a:rPr>
              <a:t>3</a:t>
            </a:r>
            <a:r>
              <a:rPr lang="en-US" altLang="zh-CN" sz="3200" b="1" dirty="0">
                <a:latin typeface="Times New Roman" panose="02020603050405020304" pitchFamily="18" charset="0"/>
              </a:rPr>
              <a:t> ×(1366-1000) kPa</a:t>
            </a:r>
          </a:p>
          <a:p>
            <a:pPr eaLnBrk="1" hangingPunct="1"/>
            <a:r>
              <a:rPr lang="en-US" altLang="zh-CN" sz="3200" b="1" dirty="0">
                <a:latin typeface="Times New Roman" panose="02020603050405020304" pitchFamily="18" charset="0"/>
              </a:rPr>
              <a:t>         =9.151 ×10</a:t>
            </a:r>
            <a:r>
              <a:rPr lang="en-US" altLang="zh-CN" sz="3200" b="1" baseline="30000" dirty="0">
                <a:latin typeface="Times New Roman" panose="02020603050405020304" pitchFamily="18" charset="0"/>
              </a:rPr>
              <a:t>3</a:t>
            </a:r>
            <a:r>
              <a:rPr lang="en-US" altLang="zh-CN" sz="3200" b="1" dirty="0">
                <a:latin typeface="Times New Roman" panose="02020603050405020304" pitchFamily="18" charset="0"/>
              </a:rPr>
              <a:t> J</a:t>
            </a:r>
            <a:endParaRPr lang="zh-CN" altLang="zh-CN" sz="3200" b="1" dirty="0">
              <a:solidFill>
                <a:srgbClr val="FF0000"/>
              </a:solidFill>
              <a:latin typeface="Times New Roman" panose="02020603050405020304" pitchFamily="18" charset="0"/>
            </a:endParaRPr>
          </a:p>
        </p:txBody>
      </p:sp>
      <p:grpSp>
        <p:nvGrpSpPr>
          <p:cNvPr id="31749" name="Group 4">
            <a:extLst>
              <a:ext uri="{FF2B5EF4-FFF2-40B4-BE49-F238E27FC236}">
                <a16:creationId xmlns:a16="http://schemas.microsoft.com/office/drawing/2014/main" id="{B0777F9F-79D0-4AE8-A67C-16D12788DA65}"/>
              </a:ext>
            </a:extLst>
          </p:cNvPr>
          <p:cNvGrpSpPr>
            <a:grpSpLocks/>
          </p:cNvGrpSpPr>
          <p:nvPr/>
        </p:nvGrpSpPr>
        <p:grpSpPr bwMode="auto">
          <a:xfrm>
            <a:off x="684213" y="981075"/>
            <a:ext cx="2287587" cy="2160588"/>
            <a:chOff x="0" y="0"/>
            <a:chExt cx="1056" cy="1296"/>
          </a:xfrm>
        </p:grpSpPr>
        <p:sp>
          <p:nvSpPr>
            <p:cNvPr id="31755" name="Text Box 5">
              <a:extLst>
                <a:ext uri="{FF2B5EF4-FFF2-40B4-BE49-F238E27FC236}">
                  <a16:creationId xmlns:a16="http://schemas.microsoft.com/office/drawing/2014/main" id="{CA2EE350-BEE1-40EB-A274-67D31060467B}"/>
                </a:ext>
              </a:extLst>
            </p:cNvPr>
            <p:cNvSpPr txBox="1">
              <a:spLocks noChangeArrowheads="1"/>
            </p:cNvSpPr>
            <p:nvPr/>
          </p:nvSpPr>
          <p:spPr bwMode="auto">
            <a:xfrm>
              <a:off x="0" y="0"/>
              <a:ext cx="1056" cy="1296"/>
            </a:xfrm>
            <a:prstGeom prst="rect">
              <a:avLst/>
            </a:prstGeom>
            <a:solidFill>
              <a:srgbClr val="FFFFFF"/>
            </a:solidFill>
            <a:ln w="9525">
              <a:solidFill>
                <a:srgbClr val="000000"/>
              </a:solidFill>
              <a:miter lim="800000"/>
              <a:headEnd/>
              <a:tailEnd/>
            </a:ln>
          </p:spPr>
          <p:txBody>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a:r>
                <a:rPr lang="zh-CN" altLang="zh-CN" sz="2000" b="1">
                  <a:latin typeface="Times New Roman" panose="02020603050405020304" pitchFamily="18" charset="0"/>
                  <a:ea typeface="华文中宋" panose="02010600040101010101" pitchFamily="2" charset="-122"/>
                </a:rPr>
                <a:t>始态</a:t>
              </a:r>
            </a:p>
            <a:p>
              <a:pPr algn="just"/>
              <a:endParaRPr lang="zh-CN" altLang="zh-CN" sz="2000" b="1">
                <a:latin typeface="Times New Roman" panose="02020603050405020304" pitchFamily="18" charset="0"/>
                <a:ea typeface="华文中宋" panose="02010600040101010101" pitchFamily="2" charset="-122"/>
              </a:endParaRPr>
            </a:p>
            <a:p>
              <a:pPr algn="just"/>
              <a:endParaRPr lang="zh-CN" altLang="zh-CN" sz="2000" b="1">
                <a:latin typeface="Times New Roman" panose="02020603050405020304" pitchFamily="18" charset="0"/>
                <a:ea typeface="华文中宋" panose="02010600040101010101" pitchFamily="2" charset="-122"/>
              </a:endParaRPr>
            </a:p>
            <a:p>
              <a:pPr algn="just"/>
              <a:r>
                <a:rPr lang="zh-CN" altLang="zh-CN" sz="2000" b="1">
                  <a:latin typeface="Times New Roman" panose="02020603050405020304" pitchFamily="18" charset="0"/>
                  <a:ea typeface="华文中宋" panose="02010600040101010101" pitchFamily="2" charset="-122"/>
                </a:rPr>
                <a:t>p</a:t>
              </a:r>
              <a:r>
                <a:rPr lang="zh-CN" altLang="zh-CN" sz="2000" b="1" baseline="-25000">
                  <a:latin typeface="Times New Roman" panose="02020603050405020304" pitchFamily="18" charset="0"/>
                  <a:ea typeface="华文中宋" panose="02010600040101010101" pitchFamily="2" charset="-122"/>
                </a:rPr>
                <a:t>0 </a:t>
              </a:r>
              <a:r>
                <a:rPr lang="zh-CN" altLang="zh-CN" sz="2000" b="1">
                  <a:latin typeface="Times New Roman" panose="02020603050405020304" pitchFamily="18" charset="0"/>
                  <a:ea typeface="华文中宋" panose="02010600040101010101" pitchFamily="2" charset="-122"/>
                </a:rPr>
                <a:t>= 1000 kPa</a:t>
              </a:r>
            </a:p>
            <a:p>
              <a:pPr algn="just"/>
              <a:r>
                <a:rPr lang="zh-CN" altLang="zh-CN" sz="2000" b="1">
                  <a:latin typeface="Times New Roman" panose="02020603050405020304" pitchFamily="18" charset="0"/>
                  <a:ea typeface="华文中宋" panose="02010600040101010101" pitchFamily="2" charset="-122"/>
                </a:rPr>
                <a:t>V</a:t>
              </a:r>
              <a:r>
                <a:rPr lang="zh-CN" altLang="zh-CN" sz="2000" b="1" baseline="-25000">
                  <a:latin typeface="Times New Roman" panose="02020603050405020304" pitchFamily="18" charset="0"/>
                  <a:ea typeface="华文中宋" panose="02010600040101010101" pitchFamily="2" charset="-122"/>
                </a:rPr>
                <a:t>0 </a:t>
              </a:r>
              <a:r>
                <a:rPr lang="zh-CN" altLang="zh-CN" sz="2000" b="1">
                  <a:latin typeface="Times New Roman" panose="02020603050405020304" pitchFamily="18" charset="0"/>
                  <a:ea typeface="华文中宋" panose="02010600040101010101" pitchFamily="2" charset="-122"/>
                </a:rPr>
                <a:t>= 10 dm</a:t>
              </a:r>
              <a:r>
                <a:rPr lang="zh-CN" altLang="zh-CN" sz="2000" b="1" baseline="30000">
                  <a:latin typeface="Times New Roman" panose="02020603050405020304" pitchFamily="18" charset="0"/>
                  <a:ea typeface="华文中宋" panose="02010600040101010101" pitchFamily="2" charset="-122"/>
                </a:rPr>
                <a:t>3</a:t>
              </a:r>
              <a:endParaRPr lang="zh-CN" altLang="zh-CN" sz="2000" b="1">
                <a:latin typeface="Times New Roman" panose="02020603050405020304" pitchFamily="18" charset="0"/>
                <a:ea typeface="华文中宋" panose="02010600040101010101" pitchFamily="2" charset="-122"/>
              </a:endParaRPr>
            </a:p>
            <a:p>
              <a:pPr algn="just"/>
              <a:r>
                <a:rPr lang="zh-CN" altLang="zh-CN" sz="2000" b="1">
                  <a:latin typeface="Times New Roman" panose="02020603050405020304" pitchFamily="18" charset="0"/>
                  <a:ea typeface="华文中宋" panose="02010600040101010101" pitchFamily="2" charset="-122"/>
                </a:rPr>
                <a:t>T</a:t>
              </a:r>
              <a:r>
                <a:rPr lang="zh-CN" altLang="zh-CN" sz="2000" b="1" baseline="-25000">
                  <a:latin typeface="Times New Roman" panose="02020603050405020304" pitchFamily="18" charset="0"/>
                  <a:ea typeface="华文中宋" panose="02010600040101010101" pitchFamily="2" charset="-122"/>
                </a:rPr>
                <a:t>0 </a:t>
              </a:r>
              <a:r>
                <a:rPr lang="zh-CN" altLang="zh-CN" sz="2000" b="1">
                  <a:latin typeface="Times New Roman" panose="02020603050405020304" pitchFamily="18" charset="0"/>
                  <a:ea typeface="华文中宋" panose="02010600040101010101" pitchFamily="2" charset="-122"/>
                </a:rPr>
                <a:t>= 273.2 K</a:t>
              </a:r>
            </a:p>
          </p:txBody>
        </p:sp>
        <p:graphicFrame>
          <p:nvGraphicFramePr>
            <p:cNvPr id="31747" name="Object 6">
              <a:extLst>
                <a:ext uri="{FF2B5EF4-FFF2-40B4-BE49-F238E27FC236}">
                  <a16:creationId xmlns:a16="http://schemas.microsoft.com/office/drawing/2014/main" id="{633FF105-6333-4FD6-8B27-2435D78F7FB2}"/>
                </a:ext>
              </a:extLst>
            </p:cNvPr>
            <p:cNvGraphicFramePr>
              <a:graphicFrameLocks noChangeAspect="1"/>
            </p:cNvGraphicFramePr>
            <p:nvPr/>
          </p:nvGraphicFramePr>
          <p:xfrm>
            <a:off x="39" y="240"/>
            <a:ext cx="979" cy="298"/>
          </p:xfrm>
          <a:graphic>
            <a:graphicData uri="http://schemas.openxmlformats.org/presentationml/2006/ole">
              <mc:AlternateContent xmlns:mc="http://schemas.openxmlformats.org/markup-compatibility/2006">
                <mc:Choice xmlns:v="urn:schemas-microsoft-com:vml" Requires="v">
                  <p:oleObj spid="_x0000_s32944" r:id="rId3" imgW="1309553" imgH="432492" progId="Equation.DSMT4">
                    <p:embed/>
                  </p:oleObj>
                </mc:Choice>
                <mc:Fallback>
                  <p:oleObj r:id="rId3" imgW="1309553" imgH="432492" progId="Equation.DSMT4">
                    <p:embed/>
                    <p:pic>
                      <p:nvPicPr>
                        <p:cNvPr id="31747" name="Object 6">
                          <a:extLst>
                            <a:ext uri="{FF2B5EF4-FFF2-40B4-BE49-F238E27FC236}">
                              <a16:creationId xmlns:a16="http://schemas.microsoft.com/office/drawing/2014/main" id="{633FF105-6333-4FD6-8B27-2435D78F7F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 y="240"/>
                          <a:ext cx="979" cy="298"/>
                        </a:xfrm>
                        <a:prstGeom prst="rect">
                          <a:avLst/>
                        </a:prstGeom>
                        <a:solidFill>
                          <a:srgbClr val="FFFF99">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1750" name="Group 9">
            <a:extLst>
              <a:ext uri="{FF2B5EF4-FFF2-40B4-BE49-F238E27FC236}">
                <a16:creationId xmlns:a16="http://schemas.microsoft.com/office/drawing/2014/main" id="{DAC9E5ED-B8FF-45BD-9045-F9E33D72BC83}"/>
              </a:ext>
            </a:extLst>
          </p:cNvPr>
          <p:cNvGrpSpPr>
            <a:grpSpLocks/>
          </p:cNvGrpSpPr>
          <p:nvPr/>
        </p:nvGrpSpPr>
        <p:grpSpPr bwMode="auto">
          <a:xfrm>
            <a:off x="5076825" y="549275"/>
            <a:ext cx="2590800" cy="2592388"/>
            <a:chOff x="0" y="0"/>
            <a:chExt cx="1632" cy="1488"/>
          </a:xfrm>
        </p:grpSpPr>
        <p:sp>
          <p:nvSpPr>
            <p:cNvPr id="31754" name="Text Box 10">
              <a:extLst>
                <a:ext uri="{FF2B5EF4-FFF2-40B4-BE49-F238E27FC236}">
                  <a16:creationId xmlns:a16="http://schemas.microsoft.com/office/drawing/2014/main" id="{6D8718B4-4484-4999-B4F7-F9A3D79E139C}"/>
                </a:ext>
              </a:extLst>
            </p:cNvPr>
            <p:cNvSpPr txBox="1">
              <a:spLocks noChangeArrowheads="1"/>
            </p:cNvSpPr>
            <p:nvPr/>
          </p:nvSpPr>
          <p:spPr bwMode="auto">
            <a:xfrm>
              <a:off x="0" y="0"/>
              <a:ext cx="1632" cy="1488"/>
            </a:xfrm>
            <a:prstGeom prst="rect">
              <a:avLst/>
            </a:prstGeom>
            <a:solidFill>
              <a:srgbClr val="FFFFFF"/>
            </a:solidFill>
            <a:ln w="9525">
              <a:solidFill>
                <a:srgbClr val="000000"/>
              </a:solidFill>
              <a:miter lim="800000"/>
              <a:headEnd/>
              <a:tailEnd/>
            </a:ln>
          </p:spPr>
          <p:txBody>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a:r>
                <a:rPr lang="zh-CN" altLang="zh-CN" sz="2400" b="1"/>
                <a:t>末态</a:t>
              </a:r>
            </a:p>
            <a:p>
              <a:pPr algn="just"/>
              <a:endParaRPr lang="zh-CN" altLang="zh-CN" sz="2000" b="1">
                <a:latin typeface="Times New Roman" panose="02020603050405020304" pitchFamily="18" charset="0"/>
                <a:ea typeface="华文中宋" panose="02010600040101010101" pitchFamily="2" charset="-122"/>
              </a:endParaRPr>
            </a:p>
            <a:p>
              <a:pPr algn="just"/>
              <a:r>
                <a:rPr lang="zh-CN" altLang="zh-CN" sz="2000" b="1">
                  <a:latin typeface="Times New Roman" panose="02020603050405020304" pitchFamily="18" charset="0"/>
                  <a:ea typeface="华文中宋" panose="02010600040101010101" pitchFamily="2" charset="-122"/>
                </a:rPr>
                <a:t>p</a:t>
              </a:r>
              <a:r>
                <a:rPr lang="zh-CN" altLang="zh-CN" sz="2000" b="1" baseline="-25000">
                  <a:latin typeface="Times New Roman" panose="02020603050405020304" pitchFamily="18" charset="0"/>
                  <a:ea typeface="华文中宋" panose="02010600040101010101" pitchFamily="2" charset="-122"/>
                </a:rPr>
                <a:t>1  </a:t>
              </a:r>
              <a:r>
                <a:rPr lang="zh-CN" altLang="zh-CN" sz="2000" b="1">
                  <a:latin typeface="Times New Roman" panose="02020603050405020304" pitchFamily="18" charset="0"/>
                  <a:ea typeface="华文中宋" panose="02010600040101010101" pitchFamily="2" charset="-122"/>
                </a:rPr>
                <a:t>=           =1366 kPa</a:t>
              </a:r>
            </a:p>
            <a:p>
              <a:pPr algn="just"/>
              <a:endParaRPr lang="zh-CN" altLang="zh-CN" sz="2000" b="1">
                <a:latin typeface="Times New Roman" panose="02020603050405020304" pitchFamily="18" charset="0"/>
                <a:ea typeface="华文中宋" panose="02010600040101010101" pitchFamily="2" charset="-122"/>
              </a:endParaRPr>
            </a:p>
            <a:p>
              <a:pPr algn="just"/>
              <a:endParaRPr lang="zh-CN" altLang="zh-CN" sz="2000" b="1">
                <a:latin typeface="Times New Roman" panose="02020603050405020304" pitchFamily="18" charset="0"/>
                <a:ea typeface="华文中宋" panose="02010600040101010101" pitchFamily="2" charset="-122"/>
              </a:endParaRPr>
            </a:p>
            <a:p>
              <a:pPr algn="just"/>
              <a:r>
                <a:rPr lang="zh-CN" altLang="zh-CN" sz="2000" b="1">
                  <a:latin typeface="Times New Roman" panose="02020603050405020304" pitchFamily="18" charset="0"/>
                  <a:ea typeface="华文中宋" panose="02010600040101010101" pitchFamily="2" charset="-122"/>
                </a:rPr>
                <a:t>V</a:t>
              </a:r>
              <a:r>
                <a:rPr lang="zh-CN" altLang="zh-CN" sz="2000" b="1" baseline="-25000">
                  <a:latin typeface="Times New Roman" panose="02020603050405020304" pitchFamily="18" charset="0"/>
                  <a:ea typeface="华文中宋" panose="02010600040101010101" pitchFamily="2" charset="-122"/>
                </a:rPr>
                <a:t>1 </a:t>
              </a:r>
              <a:r>
                <a:rPr lang="zh-CN" altLang="zh-CN" sz="2000" b="1">
                  <a:latin typeface="Times New Roman" panose="02020603050405020304" pitchFamily="18" charset="0"/>
                  <a:ea typeface="华文中宋" panose="02010600040101010101" pitchFamily="2" charset="-122"/>
                </a:rPr>
                <a:t>= V</a:t>
              </a:r>
              <a:r>
                <a:rPr lang="zh-CN" altLang="zh-CN" sz="2000" b="1" baseline="-25000">
                  <a:latin typeface="Times New Roman" panose="02020603050405020304" pitchFamily="18" charset="0"/>
                  <a:ea typeface="华文中宋" panose="02010600040101010101" pitchFamily="2" charset="-122"/>
                </a:rPr>
                <a:t>0</a:t>
              </a:r>
              <a:r>
                <a:rPr lang="zh-CN" altLang="zh-CN" sz="2000" b="1">
                  <a:latin typeface="Times New Roman" panose="02020603050405020304" pitchFamily="18" charset="0"/>
                  <a:ea typeface="华文中宋" panose="02010600040101010101" pitchFamily="2" charset="-122"/>
                </a:rPr>
                <a:t>= 10 dm</a:t>
              </a:r>
              <a:r>
                <a:rPr lang="zh-CN" altLang="zh-CN" sz="2000" b="1" baseline="30000">
                  <a:latin typeface="Times New Roman" panose="02020603050405020304" pitchFamily="18" charset="0"/>
                  <a:ea typeface="华文中宋" panose="02010600040101010101" pitchFamily="2" charset="-122"/>
                </a:rPr>
                <a:t>3</a:t>
              </a:r>
              <a:endParaRPr lang="zh-CN" altLang="zh-CN" sz="2000" b="1">
                <a:latin typeface="Times New Roman" panose="02020603050405020304" pitchFamily="18" charset="0"/>
                <a:ea typeface="华文中宋" panose="02010600040101010101" pitchFamily="2" charset="-122"/>
              </a:endParaRPr>
            </a:p>
            <a:p>
              <a:pPr algn="just"/>
              <a:r>
                <a:rPr lang="zh-CN" altLang="zh-CN" sz="2000" b="1">
                  <a:latin typeface="Times New Roman" panose="02020603050405020304" pitchFamily="18" charset="0"/>
                  <a:ea typeface="华文中宋" panose="02010600040101010101" pitchFamily="2" charset="-122"/>
                </a:rPr>
                <a:t> T</a:t>
              </a:r>
              <a:r>
                <a:rPr lang="zh-CN" altLang="zh-CN" sz="2000" b="1" baseline="-25000">
                  <a:latin typeface="Times New Roman" panose="02020603050405020304" pitchFamily="18" charset="0"/>
                  <a:ea typeface="华文中宋" panose="02010600040101010101" pitchFamily="2" charset="-122"/>
                </a:rPr>
                <a:t>1 </a:t>
              </a:r>
              <a:r>
                <a:rPr lang="zh-CN" altLang="zh-CN" sz="2000" b="1">
                  <a:latin typeface="Times New Roman" panose="02020603050405020304" pitchFamily="18" charset="0"/>
                  <a:ea typeface="华文中宋" panose="02010600040101010101" pitchFamily="2" charset="-122"/>
                </a:rPr>
                <a:t>= 373.2 K</a:t>
              </a:r>
            </a:p>
          </p:txBody>
        </p:sp>
        <p:graphicFrame>
          <p:nvGraphicFramePr>
            <p:cNvPr id="31746" name="Object 11">
              <a:extLst>
                <a:ext uri="{FF2B5EF4-FFF2-40B4-BE49-F238E27FC236}">
                  <a16:creationId xmlns:a16="http://schemas.microsoft.com/office/drawing/2014/main" id="{74544434-A510-4E0A-8F90-B7CF097AAFCB}"/>
                </a:ext>
              </a:extLst>
            </p:cNvPr>
            <p:cNvGraphicFramePr>
              <a:graphicFrameLocks noChangeAspect="1"/>
            </p:cNvGraphicFramePr>
            <p:nvPr/>
          </p:nvGraphicFramePr>
          <p:xfrm>
            <a:off x="384" y="528"/>
            <a:ext cx="314" cy="384"/>
          </p:xfrm>
          <a:graphic>
            <a:graphicData uri="http://schemas.openxmlformats.org/presentationml/2006/ole">
              <mc:AlternateContent xmlns:mc="http://schemas.openxmlformats.org/markup-compatibility/2006">
                <mc:Choice xmlns:v="urn:schemas-microsoft-com:vml" Requires="v">
                  <p:oleObj spid="_x0000_s32945" r:id="rId5" imgW="356690" imgH="433056" progId="Equation.DSMT4">
                    <p:embed/>
                  </p:oleObj>
                </mc:Choice>
                <mc:Fallback>
                  <p:oleObj r:id="rId5" imgW="356690" imgH="433056" progId="Equation.DSMT4">
                    <p:embed/>
                    <p:pic>
                      <p:nvPicPr>
                        <p:cNvPr id="31746" name="Object 11">
                          <a:extLst>
                            <a:ext uri="{FF2B5EF4-FFF2-40B4-BE49-F238E27FC236}">
                              <a16:creationId xmlns:a16="http://schemas.microsoft.com/office/drawing/2014/main" id="{74544434-A510-4E0A-8F90-B7CF097AAF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528"/>
                          <a:ext cx="314" cy="384"/>
                        </a:xfrm>
                        <a:prstGeom prst="rect">
                          <a:avLst/>
                        </a:prstGeom>
                        <a:solidFill>
                          <a:srgbClr val="FFFF99">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1751" name="Group 16">
            <a:extLst>
              <a:ext uri="{FF2B5EF4-FFF2-40B4-BE49-F238E27FC236}">
                <a16:creationId xmlns:a16="http://schemas.microsoft.com/office/drawing/2014/main" id="{C3E70C8B-F4E7-4B2F-9145-2ED4490DA6F6}"/>
              </a:ext>
            </a:extLst>
          </p:cNvPr>
          <p:cNvGrpSpPr>
            <a:grpSpLocks/>
          </p:cNvGrpSpPr>
          <p:nvPr/>
        </p:nvGrpSpPr>
        <p:grpSpPr bwMode="auto">
          <a:xfrm>
            <a:off x="3276600" y="1557338"/>
            <a:ext cx="1727200" cy="533400"/>
            <a:chOff x="0" y="0"/>
            <a:chExt cx="624" cy="336"/>
          </a:xfrm>
        </p:grpSpPr>
        <p:sp>
          <p:nvSpPr>
            <p:cNvPr id="31752" name="Line 17">
              <a:extLst>
                <a:ext uri="{FF2B5EF4-FFF2-40B4-BE49-F238E27FC236}">
                  <a16:creationId xmlns:a16="http://schemas.microsoft.com/office/drawing/2014/main" id="{038D4B3E-9E13-4F57-9EE3-9C6CB454016A}"/>
                </a:ext>
              </a:extLst>
            </p:cNvPr>
            <p:cNvSpPr>
              <a:spLocks noChangeShapeType="1"/>
            </p:cNvSpPr>
            <p:nvPr/>
          </p:nvSpPr>
          <p:spPr bwMode="auto">
            <a:xfrm>
              <a:off x="0" y="336"/>
              <a:ext cx="62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1753" name="Text Box 18">
              <a:extLst>
                <a:ext uri="{FF2B5EF4-FFF2-40B4-BE49-F238E27FC236}">
                  <a16:creationId xmlns:a16="http://schemas.microsoft.com/office/drawing/2014/main" id="{9C1C9304-5EE7-471A-AD27-24CB4AB5801D}"/>
                </a:ext>
              </a:extLst>
            </p:cNvPr>
            <p:cNvSpPr txBox="1">
              <a:spLocks noChangeArrowheads="1"/>
            </p:cNvSpPr>
            <p:nvPr/>
          </p:nvSpPr>
          <p:spPr bwMode="auto">
            <a:xfrm>
              <a:off x="0" y="0"/>
              <a:ext cx="5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2800">
                  <a:latin typeface="Times New Roman" panose="02020603050405020304" pitchFamily="18" charset="0"/>
                  <a:ea typeface="宋体" panose="02010600030101010101" pitchFamily="2" charset="-122"/>
                </a:rPr>
                <a:t>   </a:t>
              </a:r>
              <a:r>
                <a:rPr lang="zh-CN" altLang="zh-CN" sz="2800" b="1">
                  <a:latin typeface="Times New Roman" panose="02020603050405020304" pitchFamily="18" charset="0"/>
                </a:rPr>
                <a:t>等容</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2775" name="Rectangle 2">
            <a:extLst>
              <a:ext uri="{FF2B5EF4-FFF2-40B4-BE49-F238E27FC236}">
                <a16:creationId xmlns:a16="http://schemas.microsoft.com/office/drawing/2014/main" id="{FE36257D-D221-437E-B137-66C23DFB0E87}"/>
              </a:ext>
            </a:extLst>
          </p:cNvPr>
          <p:cNvSpPr>
            <a:spLocks noGrp="1" noChangeArrowheads="1"/>
          </p:cNvSpPr>
          <p:nvPr>
            <p:ph type="body" idx="1"/>
          </p:nvPr>
        </p:nvSpPr>
        <p:spPr>
          <a:xfrm>
            <a:off x="580073" y="0"/>
            <a:ext cx="4681537" cy="685800"/>
          </a:xfrm>
        </p:spPr>
        <p:txBody>
          <a:bodyPr/>
          <a:lstStyle/>
          <a:p>
            <a:pPr marL="457200" indent="-457200" eaLnBrk="1" hangingPunct="1">
              <a:buFontTx/>
              <a:buNone/>
            </a:pPr>
            <a:r>
              <a:rPr lang="zh-CN" altLang="zh-CN" b="1" dirty="0">
                <a:solidFill>
                  <a:srgbClr val="FF0000"/>
                </a:solidFill>
                <a:latin typeface="黑体" panose="02010609060101010101" pitchFamily="49" charset="-122"/>
                <a:ea typeface="黑体" panose="02010609060101010101" pitchFamily="49" charset="-122"/>
              </a:rPr>
              <a:t>（2）等压升温过程 </a:t>
            </a:r>
          </a:p>
        </p:txBody>
      </p:sp>
      <p:graphicFrame>
        <p:nvGraphicFramePr>
          <p:cNvPr id="32770" name="Object 3">
            <a:extLst>
              <a:ext uri="{FF2B5EF4-FFF2-40B4-BE49-F238E27FC236}">
                <a16:creationId xmlns:a16="http://schemas.microsoft.com/office/drawing/2014/main" id="{3C221106-1EE9-4529-BE60-BD9AFB87347A}"/>
              </a:ext>
            </a:extLst>
          </p:cNvPr>
          <p:cNvGraphicFramePr>
            <a:graphicFrameLocks noChangeAspect="1"/>
          </p:cNvGraphicFramePr>
          <p:nvPr>
            <p:extLst>
              <p:ext uri="{D42A27DB-BD31-4B8C-83A1-F6EECF244321}">
                <p14:modId xmlns:p14="http://schemas.microsoft.com/office/powerpoint/2010/main" val="2487240076"/>
              </p:ext>
            </p:extLst>
          </p:nvPr>
        </p:nvGraphicFramePr>
        <p:xfrm>
          <a:off x="367729" y="3339275"/>
          <a:ext cx="8675687" cy="1368425"/>
        </p:xfrm>
        <a:graphic>
          <a:graphicData uri="http://schemas.openxmlformats.org/presentationml/2006/ole">
            <mc:AlternateContent xmlns:mc="http://schemas.openxmlformats.org/markup-compatibility/2006">
              <mc:Choice xmlns:v="urn:schemas-microsoft-com:vml" Requires="v">
                <p:oleObj spid="_x0000_s34229" r:id="rId3" imgW="3950017" imgH="584517" progId="Equation.DSMT4">
                  <p:embed/>
                </p:oleObj>
              </mc:Choice>
              <mc:Fallback>
                <p:oleObj r:id="rId3" imgW="3950017" imgH="584517" progId="Equation.DSMT4">
                  <p:embed/>
                  <p:pic>
                    <p:nvPicPr>
                      <p:cNvPr id="32770" name="Object 3">
                        <a:extLst>
                          <a:ext uri="{FF2B5EF4-FFF2-40B4-BE49-F238E27FC236}">
                            <a16:creationId xmlns:a16="http://schemas.microsoft.com/office/drawing/2014/main" id="{3C221106-1EE9-4529-BE60-BD9AFB873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729" y="3339275"/>
                        <a:ext cx="8675687" cy="1368425"/>
                      </a:xfrm>
                      <a:prstGeom prst="rect">
                        <a:avLst/>
                      </a:prstGeom>
                      <a:solidFill>
                        <a:srgbClr val="FF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6" name="Rectangle 4">
            <a:extLst>
              <a:ext uri="{FF2B5EF4-FFF2-40B4-BE49-F238E27FC236}">
                <a16:creationId xmlns:a16="http://schemas.microsoft.com/office/drawing/2014/main" id="{2FBC8B72-C679-43B6-A260-8F4B1C378750}"/>
              </a:ext>
            </a:extLst>
          </p:cNvPr>
          <p:cNvSpPr>
            <a:spLocks noChangeArrowheads="1"/>
          </p:cNvSpPr>
          <p:nvPr/>
        </p:nvSpPr>
        <p:spPr bwMode="auto">
          <a:xfrm>
            <a:off x="4167188"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a:p>
        </p:txBody>
      </p:sp>
      <p:grpSp>
        <p:nvGrpSpPr>
          <p:cNvPr id="32777" name="Group 5">
            <a:extLst>
              <a:ext uri="{FF2B5EF4-FFF2-40B4-BE49-F238E27FC236}">
                <a16:creationId xmlns:a16="http://schemas.microsoft.com/office/drawing/2014/main" id="{823326B3-9ED5-46AC-96C2-F4EE2B09C741}"/>
              </a:ext>
            </a:extLst>
          </p:cNvPr>
          <p:cNvGrpSpPr>
            <a:grpSpLocks noChangeAspect="1"/>
          </p:cNvGrpSpPr>
          <p:nvPr/>
        </p:nvGrpSpPr>
        <p:grpSpPr bwMode="auto">
          <a:xfrm>
            <a:off x="611188" y="1125538"/>
            <a:ext cx="2057400" cy="1933575"/>
            <a:chOff x="0" y="0"/>
            <a:chExt cx="1296" cy="1218"/>
          </a:xfrm>
        </p:grpSpPr>
        <p:sp>
          <p:nvSpPr>
            <p:cNvPr id="32786" name="Text Box 6">
              <a:extLst>
                <a:ext uri="{FF2B5EF4-FFF2-40B4-BE49-F238E27FC236}">
                  <a16:creationId xmlns:a16="http://schemas.microsoft.com/office/drawing/2014/main" id="{82CC4588-7041-4719-9347-6EF1C5735D8E}"/>
                </a:ext>
              </a:extLst>
            </p:cNvPr>
            <p:cNvSpPr txBox="1">
              <a:spLocks noChangeAspect="1" noChangeArrowheads="1"/>
            </p:cNvSpPr>
            <p:nvPr/>
          </p:nvSpPr>
          <p:spPr bwMode="auto">
            <a:xfrm>
              <a:off x="0" y="0"/>
              <a:ext cx="1296" cy="1218"/>
            </a:xfrm>
            <a:prstGeom prst="rect">
              <a:avLst/>
            </a:prstGeom>
            <a:solidFill>
              <a:srgbClr val="FFFFFF"/>
            </a:solidFill>
            <a:ln w="9525">
              <a:solidFill>
                <a:srgbClr val="000000"/>
              </a:solidFill>
              <a:miter lim="800000"/>
              <a:headEnd/>
              <a:tailEnd/>
            </a:ln>
          </p:spPr>
          <p:txBody>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a:r>
                <a:rPr lang="zh-CN" altLang="zh-CN" sz="2000" b="1">
                  <a:latin typeface="Arial" panose="020B0604020202020204" pitchFamily="34" charset="0"/>
                  <a:ea typeface="华文中宋" panose="02010600040101010101" pitchFamily="2" charset="-122"/>
                </a:rPr>
                <a:t>始态</a:t>
              </a:r>
            </a:p>
            <a:p>
              <a:pPr algn="just"/>
              <a:endParaRPr lang="zh-CN" altLang="zh-CN" sz="2000" b="1">
                <a:latin typeface="Arial" panose="020B0604020202020204" pitchFamily="34" charset="0"/>
                <a:ea typeface="华文中宋" panose="02010600040101010101" pitchFamily="2" charset="-122"/>
              </a:endParaRPr>
            </a:p>
            <a:p>
              <a:pPr algn="just"/>
              <a:endParaRPr lang="zh-CN" altLang="zh-CN" sz="2000" b="1">
                <a:latin typeface="Arial" panose="020B0604020202020204" pitchFamily="34" charset="0"/>
                <a:ea typeface="华文中宋" panose="02010600040101010101" pitchFamily="2" charset="-122"/>
              </a:endParaRPr>
            </a:p>
            <a:p>
              <a:pPr algn="just"/>
              <a:r>
                <a:rPr lang="zh-CN" altLang="zh-CN" sz="2000" b="1">
                  <a:latin typeface="Arial" panose="020B0604020202020204" pitchFamily="34" charset="0"/>
                  <a:ea typeface="华文中宋" panose="02010600040101010101" pitchFamily="2" charset="-122"/>
                </a:rPr>
                <a:t>p</a:t>
              </a:r>
              <a:r>
                <a:rPr lang="zh-CN" altLang="zh-CN" sz="2000" b="1" baseline="-25000">
                  <a:latin typeface="Arial" panose="020B0604020202020204" pitchFamily="34" charset="0"/>
                  <a:ea typeface="华文中宋" panose="02010600040101010101" pitchFamily="2" charset="-122"/>
                </a:rPr>
                <a:t>0 </a:t>
              </a:r>
              <a:r>
                <a:rPr lang="zh-CN" altLang="zh-CN" sz="2000" b="1">
                  <a:latin typeface="Arial" panose="020B0604020202020204" pitchFamily="34" charset="0"/>
                  <a:ea typeface="华文中宋" panose="02010600040101010101" pitchFamily="2" charset="-122"/>
                </a:rPr>
                <a:t>= 1000 kPa</a:t>
              </a:r>
            </a:p>
            <a:p>
              <a:pPr algn="just"/>
              <a:r>
                <a:rPr lang="zh-CN" altLang="zh-CN" sz="2000" b="1">
                  <a:latin typeface="Arial" panose="020B0604020202020204" pitchFamily="34" charset="0"/>
                  <a:ea typeface="华文中宋" panose="02010600040101010101" pitchFamily="2" charset="-122"/>
                </a:rPr>
                <a:t>V</a:t>
              </a:r>
              <a:r>
                <a:rPr lang="zh-CN" altLang="zh-CN" sz="2000" b="1" baseline="-25000">
                  <a:latin typeface="Arial" panose="020B0604020202020204" pitchFamily="34" charset="0"/>
                  <a:ea typeface="华文中宋" panose="02010600040101010101" pitchFamily="2" charset="-122"/>
                </a:rPr>
                <a:t>0 </a:t>
              </a:r>
              <a:r>
                <a:rPr lang="zh-CN" altLang="zh-CN" sz="2000" b="1">
                  <a:latin typeface="Arial" panose="020B0604020202020204" pitchFamily="34" charset="0"/>
                  <a:ea typeface="华文中宋" panose="02010600040101010101" pitchFamily="2" charset="-122"/>
                </a:rPr>
                <a:t>= 10 dm</a:t>
              </a:r>
              <a:r>
                <a:rPr lang="zh-CN" altLang="zh-CN" sz="2000" b="1" baseline="30000">
                  <a:latin typeface="Arial" panose="020B0604020202020204" pitchFamily="34" charset="0"/>
                  <a:ea typeface="华文中宋" panose="02010600040101010101" pitchFamily="2" charset="-122"/>
                </a:rPr>
                <a:t>3</a:t>
              </a:r>
              <a:endParaRPr lang="zh-CN" altLang="zh-CN" sz="2000" b="1">
                <a:latin typeface="Arial" panose="020B0604020202020204" pitchFamily="34" charset="0"/>
                <a:ea typeface="华文中宋" panose="02010600040101010101" pitchFamily="2" charset="-122"/>
              </a:endParaRPr>
            </a:p>
            <a:p>
              <a:pPr algn="just"/>
              <a:r>
                <a:rPr lang="zh-CN" altLang="zh-CN" sz="2000" b="1">
                  <a:latin typeface="Arial" panose="020B0604020202020204" pitchFamily="34" charset="0"/>
                  <a:ea typeface="华文中宋" panose="02010600040101010101" pitchFamily="2" charset="-122"/>
                </a:rPr>
                <a:t>T</a:t>
              </a:r>
              <a:r>
                <a:rPr lang="zh-CN" altLang="zh-CN" sz="2000" b="1" baseline="-25000">
                  <a:latin typeface="Arial" panose="020B0604020202020204" pitchFamily="34" charset="0"/>
                  <a:ea typeface="华文中宋" panose="02010600040101010101" pitchFamily="2" charset="-122"/>
                </a:rPr>
                <a:t>0 </a:t>
              </a:r>
              <a:r>
                <a:rPr lang="zh-CN" altLang="zh-CN" sz="2000" b="1">
                  <a:latin typeface="Arial" panose="020B0604020202020204" pitchFamily="34" charset="0"/>
                  <a:ea typeface="华文中宋" panose="02010600040101010101" pitchFamily="2" charset="-122"/>
                </a:rPr>
                <a:t>= 273.2 K</a:t>
              </a:r>
            </a:p>
          </p:txBody>
        </p:sp>
        <p:graphicFrame>
          <p:nvGraphicFramePr>
            <p:cNvPr id="32774" name="Object 7">
              <a:extLst>
                <a:ext uri="{FF2B5EF4-FFF2-40B4-BE49-F238E27FC236}">
                  <a16:creationId xmlns:a16="http://schemas.microsoft.com/office/drawing/2014/main" id="{EB7FCA8D-7451-450F-8A28-0CD8C63327A4}"/>
                </a:ext>
              </a:extLst>
            </p:cNvPr>
            <p:cNvGraphicFramePr>
              <a:graphicFrameLocks noChangeAspect="1"/>
            </p:cNvGraphicFramePr>
            <p:nvPr/>
          </p:nvGraphicFramePr>
          <p:xfrm>
            <a:off x="48" y="240"/>
            <a:ext cx="1233" cy="406"/>
          </p:xfrm>
          <a:graphic>
            <a:graphicData uri="http://schemas.openxmlformats.org/presentationml/2006/ole">
              <mc:AlternateContent xmlns:mc="http://schemas.openxmlformats.org/markup-compatibility/2006">
                <mc:Choice xmlns:v="urn:schemas-microsoft-com:vml" Requires="v">
                  <p:oleObj spid="_x0000_s34230" r:id="rId5" imgW="1284689" imgH="432680" progId="Equation.DSMT4">
                    <p:embed/>
                  </p:oleObj>
                </mc:Choice>
                <mc:Fallback>
                  <p:oleObj r:id="rId5" imgW="1284689" imgH="432680" progId="Equation.DSMT4">
                    <p:embed/>
                    <p:pic>
                      <p:nvPicPr>
                        <p:cNvPr id="32774" name="Object 7">
                          <a:extLst>
                            <a:ext uri="{FF2B5EF4-FFF2-40B4-BE49-F238E27FC236}">
                              <a16:creationId xmlns:a16="http://schemas.microsoft.com/office/drawing/2014/main" id="{EB7FCA8D-7451-450F-8A28-0CD8C63327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 y="240"/>
                          <a:ext cx="1233" cy="406"/>
                        </a:xfrm>
                        <a:prstGeom prst="rect">
                          <a:avLst/>
                        </a:prstGeom>
                        <a:solidFill>
                          <a:srgbClr val="CC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2778" name="Rectangle 8">
            <a:extLst>
              <a:ext uri="{FF2B5EF4-FFF2-40B4-BE49-F238E27FC236}">
                <a16:creationId xmlns:a16="http://schemas.microsoft.com/office/drawing/2014/main" id="{C0914D3B-AF62-4528-9D84-F405C3018989}"/>
              </a:ext>
            </a:extLst>
          </p:cNvPr>
          <p:cNvSpPr>
            <a:spLocks noChangeArrowheads="1"/>
          </p:cNvSpPr>
          <p:nvPr/>
        </p:nvSpPr>
        <p:spPr bwMode="auto">
          <a:xfrm>
            <a:off x="4414838" y="3248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a:p>
        </p:txBody>
      </p:sp>
      <p:grpSp>
        <p:nvGrpSpPr>
          <p:cNvPr id="32779" name="Group 9">
            <a:extLst>
              <a:ext uri="{FF2B5EF4-FFF2-40B4-BE49-F238E27FC236}">
                <a16:creationId xmlns:a16="http://schemas.microsoft.com/office/drawing/2014/main" id="{C3FBBB25-33F1-4EA4-B981-299E8BFA8B2A}"/>
              </a:ext>
            </a:extLst>
          </p:cNvPr>
          <p:cNvGrpSpPr>
            <a:grpSpLocks/>
          </p:cNvGrpSpPr>
          <p:nvPr/>
        </p:nvGrpSpPr>
        <p:grpSpPr bwMode="auto">
          <a:xfrm>
            <a:off x="4572000" y="692150"/>
            <a:ext cx="2857500" cy="2574925"/>
            <a:chOff x="0" y="0"/>
            <a:chExt cx="1584" cy="1440"/>
          </a:xfrm>
        </p:grpSpPr>
        <p:sp>
          <p:nvSpPr>
            <p:cNvPr id="32785" name="Text Box 10">
              <a:extLst>
                <a:ext uri="{FF2B5EF4-FFF2-40B4-BE49-F238E27FC236}">
                  <a16:creationId xmlns:a16="http://schemas.microsoft.com/office/drawing/2014/main" id="{BFBBAB77-1C23-407D-9F8D-41C87BE4B436}"/>
                </a:ext>
              </a:extLst>
            </p:cNvPr>
            <p:cNvSpPr txBox="1">
              <a:spLocks noChangeArrowheads="1"/>
            </p:cNvSpPr>
            <p:nvPr/>
          </p:nvSpPr>
          <p:spPr bwMode="auto">
            <a:xfrm>
              <a:off x="0" y="0"/>
              <a:ext cx="1584" cy="1440"/>
            </a:xfrm>
            <a:prstGeom prst="rect">
              <a:avLst/>
            </a:prstGeom>
            <a:solidFill>
              <a:srgbClr val="FFFFFF"/>
            </a:solidFill>
            <a:ln w="9525">
              <a:solidFill>
                <a:srgbClr val="000000"/>
              </a:solidFill>
              <a:miter lim="800000"/>
              <a:headEnd/>
              <a:tailEnd/>
            </a:ln>
          </p:spPr>
          <p:txBody>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a:r>
                <a:rPr lang="zh-CN" altLang="zh-CN" sz="2000">
                  <a:latin typeface="Arial" panose="020B0604020202020204" pitchFamily="34" charset="0"/>
                  <a:ea typeface="华文中宋" panose="02010600040101010101" pitchFamily="2" charset="-122"/>
                </a:rPr>
                <a:t>末态</a:t>
              </a:r>
            </a:p>
            <a:p>
              <a:pPr algn="just"/>
              <a:endParaRPr lang="zh-CN" altLang="zh-CN" sz="2000">
                <a:latin typeface="Arial" panose="020B0604020202020204" pitchFamily="34" charset="0"/>
                <a:ea typeface="华文中宋" panose="02010600040101010101" pitchFamily="2" charset="-122"/>
              </a:endParaRPr>
            </a:p>
            <a:p>
              <a:pPr algn="just"/>
              <a:r>
                <a:rPr lang="zh-CN" altLang="zh-CN" sz="2000">
                  <a:latin typeface="Arial" panose="020B0604020202020204" pitchFamily="34" charset="0"/>
                  <a:ea typeface="华文中宋" panose="02010600040101010101" pitchFamily="2" charset="-122"/>
                </a:rPr>
                <a:t>p</a:t>
              </a:r>
              <a:r>
                <a:rPr lang="zh-CN" altLang="zh-CN" sz="2000" baseline="-25000">
                  <a:latin typeface="Arial" panose="020B0604020202020204" pitchFamily="34" charset="0"/>
                  <a:ea typeface="华文中宋" panose="02010600040101010101" pitchFamily="2" charset="-122"/>
                </a:rPr>
                <a:t>2  </a:t>
              </a:r>
              <a:r>
                <a:rPr lang="zh-CN" altLang="zh-CN" sz="2000">
                  <a:latin typeface="Arial" panose="020B0604020202020204" pitchFamily="34" charset="0"/>
                  <a:ea typeface="华文中宋" panose="02010600040101010101" pitchFamily="2" charset="-122"/>
                </a:rPr>
                <a:t>= p</a:t>
              </a:r>
              <a:r>
                <a:rPr lang="zh-CN" altLang="zh-CN" sz="2000" baseline="-25000">
                  <a:latin typeface="Arial" panose="020B0604020202020204" pitchFamily="34" charset="0"/>
                  <a:ea typeface="华文中宋" panose="02010600040101010101" pitchFamily="2" charset="-122"/>
                </a:rPr>
                <a:t>1</a:t>
              </a:r>
              <a:r>
                <a:rPr lang="zh-CN" altLang="zh-CN" sz="2000">
                  <a:latin typeface="Arial" panose="020B0604020202020204" pitchFamily="34" charset="0"/>
                  <a:ea typeface="华文中宋" panose="02010600040101010101" pitchFamily="2" charset="-122"/>
                </a:rPr>
                <a:t> = 1000 kPa</a:t>
              </a:r>
            </a:p>
            <a:p>
              <a:pPr algn="just"/>
              <a:endParaRPr lang="zh-CN" altLang="zh-CN" sz="2000">
                <a:latin typeface="Arial" panose="020B0604020202020204" pitchFamily="34" charset="0"/>
                <a:ea typeface="华文中宋" panose="02010600040101010101" pitchFamily="2" charset="-122"/>
              </a:endParaRPr>
            </a:p>
            <a:p>
              <a:pPr algn="just"/>
              <a:r>
                <a:rPr lang="zh-CN" altLang="zh-CN" sz="2000">
                  <a:latin typeface="Arial" panose="020B0604020202020204" pitchFamily="34" charset="0"/>
                  <a:ea typeface="华文中宋" panose="02010600040101010101" pitchFamily="2" charset="-122"/>
                </a:rPr>
                <a:t>V</a:t>
              </a:r>
              <a:r>
                <a:rPr lang="zh-CN" altLang="zh-CN" sz="2000" baseline="-25000">
                  <a:latin typeface="Arial" panose="020B0604020202020204" pitchFamily="34" charset="0"/>
                  <a:ea typeface="华文中宋" panose="02010600040101010101" pitchFamily="2" charset="-122"/>
                </a:rPr>
                <a:t>2 </a:t>
              </a:r>
              <a:r>
                <a:rPr lang="zh-CN" altLang="zh-CN" sz="2000">
                  <a:latin typeface="Arial" panose="020B0604020202020204" pitchFamily="34" charset="0"/>
                  <a:ea typeface="华文中宋" panose="02010600040101010101" pitchFamily="2" charset="-122"/>
                </a:rPr>
                <a:t>=          = 1</a:t>
              </a:r>
              <a:r>
                <a:rPr lang="en-US" altLang="zh-CN" sz="2000">
                  <a:latin typeface="Arial" panose="020B0604020202020204" pitchFamily="34" charset="0"/>
                  <a:ea typeface="华文中宋" panose="02010600040101010101" pitchFamily="2" charset="-122"/>
                </a:rPr>
                <a:t>3.66</a:t>
              </a:r>
              <a:r>
                <a:rPr lang="zh-CN" altLang="zh-CN" sz="2000">
                  <a:latin typeface="Arial" panose="020B0604020202020204" pitchFamily="34" charset="0"/>
                  <a:ea typeface="华文中宋" panose="02010600040101010101" pitchFamily="2" charset="-122"/>
                </a:rPr>
                <a:t>dm</a:t>
              </a:r>
              <a:r>
                <a:rPr lang="zh-CN" altLang="zh-CN" sz="2000" baseline="30000">
                  <a:latin typeface="Arial" panose="020B0604020202020204" pitchFamily="34" charset="0"/>
                  <a:ea typeface="华文中宋" panose="02010600040101010101" pitchFamily="2" charset="-122"/>
                </a:rPr>
                <a:t>3</a:t>
              </a:r>
              <a:endParaRPr lang="zh-CN" altLang="zh-CN" sz="2000">
                <a:latin typeface="Arial" panose="020B0604020202020204" pitchFamily="34" charset="0"/>
                <a:ea typeface="华文中宋" panose="02010600040101010101" pitchFamily="2" charset="-122"/>
              </a:endParaRPr>
            </a:p>
            <a:p>
              <a:pPr algn="just"/>
              <a:endParaRPr lang="zh-CN" altLang="zh-CN" sz="2000">
                <a:latin typeface="Arial" panose="020B0604020202020204" pitchFamily="34" charset="0"/>
                <a:ea typeface="华文中宋" panose="02010600040101010101" pitchFamily="2" charset="-122"/>
              </a:endParaRPr>
            </a:p>
            <a:p>
              <a:pPr algn="just"/>
              <a:endParaRPr lang="en-US" altLang="zh-CN" sz="2000">
                <a:latin typeface="Arial" panose="020B0604020202020204" pitchFamily="34" charset="0"/>
                <a:ea typeface="华文中宋" panose="02010600040101010101" pitchFamily="2" charset="-122"/>
              </a:endParaRPr>
            </a:p>
            <a:p>
              <a:pPr algn="just"/>
              <a:r>
                <a:rPr lang="zh-CN" altLang="zh-CN" sz="2000">
                  <a:latin typeface="Arial" panose="020B0604020202020204" pitchFamily="34" charset="0"/>
                  <a:ea typeface="华文中宋" panose="02010600040101010101" pitchFamily="2" charset="-122"/>
                </a:rPr>
                <a:t>T</a:t>
              </a:r>
              <a:r>
                <a:rPr lang="zh-CN" altLang="zh-CN" sz="2000" baseline="-25000">
                  <a:latin typeface="Arial" panose="020B0604020202020204" pitchFamily="34" charset="0"/>
                  <a:ea typeface="华文中宋" panose="02010600040101010101" pitchFamily="2" charset="-122"/>
                </a:rPr>
                <a:t>2 </a:t>
              </a:r>
              <a:r>
                <a:rPr lang="zh-CN" altLang="zh-CN" sz="2000">
                  <a:latin typeface="Arial" panose="020B0604020202020204" pitchFamily="34" charset="0"/>
                  <a:ea typeface="华文中宋" panose="02010600040101010101" pitchFamily="2" charset="-122"/>
                </a:rPr>
                <a:t>= 373.2 K</a:t>
              </a:r>
            </a:p>
          </p:txBody>
        </p:sp>
        <p:graphicFrame>
          <p:nvGraphicFramePr>
            <p:cNvPr id="32773" name="Object 11">
              <a:extLst>
                <a:ext uri="{FF2B5EF4-FFF2-40B4-BE49-F238E27FC236}">
                  <a16:creationId xmlns:a16="http://schemas.microsoft.com/office/drawing/2014/main" id="{3F177F3A-76E6-4464-80AF-EB07442D8957}"/>
                </a:ext>
              </a:extLst>
            </p:cNvPr>
            <p:cNvGraphicFramePr>
              <a:graphicFrameLocks noChangeAspect="1"/>
            </p:cNvGraphicFramePr>
            <p:nvPr/>
          </p:nvGraphicFramePr>
          <p:xfrm>
            <a:off x="322" y="612"/>
            <a:ext cx="351" cy="405"/>
          </p:xfrm>
          <a:graphic>
            <a:graphicData uri="http://schemas.openxmlformats.org/presentationml/2006/ole">
              <mc:AlternateContent xmlns:mc="http://schemas.openxmlformats.org/markup-compatibility/2006">
                <mc:Choice xmlns:v="urn:schemas-microsoft-com:vml" Requires="v">
                  <p:oleObj spid="_x0000_s34231" r:id="rId7" imgW="382146" imgH="433056" progId="Equation.DSMT4">
                    <p:embed/>
                  </p:oleObj>
                </mc:Choice>
                <mc:Fallback>
                  <p:oleObj r:id="rId7" imgW="382146" imgH="433056" progId="Equation.DSMT4">
                    <p:embed/>
                    <p:pic>
                      <p:nvPicPr>
                        <p:cNvPr id="32773" name="Object 11">
                          <a:extLst>
                            <a:ext uri="{FF2B5EF4-FFF2-40B4-BE49-F238E27FC236}">
                              <a16:creationId xmlns:a16="http://schemas.microsoft.com/office/drawing/2014/main" id="{3F177F3A-76E6-4464-80AF-EB07442D89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 y="612"/>
                          <a:ext cx="351" cy="405"/>
                        </a:xfrm>
                        <a:prstGeom prst="rect">
                          <a:avLst/>
                        </a:prstGeom>
                        <a:solidFill>
                          <a:srgbClr val="CC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32771" name="Object 12">
            <a:extLst>
              <a:ext uri="{FF2B5EF4-FFF2-40B4-BE49-F238E27FC236}">
                <a16:creationId xmlns:a16="http://schemas.microsoft.com/office/drawing/2014/main" id="{63813080-A8E3-45A8-8F14-A107018CDFCB}"/>
              </a:ext>
            </a:extLst>
          </p:cNvPr>
          <p:cNvGraphicFramePr>
            <a:graphicFrameLocks noChangeAspect="1"/>
          </p:cNvGraphicFramePr>
          <p:nvPr/>
        </p:nvGraphicFramePr>
        <p:xfrm>
          <a:off x="5357813" y="928688"/>
          <a:ext cx="1249362" cy="268287"/>
        </p:xfrm>
        <a:graphic>
          <a:graphicData uri="http://schemas.openxmlformats.org/presentationml/2006/ole">
            <mc:AlternateContent xmlns:mc="http://schemas.openxmlformats.org/markup-compatibility/2006">
              <mc:Choice xmlns:v="urn:schemas-microsoft-com:vml" Requires="v">
                <p:oleObj spid="_x0000_s34232" r:id="rId9" imgW="851956" imgH="178271" progId="Equation.DSMT4">
                  <p:embed/>
                </p:oleObj>
              </mc:Choice>
              <mc:Fallback>
                <p:oleObj r:id="rId9" imgW="851956" imgH="178271" progId="Equation.DSMT4">
                  <p:embed/>
                  <p:pic>
                    <p:nvPicPr>
                      <p:cNvPr id="32771" name="Object 12">
                        <a:extLst>
                          <a:ext uri="{FF2B5EF4-FFF2-40B4-BE49-F238E27FC236}">
                            <a16:creationId xmlns:a16="http://schemas.microsoft.com/office/drawing/2014/main" id="{63813080-A8E3-45A8-8F14-A107018CDF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7813" y="928688"/>
                        <a:ext cx="124936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0" name="Rectangle 13">
            <a:extLst>
              <a:ext uri="{FF2B5EF4-FFF2-40B4-BE49-F238E27FC236}">
                <a16:creationId xmlns:a16="http://schemas.microsoft.com/office/drawing/2014/main" id="{A64983A7-4DE0-4659-B298-6F80B49A5DB2}"/>
              </a:ext>
            </a:extLst>
          </p:cNvPr>
          <p:cNvSpPr>
            <a:spLocks noChangeArrowheads="1"/>
          </p:cNvSpPr>
          <p:nvPr/>
        </p:nvSpPr>
        <p:spPr bwMode="auto">
          <a:xfrm>
            <a:off x="2947988"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a:p>
        </p:txBody>
      </p:sp>
      <p:graphicFrame>
        <p:nvGraphicFramePr>
          <p:cNvPr id="32772" name="Object 14">
            <a:extLst>
              <a:ext uri="{FF2B5EF4-FFF2-40B4-BE49-F238E27FC236}">
                <a16:creationId xmlns:a16="http://schemas.microsoft.com/office/drawing/2014/main" id="{3C606D0C-303D-46A4-A4F5-43697B35310D}"/>
              </a:ext>
            </a:extLst>
          </p:cNvPr>
          <p:cNvGraphicFramePr>
            <a:graphicFrameLocks noChangeAspect="1"/>
          </p:cNvGraphicFramePr>
          <p:nvPr/>
        </p:nvGraphicFramePr>
        <p:xfrm>
          <a:off x="971550" y="4797425"/>
          <a:ext cx="7488238" cy="1008063"/>
        </p:xfrm>
        <a:graphic>
          <a:graphicData uri="http://schemas.openxmlformats.org/presentationml/2006/ole">
            <mc:AlternateContent xmlns:mc="http://schemas.openxmlformats.org/markup-compatibility/2006">
              <mc:Choice xmlns:v="urn:schemas-microsoft-com:vml" Requires="v">
                <p:oleObj spid="_x0000_s34233" r:id="rId11" imgW="3251517" imgH="343217" progId="Equation.DSMT4">
                  <p:embed/>
                </p:oleObj>
              </mc:Choice>
              <mc:Fallback>
                <p:oleObj r:id="rId11" imgW="3251517" imgH="343217" progId="Equation.DSMT4">
                  <p:embed/>
                  <p:pic>
                    <p:nvPicPr>
                      <p:cNvPr id="32772" name="Object 14">
                        <a:extLst>
                          <a:ext uri="{FF2B5EF4-FFF2-40B4-BE49-F238E27FC236}">
                            <a16:creationId xmlns:a16="http://schemas.microsoft.com/office/drawing/2014/main" id="{3C606D0C-303D-46A4-A4F5-43697B3531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1550" y="4797425"/>
                        <a:ext cx="7488238" cy="1008063"/>
                      </a:xfrm>
                      <a:prstGeom prst="rect">
                        <a:avLst/>
                      </a:prstGeom>
                      <a:solidFill>
                        <a:srgbClr val="FF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1" name="Rectangle 15">
            <a:extLst>
              <a:ext uri="{FF2B5EF4-FFF2-40B4-BE49-F238E27FC236}">
                <a16:creationId xmlns:a16="http://schemas.microsoft.com/office/drawing/2014/main" id="{BF0FFD00-2E74-47C8-B819-B8F5A5107ED1}"/>
              </a:ext>
            </a:extLst>
          </p:cNvPr>
          <p:cNvSpPr>
            <a:spLocks noChangeArrowheads="1"/>
          </p:cNvSpPr>
          <p:nvPr/>
        </p:nvSpPr>
        <p:spPr bwMode="auto">
          <a:xfrm>
            <a:off x="0" y="5840349"/>
            <a:ext cx="9144000" cy="830997"/>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ctr" eaLnBrk="1" hangingPunct="1"/>
            <a:r>
              <a:rPr lang="zh-CN" altLang="zh-CN" sz="2400" b="1" i="1" dirty="0">
                <a:latin typeface="Arial" panose="020B0604020202020204" pitchFamily="34" charset="0"/>
                <a:ea typeface="宋体" panose="02010600030101010101" pitchFamily="2" charset="-122"/>
              </a:rPr>
              <a:t>W</a:t>
            </a:r>
            <a:r>
              <a:rPr lang="zh-CN" altLang="zh-CN" sz="2400" b="1" baseline="-30000" dirty="0">
                <a:latin typeface="Arial" panose="020B0604020202020204" pitchFamily="34" charset="0"/>
                <a:ea typeface="宋体" panose="02010600030101010101" pitchFamily="2" charset="-122"/>
              </a:rPr>
              <a:t>2</a:t>
            </a:r>
            <a:r>
              <a:rPr lang="zh-CN" altLang="zh-CN" sz="2400" b="1" dirty="0">
                <a:latin typeface="Arial" panose="020B0604020202020204" pitchFamily="34" charset="0"/>
                <a:ea typeface="宋体" panose="02010600030101010101" pitchFamily="2" charset="-122"/>
              </a:rPr>
              <a:t>=</a:t>
            </a:r>
            <a:r>
              <a:rPr lang="zh-CN" altLang="zh-CN" sz="2400" b="1" dirty="0">
                <a:latin typeface="Times New Roman" panose="02020603050405020304" pitchFamily="18" charset="0"/>
                <a:ea typeface="宋体" panose="02010600030101010101" pitchFamily="2" charset="-122"/>
              </a:rPr>
              <a:t>Δ</a:t>
            </a:r>
            <a:r>
              <a:rPr lang="zh-CN" altLang="zh-CN" sz="2400" b="1" i="1" dirty="0">
                <a:latin typeface="Times New Roman" panose="02020603050405020304" pitchFamily="18" charset="0"/>
                <a:ea typeface="宋体" panose="02010600030101010101" pitchFamily="2" charset="-122"/>
              </a:rPr>
              <a:t>U</a:t>
            </a:r>
            <a:r>
              <a:rPr lang="zh-CN" altLang="zh-CN" sz="2400" b="1" baseline="-30000" dirty="0">
                <a:latin typeface="Arial" panose="020B0604020202020204" pitchFamily="34" charset="0"/>
                <a:ea typeface="宋体" panose="02010600030101010101" pitchFamily="2" charset="-122"/>
              </a:rPr>
              <a:t>2</a:t>
            </a:r>
            <a:r>
              <a:rPr lang="zh-CN" altLang="zh-CN" sz="2400" b="1" i="1" dirty="0">
                <a:latin typeface="Arial" panose="020B0604020202020204" pitchFamily="34" charset="0"/>
                <a:ea typeface="宋体" panose="02010600030101010101" pitchFamily="2" charset="-122"/>
              </a:rPr>
              <a:t> </a:t>
            </a:r>
            <a:r>
              <a:rPr lang="zh-CN" altLang="zh-CN" sz="2400" b="1" dirty="0">
                <a:latin typeface="Arial" panose="020B0604020202020204" pitchFamily="34" charset="0"/>
                <a:ea typeface="宋体" panose="02010600030101010101" pitchFamily="2" charset="-122"/>
              </a:rPr>
              <a:t>– </a:t>
            </a:r>
            <a:r>
              <a:rPr lang="zh-CN" altLang="zh-CN" sz="2400" b="1" i="1" dirty="0">
                <a:latin typeface="Arial" panose="020B0604020202020204" pitchFamily="34" charset="0"/>
                <a:ea typeface="宋体" panose="02010600030101010101" pitchFamily="2" charset="-122"/>
              </a:rPr>
              <a:t>Q</a:t>
            </a:r>
            <a:r>
              <a:rPr lang="zh-CN" altLang="zh-CN" sz="2400" b="1" baseline="-30000" dirty="0">
                <a:latin typeface="Arial" panose="020B0604020202020204" pitchFamily="34" charset="0"/>
                <a:ea typeface="宋体" panose="02010600030101010101" pitchFamily="2" charset="-122"/>
              </a:rPr>
              <a:t>2 </a:t>
            </a:r>
            <a:r>
              <a:rPr lang="zh-CN" altLang="zh-CN" sz="2400" b="1" dirty="0">
                <a:latin typeface="Arial" panose="020B0604020202020204" pitchFamily="34" charset="0"/>
                <a:ea typeface="宋体" panose="02010600030101010101" pitchFamily="2" charset="-122"/>
              </a:rPr>
              <a:t>=</a:t>
            </a:r>
            <a:r>
              <a:rPr lang="zh-CN" altLang="zh-CN" sz="2400" b="1" dirty="0">
                <a:latin typeface="Times New Roman" panose="02020603050405020304" pitchFamily="18" charset="0"/>
                <a:ea typeface="宋体" panose="02010600030101010101" pitchFamily="2" charset="-122"/>
              </a:rPr>
              <a:t>（5.491×10</a:t>
            </a:r>
            <a:r>
              <a:rPr lang="zh-CN" altLang="zh-CN" sz="2400" b="1" baseline="30000" dirty="0">
                <a:latin typeface="Arial" panose="020B0604020202020204" pitchFamily="34" charset="0"/>
                <a:ea typeface="宋体" panose="02010600030101010101" pitchFamily="2" charset="-122"/>
              </a:rPr>
              <a:t>3</a:t>
            </a:r>
            <a:r>
              <a:rPr lang="zh-CN" altLang="zh-CN" sz="2400" b="1" dirty="0">
                <a:latin typeface="Arial" panose="020B0604020202020204" pitchFamily="34" charset="0"/>
                <a:ea typeface="宋体" panose="02010600030101010101" pitchFamily="2" charset="-122"/>
              </a:rPr>
              <a:t> – 9.152</a:t>
            </a:r>
            <a:r>
              <a:rPr lang="zh-CN" altLang="zh-CN" sz="2400" b="1" dirty="0">
                <a:latin typeface="Times New Roman" panose="02020603050405020304" pitchFamily="18" charset="0"/>
                <a:ea typeface="宋体" panose="02010600030101010101" pitchFamily="2" charset="-122"/>
              </a:rPr>
              <a:t>×10</a:t>
            </a:r>
            <a:r>
              <a:rPr lang="zh-CN" altLang="zh-CN" sz="2400" b="1" baseline="30000" dirty="0">
                <a:latin typeface="Arial" panose="020B0604020202020204" pitchFamily="34" charset="0"/>
                <a:ea typeface="宋体" panose="02010600030101010101" pitchFamily="2" charset="-122"/>
              </a:rPr>
              <a:t>3</a:t>
            </a:r>
            <a:r>
              <a:rPr lang="zh-CN" altLang="zh-CN" sz="2400" b="1" dirty="0">
                <a:latin typeface="Times New Roman" panose="02020603050405020304" pitchFamily="18" charset="0"/>
                <a:ea typeface="宋体" panose="02010600030101010101" pitchFamily="2" charset="-122"/>
              </a:rPr>
              <a:t>）J = </a:t>
            </a:r>
            <a:r>
              <a:rPr lang="zh-CN" altLang="zh-CN" sz="2400" b="1" dirty="0">
                <a:latin typeface="Arial" panose="020B0604020202020204" pitchFamily="34" charset="0"/>
                <a:ea typeface="宋体" panose="02010600030101010101" pitchFamily="2" charset="-122"/>
              </a:rPr>
              <a:t>-3.661</a:t>
            </a:r>
            <a:r>
              <a:rPr lang="zh-CN" altLang="zh-CN" sz="2400" b="1" dirty="0">
                <a:latin typeface="Times New Roman" panose="02020603050405020304" pitchFamily="18" charset="0"/>
                <a:ea typeface="宋体" panose="02010600030101010101" pitchFamily="2" charset="-122"/>
              </a:rPr>
              <a:t>×10</a:t>
            </a:r>
            <a:r>
              <a:rPr lang="zh-CN" altLang="zh-CN" sz="2400" b="1" baseline="30000" dirty="0">
                <a:latin typeface="Arial" panose="020B0604020202020204" pitchFamily="34" charset="0"/>
                <a:ea typeface="宋体" panose="02010600030101010101" pitchFamily="2" charset="-122"/>
              </a:rPr>
              <a:t>3 </a:t>
            </a:r>
            <a:r>
              <a:rPr lang="zh-CN" altLang="zh-CN" sz="2400" b="1" dirty="0">
                <a:latin typeface="Arial" panose="020B0604020202020204" pitchFamily="34" charset="0"/>
                <a:ea typeface="宋体" panose="02010600030101010101" pitchFamily="2" charset="-122"/>
              </a:rPr>
              <a:t>J</a:t>
            </a:r>
          </a:p>
          <a:p>
            <a:r>
              <a:rPr lang="zh-CN" altLang="zh-CN" sz="2400" b="1" dirty="0">
                <a:latin typeface="Times New Roman" panose="02020603050405020304" pitchFamily="18" charset="0"/>
                <a:ea typeface="宋体" panose="02010600030101010101" pitchFamily="2" charset="-122"/>
              </a:rPr>
              <a:t>或者       等压过程：W = </a:t>
            </a:r>
            <a:r>
              <a:rPr lang="en-US" altLang="zh-CN" sz="2400" b="1" dirty="0" smtClean="0">
                <a:latin typeface="Times New Roman" panose="02020603050405020304" pitchFamily="18" charset="0"/>
                <a:ea typeface="宋体" panose="02010600030101010101" pitchFamily="2" charset="-122"/>
              </a:rPr>
              <a:t>               =</a:t>
            </a:r>
            <a:r>
              <a:rPr lang="zh-CN" altLang="zh-CN" sz="2400" b="1" dirty="0" smtClean="0">
                <a:latin typeface="Times New Roman" panose="02020603050405020304" pitchFamily="18" charset="0"/>
                <a:ea typeface="宋体" panose="02010600030101010101" pitchFamily="2" charset="-122"/>
              </a:rPr>
              <a:t>－</a:t>
            </a:r>
            <a:r>
              <a:rPr lang="zh-CN" altLang="zh-CN" sz="2400" b="1" i="1" dirty="0" smtClean="0">
                <a:latin typeface="Times New Roman" panose="02020603050405020304" pitchFamily="18" charset="0"/>
                <a:ea typeface="宋体" panose="02010600030101010101" pitchFamily="2" charset="-122"/>
              </a:rPr>
              <a:t>p</a:t>
            </a:r>
            <a:r>
              <a:rPr lang="en-US" altLang="zh-CN" sz="2400" b="1" i="1" baseline="-25000" dirty="0" smtClean="0">
                <a:latin typeface="Times New Roman" panose="02020603050405020304" pitchFamily="18" charset="0"/>
                <a:ea typeface="宋体" panose="02010600030101010101" pitchFamily="2" charset="-122"/>
              </a:rPr>
              <a:t>e</a:t>
            </a:r>
            <a:r>
              <a:rPr lang="zh-CN" altLang="zh-CN" sz="2400" b="1" dirty="0" smtClean="0">
                <a:latin typeface="Times New Roman" panose="02020603050405020304" pitchFamily="18" charset="0"/>
                <a:ea typeface="宋体" panose="02010600030101010101" pitchFamily="2" charset="-122"/>
              </a:rPr>
              <a:t>（</a:t>
            </a:r>
            <a:r>
              <a:rPr lang="zh-CN" altLang="zh-CN" sz="2400" b="1" dirty="0">
                <a:latin typeface="Times New Roman" panose="02020603050405020304" pitchFamily="18" charset="0"/>
                <a:ea typeface="宋体" panose="02010600030101010101" pitchFamily="2" charset="-122"/>
              </a:rPr>
              <a:t>V</a:t>
            </a:r>
            <a:r>
              <a:rPr lang="zh-CN" altLang="zh-CN" sz="2400" b="1" baseline="-30000" dirty="0">
                <a:latin typeface="Arial" panose="020B0604020202020204" pitchFamily="34" charset="0"/>
                <a:ea typeface="宋体" panose="02010600030101010101" pitchFamily="2" charset="-122"/>
              </a:rPr>
              <a:t>2</a:t>
            </a:r>
            <a:r>
              <a:rPr lang="zh-CN" altLang="zh-CN" sz="2400" b="1" dirty="0">
                <a:latin typeface="Arial" panose="020B0604020202020204" pitchFamily="34" charset="0"/>
                <a:ea typeface="宋体" panose="02010600030101010101" pitchFamily="2" charset="-122"/>
              </a:rPr>
              <a:t>-V</a:t>
            </a:r>
            <a:r>
              <a:rPr lang="zh-CN" altLang="zh-CN" sz="2400" b="1" baseline="-30000" dirty="0">
                <a:latin typeface="Arial" panose="020B0604020202020204" pitchFamily="34" charset="0"/>
                <a:ea typeface="宋体" panose="02010600030101010101" pitchFamily="2" charset="-122"/>
              </a:rPr>
              <a:t>1</a:t>
            </a:r>
            <a:r>
              <a:rPr lang="zh-CN" altLang="zh-CN" sz="2400" b="1" dirty="0">
                <a:latin typeface="Times New Roman" panose="02020603050405020304" pitchFamily="18" charset="0"/>
                <a:ea typeface="宋体" panose="02010600030101010101" pitchFamily="2" charset="-122"/>
              </a:rPr>
              <a:t>）= </a:t>
            </a:r>
            <a:r>
              <a:rPr lang="zh-CN" altLang="zh-CN" sz="2400" b="1" dirty="0">
                <a:latin typeface="Arial" panose="020B0604020202020204" pitchFamily="34" charset="0"/>
                <a:ea typeface="宋体" panose="02010600030101010101" pitchFamily="2" charset="-122"/>
              </a:rPr>
              <a:t>-3.661</a:t>
            </a:r>
            <a:r>
              <a:rPr lang="zh-CN" altLang="zh-CN" sz="2400" b="1" dirty="0">
                <a:latin typeface="Times New Roman" panose="02020603050405020304" pitchFamily="18" charset="0"/>
                <a:ea typeface="宋体" panose="02010600030101010101" pitchFamily="2" charset="-122"/>
              </a:rPr>
              <a:t>×10</a:t>
            </a:r>
            <a:r>
              <a:rPr lang="zh-CN" altLang="zh-CN" sz="2400" b="1" baseline="30000" dirty="0">
                <a:latin typeface="Arial" panose="020B0604020202020204" pitchFamily="34" charset="0"/>
                <a:ea typeface="宋体" panose="02010600030101010101" pitchFamily="2" charset="-122"/>
              </a:rPr>
              <a:t>3 </a:t>
            </a:r>
            <a:r>
              <a:rPr lang="zh-CN" altLang="zh-CN" sz="2400" b="1" dirty="0">
                <a:latin typeface="Arial" panose="020B0604020202020204" pitchFamily="34" charset="0"/>
                <a:ea typeface="宋体" panose="02010600030101010101" pitchFamily="2" charset="-122"/>
              </a:rPr>
              <a:t>J </a:t>
            </a:r>
          </a:p>
        </p:txBody>
      </p:sp>
      <p:grpSp>
        <p:nvGrpSpPr>
          <p:cNvPr id="32782" name="Group 16">
            <a:extLst>
              <a:ext uri="{FF2B5EF4-FFF2-40B4-BE49-F238E27FC236}">
                <a16:creationId xmlns:a16="http://schemas.microsoft.com/office/drawing/2014/main" id="{957500FA-A346-49A8-8F50-BBBF935B5924}"/>
              </a:ext>
            </a:extLst>
          </p:cNvPr>
          <p:cNvGrpSpPr>
            <a:grpSpLocks/>
          </p:cNvGrpSpPr>
          <p:nvPr/>
        </p:nvGrpSpPr>
        <p:grpSpPr bwMode="auto">
          <a:xfrm>
            <a:off x="3348038" y="1700213"/>
            <a:ext cx="990600" cy="533400"/>
            <a:chOff x="0" y="0"/>
            <a:chExt cx="624" cy="336"/>
          </a:xfrm>
        </p:grpSpPr>
        <p:sp>
          <p:nvSpPr>
            <p:cNvPr id="32783" name="Line 17">
              <a:extLst>
                <a:ext uri="{FF2B5EF4-FFF2-40B4-BE49-F238E27FC236}">
                  <a16:creationId xmlns:a16="http://schemas.microsoft.com/office/drawing/2014/main" id="{8C47B323-A77A-406B-A3B9-61D25093CCD5}"/>
                </a:ext>
              </a:extLst>
            </p:cNvPr>
            <p:cNvSpPr>
              <a:spLocks noChangeShapeType="1"/>
            </p:cNvSpPr>
            <p:nvPr/>
          </p:nvSpPr>
          <p:spPr bwMode="auto">
            <a:xfrm>
              <a:off x="0" y="336"/>
              <a:ext cx="62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784" name="Text Box 18">
              <a:extLst>
                <a:ext uri="{FF2B5EF4-FFF2-40B4-BE49-F238E27FC236}">
                  <a16:creationId xmlns:a16="http://schemas.microsoft.com/office/drawing/2014/main" id="{5AFE15A9-5B32-4E2D-BE02-76319702E7D6}"/>
                </a:ext>
              </a:extLst>
            </p:cNvPr>
            <p:cNvSpPr txBox="1">
              <a:spLocks noChangeArrowheads="1"/>
            </p:cNvSpPr>
            <p:nvPr/>
          </p:nvSpPr>
          <p:spPr bwMode="auto">
            <a:xfrm>
              <a:off x="0" y="0"/>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2400" b="1">
                  <a:latin typeface="Times New Roman" panose="02020603050405020304" pitchFamily="18" charset="0"/>
                </a:rPr>
                <a:t>等压</a:t>
              </a:r>
            </a:p>
          </p:txBody>
        </p:sp>
      </p:grpSp>
      <mc:AlternateContent xmlns:mc="http://schemas.openxmlformats.org/markup-compatibility/2006">
        <mc:Choice xmlns:a14="http://schemas.microsoft.com/office/drawing/2010/main" Requires="a14">
          <p:sp>
            <p:nvSpPr>
              <p:cNvPr id="19" name="文本框 18">
                <a:extLst>
                  <a:ext uri="{FF2B5EF4-FFF2-40B4-BE49-F238E27FC236}">
                    <a16:creationId xmlns:a16="http://schemas.microsoft.com/office/drawing/2014/main" id="{F413CE79-8F17-4E53-ABF6-DBBAB7DE2A2F}"/>
                  </a:ext>
                </a:extLst>
              </p:cNvPr>
              <p:cNvSpPr txBox="1"/>
              <p:nvPr/>
            </p:nvSpPr>
            <p:spPr>
              <a:xfrm>
                <a:off x="3213336" y="6178111"/>
                <a:ext cx="1349519" cy="7347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zh-CN" altLang="en-US" sz="2000" b="1" i="1" smtClean="0">
                              <a:latin typeface="Cambria Math" panose="02040503050406030204" pitchFamily="18" charset="0"/>
                            </a:rPr>
                          </m:ctrlPr>
                        </m:naryPr>
                        <m:sub>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𝟏</m:t>
                              </m:r>
                            </m:sub>
                          </m:sSub>
                        </m:sub>
                        <m:sup>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𝟐</m:t>
                              </m:r>
                            </m:sub>
                          </m:sSub>
                        </m:sup>
                        <m:e>
                          <m:r>
                            <a:rPr lang="zh-CN" altLang="en-US" sz="2000" b="1" i="0">
                              <a:latin typeface="Cambria Math" panose="02040503050406030204" pitchFamily="18" charset="0"/>
                            </a:rPr>
                            <m:t>−</m:t>
                          </m:r>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𝑷</m:t>
                              </m:r>
                            </m:e>
                            <m:sub>
                              <m:r>
                                <a:rPr lang="zh-CN" altLang="en-US" sz="2000" b="1" i="1">
                                  <a:latin typeface="Cambria Math" panose="02040503050406030204" pitchFamily="18" charset="0"/>
                                </a:rPr>
                                <m:t>𝒆</m:t>
                              </m:r>
                            </m:sub>
                          </m:sSub>
                          <m:r>
                            <a:rPr lang="zh-CN" altLang="en-US" sz="2000" b="1" i="0">
                              <a:latin typeface="Cambria Math" panose="02040503050406030204" pitchFamily="18" charset="0"/>
                            </a:rPr>
                            <m:t>ⅆ</m:t>
                          </m:r>
                          <m:r>
                            <a:rPr lang="zh-CN" altLang="en-US" sz="2000" b="1" i="1">
                              <a:latin typeface="Cambria Math" panose="02040503050406030204" pitchFamily="18" charset="0"/>
                            </a:rPr>
                            <m:t>𝑽</m:t>
                          </m:r>
                          <m:r>
                            <a:rPr lang="en-US" altLang="zh-CN" sz="2000" b="1" i="1" smtClean="0">
                              <a:latin typeface="Cambria Math" panose="02040503050406030204" pitchFamily="18" charset="0"/>
                            </a:rPr>
                            <m:t> </m:t>
                          </m:r>
                        </m:e>
                      </m:nary>
                    </m:oMath>
                  </m:oMathPara>
                </a14:m>
                <a:endParaRPr lang="zh-CN" altLang="en-US" sz="2000" b="1" dirty="0"/>
              </a:p>
            </p:txBody>
          </p:sp>
        </mc:Choice>
        <mc:Fallback>
          <p:sp>
            <p:nvSpPr>
              <p:cNvPr id="19" name="文本框 18">
                <a:extLst>
                  <a:ext uri="{FF2B5EF4-FFF2-40B4-BE49-F238E27FC236}">
                    <a16:creationId xmlns:a16="http://schemas.microsoft.com/office/drawing/2014/main" id="{F413CE79-8F17-4E53-ABF6-DBBAB7DE2A2F}"/>
                  </a:ext>
                </a:extLst>
              </p:cNvPr>
              <p:cNvSpPr txBox="1">
                <a:spLocks noRot="1" noChangeAspect="1" noMove="1" noResize="1" noEditPoints="1" noAdjustHandles="1" noChangeArrowheads="1" noChangeShapeType="1" noTextEdit="1"/>
              </p:cNvSpPr>
              <p:nvPr/>
            </p:nvSpPr>
            <p:spPr>
              <a:xfrm>
                <a:off x="3213336" y="6178111"/>
                <a:ext cx="1349519" cy="734753"/>
              </a:xfrm>
              <a:prstGeom prst="rect">
                <a:avLst/>
              </a:prstGeom>
              <a:blipFill>
                <a:blip r:embed="rId13"/>
                <a:stretch>
                  <a:fillRect/>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down)">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wipe(down)">
                                      <p:cBhvr>
                                        <p:cTn id="12" dur="500"/>
                                        <p:tgtEl>
                                          <p:spTgt spid="327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781"/>
                                        </p:tgtEl>
                                        <p:attrNameLst>
                                          <p:attrName>style.visibility</p:attrName>
                                        </p:attrNameLst>
                                      </p:cBhvr>
                                      <p:to>
                                        <p:strVal val="visible"/>
                                      </p:to>
                                    </p:set>
                                    <p:animEffect transition="in" filter="wipe(down)">
                                      <p:cBhvr>
                                        <p:cTn id="17" dur="500"/>
                                        <p:tgtEl>
                                          <p:spTgt spid="3278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1"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a:extLst>
              <a:ext uri="{FF2B5EF4-FFF2-40B4-BE49-F238E27FC236}">
                <a16:creationId xmlns:a16="http://schemas.microsoft.com/office/drawing/2014/main" id="{5A577068-72E7-4592-A226-A06CF885AB61}"/>
              </a:ext>
            </a:extLst>
          </p:cNvPr>
          <p:cNvSpPr txBox="1">
            <a:spLocks noChangeArrowheads="1"/>
          </p:cNvSpPr>
          <p:nvPr/>
        </p:nvSpPr>
        <p:spPr bwMode="auto">
          <a:xfrm>
            <a:off x="2883853" y="2657158"/>
            <a:ext cx="511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Wingdings" panose="05000000000000000000" pitchFamily="2" charset="2"/>
              <a:buChar char="Ø"/>
            </a:pPr>
            <a:r>
              <a:rPr lang="zh-CN" altLang="zh-CN" sz="2800" b="1" dirty="0">
                <a:latin typeface="Arial" panose="020B0604020202020204" pitchFamily="34" charset="0"/>
                <a:ea typeface="黑体" panose="02010609060101010101" pitchFamily="49" charset="-122"/>
              </a:rPr>
              <a:t>热</a:t>
            </a:r>
            <a:r>
              <a:rPr lang="zh-CN" altLang="en-US" sz="2800" b="1" dirty="0">
                <a:latin typeface="Arial" panose="020B0604020202020204" pitchFamily="34" charset="0"/>
                <a:ea typeface="黑体" panose="02010609060101010101" pitchFamily="49" charset="-122"/>
              </a:rPr>
              <a:t>功当量</a:t>
            </a:r>
            <a:endParaRPr lang="zh-CN" altLang="zh-CN" sz="2800" b="1" dirty="0">
              <a:latin typeface="Arial" panose="020B0604020202020204" pitchFamily="34" charset="0"/>
              <a:ea typeface="黑体" panose="02010609060101010101" pitchFamily="49" charset="-122"/>
            </a:endParaRPr>
          </a:p>
        </p:txBody>
      </p:sp>
      <p:sp>
        <p:nvSpPr>
          <p:cNvPr id="8195" name="Text Box 4">
            <a:extLst>
              <a:ext uri="{FF2B5EF4-FFF2-40B4-BE49-F238E27FC236}">
                <a16:creationId xmlns:a16="http://schemas.microsoft.com/office/drawing/2014/main" id="{8E269E5B-367A-452C-8B1F-185DD65E882E}"/>
              </a:ext>
            </a:extLst>
          </p:cNvPr>
          <p:cNvSpPr txBox="1">
            <a:spLocks noChangeArrowheads="1"/>
          </p:cNvSpPr>
          <p:nvPr/>
        </p:nvSpPr>
        <p:spPr bwMode="auto">
          <a:xfrm>
            <a:off x="2883853" y="3164364"/>
            <a:ext cx="5113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Wingdings" panose="05000000000000000000" pitchFamily="2" charset="2"/>
              <a:buChar char="Ø"/>
            </a:pPr>
            <a:r>
              <a:rPr lang="zh-CN" altLang="en-US" sz="2800" b="1" dirty="0">
                <a:latin typeface="黑体" panose="02010609060101010101" pitchFamily="49" charset="-122"/>
                <a:ea typeface="黑体" panose="02010609060101010101" pitchFamily="49" charset="-122"/>
              </a:rPr>
              <a:t>能量守恒定律</a:t>
            </a:r>
            <a:endParaRPr lang="zh-CN" altLang="zh-CN" sz="2800" b="1" dirty="0">
              <a:latin typeface="黑体" panose="02010609060101010101" pitchFamily="49" charset="-122"/>
              <a:ea typeface="黑体" panose="02010609060101010101" pitchFamily="49" charset="-122"/>
            </a:endParaRPr>
          </a:p>
        </p:txBody>
      </p:sp>
      <p:sp>
        <p:nvSpPr>
          <p:cNvPr id="7" name="文本框 6">
            <a:extLst>
              <a:ext uri="{FF2B5EF4-FFF2-40B4-BE49-F238E27FC236}">
                <a16:creationId xmlns:a16="http://schemas.microsoft.com/office/drawing/2014/main" id="{A97CE62F-5144-4908-9134-8F8580387BB7}"/>
              </a:ext>
            </a:extLst>
          </p:cNvPr>
          <p:cNvSpPr txBox="1"/>
          <p:nvPr/>
        </p:nvSpPr>
        <p:spPr>
          <a:xfrm>
            <a:off x="2509312" y="1809307"/>
            <a:ext cx="3427541" cy="710387"/>
          </a:xfrm>
          <a:prstGeom prst="rect">
            <a:avLst/>
          </a:prstGeom>
          <a:noFill/>
        </p:spPr>
        <p:txBody>
          <a:bodyPr wrap="none">
            <a:spAutoFit/>
            <a:scene3d>
              <a:camera prst="orthographicFront"/>
              <a:lightRig rig="threePt" dir="t"/>
            </a:scene3d>
            <a:sp3d contourW="12700"/>
          </a:bodyPr>
          <a:lstStyle/>
          <a:p>
            <a:pPr>
              <a:lnSpc>
                <a:spcPct val="130000"/>
              </a:lnSpc>
              <a:defRPr/>
            </a:pPr>
            <a:r>
              <a:rPr lang="zh-CN" altLang="en-US" sz="3600" b="1" dirty="0">
                <a:solidFill>
                  <a:schemeClr val="tx1">
                    <a:lumMod val="75000"/>
                    <a:lumOff val="25000"/>
                  </a:schemeClr>
                </a:solidFill>
                <a:latin typeface="黑体" panose="02010609060101010101" pitchFamily="49" charset="-122"/>
                <a:ea typeface="黑体" panose="02010609060101010101" pitchFamily="49" charset="-122"/>
                <a:cs typeface="+mn-ea"/>
                <a:sym typeface="+mn-lt"/>
              </a:rPr>
              <a:t>热力学第一定律</a:t>
            </a:r>
          </a:p>
        </p:txBody>
      </p:sp>
      <p:grpSp>
        <p:nvGrpSpPr>
          <p:cNvPr id="8" name="组合 7">
            <a:extLst>
              <a:ext uri="{FF2B5EF4-FFF2-40B4-BE49-F238E27FC236}">
                <a16:creationId xmlns:a16="http://schemas.microsoft.com/office/drawing/2014/main" id="{C56A16B0-2893-4217-990A-9A97430CCB8F}"/>
              </a:ext>
            </a:extLst>
          </p:cNvPr>
          <p:cNvGrpSpPr>
            <a:grpSpLocks/>
          </p:cNvGrpSpPr>
          <p:nvPr/>
        </p:nvGrpSpPr>
        <p:grpSpPr bwMode="auto">
          <a:xfrm>
            <a:off x="765174" y="2030096"/>
            <a:ext cx="1214439" cy="1066800"/>
            <a:chOff x="2904220" y="2421925"/>
            <a:chExt cx="1334148" cy="1173892"/>
          </a:xfrm>
        </p:grpSpPr>
        <p:sp>
          <p:nvSpPr>
            <p:cNvPr id="9" name="矩形 8">
              <a:extLst>
                <a:ext uri="{FF2B5EF4-FFF2-40B4-BE49-F238E27FC236}">
                  <a16:creationId xmlns:a16="http://schemas.microsoft.com/office/drawing/2014/main" id="{E551A9A8-AABE-4442-987D-FC6A4D0E2B2C}"/>
                </a:ext>
              </a:extLst>
            </p:cNvPr>
            <p:cNvSpPr/>
            <p:nvPr/>
          </p:nvSpPr>
          <p:spPr>
            <a:xfrm rot="2700000">
              <a:off x="2904125" y="2422020"/>
              <a:ext cx="1173892" cy="117370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013">
                <a:cs typeface="+mn-ea"/>
                <a:sym typeface="+mn-lt"/>
              </a:endParaRPr>
            </a:p>
          </p:txBody>
        </p:sp>
        <p:sp>
          <p:nvSpPr>
            <p:cNvPr id="10" name="矩形 9">
              <a:extLst>
                <a:ext uri="{FF2B5EF4-FFF2-40B4-BE49-F238E27FC236}">
                  <a16:creationId xmlns:a16="http://schemas.microsoft.com/office/drawing/2014/main" id="{A9BBFD3E-EFF0-455F-A679-8DA1E9D09D8A}"/>
                </a:ext>
              </a:extLst>
            </p:cNvPr>
            <p:cNvSpPr/>
            <p:nvPr/>
          </p:nvSpPr>
          <p:spPr>
            <a:xfrm rot="2700000">
              <a:off x="3064572" y="2422020"/>
              <a:ext cx="1173892" cy="1173701"/>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013">
                <a:cs typeface="+mn-ea"/>
                <a:sym typeface="+mn-lt"/>
              </a:endParaRPr>
            </a:p>
          </p:txBody>
        </p:sp>
        <p:sp>
          <p:nvSpPr>
            <p:cNvPr id="11" name="文本框 10">
              <a:extLst>
                <a:ext uri="{FF2B5EF4-FFF2-40B4-BE49-F238E27FC236}">
                  <a16:creationId xmlns:a16="http://schemas.microsoft.com/office/drawing/2014/main" id="{A6DEE62B-0929-4D52-9410-88D2C5D74DB0}"/>
                </a:ext>
              </a:extLst>
            </p:cNvPr>
            <p:cNvSpPr txBox="1"/>
            <p:nvPr/>
          </p:nvSpPr>
          <p:spPr>
            <a:xfrm>
              <a:off x="3223183" y="2467183"/>
              <a:ext cx="852684" cy="830103"/>
            </a:xfrm>
            <a:prstGeom prst="rect">
              <a:avLst/>
            </a:prstGeom>
            <a:noFill/>
          </p:spPr>
          <p:txBody>
            <a:bodyPr wrap="none">
              <a:spAutoFit/>
              <a:scene3d>
                <a:camera prst="orthographicFront"/>
                <a:lightRig rig="threePt" dir="t"/>
              </a:scene3d>
              <a:sp3d contourW="12700"/>
            </a:bodyPr>
            <a:lstStyle/>
            <a:p>
              <a:pPr algn="ctr">
                <a:lnSpc>
                  <a:spcPct val="130000"/>
                </a:lnSpc>
                <a:defRPr/>
              </a:pPr>
              <a:r>
                <a:rPr lang="en-US" altLang="zh-CN" sz="3600" b="1" dirty="0">
                  <a:solidFill>
                    <a:schemeClr val="bg1"/>
                  </a:solidFill>
                  <a:cs typeface="+mn-ea"/>
                  <a:sym typeface="+mn-lt"/>
                </a:rPr>
                <a:t>2.4</a:t>
              </a:r>
              <a:endParaRPr lang="zh-CN" altLang="en-US" sz="3600" b="1" dirty="0">
                <a:solidFill>
                  <a:schemeClr val="bg1"/>
                </a:solidFill>
                <a:cs typeface="+mn-ea"/>
                <a:sym typeface="+mn-lt"/>
              </a:endParaRPr>
            </a:p>
          </p:txBody>
        </p:sp>
      </p:grpSp>
      <p:cxnSp>
        <p:nvCxnSpPr>
          <p:cNvPr id="13" name="直接连接符 12">
            <a:extLst>
              <a:ext uri="{FF2B5EF4-FFF2-40B4-BE49-F238E27FC236}">
                <a16:creationId xmlns:a16="http://schemas.microsoft.com/office/drawing/2014/main" id="{4318FB57-CA04-4CAA-8B75-4E34E3527D95}"/>
              </a:ext>
            </a:extLst>
          </p:cNvPr>
          <p:cNvCxnSpPr>
            <a:cxnSpLocks/>
          </p:cNvCxnSpPr>
          <p:nvPr/>
        </p:nvCxnSpPr>
        <p:spPr>
          <a:xfrm>
            <a:off x="2620963" y="2577783"/>
            <a:ext cx="101441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82AF2978-D219-4250-A6B3-BF057251841B}"/>
              </a:ext>
            </a:extLst>
          </p:cNvPr>
          <p:cNvSpPr/>
          <p:nvPr/>
        </p:nvSpPr>
        <p:spPr>
          <a:xfrm>
            <a:off x="-4763" y="1"/>
            <a:ext cx="9148763" cy="169672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2E75B6"/>
              </a:solidFill>
              <a:cs typeface="+mn-ea"/>
              <a:sym typeface="+mn-lt"/>
            </a:endParaRPr>
          </a:p>
        </p:txBody>
      </p:sp>
      <p:sp>
        <p:nvSpPr>
          <p:cNvPr id="17" name="矩形 16">
            <a:extLst>
              <a:ext uri="{FF2B5EF4-FFF2-40B4-BE49-F238E27FC236}">
                <a16:creationId xmlns:a16="http://schemas.microsoft.com/office/drawing/2014/main" id="{534F80DB-1B89-40C5-BCD2-892506375FCD}"/>
              </a:ext>
            </a:extLst>
          </p:cNvPr>
          <p:cNvSpPr/>
          <p:nvPr/>
        </p:nvSpPr>
        <p:spPr>
          <a:xfrm>
            <a:off x="-4763" y="5408612"/>
            <a:ext cx="9148763" cy="1470026"/>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2E75B6"/>
              </a:solidFill>
              <a:cs typeface="+mn-ea"/>
              <a:sym typeface="+mn-lt"/>
            </a:endParaRPr>
          </a:p>
        </p:txBody>
      </p:sp>
      <p:sp>
        <p:nvSpPr>
          <p:cNvPr id="20" name="Text Box 4">
            <a:extLst>
              <a:ext uri="{FF2B5EF4-FFF2-40B4-BE49-F238E27FC236}">
                <a16:creationId xmlns:a16="http://schemas.microsoft.com/office/drawing/2014/main" id="{5445C89F-DBED-409F-846F-D679F4658213}"/>
              </a:ext>
            </a:extLst>
          </p:cNvPr>
          <p:cNvSpPr txBox="1">
            <a:spLocks noChangeArrowheads="1"/>
          </p:cNvSpPr>
          <p:nvPr/>
        </p:nvSpPr>
        <p:spPr bwMode="auto">
          <a:xfrm>
            <a:off x="2883853" y="3716337"/>
            <a:ext cx="5113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Wingdings" panose="05000000000000000000" pitchFamily="2" charset="2"/>
              <a:buChar char="Ø"/>
            </a:pPr>
            <a:r>
              <a:rPr lang="zh-CN" altLang="en-US" sz="2800" b="1" dirty="0">
                <a:latin typeface="黑体" panose="02010609060101010101" pitchFamily="49" charset="-122"/>
                <a:ea typeface="黑体" panose="02010609060101010101" pitchFamily="49" charset="-122"/>
              </a:rPr>
              <a:t>热力学能</a:t>
            </a:r>
            <a:endParaRPr lang="zh-CN" altLang="zh-CN" sz="2800" b="1" dirty="0">
              <a:latin typeface="黑体" panose="02010609060101010101" pitchFamily="49" charset="-122"/>
              <a:ea typeface="黑体" panose="02010609060101010101" pitchFamily="49" charset="-122"/>
            </a:endParaRPr>
          </a:p>
        </p:txBody>
      </p:sp>
      <p:sp>
        <p:nvSpPr>
          <p:cNvPr id="21" name="Text Box 4">
            <a:extLst>
              <a:ext uri="{FF2B5EF4-FFF2-40B4-BE49-F238E27FC236}">
                <a16:creationId xmlns:a16="http://schemas.microsoft.com/office/drawing/2014/main" id="{60A13F04-7DC9-4119-B62F-2F9DCA2DBF8D}"/>
              </a:ext>
            </a:extLst>
          </p:cNvPr>
          <p:cNvSpPr txBox="1">
            <a:spLocks noChangeArrowheads="1"/>
          </p:cNvSpPr>
          <p:nvPr/>
        </p:nvSpPr>
        <p:spPr bwMode="auto">
          <a:xfrm>
            <a:off x="2883853" y="4239975"/>
            <a:ext cx="5113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Wingdings" panose="05000000000000000000" pitchFamily="2" charset="2"/>
              <a:buChar char="Ø"/>
            </a:pPr>
            <a:r>
              <a:rPr lang="zh-CN" altLang="en-US" sz="2800" b="1" dirty="0">
                <a:latin typeface="黑体" panose="02010609060101010101" pitchFamily="49" charset="-122"/>
                <a:ea typeface="黑体" panose="02010609060101010101" pitchFamily="49" charset="-122"/>
              </a:rPr>
              <a:t>第一定律的文字表述</a:t>
            </a:r>
            <a:endParaRPr lang="zh-CN" altLang="zh-CN" sz="2800" b="1" dirty="0">
              <a:latin typeface="黑体" panose="02010609060101010101" pitchFamily="49" charset="-122"/>
              <a:ea typeface="黑体" panose="02010609060101010101" pitchFamily="49" charset="-122"/>
            </a:endParaRPr>
          </a:p>
        </p:txBody>
      </p:sp>
      <p:sp>
        <p:nvSpPr>
          <p:cNvPr id="22" name="Text Box 4">
            <a:extLst>
              <a:ext uri="{FF2B5EF4-FFF2-40B4-BE49-F238E27FC236}">
                <a16:creationId xmlns:a16="http://schemas.microsoft.com/office/drawing/2014/main" id="{6094BEB0-BFB2-4ACD-A1F6-5F00C64EA5A7}"/>
              </a:ext>
            </a:extLst>
          </p:cNvPr>
          <p:cNvSpPr txBox="1">
            <a:spLocks noChangeArrowheads="1"/>
          </p:cNvSpPr>
          <p:nvPr/>
        </p:nvSpPr>
        <p:spPr bwMode="auto">
          <a:xfrm>
            <a:off x="2883853" y="4791948"/>
            <a:ext cx="5113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Wingdings" panose="05000000000000000000" pitchFamily="2" charset="2"/>
              <a:buChar char="Ø"/>
            </a:pPr>
            <a:r>
              <a:rPr lang="zh-CN" altLang="en-US" sz="2800" b="1" dirty="0">
                <a:latin typeface="黑体" panose="02010609060101010101" pitchFamily="49" charset="-122"/>
                <a:ea typeface="黑体" panose="02010609060101010101" pitchFamily="49" charset="-122"/>
              </a:rPr>
              <a:t>第一定律的数学表达式</a:t>
            </a:r>
            <a:endParaRPr lang="zh-CN" altLang="zh-CN" sz="2800" b="1" dirty="0">
              <a:latin typeface="黑体" panose="02010609060101010101" pitchFamily="49" charset="-122"/>
              <a:ea typeface="黑体" panose="02010609060101010101" pitchFamily="49" charset="-122"/>
            </a:endParaRPr>
          </a:p>
        </p:txBody>
      </p:sp>
      <p:sp>
        <p:nvSpPr>
          <p:cNvPr id="16" name="Text Box 4">
            <a:extLst>
              <a:ext uri="{FF2B5EF4-FFF2-40B4-BE49-F238E27FC236}">
                <a16:creationId xmlns:a16="http://schemas.microsoft.com/office/drawing/2014/main" id="{575F007E-8F1C-409C-BE4B-A148EEFA06BE}"/>
              </a:ext>
            </a:extLst>
          </p:cNvPr>
          <p:cNvSpPr txBox="1">
            <a:spLocks noChangeArrowheads="1"/>
          </p:cNvSpPr>
          <p:nvPr/>
        </p:nvSpPr>
        <p:spPr bwMode="auto">
          <a:xfrm>
            <a:off x="2560955" y="5553012"/>
            <a:ext cx="548640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buFontTx/>
              <a:buNone/>
              <a:defRPr/>
            </a:pPr>
            <a:r>
              <a:rPr lang="zh-CN" altLang="en-US" sz="2000" dirty="0">
                <a:latin typeface="黑体" panose="02010609060101010101" pitchFamily="49" charset="-122"/>
                <a:ea typeface="黑体" panose="02010609060101010101" pitchFamily="49" charset="-122"/>
              </a:rPr>
              <a:t>授课人：洪旭佳 ┃ </a:t>
            </a:r>
            <a:r>
              <a:rPr lang="en-US" altLang="zh-CN" sz="2000" dirty="0">
                <a:latin typeface="+mn-lt"/>
                <a:ea typeface="黑体" panose="02010609060101010101" pitchFamily="49" charset="-122"/>
              </a:rPr>
              <a:t>hxuscnu@m.scnu.edu.cn </a:t>
            </a:r>
            <a:r>
              <a:rPr lang="en-US" altLang="zh-CN" sz="2000" dirty="0">
                <a:latin typeface="黑体" panose="02010609060101010101" pitchFamily="49" charset="-122"/>
                <a:ea typeface="黑体" panose="02010609060101010101" pitchFamily="49" charset="-122"/>
              </a:rPr>
              <a:t>              </a:t>
            </a:r>
          </a:p>
        </p:txBody>
      </p:sp>
      <p:sp>
        <p:nvSpPr>
          <p:cNvPr id="18" name="Freeform 7">
            <a:extLst>
              <a:ext uri="{FF2B5EF4-FFF2-40B4-BE49-F238E27FC236}">
                <a16:creationId xmlns:a16="http://schemas.microsoft.com/office/drawing/2014/main" id="{03D65B13-AC5B-4844-97F2-B5167ABB9C18}"/>
              </a:ext>
            </a:extLst>
          </p:cNvPr>
          <p:cNvSpPr>
            <a:spLocks noEditPoints="1"/>
          </p:cNvSpPr>
          <p:nvPr/>
        </p:nvSpPr>
        <p:spPr bwMode="auto">
          <a:xfrm>
            <a:off x="2411730" y="5630799"/>
            <a:ext cx="252413" cy="252413"/>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solidFill>
          <a:ln>
            <a:noFill/>
          </a:ln>
        </p:spPr>
        <p:txBody>
          <a:bodyPr lIns="68563" tIns="34281" rIns="68563" bIns="34281"/>
          <a:lstStyle/>
          <a:p>
            <a:pPr>
              <a:defRPr/>
            </a:pPr>
            <a:endParaRPr lang="zh-CN" altLang="en-US">
              <a:solidFill>
                <a:schemeClr val="bg1"/>
              </a:solidFill>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41" presetClass="entr" presetSubtype="0" fill="hold" nodeType="with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par>
                          <p:cTn id="20" fill="hold">
                            <p:stCondLst>
                              <p:cond delay="18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ED69B1A-2021-4777-BC40-4BF7BB34E4B0}"/>
              </a:ext>
            </a:extLst>
          </p:cNvPr>
          <p:cNvSpPr>
            <a:spLocks noGrp="1" noChangeArrowheads="1"/>
          </p:cNvSpPr>
          <p:nvPr>
            <p:ph type="title"/>
          </p:nvPr>
        </p:nvSpPr>
        <p:spPr>
          <a:xfrm>
            <a:off x="1331913" y="260350"/>
            <a:ext cx="4967287" cy="649288"/>
          </a:xfrm>
        </p:spPr>
        <p:txBody>
          <a:bodyPr/>
          <a:lstStyle/>
          <a:p>
            <a:pPr eaLnBrk="1" hangingPunct="1"/>
            <a:r>
              <a:rPr lang="zh-CN" altLang="zh-CN" sz="3600" b="1">
                <a:solidFill>
                  <a:schemeClr val="tx1"/>
                </a:solidFill>
                <a:latin typeface="黑体" panose="02010609060101010101" pitchFamily="49" charset="-122"/>
                <a:ea typeface="黑体" panose="02010609060101010101" pitchFamily="49" charset="-122"/>
              </a:rPr>
              <a:t>热力学一定律计算例题</a:t>
            </a:r>
          </a:p>
        </p:txBody>
      </p:sp>
      <p:sp>
        <p:nvSpPr>
          <p:cNvPr id="62467" name="Text Box 3">
            <a:extLst>
              <a:ext uri="{FF2B5EF4-FFF2-40B4-BE49-F238E27FC236}">
                <a16:creationId xmlns:a16="http://schemas.microsoft.com/office/drawing/2014/main" id="{751A0D94-537A-4BBC-A22C-16FE157DABEC}"/>
              </a:ext>
            </a:extLst>
          </p:cNvPr>
          <p:cNvSpPr txBox="1">
            <a:spLocks noChangeArrowheads="1"/>
          </p:cNvSpPr>
          <p:nvPr/>
        </p:nvSpPr>
        <p:spPr bwMode="auto">
          <a:xfrm>
            <a:off x="180975" y="3190875"/>
            <a:ext cx="8841105" cy="3046413"/>
          </a:xfrm>
          <a:prstGeom prst="rect">
            <a:avLst/>
          </a:prstGeom>
          <a:noFill/>
          <a:ln w="9525">
            <a:solidFill>
              <a:srgbClr val="FB390B"/>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fontAlgn="t">
              <a:spcBef>
                <a:spcPct val="50000"/>
              </a:spcBef>
            </a:pP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解：理想气体</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n</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=1 mol , </a:t>
            </a:r>
          </a:p>
          <a:p>
            <a:pPr algn="just" fontAlgn="t">
              <a:spcBef>
                <a:spcPct val="50000"/>
              </a:spcBef>
            </a:pP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sz="2800" b="1" i="1" dirty="0">
                <a:latin typeface="Times New Roman" panose="02020603050405020304" pitchFamily="18" charset="0"/>
                <a:ea typeface="华文中宋" panose="02010600040101010101" pitchFamily="2" charset="-122"/>
                <a:cs typeface="Times New Roman" panose="02020603050405020304" pitchFamily="18" charset="0"/>
              </a:rPr>
              <a:t>T</a:t>
            </a:r>
            <a:r>
              <a:rPr lang="zh-CN" altLang="zh-CN" sz="2800" b="1" baseline="-34000" dirty="0">
                <a:latin typeface="Times New Roman" panose="02020603050405020304" pitchFamily="18" charset="0"/>
                <a:ea typeface="华文中宋" panose="02010600040101010101" pitchFamily="2" charset="-122"/>
                <a:cs typeface="Times New Roman" panose="02020603050405020304" pitchFamily="18" charset="0"/>
              </a:rPr>
              <a:t>1</a:t>
            </a:r>
            <a:r>
              <a:rPr lang="zh-CN" altLang="zh-CN" sz="2800" b="1" dirty="0">
                <a:latin typeface="Times New Roman" panose="02020603050405020304" pitchFamily="18" charset="0"/>
                <a:ea typeface="华文中宋" panose="02010600040101010101" pitchFamily="2" charset="-122"/>
                <a:cs typeface="Times New Roman" panose="02020603050405020304" pitchFamily="18" charset="0"/>
              </a:rPr>
              <a:t>=373.15K  </a:t>
            </a:r>
            <a:r>
              <a:rPr lang="zh-CN" altLang="zh-CN" sz="2800" b="1" i="1" dirty="0">
                <a:latin typeface="Times New Roman" panose="02020603050405020304" pitchFamily="18" charset="0"/>
                <a:ea typeface="华文中宋" panose="02010600040101010101" pitchFamily="2" charset="-122"/>
                <a:cs typeface="Times New Roman" panose="02020603050405020304" pitchFamily="18" charset="0"/>
              </a:rPr>
              <a:t>V</a:t>
            </a:r>
            <a:r>
              <a:rPr lang="zh-CN" altLang="zh-CN" sz="2800" b="1" baseline="-34000" dirty="0">
                <a:latin typeface="Times New Roman" panose="02020603050405020304" pitchFamily="18" charset="0"/>
                <a:ea typeface="华文中宋" panose="02010600040101010101" pitchFamily="2" charset="-122"/>
                <a:cs typeface="Times New Roman" panose="02020603050405020304" pitchFamily="18" charset="0"/>
              </a:rPr>
              <a:t>1</a:t>
            </a:r>
            <a:r>
              <a:rPr lang="zh-CN" altLang="zh-CN" sz="2800" b="1" dirty="0">
                <a:latin typeface="Times New Roman" panose="02020603050405020304" pitchFamily="18" charset="0"/>
                <a:ea typeface="华文中宋" panose="02010600040101010101" pitchFamily="2" charset="-122"/>
                <a:cs typeface="Times New Roman" panose="02020603050405020304" pitchFamily="18" charset="0"/>
              </a:rPr>
              <a:t>=10.0dm</a:t>
            </a:r>
            <a:r>
              <a:rPr lang="zh-CN" altLang="zh-CN" sz="2800" b="1" baseline="30000" dirty="0">
                <a:latin typeface="Times New Roman" panose="02020603050405020304" pitchFamily="18" charset="0"/>
                <a:ea typeface="华文中宋" panose="02010600040101010101" pitchFamily="2" charset="-122"/>
                <a:cs typeface="Times New Roman" panose="02020603050405020304" pitchFamily="18" charset="0"/>
              </a:rPr>
              <a:t>3</a:t>
            </a:r>
            <a:r>
              <a:rPr lang="zh-CN" altLang="zh-CN" sz="2800" b="1" dirty="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b="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a:t>
            </a:r>
            <a:r>
              <a:rPr lang="zh-CN" altLang="zh-CN" sz="2800" b="1" i="1" dirty="0">
                <a:latin typeface="Times New Roman" panose="02020603050405020304" pitchFamily="18" charset="0"/>
                <a:ea typeface="华文中宋" panose="02010600040101010101" pitchFamily="2" charset="-122"/>
                <a:cs typeface="Times New Roman" panose="02020603050405020304" pitchFamily="18" charset="0"/>
              </a:rPr>
              <a:t>T</a:t>
            </a:r>
            <a:r>
              <a:rPr lang="zh-CN" altLang="zh-CN" sz="2800" b="1" baseline="-38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800" b="1" dirty="0">
                <a:latin typeface="Times New Roman" panose="02020603050405020304" pitchFamily="18" charset="0"/>
                <a:ea typeface="华文中宋" panose="02010600040101010101" pitchFamily="2" charset="-122"/>
                <a:cs typeface="Times New Roman" panose="02020603050405020304" pitchFamily="18" charset="0"/>
              </a:rPr>
              <a:t>=244.0K   </a:t>
            </a:r>
            <a:r>
              <a:rPr lang="zh-CN" altLang="zh-CN" sz="2800" b="1" i="1" dirty="0">
                <a:latin typeface="Times New Roman" panose="02020603050405020304" pitchFamily="18" charset="0"/>
                <a:ea typeface="华文中宋" panose="02010600040101010101" pitchFamily="2" charset="-122"/>
                <a:cs typeface="Times New Roman" panose="02020603050405020304" pitchFamily="18" charset="0"/>
              </a:rPr>
              <a:t>p</a:t>
            </a:r>
            <a:r>
              <a:rPr lang="zh-CN" altLang="zh-CN" sz="2800" b="1" baseline="-34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800" b="1" dirty="0">
                <a:latin typeface="Times New Roman" panose="02020603050405020304" pitchFamily="18" charset="0"/>
                <a:ea typeface="华文中宋" panose="02010600040101010101" pitchFamily="2" charset="-122"/>
                <a:cs typeface="Times New Roman" panose="02020603050405020304" pitchFamily="18" charset="0"/>
              </a:rPr>
              <a:t>=100.0 kPa</a:t>
            </a:r>
          </a:p>
          <a:p>
            <a:pPr algn="just" fontAlgn="t">
              <a:spcBef>
                <a:spcPct val="50000"/>
              </a:spcBef>
            </a:pPr>
            <a:r>
              <a:rPr lang="zh-CN" altLang="zh-CN" sz="2400" b="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气体迅速膨胀可视为绝热过程</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，所以该过程是绝热恒外压膨胀。</a:t>
            </a:r>
          </a:p>
          <a:p>
            <a:pPr algn="just" fontAlgn="t">
              <a:spcBef>
                <a:spcPct val="50000"/>
              </a:spcBef>
            </a:pP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因此 ，</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Q ＝</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0 ； </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W ＝－ p</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e </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V</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2 －</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sz="2400" b="1" i="1" dirty="0">
                <a:latin typeface="Times New Roman" panose="02020603050405020304" pitchFamily="18" charset="0"/>
                <a:ea typeface="华文中宋" panose="02010600040101010101" pitchFamily="2" charset="-122"/>
                <a:cs typeface="Times New Roman" panose="02020603050405020304" pitchFamily="18" charset="0"/>
              </a:rPr>
              <a:t>V</a:t>
            </a:r>
            <a:r>
              <a:rPr lang="zh-CN" altLang="zh-CN" sz="2400" b="1" baseline="-30000" dirty="0">
                <a:latin typeface="Times New Roman" panose="02020603050405020304" pitchFamily="18" charset="0"/>
                <a:ea typeface="华文中宋" panose="02010600040101010101" pitchFamily="2" charset="-122"/>
                <a:cs typeface="Times New Roman" panose="02020603050405020304" pitchFamily="18" charset="0"/>
              </a:rPr>
              <a:t>1</a:t>
            </a:r>
            <a:r>
              <a:rPr lang="zh-CN" altLang="zh-CN" sz="2400" b="1" dirty="0">
                <a:latin typeface="Times New Roman" panose="02020603050405020304" pitchFamily="18" charset="0"/>
                <a:ea typeface="华文中宋" panose="02010600040101010101" pitchFamily="2" charset="-122"/>
                <a:cs typeface="Times New Roman" panose="02020603050405020304" pitchFamily="18" charset="0"/>
              </a:rPr>
              <a:t>）</a:t>
            </a:r>
          </a:p>
          <a:p>
            <a:pPr algn="just" fontAlgn="t">
              <a:spcBef>
                <a:spcPct val="50000"/>
              </a:spcBef>
            </a:pPr>
            <a:r>
              <a:rPr lang="zh-CN" altLang="zh-CN" sz="2800" b="1" i="1" dirty="0">
                <a:latin typeface="Times New Roman" panose="02020603050405020304" pitchFamily="18" charset="0"/>
                <a:ea typeface="华文中宋" panose="02010600040101010101" pitchFamily="2" charset="-122"/>
                <a:cs typeface="Times New Roman" panose="02020603050405020304" pitchFamily="18" charset="0"/>
              </a:rPr>
              <a:t>V</a:t>
            </a:r>
            <a:r>
              <a:rPr lang="zh-CN" altLang="zh-CN" sz="2800"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800" b="1" dirty="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sz="2800" b="1" i="1" dirty="0">
                <a:latin typeface="Times New Roman" panose="02020603050405020304" pitchFamily="18" charset="0"/>
                <a:ea typeface="华文中宋" panose="02010600040101010101" pitchFamily="2" charset="-122"/>
                <a:cs typeface="Times New Roman" panose="02020603050405020304" pitchFamily="18" charset="0"/>
              </a:rPr>
              <a:t>nRT</a:t>
            </a:r>
            <a:r>
              <a:rPr lang="zh-CN" altLang="zh-CN" sz="2800"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800" b="1" i="1" dirty="0">
                <a:latin typeface="Times New Roman" panose="02020603050405020304" pitchFamily="18" charset="0"/>
                <a:ea typeface="华文中宋" panose="02010600040101010101" pitchFamily="2" charset="-122"/>
                <a:cs typeface="Times New Roman" panose="02020603050405020304" pitchFamily="18" charset="0"/>
              </a:rPr>
              <a:t> / p</a:t>
            </a:r>
            <a:r>
              <a:rPr lang="zh-CN" altLang="zh-CN" sz="2800"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800" b="1" dirty="0">
                <a:latin typeface="Times New Roman" panose="02020603050405020304" pitchFamily="18" charset="0"/>
                <a:ea typeface="华文中宋" panose="02010600040101010101" pitchFamily="2" charset="-122"/>
                <a:cs typeface="Times New Roman" panose="02020603050405020304" pitchFamily="18" charset="0"/>
              </a:rPr>
              <a:t> ＝1×8.314×244.0 / 100.0 ＝ 20.3 dm</a:t>
            </a:r>
            <a:r>
              <a:rPr lang="zh-CN" altLang="zh-CN" sz="2800" b="1" baseline="30000" dirty="0">
                <a:latin typeface="Times New Roman" panose="02020603050405020304" pitchFamily="18" charset="0"/>
                <a:ea typeface="华文中宋" panose="02010600040101010101" pitchFamily="2" charset="-122"/>
                <a:cs typeface="Times New Roman" panose="02020603050405020304" pitchFamily="18" charset="0"/>
              </a:rPr>
              <a:t>3</a:t>
            </a:r>
            <a:endParaRPr lang="zh-CN" altLang="zh-CN" sz="2000" b="1" dirty="0">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63492" name="Text Box 4">
            <a:extLst>
              <a:ext uri="{FF2B5EF4-FFF2-40B4-BE49-F238E27FC236}">
                <a16:creationId xmlns:a16="http://schemas.microsoft.com/office/drawing/2014/main" id="{509F9502-2434-4E3B-8CA3-617DE8EDCD6C}"/>
              </a:ext>
            </a:extLst>
          </p:cNvPr>
          <p:cNvSpPr txBox="1">
            <a:spLocks noChangeArrowheads="1"/>
          </p:cNvSpPr>
          <p:nvPr/>
        </p:nvSpPr>
        <p:spPr bwMode="auto">
          <a:xfrm>
            <a:off x="250825" y="1341438"/>
            <a:ext cx="85693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fontAlgn="t">
              <a:spcBef>
                <a:spcPct val="50000"/>
              </a:spcBef>
            </a:pPr>
            <a:r>
              <a:rPr lang="zh-CN" altLang="zh-CN" sz="2800" b="1" dirty="0">
                <a:solidFill>
                  <a:srgbClr val="0000FF"/>
                </a:solidFill>
                <a:latin typeface="黑体" panose="02010609060101010101" pitchFamily="49" charset="-122"/>
              </a:rPr>
              <a:t>【例2】1mol理想气体初态为373.15K，10.0dm</a:t>
            </a:r>
            <a:r>
              <a:rPr lang="zh-CN" altLang="zh-CN" sz="2800" b="1" baseline="30000" dirty="0">
                <a:solidFill>
                  <a:srgbClr val="0000FF"/>
                </a:solidFill>
                <a:latin typeface="黑体" panose="02010609060101010101" pitchFamily="49" charset="-122"/>
              </a:rPr>
              <a:t>3</a:t>
            </a:r>
            <a:r>
              <a:rPr lang="zh-CN" altLang="zh-CN" sz="2800" b="1" dirty="0">
                <a:solidFill>
                  <a:srgbClr val="0000FF"/>
                </a:solidFill>
                <a:latin typeface="黑体" panose="02010609060101010101" pitchFamily="49" charset="-122"/>
              </a:rPr>
              <a:t>，反抗恒外压100KPa迅速膨胀到终态温度244.0K， 100.0KPa。求此过程的</a:t>
            </a:r>
            <a:r>
              <a:rPr lang="zh-CN" altLang="zh-CN" sz="2800" b="1" i="1" dirty="0">
                <a:solidFill>
                  <a:srgbClr val="0000FF"/>
                </a:solidFill>
                <a:latin typeface="Times New Roman" panose="02020603050405020304" pitchFamily="18" charset="0"/>
              </a:rPr>
              <a:t>W</a:t>
            </a:r>
            <a:r>
              <a:rPr lang="zh-CN" altLang="zh-CN" sz="2800" b="1" dirty="0">
                <a:solidFill>
                  <a:srgbClr val="0000FF"/>
                </a:solidFill>
                <a:latin typeface="Times New Roman" panose="02020603050405020304" pitchFamily="18" charset="0"/>
              </a:rPr>
              <a:t>, </a:t>
            </a:r>
            <a:r>
              <a:rPr lang="zh-CN" altLang="zh-CN" sz="2800" b="1" i="1" dirty="0">
                <a:solidFill>
                  <a:srgbClr val="0000FF"/>
                </a:solidFill>
                <a:latin typeface="Times New Roman" panose="02020603050405020304" pitchFamily="18" charset="0"/>
              </a:rPr>
              <a:t>Q </a:t>
            </a:r>
            <a:r>
              <a:rPr lang="zh-CN" altLang="zh-CN" sz="2800" b="1" dirty="0">
                <a:solidFill>
                  <a:srgbClr val="0000FF"/>
                </a:solidFill>
                <a:latin typeface="Times New Roman" panose="02020603050405020304" pitchFamily="18" charset="0"/>
              </a:rPr>
              <a:t>, Δ</a:t>
            </a:r>
            <a:r>
              <a:rPr lang="zh-CN" altLang="zh-CN" sz="2800" b="1" i="1" dirty="0">
                <a:solidFill>
                  <a:srgbClr val="0000FF"/>
                </a:solidFill>
                <a:latin typeface="Times New Roman" panose="02020603050405020304" pitchFamily="18" charset="0"/>
              </a:rPr>
              <a:t>U </a:t>
            </a:r>
            <a:r>
              <a:rPr lang="zh-CN" altLang="zh-CN" sz="2800" b="1" dirty="0">
                <a:solidFill>
                  <a:srgbClr val="0000FF"/>
                </a:solidFill>
                <a:latin typeface="Times New Roman" panose="02020603050405020304" pitchFamily="18" charset="0"/>
              </a:rPr>
              <a:t>, Δ</a:t>
            </a:r>
            <a:r>
              <a:rPr lang="zh-CN" altLang="zh-CN" sz="2800" b="1" i="1" dirty="0">
                <a:solidFill>
                  <a:srgbClr val="0000FF"/>
                </a:solidFill>
                <a:latin typeface="Times New Roman" panose="02020603050405020304" pitchFamily="18" charset="0"/>
              </a:rPr>
              <a:t>H</a:t>
            </a:r>
            <a:r>
              <a:rPr lang="zh-CN" altLang="zh-CN" sz="2800" b="1" dirty="0">
                <a:solidFill>
                  <a:srgbClr val="0000FF"/>
                </a:solidFill>
                <a:latin typeface="Times New Roman" panose="02020603050405020304" pitchFamily="18" charset="0"/>
              </a:rPr>
              <a:t>。</a:t>
            </a:r>
            <a:r>
              <a:rPr lang="zh-CN" altLang="en-US" sz="2800" b="1" dirty="0">
                <a:solidFill>
                  <a:srgbClr val="FF0000"/>
                </a:solidFill>
                <a:latin typeface="Times New Roman" panose="02020603050405020304" pitchFamily="18" charset="0"/>
              </a:rPr>
              <a:t>（</a:t>
            </a:r>
            <a:r>
              <a:rPr lang="zh-CN" altLang="zh-CN" sz="2800" b="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气体迅速膨胀可视为绝热过程</a:t>
            </a:r>
            <a:r>
              <a:rPr lang="zh-CN" altLang="en-US" sz="2800" b="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，即</a:t>
            </a:r>
            <a:r>
              <a:rPr lang="zh-CN" altLang="zh-CN" sz="2800" b="1" i="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Q ＝</a:t>
            </a:r>
            <a:r>
              <a:rPr lang="zh-CN" altLang="zh-CN" sz="2800" b="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 0 </a:t>
            </a:r>
            <a:r>
              <a:rPr lang="zh-CN" altLang="en-US" sz="2800" b="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a:t>
            </a:r>
            <a:endParaRPr lang="zh-CN" altLang="zh-CN" sz="28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blinds(horizontal)">
                                      <p:cBhvr>
                                        <p:cTn id="7"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9866C6DE-571B-4651-9DD8-7E0C6194B06F}"/>
              </a:ext>
            </a:extLst>
          </p:cNvPr>
          <p:cNvSpPr>
            <a:spLocks noGrp="1" noChangeArrowheads="1"/>
          </p:cNvSpPr>
          <p:nvPr>
            <p:ph type="title"/>
          </p:nvPr>
        </p:nvSpPr>
        <p:spPr>
          <a:xfrm>
            <a:off x="1116013" y="260350"/>
            <a:ext cx="5689600" cy="633413"/>
          </a:xfrm>
        </p:spPr>
        <p:txBody>
          <a:bodyPr/>
          <a:lstStyle/>
          <a:p>
            <a:pPr eaLnBrk="1" hangingPunct="1"/>
            <a:r>
              <a:rPr lang="zh-CN" altLang="zh-CN" sz="3600" b="1">
                <a:solidFill>
                  <a:schemeClr val="tx1"/>
                </a:solidFill>
                <a:latin typeface="黑体" panose="02010609060101010101" pitchFamily="49" charset="-122"/>
                <a:ea typeface="黑体" panose="02010609060101010101" pitchFamily="49" charset="-122"/>
              </a:rPr>
              <a:t>热力学一定律计算例题</a:t>
            </a:r>
          </a:p>
        </p:txBody>
      </p:sp>
      <p:sp>
        <p:nvSpPr>
          <p:cNvPr id="64515" name="Rectangle 3">
            <a:extLst>
              <a:ext uri="{FF2B5EF4-FFF2-40B4-BE49-F238E27FC236}">
                <a16:creationId xmlns:a16="http://schemas.microsoft.com/office/drawing/2014/main" id="{8EA84026-6BBF-4CA6-B9F3-236536B65CF3}"/>
              </a:ext>
            </a:extLst>
          </p:cNvPr>
          <p:cNvSpPr>
            <a:spLocks noGrp="1" noChangeArrowheads="1"/>
          </p:cNvSpPr>
          <p:nvPr>
            <p:ph type="body" idx="1"/>
          </p:nvPr>
        </p:nvSpPr>
        <p:spPr>
          <a:xfrm>
            <a:off x="387858" y="2447989"/>
            <a:ext cx="8229600" cy="4565459"/>
          </a:xfrm>
        </p:spPr>
        <p:txBody>
          <a:bodyPr>
            <a:normAutofit/>
          </a:bodyPr>
          <a:lstStyle/>
          <a:p>
            <a:pPr eaLnBrk="1" hangingPunct="1">
              <a:lnSpc>
                <a:spcPct val="90000"/>
              </a:lnSpc>
              <a:buFontTx/>
              <a:buNone/>
            </a:pPr>
            <a:r>
              <a:rPr lang="zh-CN" altLang="zh-CN" sz="2400" b="1" dirty="0"/>
              <a:t>    </a:t>
            </a:r>
            <a:r>
              <a:rPr lang="zh-CN" altLang="zh-CN" sz="2400" b="1" dirty="0">
                <a:solidFill>
                  <a:srgbClr val="FF0000"/>
                </a:solidFill>
              </a:rPr>
              <a:t>W = －</a:t>
            </a:r>
            <a:r>
              <a:rPr lang="zh-CN" altLang="zh-CN" sz="2400" b="1" i="1" dirty="0">
                <a:solidFill>
                  <a:srgbClr val="FF0000"/>
                </a:solidFill>
              </a:rPr>
              <a:t>P</a:t>
            </a:r>
            <a:r>
              <a:rPr lang="zh-CN" altLang="zh-CN" sz="2400" b="1" i="1" baseline="-25000" dirty="0">
                <a:latin typeface="Times New Roman" panose="02020603050405020304" pitchFamily="18" charset="0"/>
                <a:ea typeface="黑体" panose="02010609060101010101" pitchFamily="49" charset="-122"/>
              </a:rPr>
              <a:t>e</a:t>
            </a:r>
            <a:r>
              <a:rPr lang="zh-CN" altLang="zh-CN" sz="2400" b="1" dirty="0">
                <a:solidFill>
                  <a:srgbClr val="FF0000"/>
                </a:solidFill>
              </a:rPr>
              <a:t>（V</a:t>
            </a:r>
            <a:r>
              <a:rPr lang="zh-CN" altLang="zh-CN" sz="2400" b="1" i="1" baseline="-25000" dirty="0">
                <a:latin typeface="Times New Roman" panose="02020603050405020304" pitchFamily="18" charset="0"/>
                <a:ea typeface="黑体" panose="02010609060101010101" pitchFamily="49" charset="-122"/>
              </a:rPr>
              <a:t>2</a:t>
            </a:r>
            <a:r>
              <a:rPr lang="zh-CN" altLang="zh-CN" sz="2400" b="1" dirty="0">
                <a:solidFill>
                  <a:srgbClr val="FF0000"/>
                </a:solidFill>
              </a:rPr>
              <a:t>-V</a:t>
            </a:r>
            <a:r>
              <a:rPr lang="zh-CN" altLang="zh-CN" sz="2400" b="1" i="1" baseline="-25000" dirty="0">
                <a:latin typeface="Times New Roman" panose="02020603050405020304" pitchFamily="18" charset="0"/>
                <a:ea typeface="黑体" panose="02010609060101010101" pitchFamily="49" charset="-122"/>
              </a:rPr>
              <a:t>1</a:t>
            </a:r>
            <a:r>
              <a:rPr lang="zh-CN" altLang="zh-CN" sz="2400" b="1" dirty="0">
                <a:solidFill>
                  <a:srgbClr val="FF0000"/>
                </a:solidFill>
              </a:rPr>
              <a:t>）</a:t>
            </a:r>
            <a:endParaRPr lang="zh-CN" altLang="zh-CN" sz="2400" b="1" dirty="0">
              <a:solidFill>
                <a:srgbClr val="FF0000"/>
              </a:solidFill>
              <a:latin typeface="黑体" panose="02010609060101010101" pitchFamily="49" charset="-122"/>
              <a:ea typeface="黑体" panose="02010609060101010101" pitchFamily="49" charset="-122"/>
            </a:endParaRPr>
          </a:p>
          <a:p>
            <a:pPr eaLnBrk="1" hangingPunct="1">
              <a:lnSpc>
                <a:spcPct val="90000"/>
              </a:lnSpc>
              <a:buFontTx/>
              <a:buNone/>
            </a:pPr>
            <a:r>
              <a:rPr lang="zh-CN" altLang="zh-CN" sz="2400" b="1" dirty="0">
                <a:latin typeface="黑体" panose="02010609060101010101" pitchFamily="49" charset="-122"/>
                <a:ea typeface="黑体" panose="02010609060101010101" pitchFamily="49" charset="-122"/>
              </a:rPr>
              <a:t>  </a:t>
            </a:r>
            <a:r>
              <a:rPr lang="zh-CN" altLang="zh-CN" sz="2400" b="1" i="1" dirty="0">
                <a:latin typeface="Times New Roman" panose="02020603050405020304" pitchFamily="18" charset="0"/>
                <a:ea typeface="黑体" panose="02010609060101010101" pitchFamily="49" charset="-122"/>
              </a:rPr>
              <a:t>W ＝－</a:t>
            </a:r>
            <a:r>
              <a:rPr lang="zh-CN" altLang="zh-CN" sz="2400" b="1" dirty="0">
                <a:latin typeface="Times New Roman" panose="02020603050405020304" pitchFamily="18" charset="0"/>
                <a:ea typeface="黑体" panose="02010609060101010101" pitchFamily="49" charset="-122"/>
              </a:rPr>
              <a:t>100.0 (20.3 －10.0)＝－1.03 kJ</a:t>
            </a:r>
          </a:p>
          <a:p>
            <a:pPr eaLnBrk="1" hangingPunct="1">
              <a:lnSpc>
                <a:spcPct val="90000"/>
              </a:lnSpc>
              <a:buFontTx/>
              <a:buNone/>
            </a:pPr>
            <a:r>
              <a:rPr lang="zh-CN" altLang="zh-CN" sz="2400" b="1" dirty="0">
                <a:solidFill>
                  <a:srgbClr val="FF0000"/>
                </a:solidFill>
                <a:latin typeface="黑体" panose="02010609060101010101" pitchFamily="49" charset="-122"/>
                <a:ea typeface="黑体" panose="02010609060101010101" pitchFamily="49" charset="-122"/>
              </a:rPr>
              <a:t>根据热力学第一定律    </a:t>
            </a:r>
          </a:p>
          <a:p>
            <a:pPr eaLnBrk="1" hangingPunct="1">
              <a:lnSpc>
                <a:spcPct val="90000"/>
              </a:lnSpc>
              <a:buFontTx/>
              <a:buNone/>
            </a:pPr>
            <a:r>
              <a:rPr lang="zh-CN" altLang="zh-CN" sz="2400" b="1" dirty="0">
                <a:latin typeface="黑体" panose="02010609060101010101" pitchFamily="49" charset="-122"/>
                <a:ea typeface="黑体" panose="02010609060101010101" pitchFamily="49" charset="-122"/>
              </a:rPr>
              <a:t>  </a:t>
            </a:r>
            <a:r>
              <a:rPr lang="zh-CN" altLang="zh-CN" sz="2400" b="1" dirty="0">
                <a:latin typeface="Times New Roman" panose="02020603050405020304" pitchFamily="18" charset="0"/>
                <a:ea typeface="黑体" panose="02010609060101010101" pitchFamily="49" charset="-122"/>
              </a:rPr>
              <a:t>Δ</a:t>
            </a:r>
            <a:r>
              <a:rPr lang="zh-CN" altLang="zh-CN" sz="2400" b="1" i="1" dirty="0">
                <a:latin typeface="Times New Roman" panose="02020603050405020304" pitchFamily="18" charset="0"/>
                <a:ea typeface="黑体" panose="02010609060101010101" pitchFamily="49" charset="-122"/>
              </a:rPr>
              <a:t>U </a:t>
            </a:r>
            <a:r>
              <a:rPr lang="zh-CN" altLang="zh-CN" sz="2400" b="1" dirty="0">
                <a:latin typeface="Times New Roman" panose="02020603050405020304" pitchFamily="18" charset="0"/>
                <a:ea typeface="黑体" panose="02010609060101010101" pitchFamily="49" charset="-122"/>
              </a:rPr>
              <a:t>= </a:t>
            </a:r>
            <a:r>
              <a:rPr lang="zh-CN" altLang="zh-CN" sz="2400" b="1" i="1" dirty="0">
                <a:latin typeface="Times New Roman" panose="02020603050405020304" pitchFamily="18" charset="0"/>
                <a:ea typeface="黑体" panose="02010609060101010101" pitchFamily="49" charset="-122"/>
              </a:rPr>
              <a:t>Q + W</a:t>
            </a:r>
            <a:r>
              <a:rPr lang="zh-CN" altLang="zh-CN" sz="2400" b="1" dirty="0">
                <a:latin typeface="Times New Roman" panose="02020603050405020304" pitchFamily="18" charset="0"/>
                <a:ea typeface="黑体" panose="02010609060101010101" pitchFamily="49" charset="-122"/>
              </a:rPr>
              <a:t> ＝－1.03 kJ    (迅速膨胀 Q=0)</a:t>
            </a:r>
          </a:p>
          <a:p>
            <a:pPr eaLnBrk="1" hangingPunct="1">
              <a:lnSpc>
                <a:spcPct val="90000"/>
              </a:lnSpc>
              <a:buFontTx/>
              <a:buNone/>
            </a:pPr>
            <a:r>
              <a:rPr lang="zh-CN" altLang="zh-CN" sz="2400" b="1" dirty="0">
                <a:solidFill>
                  <a:srgbClr val="FF0000"/>
                </a:solidFill>
                <a:latin typeface="黑体" panose="02010609060101010101" pitchFamily="49" charset="-122"/>
                <a:ea typeface="黑体" panose="02010609060101010101" pitchFamily="49" charset="-122"/>
              </a:rPr>
              <a:t>根据 焓的定义 </a:t>
            </a:r>
          </a:p>
          <a:p>
            <a:pPr eaLnBrk="1" hangingPunct="1">
              <a:lnSpc>
                <a:spcPct val="90000"/>
              </a:lnSpc>
              <a:buFontTx/>
              <a:buNone/>
            </a:pPr>
            <a:r>
              <a:rPr lang="zh-CN" altLang="zh-CN" sz="2400" b="1" dirty="0">
                <a:latin typeface="Times New Roman" panose="02020603050405020304" pitchFamily="18" charset="0"/>
                <a:ea typeface="黑体" panose="02010609060101010101" pitchFamily="49" charset="-122"/>
              </a:rPr>
              <a:t>  Δ</a:t>
            </a:r>
            <a:r>
              <a:rPr lang="zh-CN" altLang="zh-CN" sz="2400" b="1" i="1" dirty="0">
                <a:latin typeface="Times New Roman" panose="02020603050405020304" pitchFamily="18" charset="0"/>
                <a:ea typeface="黑体" panose="02010609060101010101" pitchFamily="49" charset="-122"/>
              </a:rPr>
              <a:t>H</a:t>
            </a:r>
            <a:r>
              <a:rPr lang="zh-CN" altLang="zh-CN" sz="2400" b="1" dirty="0">
                <a:latin typeface="Times New Roman" panose="02020603050405020304" pitchFamily="18" charset="0"/>
                <a:ea typeface="黑体" panose="02010609060101010101" pitchFamily="49" charset="-122"/>
              </a:rPr>
              <a:t> =Δ</a:t>
            </a:r>
            <a:r>
              <a:rPr lang="zh-CN" altLang="zh-CN" sz="2400" b="1" i="1" dirty="0">
                <a:latin typeface="Times New Roman" panose="02020603050405020304" pitchFamily="18" charset="0"/>
                <a:ea typeface="黑体" panose="02010609060101010101" pitchFamily="49" charset="-122"/>
              </a:rPr>
              <a:t>U </a:t>
            </a:r>
            <a:r>
              <a:rPr lang="zh-CN" altLang="zh-CN" sz="2400" b="1" dirty="0">
                <a:latin typeface="Times New Roman" panose="02020603050405020304" pitchFamily="18" charset="0"/>
                <a:ea typeface="黑体" panose="02010609060101010101" pitchFamily="49" charset="-122"/>
              </a:rPr>
              <a:t>+Δ(</a:t>
            </a:r>
            <a:r>
              <a:rPr lang="zh-CN" altLang="zh-CN" sz="2400" b="1" i="1" dirty="0">
                <a:latin typeface="Times New Roman" panose="02020603050405020304" pitchFamily="18" charset="0"/>
                <a:ea typeface="黑体" panose="02010609060101010101" pitchFamily="49" charset="-122"/>
              </a:rPr>
              <a:t>pV</a:t>
            </a:r>
            <a:r>
              <a:rPr lang="zh-CN" altLang="zh-CN" sz="2400" b="1" dirty="0">
                <a:latin typeface="Times New Roman" panose="02020603050405020304" pitchFamily="18" charset="0"/>
                <a:ea typeface="黑体" panose="02010609060101010101" pitchFamily="49" charset="-122"/>
              </a:rPr>
              <a:t>) =Δ</a:t>
            </a:r>
            <a:r>
              <a:rPr lang="zh-CN" altLang="zh-CN" sz="2400" b="1" i="1" dirty="0">
                <a:latin typeface="Times New Roman" panose="02020603050405020304" pitchFamily="18" charset="0"/>
                <a:ea typeface="黑体" panose="02010609060101010101" pitchFamily="49" charset="-122"/>
              </a:rPr>
              <a:t>U </a:t>
            </a:r>
            <a:r>
              <a:rPr lang="zh-CN" altLang="zh-CN" sz="2400" b="1" dirty="0">
                <a:latin typeface="Times New Roman" panose="02020603050405020304" pitchFamily="18" charset="0"/>
                <a:ea typeface="黑体" panose="02010609060101010101" pitchFamily="49" charset="-122"/>
              </a:rPr>
              <a:t>+</a:t>
            </a:r>
            <a:r>
              <a:rPr lang="zh-CN" altLang="zh-CN" sz="2400" b="1" i="1" dirty="0">
                <a:latin typeface="Times New Roman" panose="02020603050405020304" pitchFamily="18" charset="0"/>
                <a:ea typeface="黑体" panose="02010609060101010101" pitchFamily="49" charset="-122"/>
              </a:rPr>
              <a:t>(P</a:t>
            </a:r>
            <a:r>
              <a:rPr lang="zh-CN" altLang="zh-CN" sz="2400" b="1" i="1" baseline="-25000" dirty="0">
                <a:latin typeface="Times New Roman" panose="02020603050405020304" pitchFamily="18" charset="0"/>
                <a:ea typeface="黑体" panose="02010609060101010101" pitchFamily="49" charset="-122"/>
              </a:rPr>
              <a:t>2</a:t>
            </a:r>
            <a:r>
              <a:rPr lang="zh-CN" altLang="zh-CN" sz="2400" b="1" i="1" dirty="0">
                <a:latin typeface="Times New Roman" panose="02020603050405020304" pitchFamily="18" charset="0"/>
                <a:ea typeface="黑体" panose="02010609060101010101" pitchFamily="49" charset="-122"/>
              </a:rPr>
              <a:t>V</a:t>
            </a:r>
            <a:r>
              <a:rPr lang="zh-CN" altLang="zh-CN" sz="2400" b="1" i="1" baseline="-25000" dirty="0">
                <a:latin typeface="Times New Roman" panose="02020603050405020304" pitchFamily="18" charset="0"/>
                <a:ea typeface="黑体" panose="02010609060101010101" pitchFamily="49" charset="-122"/>
              </a:rPr>
              <a:t>2</a:t>
            </a:r>
            <a:r>
              <a:rPr lang="zh-CN" altLang="zh-CN" sz="2400" b="1" dirty="0">
                <a:latin typeface="Times New Roman" panose="02020603050405020304" pitchFamily="18" charset="0"/>
                <a:ea typeface="黑体" panose="02010609060101010101" pitchFamily="49" charset="-122"/>
              </a:rPr>
              <a:t> </a:t>
            </a:r>
            <a:r>
              <a:rPr lang="zh-CN" altLang="zh-CN" sz="2400" b="1" i="1" dirty="0">
                <a:latin typeface="Times New Roman" panose="02020603050405020304" pitchFamily="18" charset="0"/>
                <a:ea typeface="黑体" panose="02010609060101010101" pitchFamily="49" charset="-122"/>
              </a:rPr>
              <a:t>- </a:t>
            </a:r>
            <a:r>
              <a:rPr lang="en-US" altLang="zh-CN" sz="2400" b="1" i="1" dirty="0">
                <a:latin typeface="Times New Roman" panose="02020603050405020304" pitchFamily="18" charset="0"/>
                <a:ea typeface="黑体" panose="02010609060101010101" pitchFamily="49" charset="-122"/>
              </a:rPr>
              <a:t>P</a:t>
            </a:r>
            <a:r>
              <a:rPr lang="zh-CN" altLang="zh-CN" sz="2400" b="1" i="1" baseline="-25000" dirty="0">
                <a:latin typeface="Times New Roman" panose="02020603050405020304" pitchFamily="18" charset="0"/>
                <a:ea typeface="黑体" panose="02010609060101010101" pitchFamily="49" charset="-122"/>
              </a:rPr>
              <a:t>1</a:t>
            </a:r>
            <a:r>
              <a:rPr lang="zh-CN" altLang="zh-CN" sz="2400" b="1" i="1" dirty="0">
                <a:latin typeface="Times New Roman" panose="02020603050405020304" pitchFamily="18" charset="0"/>
                <a:ea typeface="黑体" panose="02010609060101010101" pitchFamily="49" charset="-122"/>
              </a:rPr>
              <a:t>V </a:t>
            </a:r>
            <a:r>
              <a:rPr lang="zh-CN" altLang="zh-CN" sz="2400" b="1" i="1" baseline="-25000" dirty="0">
                <a:latin typeface="Times New Roman" panose="02020603050405020304" pitchFamily="18" charset="0"/>
                <a:ea typeface="黑体" panose="02010609060101010101" pitchFamily="49" charset="-122"/>
              </a:rPr>
              <a:t>1</a:t>
            </a:r>
            <a:r>
              <a:rPr lang="zh-CN" altLang="zh-CN" sz="2400" b="1" dirty="0">
                <a:latin typeface="Times New Roman" panose="02020603050405020304" pitchFamily="18" charset="0"/>
                <a:ea typeface="黑体" panose="02010609060101010101" pitchFamily="49" charset="-122"/>
              </a:rPr>
              <a:t>)</a:t>
            </a:r>
          </a:p>
          <a:p>
            <a:pPr eaLnBrk="1" hangingPunct="1">
              <a:lnSpc>
                <a:spcPct val="90000"/>
              </a:lnSpc>
              <a:buFontTx/>
              <a:buNone/>
            </a:pPr>
            <a:r>
              <a:rPr lang="zh-CN" altLang="zh-CN" sz="2400" b="1" dirty="0">
                <a:latin typeface="Times New Roman" panose="02020603050405020304" pitchFamily="18" charset="0"/>
                <a:ea typeface="黑体" panose="02010609060101010101" pitchFamily="49" charset="-122"/>
              </a:rPr>
              <a:t>    = Δ</a:t>
            </a:r>
            <a:r>
              <a:rPr lang="zh-CN" altLang="zh-CN" sz="2400" b="1" i="1" dirty="0">
                <a:latin typeface="Times New Roman" panose="02020603050405020304" pitchFamily="18" charset="0"/>
                <a:ea typeface="黑体" panose="02010609060101010101" pitchFamily="49" charset="-122"/>
              </a:rPr>
              <a:t>U</a:t>
            </a:r>
            <a:r>
              <a:rPr lang="zh-CN" altLang="zh-CN" sz="2400" b="1" dirty="0">
                <a:latin typeface="Times New Roman" panose="02020603050405020304" pitchFamily="18" charset="0"/>
                <a:ea typeface="黑体" panose="02010609060101010101" pitchFamily="49" charset="-122"/>
              </a:rPr>
              <a:t> +</a:t>
            </a:r>
            <a:r>
              <a:rPr lang="zh-CN" altLang="zh-CN" sz="2400" b="1" i="1" dirty="0">
                <a:latin typeface="Times New Roman" panose="02020603050405020304" pitchFamily="18" charset="0"/>
                <a:ea typeface="黑体" panose="02010609060101010101" pitchFamily="49" charset="-122"/>
              </a:rPr>
              <a:t>nR </a:t>
            </a:r>
            <a:r>
              <a:rPr lang="zh-CN" altLang="zh-CN" sz="2400" b="1" dirty="0">
                <a:latin typeface="Times New Roman" panose="02020603050405020304" pitchFamily="18" charset="0"/>
                <a:ea typeface="黑体" panose="02010609060101010101" pitchFamily="49" charset="-122"/>
              </a:rPr>
              <a:t>(</a:t>
            </a:r>
            <a:r>
              <a:rPr lang="zh-CN" altLang="zh-CN" sz="2400" b="1" i="1" dirty="0">
                <a:latin typeface="Times New Roman" panose="02020603050405020304" pitchFamily="18" charset="0"/>
                <a:ea typeface="黑体" panose="02010609060101010101" pitchFamily="49" charset="-122"/>
              </a:rPr>
              <a:t>T</a:t>
            </a:r>
            <a:r>
              <a:rPr lang="zh-CN" altLang="zh-CN" sz="2400" b="1" i="1" baseline="-25000" dirty="0">
                <a:latin typeface="Times New Roman" panose="02020603050405020304" pitchFamily="18" charset="0"/>
                <a:ea typeface="黑体" panose="02010609060101010101" pitchFamily="49" charset="-122"/>
              </a:rPr>
              <a:t>2</a:t>
            </a:r>
            <a:r>
              <a:rPr lang="zh-CN" altLang="zh-CN" sz="2400" b="1" dirty="0">
                <a:latin typeface="Times New Roman" panose="02020603050405020304" pitchFamily="18" charset="0"/>
                <a:ea typeface="黑体" panose="02010609060101010101" pitchFamily="49" charset="-122"/>
              </a:rPr>
              <a:t> - </a:t>
            </a:r>
            <a:r>
              <a:rPr lang="zh-CN" altLang="zh-CN" sz="2400" b="1" i="1" dirty="0">
                <a:latin typeface="Times New Roman" panose="02020603050405020304" pitchFamily="18" charset="0"/>
                <a:ea typeface="黑体" panose="02010609060101010101" pitchFamily="49" charset="-122"/>
              </a:rPr>
              <a:t>T</a:t>
            </a:r>
            <a:r>
              <a:rPr lang="zh-CN" altLang="zh-CN" sz="2400" b="1" i="1" baseline="-25000" dirty="0">
                <a:latin typeface="Times New Roman" panose="02020603050405020304" pitchFamily="18" charset="0"/>
                <a:ea typeface="黑体" panose="02010609060101010101" pitchFamily="49" charset="-122"/>
              </a:rPr>
              <a:t>1</a:t>
            </a:r>
            <a:r>
              <a:rPr lang="zh-CN" altLang="zh-CN" sz="2400" b="1" dirty="0">
                <a:latin typeface="Times New Roman" panose="02020603050405020304" pitchFamily="18" charset="0"/>
                <a:ea typeface="黑体" panose="02010609060101010101" pitchFamily="49" charset="-122"/>
              </a:rPr>
              <a:t>)</a:t>
            </a:r>
          </a:p>
          <a:p>
            <a:pPr eaLnBrk="1" hangingPunct="1">
              <a:lnSpc>
                <a:spcPct val="90000"/>
              </a:lnSpc>
              <a:buFontTx/>
              <a:buNone/>
            </a:pPr>
            <a:r>
              <a:rPr lang="zh-CN" altLang="zh-CN" sz="2400" b="1" dirty="0">
                <a:latin typeface="Times New Roman" panose="02020603050405020304" pitchFamily="18" charset="0"/>
                <a:ea typeface="黑体" panose="02010609060101010101" pitchFamily="49" charset="-122"/>
              </a:rPr>
              <a:t>    ＝－1.03 +8.314(244.0-373.15)/1000 </a:t>
            </a:r>
          </a:p>
          <a:p>
            <a:pPr eaLnBrk="1" hangingPunct="1">
              <a:lnSpc>
                <a:spcPct val="90000"/>
              </a:lnSpc>
            </a:pPr>
            <a:r>
              <a:rPr lang="zh-CN" altLang="zh-CN" sz="2400" b="1" dirty="0">
                <a:latin typeface="Times New Roman" panose="02020603050405020304" pitchFamily="18" charset="0"/>
                <a:ea typeface="黑体" panose="02010609060101010101" pitchFamily="49" charset="-122"/>
              </a:rPr>
              <a:t>  ＝－2.10 kJ</a:t>
            </a:r>
          </a:p>
        </p:txBody>
      </p:sp>
      <p:sp>
        <p:nvSpPr>
          <p:cNvPr id="2" name="矩形 1"/>
          <p:cNvSpPr/>
          <p:nvPr/>
        </p:nvSpPr>
        <p:spPr>
          <a:xfrm>
            <a:off x="420624" y="1789472"/>
            <a:ext cx="8723376" cy="369332"/>
          </a:xfrm>
          <a:prstGeom prst="rect">
            <a:avLst/>
          </a:prstGeom>
        </p:spPr>
        <p:txBody>
          <a:bodyPr wrap="square">
            <a:spAutoFit/>
          </a:bodyPr>
          <a:lstStyle/>
          <a:p>
            <a:pPr algn="just" fontAlgn="t">
              <a:spcBef>
                <a:spcPct val="50000"/>
              </a:spcBef>
            </a:pPr>
            <a:r>
              <a:rPr lang="zh-CN" altLang="zh-CN" b="1" i="1" dirty="0">
                <a:latin typeface="Times New Roman" panose="02020603050405020304" pitchFamily="18" charset="0"/>
                <a:ea typeface="华文中宋" panose="02010600040101010101" pitchFamily="2" charset="-122"/>
                <a:cs typeface="Times New Roman" panose="02020603050405020304" pitchFamily="18" charset="0"/>
              </a:rPr>
              <a:t>T</a:t>
            </a:r>
            <a:r>
              <a:rPr lang="zh-CN" altLang="zh-CN" b="1" baseline="-34000" dirty="0">
                <a:latin typeface="Times New Roman" panose="02020603050405020304" pitchFamily="18" charset="0"/>
                <a:ea typeface="华文中宋" panose="02010600040101010101" pitchFamily="2" charset="-122"/>
                <a:cs typeface="Times New Roman" panose="02020603050405020304" pitchFamily="18" charset="0"/>
              </a:rPr>
              <a:t>1</a:t>
            </a:r>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=373.15K  </a:t>
            </a:r>
            <a:r>
              <a:rPr lang="zh-CN" altLang="zh-CN" b="1" i="1" dirty="0">
                <a:latin typeface="Times New Roman" panose="02020603050405020304" pitchFamily="18" charset="0"/>
                <a:ea typeface="华文中宋" panose="02010600040101010101" pitchFamily="2" charset="-122"/>
                <a:cs typeface="Times New Roman" panose="02020603050405020304" pitchFamily="18" charset="0"/>
              </a:rPr>
              <a:t>V</a:t>
            </a:r>
            <a:r>
              <a:rPr lang="zh-CN" altLang="zh-CN" b="1" baseline="-34000" dirty="0">
                <a:latin typeface="Times New Roman" panose="02020603050405020304" pitchFamily="18" charset="0"/>
                <a:ea typeface="华文中宋" panose="02010600040101010101" pitchFamily="2" charset="-122"/>
                <a:cs typeface="Times New Roman" panose="02020603050405020304" pitchFamily="18" charset="0"/>
              </a:rPr>
              <a:t>1</a:t>
            </a:r>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=10.0</a:t>
            </a:r>
            <a:r>
              <a:rPr lang="zh-CN" altLang="zh-CN" b="1" dirty="0" smtClean="0">
                <a:latin typeface="Times New Roman" panose="02020603050405020304" pitchFamily="18" charset="0"/>
                <a:ea typeface="华文中宋" panose="02010600040101010101" pitchFamily="2" charset="-122"/>
                <a:cs typeface="Times New Roman" panose="02020603050405020304" pitchFamily="18" charset="0"/>
              </a:rPr>
              <a:t>dm</a:t>
            </a:r>
            <a:r>
              <a:rPr lang="en-US" altLang="zh-CN" b="1" dirty="0" smtClean="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b="1" i="1" dirty="0" smtClean="0">
                <a:latin typeface="Times New Roman" panose="02020603050405020304" pitchFamily="18" charset="0"/>
                <a:ea typeface="华文中宋" panose="02010600040101010101" pitchFamily="2" charset="-122"/>
                <a:cs typeface="Times New Roman" panose="02020603050405020304" pitchFamily="18" charset="0"/>
              </a:rPr>
              <a:t>T</a:t>
            </a:r>
            <a:r>
              <a:rPr lang="zh-CN" altLang="zh-CN" b="1" baseline="-38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=244.0K   </a:t>
            </a:r>
            <a:r>
              <a:rPr lang="zh-CN" altLang="zh-CN" b="1" i="1" dirty="0">
                <a:latin typeface="Times New Roman" panose="02020603050405020304" pitchFamily="18" charset="0"/>
                <a:ea typeface="华文中宋" panose="02010600040101010101" pitchFamily="2" charset="-122"/>
                <a:cs typeface="Times New Roman" panose="02020603050405020304" pitchFamily="18" charset="0"/>
              </a:rPr>
              <a:t>p</a:t>
            </a:r>
            <a:r>
              <a:rPr lang="zh-CN" altLang="zh-CN" b="1" baseline="-34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=100.0 kPa</a:t>
            </a:r>
          </a:p>
        </p:txBody>
      </p:sp>
      <p:sp>
        <p:nvSpPr>
          <p:cNvPr id="3" name="矩形 2"/>
          <p:cNvSpPr/>
          <p:nvPr/>
        </p:nvSpPr>
        <p:spPr>
          <a:xfrm>
            <a:off x="900941" y="1420573"/>
            <a:ext cx="1104790" cy="369332"/>
          </a:xfrm>
          <a:prstGeom prst="rect">
            <a:avLst/>
          </a:prstGeom>
        </p:spPr>
        <p:txBody>
          <a:bodyPr wrap="none">
            <a:spAutoFit/>
          </a:bodyPr>
          <a:lstStyle/>
          <a:p>
            <a:r>
              <a:rPr lang="zh-CN" altLang="zh-CN" b="1" i="1" dirty="0">
                <a:latin typeface="Times New Roman" panose="02020603050405020304" pitchFamily="18" charset="0"/>
                <a:ea typeface="华文中宋" panose="02010600040101010101" pitchFamily="2" charset="-122"/>
                <a:cs typeface="Times New Roman" panose="02020603050405020304" pitchFamily="18" charset="0"/>
              </a:rPr>
              <a:t>n</a:t>
            </a:r>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 =1 mol </a:t>
            </a:r>
            <a:endParaRPr lang="zh-CN" altLang="en-US" dirty="0"/>
          </a:p>
        </p:txBody>
      </p:sp>
      <p:sp>
        <p:nvSpPr>
          <p:cNvPr id="4" name="矩形 3"/>
          <p:cNvSpPr/>
          <p:nvPr/>
        </p:nvSpPr>
        <p:spPr>
          <a:xfrm>
            <a:off x="3352666" y="1160063"/>
            <a:ext cx="1620957" cy="646331"/>
          </a:xfrm>
          <a:prstGeom prst="rect">
            <a:avLst/>
          </a:prstGeom>
        </p:spPr>
        <p:txBody>
          <a:bodyPr wrap="none">
            <a:spAutoFit/>
          </a:bodyPr>
          <a:lstStyle/>
          <a:p>
            <a:r>
              <a:rPr lang="zh-CN" altLang="zh-CN" b="1" i="1" dirty="0">
                <a:latin typeface="Times New Roman" panose="02020603050405020304" pitchFamily="18" charset="0"/>
                <a:ea typeface="华文中宋" panose="02010600040101010101" pitchFamily="2" charset="-122"/>
                <a:cs typeface="Times New Roman" panose="02020603050405020304" pitchFamily="18" charset="0"/>
              </a:rPr>
              <a:t>Q ＝</a:t>
            </a:r>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b="1" dirty="0" smtClean="0">
                <a:latin typeface="Times New Roman" panose="02020603050405020304" pitchFamily="18" charset="0"/>
                <a:ea typeface="华文中宋" panose="02010600040101010101" pitchFamily="2" charset="-122"/>
                <a:cs typeface="Times New Roman" panose="02020603050405020304" pitchFamily="18" charset="0"/>
              </a:rPr>
              <a:t>0</a:t>
            </a:r>
            <a:r>
              <a:rPr lang="en-US" altLang="zh-CN" b="1" dirty="0" smtClean="0">
                <a:latin typeface="Times New Roman" panose="02020603050405020304" pitchFamily="18" charset="0"/>
                <a:ea typeface="华文中宋" panose="02010600040101010101" pitchFamily="2" charset="-122"/>
                <a:cs typeface="Times New Roman" panose="02020603050405020304" pitchFamily="18" charset="0"/>
              </a:rPr>
              <a:t> </a:t>
            </a:r>
            <a:r>
              <a:rPr lang="zh-CN" altLang="en-US" b="1" dirty="0" smtClean="0">
                <a:latin typeface="Times New Roman" panose="02020603050405020304" pitchFamily="18" charset="0"/>
                <a:ea typeface="华文中宋" panose="02010600040101010101" pitchFamily="2" charset="-122"/>
                <a:cs typeface="Times New Roman" panose="02020603050405020304" pitchFamily="18" charset="0"/>
              </a:rPr>
              <a:t>恒外压 </a:t>
            </a:r>
            <a:endParaRPr lang="en-US" altLang="zh-CN" b="1" dirty="0" smtClean="0">
              <a:latin typeface="Times New Roman" panose="02020603050405020304" pitchFamily="18" charset="0"/>
              <a:ea typeface="华文中宋" panose="02010600040101010101" pitchFamily="2" charset="-122"/>
              <a:cs typeface="Times New Roman" panose="02020603050405020304" pitchFamily="18" charset="0"/>
            </a:endParaRPr>
          </a:p>
          <a:p>
            <a:r>
              <a:rPr lang="zh-CN" altLang="zh-CN" b="1" i="1" dirty="0" smtClean="0">
                <a:latin typeface="Times New Roman" panose="02020603050405020304" pitchFamily="18" charset="0"/>
                <a:ea typeface="华文中宋" panose="02010600040101010101" pitchFamily="2" charset="-122"/>
                <a:cs typeface="Times New Roman" panose="02020603050405020304" pitchFamily="18" charset="0"/>
              </a:rPr>
              <a:t>p</a:t>
            </a:r>
            <a:r>
              <a:rPr lang="en-US" altLang="zh-CN" b="1" baseline="-34000" dirty="0" smtClean="0">
                <a:latin typeface="Times New Roman" panose="02020603050405020304" pitchFamily="18" charset="0"/>
                <a:ea typeface="华文中宋" panose="02010600040101010101" pitchFamily="2" charset="-122"/>
                <a:cs typeface="Times New Roman" panose="02020603050405020304" pitchFamily="18" charset="0"/>
              </a:rPr>
              <a:t>e</a:t>
            </a:r>
            <a:r>
              <a:rPr lang="zh-CN" altLang="zh-CN" b="1" dirty="0" smtClean="0">
                <a:latin typeface="Times New Roman" panose="02020603050405020304" pitchFamily="18" charset="0"/>
                <a:ea typeface="华文中宋" panose="02010600040101010101" pitchFamily="2" charset="-122"/>
                <a:cs typeface="Times New Roman" panose="02020603050405020304" pitchFamily="18" charset="0"/>
              </a:rPr>
              <a:t>=</a:t>
            </a:r>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100.0 kPa</a:t>
            </a:r>
            <a:r>
              <a:rPr lang="zh-CN" altLang="zh-CN" b="1" dirty="0" smtClean="0">
                <a:latin typeface="Times New Roman" panose="02020603050405020304" pitchFamily="18" charset="0"/>
                <a:ea typeface="华文中宋" panose="02010600040101010101" pitchFamily="2" charset="-122"/>
                <a:cs typeface="Times New Roman" panose="02020603050405020304" pitchFamily="18" charset="0"/>
              </a:rPr>
              <a:t> </a:t>
            </a:r>
            <a:endParaRPr lang="zh-CN" altLang="en-US" dirty="0"/>
          </a:p>
        </p:txBody>
      </p:sp>
      <p:sp>
        <p:nvSpPr>
          <p:cNvPr id="5" name="右箭头 4"/>
          <p:cNvSpPr/>
          <p:nvPr/>
        </p:nvSpPr>
        <p:spPr>
          <a:xfrm>
            <a:off x="3247614" y="1838129"/>
            <a:ext cx="1719072" cy="24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63231" y="1799176"/>
            <a:ext cx="1648719" cy="369332"/>
          </a:xfrm>
          <a:prstGeom prst="rect">
            <a:avLst/>
          </a:prstGeom>
        </p:spPr>
        <p:txBody>
          <a:bodyPr wrap="square">
            <a:spAutoFit/>
          </a:bodyPr>
          <a:lstStyle/>
          <a:p>
            <a:pPr algn="just" fontAlgn="t">
              <a:spcBef>
                <a:spcPct val="50000"/>
              </a:spcBef>
            </a:pPr>
            <a:r>
              <a:rPr lang="zh-CN" altLang="zh-CN" b="1" i="1" dirty="0">
                <a:latin typeface="Times New Roman" panose="02020603050405020304" pitchFamily="18" charset="0"/>
                <a:ea typeface="华文中宋" panose="02010600040101010101" pitchFamily="2" charset="-122"/>
                <a:cs typeface="Times New Roman" panose="02020603050405020304" pitchFamily="18" charset="0"/>
              </a:rPr>
              <a:t>V</a:t>
            </a:r>
            <a:r>
              <a:rPr lang="zh-CN" altLang="zh-CN"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b="1" dirty="0" smtClean="0">
                <a:latin typeface="Times New Roman" panose="02020603050405020304" pitchFamily="18" charset="0"/>
                <a:ea typeface="华文中宋" panose="02010600040101010101" pitchFamily="2" charset="-122"/>
                <a:cs typeface="Times New Roman" panose="02020603050405020304" pitchFamily="18" charset="0"/>
              </a:rPr>
              <a:t>20</a:t>
            </a:r>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.3 dm</a:t>
            </a:r>
            <a:r>
              <a:rPr lang="zh-CN" altLang="zh-CN" b="1" baseline="30000" dirty="0">
                <a:latin typeface="Times New Roman" panose="02020603050405020304" pitchFamily="18" charset="0"/>
                <a:ea typeface="华文中宋" panose="02010600040101010101" pitchFamily="2" charset="-122"/>
                <a:cs typeface="Times New Roman" panose="02020603050405020304" pitchFamily="18" charset="0"/>
              </a:rPr>
              <a:t>3</a:t>
            </a:r>
            <a:endParaRPr lang="zh-CN" altLang="zh-CN" sz="1400" b="1" dirty="0">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9" name="矩形 8"/>
          <p:cNvSpPr/>
          <p:nvPr/>
        </p:nvSpPr>
        <p:spPr>
          <a:xfrm>
            <a:off x="7115129" y="1476557"/>
            <a:ext cx="1104790" cy="369332"/>
          </a:xfrm>
          <a:prstGeom prst="rect">
            <a:avLst/>
          </a:prstGeom>
        </p:spPr>
        <p:txBody>
          <a:bodyPr wrap="none">
            <a:spAutoFit/>
          </a:bodyPr>
          <a:lstStyle/>
          <a:p>
            <a:r>
              <a:rPr lang="zh-CN" altLang="zh-CN" b="1" i="1" dirty="0">
                <a:latin typeface="Times New Roman" panose="02020603050405020304" pitchFamily="18" charset="0"/>
                <a:ea typeface="华文中宋" panose="02010600040101010101" pitchFamily="2" charset="-122"/>
                <a:cs typeface="Times New Roman" panose="02020603050405020304" pitchFamily="18" charset="0"/>
              </a:rPr>
              <a:t>n</a:t>
            </a:r>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 =1 mol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down)">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wipe(down)">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wipe(down)">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wipe(down)">
                                      <p:cBhvr>
                                        <p:cTn id="22" dur="500"/>
                                        <p:tgtEl>
                                          <p:spTgt spid="64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wipe(down)">
                                      <p:cBhvr>
                                        <p:cTn id="27" dur="500"/>
                                        <p:tgtEl>
                                          <p:spTgt spid="645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4515">
                                            <p:txEl>
                                              <p:pRg st="5" end="5"/>
                                            </p:txEl>
                                          </p:spTgt>
                                        </p:tgtEl>
                                        <p:attrNameLst>
                                          <p:attrName>style.visibility</p:attrName>
                                        </p:attrNameLst>
                                      </p:cBhvr>
                                      <p:to>
                                        <p:strVal val="visible"/>
                                      </p:to>
                                    </p:set>
                                    <p:animEffect transition="in" filter="wipe(down)">
                                      <p:cBhvr>
                                        <p:cTn id="32" dur="500"/>
                                        <p:tgtEl>
                                          <p:spTgt spid="645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4515">
                                            <p:txEl>
                                              <p:pRg st="6" end="6"/>
                                            </p:txEl>
                                          </p:spTgt>
                                        </p:tgtEl>
                                        <p:attrNameLst>
                                          <p:attrName>style.visibility</p:attrName>
                                        </p:attrNameLst>
                                      </p:cBhvr>
                                      <p:to>
                                        <p:strVal val="visible"/>
                                      </p:to>
                                    </p:set>
                                    <p:animEffect transition="in" filter="wipe(down)">
                                      <p:cBhvr>
                                        <p:cTn id="37" dur="500"/>
                                        <p:tgtEl>
                                          <p:spTgt spid="645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4515">
                                            <p:txEl>
                                              <p:pRg st="7" end="7"/>
                                            </p:txEl>
                                          </p:spTgt>
                                        </p:tgtEl>
                                        <p:attrNameLst>
                                          <p:attrName>style.visibility</p:attrName>
                                        </p:attrNameLst>
                                      </p:cBhvr>
                                      <p:to>
                                        <p:strVal val="visible"/>
                                      </p:to>
                                    </p:set>
                                    <p:animEffect transition="in" filter="wipe(down)">
                                      <p:cBhvr>
                                        <p:cTn id="42" dur="500"/>
                                        <p:tgtEl>
                                          <p:spTgt spid="645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4515">
                                            <p:txEl>
                                              <p:pRg st="8" end="8"/>
                                            </p:txEl>
                                          </p:spTgt>
                                        </p:tgtEl>
                                        <p:attrNameLst>
                                          <p:attrName>style.visibility</p:attrName>
                                        </p:attrNameLst>
                                      </p:cBhvr>
                                      <p:to>
                                        <p:strVal val="visible"/>
                                      </p:to>
                                    </p:set>
                                    <p:animEffect transition="in" filter="wipe(down)">
                                      <p:cBhvr>
                                        <p:cTn id="47" dur="500"/>
                                        <p:tgtEl>
                                          <p:spTgt spid="645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1A8B12C-66E8-46EA-A3DB-E9200103B3E1}"/>
              </a:ext>
            </a:extLst>
          </p:cNvPr>
          <p:cNvSpPr>
            <a:spLocks noGrp="1" noChangeArrowheads="1"/>
          </p:cNvSpPr>
          <p:nvPr>
            <p:ph type="title"/>
          </p:nvPr>
        </p:nvSpPr>
        <p:spPr>
          <a:xfrm>
            <a:off x="1331913" y="260350"/>
            <a:ext cx="5326062" cy="609600"/>
          </a:xfrm>
        </p:spPr>
        <p:txBody>
          <a:bodyPr>
            <a:normAutofit fontScale="90000"/>
          </a:bodyPr>
          <a:lstStyle/>
          <a:p>
            <a:pPr eaLnBrk="1" hangingPunct="1"/>
            <a:r>
              <a:rPr lang="en-US" altLang="zh-CN" sz="4000" b="1">
                <a:solidFill>
                  <a:srgbClr val="3333FF"/>
                </a:solidFill>
                <a:latin typeface="Times New Roman" panose="02020603050405020304" pitchFamily="18" charset="0"/>
                <a:ea typeface="隶书" pitchFamily="49" charset="-122"/>
              </a:rPr>
              <a:t>  </a:t>
            </a:r>
            <a:r>
              <a:rPr lang="zh-CN" altLang="en-US" sz="3200" b="1">
                <a:solidFill>
                  <a:srgbClr val="3333FF"/>
                </a:solidFill>
                <a:latin typeface="Times New Roman" panose="02020603050405020304" pitchFamily="18" charset="0"/>
                <a:ea typeface="黑体" panose="02010609060101010101" pitchFamily="49" charset="-122"/>
              </a:rPr>
              <a:t>相变热与计算</a:t>
            </a:r>
          </a:p>
        </p:txBody>
      </p:sp>
      <p:sp>
        <p:nvSpPr>
          <p:cNvPr id="5" name="Text Box 4">
            <a:extLst>
              <a:ext uri="{FF2B5EF4-FFF2-40B4-BE49-F238E27FC236}">
                <a16:creationId xmlns:a16="http://schemas.microsoft.com/office/drawing/2014/main" id="{9D2E9C0B-E6BD-4B78-ABF7-CB4A99737932}"/>
              </a:ext>
            </a:extLst>
          </p:cNvPr>
          <p:cNvSpPr txBox="1">
            <a:spLocks noChangeArrowheads="1"/>
          </p:cNvSpPr>
          <p:nvPr/>
        </p:nvSpPr>
        <p:spPr bwMode="auto">
          <a:xfrm>
            <a:off x="477520" y="1400175"/>
            <a:ext cx="6477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b="1">
                <a:solidFill>
                  <a:srgbClr val="0000FF"/>
                </a:solidFill>
                <a:latin typeface="Times New Roman" panose="02020603050405020304" pitchFamily="18" charset="0"/>
              </a:rPr>
              <a:t>相</a:t>
            </a:r>
            <a:endParaRPr kumimoji="1" lang="zh-CN" altLang="en-US" b="1">
              <a:solidFill>
                <a:srgbClr val="0000FF"/>
              </a:solidFill>
              <a:latin typeface="隶书" pitchFamily="49" charset="-122"/>
            </a:endParaRPr>
          </a:p>
        </p:txBody>
      </p:sp>
      <p:sp>
        <p:nvSpPr>
          <p:cNvPr id="6" name="Line 5">
            <a:extLst>
              <a:ext uri="{FF2B5EF4-FFF2-40B4-BE49-F238E27FC236}">
                <a16:creationId xmlns:a16="http://schemas.microsoft.com/office/drawing/2014/main" id="{59ED22D3-C25C-423D-8AE6-C9F8AB05933E}"/>
              </a:ext>
            </a:extLst>
          </p:cNvPr>
          <p:cNvSpPr>
            <a:spLocks noChangeShapeType="1"/>
          </p:cNvSpPr>
          <p:nvPr/>
        </p:nvSpPr>
        <p:spPr bwMode="auto">
          <a:xfrm>
            <a:off x="1169416" y="1615567"/>
            <a:ext cx="6858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Text Box 6">
            <a:extLst>
              <a:ext uri="{FF2B5EF4-FFF2-40B4-BE49-F238E27FC236}">
                <a16:creationId xmlns:a16="http://schemas.microsoft.com/office/drawing/2014/main" id="{6085AE33-159F-4107-A19F-D1BA51F658EB}"/>
              </a:ext>
            </a:extLst>
          </p:cNvPr>
          <p:cNvSpPr txBox="1">
            <a:spLocks noChangeArrowheads="1"/>
          </p:cNvSpPr>
          <p:nvPr/>
        </p:nvSpPr>
        <p:spPr bwMode="auto">
          <a:xfrm>
            <a:off x="1663383" y="1468438"/>
            <a:ext cx="67373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800" b="1">
                <a:latin typeface="Times New Roman" panose="02020603050405020304" pitchFamily="18" charset="0"/>
              </a:rPr>
              <a:t>     系统内物理、化学性质相同的均匀部分</a:t>
            </a:r>
            <a:endParaRPr kumimoji="1" lang="zh-CN" altLang="en-US" sz="2800" b="1">
              <a:latin typeface="隶书" pitchFamily="49" charset="-122"/>
            </a:endParaRPr>
          </a:p>
        </p:txBody>
      </p:sp>
      <p:sp>
        <p:nvSpPr>
          <p:cNvPr id="8" name="Text Box 7">
            <a:extLst>
              <a:ext uri="{FF2B5EF4-FFF2-40B4-BE49-F238E27FC236}">
                <a16:creationId xmlns:a16="http://schemas.microsoft.com/office/drawing/2014/main" id="{8F2D8CD1-5A43-44BC-B2C3-09AFD84DD4AB}"/>
              </a:ext>
            </a:extLst>
          </p:cNvPr>
          <p:cNvSpPr txBox="1">
            <a:spLocks noChangeArrowheads="1"/>
          </p:cNvSpPr>
          <p:nvPr/>
        </p:nvSpPr>
        <p:spPr bwMode="auto">
          <a:xfrm>
            <a:off x="401320" y="2119313"/>
            <a:ext cx="11112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b="1">
                <a:solidFill>
                  <a:srgbClr val="0000FF"/>
                </a:solidFill>
                <a:latin typeface="Times New Roman" panose="02020603050405020304" pitchFamily="18" charset="0"/>
              </a:rPr>
              <a:t>相变</a:t>
            </a:r>
            <a:endParaRPr kumimoji="1" lang="zh-CN" altLang="en-US" b="1">
              <a:solidFill>
                <a:srgbClr val="0000FF"/>
              </a:solidFill>
              <a:latin typeface="隶书" pitchFamily="49" charset="-122"/>
            </a:endParaRPr>
          </a:p>
        </p:txBody>
      </p:sp>
      <p:sp>
        <p:nvSpPr>
          <p:cNvPr id="9" name="Line 8">
            <a:extLst>
              <a:ext uri="{FF2B5EF4-FFF2-40B4-BE49-F238E27FC236}">
                <a16:creationId xmlns:a16="http://schemas.microsoft.com/office/drawing/2014/main" id="{7D2F7AE1-EEED-45B6-AFE7-F507B7D5CD51}"/>
              </a:ext>
            </a:extLst>
          </p:cNvPr>
          <p:cNvSpPr>
            <a:spLocks noChangeShapeType="1"/>
          </p:cNvSpPr>
          <p:nvPr/>
        </p:nvSpPr>
        <p:spPr bwMode="auto">
          <a:xfrm>
            <a:off x="1510983" y="2388235"/>
            <a:ext cx="6223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Text Box 9">
            <a:extLst>
              <a:ext uri="{FF2B5EF4-FFF2-40B4-BE49-F238E27FC236}">
                <a16:creationId xmlns:a16="http://schemas.microsoft.com/office/drawing/2014/main" id="{7E0CD30A-41D0-4734-BEF3-125C093A8AF6}"/>
              </a:ext>
            </a:extLst>
          </p:cNvPr>
          <p:cNvSpPr txBox="1">
            <a:spLocks noChangeArrowheads="1"/>
          </p:cNvSpPr>
          <p:nvPr/>
        </p:nvSpPr>
        <p:spPr bwMode="auto">
          <a:xfrm>
            <a:off x="2133283" y="2225675"/>
            <a:ext cx="63817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800" b="1" dirty="0">
                <a:latin typeface="Times New Roman" panose="02020603050405020304" pitchFamily="18" charset="0"/>
              </a:rPr>
              <a:t>同一物质在不同相态之间的转变</a:t>
            </a:r>
            <a:endParaRPr kumimoji="1" lang="zh-CN" altLang="en-US" sz="2800" b="1" dirty="0">
              <a:latin typeface="隶书" pitchFamily="49" charset="-122"/>
            </a:endParaRPr>
          </a:p>
        </p:txBody>
      </p:sp>
      <p:sp>
        <p:nvSpPr>
          <p:cNvPr id="11" name="Text Box 10">
            <a:extLst>
              <a:ext uri="{FF2B5EF4-FFF2-40B4-BE49-F238E27FC236}">
                <a16:creationId xmlns:a16="http://schemas.microsoft.com/office/drawing/2014/main" id="{43FB6E48-3A6E-40E6-A949-B341697D1598}"/>
              </a:ext>
            </a:extLst>
          </p:cNvPr>
          <p:cNvSpPr txBox="1">
            <a:spLocks noChangeArrowheads="1"/>
          </p:cNvSpPr>
          <p:nvPr/>
        </p:nvSpPr>
        <p:spPr bwMode="auto">
          <a:xfrm>
            <a:off x="401320" y="2966339"/>
            <a:ext cx="15748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b="1" dirty="0">
                <a:solidFill>
                  <a:srgbClr val="0000FF"/>
                </a:solidFill>
                <a:latin typeface="Times New Roman" panose="02020603050405020304" pitchFamily="18" charset="0"/>
              </a:rPr>
              <a:t>相变热</a:t>
            </a:r>
            <a:endParaRPr kumimoji="1" lang="zh-CN" altLang="en-US" b="1" dirty="0">
              <a:solidFill>
                <a:srgbClr val="0000FF"/>
              </a:solidFill>
              <a:latin typeface="隶书" pitchFamily="49" charset="-122"/>
            </a:endParaRPr>
          </a:p>
        </p:txBody>
      </p:sp>
      <p:sp>
        <p:nvSpPr>
          <p:cNvPr id="12" name="Line 11">
            <a:extLst>
              <a:ext uri="{FF2B5EF4-FFF2-40B4-BE49-F238E27FC236}">
                <a16:creationId xmlns:a16="http://schemas.microsoft.com/office/drawing/2014/main" id="{94555854-D019-44BE-A481-F5A594493C19}"/>
              </a:ext>
            </a:extLst>
          </p:cNvPr>
          <p:cNvSpPr>
            <a:spLocks noChangeShapeType="1"/>
          </p:cNvSpPr>
          <p:nvPr/>
        </p:nvSpPr>
        <p:spPr bwMode="auto">
          <a:xfrm>
            <a:off x="2004251" y="3181985"/>
            <a:ext cx="6223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Text Box 12">
            <a:extLst>
              <a:ext uri="{FF2B5EF4-FFF2-40B4-BE49-F238E27FC236}">
                <a16:creationId xmlns:a16="http://schemas.microsoft.com/office/drawing/2014/main" id="{AF66A046-D3EC-4E2E-9CFB-3C9E24424C0C}"/>
              </a:ext>
            </a:extLst>
          </p:cNvPr>
          <p:cNvSpPr txBox="1">
            <a:spLocks noChangeArrowheads="1"/>
          </p:cNvSpPr>
          <p:nvPr/>
        </p:nvSpPr>
        <p:spPr bwMode="auto">
          <a:xfrm>
            <a:off x="2653983" y="3032125"/>
            <a:ext cx="56451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800" b="1" dirty="0">
                <a:latin typeface="Times New Roman" panose="02020603050405020304" pitchFamily="18" charset="0"/>
              </a:rPr>
              <a:t>相变过程中伴随的热效应</a:t>
            </a:r>
            <a:endParaRPr kumimoji="1" lang="zh-CN" altLang="en-US" sz="2800" b="1" dirty="0">
              <a:latin typeface="隶书" pitchFamily="49" charset="-122"/>
            </a:endParaRPr>
          </a:p>
        </p:txBody>
      </p:sp>
      <p:sp>
        <p:nvSpPr>
          <p:cNvPr id="14" name="Text Box 13">
            <a:extLst>
              <a:ext uri="{FF2B5EF4-FFF2-40B4-BE49-F238E27FC236}">
                <a16:creationId xmlns:a16="http://schemas.microsoft.com/office/drawing/2014/main" id="{52DE784A-D0DF-4F1D-90C4-B60114BA405B}"/>
              </a:ext>
            </a:extLst>
          </p:cNvPr>
          <p:cNvSpPr txBox="1">
            <a:spLocks noChangeArrowheads="1"/>
          </p:cNvSpPr>
          <p:nvPr/>
        </p:nvSpPr>
        <p:spPr bwMode="auto">
          <a:xfrm>
            <a:off x="447040" y="3911727"/>
            <a:ext cx="10080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3200" b="1" dirty="0">
                <a:solidFill>
                  <a:srgbClr val="0000FF"/>
                </a:solidFill>
                <a:latin typeface="Times New Roman" panose="02020603050405020304" pitchFamily="18" charset="0"/>
              </a:rPr>
              <a:t>熔点</a:t>
            </a:r>
            <a:endParaRPr kumimoji="1" lang="zh-CN" altLang="en-US" sz="3200" b="1" dirty="0">
              <a:solidFill>
                <a:srgbClr val="0000FF"/>
              </a:solidFill>
              <a:latin typeface="隶书" pitchFamily="49" charset="-122"/>
            </a:endParaRPr>
          </a:p>
        </p:txBody>
      </p:sp>
      <p:sp>
        <p:nvSpPr>
          <p:cNvPr id="15" name="Line 14">
            <a:extLst>
              <a:ext uri="{FF2B5EF4-FFF2-40B4-BE49-F238E27FC236}">
                <a16:creationId xmlns:a16="http://schemas.microsoft.com/office/drawing/2014/main" id="{AFAA6213-8E43-4E70-8AC9-287AB1EC54A3}"/>
              </a:ext>
            </a:extLst>
          </p:cNvPr>
          <p:cNvSpPr>
            <a:spLocks noChangeShapeType="1"/>
          </p:cNvSpPr>
          <p:nvPr/>
        </p:nvSpPr>
        <p:spPr bwMode="auto">
          <a:xfrm>
            <a:off x="1618933" y="4105529"/>
            <a:ext cx="6223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Text Box 15">
            <a:extLst>
              <a:ext uri="{FF2B5EF4-FFF2-40B4-BE49-F238E27FC236}">
                <a16:creationId xmlns:a16="http://schemas.microsoft.com/office/drawing/2014/main" id="{551C72A1-0F22-400C-88E5-28411595C6F7}"/>
              </a:ext>
            </a:extLst>
          </p:cNvPr>
          <p:cNvSpPr txBox="1">
            <a:spLocks noChangeArrowheads="1"/>
          </p:cNvSpPr>
          <p:nvPr/>
        </p:nvSpPr>
        <p:spPr bwMode="auto">
          <a:xfrm>
            <a:off x="2304733" y="3833813"/>
            <a:ext cx="63547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110000"/>
              </a:lnSpc>
            </a:pPr>
            <a:r>
              <a:rPr kumimoji="1" lang="zh-CN" altLang="en-US" sz="2800" b="1" dirty="0">
                <a:latin typeface="Times New Roman" panose="02020603050405020304" pitchFamily="18" charset="0"/>
              </a:rPr>
              <a:t>在大气压力下，纯物固、液两相达平衡时的温度</a:t>
            </a:r>
            <a:endParaRPr kumimoji="1" lang="zh-CN" altLang="en-US" sz="2800" b="1" dirty="0">
              <a:latin typeface="隶书" pitchFamily="49" charset="-122"/>
            </a:endParaRPr>
          </a:p>
        </p:txBody>
      </p:sp>
      <p:sp>
        <p:nvSpPr>
          <p:cNvPr id="17" name="Text Box 16">
            <a:extLst>
              <a:ext uri="{FF2B5EF4-FFF2-40B4-BE49-F238E27FC236}">
                <a16:creationId xmlns:a16="http://schemas.microsoft.com/office/drawing/2014/main" id="{E975E1A8-AF01-4BC7-896D-5F16280C4A6B}"/>
              </a:ext>
            </a:extLst>
          </p:cNvPr>
          <p:cNvSpPr txBox="1">
            <a:spLocks noChangeArrowheads="1"/>
          </p:cNvSpPr>
          <p:nvPr/>
        </p:nvSpPr>
        <p:spPr bwMode="auto">
          <a:xfrm>
            <a:off x="447358" y="5064125"/>
            <a:ext cx="10080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3200" b="1">
                <a:solidFill>
                  <a:srgbClr val="0000FF"/>
                </a:solidFill>
                <a:latin typeface="Times New Roman" panose="02020603050405020304" pitchFamily="18" charset="0"/>
              </a:rPr>
              <a:t>沸点</a:t>
            </a:r>
            <a:endParaRPr kumimoji="1" lang="zh-CN" altLang="en-US" sz="3200" b="1">
              <a:solidFill>
                <a:srgbClr val="0000FF"/>
              </a:solidFill>
              <a:latin typeface="隶书" pitchFamily="49" charset="-122"/>
            </a:endParaRPr>
          </a:p>
        </p:txBody>
      </p:sp>
      <p:sp>
        <p:nvSpPr>
          <p:cNvPr id="18" name="Line 17">
            <a:extLst>
              <a:ext uri="{FF2B5EF4-FFF2-40B4-BE49-F238E27FC236}">
                <a16:creationId xmlns:a16="http://schemas.microsoft.com/office/drawing/2014/main" id="{9327701A-03CA-4B8C-A767-D2B07EEDB77A}"/>
              </a:ext>
            </a:extLst>
          </p:cNvPr>
          <p:cNvSpPr>
            <a:spLocks noChangeShapeType="1"/>
          </p:cNvSpPr>
          <p:nvPr/>
        </p:nvSpPr>
        <p:spPr bwMode="auto">
          <a:xfrm>
            <a:off x="1630807" y="5303647"/>
            <a:ext cx="6223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Text Box 18">
            <a:extLst>
              <a:ext uri="{FF2B5EF4-FFF2-40B4-BE49-F238E27FC236}">
                <a16:creationId xmlns:a16="http://schemas.microsoft.com/office/drawing/2014/main" id="{630F9E3D-9549-49F1-AB53-796760C2BA60}"/>
              </a:ext>
            </a:extLst>
          </p:cNvPr>
          <p:cNvSpPr txBox="1">
            <a:spLocks noChangeArrowheads="1"/>
          </p:cNvSpPr>
          <p:nvPr/>
        </p:nvSpPr>
        <p:spPr bwMode="auto">
          <a:xfrm>
            <a:off x="2287270" y="4995863"/>
            <a:ext cx="61563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110000"/>
              </a:lnSpc>
            </a:pPr>
            <a:r>
              <a:rPr kumimoji="1" lang="zh-CN" altLang="en-US" sz="2800" b="1" dirty="0">
                <a:latin typeface="Times New Roman" panose="02020603050405020304" pitchFamily="18" charset="0"/>
              </a:rPr>
              <a:t>在大气压力下，纯物气、液两相达平衡时的温度</a:t>
            </a:r>
            <a:endParaRPr kumimoji="1" lang="zh-CN" altLang="en-US" sz="2800" b="1" dirty="0">
              <a:latin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nodeType="after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nodeType="afterGroup">
                            <p:stCondLst>
                              <p:cond delay="500"/>
                            </p:stCondLst>
                            <p:childTnLst>
                              <p:par>
                                <p:cTn id="45" presetID="2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nodeType="afterGroup">
                            <p:stCondLst>
                              <p:cond delay="500"/>
                            </p:stCondLst>
                            <p:childTnLst>
                              <p:par>
                                <p:cTn id="57" presetID="22" presetClass="entr" presetSubtype="8"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8" grpId="0" autoUpdateAnimBg="0"/>
      <p:bldP spid="10" grpId="0" autoUpdateAnimBg="0"/>
      <p:bldP spid="11" grpId="0" autoUpdateAnimBg="0"/>
      <p:bldP spid="13" grpId="0" autoUpdateAnimBg="0"/>
      <p:bldP spid="14" grpId="0" autoUpdateAnimBg="0"/>
      <p:bldP spid="16" grpId="0" autoUpdateAnimBg="0"/>
      <p:bldP spid="17" grpId="0" autoUpdateAnimBg="0"/>
      <p:bldP spid="19"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Rectangle 2">
            <a:extLst>
              <a:ext uri="{FF2B5EF4-FFF2-40B4-BE49-F238E27FC236}">
                <a16:creationId xmlns:a16="http://schemas.microsoft.com/office/drawing/2014/main" id="{F2A88FE3-2CD6-49EB-8713-4B17576FA153}"/>
              </a:ext>
            </a:extLst>
          </p:cNvPr>
          <p:cNvSpPr>
            <a:spLocks noGrp="1" noChangeArrowheads="1"/>
          </p:cNvSpPr>
          <p:nvPr>
            <p:ph type="title"/>
          </p:nvPr>
        </p:nvSpPr>
        <p:spPr>
          <a:xfrm>
            <a:off x="1476375" y="152400"/>
            <a:ext cx="5183188" cy="609600"/>
          </a:xfrm>
        </p:spPr>
        <p:txBody>
          <a:bodyPr/>
          <a:lstStyle/>
          <a:p>
            <a:pPr eaLnBrk="1" hangingPunct="1"/>
            <a:r>
              <a:rPr lang="en-US" altLang="zh-CN" sz="2400" b="1">
                <a:solidFill>
                  <a:srgbClr val="3333FF"/>
                </a:solidFill>
                <a:latin typeface="Times New Roman" panose="02020603050405020304" pitchFamily="18" charset="0"/>
                <a:ea typeface="隶书" pitchFamily="49" charset="-122"/>
              </a:rPr>
              <a:t>   </a:t>
            </a:r>
            <a:r>
              <a:rPr lang="zh-CN" altLang="en-US" sz="2400" b="1">
                <a:solidFill>
                  <a:srgbClr val="3333FF"/>
                </a:solidFill>
                <a:latin typeface="Times New Roman" panose="02020603050405020304" pitchFamily="18" charset="0"/>
                <a:ea typeface="黑体" panose="02010609060101010101" pitchFamily="49" charset="-122"/>
              </a:rPr>
              <a:t>相变热</a:t>
            </a:r>
          </a:p>
        </p:txBody>
      </p:sp>
      <p:sp>
        <p:nvSpPr>
          <p:cNvPr id="5" name="Text Box 4">
            <a:extLst>
              <a:ext uri="{FF2B5EF4-FFF2-40B4-BE49-F238E27FC236}">
                <a16:creationId xmlns:a16="http://schemas.microsoft.com/office/drawing/2014/main" id="{5E18462F-0F9A-4A69-9FE6-2D4FAE03DE9B}"/>
              </a:ext>
            </a:extLst>
          </p:cNvPr>
          <p:cNvSpPr txBox="1">
            <a:spLocks noChangeArrowheads="1"/>
          </p:cNvSpPr>
          <p:nvPr/>
        </p:nvSpPr>
        <p:spPr bwMode="auto">
          <a:xfrm>
            <a:off x="457200" y="1316038"/>
            <a:ext cx="11128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400" b="1">
                <a:solidFill>
                  <a:srgbClr val="0000FF"/>
                </a:solidFill>
                <a:latin typeface="Times New Roman" panose="02020603050405020304" pitchFamily="18" charset="0"/>
              </a:rPr>
              <a:t>相变焓</a:t>
            </a:r>
            <a:endParaRPr kumimoji="1" lang="zh-CN" altLang="en-US" sz="2400" b="1">
              <a:solidFill>
                <a:srgbClr val="0000FF"/>
              </a:solidFill>
              <a:latin typeface="隶书" pitchFamily="49" charset="-122"/>
            </a:endParaRPr>
          </a:p>
        </p:txBody>
      </p:sp>
      <p:sp>
        <p:nvSpPr>
          <p:cNvPr id="6" name="Line 5">
            <a:extLst>
              <a:ext uri="{FF2B5EF4-FFF2-40B4-BE49-F238E27FC236}">
                <a16:creationId xmlns:a16="http://schemas.microsoft.com/office/drawing/2014/main" id="{2B280083-3E07-4413-B159-7F75783F1E79}"/>
              </a:ext>
            </a:extLst>
          </p:cNvPr>
          <p:cNvSpPr>
            <a:spLocks noChangeShapeType="1"/>
          </p:cNvSpPr>
          <p:nvPr/>
        </p:nvSpPr>
        <p:spPr bwMode="auto">
          <a:xfrm>
            <a:off x="1909763" y="1565275"/>
            <a:ext cx="6223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Text Box 6">
            <a:extLst>
              <a:ext uri="{FF2B5EF4-FFF2-40B4-BE49-F238E27FC236}">
                <a16:creationId xmlns:a16="http://schemas.microsoft.com/office/drawing/2014/main" id="{4CE753A3-3B07-4440-9851-92357A91CFEF}"/>
              </a:ext>
            </a:extLst>
          </p:cNvPr>
          <p:cNvSpPr txBox="1">
            <a:spLocks noChangeArrowheads="1"/>
          </p:cNvSpPr>
          <p:nvPr/>
        </p:nvSpPr>
        <p:spPr bwMode="auto">
          <a:xfrm>
            <a:off x="2590800" y="1246188"/>
            <a:ext cx="61579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400" b="1" dirty="0">
                <a:latin typeface="Times New Roman" panose="02020603050405020304" pitchFamily="18" charset="0"/>
              </a:rPr>
              <a:t>纯物质的相变是在等温、等压下进行的，所以相变热就是相变焓</a:t>
            </a:r>
            <a:endParaRPr kumimoji="1" lang="zh-CN" altLang="en-US" sz="2400" b="1" dirty="0">
              <a:latin typeface="隶书" pitchFamily="49" charset="-122"/>
            </a:endParaRPr>
          </a:p>
        </p:txBody>
      </p:sp>
      <p:sp>
        <p:nvSpPr>
          <p:cNvPr id="8" name="Text Box 7">
            <a:extLst>
              <a:ext uri="{FF2B5EF4-FFF2-40B4-BE49-F238E27FC236}">
                <a16:creationId xmlns:a16="http://schemas.microsoft.com/office/drawing/2014/main" id="{2B07DB6D-6D60-4B49-91A7-3497F5451227}"/>
              </a:ext>
            </a:extLst>
          </p:cNvPr>
          <p:cNvSpPr txBox="1">
            <a:spLocks noChangeArrowheads="1"/>
          </p:cNvSpPr>
          <p:nvPr/>
        </p:nvSpPr>
        <p:spPr bwMode="auto">
          <a:xfrm>
            <a:off x="542544" y="1998663"/>
            <a:ext cx="803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400" b="1" dirty="0">
                <a:solidFill>
                  <a:srgbClr val="0000FF"/>
                </a:solidFill>
                <a:latin typeface="Times New Roman" panose="02020603050405020304" pitchFamily="18" charset="0"/>
              </a:rPr>
              <a:t>液态</a:t>
            </a:r>
            <a:endParaRPr kumimoji="1" lang="zh-CN" altLang="en-US" sz="2400" b="1" dirty="0">
              <a:solidFill>
                <a:srgbClr val="0000FF"/>
              </a:solidFill>
              <a:latin typeface="隶书" pitchFamily="49" charset="-122"/>
            </a:endParaRPr>
          </a:p>
        </p:txBody>
      </p:sp>
      <p:sp>
        <p:nvSpPr>
          <p:cNvPr id="9" name="Text Box 8">
            <a:extLst>
              <a:ext uri="{FF2B5EF4-FFF2-40B4-BE49-F238E27FC236}">
                <a16:creationId xmlns:a16="http://schemas.microsoft.com/office/drawing/2014/main" id="{0A16910A-EE7E-4876-BAB9-2AC67C8E3264}"/>
              </a:ext>
            </a:extLst>
          </p:cNvPr>
          <p:cNvSpPr txBox="1">
            <a:spLocks noChangeArrowheads="1"/>
          </p:cNvSpPr>
          <p:nvPr/>
        </p:nvSpPr>
        <p:spPr bwMode="auto">
          <a:xfrm>
            <a:off x="2415794" y="2045970"/>
            <a:ext cx="803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400" b="1" dirty="0">
                <a:solidFill>
                  <a:srgbClr val="0000FF"/>
                </a:solidFill>
                <a:latin typeface="Times New Roman" panose="02020603050405020304" pitchFamily="18" charset="0"/>
              </a:rPr>
              <a:t>气态</a:t>
            </a:r>
            <a:endParaRPr kumimoji="1" lang="zh-CN" altLang="en-US" sz="2400" b="1" dirty="0">
              <a:solidFill>
                <a:srgbClr val="0000FF"/>
              </a:solidFill>
              <a:latin typeface="隶书" pitchFamily="49" charset="-122"/>
            </a:endParaRPr>
          </a:p>
        </p:txBody>
      </p:sp>
      <p:sp>
        <p:nvSpPr>
          <p:cNvPr id="10" name="Line 9">
            <a:extLst>
              <a:ext uri="{FF2B5EF4-FFF2-40B4-BE49-F238E27FC236}">
                <a16:creationId xmlns:a16="http://schemas.microsoft.com/office/drawing/2014/main" id="{78E11B00-505F-431D-93FD-DA6AFB44FF9F}"/>
              </a:ext>
            </a:extLst>
          </p:cNvPr>
          <p:cNvSpPr>
            <a:spLocks noChangeShapeType="1"/>
          </p:cNvSpPr>
          <p:nvPr/>
        </p:nvSpPr>
        <p:spPr bwMode="auto">
          <a:xfrm>
            <a:off x="1631950" y="2198624"/>
            <a:ext cx="6985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 name="Text Box 10">
            <a:extLst>
              <a:ext uri="{FF2B5EF4-FFF2-40B4-BE49-F238E27FC236}">
                <a16:creationId xmlns:a16="http://schemas.microsoft.com/office/drawing/2014/main" id="{116F4AE4-99F8-432C-A1F6-4586DC1F4053}"/>
              </a:ext>
            </a:extLst>
          </p:cNvPr>
          <p:cNvSpPr txBox="1">
            <a:spLocks noChangeArrowheads="1"/>
          </p:cNvSpPr>
          <p:nvPr/>
        </p:nvSpPr>
        <p:spPr bwMode="auto">
          <a:xfrm>
            <a:off x="4038600" y="1998663"/>
            <a:ext cx="11128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400" b="1">
                <a:latin typeface="Times New Roman" panose="02020603050405020304" pitchFamily="18" charset="0"/>
              </a:rPr>
              <a:t>蒸发焓</a:t>
            </a:r>
            <a:endParaRPr kumimoji="1" lang="zh-CN" altLang="en-US" sz="2400" b="1">
              <a:latin typeface="隶书" pitchFamily="49" charset="-122"/>
            </a:endParaRPr>
          </a:p>
        </p:txBody>
      </p:sp>
      <p:graphicFrame>
        <p:nvGraphicFramePr>
          <p:cNvPr id="12" name="Object 11">
            <a:extLst>
              <a:ext uri="{FF2B5EF4-FFF2-40B4-BE49-F238E27FC236}">
                <a16:creationId xmlns:a16="http://schemas.microsoft.com/office/drawing/2014/main" id="{0B571A6E-DFC1-48A4-91EF-031355AADBB0}"/>
              </a:ext>
            </a:extLst>
          </p:cNvPr>
          <p:cNvGraphicFramePr>
            <a:graphicFrameLocks noChangeAspect="1"/>
          </p:cNvGraphicFramePr>
          <p:nvPr/>
        </p:nvGraphicFramePr>
        <p:xfrm>
          <a:off x="6316663" y="1958975"/>
          <a:ext cx="1063625" cy="612775"/>
        </p:xfrm>
        <a:graphic>
          <a:graphicData uri="http://schemas.openxmlformats.org/presentationml/2006/ole">
            <mc:AlternateContent xmlns:mc="http://schemas.openxmlformats.org/markup-compatibility/2006">
              <mc:Choice xmlns:v="urn:schemas-microsoft-com:vml" Requires="v">
                <p:oleObj spid="_x0000_s35427" name="Equation" r:id="rId3" imgW="418918" imgH="241195" progId="Equation.DSMT4">
                  <p:embed/>
                </p:oleObj>
              </mc:Choice>
              <mc:Fallback>
                <p:oleObj name="Equation" r:id="rId3" imgW="418918" imgH="241195" progId="Equation.DSMT4">
                  <p:embed/>
                  <p:pic>
                    <p:nvPicPr>
                      <p:cNvPr id="12" name="Object 11">
                        <a:extLst>
                          <a:ext uri="{FF2B5EF4-FFF2-40B4-BE49-F238E27FC236}">
                            <a16:creationId xmlns:a16="http://schemas.microsoft.com/office/drawing/2014/main" id="{0B571A6E-DFC1-48A4-91EF-031355AAD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663" y="1958975"/>
                        <a:ext cx="1063625"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12">
            <a:extLst>
              <a:ext uri="{FF2B5EF4-FFF2-40B4-BE49-F238E27FC236}">
                <a16:creationId xmlns:a16="http://schemas.microsoft.com/office/drawing/2014/main" id="{DDFF020A-7479-4D7D-A549-0FF55B61130D}"/>
              </a:ext>
            </a:extLst>
          </p:cNvPr>
          <p:cNvSpPr txBox="1">
            <a:spLocks noChangeArrowheads="1"/>
          </p:cNvSpPr>
          <p:nvPr/>
        </p:nvSpPr>
        <p:spPr bwMode="auto">
          <a:xfrm>
            <a:off x="552450" y="2625725"/>
            <a:ext cx="803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400" b="1">
                <a:solidFill>
                  <a:srgbClr val="0000FF"/>
                </a:solidFill>
                <a:latin typeface="Times New Roman" panose="02020603050405020304" pitchFamily="18" charset="0"/>
              </a:rPr>
              <a:t>固态</a:t>
            </a:r>
            <a:endParaRPr kumimoji="1" lang="zh-CN" altLang="en-US" sz="2400" b="1">
              <a:solidFill>
                <a:srgbClr val="0000FF"/>
              </a:solidFill>
              <a:latin typeface="隶书" pitchFamily="49" charset="-122"/>
            </a:endParaRPr>
          </a:p>
        </p:txBody>
      </p:sp>
      <p:sp>
        <p:nvSpPr>
          <p:cNvPr id="14" name="Text Box 13">
            <a:extLst>
              <a:ext uri="{FF2B5EF4-FFF2-40B4-BE49-F238E27FC236}">
                <a16:creationId xmlns:a16="http://schemas.microsoft.com/office/drawing/2014/main" id="{FC3DB47F-F54A-4524-88C9-612900137209}"/>
              </a:ext>
            </a:extLst>
          </p:cNvPr>
          <p:cNvSpPr txBox="1">
            <a:spLocks noChangeArrowheads="1"/>
          </p:cNvSpPr>
          <p:nvPr/>
        </p:nvSpPr>
        <p:spPr bwMode="auto">
          <a:xfrm>
            <a:off x="2425700" y="2627313"/>
            <a:ext cx="803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400" b="1">
                <a:solidFill>
                  <a:srgbClr val="0000FF"/>
                </a:solidFill>
                <a:latin typeface="Times New Roman" panose="02020603050405020304" pitchFamily="18" charset="0"/>
              </a:rPr>
              <a:t>液态</a:t>
            </a:r>
            <a:endParaRPr kumimoji="1" lang="zh-CN" altLang="en-US" sz="2400" b="1">
              <a:solidFill>
                <a:srgbClr val="0000FF"/>
              </a:solidFill>
              <a:latin typeface="隶书" pitchFamily="49" charset="-122"/>
            </a:endParaRPr>
          </a:p>
        </p:txBody>
      </p:sp>
      <p:sp>
        <p:nvSpPr>
          <p:cNvPr id="15" name="Line 14">
            <a:extLst>
              <a:ext uri="{FF2B5EF4-FFF2-40B4-BE49-F238E27FC236}">
                <a16:creationId xmlns:a16="http://schemas.microsoft.com/office/drawing/2014/main" id="{8D9A721A-6DE0-4DDB-B649-062EB84DCFB6}"/>
              </a:ext>
            </a:extLst>
          </p:cNvPr>
          <p:cNvSpPr>
            <a:spLocks noChangeShapeType="1"/>
          </p:cNvSpPr>
          <p:nvPr/>
        </p:nvSpPr>
        <p:spPr bwMode="auto">
          <a:xfrm>
            <a:off x="1651000" y="2824163"/>
            <a:ext cx="6985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 name="Text Box 15">
            <a:extLst>
              <a:ext uri="{FF2B5EF4-FFF2-40B4-BE49-F238E27FC236}">
                <a16:creationId xmlns:a16="http://schemas.microsoft.com/office/drawing/2014/main" id="{9DEB0D2C-3FFF-4CDA-AFF8-9DC6961002BC}"/>
              </a:ext>
            </a:extLst>
          </p:cNvPr>
          <p:cNvSpPr txBox="1">
            <a:spLocks noChangeArrowheads="1"/>
          </p:cNvSpPr>
          <p:nvPr/>
        </p:nvSpPr>
        <p:spPr bwMode="auto">
          <a:xfrm>
            <a:off x="4057650" y="2625725"/>
            <a:ext cx="11128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400" b="1">
                <a:latin typeface="Times New Roman" panose="02020603050405020304" pitchFamily="18" charset="0"/>
              </a:rPr>
              <a:t>熔化焓</a:t>
            </a:r>
            <a:endParaRPr kumimoji="1" lang="zh-CN" altLang="en-US" sz="2400" b="1">
              <a:latin typeface="隶书" pitchFamily="49" charset="-122"/>
            </a:endParaRPr>
          </a:p>
        </p:txBody>
      </p:sp>
      <p:graphicFrame>
        <p:nvGraphicFramePr>
          <p:cNvPr id="17" name="Object 16">
            <a:extLst>
              <a:ext uri="{FF2B5EF4-FFF2-40B4-BE49-F238E27FC236}">
                <a16:creationId xmlns:a16="http://schemas.microsoft.com/office/drawing/2014/main" id="{5BC755D8-A9C9-4A57-B8B4-AA2807919726}"/>
              </a:ext>
            </a:extLst>
          </p:cNvPr>
          <p:cNvGraphicFramePr>
            <a:graphicFrameLocks noChangeAspect="1"/>
          </p:cNvGraphicFramePr>
          <p:nvPr/>
        </p:nvGraphicFramePr>
        <p:xfrm>
          <a:off x="6303963" y="2565400"/>
          <a:ext cx="1004887" cy="584200"/>
        </p:xfrm>
        <a:graphic>
          <a:graphicData uri="http://schemas.openxmlformats.org/presentationml/2006/ole">
            <mc:AlternateContent xmlns:mc="http://schemas.openxmlformats.org/markup-compatibility/2006">
              <mc:Choice xmlns:v="urn:schemas-microsoft-com:vml" Requires="v">
                <p:oleObj spid="_x0000_s35428" name="Equation" r:id="rId5" imgW="393529" imgH="228501" progId="Equation.DSMT4">
                  <p:embed/>
                </p:oleObj>
              </mc:Choice>
              <mc:Fallback>
                <p:oleObj name="Equation" r:id="rId5" imgW="393529" imgH="228501" progId="Equation.DSMT4">
                  <p:embed/>
                  <p:pic>
                    <p:nvPicPr>
                      <p:cNvPr id="17" name="Object 16">
                        <a:extLst>
                          <a:ext uri="{FF2B5EF4-FFF2-40B4-BE49-F238E27FC236}">
                            <a16:creationId xmlns:a16="http://schemas.microsoft.com/office/drawing/2014/main" id="{5BC755D8-A9C9-4A57-B8B4-AA28079197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3963" y="2565400"/>
                        <a:ext cx="10048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 Box 17">
            <a:extLst>
              <a:ext uri="{FF2B5EF4-FFF2-40B4-BE49-F238E27FC236}">
                <a16:creationId xmlns:a16="http://schemas.microsoft.com/office/drawing/2014/main" id="{237387DB-1C15-402F-92D8-E1F557248A86}"/>
              </a:ext>
            </a:extLst>
          </p:cNvPr>
          <p:cNvSpPr txBox="1">
            <a:spLocks noChangeArrowheads="1"/>
          </p:cNvSpPr>
          <p:nvPr/>
        </p:nvSpPr>
        <p:spPr bwMode="auto">
          <a:xfrm>
            <a:off x="533400" y="3346450"/>
            <a:ext cx="803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400" b="1">
                <a:solidFill>
                  <a:srgbClr val="0000FF"/>
                </a:solidFill>
                <a:latin typeface="Times New Roman" panose="02020603050405020304" pitchFamily="18" charset="0"/>
              </a:rPr>
              <a:t>固态</a:t>
            </a:r>
            <a:endParaRPr kumimoji="1" lang="zh-CN" altLang="en-US" sz="2400" b="1">
              <a:solidFill>
                <a:srgbClr val="0000FF"/>
              </a:solidFill>
              <a:latin typeface="隶书" pitchFamily="49" charset="-122"/>
            </a:endParaRPr>
          </a:p>
        </p:txBody>
      </p:sp>
      <p:sp>
        <p:nvSpPr>
          <p:cNvPr id="19" name="Text Box 18">
            <a:extLst>
              <a:ext uri="{FF2B5EF4-FFF2-40B4-BE49-F238E27FC236}">
                <a16:creationId xmlns:a16="http://schemas.microsoft.com/office/drawing/2014/main" id="{A84FC5BC-5065-4A97-ACD3-EBF06578FA1F}"/>
              </a:ext>
            </a:extLst>
          </p:cNvPr>
          <p:cNvSpPr txBox="1">
            <a:spLocks noChangeArrowheads="1"/>
          </p:cNvSpPr>
          <p:nvPr/>
        </p:nvSpPr>
        <p:spPr bwMode="auto">
          <a:xfrm>
            <a:off x="2406650" y="3348038"/>
            <a:ext cx="803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400" b="1">
                <a:solidFill>
                  <a:srgbClr val="0000FF"/>
                </a:solidFill>
                <a:latin typeface="Times New Roman" panose="02020603050405020304" pitchFamily="18" charset="0"/>
              </a:rPr>
              <a:t>气态</a:t>
            </a:r>
            <a:endParaRPr kumimoji="1" lang="zh-CN" altLang="en-US" sz="2400" b="1">
              <a:solidFill>
                <a:srgbClr val="0000FF"/>
              </a:solidFill>
              <a:latin typeface="隶书" pitchFamily="49" charset="-122"/>
            </a:endParaRPr>
          </a:p>
        </p:txBody>
      </p:sp>
      <p:sp>
        <p:nvSpPr>
          <p:cNvPr id="20" name="Line 19">
            <a:extLst>
              <a:ext uri="{FF2B5EF4-FFF2-40B4-BE49-F238E27FC236}">
                <a16:creationId xmlns:a16="http://schemas.microsoft.com/office/drawing/2014/main" id="{2BC2087E-1A1C-4495-8AFC-6F756A3B90FD}"/>
              </a:ext>
            </a:extLst>
          </p:cNvPr>
          <p:cNvSpPr>
            <a:spLocks noChangeShapeType="1"/>
          </p:cNvSpPr>
          <p:nvPr/>
        </p:nvSpPr>
        <p:spPr bwMode="auto">
          <a:xfrm>
            <a:off x="1631950" y="3582988"/>
            <a:ext cx="6985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 name="Text Box 20">
            <a:extLst>
              <a:ext uri="{FF2B5EF4-FFF2-40B4-BE49-F238E27FC236}">
                <a16:creationId xmlns:a16="http://schemas.microsoft.com/office/drawing/2014/main" id="{76BC718F-2065-4CDC-B58E-14BC138BB80B}"/>
              </a:ext>
            </a:extLst>
          </p:cNvPr>
          <p:cNvSpPr txBox="1">
            <a:spLocks noChangeArrowheads="1"/>
          </p:cNvSpPr>
          <p:nvPr/>
        </p:nvSpPr>
        <p:spPr bwMode="auto">
          <a:xfrm>
            <a:off x="4038600" y="3346450"/>
            <a:ext cx="11128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400" b="1">
                <a:latin typeface="Times New Roman" panose="02020603050405020304" pitchFamily="18" charset="0"/>
              </a:rPr>
              <a:t>升华焓</a:t>
            </a:r>
            <a:endParaRPr kumimoji="1" lang="zh-CN" altLang="en-US" sz="2400" b="1">
              <a:latin typeface="隶书" pitchFamily="49" charset="-122"/>
            </a:endParaRPr>
          </a:p>
        </p:txBody>
      </p:sp>
      <p:graphicFrame>
        <p:nvGraphicFramePr>
          <p:cNvPr id="22" name="Object 21">
            <a:extLst>
              <a:ext uri="{FF2B5EF4-FFF2-40B4-BE49-F238E27FC236}">
                <a16:creationId xmlns:a16="http://schemas.microsoft.com/office/drawing/2014/main" id="{FD0E724A-6E34-4729-822D-98BD4C78E032}"/>
              </a:ext>
            </a:extLst>
          </p:cNvPr>
          <p:cNvGraphicFramePr>
            <a:graphicFrameLocks noChangeAspect="1"/>
          </p:cNvGraphicFramePr>
          <p:nvPr/>
        </p:nvGraphicFramePr>
        <p:xfrm>
          <a:off x="6248400" y="3286125"/>
          <a:ext cx="1060450" cy="579438"/>
        </p:xfrm>
        <a:graphic>
          <a:graphicData uri="http://schemas.openxmlformats.org/presentationml/2006/ole">
            <mc:AlternateContent xmlns:mc="http://schemas.openxmlformats.org/markup-compatibility/2006">
              <mc:Choice xmlns:v="urn:schemas-microsoft-com:vml" Requires="v">
                <p:oleObj spid="_x0000_s35429" name="Equation" r:id="rId7" imgW="419100" imgH="228600" progId="Equation.DSMT4">
                  <p:embed/>
                </p:oleObj>
              </mc:Choice>
              <mc:Fallback>
                <p:oleObj name="Equation" r:id="rId7" imgW="419100" imgH="228600" progId="Equation.DSMT4">
                  <p:embed/>
                  <p:pic>
                    <p:nvPicPr>
                      <p:cNvPr id="22" name="Object 21">
                        <a:extLst>
                          <a:ext uri="{FF2B5EF4-FFF2-40B4-BE49-F238E27FC236}">
                            <a16:creationId xmlns:a16="http://schemas.microsoft.com/office/drawing/2014/main" id="{FD0E724A-6E34-4729-822D-98BD4C78E0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3286125"/>
                        <a:ext cx="10604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 Box 22">
            <a:extLst>
              <a:ext uri="{FF2B5EF4-FFF2-40B4-BE49-F238E27FC236}">
                <a16:creationId xmlns:a16="http://schemas.microsoft.com/office/drawing/2014/main" id="{4292A448-61D2-4666-A547-E20C155FAC4B}"/>
              </a:ext>
            </a:extLst>
          </p:cNvPr>
          <p:cNvSpPr txBox="1">
            <a:spLocks noChangeArrowheads="1"/>
          </p:cNvSpPr>
          <p:nvPr/>
        </p:nvSpPr>
        <p:spPr bwMode="auto">
          <a:xfrm>
            <a:off x="547688" y="4003675"/>
            <a:ext cx="26590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400" b="1">
                <a:latin typeface="Times New Roman" panose="02020603050405020304" pitchFamily="18" charset="0"/>
              </a:rPr>
              <a:t>相变时的热力学能</a:t>
            </a:r>
            <a:endParaRPr kumimoji="1" lang="zh-CN" altLang="en-US" sz="2400" b="1">
              <a:latin typeface="隶书" pitchFamily="49" charset="-122"/>
            </a:endParaRPr>
          </a:p>
        </p:txBody>
      </p:sp>
      <p:sp>
        <p:nvSpPr>
          <p:cNvPr id="24" name="Text Box 23">
            <a:extLst>
              <a:ext uri="{FF2B5EF4-FFF2-40B4-BE49-F238E27FC236}">
                <a16:creationId xmlns:a16="http://schemas.microsoft.com/office/drawing/2014/main" id="{138AADDE-E243-44DF-808D-1FCCE10BC682}"/>
              </a:ext>
            </a:extLst>
          </p:cNvPr>
          <p:cNvSpPr txBox="1">
            <a:spLocks noChangeArrowheads="1"/>
          </p:cNvSpPr>
          <p:nvPr/>
        </p:nvSpPr>
        <p:spPr bwMode="auto">
          <a:xfrm>
            <a:off x="3730625" y="3975100"/>
            <a:ext cx="31162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400" b="1">
                <a:latin typeface="Times New Roman" panose="02020603050405020304" pitchFamily="18" charset="0"/>
              </a:rPr>
              <a:t>在无气相参与时</a:t>
            </a:r>
            <a:r>
              <a:rPr kumimoji="1" lang="zh-CN" altLang="en-US" sz="2400" b="1">
                <a:latin typeface="Times New Roman" panose="02020603050405020304" pitchFamily="18" charset="0"/>
                <a:ea typeface="隶书" pitchFamily="49" charset="-122"/>
              </a:rPr>
              <a:t> </a:t>
            </a:r>
            <a:endParaRPr kumimoji="1" lang="zh-CN" altLang="en-US" sz="2400" b="1">
              <a:latin typeface="隶书" pitchFamily="49" charset="-122"/>
              <a:ea typeface="隶书" pitchFamily="49" charset="-122"/>
            </a:endParaRPr>
          </a:p>
        </p:txBody>
      </p:sp>
      <p:graphicFrame>
        <p:nvGraphicFramePr>
          <p:cNvPr id="25" name="Object 24">
            <a:extLst>
              <a:ext uri="{FF2B5EF4-FFF2-40B4-BE49-F238E27FC236}">
                <a16:creationId xmlns:a16="http://schemas.microsoft.com/office/drawing/2014/main" id="{064DFB28-79AB-4F5E-ACEF-6E2478734D0E}"/>
              </a:ext>
            </a:extLst>
          </p:cNvPr>
          <p:cNvGraphicFramePr>
            <a:graphicFrameLocks noChangeAspect="1"/>
          </p:cNvGraphicFramePr>
          <p:nvPr/>
        </p:nvGraphicFramePr>
        <p:xfrm>
          <a:off x="1617663" y="4437063"/>
          <a:ext cx="3311525" cy="488950"/>
        </p:xfrm>
        <a:graphic>
          <a:graphicData uri="http://schemas.openxmlformats.org/presentationml/2006/ole">
            <mc:AlternateContent xmlns:mc="http://schemas.openxmlformats.org/markup-compatibility/2006">
              <mc:Choice xmlns:v="urn:schemas-microsoft-com:vml" Requires="v">
                <p:oleObj spid="_x0000_s35430" name="Equation" r:id="rId9" imgW="1459866" imgH="215806" progId="Equation.DSMT4">
                  <p:embed/>
                </p:oleObj>
              </mc:Choice>
              <mc:Fallback>
                <p:oleObj name="Equation" r:id="rId9" imgW="1459866" imgH="215806" progId="Equation.DSMT4">
                  <p:embed/>
                  <p:pic>
                    <p:nvPicPr>
                      <p:cNvPr id="25" name="Object 24">
                        <a:extLst>
                          <a:ext uri="{FF2B5EF4-FFF2-40B4-BE49-F238E27FC236}">
                            <a16:creationId xmlns:a16="http://schemas.microsoft.com/office/drawing/2014/main" id="{064DFB28-79AB-4F5E-ACEF-6E2478734D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7663" y="4437063"/>
                        <a:ext cx="3311525" cy="488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 Box 25">
            <a:extLst>
              <a:ext uri="{FF2B5EF4-FFF2-40B4-BE49-F238E27FC236}">
                <a16:creationId xmlns:a16="http://schemas.microsoft.com/office/drawing/2014/main" id="{5F468F6B-B7B2-4C32-B325-1EDC5FE7B3F1}"/>
              </a:ext>
            </a:extLst>
          </p:cNvPr>
          <p:cNvSpPr txBox="1">
            <a:spLocks noChangeArrowheads="1"/>
          </p:cNvSpPr>
          <p:nvPr/>
        </p:nvSpPr>
        <p:spPr bwMode="auto">
          <a:xfrm>
            <a:off x="184150" y="5000625"/>
            <a:ext cx="25257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80000"/>
              </a:lnSpc>
            </a:pPr>
            <a:r>
              <a:rPr kumimoji="1" lang="zh-CN" altLang="en-US" sz="2400" b="1">
                <a:latin typeface="Times New Roman" panose="02020603050405020304" pitchFamily="18" charset="0"/>
              </a:rPr>
              <a:t>有气相参与时</a:t>
            </a:r>
            <a:r>
              <a:rPr kumimoji="1" lang="zh-CN" altLang="en-US" sz="2400" b="1">
                <a:latin typeface="Times New Roman" panose="02020603050405020304" pitchFamily="18" charset="0"/>
                <a:ea typeface="隶书" pitchFamily="49" charset="-122"/>
              </a:rPr>
              <a:t> </a:t>
            </a:r>
            <a:endParaRPr kumimoji="1" lang="zh-CN" altLang="en-US" sz="2400" b="1">
              <a:latin typeface="隶书" pitchFamily="49" charset="-122"/>
              <a:ea typeface="隶书" pitchFamily="49" charset="-122"/>
            </a:endParaRPr>
          </a:p>
        </p:txBody>
      </p:sp>
      <p:sp>
        <p:nvSpPr>
          <p:cNvPr id="33820" name="Rectangle 29">
            <a:extLst>
              <a:ext uri="{FF2B5EF4-FFF2-40B4-BE49-F238E27FC236}">
                <a16:creationId xmlns:a16="http://schemas.microsoft.com/office/drawing/2014/main" id="{40EE8D29-5689-4618-B8D3-DA61A9372D1B}"/>
              </a:ext>
            </a:extLst>
          </p:cNvPr>
          <p:cNvSpPr>
            <a:spLocks noChangeArrowheads="1"/>
          </p:cNvSpPr>
          <p:nvPr/>
        </p:nvSpPr>
        <p:spPr bwMode="auto">
          <a:xfrm>
            <a:off x="0" y="30797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sz="2400" b="1"/>
          </a:p>
        </p:txBody>
      </p:sp>
      <p:graphicFrame>
        <p:nvGraphicFramePr>
          <p:cNvPr id="28" name="Object 28">
            <a:extLst>
              <a:ext uri="{FF2B5EF4-FFF2-40B4-BE49-F238E27FC236}">
                <a16:creationId xmlns:a16="http://schemas.microsoft.com/office/drawing/2014/main" id="{185DB17B-FF45-4F80-A7DD-EBF542A1C9BC}"/>
              </a:ext>
            </a:extLst>
          </p:cNvPr>
          <p:cNvGraphicFramePr>
            <a:graphicFrameLocks noChangeAspect="1"/>
          </p:cNvGraphicFramePr>
          <p:nvPr/>
        </p:nvGraphicFramePr>
        <p:xfrm>
          <a:off x="755650" y="5286375"/>
          <a:ext cx="4365625" cy="487363"/>
        </p:xfrm>
        <a:graphic>
          <a:graphicData uri="http://schemas.openxmlformats.org/presentationml/2006/ole">
            <mc:AlternateContent xmlns:mc="http://schemas.openxmlformats.org/markup-compatibility/2006">
              <mc:Choice xmlns:v="urn:schemas-microsoft-com:vml" Requires="v">
                <p:oleObj spid="_x0000_s35431" name="Equation" r:id="rId11" imgW="1904174" imgH="215806" progId="Equation.DSMT4">
                  <p:embed/>
                </p:oleObj>
              </mc:Choice>
              <mc:Fallback>
                <p:oleObj name="Equation" r:id="rId11" imgW="1904174" imgH="215806" progId="Equation.DSMT4">
                  <p:embed/>
                  <p:pic>
                    <p:nvPicPr>
                      <p:cNvPr id="28" name="Object 28">
                        <a:extLst>
                          <a:ext uri="{FF2B5EF4-FFF2-40B4-BE49-F238E27FC236}">
                            <a16:creationId xmlns:a16="http://schemas.microsoft.com/office/drawing/2014/main" id="{185DB17B-FF45-4F80-A7DD-EBF542A1C9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650" y="5286375"/>
                        <a:ext cx="43656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30">
            <a:extLst>
              <a:ext uri="{FF2B5EF4-FFF2-40B4-BE49-F238E27FC236}">
                <a16:creationId xmlns:a16="http://schemas.microsoft.com/office/drawing/2014/main" id="{5D1B5251-5588-4961-A55A-EE6B4460615B}"/>
              </a:ext>
            </a:extLst>
          </p:cNvPr>
          <p:cNvGraphicFramePr>
            <a:graphicFrameLocks noChangeAspect="1"/>
          </p:cNvGraphicFramePr>
          <p:nvPr/>
        </p:nvGraphicFramePr>
        <p:xfrm>
          <a:off x="2220913" y="5857875"/>
          <a:ext cx="2678112" cy="544513"/>
        </p:xfrm>
        <a:graphic>
          <a:graphicData uri="http://schemas.openxmlformats.org/presentationml/2006/ole">
            <mc:AlternateContent xmlns:mc="http://schemas.openxmlformats.org/markup-compatibility/2006">
              <mc:Choice xmlns:v="urn:schemas-microsoft-com:vml" Requires="v">
                <p:oleObj spid="_x0000_s35432" name="Equation" r:id="rId13" imgW="1168400" imgH="241300" progId="Equation.DSMT4">
                  <p:embed/>
                </p:oleObj>
              </mc:Choice>
              <mc:Fallback>
                <p:oleObj name="Equation" r:id="rId13" imgW="1168400" imgH="241300" progId="Equation.DSMT4">
                  <p:embed/>
                  <p:pic>
                    <p:nvPicPr>
                      <p:cNvPr id="29" name="Object 30">
                        <a:extLst>
                          <a:ext uri="{FF2B5EF4-FFF2-40B4-BE49-F238E27FC236}">
                            <a16:creationId xmlns:a16="http://schemas.microsoft.com/office/drawing/2014/main" id="{5D1B5251-5588-4961-A55A-EE6B4460615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20913" y="5857875"/>
                        <a:ext cx="267811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31">
            <a:extLst>
              <a:ext uri="{FF2B5EF4-FFF2-40B4-BE49-F238E27FC236}">
                <a16:creationId xmlns:a16="http://schemas.microsoft.com/office/drawing/2014/main" id="{DCBA8C49-326A-4602-8416-A04B930DE029}"/>
              </a:ext>
            </a:extLst>
          </p:cNvPr>
          <p:cNvGraphicFramePr>
            <a:graphicFrameLocks noChangeAspect="1"/>
          </p:cNvGraphicFramePr>
          <p:nvPr/>
        </p:nvGraphicFramePr>
        <p:xfrm>
          <a:off x="4970463" y="5643563"/>
          <a:ext cx="2794000" cy="687387"/>
        </p:xfrm>
        <a:graphic>
          <a:graphicData uri="http://schemas.openxmlformats.org/presentationml/2006/ole">
            <mc:AlternateContent xmlns:mc="http://schemas.openxmlformats.org/markup-compatibility/2006">
              <mc:Choice xmlns:v="urn:schemas-microsoft-com:vml" Requires="v">
                <p:oleObj spid="_x0000_s35433" name="Equation" r:id="rId15" imgW="1218671" imgH="304668" progId="Equation.DSMT4">
                  <p:embed/>
                </p:oleObj>
              </mc:Choice>
              <mc:Fallback>
                <p:oleObj name="Equation" r:id="rId15" imgW="1218671" imgH="304668" progId="Equation.DSMT4">
                  <p:embed/>
                  <p:pic>
                    <p:nvPicPr>
                      <p:cNvPr id="30" name="Object 31">
                        <a:extLst>
                          <a:ext uri="{FF2B5EF4-FFF2-40B4-BE49-F238E27FC236}">
                            <a16:creationId xmlns:a16="http://schemas.microsoft.com/office/drawing/2014/main" id="{DCBA8C49-326A-4602-8416-A04B930DE02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0463" y="5643563"/>
                        <a:ext cx="2794000" cy="687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nodeType="afterGroup">
                            <p:stCondLst>
                              <p:cond delay="500"/>
                            </p:stCondLst>
                            <p:childTnLst>
                              <p:par>
                                <p:cTn id="39" presetID="22" presetClass="entr" presetSubtype="8"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par>
                                <p:cTn id="48" presetID="22" presetClass="entr" presetSubtype="8"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par>
                                <p:cTn id="56" presetID="22" presetClass="entr" presetSubtype="8"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par>
                                <p:cTn id="65" presetID="22" presetClass="entr" presetSubtype="8"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500"/>
                                        <p:tgtEl>
                                          <p:spTgt spid="24"/>
                                        </p:tgtEl>
                                      </p:cBhvr>
                                    </p:animEffect>
                                  </p:childTnLst>
                                </p:cTn>
                              </p:par>
                              <p:par>
                                <p:cTn id="76" presetID="22" presetClass="entr" presetSubtype="8"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left)">
                                      <p:cBhvr>
                                        <p:cTn id="78" dur="500"/>
                                        <p:tgtEl>
                                          <p:spTgt spid="2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left)">
                                      <p:cBhvr>
                                        <p:cTn id="83" dur="500"/>
                                        <p:tgtEl>
                                          <p:spTgt spid="26"/>
                                        </p:tgtEl>
                                      </p:cBhvr>
                                    </p:animEffect>
                                  </p:childTnLst>
                                </p:cTn>
                              </p:par>
                              <p:par>
                                <p:cTn id="84" presetID="22" presetClass="entr" presetSubtype="8" fill="hold"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left)">
                                      <p:cBhvr>
                                        <p:cTn id="86" dur="500"/>
                                        <p:tgtEl>
                                          <p:spTgt spid="28"/>
                                        </p:tgtEl>
                                      </p:cBhvr>
                                    </p:animEffect>
                                  </p:childTnLst>
                                </p:cTn>
                              </p:par>
                              <p:par>
                                <p:cTn id="87" presetID="22" presetClass="entr" presetSubtype="8"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left)">
                                      <p:cBhvr>
                                        <p:cTn id="89" dur="500"/>
                                        <p:tgtEl>
                                          <p:spTgt spid="29"/>
                                        </p:tgtEl>
                                      </p:cBhvr>
                                    </p:animEffect>
                                  </p:childTnLst>
                                </p:cTn>
                              </p:par>
                              <p:par>
                                <p:cTn id="90" presetID="22" presetClass="entr" presetSubtype="8"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8" grpId="0" autoUpdateAnimBg="0"/>
      <p:bldP spid="9" grpId="0" autoUpdateAnimBg="0"/>
      <p:bldP spid="11" grpId="0" autoUpdateAnimBg="0"/>
      <p:bldP spid="13" grpId="0" autoUpdateAnimBg="0"/>
      <p:bldP spid="14" grpId="0" autoUpdateAnimBg="0"/>
      <p:bldP spid="16" grpId="0" autoUpdateAnimBg="0"/>
      <p:bldP spid="18" grpId="0" autoUpdateAnimBg="0"/>
      <p:bldP spid="19" grpId="0" autoUpdateAnimBg="0"/>
      <p:bldP spid="21" grpId="0" autoUpdateAnimBg="0"/>
      <p:bldP spid="23" grpId="0" autoUpdateAnimBg="0"/>
      <p:bldP spid="24" grpId="0" autoUpdateAnimBg="0"/>
      <p:bldP spid="26"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F4838565-AB92-4D5C-AA2A-0DCFC6BCCA61}"/>
              </a:ext>
            </a:extLst>
          </p:cNvPr>
          <p:cNvSpPr>
            <a:spLocks noGrp="1" noChangeArrowheads="1"/>
          </p:cNvSpPr>
          <p:nvPr>
            <p:ph type="title"/>
          </p:nvPr>
        </p:nvSpPr>
        <p:spPr>
          <a:xfrm>
            <a:off x="1331913" y="188913"/>
            <a:ext cx="5113337" cy="633412"/>
          </a:xfrm>
        </p:spPr>
        <p:txBody>
          <a:bodyPr/>
          <a:lstStyle/>
          <a:p>
            <a:pPr eaLnBrk="1" hangingPunct="1"/>
            <a:r>
              <a:rPr lang="zh-CN" altLang="zh-CN" sz="3600" b="1">
                <a:solidFill>
                  <a:schemeClr val="tx1"/>
                </a:solidFill>
                <a:latin typeface="黑体" panose="02010609060101010101" pitchFamily="49" charset="-122"/>
                <a:ea typeface="黑体" panose="02010609060101010101" pitchFamily="49" charset="-122"/>
              </a:rPr>
              <a:t>热力学一定律计算例题</a:t>
            </a:r>
          </a:p>
        </p:txBody>
      </p:sp>
      <p:sp>
        <p:nvSpPr>
          <p:cNvPr id="34820" name="Text Box 3">
            <a:extLst>
              <a:ext uri="{FF2B5EF4-FFF2-40B4-BE49-F238E27FC236}">
                <a16:creationId xmlns:a16="http://schemas.microsoft.com/office/drawing/2014/main" id="{3DAE71DC-5DB7-4183-93BD-9B7F8A82CE03}"/>
              </a:ext>
            </a:extLst>
          </p:cNvPr>
          <p:cNvSpPr txBox="1">
            <a:spLocks noChangeArrowheads="1"/>
          </p:cNvSpPr>
          <p:nvPr/>
        </p:nvSpPr>
        <p:spPr bwMode="auto">
          <a:xfrm>
            <a:off x="304800" y="1338898"/>
            <a:ext cx="8534400" cy="3140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fontAlgn="t">
              <a:spcBef>
                <a:spcPct val="50000"/>
              </a:spcBef>
            </a:pP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[例3】 1.0 mol 乙醇在正常沸点（351K , 101.325KPa）下蒸发成气体，求此过程的</a:t>
            </a:r>
            <a:r>
              <a:rPr lang="zh-CN" altLang="zh-CN" sz="2800" b="1" i="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W</a:t>
            </a: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 </a:t>
            </a:r>
            <a:r>
              <a:rPr lang="zh-CN" altLang="zh-CN" sz="2800" b="1" i="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Q </a:t>
            </a: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 Δ</a:t>
            </a:r>
            <a:r>
              <a:rPr lang="zh-CN" altLang="zh-CN" sz="2800" b="1" i="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U </a:t>
            </a: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 Δ</a:t>
            </a:r>
            <a:r>
              <a:rPr lang="zh-CN" altLang="zh-CN" sz="2800" b="1" i="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H</a:t>
            </a: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a:t>
            </a:r>
          </a:p>
          <a:p>
            <a:pPr algn="just" fontAlgn="t">
              <a:spcBef>
                <a:spcPct val="50000"/>
              </a:spcBef>
            </a:pP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已知乙醇正常沸点下的蒸发热         = 39.49 kJ•mol</a:t>
            </a:r>
            <a:r>
              <a:rPr lang="zh-CN" altLang="zh-CN" sz="2800" b="1" baseline="30000"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-1</a:t>
            </a: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 蒸汽的密度为ρ= 1.647 g•dm</a:t>
            </a:r>
            <a:r>
              <a:rPr lang="zh-CN" altLang="zh-CN" sz="2800" b="1" baseline="30000"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-3</a:t>
            </a: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。乙醇 </a:t>
            </a:r>
            <a:r>
              <a:rPr lang="zh-CN" altLang="zh-CN" sz="2800" b="1" i="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M</a:t>
            </a: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r= 46.0 g•mol</a:t>
            </a:r>
            <a:r>
              <a:rPr lang="zh-CN" altLang="zh-CN" sz="2800" b="1" baseline="30000" dirty="0">
                <a:latin typeface="Times New Roman" panose="02020603050405020304" pitchFamily="18" charset="0"/>
                <a:ea typeface="华文中宋" panose="02010600040101010101" pitchFamily="2" charset="-122"/>
                <a:cs typeface="Times New Roman" panose="02020603050405020304" pitchFamily="18" charset="0"/>
              </a:rPr>
              <a:t>-1</a:t>
            </a:r>
            <a:r>
              <a:rPr lang="en-US" altLang="zh-CN" sz="2800" b="1" dirty="0">
                <a:latin typeface="Times New Roman" panose="02020603050405020304" pitchFamily="18" charset="0"/>
                <a:ea typeface="华文中宋" panose="02010600040101010101" pitchFamily="2" charset="-122"/>
                <a:cs typeface="Times New Roman" panose="02020603050405020304" pitchFamily="18" charset="0"/>
              </a:rPr>
              <a:t>)</a:t>
            </a:r>
            <a:endPar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endParaRPr>
          </a:p>
          <a:p>
            <a:pPr algn="just" fontAlgn="t">
              <a:spcBef>
                <a:spcPct val="50000"/>
              </a:spcBef>
            </a:pPr>
            <a:endPar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endParaRPr>
          </a:p>
          <a:p>
            <a:pPr algn="just" fontAlgn="t">
              <a:spcBef>
                <a:spcPct val="50000"/>
              </a:spcBef>
            </a:pPr>
            <a:r>
              <a:rPr lang="zh-CN" altLang="zh-CN" sz="2000" b="1" dirty="0">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b="1" dirty="0">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4821" name="Rectangle 4">
            <a:extLst>
              <a:ext uri="{FF2B5EF4-FFF2-40B4-BE49-F238E27FC236}">
                <a16:creationId xmlns:a16="http://schemas.microsoft.com/office/drawing/2014/main" id="{6AD00828-95FB-4A6E-A079-CD4B61F35AEA}"/>
              </a:ext>
            </a:extLst>
          </p:cNvPr>
          <p:cNvSpPr>
            <a:spLocks noChangeArrowheads="1"/>
          </p:cNvSpPr>
          <p:nvPr/>
        </p:nvSpPr>
        <p:spPr bwMode="auto">
          <a:xfrm>
            <a:off x="4400550" y="333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a:p>
        </p:txBody>
      </p:sp>
      <p:graphicFrame>
        <p:nvGraphicFramePr>
          <p:cNvPr id="34818" name="Object 5">
            <a:extLst>
              <a:ext uri="{FF2B5EF4-FFF2-40B4-BE49-F238E27FC236}">
                <a16:creationId xmlns:a16="http://schemas.microsoft.com/office/drawing/2014/main" id="{A9657BD7-E7AD-470A-BDB5-2F8CDD1565F4}"/>
              </a:ext>
            </a:extLst>
          </p:cNvPr>
          <p:cNvGraphicFramePr>
            <a:graphicFrameLocks noChangeAspect="1"/>
          </p:cNvGraphicFramePr>
          <p:nvPr>
            <p:extLst>
              <p:ext uri="{D42A27DB-BD31-4B8C-83A1-F6EECF244321}">
                <p14:modId xmlns:p14="http://schemas.microsoft.com/office/powerpoint/2010/main" val="3642118717"/>
              </p:ext>
            </p:extLst>
          </p:nvPr>
        </p:nvGraphicFramePr>
        <p:xfrm>
          <a:off x="4946650" y="2285048"/>
          <a:ext cx="1081087" cy="647700"/>
        </p:xfrm>
        <a:graphic>
          <a:graphicData uri="http://schemas.openxmlformats.org/presentationml/2006/ole">
            <mc:AlternateContent xmlns:mc="http://schemas.openxmlformats.org/markup-compatibility/2006">
              <mc:Choice xmlns:v="urn:schemas-microsoft-com:vml" Requires="v">
                <p:oleObj spid="_x0000_s35929" r:id="rId3" imgW="407601" imgH="229414" progId="Equation.3">
                  <p:embed/>
                </p:oleObj>
              </mc:Choice>
              <mc:Fallback>
                <p:oleObj r:id="rId3" imgW="407601" imgH="229414" progId="Equation.3">
                  <p:embed/>
                  <p:pic>
                    <p:nvPicPr>
                      <p:cNvPr id="34818" name="Object 5">
                        <a:extLst>
                          <a:ext uri="{FF2B5EF4-FFF2-40B4-BE49-F238E27FC236}">
                            <a16:creationId xmlns:a16="http://schemas.microsoft.com/office/drawing/2014/main" id="{A9657BD7-E7AD-470A-BDB5-2F8CDD1565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650" y="2285048"/>
                        <a:ext cx="1081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矩形 5">
            <a:extLst>
              <a:ext uri="{FF2B5EF4-FFF2-40B4-BE49-F238E27FC236}">
                <a16:creationId xmlns:a16="http://schemas.microsoft.com/office/drawing/2014/main" id="{9111F56A-B383-4475-9989-14894F3A778F}"/>
              </a:ext>
            </a:extLst>
          </p:cNvPr>
          <p:cNvSpPr>
            <a:spLocks noChangeArrowheads="1"/>
          </p:cNvSpPr>
          <p:nvPr/>
        </p:nvSpPr>
        <p:spPr bwMode="auto">
          <a:xfrm>
            <a:off x="598106" y="3847529"/>
            <a:ext cx="75009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fontAlgn="t">
              <a:spcBef>
                <a:spcPct val="50000"/>
              </a:spcBef>
            </a:pPr>
            <a:r>
              <a:rPr lang="zh-CN" altLang="zh-CN" sz="2800" b="1" dirty="0">
                <a:latin typeface="Times New Roman" panose="02020603050405020304" pitchFamily="18" charset="0"/>
                <a:ea typeface="华文中宋" panose="02010600040101010101" pitchFamily="2" charset="-122"/>
                <a:cs typeface="Times New Roman" panose="02020603050405020304" pitchFamily="18" charset="0"/>
              </a:rPr>
              <a:t>解：因为此过程为乙醇正常沸点下的相变过程(等温351K、等压 </a:t>
            </a: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101.325KPa</a:t>
            </a:r>
            <a:r>
              <a:rPr lang="zh-CN" altLang="zh-CN" sz="2800" b="1" dirty="0">
                <a:latin typeface="Times New Roman" panose="02020603050405020304" pitchFamily="18" charset="0"/>
                <a:ea typeface="华文中宋" panose="02010600040101010101" pitchFamily="2" charset="-122"/>
                <a:cs typeface="Times New Roman" panose="02020603050405020304" pitchFamily="18" charset="0"/>
              </a:rPr>
              <a:t>）,即为可逆相变过程.</a:t>
            </a:r>
          </a:p>
          <a:p>
            <a:pPr algn="just" fontAlgn="t">
              <a:spcBef>
                <a:spcPct val="50000"/>
              </a:spcBef>
            </a:pPr>
            <a:r>
              <a:rPr lang="zh-CN" altLang="zh-CN" sz="2800" b="1" dirty="0">
                <a:latin typeface="Times New Roman" panose="02020603050405020304" pitchFamily="18" charset="0"/>
                <a:ea typeface="华文中宋" panose="02010600040101010101" pitchFamily="2" charset="-122"/>
                <a:cs typeface="Times New Roman" panose="02020603050405020304" pitchFamily="18" charset="0"/>
              </a:rPr>
              <a:t>                 C</a:t>
            </a:r>
            <a:r>
              <a:rPr lang="zh-CN" altLang="zh-CN" sz="2800"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800" b="1" dirty="0">
                <a:latin typeface="Times New Roman" panose="02020603050405020304" pitchFamily="18" charset="0"/>
                <a:ea typeface="华文中宋" panose="02010600040101010101" pitchFamily="2" charset="-122"/>
                <a:cs typeface="Times New Roman" panose="02020603050405020304" pitchFamily="18" charset="0"/>
              </a:rPr>
              <a:t>H</a:t>
            </a:r>
            <a:r>
              <a:rPr lang="zh-CN" altLang="zh-CN" sz="2800" b="1" baseline="-30000" dirty="0">
                <a:latin typeface="Times New Roman" panose="02020603050405020304" pitchFamily="18" charset="0"/>
                <a:ea typeface="华文中宋" panose="02010600040101010101" pitchFamily="2" charset="-122"/>
                <a:cs typeface="Times New Roman" panose="02020603050405020304" pitchFamily="18" charset="0"/>
              </a:rPr>
              <a:t>5</a:t>
            </a:r>
            <a:r>
              <a:rPr lang="zh-CN" altLang="zh-CN" sz="2800" b="1" dirty="0">
                <a:latin typeface="Times New Roman" panose="02020603050405020304" pitchFamily="18" charset="0"/>
                <a:ea typeface="华文中宋" panose="02010600040101010101" pitchFamily="2" charset="-122"/>
                <a:cs typeface="Times New Roman" panose="02020603050405020304" pitchFamily="18" charset="0"/>
              </a:rPr>
              <a:t>OH (l) == C</a:t>
            </a:r>
            <a:r>
              <a:rPr lang="zh-CN" altLang="zh-CN" sz="2800"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800" b="1" dirty="0">
                <a:latin typeface="Times New Roman" panose="02020603050405020304" pitchFamily="18" charset="0"/>
                <a:ea typeface="华文中宋" panose="02010600040101010101" pitchFamily="2" charset="-122"/>
                <a:cs typeface="Times New Roman" panose="02020603050405020304" pitchFamily="18" charset="0"/>
              </a:rPr>
              <a:t>H</a:t>
            </a:r>
            <a:r>
              <a:rPr lang="zh-CN" altLang="zh-CN" sz="2800" b="1" baseline="-30000" dirty="0">
                <a:latin typeface="Times New Roman" panose="02020603050405020304" pitchFamily="18" charset="0"/>
                <a:ea typeface="华文中宋" panose="02010600040101010101" pitchFamily="2" charset="-122"/>
                <a:cs typeface="Times New Roman" panose="02020603050405020304" pitchFamily="18" charset="0"/>
              </a:rPr>
              <a:t>5</a:t>
            </a:r>
            <a:r>
              <a:rPr lang="zh-CN" altLang="zh-CN" sz="2800" b="1" dirty="0">
                <a:latin typeface="Times New Roman" panose="02020603050405020304" pitchFamily="18" charset="0"/>
                <a:ea typeface="华文中宋" panose="02010600040101010101" pitchFamily="2" charset="-122"/>
                <a:cs typeface="Times New Roman" panose="02020603050405020304" pitchFamily="18" charset="0"/>
              </a:rPr>
              <a:t>OH (g)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178D481C-F770-4007-92C7-FDBA06C6765A}"/>
              </a:ext>
            </a:extLst>
          </p:cNvPr>
          <p:cNvSpPr>
            <a:spLocks noGrp="1" noChangeArrowheads="1"/>
          </p:cNvSpPr>
          <p:nvPr>
            <p:ph type="body" idx="1"/>
          </p:nvPr>
        </p:nvSpPr>
        <p:spPr>
          <a:xfrm>
            <a:off x="731520" y="2530475"/>
            <a:ext cx="8229600" cy="4784725"/>
          </a:xfrm>
        </p:spPr>
        <p:txBody>
          <a:bodyPr>
            <a:noAutofit/>
          </a:bodyPr>
          <a:lstStyle/>
          <a:p>
            <a:pPr eaLnBrk="1" hangingPunct="1">
              <a:lnSpc>
                <a:spcPct val="90000"/>
              </a:lnSpc>
              <a:buFontTx/>
              <a:buNone/>
            </a:pP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等压过程 </a:t>
            </a:r>
            <a:r>
              <a:rPr lang="zh-CN" altLang="zh-CN" sz="2000" b="1" i="1" dirty="0">
                <a:latin typeface="Times New Roman" panose="02020603050405020304" pitchFamily="18" charset="0"/>
                <a:ea typeface="黑体" panose="02010609060101010101" pitchFamily="49" charset="-122"/>
                <a:cs typeface="Times New Roman" panose="02020603050405020304" pitchFamily="18" charset="0"/>
              </a:rPr>
              <a:t>W＝ -P</a:t>
            </a:r>
            <a:r>
              <a:rPr lang="zh-CN" altLang="zh-CN" sz="2000" b="1" baseline="-25000" dirty="0">
                <a:latin typeface="Times New Roman" panose="02020603050405020304" pitchFamily="18" charset="0"/>
                <a:ea typeface="黑体" panose="02010609060101010101" pitchFamily="49" charset="-122"/>
                <a:cs typeface="Times New Roman" panose="02020603050405020304" pitchFamily="18" charset="0"/>
              </a:rPr>
              <a:t>e </a:t>
            </a:r>
            <a:r>
              <a:rPr lang="zh-CN" altLang="zh-CN" sz="2000" b="1" i="1" dirty="0" smtClean="0">
                <a:latin typeface="Times New Roman" panose="02020603050405020304" pitchFamily="18" charset="0"/>
                <a:ea typeface="黑体" panose="02010609060101010101" pitchFamily="49" charset="-122"/>
                <a:cs typeface="Times New Roman" panose="02020603050405020304" pitchFamily="18" charset="0"/>
              </a:rPr>
              <a:t>d</a:t>
            </a:r>
            <a:r>
              <a:rPr lang="en-US" altLang="zh-CN" sz="2000" b="1" i="1" dirty="0" smtClean="0">
                <a:latin typeface="Times New Roman" panose="02020603050405020304" pitchFamily="18" charset="0"/>
                <a:ea typeface="黑体" panose="02010609060101010101" pitchFamily="49" charset="-122"/>
                <a:cs typeface="Times New Roman" panose="02020603050405020304" pitchFamily="18" charset="0"/>
              </a:rPr>
              <a:t>V</a:t>
            </a:r>
            <a:r>
              <a:rPr lang="zh-CN" altLang="zh-CN" sz="2000" b="1" i="1"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zh-CN" sz="2000" b="1" i="1" dirty="0">
                <a:latin typeface="Times New Roman" panose="02020603050405020304" pitchFamily="18" charset="0"/>
                <a:ea typeface="黑体" panose="02010609060101010101" pitchFamily="49" charset="-122"/>
                <a:cs typeface="Times New Roman" panose="02020603050405020304" pitchFamily="18" charset="0"/>
              </a:rPr>
              <a:t>=－ p </a:t>
            </a: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b="1" i="1" dirty="0">
                <a:latin typeface="Times New Roman" panose="02020603050405020304" pitchFamily="18" charset="0"/>
                <a:ea typeface="黑体" panose="02010609060101010101" pitchFamily="49" charset="-122"/>
                <a:cs typeface="Times New Roman" panose="02020603050405020304" pitchFamily="18" charset="0"/>
              </a:rPr>
              <a:t>V</a:t>
            </a:r>
            <a:r>
              <a:rPr lang="zh-CN" altLang="zh-CN" sz="2000" b="1"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 - </a:t>
            </a:r>
            <a:r>
              <a:rPr lang="zh-CN" altLang="zh-CN" sz="2000" b="1" i="1" dirty="0">
                <a:latin typeface="Times New Roman" panose="02020603050405020304" pitchFamily="18" charset="0"/>
                <a:ea typeface="黑体" panose="02010609060101010101" pitchFamily="49" charset="-122"/>
                <a:cs typeface="Times New Roman" panose="02020603050405020304" pitchFamily="18" charset="0"/>
              </a:rPr>
              <a:t>V</a:t>
            </a:r>
            <a:r>
              <a:rPr lang="zh-CN" altLang="zh-CN" sz="2000" b="1"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 ≈ －</a:t>
            </a:r>
            <a:r>
              <a:rPr lang="zh-CN" altLang="zh-CN" sz="2000" b="1" i="1" dirty="0">
                <a:latin typeface="Times New Roman" panose="02020603050405020304" pitchFamily="18" charset="0"/>
                <a:ea typeface="黑体" panose="02010609060101010101" pitchFamily="49" charset="-122"/>
                <a:cs typeface="Times New Roman" panose="02020603050405020304" pitchFamily="18" charset="0"/>
              </a:rPr>
              <a:t>p V</a:t>
            </a:r>
            <a:r>
              <a:rPr lang="zh-CN" altLang="zh-CN" sz="2000" b="1"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 ；</a:t>
            </a:r>
          </a:p>
          <a:p>
            <a:pPr eaLnBrk="1" hangingPunct="1">
              <a:lnSpc>
                <a:spcPct val="90000"/>
              </a:lnSpc>
              <a:buFontTx/>
              <a:buNone/>
            </a:pP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因为:  </a:t>
            </a:r>
            <a:r>
              <a:rPr lang="zh-CN" altLang="zh-CN" sz="20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乙醇 </a:t>
            </a:r>
            <a:r>
              <a:rPr lang="zh-CN" altLang="zh-CN" sz="2000" b="1" i="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M</a:t>
            </a:r>
            <a:r>
              <a:rPr lang="zh-CN" altLang="zh-CN" sz="20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r= 46.0 g•mol</a:t>
            </a:r>
            <a:r>
              <a:rPr lang="zh-CN" altLang="zh-CN" sz="2000" b="1" baseline="30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0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p>
          <a:p>
            <a:pPr eaLnBrk="1" hangingPunct="1">
              <a:lnSpc>
                <a:spcPct val="90000"/>
              </a:lnSpc>
              <a:buFontTx/>
              <a:buNone/>
            </a:pPr>
            <a:r>
              <a:rPr lang="zh-CN" altLang="zh-CN" sz="20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蒸汽的密度为ρ= 1.647 g•dm</a:t>
            </a:r>
            <a:r>
              <a:rPr lang="zh-CN" altLang="zh-CN" sz="2000" b="1" baseline="300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0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p>
          <a:p>
            <a:pPr eaLnBrk="1" hangingPunct="1">
              <a:lnSpc>
                <a:spcPct val="90000"/>
              </a:lnSpc>
              <a:buFontTx/>
              <a:buNone/>
            </a:pP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 所以:1.0 mol蒸汽的体积  </a:t>
            </a:r>
          </a:p>
          <a:p>
            <a:pPr eaLnBrk="1" hangingPunct="1">
              <a:lnSpc>
                <a:spcPct val="90000"/>
              </a:lnSpc>
              <a:buFontTx/>
              <a:buNone/>
            </a:pPr>
            <a:r>
              <a:rPr lang="zh-CN" altLang="zh-CN" sz="2000" b="1" i="1" dirty="0">
                <a:latin typeface="Times New Roman" panose="02020603050405020304" pitchFamily="18" charset="0"/>
                <a:ea typeface="黑体" panose="02010609060101010101" pitchFamily="49" charset="-122"/>
                <a:cs typeface="Times New Roman" panose="02020603050405020304" pitchFamily="18" charset="0"/>
              </a:rPr>
              <a:t>         V</a:t>
            </a:r>
            <a:r>
              <a:rPr lang="zh-CN" altLang="zh-CN" sz="2000" b="1"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 = 46.0 / 1.647 = 27.93 dm</a:t>
            </a:r>
            <a:r>
              <a:rPr lang="zh-CN" altLang="zh-CN" sz="2000" b="1" baseline="30000" dirty="0">
                <a:latin typeface="Times New Roman" panose="02020603050405020304" pitchFamily="18" charset="0"/>
                <a:ea typeface="黑体" panose="02010609060101010101" pitchFamily="49" charset="-122"/>
                <a:cs typeface="Times New Roman" panose="02020603050405020304" pitchFamily="18" charset="0"/>
              </a:rPr>
              <a:t>3</a:t>
            </a:r>
          </a:p>
          <a:p>
            <a:pPr eaLnBrk="1" hangingPunct="1">
              <a:lnSpc>
                <a:spcPct val="90000"/>
              </a:lnSpc>
              <a:buFontTx/>
              <a:buNone/>
            </a:pP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000" b="1" i="1" dirty="0">
                <a:latin typeface="Times New Roman" panose="02020603050405020304" pitchFamily="18" charset="0"/>
                <a:ea typeface="黑体" panose="02010609060101010101" pitchFamily="49" charset="-122"/>
                <a:cs typeface="Times New Roman" panose="02020603050405020304" pitchFamily="18" charset="0"/>
              </a:rPr>
              <a:t>W = - </a:t>
            </a: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101.325×27.93 / 1000</a:t>
            </a:r>
          </a:p>
          <a:p>
            <a:pPr eaLnBrk="1" hangingPunct="1">
              <a:lnSpc>
                <a:spcPct val="90000"/>
              </a:lnSpc>
              <a:buFontTx/>
              <a:buNone/>
            </a:pP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             =－2.830 kJ</a:t>
            </a:r>
          </a:p>
          <a:p>
            <a:pPr eaLnBrk="1" hangingPunct="1">
              <a:lnSpc>
                <a:spcPct val="90000"/>
              </a:lnSpc>
              <a:buFontTx/>
              <a:buNone/>
            </a:pPr>
            <a:r>
              <a:rPr lang="zh-CN" altLang="zh-CN" sz="2000" b="1" i="1" dirty="0">
                <a:latin typeface="Times New Roman" panose="02020603050405020304" pitchFamily="18" charset="0"/>
                <a:ea typeface="黑体" panose="02010609060101010101" pitchFamily="49" charset="-122"/>
                <a:cs typeface="Times New Roman" panose="02020603050405020304" pitchFamily="18" charset="0"/>
              </a:rPr>
              <a:t>         Q  = </a:t>
            </a: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 39.49 kJ•mol</a:t>
            </a:r>
            <a:r>
              <a:rPr lang="zh-CN" altLang="zh-CN" sz="2000" b="1" baseline="30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     </a:t>
            </a:r>
          </a:p>
          <a:p>
            <a:pPr eaLnBrk="1" hangingPunct="1">
              <a:lnSpc>
                <a:spcPct val="90000"/>
              </a:lnSpc>
              <a:buFontTx/>
              <a:buNone/>
            </a:pP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       Δ</a:t>
            </a:r>
            <a:r>
              <a:rPr lang="zh-CN" altLang="zh-CN" sz="2000" b="1" i="1" dirty="0">
                <a:latin typeface="Times New Roman" panose="02020603050405020304" pitchFamily="18" charset="0"/>
                <a:ea typeface="黑体" panose="02010609060101010101" pitchFamily="49" charset="-122"/>
                <a:cs typeface="Times New Roman" panose="02020603050405020304" pitchFamily="18" charset="0"/>
              </a:rPr>
              <a:t>U </a:t>
            </a: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000" b="1" i="1" dirty="0">
                <a:latin typeface="Times New Roman" panose="02020603050405020304" pitchFamily="18" charset="0"/>
                <a:ea typeface="黑体" panose="02010609060101010101" pitchFamily="49" charset="-122"/>
                <a:cs typeface="Times New Roman" panose="02020603050405020304" pitchFamily="18" charset="0"/>
              </a:rPr>
              <a:t>Q + W</a:t>
            </a: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 = 36.7 kJ</a:t>
            </a:r>
          </a:p>
          <a:p>
            <a:pPr eaLnBrk="1" hangingPunct="1">
              <a:lnSpc>
                <a:spcPct val="90000"/>
              </a:lnSpc>
              <a:buFontTx/>
              <a:buNone/>
            </a:pP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       Δ</a:t>
            </a:r>
            <a:r>
              <a:rPr lang="zh-CN" altLang="zh-CN" sz="2000" b="1" i="1" dirty="0">
                <a:latin typeface="Times New Roman" panose="02020603050405020304" pitchFamily="18" charset="0"/>
                <a:ea typeface="黑体" panose="02010609060101010101" pitchFamily="49" charset="-122"/>
                <a:cs typeface="Times New Roman" panose="02020603050405020304" pitchFamily="18" charset="0"/>
              </a:rPr>
              <a:t>H</a:t>
            </a: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 = </a:t>
            </a:r>
            <a:r>
              <a:rPr lang="zh-CN" altLang="zh-CN" sz="2000" b="1" i="1" dirty="0">
                <a:latin typeface="Times New Roman" panose="02020603050405020304" pitchFamily="18" charset="0"/>
                <a:ea typeface="黑体" panose="02010609060101010101" pitchFamily="49" charset="-122"/>
                <a:cs typeface="Times New Roman" panose="02020603050405020304" pitchFamily="18" charset="0"/>
              </a:rPr>
              <a:t>Q</a:t>
            </a:r>
            <a:r>
              <a:rPr lang="zh-CN" altLang="zh-CN" sz="2000" b="1" baseline="-25000" dirty="0">
                <a:latin typeface="Times New Roman" panose="02020603050405020304" pitchFamily="18" charset="0"/>
                <a:ea typeface="黑体" panose="02010609060101010101" pitchFamily="49" charset="-122"/>
                <a:cs typeface="Times New Roman" panose="02020603050405020304" pitchFamily="18" charset="0"/>
              </a:rPr>
              <a:t>p</a:t>
            </a:r>
            <a:r>
              <a:rPr lang="zh-CN" altLang="zh-CN" sz="2000" b="1" dirty="0">
                <a:latin typeface="Times New Roman" panose="02020603050405020304" pitchFamily="18" charset="0"/>
                <a:ea typeface="黑体" panose="02010609060101010101" pitchFamily="49" charset="-122"/>
                <a:cs typeface="Times New Roman" panose="02020603050405020304" pitchFamily="18" charset="0"/>
              </a:rPr>
              <a:t>= 39.49 kJ</a:t>
            </a:r>
          </a:p>
        </p:txBody>
      </p:sp>
      <p:sp>
        <p:nvSpPr>
          <p:cNvPr id="66563" name="Rectangle 3">
            <a:extLst>
              <a:ext uri="{FF2B5EF4-FFF2-40B4-BE49-F238E27FC236}">
                <a16:creationId xmlns:a16="http://schemas.microsoft.com/office/drawing/2014/main" id="{C86BC762-067C-4C88-9C30-05D1080C898F}"/>
              </a:ext>
            </a:extLst>
          </p:cNvPr>
          <p:cNvSpPr>
            <a:spLocks noGrp="1" noChangeArrowheads="1"/>
          </p:cNvSpPr>
          <p:nvPr>
            <p:ph type="title"/>
          </p:nvPr>
        </p:nvSpPr>
        <p:spPr>
          <a:xfrm>
            <a:off x="1331913" y="188913"/>
            <a:ext cx="5113337" cy="633412"/>
          </a:xfrm>
          <a:noFill/>
        </p:spPr>
        <p:txBody>
          <a:bodyPr/>
          <a:lstStyle/>
          <a:p>
            <a:pPr eaLnBrk="1" hangingPunct="1"/>
            <a:r>
              <a:rPr lang="zh-CN" altLang="zh-CN" sz="3600" b="1">
                <a:latin typeface="Times New Roman" panose="02020603050405020304" pitchFamily="18" charset="0"/>
                <a:ea typeface="黑体" panose="02010609060101010101" pitchFamily="49" charset="-122"/>
                <a:cs typeface="Times New Roman" panose="02020603050405020304" pitchFamily="18" charset="0"/>
              </a:rPr>
              <a:t>热力学一定律计算例题</a:t>
            </a:r>
          </a:p>
        </p:txBody>
      </p:sp>
      <p:sp>
        <p:nvSpPr>
          <p:cNvPr id="2" name="矩形 1"/>
          <p:cNvSpPr/>
          <p:nvPr/>
        </p:nvSpPr>
        <p:spPr>
          <a:xfrm>
            <a:off x="2157830" y="1177790"/>
            <a:ext cx="4352474" cy="369332"/>
          </a:xfrm>
          <a:prstGeom prst="rect">
            <a:avLst/>
          </a:prstGeom>
        </p:spPr>
        <p:txBody>
          <a:bodyPr wrap="none">
            <a:spAutoFit/>
          </a:bodyPr>
          <a:lstStyle/>
          <a:p>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 C</a:t>
            </a:r>
            <a:r>
              <a:rPr lang="zh-CN" altLang="zh-CN"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H</a:t>
            </a:r>
            <a:r>
              <a:rPr lang="zh-CN" altLang="zh-CN" b="1" baseline="-30000" dirty="0">
                <a:latin typeface="Times New Roman" panose="02020603050405020304" pitchFamily="18" charset="0"/>
                <a:ea typeface="华文中宋" panose="02010600040101010101" pitchFamily="2" charset="-122"/>
                <a:cs typeface="Times New Roman" panose="02020603050405020304" pitchFamily="18" charset="0"/>
              </a:rPr>
              <a:t>5</a:t>
            </a:r>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OH (l) </a:t>
            </a:r>
            <a:r>
              <a:rPr lang="en-US" altLang="zh-CN" b="1" dirty="0" smtClean="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b="1" dirty="0" smtClean="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C</a:t>
            </a:r>
            <a:r>
              <a:rPr lang="zh-CN" altLang="zh-CN" b="1" baseline="-30000" dirty="0">
                <a:latin typeface="Times New Roman" panose="02020603050405020304" pitchFamily="18" charset="0"/>
                <a:ea typeface="华文中宋" panose="02010600040101010101" pitchFamily="2" charset="-122"/>
                <a:cs typeface="Times New Roman" panose="02020603050405020304" pitchFamily="18" charset="0"/>
              </a:rPr>
              <a:t>2</a:t>
            </a:r>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H</a:t>
            </a:r>
            <a:r>
              <a:rPr lang="zh-CN" altLang="zh-CN" b="1" baseline="-30000" dirty="0">
                <a:latin typeface="Times New Roman" panose="02020603050405020304" pitchFamily="18" charset="0"/>
                <a:ea typeface="华文中宋" panose="02010600040101010101" pitchFamily="2" charset="-122"/>
                <a:cs typeface="Times New Roman" panose="02020603050405020304" pitchFamily="18" charset="0"/>
              </a:rPr>
              <a:t>5</a:t>
            </a:r>
            <a:r>
              <a:rPr lang="zh-CN" altLang="zh-CN" b="1" dirty="0">
                <a:latin typeface="Times New Roman" panose="02020603050405020304" pitchFamily="18" charset="0"/>
                <a:ea typeface="华文中宋" panose="02010600040101010101" pitchFamily="2" charset="-122"/>
                <a:cs typeface="Times New Roman" panose="02020603050405020304" pitchFamily="18" charset="0"/>
              </a:rPr>
              <a:t>OH (g) </a:t>
            </a:r>
            <a:endParaRPr lang="zh-CN" altLang="en-US" dirty="0"/>
          </a:p>
        </p:txBody>
      </p:sp>
      <p:sp>
        <p:nvSpPr>
          <p:cNvPr id="3" name="右箭头 2"/>
          <p:cNvSpPr/>
          <p:nvPr/>
        </p:nvSpPr>
        <p:spPr>
          <a:xfrm>
            <a:off x="3877056" y="1271016"/>
            <a:ext cx="877824"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58414" y="1644134"/>
            <a:ext cx="1200008" cy="369332"/>
          </a:xfrm>
          <a:prstGeom prst="rect">
            <a:avLst/>
          </a:prstGeom>
        </p:spPr>
        <p:txBody>
          <a:bodyPr wrap="none">
            <a:spAutoFit/>
          </a:bodyPr>
          <a:lstStyle/>
          <a:p>
            <a:r>
              <a:rPr lang="en-US" altLang="zh-CN" b="1" i="1" dirty="0" smtClean="0">
                <a:latin typeface="Times New Roman" panose="02020603050405020304" pitchFamily="18" charset="0"/>
                <a:ea typeface="华文中宋" panose="02010600040101010101" pitchFamily="2" charset="-122"/>
                <a:cs typeface="Times New Roman" panose="02020603050405020304" pitchFamily="18" charset="0"/>
              </a:rPr>
              <a:t>P</a:t>
            </a:r>
            <a:r>
              <a:rPr lang="zh-CN" altLang="en-US" b="1" i="1" dirty="0" smtClean="0">
                <a:latin typeface="Times New Roman" panose="02020603050405020304" pitchFamily="18" charset="0"/>
                <a:ea typeface="华文中宋" panose="02010600040101010101" pitchFamily="2" charset="-122"/>
                <a:cs typeface="Times New Roman" panose="02020603050405020304" pitchFamily="18" charset="0"/>
              </a:rPr>
              <a:t>、</a:t>
            </a:r>
            <a:r>
              <a:rPr lang="en-US" altLang="zh-CN" b="1" i="1" dirty="0" smtClean="0">
                <a:latin typeface="Times New Roman" panose="02020603050405020304" pitchFamily="18" charset="0"/>
                <a:ea typeface="华文中宋" panose="02010600040101010101" pitchFamily="2" charset="-122"/>
                <a:cs typeface="Times New Roman" panose="02020603050405020304" pitchFamily="18" charset="0"/>
              </a:rPr>
              <a:t>V</a:t>
            </a:r>
            <a:r>
              <a:rPr lang="zh-CN" altLang="en-US" b="1" i="1" dirty="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b="1" i="1" baseline="-25000" dirty="0">
                <a:latin typeface="Times New Roman" panose="02020603050405020304" pitchFamily="18" charset="0"/>
                <a:ea typeface="华文中宋" panose="02010600040101010101" pitchFamily="2" charset="-122"/>
                <a:cs typeface="Times New Roman" panose="02020603050405020304" pitchFamily="18" charset="0"/>
              </a:rPr>
              <a:t>1</a:t>
            </a:r>
            <a:r>
              <a:rPr lang="zh-CN" altLang="en-US" b="1" i="1" dirty="0" smtClean="0">
                <a:latin typeface="Times New Roman" panose="02020603050405020304" pitchFamily="18" charset="0"/>
                <a:ea typeface="华文中宋" panose="02010600040101010101" pitchFamily="2" charset="-122"/>
                <a:cs typeface="Times New Roman" panose="02020603050405020304" pitchFamily="18" charset="0"/>
              </a:rPr>
              <a:t>、</a:t>
            </a:r>
            <a:r>
              <a:rPr lang="en-US" altLang="zh-CN" b="1" i="1" dirty="0" smtClean="0">
                <a:latin typeface="Times New Roman" panose="02020603050405020304" pitchFamily="18" charset="0"/>
                <a:ea typeface="华文中宋" panose="02010600040101010101" pitchFamily="2" charset="-122"/>
                <a:cs typeface="Times New Roman" panose="02020603050405020304" pitchFamily="18" charset="0"/>
              </a:rPr>
              <a:t>n</a:t>
            </a:r>
            <a:endParaRPr lang="zh-CN" altLang="en-US" i="1" dirty="0"/>
          </a:p>
        </p:txBody>
      </p:sp>
      <p:sp>
        <p:nvSpPr>
          <p:cNvPr id="7" name="矩形 6"/>
          <p:cNvSpPr/>
          <p:nvPr/>
        </p:nvSpPr>
        <p:spPr>
          <a:xfrm>
            <a:off x="4992470" y="1644134"/>
            <a:ext cx="1200008" cy="369332"/>
          </a:xfrm>
          <a:prstGeom prst="rect">
            <a:avLst/>
          </a:prstGeom>
        </p:spPr>
        <p:txBody>
          <a:bodyPr wrap="none">
            <a:spAutoFit/>
          </a:bodyPr>
          <a:lstStyle/>
          <a:p>
            <a:r>
              <a:rPr lang="en-US" altLang="zh-CN" b="1" i="1" dirty="0" smtClean="0">
                <a:latin typeface="Times New Roman" panose="02020603050405020304" pitchFamily="18" charset="0"/>
                <a:ea typeface="华文中宋" panose="02010600040101010101" pitchFamily="2" charset="-122"/>
                <a:cs typeface="Times New Roman" panose="02020603050405020304" pitchFamily="18" charset="0"/>
              </a:rPr>
              <a:t>P</a:t>
            </a:r>
            <a:r>
              <a:rPr lang="zh-CN" altLang="en-US" b="1" i="1" dirty="0" smtClean="0">
                <a:latin typeface="Times New Roman" panose="02020603050405020304" pitchFamily="18" charset="0"/>
                <a:ea typeface="华文中宋" panose="02010600040101010101" pitchFamily="2" charset="-122"/>
                <a:cs typeface="Times New Roman" panose="02020603050405020304" pitchFamily="18" charset="0"/>
              </a:rPr>
              <a:t>、</a:t>
            </a:r>
            <a:r>
              <a:rPr lang="en-US" altLang="zh-CN" b="1" i="1" dirty="0" smtClean="0">
                <a:latin typeface="Times New Roman" panose="02020603050405020304" pitchFamily="18" charset="0"/>
                <a:ea typeface="华文中宋" panose="02010600040101010101" pitchFamily="2" charset="-122"/>
                <a:cs typeface="Times New Roman" panose="02020603050405020304" pitchFamily="18" charset="0"/>
              </a:rPr>
              <a:t>V</a:t>
            </a:r>
            <a:r>
              <a:rPr lang="zh-CN" altLang="en-US" b="1" i="1" dirty="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b="1" i="1" baseline="-25000" dirty="0" smtClean="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b="1" i="1" dirty="0" smtClean="0">
                <a:latin typeface="Times New Roman" panose="02020603050405020304" pitchFamily="18" charset="0"/>
                <a:ea typeface="华文中宋" panose="02010600040101010101" pitchFamily="2" charset="-122"/>
                <a:cs typeface="Times New Roman" panose="02020603050405020304" pitchFamily="18" charset="0"/>
              </a:rPr>
              <a:t>、</a:t>
            </a:r>
            <a:r>
              <a:rPr lang="en-US" altLang="zh-CN" b="1" i="1" dirty="0" smtClean="0">
                <a:latin typeface="Times New Roman" panose="02020603050405020304" pitchFamily="18" charset="0"/>
                <a:ea typeface="华文中宋" panose="02010600040101010101" pitchFamily="2" charset="-122"/>
                <a:cs typeface="Times New Roman" panose="02020603050405020304" pitchFamily="18" charset="0"/>
              </a:rPr>
              <a:t>n</a:t>
            </a:r>
            <a:endParaRPr lang="zh-CN" altLang="en-US" i="1" dirty="0"/>
          </a:p>
        </p:txBody>
      </p:sp>
      <p:sp>
        <p:nvSpPr>
          <p:cNvPr id="8" name="矩形 7"/>
          <p:cNvSpPr/>
          <p:nvPr/>
        </p:nvSpPr>
        <p:spPr>
          <a:xfrm>
            <a:off x="4114646" y="1461254"/>
            <a:ext cx="394660" cy="369332"/>
          </a:xfrm>
          <a:prstGeom prst="rect">
            <a:avLst/>
          </a:prstGeom>
        </p:spPr>
        <p:txBody>
          <a:bodyPr wrap="none">
            <a:spAutoFit/>
          </a:bodyPr>
          <a:lstStyle/>
          <a:p>
            <a:r>
              <a:rPr lang="en-US" altLang="zh-CN" b="1" i="1" dirty="0" err="1" smtClean="0">
                <a:latin typeface="Times New Roman" panose="02020603050405020304" pitchFamily="18" charset="0"/>
                <a:ea typeface="华文中宋" panose="02010600040101010101" pitchFamily="2" charset="-122"/>
                <a:cs typeface="Times New Roman" panose="02020603050405020304" pitchFamily="18" charset="0"/>
              </a:rPr>
              <a:t>P</a:t>
            </a:r>
            <a:r>
              <a:rPr lang="en-US" altLang="zh-CN" b="1" i="1" baseline="-25000" dirty="0" err="1" smtClean="0">
                <a:latin typeface="Times New Roman" panose="02020603050405020304" pitchFamily="18" charset="0"/>
                <a:ea typeface="华文中宋" panose="02010600040101010101" pitchFamily="2" charset="-122"/>
                <a:cs typeface="Times New Roman" panose="02020603050405020304" pitchFamily="18" charset="0"/>
              </a:rPr>
              <a:t>e</a:t>
            </a:r>
            <a:endParaRPr lang="zh-CN" altLang="en-US" i="1"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wipe(down)">
                                      <p:cBhvr>
                                        <p:cTn id="7" dur="500"/>
                                        <p:tgtEl>
                                          <p:spTgt spid="665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562">
                                            <p:txEl>
                                              <p:pRg st="1" end="1"/>
                                            </p:txEl>
                                          </p:spTgt>
                                        </p:tgtEl>
                                        <p:attrNameLst>
                                          <p:attrName>style.visibility</p:attrName>
                                        </p:attrNameLst>
                                      </p:cBhvr>
                                      <p:to>
                                        <p:strVal val="visible"/>
                                      </p:to>
                                    </p:set>
                                    <p:animEffect transition="in" filter="wipe(down)">
                                      <p:cBhvr>
                                        <p:cTn id="12" dur="500"/>
                                        <p:tgtEl>
                                          <p:spTgt spid="665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6562">
                                            <p:txEl>
                                              <p:pRg st="2" end="2"/>
                                            </p:txEl>
                                          </p:spTgt>
                                        </p:tgtEl>
                                        <p:attrNameLst>
                                          <p:attrName>style.visibility</p:attrName>
                                        </p:attrNameLst>
                                      </p:cBhvr>
                                      <p:to>
                                        <p:strVal val="visible"/>
                                      </p:to>
                                    </p:set>
                                    <p:animEffect transition="in" filter="wipe(down)">
                                      <p:cBhvr>
                                        <p:cTn id="17" dur="500"/>
                                        <p:tgtEl>
                                          <p:spTgt spid="665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6562">
                                            <p:txEl>
                                              <p:pRg st="3" end="3"/>
                                            </p:txEl>
                                          </p:spTgt>
                                        </p:tgtEl>
                                        <p:attrNameLst>
                                          <p:attrName>style.visibility</p:attrName>
                                        </p:attrNameLst>
                                      </p:cBhvr>
                                      <p:to>
                                        <p:strVal val="visible"/>
                                      </p:to>
                                    </p:set>
                                    <p:animEffect transition="in" filter="wipe(down)">
                                      <p:cBhvr>
                                        <p:cTn id="22" dur="500"/>
                                        <p:tgtEl>
                                          <p:spTgt spid="665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6562">
                                            <p:txEl>
                                              <p:pRg st="4" end="4"/>
                                            </p:txEl>
                                          </p:spTgt>
                                        </p:tgtEl>
                                        <p:attrNameLst>
                                          <p:attrName>style.visibility</p:attrName>
                                        </p:attrNameLst>
                                      </p:cBhvr>
                                      <p:to>
                                        <p:strVal val="visible"/>
                                      </p:to>
                                    </p:set>
                                    <p:animEffect transition="in" filter="wipe(down)">
                                      <p:cBhvr>
                                        <p:cTn id="27" dur="500"/>
                                        <p:tgtEl>
                                          <p:spTgt spid="665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6562">
                                            <p:txEl>
                                              <p:pRg st="5" end="5"/>
                                            </p:txEl>
                                          </p:spTgt>
                                        </p:tgtEl>
                                        <p:attrNameLst>
                                          <p:attrName>style.visibility</p:attrName>
                                        </p:attrNameLst>
                                      </p:cBhvr>
                                      <p:to>
                                        <p:strVal val="visible"/>
                                      </p:to>
                                    </p:set>
                                    <p:animEffect transition="in" filter="wipe(down)">
                                      <p:cBhvr>
                                        <p:cTn id="32" dur="500"/>
                                        <p:tgtEl>
                                          <p:spTgt spid="665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6562">
                                            <p:txEl>
                                              <p:pRg st="6" end="6"/>
                                            </p:txEl>
                                          </p:spTgt>
                                        </p:tgtEl>
                                        <p:attrNameLst>
                                          <p:attrName>style.visibility</p:attrName>
                                        </p:attrNameLst>
                                      </p:cBhvr>
                                      <p:to>
                                        <p:strVal val="visible"/>
                                      </p:to>
                                    </p:set>
                                    <p:animEffect transition="in" filter="wipe(down)">
                                      <p:cBhvr>
                                        <p:cTn id="37" dur="500"/>
                                        <p:tgtEl>
                                          <p:spTgt spid="6656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6562">
                                            <p:txEl>
                                              <p:pRg st="7" end="7"/>
                                            </p:txEl>
                                          </p:spTgt>
                                        </p:tgtEl>
                                        <p:attrNameLst>
                                          <p:attrName>style.visibility</p:attrName>
                                        </p:attrNameLst>
                                      </p:cBhvr>
                                      <p:to>
                                        <p:strVal val="visible"/>
                                      </p:to>
                                    </p:set>
                                    <p:animEffect transition="in" filter="wipe(down)">
                                      <p:cBhvr>
                                        <p:cTn id="42" dur="500"/>
                                        <p:tgtEl>
                                          <p:spTgt spid="6656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6562">
                                            <p:txEl>
                                              <p:pRg st="8" end="8"/>
                                            </p:txEl>
                                          </p:spTgt>
                                        </p:tgtEl>
                                        <p:attrNameLst>
                                          <p:attrName>style.visibility</p:attrName>
                                        </p:attrNameLst>
                                      </p:cBhvr>
                                      <p:to>
                                        <p:strVal val="visible"/>
                                      </p:to>
                                    </p:set>
                                    <p:animEffect transition="in" filter="wipe(down)">
                                      <p:cBhvr>
                                        <p:cTn id="47" dur="500"/>
                                        <p:tgtEl>
                                          <p:spTgt spid="6656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6562">
                                            <p:txEl>
                                              <p:pRg st="9" end="9"/>
                                            </p:txEl>
                                          </p:spTgt>
                                        </p:tgtEl>
                                        <p:attrNameLst>
                                          <p:attrName>style.visibility</p:attrName>
                                        </p:attrNameLst>
                                      </p:cBhvr>
                                      <p:to>
                                        <p:strVal val="visible"/>
                                      </p:to>
                                    </p:set>
                                    <p:animEffect transition="in" filter="wipe(down)">
                                      <p:cBhvr>
                                        <p:cTn id="52" dur="500"/>
                                        <p:tgtEl>
                                          <p:spTgt spid="6656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895B666E-AE94-4A83-B203-6AEE45B32BEE}"/>
              </a:ext>
            </a:extLst>
          </p:cNvPr>
          <p:cNvSpPr>
            <a:spLocks noGrp="1" noChangeArrowheads="1"/>
          </p:cNvSpPr>
          <p:nvPr>
            <p:ph type="title"/>
          </p:nvPr>
        </p:nvSpPr>
        <p:spPr>
          <a:xfrm>
            <a:off x="1403350" y="0"/>
            <a:ext cx="4895850" cy="633413"/>
          </a:xfrm>
        </p:spPr>
        <p:txBody>
          <a:bodyPr/>
          <a:lstStyle/>
          <a:p>
            <a:pPr eaLnBrk="1" hangingPunct="1"/>
            <a:r>
              <a:rPr lang="zh-CN" altLang="zh-CN" sz="36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热力学一定律计算例题</a:t>
            </a:r>
          </a:p>
        </p:txBody>
      </p:sp>
      <p:sp>
        <p:nvSpPr>
          <p:cNvPr id="35844" name="Text Box 3">
            <a:extLst>
              <a:ext uri="{FF2B5EF4-FFF2-40B4-BE49-F238E27FC236}">
                <a16:creationId xmlns:a16="http://schemas.microsoft.com/office/drawing/2014/main" id="{EA8E26CA-50CB-47C5-A3E9-2BA05BD40FF1}"/>
              </a:ext>
            </a:extLst>
          </p:cNvPr>
          <p:cNvSpPr txBox="1">
            <a:spLocks noChangeArrowheads="1"/>
          </p:cNvSpPr>
          <p:nvPr/>
        </p:nvSpPr>
        <p:spPr bwMode="auto">
          <a:xfrm>
            <a:off x="89694" y="1242695"/>
            <a:ext cx="8964612" cy="2441575"/>
          </a:xfrm>
          <a:prstGeom prst="rect">
            <a:avLst/>
          </a:prstGeom>
          <a:noFill/>
          <a:ln>
            <a:noFill/>
          </a:ln>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algn="just" fontAlgn="t">
              <a:spcBef>
                <a:spcPct val="50000"/>
              </a:spcBef>
            </a:pP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[例4】在298.15K、标准大气压下，</a:t>
            </a:r>
          </a:p>
          <a:p>
            <a:pPr algn="just" fontAlgn="t">
              <a:spcBef>
                <a:spcPct val="50000"/>
              </a:spcBef>
            </a:pP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 单位反应   C(s)+   O</a:t>
            </a:r>
            <a:r>
              <a:rPr lang="zh-CN" altLang="zh-CN" sz="2800" b="1" baseline="-30000"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2</a:t>
            </a: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(g)→CO(g)，若经过以下二条途径：(1)直接接触发生反应，已知单位反应放热110.52 kJ mol</a:t>
            </a:r>
            <a:r>
              <a:rPr lang="zh-CN" altLang="zh-CN" sz="2800" b="1" baseline="30000"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-1</a:t>
            </a: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；(2)若反应在原电池中进行，对环境作电功60.15 kJ mol</a:t>
            </a:r>
            <a:r>
              <a:rPr lang="zh-CN" altLang="zh-CN" sz="2800" b="1" baseline="30000"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-1</a:t>
            </a: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。求二途径的</a:t>
            </a:r>
            <a:r>
              <a:rPr lang="zh-CN" altLang="zh-CN" sz="2800" b="1" i="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Q </a:t>
            </a: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 </a:t>
            </a:r>
            <a:r>
              <a:rPr lang="zh-CN" altLang="zh-CN" sz="2800" b="1" i="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W </a:t>
            </a: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,Δ</a:t>
            </a:r>
            <a:r>
              <a:rPr lang="zh-CN" altLang="zh-CN" sz="2800" b="1" i="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U</a:t>
            </a:r>
            <a:r>
              <a:rPr lang="zh-CN"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及ΔH</a:t>
            </a:r>
            <a:endParaRPr lang="zh-CN" altLang="zh-CN" sz="2800" b="1" dirty="0">
              <a:latin typeface="Times New Roman" panose="02020603050405020304" pitchFamily="18" charset="0"/>
              <a:ea typeface="华文中宋" panose="02010600040101010101" pitchFamily="2" charset="-122"/>
              <a:cs typeface="Times New Roman" panose="02020603050405020304" pitchFamily="18" charset="0"/>
            </a:endParaRPr>
          </a:p>
        </p:txBody>
      </p:sp>
      <p:graphicFrame>
        <p:nvGraphicFramePr>
          <p:cNvPr id="35842" name="Object 5">
            <a:extLst>
              <a:ext uri="{FF2B5EF4-FFF2-40B4-BE49-F238E27FC236}">
                <a16:creationId xmlns:a16="http://schemas.microsoft.com/office/drawing/2014/main" id="{B0AA9848-CD0F-4944-BCD7-BEEF6EEF6566}"/>
              </a:ext>
            </a:extLst>
          </p:cNvPr>
          <p:cNvGraphicFramePr>
            <a:graphicFrameLocks noChangeAspect="1"/>
          </p:cNvGraphicFramePr>
          <p:nvPr>
            <p:extLst>
              <p:ext uri="{D42A27DB-BD31-4B8C-83A1-F6EECF244321}">
                <p14:modId xmlns:p14="http://schemas.microsoft.com/office/powerpoint/2010/main" val="494912206"/>
              </p:ext>
            </p:extLst>
          </p:nvPr>
        </p:nvGraphicFramePr>
        <p:xfrm>
          <a:off x="3051969" y="1818958"/>
          <a:ext cx="287337" cy="581025"/>
        </p:xfrm>
        <a:graphic>
          <a:graphicData uri="http://schemas.openxmlformats.org/presentationml/2006/ole">
            <mc:AlternateContent xmlns:mc="http://schemas.openxmlformats.org/markup-compatibility/2006">
              <mc:Choice xmlns:v="urn:schemas-microsoft-com:vml" Requires="v">
                <p:oleObj spid="_x0000_s36953" r:id="rId3" imgW="153048" imgH="394873" progId="Equation.DSMT4">
                  <p:embed/>
                </p:oleObj>
              </mc:Choice>
              <mc:Fallback>
                <p:oleObj r:id="rId3" imgW="153048" imgH="394873" progId="Equation.DSMT4">
                  <p:embed/>
                  <p:pic>
                    <p:nvPicPr>
                      <p:cNvPr id="35842" name="Object 5">
                        <a:extLst>
                          <a:ext uri="{FF2B5EF4-FFF2-40B4-BE49-F238E27FC236}">
                            <a16:creationId xmlns:a16="http://schemas.microsoft.com/office/drawing/2014/main" id="{B0AA9848-CD0F-4944-BCD7-BEEF6EEF65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1969" y="1818958"/>
                        <a:ext cx="2873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组合 1"/>
          <p:cNvGrpSpPr/>
          <p:nvPr/>
        </p:nvGrpSpPr>
        <p:grpSpPr>
          <a:xfrm>
            <a:off x="83975" y="3813214"/>
            <a:ext cx="9144000" cy="2862322"/>
            <a:chOff x="83975" y="3813214"/>
            <a:chExt cx="9144000" cy="2862322"/>
          </a:xfrm>
        </p:grpSpPr>
        <p:sp>
          <p:nvSpPr>
            <p:cNvPr id="34822" name="Text Box 6">
              <a:extLst>
                <a:ext uri="{FF2B5EF4-FFF2-40B4-BE49-F238E27FC236}">
                  <a16:creationId xmlns:a16="http://schemas.microsoft.com/office/drawing/2014/main" id="{A5039CA9-435D-48E4-B5B5-F0BA6161B1BB}"/>
                </a:ext>
              </a:extLst>
            </p:cNvPr>
            <p:cNvSpPr txBox="1">
              <a:spLocks noChangeArrowheads="1"/>
            </p:cNvSpPr>
            <p:nvPr/>
          </p:nvSpPr>
          <p:spPr bwMode="auto">
            <a:xfrm>
              <a:off x="83975" y="3813214"/>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2000" b="1" dirty="0">
                  <a:latin typeface="Times New Roman" panose="02020603050405020304" pitchFamily="18" charset="0"/>
                  <a:cs typeface="Times New Roman" panose="02020603050405020304" pitchFamily="18" charset="0"/>
                </a:rPr>
                <a:t>解:(1)等温，等压无其它功的条件下进行单位化学反应：</a:t>
              </a:r>
            </a:p>
            <a:p>
              <a:pPr eaLnBrk="1" hangingPunct="1"/>
              <a:r>
                <a:rPr lang="zh-CN" altLang="zh-CN" sz="2000" b="1" dirty="0">
                  <a:latin typeface="Times New Roman" panose="02020603050405020304" pitchFamily="18" charset="0"/>
                  <a:cs typeface="Times New Roman" panose="02020603050405020304" pitchFamily="18" charset="0"/>
                </a:rPr>
                <a:t>     </a:t>
              </a:r>
              <a:r>
                <a:rPr lang="zh-CN" altLang="zh-CN" sz="2000" b="1" i="1" dirty="0">
                  <a:latin typeface="Times New Roman" panose="02020603050405020304" pitchFamily="18" charset="0"/>
                  <a:cs typeface="Times New Roman" panose="02020603050405020304" pitchFamily="18" charset="0"/>
                </a:rPr>
                <a:t>Q</a:t>
              </a:r>
              <a:r>
                <a:rPr lang="zh-CN" altLang="zh-CN" sz="2000" b="1" baseline="-25000" dirty="0">
                  <a:latin typeface="Times New Roman" panose="02020603050405020304" pitchFamily="18" charset="0"/>
                  <a:cs typeface="Times New Roman" panose="02020603050405020304" pitchFamily="18" charset="0"/>
                </a:rPr>
                <a:t>1</a:t>
              </a:r>
              <a:r>
                <a:rPr lang="zh-CN" altLang="zh-CN" sz="2000" b="1" dirty="0">
                  <a:latin typeface="Times New Roman" panose="02020603050405020304" pitchFamily="18" charset="0"/>
                  <a:cs typeface="Times New Roman" panose="02020603050405020304" pitchFamily="18" charset="0"/>
                </a:rPr>
                <a:t> = -110.52  kJ.mol</a:t>
              </a:r>
              <a:r>
                <a:rPr lang="zh-CN" altLang="zh-CN" sz="2000" b="1" baseline="30000" dirty="0">
                  <a:latin typeface="Times New Roman" panose="02020603050405020304" pitchFamily="18" charset="0"/>
                  <a:cs typeface="Times New Roman" panose="02020603050405020304" pitchFamily="18" charset="0"/>
                </a:rPr>
                <a:t>-1 </a:t>
              </a:r>
            </a:p>
            <a:p>
              <a:pPr eaLnBrk="1" hangingPunct="1"/>
              <a:r>
                <a:rPr lang="zh-CN" altLang="zh-CN" sz="2000" b="1" dirty="0">
                  <a:latin typeface="Times New Roman" panose="02020603050405020304" pitchFamily="18" charset="0"/>
                  <a:cs typeface="Times New Roman" panose="02020603050405020304" pitchFamily="18" charset="0"/>
                </a:rPr>
                <a:t>    </a:t>
              </a:r>
              <a:endParaRPr lang="en-US" altLang="zh-CN" sz="2000" b="1" dirty="0" smtClean="0">
                <a:latin typeface="Times New Roman" panose="02020603050405020304" pitchFamily="18" charset="0"/>
                <a:cs typeface="Times New Roman" panose="02020603050405020304" pitchFamily="18" charset="0"/>
              </a:endParaRPr>
            </a:p>
            <a:p>
              <a:pPr eaLnBrk="1" hangingPunct="1"/>
              <a:r>
                <a:rPr lang="zh-CN" altLang="zh-CN" sz="2000" b="1" dirty="0" smtClean="0">
                  <a:latin typeface="Times New Roman" panose="02020603050405020304" pitchFamily="18" charset="0"/>
                  <a:cs typeface="Times New Roman" panose="02020603050405020304" pitchFamily="18" charset="0"/>
                </a:rPr>
                <a:t> </a:t>
              </a:r>
              <a:r>
                <a:rPr lang="zh-CN" altLang="zh-CN" sz="2000" b="1" i="1" dirty="0">
                  <a:latin typeface="Times New Roman" panose="02020603050405020304" pitchFamily="18" charset="0"/>
                  <a:cs typeface="Times New Roman" panose="02020603050405020304" pitchFamily="18" charset="0"/>
                </a:rPr>
                <a:t>W</a:t>
              </a:r>
              <a:r>
                <a:rPr lang="zh-CN" altLang="zh-CN" sz="2000" b="1" baseline="-25000" dirty="0">
                  <a:latin typeface="Times New Roman" panose="02020603050405020304" pitchFamily="18" charset="0"/>
                  <a:cs typeface="Times New Roman" panose="02020603050405020304" pitchFamily="18" charset="0"/>
                </a:rPr>
                <a:t>1</a:t>
              </a:r>
              <a:r>
                <a:rPr lang="zh-CN" altLang="zh-CN" sz="2000" b="1" dirty="0">
                  <a:latin typeface="Times New Roman" panose="02020603050405020304" pitchFamily="18" charset="0"/>
                  <a:cs typeface="Times New Roman" panose="02020603050405020304" pitchFamily="18" charset="0"/>
                </a:rPr>
                <a:t> </a:t>
              </a:r>
              <a:r>
                <a:rPr lang="zh-CN" altLang="zh-CN" sz="2000" b="1" dirty="0" smtClean="0">
                  <a:latin typeface="Times New Roman" panose="02020603050405020304" pitchFamily="18" charset="0"/>
                  <a:cs typeface="Times New Roman" panose="02020603050405020304" pitchFamily="18" charset="0"/>
                </a:rPr>
                <a:t>=</a:t>
              </a:r>
              <a:endParaRPr lang="en-US" altLang="zh-CN" sz="2000" b="1" dirty="0" smtClean="0">
                <a:latin typeface="Times New Roman" panose="02020603050405020304" pitchFamily="18" charset="0"/>
                <a:cs typeface="Times New Roman" panose="02020603050405020304" pitchFamily="18" charset="0"/>
              </a:endParaRPr>
            </a:p>
            <a:p>
              <a:pPr eaLnBrk="1" hangingPunct="1"/>
              <a:r>
                <a:rPr lang="en-US" altLang="zh-CN" sz="2000" b="1" dirty="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          </a:t>
              </a:r>
            </a:p>
            <a:p>
              <a:pPr eaLnBrk="1" hangingPunct="1"/>
              <a:r>
                <a:rPr lang="en-US" altLang="zh-CN" sz="2000" b="1" dirty="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         =</a:t>
              </a:r>
              <a:r>
                <a:rPr lang="zh-CN" altLang="zh-CN" sz="2000" b="1" dirty="0" smtClean="0">
                  <a:latin typeface="Times New Roman" panose="02020603050405020304" pitchFamily="18" charset="0"/>
                  <a:cs typeface="Times New Roman" panose="02020603050405020304" pitchFamily="18" charset="0"/>
                </a:rPr>
                <a:t> </a:t>
              </a:r>
              <a:r>
                <a:rPr lang="zh-CN" altLang="zh-CN" sz="2000" b="1" dirty="0">
                  <a:latin typeface="Times New Roman" panose="02020603050405020304" pitchFamily="18" charset="0"/>
                  <a:cs typeface="Times New Roman" panose="02020603050405020304" pitchFamily="18" charset="0"/>
                </a:rPr>
                <a:t>- (1-0.5)×8.314×298.15  = - 1.24  kJ.mol</a:t>
              </a:r>
              <a:r>
                <a:rPr lang="zh-CN" altLang="zh-CN" sz="2000" b="1" baseline="30000" dirty="0">
                  <a:latin typeface="Times New Roman" panose="02020603050405020304" pitchFamily="18" charset="0"/>
                  <a:cs typeface="Times New Roman" panose="02020603050405020304" pitchFamily="18" charset="0"/>
                </a:rPr>
                <a:t>-1</a:t>
              </a:r>
              <a:endParaRPr lang="zh-CN" altLang="zh-CN" sz="2000" b="1" dirty="0">
                <a:latin typeface="Times New Roman" panose="02020603050405020304" pitchFamily="18" charset="0"/>
                <a:cs typeface="Times New Roman" panose="02020603050405020304" pitchFamily="18" charset="0"/>
              </a:endParaRPr>
            </a:p>
            <a:p>
              <a:pPr eaLnBrk="1" hangingPunct="1"/>
              <a:r>
                <a:rPr lang="zh-CN" altLang="zh-CN" sz="2000" b="1" dirty="0">
                  <a:latin typeface="Times New Roman" panose="02020603050405020304" pitchFamily="18" charset="0"/>
                  <a:cs typeface="Times New Roman" panose="02020603050405020304" pitchFamily="18" charset="0"/>
                </a:rPr>
                <a:t>    Δ</a:t>
              </a:r>
              <a:r>
                <a:rPr lang="zh-CN" altLang="zh-CN" sz="2000" b="1" i="1" dirty="0">
                  <a:latin typeface="Times New Roman" panose="02020603050405020304" pitchFamily="18" charset="0"/>
                  <a:cs typeface="Times New Roman" panose="02020603050405020304" pitchFamily="18" charset="0"/>
                </a:rPr>
                <a:t>U</a:t>
              </a:r>
              <a:r>
                <a:rPr lang="zh-CN" altLang="zh-CN" sz="2000" b="1" baseline="-25000" dirty="0">
                  <a:latin typeface="Times New Roman" panose="02020603050405020304" pitchFamily="18" charset="0"/>
                  <a:cs typeface="Times New Roman" panose="02020603050405020304" pitchFamily="18" charset="0"/>
                </a:rPr>
                <a:t>1</a:t>
              </a:r>
              <a:r>
                <a:rPr lang="zh-CN" altLang="zh-CN" sz="2000" b="1" dirty="0">
                  <a:latin typeface="Times New Roman" panose="02020603050405020304" pitchFamily="18" charset="0"/>
                  <a:cs typeface="Times New Roman" panose="02020603050405020304" pitchFamily="18" charset="0"/>
                </a:rPr>
                <a:t> =  </a:t>
              </a:r>
              <a:r>
                <a:rPr lang="zh-CN" altLang="zh-CN" sz="2000" b="1" i="1" dirty="0">
                  <a:latin typeface="Times New Roman" panose="02020603050405020304" pitchFamily="18" charset="0"/>
                  <a:cs typeface="Times New Roman" panose="02020603050405020304" pitchFamily="18" charset="0"/>
                </a:rPr>
                <a:t>Q</a:t>
              </a:r>
              <a:r>
                <a:rPr lang="zh-CN" altLang="zh-CN" sz="2000" b="1" baseline="-25000" dirty="0">
                  <a:latin typeface="Times New Roman" panose="02020603050405020304" pitchFamily="18" charset="0"/>
                  <a:cs typeface="Times New Roman" panose="02020603050405020304" pitchFamily="18" charset="0"/>
                </a:rPr>
                <a:t>1</a:t>
              </a:r>
              <a:r>
                <a:rPr lang="zh-CN" altLang="zh-CN" sz="2000" b="1" dirty="0">
                  <a:latin typeface="Times New Roman" panose="02020603050405020304" pitchFamily="18" charset="0"/>
                  <a:cs typeface="Times New Roman" panose="02020603050405020304" pitchFamily="18" charset="0"/>
                </a:rPr>
                <a:t>+</a:t>
              </a:r>
              <a:r>
                <a:rPr lang="zh-CN" altLang="zh-CN" sz="2000" b="1" i="1" dirty="0">
                  <a:latin typeface="Times New Roman" panose="02020603050405020304" pitchFamily="18" charset="0"/>
                  <a:cs typeface="Times New Roman" panose="02020603050405020304" pitchFamily="18" charset="0"/>
                </a:rPr>
                <a:t>W</a:t>
              </a:r>
              <a:r>
                <a:rPr lang="zh-CN" altLang="zh-CN" sz="2000" b="1" baseline="-25000" dirty="0">
                  <a:latin typeface="Times New Roman" panose="02020603050405020304" pitchFamily="18" charset="0"/>
                  <a:cs typeface="Times New Roman" panose="02020603050405020304" pitchFamily="18" charset="0"/>
                </a:rPr>
                <a:t>1</a:t>
              </a:r>
            </a:p>
            <a:p>
              <a:pPr eaLnBrk="1" hangingPunct="1"/>
              <a:r>
                <a:rPr lang="zh-CN" altLang="zh-CN" sz="2000" b="1" dirty="0">
                  <a:latin typeface="Times New Roman" panose="02020603050405020304" pitchFamily="18" charset="0"/>
                  <a:cs typeface="Times New Roman" panose="02020603050405020304" pitchFamily="18" charset="0"/>
                </a:rPr>
                <a:t>                   = - 110.52 - 1.24  = - 111.76  kJ mol</a:t>
              </a:r>
              <a:r>
                <a:rPr lang="zh-CN" altLang="zh-CN" sz="2000" b="1" baseline="30000" dirty="0">
                  <a:latin typeface="Times New Roman" panose="02020603050405020304" pitchFamily="18" charset="0"/>
                  <a:cs typeface="Times New Roman" panose="02020603050405020304" pitchFamily="18" charset="0"/>
                </a:rPr>
                <a:t>-1</a:t>
              </a:r>
            </a:p>
            <a:p>
              <a:pPr eaLnBrk="1" hangingPunct="1"/>
              <a:r>
                <a:rPr lang="zh-CN" altLang="zh-CN" sz="2000" b="1" dirty="0">
                  <a:latin typeface="Times New Roman" panose="02020603050405020304" pitchFamily="18" charset="0"/>
                  <a:cs typeface="Times New Roman" panose="02020603050405020304" pitchFamily="18" charset="0"/>
                </a:rPr>
                <a:t>    Δ</a:t>
              </a:r>
              <a:r>
                <a:rPr lang="zh-CN" altLang="zh-CN" sz="2000" b="1" i="1" dirty="0">
                  <a:latin typeface="Times New Roman" panose="02020603050405020304" pitchFamily="18" charset="0"/>
                  <a:cs typeface="Times New Roman" panose="02020603050405020304" pitchFamily="18" charset="0"/>
                </a:rPr>
                <a:t>H</a:t>
              </a:r>
              <a:r>
                <a:rPr lang="zh-CN" altLang="zh-CN" sz="2000" b="1" baseline="-25000" dirty="0">
                  <a:latin typeface="Times New Roman" panose="02020603050405020304" pitchFamily="18" charset="0"/>
                  <a:cs typeface="Times New Roman" panose="02020603050405020304" pitchFamily="18" charset="0"/>
                </a:rPr>
                <a:t>1</a:t>
              </a:r>
              <a:r>
                <a:rPr lang="zh-CN" altLang="zh-CN" sz="2000" b="1" dirty="0">
                  <a:latin typeface="Times New Roman" panose="02020603050405020304" pitchFamily="18" charset="0"/>
                  <a:cs typeface="Times New Roman" panose="02020603050405020304" pitchFamily="18" charset="0"/>
                </a:rPr>
                <a:t> = </a:t>
              </a:r>
              <a:r>
                <a:rPr lang="zh-CN" altLang="zh-CN" sz="2000" b="1" i="1" dirty="0">
                  <a:latin typeface="Times New Roman" panose="02020603050405020304" pitchFamily="18" charset="0"/>
                  <a:cs typeface="Times New Roman" panose="02020603050405020304" pitchFamily="18" charset="0"/>
                </a:rPr>
                <a:t>Q</a:t>
              </a:r>
              <a:r>
                <a:rPr lang="zh-CN" altLang="zh-CN" sz="2000" b="1" baseline="-25000" dirty="0">
                  <a:latin typeface="Times New Roman" panose="02020603050405020304" pitchFamily="18" charset="0"/>
                  <a:cs typeface="Times New Roman" panose="02020603050405020304" pitchFamily="18" charset="0"/>
                </a:rPr>
                <a:t>p</a:t>
              </a:r>
              <a:r>
                <a:rPr lang="zh-CN" altLang="zh-CN" sz="2000" b="1" i="1" dirty="0">
                  <a:latin typeface="Times New Roman" panose="02020603050405020304" pitchFamily="18" charset="0"/>
                  <a:cs typeface="Times New Roman" panose="02020603050405020304" pitchFamily="18" charset="0"/>
                </a:rPr>
                <a:t> </a:t>
              </a:r>
              <a:r>
                <a:rPr lang="zh-CN" altLang="zh-CN" sz="2000" b="1" dirty="0">
                  <a:latin typeface="Times New Roman" panose="02020603050405020304" pitchFamily="18" charset="0"/>
                  <a:cs typeface="Times New Roman" panose="02020603050405020304" pitchFamily="18" charset="0"/>
                </a:rPr>
                <a:t>= </a:t>
              </a:r>
              <a:r>
                <a:rPr lang="zh-CN" altLang="zh-CN" sz="2000" b="1" i="1" dirty="0">
                  <a:latin typeface="Times New Roman" panose="02020603050405020304" pitchFamily="18" charset="0"/>
                  <a:cs typeface="Times New Roman" panose="02020603050405020304" pitchFamily="18" charset="0"/>
                </a:rPr>
                <a:t>Q</a:t>
              </a:r>
              <a:r>
                <a:rPr lang="zh-CN" altLang="zh-CN" sz="2000" b="1" baseline="-25000" dirty="0">
                  <a:latin typeface="Times New Roman" panose="02020603050405020304" pitchFamily="18" charset="0"/>
                  <a:cs typeface="Times New Roman" panose="02020603050405020304" pitchFamily="18" charset="0"/>
                </a:rPr>
                <a:t>1</a:t>
              </a:r>
              <a:r>
                <a:rPr lang="zh-CN" altLang="zh-CN" sz="2000" b="1" dirty="0">
                  <a:latin typeface="Times New Roman" panose="02020603050405020304" pitchFamily="18" charset="0"/>
                  <a:cs typeface="Times New Roman" panose="02020603050405020304" pitchFamily="18" charset="0"/>
                </a:rPr>
                <a:t> = -110.52  kJ mol</a:t>
              </a:r>
              <a:r>
                <a:rPr lang="zh-CN" altLang="zh-CN" sz="2000" b="1" baseline="30000" dirty="0">
                  <a:latin typeface="Times New Roman" panose="02020603050405020304" pitchFamily="18" charset="0"/>
                  <a:cs typeface="Times New Roman" panose="02020603050405020304" pitchFamily="18" charset="0"/>
                </a:rPr>
                <a:t>-1</a:t>
              </a:r>
            </a:p>
          </p:txBody>
        </p:sp>
        <p:grpSp>
          <p:nvGrpSpPr>
            <p:cNvPr id="7" name="组合 6"/>
            <p:cNvGrpSpPr/>
            <p:nvPr/>
          </p:nvGrpSpPr>
          <p:grpSpPr>
            <a:xfrm>
              <a:off x="634483" y="4608513"/>
              <a:ext cx="1642372" cy="734753"/>
              <a:chOff x="2128933" y="5635959"/>
              <a:chExt cx="4326026" cy="734753"/>
            </a:xfrm>
          </p:grpSpPr>
          <p:sp>
            <p:nvSpPr>
              <p:cNvPr id="8" name="文本框 7"/>
              <p:cNvSpPr txBox="1"/>
              <p:nvPr/>
            </p:nvSpPr>
            <p:spPr>
              <a:xfrm>
                <a:off x="2128933" y="5760720"/>
                <a:ext cx="65" cy="369332"/>
              </a:xfrm>
              <a:prstGeom prst="rect">
                <a:avLst/>
              </a:prstGeom>
              <a:noFill/>
            </p:spPr>
            <p:txBody>
              <a:bodyPr wrap="none" lIns="0" tIns="0" rIns="0" bIns="0" rtlCol="0">
                <a:spAutoFit/>
              </a:bodyPr>
              <a:lstStyle/>
              <a:p>
                <a:pPr/>
                <a:endParaRPr lang="zh-CN" altLang="en-US" sz="2400" dirty="0"/>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F413CE79-8F17-4E53-ABF6-DBBAB7DE2A2F}"/>
                      </a:ext>
                    </a:extLst>
                  </p:cNvPr>
                  <p:cNvSpPr txBox="1"/>
                  <p:nvPr/>
                </p:nvSpPr>
                <p:spPr>
                  <a:xfrm>
                    <a:off x="2900311" y="5635959"/>
                    <a:ext cx="3554648" cy="7347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zh-CN" altLang="en-US" sz="2000" b="1" i="1">
                                  <a:latin typeface="Cambria Math" panose="02040503050406030204" pitchFamily="18" charset="0"/>
                                </a:rPr>
                              </m:ctrlPr>
                            </m:naryPr>
                            <m:sub>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𝟏</m:t>
                                  </m:r>
                                </m:sub>
                              </m:sSub>
                            </m:sub>
                            <m:sup>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𝟐</m:t>
                                  </m:r>
                                </m:sub>
                              </m:sSub>
                            </m:sup>
                            <m:e>
                              <m:r>
                                <a:rPr lang="zh-CN" altLang="en-US" sz="2000" b="1" i="0">
                                  <a:latin typeface="Cambria Math" panose="02040503050406030204" pitchFamily="18" charset="0"/>
                                </a:rPr>
                                <m:t>−</m:t>
                              </m:r>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𝑷</m:t>
                                  </m:r>
                                </m:e>
                                <m:sub>
                                  <m:r>
                                    <a:rPr lang="zh-CN" altLang="en-US" sz="2000" b="1" i="1">
                                      <a:latin typeface="Cambria Math" panose="02040503050406030204" pitchFamily="18" charset="0"/>
                                    </a:rPr>
                                    <m:t>𝒆</m:t>
                                  </m:r>
                                </m:sub>
                              </m:sSub>
                              <m:r>
                                <a:rPr lang="zh-CN" altLang="en-US" sz="2000" b="1" i="0">
                                  <a:latin typeface="Cambria Math" panose="02040503050406030204" pitchFamily="18" charset="0"/>
                                </a:rPr>
                                <m:t>ⅆ</m:t>
                              </m:r>
                              <m:r>
                                <a:rPr lang="zh-CN" altLang="en-US" sz="2000" b="1" i="1">
                                  <a:latin typeface="Cambria Math" panose="02040503050406030204" pitchFamily="18" charset="0"/>
                                </a:rPr>
                                <m:t>𝑽</m:t>
                              </m:r>
                            </m:e>
                          </m:nary>
                        </m:oMath>
                      </m:oMathPara>
                    </a14:m>
                    <a:endParaRPr lang="zh-CN" altLang="en-US" sz="2000" b="1" dirty="0"/>
                  </a:p>
                </p:txBody>
              </p:sp>
            </mc:Choice>
            <mc:Fallback>
              <p:sp>
                <p:nvSpPr>
                  <p:cNvPr id="9" name="文本框 8">
                    <a:extLst>
                      <a:ext uri="{FF2B5EF4-FFF2-40B4-BE49-F238E27FC236}">
                        <a16:creationId xmlns:a16="http://schemas.microsoft.com/office/drawing/2014/main" id="{F413CE79-8F17-4E53-ABF6-DBBAB7DE2A2F}"/>
                      </a:ext>
                    </a:extLst>
                  </p:cNvPr>
                  <p:cNvSpPr txBox="1">
                    <a:spLocks noRot="1" noChangeAspect="1" noMove="1" noResize="1" noEditPoints="1" noAdjustHandles="1" noChangeArrowheads="1" noChangeShapeType="1" noTextEdit="1"/>
                  </p:cNvSpPr>
                  <p:nvPr/>
                </p:nvSpPr>
                <p:spPr>
                  <a:xfrm>
                    <a:off x="2900311" y="5635959"/>
                    <a:ext cx="3554648" cy="734753"/>
                  </a:xfrm>
                  <a:prstGeom prst="rect">
                    <a:avLst/>
                  </a:prstGeom>
                  <a:blipFill>
                    <a:blip r:embed="rId5"/>
                    <a:stretch>
                      <a:fillRect/>
                    </a:stretch>
                  </a:blipFill>
                </p:spPr>
                <p:txBody>
                  <a:bodyPr/>
                  <a:lstStyle/>
                  <a:p>
                    <a:r>
                      <a:rPr lang="zh-CN" altLang="en-US">
                        <a:noFill/>
                      </a:rPr>
                      <a:t> </a:t>
                    </a:r>
                  </a:p>
                </p:txBody>
              </p:sp>
            </mc:Fallback>
          </mc:AlternateContent>
        </p:grpSp>
        <p:sp>
          <p:nvSpPr>
            <p:cNvPr id="10" name="矩形 9"/>
            <p:cNvSpPr/>
            <p:nvPr/>
          </p:nvSpPr>
          <p:spPr>
            <a:xfrm>
              <a:off x="2288092" y="4755891"/>
              <a:ext cx="1643720" cy="369332"/>
            </a:xfrm>
            <a:prstGeom prst="rect">
              <a:avLst/>
            </a:prstGeom>
          </p:spPr>
          <p:txBody>
            <a:bodyPr wrap="none">
              <a:spAutoFit/>
            </a:bodyPr>
            <a:lstStyle/>
            <a:p>
              <a:pPr>
                <a:spcBef>
                  <a:spcPct val="50000"/>
                </a:spcBef>
              </a:pPr>
              <a:r>
                <a:rPr lang="zh-CN" altLang="zh-CN" b="1" dirty="0">
                  <a:latin typeface="Times New Roman" panose="02020603050405020304" pitchFamily="18" charset="0"/>
                  <a:cs typeface="Times New Roman" panose="02020603050405020304" pitchFamily="18" charset="0"/>
                </a:rPr>
                <a:t>=</a:t>
              </a:r>
              <a:r>
                <a:rPr lang="zh-CN" altLang="zh-CN" b="1" dirty="0">
                  <a:solidFill>
                    <a:srgbClr val="008000"/>
                  </a:solidFill>
                  <a:latin typeface="Times New Roman" panose="02020603050405020304" pitchFamily="18" charset="0"/>
                  <a:cs typeface="Times New Roman" panose="02020603050405020304" pitchFamily="18" charset="0"/>
                </a:rPr>
                <a:t> - </a:t>
              </a:r>
              <a:r>
                <a:rPr lang="zh-CN" altLang="zh-CN" b="1" i="1" dirty="0" smtClean="0">
                  <a:solidFill>
                    <a:srgbClr val="008000"/>
                  </a:solidFill>
                  <a:latin typeface="Times New Roman" panose="02020603050405020304" pitchFamily="18" charset="0"/>
                  <a:cs typeface="Times New Roman" panose="02020603050405020304" pitchFamily="18" charset="0"/>
                </a:rPr>
                <a:t>P</a:t>
              </a:r>
              <a:r>
                <a:rPr lang="zh-CN" altLang="zh-CN" b="1" dirty="0" smtClean="0">
                  <a:solidFill>
                    <a:srgbClr val="008000"/>
                  </a:solidFill>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t>
              </a:r>
              <a:r>
                <a:rPr lang="zh-CN" altLang="zh-CN" b="1" dirty="0">
                  <a:latin typeface="Times New Roman" panose="02020603050405020304" pitchFamily="18" charset="0"/>
                  <a:cs typeface="Times New Roman" panose="02020603050405020304" pitchFamily="18" charset="0"/>
                </a:rPr>
                <a:t> V </a:t>
              </a:r>
              <a:r>
                <a:rPr lang="zh-CN" altLang="zh-CN" b="1" baseline="-25000" dirty="0">
                  <a:latin typeface="Times New Roman" panose="02020603050405020304" pitchFamily="18" charset="0"/>
                  <a:cs typeface="Times New Roman" panose="02020603050405020304" pitchFamily="18" charset="0"/>
                </a:rPr>
                <a:t>2</a:t>
              </a:r>
              <a:r>
                <a:rPr lang="zh-CN" altLang="zh-CN" b="1" dirty="0">
                  <a:latin typeface="Times New Roman" panose="02020603050405020304" pitchFamily="18" charset="0"/>
                  <a:cs typeface="Times New Roman" panose="02020603050405020304" pitchFamily="18" charset="0"/>
                </a:rPr>
                <a:t>- V</a:t>
              </a:r>
              <a:r>
                <a:rPr lang="zh-CN" altLang="zh-CN" b="1" baseline="-25000" dirty="0">
                  <a:latin typeface="Times New Roman" panose="02020603050405020304" pitchFamily="18" charset="0"/>
                  <a:cs typeface="Times New Roman" panose="02020603050405020304" pitchFamily="18" charset="0"/>
                </a:rPr>
                <a:t>1</a:t>
              </a:r>
              <a:r>
                <a:rPr lang="zh-CN" altLang="zh-CN"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11" name="矩形 10"/>
            <p:cNvSpPr/>
            <p:nvPr/>
          </p:nvSpPr>
          <p:spPr>
            <a:xfrm>
              <a:off x="3818312" y="4755891"/>
              <a:ext cx="1839478" cy="369332"/>
            </a:xfrm>
            <a:prstGeom prst="rect">
              <a:avLst/>
            </a:prstGeom>
          </p:spPr>
          <p:txBody>
            <a:bodyPr wrap="none">
              <a:spAutoFit/>
            </a:bodyPr>
            <a:lstStyle/>
            <a:p>
              <a:pPr>
                <a:spcBef>
                  <a:spcPct val="50000"/>
                </a:spcBef>
              </a:pPr>
              <a:r>
                <a:rPr lang="zh-CN" altLang="zh-CN" b="1" dirty="0">
                  <a:latin typeface="Times New Roman" panose="02020603050405020304" pitchFamily="18" charset="0"/>
                  <a:cs typeface="Times New Roman" panose="02020603050405020304" pitchFamily="18" charset="0"/>
                </a:rPr>
                <a:t>=</a:t>
              </a:r>
              <a:r>
                <a:rPr lang="zh-CN" altLang="zh-CN" b="1" dirty="0">
                  <a:solidFill>
                    <a:srgbClr val="008000"/>
                  </a:solidFill>
                  <a:latin typeface="Times New Roman" panose="02020603050405020304" pitchFamily="18" charset="0"/>
                  <a:cs typeface="Times New Roman" panose="02020603050405020304" pitchFamily="18" charset="0"/>
                </a:rPr>
                <a:t> - </a:t>
              </a:r>
              <a:r>
                <a:rPr lang="zh-CN" altLang="zh-CN" b="1" i="1" dirty="0" smtClean="0">
                  <a:solidFill>
                    <a:srgbClr val="008000"/>
                  </a:solidFill>
                  <a:latin typeface="Times New Roman" panose="02020603050405020304" pitchFamily="18" charset="0"/>
                  <a:cs typeface="Times New Roman" panose="02020603050405020304" pitchFamily="18" charset="0"/>
                </a:rPr>
                <a:t>P</a:t>
              </a:r>
              <a:r>
                <a:rPr lang="zh-CN" altLang="zh-CN" b="1" dirty="0" smtClean="0">
                  <a:solidFill>
                    <a:srgbClr val="008000"/>
                  </a:solidFill>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t>
              </a:r>
              <a:r>
                <a:rPr lang="zh-CN" altLang="zh-CN" b="1" dirty="0" smtClean="0">
                  <a:latin typeface="Times New Roman" panose="02020603050405020304" pitchFamily="18" charset="0"/>
                  <a:cs typeface="Times New Roman" panose="02020603050405020304" pitchFamily="18" charset="0"/>
                </a:rPr>
                <a:t>V </a:t>
              </a:r>
              <a:r>
                <a:rPr lang="en-US" altLang="zh-CN" b="1" dirty="0" smtClean="0">
                  <a:latin typeface="Times New Roman" panose="02020603050405020304" pitchFamily="18" charset="0"/>
                  <a:cs typeface="Times New Roman" panose="02020603050405020304" pitchFamily="18" charset="0"/>
                </a:rPr>
                <a:t>= ∆</a:t>
              </a:r>
              <a:r>
                <a:rPr lang="en-US" altLang="zh-CN" b="1" dirty="0" err="1" smtClean="0">
                  <a:latin typeface="Times New Roman" panose="02020603050405020304" pitchFamily="18" charset="0"/>
                  <a:cs typeface="Times New Roman" panose="02020603050405020304" pitchFamily="18" charset="0"/>
                </a:rPr>
                <a:t>nRT</a:t>
              </a:r>
              <a:endParaRPr lang="zh-CN" altLang="en-US"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8BFF0E0-1559-460C-849B-D0C9578366A7}"/>
              </a:ext>
            </a:extLst>
          </p:cNvPr>
          <p:cNvSpPr>
            <a:spLocks noGrp="1" noChangeArrowheads="1"/>
          </p:cNvSpPr>
          <p:nvPr>
            <p:ph type="body" idx="1"/>
          </p:nvPr>
        </p:nvSpPr>
        <p:spPr>
          <a:xfrm>
            <a:off x="250825" y="1341438"/>
            <a:ext cx="8686800" cy="4175125"/>
          </a:xfrm>
        </p:spPr>
        <p:txBody>
          <a:bodyPr/>
          <a:lstStyle/>
          <a:p>
            <a:pPr eaLnBrk="1" hangingPunct="1">
              <a:lnSpc>
                <a:spcPct val="80000"/>
              </a:lnSpc>
              <a:buFontTx/>
              <a:buNone/>
              <a:defRPr/>
            </a:pPr>
            <a:r>
              <a:rPr lang="zh-CN" altLang="zh-CN" sz="2800" b="1" dirty="0"/>
              <a:t>(2) </a:t>
            </a:r>
            <a:r>
              <a:rPr lang="zh-CN" sz="2800" b="1" dirty="0"/>
              <a:t>等温，等压有电功的条件下进行单位化学反应：</a:t>
            </a:r>
          </a:p>
          <a:p>
            <a:pPr eaLnBrk="1" hangingPunct="1">
              <a:lnSpc>
                <a:spcPct val="80000"/>
              </a:lnSpc>
              <a:buFontTx/>
              <a:buNone/>
              <a:defRPr/>
            </a:pPr>
            <a:r>
              <a:rPr lang="zh-CN" altLang="zh-CN" sz="2800" b="1" dirty="0"/>
              <a:t>        </a:t>
            </a:r>
            <a:r>
              <a:rPr lang="zh-CN" altLang="zh-CN" sz="2800" b="1" i="1" dirty="0"/>
              <a:t>W</a:t>
            </a:r>
            <a:r>
              <a:rPr lang="zh-CN" altLang="zh-CN" sz="1800" b="1" dirty="0"/>
              <a:t>2 </a:t>
            </a:r>
            <a:r>
              <a:rPr lang="zh-CN" altLang="zh-CN" sz="2800" b="1" dirty="0"/>
              <a:t>= </a:t>
            </a:r>
            <a:r>
              <a:rPr lang="zh-CN" altLang="zh-CN" sz="2800" b="1" i="1" dirty="0"/>
              <a:t>W</a:t>
            </a:r>
            <a:r>
              <a:rPr lang="en-US" altLang="zh-CN" sz="2800" b="1" baseline="-25000" dirty="0"/>
              <a:t>1</a:t>
            </a:r>
            <a:r>
              <a:rPr lang="zh-CN" altLang="zh-CN" sz="2800" b="1" i="1" dirty="0"/>
              <a:t> </a:t>
            </a:r>
            <a:r>
              <a:rPr lang="zh-CN" altLang="zh-CN" sz="2800" b="1" dirty="0"/>
              <a:t>+</a:t>
            </a:r>
            <a:r>
              <a:rPr lang="zh-CN" altLang="zh-CN" sz="2800" b="1" i="1" dirty="0"/>
              <a:t>W</a:t>
            </a:r>
            <a:r>
              <a:rPr lang="en-US" altLang="zh-CN" sz="2800" b="1" i="1" dirty="0">
                <a:latin typeface="Times New Roman"/>
                <a:cs typeface="Times New Roman"/>
              </a:rPr>
              <a:t>'</a:t>
            </a:r>
            <a:r>
              <a:rPr lang="zh-CN" altLang="zh-CN" sz="2800" b="1" i="1" dirty="0"/>
              <a:t>  </a:t>
            </a:r>
            <a:r>
              <a:rPr lang="zh-CN" altLang="zh-CN" sz="2800" b="1" dirty="0"/>
              <a:t>= -1.240 - 60.15 </a:t>
            </a:r>
          </a:p>
          <a:p>
            <a:pPr eaLnBrk="1" hangingPunct="1">
              <a:lnSpc>
                <a:spcPct val="80000"/>
              </a:lnSpc>
              <a:buFontTx/>
              <a:buNone/>
              <a:defRPr/>
            </a:pPr>
            <a:r>
              <a:rPr lang="zh-CN" altLang="zh-CN" sz="2800" b="1" dirty="0"/>
              <a:t>                            </a:t>
            </a:r>
            <a:r>
              <a:rPr lang="zh-CN" sz="2800" b="1" dirty="0"/>
              <a:t>＝－ </a:t>
            </a:r>
            <a:r>
              <a:rPr lang="zh-CN" altLang="zh-CN" sz="2800" b="1" dirty="0"/>
              <a:t>61.39  kJ mol</a:t>
            </a:r>
            <a:r>
              <a:rPr lang="zh-CN" altLang="zh-CN" sz="2800" b="1" baseline="30000" dirty="0"/>
              <a:t>-1</a:t>
            </a:r>
          </a:p>
          <a:p>
            <a:pPr eaLnBrk="1" hangingPunct="1">
              <a:lnSpc>
                <a:spcPct val="80000"/>
              </a:lnSpc>
              <a:buFontTx/>
              <a:buNone/>
              <a:defRPr/>
            </a:pPr>
            <a:r>
              <a:rPr lang="zh-CN" altLang="zh-CN" sz="2800" b="1" dirty="0"/>
              <a:t>      </a:t>
            </a:r>
            <a:r>
              <a:rPr lang="zh-CN" sz="2800" b="1" dirty="0"/>
              <a:t>因途径</a:t>
            </a:r>
            <a:r>
              <a:rPr lang="zh-CN" altLang="zh-CN" sz="2800" b="1" dirty="0"/>
              <a:t>1</a:t>
            </a:r>
            <a:r>
              <a:rPr lang="zh-CN" sz="2800" b="1" dirty="0"/>
              <a:t>，</a:t>
            </a:r>
            <a:r>
              <a:rPr lang="zh-CN" altLang="zh-CN" sz="2800" b="1" dirty="0"/>
              <a:t>2</a:t>
            </a:r>
            <a:r>
              <a:rPr lang="zh-CN" sz="2800" b="1" dirty="0"/>
              <a:t>初、终态相同 </a:t>
            </a:r>
          </a:p>
          <a:p>
            <a:pPr eaLnBrk="1" hangingPunct="1">
              <a:lnSpc>
                <a:spcPct val="80000"/>
              </a:lnSpc>
              <a:buFontTx/>
              <a:buNone/>
              <a:defRPr/>
            </a:pPr>
            <a:r>
              <a:rPr lang="zh-CN" altLang="zh-CN" sz="2800" b="1" dirty="0"/>
              <a:t>   Δ</a:t>
            </a:r>
            <a:r>
              <a:rPr lang="zh-CN" altLang="zh-CN" sz="2800" b="1" i="1" dirty="0"/>
              <a:t>U </a:t>
            </a:r>
            <a:r>
              <a:rPr lang="zh-CN" altLang="zh-CN" sz="1800" b="1" dirty="0"/>
              <a:t>2</a:t>
            </a:r>
            <a:r>
              <a:rPr lang="zh-CN" altLang="zh-CN" sz="2800" b="1" dirty="0"/>
              <a:t> = Δ</a:t>
            </a:r>
            <a:r>
              <a:rPr lang="zh-CN" altLang="zh-CN" sz="2800" b="1" i="1" dirty="0"/>
              <a:t>U </a:t>
            </a:r>
            <a:r>
              <a:rPr lang="zh-CN" altLang="zh-CN" sz="1800" b="1" i="1" dirty="0"/>
              <a:t>1</a:t>
            </a:r>
            <a:r>
              <a:rPr lang="zh-CN" altLang="zh-CN" sz="2800" b="1" dirty="0"/>
              <a:t> =</a:t>
            </a:r>
            <a:r>
              <a:rPr lang="zh-CN" sz="2800" b="1" dirty="0"/>
              <a:t>（</a:t>
            </a:r>
            <a:r>
              <a:rPr lang="zh-CN" altLang="zh-CN" sz="2800" b="1" dirty="0"/>
              <a:t>298.15K,</a:t>
            </a:r>
            <a:r>
              <a:rPr lang="zh-CN" sz="2800" b="1" dirty="0"/>
              <a:t>）＝－</a:t>
            </a:r>
            <a:r>
              <a:rPr lang="zh-CN" altLang="zh-CN" sz="2800" b="1" dirty="0"/>
              <a:t>111.76  kJ mol</a:t>
            </a:r>
            <a:r>
              <a:rPr lang="zh-CN" altLang="zh-CN" sz="2800" b="1" baseline="30000" dirty="0"/>
              <a:t>-1</a:t>
            </a:r>
          </a:p>
          <a:p>
            <a:pPr eaLnBrk="1" hangingPunct="1">
              <a:lnSpc>
                <a:spcPct val="80000"/>
              </a:lnSpc>
              <a:buFontTx/>
              <a:buNone/>
              <a:defRPr/>
            </a:pPr>
            <a:r>
              <a:rPr lang="zh-CN" altLang="zh-CN" sz="2800" b="1" dirty="0"/>
              <a:t>     Δ</a:t>
            </a:r>
            <a:r>
              <a:rPr lang="zh-CN" altLang="zh-CN" sz="2800" b="1" i="1" dirty="0"/>
              <a:t>H</a:t>
            </a:r>
            <a:r>
              <a:rPr lang="zh-CN" altLang="zh-CN" sz="1800" b="1" dirty="0"/>
              <a:t>2 </a:t>
            </a:r>
            <a:r>
              <a:rPr lang="zh-CN" altLang="zh-CN" sz="2800" b="1" dirty="0"/>
              <a:t>=  Δ</a:t>
            </a:r>
            <a:r>
              <a:rPr lang="zh-CN" altLang="zh-CN" sz="2800" b="1" i="1" dirty="0"/>
              <a:t>H</a:t>
            </a:r>
            <a:r>
              <a:rPr lang="zh-CN" altLang="zh-CN" sz="1800" b="1" i="1" dirty="0"/>
              <a:t>1 </a:t>
            </a:r>
            <a:r>
              <a:rPr lang="zh-CN" sz="2800" b="1" dirty="0"/>
              <a:t>（</a:t>
            </a:r>
            <a:r>
              <a:rPr lang="zh-CN" altLang="zh-CN" sz="2800" b="1" dirty="0"/>
              <a:t>298.15K,</a:t>
            </a:r>
            <a:r>
              <a:rPr lang="zh-CN" altLang="zh-CN" sz="2800" b="1" i="1" dirty="0"/>
              <a:t> </a:t>
            </a:r>
            <a:r>
              <a:rPr lang="zh-CN" sz="2800" b="1" dirty="0"/>
              <a:t>）＝－</a:t>
            </a:r>
            <a:r>
              <a:rPr lang="zh-CN" altLang="zh-CN" sz="2800" b="1" dirty="0"/>
              <a:t>110.52  kJ mol</a:t>
            </a:r>
            <a:r>
              <a:rPr lang="zh-CN" altLang="zh-CN" sz="2800" b="1" baseline="30000" dirty="0"/>
              <a:t>-1</a:t>
            </a:r>
          </a:p>
          <a:p>
            <a:pPr eaLnBrk="1" hangingPunct="1">
              <a:lnSpc>
                <a:spcPct val="80000"/>
              </a:lnSpc>
              <a:buFontTx/>
              <a:buNone/>
              <a:defRPr/>
            </a:pPr>
            <a:r>
              <a:rPr lang="zh-CN" altLang="zh-CN" sz="2800" b="1" i="1" dirty="0"/>
              <a:t>      Q</a:t>
            </a:r>
            <a:r>
              <a:rPr lang="zh-CN" altLang="zh-CN" sz="2800" b="1" baseline="-25000" dirty="0"/>
              <a:t>2</a:t>
            </a:r>
            <a:r>
              <a:rPr lang="zh-CN" altLang="zh-CN" sz="2800" b="1" dirty="0"/>
              <a:t>=Δ</a:t>
            </a:r>
            <a:r>
              <a:rPr lang="zh-CN" altLang="zh-CN" sz="2800" b="1" i="1" dirty="0"/>
              <a:t>U</a:t>
            </a:r>
            <a:r>
              <a:rPr lang="zh-CN" altLang="zh-CN" sz="2000" b="1" i="1" dirty="0"/>
              <a:t> </a:t>
            </a:r>
            <a:r>
              <a:rPr lang="zh-CN" altLang="zh-CN" sz="2000" b="1" dirty="0"/>
              <a:t>2</a:t>
            </a:r>
            <a:r>
              <a:rPr lang="zh-CN" altLang="zh-CN" sz="2800" b="1" dirty="0"/>
              <a:t> – </a:t>
            </a:r>
            <a:r>
              <a:rPr lang="zh-CN" altLang="zh-CN" sz="2800" b="1" i="1" dirty="0"/>
              <a:t>W </a:t>
            </a:r>
            <a:r>
              <a:rPr lang="zh-CN" altLang="zh-CN" sz="1800" b="1" dirty="0"/>
              <a:t>2</a:t>
            </a:r>
            <a:r>
              <a:rPr lang="zh-CN" altLang="zh-CN" sz="2800" b="1" dirty="0"/>
              <a:t>   </a:t>
            </a:r>
            <a:r>
              <a:rPr lang="zh-CN" sz="2800" b="1" dirty="0"/>
              <a:t>＝－</a:t>
            </a:r>
            <a:r>
              <a:rPr lang="zh-CN" altLang="zh-CN" sz="2800" b="1" dirty="0"/>
              <a:t>111.76 + 61.39</a:t>
            </a:r>
          </a:p>
          <a:p>
            <a:pPr eaLnBrk="1" hangingPunct="1">
              <a:lnSpc>
                <a:spcPct val="80000"/>
              </a:lnSpc>
              <a:buFontTx/>
              <a:buNone/>
              <a:defRPr/>
            </a:pPr>
            <a:r>
              <a:rPr lang="zh-CN" altLang="zh-CN" sz="2800" b="1" dirty="0"/>
              <a:t>                                  </a:t>
            </a:r>
            <a:r>
              <a:rPr lang="zh-CN" sz="2800" b="1" dirty="0"/>
              <a:t>＝－</a:t>
            </a:r>
            <a:r>
              <a:rPr lang="zh-CN" altLang="zh-CN" sz="2800" b="1" dirty="0"/>
              <a:t>56.37  kJ mol</a:t>
            </a:r>
            <a:r>
              <a:rPr lang="zh-CN" altLang="zh-CN" sz="2800" b="1" baseline="30000" dirty="0"/>
              <a:t>-1 </a:t>
            </a:r>
          </a:p>
          <a:p>
            <a:pPr eaLnBrk="1" hangingPunct="1">
              <a:lnSpc>
                <a:spcPct val="80000"/>
              </a:lnSpc>
              <a:buFontTx/>
              <a:buNone/>
              <a:defRPr/>
            </a:pPr>
            <a:endParaRPr lang="zh-CN" altLang="zh-CN" sz="2800" b="1" kern="1200" baseline="-25000" dirty="0"/>
          </a:p>
        </p:txBody>
      </p:sp>
      <p:sp>
        <p:nvSpPr>
          <p:cNvPr id="67587" name="Rectangle 3">
            <a:extLst>
              <a:ext uri="{FF2B5EF4-FFF2-40B4-BE49-F238E27FC236}">
                <a16:creationId xmlns:a16="http://schemas.microsoft.com/office/drawing/2014/main" id="{9BCAFB63-38BE-42F4-BCD0-582F200552C0}"/>
              </a:ext>
            </a:extLst>
          </p:cNvPr>
          <p:cNvSpPr>
            <a:spLocks noGrp="1" noChangeArrowheads="1"/>
          </p:cNvSpPr>
          <p:nvPr>
            <p:ph type="title"/>
          </p:nvPr>
        </p:nvSpPr>
        <p:spPr>
          <a:xfrm>
            <a:off x="1187450" y="274638"/>
            <a:ext cx="5832475" cy="633412"/>
          </a:xfrm>
          <a:noFill/>
        </p:spPr>
        <p:txBody>
          <a:bodyPr/>
          <a:lstStyle/>
          <a:p>
            <a:pPr eaLnBrk="1" hangingPunct="1"/>
            <a:r>
              <a:rPr lang="zh-CN" altLang="zh-CN" sz="3200" b="1" dirty="0">
                <a:ea typeface="黑体" panose="02010609060101010101" pitchFamily="49" charset="-122"/>
              </a:rPr>
              <a:t>热力学一定律计算例题</a:t>
            </a:r>
          </a:p>
        </p:txBody>
      </p:sp>
      <p:sp>
        <p:nvSpPr>
          <p:cNvPr id="60420" name="AutoShape 4">
            <a:extLst>
              <a:ext uri="{FF2B5EF4-FFF2-40B4-BE49-F238E27FC236}">
                <a16:creationId xmlns:a16="http://schemas.microsoft.com/office/drawing/2014/main" id="{F056859B-7440-4C93-ADC8-359D5AA5C5E9}"/>
              </a:ext>
            </a:extLst>
          </p:cNvPr>
          <p:cNvSpPr>
            <a:spLocks noChangeArrowheads="1"/>
          </p:cNvSpPr>
          <p:nvPr/>
        </p:nvSpPr>
        <p:spPr bwMode="auto">
          <a:xfrm>
            <a:off x="1429722" y="5300662"/>
            <a:ext cx="1882645" cy="1240097"/>
          </a:xfrm>
          <a:prstGeom prst="wedgeEllipseCallout">
            <a:avLst>
              <a:gd name="adj1" fmla="val -87916"/>
              <a:gd name="adj2" fmla="val -88616"/>
            </a:avLst>
          </a:prstGeom>
          <a:solidFill>
            <a:srgbClr val="FFFF99"/>
          </a:solidFill>
          <a:ln w="15875">
            <a:solidFill>
              <a:srgbClr val="800080"/>
            </a:solidFill>
            <a:miter lim="800000"/>
            <a:headEnd/>
            <a:tailEnd/>
          </a:ln>
        </p:spPr>
        <p:txBody>
          <a:bodyPr/>
          <a:lstStyle/>
          <a:p>
            <a:pPr algn="ctr">
              <a:defRPr/>
            </a:pPr>
            <a:r>
              <a:rPr lang="zh-CN" sz="2400" b="1" dirty="0">
                <a:latin typeface="黑体" pitchFamily="49" charset="-122"/>
              </a:rPr>
              <a:t>为什么</a:t>
            </a:r>
            <a:r>
              <a:rPr lang="zh-CN" altLang="zh-CN" sz="2400" b="1" dirty="0">
                <a:latin typeface="Times New Roman" pitchFamily="18" charset="0"/>
              </a:rPr>
              <a:t>Q</a:t>
            </a:r>
            <a:r>
              <a:rPr lang="zh-CN" altLang="zh-CN" sz="2800" b="1" baseline="-25000" dirty="0">
                <a:latin typeface="+mn-lt"/>
                <a:ea typeface="+mn-ea"/>
              </a:rPr>
              <a:t>2</a:t>
            </a:r>
            <a:r>
              <a:rPr lang="zh-CN" altLang="zh-CN" sz="2400" b="1" dirty="0">
                <a:latin typeface="Times New Roman" pitchFamily="18" charset="0"/>
              </a:rPr>
              <a:t>≠ Δ</a:t>
            </a:r>
            <a:r>
              <a:rPr lang="zh-CN" altLang="zh-CN" sz="2400" b="1" i="1" dirty="0">
                <a:latin typeface="Times New Roman" pitchFamily="18" charset="0"/>
              </a:rPr>
              <a:t>H</a:t>
            </a:r>
            <a:r>
              <a:rPr lang="zh-CN" altLang="zh-CN" sz="2800" b="1" baseline="-25000" dirty="0">
                <a:latin typeface="+mn-lt"/>
                <a:ea typeface="+mn-ea"/>
              </a:rPr>
              <a:t>2</a:t>
            </a:r>
          </a:p>
        </p:txBody>
      </p:sp>
      <p:sp>
        <p:nvSpPr>
          <p:cNvPr id="5" name="Rectangle 3">
            <a:extLst>
              <a:ext uri="{FF2B5EF4-FFF2-40B4-BE49-F238E27FC236}">
                <a16:creationId xmlns:a16="http://schemas.microsoft.com/office/drawing/2014/main" id="{11F7101B-88D7-489D-A22B-B615809860AA}"/>
              </a:ext>
            </a:extLst>
          </p:cNvPr>
          <p:cNvSpPr txBox="1">
            <a:spLocks noChangeArrowheads="1"/>
          </p:cNvSpPr>
          <p:nvPr/>
        </p:nvSpPr>
        <p:spPr bwMode="auto">
          <a:xfrm>
            <a:off x="3348038" y="4786313"/>
            <a:ext cx="5832475" cy="1500187"/>
          </a:xfrm>
          <a:prstGeom prst="rect">
            <a:avLst/>
          </a:prstGeom>
          <a:noFill/>
          <a:ln w="9525">
            <a:noFill/>
            <a:miter lim="800000"/>
            <a:headEnd/>
            <a:tailEnd/>
          </a:ln>
        </p:spPr>
        <p:txBody>
          <a:bodyPr anchor="ctr"/>
          <a:lstStyle/>
          <a:p>
            <a:pPr algn="ctr">
              <a:defRPr/>
            </a:pPr>
            <a:r>
              <a:rPr lang="zh-CN" altLang="en-US" sz="2400" b="1" kern="0" dirty="0">
                <a:solidFill>
                  <a:srgbClr val="FF0000"/>
                </a:solidFill>
                <a:latin typeface="+mj-lt"/>
                <a:cs typeface="+mj-cs"/>
              </a:rPr>
              <a:t>在没有做其他功的条件下</a:t>
            </a:r>
            <a:r>
              <a:rPr lang="zh-CN" altLang="en-US" sz="2400" b="1" kern="0" dirty="0">
                <a:solidFill>
                  <a:srgbClr val="3333FF"/>
                </a:solidFill>
                <a:latin typeface="+mj-lt"/>
                <a:cs typeface="+mj-cs"/>
              </a:rPr>
              <a:t>，系统在等压过程中所吸收的热，全部用于使焓增加</a:t>
            </a:r>
            <a:endParaRPr lang="zh-CN" sz="2400" b="1" kern="0" dirty="0">
              <a:solidFill>
                <a:srgbClr val="3333FF"/>
              </a:solidFill>
              <a:latin typeface="+mj-lt"/>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2">
            <a:extLst>
              <a:ext uri="{FF2B5EF4-FFF2-40B4-BE49-F238E27FC236}">
                <a16:creationId xmlns:a16="http://schemas.microsoft.com/office/drawing/2014/main" id="{5E109610-039C-4BD0-9D8E-DFE72A45A445}"/>
              </a:ext>
            </a:extLst>
          </p:cNvPr>
          <p:cNvSpPr>
            <a:spLocks noChangeArrowheads="1"/>
          </p:cNvSpPr>
          <p:nvPr/>
        </p:nvSpPr>
        <p:spPr bwMode="auto">
          <a:xfrm>
            <a:off x="142875" y="1371600"/>
            <a:ext cx="9001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en-US" altLang="zh-CN" sz="2400" b="1" dirty="0">
                <a:solidFill>
                  <a:srgbClr val="3333FF"/>
                </a:solidFill>
                <a:latin typeface="Times New Roman" panose="02020603050405020304" pitchFamily="18" charset="0"/>
                <a:cs typeface="Times New Roman" panose="02020603050405020304" pitchFamily="18" charset="0"/>
              </a:rPr>
              <a:t>[</a:t>
            </a:r>
            <a:r>
              <a:rPr lang="zh-CN" altLang="zh-CN" sz="2400" b="1" dirty="0" smtClean="0">
                <a:solidFill>
                  <a:srgbClr val="3333FF"/>
                </a:solidFill>
                <a:latin typeface="Times New Roman" panose="02020603050405020304" pitchFamily="18" charset="0"/>
                <a:cs typeface="Times New Roman" panose="02020603050405020304" pitchFamily="18" charset="0"/>
              </a:rPr>
              <a:t>例</a:t>
            </a:r>
            <a:r>
              <a:rPr lang="en-US" altLang="zh-CN" sz="2400" b="1" dirty="0" smtClean="0">
                <a:solidFill>
                  <a:srgbClr val="3333FF"/>
                </a:solidFill>
                <a:latin typeface="Times New Roman" panose="02020603050405020304" pitchFamily="18" charset="0"/>
                <a:cs typeface="Times New Roman" panose="02020603050405020304" pitchFamily="18" charset="0"/>
              </a:rPr>
              <a:t>5] </a:t>
            </a:r>
            <a:r>
              <a:rPr lang="en-US" altLang="zh-CN" sz="2400" b="1" dirty="0">
                <a:solidFill>
                  <a:srgbClr val="3333FF"/>
                </a:solidFill>
                <a:latin typeface="Times New Roman" panose="02020603050405020304" pitchFamily="18" charset="0"/>
                <a:cs typeface="Times New Roman" panose="02020603050405020304" pitchFamily="18" charset="0"/>
              </a:rPr>
              <a:t>NH</a:t>
            </a:r>
            <a:r>
              <a:rPr lang="en-US" altLang="zh-CN" sz="2400" b="1" baseline="-25000" dirty="0">
                <a:solidFill>
                  <a:srgbClr val="3333FF"/>
                </a:solidFill>
                <a:latin typeface="Times New Roman" panose="02020603050405020304" pitchFamily="18" charset="0"/>
                <a:cs typeface="Times New Roman" panose="02020603050405020304" pitchFamily="18" charset="0"/>
              </a:rPr>
              <a:t>3</a:t>
            </a:r>
            <a:r>
              <a:rPr lang="zh-CN" altLang="zh-CN" sz="2400" b="1" dirty="0">
                <a:solidFill>
                  <a:srgbClr val="3333FF"/>
                </a:solidFill>
                <a:latin typeface="Times New Roman" panose="02020603050405020304" pitchFamily="18" charset="0"/>
                <a:cs typeface="Times New Roman" panose="02020603050405020304" pitchFamily="18" charset="0"/>
              </a:rPr>
              <a:t>的</a:t>
            </a:r>
            <a:r>
              <a:rPr lang="en-US" altLang="zh-CN" sz="2400" b="1" dirty="0" err="1">
                <a:solidFill>
                  <a:srgbClr val="3333FF"/>
                </a:solidFill>
                <a:latin typeface="Times New Roman" panose="02020603050405020304" pitchFamily="18" charset="0"/>
                <a:cs typeface="Times New Roman" panose="02020603050405020304" pitchFamily="18" charset="0"/>
              </a:rPr>
              <a:t>C</a:t>
            </a:r>
            <a:r>
              <a:rPr lang="en-US" altLang="zh-CN" sz="2400" b="1" i="1" baseline="-25000" dirty="0" err="1">
                <a:solidFill>
                  <a:srgbClr val="3333FF"/>
                </a:solidFill>
                <a:latin typeface="Times New Roman" panose="02020603050405020304" pitchFamily="18" charset="0"/>
                <a:cs typeface="Times New Roman" panose="02020603050405020304" pitchFamily="18" charset="0"/>
              </a:rPr>
              <a:t>p</a:t>
            </a:r>
            <a:r>
              <a:rPr lang="en-US" altLang="zh-CN" sz="2400" b="1" baseline="-25000" dirty="0" err="1">
                <a:solidFill>
                  <a:srgbClr val="3333FF"/>
                </a:solidFill>
                <a:latin typeface="Times New Roman" panose="02020603050405020304" pitchFamily="18" charset="0"/>
                <a:cs typeface="Times New Roman" panose="02020603050405020304" pitchFamily="18" charset="0"/>
              </a:rPr>
              <a:t>,m</a:t>
            </a:r>
            <a:r>
              <a:rPr lang="zh-CN" altLang="zh-CN" sz="2400" b="1" dirty="0">
                <a:solidFill>
                  <a:srgbClr val="3333FF"/>
                </a:solidFill>
                <a:latin typeface="Times New Roman" panose="02020603050405020304" pitchFamily="18" charset="0"/>
                <a:cs typeface="Times New Roman" panose="02020603050405020304" pitchFamily="18" charset="0"/>
              </a:rPr>
              <a:t>＝</a:t>
            </a:r>
            <a:r>
              <a:rPr lang="en-US" altLang="zh-CN" sz="2400" b="1" dirty="0">
                <a:solidFill>
                  <a:srgbClr val="3333FF"/>
                </a:solidFill>
                <a:latin typeface="Times New Roman" panose="02020603050405020304" pitchFamily="18" charset="0"/>
                <a:cs typeface="Times New Roman" panose="02020603050405020304" pitchFamily="18" charset="0"/>
              </a:rPr>
              <a:t>24.8</a:t>
            </a:r>
            <a:r>
              <a:rPr lang="zh-CN" altLang="zh-CN" sz="2400" b="1" dirty="0">
                <a:solidFill>
                  <a:srgbClr val="3333FF"/>
                </a:solidFill>
                <a:latin typeface="Times New Roman" panose="02020603050405020304" pitchFamily="18" charset="0"/>
                <a:cs typeface="Times New Roman" panose="02020603050405020304" pitchFamily="18" charset="0"/>
              </a:rPr>
              <a:t>＋</a:t>
            </a:r>
            <a:r>
              <a:rPr lang="en-US" altLang="zh-CN" sz="2400" b="1" dirty="0">
                <a:solidFill>
                  <a:srgbClr val="3333FF"/>
                </a:solidFill>
                <a:latin typeface="Times New Roman" panose="02020603050405020304" pitchFamily="18" charset="0"/>
                <a:cs typeface="Times New Roman" panose="02020603050405020304" pitchFamily="18" charset="0"/>
              </a:rPr>
              <a:t>37.519×10</a:t>
            </a:r>
            <a:r>
              <a:rPr lang="en-US" altLang="zh-CN" sz="2400" b="1" baseline="30000" dirty="0">
                <a:solidFill>
                  <a:srgbClr val="3333FF"/>
                </a:solidFill>
                <a:latin typeface="Times New Roman" panose="02020603050405020304" pitchFamily="18" charset="0"/>
                <a:cs typeface="Times New Roman" panose="02020603050405020304" pitchFamily="18" charset="0"/>
              </a:rPr>
              <a:t>-3</a:t>
            </a:r>
            <a:r>
              <a:rPr lang="en-US" altLang="zh-CN" sz="2400" b="1" dirty="0">
                <a:solidFill>
                  <a:srgbClr val="3333FF"/>
                </a:solidFill>
                <a:latin typeface="Times New Roman" panose="02020603050405020304" pitchFamily="18" charset="0"/>
                <a:cs typeface="Times New Roman" panose="02020603050405020304" pitchFamily="18" charset="0"/>
              </a:rPr>
              <a:t>T</a:t>
            </a:r>
            <a:r>
              <a:rPr lang="zh-CN" altLang="zh-CN" sz="2400" b="1" dirty="0">
                <a:solidFill>
                  <a:srgbClr val="3333FF"/>
                </a:solidFill>
                <a:latin typeface="Times New Roman" panose="02020603050405020304" pitchFamily="18" charset="0"/>
                <a:cs typeface="Times New Roman" panose="02020603050405020304" pitchFamily="18" charset="0"/>
              </a:rPr>
              <a:t>－</a:t>
            </a:r>
            <a:r>
              <a:rPr lang="en-US" altLang="zh-CN" sz="2400" b="1" dirty="0">
                <a:solidFill>
                  <a:srgbClr val="3333FF"/>
                </a:solidFill>
                <a:latin typeface="Times New Roman" panose="02020603050405020304" pitchFamily="18" charset="0"/>
                <a:cs typeface="Times New Roman" panose="02020603050405020304" pitchFamily="18" charset="0"/>
              </a:rPr>
              <a:t>7.382×10</a:t>
            </a:r>
            <a:r>
              <a:rPr lang="en-US" altLang="zh-CN" sz="2400" b="1" baseline="30000" dirty="0">
                <a:solidFill>
                  <a:srgbClr val="3333FF"/>
                </a:solidFill>
                <a:latin typeface="Times New Roman" panose="02020603050405020304" pitchFamily="18" charset="0"/>
                <a:cs typeface="Times New Roman" panose="02020603050405020304" pitchFamily="18" charset="0"/>
              </a:rPr>
              <a:t>-8 </a:t>
            </a:r>
            <a:r>
              <a:rPr lang="en-US" altLang="zh-CN" sz="2400" b="1" dirty="0">
                <a:solidFill>
                  <a:srgbClr val="3333FF"/>
                </a:solidFill>
                <a:latin typeface="Times New Roman" panose="02020603050405020304" pitchFamily="18" charset="0"/>
                <a:cs typeface="Times New Roman" panose="02020603050405020304" pitchFamily="18" charset="0"/>
              </a:rPr>
              <a:t>T</a:t>
            </a:r>
            <a:r>
              <a:rPr lang="en-US" altLang="zh-CN" sz="2400" b="1" baseline="30000" dirty="0">
                <a:solidFill>
                  <a:srgbClr val="3333FF"/>
                </a:solidFill>
                <a:latin typeface="Times New Roman" panose="02020603050405020304" pitchFamily="18" charset="0"/>
                <a:cs typeface="Times New Roman" panose="02020603050405020304" pitchFamily="18" charset="0"/>
              </a:rPr>
              <a:t>2 </a:t>
            </a:r>
            <a:r>
              <a:rPr lang="en-US" altLang="zh-CN" sz="2400" b="1" dirty="0">
                <a:solidFill>
                  <a:srgbClr val="3333FF"/>
                </a:solidFill>
                <a:latin typeface="Times New Roman" panose="02020603050405020304" pitchFamily="18" charset="0"/>
                <a:cs typeface="Times New Roman" panose="02020603050405020304" pitchFamily="18" charset="0"/>
              </a:rPr>
              <a:t>J·K</a:t>
            </a:r>
            <a:r>
              <a:rPr lang="en-US" altLang="zh-CN" sz="2400" b="1" baseline="30000" dirty="0">
                <a:solidFill>
                  <a:srgbClr val="3333FF"/>
                </a:solidFill>
                <a:latin typeface="Times New Roman" panose="02020603050405020304" pitchFamily="18" charset="0"/>
                <a:cs typeface="Times New Roman" panose="02020603050405020304" pitchFamily="18" charset="0"/>
              </a:rPr>
              <a:t>-1</a:t>
            </a:r>
            <a:r>
              <a:rPr lang="en-US" altLang="zh-CN" sz="2400" b="1" dirty="0">
                <a:solidFill>
                  <a:srgbClr val="3333FF"/>
                </a:solidFill>
                <a:latin typeface="Times New Roman" panose="02020603050405020304" pitchFamily="18" charset="0"/>
                <a:cs typeface="Times New Roman" panose="02020603050405020304" pitchFamily="18" charset="0"/>
              </a:rPr>
              <a:t>mol</a:t>
            </a:r>
            <a:r>
              <a:rPr lang="en-US" altLang="zh-CN" sz="2400" b="1" baseline="30000" dirty="0">
                <a:solidFill>
                  <a:srgbClr val="3333FF"/>
                </a:solidFill>
                <a:latin typeface="Times New Roman" panose="02020603050405020304" pitchFamily="18" charset="0"/>
                <a:cs typeface="Times New Roman" panose="02020603050405020304" pitchFamily="18" charset="0"/>
              </a:rPr>
              <a:t>-1</a:t>
            </a:r>
            <a:r>
              <a:rPr lang="zh-CN" altLang="zh-CN" sz="2400" b="1" dirty="0">
                <a:solidFill>
                  <a:srgbClr val="3333FF"/>
                </a:solidFill>
                <a:latin typeface="Times New Roman" panose="02020603050405020304" pitchFamily="18" charset="0"/>
                <a:cs typeface="Times New Roman" panose="02020603050405020304" pitchFamily="18" charset="0"/>
              </a:rPr>
              <a:t>，计算等压下将</a:t>
            </a:r>
            <a:r>
              <a:rPr lang="en-US" altLang="zh-CN" sz="2400" b="1" dirty="0">
                <a:solidFill>
                  <a:srgbClr val="3333FF"/>
                </a:solidFill>
                <a:latin typeface="Times New Roman" panose="02020603050405020304" pitchFamily="18" charset="0"/>
                <a:cs typeface="Times New Roman" panose="02020603050405020304" pitchFamily="18" charset="0"/>
              </a:rPr>
              <a:t>298 K</a:t>
            </a:r>
            <a:r>
              <a:rPr lang="zh-CN" altLang="zh-CN" sz="2400" b="1" dirty="0">
                <a:solidFill>
                  <a:srgbClr val="3333FF"/>
                </a:solidFill>
                <a:latin typeface="Times New Roman" panose="02020603050405020304" pitchFamily="18" charset="0"/>
                <a:cs typeface="Times New Roman" panose="02020603050405020304" pitchFamily="18" charset="0"/>
              </a:rPr>
              <a:t>的</a:t>
            </a:r>
            <a:r>
              <a:rPr lang="en-US" altLang="zh-CN" sz="2400" b="1" dirty="0">
                <a:solidFill>
                  <a:srgbClr val="3333FF"/>
                </a:solidFill>
                <a:latin typeface="Times New Roman" panose="02020603050405020304" pitchFamily="18" charset="0"/>
                <a:cs typeface="Times New Roman" panose="02020603050405020304" pitchFamily="18" charset="0"/>
              </a:rPr>
              <a:t>1mol NH</a:t>
            </a:r>
            <a:r>
              <a:rPr lang="en-US" altLang="zh-CN" sz="2400" b="1" baseline="-25000" dirty="0">
                <a:solidFill>
                  <a:srgbClr val="3333FF"/>
                </a:solidFill>
                <a:latin typeface="Times New Roman" panose="02020603050405020304" pitchFamily="18" charset="0"/>
                <a:cs typeface="Times New Roman" panose="02020603050405020304" pitchFamily="18" charset="0"/>
              </a:rPr>
              <a:t>3</a:t>
            </a:r>
            <a:r>
              <a:rPr lang="zh-CN" altLang="zh-CN" sz="2400" b="1" dirty="0">
                <a:solidFill>
                  <a:srgbClr val="3333FF"/>
                </a:solidFill>
                <a:latin typeface="Times New Roman" panose="02020603050405020304" pitchFamily="18" charset="0"/>
                <a:cs typeface="Times New Roman" panose="02020603050405020304" pitchFamily="18" charset="0"/>
              </a:rPr>
              <a:t>加热到</a:t>
            </a:r>
            <a:r>
              <a:rPr lang="en-US" altLang="zh-CN" sz="2400" b="1" dirty="0">
                <a:solidFill>
                  <a:srgbClr val="3333FF"/>
                </a:solidFill>
                <a:latin typeface="Times New Roman" panose="02020603050405020304" pitchFamily="18" charset="0"/>
                <a:cs typeface="Times New Roman" panose="02020603050405020304" pitchFamily="18" charset="0"/>
              </a:rPr>
              <a:t>698 K</a:t>
            </a:r>
            <a:r>
              <a:rPr lang="zh-CN" altLang="zh-CN" sz="2400" b="1" dirty="0">
                <a:solidFill>
                  <a:srgbClr val="3333FF"/>
                </a:solidFill>
                <a:latin typeface="Times New Roman" panose="02020603050405020304" pitchFamily="18" charset="0"/>
                <a:cs typeface="Times New Roman" panose="02020603050405020304" pitchFamily="18" charset="0"/>
              </a:rPr>
              <a:t>的</a:t>
            </a:r>
            <a:r>
              <a:rPr lang="en-US" altLang="zh-CN" sz="2400" b="1" dirty="0">
                <a:solidFill>
                  <a:srgbClr val="3333FF"/>
                </a:solidFill>
                <a:latin typeface="Times New Roman" panose="02020603050405020304" pitchFamily="18" charset="0"/>
                <a:cs typeface="Times New Roman" panose="02020603050405020304" pitchFamily="18" charset="0"/>
              </a:rPr>
              <a:t>Q</a:t>
            </a:r>
            <a:r>
              <a:rPr lang="en-US" altLang="zh-CN" sz="2400" b="1" baseline="-25000" dirty="0">
                <a:solidFill>
                  <a:srgbClr val="3333FF"/>
                </a:solidFill>
                <a:latin typeface="Times New Roman" panose="02020603050405020304" pitchFamily="18" charset="0"/>
                <a:cs typeface="Times New Roman" panose="02020603050405020304" pitchFamily="18" charset="0"/>
              </a:rPr>
              <a:t>P</a:t>
            </a:r>
            <a:r>
              <a:rPr lang="zh-CN" altLang="zh-CN" sz="2400" b="1" dirty="0">
                <a:solidFill>
                  <a:srgbClr val="3333FF"/>
                </a:solidFill>
                <a:latin typeface="Times New Roman" panose="02020603050405020304" pitchFamily="18" charset="0"/>
                <a:cs typeface="Times New Roman" panose="02020603050405020304" pitchFamily="18" charset="0"/>
              </a:rPr>
              <a:t>。假设</a:t>
            </a:r>
            <a:r>
              <a:rPr lang="en-US" altLang="zh-CN" sz="2400" b="1" dirty="0">
                <a:solidFill>
                  <a:srgbClr val="3333FF"/>
                </a:solidFill>
                <a:latin typeface="Times New Roman" panose="02020603050405020304" pitchFamily="18" charset="0"/>
                <a:cs typeface="Times New Roman" panose="02020603050405020304" pitchFamily="18" charset="0"/>
              </a:rPr>
              <a:t>NH</a:t>
            </a:r>
            <a:r>
              <a:rPr lang="en-US" altLang="zh-CN" sz="2400" b="1" baseline="-25000" dirty="0">
                <a:solidFill>
                  <a:srgbClr val="3333FF"/>
                </a:solidFill>
                <a:latin typeface="Times New Roman" panose="02020603050405020304" pitchFamily="18" charset="0"/>
                <a:cs typeface="Times New Roman" panose="02020603050405020304" pitchFamily="18" charset="0"/>
              </a:rPr>
              <a:t>3</a:t>
            </a:r>
            <a:r>
              <a:rPr lang="zh-CN" altLang="zh-CN" sz="2400" b="1" dirty="0">
                <a:solidFill>
                  <a:srgbClr val="3333FF"/>
                </a:solidFill>
                <a:latin typeface="Times New Roman" panose="02020603050405020304" pitchFamily="18" charset="0"/>
                <a:cs typeface="Times New Roman" panose="02020603050405020304" pitchFamily="18" charset="0"/>
              </a:rPr>
              <a:t>为理想气体，则该过程中的</a:t>
            </a:r>
            <a:r>
              <a:rPr lang="en-US" altLang="zh-CN" sz="2400" b="1" dirty="0">
                <a:solidFill>
                  <a:srgbClr val="3333FF"/>
                </a:solidFill>
                <a:latin typeface="Times New Roman" panose="02020603050405020304" pitchFamily="18" charset="0"/>
                <a:cs typeface="Times New Roman" panose="02020603050405020304" pitchFamily="18" charset="0"/>
              </a:rPr>
              <a:t>Q </a:t>
            </a:r>
            <a:r>
              <a:rPr lang="en-US" altLang="zh-CN" sz="2400" b="1" i="1" dirty="0">
                <a:solidFill>
                  <a:srgbClr val="3333FF"/>
                </a:solidFill>
                <a:latin typeface="Times New Roman" panose="02020603050405020304" pitchFamily="18" charset="0"/>
                <a:cs typeface="Times New Roman" panose="02020603050405020304" pitchFamily="18" charset="0"/>
              </a:rPr>
              <a:t>W</a:t>
            </a:r>
            <a:r>
              <a:rPr lang="zh-CN" altLang="zh-CN" sz="2400" b="1" dirty="0">
                <a:solidFill>
                  <a:srgbClr val="3333FF"/>
                </a:solidFill>
                <a:latin typeface="Times New Roman" panose="02020603050405020304" pitchFamily="18" charset="0"/>
                <a:cs typeface="Times New Roman" panose="02020603050405020304" pitchFamily="18" charset="0"/>
              </a:rPr>
              <a:t>、</a:t>
            </a:r>
            <a:r>
              <a:rPr lang="en-US" altLang="zh-CN" sz="2400" b="1" dirty="0">
                <a:solidFill>
                  <a:srgbClr val="3333FF"/>
                </a:solidFill>
                <a:latin typeface="Times New Roman" panose="02020603050405020304" pitchFamily="18" charset="0"/>
                <a:cs typeface="Times New Roman" panose="02020603050405020304" pitchFamily="18" charset="0"/>
              </a:rPr>
              <a:t>Δ</a:t>
            </a:r>
            <a:r>
              <a:rPr lang="en-US" altLang="zh-CN" sz="2400" b="1" i="1" dirty="0">
                <a:solidFill>
                  <a:srgbClr val="3333FF"/>
                </a:solidFill>
                <a:latin typeface="Times New Roman" panose="02020603050405020304" pitchFamily="18" charset="0"/>
                <a:cs typeface="Times New Roman" panose="02020603050405020304" pitchFamily="18" charset="0"/>
              </a:rPr>
              <a:t>U</a:t>
            </a:r>
            <a:r>
              <a:rPr lang="zh-CN" altLang="zh-CN" sz="2400" b="1" dirty="0">
                <a:solidFill>
                  <a:srgbClr val="3333FF"/>
                </a:solidFill>
                <a:latin typeface="Times New Roman" panose="02020603050405020304" pitchFamily="18" charset="0"/>
                <a:cs typeface="Times New Roman" panose="02020603050405020304" pitchFamily="18" charset="0"/>
              </a:rPr>
              <a:t>及</a:t>
            </a:r>
            <a:r>
              <a:rPr lang="en-US" altLang="zh-CN" sz="2400" b="1" dirty="0">
                <a:solidFill>
                  <a:srgbClr val="3333FF"/>
                </a:solidFill>
                <a:latin typeface="Times New Roman" panose="02020603050405020304" pitchFamily="18" charset="0"/>
                <a:cs typeface="Times New Roman" panose="02020603050405020304" pitchFamily="18" charset="0"/>
              </a:rPr>
              <a:t>Δ</a:t>
            </a:r>
            <a:r>
              <a:rPr lang="en-US" altLang="zh-CN" sz="2400" b="1" i="1" dirty="0">
                <a:solidFill>
                  <a:srgbClr val="3333FF"/>
                </a:solidFill>
                <a:latin typeface="Times New Roman" panose="02020603050405020304" pitchFamily="18" charset="0"/>
                <a:cs typeface="Times New Roman" panose="02020603050405020304" pitchFamily="18" charset="0"/>
              </a:rPr>
              <a:t>H</a:t>
            </a:r>
            <a:r>
              <a:rPr lang="zh-CN" altLang="zh-CN" sz="2400" b="1" dirty="0">
                <a:solidFill>
                  <a:srgbClr val="3333FF"/>
                </a:solidFill>
                <a:latin typeface="Times New Roman" panose="02020603050405020304" pitchFamily="18" charset="0"/>
                <a:cs typeface="Times New Roman" panose="02020603050405020304" pitchFamily="18" charset="0"/>
              </a:rPr>
              <a:t>各为多少？</a:t>
            </a:r>
          </a:p>
        </p:txBody>
      </p:sp>
      <p:sp>
        <p:nvSpPr>
          <p:cNvPr id="36868" name="矩形 3">
            <a:extLst>
              <a:ext uri="{FF2B5EF4-FFF2-40B4-BE49-F238E27FC236}">
                <a16:creationId xmlns:a16="http://schemas.microsoft.com/office/drawing/2014/main" id="{DF4C38CF-E0F1-4063-BEDA-793F04E10FA6}"/>
              </a:ext>
            </a:extLst>
          </p:cNvPr>
          <p:cNvSpPr>
            <a:spLocks noChangeArrowheads="1"/>
          </p:cNvSpPr>
          <p:nvPr/>
        </p:nvSpPr>
        <p:spPr bwMode="auto">
          <a:xfrm>
            <a:off x="611188" y="2747963"/>
            <a:ext cx="750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de-DE" altLang="zh-CN" sz="2400" b="1" i="1">
                <a:latin typeface="Times New Roman" panose="02020603050405020304" pitchFamily="18" charset="0"/>
                <a:cs typeface="Times New Roman" panose="02020603050405020304" pitchFamily="18" charset="0"/>
              </a:rPr>
              <a:t>Q</a:t>
            </a:r>
            <a:r>
              <a:rPr lang="de-DE" altLang="zh-CN" sz="2400" b="1" i="1" baseline="-25000">
                <a:latin typeface="Times New Roman" panose="02020603050405020304" pitchFamily="18" charset="0"/>
                <a:cs typeface="Times New Roman" panose="02020603050405020304" pitchFamily="18" charset="0"/>
              </a:rPr>
              <a:t>P </a:t>
            </a:r>
            <a:r>
              <a:rPr lang="de-DE" altLang="zh-CN" sz="2400" b="1">
                <a:latin typeface="Times New Roman" panose="02020603050405020304" pitchFamily="18" charset="0"/>
                <a:cs typeface="Times New Roman" panose="02020603050405020304" pitchFamily="18" charset="0"/>
              </a:rPr>
              <a:t>=</a:t>
            </a:r>
            <a:endParaRPr lang="zh-CN" altLang="en-US" sz="2400" b="1">
              <a:latin typeface="Times New Roman" panose="02020603050405020304" pitchFamily="18" charset="0"/>
              <a:cs typeface="Times New Roman" panose="02020603050405020304" pitchFamily="18" charset="0"/>
            </a:endParaRPr>
          </a:p>
        </p:txBody>
      </p:sp>
      <p:sp>
        <p:nvSpPr>
          <p:cNvPr id="36869" name="矩形 4">
            <a:extLst>
              <a:ext uri="{FF2B5EF4-FFF2-40B4-BE49-F238E27FC236}">
                <a16:creationId xmlns:a16="http://schemas.microsoft.com/office/drawing/2014/main" id="{971521A1-57CE-427A-9D8F-5B980EF5E646}"/>
              </a:ext>
            </a:extLst>
          </p:cNvPr>
          <p:cNvSpPr>
            <a:spLocks noChangeArrowheads="1"/>
          </p:cNvSpPr>
          <p:nvPr/>
        </p:nvSpPr>
        <p:spPr bwMode="auto">
          <a:xfrm>
            <a:off x="1908175" y="2746375"/>
            <a:ext cx="712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de-DE" altLang="zh-CN" sz="2400" b="1">
                <a:latin typeface="Times New Roman" panose="02020603050405020304" pitchFamily="18" charset="0"/>
                <a:cs typeface="Times New Roman" panose="02020603050405020304" pitchFamily="18" charset="0"/>
              </a:rPr>
              <a:t>(24.8 + 37.519 × 10</a:t>
            </a:r>
            <a:r>
              <a:rPr lang="de-DE" altLang="zh-CN" sz="2400" b="1" baseline="30000">
                <a:latin typeface="Times New Roman" panose="02020603050405020304" pitchFamily="18" charset="0"/>
                <a:cs typeface="Times New Roman" panose="02020603050405020304" pitchFamily="18" charset="0"/>
              </a:rPr>
              <a:t>-3</a:t>
            </a:r>
            <a:r>
              <a:rPr lang="de-DE" altLang="zh-CN" sz="2400" b="1" i="1">
                <a:latin typeface="Times New Roman" panose="02020603050405020304" pitchFamily="18" charset="0"/>
                <a:cs typeface="Times New Roman" panose="02020603050405020304" pitchFamily="18" charset="0"/>
              </a:rPr>
              <a:t>T</a:t>
            </a:r>
            <a:r>
              <a:rPr lang="de-DE" altLang="zh-CN" sz="2400" b="1">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a:latin typeface="Times New Roman" panose="02020603050405020304" pitchFamily="18" charset="0"/>
                <a:cs typeface="Times New Roman" panose="02020603050405020304" pitchFamily="18" charset="0"/>
              </a:rPr>
              <a:t>7.382 × 10</a:t>
            </a:r>
            <a:r>
              <a:rPr lang="de-DE" altLang="zh-CN" sz="2400" b="1" baseline="30000">
                <a:latin typeface="Times New Roman" panose="02020603050405020304" pitchFamily="18" charset="0"/>
                <a:cs typeface="Times New Roman" panose="02020603050405020304" pitchFamily="18" charset="0"/>
              </a:rPr>
              <a:t>-8 </a:t>
            </a:r>
            <a:r>
              <a:rPr lang="de-DE" altLang="zh-CN" sz="2400" b="1" i="1">
                <a:latin typeface="Times New Roman" panose="02020603050405020304" pitchFamily="18" charset="0"/>
                <a:cs typeface="Times New Roman" panose="02020603050405020304" pitchFamily="18" charset="0"/>
              </a:rPr>
              <a:t>T</a:t>
            </a:r>
            <a:r>
              <a:rPr lang="de-DE" altLang="zh-CN" sz="2400" b="1" baseline="30000">
                <a:latin typeface="Times New Roman" panose="02020603050405020304" pitchFamily="18" charset="0"/>
                <a:cs typeface="Times New Roman" panose="02020603050405020304" pitchFamily="18" charset="0"/>
              </a:rPr>
              <a:t>2</a:t>
            </a:r>
            <a:r>
              <a:rPr lang="de-DE" altLang="zh-CN" sz="2400" b="1">
                <a:latin typeface="Times New Roman" panose="02020603050405020304" pitchFamily="18" charset="0"/>
                <a:cs typeface="Times New Roman" panose="02020603050405020304" pitchFamily="18" charset="0"/>
              </a:rPr>
              <a:t>) d</a:t>
            </a:r>
            <a:r>
              <a:rPr lang="de-DE" altLang="zh-CN" sz="2400" b="1" i="1">
                <a:latin typeface="Times New Roman" panose="02020603050405020304" pitchFamily="18" charset="0"/>
                <a:cs typeface="Times New Roman" panose="02020603050405020304" pitchFamily="18" charset="0"/>
              </a:rPr>
              <a:t>T</a:t>
            </a:r>
            <a:endParaRPr lang="zh-CN" altLang="en-US" sz="2400" b="1">
              <a:latin typeface="Times New Roman" panose="02020603050405020304" pitchFamily="18" charset="0"/>
              <a:cs typeface="Times New Roman" panose="02020603050405020304" pitchFamily="18" charset="0"/>
            </a:endParaRPr>
          </a:p>
        </p:txBody>
      </p:sp>
      <p:sp>
        <p:nvSpPr>
          <p:cNvPr id="36870" name="Rectangle 2">
            <a:extLst>
              <a:ext uri="{FF2B5EF4-FFF2-40B4-BE49-F238E27FC236}">
                <a16:creationId xmlns:a16="http://schemas.microsoft.com/office/drawing/2014/main" id="{D1A3BBF6-2106-45D4-A573-512FA9C25367}"/>
              </a:ext>
            </a:extLst>
          </p:cNvPr>
          <p:cNvSpPr>
            <a:spLocks noChangeArrowheads="1"/>
          </p:cNvSpPr>
          <p:nvPr/>
        </p:nvSpPr>
        <p:spPr bwMode="auto">
          <a:xfrm>
            <a:off x="0" y="5397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b="1">
              <a:latin typeface="Times New Roman" panose="02020603050405020304" pitchFamily="18" charset="0"/>
              <a:cs typeface="Times New Roman" panose="02020603050405020304" pitchFamily="18" charset="0"/>
            </a:endParaRPr>
          </a:p>
        </p:txBody>
      </p:sp>
      <p:graphicFrame>
        <p:nvGraphicFramePr>
          <p:cNvPr id="36866" name="对象 6">
            <a:extLst>
              <a:ext uri="{FF2B5EF4-FFF2-40B4-BE49-F238E27FC236}">
                <a16:creationId xmlns:a16="http://schemas.microsoft.com/office/drawing/2014/main" id="{C015B1DA-51E6-4FCD-A0CC-2C4526EA9655}"/>
              </a:ext>
            </a:extLst>
          </p:cNvPr>
          <p:cNvGraphicFramePr>
            <a:graphicFrameLocks noChangeAspect="1"/>
          </p:cNvGraphicFramePr>
          <p:nvPr/>
        </p:nvGraphicFramePr>
        <p:xfrm>
          <a:off x="1331913" y="2670175"/>
          <a:ext cx="657225" cy="544513"/>
        </p:xfrm>
        <a:graphic>
          <a:graphicData uri="http://schemas.openxmlformats.org/presentationml/2006/ole">
            <mc:AlternateContent xmlns:mc="http://schemas.openxmlformats.org/markup-compatibility/2006">
              <mc:Choice xmlns:v="urn:schemas-microsoft-com:vml" Requires="v">
                <p:oleObj spid="_x0000_s37977" name="Equation" r:id="rId3" imgW="407461" imgH="381995" progId="Equation.DSMT4">
                  <p:embed/>
                </p:oleObj>
              </mc:Choice>
              <mc:Fallback>
                <p:oleObj name="Equation" r:id="rId3" imgW="407461" imgH="381995" progId="Equation.DSMT4">
                  <p:embed/>
                  <p:pic>
                    <p:nvPicPr>
                      <p:cNvPr id="36866" name="对象 6">
                        <a:extLst>
                          <a:ext uri="{FF2B5EF4-FFF2-40B4-BE49-F238E27FC236}">
                            <a16:creationId xmlns:a16="http://schemas.microsoft.com/office/drawing/2014/main" id="{C015B1DA-51E6-4FCD-A0CC-2C4526EA9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670175"/>
                        <a:ext cx="6572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1" name="矩形 7">
            <a:extLst>
              <a:ext uri="{FF2B5EF4-FFF2-40B4-BE49-F238E27FC236}">
                <a16:creationId xmlns:a16="http://schemas.microsoft.com/office/drawing/2014/main" id="{8AFBEF8A-6160-4636-B514-E7399CB78D4D}"/>
              </a:ext>
            </a:extLst>
          </p:cNvPr>
          <p:cNvSpPr>
            <a:spLocks noChangeArrowheads="1"/>
          </p:cNvSpPr>
          <p:nvPr/>
        </p:nvSpPr>
        <p:spPr bwMode="auto">
          <a:xfrm>
            <a:off x="250825" y="3217863"/>
            <a:ext cx="8858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de-DE" altLang="zh-CN" sz="2400" b="1" dirty="0">
                <a:latin typeface="Times New Roman" panose="02020603050405020304" pitchFamily="18" charset="0"/>
                <a:cs typeface="Times New Roman" panose="02020603050405020304" pitchFamily="18" charset="0"/>
              </a:rPr>
              <a:t>=24.8×(698</a:t>
            </a:r>
            <a:r>
              <a:rPr lang="de-DE"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dirty="0">
                <a:latin typeface="Times New Roman" panose="02020603050405020304" pitchFamily="18" charset="0"/>
                <a:cs typeface="Times New Roman" panose="02020603050405020304" pitchFamily="18" charset="0"/>
              </a:rPr>
              <a:t>298)+(1/2)×37.519×10</a:t>
            </a:r>
            <a:r>
              <a:rPr lang="de-DE" altLang="zh-CN" sz="2400" b="1" baseline="30000" dirty="0">
                <a:latin typeface="Times New Roman" panose="02020603050405020304" pitchFamily="18" charset="0"/>
                <a:cs typeface="Times New Roman" panose="02020603050405020304" pitchFamily="18" charset="0"/>
              </a:rPr>
              <a:t>-3</a:t>
            </a:r>
            <a:r>
              <a:rPr lang="de-DE" altLang="zh-CN" sz="2400" b="1" dirty="0">
                <a:latin typeface="Times New Roman" panose="02020603050405020304" pitchFamily="18" charset="0"/>
                <a:cs typeface="Times New Roman" panose="02020603050405020304" pitchFamily="18" charset="0"/>
              </a:rPr>
              <a:t>×(698</a:t>
            </a:r>
            <a:r>
              <a:rPr lang="de-DE" altLang="zh-CN" sz="2400" b="1" baseline="30000" dirty="0">
                <a:latin typeface="Times New Roman" panose="02020603050405020304" pitchFamily="18" charset="0"/>
                <a:cs typeface="Times New Roman" panose="02020603050405020304" pitchFamily="18" charset="0"/>
              </a:rPr>
              <a:t>2</a:t>
            </a:r>
            <a:r>
              <a:rPr lang="de-DE"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dirty="0">
                <a:latin typeface="Times New Roman" panose="02020603050405020304" pitchFamily="18" charset="0"/>
                <a:cs typeface="Times New Roman" panose="02020603050405020304" pitchFamily="18" charset="0"/>
              </a:rPr>
              <a:t>298</a:t>
            </a:r>
            <a:r>
              <a:rPr lang="de-DE" altLang="zh-CN" sz="2400" b="1" baseline="30000" dirty="0">
                <a:latin typeface="Times New Roman" panose="02020603050405020304" pitchFamily="18" charset="0"/>
                <a:cs typeface="Times New Roman" panose="02020603050405020304" pitchFamily="18" charset="0"/>
              </a:rPr>
              <a:t>2</a:t>
            </a:r>
            <a:r>
              <a:rPr lang="de-DE" altLang="zh-CN" sz="2400" b="1" dirty="0">
                <a:latin typeface="Times New Roman" panose="02020603050405020304" pitchFamily="18" charset="0"/>
                <a:cs typeface="Times New Roman" panose="02020603050405020304" pitchFamily="18" charset="0"/>
              </a:rPr>
              <a:t>)</a:t>
            </a:r>
          </a:p>
          <a:p>
            <a:pPr eaLnBrk="1" hangingPunct="1"/>
            <a:r>
              <a:rPr lang="de-DE"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dirty="0">
                <a:latin typeface="Times New Roman" panose="02020603050405020304" pitchFamily="18" charset="0"/>
                <a:cs typeface="Times New Roman" panose="02020603050405020304" pitchFamily="18" charset="0"/>
              </a:rPr>
              <a:t>(1/3)×7.382×10</a:t>
            </a:r>
            <a:r>
              <a:rPr lang="de-DE" altLang="zh-CN" sz="2400" b="1" baseline="30000" dirty="0">
                <a:latin typeface="Times New Roman" panose="02020603050405020304" pitchFamily="18" charset="0"/>
                <a:cs typeface="Times New Roman" panose="02020603050405020304" pitchFamily="18" charset="0"/>
              </a:rPr>
              <a:t>-8</a:t>
            </a:r>
            <a:r>
              <a:rPr lang="de-DE" altLang="zh-CN" sz="2400" b="1" dirty="0">
                <a:latin typeface="Times New Roman" panose="02020603050405020304" pitchFamily="18" charset="0"/>
                <a:cs typeface="Times New Roman" panose="02020603050405020304" pitchFamily="18" charset="0"/>
              </a:rPr>
              <a:t>×(698</a:t>
            </a:r>
            <a:r>
              <a:rPr lang="de-DE" altLang="zh-CN" sz="2400" b="1" baseline="30000" dirty="0">
                <a:latin typeface="Times New Roman" panose="02020603050405020304" pitchFamily="18" charset="0"/>
                <a:cs typeface="Times New Roman" panose="02020603050405020304" pitchFamily="18" charset="0"/>
              </a:rPr>
              <a:t>3</a:t>
            </a:r>
            <a:r>
              <a:rPr lang="de-DE"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dirty="0">
                <a:latin typeface="Times New Roman" panose="02020603050405020304" pitchFamily="18" charset="0"/>
                <a:cs typeface="Times New Roman" panose="02020603050405020304" pitchFamily="18" charset="0"/>
              </a:rPr>
              <a:t>298</a:t>
            </a:r>
            <a:r>
              <a:rPr lang="de-DE" altLang="zh-CN" sz="2400" b="1" baseline="30000" dirty="0">
                <a:latin typeface="Times New Roman" panose="02020603050405020304" pitchFamily="18" charset="0"/>
                <a:cs typeface="Times New Roman" panose="02020603050405020304" pitchFamily="18" charset="0"/>
              </a:rPr>
              <a:t>3</a:t>
            </a:r>
            <a:r>
              <a:rPr lang="de-DE" altLang="zh-CN" sz="2400" b="1" dirty="0">
                <a:latin typeface="Times New Roman" panose="02020603050405020304" pitchFamily="18" charset="0"/>
                <a:cs typeface="Times New Roman" panose="02020603050405020304" pitchFamily="18" charset="0"/>
              </a:rPr>
              <a:t>)  = 16622 J  = 16.622 kJ</a:t>
            </a:r>
            <a:endParaRPr lang="zh-CN" altLang="zh-CN" sz="2400" b="1" dirty="0">
              <a:latin typeface="Times New Roman" panose="02020603050405020304" pitchFamily="18" charset="0"/>
              <a:cs typeface="Times New Roman" panose="02020603050405020304" pitchFamily="18" charset="0"/>
            </a:endParaRPr>
          </a:p>
          <a:p>
            <a:pPr eaLnBrk="1" hangingPunct="1"/>
            <a:endParaRPr lang="zh-CN" altLang="zh-CN" sz="2400" b="1" dirty="0">
              <a:latin typeface="Times New Roman" panose="02020603050405020304" pitchFamily="18" charset="0"/>
              <a:cs typeface="Times New Roman" panose="02020603050405020304" pitchFamily="18" charset="0"/>
            </a:endParaRPr>
          </a:p>
        </p:txBody>
      </p:sp>
      <p:sp>
        <p:nvSpPr>
          <p:cNvPr id="36872" name="矩形 8">
            <a:extLst>
              <a:ext uri="{FF2B5EF4-FFF2-40B4-BE49-F238E27FC236}">
                <a16:creationId xmlns:a16="http://schemas.microsoft.com/office/drawing/2014/main" id="{646B409E-F7CD-4A35-A5A2-4BFDC8BD8708}"/>
              </a:ext>
            </a:extLst>
          </p:cNvPr>
          <p:cNvSpPr>
            <a:spLocks noChangeArrowheads="1"/>
          </p:cNvSpPr>
          <p:nvPr/>
        </p:nvSpPr>
        <p:spPr bwMode="auto">
          <a:xfrm>
            <a:off x="468313" y="4322763"/>
            <a:ext cx="81359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de-DE" altLang="zh-CN" sz="2400" b="1" i="1" dirty="0">
                <a:latin typeface="Times New Roman" panose="02020603050405020304" pitchFamily="18" charset="0"/>
                <a:cs typeface="Times New Roman" panose="02020603050405020304" pitchFamily="18" charset="0"/>
              </a:rPr>
              <a:t>W </a:t>
            </a:r>
            <a:r>
              <a:rPr lang="de-DE" altLang="zh-CN" sz="2400" b="1" dirty="0">
                <a:latin typeface="Times New Roman" panose="02020603050405020304" pitchFamily="18" charset="0"/>
                <a:cs typeface="Times New Roman" panose="02020603050405020304" pitchFamily="18" charset="0"/>
              </a:rPr>
              <a:t>= </a:t>
            </a:r>
            <a:r>
              <a:rPr lang="de-DE" altLang="zh-CN" sz="2400" b="1" dirty="0" smtClean="0">
                <a:latin typeface="Times New Roman" panose="02020603050405020304" pitchFamily="18" charset="0"/>
                <a:cs typeface="Times New Roman" panose="02020603050405020304" pitchFamily="18" charset="0"/>
              </a:rPr>
              <a:t>                  =</a:t>
            </a:r>
            <a:r>
              <a:rPr lang="de-DE" altLang="zh-CN" sz="2400" b="1" dirty="0" smtClean="0">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i="1" dirty="0">
                <a:latin typeface="Times New Roman" panose="02020603050405020304" pitchFamily="18" charset="0"/>
                <a:cs typeface="Times New Roman" panose="02020603050405020304" pitchFamily="18" charset="0"/>
              </a:rPr>
              <a:t>P</a:t>
            </a:r>
            <a:r>
              <a:rPr lang="de-DE" altLang="zh-CN" sz="2400" b="1" dirty="0">
                <a:latin typeface="Times New Roman" panose="02020603050405020304" pitchFamily="18" charset="0"/>
                <a:cs typeface="Times New Roman" panose="02020603050405020304" pitchFamily="18" charset="0"/>
              </a:rPr>
              <a:t>(</a:t>
            </a:r>
            <a:r>
              <a:rPr lang="de-DE" altLang="zh-CN" sz="2400" b="1" i="1" dirty="0">
                <a:latin typeface="Times New Roman" panose="02020603050405020304" pitchFamily="18" charset="0"/>
                <a:cs typeface="Times New Roman" panose="02020603050405020304" pitchFamily="18" charset="0"/>
              </a:rPr>
              <a:t>V</a:t>
            </a:r>
            <a:r>
              <a:rPr lang="de-DE" altLang="zh-CN" sz="2400" b="1" baseline="-25000" dirty="0">
                <a:latin typeface="Times New Roman" panose="02020603050405020304" pitchFamily="18" charset="0"/>
                <a:cs typeface="Times New Roman" panose="02020603050405020304" pitchFamily="18" charset="0"/>
              </a:rPr>
              <a:t>2</a:t>
            </a:r>
            <a:r>
              <a:rPr lang="de-DE"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i="1" dirty="0">
                <a:latin typeface="Times New Roman" panose="02020603050405020304" pitchFamily="18" charset="0"/>
                <a:cs typeface="Times New Roman" panose="02020603050405020304" pitchFamily="18" charset="0"/>
              </a:rPr>
              <a:t>V</a:t>
            </a:r>
            <a:r>
              <a:rPr lang="de-DE" altLang="zh-CN" sz="2400" b="1" baseline="-25000" dirty="0">
                <a:latin typeface="Times New Roman" panose="02020603050405020304" pitchFamily="18" charset="0"/>
                <a:cs typeface="Times New Roman" panose="02020603050405020304" pitchFamily="18" charset="0"/>
              </a:rPr>
              <a:t>1</a:t>
            </a:r>
            <a:r>
              <a:rPr lang="de-DE" altLang="zh-CN" sz="2400" b="1" dirty="0">
                <a:latin typeface="Times New Roman" panose="02020603050405020304" pitchFamily="18" charset="0"/>
                <a:cs typeface="Times New Roman" panose="02020603050405020304" pitchFamily="18" charset="0"/>
              </a:rPr>
              <a:t>) = </a:t>
            </a:r>
            <a:r>
              <a:rPr lang="de-DE"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i="1" dirty="0">
                <a:latin typeface="Times New Roman" panose="02020603050405020304" pitchFamily="18" charset="0"/>
                <a:cs typeface="Times New Roman" panose="02020603050405020304" pitchFamily="18" charset="0"/>
              </a:rPr>
              <a:t>P</a:t>
            </a:r>
            <a:r>
              <a:rPr lang="de-DE" altLang="zh-CN" sz="2400" b="1" dirty="0">
                <a:latin typeface="Times New Roman" panose="02020603050405020304" pitchFamily="18" charset="0"/>
                <a:cs typeface="Times New Roman" panose="02020603050405020304" pitchFamily="18" charset="0"/>
              </a:rPr>
              <a:t>(</a:t>
            </a:r>
            <a:r>
              <a:rPr lang="de-DE" altLang="zh-CN" sz="2400" b="1" i="1" dirty="0">
                <a:latin typeface="Times New Roman" panose="02020603050405020304" pitchFamily="18" charset="0"/>
                <a:cs typeface="Times New Roman" panose="02020603050405020304" pitchFamily="18" charset="0"/>
              </a:rPr>
              <a:t>RT</a:t>
            </a:r>
            <a:r>
              <a:rPr lang="de-DE" altLang="zh-CN" sz="2400" b="1" baseline="-25000" dirty="0">
                <a:latin typeface="Times New Roman" panose="02020603050405020304" pitchFamily="18" charset="0"/>
                <a:cs typeface="Times New Roman" panose="02020603050405020304" pitchFamily="18" charset="0"/>
              </a:rPr>
              <a:t>2</a:t>
            </a:r>
            <a:r>
              <a:rPr lang="de-DE" altLang="zh-CN" sz="2400" b="1" dirty="0">
                <a:latin typeface="Times New Roman" panose="02020603050405020304" pitchFamily="18" charset="0"/>
                <a:cs typeface="Times New Roman" panose="02020603050405020304" pitchFamily="18" charset="0"/>
              </a:rPr>
              <a:t>/</a:t>
            </a:r>
            <a:r>
              <a:rPr lang="de-DE" altLang="zh-CN" sz="2400" b="1" i="1" dirty="0">
                <a:latin typeface="Times New Roman" panose="02020603050405020304" pitchFamily="18" charset="0"/>
                <a:cs typeface="Times New Roman" panose="02020603050405020304" pitchFamily="18" charset="0"/>
              </a:rPr>
              <a:t>P </a:t>
            </a:r>
            <a:r>
              <a:rPr lang="de-DE"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dirty="0">
                <a:latin typeface="Times New Roman" panose="02020603050405020304" pitchFamily="18" charset="0"/>
                <a:cs typeface="Times New Roman" panose="02020603050405020304" pitchFamily="18" charset="0"/>
              </a:rPr>
              <a:t> </a:t>
            </a:r>
            <a:r>
              <a:rPr lang="de-DE" altLang="zh-CN" sz="2400" b="1" i="1" dirty="0">
                <a:latin typeface="Times New Roman" panose="02020603050405020304" pitchFamily="18" charset="0"/>
                <a:cs typeface="Times New Roman" panose="02020603050405020304" pitchFamily="18" charset="0"/>
              </a:rPr>
              <a:t>RT</a:t>
            </a:r>
            <a:r>
              <a:rPr lang="de-DE" altLang="zh-CN" sz="2400" b="1" baseline="-25000" dirty="0">
                <a:latin typeface="Times New Roman" panose="02020603050405020304" pitchFamily="18" charset="0"/>
                <a:cs typeface="Times New Roman" panose="02020603050405020304" pitchFamily="18" charset="0"/>
              </a:rPr>
              <a:t>1</a:t>
            </a:r>
            <a:r>
              <a:rPr lang="de-DE" altLang="zh-CN" sz="2400" b="1" dirty="0">
                <a:latin typeface="Times New Roman" panose="02020603050405020304" pitchFamily="18" charset="0"/>
                <a:cs typeface="Times New Roman" panose="02020603050405020304" pitchFamily="18" charset="0"/>
              </a:rPr>
              <a:t>/</a:t>
            </a:r>
            <a:r>
              <a:rPr lang="de-DE" altLang="zh-CN" sz="2400" b="1" i="1" dirty="0">
                <a:latin typeface="Times New Roman" panose="02020603050405020304" pitchFamily="18" charset="0"/>
                <a:cs typeface="Times New Roman" panose="02020603050405020304" pitchFamily="18" charset="0"/>
              </a:rPr>
              <a:t>P</a:t>
            </a:r>
            <a:r>
              <a:rPr lang="de-DE" altLang="zh-CN" sz="2400" b="1" dirty="0">
                <a:latin typeface="Times New Roman" panose="02020603050405020304" pitchFamily="18" charset="0"/>
                <a:cs typeface="Times New Roman" panose="02020603050405020304" pitchFamily="18" charset="0"/>
              </a:rPr>
              <a:t>) = </a:t>
            </a:r>
            <a:r>
              <a:rPr lang="de-DE"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i="1" dirty="0">
                <a:latin typeface="Times New Roman" panose="02020603050405020304" pitchFamily="18" charset="0"/>
                <a:cs typeface="Times New Roman" panose="02020603050405020304" pitchFamily="18" charset="0"/>
              </a:rPr>
              <a:t>R</a:t>
            </a:r>
            <a:r>
              <a:rPr lang="de-DE" altLang="zh-CN" sz="2400" b="1" dirty="0">
                <a:latin typeface="Times New Roman" panose="02020603050405020304" pitchFamily="18" charset="0"/>
                <a:cs typeface="Times New Roman" panose="02020603050405020304" pitchFamily="18" charset="0"/>
              </a:rPr>
              <a:t>(</a:t>
            </a:r>
            <a:r>
              <a:rPr lang="de-DE" altLang="zh-CN" sz="2400" b="1" i="1" dirty="0">
                <a:latin typeface="Times New Roman" panose="02020603050405020304" pitchFamily="18" charset="0"/>
                <a:cs typeface="Times New Roman" panose="02020603050405020304" pitchFamily="18" charset="0"/>
              </a:rPr>
              <a:t>T</a:t>
            </a:r>
            <a:r>
              <a:rPr lang="de-DE" altLang="zh-CN" sz="2400" b="1" baseline="-25000" dirty="0">
                <a:latin typeface="Times New Roman" panose="02020603050405020304" pitchFamily="18" charset="0"/>
                <a:cs typeface="Times New Roman" panose="02020603050405020304" pitchFamily="18" charset="0"/>
              </a:rPr>
              <a:t>2</a:t>
            </a:r>
            <a:r>
              <a:rPr lang="de-DE"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i="1" dirty="0">
                <a:latin typeface="Times New Roman" panose="02020603050405020304" pitchFamily="18" charset="0"/>
                <a:cs typeface="Times New Roman" panose="02020603050405020304" pitchFamily="18" charset="0"/>
              </a:rPr>
              <a:t>T</a:t>
            </a:r>
            <a:r>
              <a:rPr lang="de-DE" altLang="zh-CN" sz="2400" b="1" baseline="-25000" dirty="0">
                <a:latin typeface="Times New Roman" panose="02020603050405020304" pitchFamily="18" charset="0"/>
                <a:cs typeface="Times New Roman" panose="02020603050405020304" pitchFamily="18" charset="0"/>
              </a:rPr>
              <a:t>1</a:t>
            </a:r>
            <a:r>
              <a:rPr lang="de-DE" altLang="zh-CN" sz="2400" b="1" dirty="0" smtClean="0">
                <a:latin typeface="Times New Roman" panose="02020603050405020304" pitchFamily="18" charset="0"/>
                <a:cs typeface="Times New Roman" panose="02020603050405020304" pitchFamily="18" charset="0"/>
              </a:rPr>
              <a:t>)</a:t>
            </a:r>
          </a:p>
          <a:p>
            <a:pPr eaLnBrk="1" hangingPunct="1"/>
            <a:r>
              <a:rPr lang="de-DE" altLang="zh-CN" sz="2400" b="1" dirty="0" smtClean="0">
                <a:latin typeface="Times New Roman" panose="02020603050405020304" pitchFamily="18" charset="0"/>
                <a:cs typeface="Times New Roman" panose="02020603050405020304" pitchFamily="18" charset="0"/>
              </a:rPr>
              <a:t> </a:t>
            </a:r>
            <a:endParaRPr lang="zh-CN" altLang="zh-CN" sz="2400" b="1" dirty="0">
              <a:latin typeface="Times New Roman" panose="02020603050405020304" pitchFamily="18" charset="0"/>
              <a:cs typeface="Times New Roman" panose="02020603050405020304" pitchFamily="18" charset="0"/>
            </a:endParaRPr>
          </a:p>
          <a:p>
            <a:pPr eaLnBrk="1" hangingPunct="1"/>
            <a:r>
              <a:rPr lang="de-DE" altLang="zh-CN" sz="2400" b="1" dirty="0">
                <a:latin typeface="Times New Roman" panose="02020603050405020304" pitchFamily="18" charset="0"/>
                <a:cs typeface="Times New Roman" panose="02020603050405020304" pitchFamily="18" charset="0"/>
              </a:rPr>
              <a:t>  = </a:t>
            </a:r>
            <a:r>
              <a:rPr lang="de-DE"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dirty="0">
                <a:latin typeface="Times New Roman" panose="02020603050405020304" pitchFamily="18" charset="0"/>
                <a:cs typeface="Times New Roman" panose="02020603050405020304" pitchFamily="18" charset="0"/>
              </a:rPr>
              <a:t>8.314 × (698</a:t>
            </a:r>
            <a:r>
              <a:rPr lang="de-DE"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dirty="0">
                <a:latin typeface="Times New Roman" panose="02020603050405020304" pitchFamily="18" charset="0"/>
                <a:cs typeface="Times New Roman" panose="02020603050405020304" pitchFamily="18" charset="0"/>
              </a:rPr>
              <a:t>298) = </a:t>
            </a:r>
            <a:r>
              <a:rPr lang="de-DE"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dirty="0">
                <a:latin typeface="Times New Roman" panose="02020603050405020304" pitchFamily="18" charset="0"/>
                <a:cs typeface="Times New Roman" panose="02020603050405020304" pitchFamily="18" charset="0"/>
              </a:rPr>
              <a:t> 3325.6 J = </a:t>
            </a:r>
            <a:r>
              <a:rPr lang="de-DE"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dirty="0">
                <a:latin typeface="Times New Roman" panose="02020603050405020304" pitchFamily="18" charset="0"/>
                <a:cs typeface="Times New Roman" panose="02020603050405020304" pitchFamily="18" charset="0"/>
              </a:rPr>
              <a:t>3.326 kJ</a:t>
            </a:r>
            <a:endParaRPr lang="zh-CN" altLang="zh-CN" sz="2400" b="1" dirty="0">
              <a:latin typeface="Times New Roman" panose="02020603050405020304" pitchFamily="18" charset="0"/>
              <a:cs typeface="Times New Roman" panose="02020603050405020304" pitchFamily="18" charset="0"/>
            </a:endParaRPr>
          </a:p>
          <a:p>
            <a:pPr eaLnBrk="1" hangingPunct="1"/>
            <a:r>
              <a:rPr lang="en-US" altLang="zh-CN" sz="2400" b="1" dirty="0">
                <a:latin typeface="Times New Roman" panose="02020603050405020304" pitchFamily="18" charset="0"/>
                <a:cs typeface="Times New Roman" panose="02020603050405020304" pitchFamily="18" charset="0"/>
              </a:rPr>
              <a:t>Δ</a:t>
            </a:r>
            <a:r>
              <a:rPr lang="de-DE" altLang="zh-CN" sz="2400" b="1" i="1" dirty="0">
                <a:latin typeface="Times New Roman" panose="02020603050405020304" pitchFamily="18" charset="0"/>
                <a:cs typeface="Times New Roman" panose="02020603050405020304" pitchFamily="18" charset="0"/>
              </a:rPr>
              <a:t>U = Q</a:t>
            </a:r>
            <a:r>
              <a:rPr lang="de-DE" altLang="zh-CN" sz="2400" b="1" i="1" baseline="-25000" dirty="0">
                <a:latin typeface="Times New Roman" panose="02020603050405020304" pitchFamily="18" charset="0"/>
                <a:cs typeface="Times New Roman" panose="02020603050405020304" pitchFamily="18" charset="0"/>
              </a:rPr>
              <a:t>P</a:t>
            </a:r>
            <a:r>
              <a:rPr lang="zh-CN" altLang="zh-CN" sz="2400" b="1" dirty="0">
                <a:latin typeface="Times New Roman" panose="02020603050405020304" pitchFamily="18" charset="0"/>
                <a:cs typeface="Times New Roman" panose="02020603050405020304" pitchFamily="18" charset="0"/>
              </a:rPr>
              <a:t>＋</a:t>
            </a:r>
            <a:r>
              <a:rPr lang="de-DE" altLang="zh-CN" sz="2400" b="1" i="1" dirty="0">
                <a:latin typeface="Times New Roman" panose="02020603050405020304" pitchFamily="18" charset="0"/>
                <a:cs typeface="Times New Roman" panose="02020603050405020304" pitchFamily="18" charset="0"/>
              </a:rPr>
              <a:t>W </a:t>
            </a:r>
            <a:r>
              <a:rPr lang="de-DE" altLang="zh-CN" sz="2400" b="1" dirty="0">
                <a:latin typeface="Times New Roman" panose="02020603050405020304" pitchFamily="18" charset="0"/>
                <a:cs typeface="Times New Roman" panose="02020603050405020304" pitchFamily="18" charset="0"/>
              </a:rPr>
              <a:t>= 16.622</a:t>
            </a:r>
            <a:r>
              <a:rPr lang="de-DE" altLang="zh-CN" sz="2400" b="1" dirty="0">
                <a:latin typeface="Times New Roman" panose="02020603050405020304" pitchFamily="18" charset="0"/>
                <a:cs typeface="Times New Roman" panose="02020603050405020304" pitchFamily="18" charset="0"/>
                <a:sym typeface="Symbol" panose="05050102010706020507" pitchFamily="18" charset="2"/>
              </a:rPr>
              <a:t></a:t>
            </a:r>
            <a:r>
              <a:rPr lang="de-DE" altLang="zh-CN" sz="2400" b="1" dirty="0">
                <a:latin typeface="Times New Roman" panose="02020603050405020304" pitchFamily="18" charset="0"/>
                <a:cs typeface="Times New Roman" panose="02020603050405020304" pitchFamily="18" charset="0"/>
              </a:rPr>
              <a:t>3.326 = 13.296 kJ</a:t>
            </a:r>
            <a:endParaRPr lang="zh-CN" altLang="zh-CN" sz="2400" b="1" dirty="0">
              <a:latin typeface="Times New Roman" panose="02020603050405020304" pitchFamily="18" charset="0"/>
              <a:cs typeface="Times New Roman" panose="02020603050405020304" pitchFamily="18" charset="0"/>
            </a:endParaRPr>
          </a:p>
          <a:p>
            <a:pPr eaLnBrk="1" hangingPunct="1"/>
            <a:r>
              <a:rPr lang="en-US" altLang="zh-CN" sz="2400" b="1" dirty="0">
                <a:latin typeface="Times New Roman" panose="02020603050405020304" pitchFamily="18" charset="0"/>
                <a:cs typeface="Times New Roman" panose="02020603050405020304" pitchFamily="18" charset="0"/>
              </a:rPr>
              <a:t>Δ</a:t>
            </a:r>
            <a:r>
              <a:rPr lang="de-DE" altLang="zh-CN" sz="2400" b="1" i="1" dirty="0">
                <a:latin typeface="Times New Roman" panose="02020603050405020304" pitchFamily="18" charset="0"/>
                <a:cs typeface="Times New Roman" panose="02020603050405020304" pitchFamily="18" charset="0"/>
              </a:rPr>
              <a:t>H </a:t>
            </a:r>
            <a:r>
              <a:rPr lang="de-DE" altLang="zh-CN" sz="2400" b="1" dirty="0">
                <a:latin typeface="Times New Roman" panose="02020603050405020304" pitchFamily="18" charset="0"/>
                <a:cs typeface="Times New Roman" panose="02020603050405020304" pitchFamily="18" charset="0"/>
              </a:rPr>
              <a:t>= </a:t>
            </a:r>
            <a:r>
              <a:rPr lang="de-DE" altLang="zh-CN" sz="2400" b="1" i="1" dirty="0">
                <a:latin typeface="Times New Roman" panose="02020603050405020304" pitchFamily="18" charset="0"/>
                <a:cs typeface="Times New Roman" panose="02020603050405020304" pitchFamily="18" charset="0"/>
              </a:rPr>
              <a:t>Q</a:t>
            </a:r>
            <a:r>
              <a:rPr lang="de-DE" altLang="zh-CN" sz="2400" b="1" i="1" baseline="-25000" dirty="0">
                <a:latin typeface="Times New Roman" panose="02020603050405020304" pitchFamily="18" charset="0"/>
                <a:cs typeface="Times New Roman" panose="02020603050405020304" pitchFamily="18" charset="0"/>
              </a:rPr>
              <a:t>P </a:t>
            </a:r>
            <a:r>
              <a:rPr lang="de-DE" altLang="zh-CN" sz="2400" b="1" dirty="0">
                <a:latin typeface="Times New Roman" panose="02020603050405020304" pitchFamily="18" charset="0"/>
                <a:cs typeface="Times New Roman" panose="02020603050405020304" pitchFamily="18" charset="0"/>
              </a:rPr>
              <a:t>= 16.622 kJ</a:t>
            </a:r>
            <a:endParaRPr lang="zh-CN" altLang="zh-CN"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F413CE79-8F17-4E53-ABF6-DBBAB7DE2A2F}"/>
                  </a:ext>
                </a:extLst>
              </p:cNvPr>
              <p:cNvSpPr txBox="1"/>
              <p:nvPr/>
            </p:nvSpPr>
            <p:spPr>
              <a:xfrm>
                <a:off x="1146792" y="4187889"/>
                <a:ext cx="1349519" cy="7347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zh-CN" altLang="en-US" sz="2000" b="1" i="1">
                              <a:latin typeface="Cambria Math" panose="02040503050406030204" pitchFamily="18" charset="0"/>
                            </a:rPr>
                          </m:ctrlPr>
                        </m:naryPr>
                        <m:sub>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𝟏</m:t>
                              </m:r>
                            </m:sub>
                          </m:sSub>
                        </m:sub>
                        <m:sup>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𝑽</m:t>
                              </m:r>
                            </m:e>
                            <m:sub>
                              <m:r>
                                <a:rPr lang="zh-CN" altLang="en-US" sz="2000" b="1" i="0">
                                  <a:latin typeface="Cambria Math" panose="02040503050406030204" pitchFamily="18" charset="0"/>
                                </a:rPr>
                                <m:t>𝟐</m:t>
                              </m:r>
                            </m:sub>
                          </m:sSub>
                        </m:sup>
                        <m:e>
                          <m:r>
                            <a:rPr lang="zh-CN" altLang="en-US" sz="2000" b="1" i="0">
                              <a:latin typeface="Cambria Math" panose="02040503050406030204" pitchFamily="18" charset="0"/>
                            </a:rPr>
                            <m:t>−</m:t>
                          </m:r>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𝑷</m:t>
                              </m:r>
                            </m:e>
                            <m:sub>
                              <m:r>
                                <a:rPr lang="zh-CN" altLang="en-US" sz="2000" b="1" i="1">
                                  <a:latin typeface="Cambria Math" panose="02040503050406030204" pitchFamily="18" charset="0"/>
                                </a:rPr>
                                <m:t>𝒆</m:t>
                              </m:r>
                            </m:sub>
                          </m:sSub>
                          <m:r>
                            <a:rPr lang="zh-CN" altLang="en-US" sz="2000" b="1" i="0">
                              <a:latin typeface="Cambria Math" panose="02040503050406030204" pitchFamily="18" charset="0"/>
                            </a:rPr>
                            <m:t>ⅆ</m:t>
                          </m:r>
                          <m:r>
                            <a:rPr lang="zh-CN" altLang="en-US" sz="2000" b="1" i="1">
                              <a:latin typeface="Cambria Math" panose="02040503050406030204" pitchFamily="18" charset="0"/>
                            </a:rPr>
                            <m:t>𝑽</m:t>
                          </m:r>
                        </m:e>
                      </m:nary>
                    </m:oMath>
                  </m:oMathPara>
                </a14:m>
                <a:endParaRPr lang="zh-CN" altLang="en-US" sz="2000" b="1" dirty="0"/>
              </a:p>
            </p:txBody>
          </p:sp>
        </mc:Choice>
        <mc:Fallback>
          <p:sp>
            <p:nvSpPr>
              <p:cNvPr id="9" name="文本框 8">
                <a:extLst>
                  <a:ext uri="{FF2B5EF4-FFF2-40B4-BE49-F238E27FC236}">
                    <a16:creationId xmlns:a16="http://schemas.microsoft.com/office/drawing/2014/main" id="{F413CE79-8F17-4E53-ABF6-DBBAB7DE2A2F}"/>
                  </a:ext>
                </a:extLst>
              </p:cNvPr>
              <p:cNvSpPr txBox="1">
                <a:spLocks noRot="1" noChangeAspect="1" noMove="1" noResize="1" noEditPoints="1" noAdjustHandles="1" noChangeArrowheads="1" noChangeShapeType="1" noTextEdit="1"/>
              </p:cNvSpPr>
              <p:nvPr/>
            </p:nvSpPr>
            <p:spPr>
              <a:xfrm>
                <a:off x="1146792" y="4187889"/>
                <a:ext cx="1349519" cy="734753"/>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linds(horizontal)">
                                      <p:cBhvr>
                                        <p:cTn id="7" dur="500"/>
                                        <p:tgtEl>
                                          <p:spTgt spid="36868"/>
                                        </p:tgtEl>
                                      </p:cBhvr>
                                    </p:animEffect>
                                  </p:childTnLst>
                                </p:cTn>
                              </p:par>
                              <p:par>
                                <p:cTn id="8" presetID="3" presetClass="entr" presetSubtype="10"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Effect transition="in" filter="blinds(horizontal)">
                                      <p:cBhvr>
                                        <p:cTn id="10" dur="500"/>
                                        <p:tgtEl>
                                          <p:spTgt spid="3686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6871"/>
                                        </p:tgtEl>
                                        <p:attrNameLst>
                                          <p:attrName>style.visibility</p:attrName>
                                        </p:attrNameLst>
                                      </p:cBhvr>
                                      <p:to>
                                        <p:strVal val="visible"/>
                                      </p:to>
                                    </p:set>
                                    <p:animEffect transition="in" filter="blinds(horizontal)">
                                      <p:cBhvr>
                                        <p:cTn id="13" dur="500"/>
                                        <p:tgtEl>
                                          <p:spTgt spid="3687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6869"/>
                                        </p:tgtEl>
                                        <p:attrNameLst>
                                          <p:attrName>style.visibility</p:attrName>
                                        </p:attrNameLst>
                                      </p:cBhvr>
                                      <p:to>
                                        <p:strVal val="visible"/>
                                      </p:to>
                                    </p:set>
                                    <p:animEffect transition="in" filter="blinds(horizontal)">
                                      <p:cBhvr>
                                        <p:cTn id="16" dur="500"/>
                                        <p:tgtEl>
                                          <p:spTgt spid="3686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6872"/>
                                        </p:tgtEl>
                                        <p:attrNameLst>
                                          <p:attrName>style.visibility</p:attrName>
                                        </p:attrNameLst>
                                      </p:cBhvr>
                                      <p:to>
                                        <p:strVal val="visible"/>
                                      </p:to>
                                    </p:set>
                                    <p:animEffect transition="in" filter="wipe(down)">
                                      <p:cBhvr>
                                        <p:cTn id="21" dur="500"/>
                                        <p:tgtEl>
                                          <p:spTgt spid="3687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P spid="36871" grpId="0"/>
      <p:bldP spid="36872"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9" name="矩形 8">
            <a:extLst>
              <a:ext uri="{FF2B5EF4-FFF2-40B4-BE49-F238E27FC236}">
                <a16:creationId xmlns:a16="http://schemas.microsoft.com/office/drawing/2014/main" id="{DAE2EC58-D864-4B74-A04F-D14F5A1092B3}"/>
              </a:ext>
            </a:extLst>
          </p:cNvPr>
          <p:cNvSpPr>
            <a:spLocks noChangeArrowheads="1"/>
          </p:cNvSpPr>
          <p:nvPr/>
        </p:nvSpPr>
        <p:spPr bwMode="auto">
          <a:xfrm>
            <a:off x="258128" y="1098995"/>
            <a:ext cx="8353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en-US" altLang="zh-CN" sz="2800" b="1" dirty="0">
                <a:latin typeface="Times New Roman" panose="02020603050405020304" pitchFamily="18" charset="0"/>
                <a:cs typeface="Times New Roman" panose="02020603050405020304" pitchFamily="18" charset="0"/>
              </a:rPr>
              <a:t>[</a:t>
            </a:r>
            <a:r>
              <a:rPr lang="zh-CN" altLang="zh-CN" sz="2800" b="1" dirty="0" smtClean="0">
                <a:latin typeface="Times New Roman" panose="02020603050405020304" pitchFamily="18" charset="0"/>
                <a:cs typeface="Times New Roman" panose="02020603050405020304" pitchFamily="18" charset="0"/>
              </a:rPr>
              <a:t>例</a:t>
            </a:r>
            <a:r>
              <a:rPr lang="en-US" altLang="zh-CN" sz="2800" b="1" dirty="0" smtClean="0">
                <a:latin typeface="Times New Roman" panose="02020603050405020304" pitchFamily="18" charset="0"/>
                <a:cs typeface="Times New Roman" panose="02020603050405020304" pitchFamily="18" charset="0"/>
              </a:rPr>
              <a:t>6] </a:t>
            </a:r>
            <a:r>
              <a:rPr lang="zh-CN" altLang="zh-CN" sz="2800" b="1" dirty="0">
                <a:latin typeface="Times New Roman" panose="02020603050405020304" pitchFamily="18" charset="0"/>
                <a:cs typeface="Times New Roman" panose="02020603050405020304" pitchFamily="18" charset="0"/>
              </a:rPr>
              <a:t>有一反应在量热计中恒容进行，测得其放热</a:t>
            </a:r>
            <a:r>
              <a:rPr lang="en-US" altLang="zh-CN" sz="2800" b="1" dirty="0">
                <a:latin typeface="Times New Roman" panose="02020603050405020304" pitchFamily="18" charset="0"/>
                <a:cs typeface="Times New Roman" panose="02020603050405020304" pitchFamily="18" charset="0"/>
              </a:rPr>
              <a:t>18.92 kJ</a:t>
            </a:r>
            <a:r>
              <a:rPr lang="zh-CN" altLang="zh-CN" sz="2800" b="1" dirty="0">
                <a:latin typeface="Times New Roman" panose="02020603050405020304" pitchFamily="18" charset="0"/>
                <a:cs typeface="Times New Roman" panose="02020603050405020304" pitchFamily="18" charset="0"/>
              </a:rPr>
              <a:t>，氧弹压力由</a:t>
            </a:r>
            <a:r>
              <a:rPr lang="en-US" altLang="zh-CN" sz="2800" b="1" dirty="0">
                <a:latin typeface="Times New Roman" panose="02020603050405020304" pitchFamily="18" charset="0"/>
                <a:cs typeface="Times New Roman" panose="02020603050405020304" pitchFamily="18" charset="0"/>
              </a:rPr>
              <a:t>30.2atm</a:t>
            </a:r>
            <a:r>
              <a:rPr lang="zh-CN" altLang="zh-CN" sz="2800" b="1" dirty="0">
                <a:latin typeface="Times New Roman" panose="02020603050405020304" pitchFamily="18" charset="0"/>
                <a:cs typeface="Times New Roman" panose="02020603050405020304" pitchFamily="18" charset="0"/>
              </a:rPr>
              <a:t>降到</a:t>
            </a:r>
            <a:r>
              <a:rPr lang="en-US" altLang="zh-CN" sz="2800" b="1" dirty="0">
                <a:latin typeface="Times New Roman" panose="02020603050405020304" pitchFamily="18" charset="0"/>
                <a:cs typeface="Times New Roman" panose="02020603050405020304" pitchFamily="18" charset="0"/>
              </a:rPr>
              <a:t>28.1atm</a:t>
            </a:r>
            <a:r>
              <a:rPr lang="zh-CN" altLang="zh-CN" sz="2800" b="1" dirty="0">
                <a:latin typeface="Times New Roman" panose="02020603050405020304" pitchFamily="18" charset="0"/>
                <a:cs typeface="Times New Roman" panose="02020603050405020304" pitchFamily="18" charset="0"/>
              </a:rPr>
              <a:t>，已知氧弹容积为</a:t>
            </a:r>
            <a:r>
              <a:rPr lang="en-US" altLang="zh-CN" sz="2800" b="1" dirty="0">
                <a:latin typeface="Times New Roman" panose="02020603050405020304" pitchFamily="18" charset="0"/>
                <a:cs typeface="Times New Roman" panose="02020603050405020304" pitchFamily="18" charset="0"/>
              </a:rPr>
              <a:t>0.25 dm</a:t>
            </a:r>
            <a:r>
              <a:rPr lang="en-US" altLang="zh-CN" sz="2800" b="1" baseline="30000" dirty="0">
                <a:latin typeface="Times New Roman" panose="02020603050405020304" pitchFamily="18" charset="0"/>
                <a:cs typeface="Times New Roman" panose="02020603050405020304" pitchFamily="18" charset="0"/>
              </a:rPr>
              <a:t>3</a:t>
            </a:r>
            <a:r>
              <a:rPr lang="zh-CN" altLang="zh-CN" sz="2800" b="1" dirty="0">
                <a:latin typeface="Times New Roman" panose="02020603050405020304" pitchFamily="18" charset="0"/>
                <a:cs typeface="Times New Roman" panose="02020603050405020304" pitchFamily="18" charset="0"/>
              </a:rPr>
              <a:t>，求该过程的</a:t>
            </a:r>
            <a:r>
              <a:rPr lang="en-US" altLang="zh-CN" sz="2800" b="1" i="1" dirty="0">
                <a:latin typeface="Times New Roman" panose="02020603050405020304" pitchFamily="18" charset="0"/>
                <a:cs typeface="Times New Roman" panose="02020603050405020304" pitchFamily="18" charset="0"/>
              </a:rPr>
              <a:t>Q</a:t>
            </a:r>
            <a:r>
              <a:rPr lang="zh-CN" altLang="zh-CN" sz="2800" b="1" dirty="0">
                <a:latin typeface="Times New Roman" panose="02020603050405020304" pitchFamily="18" charset="0"/>
                <a:cs typeface="Times New Roman" panose="02020603050405020304" pitchFamily="18" charset="0"/>
              </a:rPr>
              <a:t>、</a:t>
            </a:r>
            <a:r>
              <a:rPr lang="en-US" altLang="zh-CN" sz="2800" b="1" i="1" dirty="0">
                <a:latin typeface="Times New Roman" panose="02020603050405020304" pitchFamily="18" charset="0"/>
                <a:cs typeface="Times New Roman" panose="02020603050405020304" pitchFamily="18" charset="0"/>
              </a:rPr>
              <a:t>W</a:t>
            </a:r>
            <a:r>
              <a:rPr lang="zh-CN" altLang="zh-CN"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37900" name="Rectangle 8">
            <a:extLst>
              <a:ext uri="{FF2B5EF4-FFF2-40B4-BE49-F238E27FC236}">
                <a16:creationId xmlns:a16="http://schemas.microsoft.com/office/drawing/2014/main" id="{A8CA3242-CD2F-4991-B9CF-E514B91F6559}"/>
              </a:ext>
            </a:extLst>
          </p:cNvPr>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sz="2400" b="1">
              <a:latin typeface="Times New Roman" panose="02020603050405020304" pitchFamily="18" charset="0"/>
              <a:cs typeface="Times New Roman" panose="02020603050405020304" pitchFamily="18" charset="0"/>
            </a:endParaRPr>
          </a:p>
        </p:txBody>
      </p:sp>
      <p:graphicFrame>
        <p:nvGraphicFramePr>
          <p:cNvPr id="37890" name="对象 10">
            <a:extLst>
              <a:ext uri="{FF2B5EF4-FFF2-40B4-BE49-F238E27FC236}">
                <a16:creationId xmlns:a16="http://schemas.microsoft.com/office/drawing/2014/main" id="{1F57936B-25AC-46E2-9C69-DD1B9C50ECF7}"/>
              </a:ext>
            </a:extLst>
          </p:cNvPr>
          <p:cNvGraphicFramePr>
            <a:graphicFrameLocks noChangeAspect="1"/>
          </p:cNvGraphicFramePr>
          <p:nvPr>
            <p:extLst>
              <p:ext uri="{D42A27DB-BD31-4B8C-83A1-F6EECF244321}">
                <p14:modId xmlns:p14="http://schemas.microsoft.com/office/powerpoint/2010/main" val="2813392983"/>
              </p:ext>
            </p:extLst>
          </p:nvPr>
        </p:nvGraphicFramePr>
        <p:xfrm>
          <a:off x="6631940" y="1922939"/>
          <a:ext cx="1871662" cy="481013"/>
        </p:xfrm>
        <a:graphic>
          <a:graphicData uri="http://schemas.openxmlformats.org/presentationml/2006/ole">
            <mc:AlternateContent xmlns:mc="http://schemas.openxmlformats.org/markup-compatibility/2006">
              <mc:Choice xmlns:v="urn:schemas-microsoft-com:vml" Requires="v">
                <p:oleObj spid="_x0000_s39697" name="Equation" r:id="rId3" imgW="638603" imgH="191581" progId="Equation.DSMT4">
                  <p:embed/>
                </p:oleObj>
              </mc:Choice>
              <mc:Fallback>
                <p:oleObj name="Equation" r:id="rId3" imgW="638603" imgH="191581" progId="Equation.DSMT4">
                  <p:embed/>
                  <p:pic>
                    <p:nvPicPr>
                      <p:cNvPr id="37890" name="对象 10">
                        <a:extLst>
                          <a:ext uri="{FF2B5EF4-FFF2-40B4-BE49-F238E27FC236}">
                            <a16:creationId xmlns:a16="http://schemas.microsoft.com/office/drawing/2014/main" id="{1F57936B-25AC-46E2-9C69-DD1B9C50E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1940" y="1922939"/>
                        <a:ext cx="187166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901" name="矩形 11">
            <a:extLst>
              <a:ext uri="{FF2B5EF4-FFF2-40B4-BE49-F238E27FC236}">
                <a16:creationId xmlns:a16="http://schemas.microsoft.com/office/drawing/2014/main" id="{D6AA026E-B3C9-4385-B1AB-33D24ED64F2F}"/>
              </a:ext>
            </a:extLst>
          </p:cNvPr>
          <p:cNvSpPr>
            <a:spLocks noChangeArrowheads="1"/>
          </p:cNvSpPr>
          <p:nvPr/>
        </p:nvSpPr>
        <p:spPr bwMode="auto">
          <a:xfrm>
            <a:off x="611188" y="2466975"/>
            <a:ext cx="5614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2400" b="1">
                <a:latin typeface="Times New Roman" panose="02020603050405020304" pitchFamily="18" charset="0"/>
                <a:cs typeface="Times New Roman" panose="02020603050405020304" pitchFamily="18" charset="0"/>
              </a:rPr>
              <a:t>解：等容过程，又无非膨胀功，故</a:t>
            </a:r>
            <a:r>
              <a:rPr lang="en-US" altLang="zh-CN" sz="2400" b="1" i="1">
                <a:latin typeface="Times New Roman" panose="02020603050405020304" pitchFamily="18" charset="0"/>
                <a:cs typeface="Times New Roman" panose="02020603050405020304" pitchFamily="18" charset="0"/>
              </a:rPr>
              <a:t>W </a:t>
            </a:r>
            <a:r>
              <a:rPr lang="en-US" altLang="zh-CN" sz="2400" b="1">
                <a:latin typeface="Times New Roman" panose="02020603050405020304" pitchFamily="18" charset="0"/>
                <a:cs typeface="Times New Roman" panose="02020603050405020304" pitchFamily="18" charset="0"/>
              </a:rPr>
              <a:t>= 0</a:t>
            </a:r>
            <a:endParaRPr lang="zh-CN" altLang="zh-CN" sz="2400" b="1">
              <a:latin typeface="Times New Roman" panose="02020603050405020304" pitchFamily="18" charset="0"/>
              <a:cs typeface="Times New Roman" panose="02020603050405020304" pitchFamily="18" charset="0"/>
            </a:endParaRPr>
          </a:p>
        </p:txBody>
      </p:sp>
      <p:sp>
        <p:nvSpPr>
          <p:cNvPr id="37902" name="Rectangle 10">
            <a:extLst>
              <a:ext uri="{FF2B5EF4-FFF2-40B4-BE49-F238E27FC236}">
                <a16:creationId xmlns:a16="http://schemas.microsoft.com/office/drawing/2014/main" id="{04D5E8EE-B67D-4246-B02B-92B7FAFE4F16}"/>
              </a:ext>
            </a:extLst>
          </p:cNvPr>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sz="2400" b="1">
              <a:latin typeface="Times New Roman" panose="02020603050405020304" pitchFamily="18" charset="0"/>
              <a:cs typeface="Times New Roman" panose="02020603050405020304" pitchFamily="18" charset="0"/>
            </a:endParaRPr>
          </a:p>
        </p:txBody>
      </p:sp>
      <p:graphicFrame>
        <p:nvGraphicFramePr>
          <p:cNvPr id="37891" name="对象 13">
            <a:extLst>
              <a:ext uri="{FF2B5EF4-FFF2-40B4-BE49-F238E27FC236}">
                <a16:creationId xmlns:a16="http://schemas.microsoft.com/office/drawing/2014/main" id="{671A1371-85BD-41AE-9BEC-830E81C809C7}"/>
              </a:ext>
            </a:extLst>
          </p:cNvPr>
          <p:cNvGraphicFramePr>
            <a:graphicFrameLocks noChangeAspect="1"/>
          </p:cNvGraphicFramePr>
          <p:nvPr>
            <p:extLst>
              <p:ext uri="{D42A27DB-BD31-4B8C-83A1-F6EECF244321}">
                <p14:modId xmlns:p14="http://schemas.microsoft.com/office/powerpoint/2010/main" val="334010720"/>
              </p:ext>
            </p:extLst>
          </p:nvPr>
        </p:nvGraphicFramePr>
        <p:xfrm>
          <a:off x="1216152" y="3184589"/>
          <a:ext cx="2143537" cy="527389"/>
        </p:xfrm>
        <a:graphic>
          <a:graphicData uri="http://schemas.openxmlformats.org/presentationml/2006/ole">
            <mc:AlternateContent xmlns:mc="http://schemas.openxmlformats.org/markup-compatibility/2006">
              <mc:Choice xmlns:v="urn:schemas-microsoft-com:vml" Requires="v">
                <p:oleObj spid="_x0000_s39698" name="Equation" r:id="rId5" imgW="880504" imgH="204175" progId="Equation.DSMT4">
                  <p:embed/>
                </p:oleObj>
              </mc:Choice>
              <mc:Fallback>
                <p:oleObj name="Equation" r:id="rId5" imgW="880504" imgH="204175" progId="Equation.DSMT4">
                  <p:embed/>
                  <p:pic>
                    <p:nvPicPr>
                      <p:cNvPr id="37891" name="对象 13">
                        <a:extLst>
                          <a:ext uri="{FF2B5EF4-FFF2-40B4-BE49-F238E27FC236}">
                            <a16:creationId xmlns:a16="http://schemas.microsoft.com/office/drawing/2014/main" id="{671A1371-85BD-41AE-9BEC-830E81C809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6152" y="3184589"/>
                        <a:ext cx="2143537" cy="527389"/>
                      </a:xfrm>
                      <a:prstGeom prst="rect">
                        <a:avLst/>
                      </a:prstGeom>
                      <a:noFill/>
                      <a:ln>
                        <a:noFill/>
                      </a:ln>
                      <a:extLst/>
                    </p:spPr>
                  </p:pic>
                </p:oleObj>
              </mc:Fallback>
            </mc:AlternateContent>
          </a:graphicData>
        </a:graphic>
      </p:graphicFrame>
      <p:sp>
        <p:nvSpPr>
          <p:cNvPr id="37903" name="Rectangle 12">
            <a:extLst>
              <a:ext uri="{FF2B5EF4-FFF2-40B4-BE49-F238E27FC236}">
                <a16:creationId xmlns:a16="http://schemas.microsoft.com/office/drawing/2014/main" id="{DC8D69BB-E401-438C-B4CB-93574351CA5A}"/>
              </a:ext>
            </a:extLst>
          </p:cNvPr>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sz="2400" b="1">
              <a:latin typeface="Times New Roman" panose="02020603050405020304" pitchFamily="18" charset="0"/>
              <a:cs typeface="Times New Roman" panose="02020603050405020304" pitchFamily="18" charset="0"/>
            </a:endParaRPr>
          </a:p>
        </p:txBody>
      </p:sp>
      <p:graphicFrame>
        <p:nvGraphicFramePr>
          <p:cNvPr id="37892" name="对象 15">
            <a:extLst>
              <a:ext uri="{FF2B5EF4-FFF2-40B4-BE49-F238E27FC236}">
                <a16:creationId xmlns:a16="http://schemas.microsoft.com/office/drawing/2014/main" id="{20DB7DBC-E8F2-494B-820E-A9E082635CCA}"/>
              </a:ext>
            </a:extLst>
          </p:cNvPr>
          <p:cNvGraphicFramePr>
            <a:graphicFrameLocks noChangeAspect="1"/>
          </p:cNvGraphicFramePr>
          <p:nvPr>
            <p:extLst>
              <p:ext uri="{D42A27DB-BD31-4B8C-83A1-F6EECF244321}">
                <p14:modId xmlns:p14="http://schemas.microsoft.com/office/powerpoint/2010/main" val="2399857648"/>
              </p:ext>
            </p:extLst>
          </p:nvPr>
        </p:nvGraphicFramePr>
        <p:xfrm>
          <a:off x="4429252" y="3251265"/>
          <a:ext cx="3081611" cy="469776"/>
        </p:xfrm>
        <a:graphic>
          <a:graphicData uri="http://schemas.openxmlformats.org/presentationml/2006/ole">
            <mc:AlternateContent xmlns:mc="http://schemas.openxmlformats.org/markup-compatibility/2006">
              <mc:Choice xmlns:v="urn:schemas-microsoft-com:vml" Requires="v">
                <p:oleObj spid="_x0000_s39699" name="Equation" r:id="rId7" imgW="1561422" imgH="203112" progId="Equation.DSMT4">
                  <p:embed/>
                </p:oleObj>
              </mc:Choice>
              <mc:Fallback>
                <p:oleObj name="Equation" r:id="rId7" imgW="1561422" imgH="203112" progId="Equation.DSMT4">
                  <p:embed/>
                  <p:pic>
                    <p:nvPicPr>
                      <p:cNvPr id="37892" name="对象 15">
                        <a:extLst>
                          <a:ext uri="{FF2B5EF4-FFF2-40B4-BE49-F238E27FC236}">
                            <a16:creationId xmlns:a16="http://schemas.microsoft.com/office/drawing/2014/main" id="{20DB7DBC-E8F2-494B-820E-A9E082635C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9252" y="3251265"/>
                        <a:ext cx="3081611" cy="469776"/>
                      </a:xfrm>
                      <a:prstGeom prst="rect">
                        <a:avLst/>
                      </a:prstGeom>
                      <a:noFill/>
                      <a:ln>
                        <a:noFill/>
                      </a:ln>
                      <a:extLst/>
                    </p:spPr>
                  </p:pic>
                </p:oleObj>
              </mc:Fallback>
            </mc:AlternateContent>
          </a:graphicData>
        </a:graphic>
      </p:graphicFrame>
      <p:sp>
        <p:nvSpPr>
          <p:cNvPr id="37904" name="Rectangle 14">
            <a:extLst>
              <a:ext uri="{FF2B5EF4-FFF2-40B4-BE49-F238E27FC236}">
                <a16:creationId xmlns:a16="http://schemas.microsoft.com/office/drawing/2014/main" id="{AF0C7F25-17C8-4C23-BC82-CC597B0C4D5F}"/>
              </a:ext>
            </a:extLst>
          </p:cNvPr>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sz="2400" b="1">
              <a:latin typeface="Times New Roman" panose="02020603050405020304" pitchFamily="18" charset="0"/>
              <a:cs typeface="Times New Roman" panose="02020603050405020304" pitchFamily="18" charset="0"/>
            </a:endParaRPr>
          </a:p>
        </p:txBody>
      </p:sp>
      <p:graphicFrame>
        <p:nvGraphicFramePr>
          <p:cNvPr id="37893" name="对象 17">
            <a:extLst>
              <a:ext uri="{FF2B5EF4-FFF2-40B4-BE49-F238E27FC236}">
                <a16:creationId xmlns:a16="http://schemas.microsoft.com/office/drawing/2014/main" id="{3A159558-1F72-4045-81F5-3E2ADC83B59E}"/>
              </a:ext>
            </a:extLst>
          </p:cNvPr>
          <p:cNvGraphicFramePr>
            <a:graphicFrameLocks noChangeAspect="1"/>
          </p:cNvGraphicFramePr>
          <p:nvPr>
            <p:extLst>
              <p:ext uri="{D42A27DB-BD31-4B8C-83A1-F6EECF244321}">
                <p14:modId xmlns:p14="http://schemas.microsoft.com/office/powerpoint/2010/main" val="2907421363"/>
              </p:ext>
            </p:extLst>
          </p:nvPr>
        </p:nvGraphicFramePr>
        <p:xfrm>
          <a:off x="468440" y="3960877"/>
          <a:ext cx="3083088" cy="536254"/>
        </p:xfrm>
        <a:graphic>
          <a:graphicData uri="http://schemas.openxmlformats.org/presentationml/2006/ole">
            <mc:AlternateContent xmlns:mc="http://schemas.openxmlformats.org/markup-compatibility/2006">
              <mc:Choice xmlns:v="urn:schemas-microsoft-com:vml" Requires="v">
                <p:oleObj spid="_x0000_s39700" name="Equation" r:id="rId9" imgW="1059157" imgH="204175" progId="Equation.DSMT4">
                  <p:embed/>
                </p:oleObj>
              </mc:Choice>
              <mc:Fallback>
                <p:oleObj name="Equation" r:id="rId9" imgW="1059157" imgH="204175" progId="Equation.DSMT4">
                  <p:embed/>
                  <p:pic>
                    <p:nvPicPr>
                      <p:cNvPr id="37893" name="对象 17">
                        <a:extLst>
                          <a:ext uri="{FF2B5EF4-FFF2-40B4-BE49-F238E27FC236}">
                            <a16:creationId xmlns:a16="http://schemas.microsoft.com/office/drawing/2014/main" id="{3A159558-1F72-4045-81F5-3E2ADC83B5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440" y="3960877"/>
                        <a:ext cx="3083088" cy="536254"/>
                      </a:xfrm>
                      <a:prstGeom prst="rect">
                        <a:avLst/>
                      </a:prstGeom>
                      <a:noFill/>
                      <a:ln>
                        <a:noFill/>
                      </a:ln>
                      <a:extLst/>
                    </p:spPr>
                  </p:pic>
                </p:oleObj>
              </mc:Fallback>
            </mc:AlternateContent>
          </a:graphicData>
        </a:graphic>
      </p:graphicFrame>
      <p:sp>
        <p:nvSpPr>
          <p:cNvPr id="37905" name="Rectangle 16">
            <a:extLst>
              <a:ext uri="{FF2B5EF4-FFF2-40B4-BE49-F238E27FC236}">
                <a16:creationId xmlns:a16="http://schemas.microsoft.com/office/drawing/2014/main" id="{5CA68673-234E-44E0-87BA-A4DC7D68D702}"/>
              </a:ext>
            </a:extLst>
          </p:cNvPr>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sz="2400" b="1">
              <a:latin typeface="Times New Roman" panose="02020603050405020304" pitchFamily="18" charset="0"/>
              <a:cs typeface="Times New Roman" panose="02020603050405020304" pitchFamily="18" charset="0"/>
            </a:endParaRPr>
          </a:p>
        </p:txBody>
      </p:sp>
      <p:graphicFrame>
        <p:nvGraphicFramePr>
          <p:cNvPr id="37894" name="对象 19">
            <a:extLst>
              <a:ext uri="{FF2B5EF4-FFF2-40B4-BE49-F238E27FC236}">
                <a16:creationId xmlns:a16="http://schemas.microsoft.com/office/drawing/2014/main" id="{4D782938-7F09-4174-B810-16F3605BD762}"/>
              </a:ext>
            </a:extLst>
          </p:cNvPr>
          <p:cNvGraphicFramePr>
            <a:graphicFrameLocks noChangeAspect="1"/>
          </p:cNvGraphicFramePr>
          <p:nvPr>
            <p:extLst>
              <p:ext uri="{D42A27DB-BD31-4B8C-83A1-F6EECF244321}">
                <p14:modId xmlns:p14="http://schemas.microsoft.com/office/powerpoint/2010/main" val="2484890530"/>
              </p:ext>
            </p:extLst>
          </p:nvPr>
        </p:nvGraphicFramePr>
        <p:xfrm>
          <a:off x="5149978" y="3894202"/>
          <a:ext cx="2614790" cy="536254"/>
        </p:xfrm>
        <a:graphic>
          <a:graphicData uri="http://schemas.openxmlformats.org/presentationml/2006/ole">
            <mc:AlternateContent xmlns:mc="http://schemas.openxmlformats.org/markup-compatibility/2006">
              <mc:Choice xmlns:v="urn:schemas-microsoft-com:vml" Requires="v">
                <p:oleObj spid="_x0000_s39701" name="Equation" r:id="rId11" imgW="1007235" imgH="178497" progId="Equation.DSMT4">
                  <p:embed/>
                </p:oleObj>
              </mc:Choice>
              <mc:Fallback>
                <p:oleObj name="Equation" r:id="rId11" imgW="1007235" imgH="178497" progId="Equation.DSMT4">
                  <p:embed/>
                  <p:pic>
                    <p:nvPicPr>
                      <p:cNvPr id="37894" name="对象 19">
                        <a:extLst>
                          <a:ext uri="{FF2B5EF4-FFF2-40B4-BE49-F238E27FC236}">
                            <a16:creationId xmlns:a16="http://schemas.microsoft.com/office/drawing/2014/main" id="{4D782938-7F09-4174-B810-16F3605BD76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9978" y="3894202"/>
                        <a:ext cx="2614790" cy="536254"/>
                      </a:xfrm>
                      <a:prstGeom prst="rect">
                        <a:avLst/>
                      </a:prstGeom>
                      <a:noFill/>
                      <a:ln>
                        <a:noFill/>
                      </a:ln>
                      <a:extLst/>
                    </p:spPr>
                  </p:pic>
                </p:oleObj>
              </mc:Fallback>
            </mc:AlternateContent>
          </a:graphicData>
        </a:graphic>
      </p:graphicFrame>
      <p:sp>
        <p:nvSpPr>
          <p:cNvPr id="37906" name="Rectangle 18">
            <a:extLst>
              <a:ext uri="{FF2B5EF4-FFF2-40B4-BE49-F238E27FC236}">
                <a16:creationId xmlns:a16="http://schemas.microsoft.com/office/drawing/2014/main" id="{1A08B2C1-C759-4A13-83AA-605C45474FEA}"/>
              </a:ext>
            </a:extLst>
          </p:cNvPr>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sz="2400" b="1">
              <a:latin typeface="Times New Roman" panose="02020603050405020304" pitchFamily="18" charset="0"/>
              <a:cs typeface="Times New Roman" panose="02020603050405020304" pitchFamily="18" charset="0"/>
            </a:endParaRPr>
          </a:p>
        </p:txBody>
      </p:sp>
      <p:graphicFrame>
        <p:nvGraphicFramePr>
          <p:cNvPr id="37895" name="对象 21">
            <a:extLst>
              <a:ext uri="{FF2B5EF4-FFF2-40B4-BE49-F238E27FC236}">
                <a16:creationId xmlns:a16="http://schemas.microsoft.com/office/drawing/2014/main" id="{68376BEF-AE20-4D9B-BF6E-785F5F0B0171}"/>
              </a:ext>
            </a:extLst>
          </p:cNvPr>
          <p:cNvGraphicFramePr>
            <a:graphicFrameLocks noChangeAspect="1"/>
          </p:cNvGraphicFramePr>
          <p:nvPr>
            <p:extLst>
              <p:ext uri="{D42A27DB-BD31-4B8C-83A1-F6EECF244321}">
                <p14:modId xmlns:p14="http://schemas.microsoft.com/office/powerpoint/2010/main" val="1414912054"/>
              </p:ext>
            </p:extLst>
          </p:nvPr>
        </p:nvGraphicFramePr>
        <p:xfrm>
          <a:off x="323977" y="4603814"/>
          <a:ext cx="3283999" cy="536253"/>
        </p:xfrm>
        <a:graphic>
          <a:graphicData uri="http://schemas.openxmlformats.org/presentationml/2006/ole">
            <mc:AlternateContent xmlns:mc="http://schemas.openxmlformats.org/markup-compatibility/2006">
              <mc:Choice xmlns:v="urn:schemas-microsoft-com:vml" Requires="v">
                <p:oleObj spid="_x0000_s39702" name="Equation" r:id="rId13" imgW="1764534" imgH="203112" progId="Equation.DSMT4">
                  <p:embed/>
                </p:oleObj>
              </mc:Choice>
              <mc:Fallback>
                <p:oleObj name="Equation" r:id="rId13" imgW="1764534" imgH="203112" progId="Equation.DSMT4">
                  <p:embed/>
                  <p:pic>
                    <p:nvPicPr>
                      <p:cNvPr id="37895" name="对象 21">
                        <a:extLst>
                          <a:ext uri="{FF2B5EF4-FFF2-40B4-BE49-F238E27FC236}">
                            <a16:creationId xmlns:a16="http://schemas.microsoft.com/office/drawing/2014/main" id="{68376BEF-AE20-4D9B-BF6E-785F5F0B017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977" y="4603814"/>
                        <a:ext cx="3283999" cy="536253"/>
                      </a:xfrm>
                      <a:prstGeom prst="rect">
                        <a:avLst/>
                      </a:prstGeom>
                      <a:noFill/>
                      <a:ln>
                        <a:noFill/>
                      </a:ln>
                      <a:extLst/>
                    </p:spPr>
                  </p:pic>
                </p:oleObj>
              </mc:Fallback>
            </mc:AlternateContent>
          </a:graphicData>
        </a:graphic>
      </p:graphicFrame>
      <p:sp>
        <p:nvSpPr>
          <p:cNvPr id="37907" name="Rectangle 20">
            <a:extLst>
              <a:ext uri="{FF2B5EF4-FFF2-40B4-BE49-F238E27FC236}">
                <a16:creationId xmlns:a16="http://schemas.microsoft.com/office/drawing/2014/main" id="{3E8A3B2E-8D69-432F-9128-5AF3735A2534}"/>
              </a:ext>
            </a:extLst>
          </p:cNvPr>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sz="2400" b="1">
              <a:latin typeface="Times New Roman" panose="02020603050405020304" pitchFamily="18" charset="0"/>
              <a:cs typeface="Times New Roman" panose="02020603050405020304" pitchFamily="18" charset="0"/>
            </a:endParaRPr>
          </a:p>
        </p:txBody>
      </p:sp>
      <p:graphicFrame>
        <p:nvGraphicFramePr>
          <p:cNvPr id="37896" name="对象 23">
            <a:extLst>
              <a:ext uri="{FF2B5EF4-FFF2-40B4-BE49-F238E27FC236}">
                <a16:creationId xmlns:a16="http://schemas.microsoft.com/office/drawing/2014/main" id="{8B3391D1-12CD-40C1-910D-96B866C26B08}"/>
              </a:ext>
            </a:extLst>
          </p:cNvPr>
          <p:cNvGraphicFramePr>
            <a:graphicFrameLocks noChangeAspect="1"/>
          </p:cNvGraphicFramePr>
          <p:nvPr>
            <p:extLst>
              <p:ext uri="{D42A27DB-BD31-4B8C-83A1-F6EECF244321}">
                <p14:modId xmlns:p14="http://schemas.microsoft.com/office/powerpoint/2010/main" val="526475019"/>
              </p:ext>
            </p:extLst>
          </p:nvPr>
        </p:nvGraphicFramePr>
        <p:xfrm>
          <a:off x="4140200" y="4638676"/>
          <a:ext cx="4656394" cy="469776"/>
        </p:xfrm>
        <a:graphic>
          <a:graphicData uri="http://schemas.openxmlformats.org/presentationml/2006/ole">
            <mc:AlternateContent xmlns:mc="http://schemas.openxmlformats.org/markup-compatibility/2006">
              <mc:Choice xmlns:v="urn:schemas-microsoft-com:vml" Requires="v">
                <p:oleObj spid="_x0000_s39703" name="Equation" r:id="rId15" imgW="2728132" imgH="203024" progId="Equation.DSMT4">
                  <p:embed/>
                </p:oleObj>
              </mc:Choice>
              <mc:Fallback>
                <p:oleObj name="Equation" r:id="rId15" imgW="2728132" imgH="203024" progId="Equation.DSMT4">
                  <p:embed/>
                  <p:pic>
                    <p:nvPicPr>
                      <p:cNvPr id="37896" name="对象 23">
                        <a:extLst>
                          <a:ext uri="{FF2B5EF4-FFF2-40B4-BE49-F238E27FC236}">
                            <a16:creationId xmlns:a16="http://schemas.microsoft.com/office/drawing/2014/main" id="{8B3391D1-12CD-40C1-910D-96B866C26B0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40200" y="4638676"/>
                        <a:ext cx="4656394" cy="469776"/>
                      </a:xfrm>
                      <a:prstGeom prst="rect">
                        <a:avLst/>
                      </a:prstGeom>
                      <a:noFill/>
                      <a:ln>
                        <a:noFill/>
                      </a:ln>
                      <a:extLst/>
                    </p:spPr>
                  </p:pic>
                </p:oleObj>
              </mc:Fallback>
            </mc:AlternateContent>
          </a:graphicData>
        </a:graphic>
      </p:graphicFrame>
      <p:sp>
        <p:nvSpPr>
          <p:cNvPr id="37908" name="Rectangle 22">
            <a:extLst>
              <a:ext uri="{FF2B5EF4-FFF2-40B4-BE49-F238E27FC236}">
                <a16:creationId xmlns:a16="http://schemas.microsoft.com/office/drawing/2014/main" id="{667075AE-C5FD-43ED-95BD-700D90932FC6}"/>
              </a:ext>
            </a:extLst>
          </p:cNvPr>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sz="2400" b="1">
              <a:latin typeface="Times New Roman" panose="02020603050405020304" pitchFamily="18" charset="0"/>
              <a:cs typeface="Times New Roman" panose="02020603050405020304" pitchFamily="18" charset="0"/>
            </a:endParaRPr>
          </a:p>
        </p:txBody>
      </p:sp>
      <p:graphicFrame>
        <p:nvGraphicFramePr>
          <p:cNvPr id="37897" name="对象 25">
            <a:extLst>
              <a:ext uri="{FF2B5EF4-FFF2-40B4-BE49-F238E27FC236}">
                <a16:creationId xmlns:a16="http://schemas.microsoft.com/office/drawing/2014/main" id="{A3BA6691-D153-40C4-B656-43403CC090C0}"/>
              </a:ext>
            </a:extLst>
          </p:cNvPr>
          <p:cNvGraphicFramePr>
            <a:graphicFrameLocks noChangeAspect="1"/>
          </p:cNvGraphicFramePr>
          <p:nvPr>
            <p:extLst>
              <p:ext uri="{D42A27DB-BD31-4B8C-83A1-F6EECF244321}">
                <p14:modId xmlns:p14="http://schemas.microsoft.com/office/powerpoint/2010/main" val="3670191915"/>
              </p:ext>
            </p:extLst>
          </p:nvPr>
        </p:nvGraphicFramePr>
        <p:xfrm>
          <a:off x="483489" y="5163503"/>
          <a:ext cx="7071751" cy="602731"/>
        </p:xfrm>
        <a:graphic>
          <a:graphicData uri="http://schemas.openxmlformats.org/presentationml/2006/ole">
            <mc:AlternateContent xmlns:mc="http://schemas.openxmlformats.org/markup-compatibility/2006">
              <mc:Choice xmlns:v="urn:schemas-microsoft-com:vml" Requires="v">
                <p:oleObj spid="_x0000_s39704" name="Equation" r:id="rId17" imgW="3251200" imgH="228600" progId="Equation.DSMT4">
                  <p:embed/>
                </p:oleObj>
              </mc:Choice>
              <mc:Fallback>
                <p:oleObj name="Equation" r:id="rId17" imgW="3251200" imgH="228600" progId="Equation.DSMT4">
                  <p:embed/>
                  <p:pic>
                    <p:nvPicPr>
                      <p:cNvPr id="37897" name="对象 25">
                        <a:extLst>
                          <a:ext uri="{FF2B5EF4-FFF2-40B4-BE49-F238E27FC236}">
                            <a16:creationId xmlns:a16="http://schemas.microsoft.com/office/drawing/2014/main" id="{A3BA6691-D153-40C4-B656-43403CC090C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3489" y="5163503"/>
                        <a:ext cx="7071751" cy="602731"/>
                      </a:xfrm>
                      <a:prstGeom prst="rect">
                        <a:avLst/>
                      </a:prstGeom>
                      <a:noFill/>
                      <a:ln>
                        <a:noFill/>
                      </a:ln>
                      <a:extLst/>
                    </p:spPr>
                  </p:pic>
                </p:oleObj>
              </mc:Fallback>
            </mc:AlternateContent>
          </a:graphicData>
        </a:graphic>
      </p:graphicFrame>
      <p:sp>
        <p:nvSpPr>
          <p:cNvPr id="37909" name="Rectangle 24">
            <a:extLst>
              <a:ext uri="{FF2B5EF4-FFF2-40B4-BE49-F238E27FC236}">
                <a16:creationId xmlns:a16="http://schemas.microsoft.com/office/drawing/2014/main" id="{E7177437-9546-4792-A062-CA20BCB00AC5}"/>
              </a:ext>
            </a:extLst>
          </p:cNvPr>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endParaRPr lang="zh-CN" altLang="en-US" sz="2400" b="1">
              <a:latin typeface="Times New Roman" panose="02020603050405020304" pitchFamily="18" charset="0"/>
              <a:cs typeface="Times New Roman" panose="02020603050405020304" pitchFamily="18" charset="0"/>
            </a:endParaRPr>
          </a:p>
        </p:txBody>
      </p:sp>
      <p:graphicFrame>
        <p:nvGraphicFramePr>
          <p:cNvPr id="37898" name="对象 27">
            <a:extLst>
              <a:ext uri="{FF2B5EF4-FFF2-40B4-BE49-F238E27FC236}">
                <a16:creationId xmlns:a16="http://schemas.microsoft.com/office/drawing/2014/main" id="{717129B8-3BCC-4E18-9D4B-7CE885DDA6F4}"/>
              </a:ext>
            </a:extLst>
          </p:cNvPr>
          <p:cNvGraphicFramePr>
            <a:graphicFrameLocks noChangeAspect="1"/>
          </p:cNvGraphicFramePr>
          <p:nvPr>
            <p:extLst>
              <p:ext uri="{D42A27DB-BD31-4B8C-83A1-F6EECF244321}">
                <p14:modId xmlns:p14="http://schemas.microsoft.com/office/powerpoint/2010/main" val="1730107775"/>
              </p:ext>
            </p:extLst>
          </p:nvPr>
        </p:nvGraphicFramePr>
        <p:xfrm>
          <a:off x="973265" y="5751576"/>
          <a:ext cx="5427535" cy="602731"/>
        </p:xfrm>
        <a:graphic>
          <a:graphicData uri="http://schemas.openxmlformats.org/presentationml/2006/ole">
            <mc:AlternateContent xmlns:mc="http://schemas.openxmlformats.org/markup-compatibility/2006">
              <mc:Choice xmlns:v="urn:schemas-microsoft-com:vml" Requires="v">
                <p:oleObj spid="_x0000_s39705" name="Equation" r:id="rId19" imgW="2259619" imgH="203112" progId="Equation.DSMT4">
                  <p:embed/>
                </p:oleObj>
              </mc:Choice>
              <mc:Fallback>
                <p:oleObj name="Equation" r:id="rId19" imgW="2259619" imgH="203112" progId="Equation.DSMT4">
                  <p:embed/>
                  <p:pic>
                    <p:nvPicPr>
                      <p:cNvPr id="37898" name="对象 27">
                        <a:extLst>
                          <a:ext uri="{FF2B5EF4-FFF2-40B4-BE49-F238E27FC236}">
                            <a16:creationId xmlns:a16="http://schemas.microsoft.com/office/drawing/2014/main" id="{717129B8-3BCC-4E18-9D4B-7CE885DDA6F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73265" y="5751576"/>
                        <a:ext cx="5427535" cy="602731"/>
                      </a:xfrm>
                      <a:prstGeom prst="rect">
                        <a:avLst/>
                      </a:prstGeom>
                      <a:noFill/>
                      <a:ln>
                        <a:noFill/>
                      </a:ln>
                      <a:extLst/>
                    </p:spPr>
                  </p:pic>
                </p:oleObj>
              </mc:Fallback>
            </mc:AlternateContent>
          </a:graphicData>
        </a:graphic>
      </p:graphicFrame>
      <p:sp>
        <p:nvSpPr>
          <p:cNvPr id="37910" name="矩形 28">
            <a:extLst>
              <a:ext uri="{FF2B5EF4-FFF2-40B4-BE49-F238E27FC236}">
                <a16:creationId xmlns:a16="http://schemas.microsoft.com/office/drawing/2014/main" id="{425FE523-4769-4CA7-9F9C-734626CA3AEA}"/>
              </a:ext>
            </a:extLst>
          </p:cNvPr>
          <p:cNvSpPr>
            <a:spLocks noChangeArrowheads="1"/>
          </p:cNvSpPr>
          <p:nvPr/>
        </p:nvSpPr>
        <p:spPr bwMode="auto">
          <a:xfrm>
            <a:off x="4171950" y="3929063"/>
            <a:ext cx="80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2400" b="1">
                <a:latin typeface="Times New Roman" panose="02020603050405020304" pitchFamily="18" charset="0"/>
                <a:cs typeface="Times New Roman" panose="02020603050405020304" pitchFamily="18" charset="0"/>
              </a:rPr>
              <a:t>已知</a:t>
            </a:r>
            <a:endParaRPr lang="zh-CN" altLang="en-US"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901"/>
                                        </p:tgtEl>
                                        <p:attrNameLst>
                                          <p:attrName>style.visibility</p:attrName>
                                        </p:attrNameLst>
                                      </p:cBhvr>
                                      <p:to>
                                        <p:strVal val="visible"/>
                                      </p:to>
                                    </p:set>
                                    <p:animEffect transition="in" filter="blinds(horizontal)">
                                      <p:cBhvr>
                                        <p:cTn id="7" dur="500"/>
                                        <p:tgtEl>
                                          <p:spTgt spid="37901"/>
                                        </p:tgtEl>
                                      </p:cBhvr>
                                    </p:animEffect>
                                  </p:childTnLst>
                                </p:cTn>
                              </p:par>
                              <p:par>
                                <p:cTn id="8" presetID="3" presetClass="entr" presetSubtype="10" fill="hold"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blinds(horizontal)">
                                      <p:cBhvr>
                                        <p:cTn id="10" dur="500"/>
                                        <p:tgtEl>
                                          <p:spTgt spid="37891"/>
                                        </p:tgtEl>
                                      </p:cBhvr>
                                    </p:animEffect>
                                  </p:childTnLst>
                                </p:cTn>
                              </p:par>
                              <p:par>
                                <p:cTn id="11" presetID="3" presetClass="entr" presetSubtype="10" fill="hold" nodeType="withEffect">
                                  <p:stCondLst>
                                    <p:cond delay="0"/>
                                  </p:stCondLst>
                                  <p:childTnLst>
                                    <p:set>
                                      <p:cBhvr>
                                        <p:cTn id="12" dur="1" fill="hold">
                                          <p:stCondLst>
                                            <p:cond delay="0"/>
                                          </p:stCondLst>
                                        </p:cTn>
                                        <p:tgtEl>
                                          <p:spTgt spid="37892"/>
                                        </p:tgtEl>
                                        <p:attrNameLst>
                                          <p:attrName>style.visibility</p:attrName>
                                        </p:attrNameLst>
                                      </p:cBhvr>
                                      <p:to>
                                        <p:strVal val="visible"/>
                                      </p:to>
                                    </p:set>
                                    <p:animEffect transition="in" filter="blinds(horizontal)">
                                      <p:cBhvr>
                                        <p:cTn id="13" dur="500"/>
                                        <p:tgtEl>
                                          <p:spTgt spid="37892"/>
                                        </p:tgtEl>
                                      </p:cBhvr>
                                    </p:animEffect>
                                  </p:childTnLst>
                                </p:cTn>
                              </p:par>
                              <p:par>
                                <p:cTn id="14" presetID="3" presetClass="entr" presetSubtype="10" fill="hold" nodeType="withEffect">
                                  <p:stCondLst>
                                    <p:cond delay="0"/>
                                  </p:stCondLst>
                                  <p:childTnLst>
                                    <p:set>
                                      <p:cBhvr>
                                        <p:cTn id="15" dur="1" fill="hold">
                                          <p:stCondLst>
                                            <p:cond delay="0"/>
                                          </p:stCondLst>
                                        </p:cTn>
                                        <p:tgtEl>
                                          <p:spTgt spid="37893"/>
                                        </p:tgtEl>
                                        <p:attrNameLst>
                                          <p:attrName>style.visibility</p:attrName>
                                        </p:attrNameLst>
                                      </p:cBhvr>
                                      <p:to>
                                        <p:strVal val="visible"/>
                                      </p:to>
                                    </p:set>
                                    <p:animEffect transition="in" filter="blinds(horizontal)">
                                      <p:cBhvr>
                                        <p:cTn id="16" dur="500"/>
                                        <p:tgtEl>
                                          <p:spTgt spid="37893"/>
                                        </p:tgtEl>
                                      </p:cBhvr>
                                    </p:animEffect>
                                  </p:childTnLst>
                                </p:cTn>
                              </p:par>
                              <p:par>
                                <p:cTn id="17" presetID="3" presetClass="entr" presetSubtype="10" fill="hold" nodeType="withEffect">
                                  <p:stCondLst>
                                    <p:cond delay="0"/>
                                  </p:stCondLst>
                                  <p:childTnLst>
                                    <p:set>
                                      <p:cBhvr>
                                        <p:cTn id="18" dur="1" fill="hold">
                                          <p:stCondLst>
                                            <p:cond delay="0"/>
                                          </p:stCondLst>
                                        </p:cTn>
                                        <p:tgtEl>
                                          <p:spTgt spid="37894"/>
                                        </p:tgtEl>
                                        <p:attrNameLst>
                                          <p:attrName>style.visibility</p:attrName>
                                        </p:attrNameLst>
                                      </p:cBhvr>
                                      <p:to>
                                        <p:strVal val="visible"/>
                                      </p:to>
                                    </p:set>
                                    <p:animEffect transition="in" filter="blinds(horizontal)">
                                      <p:cBhvr>
                                        <p:cTn id="19" dur="500"/>
                                        <p:tgtEl>
                                          <p:spTgt spid="37894"/>
                                        </p:tgtEl>
                                      </p:cBhvr>
                                    </p:animEffect>
                                  </p:childTnLst>
                                </p:cTn>
                              </p:par>
                              <p:par>
                                <p:cTn id="20" presetID="3" presetClass="entr" presetSubtype="10" fill="hold" nodeType="withEffect">
                                  <p:stCondLst>
                                    <p:cond delay="0"/>
                                  </p:stCondLst>
                                  <p:childTnLst>
                                    <p:set>
                                      <p:cBhvr>
                                        <p:cTn id="21" dur="1" fill="hold">
                                          <p:stCondLst>
                                            <p:cond delay="0"/>
                                          </p:stCondLst>
                                        </p:cTn>
                                        <p:tgtEl>
                                          <p:spTgt spid="37895"/>
                                        </p:tgtEl>
                                        <p:attrNameLst>
                                          <p:attrName>style.visibility</p:attrName>
                                        </p:attrNameLst>
                                      </p:cBhvr>
                                      <p:to>
                                        <p:strVal val="visible"/>
                                      </p:to>
                                    </p:set>
                                    <p:animEffect transition="in" filter="blinds(horizontal)">
                                      <p:cBhvr>
                                        <p:cTn id="22" dur="500"/>
                                        <p:tgtEl>
                                          <p:spTgt spid="37895"/>
                                        </p:tgtEl>
                                      </p:cBhvr>
                                    </p:animEffect>
                                  </p:childTnLst>
                                </p:cTn>
                              </p:par>
                              <p:par>
                                <p:cTn id="23" presetID="3" presetClass="entr" presetSubtype="10" fill="hold" nodeType="withEffect">
                                  <p:stCondLst>
                                    <p:cond delay="0"/>
                                  </p:stCondLst>
                                  <p:childTnLst>
                                    <p:set>
                                      <p:cBhvr>
                                        <p:cTn id="24" dur="1" fill="hold">
                                          <p:stCondLst>
                                            <p:cond delay="0"/>
                                          </p:stCondLst>
                                        </p:cTn>
                                        <p:tgtEl>
                                          <p:spTgt spid="37896"/>
                                        </p:tgtEl>
                                        <p:attrNameLst>
                                          <p:attrName>style.visibility</p:attrName>
                                        </p:attrNameLst>
                                      </p:cBhvr>
                                      <p:to>
                                        <p:strVal val="visible"/>
                                      </p:to>
                                    </p:set>
                                    <p:animEffect transition="in" filter="blinds(horizontal)">
                                      <p:cBhvr>
                                        <p:cTn id="25" dur="500"/>
                                        <p:tgtEl>
                                          <p:spTgt spid="37896"/>
                                        </p:tgtEl>
                                      </p:cBhvr>
                                    </p:animEffect>
                                  </p:childTnLst>
                                </p:cTn>
                              </p:par>
                              <p:par>
                                <p:cTn id="26" presetID="3" presetClass="entr" presetSubtype="10" fill="hold" nodeType="withEffect">
                                  <p:stCondLst>
                                    <p:cond delay="0"/>
                                  </p:stCondLst>
                                  <p:childTnLst>
                                    <p:set>
                                      <p:cBhvr>
                                        <p:cTn id="27" dur="1" fill="hold">
                                          <p:stCondLst>
                                            <p:cond delay="0"/>
                                          </p:stCondLst>
                                        </p:cTn>
                                        <p:tgtEl>
                                          <p:spTgt spid="37897"/>
                                        </p:tgtEl>
                                        <p:attrNameLst>
                                          <p:attrName>style.visibility</p:attrName>
                                        </p:attrNameLst>
                                      </p:cBhvr>
                                      <p:to>
                                        <p:strVal val="visible"/>
                                      </p:to>
                                    </p:set>
                                    <p:animEffect transition="in" filter="blinds(horizontal)">
                                      <p:cBhvr>
                                        <p:cTn id="28" dur="500"/>
                                        <p:tgtEl>
                                          <p:spTgt spid="37897"/>
                                        </p:tgtEl>
                                      </p:cBhvr>
                                    </p:animEffect>
                                  </p:childTnLst>
                                </p:cTn>
                              </p:par>
                              <p:par>
                                <p:cTn id="29" presetID="3" presetClass="entr" presetSubtype="10" fill="hold" nodeType="withEffect">
                                  <p:stCondLst>
                                    <p:cond delay="0"/>
                                  </p:stCondLst>
                                  <p:childTnLst>
                                    <p:set>
                                      <p:cBhvr>
                                        <p:cTn id="30" dur="1" fill="hold">
                                          <p:stCondLst>
                                            <p:cond delay="0"/>
                                          </p:stCondLst>
                                        </p:cTn>
                                        <p:tgtEl>
                                          <p:spTgt spid="37898"/>
                                        </p:tgtEl>
                                        <p:attrNameLst>
                                          <p:attrName>style.visibility</p:attrName>
                                        </p:attrNameLst>
                                      </p:cBhvr>
                                      <p:to>
                                        <p:strVal val="visible"/>
                                      </p:to>
                                    </p:set>
                                    <p:animEffect transition="in" filter="blinds(horizontal)">
                                      <p:cBhvr>
                                        <p:cTn id="31" dur="500"/>
                                        <p:tgtEl>
                                          <p:spTgt spid="3789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7910"/>
                                        </p:tgtEl>
                                        <p:attrNameLst>
                                          <p:attrName>style.visibility</p:attrName>
                                        </p:attrNameLst>
                                      </p:cBhvr>
                                      <p:to>
                                        <p:strVal val="visible"/>
                                      </p:to>
                                    </p:set>
                                    <p:animEffect transition="in" filter="blinds(horizontal)">
                                      <p:cBhvr>
                                        <p:cTn id="34" dur="500"/>
                                        <p:tgtEl>
                                          <p:spTgt spid="37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1" grpId="0"/>
      <p:bldP spid="379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2FD0F14-722A-41D2-A2B6-99CA768CC565}"/>
              </a:ext>
            </a:extLst>
          </p:cNvPr>
          <p:cNvSpPr>
            <a:spLocks noGrp="1" noChangeArrowheads="1"/>
          </p:cNvSpPr>
          <p:nvPr>
            <p:ph type="title"/>
          </p:nvPr>
        </p:nvSpPr>
        <p:spPr>
          <a:xfrm>
            <a:off x="1116013" y="345281"/>
            <a:ext cx="5400675" cy="417512"/>
          </a:xfrm>
        </p:spPr>
        <p:txBody>
          <a:bodyPr>
            <a:normAutofit fontScale="90000"/>
          </a:bodyPr>
          <a:lstStyle/>
          <a:p>
            <a:pPr eaLnBrk="1" hangingPunct="1"/>
            <a:r>
              <a:rPr lang="zh-CN" altLang="zh-CN" sz="4000" b="1" dirty="0">
                <a:ea typeface="黑体" panose="02010609060101010101" pitchFamily="49" charset="-122"/>
              </a:rPr>
              <a:t>热功当量</a:t>
            </a:r>
            <a:endParaRPr lang="zh-CN" altLang="zh-CN" sz="4000" b="1" dirty="0">
              <a:solidFill>
                <a:schemeClr val="tx1"/>
              </a:solidFill>
              <a:ea typeface="黑体" panose="02010609060101010101" pitchFamily="49" charset="-122"/>
            </a:endParaRPr>
          </a:p>
        </p:txBody>
      </p:sp>
      <p:sp>
        <p:nvSpPr>
          <p:cNvPr id="8195" name="Text Box 3">
            <a:extLst>
              <a:ext uri="{FF2B5EF4-FFF2-40B4-BE49-F238E27FC236}">
                <a16:creationId xmlns:a16="http://schemas.microsoft.com/office/drawing/2014/main" id="{6B5A00B4-2EBA-4D8A-B71A-3F9E9B9B7488}"/>
              </a:ext>
            </a:extLst>
          </p:cNvPr>
          <p:cNvSpPr txBox="1">
            <a:spLocks noChangeArrowheads="1"/>
          </p:cNvSpPr>
          <p:nvPr/>
        </p:nvSpPr>
        <p:spPr bwMode="auto">
          <a:xfrm>
            <a:off x="179388" y="1412875"/>
            <a:ext cx="5472112" cy="2622550"/>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solidFill>
                  <a:srgbClr val="008000"/>
                </a:solidFill>
                <a:latin typeface="黑体" panose="02010609060101010101" pitchFamily="49" charset="-122"/>
                <a:hlinkClick r:id="rId2" action="ppaction://hlinksldjump"/>
              </a:rPr>
              <a:t>焦耳（Joule）</a:t>
            </a:r>
            <a:r>
              <a:rPr lang="zh-CN" altLang="zh-CN" sz="2800" dirty="0">
                <a:latin typeface="黑体" panose="02010609060101010101" pitchFamily="49" charset="-122"/>
              </a:rPr>
              <a:t>和</a:t>
            </a:r>
            <a:r>
              <a:rPr lang="zh-CN" altLang="zh-CN" sz="2800" dirty="0">
                <a:solidFill>
                  <a:srgbClr val="008000"/>
                </a:solidFill>
                <a:latin typeface="黑体" panose="02010609060101010101" pitchFamily="49" charset="-122"/>
              </a:rPr>
              <a:t>迈耶(Mayer)</a:t>
            </a:r>
            <a:r>
              <a:rPr lang="zh-CN" altLang="zh-CN" sz="2800" dirty="0">
                <a:latin typeface="黑体" panose="02010609060101010101" pitchFamily="49" charset="-122"/>
              </a:rPr>
              <a:t>自1840年起，历经20多年，用各种实验求证热和功的转换关系，得到的结果是一致的。</a:t>
            </a:r>
          </a:p>
          <a:p>
            <a:pPr eaLnBrk="1" fontAlgn="t" hangingPunct="1"/>
            <a:r>
              <a:rPr lang="zh-CN" altLang="zh-CN" sz="2800" dirty="0">
                <a:latin typeface="黑体" panose="02010609060101010101" pitchFamily="49" charset="-122"/>
              </a:rPr>
              <a:t> </a:t>
            </a:r>
          </a:p>
          <a:p>
            <a:pPr eaLnBrk="1" fontAlgn="t" hangingPunct="1"/>
            <a:r>
              <a:rPr lang="zh-CN" altLang="zh-CN" sz="2800" dirty="0">
                <a:latin typeface="黑体" panose="02010609060101010101" pitchFamily="49" charset="-122"/>
              </a:rPr>
              <a:t>   </a:t>
            </a:r>
            <a:endParaRPr lang="zh-CN" altLang="zh-CN" sz="3200" dirty="0">
              <a:solidFill>
                <a:srgbClr val="FF3300"/>
              </a:solidFill>
              <a:latin typeface="Times New Roman" panose="02020603050405020304" pitchFamily="18" charset="0"/>
            </a:endParaRPr>
          </a:p>
        </p:txBody>
      </p:sp>
      <p:sp>
        <p:nvSpPr>
          <p:cNvPr id="8196" name="Text Box 4">
            <a:extLst>
              <a:ext uri="{FF2B5EF4-FFF2-40B4-BE49-F238E27FC236}">
                <a16:creationId xmlns:a16="http://schemas.microsoft.com/office/drawing/2014/main" id="{0B7BEE6A-FE33-4F92-8005-A001A6F3363E}"/>
              </a:ext>
            </a:extLst>
          </p:cNvPr>
          <p:cNvSpPr txBox="1">
            <a:spLocks noChangeArrowheads="1"/>
          </p:cNvSpPr>
          <p:nvPr/>
        </p:nvSpPr>
        <p:spPr bwMode="auto">
          <a:xfrm>
            <a:off x="323850" y="4071938"/>
            <a:ext cx="5184775" cy="1303337"/>
          </a:xfrm>
          <a:prstGeom prst="rect">
            <a:avLst/>
          </a:prstGeom>
          <a:noFill/>
          <a:ln w="22225" cap="sq">
            <a:solidFill>
              <a:srgbClr val="008000"/>
            </a:solidFill>
            <a:miter lim="800000"/>
            <a:headEnd/>
            <a:tailEnd/>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latin typeface="Times New Roman" panose="02020603050405020304" pitchFamily="18" charset="0"/>
              </a:rPr>
              <a:t>        这就是著名的</a:t>
            </a:r>
            <a:r>
              <a:rPr lang="zh-CN" altLang="zh-CN" sz="2800" dirty="0">
                <a:solidFill>
                  <a:srgbClr val="FF3300"/>
                </a:solidFill>
                <a:latin typeface="Times New Roman" panose="02020603050405020304" pitchFamily="18" charset="0"/>
              </a:rPr>
              <a:t>热功当量</a:t>
            </a:r>
            <a:r>
              <a:rPr lang="zh-CN" altLang="zh-CN" sz="2800" dirty="0">
                <a:latin typeface="Times New Roman" panose="02020603050405020304" pitchFamily="18" charset="0"/>
              </a:rPr>
              <a:t>，为能量守恒原理提供了科学的实验证明。</a:t>
            </a:r>
          </a:p>
        </p:txBody>
      </p:sp>
      <p:pic>
        <p:nvPicPr>
          <p:cNvPr id="8197" name="Picture 5" descr="Joule">
            <a:hlinkClick r:id="rId3"/>
            <a:extLst>
              <a:ext uri="{FF2B5EF4-FFF2-40B4-BE49-F238E27FC236}">
                <a16:creationId xmlns:a16="http://schemas.microsoft.com/office/drawing/2014/main" id="{EB1F4BC7-47D3-44BA-B2B4-7510E702FFA8}"/>
              </a:ext>
            </a:extLst>
          </p:cNvPr>
          <p:cNvPicPr>
            <a:picLocks noGrp="1" noChangeAspect="1" noChangeArrowheads="1"/>
          </p:cNvPicPr>
          <p:nvPr>
            <p:ph idx="1"/>
          </p:nvPr>
        </p:nvPicPr>
        <p:blipFill>
          <a:blip r:embed="rId4"/>
          <a:srcRect/>
          <a:stretch>
            <a:fillRect/>
          </a:stretch>
        </p:blipFill>
        <p:spPr>
          <a:xfrm>
            <a:off x="6227763" y="1196975"/>
            <a:ext cx="2665412" cy="3382963"/>
          </a:xfrm>
          <a:effectLst>
            <a:outerShdw dist="107763" dir="2700000" algn="ctr" rotWithShape="0">
              <a:srgbClr val="808080"/>
            </a:outerShdw>
          </a:effectLst>
        </p:spPr>
      </p:pic>
      <p:sp>
        <p:nvSpPr>
          <p:cNvPr id="41990" name="Rectangle 6">
            <a:extLst>
              <a:ext uri="{FF2B5EF4-FFF2-40B4-BE49-F238E27FC236}">
                <a16:creationId xmlns:a16="http://schemas.microsoft.com/office/drawing/2014/main" id="{694C9B2A-EACA-4FF5-9070-1023753392C1}"/>
              </a:ext>
            </a:extLst>
          </p:cNvPr>
          <p:cNvSpPr>
            <a:spLocks noChangeArrowheads="1"/>
          </p:cNvSpPr>
          <p:nvPr/>
        </p:nvSpPr>
        <p:spPr bwMode="auto">
          <a:xfrm>
            <a:off x="6072188" y="4857750"/>
            <a:ext cx="2881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2800" b="1">
                <a:solidFill>
                  <a:srgbClr val="CC0000"/>
                </a:solidFill>
              </a:rPr>
              <a:t>James Prescott Joule</a:t>
            </a:r>
            <a:r>
              <a:rPr lang="en-US" altLang="zh-CN" sz="2800" b="1">
                <a:solidFill>
                  <a:srgbClr val="CC0000"/>
                </a:solidFill>
              </a:rPr>
              <a:t> </a:t>
            </a:r>
            <a:r>
              <a:rPr lang="zh-CN" altLang="zh-CN" sz="2800" b="1">
                <a:solidFill>
                  <a:srgbClr val="CC0000"/>
                </a:solidFill>
              </a:rPr>
              <a:t>(1818-1889）</a:t>
            </a:r>
          </a:p>
        </p:txBody>
      </p:sp>
      <p:sp>
        <p:nvSpPr>
          <p:cNvPr id="7" name="Text Box 7">
            <a:extLst>
              <a:ext uri="{FF2B5EF4-FFF2-40B4-BE49-F238E27FC236}">
                <a16:creationId xmlns:a16="http://schemas.microsoft.com/office/drawing/2014/main" id="{E96F4274-E7B2-4B16-9AAF-D609C73B334B}"/>
              </a:ext>
            </a:extLst>
          </p:cNvPr>
          <p:cNvSpPr txBox="1">
            <a:spLocks noChangeArrowheads="1"/>
          </p:cNvSpPr>
          <p:nvPr/>
        </p:nvSpPr>
        <p:spPr bwMode="auto">
          <a:xfrm>
            <a:off x="-71438" y="5786438"/>
            <a:ext cx="9001126"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lnSpc>
                <a:spcPct val="120000"/>
              </a:lnSpc>
            </a:pPr>
            <a:r>
              <a:rPr kumimoji="1" lang="en-US" altLang="zh-CN" sz="2400" b="1">
                <a:latin typeface="Times New Roman" panose="02020603050405020304" pitchFamily="18" charset="0"/>
                <a:cs typeface="Times New Roman" panose="02020603050405020304" pitchFamily="18" charset="0"/>
              </a:rPr>
              <a:t>    </a:t>
            </a:r>
            <a:r>
              <a:rPr kumimoji="1" lang="zh-CN" altLang="en-US" sz="2400" b="1">
                <a:latin typeface="Times New Roman" panose="02020603050405020304" pitchFamily="18" charset="0"/>
                <a:cs typeface="Times New Roman" panose="02020603050405020304" pitchFamily="18" charset="0"/>
              </a:rPr>
              <a:t>现在，国际单位制中已不用</a:t>
            </a:r>
            <a:r>
              <a:rPr kumimoji="1" lang="en-US" altLang="zh-CN" sz="2400" b="1">
                <a:solidFill>
                  <a:srgbClr val="FF3300"/>
                </a:solidFill>
                <a:latin typeface="Times New Roman" panose="02020603050405020304" pitchFamily="18" charset="0"/>
                <a:cs typeface="Times New Roman" panose="02020603050405020304" pitchFamily="18" charset="0"/>
              </a:rPr>
              <a:t>cal</a:t>
            </a:r>
            <a:r>
              <a:rPr kumimoji="1" lang="zh-CN" altLang="en-US" sz="2400" b="1">
                <a:solidFill>
                  <a:srgbClr val="FF3300"/>
                </a:solidFill>
                <a:latin typeface="Times New Roman" panose="02020603050405020304" pitchFamily="18" charset="0"/>
                <a:cs typeface="Times New Roman" panose="02020603050405020304" pitchFamily="18" charset="0"/>
              </a:rPr>
              <a:t>，热功当量</a:t>
            </a:r>
            <a:r>
              <a:rPr kumimoji="1" lang="zh-CN" altLang="en-US" sz="2400" b="1">
                <a:latin typeface="Times New Roman" panose="02020603050405020304" pitchFamily="18" charset="0"/>
                <a:cs typeface="Times New Roman" panose="02020603050405020304" pitchFamily="18" charset="0"/>
              </a:rPr>
              <a:t>这个词将逐渐被废除</a:t>
            </a:r>
            <a:r>
              <a:rPr kumimoji="1" lang="zh-CN" altLang="en-US" sz="2800" b="1">
                <a:latin typeface="Times New Roman" panose="02020603050405020304" pitchFamily="18" charset="0"/>
                <a:cs typeface="Times New Roman" panose="02020603050405020304" pitchFamily="18" charset="0"/>
              </a:rPr>
              <a:t>。</a:t>
            </a:r>
          </a:p>
        </p:txBody>
      </p:sp>
      <p:pic>
        <p:nvPicPr>
          <p:cNvPr id="8" name="Picture 3">
            <a:extLst>
              <a:ext uri="{FF2B5EF4-FFF2-40B4-BE49-F238E27FC236}">
                <a16:creationId xmlns:a16="http://schemas.microsoft.com/office/drawing/2014/main" id="{AE115FA7-7FE6-48A6-A1A0-50B4858065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938" y="1285875"/>
            <a:ext cx="259238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1E7A9FE-32A3-480F-9158-476FAFC61C2D}"/>
              </a:ext>
            </a:extLst>
          </p:cNvPr>
          <p:cNvSpPr/>
          <p:nvPr/>
        </p:nvSpPr>
        <p:spPr>
          <a:xfrm>
            <a:off x="1242910" y="3343137"/>
            <a:ext cx="3366627" cy="523220"/>
          </a:xfrm>
          <a:prstGeom prst="rect">
            <a:avLst/>
          </a:prstGeom>
        </p:spPr>
        <p:txBody>
          <a:bodyPr wrap="none">
            <a:spAutoFit/>
          </a:bodyPr>
          <a:lstStyle/>
          <a:p>
            <a:r>
              <a:rPr lang="zh-CN" altLang="zh-CN" sz="2800" dirty="0">
                <a:latin typeface="黑体" panose="02010609060101010101" pitchFamily="49" charset="-122"/>
              </a:rPr>
              <a:t>即： </a:t>
            </a:r>
            <a:r>
              <a:rPr lang="zh-CN" altLang="zh-CN" sz="2800" dirty="0">
                <a:solidFill>
                  <a:srgbClr val="FF3300"/>
                </a:solidFill>
                <a:latin typeface="Times New Roman" panose="02020603050405020304" pitchFamily="18" charset="0"/>
              </a:rPr>
              <a:t>1 cal = 4.1840 J</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ou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box(out)">
                                      <p:cBhvr>
                                        <p:cTn id="17" dur="500"/>
                                        <p:tgtEl>
                                          <p:spTgt spid="81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animBg="1" autoUpdateAnimBg="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835A359-EF6F-46F0-9107-518CD574A331}"/>
              </a:ext>
            </a:extLst>
          </p:cNvPr>
          <p:cNvSpPr>
            <a:spLocks noGrp="1" noChangeArrowheads="1"/>
          </p:cNvSpPr>
          <p:nvPr>
            <p:ph type="body" idx="1"/>
          </p:nvPr>
        </p:nvSpPr>
        <p:spPr>
          <a:xfrm>
            <a:off x="252413" y="3573463"/>
            <a:ext cx="8229600" cy="576262"/>
          </a:xfrm>
        </p:spPr>
        <p:txBody>
          <a:bodyPr/>
          <a:lstStyle/>
          <a:p>
            <a:pPr eaLnBrk="1" hangingPunct="1">
              <a:lnSpc>
                <a:spcPct val="90000"/>
              </a:lnSpc>
            </a:pPr>
            <a:r>
              <a:rPr lang="zh-CN" altLang="en-US" dirty="0">
                <a:ea typeface="黑体" panose="02010609060101010101" pitchFamily="49" charset="-122"/>
              </a:rPr>
              <a:t>适用体系：单组分或组成不变的封闭体系</a:t>
            </a:r>
          </a:p>
        </p:txBody>
      </p:sp>
      <p:sp>
        <p:nvSpPr>
          <p:cNvPr id="62467" name="Text Box 3">
            <a:extLst>
              <a:ext uri="{FF2B5EF4-FFF2-40B4-BE49-F238E27FC236}">
                <a16:creationId xmlns:a16="http://schemas.microsoft.com/office/drawing/2014/main" id="{E6E382FC-4844-4A5A-A121-A0E85A754BE9}"/>
              </a:ext>
            </a:extLst>
          </p:cNvPr>
          <p:cNvSpPr txBox="1">
            <a:spLocks noChangeArrowheads="1"/>
          </p:cNvSpPr>
          <p:nvPr/>
        </p:nvSpPr>
        <p:spPr bwMode="auto">
          <a:xfrm>
            <a:off x="395288" y="1423988"/>
            <a:ext cx="6553200" cy="641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b="1" dirty="0">
                <a:latin typeface="Times New Roman" panose="02020603050405020304" pitchFamily="18" charset="0"/>
                <a:ea typeface="宋体" panose="02010600030101010101" pitchFamily="2" charset="-122"/>
                <a:sym typeface="Symbol" panose="05050102010706020507" pitchFamily="18" charset="2"/>
              </a:rPr>
              <a:t></a:t>
            </a:r>
            <a:r>
              <a:rPr lang="zh-CN" altLang="zh-CN" b="1" i="1" dirty="0">
                <a:latin typeface="Times New Roman" panose="02020603050405020304" pitchFamily="18" charset="0"/>
                <a:ea typeface="宋体" panose="02010600030101010101" pitchFamily="2" charset="-122"/>
              </a:rPr>
              <a:t>U = Q + W = Q + （We + W</a:t>
            </a:r>
            <a:r>
              <a:rPr lang="zh-CN" altLang="zh-CN" b="1" i="1" baseline="-25000" dirty="0">
                <a:latin typeface="Times New Roman" panose="02020603050405020304" pitchFamily="18" charset="0"/>
                <a:ea typeface="宋体" panose="02010600030101010101" pitchFamily="2" charset="-122"/>
              </a:rPr>
              <a:t>f</a:t>
            </a:r>
            <a:r>
              <a:rPr lang="zh-CN" altLang="zh-CN" b="1" i="1" dirty="0">
                <a:latin typeface="Times New Roman" panose="02020603050405020304" pitchFamily="18" charset="0"/>
                <a:ea typeface="宋体" panose="02010600030101010101" pitchFamily="2" charset="-122"/>
              </a:rPr>
              <a:t>）</a:t>
            </a:r>
            <a:endParaRPr lang="zh-CN" altLang="zh-CN" b="1" i="1" dirty="0">
              <a:latin typeface="Arial" panose="020B0604020202020204" pitchFamily="34" charset="0"/>
              <a:ea typeface="宋体" panose="02010600030101010101" pitchFamily="2" charset="-122"/>
            </a:endParaRPr>
          </a:p>
        </p:txBody>
      </p:sp>
      <p:sp>
        <p:nvSpPr>
          <p:cNvPr id="62468" name="Text Box 4">
            <a:extLst>
              <a:ext uri="{FF2B5EF4-FFF2-40B4-BE49-F238E27FC236}">
                <a16:creationId xmlns:a16="http://schemas.microsoft.com/office/drawing/2014/main" id="{5E1C8359-9FA0-4A7E-98F3-02FDB131CDED}"/>
              </a:ext>
            </a:extLst>
          </p:cNvPr>
          <p:cNvSpPr txBox="1">
            <a:spLocks noChangeArrowheads="1"/>
          </p:cNvSpPr>
          <p:nvPr/>
        </p:nvSpPr>
        <p:spPr bwMode="auto">
          <a:xfrm>
            <a:off x="395288" y="2493963"/>
            <a:ext cx="6553200" cy="6397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en-US" b="1" i="1" dirty="0">
                <a:latin typeface="Times New Roman" panose="02020603050405020304" pitchFamily="18" charset="0"/>
                <a:ea typeface="宋体" panose="02010600030101010101" pitchFamily="2" charset="-122"/>
                <a:sym typeface="Symbol" panose="05050102010706020507" pitchFamily="18" charset="2"/>
              </a:rPr>
              <a:t>U</a:t>
            </a:r>
            <a:r>
              <a:rPr lang="zh-CN" altLang="en-US" b="1" i="1" baseline="-25000" dirty="0">
                <a:latin typeface="Times New Roman" panose="02020603050405020304" pitchFamily="18" charset="0"/>
                <a:ea typeface="宋体" panose="02010600030101010101" pitchFamily="2" charset="-122"/>
                <a:sym typeface="Symbol" panose="05050102010706020507" pitchFamily="18" charset="2"/>
              </a:rPr>
              <a:t>2</a:t>
            </a:r>
            <a:r>
              <a:rPr lang="zh-CN" altLang="en-US" b="1" i="1" dirty="0">
                <a:latin typeface="Times New Roman" panose="02020603050405020304" pitchFamily="18" charset="0"/>
                <a:ea typeface="宋体" panose="02010600030101010101" pitchFamily="2" charset="-122"/>
                <a:sym typeface="Symbol" panose="05050102010706020507" pitchFamily="18" charset="2"/>
              </a:rPr>
              <a:t>-U</a:t>
            </a:r>
            <a:r>
              <a:rPr lang="zh-CN" altLang="en-US" b="1" i="1" baseline="-25000" dirty="0">
                <a:latin typeface="Times New Roman" panose="02020603050405020304" pitchFamily="18" charset="0"/>
                <a:ea typeface="宋体" panose="02010600030101010101" pitchFamily="2" charset="-122"/>
                <a:sym typeface="Symbol" panose="05050102010706020507" pitchFamily="18" charset="2"/>
              </a:rPr>
              <a:t>1</a:t>
            </a:r>
            <a:r>
              <a:rPr lang="zh-CN" altLang="en-US" i="1" dirty="0">
                <a:latin typeface="Times New Roman" panose="02020603050405020304" pitchFamily="18" charset="0"/>
                <a:ea typeface="宋体" panose="02010600030101010101" pitchFamily="2" charset="-122"/>
                <a:sym typeface="Symbol" panose="05050102010706020507" pitchFamily="18" charset="2"/>
              </a:rPr>
              <a:t>=</a:t>
            </a:r>
            <a:r>
              <a:rPr lang="zh-CN" altLang="en-US" dirty="0">
                <a:latin typeface="Times New Roman" panose="02020603050405020304" pitchFamily="18" charset="0"/>
                <a:ea typeface="宋体" panose="02010600030101010101" pitchFamily="2" charset="-122"/>
                <a:sym typeface="Symbol" panose="05050102010706020507" pitchFamily="18" charset="2"/>
              </a:rPr>
              <a:t></a:t>
            </a:r>
            <a:r>
              <a:rPr lang="zh-CN" altLang="en-US" b="1" i="1" dirty="0">
                <a:latin typeface="Times New Roman" panose="02020603050405020304" pitchFamily="18" charset="0"/>
                <a:ea typeface="宋体" panose="02010600030101010101" pitchFamily="2" charset="-122"/>
              </a:rPr>
              <a:t>U = Q + W = </a:t>
            </a:r>
            <a:r>
              <a:rPr lang="zh-CN" altLang="en-US" b="1" i="1" dirty="0">
                <a:solidFill>
                  <a:srgbClr val="FF3300"/>
                </a:solidFill>
                <a:latin typeface="Times New Roman" panose="02020603050405020304" pitchFamily="18" charset="0"/>
                <a:ea typeface="宋体" panose="02010600030101010101" pitchFamily="2" charset="-122"/>
              </a:rPr>
              <a:t>Q</a:t>
            </a:r>
            <a:r>
              <a:rPr lang="zh-CN" altLang="en-US" b="1" i="1" dirty="0">
                <a:latin typeface="Times New Roman" panose="02020603050405020304" pitchFamily="18" charset="0"/>
                <a:ea typeface="宋体" panose="02010600030101010101" pitchFamily="2" charset="-122"/>
              </a:rPr>
              <a:t> + We </a:t>
            </a:r>
            <a:endParaRPr lang="zh-CN" altLang="en-US" b="1" i="1" dirty="0">
              <a:latin typeface="Arial" panose="020B0604020202020204" pitchFamily="34" charset="0"/>
              <a:ea typeface="宋体" panose="02010600030101010101" pitchFamily="2" charset="-122"/>
            </a:endParaRPr>
          </a:p>
        </p:txBody>
      </p:sp>
      <p:sp>
        <p:nvSpPr>
          <p:cNvPr id="68613" name="Text Box 5">
            <a:extLst>
              <a:ext uri="{FF2B5EF4-FFF2-40B4-BE49-F238E27FC236}">
                <a16:creationId xmlns:a16="http://schemas.microsoft.com/office/drawing/2014/main" id="{B7197F43-FF5B-4E07-BBF5-464E873EC4C0}"/>
              </a:ext>
            </a:extLst>
          </p:cNvPr>
          <p:cNvSpPr txBox="1">
            <a:spLocks noChangeArrowheads="1"/>
          </p:cNvSpPr>
          <p:nvPr/>
        </p:nvSpPr>
        <p:spPr bwMode="auto">
          <a:xfrm>
            <a:off x="7559612" y="2512251"/>
            <a:ext cx="121761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en-US" i="1">
                <a:solidFill>
                  <a:srgbClr val="FF3300"/>
                </a:solidFill>
                <a:latin typeface="Arial" panose="020B0604020202020204" pitchFamily="34" charset="0"/>
                <a:ea typeface="宋体" panose="02010600030101010101" pitchFamily="2" charset="-122"/>
              </a:rPr>
              <a:t>W</a:t>
            </a:r>
            <a:r>
              <a:rPr lang="zh-CN" altLang="en-US" i="1" baseline="-25000">
                <a:solidFill>
                  <a:srgbClr val="FF3300"/>
                </a:solidFill>
                <a:latin typeface="Arial" panose="020B0604020202020204" pitchFamily="34" charset="0"/>
                <a:ea typeface="宋体" panose="02010600030101010101" pitchFamily="2" charset="-122"/>
              </a:rPr>
              <a:t>f</a:t>
            </a:r>
            <a:r>
              <a:rPr lang="zh-CN" altLang="en-US" i="1">
                <a:solidFill>
                  <a:srgbClr val="FF3300"/>
                </a:solidFill>
                <a:latin typeface="Arial" panose="020B0604020202020204" pitchFamily="34" charset="0"/>
                <a:ea typeface="宋体" panose="02010600030101010101" pitchFamily="2" charset="-122"/>
              </a:rPr>
              <a:t>=0</a:t>
            </a:r>
            <a:endParaRPr lang="zh-CN" altLang="en-US"/>
          </a:p>
        </p:txBody>
      </p:sp>
      <p:sp>
        <p:nvSpPr>
          <p:cNvPr id="68614" name="Text Box 6">
            <a:extLst>
              <a:ext uri="{FF2B5EF4-FFF2-40B4-BE49-F238E27FC236}">
                <a16:creationId xmlns:a16="http://schemas.microsoft.com/office/drawing/2014/main" id="{000B0342-6055-4704-B06E-6C5A5B0EAE37}"/>
              </a:ext>
            </a:extLst>
          </p:cNvPr>
          <p:cNvSpPr txBox="1">
            <a:spLocks noChangeArrowheads="1"/>
          </p:cNvSpPr>
          <p:nvPr/>
        </p:nvSpPr>
        <p:spPr bwMode="auto">
          <a:xfrm>
            <a:off x="1403350" y="260350"/>
            <a:ext cx="567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en-US">
                <a:solidFill>
                  <a:srgbClr val="FF3300"/>
                </a:solidFill>
              </a:rPr>
              <a:t>复习：关于热力学第一定律</a:t>
            </a:r>
          </a:p>
        </p:txBody>
      </p:sp>
      <p:sp>
        <p:nvSpPr>
          <p:cNvPr id="68615" name="Text Box 7">
            <a:extLst>
              <a:ext uri="{FF2B5EF4-FFF2-40B4-BE49-F238E27FC236}">
                <a16:creationId xmlns:a16="http://schemas.microsoft.com/office/drawing/2014/main" id="{45F96EB4-D55C-47D3-94C2-60DB73E1745A}"/>
              </a:ext>
            </a:extLst>
          </p:cNvPr>
          <p:cNvSpPr txBox="1">
            <a:spLocks noChangeArrowheads="1"/>
          </p:cNvSpPr>
          <p:nvPr/>
        </p:nvSpPr>
        <p:spPr bwMode="auto">
          <a:xfrm>
            <a:off x="323850" y="4365625"/>
            <a:ext cx="85693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en-US" sz="3200" b="1" dirty="0">
                <a:solidFill>
                  <a:srgbClr val="0066FF"/>
                </a:solidFill>
                <a:latin typeface="Arial" panose="020B0604020202020204" pitchFamily="34" charset="0"/>
                <a:sym typeface="Symbol" panose="05050102010706020507" pitchFamily="18" charset="2"/>
              </a:rPr>
              <a:t>如何理解公式中</a:t>
            </a:r>
            <a:r>
              <a:rPr lang="zh-CN" altLang="en-US" dirty="0">
                <a:solidFill>
                  <a:srgbClr val="0066FF"/>
                </a:solidFill>
                <a:latin typeface="Arial" panose="020B0604020202020204" pitchFamily="34" charset="0"/>
                <a:ea typeface="宋体" panose="02010600030101010101" pitchFamily="2" charset="-122"/>
                <a:sym typeface="Symbol" panose="05050102010706020507" pitchFamily="18" charset="2"/>
              </a:rPr>
              <a:t></a:t>
            </a:r>
            <a:r>
              <a:rPr lang="zh-CN" altLang="en-US" b="1" i="1" dirty="0">
                <a:solidFill>
                  <a:srgbClr val="0066FF"/>
                </a:solidFill>
                <a:latin typeface="Arial" panose="020B0604020202020204" pitchFamily="34" charset="0"/>
                <a:ea typeface="宋体" panose="02010600030101010101" pitchFamily="2" charset="-122"/>
              </a:rPr>
              <a:t>U、Q   W （We   Wf）？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diamond(in)">
                                      <p:cBhvr>
                                        <p:cTn id="7" dur="2000"/>
                                        <p:tgtEl>
                                          <p:spTgt spid="62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diamond(in)">
                                      <p:cBhvr>
                                        <p:cTn id="12" dur="2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ldLvl="0" animBg="1" autoUpdateAnimBg="0"/>
      <p:bldP spid="62468" grpId="0" bldLvl="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8264AE4-137C-47AC-B9D2-F7201FCD01B5}"/>
              </a:ext>
            </a:extLst>
          </p:cNvPr>
          <p:cNvSpPr>
            <a:spLocks noGrp="1" noChangeArrowheads="1"/>
          </p:cNvSpPr>
          <p:nvPr>
            <p:ph type="body" idx="1"/>
          </p:nvPr>
        </p:nvSpPr>
        <p:spPr>
          <a:xfrm>
            <a:off x="49213" y="2106613"/>
            <a:ext cx="5761037" cy="4751387"/>
          </a:xfrm>
          <a:noFill/>
          <a:ln w="34925">
            <a:noFill/>
            <a:miter lim="800000"/>
            <a:headEnd/>
            <a:tailEnd/>
          </a:ln>
        </p:spPr>
        <p:txBody>
          <a:bodyPr>
            <a:normAutofit lnSpcReduction="10000"/>
          </a:bodyPr>
          <a:lstStyle/>
          <a:p>
            <a:pPr eaLnBrk="1" hangingPunct="1">
              <a:lnSpc>
                <a:spcPct val="80000"/>
              </a:lnSpc>
              <a:buFontTx/>
              <a:buNone/>
            </a:pPr>
            <a:r>
              <a:rPr lang="zh-CN" altLang="en-US" sz="2400" b="1" dirty="0">
                <a:solidFill>
                  <a:srgbClr val="FF0000"/>
                </a:solidFill>
                <a:latin typeface="黑体" panose="02010609060101010101" pitchFamily="49" charset="-122"/>
                <a:ea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rPr>
              <a:t>单纯物理状态变化过程</a:t>
            </a:r>
          </a:p>
          <a:p>
            <a:pPr eaLnBrk="1" hangingPunct="1">
              <a:lnSpc>
                <a:spcPct val="80000"/>
              </a:lnSpc>
              <a:buFontTx/>
              <a:buNone/>
            </a:pPr>
            <a:r>
              <a:rPr lang="zh-CN" altLang="en-US" sz="2800" b="1" dirty="0">
                <a:latin typeface="黑体" panose="02010609060101010101" pitchFamily="49" charset="-122"/>
                <a:ea typeface="黑体" panose="02010609060101010101" pitchFamily="49" charset="-122"/>
              </a:rPr>
              <a:t>  等容过程？      </a:t>
            </a:r>
          </a:p>
          <a:p>
            <a:pPr eaLnBrk="1" hangingPunct="1">
              <a:lnSpc>
                <a:spcPct val="80000"/>
              </a:lnSpc>
              <a:buFontTx/>
              <a:buNone/>
            </a:pPr>
            <a:r>
              <a:rPr lang="zh-CN" altLang="en-US" sz="2800" b="1" dirty="0">
                <a:latin typeface="黑体" panose="02010609060101010101" pitchFamily="49" charset="-122"/>
                <a:ea typeface="黑体" panose="02010609060101010101" pitchFamily="49" charset="-122"/>
              </a:rPr>
              <a:t>  等压过程？</a:t>
            </a:r>
          </a:p>
          <a:p>
            <a:pPr eaLnBrk="1" hangingPunct="1">
              <a:lnSpc>
                <a:spcPct val="80000"/>
              </a:lnSpc>
              <a:buFontTx/>
              <a:buNone/>
            </a:pPr>
            <a:r>
              <a:rPr lang="zh-CN" altLang="en-US" sz="2800" b="1" dirty="0">
                <a:latin typeface="黑体" panose="02010609060101010101" pitchFamily="49" charset="-122"/>
                <a:ea typeface="黑体" panose="02010609060101010101" pitchFamily="49" charset="-122"/>
              </a:rPr>
              <a:t>  等外压过程？     </a:t>
            </a:r>
          </a:p>
          <a:p>
            <a:pPr eaLnBrk="1" hangingPunct="1">
              <a:lnSpc>
                <a:spcPct val="80000"/>
              </a:lnSpc>
              <a:buFontTx/>
              <a:buNone/>
            </a:pPr>
            <a:r>
              <a:rPr lang="zh-CN" altLang="en-US" sz="2800" b="1" dirty="0">
                <a:latin typeface="黑体" panose="02010609060101010101" pitchFamily="49" charset="-122"/>
                <a:ea typeface="黑体" panose="02010609060101010101" pitchFamily="49" charset="-122"/>
              </a:rPr>
              <a:t>  等温过程？</a:t>
            </a:r>
          </a:p>
          <a:p>
            <a:pPr eaLnBrk="1" hangingPunct="1">
              <a:lnSpc>
                <a:spcPct val="80000"/>
              </a:lnSpc>
              <a:buFontTx/>
              <a:buNone/>
            </a:pPr>
            <a:r>
              <a:rPr lang="zh-CN" altLang="en-US" sz="2800" b="1" dirty="0">
                <a:solidFill>
                  <a:srgbClr val="008000"/>
                </a:solidFill>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（1）向真空膨胀过程</a:t>
            </a:r>
          </a:p>
          <a:p>
            <a:pPr eaLnBrk="1" hangingPunct="1">
              <a:lnSpc>
                <a:spcPct val="80000"/>
              </a:lnSpc>
              <a:buFontTx/>
              <a:buNone/>
            </a:pPr>
            <a:r>
              <a:rPr lang="zh-CN" altLang="en-US" sz="2800" b="1" dirty="0">
                <a:latin typeface="黑体" panose="02010609060101010101" pitchFamily="49" charset="-122"/>
                <a:ea typeface="黑体" panose="02010609060101010101" pitchFamily="49" charset="-122"/>
              </a:rPr>
              <a:t> （2）等温下一次反抗恒外压膨胀</a:t>
            </a:r>
          </a:p>
          <a:p>
            <a:pPr eaLnBrk="1" hangingPunct="1">
              <a:lnSpc>
                <a:spcPct val="80000"/>
              </a:lnSpc>
              <a:buFontTx/>
              <a:buNone/>
            </a:pPr>
            <a:r>
              <a:rPr lang="zh-CN" altLang="en-US" sz="2800" b="1" dirty="0">
                <a:latin typeface="黑体" panose="02010609060101010101" pitchFamily="49" charset="-122"/>
                <a:ea typeface="黑体" panose="02010609060101010101" pitchFamily="49" charset="-122"/>
              </a:rPr>
              <a:t> （3）等温下多次反抗恒外压膨胀</a:t>
            </a:r>
          </a:p>
          <a:p>
            <a:pPr eaLnBrk="1" hangingPunct="1">
              <a:lnSpc>
                <a:spcPct val="80000"/>
              </a:lnSpc>
              <a:buFontTx/>
              <a:buNone/>
            </a:pPr>
            <a:r>
              <a:rPr lang="zh-CN" altLang="en-US" sz="2800" b="1" dirty="0">
                <a:solidFill>
                  <a:srgbClr val="008000"/>
                </a:solidFill>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（2）理想气体等温可逆膨胀过程</a:t>
            </a:r>
          </a:p>
          <a:p>
            <a:pPr eaLnBrk="1" hangingPunct="1">
              <a:lnSpc>
                <a:spcPct val="80000"/>
              </a:lnSpc>
              <a:buFontTx/>
              <a:buNone/>
            </a:pPr>
            <a:r>
              <a:rPr lang="zh-CN" altLang="en-US" sz="2400" b="1" dirty="0">
                <a:solidFill>
                  <a:srgbClr val="FF0000"/>
                </a:solidFill>
                <a:latin typeface="黑体" panose="02010609060101010101" pitchFamily="49" charset="-122"/>
                <a:ea typeface="黑体" panose="02010609060101010101" pitchFamily="49" charset="-122"/>
              </a:rPr>
              <a:t>  </a:t>
            </a:r>
            <a:r>
              <a:rPr lang="zh-CN" altLang="en-US" sz="2800" b="1" u="sng" dirty="0">
                <a:solidFill>
                  <a:srgbClr val="FF3300"/>
                </a:solidFill>
                <a:latin typeface="黑体" panose="02010609060101010101" pitchFamily="49" charset="-122"/>
                <a:ea typeface="黑体" panose="02010609060101010101" pitchFamily="49" charset="-122"/>
              </a:rPr>
              <a:t>等温等压相变过程？化学反应过程？</a:t>
            </a:r>
          </a:p>
        </p:txBody>
      </p:sp>
      <p:sp>
        <p:nvSpPr>
          <p:cNvPr id="69635" name="Text Box 3">
            <a:extLst>
              <a:ext uri="{FF2B5EF4-FFF2-40B4-BE49-F238E27FC236}">
                <a16:creationId xmlns:a16="http://schemas.microsoft.com/office/drawing/2014/main" id="{D5164BF1-690B-463F-9027-F3779DA444B4}"/>
              </a:ext>
            </a:extLst>
          </p:cNvPr>
          <p:cNvSpPr txBox="1">
            <a:spLocks noChangeArrowheads="1"/>
          </p:cNvSpPr>
          <p:nvPr/>
        </p:nvSpPr>
        <p:spPr bwMode="auto">
          <a:xfrm>
            <a:off x="468313" y="1284447"/>
            <a:ext cx="4968875" cy="657225"/>
          </a:xfrm>
          <a:prstGeom prst="rect">
            <a:avLst/>
          </a:prstGeom>
          <a:solidFill>
            <a:srgbClr val="FFFFCC"/>
          </a:solidFill>
          <a:ln w="15875">
            <a:solidFill>
              <a:srgbClr val="FFFFFF"/>
            </a:solidFill>
            <a:miter lim="800000"/>
            <a:headEnd/>
            <a:tailEnd/>
          </a:ln>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20000"/>
              </a:spcBef>
            </a:pPr>
            <a:r>
              <a:rPr lang="zh-CN" altLang="zh-CN" i="1" dirty="0">
                <a:latin typeface="Times New Roman" panose="02020603050405020304" pitchFamily="18" charset="0"/>
                <a:ea typeface="宋体" panose="02010600030101010101" pitchFamily="2" charset="-122"/>
              </a:rPr>
              <a:t>  W</a:t>
            </a:r>
            <a:r>
              <a:rPr lang="zh-CN" altLang="zh-CN" i="1" baseline="-25000" dirty="0">
                <a:latin typeface="Times New Roman" panose="02020603050405020304" pitchFamily="18" charset="0"/>
                <a:ea typeface="宋体" panose="02010600030101010101" pitchFamily="2" charset="-122"/>
              </a:rPr>
              <a:t>e</a:t>
            </a:r>
            <a:r>
              <a:rPr lang="zh-CN" altLang="zh-CN" dirty="0">
                <a:latin typeface="Times New Roman" panose="02020603050405020304" pitchFamily="18" charset="0"/>
                <a:ea typeface="宋体" panose="02010600030101010101" pitchFamily="2" charset="-122"/>
              </a:rPr>
              <a:t> = -</a:t>
            </a:r>
            <a:r>
              <a:rPr lang="zh-CN" altLang="zh-CN" i="1" dirty="0">
                <a:latin typeface="Times New Roman" panose="02020603050405020304" pitchFamily="18" charset="0"/>
                <a:ea typeface="宋体" panose="02010600030101010101" pitchFamily="2" charset="-122"/>
              </a:rPr>
              <a:t>P</a:t>
            </a:r>
            <a:r>
              <a:rPr lang="zh-CN" altLang="zh-CN" dirty="0">
                <a:latin typeface="Times New Roman" panose="02020603050405020304" pitchFamily="18" charset="0"/>
                <a:ea typeface="宋体" panose="02010600030101010101" pitchFamily="2" charset="-122"/>
              </a:rPr>
              <a:t>e</a:t>
            </a:r>
            <a:r>
              <a:rPr lang="zh-CN" altLang="zh-CN" i="1" dirty="0">
                <a:latin typeface="Times New Roman" panose="02020603050405020304" pitchFamily="18" charset="0"/>
                <a:ea typeface="宋体" panose="02010600030101010101" pitchFamily="2" charset="-122"/>
              </a:rPr>
              <a:t>A</a:t>
            </a:r>
            <a:r>
              <a:rPr lang="zh-CN" altLang="zh-CN" dirty="0">
                <a:latin typeface="Times New Roman" panose="02020603050405020304" pitchFamily="18" charset="0"/>
                <a:ea typeface="宋体" panose="02010600030101010101" pitchFamily="2" charset="-122"/>
              </a:rPr>
              <a:t>d</a:t>
            </a:r>
            <a:r>
              <a:rPr lang="zh-CN" altLang="zh-CN" i="1" dirty="0">
                <a:latin typeface="Times New Roman" panose="02020603050405020304" pitchFamily="18" charset="0"/>
                <a:ea typeface="宋体" panose="02010600030101010101" pitchFamily="2" charset="-122"/>
              </a:rPr>
              <a:t>l</a:t>
            </a:r>
            <a:r>
              <a:rPr lang="zh-CN" altLang="zh-CN" dirty="0">
                <a:latin typeface="Times New Roman" panose="02020603050405020304" pitchFamily="18" charset="0"/>
                <a:ea typeface="宋体" panose="02010600030101010101" pitchFamily="2" charset="-122"/>
              </a:rPr>
              <a:t> = -</a:t>
            </a:r>
            <a:r>
              <a:rPr lang="zh-CN" altLang="zh-CN" i="1" dirty="0">
                <a:latin typeface="Times New Roman" panose="02020603050405020304" pitchFamily="18" charset="0"/>
                <a:ea typeface="宋体" panose="02010600030101010101" pitchFamily="2" charset="-122"/>
              </a:rPr>
              <a:t>P</a:t>
            </a:r>
            <a:r>
              <a:rPr lang="zh-CN" altLang="zh-CN" dirty="0">
                <a:latin typeface="Times New Roman" panose="02020603050405020304" pitchFamily="18" charset="0"/>
                <a:ea typeface="宋体" panose="02010600030101010101" pitchFamily="2" charset="-122"/>
              </a:rPr>
              <a:t>ed</a:t>
            </a:r>
            <a:r>
              <a:rPr lang="zh-CN" altLang="zh-CN" i="1" dirty="0">
                <a:latin typeface="Times New Roman" panose="02020603050405020304" pitchFamily="18" charset="0"/>
                <a:ea typeface="宋体" panose="02010600030101010101" pitchFamily="2" charset="-122"/>
              </a:rPr>
              <a:t>V</a:t>
            </a:r>
            <a:endParaRPr lang="zh-CN" altLang="zh-CN" b="1" dirty="0">
              <a:latin typeface="Times New Roman" panose="02020603050405020304" pitchFamily="18" charset="0"/>
              <a:ea typeface="宋体" panose="02010600030101010101" pitchFamily="2" charset="-122"/>
            </a:endParaRPr>
          </a:p>
        </p:txBody>
      </p:sp>
      <p:sp>
        <p:nvSpPr>
          <p:cNvPr id="69636" name="AutoShape 4">
            <a:extLst>
              <a:ext uri="{FF2B5EF4-FFF2-40B4-BE49-F238E27FC236}">
                <a16:creationId xmlns:a16="http://schemas.microsoft.com/office/drawing/2014/main" id="{116834D8-5FF6-467B-A124-AD5975F7EE4B}"/>
              </a:ext>
            </a:extLst>
          </p:cNvPr>
          <p:cNvSpPr>
            <a:spLocks noChangeArrowheads="1"/>
          </p:cNvSpPr>
          <p:nvPr/>
        </p:nvSpPr>
        <p:spPr bwMode="auto">
          <a:xfrm>
            <a:off x="5437188" y="1119505"/>
            <a:ext cx="3744912" cy="3241675"/>
          </a:xfrm>
          <a:prstGeom prst="wedgeEllipseCallout">
            <a:avLst>
              <a:gd name="adj1" fmla="val -74779"/>
              <a:gd name="adj2" fmla="val 25081"/>
            </a:avLst>
          </a:prstGeom>
          <a:solidFill>
            <a:srgbClr val="FFFFCC"/>
          </a:solidFill>
          <a:ln w="22225">
            <a:solidFill>
              <a:srgbClr val="CC99FF"/>
            </a:solidFill>
            <a:miter lim="800000"/>
            <a:headEnd/>
            <a:tailEnd/>
          </a:ln>
        </p:spPr>
        <p:txBody>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en-US" sz="2400" b="1" dirty="0"/>
              <a:t>为什么要研究物理变化和相变化过程中功的大小？</a:t>
            </a:r>
            <a:r>
              <a:rPr lang="zh-CN" altLang="en-US" sz="2400" b="1" dirty="0">
                <a:latin typeface="Arial" panose="020B0604020202020204" pitchFamily="34" charset="0"/>
              </a:rPr>
              <a:t>他们之间的关系以及与化学反应之间的关系？</a:t>
            </a:r>
            <a:endParaRPr lang="zh-CN" altLang="en-US" sz="2400" dirty="0">
              <a:latin typeface="Arial" panose="020B0604020202020204" pitchFamily="34" charset="0"/>
            </a:endParaRPr>
          </a:p>
          <a:p>
            <a:pPr eaLnBrk="1" hangingPunct="1"/>
            <a:endParaRPr lang="zh-CN" altLang="en-US" sz="2400" dirty="0">
              <a:latin typeface="Arial" panose="020B0604020202020204" pitchFamily="34" charset="0"/>
            </a:endParaRPr>
          </a:p>
        </p:txBody>
      </p:sp>
      <p:sp>
        <p:nvSpPr>
          <p:cNvPr id="69637" name="Rectangle 5">
            <a:extLst>
              <a:ext uri="{FF2B5EF4-FFF2-40B4-BE49-F238E27FC236}">
                <a16:creationId xmlns:a16="http://schemas.microsoft.com/office/drawing/2014/main" id="{F96D46CD-9369-40D7-BF3D-27BF77D4F66D}"/>
              </a:ext>
            </a:extLst>
          </p:cNvPr>
          <p:cNvSpPr>
            <a:spLocks noGrp="1" noChangeArrowheads="1"/>
          </p:cNvSpPr>
          <p:nvPr>
            <p:ph type="title"/>
          </p:nvPr>
        </p:nvSpPr>
        <p:spPr>
          <a:xfrm>
            <a:off x="1116013" y="190500"/>
            <a:ext cx="4248150" cy="576263"/>
          </a:xfrm>
        </p:spPr>
        <p:txBody>
          <a:bodyPr/>
          <a:lstStyle/>
          <a:p>
            <a:pPr algn="l" eaLnBrk="1" hangingPunct="1"/>
            <a:r>
              <a:rPr lang="zh-CN" altLang="zh-CN" sz="2800" b="1" dirty="0">
                <a:ea typeface="黑体" panose="02010609060101010101" pitchFamily="49" charset="-122"/>
              </a:rPr>
              <a:t>如何计算不同过程的热？</a:t>
            </a:r>
            <a:endParaRPr lang="zh-CN" altLang="zh-CN" sz="2800" dirty="0">
              <a:solidFill>
                <a:srgbClr val="FF0000"/>
              </a:solidFill>
              <a:ea typeface="黑体" panose="02010609060101010101" pitchFamily="49"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11057E6-0634-4D75-A09A-61A4C37ECBD6}"/>
              </a:ext>
            </a:extLst>
          </p:cNvPr>
          <p:cNvSpPr>
            <a:spLocks noGrp="1" noChangeArrowheads="1"/>
          </p:cNvSpPr>
          <p:nvPr>
            <p:ph type="title"/>
          </p:nvPr>
        </p:nvSpPr>
        <p:spPr>
          <a:xfrm>
            <a:off x="1044575" y="276225"/>
            <a:ext cx="4824413" cy="631825"/>
          </a:xfrm>
        </p:spPr>
        <p:txBody>
          <a:bodyPr/>
          <a:lstStyle/>
          <a:p>
            <a:pPr algn="l" eaLnBrk="1" hangingPunct="1"/>
            <a:r>
              <a:rPr lang="zh-CN" altLang="zh-CN" sz="3200" b="1">
                <a:ea typeface="黑体" panose="02010609060101010101" pitchFamily="49" charset="-122"/>
              </a:rPr>
              <a:t>如何计算不同过程的热？</a:t>
            </a:r>
            <a:endParaRPr lang="zh-CN" altLang="zh-CN" sz="3200">
              <a:solidFill>
                <a:srgbClr val="FF0000"/>
              </a:solidFill>
              <a:ea typeface="黑体" panose="02010609060101010101" pitchFamily="49" charset="-122"/>
            </a:endParaRPr>
          </a:p>
        </p:txBody>
      </p:sp>
      <p:sp>
        <p:nvSpPr>
          <p:cNvPr id="70659" name="Rectangle 3">
            <a:extLst>
              <a:ext uri="{FF2B5EF4-FFF2-40B4-BE49-F238E27FC236}">
                <a16:creationId xmlns:a16="http://schemas.microsoft.com/office/drawing/2014/main" id="{091F621A-1130-4743-8B20-C215E318C9A8}"/>
              </a:ext>
            </a:extLst>
          </p:cNvPr>
          <p:cNvSpPr>
            <a:spLocks noChangeArrowheads="1"/>
          </p:cNvSpPr>
          <p:nvPr/>
        </p:nvSpPr>
        <p:spPr bwMode="auto">
          <a:xfrm>
            <a:off x="397193" y="1489710"/>
            <a:ext cx="5111750" cy="4392612"/>
          </a:xfrm>
          <a:prstGeom prst="rect">
            <a:avLst/>
          </a:prstGeom>
          <a:solidFill>
            <a:srgbClr val="FFFFFF"/>
          </a:solidFill>
          <a:ln w="34925">
            <a:solidFill>
              <a:srgbClr val="008000"/>
            </a:solidFill>
            <a:miter lim="800000"/>
            <a:headEnd/>
            <a:tailEnd/>
          </a:ln>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zh-CN" sz="2800" b="1" dirty="0">
                <a:solidFill>
                  <a:srgbClr val="FF0000"/>
                </a:solidFill>
                <a:latin typeface="黑体" panose="02010609060101010101" pitchFamily="49" charset="-122"/>
              </a:rPr>
              <a:t>单纯物理状态变化过程</a:t>
            </a:r>
          </a:p>
          <a:p>
            <a:pPr eaLnBrk="1" hangingPunct="1"/>
            <a:endParaRPr lang="zh-CN" altLang="zh-CN" sz="2800" b="1" dirty="0">
              <a:solidFill>
                <a:srgbClr val="FF0000"/>
              </a:solidFill>
              <a:latin typeface="黑体" panose="02010609060101010101" pitchFamily="49" charset="-122"/>
            </a:endParaRPr>
          </a:p>
          <a:p>
            <a:pPr eaLnBrk="1" hangingPunct="1"/>
            <a:r>
              <a:rPr lang="zh-CN" altLang="zh-CN" sz="2800" b="1" dirty="0">
                <a:latin typeface="黑体" panose="02010609060101010101" pitchFamily="49" charset="-122"/>
              </a:rPr>
              <a:t>等容</a:t>
            </a:r>
            <a:r>
              <a:rPr lang="zh-CN" altLang="zh-CN" sz="2800" b="1" dirty="0">
                <a:solidFill>
                  <a:srgbClr val="FF3300"/>
                </a:solidFill>
                <a:latin typeface="黑体" panose="02010609060101010101" pitchFamily="49" charset="-122"/>
              </a:rPr>
              <a:t>变温</a:t>
            </a:r>
            <a:r>
              <a:rPr lang="zh-CN" altLang="zh-CN" sz="2800" b="1" dirty="0">
                <a:latin typeface="黑体" panose="02010609060101010101" pitchFamily="49" charset="-122"/>
              </a:rPr>
              <a:t>过程？</a:t>
            </a:r>
          </a:p>
          <a:p>
            <a:pPr eaLnBrk="1" hangingPunct="1"/>
            <a:r>
              <a:rPr lang="zh-CN" altLang="zh-CN" sz="2800" b="1" dirty="0">
                <a:latin typeface="黑体" panose="02010609060101010101" pitchFamily="49" charset="-122"/>
              </a:rPr>
              <a:t>等压</a:t>
            </a:r>
            <a:r>
              <a:rPr lang="zh-CN" altLang="zh-CN" sz="2800" b="1" dirty="0">
                <a:solidFill>
                  <a:srgbClr val="FF0066"/>
                </a:solidFill>
                <a:latin typeface="黑体" panose="02010609060101010101" pitchFamily="49" charset="-122"/>
              </a:rPr>
              <a:t>变温</a:t>
            </a:r>
            <a:r>
              <a:rPr lang="zh-CN" altLang="zh-CN" sz="2800" b="1" dirty="0">
                <a:latin typeface="黑体" panose="02010609060101010101" pitchFamily="49" charset="-122"/>
              </a:rPr>
              <a:t>过程？</a:t>
            </a:r>
          </a:p>
          <a:p>
            <a:pPr eaLnBrk="1" hangingPunct="1"/>
            <a:r>
              <a:rPr lang="zh-CN" altLang="zh-CN" sz="2800" b="1" u="sng" dirty="0">
                <a:latin typeface="黑体" panose="02010609060101010101" pitchFamily="49" charset="-122"/>
              </a:rPr>
              <a:t>理想气体向真空膨胀过程？</a:t>
            </a:r>
          </a:p>
          <a:p>
            <a:pPr eaLnBrk="1" hangingPunct="1"/>
            <a:r>
              <a:rPr lang="zh-CN" altLang="zh-CN" sz="2800" b="1" u="sng" dirty="0">
                <a:latin typeface="黑体" panose="02010609060101010101" pitchFamily="49" charset="-122"/>
              </a:rPr>
              <a:t>理想气体等温可逆膨胀过程？</a:t>
            </a:r>
          </a:p>
          <a:p>
            <a:pPr eaLnBrk="1" hangingPunct="1"/>
            <a:endParaRPr lang="zh-CN" altLang="zh-CN" sz="2800" b="1" u="sng" dirty="0">
              <a:latin typeface="黑体" panose="02010609060101010101" pitchFamily="49" charset="-122"/>
            </a:endParaRPr>
          </a:p>
          <a:p>
            <a:pPr eaLnBrk="1" hangingPunct="1"/>
            <a:r>
              <a:rPr lang="zh-CN" altLang="zh-CN" sz="2800" b="1" dirty="0">
                <a:solidFill>
                  <a:srgbClr val="FF0000"/>
                </a:solidFill>
                <a:latin typeface="黑体" panose="02010609060101010101" pitchFamily="49" charset="-122"/>
              </a:rPr>
              <a:t>等温等压相变过程？</a:t>
            </a:r>
          </a:p>
          <a:p>
            <a:pPr eaLnBrk="1" hangingPunct="1"/>
            <a:endParaRPr lang="zh-CN" altLang="zh-CN" sz="2800" b="1" dirty="0">
              <a:solidFill>
                <a:srgbClr val="FF0000"/>
              </a:solidFill>
              <a:latin typeface="黑体" panose="02010609060101010101" pitchFamily="49" charset="-122"/>
            </a:endParaRPr>
          </a:p>
          <a:p>
            <a:pPr eaLnBrk="1" hangingPunct="1"/>
            <a:r>
              <a:rPr lang="zh-CN" altLang="zh-CN" sz="2800" b="1" dirty="0">
                <a:solidFill>
                  <a:srgbClr val="FF0000"/>
                </a:solidFill>
                <a:latin typeface="黑体" panose="02010609060101010101" pitchFamily="49" charset="-122"/>
              </a:rPr>
              <a:t>化学反应过程？</a:t>
            </a:r>
          </a:p>
        </p:txBody>
      </p:sp>
      <p:sp>
        <p:nvSpPr>
          <p:cNvPr id="70660" name="AutoShape 4">
            <a:extLst>
              <a:ext uri="{FF2B5EF4-FFF2-40B4-BE49-F238E27FC236}">
                <a16:creationId xmlns:a16="http://schemas.microsoft.com/office/drawing/2014/main" id="{BA863EDC-2210-4A87-99B0-D7B90079B762}"/>
              </a:ext>
            </a:extLst>
          </p:cNvPr>
          <p:cNvSpPr>
            <a:spLocks noChangeArrowheads="1"/>
          </p:cNvSpPr>
          <p:nvPr/>
        </p:nvSpPr>
        <p:spPr bwMode="auto">
          <a:xfrm>
            <a:off x="5508943" y="808990"/>
            <a:ext cx="3887787" cy="3097213"/>
          </a:xfrm>
          <a:prstGeom prst="wedgeEllipseCallout">
            <a:avLst>
              <a:gd name="adj1" fmla="val -61168"/>
              <a:gd name="adj2" fmla="val 24534"/>
            </a:avLst>
          </a:prstGeom>
          <a:solidFill>
            <a:srgbClr val="FFFFCC"/>
          </a:solidFill>
          <a:ln w="22225">
            <a:solidFill>
              <a:srgbClr val="CC99FF"/>
            </a:solidFill>
            <a:miter lim="800000"/>
            <a:headEnd/>
            <a:tailEnd/>
          </a:ln>
        </p:spPr>
        <p:txBody>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en-US" sz="2400" b="1" dirty="0"/>
              <a:t>为什么要研究物理变化和相变化过程中热的大小？他们之间的关系以及与化学反应之间的关系？</a:t>
            </a:r>
            <a:endParaRPr lang="zh-CN" altLang="en-US" sz="18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DAC335C-8C62-43EA-B215-3FF2AD29D81A}"/>
              </a:ext>
            </a:extLst>
          </p:cNvPr>
          <p:cNvSpPr>
            <a:spLocks noGrp="1" noChangeArrowheads="1"/>
          </p:cNvSpPr>
          <p:nvPr>
            <p:ph type="title"/>
          </p:nvPr>
        </p:nvSpPr>
        <p:spPr>
          <a:xfrm>
            <a:off x="1331913" y="274638"/>
            <a:ext cx="5761037" cy="633412"/>
          </a:xfrm>
        </p:spPr>
        <p:txBody>
          <a:bodyPr>
            <a:normAutofit fontScale="90000"/>
          </a:bodyPr>
          <a:lstStyle/>
          <a:p>
            <a:pPr eaLnBrk="1" hangingPunct="1"/>
            <a:r>
              <a:rPr lang="zh-CN" altLang="zh-CN" sz="4000">
                <a:ea typeface="黑体" panose="02010609060101010101" pitchFamily="49" charset="-122"/>
              </a:rPr>
              <a:t>例：不可逆相变过程</a:t>
            </a:r>
          </a:p>
        </p:txBody>
      </p:sp>
      <p:sp>
        <p:nvSpPr>
          <p:cNvPr id="71683" name="Rectangle 3">
            <a:extLst>
              <a:ext uri="{FF2B5EF4-FFF2-40B4-BE49-F238E27FC236}">
                <a16:creationId xmlns:a16="http://schemas.microsoft.com/office/drawing/2014/main" id="{E4A1C2B0-39A9-4EF7-BBC6-C4EB20DC3F1F}"/>
              </a:ext>
            </a:extLst>
          </p:cNvPr>
          <p:cNvSpPr>
            <a:spLocks noGrp="1" noChangeArrowheads="1"/>
          </p:cNvSpPr>
          <p:nvPr>
            <p:ph type="body" idx="1"/>
          </p:nvPr>
        </p:nvSpPr>
        <p:spPr>
          <a:xfrm>
            <a:off x="395288" y="1600200"/>
            <a:ext cx="8291512" cy="2405063"/>
          </a:xfrm>
        </p:spPr>
        <p:txBody>
          <a:bodyPr/>
          <a:lstStyle/>
          <a:p>
            <a:pPr eaLnBrk="1" hangingPunct="1">
              <a:buFontTx/>
              <a:buNone/>
            </a:pPr>
            <a:r>
              <a:rPr lang="zh-CN" altLang="zh-CN"/>
              <a:t>       </a:t>
            </a:r>
            <a:r>
              <a:rPr lang="zh-CN" altLang="zh-CN" sz="4000" b="1"/>
              <a:t>H</a:t>
            </a:r>
            <a:r>
              <a:rPr lang="zh-CN" altLang="zh-CN" sz="4000" b="1" baseline="-25000"/>
              <a:t>2</a:t>
            </a:r>
            <a:r>
              <a:rPr lang="zh-CN" altLang="zh-CN" sz="4000" b="1"/>
              <a:t>O （l）    =      H</a:t>
            </a:r>
            <a:r>
              <a:rPr lang="zh-CN" altLang="zh-CN" sz="4000" b="1" baseline="-25000"/>
              <a:t>2</a:t>
            </a:r>
            <a:r>
              <a:rPr lang="zh-CN" altLang="zh-CN" sz="4000" b="1"/>
              <a:t>O （g）</a:t>
            </a:r>
          </a:p>
          <a:p>
            <a:pPr eaLnBrk="1" hangingPunct="1">
              <a:buFontTx/>
              <a:buNone/>
            </a:pPr>
            <a:r>
              <a:rPr lang="zh-CN" altLang="zh-CN" sz="4000"/>
              <a:t>     </a:t>
            </a:r>
            <a:r>
              <a:rPr lang="zh-CN" altLang="zh-CN" sz="4000">
                <a:solidFill>
                  <a:srgbClr val="FF0000"/>
                </a:solidFill>
              </a:rPr>
              <a:t>101.325                 101.325</a:t>
            </a:r>
          </a:p>
          <a:p>
            <a:pPr eaLnBrk="1" hangingPunct="1">
              <a:buFontTx/>
              <a:buNone/>
            </a:pPr>
            <a:r>
              <a:rPr lang="zh-CN" altLang="zh-CN" sz="4000">
                <a:solidFill>
                  <a:srgbClr val="FF0000"/>
                </a:solidFill>
              </a:rPr>
              <a:t>    </a:t>
            </a:r>
            <a:r>
              <a:rPr lang="zh-CN" altLang="zh-CN" sz="4000">
                <a:solidFill>
                  <a:srgbClr val="3333FF"/>
                </a:solidFill>
              </a:rPr>
              <a:t> 105℃                     105℃</a:t>
            </a:r>
          </a:p>
        </p:txBody>
      </p:sp>
      <p:sp>
        <p:nvSpPr>
          <p:cNvPr id="71684" name="Text Box 4">
            <a:extLst>
              <a:ext uri="{FF2B5EF4-FFF2-40B4-BE49-F238E27FC236}">
                <a16:creationId xmlns:a16="http://schemas.microsoft.com/office/drawing/2014/main" id="{D0838E4C-150E-4BAF-8195-CAF32ED90402}"/>
              </a:ext>
            </a:extLst>
          </p:cNvPr>
          <p:cNvSpPr txBox="1">
            <a:spLocks noChangeArrowheads="1"/>
          </p:cNvSpPr>
          <p:nvPr/>
        </p:nvSpPr>
        <p:spPr bwMode="auto">
          <a:xfrm>
            <a:off x="250825" y="4221163"/>
            <a:ext cx="8893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50000"/>
              </a:spcBef>
            </a:pPr>
            <a:r>
              <a:rPr lang="zh-CN" altLang="zh-CN" sz="2800" b="1">
                <a:latin typeface="黑体" panose="02010609060101010101" pitchFamily="49" charset="-122"/>
              </a:rPr>
              <a:t>此过程为过热水的蒸发过程,为不可逆相变过程.求此过程 </a:t>
            </a:r>
            <a:r>
              <a:rPr lang="zh-CN" altLang="zh-CN" sz="2800" b="1">
                <a:latin typeface="Times New Roman" panose="02020603050405020304" pitchFamily="18" charset="0"/>
              </a:rPr>
              <a:t>△U 、 △H、  W、 Q</a:t>
            </a:r>
            <a:r>
              <a:rPr lang="zh-CN" altLang="zh-CN" sz="2800" b="1">
                <a:latin typeface="黑体" panose="02010609060101010101" pitchFamily="49" charset="-122"/>
              </a:rPr>
              <a:t> .已知:水正常沸点蒸发焓为 (101.325KPa.100 ℃)为40.668KJ/mol.</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3178115C-DE3A-46D7-B3F2-F72625F2F680}"/>
              </a:ext>
            </a:extLst>
          </p:cNvPr>
          <p:cNvSpPr>
            <a:spLocks noGrp="1" noChangeArrowheads="1"/>
          </p:cNvSpPr>
          <p:nvPr>
            <p:ph type="title"/>
          </p:nvPr>
        </p:nvSpPr>
        <p:spPr>
          <a:xfrm>
            <a:off x="1116013" y="274638"/>
            <a:ext cx="5761037" cy="561975"/>
          </a:xfrm>
        </p:spPr>
        <p:txBody>
          <a:bodyPr>
            <a:normAutofit fontScale="90000"/>
          </a:bodyPr>
          <a:lstStyle/>
          <a:p>
            <a:pPr eaLnBrk="1" hangingPunct="1"/>
            <a:r>
              <a:rPr lang="zh-CN" altLang="zh-CN" sz="4000">
                <a:latin typeface="黑体" panose="02010609060101010101" pitchFamily="49" charset="-122"/>
                <a:ea typeface="黑体" panose="02010609060101010101" pitchFamily="49" charset="-122"/>
              </a:rPr>
              <a:t>例:化学反应热的计算</a:t>
            </a:r>
          </a:p>
        </p:txBody>
      </p:sp>
      <p:sp>
        <p:nvSpPr>
          <p:cNvPr id="72707" name="Rectangle 3">
            <a:extLst>
              <a:ext uri="{FF2B5EF4-FFF2-40B4-BE49-F238E27FC236}">
                <a16:creationId xmlns:a16="http://schemas.microsoft.com/office/drawing/2014/main" id="{DCE9A08F-92C2-4A41-B083-B569DBA32D8B}"/>
              </a:ext>
            </a:extLst>
          </p:cNvPr>
          <p:cNvSpPr>
            <a:spLocks noGrp="1" noChangeArrowheads="1"/>
          </p:cNvSpPr>
          <p:nvPr>
            <p:ph type="body" idx="1"/>
          </p:nvPr>
        </p:nvSpPr>
        <p:spPr>
          <a:xfrm>
            <a:off x="254000" y="1485900"/>
            <a:ext cx="8569325" cy="2590800"/>
          </a:xfrm>
        </p:spPr>
        <p:txBody>
          <a:bodyPr/>
          <a:lstStyle/>
          <a:p>
            <a:pPr eaLnBrk="1" hangingPunct="1">
              <a:lnSpc>
                <a:spcPct val="90000"/>
              </a:lnSpc>
              <a:buFontTx/>
              <a:buNone/>
            </a:pPr>
            <a:r>
              <a:rPr lang="zh-CN" altLang="en-US" b="1"/>
              <a:t>已知反应: </a:t>
            </a:r>
            <a:r>
              <a:rPr lang="zh-CN" altLang="en-US" sz="2800"/>
              <a:t>    </a:t>
            </a:r>
            <a:r>
              <a:rPr lang="zh-CN" altLang="en-US" sz="3600" b="1"/>
              <a:t>H</a:t>
            </a:r>
            <a:r>
              <a:rPr lang="zh-CN" altLang="en-US" sz="3600" b="1" baseline="-25000"/>
              <a:t>2</a:t>
            </a:r>
            <a:r>
              <a:rPr lang="zh-CN" altLang="en-US" sz="3600" b="1"/>
              <a:t>(g) +1/2 O</a:t>
            </a:r>
            <a:r>
              <a:rPr lang="zh-CN" altLang="en-US" sz="3600" b="1" baseline="-25000"/>
              <a:t>2</a:t>
            </a:r>
            <a:r>
              <a:rPr lang="zh-CN" altLang="en-US" sz="3600" b="1"/>
              <a:t> (g) =  H</a:t>
            </a:r>
            <a:r>
              <a:rPr lang="zh-CN" altLang="en-US" sz="3600" b="1" baseline="-25000"/>
              <a:t>2</a:t>
            </a:r>
            <a:r>
              <a:rPr lang="zh-CN" altLang="en-US" sz="3600" b="1"/>
              <a:t>O (l)</a:t>
            </a:r>
          </a:p>
          <a:p>
            <a:pPr eaLnBrk="1" hangingPunct="1">
              <a:lnSpc>
                <a:spcPct val="90000"/>
              </a:lnSpc>
              <a:buFontTx/>
              <a:buNone/>
            </a:pPr>
            <a:r>
              <a:rPr lang="zh-CN" altLang="en-US" sz="2800" b="1">
                <a:solidFill>
                  <a:srgbClr val="0000FF"/>
                </a:solidFill>
              </a:rPr>
              <a:t>        </a:t>
            </a:r>
          </a:p>
          <a:p>
            <a:pPr eaLnBrk="1" hangingPunct="1">
              <a:lnSpc>
                <a:spcPct val="90000"/>
              </a:lnSpc>
              <a:buFontTx/>
              <a:buNone/>
            </a:pPr>
            <a:r>
              <a:rPr lang="zh-CN" altLang="en-US" sz="2800" b="1">
                <a:solidFill>
                  <a:srgbClr val="0000FF"/>
                </a:solidFill>
              </a:rPr>
              <a:t>       </a:t>
            </a:r>
            <a:r>
              <a:rPr lang="zh-CN" altLang="en-US" b="1">
                <a:solidFill>
                  <a:srgbClr val="3333FF"/>
                </a:solidFill>
              </a:rPr>
              <a:t>在101.325KPa、</a:t>
            </a:r>
            <a:r>
              <a:rPr lang="zh-CN" altLang="en-US">
                <a:solidFill>
                  <a:srgbClr val="3333FF"/>
                </a:solidFill>
              </a:rPr>
              <a:t> 298.15K 时，摩尔反应焓变为- 285.84 KJ/ mol。</a:t>
            </a:r>
          </a:p>
          <a:p>
            <a:pPr eaLnBrk="1" hangingPunct="1">
              <a:lnSpc>
                <a:spcPct val="90000"/>
              </a:lnSpc>
              <a:buFontTx/>
              <a:buNone/>
            </a:pPr>
            <a:r>
              <a:rPr lang="zh-CN" altLang="en-US">
                <a:solidFill>
                  <a:srgbClr val="3333FF"/>
                </a:solidFill>
              </a:rPr>
              <a:t>    问:如何计算800K 时的反应焓变?</a:t>
            </a:r>
            <a:endParaRPr lang="zh-CN" altLang="en-US">
              <a:solidFill>
                <a:srgbClr val="FF0000"/>
              </a:solidFill>
              <a:latin typeface="黑体" panose="02010609060101010101" pitchFamily="49" charset="-122"/>
              <a:ea typeface="黑体" panose="02010609060101010101" pitchFamily="49" charset="-122"/>
            </a:endParaRPr>
          </a:p>
        </p:txBody>
      </p:sp>
      <p:sp>
        <p:nvSpPr>
          <p:cNvPr id="72708" name="Text Box 4">
            <a:extLst>
              <a:ext uri="{FF2B5EF4-FFF2-40B4-BE49-F238E27FC236}">
                <a16:creationId xmlns:a16="http://schemas.microsoft.com/office/drawing/2014/main" id="{6EAEC9FE-D1A0-40AB-94AE-B21D70C48343}"/>
              </a:ext>
            </a:extLst>
          </p:cNvPr>
          <p:cNvSpPr txBox="1">
            <a:spLocks noChangeArrowheads="1"/>
          </p:cNvSpPr>
          <p:nvPr/>
        </p:nvSpPr>
        <p:spPr bwMode="auto">
          <a:xfrm>
            <a:off x="612775" y="4437063"/>
            <a:ext cx="813435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spcBef>
                <a:spcPct val="20000"/>
              </a:spcBef>
            </a:pPr>
            <a:r>
              <a:rPr lang="zh-CN" altLang="zh-CN" sz="3200"/>
              <a:t>此为等温等压下的化学反应，在没有其他功存在的条件下，摩尔反应焓变表示发生单位反应所放出的热量）</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C719008-BCEB-4CE6-82AB-B6AC41B1D76E}"/>
              </a:ext>
            </a:extLst>
          </p:cNvPr>
          <p:cNvSpPr>
            <a:spLocks noGrp="1" noChangeArrowheads="1"/>
          </p:cNvSpPr>
          <p:nvPr>
            <p:ph type="title"/>
          </p:nvPr>
        </p:nvSpPr>
        <p:spPr>
          <a:xfrm>
            <a:off x="1195197" y="3364992"/>
            <a:ext cx="7189851" cy="3154680"/>
          </a:xfrm>
        </p:spPr>
        <p:txBody>
          <a:bodyPr>
            <a:noAutofit/>
          </a:bodyPr>
          <a:lstStyle/>
          <a:p>
            <a:r>
              <a:rPr lang="en-US" altLang="zh-CN" sz="2400" b="1" dirty="0" smtClean="0"/>
              <a:t/>
            </a:r>
            <a:br>
              <a:rPr lang="en-US" altLang="zh-CN" sz="2400" b="1" dirty="0" smtClean="0"/>
            </a:br>
            <a:r>
              <a:rPr lang="zh-CN" altLang="en-US" sz="2400" dirty="0">
                <a:latin typeface="楷体" panose="02010609060101010101" pitchFamily="49" charset="-122"/>
                <a:ea typeface="楷体" panose="02010609060101010101" pitchFamily="49" charset="-122"/>
                <a:cs typeface="Simplified Arabic" panose="02020603050405020304" pitchFamily="18" charset="-78"/>
              </a:rPr>
              <a:t>完成第二章课后</a:t>
            </a:r>
            <a:r>
              <a:rPr lang="zh-CN" altLang="en-US" sz="2400" dirty="0" smtClean="0">
                <a:latin typeface="楷体" panose="02010609060101010101" pitchFamily="49" charset="-122"/>
                <a:ea typeface="楷体" panose="02010609060101010101" pitchFamily="49" charset="-122"/>
                <a:cs typeface="Simplified Arabic" panose="02020603050405020304" pitchFamily="18" charset="-78"/>
              </a:rPr>
              <a:t>习题： </a:t>
            </a:r>
            <a:r>
              <a:rPr lang="en-US" altLang="zh-CN" sz="2400" dirty="0">
                <a:latin typeface="楷体" panose="02010609060101010101" pitchFamily="49" charset="-122"/>
                <a:ea typeface="楷体" panose="02010609060101010101" pitchFamily="49" charset="-122"/>
                <a:cs typeface="Simplified Arabic" panose="02020603050405020304" pitchFamily="18" charset="-78"/>
              </a:rPr>
              <a:t>5 </a:t>
            </a:r>
            <a:r>
              <a:rPr lang="zh-CN" altLang="en-US" sz="2400" dirty="0">
                <a:latin typeface="楷体" panose="02010609060101010101" pitchFamily="49" charset="-122"/>
                <a:ea typeface="楷体" panose="02010609060101010101" pitchFamily="49" charset="-122"/>
                <a:cs typeface="Simplified Arabic" panose="02020603050405020304" pitchFamily="18" charset="-78"/>
              </a:rPr>
              <a:t>、 </a:t>
            </a:r>
            <a:r>
              <a:rPr lang="en-US" altLang="zh-CN" sz="2400" dirty="0">
                <a:latin typeface="楷体" panose="02010609060101010101" pitchFamily="49" charset="-122"/>
                <a:ea typeface="楷体" panose="02010609060101010101" pitchFamily="49" charset="-122"/>
                <a:cs typeface="Simplified Arabic" panose="02020603050405020304" pitchFamily="18" charset="-78"/>
              </a:rPr>
              <a:t>6</a:t>
            </a:r>
            <a:r>
              <a:rPr lang="zh-CN" altLang="en-US" sz="2400" dirty="0">
                <a:latin typeface="楷体" panose="02010609060101010101" pitchFamily="49" charset="-122"/>
                <a:ea typeface="楷体" panose="02010609060101010101" pitchFamily="49" charset="-122"/>
                <a:cs typeface="Simplified Arabic" panose="02020603050405020304" pitchFamily="18" charset="-78"/>
              </a:rPr>
              <a:t>、 </a:t>
            </a:r>
            <a:r>
              <a:rPr lang="en-US" altLang="zh-CN" sz="2400" dirty="0">
                <a:latin typeface="楷体" panose="02010609060101010101" pitchFamily="49" charset="-122"/>
                <a:ea typeface="楷体" panose="02010609060101010101" pitchFamily="49" charset="-122"/>
                <a:cs typeface="Simplified Arabic" panose="02020603050405020304" pitchFamily="18" charset="-78"/>
              </a:rPr>
              <a:t>9</a:t>
            </a:r>
            <a:r>
              <a:rPr lang="zh-CN" altLang="en-US" sz="2400" dirty="0">
                <a:latin typeface="楷体" panose="02010609060101010101" pitchFamily="49" charset="-122"/>
                <a:ea typeface="楷体" panose="02010609060101010101" pitchFamily="49" charset="-122"/>
                <a:cs typeface="Simplified Arabic" panose="02020603050405020304" pitchFamily="18" charset="-78"/>
              </a:rPr>
              <a:t>、 </a:t>
            </a:r>
            <a:r>
              <a:rPr lang="en-US" altLang="zh-CN" sz="2400" dirty="0">
                <a:latin typeface="楷体" panose="02010609060101010101" pitchFamily="49" charset="-122"/>
                <a:ea typeface="楷体" panose="02010609060101010101" pitchFamily="49" charset="-122"/>
                <a:cs typeface="Simplified Arabic" panose="02020603050405020304" pitchFamily="18" charset="-78"/>
              </a:rPr>
              <a:t>10</a:t>
            </a:r>
            <a:r>
              <a:rPr lang="zh-CN" altLang="en-US" sz="2400" dirty="0">
                <a:latin typeface="楷体" panose="02010609060101010101" pitchFamily="49" charset="-122"/>
                <a:ea typeface="楷体" panose="02010609060101010101" pitchFamily="49" charset="-122"/>
                <a:cs typeface="Simplified Arabic" panose="02020603050405020304" pitchFamily="18" charset="-78"/>
              </a:rPr>
              <a:t>、 </a:t>
            </a:r>
            <a:r>
              <a:rPr lang="en-US" altLang="zh-CN" sz="2400" dirty="0">
                <a:latin typeface="楷体" panose="02010609060101010101" pitchFamily="49" charset="-122"/>
                <a:ea typeface="楷体" panose="02010609060101010101" pitchFamily="49" charset="-122"/>
                <a:cs typeface="Simplified Arabic" panose="02020603050405020304" pitchFamily="18" charset="-78"/>
              </a:rPr>
              <a:t>14</a:t>
            </a:r>
            <a:r>
              <a:rPr lang="zh-CN" altLang="en-US" sz="2400" dirty="0">
                <a:latin typeface="楷体" panose="02010609060101010101" pitchFamily="49" charset="-122"/>
                <a:ea typeface="楷体" panose="02010609060101010101" pitchFamily="49" charset="-122"/>
                <a:cs typeface="Simplified Arabic" panose="02020603050405020304" pitchFamily="18" charset="-78"/>
              </a:rPr>
              <a:t>。</a:t>
            </a:r>
            <a:br>
              <a:rPr lang="zh-CN" altLang="en-US" sz="2400" dirty="0">
                <a:latin typeface="楷体" panose="02010609060101010101" pitchFamily="49" charset="-122"/>
                <a:ea typeface="楷体" panose="02010609060101010101" pitchFamily="49" charset="-122"/>
                <a:cs typeface="Simplified Arabic" panose="02020603050405020304" pitchFamily="18" charset="-78"/>
              </a:rPr>
            </a:br>
            <a:r>
              <a:rPr lang="zh-CN" altLang="en-US" sz="2400" dirty="0">
                <a:latin typeface="楷体" panose="02010609060101010101" pitchFamily="49" charset="-122"/>
                <a:ea typeface="楷体" panose="02010609060101010101" pitchFamily="49" charset="-122"/>
                <a:cs typeface="Simplified Arabic" panose="02020603050405020304" pitchFamily="18" charset="-78"/>
              </a:rPr>
              <a:t/>
            </a:r>
            <a:br>
              <a:rPr lang="zh-CN" altLang="en-US" sz="2400" dirty="0">
                <a:latin typeface="楷体" panose="02010609060101010101" pitchFamily="49" charset="-122"/>
                <a:ea typeface="楷体" panose="02010609060101010101" pitchFamily="49" charset="-122"/>
                <a:cs typeface="Simplified Arabic" panose="02020603050405020304" pitchFamily="18" charset="-78"/>
              </a:rPr>
            </a:br>
            <a:r>
              <a:rPr lang="zh-CN" altLang="en-US" sz="2400" dirty="0">
                <a:latin typeface="楷体" panose="02010609060101010101" pitchFamily="49" charset="-122"/>
                <a:ea typeface="楷体" panose="02010609060101010101" pitchFamily="49" charset="-122"/>
                <a:cs typeface="Simplified Arabic" panose="02020603050405020304" pitchFamily="18" charset="-78"/>
              </a:rPr>
              <a:t>作业要求：</a:t>
            </a:r>
            <a:r>
              <a:rPr lang="zh-CN" altLang="en-US" sz="2400" b="1" dirty="0">
                <a:latin typeface="楷体" panose="02010609060101010101" pitchFamily="49" charset="-122"/>
                <a:ea typeface="楷体" panose="02010609060101010101" pitchFamily="49" charset="-122"/>
                <a:cs typeface="Simplified Arabic" panose="02020603050405020304" pitchFamily="18" charset="-78"/>
              </a:rPr>
              <a:t>一张</a:t>
            </a:r>
            <a:r>
              <a:rPr lang="en-US" altLang="zh-CN" sz="2400" b="1" dirty="0">
                <a:latin typeface="楷体" panose="02010609060101010101" pitchFamily="49" charset="-122"/>
                <a:ea typeface="楷体" panose="02010609060101010101" pitchFamily="49" charset="-122"/>
                <a:cs typeface="Simplified Arabic" panose="02020603050405020304" pitchFamily="18" charset="-78"/>
              </a:rPr>
              <a:t>A4</a:t>
            </a:r>
            <a:r>
              <a:rPr lang="zh-CN" altLang="en-US" sz="2400" b="1" dirty="0">
                <a:latin typeface="楷体" panose="02010609060101010101" pitchFamily="49" charset="-122"/>
                <a:ea typeface="楷体" panose="02010609060101010101" pitchFamily="49" charset="-122"/>
                <a:cs typeface="Simplified Arabic" panose="02020603050405020304" pitchFamily="18" charset="-78"/>
              </a:rPr>
              <a:t>纸，手写答案后拍照，转换成</a:t>
            </a:r>
            <a:r>
              <a:rPr lang="en-US" altLang="zh-CN" sz="2400" b="1" dirty="0">
                <a:latin typeface="楷体" panose="02010609060101010101" pitchFamily="49" charset="-122"/>
                <a:ea typeface="楷体" panose="02010609060101010101" pitchFamily="49" charset="-122"/>
                <a:cs typeface="Simplified Arabic" panose="02020603050405020304" pitchFamily="18" charset="-78"/>
              </a:rPr>
              <a:t>PDF</a:t>
            </a:r>
            <a:r>
              <a:rPr lang="zh-CN" altLang="en-US" sz="2400" b="1" dirty="0">
                <a:latin typeface="楷体" panose="02010609060101010101" pitchFamily="49" charset="-122"/>
                <a:ea typeface="楷体" panose="02010609060101010101" pitchFamily="49" charset="-122"/>
                <a:cs typeface="Simplified Arabic" panose="02020603050405020304" pitchFamily="18" charset="-78"/>
              </a:rPr>
              <a:t>格式，在砺儒云上提交作业</a:t>
            </a:r>
            <a:r>
              <a:rPr lang="zh-CN" altLang="en-US" sz="2400" dirty="0" smtClean="0">
                <a:latin typeface="楷体" panose="02010609060101010101" pitchFamily="49" charset="-122"/>
                <a:ea typeface="楷体" panose="02010609060101010101" pitchFamily="49" charset="-122"/>
                <a:cs typeface="Simplified Arabic" panose="02020603050405020304" pitchFamily="18" charset="-78"/>
              </a:rPr>
              <a:t>。</a:t>
            </a:r>
            <a:r>
              <a:rPr lang="en-US" altLang="zh-CN" sz="2400" dirty="0" smtClean="0">
                <a:latin typeface="楷体" panose="02010609060101010101" pitchFamily="49" charset="-122"/>
                <a:ea typeface="楷体" panose="02010609060101010101" pitchFamily="49" charset="-122"/>
                <a:cs typeface="Simplified Arabic" panose="02020603050405020304" pitchFamily="18" charset="-78"/>
              </a:rPr>
              <a:t/>
            </a:r>
            <a:br>
              <a:rPr lang="en-US" altLang="zh-CN" sz="2400" dirty="0" smtClean="0">
                <a:latin typeface="楷体" panose="02010609060101010101" pitchFamily="49" charset="-122"/>
                <a:ea typeface="楷体" panose="02010609060101010101" pitchFamily="49" charset="-122"/>
                <a:cs typeface="Simplified Arabic" panose="02020603050405020304" pitchFamily="18" charset="-78"/>
              </a:rPr>
            </a:br>
            <a:r>
              <a:rPr lang="zh-CN" altLang="en-US" sz="2400" dirty="0">
                <a:latin typeface="楷体" panose="02010609060101010101" pitchFamily="49" charset="-122"/>
                <a:ea typeface="楷体" panose="02010609060101010101" pitchFamily="49" charset="-122"/>
                <a:cs typeface="Simplified Arabic" panose="02020603050405020304" pitchFamily="18" charset="-78"/>
              </a:rPr>
              <a:t/>
            </a:r>
            <a:br>
              <a:rPr lang="zh-CN" altLang="en-US" sz="2400" dirty="0">
                <a:latin typeface="楷体" panose="02010609060101010101" pitchFamily="49" charset="-122"/>
                <a:ea typeface="楷体" panose="02010609060101010101" pitchFamily="49" charset="-122"/>
                <a:cs typeface="Simplified Arabic" panose="02020603050405020304" pitchFamily="18" charset="-78"/>
              </a:rPr>
            </a:br>
            <a:r>
              <a:rPr lang="zh-CN" altLang="en-US" sz="2400" dirty="0">
                <a:latin typeface="楷体" panose="02010609060101010101" pitchFamily="49" charset="-122"/>
                <a:ea typeface="楷体" panose="02010609060101010101" pitchFamily="49" charset="-122"/>
                <a:cs typeface="Simplified Arabic" panose="02020603050405020304" pitchFamily="18" charset="-78"/>
              </a:rPr>
              <a:t>作业提交时间：</a:t>
            </a:r>
            <a:r>
              <a:rPr lang="en-US" altLang="zh-CN" sz="2400" b="1" dirty="0">
                <a:solidFill>
                  <a:srgbClr val="FF0000"/>
                </a:solidFill>
                <a:latin typeface="楷体" panose="02010609060101010101" pitchFamily="49" charset="-122"/>
                <a:ea typeface="楷体" panose="02010609060101010101" pitchFamily="49" charset="-122"/>
                <a:cs typeface="Simplified Arabic" panose="02020603050405020304" pitchFamily="18" charset="-78"/>
              </a:rPr>
              <a:t>3</a:t>
            </a:r>
            <a:r>
              <a:rPr lang="zh-CN" altLang="en-US" sz="2400" b="1" dirty="0">
                <a:solidFill>
                  <a:srgbClr val="FF0000"/>
                </a:solidFill>
                <a:latin typeface="楷体" panose="02010609060101010101" pitchFamily="49" charset="-122"/>
                <a:ea typeface="楷体" panose="02010609060101010101" pitchFamily="49" charset="-122"/>
                <a:cs typeface="Simplified Arabic" panose="02020603050405020304" pitchFamily="18" charset="-78"/>
              </a:rPr>
              <a:t>月</a:t>
            </a:r>
            <a:r>
              <a:rPr lang="en-US" altLang="zh-CN" sz="2400" b="1" dirty="0">
                <a:solidFill>
                  <a:srgbClr val="FF0000"/>
                </a:solidFill>
                <a:latin typeface="楷体" panose="02010609060101010101" pitchFamily="49" charset="-122"/>
                <a:ea typeface="楷体" panose="02010609060101010101" pitchFamily="49" charset="-122"/>
                <a:cs typeface="Simplified Arabic" panose="02020603050405020304" pitchFamily="18" charset="-78"/>
              </a:rPr>
              <a:t>13</a:t>
            </a:r>
            <a:r>
              <a:rPr lang="zh-CN" altLang="en-US" sz="2400" b="1" dirty="0">
                <a:solidFill>
                  <a:srgbClr val="FF0000"/>
                </a:solidFill>
                <a:latin typeface="楷体" panose="02010609060101010101" pitchFamily="49" charset="-122"/>
                <a:ea typeface="楷体" panose="02010609060101010101" pitchFamily="49" charset="-122"/>
                <a:cs typeface="Simplified Arabic" panose="02020603050405020304" pitchFamily="18" charset="-78"/>
              </a:rPr>
              <a:t>日</a:t>
            </a:r>
            <a:r>
              <a:rPr lang="en-US" altLang="zh-CN" sz="2400" b="1" dirty="0">
                <a:solidFill>
                  <a:srgbClr val="FF0000"/>
                </a:solidFill>
                <a:latin typeface="楷体" panose="02010609060101010101" pitchFamily="49" charset="-122"/>
                <a:ea typeface="楷体" panose="02010609060101010101" pitchFamily="49" charset="-122"/>
                <a:cs typeface="Simplified Arabic" panose="02020603050405020304" pitchFamily="18" charset="-78"/>
              </a:rPr>
              <a:t>~3</a:t>
            </a:r>
            <a:r>
              <a:rPr lang="zh-CN" altLang="en-US" sz="2400" b="1" dirty="0">
                <a:solidFill>
                  <a:srgbClr val="FF0000"/>
                </a:solidFill>
                <a:latin typeface="楷体" panose="02010609060101010101" pitchFamily="49" charset="-122"/>
                <a:ea typeface="楷体" panose="02010609060101010101" pitchFamily="49" charset="-122"/>
                <a:cs typeface="Simplified Arabic" panose="02020603050405020304" pitchFamily="18" charset="-78"/>
              </a:rPr>
              <a:t>月</a:t>
            </a:r>
            <a:r>
              <a:rPr lang="en-US" altLang="zh-CN" sz="2400" b="1" dirty="0">
                <a:solidFill>
                  <a:srgbClr val="FF0000"/>
                </a:solidFill>
                <a:latin typeface="楷体" panose="02010609060101010101" pitchFamily="49" charset="-122"/>
                <a:ea typeface="楷体" panose="02010609060101010101" pitchFamily="49" charset="-122"/>
                <a:cs typeface="Simplified Arabic" panose="02020603050405020304" pitchFamily="18" charset="-78"/>
              </a:rPr>
              <a:t>18</a:t>
            </a:r>
            <a:r>
              <a:rPr lang="zh-CN" altLang="en-US" sz="2400" b="1" dirty="0">
                <a:solidFill>
                  <a:srgbClr val="FF0000"/>
                </a:solidFill>
                <a:latin typeface="楷体" panose="02010609060101010101" pitchFamily="49" charset="-122"/>
                <a:ea typeface="楷体" panose="02010609060101010101" pitchFamily="49" charset="-122"/>
                <a:cs typeface="Simplified Arabic" panose="02020603050405020304" pitchFamily="18" charset="-78"/>
              </a:rPr>
              <a:t>日</a:t>
            </a:r>
            <a:r>
              <a:rPr lang="zh-CN" altLang="en-US" sz="2400" dirty="0"/>
              <a:t/>
            </a:r>
            <a:br>
              <a:rPr lang="zh-CN" altLang="en-US" sz="2400" dirty="0"/>
            </a:br>
            <a:endParaRPr lang="zh-CN" altLang="en-US" sz="2400" b="1" dirty="0"/>
          </a:p>
        </p:txBody>
      </p:sp>
      <p:pic>
        <p:nvPicPr>
          <p:cNvPr id="73733" name="Picture 3" descr="j0234131">
            <a:extLst>
              <a:ext uri="{FF2B5EF4-FFF2-40B4-BE49-F238E27FC236}">
                <a16:creationId xmlns:a16="http://schemas.microsoft.com/office/drawing/2014/main" id="{60FF9B82-8C30-4E46-B6F0-94CE766B7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 y="1387158"/>
            <a:ext cx="19526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F1F271A-CBB4-4F6A-8AC2-DA52CF07B769}"/>
              </a:ext>
            </a:extLst>
          </p:cNvPr>
          <p:cNvSpPr>
            <a:spLocks noGrp="1" noChangeArrowheads="1"/>
          </p:cNvSpPr>
          <p:nvPr>
            <p:ph type="title"/>
          </p:nvPr>
        </p:nvSpPr>
        <p:spPr>
          <a:xfrm>
            <a:off x="1014413" y="143670"/>
            <a:ext cx="5761037" cy="633412"/>
          </a:xfrm>
        </p:spPr>
        <p:txBody>
          <a:bodyPr/>
          <a:lstStyle/>
          <a:p>
            <a:pPr eaLnBrk="1" hangingPunct="1"/>
            <a:r>
              <a:rPr lang="zh-CN" altLang="zh-CN" sz="3600" b="1" dirty="0">
                <a:latin typeface="黑体" panose="02010609060101010101" pitchFamily="49" charset="-122"/>
                <a:ea typeface="黑体" panose="02010609060101010101" pitchFamily="49" charset="-122"/>
              </a:rPr>
              <a:t>能量守恒定律</a:t>
            </a:r>
            <a:endParaRPr lang="zh-CN" altLang="zh-CN" b="1" dirty="0">
              <a:solidFill>
                <a:schemeClr val="tx1"/>
              </a:solidFill>
              <a:latin typeface="黑体" panose="02010609060101010101" pitchFamily="49" charset="-122"/>
              <a:ea typeface="黑体" panose="02010609060101010101" pitchFamily="49" charset="-122"/>
            </a:endParaRPr>
          </a:p>
        </p:txBody>
      </p:sp>
      <p:sp>
        <p:nvSpPr>
          <p:cNvPr id="9219" name="Text Box 3">
            <a:extLst>
              <a:ext uri="{FF2B5EF4-FFF2-40B4-BE49-F238E27FC236}">
                <a16:creationId xmlns:a16="http://schemas.microsoft.com/office/drawing/2014/main" id="{CC966FAC-FE58-4B6A-B27A-50F2ADE6A242}"/>
              </a:ext>
            </a:extLst>
          </p:cNvPr>
          <p:cNvSpPr txBox="1">
            <a:spLocks noChangeArrowheads="1"/>
          </p:cNvSpPr>
          <p:nvPr/>
        </p:nvSpPr>
        <p:spPr bwMode="auto">
          <a:xfrm>
            <a:off x="323850" y="1341438"/>
            <a:ext cx="8208963" cy="738187"/>
          </a:xfrm>
          <a:prstGeom prst="rect">
            <a:avLst/>
          </a:prstGeom>
          <a:noFill/>
          <a:ln>
            <a:noFill/>
          </a:ln>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400" dirty="0">
                <a:latin typeface="黑体" panose="02010609060101010101" pitchFamily="49" charset="-122"/>
              </a:rPr>
              <a:t>    到1850年，科学界公认能量守恒定律是自然界的普遍规律之一。能量守恒与转化定律可表述为：</a:t>
            </a:r>
          </a:p>
        </p:txBody>
      </p:sp>
      <p:sp>
        <p:nvSpPr>
          <p:cNvPr id="9220" name="Text Box 4">
            <a:extLst>
              <a:ext uri="{FF2B5EF4-FFF2-40B4-BE49-F238E27FC236}">
                <a16:creationId xmlns:a16="http://schemas.microsoft.com/office/drawing/2014/main" id="{BFEFD5D3-6873-4F14-85F8-87EC1397AAE4}"/>
              </a:ext>
            </a:extLst>
          </p:cNvPr>
          <p:cNvSpPr txBox="1">
            <a:spLocks noChangeArrowheads="1"/>
          </p:cNvSpPr>
          <p:nvPr/>
        </p:nvSpPr>
        <p:spPr bwMode="auto">
          <a:xfrm>
            <a:off x="323850" y="2214563"/>
            <a:ext cx="8353425" cy="18462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en-US" sz="2400" dirty="0">
                <a:solidFill>
                  <a:srgbClr val="FF3300"/>
                </a:solidFill>
                <a:latin typeface="Times New Roman" panose="02020603050405020304" pitchFamily="18" charset="0"/>
              </a:rPr>
              <a:t>        </a:t>
            </a:r>
            <a:r>
              <a:rPr lang="zh-CN" altLang="en-US" sz="2400" dirty="0">
                <a:solidFill>
                  <a:srgbClr val="FF0000"/>
                </a:solidFill>
                <a:latin typeface="Times New Roman" panose="02020603050405020304" pitchFamily="18" charset="0"/>
              </a:rPr>
              <a:t>自然界的一切物质都具有能量，能量有各种不同形式，能够从一种形式转化为另一种形式，但在转化过程中，能量的总值不变。</a:t>
            </a:r>
          </a:p>
          <a:p>
            <a:pPr eaLnBrk="1" fontAlgn="t" hangingPunct="1"/>
            <a:r>
              <a:rPr lang="zh-CN" altLang="en-US" sz="2400" dirty="0">
                <a:solidFill>
                  <a:srgbClr val="FF0000"/>
                </a:solidFill>
                <a:latin typeface="Times New Roman" panose="02020603050405020304" pitchFamily="18" charset="0"/>
              </a:rPr>
              <a:t>     </a:t>
            </a:r>
            <a:r>
              <a:rPr lang="zh-CN" altLang="en-US" sz="2400" b="1" dirty="0">
                <a:latin typeface="Arial" panose="020B0604020202020204" pitchFamily="34" charset="0"/>
                <a:ea typeface="宋体" panose="02010600030101010101" pitchFamily="2" charset="-122"/>
              </a:rPr>
              <a:t>或表示为“在孤立体系当中，能量的形式可以转化，但其总值不变”。</a:t>
            </a:r>
          </a:p>
        </p:txBody>
      </p:sp>
      <p:sp>
        <p:nvSpPr>
          <p:cNvPr id="9221" name="Text Box 5">
            <a:extLst>
              <a:ext uri="{FF2B5EF4-FFF2-40B4-BE49-F238E27FC236}">
                <a16:creationId xmlns:a16="http://schemas.microsoft.com/office/drawing/2014/main" id="{6E57B4BC-0E2F-4DC4-9F68-E2D81AF5440F}"/>
              </a:ext>
            </a:extLst>
          </p:cNvPr>
          <p:cNvSpPr txBox="1">
            <a:spLocks noChangeArrowheads="1"/>
          </p:cNvSpPr>
          <p:nvPr/>
        </p:nvSpPr>
        <p:spPr bwMode="auto">
          <a:xfrm>
            <a:off x="431800" y="4229100"/>
            <a:ext cx="8497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r>
              <a:rPr lang="zh-CN" altLang="en-US" sz="2400" dirty="0">
                <a:latin typeface="黑体" panose="02010609060101010101" pitchFamily="49" charset="-122"/>
              </a:rPr>
              <a:t>这里</a:t>
            </a:r>
            <a:r>
              <a:rPr lang="zh-CN" altLang="en-US" sz="2400" dirty="0">
                <a:solidFill>
                  <a:srgbClr val="FF0000"/>
                </a:solidFill>
                <a:latin typeface="Arial" panose="020B0604020202020204" pitchFamily="34" charset="0"/>
              </a:rPr>
              <a:t>“</a:t>
            </a:r>
            <a:r>
              <a:rPr lang="zh-CN" altLang="en-US" sz="2400" dirty="0">
                <a:solidFill>
                  <a:srgbClr val="FF0000"/>
                </a:solidFill>
                <a:latin typeface="黑体" panose="02010609060101010101" pitchFamily="49" charset="-122"/>
              </a:rPr>
              <a:t>体系的能量</a:t>
            </a:r>
            <a:r>
              <a:rPr lang="zh-CN" altLang="en-US" sz="2400" dirty="0">
                <a:solidFill>
                  <a:srgbClr val="FF0000"/>
                </a:solidFill>
                <a:latin typeface="Arial" panose="020B0604020202020204" pitchFamily="34" charset="0"/>
              </a:rPr>
              <a:t>”</a:t>
            </a:r>
            <a:r>
              <a:rPr lang="zh-CN" altLang="en-US" sz="2400" dirty="0">
                <a:latin typeface="黑体" panose="02010609060101010101" pitchFamily="49" charset="-122"/>
              </a:rPr>
              <a:t>通常包括：</a:t>
            </a:r>
          </a:p>
          <a:p>
            <a:pPr eaLnBrk="1" hangingPunct="1">
              <a:buFont typeface="Monotype Sorts" pitchFamily="2" charset="2"/>
              <a:buChar char=""/>
            </a:pPr>
            <a:r>
              <a:rPr lang="zh-CN" altLang="en-US" sz="2400" dirty="0">
                <a:latin typeface="黑体" panose="02010609060101010101" pitchFamily="49" charset="-122"/>
              </a:rPr>
              <a:t> （1）整体运动的动能</a:t>
            </a:r>
            <a:r>
              <a:rPr lang="en-US" altLang="zh-CN" sz="2400" dirty="0">
                <a:latin typeface="黑体" panose="02010609060101010101" pitchFamily="49" charset="-122"/>
              </a:rPr>
              <a:t>(</a:t>
            </a:r>
            <a:r>
              <a:rPr lang="en-US" altLang="zh-CN" sz="2400" i="1" dirty="0">
                <a:latin typeface="黑体" panose="02010609060101010101" pitchFamily="49" charset="-122"/>
              </a:rPr>
              <a:t>T </a:t>
            </a:r>
            <a:r>
              <a:rPr lang="en-US" altLang="zh-CN" sz="2400" dirty="0">
                <a:latin typeface="黑体" panose="02010609060101010101" pitchFamily="49" charset="-122"/>
              </a:rPr>
              <a:t>)</a:t>
            </a:r>
            <a:r>
              <a:rPr lang="zh-CN" altLang="en-US" sz="2400" dirty="0">
                <a:latin typeface="黑体" panose="02010609060101010101" pitchFamily="49" charset="-122"/>
              </a:rPr>
              <a:t>；（2）在外场中的位能</a:t>
            </a:r>
            <a:r>
              <a:rPr lang="en-US" altLang="zh-CN" sz="2400" dirty="0">
                <a:latin typeface="黑体" panose="02010609060101010101" pitchFamily="49" charset="-122"/>
              </a:rPr>
              <a:t>(</a:t>
            </a:r>
            <a:r>
              <a:rPr lang="en-US" altLang="zh-CN" sz="2400" i="1" dirty="0">
                <a:latin typeface="黑体" panose="02010609060101010101" pitchFamily="49" charset="-122"/>
              </a:rPr>
              <a:t>V</a:t>
            </a:r>
            <a:r>
              <a:rPr lang="en-US" altLang="zh-CN" sz="2400" dirty="0">
                <a:latin typeface="黑体" panose="02010609060101010101" pitchFamily="49" charset="-122"/>
              </a:rPr>
              <a:t>)</a:t>
            </a:r>
            <a:r>
              <a:rPr lang="zh-CN" altLang="en-US" sz="2400" dirty="0">
                <a:latin typeface="黑体" panose="02010609060101010101" pitchFamily="49" charset="-122"/>
              </a:rPr>
              <a:t>；</a:t>
            </a:r>
          </a:p>
          <a:p>
            <a:pPr eaLnBrk="1" hangingPunct="1">
              <a:buFont typeface="Monotype Sorts" pitchFamily="2" charset="2"/>
              <a:buChar char=""/>
            </a:pPr>
            <a:r>
              <a:rPr lang="zh-CN" altLang="en-US" sz="2400" dirty="0">
                <a:latin typeface="黑体" panose="02010609060101010101" pitchFamily="49" charset="-122"/>
              </a:rPr>
              <a:t> （3）</a:t>
            </a:r>
            <a:r>
              <a:rPr lang="zh-CN" altLang="en-US" sz="2400" dirty="0">
                <a:latin typeface="黑体" panose="02010609060101010101" pitchFamily="49" charset="-122"/>
                <a:sym typeface="Monotype Sorts" pitchFamily="2" charset="2"/>
              </a:rPr>
              <a:t> </a:t>
            </a:r>
            <a:r>
              <a:rPr lang="zh-CN" altLang="en-US" sz="2400" dirty="0">
                <a:solidFill>
                  <a:srgbClr val="FF0000"/>
                </a:solidFill>
                <a:latin typeface="黑体" panose="02010609060101010101" pitchFamily="49" charset="-122"/>
              </a:rPr>
              <a:t>热力学能</a:t>
            </a:r>
            <a:r>
              <a:rPr lang="en-US" altLang="zh-CN" sz="2400" dirty="0">
                <a:solidFill>
                  <a:srgbClr val="FF0000"/>
                </a:solidFill>
                <a:latin typeface="黑体" panose="02010609060101010101" pitchFamily="49" charset="-122"/>
              </a:rPr>
              <a:t>(</a:t>
            </a:r>
            <a:r>
              <a:rPr lang="en-US" altLang="zh-CN" sz="2400" i="1" dirty="0">
                <a:solidFill>
                  <a:srgbClr val="FF0000"/>
                </a:solidFill>
                <a:latin typeface="黑体" panose="02010609060101010101" pitchFamily="49" charset="-122"/>
              </a:rPr>
              <a:t>U </a:t>
            </a:r>
            <a:r>
              <a:rPr lang="en-US" altLang="zh-CN" sz="2400" dirty="0">
                <a:solidFill>
                  <a:srgbClr val="FF0000"/>
                </a:solidFill>
                <a:latin typeface="黑体" panose="02010609060101010101" pitchFamily="49" charset="-122"/>
              </a:rPr>
              <a:t>)</a:t>
            </a:r>
            <a:endParaRPr lang="zh-CN" altLang="en-US" sz="2400" dirty="0">
              <a:solidFill>
                <a:srgbClr val="FF0000"/>
              </a:solidFill>
              <a:latin typeface="黑体" panose="02010609060101010101" pitchFamily="49" charset="-122"/>
            </a:endParaRPr>
          </a:p>
        </p:txBody>
      </p:sp>
      <p:sp>
        <p:nvSpPr>
          <p:cNvPr id="6" name="Text Box 7">
            <a:extLst>
              <a:ext uri="{FF2B5EF4-FFF2-40B4-BE49-F238E27FC236}">
                <a16:creationId xmlns:a16="http://schemas.microsoft.com/office/drawing/2014/main" id="{C23D0603-694B-4FDF-9012-6410DCD62E06}"/>
              </a:ext>
            </a:extLst>
          </p:cNvPr>
          <p:cNvSpPr txBox="1">
            <a:spLocks noChangeArrowheads="1"/>
          </p:cNvSpPr>
          <p:nvPr/>
        </p:nvSpPr>
        <p:spPr bwMode="auto">
          <a:xfrm>
            <a:off x="107950" y="5516562"/>
            <a:ext cx="8821738" cy="93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hangingPunct="1">
              <a:lnSpc>
                <a:spcPct val="120000"/>
              </a:lnSpc>
            </a:pPr>
            <a:r>
              <a:rPr lang="en-US" altLang="zh-CN" sz="2400" dirty="0">
                <a:latin typeface="宋体" panose="02010600030101010101" pitchFamily="2" charset="-122"/>
              </a:rPr>
              <a:t>    </a:t>
            </a:r>
            <a:r>
              <a:rPr lang="zh-CN" altLang="en-US" sz="2400" dirty="0">
                <a:latin typeface="宋体" panose="02010600030101010101" pitchFamily="2" charset="-122"/>
              </a:rPr>
              <a:t>热力学中一般只考虑宏观静止的系统，无整体运动，不考虑外力场（电磁场、离心力场等）的作用，所以只注意热力学能。</a:t>
            </a:r>
            <a:endParaRPr lang="zh-CN"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ox(in)">
                                      <p:cBhvr>
                                        <p:cTn id="12" dur="500"/>
                                        <p:tgtEl>
                                          <p:spTgt spid="9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diamond(in)">
                                      <p:cBhvr>
                                        <p:cTn id="17" dur="2000"/>
                                        <p:tgtEl>
                                          <p:spTgt spid="92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p:bldP spid="9220" grpId="0" bldLvl="0" animBg="1" autoUpdateAnimBg="0"/>
      <p:bldP spid="9221" grpId="0" autoUpdateAnimBg="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2">
            <a:extLst>
              <a:ext uri="{FF2B5EF4-FFF2-40B4-BE49-F238E27FC236}">
                <a16:creationId xmlns:a16="http://schemas.microsoft.com/office/drawing/2014/main" id="{9737EF0E-B82D-47FB-BB44-78FE769616E6}"/>
              </a:ext>
            </a:extLst>
          </p:cNvPr>
          <p:cNvSpPr>
            <a:spLocks noGrp="1" noChangeArrowheads="1"/>
          </p:cNvSpPr>
          <p:nvPr>
            <p:ph type="title"/>
          </p:nvPr>
        </p:nvSpPr>
        <p:spPr>
          <a:xfrm>
            <a:off x="1042353" y="194945"/>
            <a:ext cx="5327650" cy="609600"/>
          </a:xfrm>
        </p:spPr>
        <p:txBody>
          <a:bodyPr/>
          <a:lstStyle/>
          <a:p>
            <a:pPr eaLnBrk="1" hangingPunct="1"/>
            <a:r>
              <a:rPr lang="zh-CN" altLang="zh-CN" sz="3600" b="1" dirty="0">
                <a:solidFill>
                  <a:schemeClr val="tx1"/>
                </a:solidFill>
                <a:latin typeface="黑体" panose="02010609060101010101" pitchFamily="49" charset="-122"/>
                <a:ea typeface="黑体" panose="02010609060101010101" pitchFamily="49" charset="-122"/>
              </a:rPr>
              <a:t>热力学能</a:t>
            </a:r>
            <a:r>
              <a:rPr lang="zh-CN" altLang="zh-CN" sz="3600" b="1" dirty="0" smtClean="0">
                <a:solidFill>
                  <a:schemeClr val="tx1"/>
                </a:solidFill>
                <a:latin typeface="黑体" panose="02010609060101010101" pitchFamily="49" charset="-122"/>
                <a:ea typeface="黑体" panose="02010609060101010101" pitchFamily="49" charset="-122"/>
              </a:rPr>
              <a:t>及</a:t>
            </a:r>
            <a:r>
              <a:rPr lang="zh-CN" altLang="en-US" sz="3600" b="1" dirty="0" smtClean="0">
                <a:solidFill>
                  <a:schemeClr val="tx1"/>
                </a:solidFill>
                <a:latin typeface="黑体" panose="02010609060101010101" pitchFamily="49" charset="-122"/>
                <a:ea typeface="黑体" panose="02010609060101010101" pitchFamily="49" charset="-122"/>
              </a:rPr>
              <a:t>其</a:t>
            </a:r>
            <a:r>
              <a:rPr lang="zh-CN" altLang="zh-CN" sz="3600" b="1" dirty="0" smtClean="0">
                <a:solidFill>
                  <a:schemeClr val="tx1"/>
                </a:solidFill>
                <a:latin typeface="黑体" panose="02010609060101010101" pitchFamily="49" charset="-122"/>
                <a:ea typeface="黑体" panose="02010609060101010101" pitchFamily="49" charset="-122"/>
              </a:rPr>
              <a:t>特点</a:t>
            </a:r>
            <a:endParaRPr lang="zh-CN" altLang="zh-CN" sz="3600" b="1" dirty="0">
              <a:solidFill>
                <a:schemeClr val="tx1"/>
              </a:solidFill>
              <a:latin typeface="黑体" panose="02010609060101010101" pitchFamily="49" charset="-122"/>
              <a:ea typeface="黑体" panose="02010609060101010101" pitchFamily="49" charset="-122"/>
            </a:endParaRPr>
          </a:p>
        </p:txBody>
      </p:sp>
      <p:sp>
        <p:nvSpPr>
          <p:cNvPr id="10243" name="Text Box 3">
            <a:extLst>
              <a:ext uri="{FF2B5EF4-FFF2-40B4-BE49-F238E27FC236}">
                <a16:creationId xmlns:a16="http://schemas.microsoft.com/office/drawing/2014/main" id="{949E75DB-20EC-499A-AE53-8425974F4309}"/>
              </a:ext>
            </a:extLst>
          </p:cNvPr>
          <p:cNvSpPr txBox="1">
            <a:spLocks noChangeArrowheads="1"/>
          </p:cNvSpPr>
          <p:nvPr/>
        </p:nvSpPr>
        <p:spPr bwMode="auto">
          <a:xfrm>
            <a:off x="269874" y="3022600"/>
            <a:ext cx="85693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90000"/>
              </a:lnSpc>
            </a:pPr>
            <a:r>
              <a:rPr lang="zh-CN" altLang="zh-CN" sz="2800">
                <a:latin typeface="黑体" panose="02010609060101010101" pitchFamily="49" charset="-122"/>
              </a:rPr>
              <a:t>（1）是</a:t>
            </a:r>
            <a:r>
              <a:rPr lang="zh-CN" altLang="zh-CN" sz="2800">
                <a:solidFill>
                  <a:srgbClr val="FF3300"/>
                </a:solidFill>
                <a:latin typeface="黑体" panose="02010609060101010101" pitchFamily="49" charset="-122"/>
              </a:rPr>
              <a:t>状态函数</a:t>
            </a:r>
            <a:r>
              <a:rPr lang="zh-CN" altLang="zh-CN" sz="2800">
                <a:latin typeface="黑体" panose="02010609060101010101" pitchFamily="49" charset="-122"/>
              </a:rPr>
              <a:t>，</a:t>
            </a:r>
            <a:r>
              <a:rPr kumimoji="1" lang="zh-CN" altLang="en-US" sz="2800">
                <a:latin typeface="黑体" panose="02010609060101010101" pitchFamily="49" charset="-122"/>
              </a:rPr>
              <a:t>用符号</a:t>
            </a:r>
            <a:r>
              <a:rPr kumimoji="1" lang="en-US" altLang="zh-CN" sz="2800" i="1">
                <a:solidFill>
                  <a:srgbClr val="FF3300"/>
                </a:solidFill>
                <a:latin typeface="Times New Roman" panose="02020603050405020304" pitchFamily="18" charset="0"/>
              </a:rPr>
              <a:t>U</a:t>
            </a:r>
            <a:r>
              <a:rPr kumimoji="1" lang="zh-CN" altLang="en-US" sz="2800">
                <a:latin typeface="黑体" panose="02010609060101010101" pitchFamily="49" charset="-122"/>
              </a:rPr>
              <a:t>表示</a:t>
            </a:r>
            <a:r>
              <a:rPr kumimoji="1" lang="en-US" altLang="zh-CN" sz="2800">
                <a:latin typeface="黑体" panose="02010609060101010101" pitchFamily="49" charset="-122"/>
              </a:rPr>
              <a:t>,</a:t>
            </a:r>
            <a:r>
              <a:rPr kumimoji="1" lang="zh-CN" altLang="en-US" sz="2800">
                <a:latin typeface="黑体" panose="02010609060101010101" pitchFamily="49" charset="-122"/>
              </a:rPr>
              <a:t>单位： </a:t>
            </a:r>
            <a:r>
              <a:rPr kumimoji="1" lang="en-US" altLang="zh-CN" sz="2800">
                <a:latin typeface="黑体" panose="02010609060101010101" pitchFamily="49" charset="-122"/>
              </a:rPr>
              <a:t>,</a:t>
            </a:r>
            <a:r>
              <a:rPr lang="zh-CN" altLang="zh-CN" sz="2800">
                <a:latin typeface="黑体" panose="02010609060101010101" pitchFamily="49" charset="-122"/>
              </a:rPr>
              <a:t>它的变化值决定于始态和终态</a:t>
            </a:r>
            <a:r>
              <a:rPr lang="en-US" altLang="zh-CN" sz="2800">
                <a:latin typeface="黑体" panose="02010609060101010101" pitchFamily="49" charset="-122"/>
              </a:rPr>
              <a:t>,</a:t>
            </a:r>
            <a:r>
              <a:rPr lang="zh-CN" altLang="zh-CN" sz="2800">
                <a:latin typeface="黑体" panose="02010609060101010101" pitchFamily="49" charset="-122"/>
              </a:rPr>
              <a:t>与变化途径无关。</a:t>
            </a:r>
          </a:p>
        </p:txBody>
      </p:sp>
      <p:graphicFrame>
        <p:nvGraphicFramePr>
          <p:cNvPr id="10244" name="Object 4">
            <a:extLst>
              <a:ext uri="{FF2B5EF4-FFF2-40B4-BE49-F238E27FC236}">
                <a16:creationId xmlns:a16="http://schemas.microsoft.com/office/drawing/2014/main" id="{615BFE18-DC9D-4B0E-87D6-6917F43BBDB5}"/>
              </a:ext>
            </a:extLst>
          </p:cNvPr>
          <p:cNvGraphicFramePr>
            <a:graphicFrameLocks noChangeAspect="1"/>
          </p:cNvGraphicFramePr>
          <p:nvPr>
            <p:extLst>
              <p:ext uri="{D42A27DB-BD31-4B8C-83A1-F6EECF244321}">
                <p14:modId xmlns:p14="http://schemas.microsoft.com/office/powerpoint/2010/main" val="2541457057"/>
              </p:ext>
            </p:extLst>
          </p:nvPr>
        </p:nvGraphicFramePr>
        <p:xfrm>
          <a:off x="1381759" y="5597208"/>
          <a:ext cx="5562600" cy="1003300"/>
        </p:xfrm>
        <a:graphic>
          <a:graphicData uri="http://schemas.openxmlformats.org/presentationml/2006/ole">
            <mc:AlternateContent xmlns:mc="http://schemas.openxmlformats.org/markup-compatibility/2006">
              <mc:Choice xmlns:v="urn:schemas-microsoft-com:vml" Requires="v">
                <p:oleObj spid="_x0000_s5300" r:id="rId3" imgW="2183769" imgH="393846" progId="Equation.DSMT4">
                  <p:embed/>
                </p:oleObj>
              </mc:Choice>
              <mc:Fallback>
                <p:oleObj r:id="rId3" imgW="2183769" imgH="393846" progId="Equation.DSMT4">
                  <p:embed/>
                  <p:pic>
                    <p:nvPicPr>
                      <p:cNvPr id="10244" name="Object 4">
                        <a:extLst>
                          <a:ext uri="{FF2B5EF4-FFF2-40B4-BE49-F238E27FC236}">
                            <a16:creationId xmlns:a16="http://schemas.microsoft.com/office/drawing/2014/main" id="{615BFE18-DC9D-4B0E-87D6-6917F43BBD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759" y="5597208"/>
                        <a:ext cx="5562600"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5" name="Text Box 5">
            <a:extLst>
              <a:ext uri="{FF2B5EF4-FFF2-40B4-BE49-F238E27FC236}">
                <a16:creationId xmlns:a16="http://schemas.microsoft.com/office/drawing/2014/main" id="{0A2C656D-FB48-4BA2-BE04-9CC64D58779A}"/>
              </a:ext>
            </a:extLst>
          </p:cNvPr>
          <p:cNvSpPr txBox="1">
            <a:spLocks noChangeArrowheads="1"/>
          </p:cNvSpPr>
          <p:nvPr/>
        </p:nvSpPr>
        <p:spPr bwMode="auto">
          <a:xfrm>
            <a:off x="229234" y="4526598"/>
            <a:ext cx="8258175"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90000"/>
              </a:lnSpc>
            </a:pPr>
            <a:r>
              <a:rPr lang="zh-CN" altLang="zh-CN" sz="2800" dirty="0" smtClean="0">
                <a:latin typeface="隶书" pitchFamily="49" charset="-122"/>
                <a:ea typeface="隶书" pitchFamily="49" charset="-122"/>
              </a:rPr>
              <a:t>（</a:t>
            </a:r>
            <a:r>
              <a:rPr lang="en-US" altLang="zh-CN" sz="2800" dirty="0" smtClean="0">
                <a:latin typeface="黑体" panose="02010609060101010101" pitchFamily="49" charset="-122"/>
              </a:rPr>
              <a:t>3</a:t>
            </a:r>
            <a:r>
              <a:rPr lang="zh-CN" altLang="zh-CN" sz="2800" dirty="0" smtClean="0">
                <a:latin typeface="黑体" panose="02010609060101010101" pitchFamily="49" charset="-122"/>
              </a:rPr>
              <a:t>）</a:t>
            </a:r>
            <a:r>
              <a:rPr lang="zh-CN" altLang="zh-CN" sz="2800" dirty="0">
                <a:latin typeface="黑体" panose="02010609060101010101" pitchFamily="49" charset="-122"/>
              </a:rPr>
              <a:t>其</a:t>
            </a:r>
            <a:r>
              <a:rPr lang="zh-CN" altLang="zh-CN" sz="2800" dirty="0">
                <a:solidFill>
                  <a:srgbClr val="FF3300"/>
                </a:solidFill>
                <a:latin typeface="黑体" panose="02010609060101010101" pitchFamily="49" charset="-122"/>
              </a:rPr>
              <a:t>绝对值不可测量</a:t>
            </a:r>
            <a:r>
              <a:rPr lang="zh-CN" altLang="zh-CN" sz="2800" dirty="0">
                <a:latin typeface="黑体" panose="02010609060101010101" pitchFamily="49" charset="-122"/>
              </a:rPr>
              <a:t>，只能计算它的变化值。</a:t>
            </a:r>
          </a:p>
        </p:txBody>
      </p:sp>
      <p:sp>
        <p:nvSpPr>
          <p:cNvPr id="10246" name="Text Box 6">
            <a:extLst>
              <a:ext uri="{FF2B5EF4-FFF2-40B4-BE49-F238E27FC236}">
                <a16:creationId xmlns:a16="http://schemas.microsoft.com/office/drawing/2014/main" id="{8868921C-ABFA-4B15-91D3-80D57B9B71AF}"/>
              </a:ext>
            </a:extLst>
          </p:cNvPr>
          <p:cNvSpPr txBox="1">
            <a:spLocks noChangeArrowheads="1"/>
          </p:cNvSpPr>
          <p:nvPr/>
        </p:nvSpPr>
        <p:spPr bwMode="auto">
          <a:xfrm>
            <a:off x="229234" y="5165408"/>
            <a:ext cx="8667750"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90000"/>
              </a:lnSpc>
            </a:pPr>
            <a:r>
              <a:rPr lang="zh-CN" altLang="zh-CN" sz="2800" dirty="0" smtClean="0">
                <a:latin typeface="隶书" pitchFamily="49" charset="-122"/>
                <a:ea typeface="隶书" pitchFamily="49" charset="-122"/>
              </a:rPr>
              <a:t>（</a:t>
            </a:r>
            <a:r>
              <a:rPr lang="en-US" altLang="zh-CN" sz="2800" dirty="0" smtClean="0">
                <a:latin typeface="黑体" panose="02010609060101010101" pitchFamily="49" charset="-122"/>
              </a:rPr>
              <a:t>4</a:t>
            </a:r>
            <a:r>
              <a:rPr lang="zh-CN" altLang="zh-CN" sz="2800" dirty="0" smtClean="0">
                <a:latin typeface="黑体" panose="02010609060101010101" pitchFamily="49" charset="-122"/>
              </a:rPr>
              <a:t>）</a:t>
            </a:r>
            <a:r>
              <a:rPr lang="zh-CN" altLang="zh-CN" sz="2800" dirty="0">
                <a:latin typeface="黑体" panose="02010609060101010101" pitchFamily="49" charset="-122"/>
              </a:rPr>
              <a:t>是系统的</a:t>
            </a:r>
            <a:r>
              <a:rPr lang="zh-CN" altLang="zh-CN" sz="2800" dirty="0">
                <a:solidFill>
                  <a:srgbClr val="FF3300"/>
                </a:solidFill>
                <a:latin typeface="黑体" panose="02010609060101010101" pitchFamily="49" charset="-122"/>
              </a:rPr>
              <a:t>广度性质，</a:t>
            </a:r>
            <a:r>
              <a:rPr lang="zh-CN" altLang="zh-CN" sz="2800" dirty="0">
                <a:latin typeface="黑体" panose="02010609060101010101" pitchFamily="49" charset="-122"/>
              </a:rPr>
              <a:t>而摩尔热力学能是强度性质</a:t>
            </a:r>
          </a:p>
        </p:txBody>
      </p:sp>
      <p:sp>
        <p:nvSpPr>
          <p:cNvPr id="10247" name="Text Box 7">
            <a:extLst>
              <a:ext uri="{FF2B5EF4-FFF2-40B4-BE49-F238E27FC236}">
                <a16:creationId xmlns:a16="http://schemas.microsoft.com/office/drawing/2014/main" id="{271AAF5B-80A3-4A46-BA75-DFFC5821509D}"/>
              </a:ext>
            </a:extLst>
          </p:cNvPr>
          <p:cNvSpPr txBox="1">
            <a:spLocks noChangeArrowheads="1"/>
          </p:cNvSpPr>
          <p:nvPr/>
        </p:nvSpPr>
        <p:spPr bwMode="auto">
          <a:xfrm>
            <a:off x="242252" y="3945255"/>
            <a:ext cx="7848600"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fontAlgn="t">
              <a:lnSpc>
                <a:spcPct val="90000"/>
              </a:lnSpc>
            </a:pPr>
            <a:r>
              <a:rPr lang="zh-CN" altLang="zh-CN" sz="2800" dirty="0" smtClean="0">
                <a:latin typeface="隶书" pitchFamily="49" charset="-122"/>
                <a:ea typeface="隶书" pitchFamily="49" charset="-122"/>
              </a:rPr>
              <a:t>（</a:t>
            </a:r>
            <a:r>
              <a:rPr lang="en-US" altLang="zh-CN" sz="2800" dirty="0" smtClean="0">
                <a:latin typeface="隶书" pitchFamily="49" charset="-122"/>
                <a:ea typeface="隶书" pitchFamily="49" charset="-122"/>
              </a:rPr>
              <a:t>2</a:t>
            </a:r>
            <a:r>
              <a:rPr lang="zh-CN" altLang="zh-CN" sz="2800" dirty="0" smtClean="0">
                <a:latin typeface="隶书" pitchFamily="49" charset="-122"/>
                <a:ea typeface="隶书" pitchFamily="49" charset="-122"/>
              </a:rPr>
              <a:t>）</a:t>
            </a:r>
            <a:r>
              <a:rPr lang="zh-CN" altLang="zh-CN" sz="2800" dirty="0">
                <a:latin typeface="黑体" panose="02010609060101010101" pitchFamily="49" charset="-122"/>
              </a:rPr>
              <a:t>热力学能在数学上具有</a:t>
            </a:r>
            <a:r>
              <a:rPr lang="zh-CN" altLang="zh-CN" sz="2800" dirty="0">
                <a:solidFill>
                  <a:srgbClr val="FF3300"/>
                </a:solidFill>
                <a:latin typeface="黑体" panose="02010609060101010101" pitchFamily="49" charset="-122"/>
              </a:rPr>
              <a:t>全微分的性质</a:t>
            </a:r>
          </a:p>
        </p:txBody>
      </p:sp>
      <p:sp>
        <p:nvSpPr>
          <p:cNvPr id="4105" name="Text Box 8">
            <a:extLst>
              <a:ext uri="{FF2B5EF4-FFF2-40B4-BE49-F238E27FC236}">
                <a16:creationId xmlns:a16="http://schemas.microsoft.com/office/drawing/2014/main" id="{B9AF10C3-E670-493D-9A55-6A7B55B2CE86}"/>
              </a:ext>
            </a:extLst>
          </p:cNvPr>
          <p:cNvSpPr txBox="1">
            <a:spLocks noChangeArrowheads="1"/>
          </p:cNvSpPr>
          <p:nvPr/>
        </p:nvSpPr>
        <p:spPr bwMode="auto">
          <a:xfrm>
            <a:off x="233362" y="1341438"/>
            <a:ext cx="8677275" cy="15224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3600">
                <a:solidFill>
                  <a:schemeClr val="tx1"/>
                </a:solidFill>
                <a:latin typeface="Monotype Corsiva" pitchFamily="66" charset="0"/>
                <a:ea typeface="黑体" panose="02010609060101010101" pitchFamily="49" charset="-122"/>
              </a:defRPr>
            </a:lvl1pPr>
            <a:lvl2pPr marL="742950" indent="-285750" eaLnBrk="0" hangingPunct="0">
              <a:defRPr sz="3600">
                <a:solidFill>
                  <a:schemeClr val="tx1"/>
                </a:solidFill>
                <a:latin typeface="Monotype Corsiva" pitchFamily="66" charset="0"/>
                <a:ea typeface="黑体" panose="02010609060101010101" pitchFamily="49" charset="-122"/>
              </a:defRPr>
            </a:lvl2pPr>
            <a:lvl3pPr marL="1143000" indent="-228600" eaLnBrk="0" hangingPunct="0">
              <a:defRPr sz="3600">
                <a:solidFill>
                  <a:schemeClr val="tx1"/>
                </a:solidFill>
                <a:latin typeface="Monotype Corsiva" pitchFamily="66" charset="0"/>
                <a:ea typeface="黑体" panose="02010609060101010101" pitchFamily="49" charset="-122"/>
              </a:defRPr>
            </a:lvl3pPr>
            <a:lvl4pPr marL="1600200" indent="-228600" eaLnBrk="0" hangingPunct="0">
              <a:defRPr sz="3600">
                <a:solidFill>
                  <a:schemeClr val="tx1"/>
                </a:solidFill>
                <a:latin typeface="Monotype Corsiva" pitchFamily="66" charset="0"/>
                <a:ea typeface="黑体" panose="02010609060101010101" pitchFamily="49" charset="-122"/>
              </a:defRPr>
            </a:lvl4pPr>
            <a:lvl5pPr marL="2057400" indent="-228600" eaLnBrk="0" hangingPunct="0">
              <a:defRPr sz="3600">
                <a:solidFill>
                  <a:schemeClr val="tx1"/>
                </a:solidFill>
                <a:latin typeface="Monotype Corsiva" pitchFamily="66" charset="0"/>
                <a:ea typeface="黑体" panose="02010609060101010101" pitchFamily="49" charset="-122"/>
              </a:defRPr>
            </a:lvl5pPr>
            <a:lvl6pPr marL="25146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6pPr>
            <a:lvl7pPr marL="29718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7pPr>
            <a:lvl8pPr marL="34290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8pPr>
            <a:lvl9pPr marL="3886200" indent="-228600" eaLnBrk="0" fontAlgn="base" hangingPunct="0">
              <a:spcBef>
                <a:spcPct val="0"/>
              </a:spcBef>
              <a:spcAft>
                <a:spcPct val="0"/>
              </a:spcAft>
              <a:defRPr sz="3600">
                <a:solidFill>
                  <a:schemeClr val="tx1"/>
                </a:solidFill>
                <a:latin typeface="Monotype Corsiva" pitchFamily="66" charset="0"/>
                <a:ea typeface="黑体" panose="02010609060101010101" pitchFamily="49" charset="-122"/>
              </a:defRPr>
            </a:lvl9pPr>
          </a:lstStyle>
          <a:p>
            <a:pPr eaLnBrk="1" fontAlgn="t" hangingPunct="1"/>
            <a:r>
              <a:rPr lang="zh-CN" altLang="zh-CN" sz="2800" dirty="0">
                <a:latin typeface="黑体" panose="02010609060101010101" pitchFamily="49" charset="-122"/>
              </a:rPr>
              <a:t>    </a:t>
            </a:r>
            <a:r>
              <a:rPr lang="zh-CN" altLang="zh-CN" sz="2400" dirty="0">
                <a:solidFill>
                  <a:srgbClr val="FF3300"/>
                </a:solidFill>
                <a:latin typeface="黑体" panose="02010609060101010101" pitchFamily="49" charset="-122"/>
              </a:rPr>
              <a:t>热力学能</a:t>
            </a:r>
            <a:r>
              <a:rPr lang="zh-CN" altLang="zh-CN" sz="2400" dirty="0">
                <a:latin typeface="黑体" panose="02010609060101010101" pitchFamily="49" charset="-122"/>
              </a:rPr>
              <a:t>（</a:t>
            </a:r>
            <a:r>
              <a:rPr lang="zh-CN" altLang="zh-CN" sz="2400" dirty="0">
                <a:latin typeface="Times New Roman" panose="02020603050405020304" pitchFamily="18" charset="0"/>
              </a:rPr>
              <a:t>thermodynamic  energy</a:t>
            </a:r>
            <a:r>
              <a:rPr lang="zh-CN" altLang="zh-CN" sz="2400" dirty="0">
                <a:latin typeface="黑体" panose="02010609060101010101" pitchFamily="49" charset="-122"/>
              </a:rPr>
              <a:t>）以前称为</a:t>
            </a:r>
            <a:r>
              <a:rPr lang="zh-CN" altLang="zh-CN" sz="2400" dirty="0">
                <a:solidFill>
                  <a:srgbClr val="0000FF"/>
                </a:solidFill>
                <a:latin typeface="黑体" panose="02010609060101010101" pitchFamily="49" charset="-122"/>
              </a:rPr>
              <a:t>内能</a:t>
            </a:r>
            <a:r>
              <a:rPr lang="zh-CN" altLang="zh-CN" sz="2400" dirty="0">
                <a:latin typeface="黑体" panose="02010609060101010101" pitchFamily="49" charset="-122"/>
              </a:rPr>
              <a:t>（</a:t>
            </a:r>
            <a:r>
              <a:rPr lang="zh-CN" altLang="zh-CN" sz="2400" dirty="0">
                <a:latin typeface="Times New Roman" panose="02020603050405020304" pitchFamily="18" charset="0"/>
              </a:rPr>
              <a:t>internal energy</a:t>
            </a:r>
            <a:r>
              <a:rPr lang="zh-CN" altLang="zh-CN" sz="2400" dirty="0">
                <a:latin typeface="黑体" panose="02010609060101010101" pitchFamily="49" charset="-122"/>
              </a:rPr>
              <a:t>）,它是指体系内部能量的总和，包括</a:t>
            </a:r>
            <a:r>
              <a:rPr lang="zh-CN" altLang="zh-CN" sz="2400" dirty="0">
                <a:solidFill>
                  <a:srgbClr val="008000"/>
                </a:solidFill>
                <a:latin typeface="黑体" panose="02010609060101010101" pitchFamily="49" charset="-122"/>
              </a:rPr>
              <a:t>分子运动的平动能</a:t>
            </a:r>
            <a:r>
              <a:rPr lang="zh-CN" altLang="zh-CN" sz="2400" dirty="0">
                <a:latin typeface="黑体" panose="02010609060101010101" pitchFamily="49" charset="-122"/>
              </a:rPr>
              <a:t>、</a:t>
            </a:r>
            <a:r>
              <a:rPr lang="zh-CN" altLang="zh-CN" sz="2400" dirty="0">
                <a:solidFill>
                  <a:srgbClr val="008000"/>
                </a:solidFill>
                <a:latin typeface="黑体" panose="02010609060101010101" pitchFamily="49" charset="-122"/>
              </a:rPr>
              <a:t>分子内的转动能、振动能、电子能、核能以及各种粒子之间的相互作用位能</a:t>
            </a:r>
            <a:r>
              <a:rPr lang="zh-CN" altLang="zh-CN" sz="2400" b="1" dirty="0">
                <a:solidFill>
                  <a:srgbClr val="008000"/>
                </a:solidFill>
                <a:latin typeface="Times New Roman" panose="02020603050405020304" pitchFamily="18" charset="0"/>
              </a:rPr>
              <a:t>……</a:t>
            </a:r>
            <a:r>
              <a:rPr lang="zh-CN" altLang="zh-CN" sz="2400" dirty="0">
                <a:solidFill>
                  <a:srgbClr val="008000"/>
                </a:solidFill>
                <a:latin typeface="黑体" panose="02010609060101010101" pitchFamily="49" charset="-122"/>
              </a:rPr>
              <a:t>等</a:t>
            </a:r>
            <a:r>
              <a:rPr lang="zh-CN" altLang="zh-CN" sz="2400" dirty="0">
                <a:latin typeface="黑体" panose="02010609060101010101" pitchFamily="49" charset="-122"/>
              </a:rPr>
              <a:t>。</a:t>
            </a:r>
          </a:p>
        </p:txBody>
      </p:sp>
      <p:graphicFrame>
        <p:nvGraphicFramePr>
          <p:cNvPr id="4099" name="Object 9">
            <a:extLst>
              <a:ext uri="{FF2B5EF4-FFF2-40B4-BE49-F238E27FC236}">
                <a16:creationId xmlns:a16="http://schemas.microsoft.com/office/drawing/2014/main" id="{0E644DD1-01B5-4CC8-8939-760543D6B3FB}"/>
              </a:ext>
            </a:extLst>
          </p:cNvPr>
          <p:cNvGraphicFramePr>
            <a:graphicFrameLocks noChangeAspect="1"/>
          </p:cNvGraphicFramePr>
          <p:nvPr>
            <p:extLst>
              <p:ext uri="{D42A27DB-BD31-4B8C-83A1-F6EECF244321}">
                <p14:modId xmlns:p14="http://schemas.microsoft.com/office/powerpoint/2010/main" val="4063888242"/>
              </p:ext>
            </p:extLst>
          </p:nvPr>
        </p:nvGraphicFramePr>
        <p:xfrm>
          <a:off x="6496049" y="2965450"/>
          <a:ext cx="307975" cy="492125"/>
        </p:xfrm>
        <a:graphic>
          <a:graphicData uri="http://schemas.openxmlformats.org/presentationml/2006/ole">
            <mc:AlternateContent xmlns:mc="http://schemas.openxmlformats.org/markup-compatibility/2006">
              <mc:Choice xmlns:v="urn:schemas-microsoft-com:vml" Requires="v">
                <p:oleObj spid="_x0000_s5301" name="Equation" r:id="rId5" imgW="126720" imgH="203040" progId="Equation.DSMT4">
                  <p:embed/>
                </p:oleObj>
              </mc:Choice>
              <mc:Fallback>
                <p:oleObj name="Equation" r:id="rId5" imgW="126720" imgH="203040" progId="Equation.DSMT4">
                  <p:embed/>
                  <p:pic>
                    <p:nvPicPr>
                      <p:cNvPr id="4099" name="Object 9">
                        <a:extLst>
                          <a:ext uri="{FF2B5EF4-FFF2-40B4-BE49-F238E27FC236}">
                            <a16:creationId xmlns:a16="http://schemas.microsoft.com/office/drawing/2014/main" id="{0E644DD1-01B5-4CC8-8939-760543D6B3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6049" y="2965450"/>
                        <a:ext cx="3079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left)">
                                      <p:cBhvr>
                                        <p:cTn id="7" dur="500"/>
                                        <p:tgtEl>
                                          <p:spTgt spid="10243"/>
                                        </p:tgtEl>
                                      </p:cBhvr>
                                    </p:animEffect>
                                  </p:childTnLst>
                                </p:cTn>
                              </p:par>
                              <p:par>
                                <p:cTn id="8" presetID="22" presetClass="entr" presetSubtype="4"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wipe(down)">
                                      <p:cBhvr>
                                        <p:cTn id="10" dur="5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left)">
                                      <p:cBhvr>
                                        <p:cTn id="15" dur="500"/>
                                        <p:tgtEl>
                                          <p:spTgt spid="102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245"/>
                                        </p:tgtEl>
                                        <p:attrNameLst>
                                          <p:attrName>style.visibility</p:attrName>
                                        </p:attrNameLst>
                                      </p:cBhvr>
                                      <p:to>
                                        <p:strVal val="visible"/>
                                      </p:to>
                                    </p:set>
                                    <p:animEffect transition="in" filter="wipe(left)">
                                      <p:cBhvr>
                                        <p:cTn id="20" dur="500"/>
                                        <p:tgtEl>
                                          <p:spTgt spid="1024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246"/>
                                        </p:tgtEl>
                                        <p:attrNameLst>
                                          <p:attrName>style.visibility</p:attrName>
                                        </p:attrNameLst>
                                      </p:cBhvr>
                                      <p:to>
                                        <p:strVal val="visible"/>
                                      </p:to>
                                    </p:set>
                                    <p:animEffect transition="in" filter="wipe(left)">
                                      <p:cBhvr>
                                        <p:cTn id="25" dur="500"/>
                                        <p:tgtEl>
                                          <p:spTgt spid="10246"/>
                                        </p:tgtEl>
                                      </p:cBhvr>
                                    </p:animEffect>
                                  </p:childTnLst>
                                </p:cTn>
                              </p:par>
                              <p:par>
                                <p:cTn id="26" presetID="22" presetClass="entr" presetSubtype="8" fill="hold" nodeType="withEffect">
                                  <p:stCondLst>
                                    <p:cond delay="0"/>
                                  </p:stCondLst>
                                  <p:childTnLst>
                                    <p:set>
                                      <p:cBhvr>
                                        <p:cTn id="27" dur="1" fill="hold">
                                          <p:stCondLst>
                                            <p:cond delay="0"/>
                                          </p:stCondLst>
                                        </p:cTn>
                                        <p:tgtEl>
                                          <p:spTgt spid="10244"/>
                                        </p:tgtEl>
                                        <p:attrNameLst>
                                          <p:attrName>style.visibility</p:attrName>
                                        </p:attrNameLst>
                                      </p:cBhvr>
                                      <p:to>
                                        <p:strVal val="visible"/>
                                      </p:to>
                                    </p:set>
                                    <p:animEffect transition="in" filter="wipe(left)">
                                      <p:cBhvr>
                                        <p:cTn id="28"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5" grpId="0" autoUpdateAnimBg="0"/>
      <p:bldP spid="10246" grpId="0" autoUpdateAnimBg="0"/>
      <p:bldP spid="10247" grpId="0" autoUpdateAnimBg="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1730</TotalTime>
  <Words>6550</Words>
  <Application>Microsoft Office PowerPoint</Application>
  <PresentationFormat>全屏显示(4:3)</PresentationFormat>
  <Paragraphs>688</Paragraphs>
  <Slides>75</Slides>
  <Notes>1</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4</vt:i4>
      </vt:variant>
      <vt:variant>
        <vt:lpstr>幻灯片标题</vt:lpstr>
      </vt:variant>
      <vt:variant>
        <vt:i4>75</vt:i4>
      </vt:variant>
    </vt:vector>
  </HeadingPairs>
  <TitlesOfParts>
    <vt:vector size="98" baseType="lpstr">
      <vt:lpstr>Monotype Sorts</vt:lpstr>
      <vt:lpstr>等线</vt:lpstr>
      <vt:lpstr>等线 Light</vt:lpstr>
      <vt:lpstr>黑体</vt:lpstr>
      <vt:lpstr>华文中宋</vt:lpstr>
      <vt:lpstr>楷体</vt:lpstr>
      <vt:lpstr>楷体_GB2312</vt:lpstr>
      <vt:lpstr>隶书</vt:lpstr>
      <vt:lpstr>宋体</vt:lpstr>
      <vt:lpstr>Arial</vt:lpstr>
      <vt:lpstr>Calibri</vt:lpstr>
      <vt:lpstr>Calibri Light</vt:lpstr>
      <vt:lpstr>Cambria Math</vt:lpstr>
      <vt:lpstr>Monotype Corsiva</vt:lpstr>
      <vt:lpstr>Simplified Arabic</vt:lpstr>
      <vt:lpstr>Symbol</vt:lpstr>
      <vt:lpstr>Times New Roman</vt:lpstr>
      <vt:lpstr>Wingdings</vt:lpstr>
      <vt:lpstr>Office 主题​​</vt:lpstr>
      <vt:lpstr>Equation.DSMT4</vt:lpstr>
      <vt:lpstr>Equation</vt:lpstr>
      <vt:lpstr>Bitmap Image</vt:lpstr>
      <vt:lpstr>Equation.3</vt:lpstr>
      <vt:lpstr>PowerPoint 演示文稿</vt:lpstr>
      <vt:lpstr>PowerPoint 演示文稿</vt:lpstr>
      <vt:lpstr>热平衡与热力学第零定律</vt:lpstr>
      <vt:lpstr>热平衡与热力学第零定律</vt:lpstr>
      <vt:lpstr>热力学研究的基本内容</vt:lpstr>
      <vt:lpstr>PowerPoint 演示文稿</vt:lpstr>
      <vt:lpstr>热功当量</vt:lpstr>
      <vt:lpstr>能量守恒定律</vt:lpstr>
      <vt:lpstr>热力学能及其特点</vt:lpstr>
      <vt:lpstr>PowerPoint 演示文稿</vt:lpstr>
      <vt:lpstr>PowerPoint 演示文稿</vt:lpstr>
      <vt:lpstr>热力学第一定律(数学表述)</vt:lpstr>
      <vt:lpstr>思考：关于热力学第一定律的讨论</vt:lpstr>
      <vt:lpstr> 5. (1)如果一个系统从环境吸收了40 J的热，而系统的热力学能却增加了200 J, 问系统从环境得了多少功？  (2)如果该系统在膨胀过程中对环境做了10 KJ的功，同时收了28 KJ的热，求系统的热力学能变化值。</vt:lpstr>
      <vt:lpstr>PowerPoint 演示文稿</vt:lpstr>
      <vt:lpstr>    功与过程</vt:lpstr>
      <vt:lpstr>    功与过程</vt:lpstr>
      <vt:lpstr>    功与过程</vt:lpstr>
      <vt:lpstr>    功与过程</vt:lpstr>
      <vt:lpstr>    功与过程</vt:lpstr>
      <vt:lpstr>    功与过程</vt:lpstr>
      <vt:lpstr>PowerPoint 演示文稿</vt:lpstr>
      <vt:lpstr>分析各种过程的膨胀功,结论?</vt:lpstr>
      <vt:lpstr>    功与过程</vt:lpstr>
      <vt:lpstr>PowerPoint 演示文稿</vt:lpstr>
      <vt:lpstr>    功与过程</vt:lpstr>
      <vt:lpstr>PowerPoint 演示文稿</vt:lpstr>
      <vt:lpstr>       例题  </vt:lpstr>
      <vt:lpstr>       例题  </vt:lpstr>
      <vt:lpstr>       例题  </vt:lpstr>
      <vt:lpstr>       例题  </vt:lpstr>
      <vt:lpstr>       例题  </vt:lpstr>
      <vt:lpstr>PowerPoint 演示文稿</vt:lpstr>
      <vt:lpstr>准静态过程（quasistatic process）</vt:lpstr>
      <vt:lpstr>准静态过程（quasistatic process）</vt:lpstr>
      <vt:lpstr>可逆过程（reversible process）</vt:lpstr>
      <vt:lpstr>可逆过程（reversible process）</vt:lpstr>
      <vt:lpstr>可逆过程</vt:lpstr>
      <vt:lpstr>思考：如何计算不同过程的膨胀功？</vt:lpstr>
      <vt:lpstr>体积功计算例题 ——等温等压相变过程</vt:lpstr>
      <vt:lpstr>体积功计算例题 ——化学反应过程</vt:lpstr>
      <vt:lpstr>PowerPoint 演示文稿</vt:lpstr>
      <vt:lpstr>  等容热</vt:lpstr>
      <vt:lpstr>   等压热</vt:lpstr>
      <vt:lpstr>   等压热</vt:lpstr>
      <vt:lpstr> 焓 （enthalpy）</vt:lpstr>
      <vt:lpstr>思考:△U与△H的关系?</vt:lpstr>
      <vt:lpstr>PowerPoint 演示文稿</vt:lpstr>
      <vt:lpstr>PowerPoint 演示文稿</vt:lpstr>
      <vt:lpstr>热与热容</vt:lpstr>
      <vt:lpstr> 热容 （heat capacity）</vt:lpstr>
      <vt:lpstr> 热容 （heat capacity）</vt:lpstr>
      <vt:lpstr> 热容 （heat capacity）</vt:lpstr>
      <vt:lpstr>PowerPoint 演示文稿</vt:lpstr>
      <vt:lpstr>PowerPoint 演示文稿</vt:lpstr>
      <vt:lpstr>热力学一定律计算例题</vt:lpstr>
      <vt:lpstr>PowerPoint 演示文稿</vt:lpstr>
      <vt:lpstr>PowerPoint 演示文稿</vt:lpstr>
      <vt:lpstr>PowerPoint 演示文稿</vt:lpstr>
      <vt:lpstr>热力学一定律计算例题</vt:lpstr>
      <vt:lpstr>热力学一定律计算例题</vt:lpstr>
      <vt:lpstr>  相变热与计算</vt:lpstr>
      <vt:lpstr>   相变热</vt:lpstr>
      <vt:lpstr>热力学一定律计算例题</vt:lpstr>
      <vt:lpstr>热力学一定律计算例题</vt:lpstr>
      <vt:lpstr>热力学一定律计算例题</vt:lpstr>
      <vt:lpstr>热力学一定律计算例题</vt:lpstr>
      <vt:lpstr>PowerPoint 演示文稿</vt:lpstr>
      <vt:lpstr>PowerPoint 演示文稿</vt:lpstr>
      <vt:lpstr>PowerPoint 演示文稿</vt:lpstr>
      <vt:lpstr>如何计算不同过程的热？</vt:lpstr>
      <vt:lpstr>如何计算不同过程的热？</vt:lpstr>
      <vt:lpstr>例：不可逆相变过程</vt:lpstr>
      <vt:lpstr>例:化学反应热的计算</vt:lpstr>
      <vt:lpstr> 完成第二章课后习题： 5 、 6、 9、 10、 14。  作业要求：一张A4纸，手写答案后拍照，转换成PDF格式，在砺儒云上提交作业。  作业提交时间：3月13日~3月18日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hongxujia</dc:creator>
  <cp:lastModifiedBy>Yuepeng Cai</cp:lastModifiedBy>
  <cp:revision>96</cp:revision>
  <dcterms:created xsi:type="dcterms:W3CDTF">2020-02-25T12:17:11Z</dcterms:created>
  <dcterms:modified xsi:type="dcterms:W3CDTF">2020-03-12T11:04:13Z</dcterms:modified>
</cp:coreProperties>
</file>