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4.bin" ContentType="application/vnd.openxmlformats-officedocument.oleObject"/>
  <Override PartName="/ppt/notesSlides/notesSlide9.xml" ContentType="application/vnd.openxmlformats-officedocument.presentationml.notesSlide+xml"/>
  <Override PartName="/ppt/embeddings/oleObject5.bin" ContentType="application/vnd.openxmlformats-officedocument.oleObject"/>
  <Override PartName="/ppt/notesSlides/notesSlide10.xml" ContentType="application/vnd.openxmlformats-officedocument.presentationml.notesSlide+xml"/>
  <Override PartName="/ppt/embeddings/oleObject6.bin" ContentType="application/vnd.openxmlformats-officedocument.oleObject"/>
  <Override PartName="/ppt/notesSlides/notesSlide11.xml" ContentType="application/vnd.openxmlformats-officedocument.presentationml.notesSlide+xml"/>
  <Override PartName="/ppt/embeddings/oleObject7.bin" ContentType="application/vnd.openxmlformats-officedocument.oleObject"/>
  <Override PartName="/ppt/notesSlides/notesSlide12.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3.xml" ContentType="application/vnd.openxmlformats-officedocument.presentationml.notesSlide+xml"/>
  <Override PartName="/ppt/embeddings/oleObject10.bin" ContentType="application/vnd.openxmlformats-officedocument.oleObject"/>
  <Override PartName="/ppt/notesSlides/notesSlide14.xml" ContentType="application/vnd.openxmlformats-officedocument.presentationml.notesSlide+xml"/>
  <Override PartName="/ppt/embeddings/oleObject1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1"/>
  </p:notesMasterIdLst>
  <p:sldIdLst>
    <p:sldId id="257" r:id="rId2"/>
    <p:sldId id="258" r:id="rId3"/>
    <p:sldId id="259" r:id="rId4"/>
    <p:sldId id="397" r:id="rId5"/>
    <p:sldId id="399" r:id="rId6"/>
    <p:sldId id="263" r:id="rId7"/>
    <p:sldId id="264" r:id="rId8"/>
    <p:sldId id="398" r:id="rId9"/>
    <p:sldId id="272" r:id="rId10"/>
    <p:sldId id="283" r:id="rId11"/>
    <p:sldId id="284" r:id="rId12"/>
    <p:sldId id="289" r:id="rId13"/>
    <p:sldId id="290" r:id="rId14"/>
    <p:sldId id="297" r:id="rId15"/>
    <p:sldId id="299" r:id="rId16"/>
    <p:sldId id="302" r:id="rId17"/>
    <p:sldId id="303" r:id="rId18"/>
    <p:sldId id="305" r:id="rId19"/>
    <p:sldId id="308" r:id="rId20"/>
    <p:sldId id="311" r:id="rId21"/>
    <p:sldId id="313" r:id="rId22"/>
    <p:sldId id="315" r:id="rId23"/>
    <p:sldId id="316" r:id="rId24"/>
    <p:sldId id="318" r:id="rId25"/>
    <p:sldId id="319" r:id="rId26"/>
    <p:sldId id="320" r:id="rId27"/>
    <p:sldId id="324" r:id="rId28"/>
    <p:sldId id="325" r:id="rId29"/>
    <p:sldId id="333" r:id="rId30"/>
    <p:sldId id="347" r:id="rId31"/>
    <p:sldId id="358" r:id="rId32"/>
    <p:sldId id="392" r:id="rId33"/>
    <p:sldId id="365" r:id="rId34"/>
    <p:sldId id="368" r:id="rId35"/>
    <p:sldId id="369" r:id="rId36"/>
    <p:sldId id="371" r:id="rId37"/>
    <p:sldId id="372" r:id="rId38"/>
    <p:sldId id="378" r:id="rId39"/>
    <p:sldId id="379" r:id="rId40"/>
    <p:sldId id="400" r:id="rId41"/>
    <p:sldId id="402" r:id="rId42"/>
    <p:sldId id="403" r:id="rId43"/>
    <p:sldId id="404" r:id="rId44"/>
    <p:sldId id="388" r:id="rId45"/>
    <p:sldId id="389" r:id="rId46"/>
    <p:sldId id="393" r:id="rId47"/>
    <p:sldId id="394" r:id="rId48"/>
    <p:sldId id="395" r:id="rId49"/>
    <p:sldId id="396" r:id="rId50"/>
    <p:sldId id="405" r:id="rId51"/>
    <p:sldId id="406" r:id="rId52"/>
    <p:sldId id="407" r:id="rId53"/>
    <p:sldId id="408" r:id="rId54"/>
    <p:sldId id="409" r:id="rId55"/>
    <p:sldId id="410" r:id="rId56"/>
    <p:sldId id="411" r:id="rId57"/>
    <p:sldId id="412" r:id="rId58"/>
    <p:sldId id="413" r:id="rId59"/>
    <p:sldId id="401" r:id="rId60"/>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6404" autoAdjust="0"/>
  </p:normalViewPr>
  <p:slideViewPr>
    <p:cSldViewPr>
      <p:cViewPr varScale="1">
        <p:scale>
          <a:sx n="108" d="100"/>
          <a:sy n="108" d="100"/>
        </p:scale>
        <p:origin x="16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ea typeface="宋体" charset="-122"/>
              </a:defRPr>
            </a:lvl1pPr>
          </a:lstStyle>
          <a:p>
            <a:pPr>
              <a:defRPr/>
            </a:pPr>
            <a:endParaRPr lang="en-US" altLang="zh-CN"/>
          </a:p>
        </p:txBody>
      </p:sp>
      <p:sp>
        <p:nvSpPr>
          <p:cNvPr id="333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ea typeface="宋体" charset="-122"/>
              </a:defRPr>
            </a:lvl1pPr>
          </a:lstStyle>
          <a:p>
            <a:pPr>
              <a:defRPr/>
            </a:pPr>
            <a:endParaRPr lang="en-US" altLang="zh-CN"/>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3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33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ea typeface="宋体" charset="-122"/>
              </a:defRPr>
            </a:lvl1pPr>
          </a:lstStyle>
          <a:p>
            <a:pPr>
              <a:defRPr/>
            </a:pPr>
            <a:endParaRPr lang="en-US" altLang="zh-CN"/>
          </a:p>
        </p:txBody>
      </p:sp>
      <p:sp>
        <p:nvSpPr>
          <p:cNvPr id="333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9750F285-6804-4E0F-9F16-D50F53EFCA3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A0FEDBF-F3EC-4977-9CAA-26B187EB0B13}" type="slidenum">
              <a:rPr lang="en-US" altLang="zh-CN" smtClean="0"/>
              <a:pPr>
                <a:spcBef>
                  <a:spcPct val="0"/>
                </a:spcBef>
              </a:pPr>
              <a:t>2</a:t>
            </a:fld>
            <a:endParaRPr lang="en-US" altLang="zh-CN"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如公用电话交换网</a:t>
            </a:r>
            <a:r>
              <a:rPr lang="en-US" altLang="zh-CN" b="1" smtClean="0">
                <a:ea typeface="宋体" panose="02010600030101010101" pitchFamily="2" charset="-122"/>
              </a:rPr>
              <a:t>(PSTN)</a:t>
            </a:r>
            <a:r>
              <a:rPr lang="zh-CN" altLang="en-US" b="1" smtClean="0">
                <a:ea typeface="宋体" panose="02010600030101010101" pitchFamily="2" charset="-122"/>
              </a:rPr>
              <a:t>、用户电报网、</a:t>
            </a:r>
            <a:r>
              <a:rPr lang="en-US" altLang="zh-CN" b="1" smtClean="0">
                <a:ea typeface="宋体" panose="02010600030101010101" pitchFamily="2" charset="-122"/>
              </a:rPr>
              <a:t>CATV</a:t>
            </a:r>
            <a:r>
              <a:rPr lang="zh-CN" altLang="en-US" b="1" smtClean="0">
                <a:ea typeface="宋体" panose="02010600030101010101" pitchFamily="2" charset="-122"/>
              </a:rPr>
              <a:t>网、分组交换公用数据网</a:t>
            </a:r>
            <a:r>
              <a:rPr lang="en-US" altLang="zh-CN" b="1" smtClean="0">
                <a:ea typeface="宋体" panose="02010600030101010101" pitchFamily="2" charset="-122"/>
              </a:rPr>
              <a:t>(PSPDN)</a:t>
            </a:r>
            <a:r>
              <a:rPr lang="zh-CN" altLang="en-US" b="1" smtClean="0">
                <a:ea typeface="宋体" panose="02010600030101010101" pitchFamily="2" charset="-122"/>
              </a:rPr>
              <a:t>、专用数据网等，即对每一种应用业务存在一种相应的网络进行传输与交换。网络在</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9A3E577-7EEE-451F-8E4D-DBF02E29C5CC}" type="slidenum">
              <a:rPr lang="en-US" altLang="zh-CN" smtClean="0"/>
              <a:pPr>
                <a:spcBef>
                  <a:spcPct val="0"/>
                </a:spcBef>
              </a:pPr>
              <a:t>18</a:t>
            </a:fld>
            <a:endParaRPr lang="en-US" altLang="zh-CN"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也就是说，每个</a:t>
            </a:r>
            <a:r>
              <a:rPr lang="en-US" altLang="zh-CN" b="1" smtClean="0">
                <a:ea typeface="宋体" panose="02010600030101010101" pitchFamily="2" charset="-122"/>
              </a:rPr>
              <a:t>VPI/VCI</a:t>
            </a:r>
            <a:r>
              <a:rPr lang="zh-CN" altLang="en-US" b="1" smtClean="0">
                <a:ea typeface="宋体" panose="02010600030101010101" pitchFamily="2" charset="-122"/>
              </a:rPr>
              <a:t>的作用范围只局限在链路级，交换机</a:t>
            </a:r>
            <a:r>
              <a:rPr lang="en-US" altLang="zh-CN" b="1" smtClean="0">
                <a:ea typeface="宋体" panose="02010600030101010101" pitchFamily="2" charset="-122"/>
              </a:rPr>
              <a:t>1</a:t>
            </a:r>
            <a:r>
              <a:rPr lang="zh-CN" altLang="en-US" b="1" smtClean="0">
                <a:ea typeface="宋体" panose="02010600030101010101" pitchFamily="2" charset="-122"/>
              </a:rPr>
              <a:t>的</a:t>
            </a:r>
            <a:r>
              <a:rPr lang="en-US" altLang="zh-CN" b="1" smtClean="0">
                <a:ea typeface="宋体" panose="02010600030101010101" pitchFamily="2" charset="-122"/>
              </a:rPr>
              <a:t>3</a:t>
            </a:r>
            <a:r>
              <a:rPr lang="zh-CN" altLang="en-US" b="1" smtClean="0">
                <a:ea typeface="宋体" panose="02010600030101010101" pitchFamily="2" charset="-122"/>
              </a:rPr>
              <a:t>端口和交换机</a:t>
            </a:r>
            <a:r>
              <a:rPr lang="en-US" altLang="zh-CN" b="1" smtClean="0">
                <a:ea typeface="宋体" panose="02010600030101010101" pitchFamily="2" charset="-122"/>
              </a:rPr>
              <a:t>2</a:t>
            </a:r>
            <a:r>
              <a:rPr lang="zh-CN" altLang="en-US" b="1" smtClean="0">
                <a:ea typeface="宋体" panose="02010600030101010101" pitchFamily="2" charset="-122"/>
              </a:rPr>
              <a:t>的</a:t>
            </a:r>
            <a:r>
              <a:rPr lang="en-US" altLang="zh-CN" b="1" smtClean="0">
                <a:ea typeface="宋体" panose="02010600030101010101" pitchFamily="2" charset="-122"/>
              </a:rPr>
              <a:t>2</a:t>
            </a:r>
            <a:r>
              <a:rPr lang="zh-CN" altLang="en-US" b="1" smtClean="0">
                <a:ea typeface="宋体" panose="02010600030101010101" pitchFamily="2" charset="-122"/>
              </a:rPr>
              <a:t>端口之间有一条传输线路，交换机</a:t>
            </a:r>
            <a:r>
              <a:rPr lang="en-US" altLang="zh-CN" b="1" smtClean="0">
                <a:ea typeface="宋体" panose="02010600030101010101" pitchFamily="2" charset="-122"/>
              </a:rPr>
              <a:t>2</a:t>
            </a:r>
            <a:r>
              <a:rPr lang="zh-CN" altLang="en-US" b="1" smtClean="0">
                <a:ea typeface="宋体" panose="02010600030101010101" pitchFamily="2" charset="-122"/>
              </a:rPr>
              <a:t>的</a:t>
            </a:r>
            <a:r>
              <a:rPr lang="en-US" altLang="zh-CN" b="1" smtClean="0">
                <a:ea typeface="宋体" panose="02010600030101010101" pitchFamily="2" charset="-122"/>
              </a:rPr>
              <a:t>4</a:t>
            </a:r>
            <a:r>
              <a:rPr lang="zh-CN" altLang="en-US" b="1" smtClean="0">
                <a:ea typeface="宋体" panose="02010600030101010101" pitchFamily="2" charset="-122"/>
              </a:rPr>
              <a:t>端口连接交换机</a:t>
            </a:r>
            <a:r>
              <a:rPr lang="en-US" altLang="zh-CN" b="1" smtClean="0">
                <a:ea typeface="宋体" panose="02010600030101010101" pitchFamily="2" charset="-122"/>
              </a:rPr>
              <a:t>3</a:t>
            </a:r>
            <a:r>
              <a:rPr lang="zh-CN" altLang="en-US" b="1" smtClean="0">
                <a:ea typeface="宋体" panose="02010600030101010101" pitchFamily="2" charset="-122"/>
              </a:rPr>
              <a:t>的</a:t>
            </a:r>
            <a:r>
              <a:rPr lang="en-US" altLang="zh-CN" b="1" smtClean="0">
                <a:ea typeface="宋体" panose="02010600030101010101" pitchFamily="2" charset="-122"/>
              </a:rPr>
              <a:t>1</a:t>
            </a:r>
            <a:r>
              <a:rPr lang="zh-CN" altLang="en-US" b="1" smtClean="0">
                <a:ea typeface="宋体" panose="02010600030101010101" pitchFamily="2" charset="-122"/>
              </a:rPr>
              <a:t>端口。发端用户使用</a:t>
            </a:r>
            <a:r>
              <a:rPr lang="en-US" altLang="zh-CN" b="1" smtClean="0">
                <a:ea typeface="宋体" panose="02010600030101010101" pitchFamily="2" charset="-122"/>
              </a:rPr>
              <a:t>VPI1/VCI6</a:t>
            </a:r>
            <a:r>
              <a:rPr lang="zh-CN" altLang="en-US" b="1" smtClean="0">
                <a:ea typeface="宋体" panose="02010600030101010101" pitchFamily="2" charset="-122"/>
              </a:rPr>
              <a:t>接入交换机</a:t>
            </a:r>
            <a:r>
              <a:rPr lang="en-US" altLang="zh-CN" b="1" smtClean="0">
                <a:ea typeface="宋体" panose="02010600030101010101" pitchFamily="2" charset="-122"/>
              </a:rPr>
              <a:t>1</a:t>
            </a:r>
            <a:r>
              <a:rPr lang="zh-CN" altLang="en-US" b="1" smtClean="0">
                <a:ea typeface="宋体" panose="02010600030101010101" pitchFamily="2" charset="-122"/>
              </a:rPr>
              <a:t>；交换机</a:t>
            </a:r>
            <a:r>
              <a:rPr lang="en-US" altLang="zh-CN" b="1" smtClean="0">
                <a:ea typeface="宋体" panose="02010600030101010101" pitchFamily="2" charset="-122"/>
              </a:rPr>
              <a:t>1</a:t>
            </a:r>
            <a:r>
              <a:rPr lang="zh-CN" altLang="en-US" b="1" smtClean="0">
                <a:ea typeface="宋体" panose="02010600030101010101" pitchFamily="2" charset="-122"/>
              </a:rPr>
              <a:t>将输入</a:t>
            </a:r>
            <a:r>
              <a:rPr lang="en-US" altLang="zh-CN" b="1" smtClean="0">
                <a:ea typeface="宋体" panose="02010600030101010101" pitchFamily="2" charset="-122"/>
              </a:rPr>
              <a:t>VPI1/VCI6</a:t>
            </a:r>
            <a:r>
              <a:rPr lang="zh-CN" altLang="en-US" b="1" smtClean="0">
                <a:ea typeface="宋体" panose="02010600030101010101" pitchFamily="2" charset="-122"/>
              </a:rPr>
              <a:t>转换为输出</a:t>
            </a:r>
            <a:r>
              <a:rPr lang="en-US" altLang="zh-CN" b="1" smtClean="0">
                <a:ea typeface="宋体" panose="02010600030101010101" pitchFamily="2" charset="-122"/>
              </a:rPr>
              <a:t>VPI2/VCI15</a:t>
            </a:r>
            <a:r>
              <a:rPr lang="zh-CN" altLang="en-US" b="1" smtClean="0">
                <a:ea typeface="宋体" panose="02010600030101010101" pitchFamily="2" charset="-122"/>
              </a:rPr>
              <a:t>，交换机</a:t>
            </a:r>
            <a:r>
              <a:rPr lang="en-US" altLang="zh-CN" b="1" smtClean="0">
                <a:ea typeface="宋体" panose="02010600030101010101" pitchFamily="2" charset="-122"/>
              </a:rPr>
              <a:t>2</a:t>
            </a:r>
            <a:r>
              <a:rPr lang="zh-CN" altLang="en-US" b="1" smtClean="0">
                <a:ea typeface="宋体" panose="02010600030101010101" pitchFamily="2" charset="-122"/>
              </a:rPr>
              <a:t>再将输入</a:t>
            </a:r>
            <a:r>
              <a:rPr lang="en-US" altLang="zh-CN" b="1" smtClean="0">
                <a:ea typeface="宋体" panose="02010600030101010101" pitchFamily="2" charset="-122"/>
              </a:rPr>
              <a:t>VPI2/VCI15</a:t>
            </a:r>
            <a:r>
              <a:rPr lang="zh-CN" altLang="en-US" b="1" smtClean="0">
                <a:ea typeface="宋体" panose="02010600030101010101" pitchFamily="2" charset="-122"/>
              </a:rPr>
              <a:t>转换为输出</a:t>
            </a:r>
            <a:r>
              <a:rPr lang="en-US" altLang="zh-CN" b="1" smtClean="0">
                <a:ea typeface="宋体" panose="02010600030101010101" pitchFamily="2" charset="-122"/>
              </a:rPr>
              <a:t>VPI16/VCI8</a:t>
            </a:r>
            <a:r>
              <a:rPr lang="zh-CN" altLang="en-US" b="1" smtClean="0">
                <a:ea typeface="宋体" panose="02010600030101010101" pitchFamily="2" charset="-122"/>
              </a:rPr>
              <a:t>。这里</a:t>
            </a:r>
            <a:r>
              <a:rPr lang="en-US" altLang="zh-CN" b="1" smtClean="0">
                <a:ea typeface="宋体" panose="02010600030101010101" pitchFamily="2" charset="-122"/>
              </a:rPr>
              <a:t>VPI</a:t>
            </a:r>
            <a:r>
              <a:rPr lang="zh-CN" altLang="en-US" b="1" smtClean="0">
                <a:ea typeface="宋体" panose="02010600030101010101" pitchFamily="2" charset="-122"/>
              </a:rPr>
              <a:t>和</a:t>
            </a:r>
            <a:r>
              <a:rPr lang="en-US" altLang="zh-CN" b="1" smtClean="0">
                <a:ea typeface="宋体" panose="02010600030101010101" pitchFamily="2" charset="-122"/>
              </a:rPr>
              <a:t>VCI</a:t>
            </a:r>
            <a:r>
              <a:rPr lang="zh-CN" altLang="en-US" b="1" smtClean="0">
                <a:ea typeface="宋体" panose="02010600030101010101" pitchFamily="2" charset="-122"/>
              </a:rPr>
              <a:t>组合构成了网络的每段链路。最后，交换机</a:t>
            </a:r>
            <a:r>
              <a:rPr lang="en-US" altLang="zh-CN" b="1" smtClean="0">
                <a:ea typeface="宋体" panose="02010600030101010101" pitchFamily="2" charset="-122"/>
              </a:rPr>
              <a:t>3</a:t>
            </a:r>
            <a:r>
              <a:rPr lang="zh-CN" altLang="en-US" b="1" smtClean="0">
                <a:ea typeface="宋体" panose="02010600030101010101" pitchFamily="2" charset="-122"/>
              </a:rPr>
              <a:t>将 </a:t>
            </a:r>
            <a:r>
              <a:rPr lang="en-US" altLang="zh-CN" b="1" smtClean="0">
                <a:ea typeface="宋体" panose="02010600030101010101" pitchFamily="2" charset="-122"/>
              </a:rPr>
              <a:t>VPI16/VCI8</a:t>
            </a:r>
            <a:r>
              <a:rPr lang="zh-CN" altLang="en-US" b="1" smtClean="0">
                <a:ea typeface="宋体" panose="02010600030101010101" pitchFamily="2" charset="-122"/>
              </a:rPr>
              <a:t>转换成目的地的</a:t>
            </a:r>
            <a:r>
              <a:rPr lang="en-US" altLang="zh-CN" b="1" smtClean="0">
                <a:ea typeface="宋体" panose="02010600030101010101" pitchFamily="2" charset="-122"/>
              </a:rPr>
              <a:t>VPIl/VCI6</a:t>
            </a:r>
            <a:r>
              <a:rPr lang="zh-CN" altLang="en-US" b="1" smtClean="0">
                <a:ea typeface="宋体" panose="02010600030101010101" pitchFamily="2" charset="-122"/>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87C00D2-A4A8-4A2E-A999-6DDBB6076099}" type="slidenum">
              <a:rPr lang="en-US" altLang="zh-CN" smtClean="0"/>
              <a:pPr>
                <a:spcBef>
                  <a:spcPct val="0"/>
                </a:spcBef>
              </a:pPr>
              <a:t>19</a:t>
            </a:fld>
            <a:endParaRPr lang="en-US" altLang="zh-CN"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在高速的骨干网中，可能同时有几百万个用户通信，其中可能同时有几千个</a:t>
            </a:r>
            <a:r>
              <a:rPr lang="en-US" altLang="zh-CN" b="1" smtClean="0">
                <a:ea typeface="宋体" panose="02010600030101010101" pitchFamily="2" charset="-122"/>
              </a:rPr>
              <a:t>VC</a:t>
            </a:r>
            <a:r>
              <a:rPr lang="zh-CN" altLang="en-US" b="1" smtClean="0">
                <a:ea typeface="宋体" panose="02010600030101010101" pitchFamily="2" charset="-122"/>
              </a:rPr>
              <a:t>在使用同一个</a:t>
            </a:r>
            <a:r>
              <a:rPr lang="en-US" altLang="zh-CN" b="1" smtClean="0">
                <a:ea typeface="宋体" panose="02010600030101010101" pitchFamily="2" charset="-122"/>
              </a:rPr>
              <a:t>VP</a:t>
            </a:r>
            <a:r>
              <a:rPr lang="zh-CN" altLang="en-US" b="1" smtClean="0">
                <a:ea typeface="宋体" panose="02010600030101010101" pitchFamily="2" charset="-122"/>
              </a:rPr>
              <a:t>。如果网中的所有交换机都进行</a:t>
            </a:r>
            <a:r>
              <a:rPr lang="en-US" altLang="zh-CN" b="1" smtClean="0">
                <a:ea typeface="宋体" panose="02010600030101010101" pitchFamily="2" charset="-122"/>
              </a:rPr>
              <a:t>VC</a:t>
            </a:r>
            <a:r>
              <a:rPr lang="zh-CN" altLang="en-US" b="1" smtClean="0">
                <a:ea typeface="宋体" panose="02010600030101010101" pitchFamily="2" charset="-122"/>
              </a:rPr>
              <a:t>交换，就要对几百万个独立的通信选路转发。这会增加骨干节点处理难度，降低转发速率。如果骨干交换机把这些</a:t>
            </a:r>
            <a:r>
              <a:rPr lang="en-US" altLang="zh-CN" b="1" smtClean="0">
                <a:ea typeface="宋体" panose="02010600030101010101" pitchFamily="2" charset="-122"/>
              </a:rPr>
              <a:t>VC</a:t>
            </a:r>
            <a:r>
              <a:rPr lang="zh-CN" altLang="en-US" b="1" smtClean="0">
                <a:ea typeface="宋体" panose="02010600030101010101" pitchFamily="2" charset="-122"/>
              </a:rPr>
              <a:t>做为一个完整单元看待，</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pPr eaLnBrk="1" hangingPunct="1"/>
            <a:r>
              <a:rPr lang="zh-CN" altLang="en-US" smtClean="0">
                <a:ea typeface="宋体" panose="02010600030101010101" pitchFamily="2" charset="-122"/>
              </a:rPr>
              <a:t> 信元从第</a:t>
            </a:r>
            <a:r>
              <a:rPr lang="en-US" altLang="zh-CN" smtClean="0">
                <a:ea typeface="宋体" panose="02010600030101010101" pitchFamily="2" charset="-122"/>
              </a:rPr>
              <a:t>1</a:t>
            </a:r>
            <a:r>
              <a:rPr lang="zh-CN" altLang="en-US" smtClean="0">
                <a:ea typeface="宋体" panose="02010600030101010101" pitchFamily="2" charset="-122"/>
              </a:rPr>
              <a:t>个字节开始顺序向下发送，在同一字节中从第</a:t>
            </a:r>
            <a:r>
              <a:rPr lang="en-US" altLang="zh-CN" smtClean="0">
                <a:ea typeface="宋体" panose="02010600030101010101" pitchFamily="2" charset="-122"/>
              </a:rPr>
              <a:t>8</a:t>
            </a:r>
            <a:r>
              <a:rPr lang="zh-CN" altLang="en-US" smtClean="0">
                <a:ea typeface="宋体" panose="02010600030101010101" pitchFamily="2" charset="-122"/>
              </a:rPr>
              <a:t>位开始发送。信元内所有的信息段都以首先发送的比特为最高比特</a:t>
            </a:r>
            <a:r>
              <a:rPr lang="en-US" altLang="zh-CN" smtClean="0">
                <a:ea typeface="宋体" panose="02010600030101010101" pitchFamily="2" charset="-122"/>
              </a:rPr>
              <a:t>(MSB)</a:t>
            </a:r>
            <a:r>
              <a:rPr lang="zh-CN" altLang="en-US" smtClean="0">
                <a:ea typeface="宋体" panose="02010600030101010101" pitchFamily="2" charset="-122"/>
              </a:rPr>
              <a:t>。</a:t>
            </a:r>
          </a:p>
        </p:txBody>
      </p:sp>
      <p:sp>
        <p:nvSpPr>
          <p:cNvPr id="34820" name="灯片编号占位符 3"/>
          <p:cNvSpPr>
            <a:spLocks noGrp="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352753F-B78D-456D-98A7-0F6588562998}" type="slidenum">
              <a:rPr lang="en-US" altLang="zh-CN" smtClean="0"/>
              <a:pPr>
                <a:spcBef>
                  <a:spcPct val="0"/>
                </a:spcBef>
              </a:pPr>
              <a:t>20</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6B2BAB9-FDA9-4571-A8BB-7DCF987ED843}" type="slidenum">
              <a:rPr lang="en-US" altLang="zh-CN" smtClean="0"/>
              <a:pPr>
                <a:spcBef>
                  <a:spcPct val="0"/>
                </a:spcBef>
              </a:pPr>
              <a:t>22</a:t>
            </a:fld>
            <a:endParaRPr lang="en-US" altLang="zh-CN"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lnSpc>
                <a:spcPct val="120000"/>
              </a:lnSpc>
              <a:spcBef>
                <a:spcPct val="50000"/>
              </a:spcBef>
            </a:pPr>
            <a:r>
              <a:rPr lang="zh-CN" altLang="en-US" b="1" smtClean="0">
                <a:ea typeface="宋体" panose="02010600030101010101" pitchFamily="2" charset="-122"/>
              </a:rPr>
              <a:t>这种无需任何帧结构就能对信元进行定界的能力是</a:t>
            </a:r>
            <a:r>
              <a:rPr lang="en-US" altLang="zh-CN" b="1" smtClean="0">
                <a:ea typeface="宋体" panose="02010600030101010101" pitchFamily="2" charset="-122"/>
              </a:rPr>
              <a:t>ATM</a:t>
            </a:r>
            <a:r>
              <a:rPr lang="zh-CN" altLang="en-US" b="1" smtClean="0">
                <a:ea typeface="宋体" panose="02010600030101010101" pitchFamily="2" charset="-122"/>
              </a:rPr>
              <a:t>特有的优点。</a:t>
            </a:r>
            <a:r>
              <a:rPr lang="en-US" altLang="zh-CN" b="1" smtClean="0">
                <a:ea typeface="宋体" panose="02010600030101010101" pitchFamily="2" charset="-122"/>
              </a:rPr>
              <a:t>ATM</a:t>
            </a:r>
            <a:r>
              <a:rPr lang="zh-CN" altLang="en-US" b="1" smtClean="0">
                <a:ea typeface="宋体" panose="02010600030101010101" pitchFamily="2" charset="-122"/>
              </a:rPr>
              <a:t>由于信头的简化，从而大大地简化了网络的交换和处理功能。</a:t>
            </a:r>
          </a:p>
          <a:p>
            <a:pPr eaLnBrk="1" hangingPunct="1"/>
            <a:endParaRPr lang="en-US" altLang="zh-CN" smtClean="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31811F1-A45C-4D18-857B-A2C312C9C0CD}" type="slidenum">
              <a:rPr lang="en-US" altLang="zh-CN" smtClean="0"/>
              <a:pPr>
                <a:spcBef>
                  <a:spcPct val="0"/>
                </a:spcBef>
              </a:pPr>
              <a:t>25</a:t>
            </a:fld>
            <a:endParaRPr lang="en-US" altLang="zh-CN"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lnSpc>
                <a:spcPct val="150000"/>
              </a:lnSpc>
              <a:spcBef>
                <a:spcPct val="50000"/>
              </a:spcBef>
            </a:pPr>
            <a:r>
              <a:rPr lang="zh-CN" altLang="en-US" b="1" smtClean="0">
                <a:ea typeface="宋体" panose="02010600030101010101" pitchFamily="2" charset="-122"/>
              </a:rPr>
              <a:t>如果需要，会聚子层还可细化为公共部分汇聚子层</a:t>
            </a:r>
            <a:r>
              <a:rPr lang="en-US" altLang="zh-CN" b="1" smtClean="0">
                <a:ea typeface="宋体" panose="02010600030101010101" pitchFamily="2" charset="-122"/>
              </a:rPr>
              <a:t>(CPCS</a:t>
            </a:r>
            <a:r>
              <a:rPr lang="zh-CN" altLang="en-US" b="1" smtClean="0">
                <a:ea typeface="宋体" panose="02010600030101010101" pitchFamily="2" charset="-122"/>
              </a:rPr>
              <a:t>：</a:t>
            </a:r>
            <a:r>
              <a:rPr lang="en-US" altLang="zh-CN" b="1" smtClean="0">
                <a:ea typeface="宋体" panose="02010600030101010101" pitchFamily="2" charset="-122"/>
              </a:rPr>
              <a:t>Common Part Convergence Sublayer)</a:t>
            </a:r>
            <a:r>
              <a:rPr lang="zh-CN" altLang="en-US" b="1" smtClean="0">
                <a:ea typeface="宋体" panose="02010600030101010101" pitchFamily="2" charset="-122"/>
              </a:rPr>
              <a:t>和业务特定汇聚子层</a:t>
            </a:r>
            <a:r>
              <a:rPr lang="en-US" altLang="zh-CN" b="1" smtClean="0">
                <a:ea typeface="宋体" panose="02010600030101010101" pitchFamily="2" charset="-122"/>
              </a:rPr>
              <a:t>(SSCS</a:t>
            </a:r>
            <a:r>
              <a:rPr lang="zh-CN" altLang="en-US" b="1" smtClean="0">
                <a:ea typeface="宋体" panose="02010600030101010101" pitchFamily="2" charset="-122"/>
              </a:rPr>
              <a:t>：</a:t>
            </a:r>
            <a:r>
              <a:rPr lang="en-US" altLang="zh-CN" b="1" smtClean="0">
                <a:ea typeface="宋体" panose="02010600030101010101" pitchFamily="2" charset="-122"/>
              </a:rPr>
              <a:t>Service Specific Convergence Sublayer)</a:t>
            </a:r>
            <a:r>
              <a:rPr lang="zh-CN" altLang="en-US" b="1" smtClean="0">
                <a:ea typeface="宋体" panose="02010600030101010101" pitchFamily="2" charset="-122"/>
              </a:rPr>
              <a:t>。</a:t>
            </a:r>
          </a:p>
          <a:p>
            <a:pPr eaLnBrk="1" hangingPunct="1"/>
            <a:endParaRPr lang="en-US" altLang="zh-CN" smtClean="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91212E3-27D4-495A-AFAD-5F9F53FCBE0B}" type="slidenum">
              <a:rPr lang="en-US" altLang="zh-CN" smtClean="0"/>
              <a:pPr>
                <a:spcBef>
                  <a:spcPct val="0"/>
                </a:spcBef>
              </a:pPr>
              <a:t>28</a:t>
            </a:fld>
            <a:endParaRPr lang="en-US" altLang="zh-CN"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zh-CN" smtClean="0">
                <a:ea typeface="宋体" panose="02010600030101010101" pitchFamily="2" charset="-122"/>
              </a:rPr>
              <a:t> </a:t>
            </a:r>
            <a:r>
              <a:rPr lang="en-US" altLang="zh-CN" b="1" smtClean="0">
                <a:ea typeface="宋体" panose="02010600030101010101" pitchFamily="2" charset="-122"/>
              </a:rPr>
              <a:t>AAL1</a:t>
            </a:r>
            <a:r>
              <a:rPr lang="zh-CN" altLang="en-US" b="1" smtClean="0">
                <a:ea typeface="宋体" panose="02010600030101010101" pitchFamily="2" charset="-122"/>
              </a:rPr>
              <a:t>是。</a:t>
            </a:r>
            <a:r>
              <a:rPr lang="en-US" altLang="zh-CN" b="1" smtClean="0">
                <a:ea typeface="宋体" panose="02010600030101010101" pitchFamily="2" charset="-122"/>
              </a:rPr>
              <a:t>A</a:t>
            </a:r>
            <a:r>
              <a:rPr lang="zh-CN" altLang="en-US" b="1" smtClean="0">
                <a:ea typeface="宋体" panose="02010600030101010101" pitchFamily="2" charset="-122"/>
              </a:rPr>
              <a:t>类传输是指实时的、恒定比特率的、面向连接的传输。例，输入的是比特流，不存在报文分界。对于这种传输，没有使用错误检测协议，因为由超时和重发机制引入的延迟是不能接受的。但是，丢失信元时会通知应用程序，由它采取措施</a:t>
            </a:r>
            <a:r>
              <a:rPr lang="en-US" altLang="zh-CN" b="1" smtClean="0">
                <a:ea typeface="宋体" panose="02010600030101010101" pitchFamily="2" charset="-122"/>
              </a:rPr>
              <a:t>(</a:t>
            </a:r>
            <a:r>
              <a:rPr lang="zh-CN" altLang="en-US" b="1" smtClean="0">
                <a:ea typeface="宋体" panose="02010600030101010101" pitchFamily="2" charset="-122"/>
              </a:rPr>
              <a:t>如果可能的话</a:t>
            </a:r>
            <a:r>
              <a:rPr lang="en-US" altLang="zh-CN" b="1" smtClean="0">
                <a:ea typeface="宋体" panose="02010600030101010101" pitchFamily="2" charset="-122"/>
              </a:rPr>
              <a:t>)</a:t>
            </a:r>
            <a:r>
              <a:rPr lang="zh-CN" altLang="en-US" b="1" smtClean="0">
                <a:ea typeface="宋体" panose="02010600030101010101" pitchFamily="2" charset="-122"/>
              </a:rPr>
              <a:t>来进行弥补。</a:t>
            </a:r>
            <a:endParaRPr lang="en-US" altLang="zh-CN" b="1" smtClean="0">
              <a:ea typeface="宋体" panose="02010600030101010101" pitchFamily="2" charset="-122"/>
            </a:endParaRPr>
          </a:p>
          <a:p>
            <a:pPr eaLnBrk="1" hangingPunct="1">
              <a:lnSpc>
                <a:spcPct val="150000"/>
              </a:lnSpc>
              <a:spcBef>
                <a:spcPct val="50000"/>
              </a:spcBef>
            </a:pPr>
            <a:r>
              <a:rPr lang="zh-CN" altLang="en-US" b="1" smtClean="0">
                <a:ea typeface="宋体" panose="02010600030101010101" pitchFamily="2" charset="-122"/>
              </a:rPr>
              <a:t>对于恒定比特率业务，</a:t>
            </a:r>
            <a:r>
              <a:rPr lang="en-US" altLang="zh-CN" b="1" smtClean="0">
                <a:ea typeface="宋体" panose="02010600030101010101" pitchFamily="2" charset="-122"/>
              </a:rPr>
              <a:t>ATM</a:t>
            </a:r>
            <a:r>
              <a:rPr lang="zh-CN" altLang="en-US" b="1" smtClean="0">
                <a:ea typeface="宋体" panose="02010600030101010101" pitchFamily="2" charset="-122"/>
              </a:rPr>
              <a:t>适配层业务数据单元以固定速率提交</a:t>
            </a:r>
            <a:r>
              <a:rPr lang="en-US" altLang="zh-CN" b="1" smtClean="0">
                <a:ea typeface="宋体" panose="02010600030101010101" pitchFamily="2" charset="-122"/>
              </a:rPr>
              <a:t>AAL</a:t>
            </a:r>
            <a:r>
              <a:rPr lang="zh-CN" altLang="en-US" b="1" smtClean="0">
                <a:ea typeface="宋体" panose="02010600030101010101" pitchFamily="2" charset="-122"/>
              </a:rPr>
              <a:t>用户。然而，由于</a:t>
            </a:r>
            <a:r>
              <a:rPr lang="en-US" altLang="zh-CN" b="1" smtClean="0">
                <a:ea typeface="宋体" panose="02010600030101010101" pitchFamily="2" charset="-122"/>
              </a:rPr>
              <a:t>ATM</a:t>
            </a:r>
            <a:r>
              <a:rPr lang="zh-CN" altLang="en-US" b="1" smtClean="0">
                <a:ea typeface="宋体" panose="02010600030101010101" pitchFamily="2" charset="-122"/>
              </a:rPr>
              <a:t>是分组交换网，在接收端可能出现信元延时变化</a:t>
            </a:r>
            <a:r>
              <a:rPr lang="en-US" altLang="zh-CN" b="1" smtClean="0">
                <a:ea typeface="宋体" panose="02010600030101010101" pitchFamily="2" charset="-122"/>
              </a:rPr>
              <a:t>(</a:t>
            </a:r>
            <a:r>
              <a:rPr lang="zh-CN" altLang="en-US" b="1" smtClean="0">
                <a:ea typeface="宋体" panose="02010600030101010101" pitchFamily="2" charset="-122"/>
              </a:rPr>
              <a:t>抖动</a:t>
            </a:r>
            <a:r>
              <a:rPr lang="en-US" altLang="zh-CN" b="1" smtClean="0">
                <a:ea typeface="宋体" panose="02010600030101010101" pitchFamily="2" charset="-122"/>
              </a:rPr>
              <a:t>)</a:t>
            </a:r>
            <a:r>
              <a:rPr lang="zh-CN" altLang="en-US" b="1" smtClean="0">
                <a:ea typeface="宋体" panose="02010600030101010101" pitchFamily="2" charset="-122"/>
              </a:rPr>
              <a:t>，</a:t>
            </a:r>
            <a:r>
              <a:rPr lang="en-US" altLang="zh-CN" b="1" smtClean="0">
                <a:ea typeface="宋体" panose="02010600030101010101" pitchFamily="2" charset="-122"/>
              </a:rPr>
              <a:t>CS</a:t>
            </a:r>
            <a:r>
              <a:rPr lang="zh-CN" altLang="en-US" b="1" smtClean="0">
                <a:ea typeface="宋体" panose="02010600030101010101" pitchFamily="2" charset="-122"/>
              </a:rPr>
              <a:t>子层采用缓冲区处理</a:t>
            </a:r>
            <a:r>
              <a:rPr lang="en-US" altLang="zh-CN" b="1" smtClean="0">
                <a:ea typeface="宋体" panose="02010600030101010101" pitchFamily="2" charset="-122"/>
              </a:rPr>
              <a:t>ATM</a:t>
            </a:r>
            <a:r>
              <a:rPr lang="zh-CN" altLang="en-US" b="1" smtClean="0">
                <a:ea typeface="宋体" panose="02010600030101010101" pitchFamily="2" charset="-122"/>
              </a:rPr>
              <a:t>适配层的信元延时变化，当缓冲区上溢或下溢时，采用在信息流中分别插入特定比特模式组成的信元或丢弃多余比特策略进行处理。为了降低净荷的组装延时，</a:t>
            </a:r>
            <a:r>
              <a:rPr lang="en-US" altLang="zh-CN" b="1" smtClean="0">
                <a:ea typeface="宋体" panose="02010600030101010101" pitchFamily="2" charset="-122"/>
              </a:rPr>
              <a:t>SAR-PDU</a:t>
            </a:r>
            <a:r>
              <a:rPr lang="zh-CN" altLang="en-US" b="1" smtClean="0">
                <a:ea typeface="宋体" panose="02010600030101010101" pitchFamily="2" charset="-122"/>
              </a:rPr>
              <a:t>可以只部分地装载用户信息，其余位用填充比特补充。</a:t>
            </a:r>
          </a:p>
          <a:p>
            <a:pPr lvl="1" eaLnBrk="1" hangingPunct="1">
              <a:lnSpc>
                <a:spcPct val="180000"/>
              </a:lnSpc>
              <a:buFontTx/>
              <a:buChar char="•"/>
            </a:pPr>
            <a:r>
              <a:rPr lang="en-US" altLang="zh-CN" smtClean="0">
                <a:ea typeface="宋体" panose="02010600030101010101" pitchFamily="2" charset="-122"/>
              </a:rPr>
              <a:t> CS</a:t>
            </a:r>
            <a:r>
              <a:rPr lang="zh-CN" altLang="en-US" smtClean="0">
                <a:ea typeface="宋体" panose="02010600030101010101" pitchFamily="2" charset="-122"/>
              </a:rPr>
              <a:t>（会聚子层）</a:t>
            </a:r>
            <a:r>
              <a:rPr lang="en-US" altLang="zh-CN" smtClean="0">
                <a:ea typeface="宋体" panose="02010600030101010101" pitchFamily="2" charset="-122"/>
              </a:rPr>
              <a:t>——</a:t>
            </a:r>
            <a:r>
              <a:rPr lang="zh-CN" altLang="en-US" smtClean="0">
                <a:ea typeface="宋体" panose="02010600030101010101" pitchFamily="2" charset="-122"/>
              </a:rPr>
              <a:t>与特定的业务密切相关 </a:t>
            </a:r>
          </a:p>
          <a:p>
            <a:pPr lvl="1" eaLnBrk="1" hangingPunct="1">
              <a:lnSpc>
                <a:spcPct val="180000"/>
              </a:lnSpc>
              <a:buFontTx/>
              <a:buChar char="•"/>
            </a:pPr>
            <a:r>
              <a:rPr lang="zh-CN" altLang="en-US" smtClean="0">
                <a:ea typeface="宋体" panose="02010600030101010101" pitchFamily="2" charset="-122"/>
              </a:rPr>
              <a:t>功能：</a:t>
            </a:r>
          </a:p>
          <a:p>
            <a:pPr lvl="2" eaLnBrk="1" hangingPunct="1">
              <a:lnSpc>
                <a:spcPct val="180000"/>
              </a:lnSpc>
            </a:pPr>
            <a:r>
              <a:rPr lang="en-US" altLang="zh-CN" smtClean="0">
                <a:ea typeface="宋体" panose="02010600030101010101" pitchFamily="2" charset="-122"/>
              </a:rPr>
              <a:t>(1) </a:t>
            </a:r>
            <a:r>
              <a:rPr lang="zh-CN" altLang="en-US" smtClean="0">
                <a:ea typeface="宋体" panose="02010600030101010101" pitchFamily="2" charset="-122"/>
              </a:rPr>
              <a:t>信元延时变化</a:t>
            </a:r>
            <a:r>
              <a:rPr lang="en-US" altLang="zh-CN" smtClean="0">
                <a:ea typeface="宋体" panose="02010600030101010101" pitchFamily="2" charset="-122"/>
              </a:rPr>
              <a:t>(CDV: Cell Delay Variation)</a:t>
            </a:r>
            <a:r>
              <a:rPr lang="zh-CN" altLang="en-US" smtClean="0">
                <a:ea typeface="宋体" panose="02010600030101010101" pitchFamily="2" charset="-122"/>
              </a:rPr>
              <a:t>处理；</a:t>
            </a:r>
          </a:p>
          <a:p>
            <a:pPr lvl="2" eaLnBrk="1" hangingPunct="1">
              <a:lnSpc>
                <a:spcPct val="180000"/>
              </a:lnSpc>
            </a:pPr>
            <a:r>
              <a:rPr lang="en-US" altLang="zh-CN" smtClean="0">
                <a:ea typeface="宋体" panose="02010600030101010101" pitchFamily="2" charset="-122"/>
              </a:rPr>
              <a:t>(2) </a:t>
            </a:r>
            <a:r>
              <a:rPr lang="zh-CN" altLang="en-US" smtClean="0">
                <a:ea typeface="宋体" panose="02010600030101010101" pitchFamily="2" charset="-122"/>
              </a:rPr>
              <a:t>定时信息传递；</a:t>
            </a:r>
          </a:p>
          <a:p>
            <a:pPr lvl="2" eaLnBrk="1" hangingPunct="1">
              <a:lnSpc>
                <a:spcPct val="180000"/>
              </a:lnSpc>
            </a:pPr>
            <a:r>
              <a:rPr lang="en-US" altLang="zh-CN" smtClean="0">
                <a:ea typeface="宋体" panose="02010600030101010101" pitchFamily="2" charset="-122"/>
              </a:rPr>
              <a:t>(3) </a:t>
            </a:r>
            <a:r>
              <a:rPr lang="zh-CN" altLang="en-US" smtClean="0">
                <a:ea typeface="宋体" panose="02010600030101010101" pitchFamily="2" charset="-122"/>
              </a:rPr>
              <a:t>信源和信宿之间的结构信息传递；</a:t>
            </a:r>
          </a:p>
          <a:p>
            <a:pPr lvl="2" eaLnBrk="1" hangingPunct="1">
              <a:lnSpc>
                <a:spcPct val="180000"/>
              </a:lnSpc>
            </a:pPr>
            <a:r>
              <a:rPr lang="en-US" altLang="zh-CN" smtClean="0">
                <a:ea typeface="宋体" panose="02010600030101010101" pitchFamily="2" charset="-122"/>
              </a:rPr>
              <a:t>(4) </a:t>
            </a:r>
            <a:r>
              <a:rPr lang="zh-CN" altLang="en-US" smtClean="0">
                <a:ea typeface="宋体" panose="02010600030101010101" pitchFamily="2" charset="-122"/>
              </a:rPr>
              <a:t>丢失或错插信元的监视及可能的纠错动作；</a:t>
            </a:r>
          </a:p>
          <a:p>
            <a:pPr lvl="2" eaLnBrk="1" hangingPunct="1">
              <a:lnSpc>
                <a:spcPct val="180000"/>
              </a:lnSpc>
            </a:pPr>
            <a:r>
              <a:rPr lang="en-US" altLang="zh-CN" smtClean="0">
                <a:ea typeface="宋体" panose="02010600030101010101" pitchFamily="2" charset="-122"/>
              </a:rPr>
              <a:t>(5) </a:t>
            </a:r>
            <a:r>
              <a:rPr lang="zh-CN" altLang="en-US" smtClean="0">
                <a:ea typeface="宋体" panose="02010600030101010101" pitchFamily="2" charset="-122"/>
              </a:rPr>
              <a:t>向管理层报告端到端性能状况。</a:t>
            </a:r>
          </a:p>
          <a:p>
            <a:pPr eaLnBrk="1" hangingPunct="1"/>
            <a:endParaRPr lang="en-US" altLang="zh-CN" smtClean="0">
              <a:ea typeface="宋体" panose="02010600030101010101" pitchFamily="2" charset="-122"/>
            </a:endParaRPr>
          </a:p>
          <a:p>
            <a:pPr eaLnBrk="1" hangingPunct="1"/>
            <a:endParaRPr lang="zh-CN" altLang="en-US" b="1" smtClean="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4F6EDCF-5D31-4D61-8BF7-2D107A68FDBF}" type="slidenum">
              <a:rPr lang="en-US" altLang="zh-CN" smtClean="0"/>
              <a:pPr>
                <a:spcBef>
                  <a:spcPct val="0"/>
                </a:spcBef>
              </a:pPr>
              <a:t>29</a:t>
            </a:fld>
            <a:endParaRPr lang="en-US" altLang="zh-CN"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C50E451-8EF2-4116-A293-8CC72DD66543}" type="slidenum">
              <a:rPr lang="en-US" altLang="zh-CN" smtClean="0"/>
              <a:pPr>
                <a:spcBef>
                  <a:spcPct val="0"/>
                </a:spcBef>
              </a:pPr>
              <a:t>33</a:t>
            </a:fld>
            <a:endParaRPr lang="en-US" altLang="zh-CN"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在网络边缘选择合适的</a:t>
            </a:r>
            <a:r>
              <a:rPr lang="en-US" altLang="zh-CN" b="1" smtClean="0">
                <a:ea typeface="宋体" panose="02010600030101010101" pitchFamily="2" charset="-122"/>
              </a:rPr>
              <a:t>AAL</a:t>
            </a:r>
            <a:r>
              <a:rPr lang="zh-CN" altLang="en-US" b="1" smtClean="0">
                <a:ea typeface="宋体" panose="02010600030101010101" pitchFamily="2" charset="-122"/>
              </a:rPr>
              <a:t>以满足不同业务的应用，而在</a:t>
            </a:r>
            <a:r>
              <a:rPr lang="en-US" altLang="zh-CN" b="1" smtClean="0">
                <a:ea typeface="宋体" panose="02010600030101010101" pitchFamily="2" charset="-122"/>
              </a:rPr>
              <a:t>ATM</a:t>
            </a:r>
            <a:r>
              <a:rPr lang="zh-CN" altLang="en-US" b="1" smtClean="0">
                <a:ea typeface="宋体" panose="02010600030101010101" pitchFamily="2" charset="-122"/>
              </a:rPr>
              <a:t>层，早期的研究只为每一个连接分配固定的带宽，一般按峰值信元速率</a:t>
            </a:r>
            <a:r>
              <a:rPr lang="en-US" altLang="zh-CN" b="1" smtClean="0">
                <a:ea typeface="宋体" panose="02010600030101010101" pitchFamily="2" charset="-122"/>
              </a:rPr>
              <a:t>(PCR</a:t>
            </a:r>
            <a:r>
              <a:rPr lang="zh-CN" altLang="en-US" b="1" smtClean="0">
                <a:ea typeface="宋体" panose="02010600030101010101" pitchFamily="2" charset="-122"/>
              </a:rPr>
              <a:t>：</a:t>
            </a:r>
            <a:r>
              <a:rPr lang="en-US" altLang="zh-CN" b="1" smtClean="0">
                <a:ea typeface="宋体" panose="02010600030101010101" pitchFamily="2" charset="-122"/>
              </a:rPr>
              <a:t>Peak Cell Rate)</a:t>
            </a:r>
            <a:r>
              <a:rPr lang="zh-CN" altLang="en-US" b="1" smtClean="0">
                <a:ea typeface="宋体" panose="02010600030101010101" pitchFamily="2" charset="-122"/>
              </a:rPr>
              <a:t>分配，这种方式只能提供一个等级的</a:t>
            </a:r>
            <a:r>
              <a:rPr lang="en-US" altLang="zh-CN" b="1" smtClean="0">
                <a:ea typeface="宋体" panose="02010600030101010101" pitchFamily="2" charset="-122"/>
              </a:rPr>
              <a:t>QoS</a:t>
            </a:r>
            <a:r>
              <a:rPr lang="zh-CN" altLang="en-US" b="1" smtClean="0">
                <a:ea typeface="宋体" panose="02010600030101010101" pitchFamily="2" charset="-122"/>
              </a:rPr>
              <a:t>。事实上，</a:t>
            </a:r>
            <a:r>
              <a:rPr lang="en-US" altLang="zh-CN" b="1" smtClean="0">
                <a:ea typeface="宋体" panose="02010600030101010101" pitchFamily="2" charset="-122"/>
              </a:rPr>
              <a:t>ATM</a:t>
            </a:r>
            <a:r>
              <a:rPr lang="zh-CN" altLang="en-US" b="1" smtClean="0">
                <a:ea typeface="宋体" panose="02010600030101010101" pitchFamily="2" charset="-122"/>
              </a:rPr>
              <a:t>层的性能应该独立于</a:t>
            </a:r>
            <a:r>
              <a:rPr lang="en-US" altLang="zh-CN" b="1" smtClean="0">
                <a:ea typeface="宋体" panose="02010600030101010101" pitchFamily="2" charset="-122"/>
              </a:rPr>
              <a:t>AAL</a:t>
            </a:r>
            <a:r>
              <a:rPr lang="zh-CN" altLang="en-US" b="1" smtClean="0">
                <a:ea typeface="宋体" panose="02010600030101010101" pitchFamily="2" charset="-122"/>
              </a:rPr>
              <a:t>协议和高层协议，多业务混合流流入网络时，</a:t>
            </a:r>
            <a:r>
              <a:rPr lang="en-US" altLang="zh-CN" b="1" smtClean="0">
                <a:ea typeface="宋体" panose="02010600030101010101" pitchFamily="2" charset="-122"/>
              </a:rPr>
              <a:t>ATM</a:t>
            </a:r>
            <a:r>
              <a:rPr lang="zh-CN" altLang="en-US" b="1" smtClean="0">
                <a:ea typeface="宋体" panose="02010600030101010101" pitchFamily="2" charset="-122"/>
              </a:rPr>
              <a:t>层应该能控制为每一个业务流分配的网络资源，以增加网络的灵活性、公平性，提高网络利用率。因此要对</a:t>
            </a:r>
            <a:r>
              <a:rPr lang="en-US" altLang="zh-CN" b="1" smtClean="0">
                <a:ea typeface="宋体" panose="02010600030101010101" pitchFamily="2" charset="-122"/>
              </a:rPr>
              <a:t>ATM</a:t>
            </a:r>
            <a:r>
              <a:rPr lang="zh-CN" altLang="en-US" b="1" smtClean="0">
                <a:ea typeface="宋体" panose="02010600030101010101" pitchFamily="2" charset="-122"/>
              </a:rPr>
              <a:t>层业务进行分类。分类的另一个目的是减少网络和终端的复杂度。</a:t>
            </a:r>
            <a:r>
              <a:rPr lang="en-US" altLang="zh-CN" b="1" smtClean="0">
                <a:ea typeface="宋体" panose="02010600030101010101" pitchFamily="2" charset="-122"/>
              </a:rPr>
              <a:t>ATM</a:t>
            </a:r>
            <a:r>
              <a:rPr lang="zh-CN" altLang="en-US" b="1" smtClean="0">
                <a:ea typeface="宋体" panose="02010600030101010101" pitchFamily="2" charset="-122"/>
              </a:rPr>
              <a:t>网络根据业务类型分配带宽，其一般原则如下：</a:t>
            </a:r>
          </a:p>
          <a:p>
            <a:pPr eaLnBrk="1" hangingPunct="1"/>
            <a:r>
              <a:rPr lang="zh-CN" altLang="en-US" b="1" smtClean="0">
                <a:ea typeface="宋体" panose="02010600030101010101" pitchFamily="2" charset="-122"/>
              </a:rPr>
              <a:t>        </a:t>
            </a:r>
            <a:r>
              <a:rPr lang="en-US" altLang="zh-CN" b="1" smtClean="0">
                <a:ea typeface="宋体" panose="02010600030101010101" pitchFamily="2" charset="-122"/>
              </a:rPr>
              <a:t>(1)  CBR</a:t>
            </a:r>
            <a:r>
              <a:rPr lang="zh-CN" altLang="en-US" b="1" smtClean="0">
                <a:ea typeface="宋体" panose="02010600030101010101" pitchFamily="2" charset="-122"/>
              </a:rPr>
              <a:t>和</a:t>
            </a:r>
            <a:r>
              <a:rPr lang="en-US" altLang="zh-CN" b="1" smtClean="0">
                <a:ea typeface="宋体" panose="02010600030101010101" pitchFamily="2" charset="-122"/>
              </a:rPr>
              <a:t>DBR(Deterministic Bit Rate)</a:t>
            </a:r>
            <a:r>
              <a:rPr lang="zh-CN" altLang="en-US" b="1" smtClean="0">
                <a:ea typeface="宋体" panose="02010600030101010101" pitchFamily="2" charset="-122"/>
              </a:rPr>
              <a:t>业务，对每一个连接按最大带宽分配，即使是静默期。</a:t>
            </a:r>
          </a:p>
          <a:p>
            <a:pPr eaLnBrk="1" hangingPunct="1"/>
            <a:r>
              <a:rPr lang="zh-CN" altLang="en-US" b="1" smtClean="0">
                <a:ea typeface="宋体" panose="02010600030101010101" pitchFamily="2" charset="-122"/>
              </a:rPr>
              <a:t>        </a:t>
            </a:r>
            <a:r>
              <a:rPr lang="en-US" altLang="zh-CN" b="1" smtClean="0">
                <a:ea typeface="宋体" panose="02010600030101010101" pitchFamily="2" charset="-122"/>
              </a:rPr>
              <a:t>(2)  VBR</a:t>
            </a:r>
            <a:r>
              <a:rPr lang="zh-CN" altLang="en-US" b="1" smtClean="0">
                <a:ea typeface="宋体" panose="02010600030101010101" pitchFamily="2" charset="-122"/>
              </a:rPr>
              <a:t>和</a:t>
            </a:r>
            <a:r>
              <a:rPr lang="en-US" altLang="zh-CN" b="1" smtClean="0">
                <a:ea typeface="宋体" panose="02010600030101010101" pitchFamily="2" charset="-122"/>
              </a:rPr>
              <a:t>SBR(Statistical Bit Rate)</a:t>
            </a:r>
            <a:r>
              <a:rPr lang="zh-CN" altLang="en-US" b="1" smtClean="0">
                <a:ea typeface="宋体" panose="02010600030101010101" pitchFamily="2" charset="-122"/>
              </a:rPr>
              <a:t>业务，对每一个连接按平均速率分配网络资源。</a:t>
            </a:r>
          </a:p>
          <a:p>
            <a:pPr eaLnBrk="1" hangingPunct="1"/>
            <a:r>
              <a:rPr lang="zh-CN" altLang="en-US" b="1" smtClean="0">
                <a:ea typeface="宋体" panose="02010600030101010101" pitchFamily="2" charset="-122"/>
              </a:rPr>
              <a:t>        </a:t>
            </a:r>
            <a:r>
              <a:rPr lang="en-US" altLang="zh-CN" b="1" smtClean="0">
                <a:ea typeface="宋体" panose="02010600030101010101" pitchFamily="2" charset="-122"/>
              </a:rPr>
              <a:t>(3)  ABR(Available Bit Rate)</a:t>
            </a:r>
            <a:r>
              <a:rPr lang="zh-CN" altLang="en-US" b="1" smtClean="0">
                <a:ea typeface="宋体" panose="02010600030101010101" pitchFamily="2" charset="-122"/>
              </a:rPr>
              <a:t>业务按“弹性”带宽指配。对每一个连接所分配的资源随时间变化，具体决定于网络。</a:t>
            </a:r>
          </a:p>
          <a:p>
            <a:pPr eaLnBrk="1" hangingPunct="1"/>
            <a:r>
              <a:rPr lang="zh-CN" altLang="en-US" b="1" smtClean="0">
                <a:ea typeface="宋体" panose="02010600030101010101" pitchFamily="2" charset="-122"/>
              </a:rPr>
              <a:t>        </a:t>
            </a:r>
            <a:r>
              <a:rPr lang="en-US" altLang="zh-CN" b="1" smtClean="0">
                <a:ea typeface="宋体" panose="02010600030101010101" pitchFamily="2" charset="-122"/>
              </a:rPr>
              <a:t>(4) </a:t>
            </a:r>
            <a:r>
              <a:rPr lang="zh-CN" altLang="en-US" b="1" smtClean="0">
                <a:ea typeface="宋体" panose="02010600030101010101" pitchFamily="2" charset="-122"/>
              </a:rPr>
              <a:t>对</a:t>
            </a:r>
            <a:r>
              <a:rPr lang="en-US" altLang="zh-CN" b="1" smtClean="0">
                <a:ea typeface="宋体" panose="02010600030101010101" pitchFamily="2" charset="-122"/>
              </a:rPr>
              <a:t>UBR(Unspecified Bit Rate)</a:t>
            </a:r>
            <a:r>
              <a:rPr lang="zh-CN" altLang="en-US" b="1" smtClean="0">
                <a:ea typeface="宋体" panose="02010600030101010101" pitchFamily="2" charset="-122"/>
              </a:rPr>
              <a:t>业务不分配资源，每一个连接带宽和</a:t>
            </a:r>
            <a:r>
              <a:rPr lang="en-US" altLang="zh-CN" b="1" smtClean="0">
                <a:ea typeface="宋体" panose="02010600030101010101" pitchFamily="2" charset="-122"/>
              </a:rPr>
              <a:t>QoS</a:t>
            </a:r>
            <a:r>
              <a:rPr lang="zh-CN" altLang="en-US" b="1" smtClean="0">
                <a:ea typeface="宋体" panose="02010600030101010101" pitchFamily="2" charset="-122"/>
              </a:rPr>
              <a:t>不确保。</a:t>
            </a:r>
          </a:p>
          <a:p>
            <a:pPr eaLnBrk="1" hangingPunct="1"/>
            <a:r>
              <a:rPr lang="zh-CN" altLang="en-US" b="1" smtClean="0">
                <a:ea typeface="宋体" panose="02010600030101010101" pitchFamily="2" charset="-122"/>
              </a:rPr>
              <a:t>        </a:t>
            </a:r>
            <a:r>
              <a:rPr lang="en-US" altLang="zh-CN" b="1" smtClean="0">
                <a:ea typeface="宋体" panose="02010600030101010101" pitchFamily="2" charset="-122"/>
              </a:rPr>
              <a:t>(5) </a:t>
            </a:r>
            <a:r>
              <a:rPr lang="zh-CN" altLang="en-US" b="1" smtClean="0">
                <a:ea typeface="宋体" panose="02010600030101010101" pitchFamily="2" charset="-122"/>
              </a:rPr>
              <a:t>对</a:t>
            </a:r>
            <a:r>
              <a:rPr lang="en-US" altLang="zh-CN" b="1" smtClean="0">
                <a:ea typeface="宋体" panose="02010600030101010101" pitchFamily="2" charset="-122"/>
              </a:rPr>
              <a:t>ABT(ATM Block Transfer)</a:t>
            </a:r>
            <a:r>
              <a:rPr lang="zh-CN" altLang="en-US" b="1" smtClean="0">
                <a:ea typeface="宋体" panose="02010600030101010101" pitchFamily="2" charset="-122"/>
              </a:rPr>
              <a:t>突发块，资源的协商和分配按块，而不是按一个连接进行，即采用无连接方式传送信息。</a:t>
            </a:r>
          </a:p>
          <a:p>
            <a:pPr eaLnBrk="1" hangingPunct="1">
              <a:lnSpc>
                <a:spcPct val="120000"/>
              </a:lnSpc>
              <a:spcBef>
                <a:spcPct val="50000"/>
              </a:spcBef>
            </a:pPr>
            <a:endParaRPr lang="en-US" altLang="zh-CN" b="1" smtClean="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p:spPr>
        <p:txBody>
          <a:bodyPr/>
          <a:lstStyle/>
          <a:p>
            <a:pPr eaLnBrk="1" hangingPunct="1"/>
            <a:r>
              <a:rPr lang="zh-CN" altLang="en-US" smtClean="0">
                <a:ea typeface="宋体" panose="02010600030101010101" pitchFamily="2" charset="-122"/>
              </a:rPr>
              <a:t> 拥塞是一种不正常的状态，在这种状态下，用户提供给网络的负载接近或超过了网络的设计极限，从而不能保证用户所需的服务质量</a:t>
            </a:r>
            <a:r>
              <a:rPr lang="en-US" altLang="zh-CN" smtClean="0">
                <a:ea typeface="宋体" panose="02010600030101010101" pitchFamily="2" charset="-122"/>
              </a:rPr>
              <a:t>(QoS)</a:t>
            </a:r>
            <a:r>
              <a:rPr lang="zh-CN" altLang="en-US" smtClean="0">
                <a:ea typeface="宋体" panose="02010600030101010101" pitchFamily="2" charset="-122"/>
              </a:rPr>
              <a:t>，</a:t>
            </a:r>
          </a:p>
        </p:txBody>
      </p:sp>
      <p:sp>
        <p:nvSpPr>
          <p:cNvPr id="59396" name="灯片编号占位符 3"/>
          <p:cNvSpPr>
            <a:spLocks noGrp="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4CC92E8-E786-4BD0-80ED-0AFCC35D4C04}" type="slidenum">
              <a:rPr lang="en-US" altLang="zh-CN" smtClean="0"/>
              <a:pPr>
                <a:spcBef>
                  <a:spcPct val="0"/>
                </a:spcBef>
              </a:pPr>
              <a:t>38</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p:spPr>
        <p:txBody>
          <a:bodyPr/>
          <a:lstStyle/>
          <a:p>
            <a:pPr eaLnBrk="1" hangingPunct="1"/>
            <a:r>
              <a:rPr lang="zh-CN" altLang="en-US" smtClean="0">
                <a:ea typeface="宋体" panose="02010600030101010101" pitchFamily="2" charset="-122"/>
              </a:rPr>
              <a:t>显示当提供的负载增加到轻度拥塞区间，网络实际承载的负载因受限于带宽和缓冲资源而到达最大值。当负载继续增加到严重拥塞区间，网络承载的负载因丢失或超长时延而引起重传，造成网络性能严重下降。网络承载的负载在严重拥塞区间的下降程度被称为拥塞崩溃现象。</a:t>
            </a:r>
          </a:p>
          <a:p>
            <a:pPr eaLnBrk="1" hangingPunct="1"/>
            <a:r>
              <a:rPr lang="en-US" altLang="zh-CN" smtClean="0">
                <a:ea typeface="宋体" panose="02010600030101010101" pitchFamily="2" charset="-122"/>
              </a:rPr>
              <a:t>ATM</a:t>
            </a:r>
            <a:r>
              <a:rPr lang="zh-CN" altLang="en-US" smtClean="0">
                <a:ea typeface="宋体" panose="02010600030101010101" pitchFamily="2" charset="-122"/>
              </a:rPr>
              <a:t>网络必须既要处理由于大于系统处理能力的通信量而引起的长期拥塞，又要处理由于通信中的突发性传输而引起的短期拥塞。</a:t>
            </a:r>
          </a:p>
        </p:txBody>
      </p:sp>
      <p:sp>
        <p:nvSpPr>
          <p:cNvPr id="61444" name="灯片编号占位符 3"/>
          <p:cNvSpPr>
            <a:spLocks noGrp="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CC7745B-FE40-4039-BFFA-BFD6909A9888}" type="slidenum">
              <a:rPr lang="en-US" altLang="zh-CN" smtClean="0"/>
              <a:pPr>
                <a:spcBef>
                  <a:spcPct val="0"/>
                </a:spcBef>
              </a:pPr>
              <a:t>39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EC9C831-0280-426B-A08E-D8849885E01E}" type="slidenum">
              <a:rPr lang="en-US" altLang="zh-CN" smtClean="0"/>
              <a:pPr>
                <a:spcBef>
                  <a:spcPct val="0"/>
                </a:spcBef>
              </a:pPr>
              <a:t>3</a:t>
            </a:fld>
            <a:endParaRPr lang="en-US" altLang="zh-CN"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ltLang="zh-CN" smtClean="0">
                <a:ea typeface="宋体" panose="02010600030101010101" pitchFamily="2" charset="-122"/>
              </a:rPr>
              <a:t> </a:t>
            </a:r>
            <a:r>
              <a:rPr lang="en-US" altLang="zh-CN" b="1" smtClean="0">
                <a:ea typeface="宋体" panose="02010600030101010101" pitchFamily="2" charset="-122"/>
              </a:rPr>
              <a:t>N-ISDN</a:t>
            </a:r>
            <a:r>
              <a:rPr lang="zh-CN" altLang="en-US" b="1" smtClean="0">
                <a:ea typeface="宋体" panose="02010600030101010101" pitchFamily="2" charset="-122"/>
              </a:rPr>
              <a:t>只能为用户提供最高比特率约为</a:t>
            </a:r>
            <a:r>
              <a:rPr lang="en-US" altLang="zh-CN" b="1" smtClean="0">
                <a:ea typeface="宋体" panose="02010600030101010101" pitchFamily="2" charset="-122"/>
              </a:rPr>
              <a:t>1.5 Mb/s</a:t>
            </a:r>
            <a:r>
              <a:rPr lang="zh-CN" altLang="en-US" b="1" smtClean="0">
                <a:ea typeface="宋体" panose="02010600030101010101" pitchFamily="2" charset="-122"/>
              </a:rPr>
              <a:t>或</a:t>
            </a:r>
            <a:r>
              <a:rPr lang="en-US" altLang="zh-CN" b="1" smtClean="0">
                <a:ea typeface="宋体" panose="02010600030101010101" pitchFamily="2" charset="-122"/>
              </a:rPr>
              <a:t>2 Mb/s</a:t>
            </a:r>
            <a:r>
              <a:rPr lang="zh-CN" altLang="en-US" b="1" smtClean="0">
                <a:ea typeface="宋体" panose="02010600030101010101" pitchFamily="2" charset="-122"/>
              </a:rPr>
              <a:t>的各种业务。而且</a:t>
            </a:r>
            <a:r>
              <a:rPr lang="en-US" altLang="zh-CN" b="1" smtClean="0">
                <a:solidFill>
                  <a:schemeClr val="accent2"/>
                </a:solidFill>
                <a:ea typeface="宋体" panose="02010600030101010101" pitchFamily="2" charset="-122"/>
              </a:rPr>
              <a:t>N-ISDN</a:t>
            </a:r>
            <a:r>
              <a:rPr lang="zh-CN" altLang="en-US" b="1" smtClean="0">
                <a:solidFill>
                  <a:schemeClr val="accent2"/>
                </a:solidFill>
                <a:ea typeface="宋体" panose="02010600030101010101" pitchFamily="2" charset="-122"/>
              </a:rPr>
              <a:t>注重的只是用户网络接口上业务的综合</a:t>
            </a:r>
            <a:r>
              <a:rPr lang="zh-CN" altLang="en-US" b="1" smtClean="0">
                <a:ea typeface="宋体" panose="02010600030101010101" pitchFamily="2" charset="-122"/>
              </a:rPr>
              <a:t>，实际网络内仍是由电路交换和分组交换等若干分离的模块提供业务。因此，</a:t>
            </a:r>
            <a:r>
              <a:rPr lang="en-US" altLang="zh-CN" b="1" smtClean="0">
                <a:ea typeface="宋体" panose="02010600030101010101" pitchFamily="2" charset="-122"/>
              </a:rPr>
              <a:t>N-ISDN</a:t>
            </a:r>
            <a:r>
              <a:rPr lang="zh-CN" altLang="en-US" b="1" smtClean="0">
                <a:ea typeface="宋体" panose="02010600030101010101" pitchFamily="2" charset="-122"/>
              </a:rPr>
              <a:t>并未实现真正意义上的综合。</a:t>
            </a:r>
          </a:p>
          <a:p>
            <a:pPr eaLnBrk="1" hangingPunct="1"/>
            <a:r>
              <a:rPr lang="zh-CN" altLang="en-US" b="1" smtClean="0">
                <a:ea typeface="宋体" panose="02010600030101010101" pitchFamily="2" charset="-122"/>
              </a:rPr>
              <a:t>很多新业务在问世。它们通常包括话音、数据、图像和视频，带宽从</a:t>
            </a:r>
            <a:r>
              <a:rPr lang="en-US" altLang="zh-CN" b="1" smtClean="0">
                <a:ea typeface="宋体" panose="02010600030101010101" pitchFamily="2" charset="-122"/>
              </a:rPr>
              <a:t>56/64 kb/s</a:t>
            </a:r>
            <a:r>
              <a:rPr lang="zh-CN" altLang="en-US" b="1" smtClean="0">
                <a:ea typeface="宋体" panose="02010600030101010101" pitchFamily="2" charset="-122"/>
              </a:rPr>
              <a:t>到</a:t>
            </a:r>
            <a:r>
              <a:rPr lang="en-US" altLang="zh-CN" b="1" smtClean="0">
                <a:ea typeface="宋体" panose="02010600030101010101" pitchFamily="2" charset="-122"/>
              </a:rPr>
              <a:t>155 Mb/s, </a:t>
            </a:r>
            <a:r>
              <a:rPr lang="zh-CN" altLang="en-US" b="1" smtClean="0">
                <a:ea typeface="宋体" panose="02010600030101010101" pitchFamily="2" charset="-122"/>
              </a:rPr>
              <a:t>甚至更高；这些通信业务大多数是传统的，在整个呼叫期间需要固定的带宽。然而很多</a:t>
            </a:r>
          </a:p>
          <a:p>
            <a:pPr eaLnBrk="1" hangingPunct="1"/>
            <a:r>
              <a:rPr lang="zh-CN" altLang="en-US" b="1" smtClean="0">
                <a:ea typeface="宋体" panose="02010600030101010101" pitchFamily="2" charset="-122"/>
              </a:rPr>
              <a:t>换而言之，用户有时保持沉默，然后在短期内突然以高速发送大量数据。这样即使在很长时间内所需要的平均带宽也变化甚微，用户也可能在短期内需要高得多的带宽。</a:t>
            </a:r>
          </a:p>
          <a:p>
            <a:pPr eaLnBrk="1" hangingPunct="1"/>
            <a:endParaRPr lang="zh-CN" altLang="en-US" b="1" smtClean="0">
              <a:ea typeface="宋体" panose="02010600030101010101" pitchFamily="2" charset="-122"/>
            </a:endParaRPr>
          </a:p>
          <a:p>
            <a:pPr eaLnBrk="1" hangingPunct="1"/>
            <a:endParaRPr lang="zh-CN" altLang="en-US" b="1" smtClean="0">
              <a:ea typeface="宋体" panose="02010600030101010101" pitchFamily="2" charset="-122"/>
            </a:endParaRPr>
          </a:p>
          <a:p>
            <a:pPr eaLnBrk="1" hangingPunct="1"/>
            <a:r>
              <a:rPr lang="zh-CN" altLang="en-US" b="1" smtClean="0">
                <a:ea typeface="宋体" panose="02010600030101010101" pitchFamily="2" charset="-122"/>
              </a:rPr>
              <a:t> </a:t>
            </a:r>
            <a:r>
              <a:rPr lang="en-US" altLang="zh-CN" b="1" smtClean="0">
                <a:ea typeface="宋体" panose="02010600030101010101" pitchFamily="2" charset="-122"/>
              </a:rPr>
              <a:t>20</a:t>
            </a:r>
            <a:r>
              <a:rPr lang="zh-CN" altLang="en-US" b="1" smtClean="0">
                <a:ea typeface="宋体" panose="02010600030101010101" pitchFamily="2" charset="-122"/>
              </a:rPr>
              <a:t>世纪</a:t>
            </a:r>
            <a:r>
              <a:rPr lang="en-US" altLang="zh-CN" b="1" smtClean="0">
                <a:ea typeface="宋体" panose="02010600030101010101" pitchFamily="2" charset="-122"/>
              </a:rPr>
              <a:t>80</a:t>
            </a:r>
            <a:r>
              <a:rPr lang="zh-CN" altLang="en-US" b="1" smtClean="0">
                <a:ea typeface="宋体" panose="02010600030101010101" pitchFamily="2" charset="-122"/>
              </a:rPr>
              <a:t>年代，随着高速电信技术的到来，通信业务具有突发性，所需的带宽也要有高突发性。根据业务的特点，有些应用是面向连接的，即用户在信息交换之前需要建立连接</a:t>
            </a:r>
            <a:r>
              <a:rPr lang="en-US" altLang="zh-CN" b="1" smtClean="0">
                <a:ea typeface="宋体" panose="02010600030101010101" pitchFamily="2" charset="-122"/>
              </a:rPr>
              <a:t>, </a:t>
            </a:r>
            <a:r>
              <a:rPr lang="zh-CN" altLang="en-US" b="1" smtClean="0">
                <a:ea typeface="宋体" panose="02010600030101010101" pitchFamily="2" charset="-122"/>
              </a:rPr>
              <a:t>如果是多媒体业务，单一的用户可能同时需要多条信道；有些是无连接的应用，如电子邮件和其他</a:t>
            </a:r>
            <a:r>
              <a:rPr lang="en-US" altLang="zh-CN" b="1" smtClean="0">
                <a:ea typeface="宋体" panose="02010600030101010101" pitchFamily="2" charset="-122"/>
              </a:rPr>
              <a:t>LAN</a:t>
            </a:r>
            <a:r>
              <a:rPr lang="zh-CN" altLang="en-US" b="1" smtClean="0">
                <a:ea typeface="宋体" panose="02010600030101010101" pitchFamily="2" charset="-122"/>
              </a:rPr>
              <a:t>类型的数据通信。</a:t>
            </a:r>
          </a:p>
          <a:p>
            <a:pPr eaLnBrk="1" hangingPunct="1"/>
            <a:endParaRPr lang="en-US" altLang="zh-CN" b="1" smtClean="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noFill/>
        </p:spPr>
        <p:txBody>
          <a:bodyPr/>
          <a:lstStyle/>
          <a:p>
            <a:pPr eaLnBrk="1" hangingPunct="1"/>
            <a:r>
              <a:rPr lang="en-US" altLang="zh-CN" smtClean="0">
                <a:ea typeface="宋体" panose="02010600030101010101" pitchFamily="2" charset="-122"/>
              </a:rPr>
              <a:t>AAL1</a:t>
            </a:r>
            <a:r>
              <a:rPr lang="zh-CN" altLang="en-US" smtClean="0">
                <a:ea typeface="宋体" panose="02010600030101010101" pitchFamily="2" charset="-122"/>
              </a:rPr>
              <a:t>和</a:t>
            </a:r>
            <a:r>
              <a:rPr lang="en-US" altLang="zh-CN" smtClean="0">
                <a:ea typeface="宋体" panose="02010600030101010101" pitchFamily="2" charset="-122"/>
              </a:rPr>
              <a:t>AAL2</a:t>
            </a:r>
            <a:r>
              <a:rPr lang="zh-CN" altLang="en-US" smtClean="0">
                <a:ea typeface="宋体" panose="02010600030101010101" pitchFamily="2" charset="-122"/>
              </a:rPr>
              <a:t>虽然可以通过部分填充和多个</a:t>
            </a:r>
            <a:r>
              <a:rPr lang="en-US" altLang="zh-CN" smtClean="0">
                <a:ea typeface="宋体" panose="02010600030101010101" pitchFamily="2" charset="-122"/>
              </a:rPr>
              <a:t>AAL</a:t>
            </a:r>
            <a:r>
              <a:rPr lang="zh-CN" altLang="en-US" smtClean="0">
                <a:ea typeface="宋体" panose="02010600030101010101" pitchFamily="2" charset="-122"/>
              </a:rPr>
              <a:t>用户的复用，实现低速语音等业务的传送，但不能高效地支持端到端的传送。</a:t>
            </a:r>
          </a:p>
          <a:p>
            <a:pPr eaLnBrk="1" hangingPunct="1"/>
            <a:endParaRPr lang="zh-CN" altLang="en-US" smtClean="0">
              <a:ea typeface="宋体" panose="02010600030101010101" pitchFamily="2" charset="-122"/>
            </a:endParaRPr>
          </a:p>
        </p:txBody>
      </p:sp>
      <p:sp>
        <p:nvSpPr>
          <p:cNvPr id="75780" name="灯片编号占位符 3"/>
          <p:cNvSpPr>
            <a:spLocks noGrp="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F847368-B53A-4B6D-8A17-A602E7514A14}" type="slidenum">
              <a:rPr lang="en-US" altLang="zh-CN" smtClean="0"/>
              <a:pPr>
                <a:spcBef>
                  <a:spcPct val="0"/>
                </a:spcBef>
              </a:pPr>
              <a:t>52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7121F87-CEAF-4C07-A46A-0D613396D333}" type="slidenum">
              <a:rPr lang="en-US" altLang="zh-CN" smtClean="0"/>
              <a:pPr>
                <a:spcBef>
                  <a:spcPct val="0"/>
                </a:spcBef>
              </a:pPr>
              <a:t>6</a:t>
            </a:fld>
            <a:endParaRPr lang="en-US" altLang="zh-CN"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spcBef>
                <a:spcPct val="50000"/>
              </a:spcBef>
            </a:pPr>
            <a:r>
              <a:rPr lang="en-US" altLang="zh-CN" b="1" smtClean="0">
                <a:ea typeface="宋体" panose="02010600030101010101" pitchFamily="2" charset="-122"/>
              </a:rPr>
              <a:t>CLP</a:t>
            </a:r>
            <a:r>
              <a:rPr lang="zh-CN" altLang="en-US" b="1" smtClean="0">
                <a:ea typeface="宋体" panose="02010600030101010101" pitchFamily="2" charset="-122"/>
              </a:rPr>
              <a:t>为信元丢弃优先权，在发生信元冲突时，</a:t>
            </a:r>
            <a:r>
              <a:rPr lang="en-US" altLang="zh-CN" b="1" smtClean="0">
                <a:ea typeface="宋体" panose="02010600030101010101" pitchFamily="2" charset="-122"/>
              </a:rPr>
              <a:t>CLP</a:t>
            </a:r>
            <a:r>
              <a:rPr lang="zh-CN" altLang="en-US" b="1" smtClean="0">
                <a:ea typeface="宋体" panose="02010600030101010101" pitchFamily="2" charset="-122"/>
              </a:rPr>
              <a:t>用来说明该信元是否可以丢掉；</a:t>
            </a:r>
            <a:r>
              <a:rPr lang="en-US" altLang="zh-CN" b="1" smtClean="0">
                <a:ea typeface="宋体" panose="02010600030101010101" pitchFamily="2" charset="-122"/>
              </a:rPr>
              <a:t>HEC</a:t>
            </a:r>
            <a:r>
              <a:rPr lang="zh-CN" altLang="en-US" b="1" smtClean="0">
                <a:ea typeface="宋体" panose="02010600030101010101" pitchFamily="2" charset="-122"/>
              </a:rPr>
              <a:t>为信头校验码，检验多项式，这个字节用来保证整个信头的正确传输。 </a:t>
            </a:r>
          </a:p>
          <a:p>
            <a:pPr eaLnBrk="1" hangingPunct="1"/>
            <a:endParaRPr lang="en-US" altLang="zh-CN"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933F752-7F6E-429E-9ED7-CA7C879F5B15}" type="slidenum">
              <a:rPr lang="en-US" altLang="zh-CN" smtClean="0"/>
              <a:pPr>
                <a:spcBef>
                  <a:spcPct val="0"/>
                </a:spcBef>
              </a:pPr>
              <a:t>7</a:t>
            </a:fld>
            <a:endParaRPr lang="en-US" altLang="zh-CN"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lnSpc>
                <a:spcPct val="138000"/>
              </a:lnSpc>
              <a:spcBef>
                <a:spcPct val="50000"/>
              </a:spcBef>
            </a:pPr>
            <a:r>
              <a:rPr lang="zh-CN" altLang="en-US" b="1" smtClean="0">
                <a:ea typeface="宋体" panose="02010600030101010101" pitchFamily="2" charset="-122"/>
              </a:rPr>
              <a:t>电路交换是通过预约传输资源保证实时信息的传输，同时端到端的连接使得信息在传输时，在任意的交换节点不必作复杂的路由选择</a:t>
            </a:r>
            <a:r>
              <a:rPr lang="en-US" altLang="zh-CN" b="1" smtClean="0">
                <a:ea typeface="宋体" panose="02010600030101010101" pitchFamily="2" charset="-122"/>
              </a:rPr>
              <a:t>(</a:t>
            </a:r>
            <a:r>
              <a:rPr lang="zh-CN" altLang="en-US" b="1" smtClean="0">
                <a:ea typeface="宋体" panose="02010600030101010101" pitchFamily="2" charset="-122"/>
              </a:rPr>
              <a:t>这项工作在呼叫建立时已经完成</a:t>
            </a:r>
            <a:r>
              <a:rPr lang="en-US" altLang="zh-CN" b="1" smtClean="0">
                <a:ea typeface="宋体" panose="02010600030101010101" pitchFamily="2" charset="-122"/>
              </a:rPr>
              <a:t>)</a:t>
            </a:r>
            <a:r>
              <a:rPr lang="zh-CN" altLang="en-US" b="1" smtClean="0">
                <a:ea typeface="宋体" panose="02010600030101010101" pitchFamily="2" charset="-122"/>
              </a:rPr>
              <a:t>。分组交换模式中仿照电路方式提出虚电路工作模式，目的也是为了减少传输过程中交换机为每个分组作路由选择的开销，同时可以保证分组顺序的正确性。但是分组交换取消了资源预定的策略，虽然提高了网络的传输效率，但却有可能使网络接收超过其传输能力的负载，造成所有信息都无法快速传输到目的地。</a:t>
            </a:r>
          </a:p>
          <a:p>
            <a:pPr eaLnBrk="1" hangingPunct="1">
              <a:lnSpc>
                <a:spcPct val="150000"/>
              </a:lnSpc>
              <a:spcBef>
                <a:spcPct val="50000"/>
              </a:spcBef>
            </a:pPr>
            <a:r>
              <a:rPr lang="zh-CN" altLang="en-US" b="1" smtClean="0">
                <a:ea typeface="宋体" panose="02010600030101010101" pitchFamily="2" charset="-122"/>
              </a:rPr>
              <a:t>网络根据当前的状态决定是否接受这个呼叫。其中资源的约定并不像电路交换中给出确定的电路或</a:t>
            </a:r>
            <a:r>
              <a:rPr lang="en-US" altLang="zh-CN" b="1" smtClean="0">
                <a:ea typeface="宋体" panose="02010600030101010101" pitchFamily="2" charset="-122"/>
              </a:rPr>
              <a:t>PCM</a:t>
            </a:r>
            <a:r>
              <a:rPr lang="zh-CN" altLang="en-US" b="1" smtClean="0">
                <a:ea typeface="宋体" panose="02010600030101010101" pitchFamily="2" charset="-122"/>
              </a:rPr>
              <a:t>时隙一样，而只协商将来通信过程可能使用的通信速率。采用预约资源的方式，保证网络上的信息可以在一定允许的差错率下传输。另外考虑到业务具有波动的特点和交换中同时存在连接的数量，根据概率论中的大数定理，网络预分配的通信资源肯定小于信源传输时的峰值速率。 可以说</a:t>
            </a:r>
            <a:r>
              <a:rPr lang="en-US" altLang="zh-CN" b="1" smtClean="0">
                <a:ea typeface="宋体" panose="02010600030101010101" pitchFamily="2" charset="-122"/>
              </a:rPr>
              <a:t>ATM</a:t>
            </a:r>
            <a:r>
              <a:rPr lang="zh-CN" altLang="en-US" b="1" smtClean="0">
                <a:ea typeface="宋体" panose="02010600030101010101" pitchFamily="2" charset="-122"/>
              </a:rPr>
              <a:t>方式既兼顾了网络运营效率，又满足了接入网络的连接能够进行快速数据传输。</a:t>
            </a:r>
          </a:p>
          <a:p>
            <a:pPr eaLnBrk="1" hangingPunct="1">
              <a:lnSpc>
                <a:spcPct val="150000"/>
              </a:lnSpc>
              <a:spcBef>
                <a:spcPct val="50000"/>
              </a:spcBef>
            </a:pPr>
            <a:r>
              <a:rPr lang="zh-CN" altLang="en-US" b="1" smtClean="0">
                <a:ea typeface="宋体" panose="02010600030101010101" pitchFamily="2" charset="-122"/>
              </a:rPr>
              <a:t>总结：根据上面的描述可以知道，实际上 </a:t>
            </a:r>
            <a:r>
              <a:rPr lang="en-US" altLang="zh-CN" b="1" smtClean="0">
                <a:ea typeface="宋体" panose="02010600030101010101" pitchFamily="2" charset="-122"/>
              </a:rPr>
              <a:t>ATM</a:t>
            </a:r>
            <a:r>
              <a:rPr lang="zh-CN" altLang="en-US" b="1" smtClean="0">
                <a:ea typeface="宋体" panose="02010600030101010101" pitchFamily="2" charset="-122"/>
              </a:rPr>
              <a:t>充分地综合了电路交换和分组交换的优点。它可以支持实时业务、数据透明传输，并采用端到端的通信协议。同时也具有分组交换支持可变比特率</a:t>
            </a:r>
            <a:r>
              <a:rPr lang="en-US" altLang="zh-CN" b="1" smtClean="0">
                <a:ea typeface="宋体" panose="02010600030101010101" pitchFamily="2" charset="-122"/>
              </a:rPr>
              <a:t>(VBR</a:t>
            </a:r>
            <a:r>
              <a:rPr lang="zh-CN" altLang="en-US" b="1" smtClean="0">
                <a:ea typeface="宋体" panose="02010600030101010101" pitchFamily="2" charset="-122"/>
              </a:rPr>
              <a:t>：</a:t>
            </a:r>
            <a:r>
              <a:rPr lang="en-US" altLang="zh-CN" b="1" smtClean="0">
                <a:ea typeface="宋体" panose="02010600030101010101" pitchFamily="2" charset="-122"/>
              </a:rPr>
              <a:t>Variable Bit Rate)</a:t>
            </a:r>
            <a:r>
              <a:rPr lang="zh-CN" altLang="en-US" b="1" smtClean="0">
                <a:ea typeface="宋体" panose="02010600030101010101" pitchFamily="2" charset="-122"/>
              </a:rPr>
              <a:t>业务的特点，并能对链路上传输的业务进行统计复用。所以</a:t>
            </a:r>
            <a:r>
              <a:rPr lang="en-US" altLang="zh-CN" b="1" smtClean="0">
                <a:ea typeface="宋体" panose="02010600030101010101" pitchFamily="2" charset="-122"/>
              </a:rPr>
              <a:t>ATM</a:t>
            </a:r>
            <a:r>
              <a:rPr lang="zh-CN" altLang="en-US" b="1" smtClean="0">
                <a:ea typeface="宋体" panose="02010600030101010101" pitchFamily="2" charset="-122"/>
              </a:rPr>
              <a:t>是下一代通信网交换、复用和传输的主要技术之一。</a:t>
            </a:r>
          </a:p>
          <a:p>
            <a:pPr eaLnBrk="1" hangingPunct="1"/>
            <a:endParaRPr lang="en-US" altLang="zh-CN" smtClean="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p:spPr>
        <p:txBody>
          <a:bodyPr/>
          <a:lstStyle/>
          <a:p>
            <a:pPr eaLnBrk="1" hangingPunct="1">
              <a:lnSpc>
                <a:spcPct val="150000"/>
              </a:lnSpc>
              <a:spcBef>
                <a:spcPct val="50000"/>
              </a:spcBef>
            </a:pPr>
            <a:r>
              <a:rPr lang="zh-CN" altLang="en-US" smtClean="0">
                <a:ea typeface="宋体" panose="02010600030101010101" pitchFamily="2" charset="-122"/>
              </a:rPr>
              <a:t> </a:t>
            </a:r>
            <a:r>
              <a:rPr lang="en-US" altLang="zh-CN" smtClean="0">
                <a:ea typeface="宋体" panose="02010600030101010101" pitchFamily="2" charset="-122"/>
              </a:rPr>
              <a:t>(1) </a:t>
            </a:r>
            <a:r>
              <a:rPr lang="zh-CN" altLang="en-US" smtClean="0">
                <a:ea typeface="宋体" panose="02010600030101010101" pitchFamily="2" charset="-122"/>
              </a:rPr>
              <a:t>自选路由法。在交换网络的输入端，通过给信元加</a:t>
            </a:r>
            <a:r>
              <a:rPr lang="zh-CN" altLang="en-US" smtClean="0">
                <a:solidFill>
                  <a:schemeClr val="accent2"/>
                </a:solidFill>
                <a:ea typeface="宋体" panose="02010600030101010101" pitchFamily="2" charset="-122"/>
              </a:rPr>
              <a:t>寻路标识来</a:t>
            </a:r>
            <a:r>
              <a:rPr lang="zh-CN" altLang="en-US" smtClean="0">
                <a:ea typeface="宋体" panose="02010600030101010101" pitchFamily="2" charset="-122"/>
              </a:rPr>
              <a:t>提供快速选路。</a:t>
            </a:r>
          </a:p>
          <a:p>
            <a:pPr eaLnBrk="1" hangingPunct="1">
              <a:lnSpc>
                <a:spcPct val="115000"/>
              </a:lnSpc>
              <a:spcBef>
                <a:spcPct val="50000"/>
              </a:spcBef>
            </a:pPr>
            <a:r>
              <a:rPr lang="zh-CN" altLang="en-US" smtClean="0">
                <a:ea typeface="宋体" panose="02010600030101010101" pitchFamily="2" charset="-122"/>
              </a:rPr>
              <a:t>         </a:t>
            </a:r>
            <a:r>
              <a:rPr lang="en-US" altLang="zh-CN" smtClean="0">
                <a:ea typeface="宋体" panose="02010600030101010101" pitchFamily="2" charset="-122"/>
              </a:rPr>
              <a:t>(2) </a:t>
            </a:r>
            <a:r>
              <a:rPr lang="zh-CN" altLang="en-US" smtClean="0">
                <a:ea typeface="宋体" panose="02010600030101010101" pitchFamily="2" charset="-122"/>
              </a:rPr>
              <a:t>转发表控制法。通过交换矩阵内存储的路由表，包括新的</a:t>
            </a:r>
            <a:r>
              <a:rPr lang="en-US" altLang="zh-CN" smtClean="0">
                <a:ea typeface="宋体" panose="02010600030101010101" pitchFamily="2" charset="-122"/>
              </a:rPr>
              <a:t>VPI/VCI</a:t>
            </a:r>
            <a:r>
              <a:rPr lang="zh-CN" altLang="en-US" smtClean="0">
                <a:ea typeface="宋体" panose="02010600030101010101" pitchFamily="2" charset="-122"/>
              </a:rPr>
              <a:t>和对应的输出端口号或链路号。</a:t>
            </a:r>
          </a:p>
        </p:txBody>
      </p:sp>
      <p:sp>
        <p:nvSpPr>
          <p:cNvPr id="18436" name="灯片编号占位符 3"/>
          <p:cNvSpPr>
            <a:spLocks noGrp="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927440A-4C71-4589-9372-099BE8C9B382}" type="slidenum">
              <a:rPr lang="en-US" altLang="zh-CN" smtClean="0"/>
              <a:pPr>
                <a:spcBef>
                  <a:spcPct val="0"/>
                </a:spcBef>
              </a:pPr>
              <a:t>11</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60AC25D-6505-472E-9941-A762737929D8}" type="slidenum">
              <a:rPr lang="en-US" altLang="zh-CN" smtClean="0"/>
              <a:pPr>
                <a:spcBef>
                  <a:spcPct val="0"/>
                </a:spcBef>
              </a:pPr>
              <a:t>13</a:t>
            </a:fld>
            <a:endParaRPr lang="en-US" altLang="zh-CN"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lvl="1" eaLnBrk="1" hangingPunct="1"/>
            <a:r>
              <a:rPr lang="zh-CN" altLang="en-US" b="1" smtClean="0">
                <a:ea typeface="宋体" panose="02010600030101010101" pitchFamily="2" charset="-122"/>
              </a:rPr>
              <a:t>公用用户网络接口</a:t>
            </a:r>
            <a:r>
              <a:rPr lang="en-US" altLang="zh-CN" b="1" smtClean="0">
                <a:ea typeface="宋体" panose="02010600030101010101" pitchFamily="2" charset="-122"/>
              </a:rPr>
              <a:t>(</a:t>
            </a:r>
            <a:r>
              <a:rPr lang="zh-CN" altLang="en-US" b="1" smtClean="0">
                <a:ea typeface="宋体" panose="02010600030101010101" pitchFamily="2" charset="-122"/>
              </a:rPr>
              <a:t>简称</a:t>
            </a:r>
            <a:r>
              <a:rPr lang="en-US" altLang="zh-CN" b="1" smtClean="0">
                <a:ea typeface="宋体" panose="02010600030101010101" pitchFamily="2" charset="-122"/>
              </a:rPr>
              <a:t>UNI)</a:t>
            </a:r>
            <a:r>
              <a:rPr lang="zh-CN" altLang="en-US" b="1" smtClean="0">
                <a:ea typeface="宋体" panose="02010600030101010101" pitchFamily="2" charset="-122"/>
              </a:rPr>
              <a:t>：用户或专用网与公用网的连接</a:t>
            </a:r>
          </a:p>
          <a:p>
            <a:pPr lvl="1" eaLnBrk="1" hangingPunct="1"/>
            <a:r>
              <a:rPr lang="zh-CN" altLang="en-US" b="1" smtClean="0">
                <a:ea typeface="宋体" panose="02010600030101010101" pitchFamily="2" charset="-122"/>
              </a:rPr>
              <a:t>专用用户网络接口 </a:t>
            </a:r>
            <a:r>
              <a:rPr lang="en-US" altLang="zh-CN" b="1" smtClean="0">
                <a:ea typeface="宋体" panose="02010600030101010101" pitchFamily="2" charset="-122"/>
              </a:rPr>
              <a:t>PUNI(Private UNI)</a:t>
            </a:r>
            <a:r>
              <a:rPr lang="zh-CN" altLang="en-US" b="1" smtClean="0">
                <a:ea typeface="宋体" panose="02010600030101010101" pitchFamily="2" charset="-122"/>
              </a:rPr>
              <a:t>：专用网用户与专用网</a:t>
            </a:r>
            <a:r>
              <a:rPr lang="en-US" altLang="zh-CN" b="1" smtClean="0">
                <a:ea typeface="宋体" panose="02010600030101010101" pitchFamily="2" charset="-122"/>
              </a:rPr>
              <a:t>ATM</a:t>
            </a:r>
            <a:r>
              <a:rPr lang="zh-CN" altLang="en-US" b="1" smtClean="0">
                <a:ea typeface="宋体" panose="02010600030101010101" pitchFamily="2" charset="-122"/>
              </a:rPr>
              <a:t>交换机连接</a:t>
            </a:r>
          </a:p>
          <a:p>
            <a:pPr eaLnBrk="1" hangingPunct="1">
              <a:lnSpc>
                <a:spcPct val="150000"/>
              </a:lnSpc>
              <a:spcBef>
                <a:spcPct val="50000"/>
              </a:spcBef>
            </a:pPr>
            <a:r>
              <a:rPr lang="en-US" altLang="zh-CN" smtClean="0">
                <a:ea typeface="宋体" panose="02010600030101010101" pitchFamily="2" charset="-122"/>
              </a:rPr>
              <a:t> 1) </a:t>
            </a:r>
            <a:r>
              <a:rPr lang="zh-CN" altLang="en-US" smtClean="0">
                <a:ea typeface="宋体" panose="02010600030101010101" pitchFamily="2" charset="-122"/>
              </a:rPr>
              <a:t>用户网络接口</a:t>
            </a:r>
          </a:p>
          <a:p>
            <a:pPr eaLnBrk="1" hangingPunct="1">
              <a:lnSpc>
                <a:spcPct val="150000"/>
              </a:lnSpc>
              <a:spcBef>
                <a:spcPct val="50000"/>
              </a:spcBef>
            </a:pPr>
            <a:r>
              <a:rPr lang="zh-CN" altLang="en-US" smtClean="0">
                <a:ea typeface="宋体" panose="02010600030101010101" pitchFamily="2" charset="-122"/>
              </a:rPr>
              <a:t>完成用户网络接口的信令处理和</a:t>
            </a:r>
            <a:r>
              <a:rPr lang="en-US" altLang="zh-CN" smtClean="0">
                <a:ea typeface="宋体" panose="02010600030101010101" pitchFamily="2" charset="-122"/>
              </a:rPr>
              <a:t>VP/VC</a:t>
            </a:r>
            <a:r>
              <a:rPr lang="zh-CN" altLang="en-US" smtClean="0">
                <a:ea typeface="宋体" panose="02010600030101010101" pitchFamily="2" charset="-122"/>
              </a:rPr>
              <a:t>交换操作。</a:t>
            </a:r>
          </a:p>
          <a:p>
            <a:pPr lvl="1" eaLnBrk="1" hangingPunct="1">
              <a:lnSpc>
                <a:spcPct val="150000"/>
              </a:lnSpc>
              <a:spcBef>
                <a:spcPct val="50000"/>
              </a:spcBef>
              <a:buFontTx/>
              <a:buChar char="•"/>
            </a:pPr>
            <a:r>
              <a:rPr lang="zh-CN" altLang="en-US" smtClean="0">
                <a:ea typeface="宋体" panose="02010600030101010101" pitchFamily="2" charset="-122"/>
              </a:rPr>
              <a:t>公用用户网络接口</a:t>
            </a:r>
            <a:r>
              <a:rPr lang="en-US" altLang="zh-CN" smtClean="0">
                <a:ea typeface="宋体" panose="02010600030101010101" pitchFamily="2" charset="-122"/>
              </a:rPr>
              <a:t>(</a:t>
            </a:r>
            <a:r>
              <a:rPr lang="zh-CN" altLang="en-US" smtClean="0">
                <a:ea typeface="宋体" panose="02010600030101010101" pitchFamily="2" charset="-122"/>
              </a:rPr>
              <a:t>简称</a:t>
            </a:r>
            <a:r>
              <a:rPr lang="en-US" altLang="zh-CN" smtClean="0">
                <a:ea typeface="宋体" panose="02010600030101010101" pitchFamily="2" charset="-122"/>
              </a:rPr>
              <a:t>UNI)</a:t>
            </a:r>
            <a:r>
              <a:rPr lang="zh-CN" altLang="en-US" smtClean="0">
                <a:ea typeface="宋体" panose="02010600030101010101" pitchFamily="2" charset="-122"/>
              </a:rPr>
              <a:t>：用户或专用网与公用网的连接</a:t>
            </a:r>
          </a:p>
          <a:p>
            <a:pPr lvl="1" eaLnBrk="1" hangingPunct="1">
              <a:lnSpc>
                <a:spcPct val="150000"/>
              </a:lnSpc>
              <a:spcBef>
                <a:spcPct val="50000"/>
              </a:spcBef>
              <a:buFontTx/>
              <a:buChar char="•"/>
            </a:pPr>
            <a:r>
              <a:rPr lang="zh-CN" altLang="en-US" smtClean="0">
                <a:ea typeface="宋体" panose="02010600030101010101" pitchFamily="2" charset="-122"/>
              </a:rPr>
              <a:t>专用用户网络接口 </a:t>
            </a:r>
            <a:r>
              <a:rPr lang="en-US" altLang="zh-CN" smtClean="0">
                <a:ea typeface="宋体" panose="02010600030101010101" pitchFamily="2" charset="-122"/>
              </a:rPr>
              <a:t>PUNI(Private UNI)</a:t>
            </a:r>
            <a:r>
              <a:rPr lang="zh-CN" altLang="en-US" smtClean="0">
                <a:ea typeface="宋体" panose="02010600030101010101" pitchFamily="2" charset="-122"/>
              </a:rPr>
              <a:t>：专用网用户与专用网</a:t>
            </a:r>
            <a:r>
              <a:rPr lang="en-US" altLang="zh-CN" smtClean="0">
                <a:ea typeface="宋体" panose="02010600030101010101" pitchFamily="2" charset="-122"/>
              </a:rPr>
              <a:t>ATM</a:t>
            </a:r>
            <a:r>
              <a:rPr lang="zh-CN" altLang="en-US" smtClean="0">
                <a:ea typeface="宋体" panose="02010600030101010101" pitchFamily="2" charset="-122"/>
              </a:rPr>
              <a:t>交换机连接</a:t>
            </a:r>
            <a:endParaRPr lang="zh-CN" altLang="en-US" b="1" smtClean="0">
              <a:ea typeface="宋体" panose="02010600030101010101" pitchFamily="2" charset="-122"/>
            </a:endParaRPr>
          </a:p>
          <a:p>
            <a:pPr eaLnBrk="1" hangingPunct="1"/>
            <a:endParaRPr lang="zh-CN" altLang="en-US" b="1" smtClean="0">
              <a:ea typeface="宋体" panose="02010600030101010101" pitchFamily="2" charset="-122"/>
            </a:endParaRPr>
          </a:p>
          <a:p>
            <a:pPr eaLnBrk="1" hangingPunct="1"/>
            <a:endParaRPr lang="zh-CN" altLang="en-US" b="1" smtClean="0">
              <a:ea typeface="宋体" panose="02010600030101010101" pitchFamily="2" charset="-122"/>
            </a:endParaRPr>
          </a:p>
          <a:p>
            <a:pPr eaLnBrk="1" hangingPunct="1"/>
            <a:endParaRPr lang="zh-CN" altLang="en-US" b="1" smtClean="0">
              <a:ea typeface="宋体" panose="02010600030101010101" pitchFamily="2" charset="-122"/>
            </a:endParaRPr>
          </a:p>
          <a:p>
            <a:pPr eaLnBrk="1" hangingPunct="1"/>
            <a:endParaRPr lang="zh-CN" altLang="en-US" b="1" smtClean="0">
              <a:ea typeface="宋体" panose="02010600030101010101" pitchFamily="2" charset="-122"/>
            </a:endParaRPr>
          </a:p>
          <a:p>
            <a:pPr eaLnBrk="1" hangingPunct="1"/>
            <a:endParaRPr lang="en-US" altLang="zh-CN" b="1" smtClean="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836BDAC-3998-4845-9503-C191A0CC0763}" type="slidenum">
              <a:rPr lang="en-US" altLang="zh-CN" smtClean="0"/>
              <a:pPr>
                <a:spcBef>
                  <a:spcPct val="0"/>
                </a:spcBef>
              </a:pPr>
              <a:t>14</a:t>
            </a:fld>
            <a:endParaRPr lang="en-US" altLang="zh-CN"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它是一个一般性的概念，与其相关联的两个实在概念是</a:t>
            </a:r>
          </a:p>
          <a:p>
            <a:pPr eaLnBrk="1" hangingPunct="1"/>
            <a:r>
              <a:rPr lang="zh-CN" altLang="en-US" b="1" smtClean="0">
                <a:ea typeface="宋体" panose="02010600030101010101" pitchFamily="2" charset="-122"/>
              </a:rPr>
              <a:t>一条</a:t>
            </a:r>
            <a:r>
              <a:rPr lang="en-US" altLang="zh-CN" b="1" smtClean="0">
                <a:ea typeface="宋体" panose="02010600030101010101" pitchFamily="2" charset="-122"/>
              </a:rPr>
              <a:t>VCC</a:t>
            </a:r>
            <a:r>
              <a:rPr lang="zh-CN" altLang="en-US" b="1" smtClean="0">
                <a:ea typeface="宋体" panose="02010600030101010101" pitchFamily="2" charset="-122"/>
              </a:rPr>
              <a:t>在两个</a:t>
            </a:r>
            <a:r>
              <a:rPr lang="en-US" altLang="zh-CN" b="1" smtClean="0">
                <a:ea typeface="宋体" panose="02010600030101010101" pitchFamily="2" charset="-122"/>
              </a:rPr>
              <a:t>VCC</a:t>
            </a:r>
            <a:r>
              <a:rPr lang="zh-CN" altLang="en-US" b="1" smtClean="0">
                <a:ea typeface="宋体" panose="02010600030101010101" pitchFamily="2" charset="-122"/>
              </a:rPr>
              <a:t>端点之间延伸。</a:t>
            </a:r>
          </a:p>
          <a:p>
            <a:pPr eaLnBrk="1" hangingPunct="1">
              <a:lnSpc>
                <a:spcPct val="150000"/>
              </a:lnSpc>
              <a:spcBef>
                <a:spcPct val="50000"/>
              </a:spcBef>
            </a:pPr>
            <a:r>
              <a:rPr lang="zh-CN" altLang="en-US" b="1" smtClean="0">
                <a:ea typeface="宋体" panose="02010600030101010101" pitchFamily="2" charset="-122"/>
              </a:rPr>
              <a:t>在虚信道等级上，</a:t>
            </a:r>
            <a:r>
              <a:rPr lang="en-US" altLang="zh-CN" b="1" smtClean="0">
                <a:ea typeface="宋体" panose="02010600030101010101" pitchFamily="2" charset="-122"/>
              </a:rPr>
              <a:t>VCC</a:t>
            </a:r>
            <a:r>
              <a:rPr lang="zh-CN" altLang="en-US" b="1" smtClean="0">
                <a:ea typeface="宋体" panose="02010600030101010101" pitchFamily="2" charset="-122"/>
              </a:rPr>
              <a:t>可以提供用户到用户，用户到网络或网络到网络的信息传送。        </a:t>
            </a:r>
            <a:r>
              <a:rPr lang="en-US" altLang="zh-CN" b="1" smtClean="0">
                <a:ea typeface="宋体" panose="02010600030101010101" pitchFamily="2" charset="-122"/>
              </a:rPr>
              <a:t>VC</a:t>
            </a:r>
            <a:r>
              <a:rPr lang="zh-CN" altLang="en-US" b="1" smtClean="0">
                <a:ea typeface="宋体" panose="02010600030101010101" pitchFamily="2" charset="-122"/>
              </a:rPr>
              <a:t>交换机完成</a:t>
            </a:r>
            <a:r>
              <a:rPr lang="en-US" altLang="zh-CN" b="1" smtClean="0">
                <a:ea typeface="宋体" panose="02010600030101010101" pitchFamily="2" charset="-122"/>
              </a:rPr>
              <a:t>VC</a:t>
            </a:r>
            <a:r>
              <a:rPr lang="zh-CN" altLang="en-US" b="1" smtClean="0">
                <a:ea typeface="宋体" panose="02010600030101010101" pitchFamily="2" charset="-122"/>
              </a:rPr>
              <a:t>路由选择的功能，这个功能包括将输入</a:t>
            </a:r>
            <a:r>
              <a:rPr lang="en-US" altLang="zh-CN" b="1" smtClean="0">
                <a:ea typeface="宋体" panose="02010600030101010101" pitchFamily="2" charset="-122"/>
              </a:rPr>
              <a:t>VC</a:t>
            </a:r>
            <a:r>
              <a:rPr lang="zh-CN" altLang="en-US" b="1" smtClean="0">
                <a:ea typeface="宋体" panose="02010600030101010101" pitchFamily="2" charset="-122"/>
              </a:rPr>
              <a:t>链路的</a:t>
            </a:r>
            <a:r>
              <a:rPr lang="en-US" altLang="zh-CN" b="1" smtClean="0">
                <a:ea typeface="宋体" panose="02010600030101010101" pitchFamily="2" charset="-122"/>
              </a:rPr>
              <a:t>VCI</a:t>
            </a:r>
            <a:r>
              <a:rPr lang="zh-CN" altLang="en-US" b="1" smtClean="0">
                <a:ea typeface="宋体" panose="02010600030101010101" pitchFamily="2" charset="-122"/>
              </a:rPr>
              <a:t>值翻译成输出</a:t>
            </a:r>
            <a:r>
              <a:rPr lang="en-US" altLang="zh-CN" b="1" smtClean="0">
                <a:ea typeface="宋体" panose="02010600030101010101" pitchFamily="2" charset="-122"/>
              </a:rPr>
              <a:t>VC</a:t>
            </a:r>
            <a:r>
              <a:rPr lang="zh-CN" altLang="en-US" b="1" smtClean="0">
                <a:ea typeface="宋体" panose="02010600030101010101" pitchFamily="2" charset="-122"/>
              </a:rPr>
              <a:t>链路的</a:t>
            </a:r>
            <a:r>
              <a:rPr lang="en-US" altLang="zh-CN" b="1" smtClean="0">
                <a:ea typeface="宋体" panose="02010600030101010101" pitchFamily="2" charset="-122"/>
              </a:rPr>
              <a:t>VCI</a:t>
            </a:r>
            <a:r>
              <a:rPr lang="zh-CN" altLang="en-US" b="1" smtClean="0">
                <a:ea typeface="宋体" panose="02010600030101010101" pitchFamily="2" charset="-122"/>
              </a:rPr>
              <a:t>值。</a:t>
            </a:r>
          </a:p>
          <a:p>
            <a:pPr eaLnBrk="1" hangingPunct="1"/>
            <a:endParaRPr lang="en-US" altLang="zh-CN" b="1" smtClean="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2ED94EF-3B77-4AFD-A6F0-CE0DDB020343}" type="slidenum">
              <a:rPr lang="en-US" altLang="zh-CN" smtClean="0"/>
              <a:pPr>
                <a:spcBef>
                  <a:spcPct val="0"/>
                </a:spcBef>
              </a:pPr>
              <a:t>15</a:t>
            </a:fld>
            <a:endParaRPr lang="en-US" altLang="zh-CN"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一个大型的综合通信网要支持多个终端用户的多种通信业务，因此，网中必定会出现大量的速率不等的虚信道，在高速环境下对这些虚信道进行管理，难度很大。为此，引入了分级的方法，即将</a:t>
            </a:r>
          </a:p>
          <a:p>
            <a:pPr eaLnBrk="1" hangingPunct="1"/>
            <a:r>
              <a:rPr lang="zh-CN" altLang="en-US" b="1" smtClean="0">
                <a:ea typeface="宋体" panose="02010600030101010101" pitchFamily="2" charset="-122"/>
              </a:rPr>
              <a:t>一条</a:t>
            </a:r>
            <a:r>
              <a:rPr lang="en-US" altLang="zh-CN" b="1" smtClean="0">
                <a:ea typeface="宋体" panose="02010600030101010101" pitchFamily="2" charset="-122"/>
              </a:rPr>
              <a:t>VPC</a:t>
            </a:r>
            <a:r>
              <a:rPr lang="zh-CN" altLang="en-US" b="1" smtClean="0">
                <a:ea typeface="宋体" panose="02010600030101010101" pitchFamily="2" charset="-122"/>
              </a:rPr>
              <a:t>在两个</a:t>
            </a:r>
            <a:r>
              <a:rPr lang="en-US" altLang="zh-CN" b="1" smtClean="0">
                <a:ea typeface="宋体" panose="02010600030101010101" pitchFamily="2" charset="-122"/>
              </a:rPr>
              <a:t>VPC</a:t>
            </a:r>
            <a:r>
              <a:rPr lang="zh-CN" altLang="en-US" b="1" smtClean="0">
                <a:ea typeface="宋体" panose="02010600030101010101" pitchFamily="2" charset="-122"/>
              </a:rPr>
              <a:t>端点之间延伸，在点到多点的情况下，一条</a:t>
            </a:r>
            <a:r>
              <a:rPr lang="en-US" altLang="zh-CN" b="1" smtClean="0">
                <a:ea typeface="宋体" panose="02010600030101010101" pitchFamily="2" charset="-122"/>
              </a:rPr>
              <a:t>VPC</a:t>
            </a:r>
            <a:r>
              <a:rPr lang="zh-CN" altLang="en-US" b="1" smtClean="0">
                <a:ea typeface="宋体" panose="02010600030101010101" pitchFamily="2" charset="-122"/>
              </a:rPr>
              <a:t>有两个以上的端点。</a:t>
            </a:r>
            <a:r>
              <a:rPr lang="zh-CN" altLang="en-US" smtClean="0">
                <a:ea typeface="宋体" panose="02010600030101010101" pitchFamily="2" charset="-122"/>
              </a:rPr>
              <a:t> </a:t>
            </a:r>
          </a:p>
          <a:p>
            <a:pPr eaLnBrk="1" hangingPunct="1">
              <a:lnSpc>
                <a:spcPct val="150000"/>
              </a:lnSpc>
              <a:spcBef>
                <a:spcPct val="50000"/>
              </a:spcBef>
            </a:pPr>
            <a:r>
              <a:rPr lang="zh-CN" altLang="en-US" b="1" smtClean="0">
                <a:ea typeface="宋体" panose="02010600030101010101" pitchFamily="2" charset="-122"/>
              </a:rPr>
              <a:t>在虚通路等级上，</a:t>
            </a:r>
            <a:r>
              <a:rPr lang="en-US" altLang="zh-CN" b="1" smtClean="0">
                <a:ea typeface="宋体" panose="02010600030101010101" pitchFamily="2" charset="-122"/>
              </a:rPr>
              <a:t>VPC</a:t>
            </a:r>
            <a:r>
              <a:rPr lang="zh-CN" altLang="en-US" b="1" smtClean="0">
                <a:ea typeface="宋体" panose="02010600030101010101" pitchFamily="2" charset="-122"/>
              </a:rPr>
              <a:t>可以提供用户到用户，用户到网络或网络到网络的信息传送。        </a:t>
            </a:r>
            <a:r>
              <a:rPr lang="en-US" altLang="zh-CN" b="1" smtClean="0">
                <a:ea typeface="宋体" panose="02010600030101010101" pitchFamily="2" charset="-122"/>
              </a:rPr>
              <a:t>VP</a:t>
            </a:r>
            <a:r>
              <a:rPr lang="zh-CN" altLang="en-US" b="1" smtClean="0">
                <a:ea typeface="宋体" panose="02010600030101010101" pitchFamily="2" charset="-122"/>
              </a:rPr>
              <a:t>交换机完成</a:t>
            </a:r>
            <a:r>
              <a:rPr lang="en-US" altLang="zh-CN" b="1" smtClean="0">
                <a:ea typeface="宋体" panose="02010600030101010101" pitchFamily="2" charset="-122"/>
              </a:rPr>
              <a:t>VP</a:t>
            </a:r>
            <a:r>
              <a:rPr lang="zh-CN" altLang="en-US" b="1" smtClean="0">
                <a:ea typeface="宋体" panose="02010600030101010101" pitchFamily="2" charset="-122"/>
              </a:rPr>
              <a:t>路由选择的功能，即将输入</a:t>
            </a:r>
            <a:r>
              <a:rPr lang="en-US" altLang="zh-CN" b="1" smtClean="0">
                <a:ea typeface="宋体" panose="02010600030101010101" pitchFamily="2" charset="-122"/>
              </a:rPr>
              <a:t>VP</a:t>
            </a:r>
            <a:r>
              <a:rPr lang="zh-CN" altLang="en-US" b="1" smtClean="0">
                <a:ea typeface="宋体" panose="02010600030101010101" pitchFamily="2" charset="-122"/>
              </a:rPr>
              <a:t>链路的</a:t>
            </a:r>
            <a:r>
              <a:rPr lang="en-US" altLang="zh-CN" b="1" smtClean="0">
                <a:ea typeface="宋体" panose="02010600030101010101" pitchFamily="2" charset="-122"/>
              </a:rPr>
              <a:t>VPI</a:t>
            </a:r>
            <a:r>
              <a:rPr lang="zh-CN" altLang="en-US" b="1" smtClean="0">
                <a:ea typeface="宋体" panose="02010600030101010101" pitchFamily="2" charset="-122"/>
              </a:rPr>
              <a:t>值翻译成输出</a:t>
            </a:r>
            <a:r>
              <a:rPr lang="en-US" altLang="zh-CN" b="1" smtClean="0">
                <a:ea typeface="宋体" panose="02010600030101010101" pitchFamily="2" charset="-122"/>
              </a:rPr>
              <a:t>VP</a:t>
            </a:r>
            <a:r>
              <a:rPr lang="zh-CN" altLang="en-US" b="1" smtClean="0">
                <a:ea typeface="宋体" panose="02010600030101010101" pitchFamily="2" charset="-122"/>
              </a:rPr>
              <a:t>链路的</a:t>
            </a:r>
            <a:r>
              <a:rPr lang="en-US" altLang="zh-CN" b="1" smtClean="0">
                <a:ea typeface="宋体" panose="02010600030101010101" pitchFamily="2" charset="-122"/>
              </a:rPr>
              <a:t>VPI</a:t>
            </a:r>
            <a:r>
              <a:rPr lang="zh-CN" altLang="en-US" b="1" smtClean="0">
                <a:ea typeface="宋体" panose="02010600030101010101" pitchFamily="2" charset="-122"/>
              </a:rPr>
              <a:t>值。</a:t>
            </a:r>
          </a:p>
          <a:p>
            <a:pPr eaLnBrk="1" hangingPunct="1"/>
            <a:endParaRPr lang="en-US" altLang="zh-CN" smtClean="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DE63607-D712-42C6-8177-0E2CDDFD321E}" type="slidenum">
              <a:rPr lang="en-US" altLang="zh-CN" smtClean="0"/>
              <a:pPr>
                <a:spcBef>
                  <a:spcPct val="0"/>
                </a:spcBef>
              </a:pPr>
              <a:t>16</a:t>
            </a:fld>
            <a:endParaRPr lang="en-US" altLang="zh-CN"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spcBef>
                <a:spcPct val="0"/>
              </a:spcBef>
            </a:pPr>
            <a:r>
              <a:rPr lang="zh-CN" altLang="en-US" b="1" smtClean="0">
                <a:ea typeface="宋体" panose="02010600030101010101" pitchFamily="2" charset="-122"/>
              </a:rPr>
              <a:t>在一个给定接口上，两个分别属于不同</a:t>
            </a:r>
            <a:r>
              <a:rPr lang="en-US" altLang="zh-CN" b="1" smtClean="0">
                <a:ea typeface="宋体" panose="02010600030101010101" pitchFamily="2" charset="-122"/>
              </a:rPr>
              <a:t>VP</a:t>
            </a:r>
            <a:r>
              <a:rPr lang="zh-CN" altLang="en-US" b="1" smtClean="0">
                <a:ea typeface="宋体" panose="02010600030101010101" pitchFamily="2" charset="-122"/>
              </a:rPr>
              <a:t>的</a:t>
            </a:r>
            <a:r>
              <a:rPr lang="en-US" altLang="zh-CN" b="1" smtClean="0">
                <a:ea typeface="宋体" panose="02010600030101010101" pitchFamily="2" charset="-122"/>
              </a:rPr>
              <a:t>VC</a:t>
            </a:r>
            <a:r>
              <a:rPr lang="zh-CN" altLang="en-US" b="1" smtClean="0">
                <a:ea typeface="宋体" panose="02010600030101010101" pitchFamily="2" charset="-122"/>
              </a:rPr>
              <a:t>可以有同样的</a:t>
            </a:r>
            <a:r>
              <a:rPr lang="en-US" altLang="zh-CN" b="1" smtClean="0">
                <a:ea typeface="宋体" panose="02010600030101010101" pitchFamily="2" charset="-122"/>
              </a:rPr>
              <a:t>VCI</a:t>
            </a:r>
            <a:r>
              <a:rPr lang="zh-CN" altLang="en-US" b="1" smtClean="0">
                <a:ea typeface="宋体" panose="02010600030101010101" pitchFamily="2" charset="-122"/>
              </a:rPr>
              <a:t>值。因此在一个接口上用</a:t>
            </a:r>
            <a:r>
              <a:rPr lang="en-US" altLang="zh-CN" b="1" smtClean="0">
                <a:ea typeface="宋体" panose="02010600030101010101" pitchFamily="2" charset="-122"/>
              </a:rPr>
              <a:t>VPI</a:t>
            </a:r>
            <a:r>
              <a:rPr lang="zh-CN" altLang="en-US" b="1" smtClean="0">
                <a:ea typeface="宋体" panose="02010600030101010101" pitchFamily="2" charset="-122"/>
              </a:rPr>
              <a:t>和</a:t>
            </a:r>
            <a:r>
              <a:rPr lang="en-US" altLang="zh-CN" b="1" smtClean="0">
                <a:ea typeface="宋体" panose="02010600030101010101" pitchFamily="2" charset="-122"/>
              </a:rPr>
              <a:t>VCI</a:t>
            </a:r>
            <a:r>
              <a:rPr lang="zh-CN" altLang="en-US" b="1" smtClean="0">
                <a:ea typeface="宋体" panose="02010600030101010101" pitchFamily="2" charset="-122"/>
              </a:rPr>
              <a:t>两个值才能完全地标识一个</a:t>
            </a:r>
            <a:r>
              <a:rPr lang="en-US" altLang="zh-CN" b="1" smtClean="0">
                <a:ea typeface="宋体" panose="02010600030101010101" pitchFamily="2" charset="-122"/>
              </a:rPr>
              <a:t>VC</a:t>
            </a:r>
            <a:r>
              <a:rPr lang="zh-CN" altLang="en-US" b="1" smtClean="0">
                <a:ea typeface="宋体" panose="02010600030101010101" pitchFamily="2" charset="-122"/>
              </a:rPr>
              <a:t>。</a:t>
            </a:r>
          </a:p>
          <a:p>
            <a:pPr eaLnBrk="1" hangingPunct="1"/>
            <a:endParaRPr lang="en-US" altLang="zh-CN"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zh-CN" altLang="en-US" smtClean="0"/>
              <a:t>单击以编辑母版副标题样式</a:t>
            </a:r>
            <a:endParaRPr lang="zh-CN" altLang="en-US"/>
          </a:p>
        </p:txBody>
      </p:sp>
      <p:sp>
        <p:nvSpPr>
          <p:cNvPr id="4" name="日期占位符 3">
            <a:extLst>
              <a:ext uri="{FF2B5EF4-FFF2-40B4-BE49-F238E27FC236}">
                <a16:creationId xmlns:a16="http://schemas.microsoft.com/office/drawing/2014/main" id="{40D2F5A0-00E5-4D39-B387-B5B40887C59B}"/>
              </a:ext>
            </a:extLst>
          </p:cNvPr>
          <p:cNvSpPr>
            <a:spLocks noGrp="1"/>
          </p:cNvSpPr>
          <p:nvPr>
            <p:ph type="dt" sz="half" idx="10"/>
          </p:nvPr>
        </p:nvSpPr>
        <p:spPr/>
        <p:txBody>
          <a:bodyPr/>
          <a:lstStyle>
            <a:lvl1pPr>
              <a:defRPr/>
            </a:lvl1pPr>
          </a:lstStyle>
          <a:p>
            <a:pPr>
              <a:defRPr/>
            </a:pPr>
            <a:endParaRPr lang="en-US" altLang="ko-KR"/>
          </a:p>
        </p:txBody>
      </p:sp>
      <p:sp>
        <p:nvSpPr>
          <p:cNvPr id="5" name="页脚占位符 4">
            <a:extLst>
              <a:ext uri="{FF2B5EF4-FFF2-40B4-BE49-F238E27FC236}">
                <a16:creationId xmlns:a16="http://schemas.microsoft.com/office/drawing/2014/main" id="{41E95F19-0DB0-4ED2-80A6-3FAC2A6BDA62}"/>
              </a:ext>
            </a:extLst>
          </p:cNvPr>
          <p:cNvSpPr>
            <a:spLocks noGrp="1"/>
          </p:cNvSpPr>
          <p:nvPr>
            <p:ph type="ftr" sz="quarter" idx="11"/>
          </p:nvPr>
        </p:nvSpPr>
        <p:spPr/>
        <p:txBody>
          <a:bodyPr/>
          <a:lstStyle>
            <a:lvl1pPr>
              <a:defRPr/>
            </a:lvl1pPr>
          </a:lstStyle>
          <a:p>
            <a:pPr>
              <a:defRPr/>
            </a:pPr>
            <a:endParaRPr lang="en-US" altLang="ko-KR"/>
          </a:p>
        </p:txBody>
      </p:sp>
      <p:sp>
        <p:nvSpPr>
          <p:cNvPr id="6" name="灯片编号占位符 5">
            <a:extLst>
              <a:ext uri="{FF2B5EF4-FFF2-40B4-BE49-F238E27FC236}">
                <a16:creationId xmlns:a16="http://schemas.microsoft.com/office/drawing/2014/main" id="{42B1124B-042C-4320-95A6-79B09EFE5A5D}"/>
              </a:ext>
            </a:extLst>
          </p:cNvPr>
          <p:cNvSpPr>
            <a:spLocks noGrp="1"/>
          </p:cNvSpPr>
          <p:nvPr>
            <p:ph type="sldNum" sz="quarter" idx="12"/>
          </p:nvPr>
        </p:nvSpPr>
        <p:spPr/>
        <p:txBody>
          <a:bodyPr/>
          <a:lstStyle>
            <a:lvl1pPr>
              <a:defRPr/>
            </a:lvl1pPr>
          </a:lstStyle>
          <a:p>
            <a:pPr>
              <a:defRPr/>
            </a:pPr>
            <a:fld id="{78348805-9FE2-40C5-BFE4-AA474370BF15}" type="slidenum">
              <a:rPr lang="en-US" altLang="ko-KR"/>
              <a:pPr>
                <a:defRPr/>
              </a:pPr>
              <a:t>‹#›</a:t>
            </a:fld>
            <a:endParaRPr lang="en-US" altLang="ko-KR"/>
          </a:p>
        </p:txBody>
      </p:sp>
    </p:spTree>
    <p:extLst>
      <p:ext uri="{BB962C8B-B14F-4D97-AF65-F5344CB8AC3E}">
        <p14:creationId xmlns:p14="http://schemas.microsoft.com/office/powerpoint/2010/main" val="260970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5"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6"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EE92EFF8-15A7-4D74-A145-AA2C10F14854}" type="slidenum">
              <a:rPr lang="en-US" altLang="ko-KR"/>
              <a:pPr>
                <a:defRPr/>
              </a:pPr>
              <a:t>‹#›</a:t>
            </a:fld>
            <a:endParaRPr lang="en-US" altLang="ko-KR"/>
          </a:p>
        </p:txBody>
      </p:sp>
    </p:spTree>
    <p:extLst>
      <p:ext uri="{BB962C8B-B14F-4D97-AF65-F5344CB8AC3E}">
        <p14:creationId xmlns:p14="http://schemas.microsoft.com/office/powerpoint/2010/main" val="143421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5"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6"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FEE4109E-E731-4710-84BA-6EF3710610BC}" type="slidenum">
              <a:rPr lang="en-US" altLang="ko-KR"/>
              <a:pPr>
                <a:defRPr/>
              </a:pPr>
              <a:t>‹#›</a:t>
            </a:fld>
            <a:endParaRPr lang="en-US" altLang="ko-KR"/>
          </a:p>
        </p:txBody>
      </p:sp>
    </p:spTree>
    <p:extLst>
      <p:ext uri="{BB962C8B-B14F-4D97-AF65-F5344CB8AC3E}">
        <p14:creationId xmlns:p14="http://schemas.microsoft.com/office/powerpoint/2010/main" val="192608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33413" y="76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35000" y="1371600"/>
            <a:ext cx="3810000" cy="47244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97400" y="1371600"/>
            <a:ext cx="3810000" cy="47244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6"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7"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FF80574E-B3AA-4B62-8E37-89C08C925B40}" type="slidenum">
              <a:rPr lang="en-US" altLang="ko-KR"/>
              <a:pPr>
                <a:defRPr/>
              </a:pPr>
              <a:t>‹#›</a:t>
            </a:fld>
            <a:endParaRPr lang="en-US" altLang="ko-KR"/>
          </a:p>
        </p:txBody>
      </p:sp>
    </p:spTree>
    <p:extLst>
      <p:ext uri="{BB962C8B-B14F-4D97-AF65-F5344CB8AC3E}">
        <p14:creationId xmlns:p14="http://schemas.microsoft.com/office/powerpoint/2010/main" val="151411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725"/>
            <a:ext cx="857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971600" y="149621"/>
            <a:ext cx="7886700" cy="1325563"/>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a:extLst>
              <a:ext uri="{FF2B5EF4-FFF2-40B4-BE49-F238E27FC236}">
                <a16:creationId xmlns:a16="http://schemas.microsoft.com/office/drawing/2014/main" id="{7BE287AA-CABD-45B7-891F-9D86C111C1C7}"/>
              </a:ext>
            </a:extLst>
          </p:cNvPr>
          <p:cNvSpPr>
            <a:spLocks noGrp="1"/>
          </p:cNvSpPr>
          <p:nvPr>
            <p:ph type="dt" sz="half" idx="10"/>
          </p:nvPr>
        </p:nvSpPr>
        <p:spPr/>
        <p:txBody>
          <a:bodyPr/>
          <a:lstStyle>
            <a:lvl1pPr>
              <a:defRPr/>
            </a:lvl1pPr>
          </a:lstStyle>
          <a:p>
            <a:pPr>
              <a:defRPr/>
            </a:pPr>
            <a:endParaRPr lang="en-US" altLang="ko-KR"/>
          </a:p>
        </p:txBody>
      </p:sp>
      <p:sp>
        <p:nvSpPr>
          <p:cNvPr id="6" name="页脚占位符 4">
            <a:extLst>
              <a:ext uri="{FF2B5EF4-FFF2-40B4-BE49-F238E27FC236}">
                <a16:creationId xmlns:a16="http://schemas.microsoft.com/office/drawing/2014/main" id="{B2A022B5-E6D1-421F-9529-3E074A7E6892}"/>
              </a:ext>
            </a:extLst>
          </p:cNvPr>
          <p:cNvSpPr>
            <a:spLocks noGrp="1"/>
          </p:cNvSpPr>
          <p:nvPr>
            <p:ph type="ftr" sz="quarter" idx="11"/>
          </p:nvPr>
        </p:nvSpPr>
        <p:spPr/>
        <p:txBody>
          <a:bodyPr/>
          <a:lstStyle>
            <a:lvl1pPr>
              <a:defRPr/>
            </a:lvl1pPr>
          </a:lstStyle>
          <a:p>
            <a:pPr>
              <a:defRPr/>
            </a:pPr>
            <a:endParaRPr lang="en-US" altLang="ko-KR"/>
          </a:p>
        </p:txBody>
      </p:sp>
      <p:sp>
        <p:nvSpPr>
          <p:cNvPr id="7" name="灯片编号占位符 5">
            <a:extLst>
              <a:ext uri="{FF2B5EF4-FFF2-40B4-BE49-F238E27FC236}">
                <a16:creationId xmlns:a16="http://schemas.microsoft.com/office/drawing/2014/main" id="{60045EA6-43C2-41FD-9CD2-3B645C2F93E9}"/>
              </a:ext>
            </a:extLst>
          </p:cNvPr>
          <p:cNvSpPr>
            <a:spLocks noGrp="1"/>
          </p:cNvSpPr>
          <p:nvPr>
            <p:ph type="sldNum" sz="quarter" idx="12"/>
          </p:nvPr>
        </p:nvSpPr>
        <p:spPr/>
        <p:txBody>
          <a:bodyPr/>
          <a:lstStyle>
            <a:lvl1pPr>
              <a:defRPr/>
            </a:lvl1pPr>
          </a:lstStyle>
          <a:p>
            <a:pPr>
              <a:defRPr/>
            </a:pPr>
            <a:fld id="{BAA2906A-658A-4603-87DB-BC82A8785E36}" type="slidenum">
              <a:rPr lang="en-US" altLang="ko-KR"/>
              <a:pPr>
                <a:defRPr/>
              </a:pPr>
              <a:t>‹#›</a:t>
            </a:fld>
            <a:endParaRPr lang="en-US" altLang="ko-KR"/>
          </a:p>
        </p:txBody>
      </p:sp>
    </p:spTree>
    <p:extLst>
      <p:ext uri="{BB962C8B-B14F-4D97-AF65-F5344CB8AC3E}">
        <p14:creationId xmlns:p14="http://schemas.microsoft.com/office/powerpoint/2010/main" val="56921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zh-CN" altLang="en-US" smtClean="0"/>
              <a:t>编辑母版文本样式</a:t>
            </a:r>
          </a:p>
        </p:txBody>
      </p:sp>
      <p:sp>
        <p:nvSpPr>
          <p:cNvPr id="4"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5"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6"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EA6F9631-45FE-4451-AA1F-F08CB2C18315}" type="slidenum">
              <a:rPr lang="en-US" altLang="ko-KR"/>
              <a:pPr>
                <a:defRPr/>
              </a:pPr>
              <a:t>‹#›</a:t>
            </a:fld>
            <a:endParaRPr lang="en-US" altLang="ko-KR"/>
          </a:p>
        </p:txBody>
      </p:sp>
    </p:spTree>
    <p:extLst>
      <p:ext uri="{BB962C8B-B14F-4D97-AF65-F5344CB8AC3E}">
        <p14:creationId xmlns:p14="http://schemas.microsoft.com/office/powerpoint/2010/main" val="358975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6"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7"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63AF3783-8CD5-4A5A-9BD1-12E6825FAE35}" type="slidenum">
              <a:rPr lang="en-US" altLang="ko-KR"/>
              <a:pPr>
                <a:defRPr/>
              </a:pPr>
              <a:t>‹#›</a:t>
            </a:fld>
            <a:endParaRPr lang="en-US" altLang="ko-KR"/>
          </a:p>
        </p:txBody>
      </p:sp>
    </p:spTree>
    <p:extLst>
      <p:ext uri="{BB962C8B-B14F-4D97-AF65-F5344CB8AC3E}">
        <p14:creationId xmlns:p14="http://schemas.microsoft.com/office/powerpoint/2010/main" val="80509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8"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9"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F8453F83-6276-4E15-83DA-5E71AD6C3736}" type="slidenum">
              <a:rPr lang="en-US" altLang="ko-KR"/>
              <a:pPr>
                <a:defRPr/>
              </a:pPr>
              <a:t>‹#›</a:t>
            </a:fld>
            <a:endParaRPr lang="en-US" altLang="ko-KR"/>
          </a:p>
        </p:txBody>
      </p:sp>
    </p:spTree>
    <p:extLst>
      <p:ext uri="{BB962C8B-B14F-4D97-AF65-F5344CB8AC3E}">
        <p14:creationId xmlns:p14="http://schemas.microsoft.com/office/powerpoint/2010/main" val="75165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4"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5"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1923731D-A851-45B7-85A1-62FC9F9D5C3E}" type="slidenum">
              <a:rPr lang="en-US" altLang="ko-KR"/>
              <a:pPr>
                <a:defRPr/>
              </a:pPr>
              <a:t>‹#›</a:t>
            </a:fld>
            <a:endParaRPr lang="en-US" altLang="ko-KR"/>
          </a:p>
        </p:txBody>
      </p:sp>
    </p:spTree>
    <p:extLst>
      <p:ext uri="{BB962C8B-B14F-4D97-AF65-F5344CB8AC3E}">
        <p14:creationId xmlns:p14="http://schemas.microsoft.com/office/powerpoint/2010/main" val="400283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3"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4"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3C5059F4-3A63-4335-91E9-2E9905B784D7}" type="slidenum">
              <a:rPr lang="en-US" altLang="ko-KR"/>
              <a:pPr>
                <a:defRPr/>
              </a:pPr>
              <a:t>‹#›</a:t>
            </a:fld>
            <a:endParaRPr lang="en-US" altLang="ko-KR"/>
          </a:p>
        </p:txBody>
      </p:sp>
    </p:spTree>
    <p:extLst>
      <p:ext uri="{BB962C8B-B14F-4D97-AF65-F5344CB8AC3E}">
        <p14:creationId xmlns:p14="http://schemas.microsoft.com/office/powerpoint/2010/main" val="3123305312"/>
      </p:ext>
    </p:extLst>
  </p:cSld>
  <p:clrMapOvr>
    <a:masterClrMapping/>
  </p:clrMapOvr>
  <p:transition spd="med">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CN" altLang="en-US" smtClean="0"/>
              <a:t>编辑母版文本样式</a:t>
            </a:r>
          </a:p>
        </p:txBody>
      </p:sp>
      <p:sp>
        <p:nvSpPr>
          <p:cNvPr id="5"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6"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7"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C55F325C-C593-4BA6-AF85-BB1532F5EA1E}" type="slidenum">
              <a:rPr lang="en-US" altLang="ko-KR"/>
              <a:pPr>
                <a:defRPr/>
              </a:pPr>
              <a:t>‹#›</a:t>
            </a:fld>
            <a:endParaRPr lang="en-US" altLang="ko-KR"/>
          </a:p>
        </p:txBody>
      </p:sp>
    </p:spTree>
    <p:extLst>
      <p:ext uri="{BB962C8B-B14F-4D97-AF65-F5344CB8AC3E}">
        <p14:creationId xmlns:p14="http://schemas.microsoft.com/office/powerpoint/2010/main" val="428770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30"/>
            <a:ext cx="4629150" cy="4873625"/>
          </a:xfrm>
        </p:spPr>
        <p:txBody>
          <a:bodyPr rtlCol="0">
            <a:normAutofit/>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CN" altLang="en-US" smtClean="0"/>
              <a:t>编辑母版文本样式</a:t>
            </a:r>
          </a:p>
        </p:txBody>
      </p:sp>
      <p:sp>
        <p:nvSpPr>
          <p:cNvPr id="5" name="日期占位符 3">
            <a:extLst>
              <a:ext uri="{FF2B5EF4-FFF2-40B4-BE49-F238E27FC236}">
                <a16:creationId xmlns:a16="http://schemas.microsoft.com/office/drawing/2014/main" id="{63CA5C02-0FD7-491D-B6D2-826CAE429886}"/>
              </a:ext>
            </a:extLst>
          </p:cNvPr>
          <p:cNvSpPr>
            <a:spLocks noGrp="1"/>
          </p:cNvSpPr>
          <p:nvPr>
            <p:ph type="dt" sz="half" idx="10"/>
          </p:nvPr>
        </p:nvSpPr>
        <p:spPr/>
        <p:txBody>
          <a:bodyPr/>
          <a:lstStyle>
            <a:lvl1pPr>
              <a:defRPr/>
            </a:lvl1pPr>
          </a:lstStyle>
          <a:p>
            <a:pPr>
              <a:defRPr/>
            </a:pPr>
            <a:endParaRPr lang="en-US" altLang="ko-KR"/>
          </a:p>
        </p:txBody>
      </p:sp>
      <p:sp>
        <p:nvSpPr>
          <p:cNvPr id="6" name="页脚占位符 4">
            <a:extLst>
              <a:ext uri="{FF2B5EF4-FFF2-40B4-BE49-F238E27FC236}">
                <a16:creationId xmlns:a16="http://schemas.microsoft.com/office/drawing/2014/main" id="{AA8F9B08-9F33-4D98-B0CC-14D467F82151}"/>
              </a:ext>
            </a:extLst>
          </p:cNvPr>
          <p:cNvSpPr>
            <a:spLocks noGrp="1"/>
          </p:cNvSpPr>
          <p:nvPr>
            <p:ph type="ftr" sz="quarter" idx="11"/>
          </p:nvPr>
        </p:nvSpPr>
        <p:spPr/>
        <p:txBody>
          <a:bodyPr/>
          <a:lstStyle>
            <a:lvl1pPr>
              <a:defRPr/>
            </a:lvl1pPr>
          </a:lstStyle>
          <a:p>
            <a:pPr>
              <a:defRPr/>
            </a:pPr>
            <a:endParaRPr lang="en-US" altLang="ko-KR"/>
          </a:p>
        </p:txBody>
      </p:sp>
      <p:sp>
        <p:nvSpPr>
          <p:cNvPr id="7" name="灯片编号占位符 5">
            <a:extLst>
              <a:ext uri="{FF2B5EF4-FFF2-40B4-BE49-F238E27FC236}">
                <a16:creationId xmlns:a16="http://schemas.microsoft.com/office/drawing/2014/main" id="{3606857E-7A89-4C44-8C4E-8863CD0D6095}"/>
              </a:ext>
            </a:extLst>
          </p:cNvPr>
          <p:cNvSpPr>
            <a:spLocks noGrp="1"/>
          </p:cNvSpPr>
          <p:nvPr>
            <p:ph type="sldNum" sz="quarter" idx="12"/>
          </p:nvPr>
        </p:nvSpPr>
        <p:spPr/>
        <p:txBody>
          <a:bodyPr/>
          <a:lstStyle>
            <a:lvl1pPr>
              <a:defRPr/>
            </a:lvl1pPr>
          </a:lstStyle>
          <a:p>
            <a:pPr>
              <a:defRPr/>
            </a:pPr>
            <a:fld id="{3D0D2965-F719-4CF8-B9E9-B2D3286E9E02}" type="slidenum">
              <a:rPr lang="en-US" altLang="ko-KR"/>
              <a:pPr>
                <a:defRPr/>
              </a:pPr>
              <a:t>‹#›</a:t>
            </a:fld>
            <a:endParaRPr lang="en-US" altLang="ko-KR"/>
          </a:p>
        </p:txBody>
      </p:sp>
    </p:spTree>
    <p:extLst>
      <p:ext uri="{BB962C8B-B14F-4D97-AF65-F5344CB8AC3E}">
        <p14:creationId xmlns:p14="http://schemas.microsoft.com/office/powerpoint/2010/main" val="3003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id="{63CA5C02-0FD7-491D-B6D2-826CAE4298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ko-KR"/>
          </a:p>
        </p:txBody>
      </p:sp>
      <p:sp>
        <p:nvSpPr>
          <p:cNvPr id="5" name="页脚占位符 4">
            <a:extLst>
              <a:ext uri="{FF2B5EF4-FFF2-40B4-BE49-F238E27FC236}">
                <a16:creationId xmlns:a16="http://schemas.microsoft.com/office/drawing/2014/main" id="{AA8F9B08-9F33-4D98-B0CC-14D467F8215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ko-KR"/>
          </a:p>
        </p:txBody>
      </p:sp>
      <p:sp>
        <p:nvSpPr>
          <p:cNvPr id="6" name="灯片编号占位符 5">
            <a:extLst>
              <a:ext uri="{FF2B5EF4-FFF2-40B4-BE49-F238E27FC236}">
                <a16:creationId xmlns:a16="http://schemas.microsoft.com/office/drawing/2014/main" id="{3606857E-7A89-4C44-8C4E-8863CD0D609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BDAF3DC-9B88-4ADA-BC50-DF2AB4C61F04}" type="slidenum">
              <a:rPr lang="en-US" altLang="ko-KR"/>
              <a:pPr>
                <a:defRPr/>
              </a:pPr>
              <a:t>‹#›</a:t>
            </a:fld>
            <a:endParaRPr lang="en-US" altLang="ko-KR"/>
          </a:p>
        </p:txBody>
      </p:sp>
    </p:spTree>
    <p:extLst>
      <p:ext uri="{BB962C8B-B14F-4D97-AF65-F5344CB8AC3E}">
        <p14:creationId xmlns:p14="http://schemas.microsoft.com/office/powerpoint/2010/main" val="11209876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txStyles>
    <p:titleStyle>
      <a:lvl1pPr algn="l" defTabSz="684213" rtl="0" eaLnBrk="1" fontAlgn="base" hangingPunct="1">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213" rtl="0" eaLnBrk="1" fontAlgn="base" hangingPunct="1">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p:titleStyle>
    <p:bodyStyle>
      <a:lvl1pPr marL="169863" indent="-169863" algn="l" defTabSz="684213"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宋体" panose="02010600030101010101" pitchFamily="2" charset="-122"/>
          <a:cs typeface="+mn-cs"/>
        </a:defRPr>
      </a:lvl1pPr>
      <a:lvl2pPr marL="512763" indent="-169863" algn="l" defTabSz="684213"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宋体" panose="02010600030101010101" pitchFamily="2" charset="-122"/>
          <a:cs typeface="+mn-cs"/>
        </a:defRPr>
      </a:lvl2pPr>
      <a:lvl3pPr marL="855663" indent="-169863" algn="l" defTabSz="684213"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宋体" panose="02010600030101010101" pitchFamily="2" charset="-122"/>
          <a:cs typeface="+mn-cs"/>
        </a:defRPr>
      </a:lvl3pPr>
      <a:lvl4pPr marL="1198563" indent="-169863" algn="l" defTabSz="684213"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4pPr>
      <a:lvl5pPr marL="1541463" indent="-169863" algn="l" defTabSz="684213"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zh-CN"/>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hyperlink" Target="../2012/&#25105;&#30340;&#35838;&#20214;/&#23553;&#38754;&#21450;&#30446;&#24405;.ppt#-1,2,PowerPoint &#28436;&#31034;&#25991;&#31295;" TargetMode="External"/><Relationship Id="rId4"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2.png"/><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3.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499992" y="476672"/>
            <a:ext cx="3981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4000" b="0" dirty="0">
                <a:latin typeface="华文行楷" panose="02010800040101010101" pitchFamily="2" charset="-122"/>
                <a:ea typeface="华文行楷" panose="02010800040101010101" pitchFamily="2" charset="-122"/>
              </a:rPr>
              <a:t>第</a:t>
            </a:r>
            <a:r>
              <a:rPr lang="en-US" altLang="zh-CN" sz="4000" b="0" dirty="0">
                <a:latin typeface="华文行楷" panose="02010800040101010101" pitchFamily="2" charset="-122"/>
                <a:ea typeface="华文行楷" panose="02010800040101010101" pitchFamily="2" charset="-122"/>
              </a:rPr>
              <a:t>9</a:t>
            </a:r>
            <a:r>
              <a:rPr lang="zh-CN" altLang="en-US" sz="4000" b="0" dirty="0">
                <a:latin typeface="华文行楷" panose="02010800040101010101" pitchFamily="2" charset="-122"/>
                <a:ea typeface="华文行楷" panose="02010800040101010101" pitchFamily="2" charset="-122"/>
              </a:rPr>
              <a:t>章  </a:t>
            </a:r>
            <a:r>
              <a:rPr lang="en-US" altLang="zh-CN" sz="4000" b="0" dirty="0">
                <a:latin typeface="华文行楷" panose="02010800040101010101" pitchFamily="2" charset="-122"/>
                <a:ea typeface="华文行楷" panose="02010800040101010101" pitchFamily="2" charset="-122"/>
              </a:rPr>
              <a:t>ATM </a:t>
            </a:r>
            <a:r>
              <a:rPr lang="zh-CN" altLang="en-US" sz="4000" b="0" dirty="0">
                <a:latin typeface="华文行楷" panose="02010800040101010101" pitchFamily="2" charset="-122"/>
                <a:ea typeface="华文行楷" panose="02010800040101010101" pitchFamily="2" charset="-122"/>
              </a:rPr>
              <a:t>网 络</a:t>
            </a:r>
          </a:p>
        </p:txBody>
      </p:sp>
      <p:sp>
        <p:nvSpPr>
          <p:cNvPr id="3075" name="Text Box 3"/>
          <p:cNvSpPr txBox="1">
            <a:spLocks noChangeArrowheads="1"/>
          </p:cNvSpPr>
          <p:nvPr/>
        </p:nvSpPr>
        <p:spPr bwMode="auto">
          <a:xfrm>
            <a:off x="2819400" y="1822450"/>
            <a:ext cx="418623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70000"/>
              </a:lnSpc>
              <a:spcBef>
                <a:spcPct val="0"/>
              </a:spcBef>
            </a:pPr>
            <a:r>
              <a:rPr lang="en-US" altLang="zh-CN">
                <a:hlinkClick r:id="rId2" action="ppaction://hlinksldjump"/>
              </a:rPr>
              <a:t>9.1  ATM</a:t>
            </a:r>
            <a:r>
              <a:rPr lang="zh-CN" altLang="en-US">
                <a:hlinkClick r:id="rId2" action="ppaction://hlinksldjump"/>
              </a:rPr>
              <a:t>产生背景和协议结构</a:t>
            </a:r>
            <a:endParaRPr lang="zh-CN" altLang="en-US"/>
          </a:p>
          <a:p>
            <a:pPr eaLnBrk="1" hangingPunct="1">
              <a:lnSpc>
                <a:spcPct val="170000"/>
              </a:lnSpc>
              <a:spcBef>
                <a:spcPct val="0"/>
              </a:spcBef>
            </a:pPr>
            <a:r>
              <a:rPr lang="en-US" altLang="zh-CN">
                <a:hlinkClick r:id="rId3" action="ppaction://hlinksldjump"/>
              </a:rPr>
              <a:t>9.2  ATM</a:t>
            </a:r>
            <a:r>
              <a:rPr lang="zh-CN" altLang="en-US">
                <a:hlinkClick r:id="rId3" action="ppaction://hlinksldjump"/>
              </a:rPr>
              <a:t>网络</a:t>
            </a:r>
            <a:endParaRPr lang="zh-CN" altLang="en-US"/>
          </a:p>
          <a:p>
            <a:pPr eaLnBrk="1" hangingPunct="1">
              <a:lnSpc>
                <a:spcPct val="170000"/>
              </a:lnSpc>
              <a:spcBef>
                <a:spcPct val="0"/>
              </a:spcBef>
            </a:pPr>
            <a:r>
              <a:rPr lang="en-US" altLang="zh-CN">
                <a:hlinkClick r:id="rId4" action="ppaction://hlinksldjump"/>
              </a:rPr>
              <a:t>9.3  ATM</a:t>
            </a:r>
            <a:r>
              <a:rPr lang="zh-CN" altLang="en-US">
                <a:hlinkClick r:id="rId4" action="ppaction://hlinksldjump"/>
              </a:rPr>
              <a:t>信元</a:t>
            </a:r>
            <a:r>
              <a:rPr lang="zh-CN" altLang="en-US"/>
              <a:t>	</a:t>
            </a:r>
          </a:p>
          <a:p>
            <a:pPr eaLnBrk="1" hangingPunct="1">
              <a:lnSpc>
                <a:spcPct val="170000"/>
              </a:lnSpc>
              <a:spcBef>
                <a:spcPct val="0"/>
              </a:spcBef>
            </a:pPr>
            <a:r>
              <a:rPr lang="en-US" altLang="zh-CN">
                <a:hlinkClick r:id="" action="ppaction://noaction"/>
              </a:rPr>
              <a:t>9.4  AAL</a:t>
            </a:r>
            <a:endParaRPr lang="en-US" altLang="zh-CN"/>
          </a:p>
          <a:p>
            <a:pPr eaLnBrk="1" hangingPunct="1">
              <a:lnSpc>
                <a:spcPct val="170000"/>
              </a:lnSpc>
              <a:spcBef>
                <a:spcPct val="0"/>
              </a:spcBef>
            </a:pPr>
            <a:r>
              <a:rPr lang="en-US" altLang="zh-CN">
                <a:hlinkClick r:id="" action="ppaction://noaction"/>
              </a:rPr>
              <a:t>9.5  </a:t>
            </a:r>
            <a:r>
              <a:rPr lang="zh-CN" altLang="en-US">
                <a:hlinkClick r:id="" action="ppaction://noaction"/>
              </a:rPr>
              <a:t>流量控制和拥塞控制</a:t>
            </a:r>
            <a:endParaRPr lang="zh-CN" altLang="en-US"/>
          </a:p>
          <a:p>
            <a:pPr eaLnBrk="1" hangingPunct="1">
              <a:lnSpc>
                <a:spcPct val="170000"/>
              </a:lnSpc>
              <a:spcBef>
                <a:spcPct val="0"/>
              </a:spcBef>
            </a:pPr>
            <a:r>
              <a:rPr lang="zh-CN" altLang="en-US">
                <a:hlinkClick r:id="" action="ppaction://noaction"/>
              </a:rPr>
              <a:t>思考题</a:t>
            </a:r>
            <a:endParaRPr lang="zh-CN" altLang="en-US"/>
          </a:p>
        </p:txBody>
      </p:sp>
      <p:pic>
        <p:nvPicPr>
          <p:cNvPr id="3076" name="Picture 4" descr="GIF014">
            <a:hlinkClick r:id="rId5" action="ppaction://hlinkpres?slideindex=2&amp;slidetitle=PowerPoint 演示文稿"/>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6286500"/>
            <a:ext cx="1085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13382"/>
            <a:ext cx="28543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50938" y="600075"/>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3200"/>
              <a:t>9.2  ATM </a:t>
            </a:r>
            <a:r>
              <a:rPr lang="zh-CN" altLang="en-US" sz="3200"/>
              <a:t>网 络</a:t>
            </a:r>
          </a:p>
        </p:txBody>
      </p:sp>
      <p:sp>
        <p:nvSpPr>
          <p:cNvPr id="16387" name="Text Box 3"/>
          <p:cNvSpPr txBox="1">
            <a:spLocks noChangeArrowheads="1"/>
          </p:cNvSpPr>
          <p:nvPr/>
        </p:nvSpPr>
        <p:spPr bwMode="auto">
          <a:xfrm>
            <a:off x="212725" y="1285875"/>
            <a:ext cx="38020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45000"/>
              </a:lnSpc>
              <a:spcBef>
                <a:spcPct val="0"/>
              </a:spcBef>
            </a:pPr>
            <a:r>
              <a:rPr lang="en-US" altLang="zh-CN"/>
              <a:t>9.2.1  ATM</a:t>
            </a:r>
            <a:r>
              <a:rPr lang="zh-CN" altLang="en-US"/>
              <a:t>网络组成和接口</a:t>
            </a:r>
          </a:p>
          <a:p>
            <a:pPr eaLnBrk="1" hangingPunct="1">
              <a:lnSpc>
                <a:spcPct val="145000"/>
              </a:lnSpc>
              <a:spcBef>
                <a:spcPct val="0"/>
              </a:spcBef>
            </a:pPr>
            <a:r>
              <a:rPr lang="zh-CN" altLang="en-US"/>
              <a:t>        </a:t>
            </a:r>
            <a:r>
              <a:rPr lang="en-US" altLang="zh-CN"/>
              <a:t>1</a:t>
            </a:r>
            <a:r>
              <a:rPr lang="zh-CN" altLang="en-US"/>
              <a:t>．</a:t>
            </a:r>
            <a:r>
              <a:rPr lang="en-US" altLang="zh-CN"/>
              <a:t>ATM</a:t>
            </a:r>
            <a:r>
              <a:rPr lang="zh-CN" altLang="en-US"/>
              <a:t>网络组成</a:t>
            </a:r>
          </a:p>
        </p:txBody>
      </p:sp>
      <p:graphicFrame>
        <p:nvGraphicFramePr>
          <p:cNvPr id="16388" name="Object 5"/>
          <p:cNvGraphicFramePr>
            <a:graphicFrameLocks noChangeAspect="1"/>
          </p:cNvGraphicFramePr>
          <p:nvPr>
            <p:extLst>
              <p:ext uri="{D42A27DB-BD31-4B8C-83A1-F6EECF244321}">
                <p14:modId xmlns:p14="http://schemas.microsoft.com/office/powerpoint/2010/main" val="3610141386"/>
              </p:ext>
            </p:extLst>
          </p:nvPr>
        </p:nvGraphicFramePr>
        <p:xfrm>
          <a:off x="658813" y="3229350"/>
          <a:ext cx="6073427" cy="2714250"/>
        </p:xfrm>
        <a:graphic>
          <a:graphicData uri="http://schemas.openxmlformats.org/presentationml/2006/ole">
            <mc:AlternateContent xmlns:mc="http://schemas.openxmlformats.org/markup-compatibility/2006">
              <mc:Choice xmlns:v="urn:schemas-microsoft-com:vml" Requires="v">
                <p:oleObj spid="_x0000_s16395" r:id="rId3" imgW="3982778" imgH="1786418" progId="Visio.Drawing.4">
                  <p:embed/>
                </p:oleObj>
              </mc:Choice>
              <mc:Fallback>
                <p:oleObj r:id="rId3" imgW="3982778" imgH="1786418" progId="Visio.Drawing.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3229350"/>
                        <a:ext cx="6073427" cy="2714250"/>
                      </a:xfrm>
                      <a:prstGeom prst="rect">
                        <a:avLst/>
                      </a:prstGeom>
                      <a:noFill/>
                      <a:ln>
                        <a:noFill/>
                      </a:ln>
                    </p:spPr>
                  </p:pic>
                </p:oleObj>
              </mc:Fallback>
            </mc:AlternateContent>
          </a:graphicData>
        </a:graphic>
      </p:graphicFrame>
      <p:sp>
        <p:nvSpPr>
          <p:cNvPr id="16389" name="Rectangle 6"/>
          <p:cNvSpPr>
            <a:spLocks noChangeArrowheads="1"/>
          </p:cNvSpPr>
          <p:nvPr/>
        </p:nvSpPr>
        <p:spPr bwMode="auto">
          <a:xfrm>
            <a:off x="3014663" y="5643563"/>
            <a:ext cx="1565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800">
                <a:solidFill>
                  <a:schemeClr val="accent2"/>
                </a:solidFill>
              </a:rPr>
              <a:t>用户网络接口</a:t>
            </a:r>
          </a:p>
        </p:txBody>
      </p:sp>
      <p:sp>
        <p:nvSpPr>
          <p:cNvPr id="16390" name="Rectangle 7"/>
          <p:cNvSpPr>
            <a:spLocks noChangeArrowheads="1"/>
          </p:cNvSpPr>
          <p:nvPr/>
        </p:nvSpPr>
        <p:spPr bwMode="auto">
          <a:xfrm>
            <a:off x="212725" y="3874800"/>
            <a:ext cx="1565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800" dirty="0">
                <a:solidFill>
                  <a:schemeClr val="accent2"/>
                </a:solidFill>
              </a:rPr>
              <a:t>网络节点接口</a:t>
            </a:r>
          </a:p>
        </p:txBody>
      </p:sp>
      <p:sp>
        <p:nvSpPr>
          <p:cNvPr id="16391" name="Rectangle 8"/>
          <p:cNvSpPr>
            <a:spLocks noChangeArrowheads="1"/>
          </p:cNvSpPr>
          <p:nvPr/>
        </p:nvSpPr>
        <p:spPr bwMode="auto">
          <a:xfrm>
            <a:off x="5949602" y="4255513"/>
            <a:ext cx="1565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800" dirty="0">
                <a:solidFill>
                  <a:schemeClr val="accent2"/>
                </a:solidFill>
              </a:rPr>
              <a:t>宽带互连接口</a:t>
            </a:r>
          </a:p>
        </p:txBody>
      </p:sp>
      <p:sp>
        <p:nvSpPr>
          <p:cNvPr id="16392" name="矩形 10"/>
          <p:cNvSpPr>
            <a:spLocks noChangeArrowheads="1"/>
          </p:cNvSpPr>
          <p:nvPr/>
        </p:nvSpPr>
        <p:spPr bwMode="auto">
          <a:xfrm>
            <a:off x="4115041" y="1285875"/>
            <a:ext cx="48720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2000" dirty="0"/>
              <a:t>ATM</a:t>
            </a:r>
            <a:r>
              <a:rPr lang="zh-CN" altLang="en-US" sz="2000" dirty="0"/>
              <a:t>网络是网状拓扑结构，包括两种网络元素，即</a:t>
            </a:r>
            <a:r>
              <a:rPr lang="en-US" altLang="zh-CN" sz="2000" dirty="0"/>
              <a:t>ATM</a:t>
            </a:r>
            <a:r>
              <a:rPr lang="zh-CN" altLang="en-US" sz="2000" dirty="0"/>
              <a:t>端点和</a:t>
            </a:r>
            <a:r>
              <a:rPr lang="en-US" altLang="zh-CN" sz="2000" dirty="0"/>
              <a:t>ATM</a:t>
            </a:r>
            <a:r>
              <a:rPr lang="zh-CN" altLang="en-US" sz="2000" dirty="0"/>
              <a:t>交换机。</a:t>
            </a:r>
            <a:r>
              <a:rPr lang="en-US" altLang="zh-CN" sz="2000" dirty="0"/>
              <a:t>ATM</a:t>
            </a:r>
            <a:r>
              <a:rPr lang="zh-CN" altLang="en-US" sz="2000" dirty="0"/>
              <a:t>端点就是在网络中能够产生或接收信元的源站或目的站。</a:t>
            </a:r>
            <a:r>
              <a:rPr lang="en-US" altLang="zh-CN" sz="2000" dirty="0"/>
              <a:t>ATM</a:t>
            </a:r>
            <a:r>
              <a:rPr lang="zh-CN" altLang="en-US" sz="2000" dirty="0"/>
              <a:t>端点与</a:t>
            </a:r>
            <a:r>
              <a:rPr lang="en-US" altLang="zh-CN" sz="2000" dirty="0"/>
              <a:t>ATM</a:t>
            </a:r>
            <a:r>
              <a:rPr lang="zh-CN" altLang="en-US" sz="2000" dirty="0"/>
              <a:t>交换机相连。</a:t>
            </a:r>
            <a:r>
              <a:rPr lang="en-US" altLang="zh-CN" sz="2000" dirty="0"/>
              <a:t>ATM</a:t>
            </a:r>
            <a:r>
              <a:rPr lang="zh-CN" altLang="en-US" sz="2000" dirty="0"/>
              <a:t>交换机与</a:t>
            </a:r>
            <a:r>
              <a:rPr lang="en-US" altLang="zh-CN" sz="2000" dirty="0"/>
              <a:t>ATM</a:t>
            </a:r>
            <a:r>
              <a:rPr lang="zh-CN" altLang="en-US" sz="2000" dirty="0"/>
              <a:t>交换机相连，构成</a:t>
            </a:r>
            <a:r>
              <a:rPr lang="en-US" altLang="zh-CN" sz="2000" dirty="0"/>
              <a:t>ATM</a:t>
            </a:r>
            <a:r>
              <a:rPr lang="zh-CN" altLang="en-US" sz="2000" dirty="0"/>
              <a:t>网络。</a:t>
            </a:r>
          </a:p>
        </p:txBody>
      </p:sp>
      <p:pic>
        <p:nvPicPr>
          <p:cNvPr id="12" name="Picture 6" descr="绘图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58" y="3229350"/>
            <a:ext cx="7437860" cy="365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392"/>
                                        </p:tgtEl>
                                        <p:attrNameLst>
                                          <p:attrName>style.visibility</p:attrName>
                                        </p:attrNameLst>
                                      </p:cBhvr>
                                      <p:to>
                                        <p:strVal val="visible"/>
                                      </p:to>
                                    </p:set>
                                    <p:animEffect transition="in" filter="barn(inVertical)">
                                      <p:cBhvr>
                                        <p:cTn id="13"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77813" y="404813"/>
            <a:ext cx="8686800"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a:t>        1)  ATM</a:t>
            </a:r>
            <a:r>
              <a:rPr lang="zh-CN" altLang="en-US"/>
              <a:t>交换机</a:t>
            </a:r>
          </a:p>
          <a:p>
            <a:pPr eaLnBrk="1" hangingPunct="1">
              <a:lnSpc>
                <a:spcPct val="150000"/>
              </a:lnSpc>
              <a:spcBef>
                <a:spcPct val="50000"/>
              </a:spcBef>
            </a:pPr>
            <a:r>
              <a:rPr lang="zh-CN" altLang="en-US">
                <a:solidFill>
                  <a:schemeClr val="accent2"/>
                </a:solidFill>
              </a:rPr>
              <a:t>是</a:t>
            </a:r>
            <a:r>
              <a:rPr lang="en-US" altLang="zh-CN">
                <a:solidFill>
                  <a:schemeClr val="accent2"/>
                </a:solidFill>
              </a:rPr>
              <a:t>ATM</a:t>
            </a:r>
            <a:r>
              <a:rPr lang="zh-CN" altLang="en-US">
                <a:solidFill>
                  <a:schemeClr val="accent2"/>
                </a:solidFill>
              </a:rPr>
              <a:t>宽带网络中的核心设备，完成物理层和</a:t>
            </a:r>
            <a:r>
              <a:rPr lang="en-US" altLang="zh-CN">
                <a:solidFill>
                  <a:schemeClr val="accent2"/>
                </a:solidFill>
              </a:rPr>
              <a:t>ATM</a:t>
            </a:r>
            <a:r>
              <a:rPr lang="zh-CN" altLang="en-US">
                <a:solidFill>
                  <a:schemeClr val="accent2"/>
                </a:solidFill>
              </a:rPr>
              <a:t>层的功能</a:t>
            </a:r>
            <a:r>
              <a:rPr lang="zh-CN" altLang="en-US"/>
              <a:t>。</a:t>
            </a:r>
          </a:p>
          <a:p>
            <a:pPr eaLnBrk="1" hangingPunct="1">
              <a:lnSpc>
                <a:spcPct val="150000"/>
              </a:lnSpc>
              <a:spcBef>
                <a:spcPct val="50000"/>
              </a:spcBef>
              <a:buFontTx/>
              <a:buAutoNum type="arabicPeriod"/>
            </a:pPr>
            <a:r>
              <a:rPr lang="zh-CN" altLang="en-US"/>
              <a:t>对不同传送媒质电器特性的适配；</a:t>
            </a:r>
          </a:p>
          <a:p>
            <a:pPr eaLnBrk="1" hangingPunct="1">
              <a:lnSpc>
                <a:spcPct val="150000"/>
              </a:lnSpc>
              <a:spcBef>
                <a:spcPct val="50000"/>
              </a:spcBef>
              <a:buFontTx/>
              <a:buAutoNum type="arabicPeriod"/>
            </a:pPr>
            <a:r>
              <a:rPr lang="zh-CN" altLang="en-US"/>
              <a:t>完成</a:t>
            </a:r>
            <a:r>
              <a:rPr lang="en-US" altLang="zh-CN"/>
              <a:t>ATM</a:t>
            </a:r>
            <a:r>
              <a:rPr lang="zh-CN" altLang="en-US"/>
              <a:t>信元的交换，即</a:t>
            </a:r>
            <a:r>
              <a:rPr lang="en-US" altLang="zh-CN" u="sng"/>
              <a:t>ATM</a:t>
            </a:r>
            <a:r>
              <a:rPr lang="zh-CN" altLang="en-US" u="sng"/>
              <a:t>信头中</a:t>
            </a:r>
            <a:r>
              <a:rPr lang="en-US" altLang="zh-CN" u="sng"/>
              <a:t>VPI/VCI</a:t>
            </a:r>
            <a:r>
              <a:rPr lang="zh-CN" altLang="en-US" u="sng"/>
              <a:t>的变换</a:t>
            </a:r>
            <a:r>
              <a:rPr lang="zh-CN" altLang="en-US"/>
              <a:t>。</a:t>
            </a:r>
          </a:p>
          <a:p>
            <a:pPr eaLnBrk="1" hangingPunct="1">
              <a:lnSpc>
                <a:spcPct val="150000"/>
              </a:lnSpc>
              <a:spcBef>
                <a:spcPct val="50000"/>
              </a:spcBef>
            </a:pPr>
            <a:endParaRPr lang="en-US" altLang="zh-CN"/>
          </a:p>
        </p:txBody>
      </p:sp>
      <p:graphicFrame>
        <p:nvGraphicFramePr>
          <p:cNvPr id="17411" name="对象 1"/>
          <p:cNvGraphicFramePr>
            <a:graphicFrameLocks noChangeAspect="1"/>
          </p:cNvGraphicFramePr>
          <p:nvPr/>
        </p:nvGraphicFramePr>
        <p:xfrm>
          <a:off x="107950" y="3429000"/>
          <a:ext cx="8494713" cy="3100388"/>
        </p:xfrm>
        <a:graphic>
          <a:graphicData uri="http://schemas.openxmlformats.org/presentationml/2006/ole">
            <mc:AlternateContent xmlns:mc="http://schemas.openxmlformats.org/markup-compatibility/2006">
              <mc:Choice xmlns:v="urn:schemas-microsoft-com:vml" Requires="v">
                <p:oleObj spid="_x0000_s17414" r:id="rId4" imgW="3777995" imgH="1379101" progId="Visio.Drawing.11">
                  <p:embed/>
                </p:oleObj>
              </mc:Choice>
              <mc:Fallback>
                <p:oleObj r:id="rId4" imgW="3777995" imgH="1379101" progId="Visio.Drawing.11">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429000"/>
                        <a:ext cx="849471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矩形 2"/>
          <p:cNvSpPr>
            <a:spLocks noChangeArrowheads="1"/>
          </p:cNvSpPr>
          <p:nvPr/>
        </p:nvSpPr>
        <p:spPr bwMode="auto">
          <a:xfrm>
            <a:off x="4424363" y="6475413"/>
            <a:ext cx="4572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spcBef>
                <a:spcPct val="50000"/>
              </a:spcBef>
            </a:pPr>
            <a:r>
              <a:rPr lang="en-US" altLang="zh-CN" sz="1800"/>
              <a:t>(</a:t>
            </a:r>
            <a:r>
              <a:rPr lang="zh-CN" altLang="en-US" sz="1800"/>
              <a:t>信头必须按输出端口的要求进行转换</a:t>
            </a:r>
            <a:r>
              <a:rPr lang="en-US" altLang="zh-CN" sz="1800"/>
              <a:t>)</a:t>
            </a:r>
            <a:r>
              <a:rPr lang="zh-CN" altLang="en-US" sz="1800"/>
              <a:t>。</a:t>
            </a: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0825" y="476250"/>
            <a:ext cx="8610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a:t>        2)  ATM</a:t>
            </a:r>
            <a:r>
              <a:rPr lang="zh-CN" altLang="en-US"/>
              <a:t>端系统</a:t>
            </a:r>
          </a:p>
          <a:p>
            <a:pPr lvl="1" eaLnBrk="1" hangingPunct="1">
              <a:lnSpc>
                <a:spcPct val="150000"/>
              </a:lnSpc>
              <a:spcBef>
                <a:spcPct val="50000"/>
              </a:spcBef>
              <a:buFontTx/>
              <a:buChar char="•"/>
            </a:pPr>
            <a:r>
              <a:rPr lang="zh-CN" altLang="en-US" sz="2400"/>
              <a:t>     在纯</a:t>
            </a:r>
            <a:r>
              <a:rPr lang="en-US" altLang="zh-CN" sz="2400"/>
              <a:t>ATM</a:t>
            </a:r>
            <a:r>
              <a:rPr lang="zh-CN" altLang="en-US" sz="2400"/>
              <a:t>网络中，端系统就是各种终端</a:t>
            </a:r>
            <a:r>
              <a:rPr lang="en-US" altLang="zh-CN" sz="2400"/>
              <a:t>(</a:t>
            </a:r>
            <a:r>
              <a:rPr lang="zh-CN" altLang="en-US" sz="2400"/>
              <a:t>如</a:t>
            </a:r>
            <a:r>
              <a:rPr lang="en-US" altLang="zh-CN" sz="2400"/>
              <a:t>PC</a:t>
            </a:r>
            <a:r>
              <a:rPr lang="zh-CN" altLang="en-US" sz="2400"/>
              <a:t>、工作站、视频解码器、电缆或</a:t>
            </a:r>
            <a:r>
              <a:rPr lang="en-US" altLang="zh-CN" sz="2400"/>
              <a:t>xDSL</a:t>
            </a:r>
            <a:r>
              <a:rPr lang="zh-CN" altLang="en-US" sz="2400"/>
              <a:t>调制解调器等</a:t>
            </a:r>
            <a:r>
              <a:rPr lang="en-US" altLang="zh-CN" sz="2400"/>
              <a:t>)</a:t>
            </a:r>
            <a:r>
              <a:rPr lang="zh-CN" altLang="en-US" sz="2400"/>
              <a:t>，是产生和接收</a:t>
            </a:r>
            <a:r>
              <a:rPr lang="en-US" altLang="zh-CN" sz="2400"/>
              <a:t>ATM</a:t>
            </a:r>
            <a:r>
              <a:rPr lang="zh-CN" altLang="en-US" sz="2400"/>
              <a:t>信元的；</a:t>
            </a:r>
          </a:p>
          <a:p>
            <a:pPr lvl="1" eaLnBrk="1" hangingPunct="1">
              <a:lnSpc>
                <a:spcPct val="150000"/>
              </a:lnSpc>
              <a:spcBef>
                <a:spcPct val="50000"/>
              </a:spcBef>
              <a:buFontTx/>
              <a:buChar char="•"/>
            </a:pPr>
            <a:r>
              <a:rPr lang="zh-CN" altLang="en-US" sz="2400"/>
              <a:t>     在互连的网络中，端系统就是互连设备</a:t>
            </a:r>
            <a:r>
              <a:rPr lang="en-US" altLang="zh-CN" sz="2400"/>
              <a:t>(</a:t>
            </a:r>
            <a:r>
              <a:rPr lang="zh-CN" altLang="en-US" sz="2400"/>
              <a:t>如路由器</a:t>
            </a:r>
            <a:r>
              <a:rPr lang="en-US" altLang="zh-CN" sz="2400"/>
              <a:t>)</a:t>
            </a:r>
            <a:r>
              <a:rPr lang="zh-CN" altLang="en-US" sz="2400"/>
              <a:t>，也叫做虚终端，用来连接不同的网络。</a:t>
            </a: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685800"/>
            <a:ext cx="8534400"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40000"/>
              </a:lnSpc>
              <a:spcBef>
                <a:spcPct val="50000"/>
              </a:spcBef>
            </a:pPr>
            <a:r>
              <a:rPr lang="en-US" altLang="zh-CN"/>
              <a:t>         2</a:t>
            </a:r>
            <a:r>
              <a:rPr lang="zh-CN" altLang="en-US"/>
              <a:t>．</a:t>
            </a:r>
            <a:r>
              <a:rPr lang="en-US" altLang="zh-CN"/>
              <a:t>ATM</a:t>
            </a:r>
            <a:r>
              <a:rPr lang="zh-CN" altLang="en-US"/>
              <a:t>通信网接口 </a:t>
            </a:r>
          </a:p>
          <a:p>
            <a:pPr eaLnBrk="1" hangingPunct="1">
              <a:lnSpc>
                <a:spcPct val="140000"/>
              </a:lnSpc>
              <a:spcBef>
                <a:spcPct val="50000"/>
              </a:spcBef>
            </a:pPr>
            <a:r>
              <a:rPr lang="zh-CN" altLang="en-US"/>
              <a:t>        包括</a:t>
            </a:r>
            <a:r>
              <a:rPr lang="en-US" altLang="zh-CN"/>
              <a:t>ATM</a:t>
            </a:r>
            <a:r>
              <a:rPr lang="zh-CN" altLang="en-US"/>
              <a:t>公用网和</a:t>
            </a:r>
            <a:r>
              <a:rPr lang="en-US" altLang="zh-CN"/>
              <a:t>ATM</a:t>
            </a:r>
            <a:r>
              <a:rPr lang="zh-CN" altLang="en-US"/>
              <a:t>专用网的通信接口，为用户提供包括信元中继在内的各种业务的传送，如信令处理、</a:t>
            </a:r>
            <a:r>
              <a:rPr lang="en-US" altLang="zh-CN"/>
              <a:t>VP/VC</a:t>
            </a:r>
            <a:r>
              <a:rPr lang="zh-CN" altLang="en-US"/>
              <a:t>交换等。</a:t>
            </a:r>
          </a:p>
          <a:p>
            <a:pPr lvl="1" eaLnBrk="1" hangingPunct="1">
              <a:lnSpc>
                <a:spcPct val="140000"/>
              </a:lnSpc>
              <a:spcBef>
                <a:spcPct val="50000"/>
              </a:spcBef>
              <a:buFontTx/>
              <a:buChar char="•"/>
            </a:pPr>
            <a:r>
              <a:rPr lang="zh-CN" altLang="en-US" sz="2400"/>
              <a:t>用户网络接口</a:t>
            </a:r>
            <a:r>
              <a:rPr lang="en-US" altLang="zh-CN" sz="2400"/>
              <a:t>(UNI</a:t>
            </a:r>
            <a:r>
              <a:rPr lang="zh-CN" altLang="en-US" sz="2400"/>
              <a:t>：</a:t>
            </a:r>
            <a:r>
              <a:rPr lang="en-US" altLang="zh-CN" sz="2400"/>
              <a:t>User Network Interface)</a:t>
            </a:r>
          </a:p>
          <a:p>
            <a:pPr lvl="1" eaLnBrk="1" hangingPunct="1">
              <a:lnSpc>
                <a:spcPct val="140000"/>
              </a:lnSpc>
              <a:spcBef>
                <a:spcPct val="50000"/>
              </a:spcBef>
              <a:buFontTx/>
              <a:buChar char="•"/>
            </a:pPr>
            <a:r>
              <a:rPr lang="zh-CN" altLang="en-US" sz="2400"/>
              <a:t>网络节点接口</a:t>
            </a:r>
            <a:r>
              <a:rPr lang="en-US" altLang="zh-CN" sz="2400"/>
              <a:t>(NNI</a:t>
            </a:r>
            <a:r>
              <a:rPr lang="zh-CN" altLang="en-US" sz="2400"/>
              <a:t>：</a:t>
            </a:r>
            <a:r>
              <a:rPr lang="en-US" altLang="zh-CN" sz="2400"/>
              <a:t>Network Netnode Interface)</a:t>
            </a:r>
          </a:p>
          <a:p>
            <a:pPr lvl="1" eaLnBrk="1" hangingPunct="1">
              <a:lnSpc>
                <a:spcPct val="140000"/>
              </a:lnSpc>
              <a:spcBef>
                <a:spcPct val="50000"/>
              </a:spcBef>
              <a:buFontTx/>
              <a:buChar char="•"/>
            </a:pPr>
            <a:r>
              <a:rPr lang="zh-CN" altLang="en-US" sz="2400"/>
              <a:t>宽带互连接口</a:t>
            </a:r>
            <a:r>
              <a:rPr lang="en-US" altLang="zh-CN" sz="2400"/>
              <a:t>(B-ICI</a:t>
            </a:r>
            <a:r>
              <a:rPr lang="zh-CN" altLang="en-US" sz="2400"/>
              <a:t>： </a:t>
            </a:r>
            <a:r>
              <a:rPr lang="en-US" altLang="zh-CN" sz="2400"/>
              <a:t>Broadband Inter-carrier Interface)</a:t>
            </a:r>
            <a:r>
              <a:rPr lang="zh-CN" altLang="en-US" sz="2400"/>
              <a:t>不同运营商组建的</a:t>
            </a:r>
            <a:r>
              <a:rPr lang="en-US" altLang="zh-CN" sz="2400"/>
              <a:t>ATM </a:t>
            </a:r>
            <a:r>
              <a:rPr lang="zh-CN" altLang="en-US" sz="2400"/>
              <a:t>网间互连。</a:t>
            </a:r>
          </a:p>
          <a:p>
            <a:pPr lvl="1" eaLnBrk="1" hangingPunct="1">
              <a:lnSpc>
                <a:spcPct val="140000"/>
              </a:lnSpc>
              <a:spcBef>
                <a:spcPct val="50000"/>
              </a:spcBef>
              <a:buFontTx/>
              <a:buChar char="•"/>
            </a:pPr>
            <a:endParaRPr lang="en-US" altLang="zh-CN" sz="240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620688"/>
            <a:ext cx="87630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50000"/>
              </a:spcBef>
            </a:pPr>
            <a:r>
              <a:rPr lang="en-US" altLang="zh-CN" dirty="0"/>
              <a:t>9.2.2  ATM</a:t>
            </a:r>
            <a:r>
              <a:rPr lang="zh-CN" altLang="en-US" dirty="0"/>
              <a:t>的逻辑连接</a:t>
            </a:r>
          </a:p>
          <a:p>
            <a:pPr eaLnBrk="1" hangingPunct="1">
              <a:lnSpc>
                <a:spcPct val="100000"/>
              </a:lnSpc>
              <a:spcBef>
                <a:spcPct val="50000"/>
              </a:spcBef>
            </a:pPr>
            <a:r>
              <a:rPr lang="zh-CN" altLang="en-US" dirty="0"/>
              <a:t>       </a:t>
            </a:r>
            <a:r>
              <a:rPr lang="en-US" altLang="zh-CN" dirty="0"/>
              <a:t>ATM</a:t>
            </a:r>
            <a:r>
              <a:rPr lang="zh-CN" altLang="en-US" dirty="0"/>
              <a:t>采用面向连接的工作方式，采用端到端的信息传送，在接入点之间建立虚连接（</a:t>
            </a:r>
            <a:r>
              <a:rPr lang="en-US" altLang="zh-CN" dirty="0"/>
              <a:t>VC</a:t>
            </a:r>
            <a:r>
              <a:rPr lang="zh-CN" altLang="en-US" dirty="0"/>
              <a:t>），并在整个呼叫期间保持虚连接。其逻辑连接是在两个等级上建立的，即</a:t>
            </a:r>
            <a:r>
              <a:rPr lang="zh-CN" altLang="en-US" dirty="0">
                <a:solidFill>
                  <a:schemeClr val="accent2"/>
                </a:solidFill>
              </a:rPr>
              <a:t>虚信道</a:t>
            </a:r>
            <a:r>
              <a:rPr lang="en-US" altLang="zh-CN" dirty="0">
                <a:solidFill>
                  <a:schemeClr val="accent2"/>
                </a:solidFill>
              </a:rPr>
              <a:t>(Channel)</a:t>
            </a:r>
            <a:r>
              <a:rPr lang="zh-CN" altLang="en-US" dirty="0">
                <a:solidFill>
                  <a:schemeClr val="accent2"/>
                </a:solidFill>
              </a:rPr>
              <a:t>级和虚通路</a:t>
            </a:r>
            <a:r>
              <a:rPr lang="en-US" altLang="zh-CN" dirty="0">
                <a:solidFill>
                  <a:schemeClr val="accent2"/>
                </a:solidFill>
              </a:rPr>
              <a:t>(Path)</a:t>
            </a:r>
            <a:r>
              <a:rPr lang="zh-CN" altLang="en-US" dirty="0">
                <a:solidFill>
                  <a:schemeClr val="accent2"/>
                </a:solidFill>
              </a:rPr>
              <a:t>级</a:t>
            </a:r>
            <a:r>
              <a:rPr lang="zh-CN" altLang="en-US" dirty="0"/>
              <a:t>。</a:t>
            </a:r>
          </a:p>
          <a:p>
            <a:pPr eaLnBrk="1" hangingPunct="1">
              <a:lnSpc>
                <a:spcPct val="100000"/>
              </a:lnSpc>
              <a:spcBef>
                <a:spcPct val="50000"/>
              </a:spcBef>
            </a:pPr>
            <a:r>
              <a:rPr lang="zh-CN" altLang="en-US" dirty="0"/>
              <a:t>         </a:t>
            </a:r>
            <a:r>
              <a:rPr lang="en-US" altLang="zh-CN" dirty="0"/>
              <a:t>1</a:t>
            </a:r>
            <a:r>
              <a:rPr lang="zh-CN" altLang="en-US" dirty="0"/>
              <a:t>．虚信道和虚信道连接</a:t>
            </a:r>
            <a:r>
              <a:rPr lang="en-US" altLang="zh-CN" dirty="0"/>
              <a:t>(Virtual Channel and Virtual Channel Connection)</a:t>
            </a:r>
          </a:p>
          <a:p>
            <a:pPr eaLnBrk="1" hangingPunct="1">
              <a:lnSpc>
                <a:spcPct val="100000"/>
              </a:lnSpc>
              <a:spcBef>
                <a:spcPct val="50000"/>
              </a:spcBef>
            </a:pPr>
            <a:r>
              <a:rPr lang="en-US" altLang="zh-CN" dirty="0"/>
              <a:t>        </a:t>
            </a:r>
            <a:r>
              <a:rPr lang="zh-CN" altLang="en-US" dirty="0"/>
              <a:t>虚信道</a:t>
            </a:r>
            <a:r>
              <a:rPr lang="en-US" altLang="zh-CN" dirty="0"/>
              <a:t>VC</a:t>
            </a:r>
            <a:r>
              <a:rPr lang="zh-CN" altLang="en-US" dirty="0"/>
              <a:t>指的是 </a:t>
            </a:r>
            <a:r>
              <a:rPr lang="en-US" altLang="zh-CN" dirty="0"/>
              <a:t>ATM</a:t>
            </a:r>
            <a:r>
              <a:rPr lang="zh-CN" altLang="en-US" dirty="0"/>
              <a:t>信元的单向通信能力。</a:t>
            </a:r>
          </a:p>
          <a:p>
            <a:pPr eaLnBrk="1" hangingPunct="1">
              <a:lnSpc>
                <a:spcPct val="100000"/>
              </a:lnSpc>
              <a:spcBef>
                <a:spcPct val="50000"/>
              </a:spcBef>
              <a:buFontTx/>
              <a:buChar char="•"/>
            </a:pPr>
            <a:r>
              <a:rPr lang="zh-CN" altLang="en-US" dirty="0"/>
              <a:t>虚信道链路</a:t>
            </a:r>
            <a:r>
              <a:rPr lang="en-US" altLang="zh-CN" dirty="0"/>
              <a:t>(VC Link)</a:t>
            </a:r>
            <a:r>
              <a:rPr lang="zh-CN" altLang="en-US" dirty="0"/>
              <a:t>：是两个相邻</a:t>
            </a:r>
            <a:r>
              <a:rPr lang="en-US" altLang="zh-CN" dirty="0"/>
              <a:t>ATM</a:t>
            </a:r>
            <a:r>
              <a:rPr lang="zh-CN" altLang="en-US" dirty="0"/>
              <a:t>实体间传递</a:t>
            </a:r>
            <a:r>
              <a:rPr lang="en-US" altLang="zh-CN" dirty="0"/>
              <a:t>ATM</a:t>
            </a:r>
            <a:r>
              <a:rPr lang="zh-CN" altLang="en-US" dirty="0"/>
              <a:t>信元的单向通信能力，用</a:t>
            </a:r>
            <a:r>
              <a:rPr lang="en-US" altLang="zh-CN" dirty="0"/>
              <a:t>VCI(VC Identifier)</a:t>
            </a:r>
            <a:r>
              <a:rPr lang="zh-CN" altLang="en-US" dirty="0"/>
              <a:t>来标识。在</a:t>
            </a:r>
            <a:r>
              <a:rPr lang="en-US" altLang="zh-CN" dirty="0"/>
              <a:t>ATM </a:t>
            </a:r>
            <a:r>
              <a:rPr lang="zh-CN" altLang="en-US" dirty="0"/>
              <a:t>复用线上具有相同</a:t>
            </a:r>
            <a:r>
              <a:rPr lang="en-US" altLang="zh-CN" dirty="0"/>
              <a:t>VCI</a:t>
            </a:r>
            <a:r>
              <a:rPr lang="zh-CN" altLang="en-US" dirty="0"/>
              <a:t>的信元是在同一个</a:t>
            </a:r>
            <a:r>
              <a:rPr lang="en-US" altLang="zh-CN" dirty="0"/>
              <a:t>VC</a:t>
            </a:r>
            <a:r>
              <a:rPr lang="zh-CN" altLang="en-US" dirty="0"/>
              <a:t>上传送的。</a:t>
            </a:r>
          </a:p>
          <a:p>
            <a:pPr eaLnBrk="1" hangingPunct="1">
              <a:lnSpc>
                <a:spcPct val="100000"/>
              </a:lnSpc>
              <a:spcBef>
                <a:spcPct val="50000"/>
              </a:spcBef>
              <a:buFontTx/>
              <a:buChar char="•"/>
            </a:pPr>
            <a:r>
              <a:rPr lang="zh-CN" altLang="en-US" dirty="0"/>
              <a:t>虚信道连接</a:t>
            </a:r>
            <a:r>
              <a:rPr lang="en-US" altLang="zh-CN" dirty="0"/>
              <a:t>(VCC</a:t>
            </a:r>
            <a:r>
              <a:rPr lang="zh-CN" altLang="en-US" dirty="0"/>
              <a:t>：</a:t>
            </a:r>
            <a:r>
              <a:rPr lang="en-US" altLang="zh-CN" dirty="0"/>
              <a:t>Virtual Channel Connection)</a:t>
            </a:r>
            <a:r>
              <a:rPr lang="zh-CN" altLang="en-US" dirty="0"/>
              <a:t>：由级连的</a:t>
            </a:r>
            <a:r>
              <a:rPr lang="en-US" altLang="zh-CN" dirty="0"/>
              <a:t>VC</a:t>
            </a:r>
            <a:r>
              <a:rPr lang="zh-CN" altLang="en-US" dirty="0"/>
              <a:t>链路组成。</a:t>
            </a:r>
            <a:r>
              <a:rPr lang="en-US" altLang="zh-CN" dirty="0"/>
              <a:t>VCC</a:t>
            </a:r>
            <a:r>
              <a:rPr lang="zh-CN" altLang="en-US" dirty="0"/>
              <a:t>端点是</a:t>
            </a:r>
            <a:r>
              <a:rPr lang="en-US" altLang="zh-CN" dirty="0"/>
              <a:t>ATM</a:t>
            </a:r>
            <a:r>
              <a:rPr lang="zh-CN" altLang="en-US" dirty="0"/>
              <a:t>层和</a:t>
            </a:r>
            <a:r>
              <a:rPr lang="en-US" altLang="zh-CN" dirty="0"/>
              <a:t>AAL</a:t>
            </a:r>
            <a:r>
              <a:rPr lang="zh-CN" altLang="en-US" dirty="0"/>
              <a:t>层交换信元净荷的地方。在同一个</a:t>
            </a:r>
            <a:r>
              <a:rPr lang="en-US" altLang="zh-CN" dirty="0"/>
              <a:t>VCC</a:t>
            </a:r>
            <a:r>
              <a:rPr lang="zh-CN" altLang="en-US" dirty="0"/>
              <a:t>上，信元的次序始终保持不变。</a:t>
            </a: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3850" y="620713"/>
            <a:ext cx="86106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50000"/>
              </a:spcBef>
            </a:pPr>
            <a:r>
              <a:rPr lang="en-US" altLang="zh-CN"/>
              <a:t>2</a:t>
            </a:r>
            <a:r>
              <a:rPr lang="zh-CN" altLang="en-US"/>
              <a:t>．虚通路和虚通路连接</a:t>
            </a:r>
            <a:r>
              <a:rPr lang="en-US" altLang="zh-CN" sz="2200"/>
              <a:t>(Virtual Path and Virtual Path Connection)</a:t>
            </a:r>
          </a:p>
          <a:p>
            <a:pPr eaLnBrk="1" hangingPunct="1">
              <a:lnSpc>
                <a:spcPct val="110000"/>
              </a:lnSpc>
              <a:spcBef>
                <a:spcPct val="50000"/>
              </a:spcBef>
            </a:pPr>
            <a:r>
              <a:rPr lang="en-US" altLang="zh-CN"/>
              <a:t>      </a:t>
            </a:r>
            <a:r>
              <a:rPr lang="zh-CN" altLang="en-US"/>
              <a:t>多个虚信道（</a:t>
            </a:r>
            <a:r>
              <a:rPr lang="en-US" altLang="zh-CN"/>
              <a:t>VC</a:t>
            </a:r>
            <a:r>
              <a:rPr lang="zh-CN" altLang="en-US"/>
              <a:t>）组成虚通路</a:t>
            </a:r>
            <a:r>
              <a:rPr lang="en-US" altLang="zh-CN"/>
              <a:t>VP(Virtual Path)</a:t>
            </a:r>
            <a:r>
              <a:rPr lang="zh-CN" altLang="en-US"/>
              <a:t>。具有虚通路</a:t>
            </a:r>
            <a:r>
              <a:rPr lang="en-US" altLang="zh-CN"/>
              <a:t>VP</a:t>
            </a:r>
            <a:r>
              <a:rPr lang="zh-CN" altLang="en-US"/>
              <a:t>链路和虚通路连接</a:t>
            </a:r>
            <a:r>
              <a:rPr lang="en-US" altLang="zh-CN"/>
              <a:t>(VPC)</a:t>
            </a:r>
            <a:r>
              <a:rPr lang="zh-CN" altLang="en-US"/>
              <a:t>两个概念。</a:t>
            </a:r>
          </a:p>
          <a:p>
            <a:pPr eaLnBrk="1" hangingPunct="1">
              <a:lnSpc>
                <a:spcPct val="110000"/>
              </a:lnSpc>
              <a:spcBef>
                <a:spcPct val="50000"/>
              </a:spcBef>
            </a:pPr>
            <a:r>
              <a:rPr lang="en-US" altLang="zh-CN"/>
              <a:t>VP</a:t>
            </a:r>
            <a:r>
              <a:rPr lang="zh-CN" altLang="en-US"/>
              <a:t>链路是一束具有相同端点的 </a:t>
            </a:r>
            <a:r>
              <a:rPr lang="en-US" altLang="zh-CN"/>
              <a:t>VC</a:t>
            </a:r>
            <a:r>
              <a:rPr lang="zh-CN" altLang="en-US"/>
              <a:t>链路，端到端的多段</a:t>
            </a:r>
            <a:r>
              <a:rPr lang="en-US" altLang="zh-CN"/>
              <a:t>VP</a:t>
            </a:r>
            <a:r>
              <a:rPr lang="zh-CN" altLang="en-US"/>
              <a:t>链路组成</a:t>
            </a:r>
            <a:r>
              <a:rPr lang="en-US" altLang="zh-CN"/>
              <a:t>VPC</a:t>
            </a:r>
            <a:r>
              <a:rPr lang="zh-CN" altLang="en-US"/>
              <a:t>，</a:t>
            </a:r>
            <a:r>
              <a:rPr lang="en-US" altLang="zh-CN"/>
              <a:t>VP</a:t>
            </a:r>
            <a:r>
              <a:rPr lang="zh-CN" altLang="en-US"/>
              <a:t>链路用</a:t>
            </a:r>
            <a:r>
              <a:rPr lang="en-US" altLang="zh-CN"/>
              <a:t>VPI</a:t>
            </a:r>
            <a:r>
              <a:rPr lang="zh-CN" altLang="en-US"/>
              <a:t>来标识。</a:t>
            </a:r>
          </a:p>
          <a:p>
            <a:pPr eaLnBrk="1" hangingPunct="1">
              <a:lnSpc>
                <a:spcPct val="110000"/>
              </a:lnSpc>
              <a:spcBef>
                <a:spcPct val="50000"/>
              </a:spcBef>
            </a:pPr>
            <a:r>
              <a:rPr lang="zh-CN" altLang="en-US"/>
              <a:t>一个</a:t>
            </a:r>
            <a:r>
              <a:rPr lang="en-US" altLang="zh-CN"/>
              <a:t>VPC</a:t>
            </a:r>
            <a:r>
              <a:rPr lang="zh-CN" altLang="en-US"/>
              <a:t>中的每一条</a:t>
            </a:r>
            <a:r>
              <a:rPr lang="en-US" altLang="zh-CN"/>
              <a:t>VC</a:t>
            </a:r>
            <a:r>
              <a:rPr lang="zh-CN" altLang="en-US"/>
              <a:t>链路都能保证其上面的信元不改变次序。</a:t>
            </a:r>
          </a:p>
        </p:txBody>
      </p:sp>
      <p:graphicFrame>
        <p:nvGraphicFramePr>
          <p:cNvPr id="24579" name="Object 3"/>
          <p:cNvGraphicFramePr>
            <a:graphicFrameLocks noChangeAspect="1"/>
          </p:cNvGraphicFramePr>
          <p:nvPr/>
        </p:nvGraphicFramePr>
        <p:xfrm>
          <a:off x="0" y="4005263"/>
          <a:ext cx="9144000" cy="2455862"/>
        </p:xfrm>
        <a:graphic>
          <a:graphicData uri="http://schemas.openxmlformats.org/presentationml/2006/ole">
            <mc:AlternateContent xmlns:mc="http://schemas.openxmlformats.org/markup-compatibility/2006">
              <mc:Choice xmlns:v="urn:schemas-microsoft-com:vml" Requires="v">
                <p:oleObj spid="_x0000_s24581" r:id="rId4" imgW="2944983" imgH="788754" progId="Visio.Drawing.4">
                  <p:embed/>
                </p:oleObj>
              </mc:Choice>
              <mc:Fallback>
                <p:oleObj r:id="rId4" imgW="2944983" imgH="788754" progId="Visio.Drawing.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05263"/>
                        <a:ext cx="91440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3528" y="1124744"/>
            <a:ext cx="8686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dirty="0"/>
              <a:t>虚信道连接</a:t>
            </a:r>
            <a:r>
              <a:rPr lang="en-US" altLang="zh-CN" dirty="0"/>
              <a:t>VCC</a:t>
            </a:r>
            <a:r>
              <a:rPr lang="zh-CN" altLang="en-US" dirty="0"/>
              <a:t>和虚通路连接</a:t>
            </a:r>
            <a:r>
              <a:rPr lang="en-US" altLang="zh-CN" dirty="0"/>
              <a:t>VPC</a:t>
            </a:r>
            <a:r>
              <a:rPr lang="zh-CN" altLang="en-US" dirty="0"/>
              <a:t>的关系：</a:t>
            </a:r>
          </a:p>
          <a:p>
            <a:pPr eaLnBrk="1" hangingPunct="1">
              <a:lnSpc>
                <a:spcPct val="100000"/>
              </a:lnSpc>
              <a:spcBef>
                <a:spcPct val="0"/>
              </a:spcBef>
              <a:buFontTx/>
              <a:buChar char="•"/>
            </a:pPr>
            <a:r>
              <a:rPr lang="en-US" altLang="zh-CN" dirty="0"/>
              <a:t>VCC</a:t>
            </a:r>
            <a:r>
              <a:rPr lang="zh-CN" altLang="en-US" dirty="0"/>
              <a:t>由多段</a:t>
            </a:r>
            <a:r>
              <a:rPr lang="en-US" altLang="zh-CN" dirty="0"/>
              <a:t>VC</a:t>
            </a:r>
            <a:r>
              <a:rPr lang="zh-CN" altLang="en-US" dirty="0"/>
              <a:t>链路组成，每段</a:t>
            </a:r>
            <a:r>
              <a:rPr lang="en-US" altLang="zh-CN" dirty="0"/>
              <a:t>VC</a:t>
            </a:r>
            <a:r>
              <a:rPr lang="zh-CN" altLang="en-US" dirty="0"/>
              <a:t>链路有各自的</a:t>
            </a:r>
            <a:r>
              <a:rPr lang="en-US" altLang="zh-CN" dirty="0"/>
              <a:t>VCI</a:t>
            </a:r>
            <a:r>
              <a:rPr lang="zh-CN" altLang="en-US" dirty="0"/>
              <a:t>，因此在</a:t>
            </a:r>
            <a:r>
              <a:rPr lang="en-US" altLang="zh-CN" dirty="0">
                <a:solidFill>
                  <a:schemeClr val="accent2"/>
                </a:solidFill>
              </a:rPr>
              <a:t>VCC</a:t>
            </a:r>
            <a:r>
              <a:rPr lang="zh-CN" altLang="en-US" dirty="0">
                <a:solidFill>
                  <a:schemeClr val="accent2"/>
                </a:solidFill>
              </a:rPr>
              <a:t>上任何一个特定的</a:t>
            </a:r>
            <a:r>
              <a:rPr lang="en-US" altLang="zh-CN" dirty="0">
                <a:solidFill>
                  <a:schemeClr val="accent2"/>
                </a:solidFill>
              </a:rPr>
              <a:t>VCI</a:t>
            </a:r>
            <a:r>
              <a:rPr lang="zh-CN" altLang="en-US" dirty="0">
                <a:solidFill>
                  <a:schemeClr val="accent2"/>
                </a:solidFill>
              </a:rPr>
              <a:t>都没有端到端的意义</a:t>
            </a:r>
            <a:r>
              <a:rPr lang="zh-CN" altLang="en-US" dirty="0"/>
              <a:t>。</a:t>
            </a:r>
          </a:p>
          <a:p>
            <a:pPr eaLnBrk="1" hangingPunct="1">
              <a:lnSpc>
                <a:spcPct val="100000"/>
              </a:lnSpc>
              <a:spcBef>
                <a:spcPct val="0"/>
              </a:spcBef>
              <a:buFontTx/>
              <a:buChar char="•"/>
            </a:pPr>
            <a:r>
              <a:rPr lang="zh-CN" altLang="en-US" dirty="0"/>
              <a:t>每条</a:t>
            </a:r>
            <a:r>
              <a:rPr lang="en-US" altLang="zh-CN" dirty="0"/>
              <a:t>VC</a:t>
            </a:r>
            <a:r>
              <a:rPr lang="zh-CN" altLang="en-US" dirty="0"/>
              <a:t>链路和其他与其同路的</a:t>
            </a:r>
            <a:r>
              <a:rPr lang="en-US" altLang="zh-CN" dirty="0"/>
              <a:t>VC</a:t>
            </a:r>
            <a:r>
              <a:rPr lang="zh-CN" altLang="en-US" dirty="0"/>
              <a:t>链路一起组成了一个</a:t>
            </a:r>
            <a:r>
              <a:rPr lang="en-US" altLang="zh-CN" dirty="0"/>
              <a:t>VPC</a:t>
            </a:r>
            <a:r>
              <a:rPr lang="zh-CN" altLang="en-US" dirty="0"/>
              <a:t>。这个</a:t>
            </a:r>
            <a:r>
              <a:rPr lang="en-US" altLang="zh-CN" dirty="0"/>
              <a:t>VPC</a:t>
            </a:r>
            <a:r>
              <a:rPr lang="zh-CN" altLang="en-US" dirty="0"/>
              <a:t>可以由多段</a:t>
            </a:r>
            <a:r>
              <a:rPr lang="en-US" altLang="zh-CN" dirty="0"/>
              <a:t>VP</a:t>
            </a:r>
            <a:r>
              <a:rPr lang="zh-CN" altLang="en-US" dirty="0"/>
              <a:t>链路连接而成，</a:t>
            </a:r>
          </a:p>
          <a:p>
            <a:pPr eaLnBrk="1" hangingPunct="1">
              <a:lnSpc>
                <a:spcPct val="100000"/>
              </a:lnSpc>
              <a:spcBef>
                <a:spcPct val="0"/>
              </a:spcBef>
              <a:buFontTx/>
              <a:buChar char="•"/>
            </a:pPr>
            <a:r>
              <a:rPr lang="zh-CN" altLang="en-US" dirty="0"/>
              <a:t>每当</a:t>
            </a:r>
            <a:r>
              <a:rPr lang="en-US" altLang="zh-CN" dirty="0"/>
              <a:t>VP</a:t>
            </a:r>
            <a:r>
              <a:rPr lang="zh-CN" altLang="en-US" dirty="0"/>
              <a:t>被交换时，</a:t>
            </a:r>
            <a:r>
              <a:rPr lang="en-US" altLang="zh-CN" dirty="0"/>
              <a:t>VPI</a:t>
            </a:r>
            <a:r>
              <a:rPr lang="zh-CN" altLang="en-US" dirty="0"/>
              <a:t>就要改变，但是整个</a:t>
            </a:r>
            <a:r>
              <a:rPr lang="en-US" altLang="zh-CN" dirty="0"/>
              <a:t>VPC</a:t>
            </a:r>
            <a:r>
              <a:rPr lang="zh-CN" altLang="en-US" dirty="0"/>
              <a:t>中的全部</a:t>
            </a:r>
            <a:r>
              <a:rPr lang="en-US" altLang="zh-CN" dirty="0"/>
              <a:t>VC</a:t>
            </a:r>
            <a:r>
              <a:rPr lang="zh-CN" altLang="en-US" dirty="0"/>
              <a:t>链路都不改变自己的</a:t>
            </a:r>
            <a:r>
              <a:rPr lang="en-US" altLang="zh-CN" dirty="0"/>
              <a:t>VCI</a:t>
            </a:r>
            <a:r>
              <a:rPr lang="zh-CN" altLang="en-US" dirty="0"/>
              <a:t>值。</a:t>
            </a:r>
          </a:p>
        </p:txBody>
      </p:sp>
      <p:graphicFrame>
        <p:nvGraphicFramePr>
          <p:cNvPr id="26627" name="Object 3"/>
          <p:cNvGraphicFramePr>
            <a:graphicFrameLocks noChangeAspect="1"/>
          </p:cNvGraphicFramePr>
          <p:nvPr>
            <p:extLst>
              <p:ext uri="{D42A27DB-BD31-4B8C-83A1-F6EECF244321}">
                <p14:modId xmlns:p14="http://schemas.microsoft.com/office/powerpoint/2010/main" val="1029001045"/>
              </p:ext>
            </p:extLst>
          </p:nvPr>
        </p:nvGraphicFramePr>
        <p:xfrm>
          <a:off x="899592" y="3717032"/>
          <a:ext cx="7127875" cy="2944813"/>
        </p:xfrm>
        <a:graphic>
          <a:graphicData uri="http://schemas.openxmlformats.org/presentationml/2006/ole">
            <mc:AlternateContent xmlns:mc="http://schemas.openxmlformats.org/markup-compatibility/2006">
              <mc:Choice xmlns:v="urn:schemas-microsoft-com:vml" Requires="v">
                <p:oleObj spid="_x0000_s26629" r:id="rId4" imgW="3405934" imgH="1647270" progId="Visio.Drawing.4">
                  <p:embed/>
                </p:oleObj>
              </mc:Choice>
              <mc:Fallback>
                <p:oleObj r:id="rId4" imgW="3405934" imgH="1647270" progId="Visio.Drawing.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717032"/>
                        <a:ext cx="7127875" cy="2944813"/>
                      </a:xfrm>
                      <a:prstGeom prst="rect">
                        <a:avLst/>
                      </a:prstGeom>
                      <a:noFill/>
                      <a:ln>
                        <a:noFill/>
                      </a:ln>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83568" y="1484784"/>
            <a:ext cx="74168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t>结论</a:t>
            </a:r>
            <a:r>
              <a:rPr lang="zh-CN" altLang="en-US" dirty="0" smtClean="0"/>
              <a:t>：</a:t>
            </a:r>
            <a:endParaRPr lang="en-US" altLang="zh-CN" dirty="0" smtClean="0"/>
          </a:p>
          <a:p>
            <a:pPr eaLnBrk="1" hangingPunct="1">
              <a:spcBef>
                <a:spcPct val="50000"/>
              </a:spcBef>
            </a:pPr>
            <a:r>
              <a:rPr lang="en-US" altLang="zh-CN" dirty="0" smtClean="0"/>
              <a:t>VCI</a:t>
            </a:r>
            <a:r>
              <a:rPr lang="zh-CN" altLang="en-US" dirty="0"/>
              <a:t>值改变时支持它的</a:t>
            </a:r>
            <a:r>
              <a:rPr lang="en-US" altLang="zh-CN" dirty="0"/>
              <a:t>VPI</a:t>
            </a:r>
            <a:r>
              <a:rPr lang="zh-CN" altLang="en-US" dirty="0"/>
              <a:t>一定相应地改变，而</a:t>
            </a:r>
            <a:r>
              <a:rPr lang="en-US" altLang="zh-CN" dirty="0"/>
              <a:t>VPI</a:t>
            </a:r>
            <a:r>
              <a:rPr lang="zh-CN" altLang="en-US" dirty="0"/>
              <a:t>改变时，其中的</a:t>
            </a:r>
            <a:r>
              <a:rPr lang="en-US" altLang="zh-CN" dirty="0"/>
              <a:t>VCI</a:t>
            </a:r>
            <a:r>
              <a:rPr lang="zh-CN" altLang="en-US" dirty="0"/>
              <a:t>不一定改变。换句话说，</a:t>
            </a:r>
            <a:r>
              <a:rPr lang="en-US" altLang="zh-CN" dirty="0"/>
              <a:t>VP</a:t>
            </a:r>
            <a:r>
              <a:rPr lang="zh-CN" altLang="en-US" dirty="0"/>
              <a:t>可以单独交换，而</a:t>
            </a:r>
            <a:r>
              <a:rPr lang="en-US" altLang="zh-CN" dirty="0"/>
              <a:t>VC</a:t>
            </a:r>
            <a:r>
              <a:rPr lang="zh-CN" altLang="en-US" dirty="0"/>
              <a:t>的交换必然和</a:t>
            </a:r>
            <a:r>
              <a:rPr lang="en-US" altLang="zh-CN" dirty="0"/>
              <a:t>VP</a:t>
            </a:r>
            <a:r>
              <a:rPr lang="zh-CN" altLang="en-US" dirty="0"/>
              <a:t>交换一起进行。</a:t>
            </a:r>
          </a:p>
          <a:p>
            <a:pPr eaLnBrk="1" hangingPunct="1">
              <a:lnSpc>
                <a:spcPct val="100000"/>
              </a:lnSpc>
              <a:spcBef>
                <a:spcPct val="50000"/>
              </a:spcBef>
            </a:pPr>
            <a:endParaRPr lang="en-US" altLang="zh-CN" dirty="0"/>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7956" y="692696"/>
            <a:ext cx="8610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pPr>
            <a:r>
              <a:rPr lang="en-US" altLang="zh-CN" dirty="0"/>
              <a:t>9.2.3  VP</a:t>
            </a:r>
            <a:r>
              <a:rPr lang="zh-CN" altLang="en-US" dirty="0"/>
              <a:t>交换和</a:t>
            </a:r>
            <a:r>
              <a:rPr lang="en-US" altLang="zh-CN" dirty="0"/>
              <a:t>VC</a:t>
            </a:r>
            <a:r>
              <a:rPr lang="zh-CN" altLang="en-US" dirty="0"/>
              <a:t>交换</a:t>
            </a:r>
          </a:p>
          <a:p>
            <a:pPr eaLnBrk="1" hangingPunct="1">
              <a:lnSpc>
                <a:spcPct val="120000"/>
              </a:lnSpc>
              <a:spcBef>
                <a:spcPct val="0"/>
              </a:spcBef>
            </a:pPr>
            <a:r>
              <a:rPr lang="zh-CN" altLang="en-US" dirty="0"/>
              <a:t>         </a:t>
            </a:r>
            <a:r>
              <a:rPr lang="en-US" altLang="zh-CN" dirty="0"/>
              <a:t>1</a:t>
            </a:r>
            <a:r>
              <a:rPr lang="zh-CN" altLang="en-US" dirty="0"/>
              <a:t>．</a:t>
            </a:r>
            <a:r>
              <a:rPr lang="en-US" altLang="zh-CN" dirty="0"/>
              <a:t>VC</a:t>
            </a:r>
            <a:r>
              <a:rPr lang="zh-CN" altLang="en-US" dirty="0"/>
              <a:t>交换</a:t>
            </a:r>
          </a:p>
          <a:p>
            <a:pPr eaLnBrk="1" hangingPunct="1">
              <a:lnSpc>
                <a:spcPct val="120000"/>
              </a:lnSpc>
              <a:spcBef>
                <a:spcPct val="0"/>
              </a:spcBef>
            </a:pPr>
            <a:r>
              <a:rPr lang="zh-CN" altLang="en-US" dirty="0"/>
              <a:t>         </a:t>
            </a:r>
            <a:r>
              <a:rPr lang="en-US" altLang="zh-CN" dirty="0"/>
              <a:t>VPI</a:t>
            </a:r>
            <a:r>
              <a:rPr lang="zh-CN" altLang="en-US" dirty="0"/>
              <a:t>和</a:t>
            </a:r>
            <a:r>
              <a:rPr lang="en-US" altLang="zh-CN" dirty="0"/>
              <a:t>VCI</a:t>
            </a:r>
            <a:r>
              <a:rPr lang="zh-CN" altLang="en-US" dirty="0"/>
              <a:t>都是局部有效，</a:t>
            </a:r>
            <a:r>
              <a:rPr lang="zh-CN" altLang="en-US" dirty="0">
                <a:solidFill>
                  <a:srgbClr val="FF0000"/>
                </a:solidFill>
              </a:rPr>
              <a:t>只局限于链路及与之相连的收</a:t>
            </a:r>
            <a:r>
              <a:rPr lang="en-US" altLang="zh-CN" dirty="0">
                <a:solidFill>
                  <a:srgbClr val="FF0000"/>
                </a:solidFill>
              </a:rPr>
              <a:t>/</a:t>
            </a:r>
            <a:r>
              <a:rPr lang="zh-CN" altLang="en-US" dirty="0">
                <a:solidFill>
                  <a:srgbClr val="FF0000"/>
                </a:solidFill>
              </a:rPr>
              <a:t>发器。</a:t>
            </a:r>
            <a:r>
              <a:rPr lang="zh-CN" altLang="en-US" dirty="0"/>
              <a:t>每个交换节点在读取</a:t>
            </a:r>
            <a:r>
              <a:rPr lang="en-US" altLang="zh-CN" dirty="0"/>
              <a:t>VPI/VCI</a:t>
            </a:r>
            <a:r>
              <a:rPr lang="zh-CN" altLang="en-US" dirty="0"/>
              <a:t>值后，根据本地的转发表，查找对应的输出</a:t>
            </a:r>
            <a:r>
              <a:rPr lang="en-US" altLang="zh-CN" dirty="0"/>
              <a:t>VPI/VCI</a:t>
            </a:r>
            <a:r>
              <a:rPr lang="zh-CN" altLang="en-US" dirty="0"/>
              <a:t>进行交换并改变</a:t>
            </a:r>
            <a:r>
              <a:rPr lang="en-US" altLang="zh-CN" dirty="0"/>
              <a:t>VPI/VCI</a:t>
            </a:r>
            <a:r>
              <a:rPr lang="zh-CN" altLang="en-US" dirty="0"/>
              <a:t>的值。因此，信元流过</a:t>
            </a:r>
            <a:r>
              <a:rPr lang="en-US" altLang="zh-CN" dirty="0"/>
              <a:t>VPC/VCC</a:t>
            </a:r>
            <a:r>
              <a:rPr lang="zh-CN" altLang="en-US" dirty="0"/>
              <a:t>时要经过多次中继。</a:t>
            </a:r>
          </a:p>
        </p:txBody>
      </p:sp>
      <p:graphicFrame>
        <p:nvGraphicFramePr>
          <p:cNvPr id="29699" name="Object 4"/>
          <p:cNvGraphicFramePr>
            <a:graphicFrameLocks noChangeAspect="1"/>
          </p:cNvGraphicFramePr>
          <p:nvPr>
            <p:extLst>
              <p:ext uri="{D42A27DB-BD31-4B8C-83A1-F6EECF244321}">
                <p14:modId xmlns:p14="http://schemas.microsoft.com/office/powerpoint/2010/main" val="927896253"/>
              </p:ext>
            </p:extLst>
          </p:nvPr>
        </p:nvGraphicFramePr>
        <p:xfrm>
          <a:off x="250825" y="3645024"/>
          <a:ext cx="8424863" cy="2592264"/>
        </p:xfrm>
        <a:graphic>
          <a:graphicData uri="http://schemas.openxmlformats.org/presentationml/2006/ole">
            <mc:AlternateContent xmlns:mc="http://schemas.openxmlformats.org/markup-compatibility/2006">
              <mc:Choice xmlns:v="urn:schemas-microsoft-com:vml" Requires="v">
                <p:oleObj spid="_x0000_s29702" r:id="rId4" imgW="4908430" imgH="2151353" progId="Visio.Drawing.4">
                  <p:embed/>
                </p:oleObj>
              </mc:Choice>
              <mc:Fallback>
                <p:oleObj r:id="rId4" imgW="4908430" imgH="2151353" progId="Visio.Drawing.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645024"/>
                        <a:ext cx="8424863" cy="2592264"/>
                      </a:xfrm>
                      <a:prstGeom prst="rect">
                        <a:avLst/>
                      </a:prstGeom>
                      <a:noFill/>
                      <a:ln>
                        <a:noFill/>
                      </a:ln>
                    </p:spPr>
                  </p:pic>
                </p:oleObj>
              </mc:Fallback>
            </mc:AlternateContent>
          </a:graphicData>
        </a:graphic>
      </p:graphicFrame>
      <p:sp>
        <p:nvSpPr>
          <p:cNvPr id="29700" name="Rectangle 5"/>
          <p:cNvSpPr>
            <a:spLocks noChangeArrowheads="1"/>
          </p:cNvSpPr>
          <p:nvPr/>
        </p:nvSpPr>
        <p:spPr bwMode="auto">
          <a:xfrm>
            <a:off x="611188" y="6400800"/>
            <a:ext cx="78708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a:solidFill>
                  <a:schemeClr val="accent2"/>
                </a:solidFill>
              </a:rPr>
              <a:t>特点：目的地的</a:t>
            </a:r>
            <a:r>
              <a:rPr lang="en-US" altLang="zh-CN">
                <a:solidFill>
                  <a:schemeClr val="accent2"/>
                </a:solidFill>
              </a:rPr>
              <a:t>VPI</a:t>
            </a:r>
            <a:r>
              <a:rPr lang="zh-CN" altLang="en-US">
                <a:solidFill>
                  <a:schemeClr val="accent2"/>
                </a:solidFill>
              </a:rPr>
              <a:t>和</a:t>
            </a:r>
            <a:r>
              <a:rPr lang="en-US" altLang="zh-CN">
                <a:solidFill>
                  <a:schemeClr val="accent2"/>
                </a:solidFill>
              </a:rPr>
              <a:t>VCI</a:t>
            </a:r>
            <a:r>
              <a:rPr lang="zh-CN" altLang="en-US">
                <a:solidFill>
                  <a:schemeClr val="accent2"/>
                </a:solidFill>
              </a:rPr>
              <a:t>不必与起点的</a:t>
            </a:r>
            <a:r>
              <a:rPr lang="en-US" altLang="zh-CN">
                <a:solidFill>
                  <a:schemeClr val="accent2"/>
                </a:solidFill>
              </a:rPr>
              <a:t>VPI</a:t>
            </a:r>
            <a:r>
              <a:rPr lang="zh-CN" altLang="en-US">
                <a:solidFill>
                  <a:schemeClr val="accent2"/>
                </a:solidFill>
              </a:rPr>
              <a:t>和</a:t>
            </a:r>
            <a:r>
              <a:rPr lang="en-US" altLang="zh-CN">
                <a:solidFill>
                  <a:schemeClr val="accent2"/>
                </a:solidFill>
              </a:rPr>
              <a:t>VCI</a:t>
            </a:r>
            <a:r>
              <a:rPr lang="zh-CN" altLang="en-US">
                <a:solidFill>
                  <a:schemeClr val="accent2"/>
                </a:solidFill>
              </a:rPr>
              <a:t>相同</a:t>
            </a:r>
            <a:r>
              <a:rPr lang="zh-CN" altLang="en-US"/>
              <a:t>。</a:t>
            </a: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548680"/>
            <a:ext cx="8991600"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t>        2</a:t>
            </a:r>
            <a:r>
              <a:rPr lang="zh-CN" altLang="en-US" dirty="0"/>
              <a:t>．</a:t>
            </a:r>
            <a:r>
              <a:rPr lang="en-US" altLang="zh-CN" dirty="0"/>
              <a:t>VP</a:t>
            </a:r>
            <a:r>
              <a:rPr lang="zh-CN" altLang="en-US" dirty="0"/>
              <a:t>交换</a:t>
            </a:r>
          </a:p>
          <a:p>
            <a:pPr eaLnBrk="1" hangingPunct="1">
              <a:spcBef>
                <a:spcPct val="50000"/>
              </a:spcBef>
              <a:buFontTx/>
              <a:buChar char="•"/>
            </a:pPr>
            <a:r>
              <a:rPr lang="zh-CN" altLang="en-US" dirty="0">
                <a:solidFill>
                  <a:schemeClr val="accent2"/>
                </a:solidFill>
              </a:rPr>
              <a:t>只根据</a:t>
            </a:r>
            <a:r>
              <a:rPr lang="en-US" altLang="zh-CN" dirty="0">
                <a:solidFill>
                  <a:schemeClr val="accent2"/>
                </a:solidFill>
              </a:rPr>
              <a:t>VPI</a:t>
            </a:r>
            <a:r>
              <a:rPr lang="zh-CN" altLang="en-US" dirty="0">
                <a:solidFill>
                  <a:schemeClr val="accent2"/>
                </a:solidFill>
              </a:rPr>
              <a:t>字段选路转发信息的交换方式就叫</a:t>
            </a:r>
            <a:r>
              <a:rPr lang="en-US" altLang="zh-CN" dirty="0">
                <a:solidFill>
                  <a:schemeClr val="accent2"/>
                </a:solidFill>
              </a:rPr>
              <a:t>VP</a:t>
            </a:r>
            <a:r>
              <a:rPr lang="zh-CN" altLang="en-US" dirty="0">
                <a:solidFill>
                  <a:schemeClr val="accent2"/>
                </a:solidFill>
              </a:rPr>
              <a:t>交换</a:t>
            </a:r>
            <a:r>
              <a:rPr lang="zh-CN" altLang="en-US" dirty="0"/>
              <a:t>。</a:t>
            </a:r>
          </a:p>
          <a:p>
            <a:pPr eaLnBrk="1" hangingPunct="1">
              <a:spcBef>
                <a:spcPct val="50000"/>
              </a:spcBef>
            </a:pPr>
            <a:r>
              <a:rPr lang="zh-CN" altLang="en-US" dirty="0"/>
              <a:t>        </a:t>
            </a:r>
            <a:r>
              <a:rPr lang="en-US" altLang="zh-CN" dirty="0"/>
              <a:t>VP</a:t>
            </a:r>
            <a:r>
              <a:rPr lang="zh-CN" altLang="en-US" dirty="0"/>
              <a:t>交换将一条</a:t>
            </a:r>
            <a:r>
              <a:rPr lang="en-US" altLang="zh-CN" dirty="0"/>
              <a:t>VP</a:t>
            </a:r>
            <a:r>
              <a:rPr lang="zh-CN" altLang="en-US" dirty="0"/>
              <a:t>上所有的</a:t>
            </a:r>
            <a:r>
              <a:rPr lang="en-US" altLang="zh-CN" dirty="0"/>
              <a:t>VC</a:t>
            </a:r>
            <a:r>
              <a:rPr lang="zh-CN" altLang="en-US" dirty="0"/>
              <a:t>链路全部转送到另一条</a:t>
            </a:r>
            <a:r>
              <a:rPr lang="en-US" altLang="zh-CN" dirty="0"/>
              <a:t>VP</a:t>
            </a:r>
            <a:r>
              <a:rPr lang="zh-CN" altLang="en-US" dirty="0"/>
              <a:t>上去，而</a:t>
            </a:r>
            <a:r>
              <a:rPr lang="en-US" altLang="zh-CN" dirty="0"/>
              <a:t>VC</a:t>
            </a:r>
            <a:r>
              <a:rPr lang="zh-CN" altLang="en-US" dirty="0"/>
              <a:t>链路的</a:t>
            </a:r>
            <a:r>
              <a:rPr lang="en-US" altLang="zh-CN" dirty="0"/>
              <a:t>VCI</a:t>
            </a:r>
            <a:r>
              <a:rPr lang="zh-CN" altLang="en-US" dirty="0"/>
              <a:t>值都不改变</a:t>
            </a:r>
          </a:p>
          <a:p>
            <a:pPr eaLnBrk="1" hangingPunct="1">
              <a:spcBef>
                <a:spcPct val="50000"/>
              </a:spcBef>
            </a:pPr>
            <a:r>
              <a:rPr lang="zh-CN" altLang="en-US" dirty="0"/>
              <a:t>特点：</a:t>
            </a:r>
            <a:r>
              <a:rPr lang="en-US" altLang="zh-CN" dirty="0"/>
              <a:t>VP</a:t>
            </a:r>
            <a:r>
              <a:rPr lang="zh-CN" altLang="en-US" dirty="0"/>
              <a:t>交换的实现比较简单，可以看成传输通道中某个等级数字复用线的交叉连接。在骨干网外，交换机仍然进行</a:t>
            </a:r>
            <a:r>
              <a:rPr lang="en-US" altLang="zh-CN" dirty="0"/>
              <a:t>VC</a:t>
            </a:r>
            <a:r>
              <a:rPr lang="zh-CN" altLang="en-US" dirty="0"/>
              <a:t>交换。</a:t>
            </a:r>
          </a:p>
        </p:txBody>
      </p:sp>
      <p:graphicFrame>
        <p:nvGraphicFramePr>
          <p:cNvPr id="31747" name="Object 3"/>
          <p:cNvGraphicFramePr>
            <a:graphicFrameLocks noChangeAspect="1"/>
          </p:cNvGraphicFramePr>
          <p:nvPr>
            <p:extLst>
              <p:ext uri="{D42A27DB-BD31-4B8C-83A1-F6EECF244321}">
                <p14:modId xmlns:p14="http://schemas.microsoft.com/office/powerpoint/2010/main" val="2681986323"/>
              </p:ext>
            </p:extLst>
          </p:nvPr>
        </p:nvGraphicFramePr>
        <p:xfrm>
          <a:off x="574675" y="4293096"/>
          <a:ext cx="8569325" cy="2564904"/>
        </p:xfrm>
        <a:graphic>
          <a:graphicData uri="http://schemas.openxmlformats.org/presentationml/2006/ole">
            <mc:AlternateContent xmlns:mc="http://schemas.openxmlformats.org/markup-compatibility/2006">
              <mc:Choice xmlns:v="urn:schemas-microsoft-com:vml" Requires="v">
                <p:oleObj spid="_x0000_s31749" r:id="rId4" imgW="4908430" imgH="2151353" progId="Visio.Drawing.4">
                  <p:embed/>
                </p:oleObj>
              </mc:Choice>
              <mc:Fallback>
                <p:oleObj r:id="rId4" imgW="4908430" imgH="2151353" progId="Visio.Drawing.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4293096"/>
                        <a:ext cx="8569325" cy="2564904"/>
                      </a:xfrm>
                      <a:prstGeom prst="rect">
                        <a:avLst/>
                      </a:prstGeom>
                      <a:noFill/>
                      <a:ln>
                        <a:noFill/>
                      </a:ln>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123728" y="476672"/>
            <a:ext cx="5516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3200" dirty="0"/>
              <a:t>9.1  ATM</a:t>
            </a:r>
            <a:r>
              <a:rPr lang="zh-CN" altLang="en-US" sz="3200" dirty="0"/>
              <a:t>产生背景和协议结构</a:t>
            </a:r>
          </a:p>
        </p:txBody>
      </p:sp>
      <p:sp>
        <p:nvSpPr>
          <p:cNvPr id="4099" name="Text Box 3"/>
          <p:cNvSpPr txBox="1">
            <a:spLocks noChangeArrowheads="1"/>
          </p:cNvSpPr>
          <p:nvPr/>
        </p:nvSpPr>
        <p:spPr bwMode="auto">
          <a:xfrm>
            <a:off x="228600" y="1871663"/>
            <a:ext cx="876300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t>9.1.1  ATM</a:t>
            </a:r>
            <a:r>
              <a:rPr lang="zh-CN" altLang="en-US"/>
              <a:t>产生背景</a:t>
            </a:r>
          </a:p>
          <a:p>
            <a:pPr eaLnBrk="1" hangingPunct="1">
              <a:spcBef>
                <a:spcPct val="50000"/>
              </a:spcBef>
            </a:pPr>
            <a:r>
              <a:rPr lang="zh-CN" altLang="en-US"/>
              <a:t>        现有的通信网是根据应用业务来区分的，对不同业务的没有兼容性、灵活性不够和资源利用率低。</a:t>
            </a:r>
          </a:p>
          <a:p>
            <a:pPr eaLnBrk="1" hangingPunct="1">
              <a:spcBef>
                <a:spcPct val="50000"/>
              </a:spcBef>
            </a:pPr>
            <a:r>
              <a:rPr lang="zh-CN" altLang="en-US"/>
              <a:t>     建立一个与业务无关的网络，但又能够传送现有所有业务的网络：综合业务数字网</a:t>
            </a:r>
            <a:r>
              <a:rPr lang="en-US" altLang="zh-CN"/>
              <a:t>(ISDN)</a:t>
            </a:r>
            <a:r>
              <a:rPr lang="zh-CN" altLang="en-US"/>
              <a:t>。</a:t>
            </a:r>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132138" y="404813"/>
            <a:ext cx="2863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3200"/>
              <a:t>9.3  ATM </a:t>
            </a:r>
            <a:r>
              <a:rPr lang="zh-CN" altLang="en-US" sz="3200"/>
              <a:t>信 元</a:t>
            </a:r>
          </a:p>
        </p:txBody>
      </p:sp>
      <p:sp>
        <p:nvSpPr>
          <p:cNvPr id="33795" name="Text Box 3"/>
          <p:cNvSpPr txBox="1">
            <a:spLocks noChangeArrowheads="1"/>
          </p:cNvSpPr>
          <p:nvPr/>
        </p:nvSpPr>
        <p:spPr bwMode="auto">
          <a:xfrm>
            <a:off x="220662" y="1419225"/>
            <a:ext cx="86868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5000"/>
              </a:lnSpc>
              <a:spcBef>
                <a:spcPct val="50000"/>
              </a:spcBef>
            </a:pPr>
            <a:r>
              <a:rPr lang="en-US" altLang="zh-CN" dirty="0"/>
              <a:t>        1</a:t>
            </a:r>
            <a:r>
              <a:rPr lang="zh-CN" altLang="en-US" dirty="0"/>
              <a:t>．</a:t>
            </a:r>
            <a:r>
              <a:rPr lang="en-US" altLang="zh-CN" dirty="0"/>
              <a:t>ATM</a:t>
            </a:r>
            <a:r>
              <a:rPr lang="zh-CN" altLang="en-US" dirty="0"/>
              <a:t>信元的组成</a:t>
            </a:r>
            <a:r>
              <a:rPr lang="en-US" altLang="zh-CN" dirty="0"/>
              <a:t>——</a:t>
            </a:r>
            <a:r>
              <a:rPr lang="zh-CN" altLang="en-US" dirty="0"/>
              <a:t>相同长度、统一格式</a:t>
            </a:r>
          </a:p>
          <a:p>
            <a:pPr eaLnBrk="1" hangingPunct="1">
              <a:lnSpc>
                <a:spcPct val="135000"/>
              </a:lnSpc>
              <a:spcBef>
                <a:spcPct val="50000"/>
              </a:spcBef>
            </a:pPr>
            <a:r>
              <a:rPr lang="zh-CN" altLang="en-US" dirty="0"/>
              <a:t>        由</a:t>
            </a:r>
            <a:r>
              <a:rPr lang="en-US" altLang="zh-CN" dirty="0"/>
              <a:t>53</a:t>
            </a:r>
            <a:r>
              <a:rPr lang="zh-CN" altLang="en-US" dirty="0"/>
              <a:t>个字节的固定长度组成</a:t>
            </a:r>
          </a:p>
        </p:txBody>
      </p:sp>
      <p:graphicFrame>
        <p:nvGraphicFramePr>
          <p:cNvPr id="33796" name="Object 4"/>
          <p:cNvGraphicFramePr>
            <a:graphicFrameLocks noChangeAspect="1"/>
          </p:cNvGraphicFramePr>
          <p:nvPr/>
        </p:nvGraphicFramePr>
        <p:xfrm>
          <a:off x="730250" y="2636838"/>
          <a:ext cx="7667625" cy="2736850"/>
        </p:xfrm>
        <a:graphic>
          <a:graphicData uri="http://schemas.openxmlformats.org/presentationml/2006/ole">
            <mc:AlternateContent xmlns:mc="http://schemas.openxmlformats.org/markup-compatibility/2006">
              <mc:Choice xmlns:v="urn:schemas-microsoft-com:vml" Requires="v">
                <p:oleObj spid="_x0000_s33798" r:id="rId4" imgW="3371803" imgH="1413232" progId="Visio.Drawing.4">
                  <p:embed/>
                </p:oleObj>
              </mc:Choice>
              <mc:Fallback>
                <p:oleObj r:id="rId4" imgW="3371803" imgH="1413232" progId="Visio.Drawing.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0" y="2636838"/>
                        <a:ext cx="7667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7504" y="714706"/>
            <a:ext cx="8686800" cy="59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ts val="600"/>
              </a:spcBef>
            </a:pPr>
            <a:r>
              <a:rPr lang="en-US" altLang="zh-CN" dirty="0"/>
              <a:t>       2</a:t>
            </a:r>
            <a:r>
              <a:rPr lang="zh-CN" altLang="en-US" dirty="0"/>
              <a:t>．</a:t>
            </a:r>
            <a:r>
              <a:rPr lang="en-US" altLang="zh-CN" dirty="0"/>
              <a:t>ATM</a:t>
            </a:r>
            <a:r>
              <a:rPr lang="zh-CN" altLang="en-US" dirty="0"/>
              <a:t>信元头</a:t>
            </a:r>
          </a:p>
          <a:p>
            <a:pPr eaLnBrk="1" hangingPunct="1">
              <a:lnSpc>
                <a:spcPct val="110000"/>
              </a:lnSpc>
              <a:spcBef>
                <a:spcPts val="600"/>
              </a:spcBef>
            </a:pPr>
            <a:r>
              <a:rPr lang="zh-CN" altLang="en-US" dirty="0"/>
              <a:t>       </a:t>
            </a:r>
          </a:p>
          <a:p>
            <a:pPr eaLnBrk="1" hangingPunct="1">
              <a:lnSpc>
                <a:spcPct val="110000"/>
              </a:lnSpc>
              <a:spcBef>
                <a:spcPts val="600"/>
              </a:spcBef>
            </a:pPr>
            <a:endParaRPr lang="zh-CN" altLang="en-US" dirty="0"/>
          </a:p>
          <a:p>
            <a:pPr eaLnBrk="1" hangingPunct="1">
              <a:lnSpc>
                <a:spcPct val="110000"/>
              </a:lnSpc>
              <a:spcBef>
                <a:spcPts val="600"/>
              </a:spcBef>
            </a:pPr>
            <a:endParaRPr lang="zh-CN" altLang="en-US" dirty="0"/>
          </a:p>
          <a:p>
            <a:pPr eaLnBrk="1" hangingPunct="1">
              <a:lnSpc>
                <a:spcPct val="110000"/>
              </a:lnSpc>
              <a:spcBef>
                <a:spcPts val="600"/>
              </a:spcBef>
            </a:pPr>
            <a:endParaRPr lang="en-US" altLang="zh-CN" dirty="0" smtClean="0"/>
          </a:p>
          <a:p>
            <a:pPr eaLnBrk="1" hangingPunct="1">
              <a:lnSpc>
                <a:spcPct val="110000"/>
              </a:lnSpc>
              <a:spcBef>
                <a:spcPts val="600"/>
              </a:spcBef>
            </a:pPr>
            <a:endParaRPr lang="zh-CN" altLang="en-US" dirty="0"/>
          </a:p>
          <a:p>
            <a:pPr eaLnBrk="1" hangingPunct="1">
              <a:lnSpc>
                <a:spcPct val="110000"/>
              </a:lnSpc>
              <a:spcBef>
                <a:spcPts val="600"/>
              </a:spcBef>
            </a:pPr>
            <a:r>
              <a:rPr lang="zh-CN" altLang="en-US" dirty="0"/>
              <a:t>       </a:t>
            </a:r>
            <a:r>
              <a:rPr lang="en-US" altLang="zh-CN" sz="2000" dirty="0"/>
              <a:t>ATM</a:t>
            </a:r>
            <a:r>
              <a:rPr lang="zh-CN" altLang="en-US" sz="2000" dirty="0"/>
              <a:t>信元头各部分功能如下：</a:t>
            </a:r>
          </a:p>
          <a:p>
            <a:pPr eaLnBrk="1" hangingPunct="1">
              <a:lnSpc>
                <a:spcPct val="110000"/>
              </a:lnSpc>
              <a:spcBef>
                <a:spcPts val="600"/>
              </a:spcBef>
            </a:pPr>
            <a:r>
              <a:rPr lang="zh-CN" altLang="en-US" sz="2000" dirty="0"/>
              <a:t>       </a:t>
            </a:r>
            <a:r>
              <a:rPr lang="en-US" altLang="zh-CN" sz="2000" dirty="0"/>
              <a:t>GFC(Generic Flow Control)</a:t>
            </a:r>
            <a:r>
              <a:rPr lang="zh-CN" altLang="en-US" sz="2000" dirty="0"/>
              <a:t>：一般流量控制，占</a:t>
            </a:r>
            <a:r>
              <a:rPr lang="en-US" altLang="zh-CN" sz="2000" dirty="0"/>
              <a:t>4 bit</a:t>
            </a:r>
            <a:r>
              <a:rPr lang="zh-CN" altLang="en-US" sz="2000" dirty="0"/>
              <a:t>。控制共享传输媒体的多个终端的接入，由</a:t>
            </a:r>
            <a:r>
              <a:rPr lang="en-US" altLang="zh-CN" sz="2000" dirty="0"/>
              <a:t>GFC</a:t>
            </a:r>
            <a:r>
              <a:rPr lang="zh-CN" altLang="en-US" sz="2000" dirty="0"/>
              <a:t>控制用户终端方向的信息流量，减小用户侧出现的短期过载。</a:t>
            </a:r>
          </a:p>
          <a:p>
            <a:pPr eaLnBrk="1" hangingPunct="1">
              <a:lnSpc>
                <a:spcPct val="110000"/>
              </a:lnSpc>
              <a:spcBef>
                <a:spcPts val="600"/>
              </a:spcBef>
            </a:pPr>
            <a:r>
              <a:rPr lang="zh-CN" altLang="en-US" sz="2000" dirty="0"/>
              <a:t>        </a:t>
            </a:r>
            <a:r>
              <a:rPr lang="en-US" altLang="zh-CN" sz="2000" dirty="0"/>
              <a:t>VPI</a:t>
            </a:r>
            <a:r>
              <a:rPr lang="zh-CN" altLang="en-US" sz="2000" dirty="0"/>
              <a:t>：虚通路标识码。</a:t>
            </a:r>
            <a:r>
              <a:rPr lang="en-US" altLang="zh-CN" sz="2000" dirty="0"/>
              <a:t>UNI</a:t>
            </a:r>
            <a:r>
              <a:rPr lang="zh-CN" altLang="en-US" sz="2000" dirty="0"/>
              <a:t>和 </a:t>
            </a:r>
            <a:r>
              <a:rPr lang="en-US" altLang="zh-CN" sz="2000" dirty="0"/>
              <a:t>NNI</a:t>
            </a:r>
            <a:r>
              <a:rPr lang="zh-CN" altLang="en-US" sz="2000" dirty="0"/>
              <a:t>中的</a:t>
            </a:r>
            <a:r>
              <a:rPr lang="en-US" altLang="zh-CN" sz="2000" dirty="0"/>
              <a:t>VPI</a:t>
            </a:r>
            <a:r>
              <a:rPr lang="zh-CN" altLang="en-US" sz="2000" dirty="0"/>
              <a:t>字段分别是</a:t>
            </a:r>
            <a:r>
              <a:rPr lang="en-US" altLang="zh-CN" sz="2000" dirty="0"/>
              <a:t>8 bit</a:t>
            </a:r>
            <a:r>
              <a:rPr lang="zh-CN" altLang="en-US" sz="2000" dirty="0"/>
              <a:t>和</a:t>
            </a:r>
            <a:r>
              <a:rPr lang="en-US" altLang="zh-CN" sz="2000" dirty="0"/>
              <a:t>12 bit</a:t>
            </a:r>
            <a:r>
              <a:rPr lang="zh-CN" altLang="en-US" sz="2000" dirty="0"/>
              <a:t>，可分别标识 </a:t>
            </a:r>
            <a:r>
              <a:rPr lang="en-US" altLang="zh-CN" sz="2000" dirty="0"/>
              <a:t>28</a:t>
            </a:r>
            <a:r>
              <a:rPr lang="zh-CN" altLang="en-US" sz="2000" dirty="0"/>
              <a:t>条和</a:t>
            </a:r>
            <a:r>
              <a:rPr lang="en-US" altLang="zh-CN" sz="2000" dirty="0"/>
              <a:t>212</a:t>
            </a:r>
            <a:r>
              <a:rPr lang="zh-CN" altLang="en-US" sz="2000" dirty="0"/>
              <a:t>条虚通路。</a:t>
            </a:r>
          </a:p>
          <a:p>
            <a:pPr eaLnBrk="1" hangingPunct="1">
              <a:lnSpc>
                <a:spcPct val="110000"/>
              </a:lnSpc>
              <a:spcBef>
                <a:spcPts val="600"/>
              </a:spcBef>
            </a:pPr>
            <a:r>
              <a:rPr lang="zh-CN" altLang="en-US" sz="2000" dirty="0"/>
              <a:t>        </a:t>
            </a:r>
            <a:r>
              <a:rPr lang="en-US" altLang="zh-CN" sz="2000" dirty="0"/>
              <a:t>VCI</a:t>
            </a:r>
            <a:r>
              <a:rPr lang="zh-CN" altLang="en-US" sz="2000" dirty="0"/>
              <a:t>：虚信道标识码。用于虚信道路由选择，它既适用于</a:t>
            </a:r>
            <a:r>
              <a:rPr lang="en-US" altLang="zh-CN" sz="2000" dirty="0"/>
              <a:t>UNI</a:t>
            </a:r>
            <a:r>
              <a:rPr lang="zh-CN" altLang="en-US" sz="2000" dirty="0"/>
              <a:t>，也适用于</a:t>
            </a:r>
            <a:r>
              <a:rPr lang="en-US" altLang="zh-CN" sz="2000" dirty="0"/>
              <a:t>NNI</a:t>
            </a:r>
            <a:r>
              <a:rPr lang="zh-CN" altLang="en-US" sz="2000" dirty="0"/>
              <a:t>。该字段有</a:t>
            </a:r>
            <a:r>
              <a:rPr lang="en-US" altLang="zh-CN" sz="2000" dirty="0"/>
              <a:t>16 bit</a:t>
            </a:r>
            <a:r>
              <a:rPr lang="zh-CN" altLang="en-US" sz="2000" dirty="0"/>
              <a:t>，故对每个 </a:t>
            </a:r>
            <a:r>
              <a:rPr lang="en-US" altLang="zh-CN" sz="2000" dirty="0"/>
              <a:t>VP</a:t>
            </a:r>
            <a:r>
              <a:rPr lang="zh-CN" altLang="en-US" sz="2000" dirty="0"/>
              <a:t>定义了</a:t>
            </a:r>
            <a:r>
              <a:rPr lang="en-US" altLang="zh-CN" sz="2000" dirty="0"/>
              <a:t>216</a:t>
            </a:r>
            <a:r>
              <a:rPr lang="zh-CN" altLang="en-US" sz="2000" dirty="0"/>
              <a:t>条虚信道。</a:t>
            </a:r>
          </a:p>
        </p:txBody>
      </p:sp>
      <p:graphicFrame>
        <p:nvGraphicFramePr>
          <p:cNvPr id="35843" name="Object 3"/>
          <p:cNvGraphicFramePr>
            <a:graphicFrameLocks noChangeAspect="1"/>
          </p:cNvGraphicFramePr>
          <p:nvPr>
            <p:extLst>
              <p:ext uri="{D42A27DB-BD31-4B8C-83A1-F6EECF244321}">
                <p14:modId xmlns:p14="http://schemas.microsoft.com/office/powerpoint/2010/main" val="3215666386"/>
              </p:ext>
            </p:extLst>
          </p:nvPr>
        </p:nvGraphicFramePr>
        <p:xfrm>
          <a:off x="2699792" y="1119138"/>
          <a:ext cx="6227762" cy="2453878"/>
        </p:xfrm>
        <a:graphic>
          <a:graphicData uri="http://schemas.openxmlformats.org/presentationml/2006/ole">
            <mc:AlternateContent xmlns:mc="http://schemas.openxmlformats.org/markup-compatibility/2006">
              <mc:Choice xmlns:v="urn:schemas-microsoft-com:vml" Requires="v">
                <p:oleObj spid="_x0000_s35846" r:id="rId3" imgW="3089007" imgH="1523125" progId="Visio.Drawing.4">
                  <p:embed/>
                </p:oleObj>
              </mc:Choice>
              <mc:Fallback>
                <p:oleObj r:id="rId3" imgW="3089007" imgH="1523125" progId="Visio.Drawing.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119138"/>
                        <a:ext cx="6227762" cy="2453878"/>
                      </a:xfrm>
                      <a:prstGeom prst="rect">
                        <a:avLst/>
                      </a:prstGeom>
                      <a:noFill/>
                      <a:ln>
                        <a:noFill/>
                      </a:ln>
                    </p:spPr>
                  </p:pic>
                </p:oleObj>
              </mc:Fallback>
            </mc:AlternateContent>
          </a:graphicData>
        </a:graphic>
      </p:graphicFrame>
      <p:sp>
        <p:nvSpPr>
          <p:cNvPr id="35844" name="Rectangle 4"/>
          <p:cNvSpPr>
            <a:spLocks noChangeArrowheads="1"/>
          </p:cNvSpPr>
          <p:nvPr/>
        </p:nvSpPr>
        <p:spPr bwMode="auto">
          <a:xfrm>
            <a:off x="3779912" y="3176141"/>
            <a:ext cx="354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50000"/>
              </a:spcBef>
            </a:pPr>
            <a:r>
              <a:rPr lang="en-US" altLang="zh-CN" sz="2000" b="0" dirty="0"/>
              <a:t>   UNI</a:t>
            </a:r>
            <a:r>
              <a:rPr lang="zh-CN" altLang="en-US" sz="2000" b="0" dirty="0"/>
              <a:t>格式；          </a:t>
            </a:r>
            <a:r>
              <a:rPr lang="en-US" altLang="zh-CN" sz="2000" b="0" dirty="0"/>
              <a:t>(b) NNI</a:t>
            </a:r>
            <a:r>
              <a:rPr lang="zh-CN" altLang="en-US" sz="2000" b="0" dirty="0"/>
              <a:t>格式</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23528" y="1196752"/>
            <a:ext cx="8763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dirty="0"/>
              <a:t>        PT(Payload Type)</a:t>
            </a:r>
            <a:r>
              <a:rPr lang="zh-CN" altLang="en-US" dirty="0"/>
              <a:t>：信息类型指示段，也叫净荷类型指示段，占</a:t>
            </a:r>
            <a:r>
              <a:rPr lang="en-US" altLang="zh-CN" dirty="0"/>
              <a:t>3 bit</a:t>
            </a:r>
            <a:r>
              <a:rPr lang="zh-CN" altLang="en-US" dirty="0"/>
              <a:t>，用来标识信息字段中的内容是用户信息还是控制信息。</a:t>
            </a:r>
          </a:p>
          <a:p>
            <a:pPr eaLnBrk="1" hangingPunct="1">
              <a:lnSpc>
                <a:spcPct val="120000"/>
              </a:lnSpc>
              <a:spcBef>
                <a:spcPct val="50000"/>
              </a:spcBef>
            </a:pPr>
            <a:r>
              <a:rPr lang="zh-CN" altLang="en-US" dirty="0"/>
              <a:t>        </a:t>
            </a:r>
            <a:r>
              <a:rPr lang="en-US" altLang="zh-CN" dirty="0"/>
              <a:t>CLP(Cell Loss Priority)</a:t>
            </a:r>
            <a:r>
              <a:rPr lang="zh-CN" altLang="en-US" dirty="0"/>
              <a:t>：信元丢失优先级，占</a:t>
            </a:r>
            <a:r>
              <a:rPr lang="en-US" altLang="zh-CN" dirty="0"/>
              <a:t>1 bit</a:t>
            </a:r>
            <a:r>
              <a:rPr lang="zh-CN" altLang="en-US" dirty="0"/>
              <a:t>，用于表示信元的相对优先等级，</a:t>
            </a:r>
            <a:r>
              <a:rPr lang="en-US" altLang="zh-CN" dirty="0">
                <a:solidFill>
                  <a:schemeClr val="accent2"/>
                </a:solidFill>
              </a:rPr>
              <a:t>CLP=0</a:t>
            </a:r>
            <a:r>
              <a:rPr lang="zh-CN" altLang="en-US" dirty="0">
                <a:solidFill>
                  <a:schemeClr val="accent2"/>
                </a:solidFill>
              </a:rPr>
              <a:t>的信元具有高优先级；</a:t>
            </a:r>
            <a:r>
              <a:rPr lang="en-US" altLang="zh-CN" dirty="0">
                <a:solidFill>
                  <a:schemeClr val="accent2"/>
                </a:solidFill>
              </a:rPr>
              <a:t>CLP=l</a:t>
            </a:r>
            <a:r>
              <a:rPr lang="zh-CN" altLang="en-US" dirty="0">
                <a:solidFill>
                  <a:schemeClr val="accent2"/>
                </a:solidFill>
              </a:rPr>
              <a:t>的信元优先级低</a:t>
            </a:r>
            <a:r>
              <a:rPr lang="zh-CN" altLang="en-US" dirty="0"/>
              <a:t>。</a:t>
            </a:r>
          </a:p>
          <a:p>
            <a:pPr eaLnBrk="1" hangingPunct="1">
              <a:lnSpc>
                <a:spcPct val="120000"/>
              </a:lnSpc>
              <a:spcBef>
                <a:spcPct val="50000"/>
              </a:spcBef>
            </a:pPr>
            <a:r>
              <a:rPr lang="zh-CN" altLang="en-US" dirty="0"/>
              <a:t>        </a:t>
            </a:r>
            <a:r>
              <a:rPr lang="en-US" altLang="zh-CN" dirty="0"/>
              <a:t>HEC(Header Error Check)</a:t>
            </a:r>
            <a:r>
              <a:rPr lang="zh-CN" altLang="en-US" dirty="0"/>
              <a:t>：信头差错控制，占 </a:t>
            </a:r>
            <a:r>
              <a:rPr lang="en-US" altLang="zh-CN" dirty="0"/>
              <a:t>8bit</a:t>
            </a:r>
            <a:r>
              <a:rPr lang="zh-CN" altLang="en-US" dirty="0"/>
              <a:t>，用于信头差错的检测、纠正及信元定界。</a:t>
            </a:r>
          </a:p>
        </p:txBody>
      </p:sp>
      <p:graphicFrame>
        <p:nvGraphicFramePr>
          <p:cNvPr id="3" name="Object 3"/>
          <p:cNvGraphicFramePr>
            <a:graphicFrameLocks noChangeAspect="1"/>
          </p:cNvGraphicFramePr>
          <p:nvPr>
            <p:extLst>
              <p:ext uri="{D42A27DB-BD31-4B8C-83A1-F6EECF244321}">
                <p14:modId xmlns:p14="http://schemas.microsoft.com/office/powerpoint/2010/main" val="3355097352"/>
              </p:ext>
            </p:extLst>
          </p:nvPr>
        </p:nvGraphicFramePr>
        <p:xfrm>
          <a:off x="1331640" y="4653136"/>
          <a:ext cx="6227762" cy="1944216"/>
        </p:xfrm>
        <a:graphic>
          <a:graphicData uri="http://schemas.openxmlformats.org/presentationml/2006/ole">
            <mc:AlternateContent xmlns:mc="http://schemas.openxmlformats.org/markup-compatibility/2006">
              <mc:Choice xmlns:v="urn:schemas-microsoft-com:vml" Requires="v">
                <p:oleObj spid="_x0000_s36867" r:id="rId4" imgW="3089007" imgH="1523125" progId="Visio.Drawing.4">
                  <p:embed/>
                </p:oleObj>
              </mc:Choice>
              <mc:Fallback>
                <p:oleObj r:id="rId4" imgW="3089007" imgH="1523125" progId="Visio.Drawing.4">
                  <p:embed/>
                  <p:pic>
                    <p:nvPicPr>
                      <p:cNvPr id="358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653136"/>
                        <a:ext cx="6227762" cy="1944216"/>
                      </a:xfrm>
                      <a:prstGeom prst="rect">
                        <a:avLst/>
                      </a:prstGeom>
                      <a:noFill/>
                      <a:ln>
                        <a:noFill/>
                      </a:ln>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23528" y="548680"/>
            <a:ext cx="86106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dirty="0"/>
              <a:t>        3</a:t>
            </a:r>
            <a:r>
              <a:rPr lang="zh-CN" altLang="en-US" dirty="0"/>
              <a:t>．信元的传输</a:t>
            </a:r>
          </a:p>
          <a:p>
            <a:pPr eaLnBrk="1" hangingPunct="1">
              <a:lnSpc>
                <a:spcPct val="150000"/>
              </a:lnSpc>
              <a:spcBef>
                <a:spcPct val="50000"/>
              </a:spcBef>
              <a:buFontTx/>
              <a:buChar char="•"/>
            </a:pPr>
            <a:r>
              <a:rPr lang="zh-CN" altLang="en-US" dirty="0"/>
              <a:t>用户有通信需求时，首先请求建立连接，</a:t>
            </a:r>
          </a:p>
          <a:p>
            <a:pPr eaLnBrk="1" hangingPunct="1">
              <a:lnSpc>
                <a:spcPct val="150000"/>
              </a:lnSpc>
              <a:spcBef>
                <a:spcPct val="50000"/>
              </a:spcBef>
              <a:buFontTx/>
              <a:buChar char="•"/>
            </a:pPr>
            <a:r>
              <a:rPr lang="zh-CN" altLang="en-US" dirty="0"/>
              <a:t>若接受呼叫，就给各段链路分配</a:t>
            </a:r>
            <a:r>
              <a:rPr lang="en-US" altLang="zh-CN" dirty="0"/>
              <a:t>VPI/VCI</a:t>
            </a:r>
            <a:r>
              <a:rPr lang="zh-CN" altLang="en-US" dirty="0"/>
              <a:t>，并在各交换机内建立控制转发的转发表。</a:t>
            </a:r>
          </a:p>
          <a:p>
            <a:pPr eaLnBrk="1" hangingPunct="1">
              <a:lnSpc>
                <a:spcPct val="150000"/>
              </a:lnSpc>
              <a:spcBef>
                <a:spcPct val="50000"/>
              </a:spcBef>
              <a:buFontTx/>
              <a:buChar char="•"/>
            </a:pPr>
            <a:r>
              <a:rPr lang="zh-CN" altLang="en-US" dirty="0"/>
              <a:t>信元传送阶段，高层用户信息经过切割封装成信元送给入端交换机，交换机按已确定的转发表转发信息至目的地。目的地将一个个信元重新恢复成原始信息递交给高层用户。        </a:t>
            </a:r>
          </a:p>
          <a:p>
            <a:pPr eaLnBrk="1" hangingPunct="1">
              <a:lnSpc>
                <a:spcPct val="150000"/>
              </a:lnSpc>
              <a:spcBef>
                <a:spcPct val="50000"/>
              </a:spcBef>
              <a:buFontTx/>
              <a:buChar char="•"/>
            </a:pPr>
            <a:r>
              <a:rPr lang="zh-CN" altLang="en-US" dirty="0"/>
              <a:t>通信结束后，用呼叫结束请求拆除</a:t>
            </a:r>
            <a:r>
              <a:rPr lang="en-US" altLang="zh-CN" dirty="0"/>
              <a:t>VPC</a:t>
            </a:r>
            <a:r>
              <a:rPr lang="zh-CN" altLang="en-US" dirty="0"/>
              <a:t>和 </a:t>
            </a:r>
            <a:r>
              <a:rPr lang="en-US" altLang="zh-CN" dirty="0"/>
              <a:t>VCC</a:t>
            </a:r>
            <a:r>
              <a:rPr lang="zh-CN" altLang="en-US" dirty="0"/>
              <a:t>，释放分配的 </a:t>
            </a:r>
            <a:r>
              <a:rPr lang="en-US" altLang="zh-CN" dirty="0"/>
              <a:t>VPI</a:t>
            </a:r>
            <a:r>
              <a:rPr lang="zh-CN" altLang="en-US" dirty="0"/>
              <a:t>和 </a:t>
            </a:r>
            <a:r>
              <a:rPr lang="en-US" altLang="zh-CN" dirty="0"/>
              <a:t>VCI</a:t>
            </a:r>
            <a:r>
              <a:rPr lang="zh-CN" altLang="en-US" dirty="0"/>
              <a:t>。</a:t>
            </a: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1300163" y="0"/>
          <a:ext cx="6700837" cy="6858000"/>
        </p:xfrm>
        <a:graphic>
          <a:graphicData uri="http://schemas.openxmlformats.org/presentationml/2006/ole">
            <mc:AlternateContent xmlns:mc="http://schemas.openxmlformats.org/markup-compatibility/2006">
              <mc:Choice xmlns:v="urn:schemas-microsoft-com:vml" Requires="v">
                <p:oleObj spid="_x0000_s39942" r:id="rId3" imgW="3921643" imgH="4017659" progId="Visio.Drawing.4">
                  <p:embed/>
                </p:oleObj>
              </mc:Choice>
              <mc:Fallback>
                <p:oleObj r:id="rId3" imgW="3921643" imgH="4017659" progId="Visio.Drawing.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3" y="0"/>
                        <a:ext cx="6700837"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Text Box 3"/>
          <p:cNvSpPr txBox="1">
            <a:spLocks noChangeArrowheads="1"/>
          </p:cNvSpPr>
          <p:nvPr/>
        </p:nvSpPr>
        <p:spPr bwMode="auto">
          <a:xfrm>
            <a:off x="8072438" y="1676400"/>
            <a:ext cx="554037"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b="0"/>
              <a:t>ATM</a:t>
            </a:r>
            <a:r>
              <a:rPr lang="zh-CN" altLang="en-US" b="0"/>
              <a:t>信元传送</a:t>
            </a:r>
          </a:p>
        </p:txBody>
      </p:sp>
      <p:sp>
        <p:nvSpPr>
          <p:cNvPr id="39940" name="AutoShape 4">
            <a:hlinkClick r:id="" action="ppaction://hlinkshowjump?jump=firstslide" highlightClick="1"/>
          </p:cNvPr>
          <p:cNvSpPr>
            <a:spLocks noChangeArrowheads="1"/>
          </p:cNvSpPr>
          <p:nvPr/>
        </p:nvSpPr>
        <p:spPr bwMode="auto">
          <a:xfrm>
            <a:off x="8458200" y="6400800"/>
            <a:ext cx="6858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endParaRPr lang="zh-CN" altLang="en-US"/>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635375" y="476250"/>
            <a:ext cx="21337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3200" dirty="0"/>
              <a:t>9.4  </a:t>
            </a:r>
            <a:r>
              <a:rPr lang="en-US" altLang="zh-CN" sz="3200" dirty="0" smtClean="0"/>
              <a:t>AAL</a:t>
            </a:r>
            <a:r>
              <a:rPr lang="zh-CN" altLang="en-US" sz="3200" dirty="0" smtClean="0"/>
              <a:t>层</a:t>
            </a:r>
            <a:endParaRPr lang="en-US" altLang="zh-CN" sz="3200" dirty="0"/>
          </a:p>
        </p:txBody>
      </p:sp>
      <p:sp>
        <p:nvSpPr>
          <p:cNvPr id="40963" name="Text Box 3"/>
          <p:cNvSpPr txBox="1">
            <a:spLocks noChangeArrowheads="1"/>
          </p:cNvSpPr>
          <p:nvPr/>
        </p:nvSpPr>
        <p:spPr bwMode="auto">
          <a:xfrm>
            <a:off x="323850" y="1052513"/>
            <a:ext cx="86106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40000"/>
              </a:lnSpc>
              <a:spcBef>
                <a:spcPct val="50000"/>
              </a:spcBef>
            </a:pPr>
            <a:r>
              <a:rPr lang="en-US" altLang="zh-CN"/>
              <a:t>        </a:t>
            </a:r>
            <a:r>
              <a:rPr lang="en-US" altLang="zh-CN">
                <a:solidFill>
                  <a:schemeClr val="accent2"/>
                </a:solidFill>
              </a:rPr>
              <a:t>AAL</a:t>
            </a:r>
            <a:r>
              <a:rPr lang="zh-CN" altLang="en-US">
                <a:solidFill>
                  <a:schemeClr val="accent2"/>
                </a:solidFill>
              </a:rPr>
              <a:t>的作用是将各种高层信息变换成标准信元净荷，或者做相反变换</a:t>
            </a:r>
            <a:r>
              <a:rPr lang="zh-CN" altLang="en-US"/>
              <a:t>。</a:t>
            </a:r>
          </a:p>
          <a:p>
            <a:pPr eaLnBrk="1" hangingPunct="1">
              <a:lnSpc>
                <a:spcPct val="140000"/>
              </a:lnSpc>
              <a:spcBef>
                <a:spcPct val="50000"/>
              </a:spcBef>
              <a:buFontTx/>
              <a:buAutoNum type="arabicParenR"/>
            </a:pPr>
            <a:r>
              <a:rPr lang="zh-CN" altLang="en-US"/>
              <a:t>信元拆装子层</a:t>
            </a:r>
            <a:r>
              <a:rPr lang="en-US" altLang="zh-CN"/>
              <a:t>(SAR</a:t>
            </a:r>
            <a:r>
              <a:rPr lang="zh-CN" altLang="en-US"/>
              <a:t>：</a:t>
            </a:r>
            <a:r>
              <a:rPr lang="en-US" altLang="zh-CN"/>
              <a:t>Segmentation and Reassembly Sublayer) :</a:t>
            </a:r>
            <a:r>
              <a:rPr lang="zh-CN" altLang="en-US"/>
              <a:t>将一个虚连接的全部信元净荷组装成数据单元并交给高层或在相反方向上将高层信息拆成一个虚连接上的信元净荷。</a:t>
            </a:r>
          </a:p>
          <a:p>
            <a:pPr eaLnBrk="1" hangingPunct="1">
              <a:lnSpc>
                <a:spcPct val="140000"/>
              </a:lnSpc>
              <a:spcBef>
                <a:spcPct val="50000"/>
              </a:spcBef>
              <a:buFontTx/>
              <a:buAutoNum type="arabicParenR"/>
            </a:pPr>
            <a:r>
              <a:rPr lang="zh-CN" altLang="en-US"/>
              <a:t>会聚子层</a:t>
            </a:r>
            <a:r>
              <a:rPr lang="en-US" altLang="zh-CN"/>
              <a:t>(CS</a:t>
            </a:r>
            <a:r>
              <a:rPr lang="zh-CN" altLang="en-US"/>
              <a:t>：</a:t>
            </a:r>
            <a:r>
              <a:rPr lang="en-US" altLang="zh-CN"/>
              <a:t>Convergence Sublayer) </a:t>
            </a:r>
            <a:r>
              <a:rPr lang="zh-CN" altLang="en-US"/>
              <a:t>根据各类业务质量要求，提供不同业务所需的附加功能。如控制信元的</a:t>
            </a:r>
            <a:r>
              <a:rPr lang="zh-CN" altLang="en-US" u="sng"/>
              <a:t>延时</a:t>
            </a:r>
            <a:r>
              <a:rPr lang="zh-CN" altLang="en-US"/>
              <a:t>抖动，在接收端恢复发送端的时钟频率</a:t>
            </a:r>
            <a:r>
              <a:rPr lang="zh-CN" altLang="en-US" u="sng"/>
              <a:t>（同步），</a:t>
            </a:r>
            <a:r>
              <a:rPr lang="zh-CN" altLang="en-US"/>
              <a:t>以及对帧进行差错控制和流控等。</a:t>
            </a:r>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92881" y="1196752"/>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dirty="0"/>
              <a:t>       ITU-T</a:t>
            </a:r>
            <a:r>
              <a:rPr lang="zh-CN" altLang="en-US" dirty="0"/>
              <a:t>按照信源和信宿之间的定时关系、比特率、连接方式将</a:t>
            </a:r>
            <a:r>
              <a:rPr lang="en-US" altLang="zh-CN" dirty="0"/>
              <a:t>AAL</a:t>
            </a:r>
            <a:r>
              <a:rPr lang="zh-CN" altLang="en-US" dirty="0"/>
              <a:t>层业务分成四类：</a:t>
            </a:r>
          </a:p>
        </p:txBody>
      </p:sp>
      <p:graphicFrame>
        <p:nvGraphicFramePr>
          <p:cNvPr id="43011" name="Object 3"/>
          <p:cNvGraphicFramePr>
            <a:graphicFrameLocks noChangeAspect="1"/>
          </p:cNvGraphicFramePr>
          <p:nvPr>
            <p:extLst>
              <p:ext uri="{D42A27DB-BD31-4B8C-83A1-F6EECF244321}">
                <p14:modId xmlns:p14="http://schemas.microsoft.com/office/powerpoint/2010/main" val="2818003878"/>
              </p:ext>
            </p:extLst>
          </p:nvPr>
        </p:nvGraphicFramePr>
        <p:xfrm>
          <a:off x="-108050" y="2276872"/>
          <a:ext cx="9288661" cy="2098294"/>
        </p:xfrm>
        <a:graphic>
          <a:graphicData uri="http://schemas.openxmlformats.org/presentationml/2006/ole">
            <mc:AlternateContent xmlns:mc="http://schemas.openxmlformats.org/markup-compatibility/2006">
              <mc:Choice xmlns:v="urn:schemas-microsoft-com:vml" Requires="v">
                <p:oleObj spid="_x0000_s43014" name="Document" r:id="rId3" imgW="5425440" imgH="1226820" progId="Word.Document.8">
                  <p:embed/>
                </p:oleObj>
              </mc:Choice>
              <mc:Fallback>
                <p:oleObj name="Document" r:id="rId3" imgW="5425440" imgH="12268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50" y="2276872"/>
                        <a:ext cx="9288661" cy="2098294"/>
                      </a:xfrm>
                      <a:prstGeom prst="rect">
                        <a:avLst/>
                      </a:prstGeom>
                      <a:noFill/>
                      <a:ln>
                        <a:noFill/>
                      </a:ln>
                      <a:effectLst/>
                    </p:spPr>
                  </p:pic>
                </p:oleObj>
              </mc:Fallback>
            </mc:AlternateContent>
          </a:graphicData>
        </a:graphic>
      </p:graphicFrame>
      <p:sp>
        <p:nvSpPr>
          <p:cNvPr id="43012" name="Text Box 4"/>
          <p:cNvSpPr txBox="1">
            <a:spLocks noChangeArrowheads="1"/>
          </p:cNvSpPr>
          <p:nvPr/>
        </p:nvSpPr>
        <p:spPr bwMode="auto">
          <a:xfrm>
            <a:off x="323850" y="3789363"/>
            <a:ext cx="842486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50000"/>
              </a:spcBef>
            </a:pPr>
            <a:r>
              <a:rPr lang="en-US" altLang="zh-CN"/>
              <a:t>A</a:t>
            </a:r>
            <a:r>
              <a:rPr lang="zh-CN" altLang="en-US"/>
              <a:t>类：为“</a:t>
            </a:r>
            <a:r>
              <a:rPr lang="zh-CN" altLang="en-US">
                <a:solidFill>
                  <a:schemeClr val="accent2"/>
                </a:solidFill>
              </a:rPr>
              <a:t>电路仿真</a:t>
            </a:r>
            <a:r>
              <a:rPr lang="en-US" altLang="zh-CN"/>
              <a:t>(Circuit Simulation)”</a:t>
            </a:r>
            <a:r>
              <a:rPr lang="zh-CN" altLang="en-US"/>
              <a:t>业务。</a:t>
            </a:r>
          </a:p>
          <a:p>
            <a:pPr eaLnBrk="1" hangingPunct="1">
              <a:lnSpc>
                <a:spcPct val="100000"/>
              </a:lnSpc>
              <a:spcBef>
                <a:spcPct val="50000"/>
              </a:spcBef>
            </a:pPr>
            <a:r>
              <a:rPr lang="en-US" altLang="zh-CN"/>
              <a:t>B</a:t>
            </a:r>
            <a:r>
              <a:rPr lang="zh-CN" altLang="en-US"/>
              <a:t>类：自由度更大，适合恒定质量的压缩信息，如音频、视频传送</a:t>
            </a:r>
          </a:p>
          <a:p>
            <a:pPr eaLnBrk="1" hangingPunct="1">
              <a:lnSpc>
                <a:spcPct val="100000"/>
              </a:lnSpc>
              <a:spcBef>
                <a:spcPct val="50000"/>
              </a:spcBef>
            </a:pPr>
            <a:r>
              <a:rPr lang="en-US" altLang="zh-CN"/>
              <a:t>C</a:t>
            </a:r>
            <a:r>
              <a:rPr lang="zh-CN" altLang="en-US"/>
              <a:t>类：适合面向连接的数据和信令传输，类似</a:t>
            </a:r>
            <a:r>
              <a:rPr lang="en-US" altLang="zh-CN"/>
              <a:t>X2.5</a:t>
            </a:r>
          </a:p>
          <a:p>
            <a:pPr eaLnBrk="1" hangingPunct="1">
              <a:lnSpc>
                <a:spcPct val="100000"/>
              </a:lnSpc>
              <a:spcBef>
                <a:spcPct val="50000"/>
              </a:spcBef>
            </a:pPr>
            <a:r>
              <a:rPr lang="en-US" altLang="zh-CN"/>
              <a:t>D</a:t>
            </a:r>
            <a:r>
              <a:rPr lang="zh-CN" altLang="en-US"/>
              <a:t>类：适合传送无连接的数据</a:t>
            </a:r>
          </a:p>
          <a:p>
            <a:pPr eaLnBrk="1" hangingPunct="1">
              <a:lnSpc>
                <a:spcPct val="100000"/>
              </a:lnSpc>
              <a:spcBef>
                <a:spcPct val="50000"/>
              </a:spcBef>
            </a:pPr>
            <a:endParaRPr lang="en-US" altLang="zh-CN"/>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395536" y="1268760"/>
            <a:ext cx="8610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50000"/>
              </a:lnSpc>
              <a:spcBef>
                <a:spcPct val="50000"/>
              </a:spcBef>
              <a:defRPr/>
            </a:pPr>
            <a:r>
              <a:rPr lang="en-US" altLang="zh-CN" dirty="0">
                <a:ea typeface="宋体" charset="-122"/>
              </a:rPr>
              <a:t>ITU-T</a:t>
            </a:r>
            <a:r>
              <a:rPr lang="zh-CN" altLang="en-US" dirty="0">
                <a:ea typeface="宋体" charset="-122"/>
              </a:rPr>
              <a:t>制定了</a:t>
            </a:r>
            <a:r>
              <a:rPr lang="en-US" altLang="zh-CN" dirty="0">
                <a:ea typeface="宋体" charset="-122"/>
              </a:rPr>
              <a:t>5 </a:t>
            </a:r>
            <a:r>
              <a:rPr lang="zh-CN" altLang="en-US" dirty="0">
                <a:ea typeface="宋体" charset="-122"/>
              </a:rPr>
              <a:t>类</a:t>
            </a:r>
            <a:r>
              <a:rPr lang="en-US" altLang="zh-CN" dirty="0">
                <a:ea typeface="宋体" charset="-122"/>
              </a:rPr>
              <a:t>AAL</a:t>
            </a:r>
            <a:r>
              <a:rPr lang="zh-CN" altLang="en-US" dirty="0">
                <a:ea typeface="宋体" charset="-122"/>
              </a:rPr>
              <a:t>协议：</a:t>
            </a:r>
            <a:endParaRPr lang="en-US" altLang="zh-CN" dirty="0">
              <a:ea typeface="宋体" charset="-122"/>
            </a:endParaRPr>
          </a:p>
          <a:p>
            <a:pPr marL="342900" indent="-342900" eaLnBrk="1" hangingPunct="1">
              <a:lnSpc>
                <a:spcPct val="150000"/>
              </a:lnSpc>
              <a:spcBef>
                <a:spcPct val="50000"/>
              </a:spcBef>
              <a:buFont typeface="Arial" panose="020B0604020202020204" pitchFamily="34" charset="0"/>
              <a:buChar char="•"/>
              <a:defRPr/>
            </a:pPr>
            <a:r>
              <a:rPr lang="en-US" altLang="zh-CN" dirty="0">
                <a:solidFill>
                  <a:schemeClr val="hlink"/>
                </a:solidFill>
                <a:ea typeface="宋体" charset="-122"/>
              </a:rPr>
              <a:t>AAL1</a:t>
            </a:r>
            <a:r>
              <a:rPr lang="zh-CN" altLang="en-US" dirty="0">
                <a:solidFill>
                  <a:schemeClr val="hlink"/>
                </a:solidFill>
                <a:ea typeface="宋体" charset="-122"/>
              </a:rPr>
              <a:t>和</a:t>
            </a:r>
            <a:r>
              <a:rPr lang="en-US" altLang="zh-CN" dirty="0">
                <a:solidFill>
                  <a:schemeClr val="hlink"/>
                </a:solidFill>
                <a:ea typeface="宋体" charset="-122"/>
              </a:rPr>
              <a:t>AAL2</a:t>
            </a:r>
            <a:r>
              <a:rPr lang="zh-CN" altLang="en-US" dirty="0">
                <a:ea typeface="宋体" charset="-122"/>
              </a:rPr>
              <a:t>适配协议，分别针对实时业务的</a:t>
            </a:r>
            <a:r>
              <a:rPr lang="en-US" altLang="zh-CN" dirty="0">
                <a:ea typeface="宋体" charset="-122"/>
              </a:rPr>
              <a:t>A</a:t>
            </a:r>
            <a:r>
              <a:rPr lang="zh-CN" altLang="en-US" dirty="0">
                <a:ea typeface="宋体" charset="-122"/>
              </a:rPr>
              <a:t>和</a:t>
            </a:r>
            <a:r>
              <a:rPr lang="en-US" altLang="zh-CN" dirty="0">
                <a:ea typeface="宋体" charset="-122"/>
              </a:rPr>
              <a:t>B</a:t>
            </a:r>
            <a:r>
              <a:rPr lang="zh-CN" altLang="en-US" dirty="0">
                <a:ea typeface="宋体" charset="-122"/>
              </a:rPr>
              <a:t>两种类型。</a:t>
            </a:r>
            <a:endParaRPr lang="en-US" altLang="zh-CN" dirty="0">
              <a:ea typeface="宋体" charset="-122"/>
            </a:endParaRPr>
          </a:p>
          <a:p>
            <a:pPr marL="342900" indent="-342900" eaLnBrk="1" hangingPunct="1">
              <a:lnSpc>
                <a:spcPct val="150000"/>
              </a:lnSpc>
              <a:spcBef>
                <a:spcPct val="50000"/>
              </a:spcBef>
              <a:buFont typeface="Arial" panose="020B0604020202020204" pitchFamily="34" charset="0"/>
              <a:buChar char="•"/>
              <a:defRPr/>
            </a:pPr>
            <a:r>
              <a:rPr lang="en-US" altLang="zh-CN" dirty="0">
                <a:solidFill>
                  <a:schemeClr val="hlink"/>
                </a:solidFill>
                <a:ea typeface="宋体" charset="-122"/>
              </a:rPr>
              <a:t>AAL3/4</a:t>
            </a:r>
            <a:r>
              <a:rPr lang="zh-CN" altLang="en-US" dirty="0">
                <a:ea typeface="宋体" charset="-122"/>
              </a:rPr>
              <a:t>适配协议支持</a:t>
            </a:r>
            <a:r>
              <a:rPr lang="en-US" altLang="zh-CN" dirty="0">
                <a:ea typeface="宋体" charset="-122"/>
              </a:rPr>
              <a:t>C</a:t>
            </a:r>
            <a:r>
              <a:rPr lang="zh-CN" altLang="en-US" dirty="0">
                <a:ea typeface="宋体" charset="-122"/>
              </a:rPr>
              <a:t>和</a:t>
            </a:r>
            <a:r>
              <a:rPr lang="en-US" altLang="zh-CN" dirty="0">
                <a:ea typeface="宋体" charset="-122"/>
              </a:rPr>
              <a:t>D</a:t>
            </a:r>
            <a:r>
              <a:rPr lang="zh-CN" altLang="en-US" dirty="0">
                <a:ea typeface="宋体" charset="-122"/>
              </a:rPr>
              <a:t>两类数据业务的传输，如数据传输业务、计算机数据或信令信息的速率一般是可变的，区别在于是否采用面向连接方式。</a:t>
            </a:r>
            <a:endParaRPr lang="en-US" altLang="zh-CN" dirty="0">
              <a:ea typeface="宋体" charset="-122"/>
            </a:endParaRPr>
          </a:p>
          <a:p>
            <a:pPr marL="342900" indent="-342900" eaLnBrk="1" hangingPunct="1">
              <a:lnSpc>
                <a:spcPct val="150000"/>
              </a:lnSpc>
              <a:spcBef>
                <a:spcPct val="50000"/>
              </a:spcBef>
              <a:buFont typeface="Arial" panose="020B0604020202020204" pitchFamily="34" charset="0"/>
              <a:buChar char="•"/>
              <a:defRPr/>
            </a:pPr>
            <a:r>
              <a:rPr lang="en-US" altLang="zh-CN" dirty="0">
                <a:solidFill>
                  <a:schemeClr val="hlink"/>
                </a:solidFill>
                <a:ea typeface="宋体" charset="-122"/>
              </a:rPr>
              <a:t>AAL5</a:t>
            </a:r>
            <a:r>
              <a:rPr lang="zh-CN" altLang="en-US" dirty="0">
                <a:ea typeface="宋体" charset="-122"/>
              </a:rPr>
              <a:t>适配协议支持</a:t>
            </a:r>
            <a:r>
              <a:rPr lang="en-US" altLang="zh-CN" dirty="0">
                <a:ea typeface="宋体" charset="-122"/>
              </a:rPr>
              <a:t>C</a:t>
            </a:r>
            <a:r>
              <a:rPr lang="zh-CN" altLang="en-US" dirty="0">
                <a:ea typeface="宋体" charset="-122"/>
              </a:rPr>
              <a:t>类数据业务的传输。</a:t>
            </a:r>
          </a:p>
        </p:txBody>
      </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609600"/>
            <a:ext cx="87630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914400" indent="-45720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371600" indent="-4572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pPr>
            <a:r>
              <a:rPr lang="en-US" altLang="zh-CN" dirty="0"/>
              <a:t>9.4.1  AAL1——</a:t>
            </a:r>
          </a:p>
          <a:p>
            <a:pPr eaLnBrk="1" hangingPunct="1">
              <a:lnSpc>
                <a:spcPct val="150000"/>
              </a:lnSpc>
              <a:spcBef>
                <a:spcPct val="0"/>
              </a:spcBef>
              <a:buFontTx/>
              <a:buChar char="•"/>
            </a:pPr>
            <a:r>
              <a:rPr lang="zh-CN" altLang="en-US" dirty="0"/>
              <a:t>用于</a:t>
            </a:r>
            <a:r>
              <a:rPr lang="en-US" altLang="zh-CN" dirty="0"/>
              <a:t>A</a:t>
            </a:r>
            <a:r>
              <a:rPr lang="zh-CN" altLang="en-US" dirty="0"/>
              <a:t>类业务传输的协议</a:t>
            </a:r>
            <a:r>
              <a:rPr lang="en-US" altLang="zh-CN" dirty="0"/>
              <a:t>A</a:t>
            </a:r>
            <a:r>
              <a:rPr lang="zh-CN" altLang="en-US" dirty="0"/>
              <a:t>，如非压缩的音频和视频数据</a:t>
            </a:r>
          </a:p>
          <a:p>
            <a:pPr eaLnBrk="1" hangingPunct="1">
              <a:lnSpc>
                <a:spcPct val="150000"/>
              </a:lnSpc>
              <a:spcBef>
                <a:spcPct val="0"/>
              </a:spcBef>
              <a:buFontTx/>
              <a:buChar char="•"/>
            </a:pPr>
            <a:r>
              <a:rPr lang="en-US" altLang="zh-CN" dirty="0"/>
              <a:t>AAL1</a:t>
            </a:r>
            <a:r>
              <a:rPr lang="zh-CN" altLang="en-US" dirty="0"/>
              <a:t>分为两个子层：分段和重装子层</a:t>
            </a:r>
            <a:r>
              <a:rPr lang="en-US" altLang="zh-CN" dirty="0"/>
              <a:t>(SAR)</a:t>
            </a:r>
            <a:r>
              <a:rPr lang="zh-CN" altLang="en-US" dirty="0"/>
              <a:t>、会聚子层</a:t>
            </a:r>
            <a:r>
              <a:rPr lang="en-US" altLang="zh-CN" dirty="0"/>
              <a:t>(CS)</a:t>
            </a:r>
            <a:r>
              <a:rPr lang="zh-CN" altLang="en-US" dirty="0"/>
              <a:t>。</a:t>
            </a:r>
          </a:p>
          <a:p>
            <a:pPr lvl="1" eaLnBrk="1" hangingPunct="1">
              <a:lnSpc>
                <a:spcPct val="150000"/>
              </a:lnSpc>
              <a:spcBef>
                <a:spcPct val="0"/>
              </a:spcBef>
              <a:buFontTx/>
              <a:buChar char="•"/>
            </a:pPr>
            <a:r>
              <a:rPr lang="en-US" altLang="zh-CN" sz="2400" dirty="0"/>
              <a:t>SAR</a:t>
            </a:r>
            <a:r>
              <a:rPr lang="zh-CN" altLang="en-US" sz="2400" dirty="0"/>
              <a:t>：</a:t>
            </a:r>
          </a:p>
          <a:p>
            <a:pPr lvl="2" eaLnBrk="1" hangingPunct="1">
              <a:lnSpc>
                <a:spcPct val="150000"/>
              </a:lnSpc>
              <a:spcBef>
                <a:spcPct val="0"/>
              </a:spcBef>
            </a:pPr>
            <a:r>
              <a:rPr lang="zh-CN" altLang="en-US" dirty="0"/>
              <a:t>发端</a:t>
            </a:r>
            <a:r>
              <a:rPr lang="en-US" altLang="zh-CN" dirty="0"/>
              <a:t>SAR</a:t>
            </a:r>
            <a:r>
              <a:rPr lang="zh-CN" altLang="en-US" dirty="0"/>
              <a:t>：从</a:t>
            </a:r>
            <a:r>
              <a:rPr lang="en-US" altLang="zh-CN" dirty="0"/>
              <a:t>CS</a:t>
            </a:r>
            <a:r>
              <a:rPr lang="zh-CN" altLang="en-US" dirty="0"/>
              <a:t>子层接收</a:t>
            </a:r>
            <a:r>
              <a:rPr lang="en-US" altLang="zh-CN" dirty="0"/>
              <a:t>47</a:t>
            </a:r>
            <a:r>
              <a:rPr lang="zh-CN" altLang="en-US" dirty="0"/>
              <a:t>字节的数据块，然后加上</a:t>
            </a:r>
            <a:r>
              <a:rPr lang="en-US" altLang="zh-CN" dirty="0"/>
              <a:t>1</a:t>
            </a:r>
            <a:r>
              <a:rPr lang="zh-CN" altLang="en-US" dirty="0"/>
              <a:t>字节的控制信息，组成</a:t>
            </a:r>
            <a:r>
              <a:rPr lang="en-US" altLang="zh-CN" dirty="0"/>
              <a:t>SAR-PDU</a:t>
            </a:r>
          </a:p>
          <a:p>
            <a:pPr lvl="2" eaLnBrk="1" hangingPunct="1">
              <a:lnSpc>
                <a:spcPct val="150000"/>
              </a:lnSpc>
              <a:spcBef>
                <a:spcPct val="0"/>
              </a:spcBef>
            </a:pPr>
            <a:r>
              <a:rPr lang="zh-CN" altLang="en-US" dirty="0"/>
              <a:t>收端</a:t>
            </a:r>
            <a:r>
              <a:rPr lang="en-US" altLang="zh-CN" dirty="0"/>
              <a:t>SAR</a:t>
            </a:r>
            <a:r>
              <a:rPr lang="zh-CN" altLang="en-US" dirty="0"/>
              <a:t>：从</a:t>
            </a:r>
            <a:r>
              <a:rPr lang="en-US" altLang="zh-CN" dirty="0"/>
              <a:t>ATM</a:t>
            </a:r>
            <a:r>
              <a:rPr lang="zh-CN" altLang="en-US" dirty="0"/>
              <a:t>层获得</a:t>
            </a:r>
            <a:r>
              <a:rPr lang="en-US" altLang="zh-CN" dirty="0"/>
              <a:t>48</a:t>
            </a:r>
            <a:r>
              <a:rPr lang="zh-CN" altLang="en-US" dirty="0"/>
              <a:t>字节数据块，分离出控制信息</a:t>
            </a:r>
          </a:p>
          <a:p>
            <a:pPr lvl="2" eaLnBrk="1" hangingPunct="1">
              <a:lnSpc>
                <a:spcPct val="150000"/>
              </a:lnSpc>
              <a:spcBef>
                <a:spcPct val="0"/>
              </a:spcBef>
            </a:pPr>
            <a:r>
              <a:rPr lang="en-US" altLang="zh-CN" dirty="0"/>
              <a:t>1</a:t>
            </a:r>
            <a:r>
              <a:rPr lang="zh-CN" altLang="en-US" dirty="0"/>
              <a:t>字节的信元头中，包含</a:t>
            </a:r>
            <a:r>
              <a:rPr lang="en-US" altLang="zh-CN" dirty="0"/>
              <a:t>1 bit</a:t>
            </a:r>
            <a:r>
              <a:rPr lang="zh-CN" altLang="en-US" dirty="0">
                <a:solidFill>
                  <a:srgbClr val="FF0000"/>
                </a:solidFill>
              </a:rPr>
              <a:t>汇聚子层指示符</a:t>
            </a:r>
            <a:r>
              <a:rPr lang="en-US" altLang="zh-CN" dirty="0">
                <a:solidFill>
                  <a:srgbClr val="FF0000"/>
                </a:solidFill>
              </a:rPr>
              <a:t>CSI</a:t>
            </a:r>
            <a:r>
              <a:rPr lang="zh-CN" altLang="en-US" dirty="0"/>
              <a:t>和</a:t>
            </a:r>
            <a:r>
              <a:rPr lang="en-US" altLang="zh-CN" dirty="0"/>
              <a:t>3 bit</a:t>
            </a:r>
            <a:r>
              <a:rPr lang="zh-CN" altLang="en-US" dirty="0"/>
              <a:t>的</a:t>
            </a:r>
            <a:r>
              <a:rPr lang="zh-CN" altLang="en-US" dirty="0">
                <a:solidFill>
                  <a:srgbClr val="FF0000"/>
                </a:solidFill>
              </a:rPr>
              <a:t>信元序号</a:t>
            </a:r>
            <a:r>
              <a:rPr lang="en-US" altLang="zh-CN" dirty="0">
                <a:solidFill>
                  <a:srgbClr val="FF0000"/>
                </a:solidFill>
              </a:rPr>
              <a:t>SN</a:t>
            </a:r>
            <a:r>
              <a:rPr lang="zh-CN" altLang="en-US" dirty="0"/>
              <a:t>，</a:t>
            </a:r>
            <a:r>
              <a:rPr lang="en-US" altLang="zh-CN" dirty="0"/>
              <a:t>3</a:t>
            </a:r>
            <a:r>
              <a:rPr lang="zh-CN" altLang="en-US" dirty="0"/>
              <a:t>位序号</a:t>
            </a:r>
            <a:r>
              <a:rPr lang="zh-CN" altLang="en-US" dirty="0">
                <a:solidFill>
                  <a:srgbClr val="FF0000"/>
                </a:solidFill>
              </a:rPr>
              <a:t>保护字段</a:t>
            </a:r>
            <a:r>
              <a:rPr lang="en-US" altLang="zh-CN" dirty="0">
                <a:solidFill>
                  <a:srgbClr val="FF0000"/>
                </a:solidFill>
              </a:rPr>
              <a:t>CRC</a:t>
            </a:r>
            <a:r>
              <a:rPr lang="zh-CN" altLang="en-US" dirty="0"/>
              <a:t>和</a:t>
            </a:r>
            <a:r>
              <a:rPr lang="en-US" altLang="zh-CN" dirty="0"/>
              <a:t>1 </a:t>
            </a:r>
            <a:r>
              <a:rPr lang="zh-CN" altLang="en-US" dirty="0"/>
              <a:t>位</a:t>
            </a:r>
            <a:r>
              <a:rPr lang="zh-CN" altLang="en-US" dirty="0">
                <a:solidFill>
                  <a:srgbClr val="FF0000"/>
                </a:solidFill>
              </a:rPr>
              <a:t>奇偶校验和</a:t>
            </a:r>
            <a:r>
              <a:rPr lang="en-US" altLang="zh-CN" dirty="0"/>
              <a:t>SNP</a:t>
            </a:r>
          </a:p>
        </p:txBody>
      </p:sp>
      <p:sp>
        <p:nvSpPr>
          <p:cNvPr id="45059" name="Rectangle 3"/>
          <p:cNvSpPr>
            <a:spLocks noChangeArrowheads="1"/>
          </p:cNvSpPr>
          <p:nvPr/>
        </p:nvSpPr>
        <p:spPr bwMode="auto">
          <a:xfrm>
            <a:off x="2987675" y="404813"/>
            <a:ext cx="6477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CSI</a:t>
            </a:r>
          </a:p>
        </p:txBody>
      </p:sp>
      <p:sp>
        <p:nvSpPr>
          <p:cNvPr id="45060" name="Rectangle 4"/>
          <p:cNvSpPr>
            <a:spLocks noChangeArrowheads="1"/>
          </p:cNvSpPr>
          <p:nvPr/>
        </p:nvSpPr>
        <p:spPr bwMode="auto">
          <a:xfrm>
            <a:off x="3635375" y="404813"/>
            <a:ext cx="6477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SN</a:t>
            </a:r>
          </a:p>
        </p:txBody>
      </p:sp>
      <p:sp>
        <p:nvSpPr>
          <p:cNvPr id="45061" name="Rectangle 5"/>
          <p:cNvSpPr>
            <a:spLocks noChangeArrowheads="1"/>
          </p:cNvSpPr>
          <p:nvPr/>
        </p:nvSpPr>
        <p:spPr bwMode="auto">
          <a:xfrm>
            <a:off x="4284663" y="404813"/>
            <a:ext cx="6477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CRC</a:t>
            </a:r>
          </a:p>
        </p:txBody>
      </p:sp>
      <p:sp>
        <p:nvSpPr>
          <p:cNvPr id="45062" name="Rectangle 6"/>
          <p:cNvSpPr>
            <a:spLocks noChangeArrowheads="1"/>
          </p:cNvSpPr>
          <p:nvPr/>
        </p:nvSpPr>
        <p:spPr bwMode="auto">
          <a:xfrm>
            <a:off x="4932363" y="404813"/>
            <a:ext cx="6477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SNP</a:t>
            </a:r>
          </a:p>
        </p:txBody>
      </p:sp>
      <p:sp>
        <p:nvSpPr>
          <p:cNvPr id="45063" name="Rectangle 7"/>
          <p:cNvSpPr>
            <a:spLocks noChangeArrowheads="1"/>
          </p:cNvSpPr>
          <p:nvPr/>
        </p:nvSpPr>
        <p:spPr bwMode="auto">
          <a:xfrm>
            <a:off x="5580063" y="404813"/>
            <a:ext cx="1655762"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SAR-PDU</a:t>
            </a:r>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400050"/>
            <a:ext cx="876300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371600" indent="-4572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spcBef>
                <a:spcPct val="50000"/>
              </a:spcBef>
            </a:pPr>
            <a:r>
              <a:rPr lang="en-US" altLang="zh-CN" dirty="0"/>
              <a:t>9.4.2  AAL2 ——</a:t>
            </a:r>
            <a:r>
              <a:rPr lang="zh-CN" altLang="en-US" dirty="0"/>
              <a:t>用于</a:t>
            </a:r>
            <a:r>
              <a:rPr lang="en-US" altLang="zh-CN" dirty="0"/>
              <a:t>B</a:t>
            </a:r>
            <a:r>
              <a:rPr lang="zh-CN" altLang="en-US" dirty="0"/>
              <a:t>类，如压缩的音频或视频数据，具有比特率适配的特点</a:t>
            </a:r>
          </a:p>
          <a:p>
            <a:pPr eaLnBrk="1" hangingPunct="1">
              <a:lnSpc>
                <a:spcPct val="115000"/>
              </a:lnSpc>
              <a:spcBef>
                <a:spcPct val="50000"/>
              </a:spcBef>
              <a:buFontTx/>
              <a:buChar char="•"/>
            </a:pPr>
            <a:r>
              <a:rPr lang="zh-CN" altLang="en-US" dirty="0"/>
              <a:t>将会聚子层中的公共部分会聚子层</a:t>
            </a:r>
            <a:r>
              <a:rPr lang="en-US" altLang="zh-CN" dirty="0"/>
              <a:t>CPCS</a:t>
            </a:r>
            <a:r>
              <a:rPr lang="zh-CN" altLang="en-US" dirty="0"/>
              <a:t>与</a:t>
            </a:r>
            <a:r>
              <a:rPr lang="en-US" altLang="zh-CN" dirty="0"/>
              <a:t>SAR</a:t>
            </a:r>
            <a:r>
              <a:rPr lang="zh-CN" altLang="en-US" dirty="0"/>
              <a:t>合并，称为公共部分子层</a:t>
            </a:r>
            <a:r>
              <a:rPr lang="en-US" altLang="zh-CN" dirty="0"/>
              <a:t>CPS</a:t>
            </a:r>
            <a:r>
              <a:rPr lang="zh-CN" altLang="en-US" dirty="0"/>
              <a:t>。</a:t>
            </a:r>
          </a:p>
          <a:p>
            <a:pPr eaLnBrk="1" hangingPunct="1">
              <a:lnSpc>
                <a:spcPct val="115000"/>
              </a:lnSpc>
              <a:spcBef>
                <a:spcPct val="0"/>
              </a:spcBef>
            </a:pPr>
            <a:r>
              <a:rPr lang="zh-CN" altLang="en-US" dirty="0"/>
              <a:t>        </a:t>
            </a:r>
            <a:r>
              <a:rPr lang="en-US" altLang="zh-CN" dirty="0"/>
              <a:t>AAL2</a:t>
            </a:r>
            <a:r>
              <a:rPr lang="zh-CN" altLang="en-US" dirty="0"/>
              <a:t>必须完成以下功能：</a:t>
            </a:r>
          </a:p>
          <a:p>
            <a:pPr lvl="2" eaLnBrk="1" hangingPunct="1">
              <a:lnSpc>
                <a:spcPct val="115000"/>
              </a:lnSpc>
              <a:spcBef>
                <a:spcPct val="0"/>
              </a:spcBef>
              <a:buFontTx/>
              <a:buNone/>
            </a:pPr>
            <a:r>
              <a:rPr lang="en-US" altLang="zh-CN" dirty="0"/>
              <a:t>(1) </a:t>
            </a:r>
            <a:r>
              <a:rPr lang="zh-CN" altLang="en-US" dirty="0"/>
              <a:t>由于数据</a:t>
            </a:r>
            <a:r>
              <a:rPr lang="zh-CN" altLang="en-US" u="sng" dirty="0"/>
              <a:t>传输速率</a:t>
            </a:r>
            <a:r>
              <a:rPr lang="zh-CN" altLang="en-US" dirty="0"/>
              <a:t>是可变的，</a:t>
            </a:r>
            <a:r>
              <a:rPr lang="en-US" altLang="zh-CN" dirty="0"/>
              <a:t>VBR</a:t>
            </a:r>
            <a:r>
              <a:rPr lang="zh-CN" altLang="en-US" dirty="0"/>
              <a:t>业务和</a:t>
            </a:r>
            <a:r>
              <a:rPr lang="en-US" altLang="zh-CN" dirty="0"/>
              <a:t>AAL1</a:t>
            </a:r>
            <a:r>
              <a:rPr lang="zh-CN" altLang="en-US" dirty="0"/>
              <a:t>支持的</a:t>
            </a:r>
            <a:r>
              <a:rPr lang="en-US" altLang="zh-CN" dirty="0"/>
              <a:t>CBR</a:t>
            </a:r>
            <a:r>
              <a:rPr lang="zh-CN" altLang="en-US" dirty="0"/>
              <a:t>业务是不同的。由于任意时间段内信息长度是可变的，传送数据结构信息时，不采用</a:t>
            </a:r>
            <a:r>
              <a:rPr lang="en-US" altLang="zh-CN" dirty="0"/>
              <a:t>AAL1</a:t>
            </a:r>
            <a:r>
              <a:rPr lang="zh-CN" altLang="en-US" dirty="0"/>
              <a:t>的</a:t>
            </a:r>
            <a:r>
              <a:rPr lang="en-US" altLang="zh-CN" dirty="0"/>
              <a:t>1 bit CSI</a:t>
            </a:r>
            <a:r>
              <a:rPr lang="zh-CN" altLang="en-US" dirty="0"/>
              <a:t>标志方法。</a:t>
            </a:r>
          </a:p>
          <a:p>
            <a:pPr lvl="2" eaLnBrk="1" hangingPunct="1">
              <a:lnSpc>
                <a:spcPct val="115000"/>
              </a:lnSpc>
              <a:spcBef>
                <a:spcPct val="0"/>
              </a:spcBef>
              <a:buFontTx/>
              <a:buNone/>
            </a:pPr>
            <a:r>
              <a:rPr lang="en-US" altLang="zh-CN" dirty="0"/>
              <a:t>(2) </a:t>
            </a:r>
            <a:r>
              <a:rPr lang="zh-CN" altLang="en-US" dirty="0"/>
              <a:t>由于信源和信宿之间</a:t>
            </a:r>
            <a:r>
              <a:rPr lang="zh-CN" altLang="en-US" u="sng" dirty="0"/>
              <a:t>存在定时关系</a:t>
            </a:r>
            <a:r>
              <a:rPr lang="zh-CN" altLang="en-US" dirty="0"/>
              <a:t>，发送端必须将信源编码器产生的数据及时送出</a:t>
            </a:r>
          </a:p>
          <a:p>
            <a:pPr lvl="2" eaLnBrk="1" hangingPunct="1">
              <a:lnSpc>
                <a:spcPct val="115000"/>
              </a:lnSpc>
              <a:spcBef>
                <a:spcPct val="0"/>
              </a:spcBef>
              <a:buFontTx/>
              <a:buNone/>
            </a:pPr>
            <a:r>
              <a:rPr lang="en-US" altLang="zh-CN" dirty="0"/>
              <a:t>(3) </a:t>
            </a:r>
            <a:r>
              <a:rPr lang="zh-CN" altLang="en-US" dirty="0"/>
              <a:t>由于信源和信宿之间进行</a:t>
            </a:r>
            <a:r>
              <a:rPr lang="zh-CN" altLang="en-US" u="sng" dirty="0"/>
              <a:t>实时业务传送</a:t>
            </a:r>
            <a:r>
              <a:rPr lang="zh-CN" altLang="en-US" dirty="0"/>
              <a:t>，必须采取面向连接的方式降低信元寻径开销，减少网络延时。</a:t>
            </a:r>
          </a:p>
        </p:txBody>
      </p:sp>
      <p:sp>
        <p:nvSpPr>
          <p:cNvPr id="47107" name="Rectangle 3"/>
          <p:cNvSpPr>
            <a:spLocks noChangeArrowheads="1"/>
          </p:cNvSpPr>
          <p:nvPr/>
        </p:nvSpPr>
        <p:spPr bwMode="auto">
          <a:xfrm>
            <a:off x="1906588" y="6238875"/>
            <a:ext cx="6477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CID</a:t>
            </a:r>
          </a:p>
        </p:txBody>
      </p:sp>
      <p:sp>
        <p:nvSpPr>
          <p:cNvPr id="47108" name="Rectangle 4"/>
          <p:cNvSpPr>
            <a:spLocks noChangeArrowheads="1"/>
          </p:cNvSpPr>
          <p:nvPr/>
        </p:nvSpPr>
        <p:spPr bwMode="auto">
          <a:xfrm>
            <a:off x="2554288" y="6238875"/>
            <a:ext cx="6477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LI</a:t>
            </a:r>
          </a:p>
        </p:txBody>
      </p:sp>
      <p:sp>
        <p:nvSpPr>
          <p:cNvPr id="47109" name="Rectangle 5"/>
          <p:cNvSpPr>
            <a:spLocks noChangeArrowheads="1"/>
          </p:cNvSpPr>
          <p:nvPr/>
        </p:nvSpPr>
        <p:spPr bwMode="auto">
          <a:xfrm>
            <a:off x="3203575" y="6238875"/>
            <a:ext cx="6477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UUI</a:t>
            </a:r>
          </a:p>
        </p:txBody>
      </p:sp>
      <p:sp>
        <p:nvSpPr>
          <p:cNvPr id="47110" name="Rectangle 6"/>
          <p:cNvSpPr>
            <a:spLocks noChangeArrowheads="1"/>
          </p:cNvSpPr>
          <p:nvPr/>
        </p:nvSpPr>
        <p:spPr bwMode="auto">
          <a:xfrm>
            <a:off x="3851275" y="6238875"/>
            <a:ext cx="6477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HEC</a:t>
            </a:r>
          </a:p>
        </p:txBody>
      </p:sp>
      <p:sp>
        <p:nvSpPr>
          <p:cNvPr id="47111" name="Rectangle 7"/>
          <p:cNvSpPr>
            <a:spLocks noChangeArrowheads="1"/>
          </p:cNvSpPr>
          <p:nvPr/>
        </p:nvSpPr>
        <p:spPr bwMode="auto">
          <a:xfrm>
            <a:off x="4498975" y="6238875"/>
            <a:ext cx="1655763"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en-US" altLang="zh-CN"/>
              <a:t>CPS-INFO</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512" y="548680"/>
            <a:ext cx="86868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zh-CN" altLang="en-US" b="1" dirty="0"/>
              <a:t>综合业务数字网</a:t>
            </a:r>
            <a:r>
              <a:rPr lang="en-US" altLang="zh-CN" b="1" dirty="0"/>
              <a:t>(ISDN) </a:t>
            </a:r>
          </a:p>
          <a:p>
            <a:pPr eaLnBrk="1" hangingPunct="1">
              <a:lnSpc>
                <a:spcPct val="120000"/>
              </a:lnSpc>
              <a:spcBef>
                <a:spcPct val="50000"/>
              </a:spcBef>
            </a:pPr>
            <a:r>
              <a:rPr lang="en-US" altLang="zh-CN" dirty="0"/>
              <a:t>1972</a:t>
            </a:r>
            <a:r>
              <a:rPr lang="zh-CN" altLang="en-US" dirty="0"/>
              <a:t>年</a:t>
            </a:r>
            <a:r>
              <a:rPr lang="en-US" altLang="zh-CN" dirty="0"/>
              <a:t>ITU-T</a:t>
            </a:r>
            <a:r>
              <a:rPr lang="zh-CN" altLang="en-US" dirty="0"/>
              <a:t>提出了的概念：窄带综合业务数字网</a:t>
            </a:r>
            <a:r>
              <a:rPr lang="en-US" altLang="zh-CN" dirty="0"/>
              <a:t>(N-ISDN)</a:t>
            </a:r>
            <a:r>
              <a:rPr lang="zh-CN" altLang="en-US" dirty="0"/>
              <a:t>。后</a:t>
            </a:r>
            <a:r>
              <a:rPr lang="en-US" altLang="zh-CN" dirty="0"/>
              <a:t>B-ISDN</a:t>
            </a:r>
            <a:r>
              <a:rPr lang="zh-CN" altLang="en-US" dirty="0"/>
              <a:t>被设计用来以高速度向用户提供综合业务 </a:t>
            </a:r>
          </a:p>
          <a:p>
            <a:pPr eaLnBrk="1" hangingPunct="1">
              <a:lnSpc>
                <a:spcPct val="120000"/>
              </a:lnSpc>
              <a:spcBef>
                <a:spcPct val="50000"/>
              </a:spcBef>
            </a:pPr>
            <a:endParaRPr lang="zh-CN" altLang="en-US" dirty="0"/>
          </a:p>
        </p:txBody>
      </p:sp>
      <p:sp>
        <p:nvSpPr>
          <p:cNvPr id="6147" name="Text Box 2"/>
          <p:cNvSpPr txBox="1">
            <a:spLocks noChangeArrowheads="1"/>
          </p:cNvSpPr>
          <p:nvPr/>
        </p:nvSpPr>
        <p:spPr bwMode="auto">
          <a:xfrm>
            <a:off x="228600" y="2492375"/>
            <a:ext cx="86868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40000"/>
              </a:lnSpc>
              <a:spcBef>
                <a:spcPct val="50000"/>
              </a:spcBef>
            </a:pPr>
            <a:r>
              <a:rPr lang="en-US" altLang="zh-CN"/>
              <a:t>1989</a:t>
            </a:r>
            <a:r>
              <a:rPr lang="zh-CN" altLang="en-US"/>
              <a:t>年，</a:t>
            </a:r>
            <a:r>
              <a:rPr lang="en-US" altLang="zh-CN"/>
              <a:t>ITU-T</a:t>
            </a:r>
            <a:r>
              <a:rPr lang="zh-CN" altLang="en-US"/>
              <a:t>第</a:t>
            </a:r>
            <a:r>
              <a:rPr lang="en-US" altLang="zh-CN"/>
              <a:t>18</a:t>
            </a:r>
            <a:r>
              <a:rPr lang="zh-CN" altLang="en-US"/>
              <a:t>研究组提出了一种异步传送模式</a:t>
            </a:r>
            <a:r>
              <a:rPr lang="en-US" altLang="zh-CN"/>
              <a:t>(ATM)</a:t>
            </a:r>
            <a:r>
              <a:rPr lang="zh-CN" altLang="en-US"/>
              <a:t>作为新的信息传递，实现宽带综合业务数字网</a:t>
            </a:r>
            <a:r>
              <a:rPr lang="en-US" altLang="zh-CN"/>
              <a:t>(B-ISDN)</a:t>
            </a:r>
            <a:r>
              <a:rPr lang="zh-CN" altLang="en-US"/>
              <a:t>。</a:t>
            </a:r>
            <a:r>
              <a:rPr lang="en-US" altLang="zh-CN"/>
              <a:t>ATM</a:t>
            </a:r>
            <a:r>
              <a:rPr lang="zh-CN" altLang="en-US"/>
              <a:t>正式诞生。</a:t>
            </a:r>
          </a:p>
          <a:p>
            <a:pPr eaLnBrk="1" hangingPunct="1">
              <a:lnSpc>
                <a:spcPct val="140000"/>
              </a:lnSpc>
              <a:spcBef>
                <a:spcPct val="50000"/>
              </a:spcBef>
            </a:pPr>
            <a:r>
              <a:rPr lang="en-US" altLang="zh-CN"/>
              <a:t>1990</a:t>
            </a:r>
            <a:r>
              <a:rPr lang="zh-CN" altLang="en-US"/>
              <a:t>年，</a:t>
            </a:r>
            <a:r>
              <a:rPr lang="en-US" altLang="zh-CN"/>
              <a:t>ITU-T</a:t>
            </a:r>
            <a:r>
              <a:rPr lang="zh-CN" altLang="en-US"/>
              <a:t>又推出了</a:t>
            </a:r>
            <a:r>
              <a:rPr lang="en-US" altLang="zh-CN"/>
              <a:t>13</a:t>
            </a:r>
            <a:r>
              <a:rPr lang="zh-CN" altLang="en-US"/>
              <a:t>个建议，定义了</a:t>
            </a:r>
            <a:r>
              <a:rPr lang="en-US" altLang="zh-CN"/>
              <a:t>ATM</a:t>
            </a:r>
            <a:r>
              <a:rPr lang="zh-CN" altLang="en-US"/>
              <a:t>的基本概念</a:t>
            </a:r>
            <a:r>
              <a:rPr lang="en-US" altLang="zh-CN"/>
              <a:t>, </a:t>
            </a:r>
            <a:r>
              <a:rPr lang="zh-CN" altLang="en-US"/>
              <a:t>确定了大部分参数。</a:t>
            </a:r>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51520" y="620688"/>
            <a:ext cx="85344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5000"/>
              </a:lnSpc>
              <a:spcBef>
                <a:spcPct val="50000"/>
              </a:spcBef>
            </a:pPr>
            <a:r>
              <a:rPr lang="en-US" altLang="zh-CN" dirty="0"/>
              <a:t>9.4.3  AAL3/4——C</a:t>
            </a:r>
            <a:r>
              <a:rPr lang="zh-CN" altLang="en-US" dirty="0"/>
              <a:t>类和</a:t>
            </a:r>
            <a:r>
              <a:rPr lang="en-US" altLang="zh-CN" dirty="0"/>
              <a:t>D</a:t>
            </a:r>
            <a:r>
              <a:rPr lang="zh-CN" altLang="en-US" dirty="0"/>
              <a:t>类业务， 即对数据丢失或出错敏感数据传输服务类</a:t>
            </a:r>
          </a:p>
          <a:p>
            <a:pPr eaLnBrk="1" hangingPunct="1">
              <a:lnSpc>
                <a:spcPct val="135000"/>
              </a:lnSpc>
              <a:spcBef>
                <a:spcPct val="50000"/>
              </a:spcBef>
              <a:buFontTx/>
              <a:buChar char="•"/>
            </a:pPr>
            <a:r>
              <a:rPr lang="zh-CN" altLang="en-US" dirty="0"/>
              <a:t>支持多路复用</a:t>
            </a:r>
          </a:p>
          <a:p>
            <a:pPr eaLnBrk="1" hangingPunct="1">
              <a:lnSpc>
                <a:spcPct val="135000"/>
              </a:lnSpc>
              <a:spcBef>
                <a:spcPct val="50000"/>
              </a:spcBef>
            </a:pPr>
            <a:r>
              <a:rPr lang="zh-CN" altLang="en-US" dirty="0"/>
              <a:t>        </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565400"/>
            <a:ext cx="6193110"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0825" y="404813"/>
            <a:ext cx="8686800" cy="768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pPr>
            <a:r>
              <a:rPr lang="en-US" altLang="zh-CN" sz="2800" dirty="0"/>
              <a:t>9.4.4  AAL5 </a:t>
            </a:r>
          </a:p>
          <a:p>
            <a:pPr eaLnBrk="1" hangingPunct="1">
              <a:lnSpc>
                <a:spcPct val="150000"/>
              </a:lnSpc>
              <a:spcBef>
                <a:spcPct val="0"/>
              </a:spcBef>
              <a:buFontTx/>
              <a:buChar char="•"/>
            </a:pPr>
            <a:r>
              <a:rPr lang="zh-CN" altLang="en-US" dirty="0"/>
              <a:t>又称为简单有效的适配层</a:t>
            </a:r>
            <a:r>
              <a:rPr lang="en-US" altLang="zh-CN" dirty="0"/>
              <a:t>(SEAL</a:t>
            </a:r>
            <a:r>
              <a:rPr lang="zh-CN" altLang="en-US" dirty="0"/>
              <a:t>：</a:t>
            </a:r>
            <a:r>
              <a:rPr lang="en-US" altLang="zh-CN" dirty="0"/>
              <a:t>Simple Efficient Adaptation layer)</a:t>
            </a:r>
          </a:p>
          <a:p>
            <a:pPr eaLnBrk="1" hangingPunct="1">
              <a:lnSpc>
                <a:spcPct val="150000"/>
              </a:lnSpc>
              <a:spcBef>
                <a:spcPct val="0"/>
              </a:spcBef>
              <a:buFontTx/>
              <a:buChar char="•"/>
            </a:pPr>
            <a:r>
              <a:rPr lang="zh-CN" altLang="en-US" dirty="0"/>
              <a:t>提供了两种服务：一种是可靠服务</a:t>
            </a:r>
            <a:r>
              <a:rPr lang="en-US" altLang="zh-CN" dirty="0"/>
              <a:t>(</a:t>
            </a:r>
            <a:r>
              <a:rPr lang="zh-CN" altLang="en-US" dirty="0"/>
              <a:t>即采用流控机制来保证传输，以防过载</a:t>
            </a:r>
            <a:r>
              <a:rPr lang="en-US" altLang="zh-CN" dirty="0"/>
              <a:t>)</a:t>
            </a:r>
            <a:r>
              <a:rPr lang="zh-CN" altLang="en-US" dirty="0"/>
              <a:t>；另一种是不可靠服务</a:t>
            </a:r>
            <a:r>
              <a:rPr lang="en-US" altLang="zh-CN" dirty="0"/>
              <a:t>(</a:t>
            </a:r>
            <a:r>
              <a:rPr lang="zh-CN" altLang="en-US" dirty="0"/>
              <a:t>即不提供数据传输保证措施</a:t>
            </a:r>
            <a:r>
              <a:rPr lang="en-US" altLang="zh-CN" dirty="0"/>
              <a:t>)</a:t>
            </a:r>
            <a:r>
              <a:rPr lang="zh-CN" altLang="en-US" dirty="0"/>
              <a:t>，通过选项使校验错的信元，或者丢失或者传送给应用程序</a:t>
            </a:r>
            <a:r>
              <a:rPr lang="en-US" altLang="zh-CN" dirty="0"/>
              <a:t>(</a:t>
            </a:r>
            <a:r>
              <a:rPr lang="zh-CN" altLang="en-US" dirty="0"/>
              <a:t>但被标识为坏信元</a:t>
            </a:r>
            <a:r>
              <a:rPr lang="en-US" altLang="zh-CN" dirty="0"/>
              <a:t>)</a:t>
            </a:r>
            <a:r>
              <a:rPr lang="zh-CN" altLang="en-US" dirty="0"/>
              <a:t>。</a:t>
            </a:r>
          </a:p>
          <a:p>
            <a:pPr eaLnBrk="1" hangingPunct="1">
              <a:lnSpc>
                <a:spcPct val="150000"/>
              </a:lnSpc>
              <a:spcBef>
                <a:spcPct val="0"/>
              </a:spcBef>
              <a:buFontTx/>
              <a:buChar char="•"/>
            </a:pPr>
            <a:r>
              <a:rPr lang="zh-CN" altLang="en-US" dirty="0"/>
              <a:t>支持点到点方式和多点播送方式的传输</a:t>
            </a:r>
          </a:p>
          <a:p>
            <a:pPr eaLnBrk="1" hangingPunct="1">
              <a:lnSpc>
                <a:spcPct val="150000"/>
              </a:lnSpc>
              <a:spcBef>
                <a:spcPct val="0"/>
              </a:spcBef>
              <a:buFontTx/>
              <a:buChar char="•"/>
            </a:pPr>
            <a:r>
              <a:rPr lang="zh-CN" altLang="en-US" dirty="0"/>
              <a:t>更加高效</a:t>
            </a:r>
          </a:p>
          <a:p>
            <a:pPr eaLnBrk="1" hangingPunct="1">
              <a:lnSpc>
                <a:spcPct val="150000"/>
              </a:lnSpc>
              <a:spcBef>
                <a:spcPct val="0"/>
              </a:spcBef>
              <a:buFontTx/>
              <a:buChar char="•"/>
            </a:pPr>
            <a:r>
              <a:rPr lang="zh-CN" altLang="en-US" dirty="0"/>
              <a:t>可以通过长的校验和来检测丢失的或错误的信元，而不需要使用顺序号。</a:t>
            </a:r>
          </a:p>
          <a:p>
            <a:pPr eaLnBrk="1" hangingPunct="1">
              <a:lnSpc>
                <a:spcPct val="150000"/>
              </a:lnSpc>
              <a:spcBef>
                <a:spcPct val="0"/>
              </a:spcBef>
              <a:buFontTx/>
              <a:buChar char="•"/>
            </a:pPr>
            <a:endParaRPr lang="zh-CN" altLang="en-US" sz="2800" dirty="0"/>
          </a:p>
          <a:p>
            <a:pPr eaLnBrk="1" hangingPunct="1">
              <a:lnSpc>
                <a:spcPct val="150000"/>
              </a:lnSpc>
              <a:spcBef>
                <a:spcPct val="0"/>
              </a:spcBef>
              <a:buFontTx/>
              <a:buChar char="•"/>
            </a:pPr>
            <a:endParaRPr lang="en-US" altLang="zh-CN" sz="2800" dirty="0"/>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zh-CN" altLang="zh-CN" smtClean="0"/>
          </a:p>
        </p:txBody>
      </p:sp>
      <p:sp>
        <p:nvSpPr>
          <p:cNvPr id="51203" name="Rectangle 3"/>
          <p:cNvSpPr>
            <a:spLocks noGrp="1" noChangeArrowheads="1"/>
          </p:cNvSpPr>
          <p:nvPr>
            <p:ph idx="1"/>
          </p:nvPr>
        </p:nvSpPr>
        <p:spPr>
          <a:xfrm>
            <a:off x="467544" y="3717032"/>
            <a:ext cx="7772400" cy="1584176"/>
          </a:xfrm>
        </p:spPr>
        <p:txBody>
          <a:bodyPr/>
          <a:lstStyle/>
          <a:p>
            <a:pPr marL="457200" indent="-457200" eaLnBrk="1" hangingPunct="1">
              <a:buFontTx/>
              <a:buChar char="•"/>
            </a:pPr>
            <a:r>
              <a:rPr lang="zh-CN" altLang="en-US" sz="2400" dirty="0" smtClean="0"/>
              <a:t>每个</a:t>
            </a:r>
            <a:r>
              <a:rPr lang="en-US" altLang="zh-CN" sz="2400" dirty="0" smtClean="0"/>
              <a:t>SAR-PDU</a:t>
            </a:r>
            <a:r>
              <a:rPr lang="zh-CN" altLang="en-US" sz="2400" dirty="0" smtClean="0"/>
              <a:t>净荷增加</a:t>
            </a:r>
            <a:r>
              <a:rPr lang="en-US" altLang="zh-CN" sz="2400" dirty="0" smtClean="0"/>
              <a:t>4</a:t>
            </a:r>
            <a:r>
              <a:rPr lang="zh-CN" altLang="en-US" sz="2400" dirty="0" smtClean="0"/>
              <a:t>字节的开销信息，因而其有效载荷的容量只有</a:t>
            </a:r>
            <a:r>
              <a:rPr lang="en-US" altLang="zh-CN" sz="2400" dirty="0" smtClean="0"/>
              <a:t>44</a:t>
            </a:r>
            <a:r>
              <a:rPr lang="zh-CN" altLang="en-US" sz="2400" dirty="0" smtClean="0"/>
              <a:t>字节，对于长的报文，无效数据占</a:t>
            </a:r>
            <a:r>
              <a:rPr lang="en-US" altLang="zh-CN" sz="2400" dirty="0" smtClean="0"/>
              <a:t>8%</a:t>
            </a:r>
            <a:r>
              <a:rPr lang="zh-CN" altLang="en-US" sz="2400" dirty="0" smtClean="0"/>
              <a:t>。每个报文有一个稍大的尾部</a:t>
            </a:r>
            <a:r>
              <a:rPr lang="en-US" altLang="zh-CN" sz="2400" dirty="0" smtClean="0"/>
              <a:t>(8</a:t>
            </a:r>
            <a:r>
              <a:rPr lang="zh-CN" altLang="en-US" sz="2400" dirty="0" smtClean="0"/>
              <a:t>字节</a:t>
            </a:r>
            <a:r>
              <a:rPr lang="en-US" altLang="zh-CN" sz="2400" dirty="0" smtClean="0"/>
              <a:t>)</a:t>
            </a:r>
            <a:r>
              <a:rPr lang="zh-CN" altLang="en-US" sz="2400" dirty="0" smtClean="0"/>
              <a:t>，但每个</a:t>
            </a:r>
            <a:r>
              <a:rPr lang="en-US" altLang="zh-CN" sz="2400" dirty="0" smtClean="0"/>
              <a:t>SAR-PDU</a:t>
            </a:r>
            <a:r>
              <a:rPr lang="zh-CN" altLang="en-US" sz="2400" dirty="0" smtClean="0"/>
              <a:t>无</a:t>
            </a:r>
            <a:r>
              <a:rPr lang="zh-CN" altLang="en-US" sz="2400" dirty="0" smtClean="0"/>
              <a:t>额外开销</a:t>
            </a:r>
            <a:endParaRPr lang="zh-CN" altLang="en-US" sz="2400" dirty="0" smtClean="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472112"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411413" y="404813"/>
            <a:ext cx="4552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3200"/>
              <a:t>9.5  </a:t>
            </a:r>
            <a:r>
              <a:rPr lang="zh-CN" altLang="en-US" sz="3200"/>
              <a:t>流量控制和拥塞控制</a:t>
            </a:r>
          </a:p>
        </p:txBody>
      </p:sp>
      <p:sp>
        <p:nvSpPr>
          <p:cNvPr id="52227" name="Text Box 3"/>
          <p:cNvSpPr txBox="1">
            <a:spLocks noChangeArrowheads="1"/>
          </p:cNvSpPr>
          <p:nvPr/>
        </p:nvSpPr>
        <p:spPr bwMode="auto">
          <a:xfrm>
            <a:off x="230569" y="1103375"/>
            <a:ext cx="8915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50000"/>
              </a:spcBef>
            </a:pPr>
            <a:r>
              <a:rPr lang="en-US" altLang="zh-CN"/>
              <a:t>9.5.1  ATM</a:t>
            </a:r>
            <a:r>
              <a:rPr lang="zh-CN" altLang="en-US"/>
              <a:t>层业务分类</a:t>
            </a:r>
          </a:p>
          <a:p>
            <a:pPr eaLnBrk="1" hangingPunct="1">
              <a:lnSpc>
                <a:spcPct val="110000"/>
              </a:lnSpc>
              <a:spcBef>
                <a:spcPct val="50000"/>
              </a:spcBef>
            </a:pPr>
            <a:r>
              <a:rPr lang="zh-CN" altLang="en-US"/>
              <a:t>        </a:t>
            </a:r>
            <a:r>
              <a:rPr lang="en-US" altLang="zh-CN"/>
              <a:t>ATM</a:t>
            </a:r>
            <a:r>
              <a:rPr lang="zh-CN" altLang="en-US"/>
              <a:t>是支持多业务的技术。</a:t>
            </a:r>
          </a:p>
          <a:p>
            <a:pPr eaLnBrk="1" hangingPunct="1">
              <a:lnSpc>
                <a:spcPct val="110000"/>
              </a:lnSpc>
              <a:spcBef>
                <a:spcPct val="50000"/>
              </a:spcBef>
            </a:pPr>
            <a:r>
              <a:rPr lang="zh-CN" altLang="en-US"/>
              <a:t>        </a:t>
            </a:r>
            <a:r>
              <a:rPr lang="en-US" altLang="zh-CN"/>
              <a:t>ATM</a:t>
            </a:r>
            <a:r>
              <a:rPr lang="zh-CN" altLang="en-US"/>
              <a:t>论坛流量管理标准</a:t>
            </a:r>
            <a:r>
              <a:rPr lang="en-US" altLang="zh-CN"/>
              <a:t>(4.0</a:t>
            </a:r>
            <a:r>
              <a:rPr lang="zh-CN" altLang="en-US"/>
              <a:t>版</a:t>
            </a:r>
            <a:r>
              <a:rPr lang="en-US" altLang="zh-CN"/>
              <a:t>)</a:t>
            </a:r>
            <a:r>
              <a:rPr lang="zh-CN" altLang="en-US"/>
              <a:t>和</a:t>
            </a:r>
            <a:r>
              <a:rPr lang="en-US" altLang="zh-CN"/>
              <a:t>ITU-T I.371</a:t>
            </a:r>
            <a:r>
              <a:rPr lang="zh-CN" altLang="en-US"/>
              <a:t>建议定义的业务分类或传送能力：</a:t>
            </a:r>
          </a:p>
        </p:txBody>
      </p:sp>
      <p:graphicFrame>
        <p:nvGraphicFramePr>
          <p:cNvPr id="52228" name="Object 4"/>
          <p:cNvGraphicFramePr>
            <a:graphicFrameLocks noChangeAspect="1"/>
          </p:cNvGraphicFramePr>
          <p:nvPr>
            <p:extLst>
              <p:ext uri="{D42A27DB-BD31-4B8C-83A1-F6EECF244321}">
                <p14:modId xmlns:p14="http://schemas.microsoft.com/office/powerpoint/2010/main" val="36942746"/>
              </p:ext>
            </p:extLst>
          </p:nvPr>
        </p:nvGraphicFramePr>
        <p:xfrm>
          <a:off x="323528" y="3287487"/>
          <a:ext cx="8281988" cy="4033019"/>
        </p:xfrm>
        <a:graphic>
          <a:graphicData uri="http://schemas.openxmlformats.org/presentationml/2006/ole">
            <mc:AlternateContent xmlns:mc="http://schemas.openxmlformats.org/markup-compatibility/2006">
              <mc:Choice xmlns:v="urn:schemas-microsoft-com:vml" Requires="v">
                <p:oleObj spid="_x0000_s52230" name="Document" r:id="rId4" imgW="5425440" imgH="3162300" progId="Word.Document.8">
                  <p:embed/>
                </p:oleObj>
              </mc:Choice>
              <mc:Fallback>
                <p:oleObj name="Document" r:id="rId4" imgW="5425440" imgH="31623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287487"/>
                        <a:ext cx="8281988" cy="4033019"/>
                      </a:xfrm>
                      <a:prstGeom prst="rect">
                        <a:avLst/>
                      </a:prstGeom>
                      <a:noFill/>
                      <a:ln>
                        <a:noFill/>
                      </a:ln>
                      <a:effec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609600"/>
            <a:ext cx="86868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800"/>
              <a:t>9.5.2  </a:t>
            </a:r>
            <a:r>
              <a:rPr lang="zh-CN" altLang="en-US" sz="2800"/>
              <a:t>流量控制</a:t>
            </a:r>
            <a:r>
              <a:rPr lang="en-US" altLang="zh-CN" sz="2800"/>
              <a:t>(Traffic Control)</a:t>
            </a:r>
          </a:p>
          <a:p>
            <a:pPr eaLnBrk="1" hangingPunct="1">
              <a:lnSpc>
                <a:spcPct val="150000"/>
              </a:lnSpc>
              <a:spcBef>
                <a:spcPct val="50000"/>
              </a:spcBef>
              <a:buFontTx/>
              <a:buChar char="•"/>
            </a:pPr>
            <a:r>
              <a:rPr lang="zh-CN" altLang="en-US" sz="2800"/>
              <a:t>原因：</a:t>
            </a:r>
            <a:r>
              <a:rPr lang="en-US" altLang="zh-CN" sz="2800"/>
              <a:t>ATM</a:t>
            </a:r>
            <a:r>
              <a:rPr lang="zh-CN" altLang="en-US" sz="2800"/>
              <a:t>采用统计复用，网络资源有限 </a:t>
            </a:r>
            <a:r>
              <a:rPr lang="en-US" altLang="zh-CN" sz="2800"/>
              <a:t>(</a:t>
            </a:r>
            <a:r>
              <a:rPr lang="zh-CN" altLang="en-US" sz="2800"/>
              <a:t>信道带宽、节点中缓存器容量等</a:t>
            </a:r>
            <a:r>
              <a:rPr lang="en-US" altLang="zh-CN" sz="2800"/>
              <a:t>) </a:t>
            </a:r>
            <a:r>
              <a:rPr lang="zh-CN" altLang="en-US" sz="2800"/>
              <a:t>，当网络中的连接数目和业务流量超过它能支持的限度，网络的服务质量会变差，如时延增加、丢失增加。</a:t>
            </a:r>
          </a:p>
          <a:p>
            <a:pPr eaLnBrk="1" hangingPunct="1">
              <a:lnSpc>
                <a:spcPct val="150000"/>
              </a:lnSpc>
              <a:spcBef>
                <a:spcPct val="50000"/>
              </a:spcBef>
              <a:buFontTx/>
              <a:buChar char="•"/>
            </a:pPr>
            <a:r>
              <a:rPr lang="zh-CN" altLang="en-US" sz="2800"/>
              <a:t>概念：就是要对用户利用网络资源加以控制，即使网络负荷超过网络容量时，网络仍能处于正常工作状态保障服务质量。</a:t>
            </a: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52400" y="381000"/>
            <a:ext cx="8763000" cy="497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5000"/>
              </a:lnSpc>
              <a:spcBef>
                <a:spcPct val="50000"/>
              </a:spcBef>
            </a:pPr>
            <a:r>
              <a:rPr lang="en-US" altLang="zh-CN" sz="2600" dirty="0"/>
              <a:t>        1</a:t>
            </a:r>
            <a:r>
              <a:rPr lang="zh-CN" altLang="en-US" sz="2600" dirty="0"/>
              <a:t>．基本的流量控制功能</a:t>
            </a:r>
          </a:p>
          <a:p>
            <a:pPr eaLnBrk="1" hangingPunct="1">
              <a:lnSpc>
                <a:spcPct val="135000"/>
              </a:lnSpc>
              <a:spcBef>
                <a:spcPct val="50000"/>
              </a:spcBef>
            </a:pPr>
            <a:r>
              <a:rPr lang="en-US" altLang="zh-CN" sz="2600" dirty="0"/>
              <a:t>1) </a:t>
            </a:r>
            <a:r>
              <a:rPr lang="zh-CN" altLang="en-US" sz="2600" dirty="0"/>
              <a:t>呼叫接纳控制</a:t>
            </a:r>
            <a:r>
              <a:rPr lang="en-US" altLang="zh-CN" sz="2600" dirty="0"/>
              <a:t>(CAC</a:t>
            </a:r>
            <a:r>
              <a:rPr lang="zh-CN" altLang="en-US" sz="2600" dirty="0"/>
              <a:t>：</a:t>
            </a:r>
            <a:r>
              <a:rPr lang="en-US" altLang="zh-CN" sz="2600" dirty="0"/>
              <a:t>Call Admission Control) </a:t>
            </a:r>
          </a:p>
          <a:p>
            <a:pPr eaLnBrk="1" hangingPunct="1">
              <a:lnSpc>
                <a:spcPct val="135000"/>
              </a:lnSpc>
              <a:spcBef>
                <a:spcPct val="50000"/>
              </a:spcBef>
            </a:pPr>
            <a:r>
              <a:rPr lang="en-US" altLang="zh-CN" sz="2600" dirty="0"/>
              <a:t>        CAC</a:t>
            </a:r>
            <a:r>
              <a:rPr lang="zh-CN" altLang="en-US" sz="2600" dirty="0"/>
              <a:t>是在呼叫建立阶段网络所执行的一组操作，用以接受或拒绝一个</a:t>
            </a:r>
            <a:r>
              <a:rPr lang="en-US" altLang="zh-CN" sz="2600" dirty="0"/>
              <a:t>ATM</a:t>
            </a:r>
            <a:r>
              <a:rPr lang="zh-CN" altLang="en-US" sz="2600" dirty="0"/>
              <a:t>连接。</a:t>
            </a:r>
          </a:p>
          <a:p>
            <a:pPr eaLnBrk="1" hangingPunct="1">
              <a:lnSpc>
                <a:spcPct val="135000"/>
              </a:lnSpc>
              <a:spcBef>
                <a:spcPct val="50000"/>
              </a:spcBef>
            </a:pPr>
            <a:r>
              <a:rPr lang="zh-CN" altLang="en-US" sz="2600" dirty="0"/>
              <a:t>        用户在呼叫时，要把自己的业务流特性和参数以及它要求的服务质量告知网络，网络根据资源被占用情况和用户提供的信息，在不降低已建立连接服务质量的前提下，决定是否接纳这个呼叫。</a:t>
            </a:r>
          </a:p>
        </p:txBody>
      </p:sp>
    </p:spTree>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152400"/>
            <a:ext cx="8686800" cy="542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dirty="0"/>
              <a:t>        2) </a:t>
            </a:r>
            <a:r>
              <a:rPr lang="zh-CN" altLang="en-US" dirty="0"/>
              <a:t>用法参数控制</a:t>
            </a:r>
            <a:r>
              <a:rPr lang="en-US" altLang="zh-CN" dirty="0"/>
              <a:t>(UPC</a:t>
            </a:r>
            <a:r>
              <a:rPr lang="zh-CN" altLang="en-US" dirty="0"/>
              <a:t>：</a:t>
            </a:r>
            <a:r>
              <a:rPr lang="en-US" altLang="zh-CN" dirty="0"/>
              <a:t>Usage Parameter Control)</a:t>
            </a:r>
            <a:r>
              <a:rPr lang="zh-CN" altLang="en-US" dirty="0"/>
              <a:t>和网络参数控制</a:t>
            </a:r>
            <a:r>
              <a:rPr lang="en-US" altLang="zh-CN" dirty="0"/>
              <a:t>(NPC</a:t>
            </a:r>
            <a:r>
              <a:rPr lang="zh-CN" altLang="en-US" dirty="0"/>
              <a:t>：</a:t>
            </a:r>
            <a:r>
              <a:rPr lang="en-US" altLang="zh-CN" dirty="0"/>
              <a:t>Network Parameter Control)</a:t>
            </a:r>
          </a:p>
          <a:p>
            <a:pPr eaLnBrk="1" hangingPunct="1">
              <a:lnSpc>
                <a:spcPct val="150000"/>
              </a:lnSpc>
              <a:spcBef>
                <a:spcPct val="50000"/>
              </a:spcBef>
              <a:buFontTx/>
              <a:buChar char="•"/>
            </a:pPr>
            <a:r>
              <a:rPr lang="zh-CN" altLang="en-US" sz="2800" dirty="0"/>
              <a:t>分别在</a:t>
            </a:r>
            <a:r>
              <a:rPr lang="en-US" altLang="zh-CN" sz="2800" dirty="0"/>
              <a:t>UNI</a:t>
            </a:r>
            <a:r>
              <a:rPr lang="zh-CN" altLang="en-US" sz="2800" dirty="0"/>
              <a:t>和</a:t>
            </a:r>
            <a:r>
              <a:rPr lang="en-US" altLang="zh-CN" sz="2800" dirty="0"/>
              <a:t>NNI</a:t>
            </a:r>
            <a:r>
              <a:rPr lang="zh-CN" altLang="en-US" sz="2800" dirty="0"/>
              <a:t>上进行，是通信过程中网络执行的一系列操作。</a:t>
            </a:r>
          </a:p>
          <a:p>
            <a:pPr eaLnBrk="1" hangingPunct="1">
              <a:lnSpc>
                <a:spcPct val="150000"/>
              </a:lnSpc>
              <a:spcBef>
                <a:spcPct val="50000"/>
              </a:spcBef>
              <a:buFontTx/>
              <a:buChar char="•"/>
            </a:pPr>
            <a:r>
              <a:rPr lang="zh-CN" altLang="en-US" sz="2800" dirty="0"/>
              <a:t>在接纳呼叫入网后，给这个呼叫分配了一定的带宽（共享，业务速率变化大）。需要对业务流量进行监视和控制，保证业务流特性和网络分配的带宽相一致。        </a:t>
            </a:r>
          </a:p>
        </p:txBody>
      </p:sp>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9388" y="404813"/>
            <a:ext cx="876300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914400" indent="-45720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800"/>
              <a:t>        2</a:t>
            </a:r>
            <a:r>
              <a:rPr lang="zh-CN" altLang="en-US" sz="2800"/>
              <a:t>．附加的流量控制功能</a:t>
            </a:r>
          </a:p>
          <a:p>
            <a:pPr lvl="1" eaLnBrk="1" hangingPunct="1">
              <a:lnSpc>
                <a:spcPct val="150000"/>
              </a:lnSpc>
              <a:spcBef>
                <a:spcPct val="50000"/>
              </a:spcBef>
              <a:buFont typeface="Arial" panose="020B0604020202020204" pitchFamily="34" charset="0"/>
              <a:buChar char="•"/>
            </a:pPr>
            <a:r>
              <a:rPr lang="zh-CN" altLang="en-US"/>
              <a:t>优先级控制</a:t>
            </a:r>
            <a:r>
              <a:rPr lang="en-US" altLang="zh-CN"/>
              <a:t>(CLP Control)</a:t>
            </a:r>
          </a:p>
          <a:p>
            <a:pPr lvl="1" eaLnBrk="1" hangingPunct="1">
              <a:lnSpc>
                <a:spcPct val="150000"/>
              </a:lnSpc>
              <a:spcBef>
                <a:spcPct val="50000"/>
              </a:spcBef>
              <a:buFont typeface="Arial" panose="020B0604020202020204" pitchFamily="34" charset="0"/>
              <a:buChar char="•"/>
            </a:pPr>
            <a:r>
              <a:rPr lang="zh-CN" altLang="en-US"/>
              <a:t>业务流整形</a:t>
            </a:r>
            <a:r>
              <a:rPr lang="en-US" altLang="zh-CN"/>
              <a:t>(TS</a:t>
            </a:r>
            <a:r>
              <a:rPr lang="zh-CN" altLang="en-US"/>
              <a:t>：</a:t>
            </a:r>
            <a:r>
              <a:rPr lang="en-US" altLang="zh-CN"/>
              <a:t>Traffic Shaping)</a:t>
            </a:r>
            <a:r>
              <a:rPr lang="zh-CN" altLang="en-US"/>
              <a:t>：信元顺序完整性</a:t>
            </a:r>
            <a:endParaRPr lang="en-US" altLang="zh-CN"/>
          </a:p>
          <a:p>
            <a:pPr lvl="1" eaLnBrk="1" hangingPunct="1">
              <a:lnSpc>
                <a:spcPct val="150000"/>
              </a:lnSpc>
              <a:spcBef>
                <a:spcPct val="50000"/>
              </a:spcBef>
              <a:buFont typeface="Arial" panose="020B0604020202020204" pitchFamily="34" charset="0"/>
              <a:buChar char="•"/>
            </a:pPr>
            <a:r>
              <a:rPr lang="zh-CN" altLang="en-US"/>
              <a:t>网络资源管理</a:t>
            </a:r>
            <a:r>
              <a:rPr lang="en-US" altLang="zh-CN"/>
              <a:t>(NRM</a:t>
            </a:r>
            <a:r>
              <a:rPr lang="zh-CN" altLang="en-US"/>
              <a:t>：</a:t>
            </a:r>
            <a:r>
              <a:rPr lang="en-US" altLang="zh-CN"/>
              <a:t>Network Resource Management)</a:t>
            </a:r>
            <a:r>
              <a:rPr lang="zh-CN" altLang="en-US"/>
              <a:t>：带宽预留和缓冲器预留。</a:t>
            </a:r>
            <a:endParaRPr lang="en-US" altLang="zh-CN"/>
          </a:p>
          <a:p>
            <a:pPr lvl="1" eaLnBrk="1" hangingPunct="1">
              <a:lnSpc>
                <a:spcPct val="150000"/>
              </a:lnSpc>
              <a:spcBef>
                <a:spcPct val="50000"/>
              </a:spcBef>
              <a:buFont typeface="Arial" panose="020B0604020202020204" pitchFamily="34" charset="0"/>
              <a:buChar char="•"/>
            </a:pPr>
            <a:r>
              <a:rPr lang="zh-CN" altLang="en-US"/>
              <a:t>反馈控制</a:t>
            </a:r>
            <a:r>
              <a:rPr lang="en-US" altLang="zh-CN"/>
              <a:t>(FC</a:t>
            </a:r>
            <a:r>
              <a:rPr lang="zh-CN" altLang="en-US"/>
              <a:t>：</a:t>
            </a:r>
            <a:r>
              <a:rPr lang="en-US" altLang="zh-CN"/>
              <a:t>Feedback Control):</a:t>
            </a:r>
            <a:r>
              <a:rPr lang="zh-CN" altLang="en-US"/>
              <a:t>拥塞通知</a:t>
            </a:r>
            <a:r>
              <a:rPr lang="en-US" altLang="zh-CN"/>
              <a:t>(FCN\BCN)</a:t>
            </a:r>
            <a:endParaRPr lang="zh-CN" altLang="en-US"/>
          </a:p>
        </p:txBody>
      </p:sp>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2400" y="493713"/>
            <a:ext cx="8839200" cy="47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t>9.5.3  </a:t>
            </a:r>
            <a:r>
              <a:rPr lang="zh-CN" altLang="en-US"/>
              <a:t>拥塞控制</a:t>
            </a:r>
          </a:p>
          <a:p>
            <a:pPr eaLnBrk="1" hangingPunct="1">
              <a:spcBef>
                <a:spcPct val="50000"/>
              </a:spcBef>
            </a:pPr>
            <a:r>
              <a:rPr lang="zh-CN" altLang="en-US"/>
              <a:t>    拥塞：主要是由于网络资源受限或突然出现故障所致。造成</a:t>
            </a:r>
            <a:r>
              <a:rPr lang="en-US" altLang="zh-CN"/>
              <a:t>ATM</a:t>
            </a:r>
            <a:r>
              <a:rPr lang="zh-CN" altLang="en-US"/>
              <a:t>拥塞的网络资源一般包括交换机输入</a:t>
            </a:r>
            <a:r>
              <a:rPr lang="en-US" altLang="zh-CN"/>
              <a:t>/</a:t>
            </a:r>
            <a:r>
              <a:rPr lang="zh-CN" altLang="en-US"/>
              <a:t>输出端口、缓冲器、传输链路、</a:t>
            </a:r>
            <a:r>
              <a:rPr lang="en-US" altLang="zh-CN"/>
              <a:t>ATM</a:t>
            </a:r>
            <a:r>
              <a:rPr lang="zh-CN" altLang="en-US"/>
              <a:t>适配层处理器和呼叫接纳控制</a:t>
            </a:r>
            <a:r>
              <a:rPr lang="en-US" altLang="zh-CN"/>
              <a:t>(CAC)</a:t>
            </a:r>
            <a:r>
              <a:rPr lang="zh-CN" altLang="en-US"/>
              <a:t>器等，发生拥塞的资源也称为</a:t>
            </a:r>
            <a:r>
              <a:rPr lang="zh-CN" altLang="en-US">
                <a:solidFill>
                  <a:srgbClr val="FF0000"/>
                </a:solidFill>
              </a:rPr>
              <a:t>瓶颈或拥塞点</a:t>
            </a:r>
            <a:r>
              <a:rPr lang="zh-CN" altLang="en-US"/>
              <a:t>。</a:t>
            </a:r>
          </a:p>
          <a:p>
            <a:pPr eaLnBrk="1" hangingPunct="1">
              <a:spcBef>
                <a:spcPct val="50000"/>
              </a:spcBef>
            </a:pPr>
            <a:r>
              <a:rPr lang="zh-CN" altLang="en-US"/>
              <a:t>       系统的连接模式、重传策略、认证策略、响应机制和流量控制等应用特性对拥塞都有影响。与应用特性相反，一定的网络特性对控制拥塞可以起到积极作用，如排队策略、服务调度策略、信元废弃策略、路由选择、传播时延、处理时延和连接模式。</a:t>
            </a:r>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28600" y="600075"/>
            <a:ext cx="86868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t>        </a:t>
            </a:r>
            <a:r>
              <a:rPr lang="zh-CN" altLang="en-US" dirty="0"/>
              <a:t>拥塞发生时的一个重要现象是服务质量严重下降。理想的拥塞控制</a:t>
            </a:r>
            <a:r>
              <a:rPr lang="en-US" altLang="zh-CN" dirty="0"/>
              <a:t>(Congestion Control)</a:t>
            </a:r>
            <a:r>
              <a:rPr lang="zh-CN" altLang="en-US" dirty="0"/>
              <a:t>机制是：在不发生拥塞的情况下，使网络负载增加到瓶颈资源的边缘并维持不变，从而最大限度地利用网络资源。</a:t>
            </a:r>
          </a:p>
        </p:txBody>
      </p:sp>
      <p:graphicFrame>
        <p:nvGraphicFramePr>
          <p:cNvPr id="60419" name="对象 1"/>
          <p:cNvGraphicFramePr>
            <a:graphicFrameLocks noChangeAspect="1"/>
          </p:cNvGraphicFramePr>
          <p:nvPr>
            <p:extLst>
              <p:ext uri="{D42A27DB-BD31-4B8C-83A1-F6EECF244321}">
                <p14:modId xmlns:p14="http://schemas.microsoft.com/office/powerpoint/2010/main" val="1774477089"/>
              </p:ext>
            </p:extLst>
          </p:nvPr>
        </p:nvGraphicFramePr>
        <p:xfrm>
          <a:off x="468313" y="2924944"/>
          <a:ext cx="8229600" cy="3888606"/>
        </p:xfrm>
        <a:graphic>
          <a:graphicData uri="http://schemas.openxmlformats.org/presentationml/2006/ole">
            <mc:AlternateContent xmlns:mc="http://schemas.openxmlformats.org/markup-compatibility/2006">
              <mc:Choice xmlns:v="urn:schemas-microsoft-com:vml" Requires="v">
                <p:oleObj spid="_x0000_s60421" r:id="rId4" imgW="2892474" imgH="1514874" progId="Visio.Drawing.11">
                  <p:embed/>
                </p:oleObj>
              </mc:Choice>
              <mc:Fallback>
                <p:oleObj r:id="rId4" imgW="2892474" imgH="1514874" progId="Visio.Drawing.11">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924944"/>
                        <a:ext cx="8229600" cy="3888606"/>
                      </a:xfrm>
                      <a:prstGeom prst="rect">
                        <a:avLst/>
                      </a:prstGeom>
                      <a:noFill/>
                      <a:ln>
                        <a:noFill/>
                      </a:ln>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2"/>
          <p:cNvSpPr>
            <a:spLocks noGrp="1"/>
          </p:cNvSpPr>
          <p:nvPr>
            <p:ph type="title"/>
          </p:nvPr>
        </p:nvSpPr>
        <p:spPr/>
        <p:txBody>
          <a:bodyPr/>
          <a:lstStyle/>
          <a:p>
            <a:r>
              <a:rPr lang="en-US" altLang="zh-CN" smtClean="0"/>
              <a:t>ATM</a:t>
            </a:r>
            <a:endParaRPr lang="zh-CN" altLang="en-US" smtClean="0"/>
          </a:p>
        </p:txBody>
      </p:sp>
      <p:sp>
        <p:nvSpPr>
          <p:cNvPr id="8195" name="内容占位符 3"/>
          <p:cNvSpPr>
            <a:spLocks noGrp="1"/>
          </p:cNvSpPr>
          <p:nvPr>
            <p:ph idx="1"/>
          </p:nvPr>
        </p:nvSpPr>
        <p:spPr>
          <a:xfrm>
            <a:off x="539750" y="1557338"/>
            <a:ext cx="7772400" cy="4114800"/>
          </a:xfrm>
        </p:spPr>
        <p:txBody>
          <a:bodyPr/>
          <a:lstStyle/>
          <a:p>
            <a:pPr eaLnBrk="1" hangingPunct="1">
              <a:buFontTx/>
              <a:buChar char="•"/>
            </a:pPr>
            <a:r>
              <a:rPr lang="en-US" altLang="zh-CN" sz="2400" dirty="0" smtClean="0"/>
              <a:t>ATM (Asynchronous Transfer Mode)</a:t>
            </a:r>
            <a:r>
              <a:rPr lang="zh-CN" altLang="en-US" sz="2400" dirty="0" smtClean="0"/>
              <a:t>异步传输模式是建立在电路交换和分组交换基础上的一种新的交换技术。</a:t>
            </a:r>
          </a:p>
          <a:p>
            <a:pPr eaLnBrk="1" hangingPunct="1">
              <a:buFontTx/>
              <a:buChar char="•"/>
            </a:pPr>
            <a:r>
              <a:rPr lang="en-US" altLang="zh-CN" sz="2400" dirty="0" smtClean="0"/>
              <a:t>ATM</a:t>
            </a:r>
            <a:r>
              <a:rPr lang="zh-CN" altLang="en-US" sz="2400" dirty="0" smtClean="0"/>
              <a:t>是基于</a:t>
            </a:r>
            <a:r>
              <a:rPr lang="en-US" altLang="zh-CN" sz="2400" dirty="0" smtClean="0"/>
              <a:t>B-ISDN</a:t>
            </a:r>
            <a:r>
              <a:rPr lang="zh-CN" altLang="en-US" sz="2400" dirty="0" smtClean="0"/>
              <a:t>标准的，实现宽带通信的主要技术之一 </a:t>
            </a:r>
            <a:endParaRPr lang="en-US" altLang="zh-CN" sz="2400" dirty="0" smtClean="0"/>
          </a:p>
        </p:txBody>
      </p:sp>
      <p:pic>
        <p:nvPicPr>
          <p:cNvPr id="8196" name="Picture 2" descr="https://timgsa.baidu.com/timg?image&amp;quality=80&amp;size=b9999_10000&amp;sec=1496807280158&amp;di=d277bbe5a09c0f9c3a88f47b0cc8bbfb&amp;imgtype=0&amp;src=http%3A%2F%2Fwww.educity.cn%2Farticle_images%2F2014-03-29%2F921cc89f-4c0b-485a-97c1-7871f45f3b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24263"/>
            <a:ext cx="8116888"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755650" y="549275"/>
            <a:ext cx="6683375" cy="623888"/>
          </a:xfrm>
        </p:spPr>
        <p:txBody>
          <a:bodyPr/>
          <a:lstStyle/>
          <a:p>
            <a:pPr eaLnBrk="1" hangingPunct="1"/>
            <a:r>
              <a:rPr lang="en-US" altLang="zh-CN" smtClean="0"/>
              <a:t>ATM</a:t>
            </a:r>
            <a:r>
              <a:rPr lang="zh-CN" altLang="en-US" smtClean="0"/>
              <a:t>的现状 </a:t>
            </a:r>
          </a:p>
        </p:txBody>
      </p:sp>
      <p:sp>
        <p:nvSpPr>
          <p:cNvPr id="62467" name="内容占位符 2"/>
          <p:cNvSpPr>
            <a:spLocks noGrp="1"/>
          </p:cNvSpPr>
          <p:nvPr>
            <p:ph idx="1"/>
          </p:nvPr>
        </p:nvSpPr>
        <p:spPr>
          <a:xfrm>
            <a:off x="539750" y="1412875"/>
            <a:ext cx="7632700" cy="3384550"/>
          </a:xfrm>
        </p:spPr>
        <p:txBody>
          <a:bodyPr/>
          <a:lstStyle/>
          <a:p>
            <a:pPr eaLnBrk="1" hangingPunct="1">
              <a:buFontTx/>
              <a:buChar char="•"/>
            </a:pPr>
            <a:r>
              <a:rPr lang="zh-CN" altLang="en-US" sz="2400" dirty="0" smtClean="0"/>
              <a:t>曾经被认为是最具生命力的网络技术 </a:t>
            </a:r>
          </a:p>
          <a:p>
            <a:pPr eaLnBrk="1" hangingPunct="1">
              <a:buFontTx/>
              <a:buChar char="•"/>
            </a:pPr>
            <a:endParaRPr lang="zh-CN" altLang="en-US" sz="2400" dirty="0" smtClean="0"/>
          </a:p>
          <a:p>
            <a:pPr eaLnBrk="1" hangingPunct="1">
              <a:buFontTx/>
              <a:buChar char="•"/>
            </a:pPr>
            <a:r>
              <a:rPr lang="zh-CN" altLang="en-US" sz="2400" dirty="0" smtClean="0"/>
              <a:t>协议设计过于完美，造成了</a:t>
            </a:r>
            <a:r>
              <a:rPr lang="en-US" altLang="zh-CN" sz="2400" dirty="0" smtClean="0"/>
              <a:t>ATM</a:t>
            </a:r>
            <a:r>
              <a:rPr lang="zh-CN" altLang="en-US" sz="2400" dirty="0" smtClean="0"/>
              <a:t>实现的复杂。</a:t>
            </a:r>
          </a:p>
          <a:p>
            <a:pPr eaLnBrk="1" hangingPunct="1">
              <a:buFontTx/>
              <a:buChar char="•"/>
            </a:pPr>
            <a:endParaRPr lang="zh-CN" altLang="en-US" sz="2400" dirty="0" smtClean="0"/>
          </a:p>
          <a:p>
            <a:pPr eaLnBrk="1" hangingPunct="1">
              <a:buFontTx/>
              <a:buChar char="•"/>
            </a:pPr>
            <a:r>
              <a:rPr lang="en-US" altLang="zh-CN" sz="2400" dirty="0" smtClean="0"/>
              <a:t>IP</a:t>
            </a:r>
            <a:r>
              <a:rPr lang="zh-CN" altLang="en-US" sz="2400" dirty="0" smtClean="0"/>
              <a:t>和</a:t>
            </a:r>
            <a:r>
              <a:rPr lang="en-US" altLang="zh-CN" sz="2400" dirty="0" smtClean="0"/>
              <a:t>ATM</a:t>
            </a:r>
            <a:r>
              <a:rPr lang="zh-CN" altLang="en-US" sz="2400" dirty="0" smtClean="0"/>
              <a:t>技术结合起来，形成了</a:t>
            </a:r>
            <a:r>
              <a:rPr lang="en-US" altLang="zh-CN" sz="2400" dirty="0" smtClean="0"/>
              <a:t>IP over ATM</a:t>
            </a:r>
            <a:r>
              <a:rPr lang="zh-CN" altLang="en-US" sz="2400" dirty="0" smtClean="0"/>
              <a:t>技术建设宽带网络的新时期 </a:t>
            </a:r>
          </a:p>
          <a:p>
            <a:pPr eaLnBrk="1" hangingPunct="1">
              <a:buFontTx/>
              <a:buChar char="•"/>
            </a:pP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a:xfrm>
            <a:off x="1043608" y="404664"/>
            <a:ext cx="6683375" cy="1600200"/>
          </a:xfrm>
        </p:spPr>
        <p:txBody>
          <a:bodyPr/>
          <a:lstStyle/>
          <a:p>
            <a:pPr eaLnBrk="1" hangingPunct="1"/>
            <a:r>
              <a:rPr lang="en-US" altLang="zh-CN" dirty="0" smtClean="0"/>
              <a:t>ATM</a:t>
            </a:r>
            <a:r>
              <a:rPr lang="zh-CN" altLang="en-US" dirty="0" smtClean="0"/>
              <a:t>应用</a:t>
            </a:r>
            <a:r>
              <a:rPr lang="en-US" altLang="zh-CN" dirty="0" smtClean="0"/>
              <a:t/>
            </a:r>
            <a:br>
              <a:rPr lang="en-US" altLang="zh-CN" dirty="0" smtClean="0"/>
            </a:br>
            <a:r>
              <a:rPr lang="en-US" altLang="zh-CN" dirty="0" smtClean="0"/>
              <a:t/>
            </a:r>
            <a:br>
              <a:rPr lang="en-US" altLang="zh-CN" dirty="0" smtClean="0"/>
            </a:br>
            <a:r>
              <a:rPr lang="en-US" altLang="zh-CN" sz="2800" dirty="0" smtClean="0"/>
              <a:t>ATM</a:t>
            </a:r>
            <a:r>
              <a:rPr lang="zh-CN" altLang="en-US" sz="2800" dirty="0" smtClean="0"/>
              <a:t>应用之</a:t>
            </a:r>
            <a:r>
              <a:rPr lang="en-US" altLang="zh-CN" sz="2800" dirty="0" smtClean="0"/>
              <a:t>LANE </a:t>
            </a:r>
            <a:endParaRPr lang="zh-CN" altLang="en-US" sz="2800" dirty="0" smtClean="0"/>
          </a:p>
        </p:txBody>
      </p:sp>
      <p:sp>
        <p:nvSpPr>
          <p:cNvPr id="63491" name="内容占位符 2"/>
          <p:cNvSpPr>
            <a:spLocks noGrp="1"/>
          </p:cNvSpPr>
          <p:nvPr>
            <p:ph idx="1"/>
          </p:nvPr>
        </p:nvSpPr>
        <p:spPr>
          <a:xfrm>
            <a:off x="251520" y="2132856"/>
            <a:ext cx="8370888" cy="2125662"/>
          </a:xfrm>
        </p:spPr>
        <p:txBody>
          <a:bodyPr/>
          <a:lstStyle/>
          <a:p>
            <a:pPr eaLnBrk="1" hangingPunct="1">
              <a:lnSpc>
                <a:spcPct val="150000"/>
              </a:lnSpc>
              <a:spcBef>
                <a:spcPts val="600"/>
              </a:spcBef>
              <a:buFontTx/>
              <a:buChar char="•"/>
            </a:pPr>
            <a:r>
              <a:rPr lang="en-US" altLang="zh-CN" dirty="0" smtClean="0"/>
              <a:t>LANE</a:t>
            </a:r>
            <a:r>
              <a:rPr lang="en-US" altLang="zh-CN" dirty="0" smtClean="0"/>
              <a:t>(</a:t>
            </a:r>
            <a:r>
              <a:rPr lang="zh-CN" altLang="en-US" dirty="0" smtClean="0"/>
              <a:t> 局域网仿真或</a:t>
            </a:r>
            <a:r>
              <a:rPr lang="en-US" altLang="zh-CN" dirty="0" smtClean="0"/>
              <a:t>LAN</a:t>
            </a:r>
            <a:r>
              <a:rPr lang="zh-CN" altLang="en-US" dirty="0" smtClean="0"/>
              <a:t>仿真</a:t>
            </a:r>
            <a:r>
              <a:rPr lang="en-US" altLang="zh-CN" dirty="0" smtClean="0"/>
              <a:t>)</a:t>
            </a:r>
            <a:r>
              <a:rPr lang="zh-CN" altLang="en-US" dirty="0" smtClean="0"/>
              <a:t>指的是</a:t>
            </a:r>
            <a:r>
              <a:rPr lang="en-US" altLang="zh-CN" dirty="0" smtClean="0"/>
              <a:t>LAN Emulation Over ATM, </a:t>
            </a:r>
            <a:r>
              <a:rPr lang="zh-CN" altLang="en-US" dirty="0" smtClean="0"/>
              <a:t>即在</a:t>
            </a:r>
            <a:r>
              <a:rPr lang="en-US" altLang="zh-CN" dirty="0" smtClean="0"/>
              <a:t>ATM</a:t>
            </a:r>
            <a:r>
              <a:rPr lang="zh-CN" altLang="en-US" dirty="0" smtClean="0"/>
              <a:t>网上进行</a:t>
            </a:r>
            <a:r>
              <a:rPr lang="en-US" altLang="zh-CN" dirty="0" smtClean="0"/>
              <a:t>LAN</a:t>
            </a:r>
            <a:r>
              <a:rPr lang="zh-CN" altLang="en-US" dirty="0" smtClean="0"/>
              <a:t>局域网的模拟。</a:t>
            </a:r>
            <a:endParaRPr lang="en-US" altLang="zh-CN" dirty="0" smtClean="0"/>
          </a:p>
          <a:p>
            <a:pPr eaLnBrk="1" hangingPunct="1">
              <a:lnSpc>
                <a:spcPct val="150000"/>
              </a:lnSpc>
              <a:spcBef>
                <a:spcPts val="600"/>
              </a:spcBef>
              <a:buFontTx/>
              <a:buChar char="•"/>
            </a:pPr>
            <a:r>
              <a:rPr lang="en-US" altLang="zh-CN" dirty="0" smtClean="0"/>
              <a:t>LANE</a:t>
            </a:r>
            <a:r>
              <a:rPr lang="zh-CN" altLang="en-US" dirty="0" smtClean="0"/>
              <a:t>技术可以把分布在不同区域网互联起来，在广域网上实现局域网的功能。</a:t>
            </a:r>
            <a:endParaRPr lang="en-US" altLang="zh-CN" dirty="0" smtClean="0"/>
          </a:p>
          <a:p>
            <a:pPr eaLnBrk="1" hangingPunct="1">
              <a:lnSpc>
                <a:spcPct val="150000"/>
              </a:lnSpc>
              <a:spcBef>
                <a:spcPts val="600"/>
              </a:spcBef>
              <a:buFontTx/>
              <a:buChar char="•"/>
            </a:pPr>
            <a:endParaRPr lang="zh-CN" altLang="en-US" dirty="0" smtClean="0"/>
          </a:p>
        </p:txBody>
      </p:sp>
      <p:pic>
        <p:nvPicPr>
          <p:cNvPr id="6349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2989" y="3861048"/>
            <a:ext cx="4824611" cy="265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1115616" y="332656"/>
            <a:ext cx="6684962" cy="960438"/>
          </a:xfrm>
        </p:spPr>
        <p:txBody>
          <a:bodyPr/>
          <a:lstStyle/>
          <a:p>
            <a:pPr eaLnBrk="1" hangingPunct="1"/>
            <a:r>
              <a:rPr lang="en-US" altLang="zh-CN" dirty="0" smtClean="0"/>
              <a:t>ATM</a:t>
            </a:r>
            <a:r>
              <a:rPr lang="zh-CN" altLang="en-US" dirty="0" smtClean="0"/>
              <a:t>应用之话音业务</a:t>
            </a:r>
          </a:p>
        </p:txBody>
      </p:sp>
      <p:sp>
        <p:nvSpPr>
          <p:cNvPr id="64515" name="内容占位符 2"/>
          <p:cNvSpPr>
            <a:spLocks noGrp="1"/>
          </p:cNvSpPr>
          <p:nvPr>
            <p:ph idx="1"/>
          </p:nvPr>
        </p:nvSpPr>
        <p:spPr>
          <a:xfrm>
            <a:off x="581591" y="1700808"/>
            <a:ext cx="8237537" cy="4464050"/>
          </a:xfrm>
        </p:spPr>
        <p:txBody>
          <a:bodyPr/>
          <a:lstStyle/>
          <a:p>
            <a:pPr eaLnBrk="1" hangingPunct="1">
              <a:lnSpc>
                <a:spcPct val="150000"/>
              </a:lnSpc>
              <a:buFontTx/>
              <a:buChar char="•"/>
            </a:pPr>
            <a:r>
              <a:rPr lang="zh-CN" altLang="en-US" dirty="0" smtClean="0"/>
              <a:t>以低时延的性能支持话音和其他实时业务传送，用于ＰＳＴＮ或其它网络的中继传输；</a:t>
            </a:r>
          </a:p>
          <a:p>
            <a:pPr eaLnBrk="1" hangingPunct="1">
              <a:lnSpc>
                <a:spcPct val="150000"/>
              </a:lnSpc>
              <a:buFontTx/>
              <a:buChar char="•"/>
            </a:pPr>
            <a:r>
              <a:rPr lang="zh-CN" altLang="en-US" dirty="0" smtClean="0"/>
              <a:t>用于第三代移动通信系统（ＩＭＴ－２０００），在ＢＳ和ＭＳＣ之间以ＡＡＬ２协议支持低速话音和数据信息的传送；</a:t>
            </a:r>
          </a:p>
          <a:p>
            <a:pPr eaLnBrk="1" hangingPunct="1">
              <a:lnSpc>
                <a:spcPct val="150000"/>
              </a:lnSpc>
              <a:buFontTx/>
              <a:buChar char="•"/>
            </a:pPr>
            <a:r>
              <a:rPr lang="zh-CN" altLang="en-US" dirty="0" smtClean="0"/>
              <a:t>用ＡＡＬ２交换机代替ＡＴＭ交换机（ＡＴＭ层仅提供ＰＶＣ交叉连接功能），提供端到端的ＡＴＭ话音和数据业务。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1115616" y="454025"/>
            <a:ext cx="6683375" cy="962025"/>
          </a:xfrm>
        </p:spPr>
        <p:txBody>
          <a:bodyPr/>
          <a:lstStyle/>
          <a:p>
            <a:pPr eaLnBrk="1" hangingPunct="1"/>
            <a:r>
              <a:rPr lang="en-US" altLang="zh-CN" dirty="0" smtClean="0"/>
              <a:t>ATM</a:t>
            </a:r>
            <a:r>
              <a:rPr lang="zh-CN" altLang="en-US" dirty="0" smtClean="0"/>
              <a:t>应用之</a:t>
            </a:r>
            <a:r>
              <a:rPr lang="en-US" altLang="zh-CN" dirty="0" smtClean="0"/>
              <a:t>MPOA</a:t>
            </a:r>
            <a:endParaRPr lang="zh-CN" altLang="en-US" dirty="0" smtClean="0"/>
          </a:p>
        </p:txBody>
      </p:sp>
      <p:sp>
        <p:nvSpPr>
          <p:cNvPr id="65539" name="内容占位符 2"/>
          <p:cNvSpPr>
            <a:spLocks noGrp="1"/>
          </p:cNvSpPr>
          <p:nvPr>
            <p:ph idx="1"/>
          </p:nvPr>
        </p:nvSpPr>
        <p:spPr>
          <a:xfrm>
            <a:off x="395288" y="1416050"/>
            <a:ext cx="8497887" cy="4460875"/>
          </a:xfrm>
        </p:spPr>
        <p:txBody>
          <a:bodyPr/>
          <a:lstStyle/>
          <a:p>
            <a:pPr eaLnBrk="1" hangingPunct="1">
              <a:lnSpc>
                <a:spcPct val="150000"/>
              </a:lnSpc>
              <a:buFontTx/>
              <a:buChar char="•"/>
            </a:pPr>
            <a:r>
              <a:rPr lang="en-US" altLang="zh-CN" b="1" dirty="0" smtClean="0"/>
              <a:t>MPOA(ATM </a:t>
            </a:r>
            <a:r>
              <a:rPr lang="zh-CN" altLang="en-US" b="1" dirty="0" smtClean="0"/>
              <a:t>上的多协议</a:t>
            </a:r>
            <a:r>
              <a:rPr lang="en-US" altLang="zh-CN" b="1" dirty="0" smtClean="0"/>
              <a:t>)</a:t>
            </a:r>
            <a:r>
              <a:rPr lang="zh-CN" altLang="en-US" dirty="0" smtClean="0"/>
              <a:t>集成了 </a:t>
            </a:r>
            <a:r>
              <a:rPr lang="en-US" altLang="zh-CN" dirty="0" smtClean="0"/>
              <a:t>LANE </a:t>
            </a:r>
            <a:r>
              <a:rPr lang="zh-CN" altLang="en-US" dirty="0" smtClean="0"/>
              <a:t>和 </a:t>
            </a:r>
            <a:r>
              <a:rPr lang="en-US" altLang="zh-CN" dirty="0" smtClean="0"/>
              <a:t>NHRP(</a:t>
            </a:r>
            <a:r>
              <a:rPr lang="zh-CN" altLang="en-US" dirty="0" smtClean="0"/>
              <a:t>下一跳解析协议</a:t>
            </a:r>
            <a:r>
              <a:rPr lang="en-US" altLang="zh-CN" dirty="0" smtClean="0"/>
              <a:t>)</a:t>
            </a:r>
            <a:r>
              <a:rPr lang="zh-CN" altLang="en-US" dirty="0" smtClean="0"/>
              <a:t>以保留 </a:t>
            </a:r>
            <a:r>
              <a:rPr lang="en-US" altLang="zh-CN" dirty="0" smtClean="0"/>
              <a:t>LANE </a:t>
            </a:r>
            <a:r>
              <a:rPr lang="zh-CN" altLang="en-US" dirty="0" smtClean="0"/>
              <a:t>的优点，同时在数据路径不需要路由器的情况下，允许 </a:t>
            </a:r>
            <a:r>
              <a:rPr lang="en-US" altLang="zh-CN" dirty="0" smtClean="0"/>
              <a:t>ATM VCC </a:t>
            </a:r>
            <a:r>
              <a:rPr lang="zh-CN" altLang="en-US" dirty="0" smtClean="0"/>
              <a:t>上的子网和 </a:t>
            </a:r>
            <a:r>
              <a:rPr lang="en-US" altLang="zh-CN" dirty="0" smtClean="0"/>
              <a:t>internet </a:t>
            </a:r>
            <a:r>
              <a:rPr lang="zh-CN" altLang="en-US" dirty="0" smtClean="0"/>
              <a:t>网络层协议间的通信</a:t>
            </a:r>
            <a:r>
              <a:rPr lang="zh-CN" altLang="en-US" dirty="0" smtClean="0"/>
              <a:t>。</a:t>
            </a:r>
            <a:endParaRPr lang="en-US" altLang="zh-CN" dirty="0"/>
          </a:p>
          <a:p>
            <a:pPr eaLnBrk="1" hangingPunct="1">
              <a:lnSpc>
                <a:spcPct val="150000"/>
              </a:lnSpc>
              <a:buFontTx/>
              <a:buChar char="•"/>
            </a:pPr>
            <a:r>
              <a:rPr lang="zh-CN" altLang="en-US" dirty="0" smtClean="0"/>
              <a:t> </a:t>
            </a:r>
            <a:r>
              <a:rPr lang="en-US" altLang="zh-CN" dirty="0" smtClean="0"/>
              <a:t>MPOA </a:t>
            </a:r>
            <a:r>
              <a:rPr lang="zh-CN" altLang="en-US" dirty="0" smtClean="0"/>
              <a:t>提供了一个框架，能</a:t>
            </a:r>
            <a:r>
              <a:rPr lang="zh-CN" altLang="en-US" dirty="0" smtClean="0"/>
              <a:t>在不同</a:t>
            </a:r>
            <a:r>
              <a:rPr lang="zh-CN" altLang="en-US" dirty="0" smtClean="0"/>
              <a:t>协议、网络技术和 </a:t>
            </a:r>
            <a:r>
              <a:rPr lang="en-US" altLang="zh-CN" dirty="0" smtClean="0"/>
              <a:t>IEEE 802.1 </a:t>
            </a:r>
            <a:r>
              <a:rPr lang="zh-CN" altLang="en-US" dirty="0" smtClean="0"/>
              <a:t>虚拟 </a:t>
            </a:r>
            <a:r>
              <a:rPr lang="en-US" altLang="zh-CN" dirty="0" smtClean="0"/>
              <a:t>LAN </a:t>
            </a:r>
            <a:r>
              <a:rPr lang="zh-CN" altLang="en-US" dirty="0" smtClean="0"/>
              <a:t>环境下，将桥接和路由与 </a:t>
            </a:r>
            <a:r>
              <a:rPr lang="en-US" altLang="zh-CN" dirty="0" smtClean="0"/>
              <a:t>ATM </a:t>
            </a:r>
            <a:r>
              <a:rPr lang="zh-CN" altLang="en-US" dirty="0" smtClean="0"/>
              <a:t>有效的结合起来。 </a:t>
            </a:r>
            <a:endParaRPr lang="en-US" altLang="zh-CN" dirty="0" smtClean="0"/>
          </a:p>
          <a:p>
            <a:pPr eaLnBrk="1" hangingPunct="1">
              <a:lnSpc>
                <a:spcPct val="150000"/>
              </a:lnSpc>
              <a:buFontTx/>
              <a:buChar char="•"/>
            </a:pPr>
            <a:r>
              <a:rPr lang="en-US" altLang="zh-CN" dirty="0" smtClean="0"/>
              <a:t>MPOA </a:t>
            </a:r>
            <a:r>
              <a:rPr lang="zh-CN" altLang="en-US" dirty="0" smtClean="0"/>
              <a:t>能够同时使用网桥和路由信息来定位 </a:t>
            </a:r>
            <a:r>
              <a:rPr lang="en-US" altLang="zh-CN" dirty="0" smtClean="0"/>
              <a:t>ATM </a:t>
            </a:r>
            <a:r>
              <a:rPr lang="zh-CN" altLang="en-US" dirty="0" smtClean="0"/>
              <a:t>环境最佳出口</a:t>
            </a:r>
            <a:r>
              <a:rPr lang="zh-CN" altLang="en-US" dirty="0" smtClean="0"/>
              <a:t>。</a:t>
            </a:r>
            <a:endParaRPr lang="en-US" altLang="zh-CN" dirty="0" smtClean="0"/>
          </a:p>
          <a:p>
            <a:pPr eaLnBrk="1" hangingPunct="1">
              <a:lnSpc>
                <a:spcPct val="150000"/>
              </a:lnSpc>
              <a:buFontTx/>
              <a:buChar char="•"/>
            </a:pPr>
            <a:r>
              <a:rPr lang="zh-CN" altLang="en-US" dirty="0" smtClean="0"/>
              <a:t> </a:t>
            </a:r>
            <a:r>
              <a:rPr lang="en-US" altLang="zh-CN" dirty="0" smtClean="0"/>
              <a:t>MPOA </a:t>
            </a:r>
            <a:r>
              <a:rPr lang="zh-CN" altLang="en-US" dirty="0" smtClean="0"/>
              <a:t>允许网络层路由记算和数据转发在物理位置上分离</a:t>
            </a:r>
            <a:r>
              <a:rPr lang="zh-CN" altLang="en-US" dirty="0" smtClean="0"/>
              <a:t>，称为</a:t>
            </a:r>
            <a:r>
              <a:rPr lang="zh-CN" altLang="en-US" dirty="0" smtClean="0"/>
              <a:t>虚拟路由技术。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733800" y="609600"/>
            <a:ext cx="1819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3200"/>
              <a:t>思  考  题</a:t>
            </a:r>
          </a:p>
        </p:txBody>
      </p:sp>
      <p:sp>
        <p:nvSpPr>
          <p:cNvPr id="66563" name="Text Box 3"/>
          <p:cNvSpPr txBox="1">
            <a:spLocks noChangeArrowheads="1"/>
          </p:cNvSpPr>
          <p:nvPr/>
        </p:nvSpPr>
        <p:spPr bwMode="auto">
          <a:xfrm>
            <a:off x="304800" y="1296988"/>
            <a:ext cx="8839200"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0"/>
              <a:t>1</a:t>
            </a:r>
            <a:r>
              <a:rPr lang="zh-CN" altLang="en-US" b="0"/>
              <a:t>．什么是</a:t>
            </a:r>
            <a:r>
              <a:rPr lang="en-US" altLang="zh-CN" b="0"/>
              <a:t>ATM</a:t>
            </a:r>
            <a:r>
              <a:rPr lang="zh-CN" altLang="en-US" b="0"/>
              <a:t>？它有何特点？</a:t>
            </a:r>
          </a:p>
          <a:p>
            <a:pPr eaLnBrk="1" hangingPunct="1">
              <a:lnSpc>
                <a:spcPct val="120000"/>
              </a:lnSpc>
              <a:spcBef>
                <a:spcPct val="50000"/>
              </a:spcBef>
            </a:pPr>
            <a:r>
              <a:rPr lang="en-US" altLang="zh-CN" b="0"/>
              <a:t>2</a:t>
            </a:r>
            <a:r>
              <a:rPr lang="zh-CN" altLang="en-US" b="0"/>
              <a:t>．画出</a:t>
            </a:r>
            <a:r>
              <a:rPr lang="en-US" altLang="zh-CN" b="0"/>
              <a:t>ATM</a:t>
            </a:r>
            <a:r>
              <a:rPr lang="zh-CN" altLang="en-US" b="0"/>
              <a:t>协议参考模型，并说明各部分的功能。</a:t>
            </a:r>
          </a:p>
          <a:p>
            <a:pPr eaLnBrk="1" hangingPunct="1">
              <a:lnSpc>
                <a:spcPct val="120000"/>
              </a:lnSpc>
              <a:spcBef>
                <a:spcPct val="50000"/>
              </a:spcBef>
            </a:pPr>
            <a:r>
              <a:rPr lang="en-US" altLang="zh-CN" b="0"/>
              <a:t>3</a:t>
            </a:r>
            <a:r>
              <a:rPr lang="zh-CN" altLang="en-US" b="0"/>
              <a:t>．为什么</a:t>
            </a:r>
            <a:r>
              <a:rPr lang="en-US" altLang="zh-CN" b="0"/>
              <a:t>ATM</a:t>
            </a:r>
            <a:r>
              <a:rPr lang="zh-CN" altLang="en-US" b="0"/>
              <a:t>的协议模型采用立体分层结构？</a:t>
            </a:r>
          </a:p>
          <a:p>
            <a:pPr eaLnBrk="1" hangingPunct="1">
              <a:lnSpc>
                <a:spcPct val="120000"/>
              </a:lnSpc>
              <a:spcBef>
                <a:spcPct val="50000"/>
              </a:spcBef>
            </a:pPr>
            <a:r>
              <a:rPr lang="en-US" altLang="zh-CN" b="0"/>
              <a:t>4</a:t>
            </a:r>
            <a:r>
              <a:rPr lang="zh-CN" altLang="en-US" b="0"/>
              <a:t>．说明</a:t>
            </a:r>
            <a:r>
              <a:rPr lang="en-US" altLang="zh-CN" b="0"/>
              <a:t>ATM</a:t>
            </a:r>
            <a:r>
              <a:rPr lang="zh-CN" altLang="en-US" b="0"/>
              <a:t>网络组成和接口类型。</a:t>
            </a:r>
          </a:p>
          <a:p>
            <a:pPr eaLnBrk="1" hangingPunct="1">
              <a:lnSpc>
                <a:spcPct val="120000"/>
              </a:lnSpc>
              <a:spcBef>
                <a:spcPct val="50000"/>
              </a:spcBef>
            </a:pPr>
            <a:r>
              <a:rPr lang="en-US" altLang="zh-CN" b="0"/>
              <a:t>5</a:t>
            </a:r>
            <a:r>
              <a:rPr lang="zh-CN" altLang="en-US" b="0"/>
              <a:t>．</a:t>
            </a:r>
            <a:r>
              <a:rPr lang="en-US" altLang="zh-CN" b="0"/>
              <a:t>ATM</a:t>
            </a:r>
            <a:r>
              <a:rPr lang="zh-CN" altLang="en-US" b="0"/>
              <a:t>交换机在网络中的作用是什么？</a:t>
            </a:r>
          </a:p>
          <a:p>
            <a:pPr eaLnBrk="1" hangingPunct="1">
              <a:lnSpc>
                <a:spcPct val="120000"/>
              </a:lnSpc>
              <a:spcBef>
                <a:spcPct val="50000"/>
              </a:spcBef>
            </a:pPr>
            <a:r>
              <a:rPr lang="en-US" altLang="zh-CN" b="0"/>
              <a:t>6</a:t>
            </a:r>
            <a:r>
              <a:rPr lang="zh-CN" altLang="en-US" b="0"/>
              <a:t>．</a:t>
            </a:r>
            <a:r>
              <a:rPr lang="en-US" altLang="zh-CN" b="0"/>
              <a:t>ATM</a:t>
            </a:r>
            <a:r>
              <a:rPr lang="zh-CN" altLang="en-US" b="0"/>
              <a:t>的逻辑连接包括哪些等级？它们之间的关系如何？</a:t>
            </a:r>
          </a:p>
          <a:p>
            <a:pPr eaLnBrk="1" hangingPunct="1">
              <a:lnSpc>
                <a:spcPct val="120000"/>
              </a:lnSpc>
              <a:spcBef>
                <a:spcPct val="50000"/>
              </a:spcBef>
            </a:pPr>
            <a:r>
              <a:rPr lang="en-US" altLang="zh-CN" b="0"/>
              <a:t>7</a:t>
            </a:r>
            <a:r>
              <a:rPr lang="zh-CN" altLang="en-US" b="0"/>
              <a:t>．什么是</a:t>
            </a:r>
            <a:r>
              <a:rPr lang="en-US" altLang="zh-CN" b="0"/>
              <a:t>VP</a:t>
            </a:r>
            <a:r>
              <a:rPr lang="zh-CN" altLang="en-US" b="0"/>
              <a:t>和</a:t>
            </a:r>
            <a:r>
              <a:rPr lang="en-US" altLang="zh-CN" b="0"/>
              <a:t>VC</a:t>
            </a:r>
            <a:r>
              <a:rPr lang="zh-CN" altLang="en-US" b="0"/>
              <a:t>交换？</a:t>
            </a:r>
          </a:p>
          <a:p>
            <a:pPr eaLnBrk="1" hangingPunct="1">
              <a:lnSpc>
                <a:spcPct val="120000"/>
              </a:lnSpc>
              <a:spcBef>
                <a:spcPct val="50000"/>
              </a:spcBef>
            </a:pPr>
            <a:r>
              <a:rPr lang="en-US" altLang="zh-CN" b="0"/>
              <a:t>8</a:t>
            </a:r>
            <a:r>
              <a:rPr lang="zh-CN" altLang="en-US" b="0"/>
              <a:t>．说明</a:t>
            </a:r>
            <a:r>
              <a:rPr lang="en-US" altLang="zh-CN" b="0"/>
              <a:t>ATM</a:t>
            </a:r>
            <a:r>
              <a:rPr lang="zh-CN" altLang="en-US" b="0"/>
              <a:t>信元的组成。</a:t>
            </a:r>
            <a:r>
              <a:rPr lang="en-US" altLang="zh-CN" b="0"/>
              <a:t>ATM</a:t>
            </a:r>
            <a:r>
              <a:rPr lang="zh-CN" altLang="en-US" b="0"/>
              <a:t>信元头中各功能域的作用是什么？</a:t>
            </a:r>
          </a:p>
        </p:txBody>
      </p:sp>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28600" y="533400"/>
            <a:ext cx="8686800"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50000"/>
              </a:spcBef>
            </a:pPr>
            <a:r>
              <a:rPr lang="en-US" altLang="zh-CN" b="0"/>
              <a:t>        9</a:t>
            </a:r>
            <a:r>
              <a:rPr lang="zh-CN" altLang="en-US" b="0"/>
              <a:t>．在</a:t>
            </a:r>
            <a:r>
              <a:rPr lang="en-US" altLang="zh-CN" b="0"/>
              <a:t>UNI</a:t>
            </a:r>
            <a:r>
              <a:rPr lang="zh-CN" altLang="en-US" b="0"/>
              <a:t>和</a:t>
            </a:r>
            <a:r>
              <a:rPr lang="en-US" altLang="zh-CN" b="0"/>
              <a:t>NNI</a:t>
            </a:r>
            <a:r>
              <a:rPr lang="zh-CN" altLang="en-US" b="0"/>
              <a:t>处，可以支持多少条</a:t>
            </a:r>
            <a:r>
              <a:rPr lang="en-US" altLang="zh-CN" b="0"/>
              <a:t>VP</a:t>
            </a:r>
            <a:r>
              <a:rPr lang="zh-CN" altLang="en-US" b="0"/>
              <a:t>和</a:t>
            </a:r>
            <a:r>
              <a:rPr lang="en-US" altLang="zh-CN" b="0"/>
              <a:t>VC</a:t>
            </a:r>
            <a:r>
              <a:rPr lang="zh-CN" altLang="en-US" b="0"/>
              <a:t>连接？</a:t>
            </a:r>
          </a:p>
          <a:p>
            <a:pPr eaLnBrk="1" hangingPunct="1">
              <a:lnSpc>
                <a:spcPct val="110000"/>
              </a:lnSpc>
              <a:spcBef>
                <a:spcPct val="50000"/>
              </a:spcBef>
            </a:pPr>
            <a:r>
              <a:rPr lang="zh-CN" altLang="en-US" b="0"/>
              <a:t>       </a:t>
            </a:r>
            <a:r>
              <a:rPr lang="en-US" altLang="zh-CN" b="0"/>
              <a:t>10</a:t>
            </a:r>
            <a:r>
              <a:rPr lang="zh-CN" altLang="en-US" b="0"/>
              <a:t>．</a:t>
            </a:r>
            <a:r>
              <a:rPr lang="en-US" altLang="zh-CN" b="0"/>
              <a:t>AAL</a:t>
            </a:r>
            <a:r>
              <a:rPr lang="zh-CN" altLang="en-US" b="0"/>
              <a:t>层的作用是什么？</a:t>
            </a:r>
            <a:r>
              <a:rPr lang="en-US" altLang="zh-CN" b="0"/>
              <a:t>AAL</a:t>
            </a:r>
            <a:r>
              <a:rPr lang="zh-CN" altLang="en-US" b="0"/>
              <a:t>支持的业务类型有几类，每一类有什么特征？</a:t>
            </a:r>
          </a:p>
          <a:p>
            <a:pPr eaLnBrk="1" hangingPunct="1">
              <a:lnSpc>
                <a:spcPct val="110000"/>
              </a:lnSpc>
              <a:spcBef>
                <a:spcPct val="50000"/>
              </a:spcBef>
            </a:pPr>
            <a:r>
              <a:rPr lang="zh-CN" altLang="en-US" b="0"/>
              <a:t>       </a:t>
            </a:r>
            <a:r>
              <a:rPr lang="en-US" altLang="zh-CN" b="0"/>
              <a:t>11</a:t>
            </a:r>
            <a:r>
              <a:rPr lang="zh-CN" altLang="en-US" b="0"/>
              <a:t>．在</a:t>
            </a:r>
            <a:r>
              <a:rPr lang="en-US" altLang="zh-CN" b="0"/>
              <a:t>ATM</a:t>
            </a:r>
            <a:r>
              <a:rPr lang="zh-CN" altLang="en-US" b="0"/>
              <a:t>网络中，如何保证收发终端的定时关系？</a:t>
            </a:r>
          </a:p>
          <a:p>
            <a:pPr eaLnBrk="1" hangingPunct="1">
              <a:lnSpc>
                <a:spcPct val="110000"/>
              </a:lnSpc>
              <a:spcBef>
                <a:spcPct val="50000"/>
              </a:spcBef>
            </a:pPr>
            <a:r>
              <a:rPr lang="zh-CN" altLang="en-US" b="0"/>
              <a:t>       </a:t>
            </a:r>
            <a:r>
              <a:rPr lang="en-US" altLang="zh-CN" b="0"/>
              <a:t>12</a:t>
            </a:r>
            <a:r>
              <a:rPr lang="zh-CN" altLang="en-US" b="0"/>
              <a:t>．</a:t>
            </a:r>
            <a:r>
              <a:rPr lang="en-US" altLang="zh-CN" b="0"/>
              <a:t>AL2</a:t>
            </a:r>
            <a:r>
              <a:rPr lang="zh-CN" altLang="en-US" b="0"/>
              <a:t>和</a:t>
            </a:r>
            <a:r>
              <a:rPr lang="en-US" altLang="zh-CN" b="0"/>
              <a:t>AAL1</a:t>
            </a:r>
            <a:r>
              <a:rPr lang="zh-CN" altLang="en-US" b="0"/>
              <a:t>都能支持语音传送，它们有何不同？比较</a:t>
            </a:r>
            <a:r>
              <a:rPr lang="en-US" altLang="zh-CN" b="0"/>
              <a:t>AAL3/4</a:t>
            </a:r>
            <a:r>
              <a:rPr lang="zh-CN" altLang="en-US" b="0"/>
              <a:t>和</a:t>
            </a:r>
            <a:r>
              <a:rPr lang="en-US" altLang="zh-CN" b="0"/>
              <a:t>AAL5</a:t>
            </a:r>
            <a:r>
              <a:rPr lang="zh-CN" altLang="en-US" b="0"/>
              <a:t>的异同点。</a:t>
            </a:r>
          </a:p>
          <a:p>
            <a:pPr eaLnBrk="1" hangingPunct="1">
              <a:lnSpc>
                <a:spcPct val="110000"/>
              </a:lnSpc>
              <a:spcBef>
                <a:spcPct val="50000"/>
              </a:spcBef>
            </a:pPr>
            <a:r>
              <a:rPr lang="zh-CN" altLang="en-US" b="0"/>
              <a:t>       </a:t>
            </a:r>
            <a:r>
              <a:rPr lang="en-US" altLang="zh-CN" b="0"/>
              <a:t>13</a:t>
            </a:r>
            <a:r>
              <a:rPr lang="zh-CN" altLang="en-US" b="0"/>
              <a:t>．</a:t>
            </a:r>
            <a:r>
              <a:rPr lang="en-US" altLang="zh-CN" b="0"/>
              <a:t>ATM</a:t>
            </a:r>
            <a:r>
              <a:rPr lang="zh-CN" altLang="en-US" b="0"/>
              <a:t>网络为什么要进行流量控制和拥塞控制？</a:t>
            </a:r>
          </a:p>
          <a:p>
            <a:pPr eaLnBrk="1" hangingPunct="1">
              <a:lnSpc>
                <a:spcPct val="110000"/>
              </a:lnSpc>
              <a:spcBef>
                <a:spcPct val="50000"/>
              </a:spcBef>
            </a:pPr>
            <a:r>
              <a:rPr lang="zh-CN" altLang="en-US" b="0"/>
              <a:t>       </a:t>
            </a:r>
            <a:r>
              <a:rPr lang="en-US" altLang="zh-CN" b="0"/>
              <a:t>14</a:t>
            </a:r>
            <a:r>
              <a:rPr lang="zh-CN" altLang="en-US" b="0"/>
              <a:t>．</a:t>
            </a:r>
            <a:r>
              <a:rPr lang="en-US" altLang="zh-CN" b="0"/>
              <a:t>ATM</a:t>
            </a:r>
            <a:r>
              <a:rPr lang="zh-CN" altLang="en-US" b="0"/>
              <a:t>业务的</a:t>
            </a:r>
            <a:r>
              <a:rPr lang="en-US" altLang="zh-CN" b="0"/>
              <a:t>QoS</a:t>
            </a:r>
            <a:r>
              <a:rPr lang="zh-CN" altLang="en-US" b="0"/>
              <a:t>参数有哪些？</a:t>
            </a:r>
          </a:p>
          <a:p>
            <a:pPr eaLnBrk="1" hangingPunct="1">
              <a:lnSpc>
                <a:spcPct val="110000"/>
              </a:lnSpc>
              <a:spcBef>
                <a:spcPct val="50000"/>
              </a:spcBef>
            </a:pPr>
            <a:r>
              <a:rPr lang="zh-CN" altLang="en-US" b="0"/>
              <a:t>       </a:t>
            </a:r>
            <a:r>
              <a:rPr lang="en-US" altLang="zh-CN" b="0"/>
              <a:t>15</a:t>
            </a:r>
            <a:r>
              <a:rPr lang="zh-CN" altLang="en-US" b="0"/>
              <a:t>．为什么</a:t>
            </a:r>
            <a:r>
              <a:rPr lang="en-US" altLang="zh-CN" b="0"/>
              <a:t>ATM</a:t>
            </a:r>
            <a:r>
              <a:rPr lang="zh-CN" altLang="en-US" b="0"/>
              <a:t>层也要对业务分类，分成哪些类？如何对不同类型的业务分配带宽？</a:t>
            </a:r>
          </a:p>
          <a:p>
            <a:pPr eaLnBrk="1" hangingPunct="1">
              <a:lnSpc>
                <a:spcPct val="110000"/>
              </a:lnSpc>
              <a:spcBef>
                <a:spcPct val="50000"/>
              </a:spcBef>
            </a:pPr>
            <a:r>
              <a:rPr lang="zh-CN" altLang="en-US" b="0"/>
              <a:t>       </a:t>
            </a:r>
            <a:r>
              <a:rPr lang="en-US" altLang="zh-CN" b="0"/>
              <a:t>16</a:t>
            </a:r>
            <a:r>
              <a:rPr lang="zh-CN" altLang="en-US" b="0"/>
              <a:t>．流量控制和拥塞控制有何不同？流量控制的方法有哪些？</a:t>
            </a:r>
          </a:p>
        </p:txBody>
      </p:sp>
      <p:sp>
        <p:nvSpPr>
          <p:cNvPr id="67587" name="AutoShape 3">
            <a:hlinkClick r:id="" action="ppaction://hlinkshowjump?jump=firstslide" highlightClick="1"/>
          </p:cNvPr>
          <p:cNvSpPr>
            <a:spLocks noChangeArrowheads="1"/>
          </p:cNvSpPr>
          <p:nvPr/>
        </p:nvSpPr>
        <p:spPr bwMode="auto">
          <a:xfrm>
            <a:off x="8458200" y="6400800"/>
            <a:ext cx="6858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endParaRPr lang="zh-CN" altLang="en-US"/>
          </a:p>
        </p:txBody>
      </p:sp>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title"/>
          </p:nvPr>
        </p:nvSpPr>
        <p:spPr/>
        <p:txBody>
          <a:bodyPr/>
          <a:lstStyle/>
          <a:p>
            <a:pPr eaLnBrk="1" hangingPunct="1"/>
            <a:endParaRPr lang="zh-CN" altLang="zh-CN" smtClean="0"/>
          </a:p>
        </p:txBody>
      </p:sp>
      <p:graphicFrame>
        <p:nvGraphicFramePr>
          <p:cNvPr id="68612" name="Object 6"/>
          <p:cNvGraphicFramePr>
            <a:graphicFrameLocks noGrp="1" noChangeAspect="1"/>
          </p:cNvGraphicFramePr>
          <p:nvPr>
            <p:ph idx="1"/>
          </p:nvPr>
        </p:nvGraphicFramePr>
        <p:xfrm>
          <a:off x="1619250" y="404813"/>
          <a:ext cx="5905500" cy="2916237"/>
        </p:xfrm>
        <a:graphic>
          <a:graphicData uri="http://schemas.openxmlformats.org/presentationml/2006/ole">
            <mc:AlternateContent xmlns:mc="http://schemas.openxmlformats.org/markup-compatibility/2006">
              <mc:Choice xmlns:v="urn:schemas-microsoft-com:vml" Requires="v">
                <p:oleObj spid="_x0000_s68614" r:id="rId3" imgW="2333258" imgH="1151814" progId="Visio.Drawing.4">
                  <p:embed/>
                </p:oleObj>
              </mc:Choice>
              <mc:Fallback>
                <p:oleObj r:id="rId3" imgW="2333258" imgH="1151814" progId="Visio.Drawing.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04813"/>
                        <a:ext cx="5905500" cy="291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8611" name="Picture 5" descr="base_007t-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3257550"/>
            <a:ext cx="89233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04800" y="533400"/>
            <a:ext cx="8610600"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t>        </a:t>
            </a:r>
            <a:r>
              <a:rPr lang="zh-CN" altLang="en-US"/>
              <a:t>根据拥塞程度不同，拥塞控制包括三个层次：拥塞管理、拥塞回避和拥塞恢复。</a:t>
            </a:r>
          </a:p>
          <a:p>
            <a:pPr eaLnBrk="1" hangingPunct="1">
              <a:spcBef>
                <a:spcPct val="50000"/>
              </a:spcBef>
            </a:pPr>
            <a:r>
              <a:rPr lang="zh-CN" altLang="en-US"/>
              <a:t>       在非拥塞区域，拥塞管理工作的目的是确保网络负载不要进入拥塞区域。这种控制策略包括资源分配、废弃型</a:t>
            </a:r>
            <a:r>
              <a:rPr lang="en-US" altLang="zh-CN"/>
              <a:t>UPC</a:t>
            </a:r>
            <a:r>
              <a:rPr lang="zh-CN" altLang="en-US"/>
              <a:t>、完全预约或绝对保证的</a:t>
            </a:r>
            <a:r>
              <a:rPr lang="en-US" altLang="zh-CN"/>
              <a:t>CAC</a:t>
            </a:r>
            <a:r>
              <a:rPr lang="zh-CN" altLang="en-US"/>
              <a:t>以及网络工程。</a:t>
            </a:r>
          </a:p>
          <a:p>
            <a:pPr eaLnBrk="1" hangingPunct="1">
              <a:spcBef>
                <a:spcPct val="50000"/>
              </a:spcBef>
            </a:pPr>
            <a:r>
              <a:rPr lang="zh-CN" altLang="en-US"/>
              <a:t>        拥塞回避是一组实时的控制机制，它可在网络过载期间避免拥塞和从拥塞中恢复。例如某些节点或链路出现故障时，就需要这种机制。拥塞回避程序通常工作在非拥塞区域和轻度拥塞区域之间，或整个轻度拥塞区域内。拥塞回避机制包括前向拥塞通知</a:t>
            </a:r>
            <a:r>
              <a:rPr lang="en-US" altLang="zh-CN"/>
              <a:t>(ECN)</a:t>
            </a:r>
            <a:r>
              <a:rPr lang="zh-CN" altLang="en-US"/>
              <a:t>、</a:t>
            </a:r>
            <a:r>
              <a:rPr lang="en-US" altLang="zh-CN"/>
              <a:t>UPC</a:t>
            </a:r>
            <a:r>
              <a:rPr lang="zh-CN" altLang="en-US"/>
              <a:t>、过预约</a:t>
            </a:r>
            <a:r>
              <a:rPr lang="en-US" altLang="zh-CN"/>
              <a:t>CAC</a:t>
            </a:r>
            <a:r>
              <a:rPr lang="zh-CN" altLang="en-US"/>
              <a:t>、阻塞式</a:t>
            </a:r>
            <a:r>
              <a:rPr lang="en-US" altLang="zh-CN"/>
              <a:t>CAC</a:t>
            </a:r>
            <a:r>
              <a:rPr lang="zh-CN" altLang="en-US"/>
              <a:t>、基于窗速率信誉的流量控制。</a:t>
            </a:r>
          </a:p>
        </p:txBody>
      </p:sp>
    </p:spTree>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04800" y="685800"/>
            <a:ext cx="8610600" cy="607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800"/>
              <a:t>        </a:t>
            </a:r>
            <a:r>
              <a:rPr lang="zh-CN" altLang="en-US" sz="2800"/>
              <a:t>拥塞恢复程序可以避免降低网络已向用户承诺的业务质量。当网络因拥塞开始经受严重的丢失或急剧增加时延时，启动该拥塞恢复程序。拥塞恢复包括选择性信元废弃、</a:t>
            </a:r>
            <a:r>
              <a:rPr lang="en-US" altLang="zh-CN" sz="2800"/>
              <a:t>UPC</a:t>
            </a:r>
            <a:r>
              <a:rPr lang="zh-CN" altLang="en-US" sz="2800"/>
              <a:t>参数的动态设置、严重丢失驱动的反馈或断连</a:t>
            </a:r>
            <a:r>
              <a:rPr lang="en-US" altLang="zh-CN" sz="2800"/>
              <a:t>(Disconnect)</a:t>
            </a:r>
            <a:r>
              <a:rPr lang="zh-CN" altLang="en-US" sz="2800"/>
              <a:t>等。</a:t>
            </a:r>
          </a:p>
          <a:p>
            <a:pPr eaLnBrk="1" hangingPunct="1">
              <a:lnSpc>
                <a:spcPct val="150000"/>
              </a:lnSpc>
              <a:spcBef>
                <a:spcPct val="50000"/>
              </a:spcBef>
            </a:pPr>
            <a:r>
              <a:rPr lang="zh-CN" altLang="en-US" sz="2800"/>
              <a:t>        总之，流量控制使网络工作在正常服务范围内，获得更高的网络效率；拥塞控制通过降低网络效率或</a:t>
            </a:r>
            <a:r>
              <a:rPr lang="en-US" altLang="zh-CN" sz="2800"/>
              <a:t>QoS</a:t>
            </a:r>
            <a:r>
              <a:rPr lang="zh-CN" altLang="en-US" sz="2800"/>
              <a:t>以确保拥塞不会发生。流量控制和拥塞控制功能概要如图</a:t>
            </a:r>
            <a:r>
              <a:rPr lang="en-US" altLang="zh-CN" sz="2800"/>
              <a:t>9.22</a:t>
            </a:r>
            <a:r>
              <a:rPr lang="zh-CN" altLang="en-US" sz="2800"/>
              <a:t>所示。</a:t>
            </a:r>
          </a:p>
        </p:txBody>
      </p:sp>
    </p:spTree>
  </p:cSld>
  <p:clrMapOvr>
    <a:masterClrMapping/>
  </p:clrMapOvr>
  <p:transition>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057400" y="5029200"/>
            <a:ext cx="513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b="0"/>
              <a:t>图</a:t>
            </a:r>
            <a:r>
              <a:rPr lang="en-US" altLang="zh-CN" b="0"/>
              <a:t>9.22  </a:t>
            </a:r>
            <a:r>
              <a:rPr lang="zh-CN" altLang="en-US" b="0"/>
              <a:t>流量控制和拥塞控制功能概要</a:t>
            </a:r>
          </a:p>
        </p:txBody>
      </p:sp>
      <p:graphicFrame>
        <p:nvGraphicFramePr>
          <p:cNvPr id="71683" name="Object 3"/>
          <p:cNvGraphicFramePr>
            <a:graphicFrameLocks noChangeAspect="1"/>
          </p:cNvGraphicFramePr>
          <p:nvPr/>
        </p:nvGraphicFramePr>
        <p:xfrm>
          <a:off x="0" y="1752600"/>
          <a:ext cx="9144000" cy="2544763"/>
        </p:xfrm>
        <a:graphic>
          <a:graphicData uri="http://schemas.openxmlformats.org/presentationml/2006/ole">
            <mc:AlternateContent xmlns:mc="http://schemas.openxmlformats.org/markup-compatibility/2006">
              <mc:Choice xmlns:v="urn:schemas-microsoft-com:vml" Requires="v">
                <p:oleObj spid="_x0000_s71685" r:id="rId3" imgW="3452816" imgH="956782" progId="Visio.Drawing.4">
                  <p:embed/>
                </p:oleObj>
              </mc:Choice>
              <mc:Fallback>
                <p:oleObj r:id="rId3" imgW="3452816" imgH="956782" progId="Visio.Drawing.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91440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1126022" y="470703"/>
            <a:ext cx="6684962" cy="730250"/>
          </a:xfrm>
        </p:spPr>
        <p:txBody>
          <a:bodyPr/>
          <a:lstStyle/>
          <a:p>
            <a:pPr eaLnBrk="1" hangingPunct="1"/>
            <a:r>
              <a:rPr lang="en-US" altLang="zh-CN" dirty="0" smtClean="0"/>
              <a:t>ATM</a:t>
            </a:r>
            <a:r>
              <a:rPr lang="zh-CN" altLang="en-US" dirty="0" smtClean="0"/>
              <a:t>的特点</a:t>
            </a:r>
          </a:p>
        </p:txBody>
      </p:sp>
      <p:sp>
        <p:nvSpPr>
          <p:cNvPr id="9219" name="内容占位符 2"/>
          <p:cNvSpPr>
            <a:spLocks noGrp="1"/>
          </p:cNvSpPr>
          <p:nvPr>
            <p:ph idx="1"/>
          </p:nvPr>
        </p:nvSpPr>
        <p:spPr>
          <a:xfrm>
            <a:off x="635000" y="1344613"/>
            <a:ext cx="8113713" cy="2833687"/>
          </a:xfrm>
        </p:spPr>
        <p:txBody>
          <a:bodyPr/>
          <a:lstStyle/>
          <a:p>
            <a:pPr eaLnBrk="1" hangingPunct="1"/>
            <a:r>
              <a:rPr lang="en-US" altLang="zh-CN" sz="2800" dirty="0" smtClean="0"/>
              <a:t>ATM</a:t>
            </a:r>
            <a:r>
              <a:rPr lang="zh-CN" altLang="en-US" sz="2800" dirty="0" smtClean="0"/>
              <a:t>集合了传统电路交换和分组交换的优点，是一种快速分组交换，有三个突出特点</a:t>
            </a:r>
          </a:p>
          <a:p>
            <a:pPr lvl="1" eaLnBrk="1" hangingPunct="1"/>
            <a:r>
              <a:rPr lang="zh-CN" altLang="en-US" sz="2400" dirty="0" smtClean="0"/>
              <a:t>分组长度固定</a:t>
            </a:r>
          </a:p>
          <a:p>
            <a:pPr lvl="1" eaLnBrk="1" hangingPunct="1"/>
            <a:r>
              <a:rPr lang="zh-CN" altLang="en-US" sz="2400" dirty="0" smtClean="0"/>
              <a:t>面向连接 </a:t>
            </a:r>
          </a:p>
          <a:p>
            <a:pPr lvl="1" eaLnBrk="1" hangingPunct="1"/>
            <a:r>
              <a:rPr lang="zh-CN" altLang="en-US" sz="2400" dirty="0" smtClean="0"/>
              <a:t>简化 </a:t>
            </a:r>
          </a:p>
          <a:p>
            <a:pPr eaLnBrk="1" hangingPunct="1"/>
            <a:endParaRPr lang="zh-CN" altLang="en-US" dirty="0" smtClean="0"/>
          </a:p>
        </p:txBody>
      </p:sp>
      <p:grpSp>
        <p:nvGrpSpPr>
          <p:cNvPr id="9220" name="Group 71"/>
          <p:cNvGrpSpPr>
            <a:grpSpLocks/>
          </p:cNvGrpSpPr>
          <p:nvPr/>
        </p:nvGrpSpPr>
        <p:grpSpPr bwMode="auto">
          <a:xfrm>
            <a:off x="1042988" y="4332288"/>
            <a:ext cx="6769100" cy="1905000"/>
            <a:chOff x="378" y="1523"/>
            <a:chExt cx="4861" cy="1615"/>
          </a:xfrm>
        </p:grpSpPr>
        <p:pic>
          <p:nvPicPr>
            <p:cNvPr id="9221" name="Picture 72" descr="语音网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 y="1523"/>
              <a:ext cx="63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3" descr="摄像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2115"/>
              <a:ext cx="56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4" descr="通用交换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 y="2704"/>
              <a:ext cx="56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75"/>
            <p:cNvSpPr>
              <a:spLocks noChangeArrowheads="1"/>
            </p:cNvSpPr>
            <p:nvPr/>
          </p:nvSpPr>
          <p:spPr bwMode="auto">
            <a:xfrm>
              <a:off x="2744" y="1525"/>
              <a:ext cx="318" cy="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25" name="Line 76"/>
            <p:cNvSpPr>
              <a:spLocks noChangeShapeType="1"/>
            </p:cNvSpPr>
            <p:nvPr/>
          </p:nvSpPr>
          <p:spPr bwMode="auto">
            <a:xfrm>
              <a:off x="2744" y="1525"/>
              <a:ext cx="31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6" name="Line 77"/>
            <p:cNvSpPr>
              <a:spLocks noChangeShapeType="1"/>
            </p:cNvSpPr>
            <p:nvPr/>
          </p:nvSpPr>
          <p:spPr bwMode="auto">
            <a:xfrm>
              <a:off x="2744" y="3067"/>
              <a:ext cx="31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7" name="Line 78"/>
            <p:cNvSpPr>
              <a:spLocks noChangeShapeType="1"/>
            </p:cNvSpPr>
            <p:nvPr/>
          </p:nvSpPr>
          <p:spPr bwMode="auto">
            <a:xfrm>
              <a:off x="2744" y="1525"/>
              <a:ext cx="0" cy="154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8" name="Line 79"/>
            <p:cNvSpPr>
              <a:spLocks noChangeShapeType="1"/>
            </p:cNvSpPr>
            <p:nvPr/>
          </p:nvSpPr>
          <p:spPr bwMode="auto">
            <a:xfrm>
              <a:off x="3062" y="1525"/>
              <a:ext cx="0" cy="154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9" name="AutoShape 80"/>
            <p:cNvSpPr>
              <a:spLocks noChangeArrowheads="1"/>
            </p:cNvSpPr>
            <p:nvPr/>
          </p:nvSpPr>
          <p:spPr bwMode="auto">
            <a:xfrm>
              <a:off x="2381" y="1582"/>
              <a:ext cx="317" cy="306"/>
            </a:xfrm>
            <a:prstGeom prst="rightArrow">
              <a:avLst>
                <a:gd name="adj1" fmla="val 50000"/>
                <a:gd name="adj2" fmla="val 2589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endParaRPr lang="zh-CN" altLang="en-US" sz="1800">
                <a:latin typeface="Century Gothic" panose="020B0502020202020204" pitchFamily="34" charset="0"/>
              </a:endParaRPr>
            </a:p>
          </p:txBody>
        </p:sp>
        <p:sp>
          <p:nvSpPr>
            <p:cNvPr id="22542" name="Rectangle 81"/>
            <p:cNvSpPr>
              <a:spLocks noChangeArrowheads="1"/>
            </p:cNvSpPr>
            <p:nvPr/>
          </p:nvSpPr>
          <p:spPr bwMode="auto">
            <a:xfrm>
              <a:off x="1746" y="1662"/>
              <a:ext cx="635" cy="144"/>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ct val="20000"/>
                </a:spcBef>
                <a:buClr>
                  <a:schemeClr val="accent2"/>
                </a:buClr>
                <a:buSzPct val="70000"/>
                <a:buFont typeface="Wingdings" panose="05000000000000000000" pitchFamily="2" charset="2"/>
                <a:buNone/>
                <a:defRPr/>
              </a:pPr>
              <a:endParaRPr lang="zh-CN" altLang="zh-CN" sz="450" smtClean="0">
                <a:solidFill>
                  <a:schemeClr val="tx1"/>
                </a:solidFill>
                <a:latin typeface="Arial" panose="020B0604020202020204" pitchFamily="34" charset="0"/>
              </a:endParaRPr>
            </a:p>
          </p:txBody>
        </p:sp>
        <p:sp>
          <p:nvSpPr>
            <p:cNvPr id="9231" name="Line 82"/>
            <p:cNvSpPr>
              <a:spLocks noChangeShapeType="1"/>
            </p:cNvSpPr>
            <p:nvPr/>
          </p:nvSpPr>
          <p:spPr bwMode="auto">
            <a:xfrm>
              <a:off x="1746" y="1661"/>
              <a:ext cx="63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2" name="Line 83"/>
            <p:cNvSpPr>
              <a:spLocks noChangeShapeType="1"/>
            </p:cNvSpPr>
            <p:nvPr/>
          </p:nvSpPr>
          <p:spPr bwMode="auto">
            <a:xfrm>
              <a:off x="1746" y="1804"/>
              <a:ext cx="63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3" name="Line 84"/>
            <p:cNvSpPr>
              <a:spLocks noChangeShapeType="1"/>
            </p:cNvSpPr>
            <p:nvPr/>
          </p:nvSpPr>
          <p:spPr bwMode="auto">
            <a:xfrm>
              <a:off x="1746" y="1661"/>
              <a:ext cx="0" cy="1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4" name="Line 85"/>
            <p:cNvSpPr>
              <a:spLocks noChangeShapeType="1"/>
            </p:cNvSpPr>
            <p:nvPr/>
          </p:nvSpPr>
          <p:spPr bwMode="auto">
            <a:xfrm>
              <a:off x="2381" y="1661"/>
              <a:ext cx="0" cy="1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5" name="AutoShape 86"/>
            <p:cNvSpPr>
              <a:spLocks noChangeArrowheads="1"/>
            </p:cNvSpPr>
            <p:nvPr/>
          </p:nvSpPr>
          <p:spPr bwMode="auto">
            <a:xfrm>
              <a:off x="2381" y="2172"/>
              <a:ext cx="317" cy="306"/>
            </a:xfrm>
            <a:prstGeom prst="rightArrow">
              <a:avLst>
                <a:gd name="adj1" fmla="val 50000"/>
                <a:gd name="adj2" fmla="val 2589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endParaRPr lang="zh-CN" altLang="en-US" sz="1800">
                <a:latin typeface="Century Gothic" panose="020B0502020202020204" pitchFamily="34" charset="0"/>
              </a:endParaRPr>
            </a:p>
          </p:txBody>
        </p:sp>
        <p:sp>
          <p:nvSpPr>
            <p:cNvPr id="22548" name="Rectangle 87"/>
            <p:cNvSpPr>
              <a:spLocks noChangeArrowheads="1"/>
            </p:cNvSpPr>
            <p:nvPr/>
          </p:nvSpPr>
          <p:spPr bwMode="auto">
            <a:xfrm>
              <a:off x="1746" y="2251"/>
              <a:ext cx="635" cy="143"/>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ct val="20000"/>
                </a:spcBef>
                <a:buClr>
                  <a:schemeClr val="accent2"/>
                </a:buClr>
                <a:buSzPct val="70000"/>
                <a:buFont typeface="Wingdings" panose="05000000000000000000" pitchFamily="2" charset="2"/>
                <a:buNone/>
                <a:defRPr/>
              </a:pPr>
              <a:endParaRPr lang="zh-CN" altLang="zh-CN" sz="450" smtClean="0">
                <a:solidFill>
                  <a:schemeClr val="tx1"/>
                </a:solidFill>
                <a:latin typeface="Arial" panose="020B0604020202020204" pitchFamily="34" charset="0"/>
              </a:endParaRPr>
            </a:p>
          </p:txBody>
        </p:sp>
        <p:sp>
          <p:nvSpPr>
            <p:cNvPr id="9237" name="Line 88"/>
            <p:cNvSpPr>
              <a:spLocks noChangeShapeType="1"/>
            </p:cNvSpPr>
            <p:nvPr/>
          </p:nvSpPr>
          <p:spPr bwMode="auto">
            <a:xfrm>
              <a:off x="1746" y="2251"/>
              <a:ext cx="63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8" name="Line 89"/>
            <p:cNvSpPr>
              <a:spLocks noChangeShapeType="1"/>
            </p:cNvSpPr>
            <p:nvPr/>
          </p:nvSpPr>
          <p:spPr bwMode="auto">
            <a:xfrm>
              <a:off x="1746" y="2394"/>
              <a:ext cx="63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9" name="Line 90"/>
            <p:cNvSpPr>
              <a:spLocks noChangeShapeType="1"/>
            </p:cNvSpPr>
            <p:nvPr/>
          </p:nvSpPr>
          <p:spPr bwMode="auto">
            <a:xfrm>
              <a:off x="1746" y="2251"/>
              <a:ext cx="0" cy="1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0" name="Line 91"/>
            <p:cNvSpPr>
              <a:spLocks noChangeShapeType="1"/>
            </p:cNvSpPr>
            <p:nvPr/>
          </p:nvSpPr>
          <p:spPr bwMode="auto">
            <a:xfrm>
              <a:off x="2381" y="2251"/>
              <a:ext cx="0" cy="1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1" name="AutoShape 92"/>
            <p:cNvSpPr>
              <a:spLocks noChangeArrowheads="1"/>
            </p:cNvSpPr>
            <p:nvPr/>
          </p:nvSpPr>
          <p:spPr bwMode="auto">
            <a:xfrm>
              <a:off x="2381" y="2761"/>
              <a:ext cx="317" cy="306"/>
            </a:xfrm>
            <a:prstGeom prst="rightArrow">
              <a:avLst>
                <a:gd name="adj1" fmla="val 50000"/>
                <a:gd name="adj2" fmla="val 2589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endParaRPr lang="zh-CN" altLang="en-US" sz="1800">
                <a:latin typeface="Century Gothic" panose="020B0502020202020204" pitchFamily="34" charset="0"/>
              </a:endParaRPr>
            </a:p>
          </p:txBody>
        </p:sp>
        <p:sp>
          <p:nvSpPr>
            <p:cNvPr id="22554" name="Rectangle 93"/>
            <p:cNvSpPr>
              <a:spLocks noChangeArrowheads="1"/>
            </p:cNvSpPr>
            <p:nvPr/>
          </p:nvSpPr>
          <p:spPr bwMode="auto">
            <a:xfrm>
              <a:off x="1746" y="2841"/>
              <a:ext cx="635" cy="144"/>
            </a:xfrm>
            <a:prstGeom prst="rect">
              <a:avLst/>
            </a:prstGeom>
            <a:solidFill>
              <a:srgbClr val="E6E5B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ct val="20000"/>
                </a:spcBef>
                <a:buClr>
                  <a:schemeClr val="accent2"/>
                </a:buClr>
                <a:buSzPct val="70000"/>
                <a:buFont typeface="Wingdings" panose="05000000000000000000" pitchFamily="2" charset="2"/>
                <a:buNone/>
                <a:defRPr/>
              </a:pPr>
              <a:endParaRPr lang="zh-CN" altLang="zh-CN" sz="450" smtClean="0">
                <a:solidFill>
                  <a:schemeClr val="tx1"/>
                </a:solidFill>
                <a:latin typeface="Arial" panose="020B0604020202020204" pitchFamily="34" charset="0"/>
              </a:endParaRPr>
            </a:p>
          </p:txBody>
        </p:sp>
        <p:sp>
          <p:nvSpPr>
            <p:cNvPr id="9243" name="Line 94"/>
            <p:cNvSpPr>
              <a:spLocks noChangeShapeType="1"/>
            </p:cNvSpPr>
            <p:nvPr/>
          </p:nvSpPr>
          <p:spPr bwMode="auto">
            <a:xfrm>
              <a:off x="1746" y="2840"/>
              <a:ext cx="63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4" name="Line 95"/>
            <p:cNvSpPr>
              <a:spLocks noChangeShapeType="1"/>
            </p:cNvSpPr>
            <p:nvPr/>
          </p:nvSpPr>
          <p:spPr bwMode="auto">
            <a:xfrm>
              <a:off x="1746" y="2983"/>
              <a:ext cx="63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5" name="Line 96"/>
            <p:cNvSpPr>
              <a:spLocks noChangeShapeType="1"/>
            </p:cNvSpPr>
            <p:nvPr/>
          </p:nvSpPr>
          <p:spPr bwMode="auto">
            <a:xfrm>
              <a:off x="1746" y="2840"/>
              <a:ext cx="0" cy="1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6" name="Line 97"/>
            <p:cNvSpPr>
              <a:spLocks noChangeShapeType="1"/>
            </p:cNvSpPr>
            <p:nvPr/>
          </p:nvSpPr>
          <p:spPr bwMode="auto">
            <a:xfrm>
              <a:off x="2381" y="2840"/>
              <a:ext cx="0" cy="1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7" name="Rectangle 98"/>
            <p:cNvSpPr>
              <a:spLocks noChangeArrowheads="1"/>
            </p:cNvSpPr>
            <p:nvPr/>
          </p:nvSpPr>
          <p:spPr bwMode="auto">
            <a:xfrm>
              <a:off x="5051" y="2115"/>
              <a:ext cx="188" cy="418"/>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48" name="Rectangle 99"/>
            <p:cNvSpPr>
              <a:spLocks noChangeArrowheads="1"/>
            </p:cNvSpPr>
            <p:nvPr/>
          </p:nvSpPr>
          <p:spPr bwMode="auto">
            <a:xfrm>
              <a:off x="4829" y="2115"/>
              <a:ext cx="222" cy="418"/>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49" name="Rectangle 100"/>
            <p:cNvSpPr>
              <a:spLocks noChangeArrowheads="1"/>
            </p:cNvSpPr>
            <p:nvPr/>
          </p:nvSpPr>
          <p:spPr bwMode="auto">
            <a:xfrm>
              <a:off x="4609" y="2115"/>
              <a:ext cx="220" cy="418"/>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50" name="Rectangle 101"/>
            <p:cNvSpPr>
              <a:spLocks noChangeArrowheads="1"/>
            </p:cNvSpPr>
            <p:nvPr/>
          </p:nvSpPr>
          <p:spPr bwMode="auto">
            <a:xfrm>
              <a:off x="4387" y="2115"/>
              <a:ext cx="222" cy="418"/>
            </a:xfrm>
            <a:prstGeom prst="rect">
              <a:avLst/>
            </a:prstGeom>
            <a:solidFill>
              <a:srgbClr val="E6E5B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51" name="Rectangle 102"/>
            <p:cNvSpPr>
              <a:spLocks noChangeArrowheads="1"/>
            </p:cNvSpPr>
            <p:nvPr/>
          </p:nvSpPr>
          <p:spPr bwMode="auto">
            <a:xfrm>
              <a:off x="4166" y="2115"/>
              <a:ext cx="221" cy="418"/>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52" name="Rectangle 103"/>
            <p:cNvSpPr>
              <a:spLocks noChangeArrowheads="1"/>
            </p:cNvSpPr>
            <p:nvPr/>
          </p:nvSpPr>
          <p:spPr bwMode="auto">
            <a:xfrm>
              <a:off x="3945" y="2115"/>
              <a:ext cx="221" cy="418"/>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53" name="Rectangle 104"/>
            <p:cNvSpPr>
              <a:spLocks noChangeArrowheads="1"/>
            </p:cNvSpPr>
            <p:nvPr/>
          </p:nvSpPr>
          <p:spPr bwMode="auto">
            <a:xfrm>
              <a:off x="3724" y="2115"/>
              <a:ext cx="221" cy="418"/>
            </a:xfrm>
            <a:prstGeom prst="rect">
              <a:avLst/>
            </a:prstGeom>
            <a:solidFill>
              <a:srgbClr val="E6E5B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54" name="Rectangle 105"/>
            <p:cNvSpPr>
              <a:spLocks noChangeArrowheads="1"/>
            </p:cNvSpPr>
            <p:nvPr/>
          </p:nvSpPr>
          <p:spPr bwMode="auto">
            <a:xfrm>
              <a:off x="3504" y="2115"/>
              <a:ext cx="220" cy="418"/>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9255" name="Rectangle 106"/>
            <p:cNvSpPr>
              <a:spLocks noChangeArrowheads="1"/>
            </p:cNvSpPr>
            <p:nvPr/>
          </p:nvSpPr>
          <p:spPr bwMode="auto">
            <a:xfrm>
              <a:off x="3282" y="2115"/>
              <a:ext cx="222" cy="418"/>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chemeClr val="accent2"/>
                </a:buClr>
                <a:buSzPct val="70000"/>
                <a:buFont typeface="Wingdings" panose="05000000000000000000" pitchFamily="2" charset="2"/>
                <a:buNone/>
              </a:pPr>
              <a:endParaRPr lang="zh-CN" altLang="zh-CN" sz="1800">
                <a:latin typeface="Arial" panose="020B0604020202020204" pitchFamily="34" charset="0"/>
              </a:endParaRPr>
            </a:p>
          </p:txBody>
        </p:sp>
        <p:sp>
          <p:nvSpPr>
            <p:cNvPr id="22568" name="Rectangle 107"/>
            <p:cNvSpPr>
              <a:spLocks noChangeArrowheads="1"/>
            </p:cNvSpPr>
            <p:nvPr/>
          </p:nvSpPr>
          <p:spPr bwMode="auto">
            <a:xfrm>
              <a:off x="3060" y="2115"/>
              <a:ext cx="220" cy="417"/>
            </a:xfrm>
            <a:prstGeom prst="rect">
              <a:avLst/>
            </a:prstGeom>
            <a:solidFill>
              <a:srgbClr val="E6E5B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ct val="20000"/>
                </a:spcBef>
                <a:buClr>
                  <a:schemeClr val="accent2"/>
                </a:buClr>
                <a:buSzPct val="70000"/>
                <a:buFont typeface="Wingdings" panose="05000000000000000000" pitchFamily="2" charset="2"/>
                <a:buNone/>
                <a:defRPr/>
              </a:pPr>
              <a:endParaRPr lang="zh-CN" altLang="zh-CN" sz="450" smtClean="0">
                <a:solidFill>
                  <a:schemeClr val="tx1"/>
                </a:solidFill>
                <a:latin typeface="Arial" panose="020B0604020202020204" pitchFamily="34" charset="0"/>
              </a:endParaRPr>
            </a:p>
          </p:txBody>
        </p:sp>
        <p:sp>
          <p:nvSpPr>
            <p:cNvPr id="9257" name="Line 108"/>
            <p:cNvSpPr>
              <a:spLocks noChangeShapeType="1"/>
            </p:cNvSpPr>
            <p:nvPr/>
          </p:nvSpPr>
          <p:spPr bwMode="auto">
            <a:xfrm>
              <a:off x="3061" y="2115"/>
              <a:ext cx="217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8" name="Line 109"/>
            <p:cNvSpPr>
              <a:spLocks noChangeShapeType="1"/>
            </p:cNvSpPr>
            <p:nvPr/>
          </p:nvSpPr>
          <p:spPr bwMode="auto">
            <a:xfrm>
              <a:off x="3061" y="2533"/>
              <a:ext cx="217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9" name="Line 110"/>
            <p:cNvSpPr>
              <a:spLocks noChangeShapeType="1"/>
            </p:cNvSpPr>
            <p:nvPr/>
          </p:nvSpPr>
          <p:spPr bwMode="auto">
            <a:xfrm>
              <a:off x="3061" y="2115"/>
              <a:ext cx="0" cy="4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0" name="Line 111"/>
            <p:cNvSpPr>
              <a:spLocks noChangeShapeType="1"/>
            </p:cNvSpPr>
            <p:nvPr/>
          </p:nvSpPr>
          <p:spPr bwMode="auto">
            <a:xfrm>
              <a:off x="3282"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1" name="Line 112"/>
            <p:cNvSpPr>
              <a:spLocks noChangeShapeType="1"/>
            </p:cNvSpPr>
            <p:nvPr/>
          </p:nvSpPr>
          <p:spPr bwMode="auto">
            <a:xfrm>
              <a:off x="3504"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2" name="Line 113"/>
            <p:cNvSpPr>
              <a:spLocks noChangeShapeType="1"/>
            </p:cNvSpPr>
            <p:nvPr/>
          </p:nvSpPr>
          <p:spPr bwMode="auto">
            <a:xfrm>
              <a:off x="3724"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3" name="Line 114"/>
            <p:cNvSpPr>
              <a:spLocks noChangeShapeType="1"/>
            </p:cNvSpPr>
            <p:nvPr/>
          </p:nvSpPr>
          <p:spPr bwMode="auto">
            <a:xfrm>
              <a:off x="3945"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4" name="Line 115"/>
            <p:cNvSpPr>
              <a:spLocks noChangeShapeType="1"/>
            </p:cNvSpPr>
            <p:nvPr/>
          </p:nvSpPr>
          <p:spPr bwMode="auto">
            <a:xfrm>
              <a:off x="4166"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5" name="Line 116"/>
            <p:cNvSpPr>
              <a:spLocks noChangeShapeType="1"/>
            </p:cNvSpPr>
            <p:nvPr/>
          </p:nvSpPr>
          <p:spPr bwMode="auto">
            <a:xfrm>
              <a:off x="4387"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6" name="Line 117"/>
            <p:cNvSpPr>
              <a:spLocks noChangeShapeType="1"/>
            </p:cNvSpPr>
            <p:nvPr/>
          </p:nvSpPr>
          <p:spPr bwMode="auto">
            <a:xfrm>
              <a:off x="4609"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7" name="Line 118"/>
            <p:cNvSpPr>
              <a:spLocks noChangeShapeType="1"/>
            </p:cNvSpPr>
            <p:nvPr/>
          </p:nvSpPr>
          <p:spPr bwMode="auto">
            <a:xfrm>
              <a:off x="4829"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8" name="Line 119"/>
            <p:cNvSpPr>
              <a:spLocks noChangeShapeType="1"/>
            </p:cNvSpPr>
            <p:nvPr/>
          </p:nvSpPr>
          <p:spPr bwMode="auto">
            <a:xfrm>
              <a:off x="5051" y="2115"/>
              <a:ext cx="0" cy="4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9" name="Line 120"/>
            <p:cNvSpPr>
              <a:spLocks noChangeShapeType="1"/>
            </p:cNvSpPr>
            <p:nvPr/>
          </p:nvSpPr>
          <p:spPr bwMode="auto">
            <a:xfrm>
              <a:off x="5239" y="2115"/>
              <a:ext cx="0" cy="4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0" name="Text Box 121"/>
            <p:cNvSpPr txBox="1">
              <a:spLocks noChangeArrowheads="1"/>
            </p:cNvSpPr>
            <p:nvPr/>
          </p:nvSpPr>
          <p:spPr bwMode="auto">
            <a:xfrm>
              <a:off x="3740" y="2662"/>
              <a:ext cx="69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zh-CN" altLang="en-US" sz="1800">
                  <a:latin typeface="Arial" panose="020B0604020202020204" pitchFamily="34" charset="0"/>
                </a:rPr>
                <a:t>信元</a:t>
              </a:r>
            </a:p>
          </p:txBody>
        </p:sp>
        <p:sp>
          <p:nvSpPr>
            <p:cNvPr id="9271" name="Text Box 122"/>
            <p:cNvSpPr txBox="1">
              <a:spLocks noChangeArrowheads="1"/>
            </p:cNvSpPr>
            <p:nvPr/>
          </p:nvSpPr>
          <p:spPr bwMode="auto">
            <a:xfrm>
              <a:off x="378" y="2750"/>
              <a:ext cx="69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zh-CN" altLang="en-US" sz="1800">
                  <a:latin typeface="Arial" panose="020B0604020202020204" pitchFamily="34" charset="0"/>
                </a:rPr>
                <a:t>数据</a:t>
              </a:r>
            </a:p>
          </p:txBody>
        </p:sp>
        <p:sp>
          <p:nvSpPr>
            <p:cNvPr id="9272" name="Text Box 123"/>
            <p:cNvSpPr txBox="1">
              <a:spLocks noChangeArrowheads="1"/>
            </p:cNvSpPr>
            <p:nvPr/>
          </p:nvSpPr>
          <p:spPr bwMode="auto">
            <a:xfrm>
              <a:off x="378" y="2201"/>
              <a:ext cx="69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zh-CN" altLang="en-US" sz="1800">
                  <a:latin typeface="Arial" panose="020B0604020202020204" pitchFamily="34" charset="0"/>
                </a:rPr>
                <a:t>视频</a:t>
              </a:r>
            </a:p>
          </p:txBody>
        </p:sp>
        <p:sp>
          <p:nvSpPr>
            <p:cNvPr id="9273" name="Text Box 124"/>
            <p:cNvSpPr txBox="1">
              <a:spLocks noChangeArrowheads="1"/>
            </p:cNvSpPr>
            <p:nvPr/>
          </p:nvSpPr>
          <p:spPr bwMode="auto">
            <a:xfrm>
              <a:off x="379" y="1615"/>
              <a:ext cx="69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pPr>
              <a:r>
                <a:rPr lang="zh-CN" altLang="en-US" sz="1800">
                  <a:latin typeface="Arial" panose="020B0604020202020204" pitchFamily="34" charset="0"/>
                </a:rPr>
                <a:t>语音</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04800" y="685800"/>
            <a:ext cx="8610600" cy="58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800100" indent="-34290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8000"/>
              </a:lnSpc>
              <a:spcBef>
                <a:spcPct val="50000"/>
              </a:spcBef>
            </a:pPr>
            <a:r>
              <a:rPr lang="en-US" altLang="zh-CN"/>
              <a:t>     </a:t>
            </a:r>
          </a:p>
          <a:p>
            <a:pPr eaLnBrk="1" hangingPunct="1">
              <a:lnSpc>
                <a:spcPct val="138000"/>
              </a:lnSpc>
              <a:spcBef>
                <a:spcPct val="50000"/>
              </a:spcBef>
            </a:pPr>
            <a:r>
              <a:rPr lang="en-US" altLang="zh-CN"/>
              <a:t>  </a:t>
            </a:r>
            <a:r>
              <a:rPr lang="zh-CN" altLang="en-US"/>
              <a:t>未来网络的发展是用统一的网络实现宽带多媒体通信。</a:t>
            </a:r>
            <a:r>
              <a:rPr lang="en-US" altLang="zh-CN"/>
              <a:t>ATM</a:t>
            </a:r>
            <a:r>
              <a:rPr lang="zh-CN" altLang="en-US"/>
              <a:t>是实现这一目标的主要技术之一。</a:t>
            </a:r>
            <a:r>
              <a:rPr lang="en-US" altLang="zh-CN"/>
              <a:t>ATM</a:t>
            </a:r>
            <a:r>
              <a:rPr lang="zh-CN" altLang="en-US"/>
              <a:t>的主要贡献表现在：</a:t>
            </a:r>
          </a:p>
          <a:p>
            <a:pPr eaLnBrk="1" hangingPunct="1">
              <a:lnSpc>
                <a:spcPct val="138000"/>
              </a:lnSpc>
              <a:spcBef>
                <a:spcPct val="50000"/>
              </a:spcBef>
            </a:pPr>
            <a:r>
              <a:rPr lang="zh-CN" altLang="en-US"/>
              <a:t>        </a:t>
            </a:r>
            <a:r>
              <a:rPr lang="en-US" altLang="zh-CN"/>
              <a:t>(1)  ATM</a:t>
            </a:r>
            <a:r>
              <a:rPr lang="zh-CN" altLang="en-US"/>
              <a:t>技术确保</a:t>
            </a:r>
            <a:r>
              <a:rPr lang="en-US" altLang="zh-CN"/>
              <a:t>QoS</a:t>
            </a:r>
            <a:r>
              <a:rPr lang="zh-CN" altLang="en-US"/>
              <a:t>。</a:t>
            </a:r>
            <a:endParaRPr lang="en-US" altLang="zh-CN"/>
          </a:p>
          <a:p>
            <a:pPr lvl="1" eaLnBrk="1" hangingPunct="1">
              <a:lnSpc>
                <a:spcPct val="138000"/>
              </a:lnSpc>
              <a:spcBef>
                <a:spcPct val="50000"/>
              </a:spcBef>
              <a:buFont typeface="Arial" panose="020B0604020202020204" pitchFamily="34" charset="0"/>
              <a:buChar char="•"/>
            </a:pPr>
            <a:r>
              <a:rPr lang="zh-CN" altLang="en-US" sz="2400"/>
              <a:t>在</a:t>
            </a:r>
            <a:r>
              <a:rPr lang="en-US" altLang="zh-CN" sz="2400"/>
              <a:t>ATM</a:t>
            </a:r>
            <a:r>
              <a:rPr lang="zh-CN" altLang="en-US" sz="2400"/>
              <a:t>网络边缘，定义</a:t>
            </a:r>
            <a:r>
              <a:rPr lang="en-US" altLang="zh-CN" sz="2400"/>
              <a:t>AAL</a:t>
            </a:r>
            <a:r>
              <a:rPr lang="zh-CN" altLang="en-US" sz="2400"/>
              <a:t>层</a:t>
            </a:r>
            <a:r>
              <a:rPr lang="en-US" altLang="zh-CN" sz="2400"/>
              <a:t>, </a:t>
            </a:r>
            <a:r>
              <a:rPr lang="zh-CN" altLang="en-US" sz="2400"/>
              <a:t>以满足不同业务对</a:t>
            </a:r>
            <a:r>
              <a:rPr lang="en-US" altLang="zh-CN" sz="2400"/>
              <a:t>QoS</a:t>
            </a:r>
            <a:r>
              <a:rPr lang="zh-CN" altLang="en-US" sz="2400"/>
              <a:t>的特殊要求，包括对传输时延、抖动、信元丢失的处理；</a:t>
            </a:r>
            <a:endParaRPr lang="en-US" altLang="zh-CN" sz="2400"/>
          </a:p>
          <a:p>
            <a:pPr lvl="1" eaLnBrk="1" hangingPunct="1">
              <a:lnSpc>
                <a:spcPct val="138000"/>
              </a:lnSpc>
              <a:spcBef>
                <a:spcPct val="50000"/>
              </a:spcBef>
              <a:buFont typeface="Arial" panose="020B0604020202020204" pitchFamily="34" charset="0"/>
              <a:buChar char="•"/>
            </a:pPr>
            <a:r>
              <a:rPr lang="zh-CN" altLang="en-US" sz="2400"/>
              <a:t>在</a:t>
            </a:r>
            <a:r>
              <a:rPr lang="en-US" altLang="zh-CN" sz="2400"/>
              <a:t>ATM</a:t>
            </a:r>
            <a:r>
              <a:rPr lang="zh-CN" altLang="en-US" sz="2400"/>
              <a:t>网络内，对业务进行了分类，按类分配带宽资源</a:t>
            </a:r>
            <a:r>
              <a:rPr lang="en-US" altLang="zh-CN" sz="2400"/>
              <a:t>, </a:t>
            </a:r>
            <a:r>
              <a:rPr lang="zh-CN" altLang="en-US" sz="2400"/>
              <a:t>并通过流量管理和控制机制为每一个用户定义更细的</a:t>
            </a:r>
            <a:r>
              <a:rPr lang="en-US" altLang="zh-CN" sz="2400"/>
              <a:t>QoS</a:t>
            </a:r>
            <a:r>
              <a:rPr lang="zh-CN" altLang="en-US" sz="2400"/>
              <a:t>。包括连接管理控制、呼叫接纳控制、用法参数控制、信元优先级处理和拥塞控制等。</a:t>
            </a:r>
          </a:p>
        </p:txBody>
      </p:sp>
      <p:sp>
        <p:nvSpPr>
          <p:cNvPr id="2" name="标题 1"/>
          <p:cNvSpPr>
            <a:spLocks noGrp="1"/>
          </p:cNvSpPr>
          <p:nvPr>
            <p:ph type="title"/>
          </p:nvPr>
        </p:nvSpPr>
        <p:spPr>
          <a:xfrm>
            <a:off x="611188" y="476250"/>
            <a:ext cx="7772400" cy="1143000"/>
          </a:xfrm>
        </p:spPr>
        <p:txBody>
          <a:bodyPr/>
          <a:lstStyle/>
          <a:p>
            <a:pPr algn="l" eaLnBrk="1" hangingPunct="1">
              <a:defRPr/>
            </a:pPr>
            <a:r>
              <a:rPr lang="en-US" altLang="zh-CN" dirty="0" smtClean="0">
                <a:solidFill>
                  <a:schemeClr val="accent2">
                    <a:lumMod val="75000"/>
                  </a:schemeClr>
                </a:solidFill>
              </a:rPr>
              <a:t>ATM</a:t>
            </a:r>
            <a:r>
              <a:rPr lang="zh-CN" altLang="en-US" dirty="0" smtClean="0">
                <a:solidFill>
                  <a:schemeClr val="accent2">
                    <a:lumMod val="75000"/>
                  </a:schemeClr>
                </a:solidFill>
              </a:rPr>
              <a:t>的优缺点与发展</a:t>
            </a:r>
          </a:p>
        </p:txBody>
      </p:sp>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768350"/>
            <a:ext cx="8686800" cy="543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800"/>
              <a:t>       (2) </a:t>
            </a:r>
            <a:r>
              <a:rPr lang="zh-CN" altLang="en-US" sz="2800"/>
              <a:t>信元头中包含</a:t>
            </a:r>
            <a:r>
              <a:rPr lang="en-US" altLang="zh-CN" sz="2800"/>
              <a:t>VCI</a:t>
            </a:r>
            <a:r>
              <a:rPr lang="zh-CN" altLang="en-US" sz="2800"/>
              <a:t>和</a:t>
            </a:r>
            <a:r>
              <a:rPr lang="en-US" altLang="zh-CN" sz="2800"/>
              <a:t>VPI</a:t>
            </a:r>
            <a:r>
              <a:rPr lang="zh-CN" altLang="en-US" sz="2800"/>
              <a:t>，信元的两级交换和连接</a:t>
            </a:r>
            <a:r>
              <a:rPr lang="en-US" altLang="zh-CN" sz="2800"/>
              <a:t>(VPC/VCC)</a:t>
            </a:r>
            <a:r>
              <a:rPr lang="zh-CN" altLang="en-US" sz="2800"/>
              <a:t>思想</a:t>
            </a:r>
            <a:r>
              <a:rPr lang="en-US" altLang="zh-CN" sz="2800"/>
              <a:t>, </a:t>
            </a:r>
            <a:r>
              <a:rPr lang="zh-CN" altLang="en-US" sz="2800"/>
              <a:t>有利于简化网络结构、增强网络的服务能力，以及减少处理和连接建立的时间。即接入侧使用</a:t>
            </a:r>
            <a:r>
              <a:rPr lang="en-US" altLang="zh-CN" sz="2800"/>
              <a:t>VCI</a:t>
            </a:r>
            <a:r>
              <a:rPr lang="zh-CN" altLang="en-US" sz="2800"/>
              <a:t>标识精细的接入，而骨干网使用粗粒度的</a:t>
            </a:r>
            <a:r>
              <a:rPr lang="en-US" altLang="zh-CN" sz="2800"/>
              <a:t>VP</a:t>
            </a:r>
            <a:r>
              <a:rPr lang="zh-CN" altLang="en-US" sz="2800"/>
              <a:t>交换快速转发信息。</a:t>
            </a:r>
          </a:p>
          <a:p>
            <a:pPr eaLnBrk="1" hangingPunct="1">
              <a:lnSpc>
                <a:spcPct val="150000"/>
              </a:lnSpc>
              <a:spcBef>
                <a:spcPct val="50000"/>
              </a:spcBef>
            </a:pPr>
            <a:r>
              <a:rPr lang="zh-CN" altLang="en-US" sz="2800"/>
              <a:t>       </a:t>
            </a:r>
            <a:r>
              <a:rPr lang="en-US" altLang="zh-CN" sz="2800"/>
              <a:t>(3)  ATM</a:t>
            </a:r>
            <a:r>
              <a:rPr lang="zh-CN" altLang="en-US" sz="2800"/>
              <a:t>论坛定义的</a:t>
            </a:r>
            <a:r>
              <a:rPr lang="en-US" altLang="zh-CN" sz="2800"/>
              <a:t>PNNI</a:t>
            </a:r>
            <a:r>
              <a:rPr lang="zh-CN" altLang="en-US" sz="2800"/>
              <a:t>接口处的路由协议，可以根据网络拓扑结构自动更新路由表，为公用骨干网络路由的选择提供了借鉴。</a:t>
            </a:r>
          </a:p>
        </p:txBody>
      </p:sp>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28600" y="625475"/>
            <a:ext cx="87630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5000"/>
              </a:lnSpc>
              <a:spcBef>
                <a:spcPct val="50000"/>
              </a:spcBef>
            </a:pPr>
            <a:r>
              <a:rPr lang="en-US" altLang="zh-CN" sz="2800"/>
              <a:t>        ATM</a:t>
            </a:r>
            <a:r>
              <a:rPr lang="zh-CN" altLang="en-US" sz="2800"/>
              <a:t>主要问题：</a:t>
            </a:r>
            <a:endParaRPr lang="en-US" altLang="zh-CN" sz="2800"/>
          </a:p>
          <a:p>
            <a:pPr eaLnBrk="1" hangingPunct="1">
              <a:lnSpc>
                <a:spcPct val="135000"/>
              </a:lnSpc>
              <a:spcBef>
                <a:spcPct val="50000"/>
              </a:spcBef>
            </a:pPr>
            <a:r>
              <a:rPr lang="zh-CN" altLang="en-US"/>
              <a:t> （</a:t>
            </a:r>
            <a:r>
              <a:rPr lang="en-US" altLang="zh-CN"/>
              <a:t>1</a:t>
            </a:r>
            <a:r>
              <a:rPr lang="zh-CN" altLang="en-US"/>
              <a:t>）对大量低速率业务的支持尚不能令人满意，尤其是语音。    （</a:t>
            </a:r>
            <a:r>
              <a:rPr lang="en-US" altLang="zh-CN"/>
              <a:t>2</a:t>
            </a:r>
            <a:r>
              <a:rPr lang="zh-CN" altLang="en-US"/>
              <a:t>）</a:t>
            </a:r>
            <a:r>
              <a:rPr lang="en-US" altLang="zh-CN"/>
              <a:t>TCP/IP</a:t>
            </a:r>
            <a:r>
              <a:rPr lang="zh-CN" altLang="en-US"/>
              <a:t>业务在</a:t>
            </a:r>
            <a:r>
              <a:rPr lang="en-US" altLang="zh-CN"/>
              <a:t>PC</a:t>
            </a:r>
            <a:r>
              <a:rPr lang="zh-CN" altLang="en-US"/>
              <a:t>桌面已占主流，</a:t>
            </a:r>
            <a:r>
              <a:rPr lang="en-US" altLang="zh-CN"/>
              <a:t>53</a:t>
            </a:r>
            <a:r>
              <a:rPr lang="zh-CN" altLang="en-US"/>
              <a:t>字节长的信元用来承载平均长度在</a:t>
            </a:r>
            <a:r>
              <a:rPr lang="en-US" altLang="zh-CN"/>
              <a:t>1500</a:t>
            </a:r>
            <a:r>
              <a:rPr lang="zh-CN" altLang="en-US"/>
              <a:t>字节左右的</a:t>
            </a:r>
            <a:r>
              <a:rPr lang="en-US" altLang="zh-CN"/>
              <a:t>IP</a:t>
            </a:r>
            <a:r>
              <a:rPr lang="zh-CN" altLang="en-US"/>
              <a:t>分组，传输效率很低。</a:t>
            </a:r>
            <a:endParaRPr lang="en-US" altLang="zh-CN"/>
          </a:p>
          <a:p>
            <a:pPr eaLnBrk="1" hangingPunct="1">
              <a:lnSpc>
                <a:spcPct val="135000"/>
              </a:lnSpc>
              <a:spcBef>
                <a:spcPct val="50000"/>
              </a:spcBef>
            </a:pPr>
            <a:r>
              <a:rPr lang="zh-CN" altLang="en-US"/>
              <a:t>（</a:t>
            </a:r>
            <a:r>
              <a:rPr lang="en-US" altLang="zh-CN"/>
              <a:t>3</a:t>
            </a:r>
            <a:r>
              <a:rPr lang="zh-CN" altLang="en-US"/>
              <a:t>）</a:t>
            </a:r>
            <a:r>
              <a:rPr lang="en-US" altLang="zh-CN"/>
              <a:t>ATM</a:t>
            </a:r>
            <a:r>
              <a:rPr lang="zh-CN" altLang="en-US"/>
              <a:t>桌面应用缺少</a:t>
            </a:r>
            <a:r>
              <a:rPr lang="en-US" altLang="zh-CN"/>
              <a:t>ATM</a:t>
            </a:r>
            <a:r>
              <a:rPr lang="zh-CN" altLang="en-US"/>
              <a:t>终端系统的</a:t>
            </a:r>
            <a:r>
              <a:rPr lang="en-US" altLang="zh-CN"/>
              <a:t>API</a:t>
            </a:r>
            <a:r>
              <a:rPr lang="zh-CN" altLang="en-US"/>
              <a:t>，</a:t>
            </a:r>
            <a:r>
              <a:rPr lang="en-US" altLang="zh-CN"/>
              <a:t>ATM</a:t>
            </a:r>
            <a:r>
              <a:rPr lang="zh-CN" altLang="en-US"/>
              <a:t>网卡和业务费用较高。</a:t>
            </a:r>
            <a:endParaRPr lang="en-US" altLang="zh-CN"/>
          </a:p>
          <a:p>
            <a:pPr eaLnBrk="1" hangingPunct="1">
              <a:lnSpc>
                <a:spcPct val="135000"/>
              </a:lnSpc>
              <a:spcBef>
                <a:spcPct val="50000"/>
              </a:spcBef>
            </a:pPr>
            <a:r>
              <a:rPr lang="zh-CN" altLang="en-US"/>
              <a:t>（</a:t>
            </a:r>
            <a:r>
              <a:rPr lang="en-US" altLang="zh-CN"/>
              <a:t>4</a:t>
            </a:r>
            <a:r>
              <a:rPr lang="zh-CN" altLang="en-US"/>
              <a:t>）</a:t>
            </a:r>
            <a:r>
              <a:rPr lang="en-US" altLang="zh-CN"/>
              <a:t>ATM</a:t>
            </a:r>
            <a:r>
              <a:rPr lang="zh-CN" altLang="en-US"/>
              <a:t>与现有非</a:t>
            </a:r>
            <a:r>
              <a:rPr lang="en-US" altLang="zh-CN"/>
              <a:t>ATM</a:t>
            </a:r>
            <a:r>
              <a:rPr lang="zh-CN" altLang="en-US"/>
              <a:t>业务特性的一致性也存在问题。在因特网迅猛发展的形势下，组建纯</a:t>
            </a:r>
            <a:r>
              <a:rPr lang="en-US" altLang="zh-CN"/>
              <a:t>ATM</a:t>
            </a:r>
            <a:r>
              <a:rPr lang="zh-CN" altLang="en-US"/>
              <a:t>网络已不大可能。</a:t>
            </a:r>
          </a:p>
        </p:txBody>
      </p:sp>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4800" y="685800"/>
            <a:ext cx="86868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800"/>
              <a:t>         ATM</a:t>
            </a:r>
            <a:r>
              <a:rPr lang="zh-CN" altLang="en-US" sz="2800"/>
              <a:t>用途发展有两种趋势：</a:t>
            </a:r>
            <a:endParaRPr lang="en-US" altLang="zh-CN" sz="2800"/>
          </a:p>
          <a:p>
            <a:pPr eaLnBrk="1" hangingPunct="1">
              <a:lnSpc>
                <a:spcPct val="150000"/>
              </a:lnSpc>
              <a:spcBef>
                <a:spcPct val="50000"/>
              </a:spcBef>
            </a:pPr>
            <a:r>
              <a:rPr lang="zh-CN" altLang="en-US" sz="2800"/>
              <a:t>一是用</a:t>
            </a:r>
            <a:r>
              <a:rPr lang="en-US" altLang="zh-CN" sz="2800"/>
              <a:t>ATM</a:t>
            </a:r>
            <a:r>
              <a:rPr lang="zh-CN" altLang="en-US" sz="2800"/>
              <a:t>网作为骨于网，利用</a:t>
            </a:r>
            <a:r>
              <a:rPr lang="en-US" altLang="zh-CN" sz="2800"/>
              <a:t>ATM</a:t>
            </a:r>
            <a:r>
              <a:rPr lang="zh-CN" altLang="en-US" sz="2800"/>
              <a:t>高速、大容量的优势来承载</a:t>
            </a:r>
            <a:r>
              <a:rPr lang="en-US" altLang="zh-CN" sz="2800"/>
              <a:t>IP</a:t>
            </a:r>
            <a:r>
              <a:rPr lang="zh-CN" altLang="en-US" sz="2800"/>
              <a:t>业务流。</a:t>
            </a:r>
            <a:r>
              <a:rPr lang="en-US" altLang="zh-CN" sz="2800"/>
              <a:t>ATM</a:t>
            </a:r>
            <a:r>
              <a:rPr lang="zh-CN" altLang="en-US" sz="2800"/>
              <a:t>将根据需要向</a:t>
            </a:r>
            <a:r>
              <a:rPr lang="en-US" altLang="zh-CN" sz="2800"/>
              <a:t>MPLS</a:t>
            </a:r>
            <a:r>
              <a:rPr lang="zh-CN" altLang="en-US" sz="2800"/>
              <a:t>演进，形成</a:t>
            </a:r>
            <a:r>
              <a:rPr lang="en-US" altLang="zh-CN" sz="2800"/>
              <a:t>MPLS</a:t>
            </a:r>
            <a:r>
              <a:rPr lang="zh-CN" altLang="en-US" sz="2800"/>
              <a:t>与传统 </a:t>
            </a:r>
            <a:r>
              <a:rPr lang="en-US" altLang="zh-CN" sz="2800"/>
              <a:t>ATM</a:t>
            </a:r>
            <a:r>
              <a:rPr lang="zh-CN" altLang="en-US" sz="2800"/>
              <a:t>混合的网络结构。</a:t>
            </a:r>
            <a:endParaRPr lang="en-US" altLang="zh-CN" sz="2800"/>
          </a:p>
          <a:p>
            <a:pPr eaLnBrk="1" hangingPunct="1">
              <a:lnSpc>
                <a:spcPct val="150000"/>
              </a:lnSpc>
              <a:spcBef>
                <a:spcPct val="50000"/>
              </a:spcBef>
            </a:pPr>
            <a:r>
              <a:rPr lang="zh-CN" altLang="en-US" sz="2800"/>
              <a:t>二是将</a:t>
            </a:r>
            <a:r>
              <a:rPr lang="en-US" altLang="zh-CN" sz="2800"/>
              <a:t>ATM</a:t>
            </a:r>
            <a:r>
              <a:rPr lang="zh-CN" altLang="en-US" sz="2800"/>
              <a:t>节点逐渐移向网络边缘，利用</a:t>
            </a:r>
            <a:r>
              <a:rPr lang="en-US" altLang="zh-CN" sz="2800"/>
              <a:t>ATM</a:t>
            </a:r>
            <a:r>
              <a:rPr lang="zh-CN" altLang="en-US" sz="2800"/>
              <a:t>支持多业务的能力优势，扮演多业务接入的角色。</a:t>
            </a:r>
            <a:endParaRPr lang="en-US" altLang="zh-CN" sz="2800"/>
          </a:p>
          <a:p>
            <a:pPr eaLnBrk="1" hangingPunct="1">
              <a:lnSpc>
                <a:spcPct val="150000"/>
              </a:lnSpc>
              <a:spcBef>
                <a:spcPct val="50000"/>
              </a:spcBef>
            </a:pPr>
            <a:r>
              <a:rPr lang="en-US" altLang="zh-CN" sz="2800"/>
              <a:t>ATM</a:t>
            </a:r>
            <a:r>
              <a:rPr lang="zh-CN" altLang="en-US" sz="2800"/>
              <a:t>技术在光接入网、移动和卫星网中的应用仍可得到进一步发展。</a:t>
            </a:r>
          </a:p>
        </p:txBody>
      </p:sp>
      <p:sp>
        <p:nvSpPr>
          <p:cNvPr id="76803" name="AutoShape 3">
            <a:hlinkClick r:id="" action="ppaction://hlinkshowjump?jump=firstslide" highlightClick="1"/>
          </p:cNvPr>
          <p:cNvSpPr>
            <a:spLocks noChangeArrowheads="1"/>
          </p:cNvSpPr>
          <p:nvPr/>
        </p:nvSpPr>
        <p:spPr bwMode="auto">
          <a:xfrm>
            <a:off x="8458200" y="6400800"/>
            <a:ext cx="6858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endParaRPr lang="zh-CN" altLang="en-US"/>
          </a:p>
        </p:txBody>
      </p:sp>
    </p:spTree>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04800" y="304800"/>
            <a:ext cx="86106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600"/>
              <a:t>        1) </a:t>
            </a:r>
            <a:r>
              <a:rPr lang="zh-CN" altLang="en-US" sz="2600"/>
              <a:t>优先级控制</a:t>
            </a:r>
          </a:p>
          <a:p>
            <a:pPr eaLnBrk="1" hangingPunct="1">
              <a:lnSpc>
                <a:spcPct val="150000"/>
              </a:lnSpc>
              <a:spcBef>
                <a:spcPct val="50000"/>
              </a:spcBef>
            </a:pPr>
            <a:r>
              <a:rPr lang="zh-CN" altLang="en-US" sz="2600"/>
              <a:t>        当一个</a:t>
            </a:r>
            <a:r>
              <a:rPr lang="en-US" altLang="zh-CN" sz="2600"/>
              <a:t>ATM</a:t>
            </a:r>
            <a:r>
              <a:rPr lang="zh-CN" altLang="en-US" sz="2600"/>
              <a:t>连接应用户要求使用</a:t>
            </a:r>
            <a:r>
              <a:rPr lang="en-US" altLang="zh-CN" sz="2600"/>
              <a:t>CLP</a:t>
            </a:r>
            <a:r>
              <a:rPr lang="zh-CN" altLang="en-US" sz="2600"/>
              <a:t>（信元丢失优先级）功能时，网络资源被分配给</a:t>
            </a:r>
            <a:r>
              <a:rPr lang="en-US" altLang="zh-CN" sz="2600"/>
              <a:t>CLP=0(</a:t>
            </a:r>
            <a:r>
              <a:rPr lang="zh-CN" altLang="en-US" sz="2600"/>
              <a:t>高优先级</a:t>
            </a:r>
            <a:r>
              <a:rPr lang="en-US" altLang="zh-CN" sz="2600"/>
              <a:t>)</a:t>
            </a:r>
            <a:r>
              <a:rPr lang="zh-CN" altLang="en-US" sz="2600"/>
              <a:t>和</a:t>
            </a:r>
            <a:r>
              <a:rPr lang="en-US" altLang="zh-CN" sz="2600"/>
              <a:t>CLP=1(</a:t>
            </a:r>
            <a:r>
              <a:rPr lang="zh-CN" altLang="en-US" sz="2600"/>
              <a:t>低优先级</a:t>
            </a:r>
            <a:r>
              <a:rPr lang="en-US" altLang="zh-CN" sz="2600"/>
              <a:t>)</a:t>
            </a:r>
            <a:r>
              <a:rPr lang="zh-CN" altLang="en-US" sz="2600"/>
              <a:t>的业务流。据此分配足够的资源以及适当的路由选择，从而保证</a:t>
            </a:r>
            <a:r>
              <a:rPr lang="en-US" altLang="zh-CN" sz="2600"/>
              <a:t>QoS</a:t>
            </a:r>
            <a:r>
              <a:rPr lang="zh-CN" altLang="en-US" sz="2600"/>
              <a:t>类型。</a:t>
            </a:r>
          </a:p>
          <a:p>
            <a:pPr eaLnBrk="1" hangingPunct="1">
              <a:lnSpc>
                <a:spcPct val="150000"/>
              </a:lnSpc>
              <a:spcBef>
                <a:spcPct val="50000"/>
              </a:spcBef>
            </a:pPr>
            <a:r>
              <a:rPr lang="zh-CN" altLang="en-US" sz="2600"/>
              <a:t>         </a:t>
            </a:r>
          </a:p>
        </p:txBody>
      </p:sp>
    </p:spTree>
  </p:cSld>
  <p:clrMapOvr>
    <a:masterClrMapping/>
  </p:clrMapOvr>
  <p:transition>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404813"/>
            <a:ext cx="868680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50000"/>
              </a:spcBef>
            </a:pPr>
            <a:r>
              <a:rPr lang="en-US" altLang="zh-CN"/>
              <a:t>         2) </a:t>
            </a:r>
            <a:r>
              <a:rPr lang="zh-CN" altLang="en-US"/>
              <a:t>业务流整形</a:t>
            </a:r>
          </a:p>
          <a:p>
            <a:pPr eaLnBrk="1" hangingPunct="1">
              <a:lnSpc>
                <a:spcPct val="110000"/>
              </a:lnSpc>
              <a:spcBef>
                <a:spcPct val="50000"/>
              </a:spcBef>
            </a:pPr>
            <a:r>
              <a:rPr lang="zh-CN" altLang="en-US"/>
              <a:t>        根据排队理论，一个排队系统的服务性能不仅与服务时间分布、服务规则、缓存器长度有关，还与顾客到达的分布密度有关。在其他系统参数固定的情况下，顾客到达这一随机过程的统计特性越平滑，其服务质量就越好。在</a:t>
            </a:r>
            <a:r>
              <a:rPr lang="en-US" altLang="zh-CN"/>
              <a:t>ATM</a:t>
            </a:r>
            <a:r>
              <a:rPr lang="zh-CN" altLang="en-US"/>
              <a:t>网络中，业务流是高度突发的，其业务速率变化很大。因此，如果能适当地改善业务流进入网络的统计特性，无疑会改善业务的服务质量。业务流整形就是要完成这样的功能。</a:t>
            </a:r>
          </a:p>
          <a:p>
            <a:pPr eaLnBrk="1" hangingPunct="1">
              <a:lnSpc>
                <a:spcPct val="110000"/>
              </a:lnSpc>
              <a:spcBef>
                <a:spcPct val="50000"/>
              </a:spcBef>
            </a:pPr>
            <a:r>
              <a:rPr lang="zh-CN" altLang="en-US"/>
              <a:t>        可见业务流整形是一种机制，它能改变一个</a:t>
            </a:r>
            <a:r>
              <a:rPr lang="en-US" altLang="zh-CN"/>
              <a:t>VCC</a:t>
            </a:r>
            <a:r>
              <a:rPr lang="zh-CN" altLang="en-US"/>
              <a:t>或一个</a:t>
            </a:r>
            <a:r>
              <a:rPr lang="en-US" altLang="zh-CN"/>
              <a:t>VPC</a:t>
            </a:r>
            <a:r>
              <a:rPr lang="zh-CN" altLang="en-US"/>
              <a:t>上信元流的业务量特性，以使得业务流穿过</a:t>
            </a:r>
            <a:r>
              <a:rPr lang="en-US" altLang="zh-CN"/>
              <a:t>UNI</a:t>
            </a:r>
            <a:r>
              <a:rPr lang="zh-CN" altLang="en-US"/>
              <a:t>或</a:t>
            </a:r>
            <a:r>
              <a:rPr lang="en-US" altLang="zh-CN"/>
              <a:t>NNI</a:t>
            </a:r>
            <a:r>
              <a:rPr lang="zh-CN" altLang="en-US"/>
              <a:t>时与用户网络或网络内要求的流量特性保持一致，以最大程度地提高</a:t>
            </a:r>
            <a:r>
              <a:rPr lang="en-US" altLang="zh-CN"/>
              <a:t>ATM</a:t>
            </a:r>
            <a:r>
              <a:rPr lang="zh-CN" altLang="en-US"/>
              <a:t>网络的带宽资源利用率。</a:t>
            </a:r>
          </a:p>
          <a:p>
            <a:pPr eaLnBrk="1" hangingPunct="1">
              <a:lnSpc>
                <a:spcPct val="110000"/>
              </a:lnSpc>
              <a:spcBef>
                <a:spcPct val="50000"/>
              </a:spcBef>
            </a:pPr>
            <a:r>
              <a:rPr lang="zh-CN" altLang="en-US"/>
              <a:t>        业务流整形控制必须保证</a:t>
            </a:r>
            <a:r>
              <a:rPr lang="en-US" altLang="zh-CN"/>
              <a:t>ATM</a:t>
            </a:r>
            <a:r>
              <a:rPr lang="zh-CN" altLang="en-US"/>
              <a:t>连接的信元顺序完整性。</a:t>
            </a:r>
          </a:p>
        </p:txBody>
      </p:sp>
    </p:spTree>
  </p:cSld>
  <p:clrMapOvr>
    <a:masterClrMapping/>
  </p:clrMapOvr>
  <p:transition>
    <p:zoom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4800" y="533400"/>
            <a:ext cx="86106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a:t>        3) </a:t>
            </a:r>
            <a:r>
              <a:rPr lang="zh-CN" altLang="en-US"/>
              <a:t>网络资源管理</a:t>
            </a:r>
          </a:p>
          <a:p>
            <a:pPr eaLnBrk="1" hangingPunct="1">
              <a:lnSpc>
                <a:spcPct val="150000"/>
              </a:lnSpc>
              <a:spcBef>
                <a:spcPct val="50000"/>
              </a:spcBef>
            </a:pPr>
            <a:r>
              <a:rPr lang="zh-CN" altLang="en-US"/>
              <a:t>        </a:t>
            </a:r>
            <a:r>
              <a:rPr lang="en-US" altLang="zh-CN"/>
              <a:t>ATM</a:t>
            </a:r>
            <a:r>
              <a:rPr lang="zh-CN" altLang="en-US"/>
              <a:t>网络节点中最重要的资源是缓冲空间和中继线带宽。简化中继线带宽管理的一种方法是利用虚通道</a:t>
            </a:r>
            <a:r>
              <a:rPr lang="en-US" altLang="zh-CN"/>
              <a:t>VP</a:t>
            </a:r>
            <a:r>
              <a:rPr lang="zh-CN" altLang="en-US"/>
              <a:t>。</a:t>
            </a:r>
            <a:r>
              <a:rPr lang="en-US" altLang="zh-CN"/>
              <a:t>VP</a:t>
            </a:r>
            <a:r>
              <a:rPr lang="zh-CN" altLang="en-US"/>
              <a:t>可包含多个</a:t>
            </a:r>
            <a:r>
              <a:rPr lang="en-US" altLang="zh-CN"/>
              <a:t>VC</a:t>
            </a:r>
            <a:r>
              <a:rPr lang="zh-CN" altLang="en-US"/>
              <a:t>，</a:t>
            </a:r>
            <a:r>
              <a:rPr lang="en-US" altLang="zh-CN"/>
              <a:t>VP</a:t>
            </a:r>
            <a:r>
              <a:rPr lang="zh-CN" altLang="en-US"/>
              <a:t>信元只基于信头中的</a:t>
            </a:r>
            <a:r>
              <a:rPr lang="en-US" altLang="zh-CN"/>
              <a:t>VPI</a:t>
            </a:r>
            <a:r>
              <a:rPr lang="zh-CN" altLang="en-US"/>
              <a:t>部分进行中继。如果网络中的每个节点都是通过</a:t>
            </a:r>
            <a:r>
              <a:rPr lang="en-US" altLang="zh-CN"/>
              <a:t>VPC</a:t>
            </a:r>
            <a:r>
              <a:rPr lang="zh-CN" altLang="en-US"/>
              <a:t>相连的，那么在</a:t>
            </a:r>
            <a:r>
              <a:rPr lang="en-US" altLang="zh-CN"/>
              <a:t>CAC</a:t>
            </a:r>
            <a:r>
              <a:rPr lang="zh-CN" altLang="en-US"/>
              <a:t>决策中只需考虑可利用的</a:t>
            </a:r>
            <a:r>
              <a:rPr lang="en-US" altLang="zh-CN"/>
              <a:t>VPC</a:t>
            </a:r>
            <a:r>
              <a:rPr lang="zh-CN" altLang="en-US"/>
              <a:t>带宽。</a:t>
            </a:r>
            <a:r>
              <a:rPr lang="en-US" altLang="zh-CN"/>
              <a:t>VPC</a:t>
            </a:r>
            <a:r>
              <a:rPr lang="zh-CN" altLang="en-US"/>
              <a:t>可将多个</a:t>
            </a:r>
            <a:r>
              <a:rPr lang="en-US" altLang="zh-CN"/>
              <a:t>VCC</a:t>
            </a:r>
            <a:r>
              <a:rPr lang="zh-CN" altLang="en-US"/>
              <a:t>作为一个整体进行管理，这比管理单个</a:t>
            </a:r>
            <a:r>
              <a:rPr lang="en-US" altLang="zh-CN"/>
              <a:t>VCC</a:t>
            </a:r>
            <a:r>
              <a:rPr lang="zh-CN" altLang="en-US"/>
              <a:t>要容易得多。</a:t>
            </a:r>
          </a:p>
          <a:p>
            <a:pPr eaLnBrk="1" hangingPunct="1">
              <a:lnSpc>
                <a:spcPct val="150000"/>
              </a:lnSpc>
              <a:spcBef>
                <a:spcPct val="50000"/>
              </a:spcBef>
            </a:pPr>
            <a:r>
              <a:rPr lang="zh-CN" altLang="en-US"/>
              <a:t>        两种基本的管理带宽和缓冲资源的方法是：带宽预留和缓冲器预留。</a:t>
            </a:r>
          </a:p>
        </p:txBody>
      </p:sp>
    </p:spTree>
  </p:cSld>
  <p:clrMapOvr>
    <a:masterClrMapping/>
  </p:clrMapOvr>
  <p:transition>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28600" y="804863"/>
            <a:ext cx="8686800"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8000"/>
              </a:lnSpc>
              <a:spcBef>
                <a:spcPct val="50000"/>
              </a:spcBef>
            </a:pPr>
            <a:r>
              <a:rPr lang="en-US" altLang="zh-CN" sz="2800"/>
              <a:t>        </a:t>
            </a:r>
            <a:r>
              <a:rPr lang="zh-CN" altLang="en-US" sz="2800"/>
              <a:t>带宽预留是在端到端路由的每个中间节点上，逐节点申请预留带宽。所有中间节点带宽预留成功，并给出证实响应时，才可传送业务。</a:t>
            </a:r>
          </a:p>
          <a:p>
            <a:pPr eaLnBrk="1" hangingPunct="1">
              <a:lnSpc>
                <a:spcPct val="138000"/>
              </a:lnSpc>
              <a:spcBef>
                <a:spcPct val="50000"/>
              </a:spcBef>
            </a:pPr>
            <a:r>
              <a:rPr lang="zh-CN" altLang="en-US" sz="2800"/>
              <a:t>         对中间节点的缓存器资源管理是通过确保整个突发能够在节点缓冲，网络进而保证整个突发不被丢失。当每个突发到达节点时，节点检测和比较信元所要求的缓冲器</a:t>
            </a:r>
            <a:r>
              <a:rPr lang="en-US" altLang="zh-CN" sz="2800"/>
              <a:t>(REQ BUF)</a:t>
            </a:r>
            <a:r>
              <a:rPr lang="zh-CN" altLang="en-US" sz="2800"/>
              <a:t>长度和可利用的缓冲器空间。如果请求的缓冲器长度大于可利用的缓冲器空间，则不受理整个突发；反之，受理整个突发。</a:t>
            </a:r>
          </a:p>
        </p:txBody>
      </p:sp>
    </p:spTree>
  </p:cSld>
  <p:clrMapOvr>
    <a:masterClrMapping/>
  </p:clrMapOvr>
  <p:transition>
    <p:zoom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04800" y="762000"/>
            <a:ext cx="861060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sz="2800"/>
              <a:t>        4) </a:t>
            </a:r>
            <a:r>
              <a:rPr lang="zh-CN" altLang="en-US" sz="2800"/>
              <a:t>反馈控制</a:t>
            </a:r>
            <a:r>
              <a:rPr lang="en-US" altLang="zh-CN" sz="2800"/>
              <a:t>(FC)</a:t>
            </a:r>
          </a:p>
          <a:p>
            <a:pPr eaLnBrk="1" hangingPunct="1">
              <a:lnSpc>
                <a:spcPct val="150000"/>
              </a:lnSpc>
              <a:spcBef>
                <a:spcPct val="50000"/>
              </a:spcBef>
            </a:pPr>
            <a:r>
              <a:rPr lang="en-US" altLang="zh-CN" sz="2800"/>
              <a:t>        </a:t>
            </a:r>
            <a:r>
              <a:rPr lang="zh-CN" altLang="en-US" sz="2800"/>
              <a:t>反馈控制是网络和用户所采取的一套操作，这些操作根据网络单元的状态来调节</a:t>
            </a:r>
            <a:r>
              <a:rPr lang="en-US" altLang="zh-CN" sz="2800"/>
              <a:t>ATM</a:t>
            </a:r>
            <a:r>
              <a:rPr lang="zh-CN" altLang="en-US" sz="2800"/>
              <a:t>连接的业务流量。反馈控制过程与业务类型有关。反馈控制的方法有前向拥塞通知</a:t>
            </a:r>
            <a:r>
              <a:rPr lang="en-US" altLang="zh-CN" sz="2800"/>
              <a:t>(FCN</a:t>
            </a:r>
            <a:r>
              <a:rPr lang="zh-CN" altLang="en-US" sz="2800"/>
              <a:t>：</a:t>
            </a:r>
            <a:r>
              <a:rPr lang="en-US" altLang="zh-CN" sz="2800"/>
              <a:t>Forward Congestion Notification)</a:t>
            </a:r>
            <a:r>
              <a:rPr lang="zh-CN" altLang="en-US" sz="2800"/>
              <a:t>和反向拥塞通知</a:t>
            </a:r>
            <a:r>
              <a:rPr lang="en-US" altLang="zh-CN" sz="2800"/>
              <a:t>(BCN</a:t>
            </a:r>
            <a:r>
              <a:rPr lang="zh-CN" altLang="en-US" sz="2800"/>
              <a:t>：</a:t>
            </a:r>
            <a:r>
              <a:rPr lang="en-US" altLang="zh-CN" sz="2800"/>
              <a:t>Backward Congestion Notification)</a:t>
            </a:r>
            <a:r>
              <a:rPr lang="zh-CN" altLang="en-US" sz="2800"/>
              <a:t>两类。</a:t>
            </a:r>
          </a:p>
        </p:txBody>
      </p:sp>
    </p:spTree>
  </p:cSld>
  <p:clrMapOvr>
    <a:masterClrMapping/>
  </p:clrMapOvr>
  <p:transition>
    <p:zoom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a:xfrm>
            <a:off x="755650" y="549275"/>
            <a:ext cx="6683375" cy="546100"/>
          </a:xfrm>
        </p:spPr>
        <p:txBody>
          <a:bodyPr/>
          <a:lstStyle/>
          <a:p>
            <a:pPr eaLnBrk="1" hangingPunct="1"/>
            <a:r>
              <a:rPr lang="en-US" altLang="zh-CN" smtClean="0"/>
              <a:t>ATM</a:t>
            </a:r>
            <a:r>
              <a:rPr lang="zh-CN" altLang="en-US" smtClean="0"/>
              <a:t>业务类型</a:t>
            </a:r>
          </a:p>
        </p:txBody>
      </p:sp>
      <p:sp>
        <p:nvSpPr>
          <p:cNvPr id="82947" name="内容占位符 2"/>
          <p:cNvSpPr>
            <a:spLocks noGrp="1"/>
          </p:cNvSpPr>
          <p:nvPr>
            <p:ph idx="1"/>
          </p:nvPr>
        </p:nvSpPr>
        <p:spPr>
          <a:xfrm>
            <a:off x="755650" y="1196975"/>
            <a:ext cx="7777163" cy="3254375"/>
          </a:xfrm>
        </p:spPr>
        <p:txBody>
          <a:bodyPr/>
          <a:lstStyle/>
          <a:p>
            <a:pPr eaLnBrk="1" hangingPunct="1">
              <a:lnSpc>
                <a:spcPct val="100000"/>
              </a:lnSpc>
              <a:spcBef>
                <a:spcPts val="600"/>
              </a:spcBef>
              <a:buFontTx/>
              <a:buChar char="•"/>
            </a:pPr>
            <a:r>
              <a:rPr lang="en-GB" altLang="zh-CN" smtClean="0"/>
              <a:t>CBR</a:t>
            </a:r>
            <a:r>
              <a:rPr lang="zh-CN" altLang="en-GB" smtClean="0"/>
              <a:t>：固定比特率业务</a:t>
            </a:r>
          </a:p>
          <a:p>
            <a:pPr lvl="1" eaLnBrk="1" hangingPunct="1">
              <a:lnSpc>
                <a:spcPct val="100000"/>
              </a:lnSpc>
              <a:spcBef>
                <a:spcPts val="600"/>
              </a:spcBef>
            </a:pPr>
            <a:r>
              <a:rPr lang="zh-CN" altLang="en-GB" smtClean="0"/>
              <a:t>用于在连接的生命期中需要静态带宽的连接</a:t>
            </a:r>
            <a:r>
              <a:rPr lang="zh-CN" altLang="en-US" smtClean="0"/>
              <a:t> </a:t>
            </a:r>
            <a:endParaRPr lang="zh-CN" altLang="en-GB" smtClean="0"/>
          </a:p>
          <a:p>
            <a:pPr eaLnBrk="1" hangingPunct="1">
              <a:lnSpc>
                <a:spcPct val="100000"/>
              </a:lnSpc>
              <a:spcBef>
                <a:spcPts val="600"/>
              </a:spcBef>
              <a:buFontTx/>
              <a:buChar char="•"/>
            </a:pPr>
            <a:r>
              <a:rPr lang="en-GB" altLang="zh-CN" smtClean="0"/>
              <a:t>rt-VBR</a:t>
            </a:r>
            <a:r>
              <a:rPr lang="zh-CN" altLang="en-GB" smtClean="0"/>
              <a:t>：实时可变比特率业务</a:t>
            </a:r>
          </a:p>
          <a:p>
            <a:pPr lvl="1" eaLnBrk="1" hangingPunct="1">
              <a:lnSpc>
                <a:spcPct val="100000"/>
              </a:lnSpc>
              <a:spcBef>
                <a:spcPts val="600"/>
              </a:spcBef>
            </a:pPr>
            <a:r>
              <a:rPr lang="zh-CN" altLang="en-GB" smtClean="0"/>
              <a:t>一种实时的应用业务，对时延和时延变化有严格的限制</a:t>
            </a:r>
            <a:r>
              <a:rPr lang="zh-CN" altLang="en-US" smtClean="0"/>
              <a:t> </a:t>
            </a:r>
            <a:endParaRPr lang="zh-CN" altLang="en-GB" smtClean="0"/>
          </a:p>
          <a:p>
            <a:pPr eaLnBrk="1" hangingPunct="1">
              <a:lnSpc>
                <a:spcPct val="100000"/>
              </a:lnSpc>
              <a:spcBef>
                <a:spcPts val="600"/>
              </a:spcBef>
              <a:buFontTx/>
              <a:buChar char="•"/>
            </a:pPr>
            <a:r>
              <a:rPr lang="en-GB" altLang="zh-CN" smtClean="0"/>
              <a:t>nrt-VBR</a:t>
            </a:r>
            <a:r>
              <a:rPr lang="zh-CN" altLang="en-GB" smtClean="0"/>
              <a:t>：非实时可变比特率业务</a:t>
            </a:r>
          </a:p>
          <a:p>
            <a:pPr lvl="1" eaLnBrk="1" hangingPunct="1">
              <a:lnSpc>
                <a:spcPct val="100000"/>
              </a:lnSpc>
              <a:spcBef>
                <a:spcPts val="600"/>
              </a:spcBef>
            </a:pPr>
            <a:r>
              <a:rPr lang="zh-CN" altLang="en-GB" smtClean="0"/>
              <a:t>支持突发性的非实时的应用</a:t>
            </a:r>
            <a:r>
              <a:rPr lang="zh-CN" altLang="en-US" smtClean="0"/>
              <a:t> </a:t>
            </a:r>
            <a:endParaRPr lang="zh-CN" altLang="en-GB" smtClean="0"/>
          </a:p>
          <a:p>
            <a:pPr eaLnBrk="1" hangingPunct="1">
              <a:lnSpc>
                <a:spcPct val="100000"/>
              </a:lnSpc>
              <a:spcBef>
                <a:spcPts val="600"/>
              </a:spcBef>
              <a:buFontTx/>
              <a:buChar char="•"/>
            </a:pPr>
            <a:r>
              <a:rPr lang="en-GB" altLang="zh-CN" smtClean="0"/>
              <a:t>UBR</a:t>
            </a:r>
            <a:r>
              <a:rPr lang="zh-CN" altLang="en-GB" smtClean="0"/>
              <a:t>：未指定比特率业务</a:t>
            </a:r>
          </a:p>
          <a:p>
            <a:pPr lvl="1" eaLnBrk="1" hangingPunct="1">
              <a:lnSpc>
                <a:spcPct val="100000"/>
              </a:lnSpc>
              <a:spcBef>
                <a:spcPts val="600"/>
              </a:spcBef>
            </a:pPr>
            <a:r>
              <a:rPr lang="zh-CN" altLang="en-GB" smtClean="0"/>
              <a:t>支持非实时的应用</a:t>
            </a:r>
            <a:r>
              <a:rPr lang="zh-CN" altLang="en-US" smtClean="0"/>
              <a:t> </a:t>
            </a:r>
            <a:endParaRPr lang="zh-CN" altLang="en-GB" smtClean="0"/>
          </a:p>
          <a:p>
            <a:pPr eaLnBrk="1" hangingPunct="1">
              <a:lnSpc>
                <a:spcPct val="100000"/>
              </a:lnSpc>
              <a:spcBef>
                <a:spcPts val="600"/>
              </a:spcBef>
              <a:buFontTx/>
              <a:buChar char="•"/>
            </a:pPr>
            <a:r>
              <a:rPr lang="en-GB" altLang="zh-CN" smtClean="0"/>
              <a:t>ABR</a:t>
            </a:r>
            <a:r>
              <a:rPr lang="zh-CN" altLang="en-GB" smtClean="0"/>
              <a:t>：可用比特率业务</a:t>
            </a:r>
          </a:p>
          <a:p>
            <a:pPr lvl="1" eaLnBrk="1" hangingPunct="1">
              <a:lnSpc>
                <a:spcPct val="100000"/>
              </a:lnSpc>
              <a:spcBef>
                <a:spcPts val="600"/>
              </a:spcBef>
            </a:pPr>
            <a:r>
              <a:rPr lang="en-GB" altLang="zh-CN" sz="2400" smtClean="0"/>
              <a:t>ABR</a:t>
            </a:r>
            <a:r>
              <a:rPr lang="zh-CN" altLang="en-GB" sz="2400" smtClean="0"/>
              <a:t>业务中网络在连接建立时的传输特性可以在后来被更改</a:t>
            </a:r>
            <a:r>
              <a:rPr lang="zh-CN" altLang="en-US" sz="2400" smtClean="0"/>
              <a:t> </a:t>
            </a:r>
          </a:p>
          <a:p>
            <a:pPr eaLnBrk="1" hangingPunct="1">
              <a:lnSpc>
                <a:spcPct val="100000"/>
              </a:lnSpc>
              <a:spcBef>
                <a:spcPts val="600"/>
              </a:spcBef>
              <a:buFontTx/>
              <a:buChar char="•"/>
            </a:pP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ATM的信元结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3644900"/>
            <a:ext cx="437038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74" y="3647172"/>
            <a:ext cx="6335713"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2"/>
          <p:cNvSpPr txBox="1">
            <a:spLocks noChangeArrowheads="1"/>
          </p:cNvSpPr>
          <p:nvPr/>
        </p:nvSpPr>
        <p:spPr bwMode="auto">
          <a:xfrm>
            <a:off x="323850" y="692696"/>
            <a:ext cx="86106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spcBef>
                <a:spcPct val="50000"/>
              </a:spcBef>
            </a:pPr>
            <a:r>
              <a:rPr lang="en-US" altLang="zh-CN" dirty="0"/>
              <a:t>9.1.2  ATM</a:t>
            </a:r>
            <a:r>
              <a:rPr lang="zh-CN" altLang="en-US" dirty="0"/>
              <a:t>技术</a:t>
            </a:r>
          </a:p>
          <a:p>
            <a:pPr eaLnBrk="1" hangingPunct="1">
              <a:lnSpc>
                <a:spcPct val="115000"/>
              </a:lnSpc>
              <a:spcBef>
                <a:spcPct val="50000"/>
              </a:spcBef>
            </a:pPr>
            <a:r>
              <a:rPr lang="zh-CN" altLang="en-US" dirty="0"/>
              <a:t>特点：</a:t>
            </a:r>
            <a:r>
              <a:rPr lang="en-US" altLang="zh-CN" dirty="0"/>
              <a:t>1</a:t>
            </a:r>
            <a:r>
              <a:rPr lang="zh-CN" altLang="en-US" dirty="0"/>
              <a:t>．采用短而固定长度的短分组</a:t>
            </a:r>
            <a:r>
              <a:rPr lang="en-US" altLang="zh-CN" dirty="0"/>
              <a:t>——</a:t>
            </a:r>
            <a:r>
              <a:rPr lang="zh-CN" altLang="en-US" dirty="0">
                <a:solidFill>
                  <a:schemeClr val="accent2"/>
                </a:solidFill>
              </a:rPr>
              <a:t>信元</a:t>
            </a:r>
            <a:r>
              <a:rPr lang="en-US" altLang="zh-CN" dirty="0"/>
              <a:t>(Cell)</a:t>
            </a:r>
          </a:p>
          <a:p>
            <a:pPr eaLnBrk="1" hangingPunct="1">
              <a:lnSpc>
                <a:spcPct val="115000"/>
              </a:lnSpc>
              <a:spcBef>
                <a:spcPct val="50000"/>
              </a:spcBef>
            </a:pPr>
            <a:r>
              <a:rPr lang="en-US" altLang="zh-CN" dirty="0"/>
              <a:t>       </a:t>
            </a:r>
            <a:r>
              <a:rPr lang="zh-CN" altLang="en-US" dirty="0"/>
              <a:t>信元由</a:t>
            </a:r>
            <a:r>
              <a:rPr lang="en-US" altLang="zh-CN" dirty="0"/>
              <a:t>53</a:t>
            </a:r>
            <a:r>
              <a:rPr lang="zh-CN" altLang="en-US" dirty="0"/>
              <a:t>个字节组成，其中</a:t>
            </a:r>
            <a:r>
              <a:rPr lang="en-US" altLang="zh-CN" dirty="0"/>
              <a:t>5</a:t>
            </a:r>
            <a:r>
              <a:rPr lang="zh-CN" altLang="en-US" dirty="0"/>
              <a:t>个字节是信元头，</a:t>
            </a:r>
            <a:r>
              <a:rPr lang="en-US" altLang="zh-CN" dirty="0"/>
              <a:t>48</a:t>
            </a:r>
            <a:r>
              <a:rPr lang="zh-CN" altLang="en-US" dirty="0"/>
              <a:t>个字节是净荷。信元可使</a:t>
            </a:r>
            <a:r>
              <a:rPr lang="en-US" altLang="zh-CN" dirty="0"/>
              <a:t>ATM</a:t>
            </a:r>
            <a:r>
              <a:rPr lang="zh-CN" altLang="en-US" dirty="0"/>
              <a:t>系统处理时间短、响应快，适合实时业务和高速应用。</a:t>
            </a:r>
          </a:p>
          <a:p>
            <a:pPr eaLnBrk="1" hangingPunct="1">
              <a:lnSpc>
                <a:spcPct val="115000"/>
              </a:lnSpc>
              <a:spcBef>
                <a:spcPct val="50000"/>
              </a:spcBef>
            </a:pPr>
            <a:endParaRPr lang="zh-CN" altLang="en-US" dirty="0"/>
          </a:p>
          <a:p>
            <a:pPr eaLnBrk="1" hangingPunct="1">
              <a:lnSpc>
                <a:spcPct val="115000"/>
              </a:lnSpc>
              <a:spcBef>
                <a:spcPct val="0"/>
              </a:spcBef>
            </a:pPr>
            <a:r>
              <a:rPr lang="zh-CN" altLang="en-US" dirty="0"/>
              <a:t>             </a:t>
            </a:r>
          </a:p>
        </p:txBody>
      </p:sp>
      <p:sp>
        <p:nvSpPr>
          <p:cNvPr id="10245" name="Text Box 10"/>
          <p:cNvSpPr txBox="1">
            <a:spLocks noChangeArrowheads="1"/>
          </p:cNvSpPr>
          <p:nvPr/>
        </p:nvSpPr>
        <p:spPr bwMode="auto">
          <a:xfrm>
            <a:off x="323850" y="5942013"/>
            <a:ext cx="82089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50000"/>
              </a:spcBef>
            </a:pPr>
            <a:r>
              <a:rPr lang="en-US" altLang="zh-CN" sz="1800"/>
              <a:t>GFC</a:t>
            </a:r>
            <a:r>
              <a:rPr lang="zh-CN" altLang="en-US" sz="1800"/>
              <a:t>为一般流量控制域；</a:t>
            </a:r>
            <a:r>
              <a:rPr lang="en-US" altLang="zh-CN" sz="1800"/>
              <a:t>VPI</a:t>
            </a:r>
            <a:r>
              <a:rPr lang="zh-CN" altLang="en-US" sz="1800"/>
              <a:t>为虚路径标识符；</a:t>
            </a:r>
            <a:r>
              <a:rPr lang="en-US" altLang="zh-CN" sz="1800"/>
              <a:t>VCI</a:t>
            </a:r>
            <a:r>
              <a:rPr lang="zh-CN" altLang="en-US" sz="1800"/>
              <a:t>为虚通道标识符；</a:t>
            </a:r>
            <a:r>
              <a:rPr lang="en-US" altLang="zh-CN" sz="1800"/>
              <a:t>PT</a:t>
            </a:r>
            <a:r>
              <a:rPr lang="zh-CN" altLang="en-US" sz="1800"/>
              <a:t>为净荷类型，即后面</a:t>
            </a:r>
            <a:r>
              <a:rPr lang="en-US" altLang="zh-CN" sz="1800"/>
              <a:t>48</a:t>
            </a:r>
            <a:r>
              <a:rPr lang="zh-CN" altLang="en-US" sz="1800"/>
              <a:t>个字节信息域的信息类型；</a:t>
            </a:r>
            <a:r>
              <a:rPr lang="en-US" altLang="zh-CN" sz="1800"/>
              <a:t>RES</a:t>
            </a:r>
            <a:r>
              <a:rPr lang="zh-CN" altLang="en-US" sz="1800"/>
              <a:t>为保留位，可以用作将来扩展定义，现在指定它恒为</a:t>
            </a:r>
            <a:r>
              <a:rPr lang="en-US" altLang="zh-CN" sz="1800"/>
              <a:t>0</a:t>
            </a:r>
            <a:r>
              <a:rPr lang="zh-CN" altLang="en-US" sz="1800"/>
              <a:t>；</a:t>
            </a:r>
          </a:p>
        </p:txBody>
      </p:sp>
    </p:spTree>
    <p:controls>
      <mc:AlternateContent xmlns:mc="http://schemas.openxmlformats.org/markup-compatibility/2006">
        <mc:Choice xmlns:v="urn:schemas-microsoft-com:vml" Requires="v">
          <p:control spid="10248" name="DefaultOcx" r:id="rId2" imgW="914400" imgH="228600"/>
        </mc:Choice>
        <mc:Fallback>
          <p:control name="DefaultOcx" r:id="rId2" imgW="914400" imgH="228600">
            <p:pic>
              <p:nvPicPr>
                <p:cNvPr id="10246" name="DefaultOcx"/>
                <p:cNvPicPr preferRelativeResize="0">
                  <a:picLocks noChangeArrowheads="1" noChangeShapeType="1"/>
                </p:cNvPicPr>
                <p:nvPr/>
              </p:nvPicPr>
              <p:blipFill>
                <a:blip r:embed="rId7"/>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1196752"/>
            <a:ext cx="86106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spcBef>
                <a:spcPct val="50000"/>
              </a:spcBef>
            </a:pPr>
            <a:r>
              <a:rPr lang="en-US" altLang="zh-CN" sz="3200" dirty="0"/>
              <a:t>      </a:t>
            </a:r>
            <a:r>
              <a:rPr lang="en-US" altLang="zh-CN" dirty="0"/>
              <a:t>2</a:t>
            </a:r>
            <a:r>
              <a:rPr lang="zh-CN" altLang="en-US" dirty="0"/>
              <a:t>．采用统计复用</a:t>
            </a:r>
            <a:r>
              <a:rPr lang="en-US" altLang="zh-CN" dirty="0"/>
              <a:t>——</a:t>
            </a:r>
            <a:r>
              <a:rPr lang="zh-CN" altLang="en-US" dirty="0"/>
              <a:t>按需分配，可以满足不同用户传递不同业务的带宽需要。</a:t>
            </a:r>
          </a:p>
          <a:p>
            <a:pPr eaLnBrk="1" hangingPunct="1">
              <a:lnSpc>
                <a:spcPct val="115000"/>
              </a:lnSpc>
              <a:spcBef>
                <a:spcPct val="50000"/>
              </a:spcBef>
            </a:pPr>
            <a:r>
              <a:rPr lang="zh-CN" altLang="en-US" dirty="0"/>
              <a:t>        </a:t>
            </a:r>
            <a:r>
              <a:rPr lang="en-US" altLang="zh-CN" dirty="0"/>
              <a:t>3</a:t>
            </a:r>
            <a:r>
              <a:rPr lang="zh-CN" altLang="en-US" dirty="0"/>
              <a:t>．采用面向连接并预约传输资源的方式工作</a:t>
            </a:r>
            <a:r>
              <a:rPr lang="en-US" altLang="zh-CN" dirty="0"/>
              <a:t>——</a:t>
            </a:r>
            <a:r>
              <a:rPr lang="zh-CN" altLang="en-US" dirty="0"/>
              <a:t>用虚电路形式</a:t>
            </a:r>
          </a:p>
          <a:p>
            <a:pPr eaLnBrk="1" hangingPunct="1">
              <a:lnSpc>
                <a:spcPct val="100000"/>
              </a:lnSpc>
              <a:spcBef>
                <a:spcPct val="0"/>
              </a:spcBef>
            </a:pPr>
            <a:r>
              <a:rPr lang="zh-CN" altLang="en-US" dirty="0"/>
              <a:t>        </a:t>
            </a:r>
            <a:r>
              <a:rPr lang="en-US" altLang="zh-CN" dirty="0"/>
              <a:t>4</a:t>
            </a:r>
            <a:r>
              <a:rPr lang="zh-CN" altLang="en-US" dirty="0"/>
              <a:t>．协议简化</a:t>
            </a:r>
          </a:p>
          <a:p>
            <a:pPr eaLnBrk="1" hangingPunct="1">
              <a:lnSpc>
                <a:spcPct val="100000"/>
              </a:lnSpc>
              <a:spcBef>
                <a:spcPct val="0"/>
              </a:spcBef>
            </a:pPr>
            <a:r>
              <a:rPr lang="en-US" altLang="zh-CN" dirty="0">
                <a:solidFill>
                  <a:schemeClr val="accent2"/>
                </a:solidFill>
              </a:rPr>
              <a:t>        ATM</a:t>
            </a:r>
            <a:r>
              <a:rPr lang="zh-CN" altLang="en-US" dirty="0">
                <a:solidFill>
                  <a:schemeClr val="accent2"/>
                </a:solidFill>
              </a:rPr>
              <a:t>协议运行在误码率很低的光纤传输网上</a:t>
            </a:r>
            <a:r>
              <a:rPr lang="zh-CN" altLang="en-US" dirty="0"/>
              <a:t>，对于通信过程中出现的差错，推给了网络边缘的终端设备完成。</a:t>
            </a:r>
            <a:endParaRPr lang="en-US" altLang="zh-CN" dirty="0"/>
          </a:p>
          <a:p>
            <a:pPr eaLnBrk="1" hangingPunct="1">
              <a:lnSpc>
                <a:spcPct val="100000"/>
              </a:lnSpc>
              <a:spcBef>
                <a:spcPct val="0"/>
              </a:spcBef>
            </a:pPr>
            <a:r>
              <a:rPr lang="en-US" altLang="zh-CN" dirty="0"/>
              <a:t>      5.</a:t>
            </a:r>
            <a:r>
              <a:rPr lang="zh-CN" altLang="en-US" dirty="0"/>
              <a:t>简单的信元头部</a:t>
            </a:r>
            <a:endParaRPr lang="en-US" altLang="zh-CN" dirty="0"/>
          </a:p>
          <a:p>
            <a:pPr eaLnBrk="1" hangingPunct="1">
              <a:lnSpc>
                <a:spcPct val="100000"/>
              </a:lnSpc>
              <a:spcBef>
                <a:spcPct val="0"/>
              </a:spcBef>
            </a:pPr>
            <a:r>
              <a:rPr lang="zh-CN" altLang="en-US" dirty="0"/>
              <a:t>       </a:t>
            </a:r>
            <a:r>
              <a:rPr lang="zh-CN" altLang="en-US" dirty="0">
                <a:solidFill>
                  <a:schemeClr val="accent2"/>
                </a:solidFill>
              </a:rPr>
              <a:t>信元头部简单，主要是标志虚电路</a:t>
            </a:r>
            <a:r>
              <a:rPr lang="zh-CN" altLang="en-US" dirty="0"/>
              <a:t>，容易将不同的虚电路信息复用到一条物理通道上。</a:t>
            </a:r>
          </a:p>
          <a:p>
            <a:pPr eaLnBrk="1" hangingPunct="1">
              <a:lnSpc>
                <a:spcPct val="100000"/>
              </a:lnSpc>
              <a:spcBef>
                <a:spcPct val="0"/>
              </a:spcBef>
            </a:pPr>
            <a:r>
              <a:rPr lang="zh-CN" altLang="en-US" dirty="0">
                <a:solidFill>
                  <a:schemeClr val="accent2"/>
                </a:solidFill>
              </a:rPr>
              <a:t>        信元头部纠错和检错的机制以防止或降低错选路由</a:t>
            </a:r>
            <a:r>
              <a:rPr lang="zh-CN" altLang="en-US" dirty="0"/>
              <a:t>。</a:t>
            </a:r>
          </a:p>
          <a:p>
            <a:pPr eaLnBrk="1" hangingPunct="1">
              <a:lnSpc>
                <a:spcPct val="115000"/>
              </a:lnSpc>
              <a:spcBef>
                <a:spcPct val="50000"/>
              </a:spcBef>
            </a:pPr>
            <a:endParaRPr lang="en-US" altLang="zh-CN"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4499" y="1908473"/>
            <a:ext cx="8006315" cy="4949527"/>
            <a:chOff x="683419" y="1772816"/>
            <a:chExt cx="8006315" cy="4949527"/>
          </a:xfrm>
        </p:grpSpPr>
        <p:pic>
          <p:nvPicPr>
            <p:cNvPr id="14338" name="图片 2"/>
            <p:cNvPicPr>
              <a:picLocks noChangeAspect="1"/>
            </p:cNvPicPr>
            <p:nvPr/>
          </p:nvPicPr>
          <p:blipFill rotWithShape="1">
            <a:blip r:embed="rId2">
              <a:extLst>
                <a:ext uri="{28A0092B-C50C-407E-A947-70E740481C1C}">
                  <a14:useLocalDpi xmlns:a14="http://schemas.microsoft.com/office/drawing/2010/main" val="0"/>
                </a:ext>
              </a:extLst>
            </a:blip>
            <a:srcRect b="5003"/>
            <a:stretch/>
          </p:blipFill>
          <p:spPr bwMode="auto">
            <a:xfrm>
              <a:off x="698259" y="1772816"/>
              <a:ext cx="7991475" cy="494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683419" y="1946275"/>
              <a:ext cx="864245" cy="690563"/>
            </a:xfrm>
            <a:prstGeom prst="rect">
              <a:avLst/>
            </a:prstGeom>
            <a:solidFill>
              <a:schemeClr val="bg1"/>
            </a:solidFill>
            <a:ln>
              <a:solidFill>
                <a:schemeClr val="bg1"/>
              </a:solidFill>
            </a:ln>
          </p:spPr>
          <p:txBody>
            <a:bodyPr wrap="square" rtlCol="0">
              <a:spAutoFit/>
            </a:bodyPr>
            <a:lstStyle/>
            <a:p>
              <a:endParaRPr lang="zh-CN" altLang="en-US" dirty="0"/>
            </a:p>
          </p:txBody>
        </p:sp>
      </p:grpSp>
      <p:sp>
        <p:nvSpPr>
          <p:cNvPr id="14339" name="矩形 3"/>
          <p:cNvSpPr>
            <a:spLocks noChangeArrowheads="1"/>
          </p:cNvSpPr>
          <p:nvPr/>
        </p:nvSpPr>
        <p:spPr bwMode="auto">
          <a:xfrm>
            <a:off x="215598" y="746125"/>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dirty="0"/>
              <a:t>9.1.3  ATM</a:t>
            </a:r>
            <a:r>
              <a:rPr lang="zh-CN" altLang="en-US" dirty="0"/>
              <a:t>协议参考模型</a:t>
            </a:r>
          </a:p>
          <a:p>
            <a:pPr eaLnBrk="1" hangingPunct="1">
              <a:lnSpc>
                <a:spcPct val="100000"/>
              </a:lnSpc>
              <a:spcBef>
                <a:spcPct val="0"/>
              </a:spcBef>
            </a:pPr>
            <a:r>
              <a:rPr lang="zh-CN" altLang="en-US" dirty="0"/>
              <a:t>        </a:t>
            </a:r>
            <a:r>
              <a:rPr lang="en-US" altLang="zh-CN" dirty="0"/>
              <a:t>ITU-T I.321</a:t>
            </a:r>
            <a:r>
              <a:rPr lang="zh-CN" altLang="en-US" dirty="0"/>
              <a:t>建议提出的</a:t>
            </a:r>
            <a:r>
              <a:rPr lang="en-US" altLang="zh-CN" dirty="0"/>
              <a:t>ATM</a:t>
            </a:r>
            <a:r>
              <a:rPr lang="zh-CN" altLang="en-US" dirty="0"/>
              <a:t>协议参考模型包括三个平面：</a:t>
            </a:r>
            <a:r>
              <a:rPr lang="zh-CN" altLang="en-US" dirty="0">
                <a:solidFill>
                  <a:schemeClr val="accent2"/>
                </a:solidFill>
              </a:rPr>
              <a:t>用户平面、控制平面和管理平面</a:t>
            </a:r>
            <a:r>
              <a:rPr lang="zh-CN" altLang="en-US" dirty="0"/>
              <a:t>            </a:t>
            </a:r>
          </a:p>
        </p:txBody>
      </p:sp>
      <p:sp>
        <p:nvSpPr>
          <p:cNvPr id="14340" name="文本框 4"/>
          <p:cNvSpPr txBox="1">
            <a:spLocks noChangeArrowheads="1"/>
          </p:cNvSpPr>
          <p:nvPr/>
        </p:nvSpPr>
        <p:spPr bwMode="auto">
          <a:xfrm>
            <a:off x="7092280" y="5934075"/>
            <a:ext cx="1027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dirty="0"/>
              <a:t>U</a:t>
            </a:r>
            <a:r>
              <a:rPr lang="zh-CN" altLang="en-US" dirty="0"/>
              <a:t>平面</a:t>
            </a:r>
          </a:p>
        </p:txBody>
      </p:sp>
      <p:sp>
        <p:nvSpPr>
          <p:cNvPr id="14341" name="文本框 5"/>
          <p:cNvSpPr txBox="1">
            <a:spLocks noChangeArrowheads="1"/>
          </p:cNvSpPr>
          <p:nvPr/>
        </p:nvSpPr>
        <p:spPr bwMode="auto">
          <a:xfrm>
            <a:off x="7092280" y="3709194"/>
            <a:ext cx="1093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dirty="0"/>
              <a:t>M</a:t>
            </a:r>
            <a:r>
              <a:rPr lang="zh-CN" altLang="en-US" dirty="0"/>
              <a:t>平面</a:t>
            </a:r>
          </a:p>
        </p:txBody>
      </p:sp>
      <p:sp>
        <p:nvSpPr>
          <p:cNvPr id="14342" name="文本框 6"/>
          <p:cNvSpPr txBox="1">
            <a:spLocks noChangeArrowheads="1"/>
          </p:cNvSpPr>
          <p:nvPr/>
        </p:nvSpPr>
        <p:spPr bwMode="auto">
          <a:xfrm>
            <a:off x="169863" y="2636838"/>
            <a:ext cx="1027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a:t>C</a:t>
            </a:r>
            <a:r>
              <a:rPr lang="zh-CN" altLang="en-US"/>
              <a:t>平面</a:t>
            </a:r>
          </a:p>
        </p:txBody>
      </p:sp>
    </p:spTree>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2722" y="731838"/>
            <a:ext cx="86868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38000"/>
              </a:lnSpc>
              <a:spcBef>
                <a:spcPct val="50000"/>
              </a:spcBef>
            </a:pPr>
            <a:r>
              <a:rPr lang="en-US" altLang="zh-CN" sz="2000" dirty="0"/>
              <a:t>        </a:t>
            </a:r>
            <a:r>
              <a:rPr lang="zh-CN" altLang="en-US" sz="2000" dirty="0"/>
              <a:t>在每个平面内，采用了分层结构。</a:t>
            </a:r>
            <a:r>
              <a:rPr lang="en-US" altLang="zh-CN" sz="2000" dirty="0"/>
              <a:t>ATM</a:t>
            </a:r>
            <a:r>
              <a:rPr lang="zh-CN" altLang="en-US" sz="2000" dirty="0"/>
              <a:t>层：实现综合交换、复用和传输，设计的业务无关层； </a:t>
            </a:r>
            <a:r>
              <a:rPr lang="en-US" altLang="zh-CN" sz="2000" dirty="0"/>
              <a:t>ATM</a:t>
            </a:r>
            <a:r>
              <a:rPr lang="zh-CN" altLang="en-US" sz="2000" dirty="0"/>
              <a:t>适配层</a:t>
            </a:r>
            <a:r>
              <a:rPr lang="en-US" altLang="zh-CN" sz="2000" dirty="0"/>
              <a:t>(AAL</a:t>
            </a:r>
            <a:r>
              <a:rPr lang="zh-CN" altLang="en-US" sz="2000" dirty="0"/>
              <a:t>：</a:t>
            </a:r>
            <a:r>
              <a:rPr lang="en-US" altLang="zh-CN" sz="2000" dirty="0"/>
              <a:t>ATM Adaptation Layer)</a:t>
            </a:r>
            <a:r>
              <a:rPr lang="zh-CN" altLang="en-US" sz="2000" dirty="0"/>
              <a:t>：为实现对不同类型业务的不同处理，设计的一组平行的业务相关层；物理层：对</a:t>
            </a:r>
            <a:r>
              <a:rPr lang="en-US" altLang="zh-CN" sz="2000" dirty="0"/>
              <a:t>ATM</a:t>
            </a:r>
            <a:r>
              <a:rPr lang="zh-CN" altLang="en-US" sz="2000" dirty="0"/>
              <a:t>层屏蔽不同物理媒介的差异。</a:t>
            </a:r>
          </a:p>
        </p:txBody>
      </p:sp>
      <p:graphicFrame>
        <p:nvGraphicFramePr>
          <p:cNvPr id="15363" name="Object 3"/>
          <p:cNvGraphicFramePr>
            <a:graphicFrameLocks noChangeAspect="1"/>
          </p:cNvGraphicFramePr>
          <p:nvPr/>
        </p:nvGraphicFramePr>
        <p:xfrm>
          <a:off x="876300" y="2517775"/>
          <a:ext cx="8255000" cy="5373688"/>
        </p:xfrm>
        <a:graphic>
          <a:graphicData uri="http://schemas.openxmlformats.org/presentationml/2006/ole">
            <mc:AlternateContent xmlns:mc="http://schemas.openxmlformats.org/markup-compatibility/2006">
              <mc:Choice xmlns:v="urn:schemas-microsoft-com:vml" Requires="v">
                <p:oleObj spid="_x0000_s15375" name="Document" r:id="rId3" imgW="5414780" imgH="3532337" progId="Word.Document.8">
                  <p:embed/>
                </p:oleObj>
              </mc:Choice>
              <mc:Fallback>
                <p:oleObj name="Document" r:id="rId3" imgW="5414780" imgH="3532337"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2517775"/>
                        <a:ext cx="82550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Line 4"/>
          <p:cNvSpPr>
            <a:spLocks noChangeShapeType="1"/>
          </p:cNvSpPr>
          <p:nvPr/>
        </p:nvSpPr>
        <p:spPr bwMode="auto">
          <a:xfrm>
            <a:off x="3059113" y="4652963"/>
            <a:ext cx="4537075" cy="0"/>
          </a:xfrm>
          <a:prstGeom prst="line">
            <a:avLst/>
          </a:prstGeom>
          <a:noFill/>
          <a:ln w="349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65" name="Line 5"/>
          <p:cNvSpPr>
            <a:spLocks noChangeShapeType="1"/>
          </p:cNvSpPr>
          <p:nvPr/>
        </p:nvSpPr>
        <p:spPr bwMode="auto">
          <a:xfrm>
            <a:off x="3059113" y="3429000"/>
            <a:ext cx="4537075" cy="0"/>
          </a:xfrm>
          <a:prstGeom prst="line">
            <a:avLst/>
          </a:prstGeom>
          <a:noFill/>
          <a:ln w="349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66" name="Line 6"/>
          <p:cNvSpPr>
            <a:spLocks noChangeShapeType="1"/>
          </p:cNvSpPr>
          <p:nvPr/>
        </p:nvSpPr>
        <p:spPr bwMode="auto">
          <a:xfrm>
            <a:off x="3059113" y="2852738"/>
            <a:ext cx="4537075" cy="0"/>
          </a:xfrm>
          <a:prstGeom prst="line">
            <a:avLst/>
          </a:prstGeom>
          <a:noFill/>
          <a:ln w="349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67" name="Rectangle 7"/>
          <p:cNvSpPr>
            <a:spLocks noChangeArrowheads="1"/>
          </p:cNvSpPr>
          <p:nvPr/>
        </p:nvSpPr>
        <p:spPr bwMode="auto">
          <a:xfrm>
            <a:off x="6732588" y="5019675"/>
            <a:ext cx="874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800"/>
              <a:t>物理层</a:t>
            </a:r>
          </a:p>
        </p:txBody>
      </p:sp>
      <p:sp>
        <p:nvSpPr>
          <p:cNvPr id="15368" name="Rectangle 8"/>
          <p:cNvSpPr>
            <a:spLocks noChangeArrowheads="1"/>
          </p:cNvSpPr>
          <p:nvPr/>
        </p:nvSpPr>
        <p:spPr bwMode="auto">
          <a:xfrm>
            <a:off x="6673850" y="3514725"/>
            <a:ext cx="947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sz="1800"/>
              <a:t>ATM</a:t>
            </a:r>
            <a:r>
              <a:rPr lang="zh-CN" altLang="en-US" sz="1800"/>
              <a:t>层</a:t>
            </a:r>
          </a:p>
        </p:txBody>
      </p:sp>
      <p:sp>
        <p:nvSpPr>
          <p:cNvPr id="15369" name="Rectangle 10"/>
          <p:cNvSpPr>
            <a:spLocks noChangeArrowheads="1"/>
          </p:cNvSpPr>
          <p:nvPr/>
        </p:nvSpPr>
        <p:spPr bwMode="auto">
          <a:xfrm>
            <a:off x="6986588" y="2506663"/>
            <a:ext cx="644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800"/>
              <a:t>高层</a:t>
            </a:r>
          </a:p>
        </p:txBody>
      </p:sp>
      <p:sp>
        <p:nvSpPr>
          <p:cNvPr id="15370" name="Rectangle 11"/>
          <p:cNvSpPr>
            <a:spLocks noChangeArrowheads="1"/>
          </p:cNvSpPr>
          <p:nvPr/>
        </p:nvSpPr>
        <p:spPr bwMode="auto">
          <a:xfrm>
            <a:off x="5724525" y="6265863"/>
            <a:ext cx="9350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400">
                <a:solidFill>
                  <a:schemeClr val="accent2"/>
                </a:solidFill>
              </a:rPr>
              <a:t>物理媒介子层</a:t>
            </a:r>
            <a:r>
              <a:rPr lang="en-US" altLang="zh-CN" sz="1400">
                <a:solidFill>
                  <a:schemeClr val="accent2"/>
                </a:solidFill>
              </a:rPr>
              <a:t>PM</a:t>
            </a:r>
          </a:p>
        </p:txBody>
      </p:sp>
      <p:sp>
        <p:nvSpPr>
          <p:cNvPr id="15371" name="Rectangle 12"/>
          <p:cNvSpPr>
            <a:spLocks noChangeArrowheads="1"/>
          </p:cNvSpPr>
          <p:nvPr/>
        </p:nvSpPr>
        <p:spPr bwMode="auto">
          <a:xfrm>
            <a:off x="5651500" y="55943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zh-CN" altLang="en-US" sz="1800">
                <a:solidFill>
                  <a:schemeClr val="accent2"/>
                </a:solidFill>
              </a:rPr>
              <a:t>传输会聚子层</a:t>
            </a:r>
          </a:p>
        </p:txBody>
      </p:sp>
      <p:sp>
        <p:nvSpPr>
          <p:cNvPr id="15372" name="Rectangle 13"/>
          <p:cNvSpPr>
            <a:spLocks noChangeArrowheads="1"/>
          </p:cNvSpPr>
          <p:nvPr/>
        </p:nvSpPr>
        <p:spPr bwMode="auto">
          <a:xfrm>
            <a:off x="323850" y="3089275"/>
            <a:ext cx="2087563" cy="37687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zh-CN" altLang="en-US" sz="1600"/>
              <a:t>与</a:t>
            </a:r>
            <a:r>
              <a:rPr lang="en-US" altLang="zh-CN" sz="1600"/>
              <a:t>OSI</a:t>
            </a:r>
            <a:r>
              <a:rPr lang="zh-CN" altLang="en-US" sz="1600"/>
              <a:t>模型相比，</a:t>
            </a:r>
            <a:r>
              <a:rPr lang="en-US" altLang="zh-CN" sz="1600">
                <a:solidFill>
                  <a:schemeClr val="accent2"/>
                </a:solidFill>
              </a:rPr>
              <a:t>ATM</a:t>
            </a:r>
            <a:r>
              <a:rPr lang="zh-CN" altLang="en-US" sz="1600">
                <a:solidFill>
                  <a:schemeClr val="accent2"/>
                </a:solidFill>
              </a:rPr>
              <a:t>物理层包括了</a:t>
            </a:r>
            <a:r>
              <a:rPr lang="en-US" altLang="zh-CN" sz="1600">
                <a:solidFill>
                  <a:schemeClr val="accent2"/>
                </a:solidFill>
              </a:rPr>
              <a:t>OSI</a:t>
            </a:r>
            <a:r>
              <a:rPr lang="zh-CN" altLang="en-US" sz="1600">
                <a:solidFill>
                  <a:schemeClr val="accent2"/>
                </a:solidFill>
              </a:rPr>
              <a:t>的物理层和数据链路层</a:t>
            </a:r>
            <a:r>
              <a:rPr lang="zh-CN" altLang="en-US" sz="1600"/>
              <a:t>。其中，</a:t>
            </a:r>
            <a:r>
              <a:rPr lang="en-US" altLang="zh-CN" sz="1600"/>
              <a:t>PM</a:t>
            </a:r>
            <a:r>
              <a:rPr lang="zh-CN" altLang="en-US" sz="1600"/>
              <a:t>子层相当于</a:t>
            </a:r>
            <a:r>
              <a:rPr lang="en-US" altLang="zh-CN" sz="1600"/>
              <a:t>OSI</a:t>
            </a:r>
            <a:r>
              <a:rPr lang="zh-CN" altLang="en-US" sz="1600"/>
              <a:t>物理层；</a:t>
            </a:r>
            <a:r>
              <a:rPr lang="en-US" altLang="zh-CN" sz="1600"/>
              <a:t>TC</a:t>
            </a:r>
            <a:r>
              <a:rPr lang="zh-CN" altLang="en-US" sz="1600"/>
              <a:t>子层相当于</a:t>
            </a:r>
            <a:r>
              <a:rPr lang="en-US" altLang="zh-CN" sz="1600"/>
              <a:t>OSI</a:t>
            </a:r>
            <a:r>
              <a:rPr lang="zh-CN" altLang="en-US" sz="1600"/>
              <a:t>数据链路层，能简化，只保留了对信元头的校验和信元定界功能。</a:t>
            </a:r>
          </a:p>
        </p:txBody>
      </p:sp>
      <p:sp>
        <p:nvSpPr>
          <p:cNvPr id="15373" name="Rectangle 14"/>
          <p:cNvSpPr>
            <a:spLocks noChangeArrowheads="1"/>
          </p:cNvSpPr>
          <p:nvPr/>
        </p:nvSpPr>
        <p:spPr bwMode="auto">
          <a:xfrm>
            <a:off x="8532813" y="2997200"/>
            <a:ext cx="2365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30000"/>
              </a:lnSpc>
              <a:spcBef>
                <a:spcPct val="20000"/>
              </a:spcBef>
              <a:defRPr kumimoji="1" sz="2400">
                <a:solidFill>
                  <a:schemeClr val="tx1"/>
                </a:solidFill>
                <a:latin typeface="Times New Roman" panose="02020603050405020304" pitchFamily="18" charset="0"/>
                <a:ea typeface="宋体" panose="02010600030101010101" pitchFamily="2" charset="-122"/>
              </a:defRPr>
            </a:lvl1pPr>
            <a:lvl2pPr marL="742950" indent="-285750">
              <a:lnSpc>
                <a:spcPct val="130000"/>
              </a:lnSpc>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nSpc>
                <a:spcPct val="130000"/>
              </a:lnSpc>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nSpc>
                <a:spcPct val="130000"/>
              </a:lnSpc>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pPr>
            <a:r>
              <a:rPr lang="en-US" altLang="zh-CN"/>
              <a:t>ATM</a:t>
            </a:r>
            <a:r>
              <a:rPr lang="zh-CN" altLang="en-US"/>
              <a:t>四层模型</a:t>
            </a:r>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panose="020F0302020204030204"/>
        <a:ea typeface="新宋体"/>
        <a:cs typeface=""/>
      </a:majorFont>
      <a:minorFont>
        <a:latin typeface="Arial" panose="020F0502020204030204"/>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1B824991-7A15-4DB9-9C38-9A206E54984E}" vid="{3FCA1B59-E33E-449F-B369-23E1F83715E8}"/>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2559</TotalTime>
  <Words>7180</Words>
  <Application>Microsoft Office PowerPoint</Application>
  <PresentationFormat>全屏显示(4:3)</PresentationFormat>
  <Paragraphs>344</Paragraphs>
  <Slides>59</Slides>
  <Notes>20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3</vt:i4>
      </vt:variant>
      <vt:variant>
        <vt:lpstr>幻灯片标题</vt:lpstr>
      </vt:variant>
      <vt:variant>
        <vt:i4>59</vt:i4>
      </vt:variant>
    </vt:vector>
  </HeadingPairs>
  <TitlesOfParts>
    <vt:vector size="70" baseType="lpstr">
      <vt:lpstr>Times New Roman</vt:lpstr>
      <vt:lpstr>宋体</vt:lpstr>
      <vt:lpstr>Arial</vt:lpstr>
      <vt:lpstr>隶书</vt:lpstr>
      <vt:lpstr>华文行楷</vt:lpstr>
      <vt:lpstr>Wingdings</vt:lpstr>
      <vt:lpstr>Century Gothic</vt:lpstr>
      <vt:lpstr>主题1</vt:lpstr>
      <vt:lpstr>Microsoft Word 97 - 2003 文档</vt:lpstr>
      <vt:lpstr>VISIO 4 Drawing</vt:lpstr>
      <vt:lpstr>Microsoft Word 文档</vt:lpstr>
      <vt:lpstr>PowerPoint 演示文稿</vt:lpstr>
      <vt:lpstr>PowerPoint 演示文稿</vt:lpstr>
      <vt:lpstr>PowerPoint 演示文稿</vt:lpstr>
      <vt:lpstr>ATM</vt:lpstr>
      <vt:lpstr>ATM的特点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ATM的现状 </vt:lpstr>
      <vt:lpstr>ATM应用  ATM应用之LANE </vt:lpstr>
      <vt:lpstr>ATM应用之话音业务</vt:lpstr>
      <vt:lpstr>ATM应用之MPOA</vt:lpstr>
      <vt:lpstr>PowerPoint 演示文稿</vt:lpstr>
      <vt:lpstr>PowerPoint 演示文稿</vt:lpstr>
      <vt:lpstr>PowerPoint 演示文稿</vt:lpstr>
      <vt:lpstr>PowerPoint 演示文稿</vt:lpstr>
      <vt:lpstr>PowerPoint 演示文稿</vt:lpstr>
      <vt:lpstr>PowerPoint 演示文稿</vt:lpstr>
      <vt:lpstr>ATM的优缺点与发展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ATM业务类型</vt:lpstr>
    </vt:vector>
  </TitlesOfParts>
  <Company>SCNU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sunny</dc:creator>
  <cp:lastModifiedBy>shen</cp:lastModifiedBy>
  <cp:revision>134</cp:revision>
  <dcterms:created xsi:type="dcterms:W3CDTF">2007-04-21T09:00:26Z</dcterms:created>
  <dcterms:modified xsi:type="dcterms:W3CDTF">2018-05-16T00:52:07Z</dcterms:modified>
</cp:coreProperties>
</file>