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notesMasterIdLst>
    <p:notesMasterId r:id="rId18"/>
  </p:notesMasterIdLst>
  <p:handoutMasterIdLst>
    <p:handoutMasterId r:id="rId19"/>
  </p:handoutMasterIdLst>
  <p:sldIdLst>
    <p:sldId id="295" r:id="rId2"/>
    <p:sldId id="369" r:id="rId3"/>
    <p:sldId id="294" r:id="rId4"/>
    <p:sldId id="380" r:id="rId5"/>
    <p:sldId id="379" r:id="rId6"/>
    <p:sldId id="373" r:id="rId7"/>
    <p:sldId id="374" r:id="rId8"/>
    <p:sldId id="375" r:id="rId9"/>
    <p:sldId id="376" r:id="rId10"/>
    <p:sldId id="377" r:id="rId11"/>
    <p:sldId id="381" r:id="rId12"/>
    <p:sldId id="385" r:id="rId13"/>
    <p:sldId id="384" r:id="rId14"/>
    <p:sldId id="378" r:id="rId15"/>
    <p:sldId id="383" r:id="rId16"/>
    <p:sldId id="371" r:id="rId17"/>
  </p:sldIdLst>
  <p:sldSz cx="9144000" cy="5143500" type="screen16x9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DEEE12"/>
    <a:srgbClr val="00FF00"/>
    <a:srgbClr val="0000CC"/>
    <a:srgbClr val="000000"/>
    <a:srgbClr val="FF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700" autoAdjust="0"/>
  </p:normalViewPr>
  <p:slideViewPr>
    <p:cSldViewPr>
      <p:cViewPr varScale="1">
        <p:scale>
          <a:sx n="142" d="100"/>
          <a:sy n="142" d="100"/>
        </p:scale>
        <p:origin x="714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4150F96-6B00-42F6-9C63-E6D241ABDF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8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AD1E824-6650-4D57-9198-3CBE312EC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99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40113A-4444-4329-BFAF-15B14B85694F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604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4240133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643DE2-E4C9-4336-B8BC-1095B6F173F6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593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zh-CN" altLang="zh-CN">
                <a:latin typeface="隶书" panose="02010509060101010101" pitchFamily="49" charset="-122"/>
                <a:ea typeface="隶书" panose="02010509060101010101" pitchFamily="49" charset="-122"/>
              </a:rPr>
              <a:t>因为</a:t>
            </a:r>
            <a:r>
              <a:rPr lang="en-US" altLang="zh-CN">
                <a:latin typeface="隶书" panose="02010509060101010101" pitchFamily="49" charset="-122"/>
                <a:ea typeface="隶书" panose="02010509060101010101" pitchFamily="49" charset="-122"/>
              </a:rPr>
              <a:t>fclose</a:t>
            </a:r>
            <a:r>
              <a:rPr lang="zh-CN" altLang="zh-CN">
                <a:latin typeface="隶书" panose="02010509060101010101" pitchFamily="49" charset="-122"/>
                <a:ea typeface="隶书" panose="02010509060101010101" pitchFamily="49" charset="-122"/>
              </a:rPr>
              <a:t>先把缓冲区数据输出</a:t>
            </a:r>
          </a:p>
          <a:p>
            <a:pPr lvl="2"/>
            <a:r>
              <a:rPr lang="zh-CN" altLang="zh-CN">
                <a:latin typeface="隶书" panose="02010509060101010101" pitchFamily="49" charset="-122"/>
                <a:ea typeface="隶书" panose="02010509060101010101" pitchFamily="49" charset="-122"/>
              </a:rPr>
              <a:t>到磁盘文件，然后才释放文件指针</a:t>
            </a:r>
            <a:endParaRPr lang="zh-CN" altLang="en-US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6880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1E824-6650-4D57-9198-3CBE312EC4F5}" type="slidenum">
              <a:rPr lang="en-US" altLang="zh-CN" smtClean="0"/>
              <a:pPr/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54409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1E824-6650-4D57-9198-3CBE312EC4F5}" type="slidenum">
              <a:rPr lang="en-US" altLang="zh-CN" smtClean="0"/>
              <a:pPr/>
              <a:t>12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11039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BD4673-203D-4846-814E-452696703D58}" type="slidenum">
              <a:rPr lang="en-US" altLang="zh-CN"/>
              <a:pPr/>
              <a:t>13</a:t>
            </a:fld>
            <a:endParaRPr lang="en-US" altLang="zh-CN"/>
          </a:p>
        </p:txBody>
      </p:sp>
      <p:sp>
        <p:nvSpPr>
          <p:cNvPr id="53250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1.</a:t>
            </a:r>
            <a:r>
              <a:rPr lang="zh-CN" altLang="en-US"/>
              <a:t>若文件在当前目录下：</a:t>
            </a:r>
          </a:p>
          <a:p>
            <a:r>
              <a:rPr lang="en-US" altLang="zh-CN"/>
              <a:t>fp=fopen("aa.txt","r");</a:t>
            </a:r>
          </a:p>
          <a:p>
            <a:r>
              <a:rPr lang="en-US" altLang="zh-CN"/>
              <a:t>2.</a:t>
            </a:r>
            <a:r>
              <a:rPr lang="zh-CN" altLang="en-US"/>
              <a:t>若文件不在当前目录下：</a:t>
            </a:r>
          </a:p>
          <a:p>
            <a:r>
              <a:rPr lang="en-US" altLang="zh-CN"/>
              <a:t>fp=fopen("d:\\fengyi\\bkc\\aa.txt","r");</a:t>
            </a:r>
          </a:p>
          <a:p>
            <a:r>
              <a:rPr lang="en-US" altLang="zh-CN"/>
              <a:t>2.</a:t>
            </a:r>
            <a:r>
              <a:rPr lang="zh-CN" altLang="en-US"/>
              <a:t>若从键盘输入带路径文件名：</a:t>
            </a:r>
          </a:p>
          <a:p>
            <a:r>
              <a:rPr lang="en-US" altLang="zh-CN"/>
              <a:t>char infile[30];</a:t>
            </a:r>
          </a:p>
          <a:p>
            <a:r>
              <a:rPr lang="en-US" altLang="zh-CN"/>
              <a:t>scanf("%s",infile);</a:t>
            </a:r>
          </a:p>
          <a:p>
            <a:r>
              <a:rPr lang="en-US" altLang="zh-CN"/>
              <a:t>fp=fopen(infile,"r");</a:t>
            </a:r>
          </a:p>
          <a:p>
            <a:r>
              <a:rPr lang="zh-CN" altLang="en-US"/>
              <a:t>必须输入：</a:t>
            </a:r>
            <a:r>
              <a:rPr lang="en-US" altLang="zh-CN"/>
              <a:t>d:\fengyi\bkc\aa.txt</a:t>
            </a:r>
          </a:p>
        </p:txBody>
      </p:sp>
    </p:spTree>
    <p:extLst>
      <p:ext uri="{BB962C8B-B14F-4D97-AF65-F5344CB8AC3E}">
        <p14:creationId xmlns:p14="http://schemas.microsoft.com/office/powerpoint/2010/main" val="3400332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BD4673-203D-4846-814E-452696703D58}" type="slidenum">
              <a:rPr lang="en-US" altLang="zh-CN"/>
              <a:pPr/>
              <a:t>14</a:t>
            </a:fld>
            <a:endParaRPr lang="en-US" altLang="zh-CN"/>
          </a:p>
        </p:txBody>
      </p:sp>
      <p:sp>
        <p:nvSpPr>
          <p:cNvPr id="53250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1.</a:t>
            </a:r>
            <a:r>
              <a:rPr lang="zh-CN" altLang="en-US"/>
              <a:t>若文件在当前目录下：</a:t>
            </a:r>
          </a:p>
          <a:p>
            <a:r>
              <a:rPr lang="en-US" altLang="zh-CN"/>
              <a:t>fp=fopen("aa.txt","r");</a:t>
            </a:r>
          </a:p>
          <a:p>
            <a:r>
              <a:rPr lang="en-US" altLang="zh-CN"/>
              <a:t>2.</a:t>
            </a:r>
            <a:r>
              <a:rPr lang="zh-CN" altLang="en-US"/>
              <a:t>若文件不在当前目录下：</a:t>
            </a:r>
          </a:p>
          <a:p>
            <a:r>
              <a:rPr lang="en-US" altLang="zh-CN"/>
              <a:t>fp=fopen("d:\\fengyi\\bkc\\aa.txt","r");</a:t>
            </a:r>
          </a:p>
          <a:p>
            <a:r>
              <a:rPr lang="en-US" altLang="zh-CN"/>
              <a:t>2.</a:t>
            </a:r>
            <a:r>
              <a:rPr lang="zh-CN" altLang="en-US"/>
              <a:t>若从键盘输入带路径文件名：</a:t>
            </a:r>
          </a:p>
          <a:p>
            <a:r>
              <a:rPr lang="en-US" altLang="zh-CN"/>
              <a:t>char infile[30];</a:t>
            </a:r>
          </a:p>
          <a:p>
            <a:r>
              <a:rPr lang="en-US" altLang="zh-CN"/>
              <a:t>scanf("%s",infile);</a:t>
            </a:r>
          </a:p>
          <a:p>
            <a:r>
              <a:rPr lang="en-US" altLang="zh-CN"/>
              <a:t>fp=fopen(infile,"r");</a:t>
            </a:r>
          </a:p>
          <a:p>
            <a:r>
              <a:rPr lang="zh-CN" altLang="en-US"/>
              <a:t>必须输入：</a:t>
            </a:r>
            <a:r>
              <a:rPr lang="en-US" altLang="zh-CN"/>
              <a:t>d:\fengyi\bkc\aa.txt</a:t>
            </a:r>
          </a:p>
        </p:txBody>
      </p:sp>
    </p:spTree>
    <p:extLst>
      <p:ext uri="{BB962C8B-B14F-4D97-AF65-F5344CB8AC3E}">
        <p14:creationId xmlns:p14="http://schemas.microsoft.com/office/powerpoint/2010/main" val="995840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3CBB-EBE9-419F-BDAC-02D037E866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4638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A677-8195-4C54-BF77-20E0251C1AC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39802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3267855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2155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6220-C61B-4741-9AD1-D0CD4ECB1D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294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62B-0F3E-4BDD-B129-4A06062AE83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66141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24A0-FCA0-4924-93EC-48B4CD3758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87714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FDA3-458C-460F-8967-38FD757E3E9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1316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2603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5C01-1B19-4A41-B69A-D394B80E5A6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74555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17B4-4EA4-453E-8141-D3D548A434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5699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9" descr="GIF-395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303610"/>
            <a:ext cx="9036050" cy="94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948265" y="20241"/>
            <a:ext cx="2232249" cy="283369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defRPr/>
            </a:pPr>
            <a:r>
              <a:rPr kumimoji="1" lang="en-US" altLang="zh-CN" sz="1500" b="0" dirty="0">
                <a:latin typeface="华文楷体" pitchFamily="2" charset="-122"/>
                <a:ea typeface="华文楷体" pitchFamily="2" charset="-122"/>
              </a:rPr>
              <a:t>C</a:t>
            </a:r>
            <a:r>
              <a:rPr kumimoji="1" lang="zh-CN" altLang="en-US" sz="1500" b="0" dirty="0">
                <a:latin typeface="华文楷体" pitchFamily="2" charset="-122"/>
                <a:ea typeface="华文楷体" pitchFamily="2" charset="-122"/>
              </a:rPr>
              <a:t>语言</a:t>
            </a:r>
            <a:r>
              <a:rPr kumimoji="1" lang="zh-CN" altLang="en-US" sz="1500" b="0" dirty="0" smtClean="0">
                <a:latin typeface="华文楷体" pitchFamily="2" charset="-122"/>
                <a:ea typeface="华文楷体" pitchFamily="2" charset="-122"/>
              </a:rPr>
              <a:t>程序设计</a:t>
            </a:r>
            <a:endParaRPr kumimoji="1" lang="zh-CN" altLang="en-US" sz="1500" b="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8" y="1"/>
            <a:ext cx="3888556" cy="2786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27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</a:rPr>
              <a:t>文件操作（一）</a:t>
            </a:r>
            <a:endParaRPr lang="zh-CN" altLang="en-US" sz="27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611188" y="95131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0768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C1E6AC9-D914-4D2A-9DA6-36AAAF183683}" type="slidenum">
              <a:rPr lang="en-US" altLang="zh-CN" b="0"/>
              <a:pPr eaLnBrk="1" hangingPunct="1"/>
              <a:t>1</a:t>
            </a:fld>
            <a:endParaRPr lang="en-US" altLang="zh-CN" b="0"/>
          </a:p>
        </p:txBody>
      </p:sp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2681790" y="1059526"/>
            <a:ext cx="3942941" cy="13502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2700" kern="10" dirty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文件操作（一）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52372" y="3241253"/>
            <a:ext cx="1993106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27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软件学院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085946" y="3219822"/>
            <a:ext cx="30241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27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曾碧卿  教授</a:t>
            </a:r>
          </a:p>
        </p:txBody>
      </p:sp>
      <p:pic>
        <p:nvPicPr>
          <p:cNvPr id="7" name="Picture 5" descr="欢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934" y="4029913"/>
            <a:ext cx="1403989" cy="946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107504" y="1079171"/>
            <a:ext cx="8280920" cy="3148763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</a:pPr>
            <a:r>
              <a:rPr lang="zh-CN" altLang="en-US" sz="2400" b="1" dirty="0" smtClean="0">
                <a:solidFill>
                  <a:srgbClr val="0000FF"/>
                </a:solidFill>
              </a:rPr>
              <a:t>字符</a:t>
            </a:r>
            <a:r>
              <a:rPr lang="en-US" altLang="zh-CN" sz="2400" b="1" dirty="0">
                <a:solidFill>
                  <a:srgbClr val="0000FF"/>
                </a:solidFill>
              </a:rPr>
              <a:t>I/O</a:t>
            </a:r>
            <a:r>
              <a:rPr lang="zh-CN" altLang="en-US" sz="2400" b="1" dirty="0">
                <a:solidFill>
                  <a:srgbClr val="0000FF"/>
                </a:solidFill>
              </a:rPr>
              <a:t>：</a:t>
            </a:r>
            <a:r>
              <a:rPr lang="en-US" altLang="zh-CN" sz="2400" b="1" dirty="0" err="1">
                <a:solidFill>
                  <a:srgbClr val="0000FF"/>
                </a:solidFill>
              </a:rPr>
              <a:t>fputc</a:t>
            </a:r>
            <a:r>
              <a:rPr lang="zh-CN" altLang="zh-CN" sz="2400" b="1" dirty="0">
                <a:solidFill>
                  <a:srgbClr val="0000FF"/>
                </a:solidFill>
              </a:rPr>
              <a:t>与</a:t>
            </a:r>
            <a:r>
              <a:rPr lang="en-US" altLang="zh-CN" sz="2400" b="1" dirty="0" err="1">
                <a:solidFill>
                  <a:srgbClr val="0000FF"/>
                </a:solidFill>
              </a:rPr>
              <a:t>fgetc</a:t>
            </a:r>
            <a:endParaRPr lang="en-US" altLang="zh-CN" sz="2400" b="1" dirty="0">
              <a:solidFill>
                <a:srgbClr val="0000FF"/>
              </a:solidFill>
            </a:endParaRP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en-US" altLang="zh-CN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fputc</a:t>
            </a:r>
            <a:endParaRPr kumimoji="1"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lvl="3">
              <a:lnSpc>
                <a:spcPct val="150000"/>
              </a:lnSpc>
            </a:pPr>
            <a:r>
              <a:rPr lang="zh-CN" altLang="en-US" sz="2400" b="1" dirty="0">
                <a:solidFill>
                  <a:srgbClr val="0000FF"/>
                </a:solidFill>
              </a:rPr>
              <a:t>函数原型</a:t>
            </a:r>
            <a:r>
              <a:rPr lang="zh-CN" altLang="en-US" sz="2400" dirty="0"/>
              <a:t>：</a:t>
            </a:r>
            <a:r>
              <a:rPr lang="en-US" altLang="zh-CN" sz="2400" dirty="0" err="1"/>
              <a:t>int</a:t>
            </a:r>
            <a:r>
              <a:rPr lang="en-US" altLang="zh-CN" sz="2400" dirty="0"/>
              <a:t>  </a:t>
            </a:r>
            <a:r>
              <a:rPr lang="en-US" altLang="zh-CN" sz="2400" dirty="0" err="1"/>
              <a:t>fputc</a:t>
            </a:r>
            <a:r>
              <a:rPr lang="en-US" altLang="zh-CN" sz="2400" dirty="0"/>
              <a:t>(</a:t>
            </a:r>
            <a:r>
              <a:rPr lang="en-US" altLang="zh-CN" sz="2400" dirty="0" err="1"/>
              <a:t>int</a:t>
            </a:r>
            <a:r>
              <a:rPr lang="en-US" altLang="zh-CN" sz="2400" dirty="0"/>
              <a:t> c, FILE *</a:t>
            </a:r>
            <a:r>
              <a:rPr lang="en-US" altLang="zh-CN" sz="2400" dirty="0" err="1"/>
              <a:t>fp</a:t>
            </a:r>
            <a:r>
              <a:rPr lang="en-US" altLang="zh-CN" sz="2400" dirty="0"/>
              <a:t>)</a:t>
            </a:r>
          </a:p>
          <a:p>
            <a:pPr lvl="3">
              <a:lnSpc>
                <a:spcPct val="150000"/>
              </a:lnSpc>
            </a:pPr>
            <a:r>
              <a:rPr lang="zh-CN" altLang="en-US" sz="2400" b="1" dirty="0">
                <a:solidFill>
                  <a:srgbClr val="0000FF"/>
                </a:solidFill>
              </a:rPr>
              <a:t>功能</a:t>
            </a:r>
            <a:r>
              <a:rPr lang="zh-CN" altLang="en-US" sz="2400" dirty="0"/>
              <a:t>：把一字节代码</a:t>
            </a:r>
            <a:r>
              <a:rPr lang="en-US" altLang="zh-CN" sz="2400" dirty="0"/>
              <a:t>c</a:t>
            </a:r>
            <a:r>
              <a:rPr lang="zh-CN" altLang="zh-CN" sz="2400" dirty="0"/>
              <a:t>写入</a:t>
            </a:r>
            <a:r>
              <a:rPr lang="en-US" altLang="zh-CN" sz="2400" dirty="0" err="1"/>
              <a:t>fp</a:t>
            </a:r>
            <a:r>
              <a:rPr lang="zh-CN" altLang="zh-CN" sz="2400" dirty="0"/>
              <a:t>指向的文件中</a:t>
            </a:r>
          </a:p>
          <a:p>
            <a:pPr lvl="3">
              <a:lnSpc>
                <a:spcPct val="150000"/>
              </a:lnSpc>
            </a:pPr>
            <a:r>
              <a:rPr lang="zh-CN" altLang="zh-CN" sz="2400" b="1" dirty="0">
                <a:solidFill>
                  <a:srgbClr val="0000FF"/>
                </a:solidFill>
              </a:rPr>
              <a:t>返</a:t>
            </a:r>
            <a:r>
              <a:rPr lang="zh-CN" altLang="en-US" sz="2400" b="1" dirty="0">
                <a:solidFill>
                  <a:srgbClr val="0000FF"/>
                </a:solidFill>
              </a:rPr>
              <a:t>回</a:t>
            </a:r>
            <a:r>
              <a:rPr lang="zh-CN" altLang="zh-CN" sz="2400" b="1" dirty="0">
                <a:solidFill>
                  <a:srgbClr val="0000FF"/>
                </a:solidFill>
              </a:rPr>
              <a:t>值</a:t>
            </a:r>
            <a:r>
              <a:rPr lang="zh-CN" altLang="zh-CN" sz="2400" dirty="0"/>
              <a:t>：正常，返回</a:t>
            </a:r>
            <a:r>
              <a:rPr lang="en-US" altLang="zh-CN" sz="2400" dirty="0"/>
              <a:t>c</a:t>
            </a:r>
            <a:r>
              <a:rPr lang="zh-CN" altLang="en-US" sz="2400" dirty="0"/>
              <a:t>；</a:t>
            </a:r>
            <a:r>
              <a:rPr lang="zh-CN" altLang="zh-CN" sz="2400" dirty="0"/>
              <a:t>出错，为</a:t>
            </a:r>
            <a:r>
              <a:rPr lang="en-US" altLang="zh-CN" sz="2400" dirty="0"/>
              <a:t>EOF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02078"/>
            <a:ext cx="6791939" cy="569714"/>
          </a:xfrm>
        </p:spPr>
        <p:txBody>
          <a:bodyPr>
            <a:no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三、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基本内容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（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5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）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</a:rPr>
              <a:t>---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文件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的读写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44006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1059582"/>
            <a:ext cx="8640960" cy="3744416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</a:pPr>
            <a:r>
              <a:rPr lang="zh-CN" altLang="en-US" sz="2400" b="1" dirty="0" smtClean="0">
                <a:solidFill>
                  <a:srgbClr val="0000FF"/>
                </a:solidFill>
              </a:rPr>
              <a:t>字符</a:t>
            </a:r>
            <a:r>
              <a:rPr lang="en-US" altLang="zh-CN" sz="2400" b="1" dirty="0">
                <a:solidFill>
                  <a:srgbClr val="0000FF"/>
                </a:solidFill>
              </a:rPr>
              <a:t>I/O</a:t>
            </a:r>
            <a:r>
              <a:rPr lang="zh-CN" altLang="en-US" sz="2400" b="1" dirty="0">
                <a:solidFill>
                  <a:srgbClr val="0000FF"/>
                </a:solidFill>
              </a:rPr>
              <a:t>：</a:t>
            </a:r>
            <a:r>
              <a:rPr lang="en-US" altLang="zh-CN" sz="2400" b="1" dirty="0" err="1">
                <a:solidFill>
                  <a:srgbClr val="0000FF"/>
                </a:solidFill>
              </a:rPr>
              <a:t>fputc</a:t>
            </a:r>
            <a:r>
              <a:rPr lang="zh-CN" altLang="zh-CN" sz="2400" b="1" dirty="0">
                <a:solidFill>
                  <a:srgbClr val="0000FF"/>
                </a:solidFill>
              </a:rPr>
              <a:t>与</a:t>
            </a:r>
            <a:r>
              <a:rPr lang="en-US" altLang="zh-CN" sz="2400" b="1" dirty="0" err="1">
                <a:solidFill>
                  <a:srgbClr val="0000FF"/>
                </a:solidFill>
              </a:rPr>
              <a:t>fgetc</a:t>
            </a:r>
            <a:endParaRPr lang="en-US" altLang="zh-CN" sz="2400" b="1" dirty="0">
              <a:solidFill>
                <a:srgbClr val="0000FF"/>
              </a:solidFill>
            </a:endParaRP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en-US" altLang="zh-CN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fgetc</a:t>
            </a:r>
            <a:endParaRPr kumimoji="1"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lvl="3">
              <a:lnSpc>
                <a:spcPct val="150000"/>
              </a:lnSpc>
            </a:pPr>
            <a:r>
              <a:rPr lang="zh-CN" altLang="en-US" sz="2400" b="1" dirty="0">
                <a:solidFill>
                  <a:srgbClr val="0000FF"/>
                </a:solidFill>
              </a:rPr>
              <a:t>函数原型</a:t>
            </a:r>
            <a:r>
              <a:rPr lang="zh-CN" altLang="en-US" sz="2400" dirty="0"/>
              <a:t>：</a:t>
            </a:r>
            <a:r>
              <a:rPr lang="en-US" altLang="zh-CN" sz="2400" dirty="0" err="1"/>
              <a:t>int</a:t>
            </a:r>
            <a:r>
              <a:rPr lang="en-US" altLang="zh-CN" sz="2400" dirty="0"/>
              <a:t>  </a:t>
            </a:r>
            <a:r>
              <a:rPr lang="en-US" altLang="zh-CN" sz="2400" dirty="0" err="1"/>
              <a:t>fgetc</a:t>
            </a:r>
            <a:r>
              <a:rPr lang="en-US" altLang="zh-CN" sz="2400" dirty="0"/>
              <a:t>(FILE *</a:t>
            </a:r>
            <a:r>
              <a:rPr lang="en-US" altLang="zh-CN" sz="2400" dirty="0" err="1"/>
              <a:t>fp</a:t>
            </a:r>
            <a:r>
              <a:rPr lang="en-US" altLang="zh-CN" sz="2400" dirty="0"/>
              <a:t>)</a:t>
            </a:r>
          </a:p>
          <a:p>
            <a:pPr lvl="3">
              <a:lnSpc>
                <a:spcPct val="150000"/>
              </a:lnSpc>
            </a:pPr>
            <a:r>
              <a:rPr lang="zh-CN" altLang="en-US" sz="2400" b="1" dirty="0">
                <a:solidFill>
                  <a:srgbClr val="0000FF"/>
                </a:solidFill>
              </a:rPr>
              <a:t>功能</a:t>
            </a:r>
            <a:r>
              <a:rPr lang="zh-CN" altLang="en-US" sz="2400" dirty="0"/>
              <a:t>：从</a:t>
            </a:r>
            <a:r>
              <a:rPr lang="en-US" altLang="zh-CN" sz="2400" dirty="0" err="1"/>
              <a:t>fp</a:t>
            </a:r>
            <a:r>
              <a:rPr lang="zh-CN" altLang="zh-CN" sz="2400" dirty="0"/>
              <a:t>指向的文件中读取</a:t>
            </a:r>
            <a:r>
              <a:rPr lang="zh-CN" altLang="en-US" sz="2400" dirty="0"/>
              <a:t>一字节代码</a:t>
            </a:r>
            <a:endParaRPr lang="zh-CN" altLang="zh-CN" sz="2400" dirty="0"/>
          </a:p>
          <a:p>
            <a:pPr lvl="3">
              <a:lnSpc>
                <a:spcPct val="150000"/>
              </a:lnSpc>
            </a:pPr>
            <a:r>
              <a:rPr lang="zh-CN" altLang="zh-CN" sz="2400" b="1" dirty="0">
                <a:solidFill>
                  <a:srgbClr val="0000FF"/>
                </a:solidFill>
              </a:rPr>
              <a:t>返</a:t>
            </a:r>
            <a:r>
              <a:rPr lang="zh-CN" altLang="en-US" sz="2400" b="1" dirty="0">
                <a:solidFill>
                  <a:srgbClr val="0000FF"/>
                </a:solidFill>
              </a:rPr>
              <a:t>回</a:t>
            </a:r>
            <a:r>
              <a:rPr lang="zh-CN" altLang="zh-CN" sz="2400" b="1" dirty="0">
                <a:solidFill>
                  <a:srgbClr val="0000FF"/>
                </a:solidFill>
              </a:rPr>
              <a:t>值</a:t>
            </a:r>
            <a:r>
              <a:rPr lang="zh-CN" altLang="zh-CN" sz="2400" dirty="0"/>
              <a:t>：正常，返回读到的代码值</a:t>
            </a:r>
            <a:r>
              <a:rPr lang="zh-CN" altLang="en-US" sz="2400" dirty="0"/>
              <a:t>；</a:t>
            </a:r>
            <a:r>
              <a:rPr lang="zh-CN" altLang="zh-CN" sz="2400" dirty="0"/>
              <a:t>读到文件尾或出错，为</a:t>
            </a:r>
            <a:r>
              <a:rPr lang="en-US" altLang="zh-CN" sz="2400" dirty="0"/>
              <a:t>EOF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02078"/>
            <a:ext cx="6791939" cy="569714"/>
          </a:xfrm>
        </p:spPr>
        <p:txBody>
          <a:bodyPr>
            <a:no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三、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基本内容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（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6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）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</a:rPr>
              <a:t>---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文件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的读写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02930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95536" y="1172778"/>
            <a:ext cx="8537657" cy="3487204"/>
            <a:chOff x="452799" y="3861459"/>
            <a:chExt cx="8740356" cy="2852595"/>
          </a:xfrm>
        </p:grpSpPr>
        <p:sp>
          <p:nvSpPr>
            <p:cNvPr id="18439" name="Text Box 7"/>
            <p:cNvSpPr txBox="1">
              <a:spLocks noChangeArrowheads="1"/>
            </p:cNvSpPr>
            <p:nvPr/>
          </p:nvSpPr>
          <p:spPr bwMode="auto">
            <a:xfrm>
              <a:off x="452799" y="3861459"/>
              <a:ext cx="8740356" cy="2852595"/>
            </a:xfrm>
            <a:prstGeom prst="rect">
              <a:avLst/>
            </a:prstGeom>
            <a:noFill/>
            <a:ln w="3810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>
              <a:spAutoFit/>
            </a:bodyPr>
            <a:lstStyle/>
            <a:p>
              <a:pPr eaLnBrk="1" hangingPunct="1">
                <a:lnSpc>
                  <a:spcPct val="150000"/>
                </a:lnSpc>
              </a:pPr>
              <a:r>
                <a:rPr lang="zh-CN" altLang="zh-CN" sz="3600" dirty="0">
                  <a:solidFill>
                    <a:srgbClr val="FF0000"/>
                  </a:solidFill>
                  <a:latin typeface="隶书" panose="02010509060101010101" pitchFamily="49" charset="-122"/>
                  <a:ea typeface="隶书" panose="02010509060101010101" pitchFamily="49" charset="-122"/>
                </a:rPr>
                <a:t>终端</a:t>
              </a:r>
              <a:r>
                <a:rPr lang="en-US" altLang="zh-CN" sz="3600" dirty="0" smtClean="0">
                  <a:solidFill>
                    <a:srgbClr val="FF0000"/>
                  </a:solidFill>
                  <a:latin typeface="隶书" panose="02010509060101010101" pitchFamily="49" charset="-122"/>
                  <a:ea typeface="隶书" panose="02010509060101010101" pitchFamily="49" charset="-122"/>
                </a:rPr>
                <a:t>I/O </a:t>
              </a:r>
              <a:r>
                <a:rPr lang="zh-CN" altLang="zh-CN" sz="3600" dirty="0" smtClean="0">
                  <a:solidFill>
                    <a:srgbClr val="FF0000"/>
                  </a:solidFill>
                  <a:latin typeface="隶书" panose="02010509060101010101" pitchFamily="49" charset="-122"/>
                  <a:ea typeface="隶书" panose="02010509060101010101" pitchFamily="49" charset="-122"/>
                </a:rPr>
                <a:t>与</a:t>
              </a:r>
              <a:r>
                <a:rPr lang="en-US" altLang="zh-CN" sz="3600" dirty="0" smtClean="0">
                  <a:solidFill>
                    <a:srgbClr val="FF0000"/>
                  </a:solidFill>
                  <a:latin typeface="隶书" panose="02010509060101010101" pitchFamily="49" charset="-122"/>
                  <a:ea typeface="隶书" panose="02010509060101010101" pitchFamily="49" charset="-122"/>
                </a:rPr>
                <a:t> </a:t>
              </a:r>
              <a:r>
                <a:rPr lang="zh-CN" altLang="zh-CN" sz="3600" dirty="0" smtClean="0">
                  <a:solidFill>
                    <a:srgbClr val="FF0000"/>
                  </a:solidFill>
                  <a:latin typeface="隶书" panose="02010509060101010101" pitchFamily="49" charset="-122"/>
                  <a:ea typeface="隶书" panose="02010509060101010101" pitchFamily="49" charset="-122"/>
                </a:rPr>
                <a:t>文件</a:t>
              </a:r>
              <a:r>
                <a:rPr lang="en-US" altLang="zh-CN" sz="3600" dirty="0">
                  <a:solidFill>
                    <a:srgbClr val="FF0000"/>
                  </a:solidFill>
                  <a:latin typeface="隶书" panose="02010509060101010101" pitchFamily="49" charset="-122"/>
                  <a:ea typeface="隶书" panose="02010509060101010101" pitchFamily="49" charset="-122"/>
                </a:rPr>
                <a:t>I/O</a:t>
              </a:r>
            </a:p>
            <a:p>
              <a:pPr algn="l" eaLnBrk="1" hangingPunct="1">
                <a:lnSpc>
                  <a:spcPct val="150000"/>
                </a:lnSpc>
              </a:pPr>
              <a:r>
                <a:rPr lang="en-US" altLang="zh-CN" sz="2800" dirty="0"/>
                <a:t>#define     </a:t>
              </a:r>
              <a:r>
                <a:rPr lang="en-US" altLang="zh-CN" sz="2800" dirty="0" err="1"/>
                <a:t>putc</a:t>
              </a:r>
              <a:r>
                <a:rPr lang="en-US" altLang="zh-CN" sz="2800" dirty="0"/>
                <a:t>(</a:t>
              </a:r>
              <a:r>
                <a:rPr lang="en-US" altLang="zh-CN" sz="2800" dirty="0" err="1"/>
                <a:t>ch,fp</a:t>
              </a:r>
              <a:r>
                <a:rPr lang="en-US" altLang="zh-CN" sz="2800" dirty="0"/>
                <a:t>)       </a:t>
              </a:r>
              <a:r>
                <a:rPr lang="en-US" altLang="zh-CN" sz="2800" dirty="0" err="1"/>
                <a:t>fputc</a:t>
              </a:r>
              <a:r>
                <a:rPr lang="en-US" altLang="zh-CN" sz="2800" dirty="0"/>
                <a:t>(</a:t>
              </a:r>
              <a:r>
                <a:rPr lang="en-US" altLang="zh-CN" sz="2800" dirty="0" err="1"/>
                <a:t>ch,fp</a:t>
              </a:r>
              <a:r>
                <a:rPr lang="en-US" altLang="zh-CN" sz="2800" dirty="0"/>
                <a:t>)</a:t>
              </a:r>
            </a:p>
            <a:p>
              <a:pPr algn="l" eaLnBrk="1" hangingPunct="1">
                <a:lnSpc>
                  <a:spcPct val="150000"/>
                </a:lnSpc>
              </a:pPr>
              <a:r>
                <a:rPr lang="en-US" altLang="zh-CN" sz="2800" dirty="0">
                  <a:solidFill>
                    <a:srgbClr val="0000FF"/>
                  </a:solidFill>
                </a:rPr>
                <a:t>#define     </a:t>
              </a:r>
              <a:r>
                <a:rPr lang="en-US" altLang="zh-CN" sz="2800" dirty="0" err="1">
                  <a:solidFill>
                    <a:srgbClr val="0000FF"/>
                  </a:solidFill>
                </a:rPr>
                <a:t>getc</a:t>
              </a:r>
              <a:r>
                <a:rPr lang="en-US" altLang="zh-CN" sz="2800" dirty="0">
                  <a:solidFill>
                    <a:srgbClr val="0000FF"/>
                  </a:solidFill>
                </a:rPr>
                <a:t>(</a:t>
              </a:r>
              <a:r>
                <a:rPr lang="en-US" altLang="zh-CN" sz="2800" dirty="0" err="1">
                  <a:solidFill>
                    <a:srgbClr val="0000FF"/>
                  </a:solidFill>
                </a:rPr>
                <a:t>fp</a:t>
              </a:r>
              <a:r>
                <a:rPr lang="en-US" altLang="zh-CN" sz="2800" dirty="0">
                  <a:solidFill>
                    <a:srgbClr val="0000FF"/>
                  </a:solidFill>
                </a:rPr>
                <a:t>)            </a:t>
              </a:r>
              <a:r>
                <a:rPr lang="en-US" altLang="zh-CN" sz="2800" dirty="0" err="1">
                  <a:solidFill>
                    <a:srgbClr val="0000FF"/>
                  </a:solidFill>
                </a:rPr>
                <a:t>fgetc</a:t>
              </a:r>
              <a:r>
                <a:rPr lang="en-US" altLang="zh-CN" sz="2800" dirty="0">
                  <a:solidFill>
                    <a:srgbClr val="0000FF"/>
                  </a:solidFill>
                </a:rPr>
                <a:t>(</a:t>
              </a:r>
              <a:r>
                <a:rPr lang="en-US" altLang="zh-CN" sz="2800" dirty="0" err="1">
                  <a:solidFill>
                    <a:srgbClr val="0000FF"/>
                  </a:solidFill>
                </a:rPr>
                <a:t>fp</a:t>
              </a:r>
              <a:r>
                <a:rPr lang="en-US" altLang="zh-CN" sz="2800" dirty="0">
                  <a:solidFill>
                    <a:srgbClr val="0000FF"/>
                  </a:solidFill>
                </a:rPr>
                <a:t>)</a:t>
              </a:r>
            </a:p>
            <a:p>
              <a:pPr algn="l" eaLnBrk="1" hangingPunct="1">
                <a:lnSpc>
                  <a:spcPct val="150000"/>
                </a:lnSpc>
              </a:pPr>
              <a:r>
                <a:rPr lang="en-US" altLang="zh-CN" sz="2800" dirty="0"/>
                <a:t>#define     </a:t>
              </a:r>
              <a:r>
                <a:rPr lang="en-US" altLang="zh-CN" sz="2800" dirty="0" err="1"/>
                <a:t>putchar</a:t>
              </a:r>
              <a:r>
                <a:rPr lang="en-US" altLang="zh-CN" sz="2800" dirty="0"/>
                <a:t>(c)        </a:t>
              </a:r>
              <a:r>
                <a:rPr lang="en-US" altLang="zh-CN" sz="2800" dirty="0" err="1"/>
                <a:t>fputc</a:t>
              </a:r>
              <a:r>
                <a:rPr lang="en-US" altLang="zh-CN" sz="2800" dirty="0"/>
                <a:t>(</a:t>
              </a:r>
              <a:r>
                <a:rPr lang="en-US" altLang="zh-CN" sz="2800" dirty="0" err="1"/>
                <a:t>c,stdout</a:t>
              </a:r>
              <a:r>
                <a:rPr lang="en-US" altLang="zh-CN" sz="2800" dirty="0"/>
                <a:t>)</a:t>
              </a:r>
            </a:p>
            <a:p>
              <a:pPr algn="l" eaLnBrk="1" hangingPunct="1">
                <a:lnSpc>
                  <a:spcPct val="150000"/>
                </a:lnSpc>
              </a:pPr>
              <a:r>
                <a:rPr lang="en-US" altLang="zh-CN" sz="2800" dirty="0">
                  <a:solidFill>
                    <a:srgbClr val="FF0000"/>
                  </a:solidFill>
                </a:rPr>
                <a:t>#define     </a:t>
              </a:r>
              <a:r>
                <a:rPr lang="en-US" altLang="zh-CN" sz="2800" dirty="0" err="1">
                  <a:solidFill>
                    <a:srgbClr val="FF0000"/>
                  </a:solidFill>
                </a:rPr>
                <a:t>getchar</a:t>
              </a:r>
              <a:r>
                <a:rPr lang="en-US" altLang="zh-CN" sz="2800" dirty="0">
                  <a:solidFill>
                    <a:srgbClr val="FF0000"/>
                  </a:solidFill>
                </a:rPr>
                <a:t>()          </a:t>
              </a:r>
              <a:r>
                <a:rPr lang="en-US" altLang="zh-CN" sz="2800" dirty="0" err="1">
                  <a:solidFill>
                    <a:srgbClr val="FF0000"/>
                  </a:solidFill>
                </a:rPr>
                <a:t>fgetc</a:t>
              </a:r>
              <a:r>
                <a:rPr lang="en-US" altLang="zh-CN" sz="2800" dirty="0">
                  <a:solidFill>
                    <a:srgbClr val="FF0000"/>
                  </a:solidFill>
                </a:rPr>
                <a:t>(</a:t>
              </a:r>
              <a:r>
                <a:rPr lang="en-US" altLang="zh-CN" sz="2800" dirty="0" err="1">
                  <a:solidFill>
                    <a:srgbClr val="FF0000"/>
                  </a:solidFill>
                </a:rPr>
                <a:t>stdin</a:t>
              </a:r>
              <a:r>
                <a:rPr lang="en-US" altLang="zh-CN" sz="2800" dirty="0">
                  <a:solidFill>
                    <a:srgbClr val="FF0000"/>
                  </a:solidFill>
                </a:rPr>
                <a:t>)</a:t>
              </a:r>
            </a:p>
          </p:txBody>
        </p:sp>
        <p:cxnSp>
          <p:nvCxnSpPr>
            <p:cNvPr id="3" name="直接连接符 2"/>
            <p:cNvCxnSpPr/>
            <p:nvPr/>
          </p:nvCxnSpPr>
          <p:spPr>
            <a:xfrm>
              <a:off x="673952" y="5091801"/>
              <a:ext cx="8182653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673952" y="6152070"/>
              <a:ext cx="8256371" cy="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02078"/>
            <a:ext cx="6791939" cy="569714"/>
          </a:xfrm>
        </p:spPr>
        <p:txBody>
          <a:bodyPr>
            <a:no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三、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基本内容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（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7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）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</a:rPr>
              <a:t>---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文件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的读写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9947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107504" y="1051431"/>
            <a:ext cx="4896544" cy="2528431"/>
          </a:xfrm>
          <a:prstGeom prst="rect">
            <a:avLst/>
          </a:prstGeom>
          <a:noFill/>
          <a:ln w="38100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Char char="§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«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v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3pPr>
            <a:lvl4pPr marL="1600200" indent="-228600">
              <a:spcBef>
                <a:spcPct val="20000"/>
              </a:spcBef>
              <a:buClr>
                <a:srgbClr val="FFCC00"/>
              </a:buClr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4pPr>
            <a:lvl5pPr marL="2057400" indent="-228600">
              <a:spcBef>
                <a:spcPct val="20000"/>
              </a:spcBef>
              <a:buClr>
                <a:srgbClr val="FF00FF"/>
              </a:buClr>
              <a:buFont typeface="Wingdings" panose="05000000000000000000" pitchFamily="2" charset="2"/>
              <a:buChar char="u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FF00FF"/>
              </a:buClr>
              <a:buFont typeface="Wingdings" panose="05000000000000000000" pitchFamily="2" charset="2"/>
              <a:buChar char="u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FF00FF"/>
              </a:buClr>
              <a:buFont typeface="Wingdings" panose="05000000000000000000" pitchFamily="2" charset="2"/>
              <a:buChar char="u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FF00FF"/>
              </a:buClr>
              <a:buFont typeface="Wingdings" panose="05000000000000000000" pitchFamily="2" charset="2"/>
              <a:buChar char="u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FF00FF"/>
              </a:buClr>
              <a:buFont typeface="Wingdings" panose="05000000000000000000" pitchFamily="2" charset="2"/>
              <a:buChar char="u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9pPr>
          </a:lstStyle>
          <a:p>
            <a:pPr lvl="1" algn="l"/>
            <a:r>
              <a:rPr lang="en-US" altLang="zh-CN" dirty="0" err="1" smtClean="0">
                <a:latin typeface="+mn-ea"/>
                <a:ea typeface="+mn-ea"/>
              </a:rPr>
              <a:t>feof</a:t>
            </a:r>
            <a:endParaRPr lang="en-US" altLang="zh-CN" dirty="0" smtClean="0">
              <a:latin typeface="+mn-ea"/>
              <a:ea typeface="+mn-ea"/>
            </a:endParaRPr>
          </a:p>
          <a:p>
            <a:pPr marL="914400" lvl="2" indent="0" algn="l">
              <a:buNone/>
            </a:pPr>
            <a:r>
              <a:rPr lang="zh-CN" altLang="en-US" sz="1800" dirty="0" smtClean="0">
                <a:solidFill>
                  <a:srgbClr val="0000FF"/>
                </a:solidFill>
                <a:latin typeface="+mn-ea"/>
                <a:ea typeface="+mn-ea"/>
              </a:rPr>
              <a:t>函数原型：</a:t>
            </a:r>
            <a:r>
              <a:rPr lang="en-US" altLang="zh-CN" sz="1800" dirty="0" err="1" smtClean="0">
                <a:solidFill>
                  <a:srgbClr val="FF0000"/>
                </a:solidFill>
                <a:latin typeface="+mn-ea"/>
                <a:ea typeface="+mn-ea"/>
              </a:rPr>
              <a:t>int</a:t>
            </a:r>
            <a:r>
              <a:rPr lang="en-US" altLang="zh-CN" sz="1800" dirty="0" smtClean="0">
                <a:solidFill>
                  <a:srgbClr val="FF0000"/>
                </a:solidFill>
                <a:latin typeface="+mn-ea"/>
                <a:ea typeface="+mn-ea"/>
              </a:rPr>
              <a:t> </a:t>
            </a:r>
            <a:r>
              <a:rPr lang="en-US" altLang="zh-CN" sz="1800" dirty="0" err="1" smtClean="0">
                <a:solidFill>
                  <a:srgbClr val="FF0000"/>
                </a:solidFill>
                <a:latin typeface="+mn-ea"/>
                <a:ea typeface="+mn-ea"/>
              </a:rPr>
              <a:t>feof</a:t>
            </a:r>
            <a:r>
              <a:rPr lang="en-US" altLang="zh-CN" sz="1800" dirty="0" smtClean="0">
                <a:solidFill>
                  <a:srgbClr val="FF0000"/>
                </a:solidFill>
                <a:latin typeface="+mn-ea"/>
                <a:ea typeface="+mn-ea"/>
              </a:rPr>
              <a:t>(FILE *</a:t>
            </a:r>
            <a:r>
              <a:rPr lang="en-US" altLang="zh-CN" sz="1800" dirty="0" err="1" smtClean="0">
                <a:solidFill>
                  <a:srgbClr val="FF0000"/>
                </a:solidFill>
                <a:latin typeface="+mn-ea"/>
                <a:ea typeface="+mn-ea"/>
              </a:rPr>
              <a:t>fp</a:t>
            </a:r>
            <a:r>
              <a:rPr lang="en-US" altLang="zh-CN" sz="1800" dirty="0" smtClean="0">
                <a:solidFill>
                  <a:srgbClr val="FF0000"/>
                </a:solidFill>
                <a:latin typeface="+mn-ea"/>
                <a:ea typeface="+mn-ea"/>
              </a:rPr>
              <a:t>)</a:t>
            </a:r>
          </a:p>
          <a:p>
            <a:pPr lvl="2" algn="l"/>
            <a:endParaRPr lang="en-US" altLang="zh-CN" sz="1800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pPr lvl="2" algn="l"/>
            <a:r>
              <a:rPr lang="zh-CN" altLang="en-US" dirty="0" smtClean="0">
                <a:solidFill>
                  <a:srgbClr val="0000FF"/>
                </a:solidFill>
                <a:latin typeface="+mn-ea"/>
                <a:ea typeface="+mn-ea"/>
              </a:rPr>
              <a:t>功能：</a:t>
            </a:r>
            <a:r>
              <a:rPr lang="zh-CN" altLang="en-US" sz="2000" dirty="0">
                <a:latin typeface="+mn-ea"/>
                <a:ea typeface="+mn-ea"/>
              </a:rPr>
              <a:t>判断文件是否结束</a:t>
            </a:r>
            <a:endParaRPr lang="zh-CN" altLang="zh-CN" sz="2000" dirty="0">
              <a:latin typeface="+mn-ea"/>
              <a:ea typeface="+mn-ea"/>
            </a:endParaRPr>
          </a:p>
          <a:p>
            <a:pPr lvl="2" algn="l"/>
            <a:r>
              <a:rPr lang="zh-CN" altLang="zh-CN" dirty="0">
                <a:solidFill>
                  <a:srgbClr val="0000FF"/>
                </a:solidFill>
                <a:latin typeface="+mn-ea"/>
                <a:ea typeface="+mn-ea"/>
              </a:rPr>
              <a:t>返值：</a:t>
            </a:r>
            <a:r>
              <a:rPr lang="zh-CN" altLang="zh-CN" sz="2000" dirty="0" smtClean="0">
                <a:latin typeface="+mn-ea"/>
                <a:ea typeface="+mn-ea"/>
              </a:rPr>
              <a:t>文件结束，返回真（非0）；文件未结束，返回0</a:t>
            </a:r>
            <a:endParaRPr lang="en-US" altLang="zh-CN" sz="2000" dirty="0">
              <a:solidFill>
                <a:schemeClr val="tx2"/>
              </a:solidFill>
              <a:latin typeface="+mn-ea"/>
              <a:ea typeface="+mn-ea"/>
            </a:endParaRPr>
          </a:p>
        </p:txBody>
      </p:sp>
      <p:sp>
        <p:nvSpPr>
          <p:cNvPr id="20500" name="AutoShape 20"/>
          <p:cNvSpPr>
            <a:spLocks noChangeArrowheads="1"/>
          </p:cNvSpPr>
          <p:nvPr/>
        </p:nvSpPr>
        <p:spPr bwMode="auto">
          <a:xfrm>
            <a:off x="4355976" y="4515966"/>
            <a:ext cx="2460673" cy="347884"/>
          </a:xfrm>
          <a:prstGeom prst="wedgeRectCallout">
            <a:avLst>
              <a:gd name="adj1" fmla="val 55845"/>
              <a:gd name="adj2" fmla="val -627486"/>
            </a:avLst>
          </a:prstGeom>
          <a:solidFill>
            <a:schemeClr val="bg1"/>
          </a:solidFill>
          <a:ln w="38100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500" tIns="35100" rIns="67500" bIns="35100" anchor="ctr">
            <a:spAutoFit/>
          </a:bodyPr>
          <a:lstStyle/>
          <a:p>
            <a:pPr algn="ctr" eaLnBrk="1" hangingPunct="1"/>
            <a:r>
              <a:rPr lang="zh-CN" altLang="en-US">
                <a:ea typeface="隶书" panose="02010509060101010101" pitchFamily="49" charset="-122"/>
              </a:rPr>
              <a:t>判断文本文件是否结束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5214889" y="1851670"/>
            <a:ext cx="2837379" cy="1455880"/>
          </a:xfrm>
          <a:prstGeom prst="rect">
            <a:avLst/>
          </a:prstGeom>
          <a:noFill/>
          <a:ln w="38100">
            <a:solidFill>
              <a:srgbClr val="33CC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500" tIns="35100" rIns="67500" bIns="35100" anchor="ctr">
            <a:spAutoFit/>
          </a:bodyPr>
          <a:lstStyle/>
          <a:p>
            <a:pPr algn="l"/>
            <a:r>
              <a:rPr lang="en-US" altLang="zh-CN" dirty="0"/>
              <a:t> </a:t>
            </a:r>
            <a:r>
              <a:rPr lang="zh-CN" altLang="en-US" dirty="0"/>
              <a:t>判断</a:t>
            </a:r>
            <a:r>
              <a:rPr lang="zh-CN" altLang="en-US" dirty="0">
                <a:solidFill>
                  <a:srgbClr val="FF0000"/>
                </a:solidFill>
              </a:rPr>
              <a:t>二进制</a:t>
            </a:r>
            <a:r>
              <a:rPr lang="zh-CN" altLang="en-US" dirty="0"/>
              <a:t>文件是否结束</a:t>
            </a:r>
          </a:p>
          <a:p>
            <a:pPr algn="l"/>
            <a:r>
              <a:rPr lang="zh-CN" altLang="en-US" dirty="0"/>
              <a:t>      </a:t>
            </a:r>
            <a:r>
              <a:rPr lang="en-US" altLang="zh-CN" dirty="0">
                <a:solidFill>
                  <a:srgbClr val="0000FF"/>
                </a:solidFill>
              </a:rPr>
              <a:t>while(!</a:t>
            </a:r>
            <a:r>
              <a:rPr lang="en-US" altLang="zh-CN" dirty="0" err="1">
                <a:solidFill>
                  <a:srgbClr val="FF0000"/>
                </a:solidFill>
              </a:rPr>
              <a:t>feof</a:t>
            </a:r>
            <a:r>
              <a:rPr lang="en-US" altLang="zh-CN" dirty="0">
                <a:solidFill>
                  <a:srgbClr val="0000FF"/>
                </a:solidFill>
              </a:rPr>
              <a:t>(</a:t>
            </a:r>
            <a:r>
              <a:rPr lang="en-US" altLang="zh-CN" dirty="0" err="1">
                <a:solidFill>
                  <a:srgbClr val="0000FF"/>
                </a:solidFill>
              </a:rPr>
              <a:t>fp</a:t>
            </a:r>
            <a:r>
              <a:rPr lang="en-US" altLang="zh-CN" dirty="0">
                <a:solidFill>
                  <a:srgbClr val="0000FF"/>
                </a:solidFill>
              </a:rPr>
              <a:t>))</a:t>
            </a:r>
          </a:p>
          <a:p>
            <a:pPr algn="l"/>
            <a:r>
              <a:rPr lang="en-US" altLang="zh-CN" dirty="0">
                <a:solidFill>
                  <a:srgbClr val="0000FF"/>
                </a:solidFill>
              </a:rPr>
              <a:t>      {      c=</a:t>
            </a:r>
            <a:r>
              <a:rPr lang="en-US" altLang="zh-CN" dirty="0" err="1">
                <a:solidFill>
                  <a:srgbClr val="0000FF"/>
                </a:solidFill>
              </a:rPr>
              <a:t>fgetc</a:t>
            </a:r>
            <a:r>
              <a:rPr lang="en-US" altLang="zh-CN" dirty="0">
                <a:solidFill>
                  <a:srgbClr val="0000FF"/>
                </a:solidFill>
              </a:rPr>
              <a:t>(</a:t>
            </a:r>
            <a:r>
              <a:rPr lang="en-US" altLang="zh-CN" dirty="0" err="1">
                <a:solidFill>
                  <a:srgbClr val="0000FF"/>
                </a:solidFill>
              </a:rPr>
              <a:t>fp</a:t>
            </a:r>
            <a:r>
              <a:rPr lang="en-US" altLang="zh-CN" dirty="0">
                <a:solidFill>
                  <a:srgbClr val="0000FF"/>
                </a:solidFill>
              </a:rPr>
              <a:t>);</a:t>
            </a:r>
          </a:p>
          <a:p>
            <a:pPr algn="l"/>
            <a:r>
              <a:rPr lang="en-US" altLang="zh-CN" dirty="0">
                <a:solidFill>
                  <a:srgbClr val="0000FF"/>
                </a:solidFill>
              </a:rPr>
              <a:t>               ……..</a:t>
            </a:r>
          </a:p>
          <a:p>
            <a:pPr algn="l"/>
            <a:r>
              <a:rPr lang="en-US" altLang="zh-CN" dirty="0">
                <a:solidFill>
                  <a:srgbClr val="0000FF"/>
                </a:solidFill>
              </a:rPr>
              <a:t>      }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3568" y="402078"/>
            <a:ext cx="7704856" cy="569714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三、基本内容（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8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）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---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文件结束检测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57098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0" grpId="0" animBg="1" autoUpdateAnimBg="0"/>
      <p:bldP spid="20482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41077" y="407359"/>
            <a:ext cx="3240211" cy="647999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zh-CN" altLang="en-US" sz="3300" b="1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四、应用示例</a:t>
            </a:r>
            <a:endParaRPr lang="en-US" altLang="zh-CN" sz="3300" b="1" dirty="0">
              <a:solidFill>
                <a:srgbClr val="FF0000"/>
              </a:solidFill>
              <a:latin typeface="黑体" panose="02010609060101010101" pitchFamily="49" charset="-122"/>
              <a:ea typeface="+mj-ea"/>
              <a:cs typeface="+mj-cs"/>
            </a:endParaRPr>
          </a:p>
        </p:txBody>
      </p:sp>
      <p:grpSp>
        <p:nvGrpSpPr>
          <p:cNvPr id="20493" name="Group 13"/>
          <p:cNvGrpSpPr>
            <a:grpSpLocks/>
          </p:cNvGrpSpPr>
          <p:nvPr/>
        </p:nvGrpSpPr>
        <p:grpSpPr bwMode="auto">
          <a:xfrm>
            <a:off x="1544374" y="3533318"/>
            <a:ext cx="1756259" cy="369094"/>
            <a:chOff x="266" y="2046"/>
            <a:chExt cx="1309" cy="310"/>
          </a:xfrm>
        </p:grpSpPr>
        <p:sp>
          <p:nvSpPr>
            <p:cNvPr id="20491" name="Text Box 11"/>
            <p:cNvSpPr txBox="1">
              <a:spLocks noChangeArrowheads="1"/>
            </p:cNvSpPr>
            <p:nvPr/>
          </p:nvSpPr>
          <p:spPr bwMode="auto">
            <a:xfrm>
              <a:off x="309" y="2046"/>
              <a:ext cx="1266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zh-CN" altLang="en-US" dirty="0">
                  <a:latin typeface="+mn-ea"/>
                  <a:ea typeface="+mn-ea"/>
                </a:rPr>
                <a:t> 例</a:t>
              </a:r>
              <a:r>
                <a:rPr lang="en-US" altLang="zh-CN" dirty="0">
                  <a:latin typeface="+mn-ea"/>
                  <a:ea typeface="+mn-ea"/>
                </a:rPr>
                <a:t>3</a:t>
              </a:r>
              <a:r>
                <a:rPr lang="zh-CN" altLang="en-US" dirty="0">
                  <a:latin typeface="+mn-ea"/>
                  <a:ea typeface="+mn-ea"/>
                </a:rPr>
                <a:t> 文件拷贝</a:t>
              </a:r>
            </a:p>
          </p:txBody>
        </p:sp>
        <p:sp>
          <p:nvSpPr>
            <p:cNvPr id="20492" name="AutoShape 12"/>
            <p:cNvSpPr>
              <a:spLocks noChangeArrowheads="1"/>
            </p:cNvSpPr>
            <p:nvPr/>
          </p:nvSpPr>
          <p:spPr bwMode="auto">
            <a:xfrm>
              <a:off x="266" y="2111"/>
              <a:ext cx="144" cy="133"/>
            </a:xfrm>
            <a:prstGeom prst="star4">
              <a:avLst>
                <a:gd name="adj" fmla="val 12500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447255" y="2565751"/>
            <a:ext cx="3406628" cy="646331"/>
            <a:chOff x="4499992" y="4293096"/>
            <a:chExt cx="4542171" cy="861775"/>
          </a:xfrm>
        </p:grpSpPr>
        <p:sp>
          <p:nvSpPr>
            <p:cNvPr id="20497" name="Text Box 17"/>
            <p:cNvSpPr txBox="1">
              <a:spLocks noChangeArrowheads="1"/>
            </p:cNvSpPr>
            <p:nvPr/>
          </p:nvSpPr>
          <p:spPr bwMode="auto">
            <a:xfrm>
              <a:off x="4499992" y="4293096"/>
              <a:ext cx="4542171" cy="861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 eaLnBrk="1" hangingPunct="1"/>
              <a:r>
                <a:rPr lang="zh-CN" altLang="en-US" dirty="0">
                  <a:latin typeface="+mn-ea"/>
                  <a:ea typeface="+mn-ea"/>
                </a:rPr>
                <a:t>  例</a:t>
              </a:r>
              <a:r>
                <a:rPr lang="en-US" altLang="zh-CN" dirty="0">
                  <a:latin typeface="+mn-ea"/>
                  <a:ea typeface="+mn-ea"/>
                </a:rPr>
                <a:t>2</a:t>
              </a:r>
              <a:r>
                <a:rPr lang="zh-CN" altLang="en-US" dirty="0">
                  <a:latin typeface="+mn-ea"/>
                  <a:ea typeface="+mn-ea"/>
                </a:rPr>
                <a:t> 读文本文件内容，并显示</a:t>
              </a:r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>
              <a:off x="4644008" y="4466114"/>
              <a:ext cx="265395" cy="160823"/>
            </a:xfrm>
            <a:prstGeom prst="star4">
              <a:avLst>
                <a:gd name="adj" fmla="val 12500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493658" y="1217542"/>
            <a:ext cx="5079854" cy="646331"/>
            <a:chOff x="179511" y="1252201"/>
            <a:chExt cx="5484066" cy="861775"/>
          </a:xfrm>
        </p:grpSpPr>
        <p:sp>
          <p:nvSpPr>
            <p:cNvPr id="20495" name="Text Box 15"/>
            <p:cNvSpPr txBox="1">
              <a:spLocks noChangeArrowheads="1"/>
            </p:cNvSpPr>
            <p:nvPr/>
          </p:nvSpPr>
          <p:spPr bwMode="auto">
            <a:xfrm>
              <a:off x="179511" y="1252201"/>
              <a:ext cx="5484066" cy="861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 eaLnBrk="1" hangingPunct="1"/>
              <a:r>
                <a:rPr lang="zh-CN" altLang="en-US" dirty="0"/>
                <a:t>  </a:t>
              </a:r>
              <a:r>
                <a:rPr lang="zh-CN" altLang="en-US" dirty="0">
                  <a:latin typeface="+mn-ea"/>
                  <a:ea typeface="+mn-ea"/>
                </a:rPr>
                <a:t>例</a:t>
              </a:r>
              <a:r>
                <a:rPr lang="en-US" altLang="zh-CN" dirty="0">
                  <a:latin typeface="+mn-ea"/>
                  <a:ea typeface="+mn-ea"/>
                </a:rPr>
                <a:t>1</a:t>
              </a:r>
              <a:r>
                <a:rPr lang="zh-CN" altLang="en-US" dirty="0">
                  <a:latin typeface="+mn-ea"/>
                  <a:ea typeface="+mn-ea"/>
                </a:rPr>
                <a:t> 从键盘输入字符，逐个存到磁盘文件中，直到输入</a:t>
              </a:r>
              <a:r>
                <a:rPr lang="en-US" altLang="zh-CN" dirty="0">
                  <a:latin typeface="+mn-ea"/>
                  <a:ea typeface="+mn-ea"/>
                </a:rPr>
                <a:t>”#“</a:t>
              </a:r>
              <a:r>
                <a:rPr lang="zh-CN" altLang="en-US" dirty="0">
                  <a:latin typeface="+mn-ea"/>
                  <a:ea typeface="+mn-ea"/>
                </a:rPr>
                <a:t>为止</a:t>
              </a:r>
            </a:p>
          </p:txBody>
        </p:sp>
        <p:sp>
          <p:nvSpPr>
            <p:cNvPr id="17" name="AutoShape 12"/>
            <p:cNvSpPr>
              <a:spLocks noChangeArrowheads="1"/>
            </p:cNvSpPr>
            <p:nvPr/>
          </p:nvSpPr>
          <p:spPr bwMode="auto">
            <a:xfrm>
              <a:off x="238944" y="1373706"/>
              <a:ext cx="228600" cy="211138"/>
            </a:xfrm>
            <a:prstGeom prst="star4">
              <a:avLst>
                <a:gd name="adj" fmla="val 12500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2171051" y="267494"/>
            <a:ext cx="4833278" cy="4687534"/>
          </a:xfrm>
          <a:prstGeom prst="rect">
            <a:avLst/>
          </a:prstGeom>
          <a:solidFill>
            <a:srgbClr val="CCECFF"/>
          </a:solidFill>
          <a:ln w="38100">
            <a:solidFill>
              <a:srgbClr val="33CC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7500" tIns="35100" rIns="67500" bIns="35100" anchor="ctr">
            <a:spAutoFit/>
          </a:bodyPr>
          <a:lstStyle/>
          <a:p>
            <a:pPr algn="l" eaLnBrk="1" hangingPunct="1"/>
            <a:r>
              <a:rPr lang="en-US" altLang="zh-CN" sz="1500" dirty="0">
                <a:solidFill>
                  <a:srgbClr val="FF0000"/>
                </a:solidFill>
              </a:rPr>
              <a:t>/*</a:t>
            </a:r>
            <a:r>
              <a:rPr lang="zh-CN" altLang="en-US" sz="1500" dirty="0">
                <a:solidFill>
                  <a:srgbClr val="FF0000"/>
                </a:solidFill>
              </a:rPr>
              <a:t>例</a:t>
            </a:r>
            <a:r>
              <a:rPr lang="en-US" altLang="zh-CN" sz="1500" dirty="0">
                <a:solidFill>
                  <a:srgbClr val="FF0000"/>
                </a:solidFill>
              </a:rPr>
              <a:t>1 </a:t>
            </a:r>
            <a:r>
              <a:rPr lang="zh-CN" altLang="en-US" sz="1500" dirty="0">
                <a:solidFill>
                  <a:srgbClr val="FF0000"/>
                </a:solidFill>
              </a:rPr>
              <a:t>从键盘输入字符，逐个存到磁盘文件中，直到输入</a:t>
            </a:r>
            <a:r>
              <a:rPr lang="en-US" altLang="zh-CN" sz="1500" dirty="0">
                <a:solidFill>
                  <a:srgbClr val="FF0000"/>
                </a:solidFill>
              </a:rPr>
              <a:t>'#"</a:t>
            </a:r>
            <a:r>
              <a:rPr lang="zh-CN" altLang="en-US" sz="1500" dirty="0">
                <a:solidFill>
                  <a:srgbClr val="FF0000"/>
                </a:solidFill>
              </a:rPr>
              <a:t>为止*</a:t>
            </a:r>
            <a:r>
              <a:rPr lang="en-US" altLang="zh-CN" sz="1500" dirty="0">
                <a:solidFill>
                  <a:srgbClr val="FF0000"/>
                </a:solidFill>
              </a:rPr>
              <a:t>/</a:t>
            </a:r>
          </a:p>
          <a:p>
            <a:pPr algn="l" eaLnBrk="1" hangingPunct="1"/>
            <a:r>
              <a:rPr lang="en-US" altLang="zh-CN" sz="1500" dirty="0"/>
              <a:t>#include &lt;</a:t>
            </a:r>
            <a:r>
              <a:rPr lang="en-US" altLang="zh-CN" sz="1500" dirty="0" err="1"/>
              <a:t>stdio.h</a:t>
            </a:r>
            <a:r>
              <a:rPr lang="en-US" altLang="zh-CN" sz="1500" dirty="0"/>
              <a:t>&gt;</a:t>
            </a:r>
          </a:p>
          <a:p>
            <a:pPr algn="l" eaLnBrk="1" hangingPunct="1"/>
            <a:r>
              <a:rPr lang="en-US" altLang="zh-CN" sz="1500" dirty="0"/>
              <a:t>#include &lt;</a:t>
            </a:r>
            <a:r>
              <a:rPr lang="en-US" altLang="zh-CN" sz="1500" dirty="0" err="1"/>
              <a:t>stdlib.h</a:t>
            </a:r>
            <a:r>
              <a:rPr lang="en-US" altLang="zh-CN" sz="1500" dirty="0"/>
              <a:t>&gt;</a:t>
            </a:r>
          </a:p>
          <a:p>
            <a:pPr algn="l" eaLnBrk="1" hangingPunct="1"/>
            <a:r>
              <a:rPr lang="en-US" altLang="zh-CN" sz="1500" dirty="0"/>
              <a:t>void main()</a:t>
            </a:r>
          </a:p>
          <a:p>
            <a:pPr algn="l" eaLnBrk="1" hangingPunct="1"/>
            <a:r>
              <a:rPr lang="en-US" altLang="zh-CN" sz="1500" dirty="0"/>
              <a:t>{   FILE *</a:t>
            </a:r>
            <a:r>
              <a:rPr lang="en-US" altLang="zh-CN" sz="1500" dirty="0" err="1"/>
              <a:t>fp</a:t>
            </a:r>
            <a:r>
              <a:rPr lang="en-US" altLang="zh-CN" sz="1500" dirty="0"/>
              <a:t>;</a:t>
            </a:r>
          </a:p>
          <a:p>
            <a:pPr algn="l" eaLnBrk="1" hangingPunct="1"/>
            <a:r>
              <a:rPr lang="en-US" altLang="zh-CN" sz="1500" dirty="0"/>
              <a:t>    char </a:t>
            </a:r>
            <a:r>
              <a:rPr lang="en-US" altLang="zh-CN" sz="1500" dirty="0" err="1"/>
              <a:t>ch</a:t>
            </a:r>
            <a:r>
              <a:rPr lang="en-US" altLang="zh-CN" sz="1500" dirty="0"/>
              <a:t>,*filename="out.txt";</a:t>
            </a:r>
          </a:p>
          <a:p>
            <a:pPr algn="l" eaLnBrk="1" hangingPunct="1"/>
            <a:r>
              <a:rPr lang="en-US" altLang="zh-CN" sz="1500" dirty="0"/>
              <a:t>    if((</a:t>
            </a:r>
            <a:r>
              <a:rPr lang="en-US" altLang="zh-CN" sz="1500" dirty="0" err="1"/>
              <a:t>fp</a:t>
            </a:r>
            <a:r>
              <a:rPr lang="en-US" altLang="zh-CN" sz="1500" dirty="0"/>
              <a:t>=</a:t>
            </a:r>
            <a:r>
              <a:rPr lang="en-US" altLang="zh-CN" sz="1500" dirty="0" err="1"/>
              <a:t>fopen</a:t>
            </a:r>
            <a:r>
              <a:rPr lang="en-US" altLang="zh-CN" sz="1500" dirty="0"/>
              <a:t>(</a:t>
            </a:r>
            <a:r>
              <a:rPr lang="en-US" altLang="zh-CN" sz="1500" dirty="0" err="1"/>
              <a:t>filename,"w</a:t>
            </a:r>
            <a:r>
              <a:rPr lang="en-US" altLang="zh-CN" sz="1500" dirty="0"/>
              <a:t>"))==NULL)</a:t>
            </a:r>
          </a:p>
          <a:p>
            <a:pPr algn="l" eaLnBrk="1" hangingPunct="1"/>
            <a:r>
              <a:rPr lang="en-US" altLang="zh-CN" sz="1500" dirty="0"/>
              <a:t>    {   </a:t>
            </a:r>
            <a:r>
              <a:rPr lang="en-US" altLang="zh-CN" sz="1500" dirty="0" err="1"/>
              <a:t>printf</a:t>
            </a:r>
            <a:r>
              <a:rPr lang="en-US" altLang="zh-CN" sz="1500" dirty="0"/>
              <a:t>("cannot open file\n");</a:t>
            </a:r>
          </a:p>
          <a:p>
            <a:pPr algn="l" eaLnBrk="1" hangingPunct="1"/>
            <a:r>
              <a:rPr lang="en-US" altLang="zh-CN" sz="1500" dirty="0"/>
              <a:t>	exit(0);</a:t>
            </a:r>
          </a:p>
          <a:p>
            <a:pPr algn="l" eaLnBrk="1" hangingPunct="1"/>
            <a:r>
              <a:rPr lang="en-US" altLang="zh-CN" sz="1500" dirty="0"/>
              <a:t>    }</a:t>
            </a:r>
          </a:p>
          <a:p>
            <a:pPr algn="l" eaLnBrk="1" hangingPunct="1"/>
            <a:r>
              <a:rPr lang="en-US" altLang="zh-CN" sz="1500" dirty="0"/>
              <a:t>    </a:t>
            </a:r>
            <a:r>
              <a:rPr lang="en-US" altLang="zh-CN" sz="1500" dirty="0" err="1"/>
              <a:t>printf</a:t>
            </a:r>
            <a:r>
              <a:rPr lang="en-US" altLang="zh-CN" sz="1500" dirty="0"/>
              <a:t>("Please input string:");</a:t>
            </a:r>
          </a:p>
          <a:p>
            <a:pPr algn="l" eaLnBrk="1" hangingPunct="1"/>
            <a:r>
              <a:rPr lang="en-US" altLang="zh-CN" sz="1500" dirty="0"/>
              <a:t>    </a:t>
            </a:r>
            <a:r>
              <a:rPr lang="en-US" altLang="zh-CN" sz="1500" dirty="0" err="1"/>
              <a:t>ch</a:t>
            </a:r>
            <a:r>
              <a:rPr lang="en-US" altLang="zh-CN" sz="1500" dirty="0"/>
              <a:t>=</a:t>
            </a:r>
            <a:r>
              <a:rPr lang="en-US" altLang="zh-CN" sz="1500" dirty="0" err="1"/>
              <a:t>getchar</a:t>
            </a:r>
            <a:r>
              <a:rPr lang="en-US" altLang="zh-CN" sz="1500" dirty="0"/>
              <a:t>();</a:t>
            </a:r>
          </a:p>
          <a:p>
            <a:pPr algn="l" eaLnBrk="1" hangingPunct="1"/>
            <a:r>
              <a:rPr lang="en-US" altLang="zh-CN" sz="1500" dirty="0"/>
              <a:t>    while(</a:t>
            </a:r>
            <a:r>
              <a:rPr lang="en-US" altLang="zh-CN" sz="1500" dirty="0" err="1"/>
              <a:t>ch</a:t>
            </a:r>
            <a:r>
              <a:rPr lang="en-US" altLang="zh-CN" sz="1500" dirty="0"/>
              <a:t>!='#')</a:t>
            </a:r>
          </a:p>
          <a:p>
            <a:pPr algn="l" eaLnBrk="1" hangingPunct="1"/>
            <a:r>
              <a:rPr lang="en-US" altLang="zh-CN" sz="1500" dirty="0"/>
              <a:t>    {    </a:t>
            </a:r>
            <a:r>
              <a:rPr lang="en-US" altLang="zh-CN" sz="1500" dirty="0" err="1"/>
              <a:t>fputc</a:t>
            </a:r>
            <a:r>
              <a:rPr lang="en-US" altLang="zh-CN" sz="1500" dirty="0"/>
              <a:t>(</a:t>
            </a:r>
            <a:r>
              <a:rPr lang="en-US" altLang="zh-CN" sz="1500" dirty="0" err="1"/>
              <a:t>ch,fp</a:t>
            </a:r>
            <a:r>
              <a:rPr lang="en-US" altLang="zh-CN" sz="1500" dirty="0"/>
              <a:t>);</a:t>
            </a:r>
          </a:p>
          <a:p>
            <a:pPr algn="l" eaLnBrk="1" hangingPunct="1"/>
            <a:r>
              <a:rPr lang="en-US" altLang="zh-CN" sz="1500" dirty="0"/>
              <a:t>          </a:t>
            </a:r>
            <a:r>
              <a:rPr lang="en-US" altLang="zh-CN" sz="1500" dirty="0" err="1"/>
              <a:t>putchar</a:t>
            </a:r>
            <a:r>
              <a:rPr lang="en-US" altLang="zh-CN" sz="1500" dirty="0"/>
              <a:t>(</a:t>
            </a:r>
            <a:r>
              <a:rPr lang="en-US" altLang="zh-CN" sz="1500" dirty="0" err="1"/>
              <a:t>ch</a:t>
            </a:r>
            <a:r>
              <a:rPr lang="en-US" altLang="zh-CN" sz="1500" dirty="0"/>
              <a:t>);</a:t>
            </a:r>
          </a:p>
          <a:p>
            <a:pPr algn="l" eaLnBrk="1" hangingPunct="1"/>
            <a:r>
              <a:rPr lang="en-US" altLang="zh-CN" sz="1500" dirty="0"/>
              <a:t>          </a:t>
            </a:r>
            <a:r>
              <a:rPr lang="en-US" altLang="zh-CN" sz="1500" dirty="0" err="1"/>
              <a:t>ch</a:t>
            </a:r>
            <a:r>
              <a:rPr lang="en-US" altLang="zh-CN" sz="1500" dirty="0"/>
              <a:t>=</a:t>
            </a:r>
            <a:r>
              <a:rPr lang="en-US" altLang="zh-CN" sz="1500" dirty="0" err="1"/>
              <a:t>getchar</a:t>
            </a:r>
            <a:r>
              <a:rPr lang="en-US" altLang="zh-CN" sz="1500" dirty="0"/>
              <a:t>();</a:t>
            </a:r>
          </a:p>
          <a:p>
            <a:pPr algn="l" eaLnBrk="1" hangingPunct="1"/>
            <a:r>
              <a:rPr lang="en-US" altLang="zh-CN" sz="1500" dirty="0"/>
              <a:t>    }</a:t>
            </a:r>
          </a:p>
          <a:p>
            <a:pPr algn="l" eaLnBrk="1" hangingPunct="1"/>
            <a:r>
              <a:rPr lang="en-US" altLang="zh-CN" sz="1500" dirty="0" smtClean="0"/>
              <a:t>    </a:t>
            </a:r>
            <a:r>
              <a:rPr lang="en-US" altLang="zh-CN" sz="1500" dirty="0" err="1" smtClean="0"/>
              <a:t>printf</a:t>
            </a:r>
            <a:r>
              <a:rPr lang="en-US" altLang="zh-CN" sz="1500" dirty="0"/>
              <a:t>("\n\n");</a:t>
            </a:r>
          </a:p>
          <a:p>
            <a:pPr algn="l" eaLnBrk="1" hangingPunct="1"/>
            <a:r>
              <a:rPr lang="en-US" altLang="zh-CN" sz="1500" dirty="0"/>
              <a:t>    </a:t>
            </a:r>
            <a:r>
              <a:rPr lang="en-US" altLang="zh-CN" sz="1500" dirty="0" err="1"/>
              <a:t>fclose</a:t>
            </a:r>
            <a:r>
              <a:rPr lang="en-US" altLang="zh-CN" sz="1500" dirty="0"/>
              <a:t>(</a:t>
            </a:r>
            <a:r>
              <a:rPr lang="en-US" altLang="zh-CN" sz="1500" dirty="0" err="1"/>
              <a:t>fp</a:t>
            </a:r>
            <a:r>
              <a:rPr lang="en-US" altLang="zh-CN" sz="1500" dirty="0"/>
              <a:t>);   </a:t>
            </a:r>
            <a:r>
              <a:rPr lang="en-US" altLang="zh-CN" sz="1500" dirty="0" smtClean="0"/>
              <a:t>}</a:t>
            </a:r>
            <a:endParaRPr lang="en-US" altLang="zh-CN" sz="1500" dirty="0"/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2666936" y="627534"/>
            <a:ext cx="4751364" cy="3579538"/>
          </a:xfrm>
          <a:prstGeom prst="rect">
            <a:avLst/>
          </a:prstGeom>
          <a:solidFill>
            <a:srgbClr val="CCECFF"/>
          </a:solidFill>
          <a:ln w="38100">
            <a:solidFill>
              <a:srgbClr val="33CC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500" tIns="35100" rIns="67500" bIns="35100" anchor="ctr">
            <a:spAutoFit/>
          </a:bodyPr>
          <a:lstStyle/>
          <a:p>
            <a:pPr algn="l"/>
            <a:r>
              <a:rPr lang="en-US" altLang="zh-CN" dirty="0">
                <a:solidFill>
                  <a:srgbClr val="FF0000"/>
                </a:solidFill>
              </a:rPr>
              <a:t>/*</a:t>
            </a:r>
            <a:r>
              <a:rPr lang="zh-CN" altLang="en-US" dirty="0">
                <a:solidFill>
                  <a:srgbClr val="FF0000"/>
                </a:solidFill>
              </a:rPr>
              <a:t>例</a:t>
            </a:r>
            <a:r>
              <a:rPr lang="en-US" altLang="zh-CN" dirty="0">
                <a:solidFill>
                  <a:srgbClr val="FF0000"/>
                </a:solidFill>
              </a:rPr>
              <a:t>2  </a:t>
            </a:r>
            <a:r>
              <a:rPr lang="zh-CN" altLang="en-US" dirty="0">
                <a:solidFill>
                  <a:srgbClr val="FF0000"/>
                </a:solidFill>
              </a:rPr>
              <a:t>读文本文件内容，并显示*</a:t>
            </a:r>
            <a:r>
              <a:rPr lang="en-US" altLang="zh-CN" dirty="0">
                <a:solidFill>
                  <a:srgbClr val="FF0000"/>
                </a:solidFill>
              </a:rPr>
              <a:t>/</a:t>
            </a:r>
          </a:p>
          <a:p>
            <a:pPr algn="l"/>
            <a:r>
              <a:rPr lang="en-US" altLang="zh-CN" sz="1500" dirty="0"/>
              <a:t>#include &lt;</a:t>
            </a:r>
            <a:r>
              <a:rPr lang="en-US" altLang="zh-CN" sz="1500" dirty="0" err="1"/>
              <a:t>stdio.h</a:t>
            </a:r>
            <a:r>
              <a:rPr lang="en-US" altLang="zh-CN" sz="1500" dirty="0"/>
              <a:t>&gt;</a:t>
            </a:r>
          </a:p>
          <a:p>
            <a:pPr algn="l"/>
            <a:r>
              <a:rPr lang="en-US" altLang="zh-CN" sz="1500" dirty="0"/>
              <a:t>#include &lt;</a:t>
            </a:r>
            <a:r>
              <a:rPr lang="en-US" altLang="zh-CN" sz="1500" dirty="0" err="1"/>
              <a:t>stdlib.h</a:t>
            </a:r>
            <a:r>
              <a:rPr lang="en-US" altLang="zh-CN" sz="1500" dirty="0"/>
              <a:t>&gt;</a:t>
            </a:r>
          </a:p>
          <a:p>
            <a:pPr algn="l"/>
            <a:r>
              <a:rPr lang="en-US" altLang="zh-CN" sz="1500" dirty="0"/>
              <a:t>void main()</a:t>
            </a:r>
          </a:p>
          <a:p>
            <a:pPr algn="l"/>
            <a:r>
              <a:rPr lang="en-US" altLang="zh-CN" sz="1500" dirty="0"/>
              <a:t>{  FILE *</a:t>
            </a:r>
            <a:r>
              <a:rPr lang="en-US" altLang="zh-CN" sz="1500" dirty="0" err="1"/>
              <a:t>fp</a:t>
            </a:r>
            <a:r>
              <a:rPr lang="en-US" altLang="zh-CN" sz="1500" dirty="0"/>
              <a:t>;</a:t>
            </a:r>
          </a:p>
          <a:p>
            <a:pPr algn="l"/>
            <a:r>
              <a:rPr lang="en-US" altLang="zh-CN" sz="1500" dirty="0"/>
              <a:t>    char </a:t>
            </a:r>
            <a:r>
              <a:rPr lang="en-US" altLang="zh-CN" sz="1500" dirty="0" err="1"/>
              <a:t>ch</a:t>
            </a:r>
            <a:r>
              <a:rPr lang="en-US" altLang="zh-CN" sz="1500" dirty="0"/>
              <a:t>,*filename="d:\\ss_c\\out.txt";</a:t>
            </a:r>
          </a:p>
          <a:p>
            <a:pPr algn="l"/>
            <a:r>
              <a:rPr lang="en-US" altLang="zh-CN" sz="1500" dirty="0"/>
              <a:t>    if((</a:t>
            </a:r>
            <a:r>
              <a:rPr lang="en-US" altLang="zh-CN" sz="1500" dirty="0" err="1"/>
              <a:t>fp</a:t>
            </a:r>
            <a:r>
              <a:rPr lang="en-US" altLang="zh-CN" sz="1500" dirty="0"/>
              <a:t>=</a:t>
            </a:r>
            <a:r>
              <a:rPr lang="en-US" altLang="zh-CN" sz="1500" dirty="0" err="1"/>
              <a:t>fopen</a:t>
            </a:r>
            <a:r>
              <a:rPr lang="en-US" altLang="zh-CN" sz="1500" dirty="0"/>
              <a:t>(</a:t>
            </a:r>
            <a:r>
              <a:rPr lang="en-US" altLang="zh-CN" sz="1500" dirty="0" err="1"/>
              <a:t>filename,"r</a:t>
            </a:r>
            <a:r>
              <a:rPr lang="en-US" altLang="zh-CN" sz="1500" dirty="0"/>
              <a:t>"))==NULL)</a:t>
            </a:r>
          </a:p>
          <a:p>
            <a:pPr algn="l"/>
            <a:r>
              <a:rPr lang="en-US" altLang="zh-CN" sz="1500" dirty="0"/>
              <a:t>    {   </a:t>
            </a:r>
            <a:r>
              <a:rPr lang="en-US" altLang="zh-CN" sz="1500" dirty="0" err="1"/>
              <a:t>printf</a:t>
            </a:r>
            <a:r>
              <a:rPr lang="en-US" altLang="zh-CN" sz="1500" dirty="0"/>
              <a:t>("cannot open file\n");</a:t>
            </a:r>
          </a:p>
          <a:p>
            <a:pPr algn="l"/>
            <a:r>
              <a:rPr lang="en-US" altLang="zh-CN" sz="1500" dirty="0"/>
              <a:t>         exit(0);</a:t>
            </a:r>
          </a:p>
          <a:p>
            <a:pPr algn="l"/>
            <a:r>
              <a:rPr lang="en-US" altLang="zh-CN" sz="1500" dirty="0"/>
              <a:t>    }</a:t>
            </a:r>
          </a:p>
          <a:p>
            <a:pPr algn="l"/>
            <a:r>
              <a:rPr lang="en-US" altLang="zh-CN" sz="1500" dirty="0"/>
              <a:t>    while((</a:t>
            </a:r>
            <a:r>
              <a:rPr lang="en-US" altLang="zh-CN" sz="1500" dirty="0" err="1"/>
              <a:t>ch</a:t>
            </a:r>
            <a:r>
              <a:rPr lang="en-US" altLang="zh-CN" sz="1500" dirty="0"/>
              <a:t>=</a:t>
            </a:r>
            <a:r>
              <a:rPr lang="en-US" altLang="zh-CN" sz="1500" dirty="0" err="1"/>
              <a:t>fgetc</a:t>
            </a:r>
            <a:r>
              <a:rPr lang="en-US" altLang="zh-CN" sz="1500" dirty="0"/>
              <a:t>(</a:t>
            </a:r>
            <a:r>
              <a:rPr lang="en-US" altLang="zh-CN" sz="1500" dirty="0" err="1"/>
              <a:t>fp</a:t>
            </a:r>
            <a:r>
              <a:rPr lang="en-US" altLang="zh-CN" sz="1500" dirty="0"/>
              <a:t>))!=EOF)</a:t>
            </a:r>
          </a:p>
          <a:p>
            <a:pPr algn="l"/>
            <a:r>
              <a:rPr lang="en-US" altLang="zh-CN" sz="1500" dirty="0"/>
              <a:t>        </a:t>
            </a:r>
            <a:r>
              <a:rPr lang="en-US" altLang="zh-CN" sz="1500" dirty="0" err="1"/>
              <a:t>putchar</a:t>
            </a:r>
            <a:r>
              <a:rPr lang="en-US" altLang="zh-CN" sz="1500" dirty="0"/>
              <a:t>(</a:t>
            </a:r>
            <a:r>
              <a:rPr lang="en-US" altLang="zh-CN" sz="1500" dirty="0" err="1"/>
              <a:t>ch</a:t>
            </a:r>
            <a:r>
              <a:rPr lang="en-US" altLang="zh-CN" sz="1500" dirty="0"/>
              <a:t>);</a:t>
            </a:r>
          </a:p>
          <a:p>
            <a:pPr algn="l"/>
            <a:r>
              <a:rPr lang="en-US" altLang="zh-CN" sz="1500" dirty="0"/>
              <a:t>	</a:t>
            </a:r>
            <a:r>
              <a:rPr lang="en-US" altLang="zh-CN" sz="1500" dirty="0" err="1"/>
              <a:t>printf</a:t>
            </a:r>
            <a:r>
              <a:rPr lang="en-US" altLang="zh-CN" sz="1500" dirty="0"/>
              <a:t>("\n\n");</a:t>
            </a:r>
          </a:p>
          <a:p>
            <a:pPr algn="l"/>
            <a:r>
              <a:rPr lang="en-US" altLang="zh-CN" sz="1500" dirty="0"/>
              <a:t>    </a:t>
            </a:r>
            <a:r>
              <a:rPr lang="en-US" altLang="zh-CN" sz="1500" dirty="0" err="1"/>
              <a:t>fclose</a:t>
            </a:r>
            <a:r>
              <a:rPr lang="en-US" altLang="zh-CN" sz="1500" dirty="0"/>
              <a:t>(</a:t>
            </a:r>
            <a:r>
              <a:rPr lang="en-US" altLang="zh-CN" sz="1500" dirty="0" err="1"/>
              <a:t>fp</a:t>
            </a:r>
            <a:r>
              <a:rPr lang="en-US" altLang="zh-CN" sz="1500" dirty="0"/>
              <a:t>);	</a:t>
            </a:r>
          </a:p>
          <a:p>
            <a:pPr algn="l"/>
            <a:r>
              <a:rPr lang="en-US" altLang="zh-CN" sz="1500" dirty="0"/>
              <a:t>}</a:t>
            </a:r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2250198" y="152078"/>
            <a:ext cx="4645565" cy="4918366"/>
          </a:xfrm>
          <a:prstGeom prst="rect">
            <a:avLst/>
          </a:prstGeom>
          <a:solidFill>
            <a:srgbClr val="CCECFF"/>
          </a:solidFill>
          <a:ln w="38100">
            <a:solidFill>
              <a:srgbClr val="33CC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500" tIns="35100" rIns="67500" bIns="35100" anchor="ctr">
            <a:spAutoFit/>
          </a:bodyPr>
          <a:lstStyle/>
          <a:p>
            <a:pPr algn="l"/>
            <a:r>
              <a:rPr lang="en-US" altLang="zh-CN" sz="1500" dirty="0">
                <a:solidFill>
                  <a:srgbClr val="FF0000"/>
                </a:solidFill>
              </a:rPr>
              <a:t>/*</a:t>
            </a:r>
            <a:r>
              <a:rPr lang="zh-CN" altLang="zh-CN" sz="1500" dirty="0">
                <a:solidFill>
                  <a:srgbClr val="FF0000"/>
                </a:solidFill>
              </a:rPr>
              <a:t>例</a:t>
            </a:r>
            <a:r>
              <a:rPr lang="en-US" altLang="zh-CN" sz="1500" dirty="0">
                <a:solidFill>
                  <a:srgbClr val="FF0000"/>
                </a:solidFill>
              </a:rPr>
              <a:t>3 </a:t>
            </a:r>
            <a:r>
              <a:rPr lang="zh-CN" altLang="zh-CN" sz="1500" dirty="0">
                <a:solidFill>
                  <a:srgbClr val="FF0000"/>
                </a:solidFill>
              </a:rPr>
              <a:t>文件拷贝</a:t>
            </a:r>
            <a:r>
              <a:rPr lang="en-US" altLang="zh-CN" sz="1500" dirty="0">
                <a:solidFill>
                  <a:srgbClr val="FF0000"/>
                </a:solidFill>
              </a:rPr>
              <a:t>*/</a:t>
            </a:r>
            <a:endParaRPr lang="zh-CN" altLang="zh-CN" sz="1500" dirty="0">
              <a:solidFill>
                <a:srgbClr val="FF0000"/>
              </a:solidFill>
            </a:endParaRPr>
          </a:p>
          <a:p>
            <a:pPr algn="l"/>
            <a:r>
              <a:rPr lang="en-US" altLang="zh-CN" sz="1500" dirty="0"/>
              <a:t>#include &lt;</a:t>
            </a:r>
            <a:r>
              <a:rPr lang="en-US" altLang="zh-CN" sz="1500" dirty="0" err="1"/>
              <a:t>stdio.h</a:t>
            </a:r>
            <a:r>
              <a:rPr lang="en-US" altLang="zh-CN" sz="1500" dirty="0"/>
              <a:t>&gt;</a:t>
            </a:r>
            <a:endParaRPr lang="zh-CN" altLang="zh-CN" sz="1500" dirty="0"/>
          </a:p>
          <a:p>
            <a:pPr algn="l"/>
            <a:r>
              <a:rPr lang="en-US" altLang="zh-CN" sz="1500" dirty="0"/>
              <a:t>#include &lt;</a:t>
            </a:r>
            <a:r>
              <a:rPr lang="en-US" altLang="zh-CN" sz="1500" dirty="0" err="1"/>
              <a:t>stdlib.h</a:t>
            </a:r>
            <a:r>
              <a:rPr lang="en-US" altLang="zh-CN" sz="1500" dirty="0"/>
              <a:t>&gt;</a:t>
            </a:r>
            <a:endParaRPr lang="zh-CN" altLang="zh-CN" sz="1500" dirty="0"/>
          </a:p>
          <a:p>
            <a:pPr algn="l"/>
            <a:r>
              <a:rPr lang="en-US" altLang="zh-CN" sz="1500" dirty="0"/>
              <a:t>void main()</a:t>
            </a:r>
            <a:endParaRPr lang="zh-CN" altLang="zh-CN" sz="1500" dirty="0"/>
          </a:p>
          <a:p>
            <a:pPr algn="l"/>
            <a:r>
              <a:rPr lang="en-US" altLang="zh-CN" sz="1500" dirty="0"/>
              <a:t>{   FILE *in, *out;</a:t>
            </a:r>
            <a:endParaRPr lang="zh-CN" altLang="zh-CN" sz="1500" dirty="0"/>
          </a:p>
          <a:p>
            <a:pPr algn="l"/>
            <a:r>
              <a:rPr lang="en-US" altLang="zh-CN" sz="1500" dirty="0"/>
              <a:t>   char </a:t>
            </a:r>
            <a:r>
              <a:rPr lang="en-US" altLang="zh-CN" sz="1500" dirty="0" err="1"/>
              <a:t>infile</a:t>
            </a:r>
            <a:r>
              <a:rPr lang="en-US" altLang="zh-CN" sz="1500" dirty="0"/>
              <a:t>[10], </a:t>
            </a:r>
            <a:r>
              <a:rPr lang="en-US" altLang="zh-CN" sz="1500" dirty="0" err="1"/>
              <a:t>outfile</a:t>
            </a:r>
            <a:r>
              <a:rPr lang="en-US" altLang="zh-CN" sz="1500" dirty="0"/>
              <a:t>[10];</a:t>
            </a:r>
            <a:endParaRPr lang="zh-CN" altLang="zh-CN" sz="1500" dirty="0"/>
          </a:p>
          <a:p>
            <a:pPr algn="l"/>
            <a:r>
              <a:rPr lang="en-US" altLang="zh-CN" sz="1500" dirty="0"/>
              <a:t>    </a:t>
            </a:r>
            <a:r>
              <a:rPr lang="en-US" altLang="zh-CN" sz="1500" dirty="0" err="1"/>
              <a:t>scanf</a:t>
            </a:r>
            <a:r>
              <a:rPr lang="en-US" altLang="zh-CN" sz="1500" dirty="0"/>
              <a:t>("%s",</a:t>
            </a:r>
            <a:r>
              <a:rPr lang="en-US" altLang="zh-CN" sz="1500" dirty="0" err="1"/>
              <a:t>infile</a:t>
            </a:r>
            <a:r>
              <a:rPr lang="en-US" altLang="zh-CN" sz="1500" dirty="0"/>
              <a:t>);</a:t>
            </a:r>
            <a:endParaRPr lang="zh-CN" altLang="zh-CN" sz="1500" dirty="0"/>
          </a:p>
          <a:p>
            <a:pPr algn="l"/>
            <a:r>
              <a:rPr lang="en-US" altLang="zh-CN" sz="1500" dirty="0"/>
              <a:t>    </a:t>
            </a:r>
            <a:r>
              <a:rPr lang="en-US" altLang="zh-CN" sz="1500" dirty="0" err="1"/>
              <a:t>scanf</a:t>
            </a:r>
            <a:r>
              <a:rPr lang="en-US" altLang="zh-CN" sz="1500" dirty="0"/>
              <a:t>("%s",</a:t>
            </a:r>
            <a:r>
              <a:rPr lang="en-US" altLang="zh-CN" sz="1500" dirty="0" err="1"/>
              <a:t>outfile</a:t>
            </a:r>
            <a:r>
              <a:rPr lang="en-US" altLang="zh-CN" sz="1500" dirty="0"/>
              <a:t>);</a:t>
            </a:r>
            <a:endParaRPr lang="zh-CN" altLang="zh-CN" sz="1500" dirty="0"/>
          </a:p>
          <a:p>
            <a:pPr algn="l"/>
            <a:r>
              <a:rPr lang="en-US" altLang="zh-CN" sz="1500" dirty="0"/>
              <a:t>   if ((in = </a:t>
            </a:r>
            <a:r>
              <a:rPr lang="en-US" altLang="zh-CN" sz="1500" dirty="0" err="1"/>
              <a:t>fopen</a:t>
            </a:r>
            <a:r>
              <a:rPr lang="en-US" altLang="zh-CN" sz="1500" dirty="0"/>
              <a:t>(</a:t>
            </a:r>
            <a:r>
              <a:rPr lang="en-US" altLang="zh-CN" sz="1500" dirty="0" err="1"/>
              <a:t>infile</a:t>
            </a:r>
            <a:r>
              <a:rPr lang="en-US" altLang="zh-CN" sz="1500" dirty="0"/>
              <a:t>, "r"))== NULL)</a:t>
            </a:r>
            <a:endParaRPr lang="zh-CN" altLang="zh-CN" sz="1500" dirty="0"/>
          </a:p>
          <a:p>
            <a:pPr algn="l"/>
            <a:r>
              <a:rPr lang="en-US" altLang="zh-CN" sz="1500" dirty="0"/>
              <a:t>   { </a:t>
            </a:r>
            <a:r>
              <a:rPr lang="en-US" altLang="zh-CN" sz="1500" dirty="0" err="1"/>
              <a:t>printf</a:t>
            </a:r>
            <a:r>
              <a:rPr lang="en-US" altLang="zh-CN" sz="1500" dirty="0"/>
              <a:t>("Cannot open </a:t>
            </a:r>
            <a:r>
              <a:rPr lang="en-US" altLang="zh-CN" sz="1500" dirty="0" err="1"/>
              <a:t>infile</a:t>
            </a:r>
            <a:r>
              <a:rPr lang="en-US" altLang="zh-CN" sz="1500" dirty="0"/>
              <a:t>.\n");</a:t>
            </a:r>
            <a:endParaRPr lang="zh-CN" altLang="zh-CN" sz="1500" dirty="0"/>
          </a:p>
          <a:p>
            <a:pPr algn="l"/>
            <a:r>
              <a:rPr lang="en-US" altLang="zh-CN" sz="1500" dirty="0"/>
              <a:t>      exit(0);</a:t>
            </a:r>
            <a:endParaRPr lang="zh-CN" altLang="zh-CN" sz="1500" dirty="0"/>
          </a:p>
          <a:p>
            <a:pPr algn="l"/>
            <a:r>
              <a:rPr lang="en-US" altLang="zh-CN" sz="1500" dirty="0"/>
              <a:t>   }</a:t>
            </a:r>
            <a:endParaRPr lang="zh-CN" altLang="zh-CN" sz="1500" dirty="0"/>
          </a:p>
          <a:p>
            <a:pPr algn="l"/>
            <a:r>
              <a:rPr lang="en-US" altLang="zh-CN" sz="1500" dirty="0"/>
              <a:t>   if ((out = </a:t>
            </a:r>
            <a:r>
              <a:rPr lang="en-US" altLang="zh-CN" sz="1500" dirty="0" err="1"/>
              <a:t>fopen</a:t>
            </a:r>
            <a:r>
              <a:rPr lang="en-US" altLang="zh-CN" sz="1500" dirty="0"/>
              <a:t>(</a:t>
            </a:r>
            <a:r>
              <a:rPr lang="en-US" altLang="zh-CN" sz="1500" dirty="0" err="1"/>
              <a:t>outfile</a:t>
            </a:r>
            <a:r>
              <a:rPr lang="en-US" altLang="zh-CN" sz="1500" dirty="0"/>
              <a:t>, "w"))== NULL)</a:t>
            </a:r>
            <a:endParaRPr lang="zh-CN" altLang="zh-CN" sz="1500" dirty="0"/>
          </a:p>
          <a:p>
            <a:pPr algn="l"/>
            <a:r>
              <a:rPr lang="en-US" altLang="zh-CN" sz="1500" dirty="0"/>
              <a:t>   { </a:t>
            </a:r>
            <a:r>
              <a:rPr lang="en-US" altLang="zh-CN" sz="1500" dirty="0" err="1"/>
              <a:t>printf</a:t>
            </a:r>
            <a:r>
              <a:rPr lang="en-US" altLang="zh-CN" sz="1500" dirty="0"/>
              <a:t>("Cannot open </a:t>
            </a:r>
            <a:r>
              <a:rPr lang="en-US" altLang="zh-CN" sz="1500" dirty="0" err="1"/>
              <a:t>outfile</a:t>
            </a:r>
            <a:r>
              <a:rPr lang="en-US" altLang="zh-CN" sz="1500" dirty="0"/>
              <a:t>.\n");</a:t>
            </a:r>
            <a:endParaRPr lang="zh-CN" altLang="zh-CN" sz="1500" dirty="0"/>
          </a:p>
          <a:p>
            <a:pPr algn="l"/>
            <a:r>
              <a:rPr lang="en-US" altLang="zh-CN" sz="1500" dirty="0"/>
              <a:t>      exit(0);</a:t>
            </a:r>
            <a:endParaRPr lang="zh-CN" altLang="zh-CN" sz="1500" dirty="0"/>
          </a:p>
          <a:p>
            <a:pPr algn="l"/>
            <a:r>
              <a:rPr lang="en-US" altLang="zh-CN" sz="1500" dirty="0"/>
              <a:t>   }</a:t>
            </a:r>
            <a:endParaRPr lang="zh-CN" altLang="zh-CN" sz="1500" dirty="0"/>
          </a:p>
          <a:p>
            <a:pPr algn="l"/>
            <a:r>
              <a:rPr lang="en-US" altLang="zh-CN" sz="1500" dirty="0"/>
              <a:t>   while (!</a:t>
            </a:r>
            <a:r>
              <a:rPr lang="en-US" altLang="zh-CN" sz="1500" dirty="0" err="1"/>
              <a:t>feof</a:t>
            </a:r>
            <a:r>
              <a:rPr lang="en-US" altLang="zh-CN" sz="1500" dirty="0"/>
              <a:t>(in))</a:t>
            </a:r>
            <a:endParaRPr lang="zh-CN" altLang="zh-CN" sz="1500" dirty="0"/>
          </a:p>
          <a:p>
            <a:pPr algn="l"/>
            <a:r>
              <a:rPr lang="en-US" altLang="zh-CN" sz="1500" dirty="0"/>
              <a:t>        </a:t>
            </a:r>
            <a:r>
              <a:rPr lang="en-US" altLang="zh-CN" sz="1500" dirty="0" err="1"/>
              <a:t>fputc</a:t>
            </a:r>
            <a:r>
              <a:rPr lang="en-US" altLang="zh-CN" sz="1500" dirty="0"/>
              <a:t>(</a:t>
            </a:r>
            <a:r>
              <a:rPr lang="en-US" altLang="zh-CN" sz="1500" dirty="0" err="1"/>
              <a:t>fgetc</a:t>
            </a:r>
            <a:r>
              <a:rPr lang="en-US" altLang="zh-CN" sz="1500" dirty="0"/>
              <a:t>(in), out);</a:t>
            </a:r>
            <a:endParaRPr lang="zh-CN" altLang="zh-CN" sz="1500" dirty="0"/>
          </a:p>
          <a:p>
            <a:pPr algn="l"/>
            <a:r>
              <a:rPr lang="en-US" altLang="zh-CN" sz="1500" dirty="0"/>
              <a:t>   </a:t>
            </a:r>
            <a:r>
              <a:rPr lang="en-US" altLang="zh-CN" sz="1500" dirty="0" err="1"/>
              <a:t>fclose</a:t>
            </a:r>
            <a:r>
              <a:rPr lang="en-US" altLang="zh-CN" sz="1500" dirty="0"/>
              <a:t>(in); </a:t>
            </a:r>
            <a:endParaRPr lang="zh-CN" altLang="zh-CN" sz="1500" dirty="0"/>
          </a:p>
          <a:p>
            <a:pPr algn="l"/>
            <a:r>
              <a:rPr lang="en-US" altLang="zh-CN" sz="1500" dirty="0"/>
              <a:t>   </a:t>
            </a:r>
            <a:r>
              <a:rPr lang="en-US" altLang="zh-CN" sz="1500" dirty="0" err="1"/>
              <a:t>fclose</a:t>
            </a:r>
            <a:r>
              <a:rPr lang="en-US" altLang="zh-CN" sz="1500" dirty="0"/>
              <a:t>(out);</a:t>
            </a:r>
            <a:endParaRPr lang="zh-CN" altLang="zh-CN" sz="1500" dirty="0"/>
          </a:p>
          <a:p>
            <a:pPr algn="l"/>
            <a:r>
              <a:rPr lang="en-US" altLang="zh-CN" sz="1500" dirty="0"/>
              <a:t>}</a:t>
            </a:r>
            <a:endParaRPr lang="zh-CN" altLang="zh-CN" sz="1500" dirty="0"/>
          </a:p>
        </p:txBody>
      </p:sp>
    </p:spTree>
    <p:extLst>
      <p:ext uri="{BB962C8B-B14F-4D97-AF65-F5344CB8AC3E}">
        <p14:creationId xmlns:p14="http://schemas.microsoft.com/office/powerpoint/2010/main" val="3260122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6" grpId="0" animBg="1" autoUpdateAnimBg="0"/>
      <p:bldP spid="20498" grpId="0" animBg="1" autoUpdateAnimBg="0"/>
      <p:bldP spid="20502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95486"/>
            <a:ext cx="5915025" cy="9105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五、小结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15</a:t>
            </a:fld>
            <a:endParaRPr lang="en-US" altLang="zh-CN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1709830" y="1383691"/>
            <a:ext cx="5526466" cy="1836131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 smtClean="0">
                <a:solidFill>
                  <a:srgbClr val="0000FF"/>
                </a:solidFill>
              </a:rPr>
              <a:t>文件是数据集合，是操作管理的单位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 smtClean="0">
                <a:solidFill>
                  <a:srgbClr val="FF0000"/>
                </a:solidFill>
              </a:rPr>
              <a:t>文件操作有打开、读写与关闭三个步骤</a:t>
            </a:r>
            <a:endParaRPr lang="en-US" altLang="zh-CN" sz="195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 smtClean="0">
                <a:solidFill>
                  <a:srgbClr val="0000FF"/>
                </a:solidFill>
              </a:rPr>
              <a:t>文件按字符方式读写</a:t>
            </a:r>
            <a:endParaRPr lang="en-US" altLang="zh-CN" sz="195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114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141731" y="1383618"/>
            <a:ext cx="4374356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9000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7200" i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7200" i="1" dirty="0">
              <a:solidFill>
                <a:srgbClr val="FF33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1886" y="3219822"/>
            <a:ext cx="2357438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73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zh-CN" altLang="en-US" b="1" smtClean="0">
                <a:solidFill>
                  <a:srgbClr val="0000FF"/>
                </a:solidFill>
                <a:latin typeface="黑体" panose="02010609060101010101" pitchFamily="49" charset="-122"/>
              </a:rPr>
              <a:t>文件操作（一）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1547813" y="1059655"/>
            <a:ext cx="5994797" cy="2808239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0000FF"/>
                </a:solidFill>
              </a:rPr>
              <a:t>一、教学目标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FF0000"/>
                </a:solidFill>
              </a:rPr>
              <a:t>二、问题引导</a:t>
            </a:r>
            <a:endParaRPr lang="en-US" altLang="zh-CN" sz="195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0000FF"/>
                </a:solidFill>
              </a:rPr>
              <a:t>三、基本内容</a:t>
            </a:r>
            <a:endParaRPr lang="en-US" altLang="zh-CN" sz="1950" b="1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FF0000"/>
                </a:solidFill>
              </a:rPr>
              <a:t>四、应用示例</a:t>
            </a:r>
            <a:endParaRPr lang="en-US" altLang="zh-CN" sz="1950" b="1" dirty="0">
              <a:solidFill>
                <a:srgbClr val="FF0000"/>
              </a:solidFill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0000FF"/>
                </a:solidFill>
              </a:rPr>
              <a:t>五、小结</a:t>
            </a:r>
            <a:endParaRPr lang="en-US" altLang="zh-CN" sz="1950" b="1" dirty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2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03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1709830" y="1383691"/>
            <a:ext cx="5238434" cy="232218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0000FF"/>
                </a:solidFill>
              </a:rPr>
              <a:t>了解文件定义及应用目的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FF0000"/>
                </a:solidFill>
              </a:rPr>
              <a:t>掌握文件类型指针的定义</a:t>
            </a:r>
            <a:endParaRPr lang="en-US" altLang="zh-CN" sz="195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0000FF"/>
                </a:solidFill>
              </a:rPr>
              <a:t>掌握文件打开与</a:t>
            </a:r>
            <a:r>
              <a:rPr lang="zh-CN" altLang="en-US" sz="1950" b="1" dirty="0" smtClean="0">
                <a:solidFill>
                  <a:srgbClr val="0000FF"/>
                </a:solidFill>
              </a:rPr>
              <a:t>关闭</a:t>
            </a:r>
            <a:endParaRPr lang="en-US" altLang="zh-CN" sz="1950" b="1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0000FF"/>
                </a:solidFill>
              </a:rPr>
              <a:t>掌握</a:t>
            </a:r>
            <a:r>
              <a:rPr lang="zh-CN" altLang="en-US" sz="1950" b="1" dirty="0" smtClean="0">
                <a:solidFill>
                  <a:srgbClr val="0000FF"/>
                </a:solidFill>
              </a:rPr>
              <a:t>文件读写与结束判断</a:t>
            </a:r>
            <a:endParaRPr lang="en-US" altLang="zh-CN" sz="195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 smtClean="0">
                <a:solidFill>
                  <a:srgbClr val="FF0000"/>
                </a:solidFill>
              </a:rPr>
              <a:t>理解</a:t>
            </a:r>
            <a:r>
              <a:rPr lang="zh-CN" altLang="en-US" sz="1950" b="1" dirty="0">
                <a:solidFill>
                  <a:srgbClr val="FF0000"/>
                </a:solidFill>
              </a:rPr>
              <a:t>并综合运用函数来实现按字节读写文件</a:t>
            </a:r>
            <a:endParaRPr lang="zh-CN" altLang="en-US" sz="195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1950" b="1" dirty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3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072911"/>
            <a:ext cx="6480720" cy="872856"/>
          </a:xfrm>
        </p:spPr>
        <p:txBody>
          <a:bodyPr>
            <a:normAutofit fontScale="92500"/>
          </a:bodyPr>
          <a:lstStyle/>
          <a:p>
            <a:r>
              <a:rPr lang="en-US" altLang="zh-CN" sz="1950" b="1" dirty="0">
                <a:solidFill>
                  <a:srgbClr val="FF0000"/>
                </a:solidFill>
              </a:rPr>
              <a:t>C</a:t>
            </a:r>
            <a:r>
              <a:rPr lang="zh-CN" altLang="en-US" sz="1950" b="1" dirty="0">
                <a:solidFill>
                  <a:srgbClr val="FF0000"/>
                </a:solidFill>
              </a:rPr>
              <a:t>语言  </a:t>
            </a:r>
            <a:r>
              <a:rPr lang="zh-CN" altLang="zh-CN" sz="1950" b="1" dirty="0">
                <a:solidFill>
                  <a:srgbClr val="FF0000"/>
                </a:solidFill>
              </a:rPr>
              <a:t>文件</a:t>
            </a:r>
            <a:r>
              <a:rPr lang="zh-CN" altLang="en-US" sz="1950" b="1" dirty="0">
                <a:solidFill>
                  <a:srgbClr val="FF0000"/>
                </a:solidFill>
              </a:rPr>
              <a:t>的定义</a:t>
            </a:r>
            <a:r>
              <a:rPr lang="zh-CN" altLang="en-US" sz="1950" dirty="0" smtClean="0"/>
              <a:t>：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sz="1950" b="1" dirty="0">
                <a:solidFill>
                  <a:srgbClr val="0000FF"/>
                </a:solidFill>
              </a:rPr>
              <a:t>   </a:t>
            </a:r>
            <a:r>
              <a:rPr lang="zh-CN" altLang="en-US" sz="1950" b="1" dirty="0">
                <a:solidFill>
                  <a:srgbClr val="0000FF"/>
                </a:solidFill>
              </a:rPr>
              <a:t>存储在外部介质上数据的集合，是操作系统数据管理的单位</a:t>
            </a: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252144" y="2493518"/>
            <a:ext cx="6103550" cy="1843088"/>
            <a:chOff x="56" y="189"/>
            <a:chExt cx="5889" cy="1548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244" y="189"/>
              <a:ext cx="2201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zh-CN" altLang="en-US" dirty="0" smtClean="0"/>
                <a:t>如：</a:t>
              </a:r>
              <a:r>
                <a:rPr lang="en-US" altLang="zh-CN" dirty="0" err="1" smtClean="0"/>
                <a:t>int</a:t>
              </a:r>
              <a:r>
                <a:rPr lang="zh-CN" altLang="zh-CN" dirty="0"/>
                <a:t>型数10000</a:t>
              </a:r>
              <a:endParaRPr lang="en-US" altLang="zh-CN" dirty="0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56" y="574"/>
              <a:ext cx="5889" cy="1163"/>
              <a:chOff x="56" y="574"/>
              <a:chExt cx="5889" cy="1163"/>
            </a:xfrm>
          </p:grpSpPr>
          <p:grpSp>
            <p:nvGrpSpPr>
              <p:cNvPr id="7" name="Group 5"/>
              <p:cNvGrpSpPr>
                <a:grpSpLocks/>
              </p:cNvGrpSpPr>
              <p:nvPr/>
            </p:nvGrpSpPr>
            <p:grpSpPr bwMode="auto">
              <a:xfrm>
                <a:off x="56" y="799"/>
                <a:ext cx="1881" cy="938"/>
                <a:chOff x="378" y="722"/>
                <a:chExt cx="1881" cy="938"/>
              </a:xfrm>
            </p:grpSpPr>
            <p:sp>
              <p:nvSpPr>
                <p:cNvPr id="21" name="Rectangle 6"/>
                <p:cNvSpPr>
                  <a:spLocks noChangeArrowheads="1"/>
                </p:cNvSpPr>
                <p:nvPr/>
              </p:nvSpPr>
              <p:spPr bwMode="auto">
                <a:xfrm>
                  <a:off x="745" y="734"/>
                  <a:ext cx="1514" cy="256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CN" sz="1050" dirty="0">
                      <a:solidFill>
                        <a:srgbClr val="FF0000"/>
                      </a:solidFill>
                    </a:rPr>
                    <a:t>00100111</a:t>
                  </a:r>
                  <a:r>
                    <a:rPr lang="en-US" altLang="zh-CN" sz="1050" dirty="0">
                      <a:solidFill>
                        <a:srgbClr val="0000FF"/>
                      </a:solidFill>
                    </a:rPr>
                    <a:t>00010000</a:t>
                  </a:r>
                </a:p>
              </p:txBody>
            </p:sp>
            <p:sp>
              <p:nvSpPr>
                <p:cNvPr id="22" name="Line 7"/>
                <p:cNvSpPr>
                  <a:spLocks noChangeShapeType="1"/>
                </p:cNvSpPr>
                <p:nvPr/>
              </p:nvSpPr>
              <p:spPr bwMode="auto">
                <a:xfrm>
                  <a:off x="1488" y="722"/>
                  <a:ext cx="0" cy="256"/>
                </a:xfrm>
                <a:prstGeom prst="line">
                  <a:avLst/>
                </a:prstGeom>
                <a:noFill/>
                <a:ln w="9525" cap="rnd">
                  <a:solidFill>
                    <a:schemeClr val="tx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3" name="AutoShape 8"/>
                <p:cNvSpPr>
                  <a:spLocks noChangeArrowheads="1"/>
                </p:cNvSpPr>
                <p:nvPr/>
              </p:nvSpPr>
              <p:spPr bwMode="auto">
                <a:xfrm>
                  <a:off x="378" y="1349"/>
                  <a:ext cx="1327" cy="311"/>
                </a:xfrm>
                <a:prstGeom prst="wedgeEllipseCallout">
                  <a:avLst>
                    <a:gd name="adj1" fmla="val 33729"/>
                    <a:gd name="adj2" fmla="val -163195"/>
                  </a:avLst>
                </a:prstGeom>
                <a:solidFill>
                  <a:srgbClr val="FFFFFF"/>
                </a:solidFill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zh-CN" altLang="en-US" sz="1500" dirty="0">
                      <a:solidFill>
                        <a:srgbClr val="FF0000"/>
                      </a:solidFill>
                      <a:latin typeface="隶书" panose="02010509060101010101" pitchFamily="49" charset="-122"/>
                      <a:ea typeface="隶书" panose="02010509060101010101" pitchFamily="49" charset="-122"/>
                    </a:rPr>
                    <a:t>内存</a:t>
                  </a:r>
                  <a:r>
                    <a:rPr lang="zh-CN" altLang="en-US" sz="1500" dirty="0">
                      <a:solidFill>
                        <a:srgbClr val="0000FF"/>
                      </a:solidFill>
                      <a:latin typeface="隶书" panose="02010509060101010101" pitchFamily="49" charset="-122"/>
                      <a:ea typeface="隶书" panose="02010509060101010101" pitchFamily="49" charset="-122"/>
                    </a:rPr>
                    <a:t>存储形式</a:t>
                  </a:r>
                </a:p>
              </p:txBody>
            </p:sp>
          </p:grpSp>
          <p:grpSp>
            <p:nvGrpSpPr>
              <p:cNvPr id="8" name="Group 9"/>
              <p:cNvGrpSpPr>
                <a:grpSpLocks/>
              </p:cNvGrpSpPr>
              <p:nvPr/>
            </p:nvGrpSpPr>
            <p:grpSpPr bwMode="auto">
              <a:xfrm>
                <a:off x="2275" y="1028"/>
                <a:ext cx="1616" cy="260"/>
                <a:chOff x="2531" y="1073"/>
                <a:chExt cx="1616" cy="260"/>
              </a:xfrm>
            </p:grpSpPr>
            <p:sp>
              <p:nvSpPr>
                <p:cNvPr id="18" name="Rectangle 10"/>
                <p:cNvSpPr>
                  <a:spLocks noChangeArrowheads="1"/>
                </p:cNvSpPr>
                <p:nvPr/>
              </p:nvSpPr>
              <p:spPr bwMode="auto">
                <a:xfrm>
                  <a:off x="2531" y="1073"/>
                  <a:ext cx="1616" cy="256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CN" sz="1050" dirty="0">
                      <a:solidFill>
                        <a:srgbClr val="FF0000"/>
                      </a:solidFill>
                    </a:rPr>
                    <a:t>00100111</a:t>
                  </a:r>
                  <a:r>
                    <a:rPr lang="en-US" altLang="zh-CN" sz="1050" dirty="0">
                      <a:solidFill>
                        <a:srgbClr val="0000FF"/>
                      </a:solidFill>
                    </a:rPr>
                    <a:t>00010000</a:t>
                  </a:r>
                </a:p>
              </p:txBody>
            </p:sp>
            <p:sp>
              <p:nvSpPr>
                <p:cNvPr id="19" name="Line 11"/>
                <p:cNvSpPr>
                  <a:spLocks noChangeShapeType="1"/>
                </p:cNvSpPr>
                <p:nvPr/>
              </p:nvSpPr>
              <p:spPr bwMode="auto">
                <a:xfrm>
                  <a:off x="3329" y="1078"/>
                  <a:ext cx="0" cy="255"/>
                </a:xfrm>
                <a:prstGeom prst="line">
                  <a:avLst/>
                </a:prstGeom>
                <a:noFill/>
                <a:ln w="9525" cap="rnd">
                  <a:solidFill>
                    <a:schemeClr val="tx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9" name="Group 13"/>
              <p:cNvGrpSpPr>
                <a:grpSpLocks/>
              </p:cNvGrpSpPr>
              <p:nvPr/>
            </p:nvGrpSpPr>
            <p:grpSpPr bwMode="auto">
              <a:xfrm>
                <a:off x="2269" y="574"/>
                <a:ext cx="3676" cy="267"/>
                <a:chOff x="2425" y="707"/>
                <a:chExt cx="3676" cy="267"/>
              </a:xfrm>
            </p:grpSpPr>
            <p:sp>
              <p:nvSpPr>
                <p:cNvPr id="12" name="Rectangle 14"/>
                <p:cNvSpPr>
                  <a:spLocks noChangeArrowheads="1"/>
                </p:cNvSpPr>
                <p:nvPr/>
              </p:nvSpPr>
              <p:spPr bwMode="auto">
                <a:xfrm>
                  <a:off x="2425" y="708"/>
                  <a:ext cx="3676" cy="256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zh-CN" sz="1050" dirty="0">
                      <a:solidFill>
                        <a:srgbClr val="FF0000"/>
                      </a:solidFill>
                    </a:rPr>
                    <a:t>00110001</a:t>
                  </a:r>
                  <a:r>
                    <a:rPr lang="en-US" altLang="zh-CN" sz="1050" dirty="0">
                      <a:solidFill>
                        <a:srgbClr val="0000FF"/>
                      </a:solidFill>
                    </a:rPr>
                    <a:t>00110000</a:t>
                  </a:r>
                  <a:r>
                    <a:rPr lang="en-US" altLang="zh-CN" sz="1050" dirty="0">
                      <a:solidFill>
                        <a:srgbClr val="FF0000"/>
                      </a:solidFill>
                    </a:rPr>
                    <a:t>00110000</a:t>
                  </a:r>
                  <a:r>
                    <a:rPr lang="en-US" altLang="zh-CN" sz="1050" dirty="0">
                      <a:solidFill>
                        <a:srgbClr val="0000FF"/>
                      </a:solidFill>
                    </a:rPr>
                    <a:t>00110000</a:t>
                  </a:r>
                  <a:r>
                    <a:rPr lang="en-US" altLang="zh-CN" sz="1050" dirty="0">
                      <a:solidFill>
                        <a:srgbClr val="FF0000"/>
                      </a:solidFill>
                    </a:rPr>
                    <a:t>00110000</a:t>
                  </a:r>
                </a:p>
              </p:txBody>
            </p:sp>
            <p:sp>
              <p:nvSpPr>
                <p:cNvPr id="13" name="Line 15"/>
                <p:cNvSpPr>
                  <a:spLocks noChangeShapeType="1"/>
                </p:cNvSpPr>
                <p:nvPr/>
              </p:nvSpPr>
              <p:spPr bwMode="auto">
                <a:xfrm>
                  <a:off x="3154" y="711"/>
                  <a:ext cx="0" cy="256"/>
                </a:xfrm>
                <a:prstGeom prst="line">
                  <a:avLst/>
                </a:prstGeom>
                <a:noFill/>
                <a:ln w="9525" cap="rnd">
                  <a:solidFill>
                    <a:schemeClr val="tx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4" name="Line 16"/>
                <p:cNvSpPr>
                  <a:spLocks noChangeShapeType="1"/>
                </p:cNvSpPr>
                <p:nvPr/>
              </p:nvSpPr>
              <p:spPr bwMode="auto">
                <a:xfrm>
                  <a:off x="3896" y="718"/>
                  <a:ext cx="0" cy="256"/>
                </a:xfrm>
                <a:prstGeom prst="line">
                  <a:avLst/>
                </a:prstGeom>
                <a:noFill/>
                <a:ln w="9525" cap="rnd">
                  <a:solidFill>
                    <a:schemeClr val="tx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" name="Line 17"/>
                <p:cNvSpPr>
                  <a:spLocks noChangeShapeType="1"/>
                </p:cNvSpPr>
                <p:nvPr/>
              </p:nvSpPr>
              <p:spPr bwMode="auto">
                <a:xfrm>
                  <a:off x="4626" y="707"/>
                  <a:ext cx="0" cy="256"/>
                </a:xfrm>
                <a:prstGeom prst="line">
                  <a:avLst/>
                </a:prstGeom>
                <a:noFill/>
                <a:ln w="9525" cap="rnd">
                  <a:solidFill>
                    <a:schemeClr val="tx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6" name="Line 18"/>
                <p:cNvSpPr>
                  <a:spLocks noChangeShapeType="1"/>
                </p:cNvSpPr>
                <p:nvPr/>
              </p:nvSpPr>
              <p:spPr bwMode="auto">
                <a:xfrm>
                  <a:off x="5365" y="717"/>
                  <a:ext cx="0" cy="256"/>
                </a:xfrm>
                <a:prstGeom prst="line">
                  <a:avLst/>
                </a:prstGeom>
                <a:noFill/>
                <a:ln w="9525" cap="rnd">
                  <a:solidFill>
                    <a:schemeClr val="tx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0" name="Line 20"/>
              <p:cNvSpPr>
                <a:spLocks noChangeShapeType="1"/>
              </p:cNvSpPr>
              <p:nvPr/>
            </p:nvSpPr>
            <p:spPr bwMode="auto">
              <a:xfrm flipV="1">
                <a:off x="1934" y="733"/>
                <a:ext cx="333" cy="20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" name="Line 21"/>
              <p:cNvSpPr>
                <a:spLocks noChangeShapeType="1"/>
              </p:cNvSpPr>
              <p:nvPr/>
            </p:nvSpPr>
            <p:spPr bwMode="auto">
              <a:xfrm>
                <a:off x="1934" y="933"/>
                <a:ext cx="333" cy="234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24" name="AutoShape 22"/>
          <p:cNvSpPr>
            <a:spLocks noChangeArrowheads="1"/>
          </p:cNvSpPr>
          <p:nvPr/>
        </p:nvSpPr>
        <p:spPr bwMode="auto">
          <a:xfrm>
            <a:off x="4085946" y="1752385"/>
            <a:ext cx="3317678" cy="532550"/>
          </a:xfrm>
          <a:prstGeom prst="wedgeRectCallout">
            <a:avLst>
              <a:gd name="adj1" fmla="val -9731"/>
              <a:gd name="adj2" fmla="val 173652"/>
            </a:avLst>
          </a:prstGeom>
          <a:solidFill>
            <a:schemeClr val="bg1"/>
          </a:solidFill>
          <a:ln w="38100">
            <a:solidFill>
              <a:srgbClr val="92D05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7500" tIns="35100" rIns="67500" bIns="35100" anchor="ctr">
            <a:spAutoFit/>
          </a:bodyPr>
          <a:lstStyle/>
          <a:p>
            <a:pPr algn="l"/>
            <a:r>
              <a:rPr lang="zh-CN" altLang="en-US" sz="1500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文本文件（</a:t>
            </a:r>
            <a:r>
              <a:rPr lang="en-US" altLang="zh-CN" sz="1500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ASCII</a:t>
            </a:r>
            <a:r>
              <a:rPr lang="zh-CN" altLang="zh-CN" sz="1500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形式</a:t>
            </a:r>
            <a:r>
              <a:rPr lang="zh-CN" altLang="en-US" sz="1500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</a:t>
            </a:r>
            <a:r>
              <a:rPr lang="zh-CN" altLang="en-US" sz="1500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：存储量大、速度慢、便于对字符操作</a:t>
            </a:r>
          </a:p>
        </p:txBody>
      </p:sp>
      <p:sp>
        <p:nvSpPr>
          <p:cNvPr id="25" name="AutoShape 23"/>
          <p:cNvSpPr>
            <a:spLocks noChangeArrowheads="1"/>
          </p:cNvSpPr>
          <p:nvPr/>
        </p:nvSpPr>
        <p:spPr bwMode="auto">
          <a:xfrm>
            <a:off x="2419957" y="4646296"/>
            <a:ext cx="4945327" cy="301718"/>
          </a:xfrm>
          <a:prstGeom prst="wedgeRectCallout">
            <a:avLst>
              <a:gd name="adj1" fmla="val -10415"/>
              <a:gd name="adj2" fmla="val -322492"/>
            </a:avLst>
          </a:prstGeom>
          <a:solidFill>
            <a:schemeClr val="bg1"/>
          </a:solidFill>
          <a:ln w="38100">
            <a:solidFill>
              <a:srgbClr val="33CC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500" tIns="35100" rIns="67500" bIns="35100" anchor="ctr">
            <a:spAutoFit/>
          </a:bodyPr>
          <a:lstStyle/>
          <a:p>
            <a:pPr eaLnBrk="1" hangingPunct="1"/>
            <a:r>
              <a:rPr lang="zh-CN" altLang="en-US" sz="1500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二进制文件形式</a:t>
            </a:r>
            <a:r>
              <a:rPr lang="zh-CN" altLang="en-US" sz="1500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：存储量小、速度快、便于存放中间结果</a:t>
            </a:r>
          </a:p>
        </p:txBody>
      </p:sp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411510"/>
            <a:ext cx="5915025" cy="56971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二、问题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引导（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1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）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8202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411510"/>
            <a:ext cx="5915025" cy="56971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二、问题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引导（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2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）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5</a:t>
            </a:fld>
            <a:endParaRPr lang="en-US" altLang="zh-CN">
              <a:solidFill>
                <a:srgbClr val="0000FF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438834" y="1106164"/>
            <a:ext cx="6107505" cy="3187123"/>
          </a:xfrm>
          <a:prstGeom prst="rect">
            <a:avLst/>
          </a:prstGeom>
          <a:solidFill>
            <a:schemeClr val="bg1"/>
          </a:solidFill>
          <a:ln w="38100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500" tIns="35100" rIns="67500" bIns="35100" anchor="ctr">
            <a:spAutoFit/>
          </a:bodyPr>
          <a:lstStyle/>
          <a:p>
            <a:pPr eaLnBrk="1" hangingPunct="1">
              <a:lnSpc>
                <a:spcPct val="250000"/>
              </a:lnSpc>
            </a:pPr>
            <a:r>
              <a:rPr lang="zh-CN" altLang="en-US" sz="2700" dirty="0">
                <a:solidFill>
                  <a:srgbClr val="0000FF"/>
                </a:solidFill>
              </a:rPr>
              <a:t>使用文件的目的</a:t>
            </a:r>
          </a:p>
          <a:p>
            <a:pPr algn="l" eaLnBrk="1" hangingPunct="1">
              <a:lnSpc>
                <a:spcPct val="250000"/>
              </a:lnSpc>
            </a:pPr>
            <a:r>
              <a:rPr lang="en-US" altLang="zh-CN" dirty="0"/>
              <a:t>1</a:t>
            </a:r>
            <a:r>
              <a:rPr lang="zh-CN" altLang="en-US" dirty="0"/>
              <a:t>、数据</a:t>
            </a:r>
            <a:r>
              <a:rPr lang="zh-CN" altLang="en-US" dirty="0">
                <a:solidFill>
                  <a:srgbClr val="FF0000"/>
                </a:solidFill>
              </a:rPr>
              <a:t>文件</a:t>
            </a:r>
            <a:r>
              <a:rPr lang="zh-CN" altLang="en-US" dirty="0"/>
              <a:t>的</a:t>
            </a:r>
            <a:r>
              <a:rPr lang="zh-CN" altLang="en-US" dirty="0">
                <a:solidFill>
                  <a:srgbClr val="FF0000"/>
                </a:solidFill>
              </a:rPr>
              <a:t>改动</a:t>
            </a:r>
            <a:r>
              <a:rPr lang="zh-CN" altLang="en-US" dirty="0"/>
              <a:t>不引起</a:t>
            </a:r>
            <a:r>
              <a:rPr lang="zh-CN" altLang="en-US" dirty="0">
                <a:solidFill>
                  <a:srgbClr val="FF0000"/>
                </a:solidFill>
              </a:rPr>
              <a:t>程序</a:t>
            </a:r>
            <a:r>
              <a:rPr lang="zh-CN" altLang="en-US" dirty="0"/>
              <a:t>的改动</a:t>
            </a:r>
            <a:r>
              <a:rPr lang="en-US" altLang="zh-CN" dirty="0"/>
              <a:t>——</a:t>
            </a:r>
            <a:r>
              <a:rPr lang="zh-CN" altLang="en-US" dirty="0">
                <a:solidFill>
                  <a:srgbClr val="FF0000"/>
                </a:solidFill>
              </a:rPr>
              <a:t>程序与数据分离</a:t>
            </a:r>
            <a:endParaRPr lang="zh-CN" altLang="en-US" dirty="0"/>
          </a:p>
          <a:p>
            <a:pPr algn="l" eaLnBrk="1" hangingPunct="1">
              <a:lnSpc>
                <a:spcPct val="250000"/>
              </a:lnSpc>
            </a:pPr>
            <a:r>
              <a:rPr lang="en-US" altLang="zh-CN" dirty="0"/>
              <a:t>2</a:t>
            </a:r>
            <a:r>
              <a:rPr lang="zh-CN" altLang="en-US" dirty="0"/>
              <a:t>、</a:t>
            </a:r>
            <a:r>
              <a:rPr lang="zh-CN" altLang="en-US" dirty="0">
                <a:solidFill>
                  <a:srgbClr val="FF0000"/>
                </a:solidFill>
              </a:rPr>
              <a:t>不同程序</a:t>
            </a:r>
            <a:r>
              <a:rPr lang="zh-CN" altLang="en-US" dirty="0"/>
              <a:t>可以访问</a:t>
            </a:r>
            <a:r>
              <a:rPr lang="zh-CN" altLang="en-US" dirty="0">
                <a:solidFill>
                  <a:srgbClr val="FF0000"/>
                </a:solidFill>
              </a:rPr>
              <a:t>同一数据文件</a:t>
            </a:r>
            <a:r>
              <a:rPr lang="zh-CN" altLang="en-US" dirty="0"/>
              <a:t>中的数据</a:t>
            </a:r>
            <a:r>
              <a:rPr lang="en-US" altLang="zh-CN" dirty="0"/>
              <a:t>——</a:t>
            </a:r>
            <a:r>
              <a:rPr lang="zh-CN" altLang="en-US" dirty="0">
                <a:solidFill>
                  <a:srgbClr val="FF0000"/>
                </a:solidFill>
              </a:rPr>
              <a:t>数据共享</a:t>
            </a:r>
            <a:endParaRPr lang="zh-CN" altLang="en-US" dirty="0"/>
          </a:p>
          <a:p>
            <a:pPr algn="l" eaLnBrk="1" hangingPunct="1">
              <a:lnSpc>
                <a:spcPct val="250000"/>
              </a:lnSpc>
            </a:pPr>
            <a:r>
              <a:rPr lang="en-US" altLang="zh-CN" dirty="0"/>
              <a:t>3</a:t>
            </a:r>
            <a:r>
              <a:rPr lang="zh-CN" altLang="en-US" dirty="0"/>
              <a:t>、能</a:t>
            </a:r>
            <a:r>
              <a:rPr lang="zh-CN" altLang="en-US" dirty="0">
                <a:solidFill>
                  <a:srgbClr val="FF0000"/>
                </a:solidFill>
              </a:rPr>
              <a:t>长期保存</a:t>
            </a:r>
            <a:r>
              <a:rPr lang="zh-CN" altLang="en-US" dirty="0"/>
              <a:t>程序运行的中间数据或结果数据</a:t>
            </a:r>
          </a:p>
        </p:txBody>
      </p:sp>
    </p:spTree>
    <p:extLst>
      <p:ext uri="{BB962C8B-B14F-4D97-AF65-F5344CB8AC3E}">
        <p14:creationId xmlns:p14="http://schemas.microsoft.com/office/powerpoint/2010/main" val="1361592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35862"/>
            <a:ext cx="7061969" cy="56971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三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、基本内容（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</a:rPr>
              <a:t>1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）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</a:rPr>
              <a:t>---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文件类型指针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1493658" y="1005576"/>
            <a:ext cx="6359129" cy="183620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1800" b="1" dirty="0">
                <a:solidFill>
                  <a:srgbClr val="FF0000"/>
                </a:solidFill>
              </a:rPr>
              <a:t>1</a:t>
            </a:r>
            <a:r>
              <a:rPr lang="zh-CN" altLang="en-US" sz="1800" b="1" dirty="0">
                <a:solidFill>
                  <a:srgbClr val="FF0000"/>
                </a:solidFill>
              </a:rPr>
              <a:t>、文件类型指针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800" b="1" dirty="0">
                <a:solidFill>
                  <a:srgbClr val="0000FF"/>
                </a:solidFill>
              </a:rPr>
              <a:t>文件结构体 </a:t>
            </a:r>
            <a:r>
              <a:rPr lang="en-US" altLang="zh-CN" sz="1800" b="1" dirty="0">
                <a:solidFill>
                  <a:srgbClr val="FF0000"/>
                </a:solidFill>
              </a:rPr>
              <a:t>FILE</a:t>
            </a:r>
          </a:p>
          <a:p>
            <a:pPr lvl="2">
              <a:lnSpc>
                <a:spcPct val="150000"/>
              </a:lnSpc>
            </a:pPr>
            <a:r>
              <a:rPr lang="zh-CN" altLang="en-US" sz="1800" b="1" dirty="0">
                <a:solidFill>
                  <a:srgbClr val="0000FF"/>
                </a:solidFill>
              </a:rPr>
              <a:t>文件信息用系统定义的、名称为 </a:t>
            </a:r>
            <a:r>
              <a:rPr lang="en-US" altLang="zh-CN" sz="1800" b="1" dirty="0">
                <a:solidFill>
                  <a:srgbClr val="FF0000"/>
                </a:solidFill>
              </a:rPr>
              <a:t>FILE</a:t>
            </a:r>
            <a:r>
              <a:rPr lang="en-US" altLang="zh-CN" sz="1800" b="1" dirty="0">
                <a:solidFill>
                  <a:srgbClr val="0000FF"/>
                </a:solidFill>
              </a:rPr>
              <a:t> </a:t>
            </a:r>
            <a:r>
              <a:rPr lang="zh-CN" altLang="zh-CN" sz="1800" b="1" dirty="0">
                <a:solidFill>
                  <a:srgbClr val="0000FF"/>
                </a:solidFill>
              </a:rPr>
              <a:t>的结构体</a:t>
            </a:r>
            <a:r>
              <a:rPr lang="zh-CN" altLang="en-US" sz="1800" b="1" dirty="0">
                <a:solidFill>
                  <a:srgbClr val="0000FF"/>
                </a:solidFill>
              </a:rPr>
              <a:t>来</a:t>
            </a:r>
            <a:r>
              <a:rPr lang="zh-CN" altLang="zh-CN" sz="1800" b="1" dirty="0">
                <a:solidFill>
                  <a:srgbClr val="0000FF"/>
                </a:solidFill>
              </a:rPr>
              <a:t>描述</a:t>
            </a:r>
          </a:p>
          <a:p>
            <a:pPr lvl="2">
              <a:lnSpc>
                <a:spcPct val="150000"/>
              </a:lnSpc>
            </a:pPr>
            <a:r>
              <a:rPr lang="en-US" altLang="zh-CN" sz="1800" b="1" dirty="0">
                <a:solidFill>
                  <a:srgbClr val="FF0000"/>
                </a:solidFill>
              </a:rPr>
              <a:t>FILE</a:t>
            </a:r>
            <a:r>
              <a:rPr lang="zh-CN" altLang="zh-CN" sz="1800" b="1" dirty="0">
                <a:solidFill>
                  <a:srgbClr val="0000FF"/>
                </a:solidFill>
              </a:rPr>
              <a:t>定义在</a:t>
            </a:r>
            <a:r>
              <a:rPr lang="en-US" altLang="zh-CN" sz="1800" b="1" dirty="0">
                <a:solidFill>
                  <a:srgbClr val="0000FF"/>
                </a:solidFill>
              </a:rPr>
              <a:t>  </a:t>
            </a:r>
            <a:r>
              <a:rPr lang="en-US" altLang="zh-CN" sz="1800" b="1" dirty="0" err="1">
                <a:solidFill>
                  <a:srgbClr val="FF0000"/>
                </a:solidFill>
              </a:rPr>
              <a:t>stdio.h</a:t>
            </a:r>
            <a:r>
              <a:rPr lang="en-US" altLang="zh-CN" sz="1800" b="1" dirty="0">
                <a:solidFill>
                  <a:srgbClr val="0000FF"/>
                </a:solidFill>
              </a:rPr>
              <a:t> </a:t>
            </a:r>
            <a:r>
              <a:rPr lang="zh-CN" altLang="zh-CN" sz="1800" b="1" dirty="0">
                <a:solidFill>
                  <a:srgbClr val="0000FF"/>
                </a:solidFill>
              </a:rPr>
              <a:t>中</a:t>
            </a:r>
            <a:endParaRPr lang="zh-CN" altLang="en-US" sz="1800" b="1" dirty="0">
              <a:solidFill>
                <a:srgbClr val="0000FF"/>
              </a:solidFill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763689" y="3020298"/>
            <a:ext cx="5025735" cy="2031325"/>
          </a:xfrm>
          <a:prstGeom prst="rect">
            <a:avLst/>
          </a:prstGeom>
          <a:noFill/>
          <a:ln w="38100">
            <a:solidFill>
              <a:srgbClr val="33CC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zh-CN" dirty="0" err="1"/>
              <a:t>typedef</a:t>
            </a:r>
            <a:r>
              <a:rPr lang="en-US" altLang="zh-CN" dirty="0"/>
              <a:t>   </a:t>
            </a:r>
            <a:r>
              <a:rPr lang="en-US" altLang="zh-CN" dirty="0" err="1"/>
              <a:t>struct</a:t>
            </a:r>
            <a:endParaRPr lang="en-US" altLang="zh-CN" dirty="0"/>
          </a:p>
          <a:p>
            <a:pPr algn="l"/>
            <a:r>
              <a:rPr lang="en-US" altLang="zh-CN" dirty="0"/>
              <a:t>{   </a:t>
            </a:r>
            <a:r>
              <a:rPr lang="en-US" altLang="zh-CN" dirty="0" err="1"/>
              <a:t>int</a:t>
            </a:r>
            <a:r>
              <a:rPr lang="en-US" altLang="zh-CN" dirty="0"/>
              <a:t>   _</a:t>
            </a:r>
            <a:r>
              <a:rPr lang="en-US" altLang="zh-CN" dirty="0" err="1"/>
              <a:t>fd</a:t>
            </a:r>
            <a:r>
              <a:rPr lang="en-US" altLang="zh-CN" dirty="0"/>
              <a:t>;         </a:t>
            </a:r>
            <a:r>
              <a:rPr lang="en-US" altLang="zh-CN" dirty="0">
                <a:solidFill>
                  <a:srgbClr val="00B050"/>
                </a:solidFill>
              </a:rPr>
              <a:t>//</a:t>
            </a:r>
            <a:r>
              <a:rPr lang="zh-CN" altLang="zh-CN" dirty="0">
                <a:solidFill>
                  <a:srgbClr val="00B050"/>
                </a:solidFill>
              </a:rPr>
              <a:t>文件号</a:t>
            </a:r>
          </a:p>
          <a:p>
            <a:pPr algn="l"/>
            <a:r>
              <a:rPr lang="zh-CN" altLang="zh-CN" dirty="0"/>
              <a:t>     </a:t>
            </a:r>
            <a:r>
              <a:rPr lang="en-US" altLang="zh-CN" dirty="0" err="1"/>
              <a:t>int</a:t>
            </a:r>
            <a:r>
              <a:rPr lang="en-US" altLang="zh-CN" dirty="0"/>
              <a:t>   _cleft;     </a:t>
            </a:r>
            <a:r>
              <a:rPr lang="en-US" altLang="zh-CN" dirty="0">
                <a:solidFill>
                  <a:srgbClr val="00B050"/>
                </a:solidFill>
              </a:rPr>
              <a:t>//</a:t>
            </a:r>
            <a:r>
              <a:rPr lang="zh-CN" altLang="zh-CN" dirty="0">
                <a:solidFill>
                  <a:srgbClr val="00B050"/>
                </a:solidFill>
              </a:rPr>
              <a:t>缓冲区中剩下的字符数</a:t>
            </a:r>
          </a:p>
          <a:p>
            <a:pPr algn="l"/>
            <a:r>
              <a:rPr lang="zh-CN" altLang="zh-CN" dirty="0"/>
              <a:t>     </a:t>
            </a:r>
            <a:r>
              <a:rPr lang="en-US" altLang="zh-CN" dirty="0" err="1"/>
              <a:t>int</a:t>
            </a:r>
            <a:r>
              <a:rPr lang="en-US" altLang="zh-CN" dirty="0"/>
              <a:t>   _mode;   </a:t>
            </a:r>
            <a:r>
              <a:rPr lang="en-US" altLang="zh-CN" dirty="0">
                <a:solidFill>
                  <a:srgbClr val="00B050"/>
                </a:solidFill>
              </a:rPr>
              <a:t>//</a:t>
            </a:r>
            <a:r>
              <a:rPr lang="zh-CN" altLang="zh-CN" dirty="0">
                <a:solidFill>
                  <a:srgbClr val="00B050"/>
                </a:solidFill>
              </a:rPr>
              <a:t>文件操作方式</a:t>
            </a:r>
          </a:p>
          <a:p>
            <a:pPr algn="l"/>
            <a:r>
              <a:rPr lang="zh-CN" altLang="zh-CN" dirty="0"/>
              <a:t>     </a:t>
            </a:r>
            <a:r>
              <a:rPr lang="en-US" altLang="zh-CN" dirty="0"/>
              <a:t>char  *_next;  </a:t>
            </a:r>
            <a:r>
              <a:rPr lang="en-US" altLang="zh-CN" dirty="0">
                <a:solidFill>
                  <a:srgbClr val="00B050"/>
                </a:solidFill>
              </a:rPr>
              <a:t>//</a:t>
            </a:r>
            <a:r>
              <a:rPr lang="zh-CN" altLang="zh-CN" dirty="0">
                <a:solidFill>
                  <a:srgbClr val="00B050"/>
                </a:solidFill>
              </a:rPr>
              <a:t>文件当前读写位置</a:t>
            </a:r>
          </a:p>
          <a:p>
            <a:pPr algn="l"/>
            <a:r>
              <a:rPr lang="zh-CN" altLang="zh-CN" dirty="0"/>
              <a:t>     </a:t>
            </a:r>
            <a:r>
              <a:rPr lang="en-US" altLang="zh-CN" dirty="0"/>
              <a:t>char  *_buff;  </a:t>
            </a:r>
            <a:r>
              <a:rPr lang="en-US" altLang="zh-CN" dirty="0">
                <a:solidFill>
                  <a:srgbClr val="00B050"/>
                </a:solidFill>
              </a:rPr>
              <a:t>//</a:t>
            </a:r>
            <a:r>
              <a:rPr lang="zh-CN" altLang="zh-CN" dirty="0">
                <a:solidFill>
                  <a:srgbClr val="00B050"/>
                </a:solidFill>
              </a:rPr>
              <a:t>文件缓冲区位置</a:t>
            </a:r>
          </a:p>
          <a:p>
            <a:pPr algn="l"/>
            <a:r>
              <a:rPr lang="zh-CN" altLang="zh-CN" dirty="0"/>
              <a:t>}</a:t>
            </a:r>
            <a:r>
              <a:rPr lang="en-US" altLang="zh-CN" dirty="0"/>
              <a:t> FILE;</a:t>
            </a:r>
          </a:p>
        </p:txBody>
      </p:sp>
    </p:spTree>
    <p:extLst>
      <p:ext uri="{BB962C8B-B14F-4D97-AF65-F5344CB8AC3E}">
        <p14:creationId xmlns:p14="http://schemas.microsoft.com/office/powerpoint/2010/main" val="2984781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11510"/>
            <a:ext cx="7061969" cy="56971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三、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基本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内容（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2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）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---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文件类型指针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1366243" y="1143445"/>
            <a:ext cx="6411515" cy="2292401"/>
          </a:xfrm>
        </p:spPr>
        <p:txBody>
          <a:bodyPr>
            <a:noAutofit/>
          </a:bodyPr>
          <a:lstStyle/>
          <a:p>
            <a:pPr lvl="1"/>
            <a:r>
              <a:rPr lang="en-US" altLang="zh-CN" sz="1800" b="1" dirty="0">
                <a:solidFill>
                  <a:srgbClr val="FF0000"/>
                </a:solidFill>
              </a:rPr>
              <a:t>1</a:t>
            </a:r>
            <a:r>
              <a:rPr lang="zh-CN" altLang="en-US" sz="1800" b="1" dirty="0">
                <a:solidFill>
                  <a:srgbClr val="FF0000"/>
                </a:solidFill>
              </a:rPr>
              <a:t>、文件类型指针</a:t>
            </a:r>
            <a:endParaRPr lang="zh-CN" altLang="en-US" sz="1800" dirty="0"/>
          </a:p>
          <a:p>
            <a:pPr lvl="2"/>
            <a:r>
              <a:rPr lang="zh-CN" altLang="en-US" sz="1800" dirty="0">
                <a:solidFill>
                  <a:srgbClr val="0000FF"/>
                </a:solidFill>
              </a:rPr>
              <a:t>指针变量说明： </a:t>
            </a:r>
            <a:r>
              <a:rPr lang="en-US" altLang="zh-CN" sz="1800" dirty="0">
                <a:solidFill>
                  <a:schemeClr val="tx2"/>
                </a:solidFill>
              </a:rPr>
              <a:t>FILE   *</a:t>
            </a:r>
            <a:r>
              <a:rPr lang="en-US" altLang="zh-CN" sz="1800" dirty="0" err="1">
                <a:solidFill>
                  <a:schemeClr val="tx2"/>
                </a:solidFill>
              </a:rPr>
              <a:t>fp</a:t>
            </a:r>
            <a:r>
              <a:rPr lang="en-US" altLang="zh-CN" sz="1800" dirty="0">
                <a:solidFill>
                  <a:schemeClr val="tx2"/>
                </a:solidFill>
              </a:rPr>
              <a:t>;</a:t>
            </a:r>
          </a:p>
          <a:p>
            <a:pPr lvl="2"/>
            <a:r>
              <a:rPr lang="zh-CN" altLang="zh-CN" sz="1800" dirty="0"/>
              <a:t>用法：</a:t>
            </a:r>
          </a:p>
          <a:p>
            <a:pPr lvl="3">
              <a:lnSpc>
                <a:spcPct val="150000"/>
              </a:lnSpc>
            </a:pPr>
            <a:r>
              <a:rPr lang="zh-CN" altLang="en-US" sz="1500" dirty="0">
                <a:solidFill>
                  <a:srgbClr val="0000FF"/>
                </a:solidFill>
              </a:rPr>
              <a:t>文件打开</a:t>
            </a:r>
            <a:r>
              <a:rPr lang="zh-CN" altLang="en-US" sz="1500" dirty="0"/>
              <a:t>时，系统</a:t>
            </a:r>
            <a:r>
              <a:rPr lang="zh-CN" altLang="en-US" sz="1500" b="1" dirty="0">
                <a:solidFill>
                  <a:srgbClr val="FF0000"/>
                </a:solidFill>
              </a:rPr>
              <a:t>自动</a:t>
            </a:r>
            <a:r>
              <a:rPr lang="zh-CN" altLang="en-US" sz="1500" dirty="0"/>
              <a:t>建立文件结构体，返回文件指针值，程序通过指针访问文件</a:t>
            </a:r>
          </a:p>
          <a:p>
            <a:pPr lvl="3">
              <a:lnSpc>
                <a:spcPct val="150000"/>
              </a:lnSpc>
            </a:pPr>
            <a:r>
              <a:rPr lang="zh-CN" altLang="en-US" sz="1500" dirty="0">
                <a:solidFill>
                  <a:srgbClr val="0000FF"/>
                </a:solidFill>
              </a:rPr>
              <a:t>文件关闭</a:t>
            </a:r>
            <a:r>
              <a:rPr lang="zh-CN" altLang="en-US" sz="1500" dirty="0"/>
              <a:t>后，</a:t>
            </a:r>
            <a:r>
              <a:rPr lang="zh-CN" altLang="en-US" sz="1500" b="1" dirty="0">
                <a:solidFill>
                  <a:srgbClr val="FF0000"/>
                </a:solidFill>
              </a:rPr>
              <a:t>文件</a:t>
            </a:r>
            <a:r>
              <a:rPr lang="zh-CN" altLang="en-US" sz="1500" dirty="0"/>
              <a:t>结构体被</a:t>
            </a:r>
            <a:r>
              <a:rPr lang="zh-CN" altLang="en-US" sz="1500" b="1" dirty="0">
                <a:solidFill>
                  <a:srgbClr val="FF0000"/>
                </a:solidFill>
              </a:rPr>
              <a:t>释放</a:t>
            </a:r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2813448" y="3344165"/>
            <a:ext cx="3236119" cy="1687522"/>
            <a:chOff x="1056" y="887"/>
            <a:chExt cx="2718" cy="1934"/>
          </a:xfrm>
        </p:grpSpPr>
        <p:sp>
          <p:nvSpPr>
            <p:cNvPr id="13316" name="Rectangle 4"/>
            <p:cNvSpPr>
              <a:spLocks noChangeArrowheads="1"/>
            </p:cNvSpPr>
            <p:nvPr/>
          </p:nvSpPr>
          <p:spPr bwMode="auto">
            <a:xfrm>
              <a:off x="1056" y="1086"/>
              <a:ext cx="816" cy="8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317" name="Rectangle 5"/>
            <p:cNvSpPr>
              <a:spLocks noChangeArrowheads="1"/>
            </p:cNvSpPr>
            <p:nvPr/>
          </p:nvSpPr>
          <p:spPr bwMode="auto">
            <a:xfrm>
              <a:off x="2880" y="1086"/>
              <a:ext cx="816" cy="90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318" name="Oval 6"/>
            <p:cNvSpPr>
              <a:spLocks noChangeArrowheads="1"/>
            </p:cNvSpPr>
            <p:nvPr/>
          </p:nvSpPr>
          <p:spPr bwMode="auto">
            <a:xfrm>
              <a:off x="2987" y="2409"/>
              <a:ext cx="768" cy="37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319" name="AutoShape 7"/>
            <p:cNvSpPr>
              <a:spLocks noChangeArrowheads="1"/>
            </p:cNvSpPr>
            <p:nvPr/>
          </p:nvSpPr>
          <p:spPr bwMode="auto">
            <a:xfrm>
              <a:off x="1872" y="1152"/>
              <a:ext cx="1008" cy="144"/>
            </a:xfrm>
            <a:prstGeom prst="rightArrow">
              <a:avLst>
                <a:gd name="adj1" fmla="val 50000"/>
                <a:gd name="adj2" fmla="val 17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320" name="AutoShape 8"/>
            <p:cNvSpPr>
              <a:spLocks noChangeArrowheads="1"/>
            </p:cNvSpPr>
            <p:nvPr/>
          </p:nvSpPr>
          <p:spPr bwMode="auto">
            <a:xfrm>
              <a:off x="1872" y="1690"/>
              <a:ext cx="1008" cy="144"/>
            </a:xfrm>
            <a:prstGeom prst="leftArrow">
              <a:avLst>
                <a:gd name="adj1" fmla="val 50000"/>
                <a:gd name="adj2" fmla="val 17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321" name="AutoShape 9"/>
            <p:cNvSpPr>
              <a:spLocks noChangeArrowheads="1"/>
            </p:cNvSpPr>
            <p:nvPr/>
          </p:nvSpPr>
          <p:spPr bwMode="auto">
            <a:xfrm>
              <a:off x="3304" y="1990"/>
              <a:ext cx="136" cy="419"/>
            </a:xfrm>
            <a:prstGeom prst="upDownArrow">
              <a:avLst>
                <a:gd name="adj1" fmla="val 50000"/>
                <a:gd name="adj2" fmla="val 10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13322" name="Text Box 10"/>
            <p:cNvSpPr txBox="1">
              <a:spLocks noChangeArrowheads="1"/>
            </p:cNvSpPr>
            <p:nvPr/>
          </p:nvSpPr>
          <p:spPr bwMode="auto">
            <a:xfrm>
              <a:off x="2067" y="887"/>
              <a:ext cx="607" cy="3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zh-CN" altLang="en-US" sz="1400" dirty="0"/>
                <a:t>文件名</a:t>
              </a:r>
            </a:p>
          </p:txBody>
        </p:sp>
        <p:sp>
          <p:nvSpPr>
            <p:cNvPr id="13323" name="Text Box 11"/>
            <p:cNvSpPr txBox="1">
              <a:spLocks noChangeArrowheads="1"/>
            </p:cNvSpPr>
            <p:nvPr/>
          </p:nvSpPr>
          <p:spPr bwMode="auto">
            <a:xfrm>
              <a:off x="2052" y="1211"/>
              <a:ext cx="607" cy="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zh-CN" altLang="en-US" sz="1050" dirty="0">
                  <a:solidFill>
                    <a:srgbClr val="FF0000"/>
                  </a:solidFill>
                </a:rPr>
                <a:t>文件使用</a:t>
              </a:r>
            </a:p>
            <a:p>
              <a:pPr algn="ctr" eaLnBrk="1" hangingPunct="1"/>
              <a:r>
                <a:rPr lang="zh-CN" altLang="en-US" sz="1050" dirty="0">
                  <a:solidFill>
                    <a:srgbClr val="FF0000"/>
                  </a:solidFill>
                </a:rPr>
                <a:t>方式</a:t>
              </a:r>
            </a:p>
          </p:txBody>
        </p:sp>
        <p:sp>
          <p:nvSpPr>
            <p:cNvPr id="13324" name="Text Box 12"/>
            <p:cNvSpPr txBox="1">
              <a:spLocks noChangeArrowheads="1"/>
            </p:cNvSpPr>
            <p:nvPr/>
          </p:nvSpPr>
          <p:spPr bwMode="auto">
            <a:xfrm>
              <a:off x="1868" y="1794"/>
              <a:ext cx="1060" cy="3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zh-CN" altLang="en-US" sz="1400" dirty="0"/>
                <a:t>文件类型指针</a:t>
              </a:r>
            </a:p>
          </p:txBody>
        </p:sp>
        <p:sp>
          <p:nvSpPr>
            <p:cNvPr id="13325" name="Text Box 13"/>
            <p:cNvSpPr txBox="1">
              <a:spLocks noChangeArrowheads="1"/>
            </p:cNvSpPr>
            <p:nvPr/>
          </p:nvSpPr>
          <p:spPr bwMode="auto">
            <a:xfrm>
              <a:off x="1102" y="1331"/>
              <a:ext cx="686" cy="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zh-CN" dirty="0">
                  <a:solidFill>
                    <a:srgbClr val="0000FF"/>
                  </a:solidFill>
                </a:rPr>
                <a:t>C</a:t>
              </a:r>
              <a:r>
                <a:rPr lang="zh-CN" altLang="zh-CN" dirty="0">
                  <a:solidFill>
                    <a:srgbClr val="0000FF"/>
                  </a:solidFill>
                </a:rPr>
                <a:t>程序</a:t>
              </a:r>
              <a:endParaRPr lang="zh-CN" altLang="en-US" dirty="0">
                <a:solidFill>
                  <a:srgbClr val="0000FF"/>
                </a:solidFill>
              </a:endParaRPr>
            </a:p>
          </p:txBody>
        </p:sp>
        <p:sp>
          <p:nvSpPr>
            <p:cNvPr id="13326" name="Text Box 14"/>
            <p:cNvSpPr txBox="1">
              <a:spLocks noChangeArrowheads="1"/>
            </p:cNvSpPr>
            <p:nvPr/>
          </p:nvSpPr>
          <p:spPr bwMode="auto">
            <a:xfrm>
              <a:off x="2838" y="1301"/>
              <a:ext cx="936" cy="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dirty="0">
                  <a:solidFill>
                    <a:srgbClr val="0000FF"/>
                  </a:solidFill>
                </a:rPr>
                <a:t>操作系统</a:t>
              </a:r>
            </a:p>
          </p:txBody>
        </p:sp>
        <p:sp>
          <p:nvSpPr>
            <p:cNvPr id="13327" name="Text Box 15"/>
            <p:cNvSpPr txBox="1">
              <a:spLocks noChangeArrowheads="1"/>
            </p:cNvSpPr>
            <p:nvPr/>
          </p:nvSpPr>
          <p:spPr bwMode="auto">
            <a:xfrm>
              <a:off x="3098" y="2398"/>
              <a:ext cx="546" cy="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zh-CN" altLang="en-US" dirty="0">
                  <a:solidFill>
                    <a:srgbClr val="0000FF"/>
                  </a:solidFill>
                </a:rPr>
                <a:t>磁盘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89580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5087856" y="4731991"/>
            <a:ext cx="2130439" cy="347884"/>
          </a:xfrm>
          <a:prstGeom prst="wedgeRectCallout">
            <a:avLst>
              <a:gd name="adj1" fmla="val -34894"/>
              <a:gd name="adj2" fmla="val -279982"/>
            </a:avLst>
          </a:prstGeom>
          <a:solidFill>
            <a:schemeClr val="bg1"/>
          </a:solidFill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7500" tIns="35100" rIns="67500" bIns="35100" anchor="ctr">
            <a:spAutoFit/>
          </a:bodyPr>
          <a:lstStyle/>
          <a:p>
            <a:pPr eaLnBrk="1" hangingPunct="1"/>
            <a:r>
              <a:rPr lang="zh-CN" altLang="zh-CN" dirty="0">
                <a:solidFill>
                  <a:srgbClr val="FF0000"/>
                </a:solidFill>
                <a:ea typeface="隶书" panose="02010509060101010101" pitchFamily="49" charset="-122"/>
              </a:rPr>
              <a:t>要打开的文件名</a:t>
            </a:r>
            <a:endParaRPr lang="zh-CN" altLang="en-US" dirty="0">
              <a:solidFill>
                <a:srgbClr val="FF0000"/>
              </a:solidFill>
              <a:ea typeface="隶书" panose="02010509060101010101" pitchFamily="49" charset="-122"/>
            </a:endParaRPr>
          </a:p>
        </p:txBody>
      </p:sp>
      <p:sp>
        <p:nvSpPr>
          <p:cNvPr id="3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94268"/>
            <a:ext cx="7056103" cy="569714"/>
          </a:xfrm>
        </p:spPr>
        <p:txBody>
          <a:bodyPr>
            <a:no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三、基本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内容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（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3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）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</a:rPr>
              <a:t>---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文件的打开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1650971" y="593039"/>
            <a:ext cx="6424613" cy="3389327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/>
          <a:p>
            <a:pPr lvl="1">
              <a:buFont typeface="Wingdings" panose="05000000000000000000" pitchFamily="2" charset="2"/>
              <a:buChar char="&amp;"/>
            </a:pPr>
            <a:endParaRPr lang="en-US" altLang="zh-CN" sz="1800" dirty="0"/>
          </a:p>
          <a:p>
            <a:pPr lvl="1">
              <a:buFont typeface="Wingdings" panose="05000000000000000000" pitchFamily="2" charset="2"/>
              <a:buChar char="&amp;"/>
            </a:pPr>
            <a:endParaRPr lang="en-US" altLang="zh-CN" sz="18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&amp;"/>
            </a:pPr>
            <a:r>
              <a:rPr lang="en-US" altLang="zh-CN" sz="1800" dirty="0"/>
              <a:t>C</a:t>
            </a:r>
            <a:r>
              <a:rPr lang="zh-CN" altLang="en-US" sz="1800" dirty="0"/>
              <a:t>语言文件操作，运用</a:t>
            </a:r>
            <a:r>
              <a:rPr lang="zh-CN" altLang="en-US" sz="1800" dirty="0">
                <a:solidFill>
                  <a:srgbClr val="006600"/>
                </a:solidFill>
              </a:rPr>
              <a:t>库函数</a:t>
            </a:r>
            <a:r>
              <a:rPr lang="zh-CN" altLang="en-US" sz="1800" dirty="0"/>
              <a:t>实现，包含在</a:t>
            </a:r>
            <a:r>
              <a:rPr lang="en-US" altLang="zh-CN" sz="1800" dirty="0" err="1"/>
              <a:t>stdio.h</a:t>
            </a:r>
            <a:endParaRPr lang="en-US" altLang="zh-CN" sz="18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&amp;"/>
            </a:pPr>
            <a:r>
              <a:rPr lang="zh-CN" altLang="en-US" sz="1800" dirty="0"/>
              <a:t>文件使用方式</a:t>
            </a:r>
            <a:r>
              <a:rPr lang="en-US" altLang="zh-CN" sz="1800" dirty="0"/>
              <a:t>:</a:t>
            </a:r>
            <a:r>
              <a:rPr lang="zh-CN" altLang="en-US" sz="1800" dirty="0">
                <a:solidFill>
                  <a:schemeClr val="accent2"/>
                </a:solidFill>
              </a:rPr>
              <a:t>打开文件</a:t>
            </a:r>
            <a:r>
              <a:rPr lang="en-US" altLang="zh-CN" sz="1800" dirty="0">
                <a:solidFill>
                  <a:schemeClr val="tx2"/>
                </a:solidFill>
              </a:rPr>
              <a:t>--&gt;</a:t>
            </a:r>
            <a:r>
              <a:rPr lang="zh-CN" altLang="en-US" sz="1800" dirty="0">
                <a:solidFill>
                  <a:schemeClr val="tx2"/>
                </a:solidFill>
              </a:rPr>
              <a:t>文件读</a:t>
            </a:r>
            <a:r>
              <a:rPr lang="en-US" altLang="zh-CN" sz="1800" dirty="0">
                <a:solidFill>
                  <a:schemeClr val="tx2"/>
                </a:solidFill>
              </a:rPr>
              <a:t>/</a:t>
            </a:r>
            <a:r>
              <a:rPr lang="zh-CN" altLang="en-US" sz="1800" dirty="0">
                <a:solidFill>
                  <a:schemeClr val="tx2"/>
                </a:solidFill>
              </a:rPr>
              <a:t>写</a:t>
            </a:r>
            <a:r>
              <a:rPr lang="en-US" altLang="zh-CN" sz="1800" dirty="0">
                <a:solidFill>
                  <a:schemeClr val="tx2"/>
                </a:solidFill>
              </a:rPr>
              <a:t>--&gt;</a:t>
            </a:r>
            <a:r>
              <a:rPr lang="zh-CN" altLang="en-US" sz="1800" dirty="0">
                <a:solidFill>
                  <a:srgbClr val="006600"/>
                </a:solidFill>
              </a:rPr>
              <a:t>关闭文件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&amp;"/>
            </a:pPr>
            <a:r>
              <a:rPr lang="zh-CN" altLang="zh-CN" sz="1800" dirty="0"/>
              <a:t>系统</a:t>
            </a:r>
            <a:r>
              <a:rPr lang="zh-CN" altLang="zh-CN" sz="1800" dirty="0">
                <a:solidFill>
                  <a:srgbClr val="006600"/>
                </a:solidFill>
              </a:rPr>
              <a:t>自动</a:t>
            </a:r>
            <a:r>
              <a:rPr lang="zh-CN" altLang="zh-CN" sz="1800" dirty="0"/>
              <a:t>打开和关闭三个</a:t>
            </a:r>
            <a:r>
              <a:rPr lang="zh-CN" altLang="zh-CN" sz="1800" dirty="0">
                <a:solidFill>
                  <a:srgbClr val="FF9900"/>
                </a:solidFill>
              </a:rPr>
              <a:t>标准文件</a:t>
            </a:r>
            <a:r>
              <a:rPr lang="zh-CN" altLang="zh-CN" sz="1800" dirty="0"/>
              <a:t>：</a:t>
            </a:r>
          </a:p>
          <a:p>
            <a:pPr lvl="2">
              <a:lnSpc>
                <a:spcPct val="150000"/>
              </a:lnSpc>
            </a:pPr>
            <a:r>
              <a:rPr lang="zh-CN" altLang="zh-CN" sz="1800" dirty="0"/>
              <a:t>标准输入------键盘                </a:t>
            </a:r>
            <a:r>
              <a:rPr lang="en-US" altLang="zh-CN" sz="1800" dirty="0" err="1">
                <a:solidFill>
                  <a:srgbClr val="FF0000"/>
                </a:solidFill>
              </a:rPr>
              <a:t>stdin</a:t>
            </a:r>
            <a:endParaRPr lang="en-US" altLang="zh-CN" sz="1800" dirty="0"/>
          </a:p>
          <a:p>
            <a:pPr lvl="2">
              <a:lnSpc>
                <a:spcPct val="150000"/>
              </a:lnSpc>
            </a:pPr>
            <a:r>
              <a:rPr lang="zh-CN" altLang="zh-CN" sz="1800" dirty="0"/>
              <a:t>标准输出------显示器            </a:t>
            </a:r>
            <a:r>
              <a:rPr lang="en-US" altLang="zh-CN" sz="1800" dirty="0" err="1">
                <a:solidFill>
                  <a:srgbClr val="FF0000"/>
                </a:solidFill>
              </a:rPr>
              <a:t>stdout</a:t>
            </a:r>
            <a:endParaRPr lang="en-US" altLang="zh-CN" sz="1800" dirty="0"/>
          </a:p>
          <a:p>
            <a:pPr lvl="2">
              <a:lnSpc>
                <a:spcPct val="150000"/>
              </a:lnSpc>
            </a:pPr>
            <a:r>
              <a:rPr lang="zh-CN" altLang="zh-CN" sz="1800" dirty="0"/>
              <a:t>标准出错输出-----显示器     </a:t>
            </a:r>
            <a:r>
              <a:rPr lang="en-US" altLang="zh-CN" sz="1800" dirty="0" err="1">
                <a:solidFill>
                  <a:srgbClr val="FF0000"/>
                </a:solidFill>
              </a:rPr>
              <a:t>stderr</a:t>
            </a:r>
            <a:endParaRPr lang="en-US" altLang="zh-CN" sz="1800" dirty="0"/>
          </a:p>
          <a:p>
            <a:pPr lvl="1">
              <a:lnSpc>
                <a:spcPct val="150000"/>
              </a:lnSpc>
            </a:pPr>
            <a:r>
              <a:rPr lang="zh-CN" altLang="en-US" sz="1800" dirty="0"/>
              <a:t>打开文件</a:t>
            </a:r>
            <a:r>
              <a:rPr lang="en-US" altLang="zh-CN" sz="1800" dirty="0" err="1"/>
              <a:t>fopen</a:t>
            </a:r>
            <a:endParaRPr lang="en-US" altLang="zh-CN" sz="1800" dirty="0"/>
          </a:p>
          <a:p>
            <a:pPr lvl="2">
              <a:lnSpc>
                <a:spcPct val="150000"/>
              </a:lnSpc>
            </a:pPr>
            <a:r>
              <a:rPr lang="zh-CN" altLang="zh-CN" sz="1800" dirty="0"/>
              <a:t>函数原型： </a:t>
            </a:r>
            <a:r>
              <a:rPr lang="en-US" altLang="zh-CN" sz="1800" dirty="0">
                <a:solidFill>
                  <a:srgbClr val="FF0000"/>
                </a:solidFill>
              </a:rPr>
              <a:t>FILE    *</a:t>
            </a:r>
            <a:r>
              <a:rPr lang="en-US" altLang="zh-CN" sz="1800" dirty="0" err="1">
                <a:solidFill>
                  <a:srgbClr val="006600"/>
                </a:solidFill>
              </a:rPr>
              <a:t>fopen</a:t>
            </a:r>
            <a:r>
              <a:rPr lang="en-US" altLang="zh-CN" sz="1800" dirty="0">
                <a:solidFill>
                  <a:schemeClr val="tx2"/>
                </a:solidFill>
              </a:rPr>
              <a:t>(char  *</a:t>
            </a:r>
            <a:r>
              <a:rPr lang="en-US" altLang="zh-CN" sz="1800" dirty="0" err="1">
                <a:solidFill>
                  <a:srgbClr val="990033"/>
                </a:solidFill>
              </a:rPr>
              <a:t>name</a:t>
            </a:r>
            <a:r>
              <a:rPr lang="en-US" altLang="zh-CN" sz="1800" dirty="0" err="1">
                <a:solidFill>
                  <a:schemeClr val="tx2"/>
                </a:solidFill>
              </a:rPr>
              <a:t>,char</a:t>
            </a:r>
            <a:r>
              <a:rPr lang="en-US" altLang="zh-CN" sz="1800" dirty="0">
                <a:solidFill>
                  <a:schemeClr val="tx2"/>
                </a:solidFill>
              </a:rPr>
              <a:t> *</a:t>
            </a:r>
            <a:r>
              <a:rPr lang="en-US" altLang="zh-CN" sz="1800" dirty="0">
                <a:solidFill>
                  <a:srgbClr val="FF9900"/>
                </a:solidFill>
              </a:rPr>
              <a:t>mode</a:t>
            </a:r>
            <a:r>
              <a:rPr lang="en-US" altLang="zh-CN" sz="1800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328738" y="3946698"/>
            <a:ext cx="5829300" cy="1001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Char char="§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«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v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3pPr>
            <a:lvl4pPr marL="1600200" indent="-228600">
              <a:spcBef>
                <a:spcPct val="20000"/>
              </a:spcBef>
              <a:buClr>
                <a:srgbClr val="FFCC00"/>
              </a:buClr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4pPr>
            <a:lvl5pPr marL="2057400" indent="-228600">
              <a:spcBef>
                <a:spcPct val="20000"/>
              </a:spcBef>
              <a:buClr>
                <a:srgbClr val="FF00FF"/>
              </a:buClr>
              <a:buFont typeface="Wingdings" panose="05000000000000000000" pitchFamily="2" charset="2"/>
              <a:buChar char="u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FF00FF"/>
              </a:buClr>
              <a:buFont typeface="Wingdings" panose="05000000000000000000" pitchFamily="2" charset="2"/>
              <a:buChar char="u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FF00FF"/>
              </a:buClr>
              <a:buFont typeface="Wingdings" panose="05000000000000000000" pitchFamily="2" charset="2"/>
              <a:buChar char="u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FF00FF"/>
              </a:buClr>
              <a:buFont typeface="Wingdings" panose="05000000000000000000" pitchFamily="2" charset="2"/>
              <a:buChar char="u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FF00FF"/>
              </a:buClr>
              <a:buFont typeface="Wingdings" panose="05000000000000000000" pitchFamily="2" charset="2"/>
              <a:buChar char="u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9pPr>
          </a:lstStyle>
          <a:p>
            <a:pPr lvl="2" algn="l" eaLnBrk="1" hangingPunct="1"/>
            <a:r>
              <a:rPr lang="zh-CN" altLang="en-US" sz="1800" dirty="0">
                <a:solidFill>
                  <a:srgbClr val="FF0000"/>
                </a:solidFill>
              </a:rPr>
              <a:t>功能：</a:t>
            </a:r>
            <a:r>
              <a:rPr lang="zh-CN" altLang="en-US" sz="1800" dirty="0">
                <a:solidFill>
                  <a:srgbClr val="0000FF"/>
                </a:solidFill>
              </a:rPr>
              <a:t>按指定方式打开文件</a:t>
            </a:r>
          </a:p>
          <a:p>
            <a:pPr lvl="2" algn="l" eaLnBrk="1" hangingPunct="1"/>
            <a:r>
              <a:rPr lang="zh-CN" altLang="en-US" sz="1800" dirty="0">
                <a:solidFill>
                  <a:srgbClr val="FF0000"/>
                </a:solidFill>
              </a:rPr>
              <a:t>返回值：</a:t>
            </a:r>
            <a:r>
              <a:rPr lang="zh-CN" altLang="en-US" sz="1800" dirty="0">
                <a:solidFill>
                  <a:srgbClr val="0000FF"/>
                </a:solidFill>
              </a:rPr>
              <a:t>正常打开，为指向文件结构体的指针；打开失败，为</a:t>
            </a:r>
            <a:r>
              <a:rPr lang="en-US" altLang="zh-CN" sz="1800" dirty="0">
                <a:solidFill>
                  <a:srgbClr val="0000FF"/>
                </a:solidFill>
              </a:rPr>
              <a:t>NULL</a:t>
            </a:r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5634559" y="2903417"/>
            <a:ext cx="1530932" cy="347884"/>
          </a:xfrm>
          <a:prstGeom prst="wedgeRectCallout">
            <a:avLst>
              <a:gd name="adj1" fmla="val 8579"/>
              <a:gd name="adj2" fmla="val 188680"/>
            </a:avLst>
          </a:prstGeom>
          <a:solidFill>
            <a:schemeClr val="bg1"/>
          </a:solidFill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500" tIns="35100" rIns="67500" bIns="35100" anchor="ctr">
            <a:spAutoFit/>
          </a:bodyPr>
          <a:lstStyle/>
          <a:p>
            <a:pPr eaLnBrk="1" hangingPunct="1"/>
            <a:r>
              <a:rPr lang="zh-CN" altLang="zh-CN" dirty="0">
                <a:solidFill>
                  <a:srgbClr val="FF0000"/>
                </a:solidFill>
                <a:ea typeface="隶书" panose="02010509060101010101" pitchFamily="49" charset="-122"/>
              </a:rPr>
              <a:t>文件使用方式</a:t>
            </a:r>
            <a:endParaRPr lang="zh-CN" altLang="en-US" dirty="0">
              <a:solidFill>
                <a:srgbClr val="FF0000"/>
              </a:solidFill>
              <a:ea typeface="隶书" panose="02010509060101010101" pitchFamily="49" charset="-122"/>
            </a:endParaRP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2103189" y="1385948"/>
            <a:ext cx="5235158" cy="2009878"/>
          </a:xfrm>
          <a:prstGeom prst="rect">
            <a:avLst/>
          </a:prstGeom>
          <a:solidFill>
            <a:schemeClr val="bg1"/>
          </a:solidFill>
          <a:ln w="38100">
            <a:solidFill>
              <a:srgbClr val="33CC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7500" tIns="35100" rIns="67500" bIns="35100" anchor="ctr">
            <a:spAutoFit/>
          </a:bodyPr>
          <a:lstStyle/>
          <a:p>
            <a:pPr algn="l" eaLnBrk="1" hangingPunct="1"/>
            <a:r>
              <a:rPr lang="zh-CN" altLang="en-US" dirty="0">
                <a:ea typeface="隶书" panose="02010509060101010101" pitchFamily="49" charset="-122"/>
              </a:rPr>
              <a:t>例 文件打开与测试 </a:t>
            </a:r>
          </a:p>
          <a:p>
            <a:pPr algn="l" eaLnBrk="1" hangingPunct="1"/>
            <a:r>
              <a:rPr lang="zh-CN" altLang="en-US" dirty="0">
                <a:ea typeface="隶书" panose="02010509060101010101" pitchFamily="49" charset="-122"/>
              </a:rPr>
              <a:t>     </a:t>
            </a:r>
            <a:r>
              <a:rPr lang="en-US" altLang="zh-CN" dirty="0">
                <a:ea typeface="隶书" panose="02010509060101010101" pitchFamily="49" charset="-122"/>
              </a:rPr>
              <a:t>FILE   *</a:t>
            </a:r>
            <a:r>
              <a:rPr lang="en-US" altLang="zh-CN" dirty="0" err="1">
                <a:ea typeface="隶书" panose="02010509060101010101" pitchFamily="49" charset="-122"/>
              </a:rPr>
              <a:t>fp</a:t>
            </a:r>
            <a:r>
              <a:rPr lang="en-US" altLang="zh-CN" dirty="0">
                <a:ea typeface="隶书" panose="02010509060101010101" pitchFamily="49" charset="-122"/>
              </a:rPr>
              <a:t>;</a:t>
            </a:r>
          </a:p>
          <a:p>
            <a:pPr algn="l" eaLnBrk="1" hangingPunct="1"/>
            <a:r>
              <a:rPr lang="en-US" altLang="zh-CN" dirty="0">
                <a:ea typeface="隶书" panose="02010509060101010101" pitchFamily="49" charset="-122"/>
              </a:rPr>
              <a:t>      </a:t>
            </a:r>
            <a:r>
              <a:rPr lang="en-US" altLang="zh-CN" dirty="0" err="1">
                <a:ea typeface="隶书" panose="02010509060101010101" pitchFamily="49" charset="-122"/>
              </a:rPr>
              <a:t>fp</a:t>
            </a:r>
            <a:r>
              <a:rPr lang="en-US" altLang="zh-CN" dirty="0">
                <a:ea typeface="隶书" panose="02010509060101010101" pitchFamily="49" charset="-122"/>
              </a:rPr>
              <a:t>=</a:t>
            </a:r>
            <a:r>
              <a:rPr lang="en-US" altLang="zh-CN" dirty="0" err="1">
                <a:ea typeface="隶书" panose="02010509060101010101" pitchFamily="49" charset="-122"/>
              </a:rPr>
              <a:t>fopen</a:t>
            </a:r>
            <a:r>
              <a:rPr lang="en-US" altLang="zh-CN" dirty="0">
                <a:ea typeface="隶书" panose="02010509060101010101" pitchFamily="49" charset="-122"/>
              </a:rPr>
              <a:t>(“</a:t>
            </a:r>
            <a:r>
              <a:rPr lang="en-US" altLang="zh-CN" dirty="0" err="1">
                <a:ea typeface="隶书" panose="02010509060101010101" pitchFamily="49" charset="-122"/>
              </a:rPr>
              <a:t>aa.c”,“w</a:t>
            </a:r>
            <a:r>
              <a:rPr lang="en-US" altLang="zh-CN" dirty="0">
                <a:ea typeface="隶书" panose="02010509060101010101" pitchFamily="49" charset="-122"/>
              </a:rPr>
              <a:t>”);</a:t>
            </a:r>
          </a:p>
          <a:p>
            <a:pPr algn="l" eaLnBrk="1" hangingPunct="1"/>
            <a:r>
              <a:rPr lang="en-US" altLang="zh-CN" dirty="0">
                <a:ea typeface="隶书" panose="02010509060101010101" pitchFamily="49" charset="-122"/>
              </a:rPr>
              <a:t>      if(</a:t>
            </a:r>
            <a:r>
              <a:rPr lang="en-US" altLang="zh-CN" dirty="0" err="1">
                <a:solidFill>
                  <a:srgbClr val="006600"/>
                </a:solidFill>
                <a:ea typeface="隶书" panose="02010509060101010101" pitchFamily="49" charset="-122"/>
              </a:rPr>
              <a:t>fp</a:t>
            </a:r>
            <a:r>
              <a:rPr lang="en-US" altLang="zh-CN" dirty="0">
                <a:solidFill>
                  <a:srgbClr val="006600"/>
                </a:solidFill>
                <a:ea typeface="隶书" panose="02010509060101010101" pitchFamily="49" charset="-122"/>
              </a:rPr>
              <a:t>==</a:t>
            </a:r>
            <a:r>
              <a:rPr lang="en-US" altLang="zh-CN" dirty="0">
                <a:solidFill>
                  <a:srgbClr val="FF0000"/>
                </a:solidFill>
                <a:ea typeface="隶书" panose="02010509060101010101" pitchFamily="49" charset="-122"/>
              </a:rPr>
              <a:t>NULL</a:t>
            </a:r>
            <a:r>
              <a:rPr lang="en-US" altLang="zh-CN" dirty="0">
                <a:ea typeface="隶书" panose="02010509060101010101" pitchFamily="49" charset="-122"/>
              </a:rPr>
              <a:t>)</a:t>
            </a:r>
          </a:p>
          <a:p>
            <a:pPr algn="l" eaLnBrk="1" hangingPunct="1"/>
            <a:r>
              <a:rPr lang="en-US" altLang="zh-CN" dirty="0">
                <a:ea typeface="隶书" panose="02010509060101010101" pitchFamily="49" charset="-122"/>
              </a:rPr>
              <a:t>     {     </a:t>
            </a:r>
            <a:r>
              <a:rPr lang="en-US" altLang="zh-CN" dirty="0" err="1">
                <a:ea typeface="隶书" panose="02010509060101010101" pitchFamily="49" charset="-122"/>
              </a:rPr>
              <a:t>printf</a:t>
            </a:r>
            <a:r>
              <a:rPr lang="en-US" altLang="zh-CN" dirty="0">
                <a:ea typeface="隶书" panose="02010509060101010101" pitchFamily="49" charset="-122"/>
              </a:rPr>
              <a:t>(“File open error!\n”);</a:t>
            </a:r>
          </a:p>
          <a:p>
            <a:pPr algn="l" eaLnBrk="1" hangingPunct="1"/>
            <a:r>
              <a:rPr lang="en-US" altLang="zh-CN" dirty="0">
                <a:ea typeface="隶书" panose="02010509060101010101" pitchFamily="49" charset="-122"/>
              </a:rPr>
              <a:t>            </a:t>
            </a:r>
            <a:r>
              <a:rPr lang="en-US" altLang="zh-CN" dirty="0">
                <a:solidFill>
                  <a:srgbClr val="FF9900"/>
                </a:solidFill>
                <a:ea typeface="隶书" panose="02010509060101010101" pitchFamily="49" charset="-122"/>
              </a:rPr>
              <a:t>exit(0);</a:t>
            </a:r>
            <a:endParaRPr lang="en-US" altLang="zh-CN" dirty="0">
              <a:ea typeface="隶书" panose="02010509060101010101" pitchFamily="49" charset="-122"/>
            </a:endParaRPr>
          </a:p>
          <a:p>
            <a:pPr algn="l" eaLnBrk="1" hangingPunct="1"/>
            <a:r>
              <a:rPr lang="en-US" altLang="zh-CN" dirty="0">
                <a:ea typeface="隶书" panose="02010509060101010101" pitchFamily="49" charset="-122"/>
              </a:rPr>
              <a:t>     }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103189" y="1892331"/>
            <a:ext cx="5281966" cy="763383"/>
          </a:xfrm>
          <a:prstGeom prst="rect">
            <a:avLst/>
          </a:prstGeom>
          <a:solidFill>
            <a:schemeClr val="bg1"/>
          </a:solidFill>
          <a:ln w="38100">
            <a:solidFill>
              <a:srgbClr val="33CC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7500" tIns="35100" rIns="67500" bIns="35100" anchor="ctr">
            <a:spAutoFit/>
          </a:bodyPr>
          <a:lstStyle/>
          <a:p>
            <a:pPr algn="l" eaLnBrk="1" hangingPunct="1">
              <a:lnSpc>
                <a:spcPct val="150000"/>
              </a:lnSpc>
            </a:pPr>
            <a:r>
              <a:rPr lang="zh-CN" altLang="en-US" sz="1500" dirty="0">
                <a:latin typeface="隶书" panose="02010509060101010101" pitchFamily="49" charset="-122"/>
                <a:ea typeface="隶书" panose="02010509060101010101" pitchFamily="49" charset="-122"/>
              </a:rPr>
              <a:t>例  </a:t>
            </a:r>
            <a:r>
              <a:rPr lang="en-US" altLang="zh-CN" sz="1500" dirty="0">
                <a:ea typeface="隶书" panose="02010509060101010101" pitchFamily="49" charset="-122"/>
              </a:rPr>
              <a:t>FILE  *</a:t>
            </a:r>
            <a:r>
              <a:rPr lang="en-US" altLang="zh-CN" sz="1500" dirty="0" err="1">
                <a:ea typeface="隶书" panose="02010509060101010101" pitchFamily="49" charset="-122"/>
              </a:rPr>
              <a:t>fp</a:t>
            </a:r>
            <a:r>
              <a:rPr lang="en-US" altLang="zh-CN" sz="1500" dirty="0">
                <a:ea typeface="隶书" panose="02010509060101010101" pitchFamily="49" charset="-122"/>
              </a:rPr>
              <a:t>;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altLang="zh-CN" sz="1500" dirty="0">
                <a:ea typeface="隶书" panose="02010509060101010101" pitchFamily="49" charset="-122"/>
              </a:rPr>
              <a:t>        </a:t>
            </a:r>
            <a:r>
              <a:rPr lang="en-US" altLang="zh-CN" sz="1500" dirty="0" err="1">
                <a:ea typeface="隶书" panose="02010509060101010101" pitchFamily="49" charset="-122"/>
              </a:rPr>
              <a:t>fp</a:t>
            </a:r>
            <a:r>
              <a:rPr lang="en-US" altLang="zh-CN" sz="1500" dirty="0">
                <a:ea typeface="隶书" panose="02010509060101010101" pitchFamily="49" charset="-122"/>
              </a:rPr>
              <a:t>= </a:t>
            </a:r>
            <a:r>
              <a:rPr lang="en-US" altLang="zh-CN" sz="1500" dirty="0" err="1">
                <a:ea typeface="隶书" panose="02010509060101010101" pitchFamily="49" charset="-122"/>
              </a:rPr>
              <a:t>fopen</a:t>
            </a:r>
            <a:r>
              <a:rPr lang="en-US" altLang="zh-CN" sz="1500" dirty="0">
                <a:ea typeface="隶书" panose="02010509060101010101" pitchFamily="49" charset="-122"/>
              </a:rPr>
              <a:t> (“</a:t>
            </a:r>
            <a:r>
              <a:rPr lang="en-US" altLang="zh-CN" sz="1500" dirty="0">
                <a:solidFill>
                  <a:srgbClr val="FF0000"/>
                </a:solidFill>
                <a:ea typeface="隶书" panose="02010509060101010101" pitchFamily="49" charset="-122"/>
              </a:rPr>
              <a:t>d:\\</a:t>
            </a:r>
            <a:r>
              <a:rPr lang="en-US" altLang="zh-CN" sz="1500" dirty="0" err="1">
                <a:solidFill>
                  <a:srgbClr val="FF0000"/>
                </a:solidFill>
                <a:ea typeface="隶书" panose="02010509060101010101" pitchFamily="49" charset="-122"/>
              </a:rPr>
              <a:t>ss_c</a:t>
            </a:r>
            <a:r>
              <a:rPr lang="en-US" altLang="zh-CN" sz="1500" dirty="0">
                <a:solidFill>
                  <a:srgbClr val="FF0000"/>
                </a:solidFill>
                <a:ea typeface="隶书" panose="02010509060101010101" pitchFamily="49" charset="-122"/>
              </a:rPr>
              <a:t>\\test.</a:t>
            </a:r>
            <a:r>
              <a:rPr lang="en-US" altLang="zh-CN" sz="1500" dirty="0" err="1">
                <a:solidFill>
                  <a:srgbClr val="FF0000"/>
                </a:solidFill>
                <a:ea typeface="隶书" panose="02010509060101010101" pitchFamily="49" charset="-122"/>
              </a:rPr>
              <a:t>dat</a:t>
            </a:r>
            <a:r>
              <a:rPr lang="en-US" altLang="zh-CN" sz="1500" dirty="0">
                <a:ea typeface="隶书" panose="02010509060101010101" pitchFamily="49" charset="-122"/>
              </a:rPr>
              <a:t>”,”r”);</a:t>
            </a:r>
            <a:r>
              <a:rPr lang="en-US" altLang="zh-CN" sz="1500" dirty="0"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1923550" y="1627782"/>
            <a:ext cx="5812406" cy="1109631"/>
          </a:xfrm>
          <a:prstGeom prst="rect">
            <a:avLst/>
          </a:prstGeom>
          <a:solidFill>
            <a:schemeClr val="bg1"/>
          </a:solidFill>
          <a:ln w="38100">
            <a:solidFill>
              <a:srgbClr val="33CC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7500" tIns="35100" rIns="67500" bIns="35100" anchor="ctr">
            <a:spAutoFit/>
          </a:bodyPr>
          <a:lstStyle/>
          <a:p>
            <a:pPr algn="l" eaLnBrk="1" hangingPunct="1">
              <a:lnSpc>
                <a:spcPct val="150000"/>
              </a:lnSpc>
            </a:pPr>
            <a:r>
              <a:rPr lang="zh-CN" altLang="en-US" sz="1500" dirty="0">
                <a:latin typeface="隶书" panose="02010509060101010101" pitchFamily="49" charset="-122"/>
                <a:ea typeface="隶书" panose="02010509060101010101" pitchFamily="49" charset="-122"/>
              </a:rPr>
              <a:t>例  </a:t>
            </a:r>
            <a:r>
              <a:rPr lang="en-US" altLang="zh-CN" sz="1500" dirty="0">
                <a:ea typeface="隶书" panose="02010509060101010101" pitchFamily="49" charset="-122"/>
              </a:rPr>
              <a:t>FILE  *</a:t>
            </a:r>
            <a:r>
              <a:rPr lang="en-US" altLang="zh-CN" sz="1500" dirty="0" err="1">
                <a:ea typeface="隶书" panose="02010509060101010101" pitchFamily="49" charset="-122"/>
              </a:rPr>
              <a:t>fp</a:t>
            </a:r>
            <a:r>
              <a:rPr lang="en-US" altLang="zh-CN" sz="1500" dirty="0">
                <a:ea typeface="隶书" panose="02010509060101010101" pitchFamily="49" charset="-122"/>
              </a:rPr>
              <a:t>;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altLang="zh-CN" sz="1500" dirty="0">
                <a:ea typeface="隶书" panose="02010509060101010101" pitchFamily="49" charset="-122"/>
              </a:rPr>
              <a:t>        char  *filename=“</a:t>
            </a:r>
            <a:r>
              <a:rPr lang="en-US" altLang="zh-CN" sz="1500" dirty="0">
                <a:solidFill>
                  <a:srgbClr val="FF0000"/>
                </a:solidFill>
                <a:ea typeface="隶书" panose="02010509060101010101" pitchFamily="49" charset="-122"/>
              </a:rPr>
              <a:t>d:\\</a:t>
            </a:r>
            <a:r>
              <a:rPr lang="en-US" altLang="zh-CN" sz="1500" dirty="0" err="1">
                <a:solidFill>
                  <a:srgbClr val="FF0000"/>
                </a:solidFill>
                <a:ea typeface="隶书" panose="02010509060101010101" pitchFamily="49" charset="-122"/>
              </a:rPr>
              <a:t>ss_c</a:t>
            </a:r>
            <a:r>
              <a:rPr lang="en-US" altLang="zh-CN" sz="1500" dirty="0">
                <a:solidFill>
                  <a:srgbClr val="FF0000"/>
                </a:solidFill>
                <a:ea typeface="隶书" panose="02010509060101010101" pitchFamily="49" charset="-122"/>
              </a:rPr>
              <a:t>\\test.dat</a:t>
            </a:r>
            <a:r>
              <a:rPr lang="en-US" altLang="zh-CN" sz="1500" dirty="0">
                <a:ea typeface="隶书" panose="02010509060101010101" pitchFamily="49" charset="-122"/>
              </a:rPr>
              <a:t>”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altLang="zh-CN" sz="1500" dirty="0">
                <a:ea typeface="隶书" panose="02010509060101010101" pitchFamily="49" charset="-122"/>
              </a:rPr>
              <a:t>        </a:t>
            </a:r>
            <a:r>
              <a:rPr lang="en-US" altLang="zh-CN" sz="1500" dirty="0" err="1">
                <a:ea typeface="隶书" panose="02010509060101010101" pitchFamily="49" charset="-122"/>
              </a:rPr>
              <a:t>fp</a:t>
            </a:r>
            <a:r>
              <a:rPr lang="en-US" altLang="zh-CN" sz="1500" dirty="0">
                <a:ea typeface="隶书" panose="02010509060101010101" pitchFamily="49" charset="-122"/>
              </a:rPr>
              <a:t>= </a:t>
            </a:r>
            <a:r>
              <a:rPr lang="en-US" altLang="zh-CN" sz="1500" dirty="0" err="1">
                <a:ea typeface="隶书" panose="02010509060101010101" pitchFamily="49" charset="-122"/>
              </a:rPr>
              <a:t>fopen</a:t>
            </a:r>
            <a:r>
              <a:rPr lang="en-US" altLang="zh-CN" sz="1500" dirty="0">
                <a:ea typeface="隶书" panose="02010509060101010101" pitchFamily="49" charset="-122"/>
              </a:rPr>
              <a:t>(</a:t>
            </a:r>
            <a:r>
              <a:rPr lang="en-US" altLang="zh-CN" sz="1500" dirty="0" err="1">
                <a:ea typeface="隶书" panose="02010509060101010101" pitchFamily="49" charset="-122"/>
              </a:rPr>
              <a:t>filename,”r</a:t>
            </a:r>
            <a:r>
              <a:rPr lang="en-US" altLang="zh-CN" sz="1500" dirty="0">
                <a:ea typeface="隶书" panose="02010509060101010101" pitchFamily="49" charset="-122"/>
              </a:rPr>
              <a:t>”);</a:t>
            </a:r>
            <a:r>
              <a:rPr lang="en-US" altLang="zh-CN" sz="1500" dirty="0"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</a:p>
        </p:txBody>
      </p:sp>
      <p:grpSp>
        <p:nvGrpSpPr>
          <p:cNvPr id="14349" name="Group 13"/>
          <p:cNvGrpSpPr>
            <a:grpSpLocks/>
          </p:cNvGrpSpPr>
          <p:nvPr/>
        </p:nvGrpSpPr>
        <p:grpSpPr bwMode="auto">
          <a:xfrm>
            <a:off x="171812" y="1738836"/>
            <a:ext cx="8668446" cy="2408635"/>
            <a:chOff x="123" y="198"/>
            <a:chExt cx="5257" cy="2023"/>
          </a:xfrm>
        </p:grpSpPr>
        <p:sp>
          <p:nvSpPr>
            <p:cNvPr id="14350" name="Rectangle 14"/>
            <p:cNvSpPr>
              <a:spLocks noChangeArrowheads="1"/>
            </p:cNvSpPr>
            <p:nvPr/>
          </p:nvSpPr>
          <p:spPr bwMode="auto">
            <a:xfrm>
              <a:off x="422" y="211"/>
              <a:ext cx="4831" cy="201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14351" name="Line 15"/>
            <p:cNvSpPr>
              <a:spLocks noChangeShapeType="1"/>
            </p:cNvSpPr>
            <p:nvPr/>
          </p:nvSpPr>
          <p:spPr bwMode="auto">
            <a:xfrm>
              <a:off x="1716" y="198"/>
              <a:ext cx="0" cy="201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352" name="Text Box 16"/>
            <p:cNvSpPr txBox="1">
              <a:spLocks noChangeArrowheads="1"/>
            </p:cNvSpPr>
            <p:nvPr/>
          </p:nvSpPr>
          <p:spPr bwMode="auto">
            <a:xfrm>
              <a:off x="146" y="1302"/>
              <a:ext cx="1850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altLang="zh-CN" dirty="0"/>
                <a:t>“r+/</a:t>
              </a:r>
              <a:r>
                <a:rPr lang="en-US" altLang="zh-CN" dirty="0" err="1"/>
                <a:t>rb</a:t>
              </a:r>
              <a:r>
                <a:rPr lang="en-US" altLang="zh-CN" dirty="0"/>
                <a:t>+” (</a:t>
              </a:r>
              <a:r>
                <a:rPr lang="zh-CN" altLang="zh-CN" dirty="0"/>
                <a:t>读写</a:t>
              </a:r>
              <a:r>
                <a:rPr lang="en-US" altLang="zh-CN" dirty="0"/>
                <a:t>)</a:t>
              </a:r>
            </a:p>
          </p:txBody>
        </p:sp>
        <p:sp>
          <p:nvSpPr>
            <p:cNvPr id="14353" name="Text Box 17"/>
            <p:cNvSpPr txBox="1">
              <a:spLocks noChangeArrowheads="1"/>
            </p:cNvSpPr>
            <p:nvPr/>
          </p:nvSpPr>
          <p:spPr bwMode="auto">
            <a:xfrm>
              <a:off x="271" y="1030"/>
              <a:ext cx="1578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altLang="zh-CN"/>
                <a:t>“a/ab” (</a:t>
              </a:r>
              <a:r>
                <a:rPr lang="zh-CN" altLang="zh-CN"/>
                <a:t>追加</a:t>
              </a:r>
              <a:r>
                <a:rPr lang="en-US" altLang="zh-CN"/>
                <a:t>)</a:t>
              </a:r>
            </a:p>
          </p:txBody>
        </p:sp>
        <p:sp>
          <p:nvSpPr>
            <p:cNvPr id="14354" name="Text Box 18"/>
            <p:cNvSpPr txBox="1">
              <a:spLocks noChangeArrowheads="1"/>
            </p:cNvSpPr>
            <p:nvPr/>
          </p:nvSpPr>
          <p:spPr bwMode="auto">
            <a:xfrm>
              <a:off x="232" y="749"/>
              <a:ext cx="1699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altLang="zh-CN"/>
                <a:t>“w/wb” (</a:t>
              </a:r>
              <a:r>
                <a:rPr lang="zh-CN" altLang="zh-CN"/>
                <a:t>只写</a:t>
              </a:r>
              <a:r>
                <a:rPr lang="en-US" altLang="zh-CN"/>
                <a:t>)</a:t>
              </a:r>
            </a:p>
          </p:txBody>
        </p:sp>
        <p:sp>
          <p:nvSpPr>
            <p:cNvPr id="14355" name="Text Box 19"/>
            <p:cNvSpPr txBox="1">
              <a:spLocks noChangeArrowheads="1"/>
            </p:cNvSpPr>
            <p:nvPr/>
          </p:nvSpPr>
          <p:spPr bwMode="auto">
            <a:xfrm>
              <a:off x="294" y="478"/>
              <a:ext cx="1514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altLang="zh-CN" dirty="0"/>
                <a:t>“r/</a:t>
              </a:r>
              <a:r>
                <a:rPr lang="en-US" altLang="zh-CN" dirty="0" err="1"/>
                <a:t>rb</a:t>
              </a:r>
              <a:r>
                <a:rPr lang="en-US" altLang="zh-CN" dirty="0"/>
                <a:t>” (</a:t>
              </a:r>
              <a:r>
                <a:rPr lang="zh-CN" altLang="zh-CN" dirty="0"/>
                <a:t>只读</a:t>
              </a:r>
              <a:r>
                <a:rPr lang="en-US" altLang="zh-CN" dirty="0"/>
                <a:t>)</a:t>
              </a:r>
            </a:p>
          </p:txBody>
        </p:sp>
        <p:sp>
          <p:nvSpPr>
            <p:cNvPr id="14356" name="Text Box 20"/>
            <p:cNvSpPr txBox="1">
              <a:spLocks noChangeArrowheads="1"/>
            </p:cNvSpPr>
            <p:nvPr/>
          </p:nvSpPr>
          <p:spPr bwMode="auto">
            <a:xfrm>
              <a:off x="442" y="1612"/>
              <a:ext cx="1319" cy="2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altLang="zh-CN" sz="1600" dirty="0"/>
                <a:t>“w+/</a:t>
              </a:r>
              <a:r>
                <a:rPr lang="en-US" altLang="zh-CN" sz="1600" dirty="0" err="1"/>
                <a:t>wb</a:t>
              </a:r>
              <a:r>
                <a:rPr lang="en-US" altLang="zh-CN" sz="1600" dirty="0"/>
                <a:t>+” (</a:t>
              </a:r>
              <a:r>
                <a:rPr lang="zh-CN" altLang="zh-CN" sz="1600" dirty="0"/>
                <a:t>读写</a:t>
              </a:r>
              <a:r>
                <a:rPr lang="en-US" altLang="zh-CN" sz="1600" dirty="0"/>
                <a:t>)</a:t>
              </a:r>
            </a:p>
          </p:txBody>
        </p:sp>
        <p:sp>
          <p:nvSpPr>
            <p:cNvPr id="14357" name="Text Box 21"/>
            <p:cNvSpPr txBox="1">
              <a:spLocks noChangeArrowheads="1"/>
            </p:cNvSpPr>
            <p:nvPr/>
          </p:nvSpPr>
          <p:spPr bwMode="auto">
            <a:xfrm>
              <a:off x="123" y="1906"/>
              <a:ext cx="1915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altLang="zh-CN" dirty="0"/>
                <a:t>“a+/ab+” (</a:t>
              </a:r>
              <a:r>
                <a:rPr lang="zh-CN" altLang="zh-CN" dirty="0"/>
                <a:t>读写</a:t>
              </a:r>
              <a:r>
                <a:rPr lang="en-US" altLang="zh-CN" dirty="0"/>
                <a:t>)</a:t>
              </a:r>
            </a:p>
          </p:txBody>
        </p:sp>
        <p:sp>
          <p:nvSpPr>
            <p:cNvPr id="14358" name="Text Box 22"/>
            <p:cNvSpPr txBox="1">
              <a:spLocks noChangeArrowheads="1"/>
            </p:cNvSpPr>
            <p:nvPr/>
          </p:nvSpPr>
          <p:spPr bwMode="auto">
            <a:xfrm>
              <a:off x="1914" y="499"/>
              <a:ext cx="3021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zh-CN" altLang="en-US"/>
                <a:t>为</a:t>
              </a:r>
              <a:r>
                <a:rPr lang="zh-CN" altLang="en-US">
                  <a:solidFill>
                    <a:srgbClr val="FF0000"/>
                  </a:solidFill>
                </a:rPr>
                <a:t>输入</a:t>
              </a:r>
              <a:r>
                <a:rPr lang="zh-CN" altLang="en-US"/>
                <a:t>打开一个文本</a:t>
              </a:r>
              <a:r>
                <a:rPr lang="en-US" altLang="zh-CN"/>
                <a:t>/</a:t>
              </a:r>
              <a:r>
                <a:rPr lang="zh-CN" altLang="en-US"/>
                <a:t>二进制文件</a:t>
              </a:r>
            </a:p>
          </p:txBody>
        </p:sp>
        <p:sp>
          <p:nvSpPr>
            <p:cNvPr id="14359" name="Text Box 23"/>
            <p:cNvSpPr txBox="1">
              <a:spLocks noChangeArrowheads="1"/>
            </p:cNvSpPr>
            <p:nvPr/>
          </p:nvSpPr>
          <p:spPr bwMode="auto">
            <a:xfrm>
              <a:off x="1697" y="797"/>
              <a:ext cx="3607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zh-CN" altLang="en-US"/>
                <a:t>为</a:t>
              </a:r>
              <a:r>
                <a:rPr lang="zh-CN" altLang="en-US">
                  <a:solidFill>
                    <a:srgbClr val="FF0000"/>
                  </a:solidFill>
                </a:rPr>
                <a:t>输出</a:t>
              </a:r>
              <a:r>
                <a:rPr lang="zh-CN" altLang="en-US"/>
                <a:t>打开或建立一个文本</a:t>
              </a:r>
              <a:r>
                <a:rPr lang="en-US" altLang="zh-CN"/>
                <a:t>/</a:t>
              </a:r>
              <a:r>
                <a:rPr lang="zh-CN" altLang="en-US"/>
                <a:t>二进制文件</a:t>
              </a:r>
            </a:p>
          </p:txBody>
        </p:sp>
        <p:sp>
          <p:nvSpPr>
            <p:cNvPr id="14360" name="Text Box 24"/>
            <p:cNvSpPr txBox="1">
              <a:spLocks noChangeArrowheads="1"/>
            </p:cNvSpPr>
            <p:nvPr/>
          </p:nvSpPr>
          <p:spPr bwMode="auto">
            <a:xfrm>
              <a:off x="1921" y="1303"/>
              <a:ext cx="3155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zh-CN" altLang="en-US"/>
                <a:t>为读</a:t>
              </a:r>
              <a:r>
                <a:rPr lang="en-US" altLang="zh-CN"/>
                <a:t>/</a:t>
              </a:r>
              <a:r>
                <a:rPr lang="zh-CN" altLang="en-US"/>
                <a:t>写打开一个文本</a:t>
              </a:r>
              <a:r>
                <a:rPr lang="en-US" altLang="zh-CN"/>
                <a:t>/</a:t>
              </a:r>
              <a:r>
                <a:rPr lang="zh-CN" altLang="en-US"/>
                <a:t>二进制文件</a:t>
              </a:r>
            </a:p>
          </p:txBody>
        </p:sp>
        <p:sp>
          <p:nvSpPr>
            <p:cNvPr id="14361" name="Text Box 25"/>
            <p:cNvSpPr txBox="1">
              <a:spLocks noChangeArrowheads="1"/>
            </p:cNvSpPr>
            <p:nvPr/>
          </p:nvSpPr>
          <p:spPr bwMode="auto">
            <a:xfrm>
              <a:off x="2001" y="1602"/>
              <a:ext cx="3155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zh-CN" altLang="en-US"/>
                <a:t>为读</a:t>
              </a:r>
              <a:r>
                <a:rPr lang="en-US" altLang="zh-CN"/>
                <a:t>/</a:t>
              </a:r>
              <a:r>
                <a:rPr lang="zh-CN" altLang="en-US"/>
                <a:t>写建立一个文本</a:t>
              </a:r>
              <a:r>
                <a:rPr lang="en-US" altLang="zh-CN"/>
                <a:t>/</a:t>
              </a:r>
              <a:r>
                <a:rPr lang="zh-CN" altLang="en-US"/>
                <a:t>二进制文件</a:t>
              </a:r>
            </a:p>
          </p:txBody>
        </p:sp>
        <p:sp>
          <p:nvSpPr>
            <p:cNvPr id="14362" name="Text Box 26"/>
            <p:cNvSpPr txBox="1">
              <a:spLocks noChangeArrowheads="1"/>
            </p:cNvSpPr>
            <p:nvPr/>
          </p:nvSpPr>
          <p:spPr bwMode="auto">
            <a:xfrm>
              <a:off x="1640" y="1909"/>
              <a:ext cx="3740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zh-CN" altLang="en-US"/>
                <a:t>为读</a:t>
              </a:r>
              <a:r>
                <a:rPr lang="en-US" altLang="zh-CN"/>
                <a:t>/</a:t>
              </a:r>
              <a:r>
                <a:rPr lang="zh-CN" altLang="en-US"/>
                <a:t>写打开或建立一个文本</a:t>
              </a:r>
              <a:r>
                <a:rPr lang="en-US" altLang="zh-CN"/>
                <a:t>/</a:t>
              </a:r>
              <a:r>
                <a:rPr lang="zh-CN" altLang="en-US"/>
                <a:t>二进制文件</a:t>
              </a:r>
            </a:p>
          </p:txBody>
        </p:sp>
        <p:sp>
          <p:nvSpPr>
            <p:cNvPr id="14363" name="Text Box 27"/>
            <p:cNvSpPr txBox="1">
              <a:spLocks noChangeArrowheads="1"/>
            </p:cNvSpPr>
            <p:nvPr/>
          </p:nvSpPr>
          <p:spPr bwMode="auto">
            <a:xfrm>
              <a:off x="2008" y="1066"/>
              <a:ext cx="2826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zh-CN" altLang="en-US"/>
                <a:t>向文本</a:t>
              </a:r>
              <a:r>
                <a:rPr lang="en-US" altLang="zh-CN"/>
                <a:t>/</a:t>
              </a:r>
              <a:r>
                <a:rPr lang="zh-CN" altLang="en-US"/>
                <a:t>二进制文件尾</a:t>
              </a:r>
              <a:r>
                <a:rPr lang="zh-CN" altLang="en-US">
                  <a:solidFill>
                    <a:srgbClr val="FF0000"/>
                  </a:solidFill>
                </a:rPr>
                <a:t>追加</a:t>
              </a:r>
              <a:r>
                <a:rPr lang="zh-CN" altLang="en-US"/>
                <a:t>数据</a:t>
              </a:r>
            </a:p>
          </p:txBody>
        </p:sp>
        <p:sp>
          <p:nvSpPr>
            <p:cNvPr id="14364" name="Text Box 28"/>
            <p:cNvSpPr txBox="1">
              <a:spLocks noChangeArrowheads="1"/>
            </p:cNvSpPr>
            <p:nvPr/>
          </p:nvSpPr>
          <p:spPr bwMode="auto">
            <a:xfrm>
              <a:off x="455" y="210"/>
              <a:ext cx="1326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zh-CN" altLang="en-US">
                  <a:solidFill>
                    <a:srgbClr val="339933"/>
                  </a:solidFill>
                </a:rPr>
                <a:t>文件使用方式</a:t>
              </a:r>
              <a:endParaRPr lang="zh-CN" altLang="en-US"/>
            </a:p>
          </p:txBody>
        </p:sp>
        <p:sp>
          <p:nvSpPr>
            <p:cNvPr id="14365" name="Text Box 29"/>
            <p:cNvSpPr txBox="1">
              <a:spLocks noChangeArrowheads="1"/>
            </p:cNvSpPr>
            <p:nvPr/>
          </p:nvSpPr>
          <p:spPr bwMode="auto">
            <a:xfrm>
              <a:off x="2806" y="199"/>
              <a:ext cx="546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zh-CN" altLang="en-US">
                  <a:solidFill>
                    <a:srgbClr val="339933"/>
                  </a:solidFill>
                </a:rPr>
                <a:t>含义</a:t>
              </a:r>
              <a:endParaRPr lang="zh-CN" altLang="en-US"/>
            </a:p>
          </p:txBody>
        </p:sp>
        <p:sp>
          <p:nvSpPr>
            <p:cNvPr id="14366" name="Line 30"/>
            <p:cNvSpPr>
              <a:spLocks noChangeShapeType="1"/>
            </p:cNvSpPr>
            <p:nvPr/>
          </p:nvSpPr>
          <p:spPr bwMode="auto">
            <a:xfrm>
              <a:off x="422" y="511"/>
              <a:ext cx="4831" cy="4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367" name="Line 31"/>
            <p:cNvSpPr>
              <a:spLocks noChangeShapeType="1"/>
            </p:cNvSpPr>
            <p:nvPr/>
          </p:nvSpPr>
          <p:spPr bwMode="auto">
            <a:xfrm>
              <a:off x="429" y="796"/>
              <a:ext cx="4824" cy="1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368" name="Line 32"/>
            <p:cNvSpPr>
              <a:spLocks noChangeShapeType="1"/>
            </p:cNvSpPr>
            <p:nvPr/>
          </p:nvSpPr>
          <p:spPr bwMode="auto">
            <a:xfrm>
              <a:off x="430" y="1074"/>
              <a:ext cx="4823" cy="5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369" name="Line 33"/>
            <p:cNvSpPr>
              <a:spLocks noChangeShapeType="1"/>
            </p:cNvSpPr>
            <p:nvPr/>
          </p:nvSpPr>
          <p:spPr bwMode="auto">
            <a:xfrm>
              <a:off x="440" y="1340"/>
              <a:ext cx="4813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370" name="Line 34"/>
            <p:cNvSpPr>
              <a:spLocks noChangeShapeType="1"/>
            </p:cNvSpPr>
            <p:nvPr/>
          </p:nvSpPr>
          <p:spPr bwMode="auto">
            <a:xfrm>
              <a:off x="429" y="1618"/>
              <a:ext cx="4808" cy="9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371" name="Line 35"/>
            <p:cNvSpPr>
              <a:spLocks noChangeShapeType="1"/>
            </p:cNvSpPr>
            <p:nvPr/>
          </p:nvSpPr>
          <p:spPr bwMode="auto">
            <a:xfrm>
              <a:off x="429" y="1896"/>
              <a:ext cx="4808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152899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nimBg="1" autoUpdateAnimBg="0"/>
      <p:bldP spid="14340" grpId="0" build="p" bldLvl="4" autoUpdateAnimBg="0"/>
      <p:bldP spid="14343" grpId="0" animBg="1" autoUpdateAnimBg="0"/>
      <p:bldP spid="14346" grpId="0" animBg="1" autoUpdateAnimBg="0"/>
      <p:bldP spid="14344" grpId="0" animBg="1" autoUpdateAnimBg="0"/>
      <p:bldP spid="14348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7" name="AutoShape 29"/>
          <p:cNvSpPr>
            <a:spLocks noChangeArrowheads="1"/>
          </p:cNvSpPr>
          <p:nvPr/>
        </p:nvSpPr>
        <p:spPr bwMode="auto">
          <a:xfrm>
            <a:off x="5605382" y="2217718"/>
            <a:ext cx="2925544" cy="347884"/>
          </a:xfrm>
          <a:prstGeom prst="wedgeRectCallout">
            <a:avLst>
              <a:gd name="adj1" fmla="val -43571"/>
              <a:gd name="adj2" fmla="val 563449"/>
            </a:avLst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500" tIns="35100" rIns="67500" bIns="35100" anchor="ctr">
            <a:spAutoFit/>
          </a:bodyPr>
          <a:lstStyle/>
          <a:p>
            <a:pPr algn="ctr" eaLnBrk="1" hangingPunct="1"/>
            <a:r>
              <a:rPr lang="zh-CN" altLang="zh-CN" dirty="0">
                <a:latin typeface="隶书" panose="02010509060101010101" pitchFamily="49" charset="-122"/>
                <a:ea typeface="隶书" panose="02010509060101010101" pitchFamily="49" charset="-122"/>
              </a:rPr>
              <a:t>不关闭文件可能会</a:t>
            </a:r>
            <a:r>
              <a:rPr lang="zh-CN" altLang="zh-CN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丢失数据</a:t>
            </a:r>
            <a:endParaRPr lang="zh-CN" altLang="en-US" dirty="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5078634" y="1350142"/>
            <a:ext cx="3390414" cy="347884"/>
          </a:xfrm>
          <a:prstGeom prst="wedgeRectCallout">
            <a:avLst>
              <a:gd name="adj1" fmla="val -73936"/>
              <a:gd name="adj2" fmla="val 39974"/>
            </a:avLst>
          </a:prstGeom>
          <a:solidFill>
            <a:schemeClr val="bg1"/>
          </a:solidFill>
          <a:ln w="38100">
            <a:solidFill>
              <a:srgbClr val="33CC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500" tIns="35100" rIns="67500" bIns="35100" anchor="ctr">
            <a:spAutoFit/>
          </a:bodyPr>
          <a:lstStyle/>
          <a:p>
            <a:pPr algn="ctr" eaLnBrk="1" hangingPunct="1"/>
            <a:r>
              <a:rPr lang="zh-CN" altLang="en-US" dirty="0">
                <a:ea typeface="隶书" panose="02010509060101010101" pitchFamily="49" charset="-122"/>
              </a:rPr>
              <a:t>文件</a:t>
            </a:r>
            <a:r>
              <a:rPr lang="zh-CN" altLang="en-US" dirty="0">
                <a:solidFill>
                  <a:srgbClr val="FF0000"/>
                </a:solidFill>
                <a:ea typeface="隶书" panose="02010509060101010101" pitchFamily="49" charset="-122"/>
              </a:rPr>
              <a:t>打开</a:t>
            </a:r>
            <a:r>
              <a:rPr lang="zh-CN" altLang="en-US" dirty="0">
                <a:ea typeface="隶书" panose="02010509060101010101" pitchFamily="49" charset="-122"/>
              </a:rPr>
              <a:t>时</a:t>
            </a:r>
            <a:r>
              <a:rPr lang="zh-CN" altLang="en-US" dirty="0">
                <a:solidFill>
                  <a:srgbClr val="FF0000"/>
                </a:solidFill>
                <a:ea typeface="隶书" panose="02010509060101010101" pitchFamily="49" charset="-122"/>
              </a:rPr>
              <a:t>返回的</a:t>
            </a:r>
            <a:r>
              <a:rPr lang="zh-CN" altLang="en-US" dirty="0">
                <a:ea typeface="隶书" panose="02010509060101010101" pitchFamily="49" charset="-122"/>
              </a:rPr>
              <a:t>文件类型指针</a:t>
            </a:r>
          </a:p>
        </p:txBody>
      </p:sp>
      <p:sp>
        <p:nvSpPr>
          <p:cNvPr id="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02078"/>
            <a:ext cx="6791939" cy="569714"/>
          </a:xfrm>
        </p:spPr>
        <p:txBody>
          <a:bodyPr>
            <a:no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三、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基本内容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（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4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）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</a:rPr>
              <a:t>---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文件的关闭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323528" y="573528"/>
            <a:ext cx="7542838" cy="1596423"/>
          </a:xfrm>
        </p:spPr>
        <p:txBody>
          <a:bodyPr>
            <a:noAutofit/>
          </a:bodyPr>
          <a:lstStyle/>
          <a:p>
            <a:pPr marL="257175" lvl="1" indent="0">
              <a:buNone/>
            </a:pPr>
            <a:endParaRPr lang="en-US" altLang="zh-CN" sz="1800" b="1" dirty="0">
              <a:solidFill>
                <a:srgbClr val="FF0000"/>
              </a:solidFill>
            </a:endParaRPr>
          </a:p>
          <a:p>
            <a:pPr lvl="2">
              <a:lnSpc>
                <a:spcPct val="150000"/>
              </a:lnSpc>
            </a:pPr>
            <a:r>
              <a:rPr lang="zh-CN" altLang="en-US" sz="1800" dirty="0">
                <a:solidFill>
                  <a:srgbClr val="FF0000"/>
                </a:solidFill>
              </a:rPr>
              <a:t>作用：</a:t>
            </a:r>
            <a:r>
              <a:rPr lang="zh-CN" altLang="en-US" sz="1500" dirty="0"/>
              <a:t>使文件指针变量与文件“脱钩”，释放文件结构体和文件指针</a:t>
            </a:r>
          </a:p>
          <a:p>
            <a:pPr lvl="2">
              <a:lnSpc>
                <a:spcPct val="150000"/>
              </a:lnSpc>
            </a:pPr>
            <a:r>
              <a:rPr lang="zh-CN" altLang="en-US" sz="1800" dirty="0">
                <a:solidFill>
                  <a:srgbClr val="FF0000"/>
                </a:solidFill>
              </a:rPr>
              <a:t>函数原型：</a:t>
            </a:r>
            <a:r>
              <a:rPr lang="en-US" altLang="zh-CN" sz="1800" dirty="0" err="1">
                <a:solidFill>
                  <a:schemeClr val="tx2"/>
                </a:solidFill>
              </a:rPr>
              <a:t>int</a:t>
            </a:r>
            <a:r>
              <a:rPr lang="en-US" altLang="zh-CN" sz="1800" dirty="0">
                <a:solidFill>
                  <a:schemeClr val="tx2"/>
                </a:solidFill>
              </a:rPr>
              <a:t>  </a:t>
            </a:r>
            <a:r>
              <a:rPr lang="en-US" altLang="zh-CN" sz="1800" dirty="0" err="1">
                <a:solidFill>
                  <a:schemeClr val="tx2"/>
                </a:solidFill>
              </a:rPr>
              <a:t>fclose</a:t>
            </a:r>
            <a:r>
              <a:rPr lang="en-US" altLang="zh-CN" sz="1800" dirty="0">
                <a:solidFill>
                  <a:schemeClr val="tx2"/>
                </a:solidFill>
              </a:rPr>
              <a:t>(FILE  *</a:t>
            </a:r>
            <a:r>
              <a:rPr lang="en-US" altLang="zh-CN" sz="1800" dirty="0" err="1">
                <a:solidFill>
                  <a:schemeClr val="tx2"/>
                </a:solidFill>
              </a:rPr>
              <a:t>fp</a:t>
            </a:r>
            <a:r>
              <a:rPr lang="en-US" altLang="zh-CN" sz="1800" dirty="0">
                <a:solidFill>
                  <a:schemeClr val="tx2"/>
                </a:solidFill>
              </a:rPr>
              <a:t>)</a:t>
            </a:r>
            <a:endParaRPr lang="en-US" altLang="zh-CN" sz="1800" dirty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89639" y="1796433"/>
            <a:ext cx="5130570" cy="598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Char char="§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«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v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3pPr>
            <a:lvl4pPr marL="1600200" indent="-228600">
              <a:spcBef>
                <a:spcPct val="20000"/>
              </a:spcBef>
              <a:buClr>
                <a:srgbClr val="FFCC00"/>
              </a:buClr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4pPr>
            <a:lvl5pPr marL="2057400" indent="-228600">
              <a:spcBef>
                <a:spcPct val="20000"/>
              </a:spcBef>
              <a:buClr>
                <a:srgbClr val="FF00FF"/>
              </a:buClr>
              <a:buFont typeface="Wingdings" panose="05000000000000000000" pitchFamily="2" charset="2"/>
              <a:buChar char="u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FF00FF"/>
              </a:buClr>
              <a:buFont typeface="Wingdings" panose="05000000000000000000" pitchFamily="2" charset="2"/>
              <a:buChar char="u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FF00FF"/>
              </a:buClr>
              <a:buFont typeface="Wingdings" panose="05000000000000000000" pitchFamily="2" charset="2"/>
              <a:buChar char="u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FF00FF"/>
              </a:buClr>
              <a:buFont typeface="Wingdings" panose="05000000000000000000" pitchFamily="2" charset="2"/>
              <a:buChar char="u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FF00FF"/>
              </a:buClr>
              <a:buFont typeface="Wingdings" panose="05000000000000000000" pitchFamily="2" charset="2"/>
              <a:buChar char="u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隶书" panose="02010509060101010101" pitchFamily="49" charset="-122"/>
              </a:defRPr>
            </a:lvl9pPr>
          </a:lstStyle>
          <a:p>
            <a:pPr lvl="2" algn="l" eaLnBrk="1" hangingPunct="1"/>
            <a:r>
              <a:rPr lang="zh-CN" altLang="en-US" sz="1500" dirty="0">
                <a:solidFill>
                  <a:srgbClr val="FF0000"/>
                </a:solidFill>
              </a:rPr>
              <a:t>功能：</a:t>
            </a:r>
            <a:r>
              <a:rPr lang="zh-CN" altLang="en-US" sz="1500" dirty="0"/>
              <a:t>关闭</a:t>
            </a:r>
            <a:r>
              <a:rPr lang="en-US" altLang="zh-CN" sz="1500" dirty="0" err="1"/>
              <a:t>fp</a:t>
            </a:r>
            <a:r>
              <a:rPr lang="zh-CN" altLang="zh-CN" sz="1500" dirty="0"/>
              <a:t>指向的文件</a:t>
            </a:r>
          </a:p>
          <a:p>
            <a:pPr lvl="2" algn="l" eaLnBrk="1" hangingPunct="1"/>
            <a:r>
              <a:rPr lang="zh-CN" altLang="zh-CN" sz="1500" dirty="0">
                <a:solidFill>
                  <a:srgbClr val="FF0000"/>
                </a:solidFill>
              </a:rPr>
              <a:t>返</a:t>
            </a:r>
            <a:r>
              <a:rPr lang="zh-CN" altLang="en-US" sz="1500" dirty="0">
                <a:solidFill>
                  <a:srgbClr val="FF0000"/>
                </a:solidFill>
              </a:rPr>
              <a:t>回</a:t>
            </a:r>
            <a:r>
              <a:rPr lang="zh-CN" altLang="zh-CN" sz="1500" dirty="0">
                <a:solidFill>
                  <a:srgbClr val="FF0000"/>
                </a:solidFill>
              </a:rPr>
              <a:t>值：</a:t>
            </a:r>
            <a:r>
              <a:rPr lang="zh-CN" altLang="zh-CN" sz="1500" dirty="0"/>
              <a:t>正常关闭为0</a:t>
            </a:r>
            <a:r>
              <a:rPr lang="zh-CN" altLang="en-US" sz="1500" dirty="0"/>
              <a:t>；</a:t>
            </a:r>
            <a:r>
              <a:rPr lang="zh-CN" altLang="zh-CN" sz="1500" dirty="0"/>
              <a:t>出错时</a:t>
            </a:r>
            <a:r>
              <a:rPr lang="zh-CN" altLang="en-US" sz="1500" dirty="0"/>
              <a:t>，</a:t>
            </a:r>
            <a:r>
              <a:rPr lang="zh-CN" altLang="zh-CN" sz="1500" dirty="0"/>
              <a:t>非0</a:t>
            </a:r>
          </a:p>
        </p:txBody>
      </p:sp>
      <p:grpSp>
        <p:nvGrpSpPr>
          <p:cNvPr id="17438" name="Group 30"/>
          <p:cNvGrpSpPr>
            <a:grpSpLocks/>
          </p:cNvGrpSpPr>
          <p:nvPr/>
        </p:nvGrpSpPr>
        <p:grpSpPr bwMode="auto">
          <a:xfrm>
            <a:off x="2102644" y="2625961"/>
            <a:ext cx="5028010" cy="2430066"/>
            <a:chOff x="1350" y="1969"/>
            <a:chExt cx="4223" cy="2041"/>
          </a:xfrm>
        </p:grpSpPr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1607" y="2282"/>
              <a:ext cx="2400" cy="17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1847" y="3098"/>
              <a:ext cx="672" cy="7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19" name="Line 11"/>
            <p:cNvSpPr>
              <a:spLocks noChangeShapeType="1"/>
            </p:cNvSpPr>
            <p:nvPr/>
          </p:nvSpPr>
          <p:spPr bwMode="auto">
            <a:xfrm>
              <a:off x="2183" y="309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20" name="Line 12"/>
            <p:cNvSpPr>
              <a:spLocks noChangeShapeType="1"/>
            </p:cNvSpPr>
            <p:nvPr/>
          </p:nvSpPr>
          <p:spPr bwMode="auto">
            <a:xfrm>
              <a:off x="2183" y="333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855" y="2570"/>
              <a:ext cx="1008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855" y="3338"/>
              <a:ext cx="1008" cy="336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23" name="Oval 15"/>
            <p:cNvSpPr>
              <a:spLocks noChangeArrowheads="1"/>
            </p:cNvSpPr>
            <p:nvPr/>
          </p:nvSpPr>
          <p:spPr bwMode="auto">
            <a:xfrm>
              <a:off x="4727" y="2906"/>
              <a:ext cx="720" cy="672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24" name="Text Box 16"/>
            <p:cNvSpPr txBox="1">
              <a:spLocks noChangeArrowheads="1"/>
            </p:cNvSpPr>
            <p:nvPr/>
          </p:nvSpPr>
          <p:spPr bwMode="auto">
            <a:xfrm>
              <a:off x="4637" y="2618"/>
              <a:ext cx="936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zh-CN" altLang="en-US"/>
                <a:t>磁盘文件</a:t>
              </a:r>
            </a:p>
          </p:txBody>
        </p:sp>
        <p:sp>
          <p:nvSpPr>
            <p:cNvPr id="17425" name="Text Box 17"/>
            <p:cNvSpPr txBox="1">
              <a:spLocks noChangeArrowheads="1"/>
            </p:cNvSpPr>
            <p:nvPr/>
          </p:nvSpPr>
          <p:spPr bwMode="auto">
            <a:xfrm>
              <a:off x="2724" y="3674"/>
              <a:ext cx="1211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zh-CN" altLang="en-US" sz="1400" dirty="0">
                  <a:solidFill>
                    <a:srgbClr val="FF0000"/>
                  </a:solidFill>
                </a:rPr>
                <a:t>输出文件缓冲区</a:t>
              </a:r>
            </a:p>
          </p:txBody>
        </p:sp>
        <p:sp>
          <p:nvSpPr>
            <p:cNvPr id="17426" name="Text Box 18"/>
            <p:cNvSpPr txBox="1">
              <a:spLocks noChangeArrowheads="1"/>
            </p:cNvSpPr>
            <p:nvPr/>
          </p:nvSpPr>
          <p:spPr bwMode="auto">
            <a:xfrm>
              <a:off x="2724" y="2330"/>
              <a:ext cx="1211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zh-CN" altLang="en-US" sz="1400" dirty="0">
                  <a:solidFill>
                    <a:srgbClr val="FF0000"/>
                  </a:solidFill>
                </a:rPr>
                <a:t>输入文件缓冲区</a:t>
              </a:r>
            </a:p>
          </p:txBody>
        </p:sp>
        <p:sp>
          <p:nvSpPr>
            <p:cNvPr id="17427" name="Text Box 19"/>
            <p:cNvSpPr txBox="1">
              <a:spLocks noChangeArrowheads="1"/>
            </p:cNvSpPr>
            <p:nvPr/>
          </p:nvSpPr>
          <p:spPr bwMode="auto">
            <a:xfrm>
              <a:off x="1706" y="2858"/>
              <a:ext cx="909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zh-CN" altLang="en-US" sz="1400" dirty="0">
                  <a:solidFill>
                    <a:srgbClr val="FF0000"/>
                  </a:solidFill>
                </a:rPr>
                <a:t>程序数据区</a:t>
              </a:r>
            </a:p>
          </p:txBody>
        </p:sp>
        <p:sp>
          <p:nvSpPr>
            <p:cNvPr id="17428" name="Text Box 20"/>
            <p:cNvSpPr txBox="1">
              <a:spLocks noChangeArrowheads="1"/>
            </p:cNvSpPr>
            <p:nvPr/>
          </p:nvSpPr>
          <p:spPr bwMode="auto">
            <a:xfrm>
              <a:off x="2230" y="3098"/>
              <a:ext cx="284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zh-CN"/>
                <a:t>a</a:t>
              </a:r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 flipH="1">
              <a:off x="2519" y="2762"/>
              <a:ext cx="33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30" name="Line 22"/>
            <p:cNvSpPr>
              <a:spLocks noChangeShapeType="1"/>
            </p:cNvSpPr>
            <p:nvPr/>
          </p:nvSpPr>
          <p:spPr bwMode="auto">
            <a:xfrm>
              <a:off x="2519" y="3194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 flipH="1" flipV="1">
              <a:off x="3863" y="2714"/>
              <a:ext cx="912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 flipV="1">
              <a:off x="3863" y="3338"/>
              <a:ext cx="864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33" name="Text Box 25"/>
            <p:cNvSpPr txBox="1">
              <a:spLocks noChangeArrowheads="1"/>
            </p:cNvSpPr>
            <p:nvPr/>
          </p:nvSpPr>
          <p:spPr bwMode="auto">
            <a:xfrm>
              <a:off x="1350" y="1969"/>
              <a:ext cx="1666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zh-CN" altLang="en-US" dirty="0">
                  <a:solidFill>
                    <a:srgbClr val="FF0000"/>
                  </a:solidFill>
                </a:rPr>
                <a:t>缓冲文件系统：</a:t>
              </a:r>
            </a:p>
          </p:txBody>
        </p:sp>
      </p:grpSp>
      <p:grpSp>
        <p:nvGrpSpPr>
          <p:cNvPr id="17439" name="Group 31"/>
          <p:cNvGrpSpPr>
            <a:grpSpLocks/>
          </p:cNvGrpSpPr>
          <p:nvPr/>
        </p:nvGrpSpPr>
        <p:grpSpPr bwMode="auto">
          <a:xfrm>
            <a:off x="5214337" y="4186296"/>
            <a:ext cx="840013" cy="443398"/>
            <a:chOff x="3659" y="3368"/>
            <a:chExt cx="343" cy="1560"/>
          </a:xfrm>
        </p:grpSpPr>
        <p:sp>
          <p:nvSpPr>
            <p:cNvPr id="17434" name="Text Box 26"/>
            <p:cNvSpPr txBox="1">
              <a:spLocks noChangeArrowheads="1"/>
            </p:cNvSpPr>
            <p:nvPr/>
          </p:nvSpPr>
          <p:spPr bwMode="auto">
            <a:xfrm>
              <a:off x="3757" y="4083"/>
              <a:ext cx="245" cy="8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33CC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>
              <a:spAutoFit/>
            </a:bodyPr>
            <a:lstStyle/>
            <a:p>
              <a:pPr algn="ctr" eaLnBrk="1" hangingPunct="1"/>
              <a:r>
                <a:rPr lang="en-US" altLang="zh-CN" sz="1100" dirty="0" err="1"/>
                <a:t>fclose</a:t>
              </a:r>
              <a:endParaRPr lang="en-US" altLang="zh-CN" sz="1100" dirty="0"/>
            </a:p>
          </p:txBody>
        </p:sp>
        <p:sp>
          <p:nvSpPr>
            <p:cNvPr id="17436" name="AutoShape 28"/>
            <p:cNvSpPr>
              <a:spLocks noChangeArrowheads="1"/>
            </p:cNvSpPr>
            <p:nvPr/>
          </p:nvSpPr>
          <p:spPr bwMode="auto">
            <a:xfrm rot="20802822">
              <a:off x="3659" y="3368"/>
              <a:ext cx="228" cy="580"/>
            </a:xfrm>
            <a:prstGeom prst="rightArrow">
              <a:avLst>
                <a:gd name="adj1" fmla="val 50000"/>
                <a:gd name="adj2" fmla="val 128218"/>
              </a:avLst>
            </a:prstGeom>
            <a:solidFill>
              <a:srgbClr val="FF0000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>
              <a:spAutoFit/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558095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7" grpId="0" animBg="1" autoUpdateAnimBg="0"/>
      <p:bldP spid="17413" grpId="0" animBg="1" autoUpdateAnimBg="0"/>
      <p:bldP spid="17412" grpId="0"/>
    </p:bld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3574</TotalTime>
  <Words>1415</Words>
  <Application>Microsoft Office PowerPoint</Application>
  <PresentationFormat>全屏显示(16:9)</PresentationFormat>
  <Paragraphs>236</Paragraphs>
  <Slides>16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0" baseType="lpstr">
      <vt:lpstr>黑体</vt:lpstr>
      <vt:lpstr>华文行楷</vt:lpstr>
      <vt:lpstr>华文楷体</vt:lpstr>
      <vt:lpstr>华文新魏</vt:lpstr>
      <vt:lpstr>楷体_GB2312</vt:lpstr>
      <vt:lpstr>隶书</vt:lpstr>
      <vt:lpstr>宋体</vt:lpstr>
      <vt:lpstr>Arial</vt:lpstr>
      <vt:lpstr>Calibri</vt:lpstr>
      <vt:lpstr>Calibri Light</vt:lpstr>
      <vt:lpstr>Times New Roman</vt:lpstr>
      <vt:lpstr>Verdana</vt:lpstr>
      <vt:lpstr>Wingdings</vt:lpstr>
      <vt:lpstr>Office 主题</vt:lpstr>
      <vt:lpstr>PowerPoint 演示文稿</vt:lpstr>
      <vt:lpstr>《文件操作（一）》提纲</vt:lpstr>
      <vt:lpstr>一、教学目标</vt:lpstr>
      <vt:lpstr>二、问题引导（1）</vt:lpstr>
      <vt:lpstr>二、问题引导（2）</vt:lpstr>
      <vt:lpstr>三、基本内容（1）---文件类型指针</vt:lpstr>
      <vt:lpstr>三、基本内容（2）---文件类型指针</vt:lpstr>
      <vt:lpstr>三、基本内容（3）---文件的打开</vt:lpstr>
      <vt:lpstr>三、基本内容（4）---文件的关闭</vt:lpstr>
      <vt:lpstr>三、基本内容（5）---文件的读写</vt:lpstr>
      <vt:lpstr>三、基本内容（6）---文件的读写</vt:lpstr>
      <vt:lpstr>三、基本内容（7）---文件的读写</vt:lpstr>
      <vt:lpstr>PowerPoint 演示文稿</vt:lpstr>
      <vt:lpstr>PowerPoint 演示文稿</vt:lpstr>
      <vt:lpstr>五、小结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华南师范大学 曾碧卿(软件学院)</dc:creator>
  <cp:lastModifiedBy>zengbiqing</cp:lastModifiedBy>
  <cp:revision>305</cp:revision>
  <dcterms:created xsi:type="dcterms:W3CDTF">2004-11-26T05:12:32Z</dcterms:created>
  <dcterms:modified xsi:type="dcterms:W3CDTF">2016-08-08T02:58:24Z</dcterms:modified>
</cp:coreProperties>
</file>