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15"/>
  </p:notesMasterIdLst>
  <p:sldIdLst>
    <p:sldId id="314" r:id="rId4"/>
    <p:sldId id="315" r:id="rId5"/>
    <p:sldId id="313" r:id="rId6"/>
    <p:sldId id="258" r:id="rId7"/>
    <p:sldId id="257" r:id="rId8"/>
    <p:sldId id="286" r:id="rId9"/>
    <p:sldId id="297" r:id="rId10"/>
    <p:sldId id="282" r:id="rId11"/>
    <p:sldId id="280" r:id="rId12"/>
    <p:sldId id="281" r:id="rId13"/>
    <p:sldId id="283" r:id="rId14"/>
    <p:sldId id="298" r:id="rId16"/>
    <p:sldId id="276" r:id="rId17"/>
    <p:sldId id="285" r:id="rId18"/>
    <p:sldId id="312" r:id="rId19"/>
    <p:sldId id="311" r:id="rId20"/>
    <p:sldId id="309" r:id="rId21"/>
    <p:sldId id="310" r:id="rId22"/>
    <p:sldId id="284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7"/>
    </p:embeddedFont>
    <p:embeddedFont>
      <p:font typeface="华文行楷" panose="02010800040101010101" pitchFamily="2" charset="-122"/>
      <p:regular r:id="rId28"/>
    </p:embeddedFont>
    <p:embeddedFont>
      <p:font typeface="Wingdings 2" panose="05020102010507070707" pitchFamily="18" charset="2"/>
      <p:regular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  <p:embeddedFont>
      <p:font typeface="德彪钢笔行书字库" panose="02000000000000000000" pitchFamily="2" charset="-122"/>
      <p:regular r:id="rId34"/>
    </p:embeddedFont>
    <p:embeddedFont>
      <p:font typeface="等线" panose="02010600030101010101" charset="-122"/>
      <p:regular r:id="rId35"/>
    </p:embeddedFont>
    <p:embeddedFont>
      <p:font typeface="等线 Light" panose="02010600030101010101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D7BD"/>
    <a:srgbClr val="EEE8DC"/>
    <a:srgbClr val="DFD5C5"/>
    <a:srgbClr val="EFD9B5"/>
    <a:srgbClr val="F4F4F0"/>
    <a:srgbClr val="F3EBDC"/>
    <a:srgbClr val="294962"/>
    <a:srgbClr val="B44917"/>
    <a:srgbClr val="74446A"/>
    <a:srgbClr val="493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2" autoAdjust="0"/>
    <p:restoredTop sz="94660"/>
  </p:normalViewPr>
  <p:slideViewPr>
    <p:cSldViewPr snapToGrid="0">
      <p:cViewPr varScale="1">
        <p:scale>
          <a:sx n="96" d="100"/>
          <a:sy n="96" d="100"/>
        </p:scale>
        <p:origin x="64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534D9-7A60-4F49-A7A7-8CC9F97EEE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CBA69-8DFF-4E7C-BE46-9B5CCF02EDB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BA69-8DFF-4E7C-BE46-9B5CCF02ED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BA69-8DFF-4E7C-BE46-9B5CCF02ED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solidFill>
          <a:srgbClr val="F4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95"/>
            <a:ext cx="12192000" cy="6799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solidFill>
          <a:srgbClr val="F4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95"/>
            <a:ext cx="12192000" cy="6799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762" y="6442334"/>
            <a:ext cx="1032519" cy="279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762" y="6442334"/>
            <a:ext cx="1032519" cy="279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3473051"/>
            <a:ext cx="5974080" cy="33849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5D868-8D56-4ECC-A26B-FC30FD6442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A7CA6-7C60-44B0-B4A4-18E7C0D0F3A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3473051"/>
            <a:ext cx="5974080" cy="33849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.jpeg"/><Relationship Id="rId3" Type="http://schemas.openxmlformats.org/officeDocument/2006/relationships/hyperlink" Target="&#19996;&#21271;&#27665;&#27468;&#12298;&#33545;&#33673;&#33457;&#12299;.jpg" TargetMode="External"/><Relationship Id="rId2" Type="http://schemas.openxmlformats.org/officeDocument/2006/relationships/image" Target="../media/image10.png"/><Relationship Id="rId1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hyperlink" Target="&#27700;&#20013;&#20498;&#24433;.mp3" TargetMode="External"/><Relationship Id="rId5" Type="http://schemas.openxmlformats.org/officeDocument/2006/relationships/hyperlink" Target="file:///D:\WZX\&#12298;&#38899;&#20048;&#25945;&#32946;&#29702;&#35770;&#22522;&#30784;&#12299;&#35762;&#20041;\&#35828;&#35838;&#21450;&#24494;&#26684;&#25945;&#23398;\&#27700;&#20013;&#20498;&#24433;.mp3" TargetMode="External"/><Relationship Id="rId4" Type="http://schemas.openxmlformats.org/officeDocument/2006/relationships/hyperlink" Target="&#25289;&#24503;&#26031;&#22522;&#36827;&#34892;&#26354;.mp3" TargetMode="External"/><Relationship Id="rId3" Type="http://schemas.openxmlformats.org/officeDocument/2006/relationships/hyperlink" Target="&#37326;&#34562;&#39134;&#33310;.mp3" TargetMode="External"/><Relationship Id="rId2" Type="http://schemas.openxmlformats.org/officeDocument/2006/relationships/hyperlink" Target="file:///D:\WZX\&#12298;&#38899;&#20048;&#25945;&#32946;&#29702;&#35770;&#22522;&#30784;&#12299;&#35762;&#20041;\&#35828;&#35838;&#21450;&#24494;&#26684;&#25945;&#23398;\&#37326;&#34562;&#39134;&#33310;.mp3" TargetMode="External"/><Relationship Id="rId1" Type="http://schemas.openxmlformats.org/officeDocument/2006/relationships/hyperlink" Target="&#26149;&#33410;&#24207;&#26354;2.mp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hyperlink" Target="&#27700;&#20013;&#20498;&#24433;.mp3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hyperlink" Target="&#12298;&#26862;&#26519;&#29378;&#24819;&#26354;&#12299;&#24050;&#21098;&#36753;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hyperlink" Target="08&#27743;&#33487;&#27665;&#27468;&#12298;&#33545;&#33673;&#33457;&#12299;&#65288;&#28436;&#21809;&#65289;.mp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hyperlink" Target="&#21478;&#19968;&#29256;&#26412;&#30340;&#27743;&#33487;&#27665;&#27468;&#12298;&#33545;&#33673;&#33457;&#12299;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 hidden="1"/>
          <p:cNvSpPr/>
          <p:nvPr/>
        </p:nvSpPr>
        <p:spPr>
          <a:xfrm>
            <a:off x="3296236" y="2281603"/>
            <a:ext cx="8895765" cy="3296237"/>
          </a:xfrm>
          <a:prstGeom prst="rect">
            <a:avLst/>
          </a:prstGeom>
          <a:solidFill>
            <a:srgbClr val="D2D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94129"/>
              </a:solidFill>
            </a:endParaRPr>
          </a:p>
        </p:txBody>
      </p:sp>
      <p:pic>
        <p:nvPicPr>
          <p:cNvPr id="11" name="图片 10">
            <a:hlinkClick r:id="" action="ppaction://noaction">
              <a:snd r:embed="rId1" name="【片段】梦中的额吉（演唱）.wav"/>
            </a:hlinkClick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17" y="4339181"/>
            <a:ext cx="1238659" cy="1238659"/>
          </a:xfrm>
          <a:prstGeom prst="rect">
            <a:avLst/>
          </a:prstGeom>
        </p:spPr>
      </p:pic>
      <p:sp>
        <p:nvSpPr>
          <p:cNvPr id="16" name="矩形 15" hidden="1"/>
          <p:cNvSpPr/>
          <p:nvPr/>
        </p:nvSpPr>
        <p:spPr>
          <a:xfrm rot="5400000">
            <a:off x="5296692" y="706295"/>
            <a:ext cx="103651" cy="1494964"/>
          </a:xfrm>
          <a:prstGeom prst="rect">
            <a:avLst/>
          </a:prstGeom>
          <a:solidFill>
            <a:srgbClr val="DE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 hidden="1"/>
          <p:cNvSpPr/>
          <p:nvPr/>
        </p:nvSpPr>
        <p:spPr>
          <a:xfrm rot="5400000">
            <a:off x="6889518" y="700488"/>
            <a:ext cx="103649" cy="1494964"/>
          </a:xfrm>
          <a:prstGeom prst="rect">
            <a:avLst/>
          </a:prstGeom>
          <a:solidFill>
            <a:srgbClr val="BBC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53110" y="716915"/>
            <a:ext cx="9082936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聆听</a:t>
            </a:r>
            <a:r>
              <a:rPr lang="zh-CN" altLang="en-US" sz="3600" dirty="0">
                <a:solidFill>
                  <a:schemeClr val="accent4">
                    <a:lumMod val="50000"/>
                  </a:schemeClr>
                </a:solidFill>
                <a:sym typeface="+mn-ea"/>
                <a:hlinkClick r:id="rId3" action="ppaction://hlinkfile"/>
              </a:rPr>
              <a:t>东北</a:t>
            </a:r>
            <a:r>
              <a:rPr lang="en-US" altLang="zh-CN" sz="3600" dirty="0">
                <a:solidFill>
                  <a:schemeClr val="accent4">
                    <a:lumMod val="50000"/>
                  </a:schemeClr>
                </a:solidFill>
                <a:sym typeface="+mn-ea"/>
                <a:hlinkClick r:id="rId3" action="ppaction://hlinkfile"/>
              </a:rPr>
              <a:t>《</a:t>
            </a:r>
            <a:r>
              <a:rPr lang="zh-CN" altLang="en-US" sz="3600" dirty="0">
                <a:solidFill>
                  <a:schemeClr val="accent4">
                    <a:lumMod val="50000"/>
                  </a:schemeClr>
                </a:solidFill>
                <a:sym typeface="+mn-ea"/>
                <a:hlinkClick r:id="rId3" action="ppaction://hlinkfile"/>
              </a:rPr>
              <a:t>茉莉花</a:t>
            </a:r>
            <a:r>
              <a:rPr lang="en-US" altLang="zh-CN" sz="3600" dirty="0">
                <a:solidFill>
                  <a:schemeClr val="accent4">
                    <a:lumMod val="50000"/>
                  </a:schemeClr>
                </a:solidFill>
                <a:sym typeface="+mn-ea"/>
                <a:hlinkClick r:id="rId3" action="ppaction://hlinkfile"/>
              </a:rPr>
              <a:t>》</a:t>
            </a:r>
            <a:r>
              <a:rPr lang="zh-CN" altLang="en-US" sz="36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，感受不同音乐风格。 </a:t>
            </a:r>
            <a:endParaRPr lang="zh-CN" altLang="en-US" sz="3600" dirty="0">
              <a:solidFill>
                <a:schemeClr val="accent4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4" name="图片 3" descr="东北民歌《茉莉花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26" y="1830705"/>
            <a:ext cx="9434554" cy="4203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3350" y="2068243"/>
            <a:ext cx="12188650" cy="3082017"/>
          </a:xfrm>
          <a:prstGeom prst="rect">
            <a:avLst/>
          </a:prstGeom>
          <a:solidFill>
            <a:srgbClr val="E7D7B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eaLnBrk="1" hangingPunct="1"/>
            <a:r>
              <a:rPr lang="zh-CN" altLang="en-US" i="1" dirty="0">
                <a:sym typeface="+mn-ea"/>
              </a:rPr>
              <a:t> </a:t>
            </a:r>
            <a:endParaRPr lang="zh-CN" altLang="en-US" i="1" dirty="0"/>
          </a:p>
          <a:p>
            <a:pPr lvl="0" eaLnBrk="1" hangingPunct="1">
              <a:buNone/>
            </a:pPr>
            <a:r>
              <a:rPr lang="zh-CN" altLang="en-US" i="1" dirty="0">
                <a:sym typeface="+mn-ea"/>
              </a:rPr>
              <a:t> 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243195" y="640080"/>
            <a:ext cx="1861185" cy="7620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eaLnBrk="1" hangingPunct="1"/>
            <a:r>
              <a:rPr lang="zh-CN" altLang="en-US" sz="4400" b="1" u="sng" dirty="0">
                <a:latin typeface="+mj-lt"/>
                <a:ea typeface="华文行楷" panose="02010800040101010101" pitchFamily="2" charset="-122"/>
                <a:cs typeface="+mj-cs"/>
                <a:sym typeface="+mn-ea"/>
              </a:rPr>
              <a:t>问题四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67665" y="2651760"/>
            <a:ext cx="7959090" cy="15544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  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风格的异同点是什么？</a:t>
            </a:r>
            <a:endParaRPr lang="zh-CN" altLang="en-US" sz="3200" dirty="0">
              <a:solidFill>
                <a:schemeClr val="accent4">
                  <a:lumMod val="50000"/>
                </a:schemeClr>
              </a:solidFill>
              <a:sym typeface="+mn-ea"/>
            </a:endParaRPr>
          </a:p>
          <a:p>
            <a:endParaRPr lang="zh-CN" altLang="en-US" sz="3200" dirty="0">
              <a:solidFill>
                <a:schemeClr val="accent4">
                  <a:lumMod val="50000"/>
                </a:schemeClr>
              </a:solidFill>
              <a:sym typeface="+mn-ea"/>
            </a:endParaRPr>
          </a:p>
          <a:p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（同：落音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/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内容；异：起音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/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拖腔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/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方言等）</a:t>
            </a:r>
            <a:endParaRPr lang="zh-CN" altLang="en-US" sz="3200" dirty="0">
              <a:solidFill>
                <a:schemeClr val="accent4">
                  <a:lumMod val="50000"/>
                </a:schemeClr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3350" y="2068243"/>
            <a:ext cx="12188650" cy="3082017"/>
          </a:xfrm>
          <a:prstGeom prst="rect">
            <a:avLst/>
          </a:prstGeom>
          <a:solidFill>
            <a:srgbClr val="E7D7B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eaLnBrk="1" hangingPunct="1"/>
            <a:r>
              <a:rPr lang="zh-CN" altLang="en-US" i="1" dirty="0">
                <a:sym typeface="+mn-ea"/>
              </a:rPr>
              <a:t> </a:t>
            </a:r>
            <a:endParaRPr lang="zh-CN" altLang="en-US" i="1" dirty="0"/>
          </a:p>
          <a:p>
            <a:pPr lvl="0" eaLnBrk="1" hangingPunct="1">
              <a:buNone/>
            </a:pPr>
            <a:r>
              <a:rPr lang="zh-CN" altLang="en-US" i="1" dirty="0">
                <a:sym typeface="+mn-ea"/>
              </a:rPr>
              <a:t> 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242243" y="640080"/>
            <a:ext cx="1863090" cy="7620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eaLnBrk="1" hangingPunct="1"/>
            <a:r>
              <a:rPr lang="zh-CN" altLang="en-US" sz="4400" b="1" u="sng" dirty="0">
                <a:latin typeface="+mj-lt"/>
                <a:ea typeface="华文行楷" panose="02010800040101010101" pitchFamily="2" charset="-122"/>
                <a:cs typeface="+mj-cs"/>
                <a:sym typeface="+mn-ea"/>
              </a:rPr>
              <a:t>问题五</a:t>
            </a:r>
            <a:endParaRPr lang="zh-CN" altLang="en-US" sz="4400" b="1" u="sng" dirty="0">
              <a:latin typeface="+mj-lt"/>
              <a:ea typeface="华文行楷" panose="02010800040101010101" pitchFamily="2" charset="-122"/>
              <a:cs typeface="+mj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4060" y="3319780"/>
            <a:ext cx="4986655" cy="5791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   造成相异的原因是什么？</a:t>
            </a:r>
            <a:endParaRPr lang="en-US" altLang="zh-CN" sz="3200" dirty="0">
              <a:solidFill>
                <a:schemeClr val="accent4">
                  <a:lumMod val="50000"/>
                </a:schemeClr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内容占位符 13313"/>
          <p:cNvSpPr>
            <a:spLocks noGrp="1"/>
          </p:cNvSpPr>
          <p:nvPr>
            <p:ph idx="1"/>
          </p:nvPr>
        </p:nvSpPr>
        <p:spPr>
          <a:xfrm>
            <a:off x="1716405" y="657225"/>
            <a:ext cx="9872980" cy="5886450"/>
          </a:xfrm>
        </p:spPr>
        <p:txBody>
          <a:bodyPr vert="horz" wrap="square" lIns="91440" tIns="45720" rIns="91440" bIns="45720" anchor="t"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问题的设计巧妙，层层递进，由浅入深，目的性非常强：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先问总的、第一感觉的：用一个词来描绘对江苏《茉莉花》的印象。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又问形成这一印象的主要原因。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接着问异同点（风格）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再问不同音乐风格形成的原因。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601036" y="823267"/>
            <a:ext cx="3087789" cy="830338"/>
            <a:chOff x="4601036" y="675265"/>
            <a:chExt cx="3087789" cy="830338"/>
          </a:xfrm>
        </p:grpSpPr>
        <p:sp>
          <p:nvSpPr>
            <p:cNvPr id="9" name="文本框 8"/>
            <p:cNvSpPr txBox="1"/>
            <p:nvPr/>
          </p:nvSpPr>
          <p:spPr>
            <a:xfrm>
              <a:off x="5077872" y="675265"/>
              <a:ext cx="309880" cy="678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5400000">
              <a:off x="5296692" y="706295"/>
              <a:ext cx="103651" cy="1494964"/>
            </a:xfrm>
            <a:prstGeom prst="rect">
              <a:avLst/>
            </a:prstGeom>
            <a:solidFill>
              <a:srgbClr val="C8C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5400000">
              <a:off x="6889518" y="700488"/>
              <a:ext cx="103649" cy="1494964"/>
            </a:xfrm>
            <a:prstGeom prst="rect">
              <a:avLst/>
            </a:prstGeom>
            <a:solidFill>
              <a:srgbClr val="EFD9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9634" name="标题 1"/>
          <p:cNvSpPr>
            <a:spLocks noGrp="1"/>
          </p:cNvSpPr>
          <p:nvPr>
            <p:ph type="title"/>
          </p:nvPr>
        </p:nvSpPr>
        <p:spPr>
          <a:xfrm>
            <a:off x="1058545" y="657860"/>
            <a:ext cx="10515600" cy="700405"/>
          </a:xfrm>
        </p:spPr>
        <p:txBody>
          <a:bodyPr vert="horz" wrap="square" lIns="45720" tIns="0" rIns="45720" bIns="0" anchor="b"/>
          <a:lstStyle/>
          <a:p>
            <a:pPr eaLnBrk="1" hangingPunct="1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根据音乐风格的不同，将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音乐要素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作为提问的关注点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51155" y="5410200"/>
            <a:ext cx="1184275" cy="1155700"/>
          </a:xfrm>
          <a:prstGeom prst="ellipse">
            <a:avLst/>
          </a:prstGeom>
          <a:solidFill>
            <a:srgbClr val="EFD9B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3600" dirty="0">
                <a:solidFill>
                  <a:srgbClr val="A67526"/>
                </a:solidFill>
              </a:rPr>
              <a:t>节奏</a:t>
            </a:r>
            <a:endParaRPr lang="zh-CN" altLang="zh-CN" sz="3600" dirty="0">
              <a:solidFill>
                <a:srgbClr val="A67526"/>
              </a:solidFill>
            </a:endParaRPr>
          </a:p>
        </p:txBody>
      </p:sp>
      <p:cxnSp>
        <p:nvCxnSpPr>
          <p:cNvPr id="37" name="连接符: 肘形 36"/>
          <p:cNvCxnSpPr/>
          <p:nvPr/>
        </p:nvCxnSpPr>
        <p:spPr>
          <a:xfrm flipV="1">
            <a:off x="1506855" y="5831205"/>
            <a:ext cx="407035" cy="313690"/>
          </a:xfrm>
          <a:prstGeom prst="bentConnector3">
            <a:avLst>
              <a:gd name="adj1" fmla="val 50078"/>
            </a:avLst>
          </a:prstGeom>
          <a:ln w="28575">
            <a:solidFill>
              <a:srgbClr val="EFD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8135620" y="3617595"/>
            <a:ext cx="1184275" cy="1155700"/>
          </a:xfrm>
          <a:prstGeom prst="ellipse">
            <a:avLst/>
          </a:prstGeom>
          <a:solidFill>
            <a:srgbClr val="EFD9B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rgbClr val="A67526"/>
                </a:solidFill>
              </a:rPr>
              <a:t>和声</a:t>
            </a:r>
            <a:endParaRPr lang="zh-CN" altLang="en-US" sz="3600" dirty="0">
              <a:solidFill>
                <a:srgbClr val="A67526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545840" y="4802505"/>
            <a:ext cx="1184275" cy="1155700"/>
          </a:xfrm>
          <a:prstGeom prst="ellipse">
            <a:avLst/>
          </a:prstGeom>
          <a:solidFill>
            <a:srgbClr val="EFD9B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rgbClr val="A67526"/>
                </a:solidFill>
              </a:rPr>
              <a:t>音色</a:t>
            </a:r>
            <a:endParaRPr lang="zh-CN" altLang="en-US" sz="3600" dirty="0">
              <a:solidFill>
                <a:srgbClr val="A67526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089525" y="4459605"/>
            <a:ext cx="1184275" cy="1155700"/>
          </a:xfrm>
          <a:prstGeom prst="ellipse">
            <a:avLst/>
          </a:prstGeom>
          <a:solidFill>
            <a:srgbClr val="EFD9B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rgbClr val="A67526"/>
                </a:solidFill>
              </a:rPr>
              <a:t>旋律</a:t>
            </a:r>
            <a:endParaRPr lang="zh-CN" altLang="en-US" sz="3600" dirty="0">
              <a:solidFill>
                <a:srgbClr val="A67526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576060" y="4067810"/>
            <a:ext cx="1184275" cy="1155700"/>
          </a:xfrm>
          <a:prstGeom prst="ellipse">
            <a:avLst/>
          </a:prstGeom>
          <a:solidFill>
            <a:srgbClr val="EFD9B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rgbClr val="A67526"/>
                </a:solidFill>
              </a:rPr>
              <a:t>伴奏</a:t>
            </a:r>
            <a:endParaRPr lang="zh-CN" altLang="en-US" sz="3600" dirty="0">
              <a:solidFill>
                <a:srgbClr val="A67526"/>
              </a:solidFill>
            </a:endParaRPr>
          </a:p>
        </p:txBody>
      </p:sp>
      <p:cxnSp>
        <p:nvCxnSpPr>
          <p:cNvPr id="24" name="连接符: 肘形 36"/>
          <p:cNvCxnSpPr/>
          <p:nvPr/>
        </p:nvCxnSpPr>
        <p:spPr>
          <a:xfrm flipV="1">
            <a:off x="3138805" y="5462905"/>
            <a:ext cx="407035" cy="313690"/>
          </a:xfrm>
          <a:prstGeom prst="bentConnector3">
            <a:avLst>
              <a:gd name="adj1" fmla="val 50078"/>
            </a:avLst>
          </a:prstGeom>
          <a:ln w="28575">
            <a:solidFill>
              <a:srgbClr val="EFD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连接符: 肘形 36"/>
          <p:cNvCxnSpPr/>
          <p:nvPr/>
        </p:nvCxnSpPr>
        <p:spPr>
          <a:xfrm flipV="1">
            <a:off x="6254750" y="4802505"/>
            <a:ext cx="407035" cy="313690"/>
          </a:xfrm>
          <a:prstGeom prst="bentConnector3">
            <a:avLst>
              <a:gd name="adj1" fmla="val 50078"/>
            </a:avLst>
          </a:prstGeom>
          <a:ln w="28575">
            <a:solidFill>
              <a:srgbClr val="EFD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肘形 36"/>
          <p:cNvCxnSpPr/>
          <p:nvPr/>
        </p:nvCxnSpPr>
        <p:spPr>
          <a:xfrm flipV="1">
            <a:off x="7760335" y="4459605"/>
            <a:ext cx="407035" cy="313690"/>
          </a:xfrm>
          <a:prstGeom prst="bentConnector3">
            <a:avLst>
              <a:gd name="adj1" fmla="val 50078"/>
            </a:avLst>
          </a:prstGeom>
          <a:ln w="28575">
            <a:solidFill>
              <a:srgbClr val="EFD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连接符: 肘形 36"/>
          <p:cNvCxnSpPr/>
          <p:nvPr/>
        </p:nvCxnSpPr>
        <p:spPr>
          <a:xfrm flipV="1">
            <a:off x="9300845" y="3924300"/>
            <a:ext cx="407035" cy="313690"/>
          </a:xfrm>
          <a:prstGeom prst="bentConnector3">
            <a:avLst>
              <a:gd name="adj1" fmla="val 50078"/>
            </a:avLst>
          </a:prstGeom>
          <a:ln w="28575">
            <a:solidFill>
              <a:srgbClr val="EFD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连接符: 肘形 36"/>
          <p:cNvCxnSpPr/>
          <p:nvPr/>
        </p:nvCxnSpPr>
        <p:spPr>
          <a:xfrm flipV="1">
            <a:off x="4730115" y="5223510"/>
            <a:ext cx="407035" cy="313690"/>
          </a:xfrm>
          <a:prstGeom prst="bentConnector3">
            <a:avLst>
              <a:gd name="adj1" fmla="val 50078"/>
            </a:avLst>
          </a:prstGeom>
          <a:ln w="28575">
            <a:solidFill>
              <a:srgbClr val="EFD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连接符: 肘形 36"/>
          <p:cNvCxnSpPr/>
          <p:nvPr/>
        </p:nvCxnSpPr>
        <p:spPr>
          <a:xfrm flipV="1">
            <a:off x="10843260" y="3514090"/>
            <a:ext cx="407035" cy="313690"/>
          </a:xfrm>
          <a:prstGeom prst="bentConnector3">
            <a:avLst>
              <a:gd name="adj1" fmla="val 50078"/>
            </a:avLst>
          </a:prstGeom>
          <a:ln w="28575">
            <a:solidFill>
              <a:srgbClr val="EFD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1961515" y="5056505"/>
            <a:ext cx="1184275" cy="1155700"/>
          </a:xfrm>
          <a:prstGeom prst="ellipse">
            <a:avLst/>
          </a:prstGeom>
          <a:solidFill>
            <a:srgbClr val="EFD9B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rgbClr val="A67526"/>
                </a:solidFill>
              </a:rPr>
              <a:t>音高</a:t>
            </a:r>
            <a:endParaRPr lang="zh-CN" altLang="en-US" sz="3600" dirty="0">
              <a:solidFill>
                <a:srgbClr val="A67526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9647555" y="3155950"/>
            <a:ext cx="1184275" cy="1155700"/>
          </a:xfrm>
          <a:prstGeom prst="ellipse">
            <a:avLst/>
          </a:prstGeom>
          <a:solidFill>
            <a:srgbClr val="EFD9B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rgbClr val="A67526"/>
                </a:solidFill>
              </a:rPr>
              <a:t>调性</a:t>
            </a:r>
            <a:endParaRPr lang="zh-CN" altLang="en-US" sz="3600" dirty="0">
              <a:solidFill>
                <a:srgbClr val="A67526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1037570" y="2540000"/>
            <a:ext cx="1184275" cy="1155700"/>
          </a:xfrm>
          <a:prstGeom prst="ellipse">
            <a:avLst/>
          </a:prstGeom>
          <a:solidFill>
            <a:srgbClr val="EFD9B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rgbClr val="A67526"/>
                </a:solidFill>
              </a:rPr>
              <a:t>体裁</a:t>
            </a:r>
            <a:endParaRPr lang="zh-CN" altLang="en-US" sz="3600" dirty="0">
              <a:solidFill>
                <a:srgbClr val="A675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19625" y="2491205"/>
            <a:ext cx="6955750" cy="0"/>
          </a:xfrm>
          <a:prstGeom prst="line">
            <a:avLst/>
          </a:prstGeom>
          <a:ln w="12700">
            <a:solidFill>
              <a:srgbClr val="EFD9B5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209040" y="988695"/>
            <a:ext cx="1032954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德彪西印象派音乐作品欣赏之提问环节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图片 8" descr="1339644682136_1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3780" y="2734310"/>
            <a:ext cx="6234430" cy="3448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idx="4294967295"/>
          </p:nvPr>
        </p:nvSpPr>
        <p:spPr>
          <a:xfrm>
            <a:off x="250825" y="1200150"/>
            <a:ext cx="7239000" cy="4846638"/>
          </a:xfrm>
        </p:spPr>
        <p:txBody>
          <a:bodyPr vert="horz" wrap="square" lIns="91440" tIns="45720" rIns="91440" bIns="45720" anchor="t"/>
          <a:lstStyle/>
          <a:p>
            <a:pPr marL="609600" lvl="0" indent="-609600" eaLnBrk="1" hangingPunct="1"/>
            <a:r>
              <a:rPr lang="zh-CN" altLang="en-US" sz="2400" dirty="0"/>
              <a:t>1、聆听四个音乐片段，同时提出问题：</a:t>
            </a:r>
            <a:endParaRPr lang="zh-CN" altLang="en-US" sz="2400" dirty="0"/>
          </a:p>
          <a:p>
            <a:pPr marL="609600" lvl="0" indent="-609600" eaLnBrk="1" hangingPunct="1"/>
            <a:r>
              <a:rPr lang="zh-CN" altLang="en-US" sz="2400" dirty="0"/>
              <a:t>问题① 聆听音乐片段</a:t>
            </a:r>
            <a:r>
              <a:rPr lang="en-US" altLang="zh-CN" sz="2400" dirty="0"/>
              <a:t>1</a:t>
            </a:r>
            <a:r>
              <a:rPr lang="en-US" altLang="zh-CN" sz="2400" dirty="0">
                <a:hlinkClick r:id="rId1" action="ppaction://hlinkfile"/>
              </a:rPr>
              <a:t>《</a:t>
            </a:r>
            <a:r>
              <a:rPr lang="zh-CN" altLang="en-US" sz="2400" dirty="0">
                <a:hlinkClick r:id="rId1" action="ppaction://hlinkfile"/>
              </a:rPr>
              <a:t>春节序曲</a:t>
            </a:r>
            <a:r>
              <a:rPr lang="en-US" altLang="zh-CN" sz="2400" dirty="0">
                <a:hlinkClick r:id="rId1" action="ppaction://hlinkfile"/>
              </a:rPr>
              <a:t>》---</a:t>
            </a:r>
            <a:r>
              <a:rPr lang="zh-CN" altLang="en-US" sz="2400" dirty="0"/>
              <a:t>问什么？</a:t>
            </a:r>
            <a:endParaRPr lang="en-US" altLang="zh-CN" sz="2400" dirty="0"/>
          </a:p>
          <a:p>
            <a:pPr marL="609600" lvl="0" indent="-609600" eaLnBrk="1" hangingPunct="1"/>
            <a:endParaRPr lang="en-US" altLang="zh-CN" sz="2400" dirty="0"/>
          </a:p>
          <a:p>
            <a:pPr marL="609600" lvl="0" indent="-609600" eaLnBrk="1" hangingPunct="1"/>
            <a:r>
              <a:rPr lang="zh-CN" altLang="en-US" sz="2400" dirty="0"/>
              <a:t>问题② 聆听音乐片段</a:t>
            </a:r>
            <a:r>
              <a:rPr lang="en-US" altLang="zh-CN" sz="2400" dirty="0"/>
              <a:t>2 </a:t>
            </a:r>
            <a:r>
              <a:rPr lang="en-US" altLang="zh-CN" sz="2400" dirty="0">
                <a:hlinkClick r:id="rId2" action="ppaction://hlinkfile"/>
              </a:rPr>
              <a:t>《</a:t>
            </a:r>
            <a:r>
              <a:rPr lang="zh-CN" altLang="en-US" sz="2400" dirty="0">
                <a:hlinkClick r:id="rId3" action="ppaction://hlinkfile"/>
              </a:rPr>
              <a:t>野蜂飞舞</a:t>
            </a:r>
            <a:r>
              <a:rPr lang="en-US" altLang="zh-CN" sz="2400" dirty="0">
                <a:hlinkClick r:id="rId2" action="ppaction://hlinkfile"/>
              </a:rPr>
              <a:t>》</a:t>
            </a:r>
            <a:r>
              <a:rPr lang="en-US" altLang="zh-CN" sz="2400" dirty="0"/>
              <a:t>---</a:t>
            </a:r>
            <a:r>
              <a:rPr lang="zh-CN" altLang="en-US" sz="2400" dirty="0"/>
              <a:t>问什么？</a:t>
            </a:r>
            <a:endParaRPr lang="en-US" altLang="zh-CN" sz="2400" dirty="0"/>
          </a:p>
          <a:p>
            <a:pPr marL="609600" lvl="0" indent="-609600" eaLnBrk="1" hangingPunct="1"/>
            <a:endParaRPr lang="en-US" altLang="zh-CN" sz="2400" dirty="0"/>
          </a:p>
          <a:p>
            <a:pPr marL="609600" lvl="0" indent="-609600" eaLnBrk="1" hangingPunct="1"/>
            <a:r>
              <a:rPr lang="zh-CN" altLang="en-US" sz="2400" dirty="0"/>
              <a:t>问题③ 聆听音乐片段</a:t>
            </a:r>
            <a:r>
              <a:rPr lang="en-US" altLang="zh-CN" sz="2400" dirty="0"/>
              <a:t>3 《</a:t>
            </a:r>
            <a:r>
              <a:rPr lang="zh-CN" altLang="en-US" sz="2400" dirty="0">
                <a:hlinkClick r:id="rId4" action="ppaction://hlinkfile"/>
              </a:rPr>
              <a:t>拉德斯基进行曲</a:t>
            </a:r>
            <a:r>
              <a:rPr lang="en-US" altLang="zh-CN" sz="2400" dirty="0"/>
              <a:t>》---</a:t>
            </a:r>
            <a:r>
              <a:rPr lang="zh-CN" altLang="en-US" sz="2400" dirty="0"/>
              <a:t>问什么？</a:t>
            </a:r>
            <a:endParaRPr lang="en-US" altLang="zh-CN" sz="2400" dirty="0"/>
          </a:p>
          <a:p>
            <a:pPr marL="609600" lvl="0" indent="-609600" eaLnBrk="1" hangingPunct="1"/>
            <a:endParaRPr lang="en-US" altLang="zh-CN" sz="2400" dirty="0"/>
          </a:p>
          <a:p>
            <a:pPr marL="609600" lvl="0" indent="-609600" eaLnBrk="1" hangingPunct="1"/>
            <a:r>
              <a:rPr lang="zh-CN" altLang="en-US" sz="2400" dirty="0"/>
              <a:t>问题④ 聆听音乐片段</a:t>
            </a:r>
            <a:r>
              <a:rPr lang="en-US" altLang="zh-CN" sz="2400" dirty="0"/>
              <a:t>4 </a:t>
            </a:r>
            <a:r>
              <a:rPr lang="en-US" altLang="zh-CN" sz="2400" dirty="0">
                <a:hlinkClick r:id="rId5" action="ppaction://hlinkfile"/>
              </a:rPr>
              <a:t>《</a:t>
            </a:r>
            <a:r>
              <a:rPr lang="zh-CN" altLang="en-US" sz="2400" dirty="0">
                <a:hlinkClick r:id="rId6" action="ppaction://hlinkfile"/>
              </a:rPr>
              <a:t>水中倒影</a:t>
            </a:r>
            <a:r>
              <a:rPr lang="en-US" altLang="zh-CN" sz="2400" dirty="0">
                <a:hlinkClick r:id="rId5" action="ppaction://hlinkfile"/>
              </a:rPr>
              <a:t>》-</a:t>
            </a:r>
            <a:r>
              <a:rPr lang="en-US" altLang="zh-CN" sz="2400" dirty="0"/>
              <a:t>--</a:t>
            </a:r>
            <a:r>
              <a:rPr lang="zh-CN" altLang="en-US" sz="2400" dirty="0"/>
              <a:t>问什么？</a:t>
            </a:r>
            <a:endParaRPr lang="en-US" altLang="zh-CN" sz="2400" dirty="0"/>
          </a:p>
          <a:p>
            <a:pPr marL="609600" lvl="0" indent="-609600" eaLnBrk="1" hangingPunct="1"/>
            <a:endParaRPr lang="en-US" altLang="zh-CN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829310" y="2100263"/>
            <a:ext cx="1416050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609600" lvl="0" indent="-609600" eaLnBrk="1" hangingPunct="1"/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（色彩）</a:t>
            </a:r>
            <a:endParaRPr lang="zh-CN" altLang="en-US" sz="2400" dirty="0">
              <a:solidFill>
                <a:srgbClr val="FFC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4213" y="2924175"/>
            <a:ext cx="2030412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609600" lvl="0" indent="-609600" eaLnBrk="1" hangingPunct="1"/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（旋律线条）</a:t>
            </a:r>
            <a:endParaRPr lang="zh-CN" altLang="en-US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1525" y="4254500"/>
            <a:ext cx="2954338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609600" lvl="0" indent="-609600" eaLnBrk="1" hangingPunct="1"/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（节奏、节拍特点）</a:t>
            </a:r>
            <a:endParaRPr lang="zh-CN" altLang="en-US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0825" y="5229225"/>
            <a:ext cx="7887335" cy="1188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>
              <a:buFont typeface="Wingdings 2" panose="05020102010507070707" pitchFamily="18" charset="2"/>
              <a:buNone/>
            </a:pP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（节拍、节奏是否规则？能记住其中的一两句旋律吗？ ）</a:t>
            </a:r>
            <a:endParaRPr lang="en-US" altLang="zh-CN" sz="2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eaLnBrk="1" hangingPunct="1">
              <a:buFont typeface="Wingdings 2" panose="05020102010507070707" pitchFamily="18" charset="2"/>
              <a:buNone/>
            </a:pPr>
            <a:endParaRPr lang="en-US" altLang="zh-CN" sz="2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eaLnBrk="1" hangingPunct="1">
              <a:buFont typeface="Wingdings 2" panose="05020102010507070707" pitchFamily="18" charset="2"/>
              <a:buNone/>
            </a:pPr>
            <a:endParaRPr lang="en-US" altLang="zh-CN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75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4465" y="1249045"/>
            <a:ext cx="8784590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/>
            </a:pPr>
            <a:r>
              <a:rPr lang="en-US" altLang="zh-CN" sz="2400" noProof="0" dirty="0">
                <a:ln>
                  <a:noFill/>
                </a:ln>
                <a:effectLst/>
                <a:uLnTx/>
                <a:uFillTx/>
                <a:sym typeface="+mn-ea"/>
              </a:rPr>
              <a:t>2</a:t>
            </a: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sym typeface="+mn-ea"/>
              </a:rPr>
              <a:t>、展开阶段：法国大师莫奈的风景画</a:t>
            </a:r>
            <a:r>
              <a:rPr lang="en-US" altLang="zh-CN" sz="2400" noProof="0" dirty="0">
                <a:ln>
                  <a:noFill/>
                </a:ln>
                <a:effectLst/>
                <a:uLnTx/>
                <a:uFillTx/>
                <a:sym typeface="+mn-ea"/>
              </a:rPr>
              <a:t>--《</a:t>
            </a: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sym typeface="+mn-ea"/>
                <a:hlinkClick r:id="rId1" action="ppaction://hlinkfile"/>
              </a:rPr>
              <a:t>印象</a:t>
            </a:r>
            <a:r>
              <a:rPr lang="en-US" altLang="zh-CN" sz="240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sym typeface="+mn-ea"/>
                <a:hlinkClick r:id="rId1" action="ppaction://hlinkfile"/>
              </a:rPr>
              <a:t>·</a:t>
            </a: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sym typeface="+mn-ea"/>
                <a:hlinkClick r:id="rId1" action="ppaction://hlinkfile"/>
              </a:rPr>
              <a:t>日出</a:t>
            </a:r>
            <a:r>
              <a:rPr lang="en-US" altLang="zh-CN" sz="2400" noProof="0" dirty="0">
                <a:ln>
                  <a:noFill/>
                </a:ln>
                <a:effectLst/>
                <a:uLnTx/>
                <a:uFillTx/>
                <a:sym typeface="+mn-ea"/>
              </a:rPr>
              <a:t>》</a:t>
            </a:r>
            <a:endParaRPr lang="zh-CN" altLang="en-US" sz="2400" noProof="0" dirty="0">
              <a:ln>
                <a:noFill/>
              </a:ln>
              <a:effectLst/>
              <a:uLnTx/>
              <a:uFillTx/>
              <a:sym typeface="+mn-ea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/>
            </a:pP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sym typeface="+mn-ea"/>
              </a:rPr>
              <a:t>问题⑤ 这幅画给了你哪些直观的感觉？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/>
            </a:pP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sym typeface="+mn-ea"/>
              </a:rPr>
              <a:t>问题⑥ 如果让你选择一段和画面相配的音乐，刚才听到第几段音乐比较合适？</a:t>
            </a:r>
            <a:endParaRPr lang="en-US" altLang="zh-CN" sz="2400" noProof="0" dirty="0">
              <a:ln>
                <a:noFill/>
              </a:ln>
              <a:effectLst/>
              <a:uLnTx/>
              <a:uFillTx/>
              <a:sym typeface="+mn-ea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defRPr/>
            </a:pPr>
            <a:r>
              <a:rPr lang="en-US" altLang="zh-CN" sz="2400" dirty="0">
                <a:sym typeface="+mn-ea"/>
              </a:rPr>
              <a:t>   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/>
            </a:pPr>
            <a:r>
              <a:rPr lang="zh-CN" altLang="en-US" sz="2400" noProof="0">
                <a:ln>
                  <a:noFill/>
                </a:ln>
                <a:effectLst/>
                <a:uLnTx/>
                <a:uFillTx/>
                <a:sym typeface="+mn-ea"/>
              </a:rPr>
              <a:t>请</a:t>
            </a: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sym typeface="+mn-ea"/>
              </a:rPr>
              <a:t>分析，提问顺序的设计意图是</a:t>
            </a:r>
            <a:r>
              <a:rPr lang="zh-CN" altLang="en-US" sz="2400" noProof="0">
                <a:ln>
                  <a:noFill/>
                </a:ln>
                <a:effectLst/>
                <a:uLnTx/>
                <a:uFillTx/>
                <a:sym typeface="+mn-ea"/>
              </a:rPr>
              <a:t>什么？</a:t>
            </a:r>
            <a:endParaRPr lang="zh-CN" altLang="en-US" sz="2400" dirty="0"/>
          </a:p>
        </p:txBody>
      </p:sp>
      <p:pic>
        <p:nvPicPr>
          <p:cNvPr id="5" name="图片 4" descr="莫奈《日出·印象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680" y="330835"/>
            <a:ext cx="4287520" cy="3296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3350" y="2068243"/>
            <a:ext cx="12188650" cy="3082017"/>
          </a:xfrm>
          <a:prstGeom prst="rect">
            <a:avLst/>
          </a:prstGeom>
          <a:solidFill>
            <a:srgbClr val="E7D7B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eaLnBrk="1" hangingPunct="1"/>
            <a:r>
              <a:rPr lang="zh-CN" altLang="en-US" i="1" dirty="0">
                <a:sym typeface="+mn-ea"/>
              </a:rPr>
              <a:t> </a:t>
            </a:r>
            <a:endParaRPr lang="zh-CN" altLang="en-US" i="1" dirty="0"/>
          </a:p>
          <a:p>
            <a:pPr lvl="0" eaLnBrk="1" hangingPunct="1">
              <a:buNone/>
            </a:pPr>
            <a:r>
              <a:rPr lang="zh-CN" altLang="en-US" i="1" dirty="0">
                <a:sym typeface="+mn-ea"/>
              </a:rPr>
              <a:t> 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4601036" y="823267"/>
            <a:ext cx="3087789" cy="830338"/>
            <a:chOff x="4601036" y="675265"/>
            <a:chExt cx="3087789" cy="830338"/>
          </a:xfrm>
        </p:grpSpPr>
        <p:sp>
          <p:nvSpPr>
            <p:cNvPr id="9" name="文本框 8"/>
            <p:cNvSpPr txBox="1"/>
            <p:nvPr/>
          </p:nvSpPr>
          <p:spPr>
            <a:xfrm>
              <a:off x="5077872" y="675265"/>
              <a:ext cx="309880" cy="678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5400000">
              <a:off x="5296692" y="706295"/>
              <a:ext cx="103651" cy="1494964"/>
            </a:xfrm>
            <a:prstGeom prst="rect">
              <a:avLst/>
            </a:prstGeom>
            <a:solidFill>
              <a:srgbClr val="C8C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5400000">
              <a:off x="6889518" y="700488"/>
              <a:ext cx="103649" cy="1494964"/>
            </a:xfrm>
            <a:prstGeom prst="rect">
              <a:avLst/>
            </a:prstGeom>
            <a:solidFill>
              <a:srgbClr val="EFD9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9634" name="标题 1"/>
          <p:cNvSpPr>
            <a:spLocks noGrp="1"/>
          </p:cNvSpPr>
          <p:nvPr>
            <p:ph type="title"/>
          </p:nvPr>
        </p:nvSpPr>
        <p:spPr>
          <a:xfrm>
            <a:off x="4324985" y="725170"/>
            <a:ext cx="3542665" cy="700405"/>
          </a:xfrm>
        </p:spPr>
        <p:txBody>
          <a:bodyPr vert="horz" wrap="square" lIns="45720" tIns="0" rIns="45720" bIns="0" anchor="b"/>
          <a:lstStyle/>
          <a:p>
            <a:pPr algn="ctr" eaLnBrk="1" hangingPunct="1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讨论 思考 设计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0830" y="2740660"/>
            <a:ext cx="11351260" cy="1737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rgbClr val="A67526"/>
                </a:solidFill>
                <a:sym typeface="+mn-ea"/>
              </a:rPr>
              <a:t>《溜冰圆舞曲》《雷鸣闪电波尔卡》《鸭子拌嘴》</a:t>
            </a:r>
            <a:endParaRPr lang="zh-CN" altLang="en-US" sz="3600" dirty="0">
              <a:solidFill>
                <a:srgbClr val="A67526"/>
              </a:solidFill>
            </a:endParaRPr>
          </a:p>
          <a:p>
            <a:pPr algn="ctr" eaLnBrk="1" hangingPunct="1"/>
            <a:endParaRPr lang="zh-CN" altLang="en-US" sz="3600" dirty="0">
              <a:solidFill>
                <a:srgbClr val="A67526"/>
              </a:solidFill>
            </a:endParaRPr>
          </a:p>
          <a:p>
            <a:pPr algn="ctr" eaLnBrk="1" hangingPunct="1"/>
            <a:r>
              <a:rPr lang="zh-CN" altLang="en-US" sz="3600" dirty="0">
                <a:solidFill>
                  <a:srgbClr val="A67526"/>
                </a:solidFill>
                <a:sym typeface="+mn-ea"/>
              </a:rPr>
              <a:t>请为以上曲子设计几个引导聆听的问题</a:t>
            </a:r>
            <a:endParaRPr lang="zh-CN" altLang="en-US" sz="3600" dirty="0">
              <a:solidFill>
                <a:srgbClr val="A675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065208" y="2290705"/>
            <a:ext cx="4061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latin typeface="德彪钢笔行书字库" panose="02000000000000000000" pitchFamily="2" charset="-122"/>
                <a:ea typeface="德彪钢笔行书字库" panose="02000000000000000000" pitchFamily="2" charset="-122"/>
              </a:rPr>
              <a:t>谢谢聆听！</a:t>
            </a:r>
            <a:endParaRPr lang="zh-CN" altLang="en-US" sz="5400" dirty="0">
              <a:latin typeface="德彪钢笔行书字库" panose="02000000000000000000" pitchFamily="2" charset="-122"/>
              <a:ea typeface="德彪钢笔行书字库" panose="02000000000000000000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68689" y="3438303"/>
            <a:ext cx="5254622" cy="112618"/>
            <a:chOff x="2863676" y="2843943"/>
            <a:chExt cx="5254622" cy="112618"/>
          </a:xfrm>
        </p:grpSpPr>
        <p:sp>
          <p:nvSpPr>
            <p:cNvPr id="8" name="矩形 7"/>
            <p:cNvSpPr/>
            <p:nvPr/>
          </p:nvSpPr>
          <p:spPr>
            <a:xfrm rot="5400000">
              <a:off x="4059151" y="1648468"/>
              <a:ext cx="112617" cy="2503568"/>
            </a:xfrm>
            <a:prstGeom prst="rect">
              <a:avLst/>
            </a:prstGeom>
            <a:solidFill>
              <a:srgbClr val="C8C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6810212" y="1648474"/>
              <a:ext cx="112614" cy="2503559"/>
            </a:xfrm>
            <a:prstGeom prst="rect">
              <a:avLst/>
            </a:prstGeom>
            <a:solidFill>
              <a:srgbClr val="EFD9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74512" y="2447983"/>
            <a:ext cx="7017488" cy="3386900"/>
          </a:xfrm>
          <a:prstGeom prst="rect">
            <a:avLst/>
          </a:prstGeom>
          <a:solidFill>
            <a:srgbClr val="DFD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912243" y="3487013"/>
            <a:ext cx="6911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4000" dirty="0">
                <a:solidFill>
                  <a:srgbClr val="9F8457"/>
                </a:solidFill>
                <a:latin typeface="+mn-ea"/>
              </a:rPr>
              <a:t>《</a:t>
            </a:r>
            <a:r>
              <a:rPr lang="zh-CN" altLang="en-US" sz="4000" dirty="0">
                <a:solidFill>
                  <a:srgbClr val="9F8457"/>
                </a:solidFill>
                <a:latin typeface="+mn-ea"/>
              </a:rPr>
              <a:t>微格教学</a:t>
            </a:r>
            <a:r>
              <a:rPr lang="en-US" altLang="zh-CN" sz="4000" dirty="0">
                <a:solidFill>
                  <a:srgbClr val="9F8457"/>
                </a:solidFill>
                <a:latin typeface="+mn-ea"/>
              </a:rPr>
              <a:t>》</a:t>
            </a:r>
            <a:r>
              <a:rPr lang="zh-CN" altLang="en-US" sz="4000" dirty="0">
                <a:solidFill>
                  <a:srgbClr val="9F8457"/>
                </a:solidFill>
                <a:latin typeface="+mn-ea"/>
              </a:rPr>
              <a:t>之</a:t>
            </a:r>
            <a:r>
              <a:rPr lang="en-US" altLang="zh-CN" sz="4000" dirty="0">
                <a:solidFill>
                  <a:srgbClr val="9F8457"/>
                </a:solidFill>
                <a:latin typeface="+mn-ea"/>
              </a:rPr>
              <a:t>——</a:t>
            </a:r>
            <a:r>
              <a:rPr lang="zh-CN" altLang="en-US" sz="4000" dirty="0">
                <a:solidFill>
                  <a:srgbClr val="9F8457"/>
                </a:solidFill>
                <a:latin typeface="+mn-ea"/>
              </a:rPr>
              <a:t>导入技能</a:t>
            </a:r>
            <a:endParaRPr lang="zh-CN" altLang="en-US" sz="4000" dirty="0">
              <a:solidFill>
                <a:srgbClr val="9F8457"/>
              </a:solidFill>
              <a:latin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601036" y="675265"/>
            <a:ext cx="3087789" cy="830337"/>
            <a:chOff x="4601036" y="675265"/>
            <a:chExt cx="3087789" cy="830337"/>
          </a:xfrm>
        </p:grpSpPr>
        <p:sp>
          <p:nvSpPr>
            <p:cNvPr id="9" name="文本框 8"/>
            <p:cNvSpPr txBox="1"/>
            <p:nvPr/>
          </p:nvSpPr>
          <p:spPr>
            <a:xfrm>
              <a:off x="5077872" y="675265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本节内容</a:t>
              </a:r>
              <a:endPara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5400000">
              <a:off x="5296692" y="706295"/>
              <a:ext cx="103651" cy="1494964"/>
            </a:xfrm>
            <a:prstGeom prst="rect">
              <a:avLst/>
            </a:prstGeom>
            <a:solidFill>
              <a:srgbClr val="C8C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5400000">
              <a:off x="6889518" y="700488"/>
              <a:ext cx="103649" cy="1494964"/>
            </a:xfrm>
            <a:prstGeom prst="rect">
              <a:avLst/>
            </a:prstGeom>
            <a:solidFill>
              <a:srgbClr val="EFD9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7982"/>
            <a:ext cx="5077872" cy="3386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zh-CN" altLang="en-US" dirty="0"/>
              <a:t>课例</a:t>
            </a:r>
            <a:r>
              <a:rPr lang="en-US" altLang="zh-CN" dirty="0">
                <a:hlinkClick r:id="rId1" action="ppaction://hlinkfile"/>
              </a:rPr>
              <a:t>《</a:t>
            </a:r>
            <a:r>
              <a:rPr lang="zh-CN" altLang="en-US" dirty="0">
                <a:hlinkClick r:id="rId1" action="ppaction://hlinkfile"/>
              </a:rPr>
              <a:t>森林狂想曲</a:t>
            </a:r>
            <a:r>
              <a:rPr lang="en-US" altLang="zh-CN" dirty="0">
                <a:hlinkClick r:id="rId1" action="ppaction://hlinkfile"/>
              </a:rPr>
              <a:t>》</a:t>
            </a:r>
            <a:r>
              <a:rPr lang="zh-CN" altLang="en-US" dirty="0"/>
              <a:t>片段</a:t>
            </a:r>
            <a:endParaRPr lang="zh-CN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zh-CN" altLang="en-US" dirty="0"/>
              <a:t>课程伊始，教师演奏并演唱了一遍主题旋律，问了以下问题：</a:t>
            </a:r>
            <a:endParaRPr lang="en-US" altLang="zh-CN" dirty="0"/>
          </a:p>
          <a:p>
            <a:pPr eaLnBrk="1" hangingPunct="1">
              <a:defRPr/>
            </a:pPr>
            <a:r>
              <a:rPr lang="zh-CN" altLang="en-US" dirty="0"/>
              <a:t>情绪？</a:t>
            </a:r>
            <a:endParaRPr lang="zh-CN" altLang="en-US" dirty="0"/>
          </a:p>
          <a:p>
            <a:pPr eaLnBrk="1" hangingPunct="1">
              <a:defRPr/>
            </a:pPr>
            <a:endParaRPr lang="zh-CN" altLang="en-US" dirty="0"/>
          </a:p>
          <a:p>
            <a:pPr eaLnBrk="1" hangingPunct="1">
              <a:defRPr/>
            </a:pPr>
            <a:r>
              <a:rPr lang="zh-CN" altLang="en-US" dirty="0"/>
              <a:t>速度？</a:t>
            </a:r>
            <a:endParaRPr lang="zh-CN" altLang="en-US" dirty="0"/>
          </a:p>
          <a:p>
            <a:pPr eaLnBrk="1" hangingPunct="1">
              <a:defRPr/>
            </a:pPr>
            <a:endParaRPr lang="zh-CN" altLang="en-US" dirty="0"/>
          </a:p>
          <a:p>
            <a:pPr eaLnBrk="1" hangingPunct="1">
              <a:defRPr/>
            </a:pPr>
            <a:r>
              <a:rPr lang="zh-CN" altLang="en-US" dirty="0"/>
              <a:t>旋律特点？</a:t>
            </a:r>
            <a:endParaRPr lang="en-US" altLang="zh-CN" dirty="0"/>
          </a:p>
          <a:p>
            <a:pPr eaLnBrk="1" hangingPunct="1">
              <a:defRPr/>
            </a:pPr>
            <a:endParaRPr lang="en-US" altLang="zh-CN" dirty="0"/>
          </a:p>
          <a:p>
            <a:pPr eaLnBrk="1" hangingPunct="1">
              <a:defRPr/>
            </a:pPr>
            <a:r>
              <a:rPr lang="zh-CN" altLang="en-US" dirty="0"/>
              <a:t>节奏特点？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43668" y="2447983"/>
            <a:ext cx="7148332" cy="3386900"/>
          </a:xfrm>
          <a:prstGeom prst="rect">
            <a:avLst/>
          </a:prstGeom>
          <a:solidFill>
            <a:srgbClr val="DFD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4601036" y="723525"/>
            <a:ext cx="3087789" cy="782078"/>
            <a:chOff x="4601036" y="723525"/>
            <a:chExt cx="3087789" cy="782078"/>
          </a:xfrm>
        </p:grpSpPr>
        <p:sp>
          <p:nvSpPr>
            <p:cNvPr id="9" name="文本框 8"/>
            <p:cNvSpPr txBox="1"/>
            <p:nvPr/>
          </p:nvSpPr>
          <p:spPr>
            <a:xfrm>
              <a:off x="5561107" y="723525"/>
              <a:ext cx="1374140" cy="678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Why?</a:t>
              </a:r>
              <a:endPara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5400000">
              <a:off x="5296692" y="706295"/>
              <a:ext cx="103651" cy="1494964"/>
            </a:xfrm>
            <a:prstGeom prst="rect">
              <a:avLst/>
            </a:prstGeom>
            <a:solidFill>
              <a:srgbClr val="C8C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5400000">
              <a:off x="6889518" y="700488"/>
              <a:ext cx="103649" cy="1494964"/>
            </a:xfrm>
            <a:prstGeom prst="rect">
              <a:avLst/>
            </a:prstGeom>
            <a:solidFill>
              <a:srgbClr val="EFD9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7982"/>
            <a:ext cx="5077872" cy="3386901"/>
          </a:xfrm>
          <a:prstGeom prst="rect">
            <a:avLst/>
          </a:prstGeom>
        </p:spPr>
      </p:pic>
      <p:sp>
        <p:nvSpPr>
          <p:cNvPr id="9219" name="Rectangle 3"/>
          <p:cNvSpPr>
            <a:spLocks noGrp="1"/>
          </p:cNvSpPr>
          <p:nvPr>
            <p:ph idx="4294967295"/>
          </p:nvPr>
        </p:nvSpPr>
        <p:spPr>
          <a:xfrm>
            <a:off x="6193790" y="2684781"/>
            <a:ext cx="5467350" cy="2675724"/>
          </a:xfrm>
        </p:spPr>
        <p:txBody>
          <a:bodyPr vert="horz" wrap="square" lIns="91440" tIns="45720" rIns="91440" bIns="45720" anchor="t"/>
          <a:lstStyle/>
          <a:p>
            <a:pPr lvl="0" eaLnBrk="1" hangingPunct="1"/>
            <a:r>
              <a:rPr lang="zh-CN" altLang="en-US" dirty="0"/>
              <a:t>为什么要提问？</a:t>
            </a:r>
            <a:endParaRPr lang="zh-CN" altLang="en-US" dirty="0"/>
          </a:p>
          <a:p>
            <a:pPr lvl="0" eaLnBrk="1" hangingPunct="1"/>
            <a:endParaRPr lang="zh-CN" altLang="en-US" dirty="0"/>
          </a:p>
          <a:p>
            <a:pPr lvl="0" eaLnBrk="1" hangingPunct="1"/>
            <a:r>
              <a:rPr lang="zh-CN" altLang="en-US" dirty="0"/>
              <a:t>问什么？</a:t>
            </a:r>
            <a:endParaRPr lang="zh-CN" altLang="en-US" dirty="0"/>
          </a:p>
          <a:p>
            <a:pPr lvl="0" eaLnBrk="1" hangingPunct="1"/>
            <a:endParaRPr lang="zh-CN" altLang="en-US" dirty="0"/>
          </a:p>
          <a:p>
            <a:pPr lvl="0" eaLnBrk="1" hangingPunct="1"/>
            <a:r>
              <a:rPr lang="zh-CN" altLang="en-US" dirty="0"/>
              <a:t>怎么问？问的顺序有讲究吗？</a:t>
            </a:r>
            <a:endParaRPr lang="zh-CN" altLang="en-US" dirty="0"/>
          </a:p>
          <a:p>
            <a:pPr lvl="0" eaLnBrk="1" hangingPunct="1">
              <a:buNone/>
            </a:pP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ldLvl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19625" y="2491205"/>
            <a:ext cx="6955750" cy="0"/>
          </a:xfrm>
          <a:prstGeom prst="line">
            <a:avLst/>
          </a:prstGeom>
          <a:ln w="12700">
            <a:solidFill>
              <a:srgbClr val="EFD9B5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209174" y="988411"/>
            <a:ext cx="9390764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茉莉花的芬芳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——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提问环节之评析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7025" y="2670810"/>
            <a:ext cx="6072505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</a:rPr>
              <a:t>一、聆听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hlinkClick r:id="rId1" action="ppaction://hlinkfile"/>
              </a:rPr>
              <a:t>江苏民歌《茉莉花》</a:t>
            </a:r>
            <a:endParaRPr lang="zh-CN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图片 2" descr="svvhg10cdsx257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5" y="3493135"/>
            <a:ext cx="3796665" cy="2538095"/>
          </a:xfrm>
          <a:prstGeom prst="rect">
            <a:avLst/>
          </a:prstGeom>
        </p:spPr>
      </p:pic>
      <p:pic>
        <p:nvPicPr>
          <p:cNvPr id="4" name="图片 3" descr="201311271917466891-20899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480" y="2491105"/>
            <a:ext cx="2364105" cy="3547745"/>
          </a:xfrm>
          <a:prstGeom prst="rect">
            <a:avLst/>
          </a:prstGeom>
        </p:spPr>
      </p:pic>
      <p:pic>
        <p:nvPicPr>
          <p:cNvPr id="7" name="图片 6" descr="02913506AC6342CEACA8570709671EA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045" y="3477895"/>
            <a:ext cx="3395345" cy="2553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716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b="1" u="sng" dirty="0">
                <a:ea typeface="华文行楷" panose="02010800040101010101" pitchFamily="2" charset="-122"/>
              </a:rPr>
              <a:t>问题一</a:t>
            </a:r>
            <a:endParaRPr lang="zh-CN" altLang="en-US" b="1" u="sng" dirty="0">
              <a:ea typeface="华文行楷" panose="02010800040101010101" pitchFamily="2" charset="-122"/>
            </a:endParaRPr>
          </a:p>
        </p:txBody>
      </p:sp>
      <p:sp>
        <p:nvSpPr>
          <p:cNvPr id="7171" name="内容占位符 7170"/>
          <p:cNvSpPr>
            <a:spLocks noGrp="1" noChangeArrowheads="1"/>
          </p:cNvSpPr>
          <p:nvPr>
            <p:ph idx="1"/>
          </p:nvPr>
        </p:nvSpPr>
        <p:spPr>
          <a:xfrm>
            <a:off x="911860" y="1458595"/>
            <a:ext cx="10515600" cy="4351338"/>
          </a:xfrm>
        </p:spPr>
        <p:txBody>
          <a:bodyPr/>
          <a:lstStyle/>
          <a:p>
            <a:pPr lvl="0" eaLnBrk="1" hangingPunct="1">
              <a:buNone/>
            </a:pP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如果用一个词来概括你对江苏民歌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《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茉莉花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》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的印象，你会选用什么词？</a:t>
            </a:r>
            <a:endParaRPr lang="zh-CN" altLang="en-US" sz="2400" dirty="0">
              <a:solidFill>
                <a:schemeClr val="accent4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eaLnBrk="1" hangingPunct="1">
              <a:buNone/>
            </a:pPr>
            <a:endParaRPr lang="zh-CN" altLang="en-US" sz="2400" i="1" dirty="0"/>
          </a:p>
          <a:p>
            <a:pPr eaLnBrk="1" hangingPunct="1"/>
            <a:endParaRPr lang="zh-CN" altLang="en-US" sz="2400" b="1" dirty="0">
              <a:solidFill>
                <a:schemeClr val="hlink"/>
              </a:solidFill>
              <a:ea typeface="华文新魏" panose="02010800040101010101" pitchFamily="2" charset="-122"/>
            </a:endParaRPr>
          </a:p>
        </p:txBody>
      </p:sp>
      <p:pic>
        <p:nvPicPr>
          <p:cNvPr id="2" name="图片 1" descr="江苏民歌《茉莉花》"/>
          <p:cNvPicPr>
            <a:picLocks noChangeAspect="1"/>
          </p:cNvPicPr>
          <p:nvPr/>
        </p:nvPicPr>
        <p:blipFill>
          <a:blip r:embed="rId1"/>
          <a:srcRect l="158" t="6939" r="-158" b="7724"/>
          <a:stretch>
            <a:fillRect/>
          </a:stretch>
        </p:blipFill>
        <p:spPr>
          <a:xfrm>
            <a:off x="2148205" y="1873885"/>
            <a:ext cx="6248400" cy="4650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98550" y="25304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是什么原因让江苏《茉莉花》显得如此的温婉？</a:t>
            </a:r>
            <a:endParaRPr lang="zh-CN" altLang="en-US" dirty="0">
              <a:solidFill>
                <a:schemeClr val="accent4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en-US" dirty="0">
              <a:solidFill>
                <a:schemeClr val="accent4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accent4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（环境、气候、方言等）</a:t>
            </a:r>
            <a:endParaRPr lang="zh-CN" altLang="en-US" i="1" dirty="0"/>
          </a:p>
          <a:p>
            <a:endParaRPr lang="zh-CN" altLang="en-US"/>
          </a:p>
        </p:txBody>
      </p:sp>
      <p:sp>
        <p:nvSpPr>
          <p:cNvPr id="7170" name="标题 7169"/>
          <p:cNvSpPr>
            <a:spLocks noGrp="1" noChangeArrowheads="1"/>
          </p:cNvSpPr>
          <p:nvPr/>
        </p:nvSpPr>
        <p:spPr>
          <a:xfrm>
            <a:off x="965200" y="492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/>
            <a:r>
              <a:rPr lang="zh-CN" altLang="en-US" b="1" u="sng" dirty="0">
                <a:ea typeface="华文行楷" panose="02010800040101010101" pitchFamily="2" charset="-122"/>
              </a:rPr>
              <a:t>问题二</a:t>
            </a:r>
            <a:endParaRPr lang="zh-CN" altLang="en-US" b="1" u="sng" dirty="0"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9625" y="2491205"/>
            <a:ext cx="6955750" cy="0"/>
          </a:xfrm>
          <a:prstGeom prst="line">
            <a:avLst/>
          </a:prstGeom>
          <a:ln w="12700">
            <a:solidFill>
              <a:srgbClr val="EFD9B5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94503" y="616723"/>
            <a:ext cx="1086104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</a:rPr>
              <a:t>二、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师生哼唱另一首不同版本的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sym typeface="+mn-ea"/>
                <a:hlinkClick r:id="rId1" action="ppaction://hlinkfile"/>
              </a:rPr>
              <a:t>江苏民歌《茉莉花》</a:t>
            </a:r>
            <a:endParaRPr lang="zh-CN" alt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图片 3" descr="另一版本的江苏民歌《茉莉花》"/>
          <p:cNvPicPr>
            <a:picLocks noChangeAspect="1"/>
          </p:cNvPicPr>
          <p:nvPr/>
        </p:nvPicPr>
        <p:blipFill>
          <a:blip r:embed="rId2"/>
          <a:srcRect l="8309" t="19825" r="7052" b="5613"/>
          <a:stretch>
            <a:fillRect/>
          </a:stretch>
        </p:blipFill>
        <p:spPr>
          <a:xfrm>
            <a:off x="3497500" y="1282065"/>
            <a:ext cx="4826000" cy="5575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63900" y="485775"/>
            <a:ext cx="1861185" cy="7620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eaLnBrk="1" hangingPunct="1"/>
            <a:r>
              <a:rPr lang="zh-CN" altLang="en-US" sz="4400" b="1" u="sng" dirty="0">
                <a:latin typeface="+mj-lt"/>
                <a:ea typeface="华文行楷" panose="02010800040101010101" pitchFamily="2" charset="-122"/>
                <a:cs typeface="+mj-cs"/>
                <a:sym typeface="+mn-ea"/>
              </a:rPr>
              <a:t>问题三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34536" y="1404811"/>
            <a:ext cx="4576003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eaLnBrk="1" hangingPunct="1"/>
            <a:r>
              <a:rPr lang="zh-CN" altLang="en-US" sz="28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两首</a:t>
            </a:r>
            <a:r>
              <a:rPr lang="en-US" altLang="zh-CN" sz="28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《</a:t>
            </a:r>
            <a:r>
              <a:rPr lang="zh-CN" altLang="en-US" sz="28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茉莉花</a:t>
            </a:r>
            <a:r>
              <a:rPr lang="en-US" altLang="zh-CN" sz="28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》</a:t>
            </a:r>
            <a:r>
              <a:rPr lang="zh-CN" altLang="en-US" sz="28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一首节奏相对宽松，一首比较密集。为什么风格如此相似？</a:t>
            </a:r>
            <a:endParaRPr lang="zh-CN" altLang="en-US" sz="2800" dirty="0">
              <a:solidFill>
                <a:schemeClr val="accent4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4049" y="3889817"/>
            <a:ext cx="5046455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/>
            <a:r>
              <a:rPr lang="zh-CN" altLang="en-US" sz="2800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师生哼唱两首《茉莉花》的旋律主音, 体会旋律行进的方向，了解：由于旋律骨干音、旋律的走向基本相同，落音完全一致，因此风格基本一致。 </a:t>
            </a:r>
            <a:endParaRPr lang="zh-CN" altLang="en-US" sz="2800" dirty="0">
              <a:solidFill>
                <a:schemeClr val="accent4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6" name="图片 5" descr="另一版本的江苏民歌《茉莉花》"/>
          <p:cNvPicPr>
            <a:picLocks noChangeAspect="1"/>
          </p:cNvPicPr>
          <p:nvPr/>
        </p:nvPicPr>
        <p:blipFill>
          <a:blip r:embed="rId1"/>
          <a:srcRect l="8309" t="19825" r="7052" b="5613"/>
          <a:stretch>
            <a:fillRect/>
          </a:stretch>
        </p:blipFill>
        <p:spPr>
          <a:xfrm>
            <a:off x="5226909" y="304800"/>
            <a:ext cx="3762102" cy="4346713"/>
          </a:xfrm>
          <a:prstGeom prst="rect">
            <a:avLst/>
          </a:prstGeom>
        </p:spPr>
      </p:pic>
      <p:pic>
        <p:nvPicPr>
          <p:cNvPr id="7" name="图片 6" descr="江苏民歌《茉莉花》"/>
          <p:cNvPicPr>
            <a:picLocks noChangeAspect="1"/>
          </p:cNvPicPr>
          <p:nvPr/>
        </p:nvPicPr>
        <p:blipFill rotWithShape="1">
          <a:blip r:embed="rId2"/>
          <a:srcRect l="12862" t="6939" r="13756" b="13511"/>
          <a:stretch>
            <a:fillRect/>
          </a:stretch>
        </p:blipFill>
        <p:spPr>
          <a:xfrm>
            <a:off x="6696385" y="2097308"/>
            <a:ext cx="4585252" cy="4334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868</Words>
  <Application>WPS 演示</Application>
  <PresentationFormat>宽屏</PresentationFormat>
  <Paragraphs>139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华文行楷</vt:lpstr>
      <vt:lpstr>华文新魏</vt:lpstr>
      <vt:lpstr>Wingdings 2</vt:lpstr>
      <vt:lpstr>Trebuchet MS</vt:lpstr>
      <vt:lpstr>德彪钢笔行书字库</vt:lpstr>
      <vt:lpstr>Arial Unicode MS</vt:lpstr>
      <vt:lpstr>等线</vt:lpstr>
      <vt:lpstr>等线 Light</vt:lpstr>
      <vt:lpstr>Office 主题​​</vt:lpstr>
      <vt:lpstr>1_Office 主题​​</vt:lpstr>
      <vt:lpstr>PowerPoint 演示文稿</vt:lpstr>
      <vt:lpstr>PowerPoint 演示文稿</vt:lpstr>
      <vt:lpstr>课例《森林狂想曲》片段</vt:lpstr>
      <vt:lpstr>PowerPoint 演示文稿</vt:lpstr>
      <vt:lpstr>PowerPoint 演示文稿</vt:lpstr>
      <vt:lpstr>问题一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根据音乐风格的不同，将音乐要素作为提问的关注点</vt:lpstr>
      <vt:lpstr>PowerPoint 演示文稿</vt:lpstr>
      <vt:lpstr>PowerPoint 演示文稿</vt:lpstr>
      <vt:lpstr>PowerPoint 演示文稿</vt:lpstr>
      <vt:lpstr>讨论 思考 设计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salangane w</dc:creator>
  <cp:lastModifiedBy>王朝霞</cp:lastModifiedBy>
  <cp:revision>88</cp:revision>
  <dcterms:created xsi:type="dcterms:W3CDTF">2016-09-01T03:05:00Z</dcterms:created>
  <dcterms:modified xsi:type="dcterms:W3CDTF">2019-03-04T15:58:46Z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2052-11.1.0.8389</vt:lpwstr>
  </property>
</Properties>
</file>