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0"/>
  </p:notesMasterIdLst>
  <p:sldIdLst>
    <p:sldId id="323" r:id="rId3"/>
    <p:sldId id="259" r:id="rId4"/>
    <p:sldId id="318" r:id="rId5"/>
    <p:sldId id="319" r:id="rId6"/>
    <p:sldId id="334" r:id="rId7"/>
    <p:sldId id="331" r:id="rId8"/>
    <p:sldId id="467" r:id="rId9"/>
    <p:sldId id="336" r:id="rId11"/>
    <p:sldId id="340" r:id="rId12"/>
    <p:sldId id="468" r:id="rId13"/>
    <p:sldId id="469" r:id="rId14"/>
    <p:sldId id="470" r:id="rId15"/>
    <p:sldId id="472" r:id="rId16"/>
    <p:sldId id="471" r:id="rId17"/>
    <p:sldId id="473" r:id="rId18"/>
    <p:sldId id="474" r:id="rId19"/>
    <p:sldId id="332" r:id="rId20"/>
    <p:sldId id="338" r:id="rId21"/>
    <p:sldId id="339" r:id="rId22"/>
    <p:sldId id="394" r:id="rId23"/>
    <p:sldId id="395" r:id="rId24"/>
    <p:sldId id="396" r:id="rId25"/>
    <p:sldId id="341" r:id="rId26"/>
    <p:sldId id="399" r:id="rId27"/>
    <p:sldId id="398" r:id="rId28"/>
    <p:sldId id="333" r:id="rId29"/>
    <p:sldId id="262" r:id="rId30"/>
    <p:sldId id="263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4" r:id="rId47"/>
    <p:sldId id="306" r:id="rId48"/>
    <p:sldId id="307" r:id="rId49"/>
    <p:sldId id="305" r:id="rId50"/>
    <p:sldId id="308" r:id="rId51"/>
    <p:sldId id="309" r:id="rId52"/>
    <p:sldId id="310" r:id="rId53"/>
    <p:sldId id="313" r:id="rId54"/>
    <p:sldId id="314" r:id="rId55"/>
    <p:sldId id="316" r:id="rId56"/>
    <p:sldId id="276" r:id="rId57"/>
    <p:sldId id="442" r:id="rId58"/>
    <p:sldId id="443" r:id="rId59"/>
    <p:sldId id="445" r:id="rId60"/>
    <p:sldId id="446" r:id="rId61"/>
    <p:sldId id="447" r:id="rId62"/>
    <p:sldId id="444" r:id="rId63"/>
    <p:sldId id="448" r:id="rId64"/>
    <p:sldId id="260" r:id="rId65"/>
  </p:sldIdLst>
  <p:sldSz cx="12192000" cy="6858000"/>
  <p:notesSz cx="6858000" cy="9144000"/>
  <p:embeddedFontLst>
    <p:embeddedFont>
      <p:font typeface="黑体" charset="-122"/>
      <p:regular r:id="rId70"/>
    </p:embeddedFont>
    <p:embeddedFont>
      <p:font typeface="Calibri" panose="020F0502020204030204" charset="0"/>
      <p:regular r:id="rId71"/>
    </p:embeddedFont>
    <p:embeddedFont>
      <p:font typeface="MV Boli" panose="02000500030200090000" pitchFamily="2" charset="0"/>
      <p:regular r:id="rId7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静" initials="静" lastIdx="3" clrIdx="0"/>
  <p:cmAuthor id="2" name="chenjing" initials="c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6348"/>
    <a:srgbClr val="EFB463"/>
    <a:srgbClr val="7B9E54"/>
    <a:srgbClr val="295892"/>
    <a:srgbClr val="FFFFFF"/>
    <a:srgbClr val="FFDB70"/>
    <a:srgbClr val="AED6F6"/>
    <a:srgbClr val="E9B060"/>
    <a:srgbClr val="7C9E55"/>
    <a:srgbClr val="FFF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85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2" Type="http://schemas.openxmlformats.org/officeDocument/2006/relationships/font" Target="fonts/font3.fntdata"/><Relationship Id="rId71" Type="http://schemas.openxmlformats.org/officeDocument/2006/relationships/font" Target="fonts/font2.fntdata"/><Relationship Id="rId70" Type="http://schemas.openxmlformats.org/officeDocument/2006/relationships/font" Target="fonts/font1.fntdata"/><Relationship Id="rId7" Type="http://schemas.openxmlformats.org/officeDocument/2006/relationships/slide" Target="slides/slide5.xml"/><Relationship Id="rId69" Type="http://schemas.openxmlformats.org/officeDocument/2006/relationships/commentAuthors" Target="commentAuthors.xml"/><Relationship Id="rId68" Type="http://schemas.openxmlformats.org/officeDocument/2006/relationships/tableStyles" Target="tableStyles.xml"/><Relationship Id="rId67" Type="http://schemas.openxmlformats.org/officeDocument/2006/relationships/viewProps" Target="viewProps.xml"/><Relationship Id="rId66" Type="http://schemas.openxmlformats.org/officeDocument/2006/relationships/presProps" Target="presProps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https://www.bilibili.com/video/BV1R8411L7WY/?spm_id_from=333.337.search-card.all.click&amp;vd_source=3ea28cd4274a8d6e6f80d0e10bdffedb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https://www.bilibili.com/video/BV1R8411L7WY/?spm_id_from=333.337.search-card.all.click&amp;vd_source=3ea28cd4274a8d6e6f80d0e10bdffedb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https://www.bilibili.com/video/BV1mi4y1S7bs/?spm_id_from=333.337.search-card.all.click&amp;vd_source=3ea28cd4274a8d6e6f80d0e10bdffedb</a:t>
            </a:r>
            <a:endParaRPr lang="zh-CN" altLang="en-US"/>
          </a:p>
          <a:p>
            <a:r>
              <a:rPr lang="zh-CN" altLang="en-US"/>
              <a:t>https://www.bilibili.com/video/BV1aA411w7yU/?spm_id_from=333.337.search-card.all.click&amp;vd_source=3ea28cd4274a8d6e6f80d0e10bdffedb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https://www.bilibili.com/video/BV1aA411w7yU/?spm_id_from=333.880.my_history.page.click</a:t>
            </a:r>
            <a:endParaRPr lang="zh-CN" altLang="en-US"/>
          </a:p>
          <a:p>
            <a:r>
              <a:rPr lang="zh-CN" altLang="en-US"/>
              <a:t>https://www.bilibili.com/video/BV1mi4y1S7bs/?spm_id_from=333.880.my_history.page.click&amp;vd_source=3ea28cd4274a8d6e6f80d0e10bdffedb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https://www.bilibili.com/video/BV18Y4y1c7w1?p=1&amp;vd_source=3ea28cd4274a8d6e6f80d0e10bdffedb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https://www.bilibili.com/video/BV1a84y1G7Ns/?spm_id_from=333.337.search-card.all.click&amp;vd_source=3ea28cd4274a8d6e6f80d0e10bdffedb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https://baike.baidu.com/item/幼儿园五大领域/15610394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https://www.bilibili.com/video/BV18Y4y1c7w1?p=1&amp;vd_source=3ea28cd4274a8d6e6f80d0e10bdffedb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92777-E204-4C5B-9D2F-0D8778B96E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6C342-84F0-4F5B-9950-C1A842BBE44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2293332" y="2695704"/>
            <a:ext cx="7998032" cy="1938020"/>
            <a:chOff x="2603293" y="3246754"/>
            <a:chExt cx="7998032" cy="1938020"/>
          </a:xfrm>
        </p:grpSpPr>
        <p:sp>
          <p:nvSpPr>
            <p:cNvPr id="26" name="文本框 25"/>
            <p:cNvSpPr txBox="1"/>
            <p:nvPr/>
          </p:nvSpPr>
          <p:spPr>
            <a:xfrm>
              <a:off x="2842888" y="3246754"/>
              <a:ext cx="7045325" cy="1938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7389A3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0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黑体" charset="-122"/>
                  <a:ea typeface="黑体" charset="-122"/>
                  <a:cs typeface="+mn-cs"/>
                </a:rPr>
                <a:t>5</a:t>
              </a:r>
              <a:r>
                <a:rPr kumimoji="0" lang="zh-CN" altLang="en-US" sz="60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黑体" charset="-122"/>
                  <a:ea typeface="黑体" charset="-122"/>
                  <a:cs typeface="+mn-cs"/>
                </a:rPr>
                <a:t>人一组</a:t>
              </a:r>
              <a:endParaRPr kumimoji="0" lang="zh-CN" altLang="en-US" sz="60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cs"/>
              </a:endParaRPr>
            </a:p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0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黑体" charset="-122"/>
                  <a:ea typeface="黑体" charset="-122"/>
                  <a:cs typeface="+mn-cs"/>
                </a:rPr>
                <a:t>&amp;</a:t>
              </a:r>
              <a:r>
                <a:rPr kumimoji="0" lang="zh-CN" altLang="en-US" sz="60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黑体" charset="-122"/>
                  <a:ea typeface="黑体" charset="-122"/>
                  <a:cs typeface="+mn-cs"/>
                </a:rPr>
                <a:t>起组名</a:t>
              </a:r>
              <a:endParaRPr kumimoji="0" lang="zh-CN" altLang="en-US" sz="60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603293" y="4461558"/>
              <a:ext cx="7998032" cy="321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293620" y="589280"/>
            <a:ext cx="7524750" cy="14452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8800" b="1" kern="800" spc="80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黑体" charset="-122"/>
                <a:ea typeface="黑体" charset="-122"/>
                <a:sym typeface="+mn-ea"/>
              </a:rPr>
              <a:t>课前</a:t>
            </a:r>
            <a:r>
              <a:rPr lang="zh-CN" altLang="en-US" sz="8800" b="1" kern="800" spc="80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黑体" charset="-122"/>
                <a:ea typeface="黑体" charset="-122"/>
                <a:sym typeface="+mn-ea"/>
              </a:rPr>
              <a:t>准备分组</a:t>
            </a:r>
            <a:endParaRPr lang="zh-CN" altLang="en-US" sz="8800" b="1" kern="800" spc="80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黑体" charset="-122"/>
              <a:ea typeface="黑体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17" name="组合 16"/>
          <p:cNvGrpSpPr/>
          <p:nvPr/>
        </p:nvGrpSpPr>
        <p:grpSpPr>
          <a:xfrm>
            <a:off x="2310167" y="1751330"/>
            <a:ext cx="7571701" cy="2699840"/>
            <a:chOff x="2444" y="2517"/>
            <a:chExt cx="12609" cy="4613"/>
          </a:xfrm>
        </p:grpSpPr>
        <p:sp>
          <p:nvSpPr>
            <p:cNvPr id="13" name="矩形 12"/>
            <p:cNvSpPr/>
            <p:nvPr/>
          </p:nvSpPr>
          <p:spPr>
            <a:xfrm>
              <a:off x="2444" y="3649"/>
              <a:ext cx="12609" cy="268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6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微软雅黑" panose="020B0503020204020204" charset="-122"/>
                  <a:sym typeface="汉仪字研欢乐宋简" panose="00020600040101010101" charset="-122"/>
                </a:rPr>
                <a:t>学前教师</a:t>
              </a:r>
              <a:r>
                <a:rPr kumimoji="0" lang="zh-CN" altLang="en-US" sz="96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微软雅黑" panose="020B0503020204020204" charset="-122"/>
                  <a:sym typeface="汉仪字研欢乐宋简" panose="00020600040101010101" charset="-122"/>
                </a:rPr>
                <a:t>口语</a:t>
              </a:r>
              <a:endParaRPr kumimoji="0" lang="zh-CN" altLang="en-US" sz="9600" b="1" i="0" u="none" strike="noStrike" kern="1200" cap="none" spc="0" normalizeH="0" baseline="0" noProof="0" dirty="0">
                <a:ln w="0"/>
                <a:solidFill>
                  <a:srgbClr val="29589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  <a:sym typeface="汉仪字研欢乐宋简" panose="00020600040101010101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021" y="2517"/>
              <a:ext cx="9335" cy="14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p>
              <a:pPr algn="dist"/>
              <a:r>
                <a:rPr lang="en-US" sz="4800" b="1">
                  <a:solidFill>
                    <a:srgbClr val="295892"/>
                  </a:solidFill>
                  <a:effectLst>
                    <a:outerShdw blurRad="38100" dist="19050" dir="2700000" algn="tl" rotWithShape="0">
                      <a:sysClr val="windowText" lastClr="000000">
                        <a:alpha val="40000"/>
                      </a:sysClr>
                    </a:outerShdw>
                  </a:effectLst>
                  <a:latin typeface="汉仪字研欢乐宋简" panose="00020600040101010101" charset="-122"/>
                  <a:ea typeface="汉仪字研欢乐宋简" panose="00020600040101010101" charset="-122"/>
                </a:rPr>
                <a:t>“</a:t>
              </a:r>
              <a:r>
                <a:rPr sz="4800" b="1">
                  <a:solidFill>
                    <a:srgbClr val="295892"/>
                  </a:solidFill>
                  <a:effectLst>
                    <a:outerShdw blurRad="38100" dist="19050" dir="2700000" algn="tl" rotWithShape="0">
                      <a:sysClr val="windowText" lastClr="000000">
                        <a:alpha val="40000"/>
                      </a:sysClr>
                    </a:outerShdw>
                  </a:effectLst>
                  <a:latin typeface="汉仪字研欢乐宋简" panose="00020600040101010101" charset="-122"/>
                  <a:ea typeface="汉仪字研欢乐宋简" panose="00020600040101010101" charset="-122"/>
                </a:rPr>
                <a:t>EDUCATION</a:t>
              </a:r>
              <a:r>
                <a:rPr lang="en-US" sz="4800" b="1">
                  <a:solidFill>
                    <a:srgbClr val="295892"/>
                  </a:solidFill>
                  <a:effectLst>
                    <a:outerShdw blurRad="38100" dist="19050" dir="2700000" algn="tl" rotWithShape="0">
                      <a:sysClr val="windowText" lastClr="000000">
                        <a:alpha val="40000"/>
                      </a:sysClr>
                    </a:outerShdw>
                  </a:effectLst>
                  <a:latin typeface="汉仪字研欢乐宋简" panose="00020600040101010101" charset="-122"/>
                  <a:ea typeface="汉仪字研欢乐宋简" panose="00020600040101010101" charset="-122"/>
                </a:rPr>
                <a:t>”</a:t>
              </a:r>
              <a:endParaRPr lang="en-US" sz="4800" b="1">
                <a:solidFill>
                  <a:srgbClr val="295892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汉仪字研欢乐宋简" panose="00020600040101010101" charset="-122"/>
                <a:ea typeface="汉仪字研欢乐宋简" panose="00020600040101010101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5456" y="6290"/>
              <a:ext cx="6584" cy="840"/>
            </a:xfrm>
            <a:prstGeom prst="roundRect">
              <a:avLst>
                <a:gd name="adj" fmla="val 50000"/>
              </a:avLst>
            </a:prstGeom>
            <a:solidFill>
              <a:srgbClr val="295892"/>
            </a:solidFill>
            <a:ln>
              <a:noFill/>
            </a:ln>
          </p:spPr>
          <p:style>
            <a:lnRef idx="2">
              <a:srgbClr val="4472C4">
                <a:shade val="50000"/>
              </a:srgbClr>
            </a:lnRef>
            <a:fillRef idx="1">
              <a:srgbClr val="4472C4"/>
            </a:fillRef>
            <a:effectRef idx="0">
              <a:srgbClr val="4472C4"/>
            </a:effectRef>
            <a:fontRef idx="minor">
              <a:sysClr val="window" lastClr="FFFFFF"/>
            </a:fontRef>
          </p:style>
          <p:txBody>
            <a:bodyPr rtlCol="0" anchor="ctr"/>
            <a:p>
              <a:pPr algn="ctr"/>
              <a:r>
                <a:rPr lang="zh-CN" altLang="en-US" sz="2400">
                  <a:latin typeface="汉仪字研欢乐宋简" panose="00020600040101010101" charset="-122"/>
                  <a:ea typeface="汉仪字研欢乐宋简" panose="00020600040101010101" charset="-122"/>
                </a:rPr>
                <a:t>教师：</a:t>
              </a:r>
              <a:r>
                <a:rPr lang="zh-CN" altLang="en-US" sz="2400">
                  <a:latin typeface="汉仪字研欢乐宋简" panose="00020600040101010101" charset="-122"/>
                  <a:ea typeface="汉仪字研欢乐宋简" panose="00020600040101010101" charset="-122"/>
                </a:rPr>
                <a:t>杜遥</a:t>
              </a:r>
              <a:endParaRPr lang="zh-CN" altLang="en-US" sz="2400">
                <a:latin typeface="汉仪字研欢乐宋简" panose="00020600040101010101" charset="-122"/>
                <a:ea typeface="汉仪字研欢乐宋简" panose="00020600040101010101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4112563" y="742660"/>
            <a:ext cx="3968144" cy="689868"/>
            <a:chOff x="4296280" y="482344"/>
            <a:chExt cx="3968144" cy="689868"/>
          </a:xfrm>
        </p:grpSpPr>
        <p:sp>
          <p:nvSpPr>
            <p:cNvPr id="5" name="文本框 4"/>
            <p:cNvSpPr txBox="1"/>
            <p:nvPr/>
          </p:nvSpPr>
          <p:spPr>
            <a:xfrm>
              <a:off x="5374847" y="482344"/>
              <a:ext cx="181102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ea"/>
                  <a:sym typeface="+mn-lt"/>
                </a:rPr>
                <a:t>自我介绍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39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There are many variations of passages of Lorem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11" name="文本框1"/>
          <p:cNvSpPr txBox="1"/>
          <p:nvPr/>
        </p:nvSpPr>
        <p:spPr>
          <a:xfrm>
            <a:off x="5460188" y="1937582"/>
            <a:ext cx="61391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创意设计学院教师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&amp;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校艺术团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指导老师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2" name="文本框2"/>
          <p:cNvSpPr/>
          <p:nvPr/>
        </p:nvSpPr>
        <p:spPr>
          <a:xfrm>
            <a:off x="5460365" y="2661920"/>
            <a:ext cx="5862955" cy="186372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本科：福建师范大学播音与主持艺术专业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研究生：台湾政治大学传播学专业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博士：</a:t>
            </a:r>
            <a:r>
              <a:rPr lang="zh-CN" altLang="en-US" sz="2000" noProof="0" dirty="0">
                <a:ln>
                  <a:noFill/>
                </a:ln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台湾政治大学传播学专业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pic>
        <p:nvPicPr>
          <p:cNvPr id="3" name="图片 2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1073150" y="1432560"/>
            <a:ext cx="3917950" cy="3404870"/>
          </a:xfrm>
          <a:prstGeom prst="rect">
            <a:avLst/>
          </a:prstGeom>
        </p:spPr>
      </p:pic>
      <p:sp>
        <p:nvSpPr>
          <p:cNvPr id="4" name="文本框2"/>
          <p:cNvSpPr txBox="1"/>
          <p:nvPr>
            <p:custDataLst>
              <p:tags r:id="rId3"/>
            </p:custDataLst>
          </p:nvPr>
        </p:nvSpPr>
        <p:spPr>
          <a:xfrm>
            <a:off x="5553214" y="5063310"/>
            <a:ext cx="56777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uLnTx/>
                <a:uFillTx/>
                <a:latin typeface="黑体" charset="-122"/>
                <a:ea typeface="黑体" charset="-122"/>
                <a:cs typeface="黑体" charset="-122"/>
              </a:rPr>
              <a:t>邮箱：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uLnTx/>
                <a:uFillTx/>
                <a:latin typeface="黑体" charset="-122"/>
                <a:ea typeface="黑体" charset="-122"/>
                <a:cs typeface="黑体" charset="-122"/>
              </a:rPr>
              <a:t>20219210@m.scnu.edu.cn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uLnTx/>
              <a:uFillTx/>
              <a:latin typeface="黑体" charset="-122"/>
              <a:ea typeface="黑体" charset="-122"/>
              <a:cs typeface="黑体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4112563" y="742660"/>
            <a:ext cx="3968144" cy="689868"/>
            <a:chOff x="4296280" y="482344"/>
            <a:chExt cx="3968144" cy="689868"/>
          </a:xfrm>
        </p:grpSpPr>
        <p:sp>
          <p:nvSpPr>
            <p:cNvPr id="5" name="文本框 4"/>
            <p:cNvSpPr txBox="1"/>
            <p:nvPr/>
          </p:nvSpPr>
          <p:spPr>
            <a:xfrm>
              <a:off x="5374849" y="482344"/>
              <a:ext cx="181102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ea"/>
                  <a:sym typeface="+mn-lt"/>
                </a:rPr>
                <a:t>你认为？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39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There are many variations of passages of Lorem</a:t>
              </a: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1768475" y="2296795"/>
            <a:ext cx="676275" cy="664845"/>
          </a:xfrm>
          <a:prstGeom prst="ellipse">
            <a:avLst/>
          </a:prstGeom>
          <a:solidFill>
            <a:srgbClr val="7B9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1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8" name="文本框2"/>
          <p:cNvSpPr/>
          <p:nvPr/>
        </p:nvSpPr>
        <p:spPr>
          <a:xfrm>
            <a:off x="2444750" y="2311400"/>
            <a:ext cx="8333740" cy="5530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学前教师应该是什么样的？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768475" y="3469005"/>
            <a:ext cx="676275" cy="664845"/>
          </a:xfrm>
          <a:prstGeom prst="ellipse">
            <a:avLst/>
          </a:prstGeom>
          <a:solidFill>
            <a:srgbClr val="EFB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2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文本框2"/>
          <p:cNvSpPr/>
          <p:nvPr/>
        </p:nvSpPr>
        <p:spPr>
          <a:xfrm>
            <a:off x="2444750" y="3425825"/>
            <a:ext cx="8333740" cy="5530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学前教师的表达应该是什么样的？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768475" y="4603115"/>
            <a:ext cx="676275" cy="664845"/>
          </a:xfrm>
          <a:prstGeom prst="ellipse">
            <a:avLst/>
          </a:prstGeom>
          <a:solidFill>
            <a:srgbClr val="C86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3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2" name="文本框2"/>
          <p:cNvSpPr/>
          <p:nvPr/>
        </p:nvSpPr>
        <p:spPr>
          <a:xfrm>
            <a:off x="2444750" y="4603115"/>
            <a:ext cx="8333740" cy="5530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学前教师的课堂应该是什么样的？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6" name="文本框 25"/>
          <p:cNvSpPr txBox="1"/>
          <p:nvPr/>
        </p:nvSpPr>
        <p:spPr>
          <a:xfrm>
            <a:off x="1297940" y="2604770"/>
            <a:ext cx="1027874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cs"/>
              </a:rPr>
              <a:t>表演性口语训练</a:t>
            </a:r>
            <a:endParaRPr kumimoji="0" lang="zh-CN" altLang="en-US" sz="66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377055" y="742950"/>
            <a:ext cx="34391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教师口语基本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技巧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2009005" y="4174201"/>
            <a:ext cx="8173990" cy="1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: 形状 12"/>
          <p:cNvSpPr/>
          <p:nvPr/>
        </p:nvSpPr>
        <p:spPr>
          <a:xfrm rot="352998">
            <a:off x="2425520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4" name="任意多边形: 形状 13"/>
          <p:cNvSpPr/>
          <p:nvPr/>
        </p:nvSpPr>
        <p:spPr>
          <a:xfrm>
            <a:off x="2257550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295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798813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6" name="任意多边形: 形状 15"/>
          <p:cNvSpPr/>
          <p:nvPr/>
        </p:nvSpPr>
        <p:spPr>
          <a:xfrm rot="352998">
            <a:off x="4514202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7" name="任意多边形: 形状 16"/>
          <p:cNvSpPr/>
          <p:nvPr/>
        </p:nvSpPr>
        <p:spPr>
          <a:xfrm>
            <a:off x="4346232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7C9E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887495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9" name="任意多边形: 形状 18"/>
          <p:cNvSpPr/>
          <p:nvPr/>
        </p:nvSpPr>
        <p:spPr>
          <a:xfrm rot="352998">
            <a:off x="6602884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任意多边形: 形状 19"/>
          <p:cNvSpPr/>
          <p:nvPr/>
        </p:nvSpPr>
        <p:spPr>
          <a:xfrm>
            <a:off x="6434914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FFD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976177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2" name="任意多边形: 形状 21"/>
          <p:cNvSpPr/>
          <p:nvPr/>
        </p:nvSpPr>
        <p:spPr>
          <a:xfrm rot="352998">
            <a:off x="8691566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3" name="任意多边形: 形状 22"/>
          <p:cNvSpPr/>
          <p:nvPr/>
        </p:nvSpPr>
        <p:spPr>
          <a:xfrm>
            <a:off x="8523596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AED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9064859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" name="文本框1"/>
          <p:cNvSpPr txBox="1"/>
          <p:nvPr/>
        </p:nvSpPr>
        <p:spPr>
          <a:xfrm>
            <a:off x="2096135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音量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调节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6" name="文本框2"/>
          <p:cNvSpPr/>
          <p:nvPr/>
        </p:nvSpPr>
        <p:spPr>
          <a:xfrm>
            <a:off x="1965100" y="5149945"/>
            <a:ext cx="1927629" cy="82994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幼儿数量、距离、舒适感、好奇心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27" name="文本框1"/>
          <p:cNvSpPr txBox="1"/>
          <p:nvPr/>
        </p:nvSpPr>
        <p:spPr>
          <a:xfrm>
            <a:off x="4192905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语速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调控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" name="文本框2"/>
          <p:cNvSpPr/>
          <p:nvPr/>
        </p:nvSpPr>
        <p:spPr>
          <a:xfrm>
            <a:off x="4084844" y="5243925"/>
            <a:ext cx="1927629" cy="46037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快、中、慢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29" name="文本框1"/>
          <p:cNvSpPr txBox="1"/>
          <p:nvPr/>
        </p:nvSpPr>
        <p:spPr>
          <a:xfrm>
            <a:off x="6290310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音色运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用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0" name="文本框2"/>
          <p:cNvSpPr/>
          <p:nvPr/>
        </p:nvSpPr>
        <p:spPr>
          <a:xfrm>
            <a:off x="6182363" y="5272500"/>
            <a:ext cx="1927629" cy="46037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拟声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31" name="文本框1"/>
          <p:cNvSpPr txBox="1"/>
          <p:nvPr/>
        </p:nvSpPr>
        <p:spPr>
          <a:xfrm>
            <a:off x="7900670" y="4448175"/>
            <a:ext cx="36969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重音、停连、手势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3" name="文本框1"/>
          <p:cNvSpPr txBox="1"/>
          <p:nvPr/>
        </p:nvSpPr>
        <p:spPr>
          <a:xfrm>
            <a:off x="2134355" y="2323153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01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4" name="文本框1"/>
          <p:cNvSpPr txBox="1"/>
          <p:nvPr/>
        </p:nvSpPr>
        <p:spPr>
          <a:xfrm>
            <a:off x="4241969" y="2323153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02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5" name="文本框1"/>
          <p:cNvSpPr txBox="1"/>
          <p:nvPr/>
        </p:nvSpPr>
        <p:spPr>
          <a:xfrm>
            <a:off x="6349583" y="2323153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03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6" name="文本框1"/>
          <p:cNvSpPr txBox="1"/>
          <p:nvPr/>
        </p:nvSpPr>
        <p:spPr>
          <a:xfrm>
            <a:off x="8419333" y="2323153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04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784090" y="749935"/>
            <a:ext cx="262382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口语测试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768475" y="2296795"/>
            <a:ext cx="676275" cy="664845"/>
          </a:xfrm>
          <a:prstGeom prst="ellipse">
            <a:avLst/>
          </a:prstGeom>
          <a:solidFill>
            <a:srgbClr val="7B9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1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8" name="文本框2"/>
          <p:cNvSpPr/>
          <p:nvPr/>
        </p:nvSpPr>
        <p:spPr>
          <a:xfrm>
            <a:off x="2444750" y="2124710"/>
            <a:ext cx="8333740" cy="5530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自选普通话等级测试篇目，进行一分半左右时间阅读。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768475" y="3469005"/>
            <a:ext cx="676275" cy="664845"/>
          </a:xfrm>
          <a:prstGeom prst="ellipse">
            <a:avLst/>
          </a:prstGeom>
          <a:solidFill>
            <a:srgbClr val="EFB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2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文本框2"/>
          <p:cNvSpPr/>
          <p:nvPr/>
        </p:nvSpPr>
        <p:spPr>
          <a:xfrm>
            <a:off x="2444750" y="3425825"/>
            <a:ext cx="8333740" cy="5530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注意前后鼻音，平翘舌，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声调。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168140" y="749935"/>
            <a:ext cx="385572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表演基本训练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768475" y="2296795"/>
            <a:ext cx="676275" cy="664845"/>
          </a:xfrm>
          <a:prstGeom prst="ellipse">
            <a:avLst/>
          </a:prstGeom>
          <a:solidFill>
            <a:srgbClr val="7B9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1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8" name="文本框2"/>
          <p:cNvSpPr/>
          <p:nvPr/>
        </p:nvSpPr>
        <p:spPr>
          <a:xfrm>
            <a:off x="2444750" y="2124710"/>
            <a:ext cx="8333740" cy="10147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1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、童心原则；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2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、塑造立体丰满的角色；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3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、突出舞台表演的特点；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4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、多种形式灵活配合；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5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、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强调合作。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768475" y="3469005"/>
            <a:ext cx="676275" cy="664845"/>
          </a:xfrm>
          <a:prstGeom prst="ellipse">
            <a:avLst/>
          </a:prstGeom>
          <a:solidFill>
            <a:srgbClr val="EFB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2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文本框2"/>
          <p:cNvSpPr/>
          <p:nvPr/>
        </p:nvSpPr>
        <p:spPr>
          <a:xfrm>
            <a:off x="2444750" y="3425825"/>
            <a:ext cx="8333740" cy="14763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模拟训练：塑造角色时需要注重人性与动物习性结合，不能全盘人化，要表现出动物的主要特征，比如狐狸的狡猾、走路轻快，眼神灵活；猴子抓耳挠腮，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走路蹦蹦跳跳。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168140" y="749935"/>
            <a:ext cx="385572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表演基本训练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768475" y="2296795"/>
            <a:ext cx="676275" cy="664845"/>
          </a:xfrm>
          <a:prstGeom prst="ellipse">
            <a:avLst/>
          </a:prstGeom>
          <a:solidFill>
            <a:srgbClr val="7B9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1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768475" y="3469005"/>
            <a:ext cx="676275" cy="664845"/>
          </a:xfrm>
          <a:prstGeom prst="ellipse">
            <a:avLst/>
          </a:prstGeom>
          <a:solidFill>
            <a:srgbClr val="EFB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2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文本框2"/>
          <p:cNvSpPr/>
          <p:nvPr/>
        </p:nvSpPr>
        <p:spPr>
          <a:xfrm>
            <a:off x="2444750" y="2296795"/>
            <a:ext cx="8333740" cy="10147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放松训练：放大练习——两脚分开站立，从脚趾开始使劲，慢慢往上到腿部、胸部，到头部，最后手指张开眼睛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睁大。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22" name="文本框2"/>
          <p:cNvSpPr/>
          <p:nvPr/>
        </p:nvSpPr>
        <p:spPr>
          <a:xfrm>
            <a:off x="2514600" y="3580765"/>
            <a:ext cx="8333740" cy="139255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语言训练：你，小组内自由组合，用一个你字完成一段情景表演。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时长为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5mins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宋体" charset="0"/>
                <a:cs typeface="+mn-ea"/>
                <a:sym typeface="+mn-lt"/>
              </a:rPr>
              <a:t>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宋体" charset="0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2648268" y="749935"/>
            <a:ext cx="689546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800" b="1" kern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幼儿文学作品的口语表达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768475" y="2296795"/>
            <a:ext cx="676275" cy="664845"/>
          </a:xfrm>
          <a:prstGeom prst="ellipse">
            <a:avLst/>
          </a:prstGeom>
          <a:solidFill>
            <a:srgbClr val="7B9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1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768475" y="3469005"/>
            <a:ext cx="676275" cy="664845"/>
          </a:xfrm>
          <a:prstGeom prst="ellipse">
            <a:avLst/>
          </a:prstGeom>
          <a:solidFill>
            <a:srgbClr val="EFB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2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文本框2"/>
          <p:cNvSpPr/>
          <p:nvPr/>
        </p:nvSpPr>
        <p:spPr>
          <a:xfrm>
            <a:off x="2444750" y="2296795"/>
            <a:ext cx="8660765" cy="10147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是一个再创造的过程。在这个过程中，必须运用声话技巧和态势语技巧，才能把文学作品的人物形象、情节、环境表现得栩栩如生，给幼儿美的享受。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22" name="文本框2"/>
          <p:cNvSpPr/>
          <p:nvPr/>
        </p:nvSpPr>
        <p:spPr>
          <a:xfrm>
            <a:off x="2514600" y="3580765"/>
            <a:ext cx="8333740" cy="14763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在朗读、讲故事、戏剧表演等口语活动中，声音表现力的强弱，直接影响到口语活动的效果。不同的发声，可以表达不同的情感，体现不同的人物特点。以下介绍几种常见声音效果的发声技巧。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2648268" y="749935"/>
            <a:ext cx="689546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800" b="1" kern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幼儿文学作品的口语表达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768475" y="2296795"/>
            <a:ext cx="676275" cy="664845"/>
          </a:xfrm>
          <a:prstGeom prst="ellipse">
            <a:avLst/>
          </a:prstGeom>
          <a:solidFill>
            <a:srgbClr val="7B9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1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768475" y="4022725"/>
            <a:ext cx="676275" cy="664845"/>
          </a:xfrm>
          <a:prstGeom prst="ellipse">
            <a:avLst/>
          </a:prstGeom>
          <a:solidFill>
            <a:srgbClr val="EFB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2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文本框2"/>
          <p:cNvSpPr/>
          <p:nvPr/>
        </p:nvSpPr>
        <p:spPr>
          <a:xfrm>
            <a:off x="2444750" y="1765300"/>
            <a:ext cx="8660765" cy="19380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表达“爱”的情感：声音轻柔，气息绵长，发声松而虚。例如，栗色的大兔子把栗色的小兔子轻轻地放到了树叶铺成的床上，低下头来，亲亲它，祝它晚安。然后，它躺在小兔子的身边，小声地微笑着说：“我爱你，到月亮那么高，再绕回来。”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22" name="文本框2"/>
          <p:cNvSpPr/>
          <p:nvPr/>
        </p:nvSpPr>
        <p:spPr>
          <a:xfrm>
            <a:off x="2514600" y="3888740"/>
            <a:ext cx="8333740" cy="19380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表达“恨”的情感：声音强硬，气息粗短，发声紧而实。例如，有一天，当王后再问魔镜同样的问题时，魔镜却回答说：“现在白雪公主比你美丽。”王后听了非常生气。“可恶，怎么可以有人比我更美丽，我一定要把她除去。”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2648268" y="749935"/>
            <a:ext cx="689546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800" b="1" kern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幼儿文学作品的口语表达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768475" y="2296795"/>
            <a:ext cx="676275" cy="664845"/>
          </a:xfrm>
          <a:prstGeom prst="ellipse">
            <a:avLst/>
          </a:prstGeom>
          <a:solidFill>
            <a:srgbClr val="7B9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3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768475" y="4022725"/>
            <a:ext cx="676275" cy="664845"/>
          </a:xfrm>
          <a:prstGeom prst="ellipse">
            <a:avLst/>
          </a:prstGeom>
          <a:solidFill>
            <a:srgbClr val="EFB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4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文本框2"/>
          <p:cNvSpPr/>
          <p:nvPr/>
        </p:nvSpPr>
        <p:spPr>
          <a:xfrm>
            <a:off x="2444750" y="1996440"/>
            <a:ext cx="8660765" cy="10147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表达“喜”的情感：语调较高，气息顺畅，发声轻松。例如，老虎高兴地说：“对，对，狐狸说得对！”老虎不刷牙了，“我要天天吃糖，我的牙不怕糖！”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22" name="文本框2"/>
          <p:cNvSpPr/>
          <p:nvPr/>
        </p:nvSpPr>
        <p:spPr>
          <a:xfrm>
            <a:off x="2514600" y="3888740"/>
            <a:ext cx="8333740" cy="10147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表达“急”的情感：气息短促，语速稍快，声音富有弹性。例如，她（鸭妈妈）就向鹅大婶打听：“鹅大婶，您看见我的蛋了吗？您拾过我的蛋吗？”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2648268" y="749935"/>
            <a:ext cx="689546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800" b="1" kern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幼儿文学作品的口语表达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391285" y="2429510"/>
            <a:ext cx="676275" cy="664845"/>
          </a:xfrm>
          <a:prstGeom prst="ellipse">
            <a:avLst/>
          </a:prstGeom>
          <a:solidFill>
            <a:srgbClr val="7B9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5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文本框2"/>
          <p:cNvSpPr/>
          <p:nvPr/>
        </p:nvSpPr>
        <p:spPr>
          <a:xfrm>
            <a:off x="2156460" y="1996440"/>
            <a:ext cx="8949055" cy="31559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表达“悲”的情感：声音沉稳，气息有阻塞感。例如，国王走到宋金面前，问他：“孩子，你怎么捧着一个空花盆呀？”宋金哭起来了，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他说：“我把花籽种在花盆里，用心浇水，可是花籽怎么也不发芽，我，我，我只好捧着空花盆来了。”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2648268" y="749935"/>
            <a:ext cx="689546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800" b="1" kern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幼儿文学作品的口语表达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698625" y="2171700"/>
            <a:ext cx="676275" cy="664845"/>
          </a:xfrm>
          <a:prstGeom prst="ellipse">
            <a:avLst/>
          </a:prstGeom>
          <a:solidFill>
            <a:srgbClr val="EFB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6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2" name="文本框2"/>
          <p:cNvSpPr/>
          <p:nvPr/>
        </p:nvSpPr>
        <p:spPr>
          <a:xfrm>
            <a:off x="2444750" y="1950720"/>
            <a:ext cx="8333740" cy="277812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表达“惧”的情感：声音微颤，可用倒吸气、气息的中断等以表达害怕的程度。例如，在大森林里，谁都知道老虎的牙齿厉害。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小猴伸着舌头说：“唷，比柱子还粗的树，大老虎只要用尖牙一啃就断，真怕人哪！”“大老虎嚼起铁杆来，跟吃面条一样……”小兔说着，害怕得缩起了脑袋。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2648268" y="749935"/>
            <a:ext cx="689546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不同文学形象的发声</a:t>
            </a: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方式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22" name="文本框2"/>
          <p:cNvSpPr/>
          <p:nvPr/>
        </p:nvSpPr>
        <p:spPr>
          <a:xfrm>
            <a:off x="2444750" y="1950720"/>
            <a:ext cx="8333740" cy="32397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（1）狡猾的人物形象，声音高而尖，发声的时候带粘，也就是粘字，带甩腔。例如，嗬，狐狸真的去找大老虎了，他带了一大包礼物，“啊，尊敬的大王，我为你带来了世界上最好吃的东西——糖。”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（2）正直、憨厚的人物形象，气息沉稳，声音浑厚，语调稍低。例如，老黄牛说：“这可不是理由啊，你瞧我，成天耕地拉车，一天到晚忙个不停，可我也不像你这么粗心啊！”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2648268" y="749935"/>
            <a:ext cx="689546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不同文学形象的发声</a:t>
            </a: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方式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22" name="文本框2"/>
          <p:cNvSpPr/>
          <p:nvPr/>
        </p:nvSpPr>
        <p:spPr>
          <a:xfrm>
            <a:off x="2444750" y="1950720"/>
            <a:ext cx="8333740" cy="277812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（3）活泼、天真的人物形象，声音清脆，语速稍快，说话跳字。例如，小毛猴听了，搔了搔腮说：“我知道，我知道，西瓜是吃瓤儿！”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（4）凶狠、恶毒的人物形象，声音咬牙切齿，气息有挤压感。例如，狼不想再争辩了，龇着牙，逼近小羊，大声嚷道：“你这个小坏蛋！说我坏话的不是你就是你爸爸，反正都一样。”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7" name="椭圆 16"/>
          <p:cNvSpPr/>
          <p:nvPr/>
        </p:nvSpPr>
        <p:spPr>
          <a:xfrm>
            <a:off x="1768475" y="1873885"/>
            <a:ext cx="676275" cy="664845"/>
          </a:xfrm>
          <a:prstGeom prst="ellipse">
            <a:avLst/>
          </a:prstGeom>
          <a:solidFill>
            <a:srgbClr val="7B9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1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8" name="文本框2"/>
          <p:cNvSpPr/>
          <p:nvPr/>
        </p:nvSpPr>
        <p:spPr>
          <a:xfrm>
            <a:off x="2444750" y="1701800"/>
            <a:ext cx="8333740" cy="5530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内部技巧：对象感、内在语（潜台词）、情景再现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768475" y="3046095"/>
            <a:ext cx="676275" cy="664845"/>
          </a:xfrm>
          <a:prstGeom prst="ellipse">
            <a:avLst/>
          </a:prstGeom>
          <a:solidFill>
            <a:srgbClr val="EFB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2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文本框2"/>
          <p:cNvSpPr/>
          <p:nvPr/>
        </p:nvSpPr>
        <p:spPr>
          <a:xfrm>
            <a:off x="2444750" y="2827020"/>
            <a:ext cx="8333740" cy="5530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外部技巧：停连、重音、语气（语调）、节奏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768475" y="4180205"/>
            <a:ext cx="676275" cy="664845"/>
          </a:xfrm>
          <a:prstGeom prst="ellipse">
            <a:avLst/>
          </a:prstGeom>
          <a:solidFill>
            <a:srgbClr val="C86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3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2" name="文本框2"/>
          <p:cNvSpPr/>
          <p:nvPr/>
        </p:nvSpPr>
        <p:spPr>
          <a:xfrm>
            <a:off x="2444750" y="3961130"/>
            <a:ext cx="8333740" cy="139255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黑体" charset="-122"/>
                <a:sym typeface="+mn-lt"/>
              </a:rPr>
              <a:t>创作过程：理解稿件——具体感受——形之于声——及于受众、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黑体" charset="-122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charset="-122"/>
                <a:ea typeface="黑体" charset="-122"/>
                <a:cs typeface="黑体" charset="-122"/>
                <a:sym typeface="+mn-lt"/>
              </a:rPr>
              <a:t>语言文字——有声语言（做到准确、鲜明、生动）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charset="-122"/>
              <a:ea typeface="黑体" charset="-122"/>
              <a:cs typeface="黑体" charset="-122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76445" y="742950"/>
            <a:ext cx="304101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有声语言再创作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>
            <a:off x="6405880" y="2998470"/>
            <a:ext cx="5786120" cy="3859530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833755" y="1215390"/>
            <a:ext cx="9965055" cy="484378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主要角色：鼠弟的妈妈、鼠弟、小猴聪聪、山羊老师，旁白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　　主要场景：大森林里的路上大树(小猴在上边吃香蕉)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　　第一部分：场景音乐是悠闲温暖感觉的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旁白：今天天气很好，阳光暖暖地照着鼠弟的家，鼠弟的的妈妈拿着一支香蕉走到鼠弟面前说：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鼠妈妈：“鼠弟，你帮妈妈把这几个香蕉给聪聪拿去吧，他爱吃香蕉，就送给他吧!”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鼠弟说：“好的，聪聪一定很开心!”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旁白：鼠弟抱着香蕉就出发了，在去小猴家的路上，碰到了小猴。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小猴：“鼠弟，早呀!”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鼠弟：“早上好，聪聪，我正好要去找你，我妈妈让我把香蕉送给你”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旁白：小猴又激动有感动地说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小猴：“太好了，我已经好几天没吃到香蕉了”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199458" y="233390"/>
            <a:ext cx="5233035" cy="1234782"/>
            <a:chOff x="3383175" y="-63756"/>
            <a:chExt cx="5233035" cy="1234782"/>
          </a:xfrm>
        </p:grpSpPr>
        <p:sp>
          <p:nvSpPr>
            <p:cNvPr id="5" name="文本框 4"/>
            <p:cNvSpPr txBox="1"/>
            <p:nvPr/>
          </p:nvSpPr>
          <p:spPr>
            <a:xfrm>
              <a:off x="3383175" y="-63756"/>
              <a:ext cx="523303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情景剧——不能乱丢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垃圾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833755" y="1215390"/>
            <a:ext cx="9965055" cy="44399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旁白：鼠弟把香蕉递给了小猴，小猴拿着香蕉就拨开了一个，很享受地咬了一大口说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小猴：“嗯，真好吃，鼠弟，替我谢谢阿姨，她对我真好!你到我家玩吧!”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鼠弟说：“好呀”，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3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旁白：于是两个人就往小猴家走，没走几步，小猴的手里的第一支香蕉就吃完了，香蕉皮“嗖”地一下从他们身后飞出来，落到了路的中间。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旁白：山羊老师出现在前面，看见一只香蕉皮。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4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山羊老师说：“小朋友们，小猴子吃掉香蕉把香蕉皮扔到了哪里呢?他的做法对不对?应该扔到哪里?”香蕉皮墅皮，是垃圾，应该扔到垃圾箱的，垃圾不能随手乱丢，生活中的垃圾要放到垃圾箱里，当你没有碰到垃圾桶时要拿在手里，不能乱扔。捡起垃圾的时候尽量用纸与手隔开去捡才卫生，小朋友们，以后不要乱丢垃圾哦。</a:t>
            </a: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199458" y="245455"/>
            <a:ext cx="5233035" cy="1234782"/>
            <a:chOff x="3383175" y="-63756"/>
            <a:chExt cx="5233035" cy="1234782"/>
          </a:xfrm>
        </p:grpSpPr>
        <p:sp>
          <p:nvSpPr>
            <p:cNvPr id="5" name="文本框 4"/>
            <p:cNvSpPr txBox="1"/>
            <p:nvPr/>
          </p:nvSpPr>
          <p:spPr>
            <a:xfrm>
              <a:off x="3383175" y="-63756"/>
              <a:ext cx="523303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情景剧——不能乱丢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垃圾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833755" y="1215390"/>
            <a:ext cx="9965055" cy="1460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888123" y="233390"/>
            <a:ext cx="4192584" cy="1234782"/>
            <a:chOff x="4071840" y="-63756"/>
            <a:chExt cx="4192584" cy="1234782"/>
          </a:xfrm>
        </p:grpSpPr>
        <p:sp>
          <p:nvSpPr>
            <p:cNvPr id="5" name="文本框 4"/>
            <p:cNvSpPr txBox="1"/>
            <p:nvPr/>
          </p:nvSpPr>
          <p:spPr>
            <a:xfrm>
              <a:off x="4071840" y="-63756"/>
              <a:ext cx="385572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无实物表演的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要求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833755" y="1361440"/>
            <a:ext cx="10927080" cy="36925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▲选择具有外部特征和较复杂程序的动作，才能完成练习的效果。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（要求学员将动作分解为若干个小动作、若干个程序）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▲注意力高度集中，做到真实、细腻、准确，有信念、符合逻辑顺序。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并通过反复练习，达到动作自如的“下意识状态”。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▲切记：这里指的真实、细腻、准确，符合逻辑顺序，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是有机的、生动的、自然而然的，如生活中的实感，即随意感与毛边感。而不是刻意的、用力的、机械的。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▲切莫为了无实物的存在，而把表演中的“意念性”和“图解性”做到过分的程度，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这对没有表演痕迹的表演是无益而有害的。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▲展开艺术想象，使练习具有细节与生活情趣，并逐步使其具有观赏价值。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833755" y="1215390"/>
            <a:ext cx="9965055" cy="1460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888123" y="233390"/>
            <a:ext cx="4192584" cy="1234782"/>
            <a:chOff x="4071840" y="-63756"/>
            <a:chExt cx="4192584" cy="1234782"/>
          </a:xfrm>
        </p:grpSpPr>
        <p:sp>
          <p:nvSpPr>
            <p:cNvPr id="5" name="文本框 4"/>
            <p:cNvSpPr txBox="1"/>
            <p:nvPr/>
          </p:nvSpPr>
          <p:spPr>
            <a:xfrm>
              <a:off x="4071840" y="-63756"/>
              <a:ext cx="385572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无实物表演的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要求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318895" y="1550670"/>
            <a:ext cx="9555480" cy="28613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活物放鸭子、放牛、放猪、放马、喂鸡、喂猫、喂狗、扑蝴蝶、抓昆虫等无实物练习。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其关键在于：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其一，“活”的感觉，不同动物有不同的活的规律与轨迹，学员要体现出“活生生”的感觉；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其二，表演时的“视像”要真切，鸭子多大？是什么颜色的？蝴蝶是什么蝶种？什么花色？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其三，与活物间“活”的交流与变化。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endParaRPr lang="zh-CN" altLang="en-US">
              <a:latin typeface="黑体" charset="-122"/>
              <a:ea typeface="黑体" charset="-122"/>
              <a:cs typeface="黑体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833755" y="1215390"/>
            <a:ext cx="9965055" cy="1460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2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888123" y="233390"/>
            <a:ext cx="4192584" cy="1234782"/>
            <a:chOff x="4071840" y="-63756"/>
            <a:chExt cx="4192584" cy="1234782"/>
          </a:xfrm>
        </p:grpSpPr>
        <p:sp>
          <p:nvSpPr>
            <p:cNvPr id="5" name="文本框 4"/>
            <p:cNvSpPr txBox="1"/>
            <p:nvPr/>
          </p:nvSpPr>
          <p:spPr>
            <a:xfrm>
              <a:off x="4071840" y="-63756"/>
              <a:ext cx="385572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无实物表演的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要求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318895" y="1550670"/>
            <a:ext cx="9326880" cy="28613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无实物练习一定要在</a:t>
            </a:r>
            <a:r>
              <a:rPr lang="zh-CN" altLang="en-US">
                <a:solidFill>
                  <a:schemeClr val="accent2"/>
                </a:solidFill>
                <a:latin typeface="黑体" charset="-122"/>
                <a:ea typeface="黑体" charset="-122"/>
                <a:cs typeface="黑体" charset="-122"/>
              </a:rPr>
              <a:t>简单的规定情境</a:t>
            </a:r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中，发生一些</a:t>
            </a:r>
            <a:r>
              <a:rPr lang="zh-CN" altLang="en-US">
                <a:solidFill>
                  <a:schemeClr val="accent2"/>
                </a:solidFill>
                <a:latin typeface="黑体" charset="-122"/>
                <a:ea typeface="黑体" charset="-122"/>
                <a:cs typeface="黑体" charset="-122"/>
              </a:rPr>
              <a:t>简单障碍</a:t>
            </a:r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和</a:t>
            </a:r>
            <a:r>
              <a:rPr lang="zh-CN" altLang="en-US">
                <a:solidFill>
                  <a:schemeClr val="accent2"/>
                </a:solidFill>
                <a:latin typeface="黑体" charset="-122"/>
                <a:ea typeface="黑体" charset="-122"/>
                <a:cs typeface="黑体" charset="-122"/>
              </a:rPr>
              <a:t>事件</a:t>
            </a:r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，通过想象、动作进行，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不能机械地完成形体动作。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▲</a:t>
            </a:r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吃饭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▲补衣服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▲炒菜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endParaRPr lang="zh-CN" altLang="en-US">
              <a:latin typeface="黑体" charset="-122"/>
              <a:ea typeface="黑体" charset="-122"/>
              <a:cs typeface="黑体" charset="-122"/>
            </a:endParaRPr>
          </a:p>
          <a:p>
            <a:pPr algn="l"/>
            <a:r>
              <a:rPr lang="zh-CN" altLang="en-US">
                <a:latin typeface="黑体" charset="-122"/>
                <a:ea typeface="黑体" charset="-122"/>
                <a:cs typeface="黑体" charset="-122"/>
              </a:rPr>
              <a:t>▲玩手机</a:t>
            </a:r>
            <a:endParaRPr lang="zh-CN" altLang="en-US">
              <a:latin typeface="黑体" charset="-122"/>
              <a:ea typeface="黑体" charset="-122"/>
              <a:cs typeface="黑体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652905" y="1648460"/>
            <a:ext cx="9029700" cy="19621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9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以小组为单位，完成情景剧编排，可制作道具，增加背景音乐，自己设定情景与人物状态。</a:t>
            </a:r>
            <a:endParaRPr kumimoji="0" lang="zh-CN" altLang="en-US" sz="32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233390"/>
            <a:ext cx="3968144" cy="1234782"/>
            <a:chOff x="4296280" y="-63756"/>
            <a:chExt cx="3968144" cy="1234782"/>
          </a:xfrm>
        </p:grpSpPr>
        <p:sp>
          <p:nvSpPr>
            <p:cNvPr id="5" name="文本框 4"/>
            <p:cNvSpPr txBox="1"/>
            <p:nvPr/>
          </p:nvSpPr>
          <p:spPr>
            <a:xfrm>
              <a:off x="4990050" y="-63756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课堂练习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465580" y="1215390"/>
            <a:ext cx="9029700" cy="465328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4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1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、角色的</a:t>
            </a:r>
            <a:r>
              <a:rPr lang="zh-CN" altLang="en-US" sz="32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语言、动作、神态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是否表达到位</a:t>
            </a:r>
            <a:endParaRPr kumimoji="0" lang="zh-CN" altLang="en-US" sz="32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4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2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、故事情节是否生动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形象</a:t>
            </a:r>
            <a:endParaRPr kumimoji="0" lang="zh-CN" altLang="en-US" sz="32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4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3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、是否符合表演的五大基本原则（童心、立体的角色、舞台表演的特点、多种形式配合、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合作）</a:t>
            </a:r>
            <a:endParaRPr kumimoji="0" lang="zh-CN" altLang="en-US" sz="32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4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4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、打分：</a:t>
            </a:r>
            <a:r>
              <a:rPr kumimoji="0" lang="en-US" altLang="zh-CN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10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分为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满分。</a:t>
            </a:r>
            <a:endParaRPr kumimoji="0" lang="zh-CN" altLang="en-US" sz="32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69940"/>
            <a:ext cx="3968144" cy="898232"/>
            <a:chOff x="4296280" y="272794"/>
            <a:chExt cx="3968144" cy="898232"/>
          </a:xfrm>
        </p:grpSpPr>
        <p:sp>
          <p:nvSpPr>
            <p:cNvPr id="5" name="文本框 4"/>
            <p:cNvSpPr txBox="1"/>
            <p:nvPr/>
          </p:nvSpPr>
          <p:spPr>
            <a:xfrm>
              <a:off x="4955131" y="272794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评价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要求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6" name="文本框 25"/>
          <p:cNvSpPr txBox="1"/>
          <p:nvPr/>
        </p:nvSpPr>
        <p:spPr>
          <a:xfrm>
            <a:off x="1297940" y="2604770"/>
            <a:ext cx="1027874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cs"/>
              </a:rPr>
              <a:t>幼儿情景剧</a:t>
            </a:r>
            <a:r>
              <a: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cs"/>
              </a:rPr>
              <a:t>小组展示</a:t>
            </a:r>
            <a:endParaRPr kumimoji="0" lang="zh-CN" altLang="en-US" sz="66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6" name="文本框 25"/>
          <p:cNvSpPr txBox="1"/>
          <p:nvPr/>
        </p:nvSpPr>
        <p:spPr>
          <a:xfrm>
            <a:off x="1297940" y="2604770"/>
            <a:ext cx="10278745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7389A3"/>
                </a:solidFill>
              </a14:hiddenFill>
            </a:ext>
          </a:extLst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cs"/>
              </a:rPr>
              <a:t>幼儿教师职业口语训练</a:t>
            </a:r>
            <a:endParaRPr kumimoji="0" lang="zh-CN" altLang="en-US" sz="6600" b="1" i="0" u="none" strike="noStrike" kern="800" cap="none" spc="80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4832985" y="1099820"/>
            <a:ext cx="2526665" cy="14452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0" i="0" u="none" strike="noStrike" kern="1200" cap="none" spc="0" normalizeH="0" baseline="0" noProof="0" dirty="0">
                <a:ln w="0"/>
                <a:solidFill>
                  <a:srgbClr val="29589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MV Boli" panose="02000500030200090000" pitchFamily="2" charset="0"/>
              </a:rPr>
              <a:t>目录</a:t>
            </a:r>
            <a:endParaRPr kumimoji="0" lang="zh-CN" altLang="en-US" sz="8800" b="0" i="0" u="none" strike="noStrike" kern="1200" cap="none" spc="0" normalizeH="0" baseline="0" noProof="0" dirty="0">
              <a:ln w="0"/>
              <a:solidFill>
                <a:srgbClr val="295892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MV Boli" panose="02000500030200090000" pitchFamily="2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30062" y="2259721"/>
            <a:ext cx="1732915" cy="4603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 w="0"/>
                <a:solidFill>
                  <a:srgbClr val="29589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MV Boli" panose="02000500030200090000" pitchFamily="2" charset="0"/>
              </a:rPr>
              <a:t>CONTENTS</a:t>
            </a:r>
            <a:endParaRPr kumimoji="0" lang="en-US" altLang="zh-CN" sz="2400" b="0" i="0" u="none" strike="noStrike" kern="1200" cap="none" spc="0" normalizeH="0" baseline="0" noProof="0" dirty="0">
              <a:ln w="0"/>
              <a:solidFill>
                <a:srgbClr val="295892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MV Boli" panose="02000500030200090000" pitchFamily="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18765" y="2921000"/>
            <a:ext cx="25266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  <a:sym typeface="Arial" panose="020B0604020202090204" pitchFamily="34" charset="0"/>
              </a:rPr>
              <a:t>教学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  <a:sym typeface="Arial" panose="020B0604020202090204" pitchFamily="34" charset="0"/>
              </a:rPr>
              <a:t>导入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微软雅黑" panose="020B0503020204020204" charset="-122"/>
              <a:sym typeface="Arial" panose="020B060402020209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818765" y="4131945"/>
            <a:ext cx="2527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  <a:sym typeface="Arial" panose="020B0604020202090204" pitchFamily="34" charset="0"/>
              </a:rPr>
              <a:t>教学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  <a:sym typeface="Arial" panose="020B0604020202090204" pitchFamily="34" charset="0"/>
              </a:rPr>
              <a:t>结束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微软雅黑" panose="020B0503020204020204" charset="-122"/>
              <a:sym typeface="Arial" panose="020B0604020202090204" pitchFamily="34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305040" y="2921000"/>
            <a:ext cx="31908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  <a:sym typeface="Arial" panose="020B0604020202090204" pitchFamily="34" charset="0"/>
              </a:rPr>
              <a:t>教学中间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  <a:sym typeface="Arial" panose="020B0604020202090204" pitchFamily="34" charset="0"/>
              </a:rPr>
              <a:t>环节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微软雅黑" panose="020B0503020204020204" charset="-122"/>
              <a:sym typeface="Arial" panose="020B0604020202090204" pitchFamily="34" charset="0"/>
            </a:endParaRPr>
          </a:p>
        </p:txBody>
      </p:sp>
      <p:sp>
        <p:nvSpPr>
          <p:cNvPr id="11" name="文本框3"/>
          <p:cNvSpPr txBox="1"/>
          <p:nvPr/>
        </p:nvSpPr>
        <p:spPr>
          <a:xfrm>
            <a:off x="1912507" y="2741295"/>
            <a:ext cx="1066673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</a:rPr>
              <a:t>01</a:t>
            </a:r>
            <a:endParaRPr kumimoji="0" lang="en-US" altLang="zh-CN" sz="6000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微软雅黑" panose="020B0503020204020204" charset="-122"/>
            </a:endParaRPr>
          </a:p>
        </p:txBody>
      </p:sp>
      <p:sp>
        <p:nvSpPr>
          <p:cNvPr id="12" name="文本框3"/>
          <p:cNvSpPr txBox="1"/>
          <p:nvPr/>
        </p:nvSpPr>
        <p:spPr>
          <a:xfrm>
            <a:off x="1912507" y="3987165"/>
            <a:ext cx="1066673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</a:rPr>
              <a:t>03</a:t>
            </a:r>
            <a:endParaRPr kumimoji="0" lang="en-US" altLang="zh-CN" sz="6000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微软雅黑" panose="020B0503020204020204" charset="-122"/>
            </a:endParaRPr>
          </a:p>
        </p:txBody>
      </p:sp>
      <p:sp>
        <p:nvSpPr>
          <p:cNvPr id="14" name="文本框3"/>
          <p:cNvSpPr txBox="1"/>
          <p:nvPr/>
        </p:nvSpPr>
        <p:spPr>
          <a:xfrm>
            <a:off x="6359412" y="2741295"/>
            <a:ext cx="1066673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</a:rPr>
              <a:t>02</a:t>
            </a:r>
            <a:endParaRPr kumimoji="0" lang="en-US" altLang="zh-CN" sz="6000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4" name="组合 23"/>
          <p:cNvGrpSpPr/>
          <p:nvPr/>
        </p:nvGrpSpPr>
        <p:grpSpPr>
          <a:xfrm rot="0">
            <a:off x="3931285" y="1442720"/>
            <a:ext cx="5157470" cy="4019550"/>
            <a:chOff x="3443384" y="1983294"/>
            <a:chExt cx="5157470" cy="4019550"/>
          </a:xfrm>
        </p:grpSpPr>
        <p:sp>
          <p:nvSpPr>
            <p:cNvPr id="25" name="矩形 24"/>
            <p:cNvSpPr/>
            <p:nvPr/>
          </p:nvSpPr>
          <p:spPr>
            <a:xfrm>
              <a:off x="4722215" y="1983294"/>
              <a:ext cx="2160270" cy="221488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8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01</a:t>
              </a:r>
              <a:endParaRPr kumimoji="0" lang="en-US" altLang="zh-CN" sz="13800" b="1" i="0" u="none" strike="noStrike" kern="1200" cap="none" spc="0" normalizeH="0" baseline="0" noProof="0" dirty="0">
                <a:ln w="0"/>
                <a:solidFill>
                  <a:srgbClr val="29589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443384" y="3880039"/>
              <a:ext cx="5157470" cy="212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7389A3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导入语</a:t>
              </a:r>
              <a:r>
                <a: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类型</a:t>
              </a:r>
              <a:endPara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984750" y="742950"/>
            <a:ext cx="222440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导入语类型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904240" y="4174490"/>
            <a:ext cx="10074910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: 形状 12"/>
          <p:cNvSpPr/>
          <p:nvPr/>
        </p:nvSpPr>
        <p:spPr>
          <a:xfrm rot="10312998">
            <a:off x="2911295" y="4620338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4" name="任意多边形: 形状 13"/>
          <p:cNvSpPr/>
          <p:nvPr/>
        </p:nvSpPr>
        <p:spPr>
          <a:xfrm rot="10800000">
            <a:off x="2715385" y="456105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295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242678" y="4051781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6" name="任意多边形: 形状 15"/>
          <p:cNvSpPr/>
          <p:nvPr/>
        </p:nvSpPr>
        <p:spPr>
          <a:xfrm rot="352998">
            <a:off x="4514202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7" name="任意多边形: 形状 16"/>
          <p:cNvSpPr/>
          <p:nvPr/>
        </p:nvSpPr>
        <p:spPr>
          <a:xfrm>
            <a:off x="4346232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7C9E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887495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9" name="任意多边形: 形状 18"/>
          <p:cNvSpPr/>
          <p:nvPr/>
        </p:nvSpPr>
        <p:spPr>
          <a:xfrm rot="10800000">
            <a:off x="6602884" y="462986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任意多边形: 形状 19"/>
          <p:cNvSpPr/>
          <p:nvPr/>
        </p:nvSpPr>
        <p:spPr>
          <a:xfrm rot="10620000">
            <a:off x="6434914" y="457121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FFD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976177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2" name="任意多边形: 形状 21"/>
          <p:cNvSpPr/>
          <p:nvPr/>
        </p:nvSpPr>
        <p:spPr>
          <a:xfrm rot="352998">
            <a:off x="8111176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3" name="任意多边形: 形状 22"/>
          <p:cNvSpPr/>
          <p:nvPr/>
        </p:nvSpPr>
        <p:spPr>
          <a:xfrm>
            <a:off x="7943206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AED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8484469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3" name="文本框1"/>
          <p:cNvSpPr txBox="1"/>
          <p:nvPr/>
        </p:nvSpPr>
        <p:spPr>
          <a:xfrm>
            <a:off x="2792730" y="5300345"/>
            <a:ext cx="12071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谈话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导入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4" name="文本框1"/>
          <p:cNvSpPr txBox="1"/>
          <p:nvPr/>
        </p:nvSpPr>
        <p:spPr>
          <a:xfrm>
            <a:off x="4241800" y="2323465"/>
            <a:ext cx="17424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情景导入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5" name="文本框1"/>
          <p:cNvSpPr txBox="1"/>
          <p:nvPr/>
        </p:nvSpPr>
        <p:spPr>
          <a:xfrm rot="21300000">
            <a:off x="6426200" y="5348605"/>
            <a:ext cx="115570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游戏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导入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6" name="文本框1"/>
          <p:cNvSpPr txBox="1"/>
          <p:nvPr/>
        </p:nvSpPr>
        <p:spPr>
          <a:xfrm>
            <a:off x="7839075" y="2323465"/>
            <a:ext cx="16567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sym typeface="+mn-ea"/>
              </a:rPr>
              <a:t>教具导入</a:t>
            </a:r>
            <a:endParaRPr lang="zh-CN" altLang="en-US" sz="2800" b="1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sym typeface="+mn-ea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512303" y="4016221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6" name="任意多边形: 形状 12"/>
          <p:cNvSpPr/>
          <p:nvPr/>
        </p:nvSpPr>
        <p:spPr>
          <a:xfrm rot="352998">
            <a:off x="1213305" y="203652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7" name="任意多边形: 形状 13"/>
          <p:cNvSpPr/>
          <p:nvPr/>
        </p:nvSpPr>
        <p:spPr>
          <a:xfrm>
            <a:off x="1035810" y="197787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8" name="文本框1"/>
          <p:cNvSpPr txBox="1"/>
          <p:nvPr/>
        </p:nvSpPr>
        <p:spPr>
          <a:xfrm>
            <a:off x="922020" y="234251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故事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导入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0076414" y="4034001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0" name="任意多边形: 形状 21"/>
          <p:cNvSpPr/>
          <p:nvPr/>
        </p:nvSpPr>
        <p:spPr>
          <a:xfrm rot="10800000">
            <a:off x="9776781" y="467685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1" name="任意多边形: 形状 22"/>
          <p:cNvSpPr/>
          <p:nvPr/>
        </p:nvSpPr>
        <p:spPr>
          <a:xfrm rot="10440000">
            <a:off x="9619606" y="455851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7" name="文本框1"/>
          <p:cNvSpPr txBox="1"/>
          <p:nvPr/>
        </p:nvSpPr>
        <p:spPr>
          <a:xfrm>
            <a:off x="9728200" y="5300345"/>
            <a:ext cx="12071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sym typeface="+mn-ea"/>
              </a:rPr>
              <a:t>知识</a:t>
            </a:r>
            <a:r>
              <a:rPr lang="zh-CN" altLang="en-US" sz="28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sym typeface="+mn-ea"/>
              </a:rPr>
              <a:t>导入</a:t>
            </a:r>
            <a:endParaRPr lang="zh-CN" altLang="en-US" sz="2800" b="1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28395" y="1468755"/>
            <a:ext cx="9982200" cy="1755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（一）故事导入定义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故事导入就是教师把要讲的课的有关问题编成一个故事，用故事来吸引同学们的注意力 ，以激发学生学习积极性为目的方法。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02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故事导入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8274050" y="3453130"/>
            <a:ext cx="3917950" cy="340487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>
            <a:off x="6405880" y="2998470"/>
            <a:ext cx="5786120" cy="3859530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45540" y="1468755"/>
            <a:ext cx="9965055" cy="43465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以故事的形式导入新课，能吸引幼儿的注意力，调动幼儿的学习积极性。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如音乐活动中的《粗心的小画家》的导入语：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今天，老师给小朋友讲一个故事，有一个小朋友叫丁丁。他很喜欢画画，他画螃蟹四条腿，他画鸭子尖嘴巴，画只兔子圆耳朵，画匹大马没尾巴，你们说他是一个什么样的画家呢？</a:t>
            </a:r>
            <a:endParaRPr kumimoji="0" lang="zh-CN" altLang="en-US" sz="24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今后我们无论做什么事情都要细心，仔细观察，千万不能马马虎虎。今天，我们来学习歌曲《粗心的小画家》。</a:t>
            </a:r>
            <a:endParaRPr kumimoji="0" lang="zh-CN" altLang="en-US" sz="24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02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故事导入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47000"/>
          </a:blip>
          <a:stretch>
            <a:fillRect/>
          </a:stretch>
        </p:blipFill>
        <p:spPr>
          <a:xfrm>
            <a:off x="-456565" y="3006090"/>
            <a:ext cx="6214110" cy="4142740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45540" y="1468755"/>
            <a:ext cx="9965055" cy="397700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通过猜谜语能够概括事物的主要特征，帮助幼儿理解新课内容，启发幼儿的学习兴趣。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如常识课《认识青蛙》教学导入语：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今天，老师要请你们猜一样东西，“大眼睛，宽嘴巴，白肚皮，绿衣裳，地上跳，水里划，唱起歌来呱呱叫，专吃害虫保庄稼。”</a:t>
            </a:r>
            <a:endParaRPr kumimoji="0" lang="zh-CN" altLang="en-US" sz="24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请小朋友动脑筋想一想，这是什么东西？对了！今天我们就要一起来认识青蛙！</a:t>
            </a:r>
            <a:endParaRPr kumimoji="0" lang="zh-CN" altLang="en-US" sz="24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39224" y="631535"/>
            <a:ext cx="4314825" cy="836637"/>
            <a:chOff x="4122941" y="334389"/>
            <a:chExt cx="4314825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4122941" y="334389"/>
              <a:ext cx="431482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故事导入——谜语式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28395" y="1468755"/>
            <a:ext cx="9982200" cy="1755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（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二）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谈话导入定义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谈话导入就是教师运用谈话的形式，把同学们当朋友似的你一言我一语交流，从而引入要讲的课。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06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谈话导入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8274050" y="3453130"/>
            <a:ext cx="3917950" cy="340487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68000"/>
          </a:blip>
          <a:stretch>
            <a:fillRect/>
          </a:stretch>
        </p:blipFill>
        <p:spPr>
          <a:xfrm>
            <a:off x="7581265" y="2656840"/>
            <a:ext cx="4295140" cy="4295140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45540" y="1468755"/>
            <a:ext cx="9965055" cy="342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师幼在交谈中不知不觉地渗透新课内容，进而又自然而然地引入课题。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如儿歌《伞》的导入语：小朋友，你们喜欢下雨吗？喜欢雨伞吗？为什么？让幼儿自由发言。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教师小结：小朋友都喜欢雨伞，因为雨伞可以为我们挡雨，也非常漂亮，今天，我们就来学习儿歌《伞》。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06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谈话导入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14425" y="1760855"/>
            <a:ext cx="9965055" cy="255841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开门见山直接导入新课内容，用语简短。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如故事表演《狐狸下蛋》教学导入语：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上节课我们已经讲过《狐狸下蛋》的故事，今天老师和小朋友一起来表演这个故事，你们愿意吗？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39231" y="594705"/>
            <a:ext cx="4314825" cy="836637"/>
            <a:chOff x="4122948" y="334389"/>
            <a:chExt cx="4314825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4122948" y="334389"/>
              <a:ext cx="431482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谈话导入——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直入式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8295" y="4058920"/>
            <a:ext cx="2559050" cy="25590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28395" y="1468755"/>
            <a:ext cx="9982200" cy="218694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（三）情境导入的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定义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情景导入就是教师根据不同的教学内容，设置出不同的教学情境，使同学们有一种身临其境的感受，以激发学生学习积极性为目的的方法。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10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情景导入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8274050" y="3453130"/>
            <a:ext cx="3917950" cy="340487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4112260" y="1557020"/>
            <a:ext cx="7620000" cy="5076825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28395" y="1468755"/>
            <a:ext cx="9982200" cy="39154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通过情境、小品、舞蹈、木偶等表演形式导入新课。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如音乐活动课中的《王老先生》的导入形式：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出示戴眼镜的老公公木偶说：你们看，谁来了？我们就叫他王老先生，王老先生很喜欢养动物，你们猜一猜他养了些什么？我们今天就用歌声来表达刚才的内容。这首歌的名字叫《王老先生》。</a:t>
            </a:r>
            <a:endParaRPr kumimoji="0" lang="zh-CN" altLang="en-US" sz="24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这种情境表演将歌词内容体现出来的导入新课的形式，能吸引幼儿的注意力，激发幼儿的学习兴趣，帮助幼儿理解，掌握歌词内容。</a:t>
            </a:r>
            <a:endParaRPr kumimoji="0" lang="zh-CN" altLang="en-US" sz="24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39235" y="594705"/>
            <a:ext cx="4314825" cy="836637"/>
            <a:chOff x="4122952" y="334389"/>
            <a:chExt cx="4314825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4122952" y="334389"/>
              <a:ext cx="431482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情景导入——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表演式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28395" y="1468755"/>
            <a:ext cx="9982200" cy="1755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（四）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教具导入的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定义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教具导入就是教师开始教学时，通过运用与教学有关的教具，以达到调动学生学习积极性为目的的方法。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13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教具导入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8274050" y="3453130"/>
            <a:ext cx="3917950" cy="340487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37000"/>
          </a:blip>
          <a:stretch>
            <a:fillRect/>
          </a:stretch>
        </p:blipFill>
        <p:spPr>
          <a:xfrm>
            <a:off x="4572000" y="1919605"/>
            <a:ext cx="7620000" cy="5076825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28395" y="1468755"/>
            <a:ext cx="9982200" cy="342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借助实物，玩具，图片等道具演示的形式导入新课，直观形象，幼儿既感兴趣，又容易理解。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如音乐活动中的歌曲《丢手绢》导入时可以说：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今天，老师带来一些东西，你们看是什么东西？（出示手绢）老师示范游戏，并总结：今天我们就来学习这首歌曲，叫《丢手绢》。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13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教具导入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45000"/>
          </a:blip>
          <a:stretch>
            <a:fillRect/>
          </a:stretch>
        </p:blipFill>
        <p:spPr>
          <a:xfrm>
            <a:off x="8341995" y="220980"/>
            <a:ext cx="3594735" cy="3594735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28395" y="1468755"/>
            <a:ext cx="9982200" cy="440753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通过直观形象的实验操作形式导入新课内容，变抽象为具体，变深奥为浅显，既发展幼儿的观察力，又对幼儿理解，掌握新授内容起到事半功倍的作用。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如常识课《认识水》就可以实验操作形式导入新课：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教师提起水壶，往玻璃杯里倒水，然后提问：你们看老师把什么倒在杯里？（水）水有颜色吗？（估计有的幼儿会说水是白色的，有的幼儿会说没有颜色）</a:t>
            </a:r>
            <a:endParaRPr kumimoji="0" lang="zh-CN" altLang="en-US" sz="24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到底谁讲的对呢？我们来做个小实验，你们看完了就知道了。</a:t>
            </a:r>
            <a:endParaRPr kumimoji="0" lang="zh-CN" altLang="en-US" sz="24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39240" y="594705"/>
            <a:ext cx="4314825" cy="836637"/>
            <a:chOff x="4122957" y="334389"/>
            <a:chExt cx="4314825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4122957" y="334389"/>
              <a:ext cx="431482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教具导入——实验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式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3155" y="4738370"/>
            <a:ext cx="1757045" cy="1757045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28395" y="1468755"/>
            <a:ext cx="9982200" cy="42233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让幼儿带着任务去观察，幼儿会留心注意事物。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如科学领域中的《认识小蝌蚪》，导入时可以这说：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小朋友，老师在桌上准备了一个盆，盆里装了许多小蝌蚪，他们长什么样子呢？老师要请小朋友去看看，看的时候要认真、仔细、还要记住。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通过观察的形式导入新课，能使幼儿对所学知识理解快，掌握牢。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39244" y="594705"/>
            <a:ext cx="4314825" cy="836637"/>
            <a:chOff x="4122961" y="334389"/>
            <a:chExt cx="4314825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4122961" y="334389"/>
              <a:ext cx="431482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教具导入——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观察式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28395" y="1468755"/>
            <a:ext cx="9982200" cy="1755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（五）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游戏导入的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定义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游戏导入教师通过游戏活动调动学生学习积极性来导入新的课程。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16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游戏导入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8274050" y="3453130"/>
            <a:ext cx="3917950" cy="340487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>
            <a:off x="8985250" y="3943350"/>
            <a:ext cx="2727325" cy="2727325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28395" y="1468755"/>
            <a:ext cx="9982200" cy="465391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以游戏的形式导入新课，能调动幼儿的积极性，活跃课堂的气氛。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如科学领域中的《小手的秘密》，导入新课可这样安排：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教师领导幼儿做游戏“请你照我这样做”，最后让幼儿把双手放在身体的背后，启发诱导：咦！你们把什么藏在背后去啦？哦！原来你们把手藏在身体后面去了。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伸出来看看，每个人都有几只手？两只手还可以怎么说？（一双手）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16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游戏导入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28395" y="1468755"/>
            <a:ext cx="9982200" cy="38512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（六）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知识导入的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定义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教师在教授新课前，通过提问，做练习等复习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旧知识的教学活动，以达到为学生学习新知识提供支撑点为目的方法。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知识导入，由于学生原有的认知结构中的经验不能解决眼前的问题，针对学生的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好奇心，利用新知识与原有知识的矛盾，使学生产生困惑，引起学生的主意与需求，形成内部动力，为探求新知识创设最佳心理状态。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19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知识导入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58000"/>
          </a:blip>
          <a:stretch>
            <a:fillRect/>
          </a:stretch>
        </p:blipFill>
        <p:spPr>
          <a:xfrm>
            <a:off x="7106285" y="3075305"/>
            <a:ext cx="6227445" cy="4227195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28395" y="1468755"/>
            <a:ext cx="9982200" cy="3792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由旧知识导入，温故而知新。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1、利用“接近律”回忆，抓住联系点导入新课：事物之间接近的特征，容易形成接近联想，达到推陈出新的目的。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如科学领域活动课《认识猫头鹰》的教学导语：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以前，我们认识了“树医生”——啄木鸟，这节课我们一起来认识“农作物医生”——猫头鹰，突出联系点——益鸟。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19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知识导入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8802370" y="3509645"/>
            <a:ext cx="3559175" cy="3348355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28395" y="1468755"/>
            <a:ext cx="9982200" cy="42233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利用“相近律”回忆，抓住联系点导入新课：事物之间相似的特征，容易形成相似的联想，达到回忆新知识的目的。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如语言活动中的《金鸡冠的公鸡》教学导语：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以前，老师给小朋友讲过《骄傲的公鸡》的故事，这个故事主要讲公鸡骄傲失败的事。今天，老师要给小朋友讲个公鸡贪吃，爱听恭维它的话，后来受骗上当的故事。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这种以公鸡的缺点为联系点的导入，能激发幼儿的求知欲。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19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知识导入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8274050" y="3453130"/>
            <a:ext cx="3917950" cy="3404870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28395" y="1468755"/>
            <a:ext cx="9982200" cy="26174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（六）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知识导入的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定义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知识导入，由于学生原有的认知结构中的经验不能解决眼前的问题，针对学生的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好奇心，利用新知识与原有知识的矛盾，使学生产生困惑，引起学生的主意与需求，形成内部动力，为探求新知识创设最佳心理状态。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270719" y="334389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知识导入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44000"/>
          </a:blip>
          <a:stretch>
            <a:fillRect/>
          </a:stretch>
        </p:blipFill>
        <p:spPr>
          <a:xfrm>
            <a:off x="9265285" y="3579495"/>
            <a:ext cx="3278505" cy="3278505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28395" y="1468755"/>
            <a:ext cx="9982200" cy="342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采用悬念式导入新课，可撩起幼儿的好奇心，激发幼儿追根问底的热情，培养幼儿主动探索的精神。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如主题活动中的故事《茉莉花请医生》的教学导入语：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今天老师要给小朋友讲个故事，题目叫《茉莉花</a:t>
            </a:r>
            <a:r>
              <a:rPr lang="zh-CN" altLang="en-US" sz="28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请医生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》。茉莉花为什么要请医生？请了几个医生？它们是怎样为茉莉花治病的？请小朋友认真听老师讲完故事就知道了。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939241" y="594705"/>
            <a:ext cx="4314825" cy="836637"/>
            <a:chOff x="4122958" y="334389"/>
            <a:chExt cx="4314825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4122958" y="334389"/>
              <a:ext cx="431482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知识导入——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悬念式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>
            <a:off x="7336155" y="-115570"/>
            <a:ext cx="4669155" cy="4669155"/>
          </a:xfrm>
          <a:prstGeom prst="rect">
            <a:avLst/>
          </a:prstGeom>
        </p:spPr>
      </p:pic>
      <p:sp>
        <p:nvSpPr>
          <p:cNvPr id="3" name="文本框2"/>
          <p:cNvSpPr/>
          <p:nvPr/>
        </p:nvSpPr>
        <p:spPr>
          <a:xfrm>
            <a:off x="1106170" y="1431290"/>
            <a:ext cx="9982200" cy="3792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挂图、提问式</a:t>
            </a:r>
            <a:endParaRPr kumimoji="0" lang="zh-CN" altLang="en-US" sz="2800" b="1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利用挂图，通过富有情趣的问题创设导入新课，培养幼儿的观察力和口语表达能力。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如音乐活动中的《摘星星》的导入语：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图中月儿是什么样的？月儿弯弯好像什么？谁想在这船上坐？坐在这船上想干什么呢？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041177" y="334389"/>
              <a:ext cx="247840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综合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导入式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06170" y="1431290"/>
            <a:ext cx="9982200" cy="336105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录音、幻灯式</a:t>
            </a:r>
            <a:endParaRPr kumimoji="0" lang="zh-CN" altLang="en-US" sz="2800" b="1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采用录音、幻灯等多媒体教学导入新课，可吸引幼儿的好奇心。</a:t>
            </a:r>
            <a:endParaRPr kumimoji="0" lang="zh-CN" altLang="en-US" sz="280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如音乐活动中的《小乌鸦爱妈妈》听完歌曲录音后问：</a:t>
            </a:r>
            <a:endParaRPr kumimoji="0" lang="zh-CN" altLang="en-US" sz="280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小朋友，你们喜欢这首歌吗？歌名叫什么？（小乌鸦爱妈妈）对，今天我们就来学习这首歌。</a:t>
            </a:r>
            <a:endParaRPr kumimoji="0" lang="zh-CN" altLang="en-US" sz="280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041177" y="334389"/>
              <a:ext cx="247840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综合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导入式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>
            <a:off x="8199120" y="2407285"/>
            <a:ext cx="4160520" cy="416052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28395" y="1468755"/>
            <a:ext cx="9982200" cy="478472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师：我们已经学过了几种不同形状的物体，现在你能说出来吗？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生：有长方体、正方体、圆柱体和球。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师：现在请同学们看看讲台上的物体是什么形状的？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生：（回答各种物体的形状）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师：请小朋友摸一摸这些物体的面，有什么感觉？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生：（学生说自己的感觉）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师：小朋友通过摸一摸，发现这些物体有的面是平的，有的面是圆圆的、弯的，也就是曲的。这节课我们一起来认识平面图形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128395" y="594705"/>
            <a:ext cx="9936480" cy="836637"/>
            <a:chOff x="1312112" y="334389"/>
            <a:chExt cx="9936480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1312112" y="334389"/>
              <a:ext cx="993648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读下面教学片断，体会老师所用的导入语类型及作用。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4" name="组合 23"/>
          <p:cNvGrpSpPr/>
          <p:nvPr/>
        </p:nvGrpSpPr>
        <p:grpSpPr>
          <a:xfrm rot="0">
            <a:off x="2071370" y="635635"/>
            <a:ext cx="7614920" cy="4019550"/>
            <a:chOff x="2483899" y="1983294"/>
            <a:chExt cx="7614920" cy="4019550"/>
          </a:xfrm>
        </p:grpSpPr>
        <p:sp>
          <p:nvSpPr>
            <p:cNvPr id="25" name="矩形 24"/>
            <p:cNvSpPr/>
            <p:nvPr/>
          </p:nvSpPr>
          <p:spPr>
            <a:xfrm>
              <a:off x="4832706" y="1983294"/>
              <a:ext cx="1939290" cy="221488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8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02</a:t>
              </a:r>
              <a:endParaRPr kumimoji="0" lang="en-US" altLang="zh-CN" sz="13800" b="1" i="0" u="none" strike="noStrike" kern="1200" cap="none" spc="0" normalizeH="0" baseline="0" noProof="0" dirty="0">
                <a:ln w="0"/>
                <a:solidFill>
                  <a:srgbClr val="29589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483899" y="3880039"/>
              <a:ext cx="7614920" cy="212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7389A3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教学</a:t>
              </a:r>
              <a:r>
                <a: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中间环节</a:t>
              </a:r>
              <a:endPara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——讲授语</a:t>
              </a:r>
              <a:endPara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06170" y="1656715"/>
            <a:ext cx="9982200" cy="4164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讲授语是教师系统连贯地向学生讲解教材、传授知识和技能、培养情感价值和价值观的教学语言形式。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1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、讲授知识解释疑难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2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、启发思维培养能力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3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、传道育人培养习惯。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要深浅适度、要重在点拨、要连贯流畅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500263" y="334389"/>
              <a:ext cx="156019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讲授语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8274050" y="3453130"/>
            <a:ext cx="3917950" cy="340487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372293" y="742950"/>
            <a:ext cx="34493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讲授语类型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与要求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2" name="文本框1"/>
          <p:cNvSpPr txBox="1"/>
          <p:nvPr/>
        </p:nvSpPr>
        <p:spPr>
          <a:xfrm>
            <a:off x="2392931" y="2953705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讲析语</a:t>
            </a:r>
            <a:endParaRPr kumimoji="0" lang="zh-CN" altLang="en-US" sz="2800" b="1" i="0" u="none" strike="noStrike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cs"/>
            </a:endParaRPr>
          </a:p>
        </p:txBody>
      </p:sp>
      <p:sp>
        <p:nvSpPr>
          <p:cNvPr id="6" name="文本框2"/>
          <p:cNvSpPr/>
          <p:nvPr/>
        </p:nvSpPr>
        <p:spPr>
          <a:xfrm>
            <a:off x="1737577" y="3320496"/>
            <a:ext cx="2562868" cy="1014730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讲师讲课时用于口头分析的语言。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sp>
        <p:nvSpPr>
          <p:cNvPr id="7" name="文本框1"/>
          <p:cNvSpPr txBox="1"/>
          <p:nvPr/>
        </p:nvSpPr>
        <p:spPr>
          <a:xfrm>
            <a:off x="5536053" y="2953705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归纳语</a:t>
            </a:r>
            <a:endParaRPr kumimoji="0" lang="zh-CN" altLang="en-US" sz="2800" b="1" i="0" u="none" strike="noStrike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cs"/>
            </a:endParaRPr>
          </a:p>
        </p:txBody>
      </p:sp>
      <p:sp>
        <p:nvSpPr>
          <p:cNvPr id="8" name="文本框2"/>
          <p:cNvSpPr/>
          <p:nvPr/>
        </p:nvSpPr>
        <p:spPr>
          <a:xfrm>
            <a:off x="4847044" y="3321766"/>
            <a:ext cx="2562868" cy="1014730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从整体的、本质的、理论的高度进行归纳。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cs typeface="+mn-cs"/>
              <a:sym typeface="+mn-lt"/>
            </a:endParaRPr>
          </a:p>
        </p:txBody>
      </p:sp>
      <p:sp>
        <p:nvSpPr>
          <p:cNvPr id="9" name="文本框1"/>
          <p:cNvSpPr txBox="1"/>
          <p:nvPr/>
        </p:nvSpPr>
        <p:spPr>
          <a:xfrm>
            <a:off x="8896980" y="2953705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cs"/>
              </a:rPr>
              <a:t>点拨语</a:t>
            </a:r>
            <a:endParaRPr kumimoji="0" lang="zh-CN" altLang="en-US" sz="2800" b="1" i="0" u="none" strike="noStrike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cs"/>
            </a:endParaRPr>
          </a:p>
        </p:txBody>
      </p:sp>
      <p:sp>
        <p:nvSpPr>
          <p:cNvPr id="10" name="文本框2"/>
          <p:cNvSpPr/>
          <p:nvPr/>
        </p:nvSpPr>
        <p:spPr>
          <a:xfrm>
            <a:off x="8240991" y="3320496"/>
            <a:ext cx="2562868" cy="1014730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95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抓住重点或要义，一句两句点名实质。</a:t>
            </a:r>
            <a:endParaRPr kumimoji="0" lang="zh-CN" altLang="en-US" sz="20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cs typeface="+mn-cs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519133" y="2336862"/>
            <a:ext cx="999756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01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022547" y="2330935"/>
            <a:ext cx="999756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03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661976" y="2337497"/>
            <a:ext cx="999756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02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06170" y="1656715"/>
            <a:ext cx="9982200" cy="26174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提问语是教学中活动的核心，教学是一连串的问题贯穿始终，因此，提问语是否得当，会决定教学的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成败。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提问语要求：</a:t>
            </a:r>
            <a:r>
              <a:rPr kumimoji="0" lang="en-US" altLang="zh-CN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1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、要具有启发性（开放性问题为宜）；</a:t>
            </a:r>
            <a:r>
              <a:rPr kumimoji="0" lang="en-US" altLang="zh-CN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2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、要有层次性，由浅入深、循序渐进，构成明确的指向，具有内在逻辑的“问题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链”。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500265" y="334389"/>
              <a:ext cx="156019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提问语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9666605" y="4663440"/>
            <a:ext cx="2525395" cy="219456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06170" y="1656715"/>
            <a:ext cx="9982200" cy="1383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过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渡语，是教学环节中，连接过度作用的话，它可以使幼儿从一个环节的学习过度到另一个环节的学习，恰当运用过度与可以使内容层次分明，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紧密连接。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500267" y="334389"/>
              <a:ext cx="156019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过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渡语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8274050" y="3453130"/>
            <a:ext cx="3917950" cy="340487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4" name="组合 23"/>
          <p:cNvGrpSpPr/>
          <p:nvPr/>
        </p:nvGrpSpPr>
        <p:grpSpPr>
          <a:xfrm rot="0">
            <a:off x="2071370" y="635635"/>
            <a:ext cx="7614920" cy="4019550"/>
            <a:chOff x="2483899" y="1983294"/>
            <a:chExt cx="7614920" cy="4019550"/>
          </a:xfrm>
        </p:grpSpPr>
        <p:sp>
          <p:nvSpPr>
            <p:cNvPr id="25" name="矩形 24"/>
            <p:cNvSpPr/>
            <p:nvPr/>
          </p:nvSpPr>
          <p:spPr>
            <a:xfrm>
              <a:off x="4832707" y="1983294"/>
              <a:ext cx="1939290" cy="221488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8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03</a:t>
              </a:r>
              <a:endParaRPr kumimoji="0" lang="en-US" altLang="zh-CN" sz="13800" b="1" i="0" u="none" strike="noStrike" kern="1200" cap="none" spc="0" normalizeH="0" baseline="0" noProof="0" dirty="0">
                <a:ln w="0"/>
                <a:solidFill>
                  <a:srgbClr val="29589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483899" y="3880039"/>
              <a:ext cx="7614920" cy="212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7389A3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教学</a:t>
              </a:r>
              <a:r>
                <a: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结束</a:t>
              </a:r>
              <a:endPara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——</a:t>
              </a:r>
              <a:r>
                <a:rPr kumimoji="0" lang="zh-CN" altLang="en-US" sz="6600" b="1" i="0" u="none" strike="noStrike" kern="800" cap="none" spc="800" normalizeH="0" baseline="0" noProof="0" dirty="0">
                  <a:ln>
                    <a:noFill/>
                  </a:ln>
                  <a:solidFill>
                    <a:srgbClr val="295892"/>
                  </a:solidFill>
                  <a:effectLst/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+mn-cs"/>
                </a:rPr>
                <a:t>结束语</a:t>
              </a:r>
              <a:endParaRPr kumimoji="0" lang="zh-CN" altLang="en-US" sz="6600" b="1" i="0" u="none" strike="noStrike" kern="800" cap="none" spc="80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106170" y="1656715"/>
            <a:ext cx="9982200" cy="298958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教学结束环节是一个完整的教学活动必不可少的组成部分，他是课堂教学结束时，教师引导幼儿对所学知识与技能的总结、巩固、扩展、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延伸与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迁移。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成功的结束语能够给幼儿留下深刻的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印象。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案例：书本</a:t>
            </a:r>
            <a:r>
              <a:rPr kumimoji="0" lang="en-US" altLang="zh-CN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266</a:t>
            </a:r>
            <a:r>
              <a:rPr kumimoji="0" lang="zh-CN" altLang="en-US" sz="28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页</a:t>
            </a:r>
            <a:endParaRPr kumimoji="0" lang="zh-CN" altLang="en-US" sz="28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94705"/>
            <a:ext cx="3968144" cy="836637"/>
            <a:chOff x="4296280" y="334389"/>
            <a:chExt cx="3968144" cy="836637"/>
          </a:xfrm>
        </p:grpSpPr>
        <p:sp>
          <p:nvSpPr>
            <p:cNvPr id="5" name="文本框 4"/>
            <p:cNvSpPr txBox="1"/>
            <p:nvPr/>
          </p:nvSpPr>
          <p:spPr>
            <a:xfrm>
              <a:off x="5500273" y="334389"/>
              <a:ext cx="1560195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结束</a:t>
              </a: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语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  <p:pic>
        <p:nvPicPr>
          <p:cNvPr id="2" name="图片 1" descr="QQ图片20220421005630"/>
          <p:cNvPicPr>
            <a:picLocks noChangeAspect="1"/>
          </p:cNvPicPr>
          <p:nvPr/>
        </p:nvPicPr>
        <p:blipFill>
          <a:blip r:embed="rId2"/>
          <a:srcRect l="14906" r="5324" b="5788"/>
          <a:stretch>
            <a:fillRect/>
          </a:stretch>
        </p:blipFill>
        <p:spPr>
          <a:xfrm>
            <a:off x="8274050" y="3453130"/>
            <a:ext cx="3917950" cy="340487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580890" y="742950"/>
            <a:ext cx="303212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幼儿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ea"/>
                <a:sym typeface="+mn-lt"/>
              </a:rPr>
              <a:t>园五大领域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ea"/>
              <a:sym typeface="+mn-lt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094740" y="4174490"/>
            <a:ext cx="10078720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: 形状 12"/>
          <p:cNvSpPr/>
          <p:nvPr/>
        </p:nvSpPr>
        <p:spPr>
          <a:xfrm rot="352998">
            <a:off x="1511120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4" name="任意多边形: 形状 13"/>
          <p:cNvSpPr/>
          <p:nvPr/>
        </p:nvSpPr>
        <p:spPr>
          <a:xfrm>
            <a:off x="1343150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295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884413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6" name="任意多边形: 形状 15"/>
          <p:cNvSpPr/>
          <p:nvPr/>
        </p:nvSpPr>
        <p:spPr>
          <a:xfrm rot="352998">
            <a:off x="3599802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7" name="任意多边形: 形状 16"/>
          <p:cNvSpPr/>
          <p:nvPr/>
        </p:nvSpPr>
        <p:spPr>
          <a:xfrm>
            <a:off x="3431832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7C9E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973095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19" name="任意多边形: 形状 18"/>
          <p:cNvSpPr/>
          <p:nvPr/>
        </p:nvSpPr>
        <p:spPr>
          <a:xfrm rot="352998">
            <a:off x="5688484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0" name="任意多边形: 形状 19"/>
          <p:cNvSpPr/>
          <p:nvPr/>
        </p:nvSpPr>
        <p:spPr>
          <a:xfrm>
            <a:off x="5520514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FFD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061777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2" name="任意多边形: 形状 21"/>
          <p:cNvSpPr/>
          <p:nvPr/>
        </p:nvSpPr>
        <p:spPr>
          <a:xfrm rot="352998">
            <a:off x="7777166" y="2017473"/>
            <a:ext cx="1207527" cy="1826410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40404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3" name="任意多边形: 形状 22"/>
          <p:cNvSpPr/>
          <p:nvPr/>
        </p:nvSpPr>
        <p:spPr>
          <a:xfrm>
            <a:off x="7609196" y="1958822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rgbClr val="AED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8150459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" name="文本框1"/>
          <p:cNvSpPr txBox="1"/>
          <p:nvPr/>
        </p:nvSpPr>
        <p:spPr>
          <a:xfrm>
            <a:off x="1181735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健康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7" name="文本框1"/>
          <p:cNvSpPr txBox="1"/>
          <p:nvPr/>
        </p:nvSpPr>
        <p:spPr>
          <a:xfrm>
            <a:off x="3278505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语言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29" name="文本框1"/>
          <p:cNvSpPr txBox="1"/>
          <p:nvPr/>
        </p:nvSpPr>
        <p:spPr>
          <a:xfrm>
            <a:off x="5375910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社会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1" name="文本框1"/>
          <p:cNvSpPr txBox="1"/>
          <p:nvPr/>
        </p:nvSpPr>
        <p:spPr>
          <a:xfrm>
            <a:off x="7473315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科学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3" name="文本框1"/>
          <p:cNvSpPr txBox="1"/>
          <p:nvPr/>
        </p:nvSpPr>
        <p:spPr>
          <a:xfrm>
            <a:off x="1219955" y="2323153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01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4" name="文本框1"/>
          <p:cNvSpPr txBox="1"/>
          <p:nvPr/>
        </p:nvSpPr>
        <p:spPr>
          <a:xfrm>
            <a:off x="3349159" y="2323153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02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5" name="文本框1"/>
          <p:cNvSpPr txBox="1"/>
          <p:nvPr/>
        </p:nvSpPr>
        <p:spPr>
          <a:xfrm>
            <a:off x="5458678" y="2311088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03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6" name="文本框1"/>
          <p:cNvSpPr txBox="1"/>
          <p:nvPr/>
        </p:nvSpPr>
        <p:spPr>
          <a:xfrm>
            <a:off x="7485248" y="2323153"/>
            <a:ext cx="1589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04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4" name="任意多边形: 形状 22"/>
          <p:cNvSpPr/>
          <p:nvPr/>
        </p:nvSpPr>
        <p:spPr>
          <a:xfrm>
            <a:off x="9511656" y="1958187"/>
            <a:ext cx="1361660" cy="1878496"/>
          </a:xfrm>
          <a:custGeom>
            <a:avLst/>
            <a:gdLst>
              <a:gd name="connsiteX0" fmla="*/ 0 w 1361660"/>
              <a:gd name="connsiteY0" fmla="*/ 0 h 1878496"/>
              <a:gd name="connsiteX1" fmla="*/ 1361660 w 1361660"/>
              <a:gd name="connsiteY1" fmla="*/ 0 h 1878496"/>
              <a:gd name="connsiteX2" fmla="*/ 1361660 w 1361660"/>
              <a:gd name="connsiteY2" fmla="*/ 1262269 h 1878496"/>
              <a:gd name="connsiteX3" fmla="*/ 680830 w 1361660"/>
              <a:gd name="connsiteY3" fmla="*/ 1878496 h 1878496"/>
              <a:gd name="connsiteX4" fmla="*/ 0 w 1361660"/>
              <a:gd name="connsiteY4" fmla="*/ 1262269 h 1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1660" h="1878496">
                <a:moveTo>
                  <a:pt x="0" y="0"/>
                </a:moveTo>
                <a:lnTo>
                  <a:pt x="1361660" y="0"/>
                </a:lnTo>
                <a:lnTo>
                  <a:pt x="1361660" y="1262269"/>
                </a:lnTo>
                <a:lnTo>
                  <a:pt x="680830" y="1878496"/>
                </a:lnTo>
                <a:lnTo>
                  <a:pt x="0" y="126226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0052919" y="4034636"/>
            <a:ext cx="279133" cy="279133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7" name="文本框1"/>
          <p:cNvSpPr txBox="1"/>
          <p:nvPr/>
        </p:nvSpPr>
        <p:spPr>
          <a:xfrm>
            <a:off x="9437238" y="2311088"/>
            <a:ext cx="158911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05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8" name="文本框1"/>
          <p:cNvSpPr txBox="1"/>
          <p:nvPr/>
        </p:nvSpPr>
        <p:spPr>
          <a:xfrm>
            <a:off x="9570085" y="44481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艺术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188903" y="74295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ea"/>
                <a:sym typeface="+mn-lt"/>
              </a:rPr>
              <a:t>活动目标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ea"/>
              <a:sym typeface="+mn-lt"/>
            </a:endParaRPr>
          </a:p>
        </p:txBody>
      </p:sp>
      <p:sp>
        <p:nvSpPr>
          <p:cNvPr id="2" name="文本框1"/>
          <p:cNvSpPr txBox="1"/>
          <p:nvPr/>
        </p:nvSpPr>
        <p:spPr>
          <a:xfrm>
            <a:off x="2392931" y="2953705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cs"/>
              </a:rPr>
              <a:t>认知目标</a:t>
            </a:r>
            <a:endParaRPr kumimoji="0" lang="zh-CN" altLang="en-US" sz="2800" b="1" i="0" u="none" strike="noStrike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cs"/>
            </a:endParaRPr>
          </a:p>
        </p:txBody>
      </p:sp>
      <p:sp>
        <p:nvSpPr>
          <p:cNvPr id="7" name="文本框1"/>
          <p:cNvSpPr txBox="1"/>
          <p:nvPr/>
        </p:nvSpPr>
        <p:spPr>
          <a:xfrm>
            <a:off x="5536053" y="2953705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cs"/>
              </a:rPr>
              <a:t>技能目标</a:t>
            </a:r>
            <a:endParaRPr kumimoji="0" lang="zh-CN" altLang="en-US" sz="2800" b="1" i="0" u="none" strike="noStrike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cs"/>
            </a:endParaRPr>
          </a:p>
        </p:txBody>
      </p:sp>
      <p:sp>
        <p:nvSpPr>
          <p:cNvPr id="9" name="文本框1"/>
          <p:cNvSpPr txBox="1"/>
          <p:nvPr/>
        </p:nvSpPr>
        <p:spPr>
          <a:xfrm>
            <a:off x="8896980" y="2953705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黑体" charset="-122"/>
                <a:ea typeface="黑体" charset="-122"/>
                <a:cs typeface="+mn-cs"/>
              </a:rPr>
              <a:t>情感目标</a:t>
            </a:r>
            <a:endParaRPr kumimoji="0" lang="zh-CN" altLang="en-US" sz="2800" b="1" i="0" u="none" strike="noStrike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黑体" charset="-122"/>
              <a:ea typeface="黑体" charset="-122"/>
              <a:cs typeface="+mn-cs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519133" y="2336862"/>
            <a:ext cx="999756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01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022547" y="2330935"/>
            <a:ext cx="999756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03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661976" y="2337497"/>
            <a:ext cx="999756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95892"/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rPr>
              <a:t>02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295892"/>
              </a:solidFill>
              <a:effectLst/>
              <a:uLnTx/>
              <a:uFillTx/>
              <a:latin typeface="汉仪字研欢乐宋简" panose="00020600040101010101" charset="-122"/>
              <a:ea typeface="汉仪字研欢乐宋简" panose="00020600040101010101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95" y="742950"/>
            <a:ext cx="7399655" cy="56045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8300" y="549910"/>
            <a:ext cx="6378575" cy="6308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8480" y="680085"/>
            <a:ext cx="8575040" cy="54984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2"/>
          <p:cNvSpPr/>
          <p:nvPr/>
        </p:nvSpPr>
        <p:spPr>
          <a:xfrm>
            <a:off x="1652905" y="1648460"/>
            <a:ext cx="9029700" cy="42049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marL="0" marR="0" lvl="0" indent="0" algn="l" defTabSz="914400" rtl="0" fontAlgn="auto">
              <a:lnSpc>
                <a:spcPct val="19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以小组为教研团队，设计五大领域其中之一的课程，有完整的教学活动方案设计，注意导入语、过渡语、提问语与结束语的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设置。</a:t>
            </a:r>
            <a:endParaRPr kumimoji="0" lang="zh-CN" altLang="en-US" sz="32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  <a:p>
            <a:pPr marL="0" marR="0" lvl="0" indent="0" algn="l" defTabSz="914400" rtl="0" fontAlgn="auto">
              <a:lnSpc>
                <a:spcPct val="190000"/>
              </a:lnSpc>
              <a:spcBef>
                <a:spcPts val="29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模拟时长：</a:t>
            </a:r>
            <a:r>
              <a:rPr kumimoji="0" lang="en-US" altLang="zh-CN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10-15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分钟，一组一位</a:t>
            </a:r>
            <a:r>
              <a:rPr kumimoji="0" lang="zh-CN" altLang="en-US" sz="3200" b="0" i="0" u="none" strike="noStrike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rPr>
              <a:t>代表。</a:t>
            </a:r>
            <a:endParaRPr kumimoji="0" lang="zh-CN" altLang="en-US" sz="3200" b="0" i="0" u="none" strike="noStrike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黑体" charset="-122"/>
              <a:ea typeface="黑体" charset="-122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112563" y="569940"/>
            <a:ext cx="3968144" cy="898232"/>
            <a:chOff x="4296280" y="272794"/>
            <a:chExt cx="3968144" cy="898232"/>
          </a:xfrm>
        </p:grpSpPr>
        <p:sp>
          <p:nvSpPr>
            <p:cNvPr id="5" name="文本框 4"/>
            <p:cNvSpPr txBox="1"/>
            <p:nvPr/>
          </p:nvSpPr>
          <p:spPr>
            <a:xfrm>
              <a:off x="4977989" y="272794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黑体" charset="-122"/>
                  <a:ea typeface="黑体" charset="-122"/>
                  <a:sym typeface="+mn-lt"/>
                </a:rPr>
                <a:t>课后作业</a:t>
              </a:r>
              <a:endParaRPr lang="zh-CN" altLang="en-US" sz="36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黑体" charset="-122"/>
                <a:ea typeface="黑体" charset="-122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96280" y="918296"/>
              <a:ext cx="3968144" cy="2527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05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17" name="组合 16"/>
          <p:cNvGrpSpPr/>
          <p:nvPr/>
        </p:nvGrpSpPr>
        <p:grpSpPr>
          <a:xfrm>
            <a:off x="859960" y="1751330"/>
            <a:ext cx="10823407" cy="2231041"/>
            <a:chOff x="29" y="2517"/>
            <a:chExt cx="18024" cy="3812"/>
          </a:xfrm>
        </p:grpSpPr>
        <p:sp>
          <p:nvSpPr>
            <p:cNvPr id="13" name="矩形 12"/>
            <p:cNvSpPr/>
            <p:nvPr/>
          </p:nvSpPr>
          <p:spPr>
            <a:xfrm>
              <a:off x="29" y="3649"/>
              <a:ext cx="18024" cy="268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6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微软雅黑" panose="020B0503020204020204" charset="-122"/>
                  <a:sym typeface="汉仪字研欢乐宋简" panose="00020600040101010101" charset="-122"/>
                </a:rPr>
                <a:t>期末顺利</a:t>
              </a:r>
              <a:r>
                <a:rPr kumimoji="0" lang="en-US" altLang="zh-CN" sz="96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微软雅黑" panose="020B0503020204020204" charset="-122"/>
                  <a:sym typeface="汉仪字研欢乐宋简" panose="00020600040101010101" charset="-122"/>
                </a:rPr>
                <a:t>*</a:t>
              </a:r>
              <a:r>
                <a:rPr kumimoji="0" lang="zh-CN" altLang="en-US" sz="9600" b="1" i="0" u="none" strike="noStrike" kern="1200" cap="none" spc="0" normalizeH="0" baseline="0" noProof="0" dirty="0">
                  <a:ln w="0"/>
                  <a:solidFill>
                    <a:srgbClr val="295892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汉仪字研欢乐宋简" panose="00020600040101010101" charset="-122"/>
                  <a:ea typeface="汉仪字研欢乐宋简" panose="00020600040101010101" charset="-122"/>
                  <a:cs typeface="微软雅黑" panose="020B0503020204020204" charset="-122"/>
                  <a:sym typeface="汉仪字研欢乐宋简" panose="00020600040101010101" charset="-122"/>
                </a:rPr>
                <a:t>有缘再见</a:t>
              </a:r>
              <a:endParaRPr kumimoji="0" lang="zh-CN" altLang="en-US" sz="9600" b="1" i="0" u="none" strike="noStrike" kern="1200" cap="none" spc="0" normalizeH="0" baseline="0" noProof="0" dirty="0">
                <a:ln w="0"/>
                <a:solidFill>
                  <a:srgbClr val="29589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汉仪字研欢乐宋简" panose="00020600040101010101" charset="-122"/>
                <a:ea typeface="汉仪字研欢乐宋简" panose="00020600040101010101" charset="-122"/>
                <a:cs typeface="微软雅黑" panose="020B0503020204020204" charset="-122"/>
                <a:sym typeface="汉仪字研欢乐宋简" panose="00020600040101010101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021" y="2517"/>
              <a:ext cx="9335" cy="14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p>
              <a:pPr algn="dist"/>
              <a:r>
                <a:rPr lang="en-US" sz="4800" b="1">
                  <a:solidFill>
                    <a:srgbClr val="295892"/>
                  </a:solidFill>
                  <a:effectLst>
                    <a:outerShdw blurRad="38100" dist="19050" dir="2700000" algn="tl" rotWithShape="0">
                      <a:sysClr val="windowText" lastClr="000000">
                        <a:alpha val="40000"/>
                      </a:sysClr>
                    </a:outerShdw>
                  </a:effectLst>
                  <a:latin typeface="汉仪字研欢乐宋简" panose="00020600040101010101" charset="-122"/>
                  <a:ea typeface="汉仪字研欢乐宋简" panose="00020600040101010101" charset="-122"/>
                </a:rPr>
                <a:t>“THANK YOU”</a:t>
              </a:r>
              <a:endParaRPr lang="en-US" sz="4800" b="1">
                <a:solidFill>
                  <a:srgbClr val="295892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汉仪字研欢乐宋简" panose="00020600040101010101" charset="-122"/>
                <a:ea typeface="汉仪字研欢乐宋简" panose="00020600040101010101" charset="-122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PA" val="v5.2.9"/>
  <p:tag name="RESOURCELIBID_ANIM" val="460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6586</Words>
  <Application>WPS 文字</Application>
  <PresentationFormat>宽屏</PresentationFormat>
  <Paragraphs>519</Paragraphs>
  <Slides>62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62</vt:i4>
      </vt:variant>
    </vt:vector>
  </HeadingPairs>
  <TitlesOfParts>
    <vt:vector size="86" baseType="lpstr">
      <vt:lpstr>Arial</vt:lpstr>
      <vt:lpstr>宋体</vt:lpstr>
      <vt:lpstr>Wingdings</vt:lpstr>
      <vt:lpstr>黑体</vt:lpstr>
      <vt:lpstr>汉仪字研欢乐宋简</vt:lpstr>
      <vt:lpstr>汉仪书宋二KW</vt:lpstr>
      <vt:lpstr>微软雅黑</vt:lpstr>
      <vt:lpstr>宋体</vt:lpstr>
      <vt:lpstr>汉仪旗黑</vt:lpstr>
      <vt:lpstr>Arial Unicode MS</vt:lpstr>
      <vt:lpstr>等线 Light</vt:lpstr>
      <vt:lpstr>汉仪中等线KW</vt:lpstr>
      <vt:lpstr>等线</vt:lpstr>
      <vt:lpstr>Calibri Light</vt:lpstr>
      <vt:lpstr>Helvetica Neue</vt:lpstr>
      <vt:lpstr>Calibri</vt:lpstr>
      <vt:lpstr>MV Boli</vt:lpstr>
      <vt:lpstr>等线</vt:lpstr>
      <vt:lpstr>汉仪粗简黑简</vt:lpstr>
      <vt:lpstr>Microsoft YaHei Bold</vt:lpstr>
      <vt:lpstr>苹方-简</vt:lpstr>
      <vt:lpstr>思源黑体 CN Bold</vt:lpstr>
      <vt:lpstr>汉仪中黑KW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Yao D</cp:lastModifiedBy>
  <cp:revision>231</cp:revision>
  <dcterms:created xsi:type="dcterms:W3CDTF">2026-09-19T12:54:24Z</dcterms:created>
  <dcterms:modified xsi:type="dcterms:W3CDTF">2026-09-19T12:54:24Z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2052-6.5.1.8687</vt:lpwstr>
  </property>
  <property fmtid="{D5CDD505-2E9C-101B-9397-08002B2CF9AE}" pid="3" name="ICV">
    <vt:lpwstr>B91523DB6A695FCFE7CC2F64DE9C03F4_41</vt:lpwstr>
  </property>
  <property fmtid="{D5CDD505-2E9C-101B-9397-08002B2CF9AE}" pid="4" name="KSOTemplateUUID">
    <vt:lpwstr>v1.0_mb_6W75Eh+yFWR2954WJzDerQ==</vt:lpwstr>
  </property>
</Properties>
</file>