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11"/>
  </p:notesMasterIdLst>
  <p:sldIdLst>
    <p:sldId id="323" r:id="rId4"/>
    <p:sldId id="259" r:id="rId5"/>
    <p:sldId id="318" r:id="rId6"/>
    <p:sldId id="319" r:id="rId7"/>
    <p:sldId id="334" r:id="rId8"/>
    <p:sldId id="331" r:id="rId9"/>
    <p:sldId id="336" r:id="rId10"/>
    <p:sldId id="340" r:id="rId12"/>
    <p:sldId id="322" r:id="rId13"/>
    <p:sldId id="342" r:id="rId14"/>
    <p:sldId id="325" r:id="rId15"/>
    <p:sldId id="326" r:id="rId16"/>
    <p:sldId id="327" r:id="rId17"/>
    <p:sldId id="328" r:id="rId18"/>
    <p:sldId id="329" r:id="rId19"/>
    <p:sldId id="330" r:id="rId20"/>
    <p:sldId id="332" r:id="rId21"/>
    <p:sldId id="338" r:id="rId22"/>
    <p:sldId id="339" r:id="rId23"/>
    <p:sldId id="394" r:id="rId24"/>
    <p:sldId id="395" r:id="rId25"/>
    <p:sldId id="396" r:id="rId26"/>
    <p:sldId id="341" r:id="rId27"/>
    <p:sldId id="399" r:id="rId28"/>
    <p:sldId id="398" r:id="rId29"/>
    <p:sldId id="333" r:id="rId30"/>
    <p:sldId id="262" r:id="rId31"/>
    <p:sldId id="263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6" r:id="rId49"/>
    <p:sldId id="307" r:id="rId50"/>
    <p:sldId id="305" r:id="rId51"/>
    <p:sldId id="308" r:id="rId52"/>
    <p:sldId id="309" r:id="rId53"/>
    <p:sldId id="310" r:id="rId54"/>
    <p:sldId id="313" r:id="rId55"/>
    <p:sldId id="314" r:id="rId56"/>
    <p:sldId id="316" r:id="rId57"/>
    <p:sldId id="276" r:id="rId58"/>
    <p:sldId id="442" r:id="rId59"/>
    <p:sldId id="443" r:id="rId60"/>
    <p:sldId id="445" r:id="rId61"/>
    <p:sldId id="446" r:id="rId62"/>
    <p:sldId id="447" r:id="rId63"/>
    <p:sldId id="444" r:id="rId64"/>
    <p:sldId id="448" r:id="rId65"/>
    <p:sldId id="317" r:id="rId66"/>
    <p:sldId id="265" r:id="rId67"/>
    <p:sldId id="277" r:id="rId68"/>
    <p:sldId id="278" r:id="rId69"/>
    <p:sldId id="266" r:id="rId70"/>
    <p:sldId id="279" r:id="rId71"/>
    <p:sldId id="280" r:id="rId72"/>
    <p:sldId id="267" r:id="rId73"/>
    <p:sldId id="281" r:id="rId74"/>
    <p:sldId id="282" r:id="rId75"/>
    <p:sldId id="463" r:id="rId76"/>
    <p:sldId id="462" r:id="rId77"/>
    <p:sldId id="260" r:id="rId78"/>
    <p:sldId id="264" r:id="rId79"/>
  </p:sldIdLst>
  <p:sldSz cx="12192000" cy="6858000"/>
  <p:notesSz cx="6858000" cy="9144000"/>
  <p:embeddedFontLst>
    <p:embeddedFont>
      <p:font typeface="宋体" panose="02010600030101010101" pitchFamily="2" charset="-122"/>
      <p:regular r:id="rId84"/>
    </p:embeddedFont>
    <p:embeddedFont>
      <p:font typeface="黑体" panose="02010609060101010101" charset="-122"/>
      <p:regular r:id="rId85"/>
    </p:embeddedFont>
    <p:embeddedFont>
      <p:font typeface="MV Boli" panose="02000500030200090000" pitchFamily="2" charset="0"/>
      <p:regular r:id="rId86"/>
    </p:embeddedFont>
    <p:embeddedFont>
      <p:font typeface="汉仪粗简黑简" panose="00020600040101010101" charset="-122"/>
      <p:regular r:id="rId87"/>
    </p:embeddedFont>
    <p:embeddedFont>
      <p:font typeface="Calibri" panose="020F0502020204030204" charset="0"/>
      <p:regular r:id="rId8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静" initials="静" lastIdx="3" clrIdx="0"/>
  <p:cmAuthor id="2" name="chenjing" initials="c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6348"/>
    <a:srgbClr val="EFB463"/>
    <a:srgbClr val="7B9E54"/>
    <a:srgbClr val="295892"/>
    <a:srgbClr val="FFFFFF"/>
    <a:srgbClr val="FFDB70"/>
    <a:srgbClr val="AED6F6"/>
    <a:srgbClr val="E9B060"/>
    <a:srgbClr val="7C9E55"/>
    <a:srgbClr val="FFF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8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8" Type="http://schemas.openxmlformats.org/officeDocument/2006/relationships/font" Target="fonts/font5.fntdata"/><Relationship Id="rId87" Type="http://schemas.openxmlformats.org/officeDocument/2006/relationships/font" Target="fonts/font4.fntdata"/><Relationship Id="rId86" Type="http://schemas.openxmlformats.org/officeDocument/2006/relationships/font" Target="fonts/font3.fntdata"/><Relationship Id="rId85" Type="http://schemas.openxmlformats.org/officeDocument/2006/relationships/font" Target="fonts/font2.fntdata"/><Relationship Id="rId84" Type="http://schemas.openxmlformats.org/officeDocument/2006/relationships/font" Target="fonts/font1.fntdata"/><Relationship Id="rId83" Type="http://schemas.openxmlformats.org/officeDocument/2006/relationships/commentAuthors" Target="commentAuthors.xml"/><Relationship Id="rId82" Type="http://schemas.openxmlformats.org/officeDocument/2006/relationships/tableStyles" Target="tableStyles.xml"/><Relationship Id="rId81" Type="http://schemas.openxmlformats.org/officeDocument/2006/relationships/viewProps" Target="viewProps.xml"/><Relationship Id="rId80" Type="http://schemas.openxmlformats.org/officeDocument/2006/relationships/presProps" Target="presProps.xml"/><Relationship Id="rId8" Type="http://schemas.openxmlformats.org/officeDocument/2006/relationships/slide" Target="slides/slide5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https://www.bilibili.com/video/BV1R8411L7WY/?spm_id_from=333.337.search-card.all.click&amp;vd_source=3ea28cd4274a8d6e6f80d0e10bdffedb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https://www.bilibili.com/video/BV1mi4y1S7bs/?spm_id_from=333.337.search-card.all.click&amp;vd_source=3ea28cd4274a8d6e6f80d0e10bdffedb</a:t>
            </a:r>
            <a:endParaRPr lang="zh-CN" altLang="en-US"/>
          </a:p>
          <a:p>
            <a:r>
              <a:rPr lang="zh-CN" altLang="en-US"/>
              <a:t>https://www.bilibili.com/video/BV1aA411w7yU/?spm_id_from=333.337.search-card.all.click&amp;vd_source=3ea28cd4274a8d6e6f80d0e10bdffedb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https://www.bilibili.com/video/BV1aA411w7yU/?spm_id_from=333.880.my_history.page.click</a:t>
            </a:r>
            <a:endParaRPr lang="zh-CN" altLang="en-US"/>
          </a:p>
          <a:p>
            <a:r>
              <a:rPr lang="zh-CN" altLang="en-US"/>
              <a:t>https://www.bilibili.com/video/BV1mi4y1S7bs/?spm_id_from=333.880.my_history.page.click&amp;vd_source=3ea28cd4274a8d6e6f80d0e10bdffedb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https://www.bilibili.com/video/BV18Y4y1c7w1?p=1&amp;vd_source=3ea28cd4274a8d6e6f80d0e10bdffedb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https://www.bilibili.com/video/BV1a84y1G7Ns/?spm_id_from=333.337.search-card.all.click&amp;vd_source=3ea28cd4274a8d6e6f80d0e10bdffedb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https://baike.baidu.com/item/幼儿园五大领域/15610394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https://www.bilibili.com/video/BV18Y4y1c7w1?p=1&amp;vd_source=3ea28cd4274a8d6e6f80d0e10bdffedb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使用场景：模板中仅使用了字体，素材（图片，素材，音频）进行设计。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8EC0E-2A9F-4AB8-87A9-0785BE166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50A7-9FB6-45F7-96D6-6B24BFACAA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293332" y="2695704"/>
            <a:ext cx="7998032" cy="1938020"/>
            <a:chOff x="2603293" y="3246754"/>
            <a:chExt cx="7998032" cy="1938020"/>
          </a:xfrm>
        </p:grpSpPr>
        <p:sp>
          <p:nvSpPr>
            <p:cNvPr id="26" name="文本框 25"/>
            <p:cNvSpPr txBox="1"/>
            <p:nvPr/>
          </p:nvSpPr>
          <p:spPr>
            <a:xfrm>
              <a:off x="2842888" y="3246754"/>
              <a:ext cx="7045325" cy="1938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5</a:t>
              </a: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人一组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&amp;</a:t>
              </a: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起组名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93620" y="589280"/>
            <a:ext cx="7524750" cy="14452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8800" b="1" kern="800" spc="8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课前</a:t>
            </a:r>
            <a:r>
              <a:rPr lang="zh-CN" altLang="en-US" sz="8800" b="1" kern="800" spc="8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准备分组</a:t>
            </a:r>
            <a:endParaRPr lang="zh-CN" altLang="en-US" sz="8800" b="1" kern="800" spc="80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2310167" y="1751330"/>
            <a:ext cx="7571701" cy="2699840"/>
            <a:chOff x="2444" y="2517"/>
            <a:chExt cx="12609" cy="4613"/>
          </a:xfrm>
        </p:grpSpPr>
        <p:sp>
          <p:nvSpPr>
            <p:cNvPr id="13" name="矩形 12"/>
            <p:cNvSpPr/>
            <p:nvPr/>
          </p:nvSpPr>
          <p:spPr>
            <a:xfrm>
              <a:off x="2444" y="3649"/>
              <a:ext cx="12609" cy="268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学前教师</a:t>
              </a: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口语</a:t>
              </a:r>
              <a:endParaRPr kumimoji="0" lang="zh-CN" altLang="en-US" sz="96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汉仪字研欢乐宋简" panose="00020600040101010101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21" y="2517"/>
              <a:ext cx="9335" cy="14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dist"/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“</a:t>
              </a:r>
              <a:r>
                <a:rPr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EDUCATION</a:t>
              </a:r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”</a:t>
              </a:r>
              <a:endParaRPr lang="en-US" sz="4800" b="1">
                <a:solidFill>
                  <a:srgbClr val="295892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456" y="6290"/>
              <a:ext cx="6584" cy="840"/>
            </a:xfrm>
            <a:prstGeom prst="roundRect">
              <a:avLst>
                <a:gd name="adj" fmla="val 50000"/>
              </a:avLst>
            </a:prstGeom>
            <a:solidFill>
              <a:srgbClr val="295892"/>
            </a:solidFill>
            <a:ln>
              <a:noFill/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汉仪字研欢乐宋简" panose="00020600040101010101" charset="-122"/>
                  <a:ea typeface="汉仪字研欢乐宋简" panose="00020600040101010101" charset="-122"/>
                </a:rPr>
                <a:t>教师：</a:t>
              </a:r>
              <a:r>
                <a:rPr lang="zh-CN" altLang="en-US" sz="2400">
                  <a:latin typeface="汉仪字研欢乐宋简" panose="00020600040101010101" charset="-122"/>
                  <a:ea typeface="汉仪字研欢乐宋简" panose="00020600040101010101" charset="-122"/>
                </a:rPr>
                <a:t>杜遥</a:t>
              </a:r>
              <a:endParaRPr lang="zh-CN" altLang="en-US" sz="2400"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5374847" y="482344"/>
              <a:ext cx="181102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自我介绍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1" name="文本框1"/>
          <p:cNvSpPr txBox="1"/>
          <p:nvPr/>
        </p:nvSpPr>
        <p:spPr>
          <a:xfrm>
            <a:off x="5460188" y="1937582"/>
            <a:ext cx="6139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创意设计学院教师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&amp;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校艺术团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指导老师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2" name="文本框2"/>
          <p:cNvSpPr/>
          <p:nvPr/>
        </p:nvSpPr>
        <p:spPr>
          <a:xfrm>
            <a:off x="5460365" y="2661920"/>
            <a:ext cx="5862955" cy="114681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本科：福建师范大学播音与主持艺术专业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研究生：台湾政治大学传播学专业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pic>
        <p:nvPicPr>
          <p:cNvPr id="3" name="图片 2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1073150" y="1432560"/>
            <a:ext cx="3917950" cy="3404870"/>
          </a:xfrm>
          <a:prstGeom prst="rect">
            <a:avLst/>
          </a:prstGeom>
        </p:spPr>
      </p:pic>
      <p:sp>
        <p:nvSpPr>
          <p:cNvPr id="4" name="文本框2"/>
          <p:cNvSpPr txBox="1"/>
          <p:nvPr>
            <p:custDataLst>
              <p:tags r:id="rId3"/>
            </p:custDataLst>
          </p:nvPr>
        </p:nvSpPr>
        <p:spPr>
          <a:xfrm>
            <a:off x="5553214" y="4181930"/>
            <a:ext cx="5677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邮箱：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20219210@m.scnu.edu.cn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5374849" y="482344"/>
              <a:ext cx="181102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你认为？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31140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学前教师应该是什么样的？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42582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学前教师的表达应该是什么样的？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8475" y="4603115"/>
            <a:ext cx="676275" cy="664845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460311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学前教师的课堂应该是什么样的？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表演性口语训练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77055" y="742950"/>
            <a:ext cx="34391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教师口语基本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技巧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009005" y="4174201"/>
            <a:ext cx="8173990" cy="1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352998">
            <a:off x="2425520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2257550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98813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45142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3462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874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352998">
            <a:off x="6602884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6434914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761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869156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852359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06485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09613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音量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调节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6" name="文本框2"/>
          <p:cNvSpPr/>
          <p:nvPr/>
        </p:nvSpPr>
        <p:spPr>
          <a:xfrm>
            <a:off x="1965100" y="5149945"/>
            <a:ext cx="1927629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幼儿数量、距离、舒适感、好奇心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7" name="文本框1"/>
          <p:cNvSpPr txBox="1"/>
          <p:nvPr/>
        </p:nvSpPr>
        <p:spPr>
          <a:xfrm>
            <a:off x="419290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语速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调控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" name="文本框2"/>
          <p:cNvSpPr/>
          <p:nvPr/>
        </p:nvSpPr>
        <p:spPr>
          <a:xfrm>
            <a:off x="4084844" y="5243925"/>
            <a:ext cx="1927629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快、中、慢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9" name="文本框1"/>
          <p:cNvSpPr txBox="1"/>
          <p:nvPr/>
        </p:nvSpPr>
        <p:spPr>
          <a:xfrm>
            <a:off x="629031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音色运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用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0" name="文本框2"/>
          <p:cNvSpPr/>
          <p:nvPr/>
        </p:nvSpPr>
        <p:spPr>
          <a:xfrm>
            <a:off x="6182363" y="5272500"/>
            <a:ext cx="1927629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拟声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31" name="文本框1"/>
          <p:cNvSpPr txBox="1"/>
          <p:nvPr/>
        </p:nvSpPr>
        <p:spPr>
          <a:xfrm>
            <a:off x="7900670" y="4448175"/>
            <a:ext cx="36969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重音、停连、手势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2134355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4241969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>
            <a:off x="634958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841933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168140" y="749935"/>
            <a:ext cx="38557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表演基本训练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12471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、童心原则；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、塑造立体丰满的角色；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、突出舞台表演的特点；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、多种形式灵活配合；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强调合作。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425825"/>
            <a:ext cx="8333740" cy="14763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模拟训练：塑造角色时需要注重人性与动物习性结合，不能全盘人化，要表现出动物的主要特征，比如狐狸的狡猾、走路轻快，眼神灵活；猴子抓耳挠腮，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走路蹦蹦跳跳。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168140" y="749935"/>
            <a:ext cx="38557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表演基本训练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2296795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放松训练：放大练习——两脚分开站立，从脚趾开始使劲，慢慢往上到腿部、胸部，到头部，最后手指张开眼睛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睁大。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514600" y="358076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语言训练：你，自由组合，用一个你字完成一段情景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表演。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633220" y="561975"/>
            <a:ext cx="9197975" cy="547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热身游戏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你来比划我来猜</a:t>
            </a:r>
            <a:endParaRPr kumimoji="0" lang="zh-CN" altLang="en-US" sz="60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要求：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一人比划四人猜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每个人需比划一次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完成六题或：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两分钟内答对题数最多的队伍加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平时分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必须模仿</a:t>
            </a:r>
            <a:r>
              <a:rPr kumimoji="0" lang="en-US" altLang="zh-CN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/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表达出词汇的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特征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691640" y="1905635"/>
            <a:ext cx="9197975" cy="30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运动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题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人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名题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动物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题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状态题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电视节目</a:t>
            </a:r>
            <a:r>
              <a:rPr kumimoji="0" lang="zh-CN" altLang="en-US" sz="32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题</a:t>
            </a: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瑜伽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林黛玉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垂头丧气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眉来眼去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母鸡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《新闻联播》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举重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企鹅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周星驰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目瞪口呆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血盆大口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562800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《快乐大本营》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体操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青蛙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费玉清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回眸一笑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四脚朝天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562800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《明星</a:t>
            </a: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大侦探》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攀岩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猴子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白娘子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心肺复苏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五体投地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562800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《中国好声音》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竞走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野猪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诸葛亮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呆若木鸡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哭笑不得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672084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《春节联欢晚</a:t>
            </a: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会》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540982" y="301119"/>
            <a:ext cx="7998032" cy="2755314"/>
            <a:chOff x="2603293" y="2028189"/>
            <a:chExt cx="7998032" cy="2755314"/>
          </a:xfrm>
        </p:grpSpPr>
        <p:sp>
          <p:nvSpPr>
            <p:cNvPr id="26" name="文本框 25"/>
            <p:cNvSpPr txBox="1"/>
            <p:nvPr/>
          </p:nvSpPr>
          <p:spPr>
            <a:xfrm>
              <a:off x="3894248" y="2028189"/>
              <a:ext cx="3840480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毛驴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99155" y="1315720"/>
            <a:ext cx="47059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济公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6285" y="242443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狗急跳墙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99155" y="3368040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抱头鼠窜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99790" y="4474845"/>
            <a:ext cx="470598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鸵鸟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9155" y="5235575"/>
            <a:ext cx="672084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《天气预</a:t>
            </a:r>
            <a:r>
              <a:rPr kumimoji="0" lang="zh-CN" altLang="en-US" sz="54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报》</a:t>
            </a:r>
            <a:endParaRPr kumimoji="0" lang="zh-CN" altLang="en-US" sz="54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" name="椭圆 16"/>
          <p:cNvSpPr/>
          <p:nvPr/>
        </p:nvSpPr>
        <p:spPr>
          <a:xfrm>
            <a:off x="1768475" y="187388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170180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内部技巧：对象感、内在语（潜台词）、情景再现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04609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282702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外部技巧：停连、重音、语气（语调）、节奏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8475" y="4180205"/>
            <a:ext cx="676275" cy="664845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3961130"/>
            <a:ext cx="8333740" cy="13925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创作过程：理解稿件——具体感受——形之于声——及于受众、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rPr>
              <a:t>语言文字——有声语言（做到准确、鲜明、生动）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6445" y="742950"/>
            <a:ext cx="30410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有声语言再创作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6405880" y="2998470"/>
            <a:ext cx="5786120" cy="385953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833755" y="1215390"/>
            <a:ext cx="9965055" cy="48437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主要角色：鼠弟的妈妈、鼠弟、小猴聪聪、山羊老师，旁白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　　主要场景：大森林里的路上大树(小猴在上边吃香蕉)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　　第一部分：场景音乐是悠闲温暖感觉的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旁白：今天天气很好，阳光暖暖地照着鼠弟的家，鼠弟的的妈妈拿着一支香蕉走到鼠弟面前说：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鼠妈妈：“鼠弟，你帮妈妈把这几个香蕉给聪聪拿去吧，他爱吃香蕉，就送给他吧!”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鼠弟说：“好的，聪聪一定很开心!”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旁白：鼠弟抱着香蕉就出发了，在去小猴家的路上，碰到了小猴。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小猴：“鼠弟，早呀!”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鼠弟：“早上好，聪聪，我正好要去找你，我妈妈让我把香蕉送给你”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旁白：小猴又激动有感动地说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小猴：“太好了，我已经好几天没吃到香蕉了”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99458" y="233390"/>
            <a:ext cx="5233035" cy="1234782"/>
            <a:chOff x="3383175" y="-63756"/>
            <a:chExt cx="5233035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3383175" y="-63756"/>
              <a:ext cx="523303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情景剧——不能乱丢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垃圾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44399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旁白：鼠弟把香蕉递给了小猴，小猴拿着香蕉就拨开了一个，很享受地咬了一大口说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小猴：“嗯，真好吃，鼠弟，替我谢谢阿姨，她对我真好!你到我家玩吧!”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鼠弟说：“好呀”，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旁白：于是两个人就往小猴家走，没走几步，小猴的手里的第一支香蕉就吃完了，香蕉皮“嗖”地一下从他们身后飞出来，落到了路的中间。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旁白：山羊老师出现在前面，看见一只香蕉皮。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山羊老师说：“小朋友们，小猴子吃掉香蕉把香蕉皮扔到了哪里呢?他的做法对不对?应该扔到哪里?”香蕉皮墅皮，是垃圾，应该扔到垃圾箱的，垃圾不能随手乱丢，生活中的垃圾要放到垃圾箱里，当你没有碰到垃圾桶时要拿在手里，不能乱扔。捡起垃圾的时候尽量用纸与手隔开去捡才卫生，小朋友们，以后不要乱丢垃圾哦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99458" y="245455"/>
            <a:ext cx="5233035" cy="1234782"/>
            <a:chOff x="3383175" y="-63756"/>
            <a:chExt cx="5233035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3383175" y="-63756"/>
              <a:ext cx="523303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情景剧——不能乱丢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垃圾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33755" y="1361440"/>
            <a:ext cx="10927080" cy="36925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▲选择具有外部特征和较复杂程序的动作，才能完成练习的效果。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（要求学员将动作分解为若干个小动作、若干个程序）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▲注意力高度集中，做到真实、细腻、准确，有信念、符合逻辑顺序。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并通过反复练习，达到动作自如的“下意识状态”。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▲切记：这里指的真实、细腻、准确，符合逻辑顺序，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是有机的、生动的、自然而然的，如生活中的实感，即随意感与毛边感。而不是刻意的、用力的、机械的。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▲切莫为了无实物的存在，而把表演中的“意念性”和“图解性”做到过分的程度，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这对没有表演痕迹的表演是无益而有害的。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▲展开艺术想象，使练习具有细节与生活情趣，并逐步使其具有观赏价值。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18895" y="1550670"/>
            <a:ext cx="955548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活物放鸭子、放牛、放猪、放马、喂鸡、喂猫、喂狗、扑蝴蝶、抓昆虫等无实物练习。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其关键在于：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其一，“活”的感觉，不同动物有不同的活的规律与轨迹，学员要体现出“活生生”的感觉；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其二，表演时的“视像”要真切，鸭子多大？是什么颜色的？蝴蝶是什么蝶种？什么花色？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其三，与活物间“活”的交流与变化。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18895" y="1550670"/>
            <a:ext cx="932688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无实物练习一定要在</a:t>
            </a:r>
            <a:r>
              <a:rPr lang="zh-CN" altLang="en-US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简单的规定情境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中，发生一些</a:t>
            </a:r>
            <a:r>
              <a:rPr lang="zh-CN" altLang="en-US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简单障碍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</a:t>
            </a:r>
            <a:r>
              <a:rPr lang="zh-CN" altLang="en-US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事件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，通过想象、动作进行，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不能机械地完成形体动作。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吃饭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▲补衣服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▲炒菜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▲玩手机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652905" y="1648460"/>
            <a:ext cx="9029700" cy="19621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以小组为单位，完成情景剧编排，可制作道具，增加背景音乐，自己设定情景与人物状态。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233390"/>
            <a:ext cx="3968144" cy="1234782"/>
            <a:chOff x="4296280" y="-63756"/>
            <a:chExt cx="396814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990050" y="-63756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课堂练习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465580" y="1215390"/>
            <a:ext cx="9029700" cy="46532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、角色的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语言、动作、神态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是否表达到位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2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、故事情节是否生动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形象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3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、是否符合表演的五大基本原则（童心、立体的角色、舞台表演的特点、多种形式配合、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合作）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4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、打分：</a:t>
            </a: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10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分为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满分。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898232"/>
            <a:chOff x="4296280" y="272794"/>
            <a:chExt cx="3968144" cy="898232"/>
          </a:xfrm>
        </p:grpSpPr>
        <p:sp>
          <p:nvSpPr>
            <p:cNvPr id="5" name="文本框 4"/>
            <p:cNvSpPr txBox="1"/>
            <p:nvPr/>
          </p:nvSpPr>
          <p:spPr>
            <a:xfrm>
              <a:off x="4955131" y="272794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评价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幼儿情景剧</a:t>
            </a: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小组展示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幼儿教师职业口语训练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32985" y="1099820"/>
            <a:ext cx="2526665" cy="14452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MV Boli" panose="02000500030200090000" pitchFamily="2" charset="0"/>
              </a:rPr>
              <a:t>目录</a:t>
            </a:r>
            <a:endParaRPr kumimoji="0" lang="zh-CN" altLang="en-US" sz="8800" b="0" i="0" u="none" strike="noStrike" kern="1200" cap="none" spc="0" normalizeH="0" baseline="0" noProof="0" dirty="0">
              <a:ln w="0"/>
              <a:solidFill>
                <a:srgbClr val="29589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MV Boli" panose="02000500030200090000" pitchFamily="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30062" y="2259721"/>
            <a:ext cx="1732915" cy="4603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MV Boli" panose="02000500030200090000" pitchFamily="2" charset="0"/>
              </a:rPr>
              <a:t>CONTENTS</a:t>
            </a:r>
            <a:endParaRPr kumimoji="0" lang="en-US" altLang="zh-CN" sz="2400" b="0" i="0" u="none" strike="noStrike" kern="1200" cap="none" spc="0" normalizeH="0" baseline="0" noProof="0" dirty="0">
              <a:ln w="0"/>
              <a:solidFill>
                <a:srgbClr val="29589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MV Boli" panose="0200050003020009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18765" y="2921000"/>
            <a:ext cx="2526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教学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导入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818765" y="4131945"/>
            <a:ext cx="2527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教学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结束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305040" y="2921000"/>
            <a:ext cx="3190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教学中间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20204" pitchFamily="34" charset="0"/>
              </a:rPr>
              <a:t>环节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文本框3"/>
          <p:cNvSpPr txBox="1"/>
          <p:nvPr/>
        </p:nvSpPr>
        <p:spPr>
          <a:xfrm>
            <a:off x="1912507" y="274129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01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  <p:sp>
        <p:nvSpPr>
          <p:cNvPr id="12" name="文本框3"/>
          <p:cNvSpPr txBox="1"/>
          <p:nvPr/>
        </p:nvSpPr>
        <p:spPr>
          <a:xfrm>
            <a:off x="1912507" y="398716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03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  <p:sp>
        <p:nvSpPr>
          <p:cNvPr id="14" name="文本框3"/>
          <p:cNvSpPr txBox="1"/>
          <p:nvPr/>
        </p:nvSpPr>
        <p:spPr>
          <a:xfrm>
            <a:off x="6359412" y="274129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02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3931285" y="1442720"/>
            <a:ext cx="5157470" cy="4019550"/>
            <a:chOff x="3443384" y="1983294"/>
            <a:chExt cx="5157470" cy="4019550"/>
          </a:xfrm>
        </p:grpSpPr>
        <p:sp>
          <p:nvSpPr>
            <p:cNvPr id="25" name="矩形 24"/>
            <p:cNvSpPr/>
            <p:nvPr/>
          </p:nvSpPr>
          <p:spPr>
            <a:xfrm>
              <a:off x="4722215" y="1983294"/>
              <a:ext cx="216027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01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443384" y="3880039"/>
              <a:ext cx="515747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导入语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类型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984750" y="742950"/>
            <a:ext cx="22244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导入语类型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04240" y="4174490"/>
            <a:ext cx="10074910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10312998">
            <a:off x="2911295" y="4620338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 rot="10800000">
            <a:off x="2715385" y="456105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42678" y="405178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45142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3462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874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10800000">
            <a:off x="6602884" y="462986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 rot="10620000">
            <a:off x="6434914" y="457121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761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811117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794320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48446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2792730" y="5300345"/>
            <a:ext cx="12071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谈话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4241800" y="2323465"/>
            <a:ext cx="1742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情景导入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 rot="21300000">
            <a:off x="6426200" y="5348605"/>
            <a:ext cx="11557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游戏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7839075" y="2323465"/>
            <a:ext cx="165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教具导入</a:t>
            </a:r>
            <a:endParaRPr lang="zh-CN" altLang="en-US" sz="28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12303" y="401622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6" name="任意多边形: 形状 12"/>
          <p:cNvSpPr/>
          <p:nvPr/>
        </p:nvSpPr>
        <p:spPr>
          <a:xfrm rot="352998">
            <a:off x="1213305" y="203652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7" name="任意多边形: 形状 13"/>
          <p:cNvSpPr/>
          <p:nvPr/>
        </p:nvSpPr>
        <p:spPr>
          <a:xfrm>
            <a:off x="1035810" y="197787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8" name="文本框1"/>
          <p:cNvSpPr txBox="1"/>
          <p:nvPr/>
        </p:nvSpPr>
        <p:spPr>
          <a:xfrm>
            <a:off x="922020" y="234251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故事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076414" y="403400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0" name="任意多边形: 形状 21"/>
          <p:cNvSpPr/>
          <p:nvPr/>
        </p:nvSpPr>
        <p:spPr>
          <a:xfrm rot="10800000">
            <a:off x="9776781" y="467685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1" name="任意多边形: 形状 22"/>
          <p:cNvSpPr/>
          <p:nvPr/>
        </p:nvSpPr>
        <p:spPr>
          <a:xfrm rot="10440000">
            <a:off x="9619606" y="455851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7" name="文本框1"/>
          <p:cNvSpPr txBox="1"/>
          <p:nvPr/>
        </p:nvSpPr>
        <p:spPr>
          <a:xfrm>
            <a:off x="9728200" y="5300345"/>
            <a:ext cx="12071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知识</a:t>
            </a: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导入</a:t>
            </a:r>
            <a:endParaRPr lang="zh-CN" altLang="en-US" sz="28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（一）故事导入定义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故事导入就是教师把要讲的课的有关问题编成一个故事，用故事来吸引同学们的注意力 ，以激发学生学习积极性为目的方法。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2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故事导入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6405880" y="2998470"/>
            <a:ext cx="5786120" cy="385953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43465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以故事的形式导入新课，能吸引幼儿的注意力，调动幼儿的学习积极性。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如音乐活动中的《粗心的小画家》的导入语：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今天，老师给小朋友讲一个故事，有一个小朋友叫丁丁。他很喜欢画画，他画螃蟹四条腿，他画鸭子尖嘴巴，画只兔子圆耳朵，画匹大马没尾巴，你们说他是一个什么样的画家呢？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今后我们无论做什么事情都要细心，仔细观察，千万不能马马虎虎。今天，我们来学习歌曲《粗心的小画家》。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2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故事导入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-456565" y="3006090"/>
            <a:ext cx="6214110" cy="414274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39770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通过猜谜语能够概括事物的主要特征，帮助幼儿理解新课内容，启发幼儿的学习兴趣。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如常识课《认识青蛙》教学导入语：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今天，老师要请你们猜一样东西，“大眼睛，宽嘴巴，白肚皮，绿衣裳，地上跳，水里划，唱起歌来呱呱叫，专吃害虫保庄稼。”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请小朋友动脑筋想一想，这是什么东西？对了！今天我们就要一起来认识青蛙！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24" y="631535"/>
            <a:ext cx="4314825" cy="836637"/>
            <a:chOff x="4122941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41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故事导入——谜语式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二）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谈话导入定义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谈话导入就是教师运用谈话的形式，把同学们当朋友似的你一言我一语交流，从而引入要讲的课。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谈话导入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7581265" y="2656840"/>
            <a:ext cx="4295140" cy="429514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师幼在交谈中不知不觉地渗透新课内容，进而又自然而然地引入课题。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如儿歌《伞》的导入语：小朋友，你们喜欢下雨吗？喜欢雨伞吗？为什么？让幼儿自由发言。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教师小结：小朋友都喜欢雨伞，因为雨伞可以为我们挡雨，也非常漂亮，今天，我们就来学习儿歌《伞》。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谈话导入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14425" y="1760855"/>
            <a:ext cx="9965055" cy="25584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开门见山直接导入新课内容，用语简短。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如故事表演《狐狸下蛋》教学导入语：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上节课我们已经讲过《狐狸下蛋》的故事，今天老师和小朋友一起来表演这个故事，你们愿意吗？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31" y="594705"/>
            <a:ext cx="4314825" cy="836637"/>
            <a:chOff x="4122948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48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谈话导入——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直入式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295" y="4058920"/>
            <a:ext cx="2559050" cy="25590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21869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（三）情境导入的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情景导入就是教师根据不同的教学内容，设置出不同的教学情境，使同学们有一种身临其境的感受，以激发学生学习积极性为目的的方法。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0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情景导入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4112260" y="1557020"/>
            <a:ext cx="7620000" cy="50768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9154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通过情境、小品、舞蹈、木偶等表演形式导入新课。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如音乐活动课中的《王老先生》的导入形式：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出示戴眼镜的老公公木偶说：你们看，谁来了？我们就叫他王老先生，王老先生很喜欢养动物，你们猜一猜他养了些什么？我们今天就用歌声来表达刚才的内容。这首歌的名字叫《王老先生》。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这种情境表演将歌词内容体现出来的导入新课的形式，能吸引幼儿的注意力，激发幼儿的学习兴趣，帮助幼儿理解，掌握歌词内容。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35" y="594705"/>
            <a:ext cx="4314825" cy="836637"/>
            <a:chOff x="4122952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2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情景导入——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表演式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（四）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教具导入的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教具导入就是教师开始教学时，通过运用与教学有关的教具，以达到调动学生学习积极性为目的的方法。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3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教具导入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>
            <a:off x="4572000" y="1919605"/>
            <a:ext cx="7620000" cy="50768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借助实物，玩具，图片等道具演示的形式导入新课，直观形象，幼儿既感兴趣，又容易理解。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如音乐活动中的歌曲《丢手绢》导入时可以说：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今天，老师带来一些东西，你们看是什么东西？（出示手绢）老师示范游戏，并总结：今天我们就来学习这首歌曲，叫《丢手绢》。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3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教具导入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8341995" y="220980"/>
            <a:ext cx="3594735" cy="359473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4075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通过直观形象的实验操作形式导入新课内容，变抽象为具体，变深奥为浅显，既发展幼儿的观察力，又对幼儿理解，掌握新授内容起到事半功倍的作用。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如常识课《认识水》就可以实验操作形式导入新课：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教师提起水壶，往玻璃杯里倒水，然后提问：你们看老师把什么倒在杯里？（水）水有颜色吗？（估计有的幼儿会说水是白色的，有的幼儿会说没有颜色）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到底谁讲的对呢？我们来做个小实验，你们看完了就知道了。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0" y="594705"/>
            <a:ext cx="4314825" cy="836637"/>
            <a:chOff x="4122957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7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教具导入——实验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3155" y="4738370"/>
            <a:ext cx="1757045" cy="175704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2233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让幼儿带着任务去观察，幼儿会留心注意事物。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如科学领域中的《认识小蝌蚪》，导入时可以这说：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小朋友，老师在桌上准备了一个盆，盆里装了许多小蝌蚪，他们长什么样子呢？老师要请小朋友去看看，看的时候要认真、仔细、还要记住。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通过观察的形式导入新课，能使幼儿对所学知识理解快，掌握牢。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4" y="594705"/>
            <a:ext cx="4314825" cy="836637"/>
            <a:chOff x="4122961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61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教具导入——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观察式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（五）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游戏导入的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游戏导入教师通过游戏活动调动学生学习积极性来导入新的课程。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游戏导入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8985250" y="3943350"/>
            <a:ext cx="2727325" cy="27273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653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以游戏的形式导入新课，能调动幼儿的积极性，活跃课堂的气氛。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如科学领域中的《小手的秘密》，导入新课可这样安排：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教师领导幼儿做游戏“请你照我这样做”，最后让幼儿把双手放在身体的背后，启发诱导：咦！你们把什么藏在背后去啦？哦！原来你们把手藏在身体后面去了。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伸出来看看，每个人都有几只手？两只手还可以怎么说？（一双手）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游戏导入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38512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（六）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知识导入的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教师在教授新课前，通过提问，做练习等复习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旧知识的教学活动，以达到为学生学习新知识提供支撑点为目的方法。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知识导入，由于学生原有的认知结构中的经验不能解决眼前的问题，针对学生的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好奇心，利用新知识与原有知识的矛盾，使学生产生困惑，引起学生的主意与需求，形成内部动力，为探求新知识创设最佳心理状态。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7106285" y="3075305"/>
            <a:ext cx="6227445" cy="422719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792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由旧知识导入，温故而知新。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1、利用“接近律”回忆，抓住联系点导入新课：事物之间接近的特征，容易形成接近联想，达到推陈出新的目的。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如科学领域活动课《认识猫头鹰》的教学导语：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以前，我们认识了“树医生”——啄木鸟，这节课我们一起来认识“农作物医生”——猫头鹰，突出联系点——益鸟。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802370" y="3509645"/>
            <a:ext cx="3559175" cy="334835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2233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利用“相近律”回忆，抓住联系点导入新课：事物之间相似的特征，容易形成相似的联想，达到回忆新知识的目的。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如语言活动中的《金鸡冠的公鸡》教学导语：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以前，老师给小朋友讲过《骄傲的公鸡》的故事，这个故事主要讲公鸡骄傲失败的事。今天，老师要给小朋友讲个公鸡贪吃，爱听恭维它的话，后来受骗上当的故事。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这种以公鸡的缺点为联系点的导入，能激发幼儿的求知欲。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26174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（六）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知识导入的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知识导入，由于学生原有的认知结构中的经验不能解决眼前的问题，针对学生的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好奇心，利用新知识与原有知识的矛盾，使学生产生困惑，引起学生的主意与需求，形成内部动力，为探求新知识创设最佳心理状态。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9265285" y="3579495"/>
            <a:ext cx="3278505" cy="327850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采用悬念式导入新课，可撩起幼儿的好奇心，激发幼儿追根问底的热情，培养幼儿主动探索的精神。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如主题活动中的故事《茉莉花请医生》的教学导入语：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今天老师要给小朋友讲个故事，题目叫《茉莉花</a:t>
            </a:r>
            <a:r>
              <a:rPr lang="zh-CN" altLang="en-US" sz="28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请医生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》。茉莉花为什么要请医生？请了几个医生？它们是怎样为茉莉花治病的？请小朋友认真听老师讲完故事就知道了。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1" y="594705"/>
            <a:ext cx="4314825" cy="836637"/>
            <a:chOff x="4122958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8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知识导入——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悬念式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7336155" y="-115570"/>
            <a:ext cx="4669155" cy="466915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06170" y="1431290"/>
            <a:ext cx="9982200" cy="3792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挂图、提问式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利用挂图，通过富有情趣的问题创设导入新课，培养幼儿的观察力和口语表达能力。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如音乐活动中的《摘星星》的导入语：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图中月儿是什么样的？月儿弯弯好像什么？谁想在这船上坐？坐在这船上想干什么呢？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041177" y="334389"/>
              <a:ext cx="247840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综合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导入式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431290"/>
            <a:ext cx="9982200" cy="33610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录音、幻灯式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采用录音、幻灯等多媒体教学导入新课，可吸引幼儿的好奇心。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如音乐活动中的《小乌鸦爱妈妈》听完歌曲录音后问：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小朋友，你们喜欢这首歌吗？歌名叫什么？（小乌鸦爱妈妈）对，今天我们就来学习这首歌。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041177" y="334389"/>
              <a:ext cx="247840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综合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导入式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8199120" y="2407285"/>
            <a:ext cx="416052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47847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师：我们已经学过了几种不同形状的物体，现在你能说出来吗？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生：有长方体、正方体、圆柱体和球。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师：现在请同学们看看讲台上的物体是什么形状的？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生：（回答各种物体的形状）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师：请小朋友摸一摸这些物体的面，有什么感觉？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生：（学生说自己的感觉）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师：小朋友通过摸一摸，发现这些物体有的面是平的，有的面是圆圆的、弯的，也就是曲的。这节课我们一起来认识平面图形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28395" y="594705"/>
            <a:ext cx="9936480" cy="836637"/>
            <a:chOff x="1312112" y="334389"/>
            <a:chExt cx="9936480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1312112" y="334389"/>
              <a:ext cx="9936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读下面教学片断，体会老师所用的导入语类型及作用。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2071370" y="635635"/>
            <a:ext cx="7614920" cy="4019550"/>
            <a:chOff x="2483899" y="1983294"/>
            <a:chExt cx="7614920" cy="4019550"/>
          </a:xfrm>
        </p:grpSpPr>
        <p:sp>
          <p:nvSpPr>
            <p:cNvPr id="25" name="矩形 24"/>
            <p:cNvSpPr/>
            <p:nvPr/>
          </p:nvSpPr>
          <p:spPr>
            <a:xfrm>
              <a:off x="4832706" y="1983294"/>
              <a:ext cx="193929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02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83899" y="3880039"/>
              <a:ext cx="761492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教学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中间环节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——讲授语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4164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讲授语是教师系统连贯地向学生讲解教材、传授知识和技能、培养情感价值和价值观的教学语言形式。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、讲授知识解释疑难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2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、启发思维培养能力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3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、传道育人培养习惯。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要深浅适度、要重在点拨、要连贯流畅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3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讲授语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72293" y="742950"/>
            <a:ext cx="34493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讲授语类型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与要求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392931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讲析语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6" name="文本框2"/>
          <p:cNvSpPr/>
          <p:nvPr/>
        </p:nvSpPr>
        <p:spPr>
          <a:xfrm>
            <a:off x="1737577" y="332049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讲师讲课时用于口头分析的语言。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5536053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归纳语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8" name="文本框2"/>
          <p:cNvSpPr/>
          <p:nvPr/>
        </p:nvSpPr>
        <p:spPr>
          <a:xfrm>
            <a:off x="4847044" y="332176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从整体的、本质的、理论的高度进行归纳。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  <a:sym typeface="+mn-lt"/>
            </a:endParaRPr>
          </a:p>
        </p:txBody>
      </p:sp>
      <p:sp>
        <p:nvSpPr>
          <p:cNvPr id="9" name="文本框1"/>
          <p:cNvSpPr txBox="1"/>
          <p:nvPr/>
        </p:nvSpPr>
        <p:spPr>
          <a:xfrm>
            <a:off x="8896980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点拨语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0" name="文本框2"/>
          <p:cNvSpPr/>
          <p:nvPr/>
        </p:nvSpPr>
        <p:spPr>
          <a:xfrm>
            <a:off x="8240991" y="332049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抓住重点或要义，一句两句点名实质。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19133" y="2336862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2547" y="2330935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661976" y="2337497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26174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提问语是教学中活动的核心，教学是一连串的问题贯穿始终，因此，提问语是否得当，会决定教学的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成败。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提问语要求：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、要具有启发性（开放性问题为宜）；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2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、要有层次性，由浅入深、循序渐进，构成明确的指向，具有内在逻辑的“问题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链”。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5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提问语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9666605" y="4663440"/>
            <a:ext cx="2525395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1383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过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渡语，是教学环节中，连接过度作用的话，它可以使幼儿从一个环节的学习过度到另一个环节的学习，恰当运用过度与可以使内容层次分明，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紧密连接。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7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过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渡语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2071370" y="635635"/>
            <a:ext cx="7614920" cy="4019550"/>
            <a:chOff x="2483899" y="1983294"/>
            <a:chExt cx="7614920" cy="4019550"/>
          </a:xfrm>
        </p:grpSpPr>
        <p:sp>
          <p:nvSpPr>
            <p:cNvPr id="25" name="矩形 24"/>
            <p:cNvSpPr/>
            <p:nvPr/>
          </p:nvSpPr>
          <p:spPr>
            <a:xfrm>
              <a:off x="4832707" y="1983294"/>
              <a:ext cx="193929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03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83899" y="3880039"/>
              <a:ext cx="761492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教学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结束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——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结束语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29895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教学结束环节是一个完整的教学活动必不可少的组成部分，他是课堂教学结束时，教师引导幼儿对所学知识与技能的总结、巩固、扩展、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延伸与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迁移。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成功的结束语能够给幼儿留下深刻的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印象。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案例：书本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266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页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73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结束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580890" y="742950"/>
            <a:ext cx="30321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幼儿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园五大领域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94740" y="4174490"/>
            <a:ext cx="10078720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352998">
            <a:off x="1511120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1343150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884413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35998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34318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9730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352998">
            <a:off x="5688484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5520514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0617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777716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760919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15045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118173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健康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7" name="文本框1"/>
          <p:cNvSpPr txBox="1"/>
          <p:nvPr/>
        </p:nvSpPr>
        <p:spPr>
          <a:xfrm>
            <a:off x="327850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语言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9" name="文本框1"/>
          <p:cNvSpPr txBox="1"/>
          <p:nvPr/>
        </p:nvSpPr>
        <p:spPr>
          <a:xfrm>
            <a:off x="537591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社会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1" name="文本框1"/>
          <p:cNvSpPr txBox="1"/>
          <p:nvPr/>
        </p:nvSpPr>
        <p:spPr>
          <a:xfrm>
            <a:off x="747331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科学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1219955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3349159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>
            <a:off x="5458678" y="2311088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7485248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4" name="任意多边形: 形状 22"/>
          <p:cNvSpPr/>
          <p:nvPr/>
        </p:nvSpPr>
        <p:spPr>
          <a:xfrm>
            <a:off x="9511656" y="1958187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05291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9437238" y="2311088"/>
            <a:ext cx="15891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05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8" name="文本框1"/>
          <p:cNvSpPr txBox="1"/>
          <p:nvPr/>
        </p:nvSpPr>
        <p:spPr>
          <a:xfrm>
            <a:off x="957008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艺术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188903" y="7429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活动目标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392931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认知目标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5536053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技能目标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9" name="文本框1"/>
          <p:cNvSpPr txBox="1"/>
          <p:nvPr/>
        </p:nvSpPr>
        <p:spPr>
          <a:xfrm>
            <a:off x="8896980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情感目标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19133" y="2336862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2547" y="2330935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661976" y="2337497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95" y="742950"/>
            <a:ext cx="7399655" cy="56045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0" y="549910"/>
            <a:ext cx="6378575" cy="6308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480" y="680085"/>
            <a:ext cx="8575040" cy="549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652905" y="1648460"/>
            <a:ext cx="9029700" cy="4204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以小组为教研团队，设计五大领域其中之一的课程，有完整的教学活动方案设计，注意导入语、过渡语、提问语与结束语的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设置。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模拟时长：</a:t>
            </a: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10-15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分钟，一组一位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代表。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898232"/>
            <a:chOff x="4296280" y="272794"/>
            <a:chExt cx="3968144" cy="898232"/>
          </a:xfrm>
        </p:grpSpPr>
        <p:sp>
          <p:nvSpPr>
            <p:cNvPr id="5" name="文本框 4"/>
            <p:cNvSpPr txBox="1"/>
            <p:nvPr/>
          </p:nvSpPr>
          <p:spPr>
            <a:xfrm>
              <a:off x="4977989" y="272794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课后作业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6125412" y="482344"/>
              <a:ext cx="3098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1" name="文本框1"/>
          <p:cNvSpPr txBox="1"/>
          <p:nvPr/>
        </p:nvSpPr>
        <p:spPr>
          <a:xfrm>
            <a:off x="5460188" y="1937582"/>
            <a:ext cx="2320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点击添加标题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2" name="文本框2"/>
          <p:cNvSpPr/>
          <p:nvPr/>
        </p:nvSpPr>
        <p:spPr>
          <a:xfrm>
            <a:off x="5460365" y="2284095"/>
            <a:ext cx="5862955" cy="1337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此处添加详细文本描述，建议与标题相关并符合整体语言风格，此处添加此处添加详细文本描述，建议与标题相此处添加详细文本描述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13" name="文本框1"/>
          <p:cNvSpPr txBox="1"/>
          <p:nvPr/>
        </p:nvSpPr>
        <p:spPr>
          <a:xfrm>
            <a:off x="5457013" y="4011724"/>
            <a:ext cx="2320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点击添加标题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文本框2"/>
          <p:cNvSpPr/>
          <p:nvPr/>
        </p:nvSpPr>
        <p:spPr>
          <a:xfrm>
            <a:off x="5457190" y="4358005"/>
            <a:ext cx="5692140" cy="1337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此处添加详细文本描述，建议与标题相关并符合整体语言风格，此处添加此处添加详细文本描述，建议与标题相此处添加详细文本描述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pic>
        <p:nvPicPr>
          <p:cNvPr id="3" name="图片 2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1166495" y="1937385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638772" y="1442849"/>
            <a:ext cx="7998032" cy="3406189"/>
            <a:chOff x="2603293" y="1608454"/>
            <a:chExt cx="7998032" cy="3406189"/>
          </a:xfrm>
        </p:grpSpPr>
        <p:grpSp>
          <p:nvGrpSpPr>
            <p:cNvPr id="24" name="组合 23"/>
            <p:cNvGrpSpPr/>
            <p:nvPr/>
          </p:nvGrpSpPr>
          <p:grpSpPr>
            <a:xfrm>
              <a:off x="4444993" y="1608454"/>
              <a:ext cx="3980180" cy="2880360"/>
              <a:chOff x="3992659" y="1983294"/>
              <a:chExt cx="3980180" cy="288036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722216" y="1983294"/>
                <a:ext cx="2160270" cy="22148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3800" b="1" i="0" u="none" strike="noStrike" kern="1200" cap="none" spc="0" normalizeH="0" baseline="0" noProof="0" dirty="0">
                    <a:ln w="0"/>
                    <a:solidFill>
                      <a:srgbClr val="295892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+mn-cs"/>
                  </a:rPr>
                  <a:t>02</a:t>
                </a:r>
                <a:endPara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3992659" y="3756849"/>
                <a:ext cx="3980180" cy="11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7389A3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6600" b="1" i="0" u="none" strike="noStrike" kern="800" cap="none" spc="800" normalizeH="0" baseline="0" noProof="0" dirty="0">
                    <a:ln>
                      <a:noFill/>
                    </a:ln>
                    <a:solidFill>
                      <a:srgbClr val="295892"/>
                    </a:solidFill>
                    <a:effectLst/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+mn-cs"/>
                  </a:rPr>
                  <a:t>教学设计</a:t>
                </a:r>
                <a:endPara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 Ipsum available, but the  majority have suffered alteration some form, by injected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humour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, or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randomThere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 are many variations of passages of Lorem Ipsum available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1632585" y="2478405"/>
            <a:ext cx="920750" cy="921385"/>
          </a:xfrm>
          <a:prstGeom prst="ellipse">
            <a:avLst/>
          </a:prstGeom>
          <a:solidFill>
            <a:srgbClr val="295892"/>
          </a:solidFill>
          <a:ln w="19050">
            <a:solidFill>
              <a:sysClr val="window" lastClr="FFFFFF"/>
            </a:solidFill>
          </a:ln>
          <a:effectLst>
            <a:outerShdw blurRad="101600" dist="12700" sx="102000" sy="102000" algn="ctr" rotWithShape="0">
              <a:srgbClr val="4472C4">
                <a:lumMod val="40000"/>
                <a:lumOff val="60000"/>
                <a:alpha val="20000"/>
              </a:srgb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873885" y="2796540"/>
            <a:ext cx="441325" cy="280035"/>
          </a:xfrm>
          <a:custGeom>
            <a:avLst/>
            <a:gdLst>
              <a:gd name="T0" fmla="*/ 170 w 172"/>
              <a:gd name="T1" fmla="*/ 0 h 109"/>
              <a:gd name="T2" fmla="*/ 2 w 172"/>
              <a:gd name="T3" fmla="*/ 0 h 109"/>
              <a:gd name="T4" fmla="*/ 87 w 172"/>
              <a:gd name="T5" fmla="*/ 73 h 109"/>
              <a:gd name="T6" fmla="*/ 170 w 172"/>
              <a:gd name="T7" fmla="*/ 0 h 109"/>
              <a:gd name="T8" fmla="*/ 87 w 172"/>
              <a:gd name="T9" fmla="*/ 86 h 109"/>
              <a:gd name="T10" fmla="*/ 0 w 172"/>
              <a:gd name="T11" fmla="*/ 12 h 109"/>
              <a:gd name="T12" fmla="*/ 0 w 172"/>
              <a:gd name="T13" fmla="*/ 109 h 109"/>
              <a:gd name="T14" fmla="*/ 172 w 172"/>
              <a:gd name="T15" fmla="*/ 109 h 109"/>
              <a:gd name="T16" fmla="*/ 172 w 172"/>
              <a:gd name="T17" fmla="*/ 12 h 109"/>
              <a:gd name="T18" fmla="*/ 87 w 172"/>
              <a:gd name="T19" fmla="*/ 8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2" h="109">
                <a:moveTo>
                  <a:pt x="170" y="0"/>
                </a:moveTo>
                <a:lnTo>
                  <a:pt x="2" y="0"/>
                </a:lnTo>
                <a:lnTo>
                  <a:pt x="87" y="73"/>
                </a:lnTo>
                <a:lnTo>
                  <a:pt x="170" y="0"/>
                </a:lnTo>
                <a:close/>
                <a:moveTo>
                  <a:pt x="87" y="86"/>
                </a:moveTo>
                <a:lnTo>
                  <a:pt x="0" y="12"/>
                </a:lnTo>
                <a:lnTo>
                  <a:pt x="0" y="109"/>
                </a:lnTo>
                <a:lnTo>
                  <a:pt x="172" y="109"/>
                </a:lnTo>
                <a:lnTo>
                  <a:pt x="172" y="12"/>
                </a:lnTo>
                <a:lnTo>
                  <a:pt x="87" y="8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28775" y="4231640"/>
            <a:ext cx="920750" cy="921385"/>
          </a:xfrm>
          <a:prstGeom prst="ellipse">
            <a:avLst/>
          </a:prstGeom>
          <a:solidFill>
            <a:srgbClr val="24487D"/>
          </a:solidFill>
          <a:ln w="19050">
            <a:solidFill>
              <a:sysClr val="window" lastClr="FFFFFF"/>
            </a:solidFill>
          </a:ln>
          <a:effectLst>
            <a:outerShdw blurRad="101600" dist="12700" sx="102000" sy="102000" algn="ctr" rotWithShape="0">
              <a:srgbClr val="4472C4">
                <a:lumMod val="40000"/>
                <a:lumOff val="60000"/>
                <a:alpha val="20000"/>
              </a:srgb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1879600" y="4483100"/>
            <a:ext cx="419100" cy="419100"/>
          </a:xfrm>
          <a:custGeom>
            <a:avLst/>
            <a:gdLst>
              <a:gd name="T0" fmla="*/ 19 w 88"/>
              <a:gd name="T1" fmla="*/ 59 h 88"/>
              <a:gd name="T2" fmla="*/ 0 w 88"/>
              <a:gd name="T3" fmla="*/ 88 h 88"/>
              <a:gd name="T4" fmla="*/ 29 w 88"/>
              <a:gd name="T5" fmla="*/ 69 h 88"/>
              <a:gd name="T6" fmla="*/ 23 w 88"/>
              <a:gd name="T7" fmla="*/ 64 h 88"/>
              <a:gd name="T8" fmla="*/ 19 w 88"/>
              <a:gd name="T9" fmla="*/ 59 h 88"/>
              <a:gd name="T10" fmla="*/ 76 w 88"/>
              <a:gd name="T11" fmla="*/ 12 h 88"/>
              <a:gd name="T12" fmla="*/ 55 w 88"/>
              <a:gd name="T13" fmla="*/ 3 h 88"/>
              <a:gd name="T14" fmla="*/ 53 w 88"/>
              <a:gd name="T15" fmla="*/ 8 h 88"/>
              <a:gd name="T16" fmla="*/ 52 w 88"/>
              <a:gd name="T17" fmla="*/ 13 h 88"/>
              <a:gd name="T18" fmla="*/ 38 w 88"/>
              <a:gd name="T19" fmla="*/ 27 h 88"/>
              <a:gd name="T20" fmla="*/ 27 w 88"/>
              <a:gd name="T21" fmla="*/ 28 h 88"/>
              <a:gd name="T22" fmla="*/ 16 w 88"/>
              <a:gd name="T23" fmla="*/ 30 h 88"/>
              <a:gd name="T24" fmla="*/ 28 w 88"/>
              <a:gd name="T25" fmla="*/ 60 h 88"/>
              <a:gd name="T26" fmla="*/ 58 w 88"/>
              <a:gd name="T27" fmla="*/ 71 h 88"/>
              <a:gd name="T28" fmla="*/ 60 w 88"/>
              <a:gd name="T29" fmla="*/ 62 h 88"/>
              <a:gd name="T30" fmla="*/ 60 w 88"/>
              <a:gd name="T31" fmla="*/ 62 h 88"/>
              <a:gd name="T32" fmla="*/ 61 w 88"/>
              <a:gd name="T33" fmla="*/ 49 h 88"/>
              <a:gd name="T34" fmla="*/ 74 w 88"/>
              <a:gd name="T35" fmla="*/ 36 h 88"/>
              <a:gd name="T36" fmla="*/ 80 w 88"/>
              <a:gd name="T37" fmla="*/ 35 h 88"/>
              <a:gd name="T38" fmla="*/ 85 w 88"/>
              <a:gd name="T39" fmla="*/ 33 h 88"/>
              <a:gd name="T40" fmla="*/ 76 w 88"/>
              <a:gd name="T41" fmla="*/ 1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88">
                <a:moveTo>
                  <a:pt x="19" y="59"/>
                </a:moveTo>
                <a:cubicBezTo>
                  <a:pt x="0" y="88"/>
                  <a:pt x="0" y="88"/>
                  <a:pt x="0" y="88"/>
                </a:cubicBezTo>
                <a:cubicBezTo>
                  <a:pt x="29" y="69"/>
                  <a:pt x="29" y="69"/>
                  <a:pt x="29" y="69"/>
                </a:cubicBezTo>
                <a:cubicBezTo>
                  <a:pt x="27" y="67"/>
                  <a:pt x="25" y="66"/>
                  <a:pt x="23" y="64"/>
                </a:cubicBezTo>
                <a:cubicBezTo>
                  <a:pt x="22" y="62"/>
                  <a:pt x="20" y="61"/>
                  <a:pt x="19" y="59"/>
                </a:cubicBezTo>
                <a:close/>
                <a:moveTo>
                  <a:pt x="76" y="12"/>
                </a:moveTo>
                <a:cubicBezTo>
                  <a:pt x="68" y="3"/>
                  <a:pt x="58" y="0"/>
                  <a:pt x="55" y="3"/>
                </a:cubicBezTo>
                <a:cubicBezTo>
                  <a:pt x="53" y="4"/>
                  <a:pt x="53" y="6"/>
                  <a:pt x="53" y="8"/>
                </a:cubicBezTo>
                <a:cubicBezTo>
                  <a:pt x="53" y="10"/>
                  <a:pt x="53" y="11"/>
                  <a:pt x="52" y="13"/>
                </a:cubicBezTo>
                <a:cubicBezTo>
                  <a:pt x="38" y="27"/>
                  <a:pt x="38" y="27"/>
                  <a:pt x="38" y="27"/>
                </a:cubicBezTo>
                <a:cubicBezTo>
                  <a:pt x="34" y="28"/>
                  <a:pt x="30" y="29"/>
                  <a:pt x="27" y="28"/>
                </a:cubicBezTo>
                <a:cubicBezTo>
                  <a:pt x="22" y="27"/>
                  <a:pt x="18" y="27"/>
                  <a:pt x="16" y="30"/>
                </a:cubicBezTo>
                <a:cubicBezTo>
                  <a:pt x="11" y="35"/>
                  <a:pt x="16" y="48"/>
                  <a:pt x="28" y="60"/>
                </a:cubicBezTo>
                <a:cubicBezTo>
                  <a:pt x="39" y="72"/>
                  <a:pt x="53" y="77"/>
                  <a:pt x="58" y="71"/>
                </a:cubicBezTo>
                <a:cubicBezTo>
                  <a:pt x="60" y="69"/>
                  <a:pt x="60" y="66"/>
                  <a:pt x="60" y="62"/>
                </a:cubicBezTo>
                <a:cubicBezTo>
                  <a:pt x="60" y="62"/>
                  <a:pt x="60" y="62"/>
                  <a:pt x="60" y="62"/>
                </a:cubicBezTo>
                <a:cubicBezTo>
                  <a:pt x="60" y="62"/>
                  <a:pt x="59" y="56"/>
                  <a:pt x="61" y="49"/>
                </a:cubicBezTo>
                <a:cubicBezTo>
                  <a:pt x="74" y="36"/>
                  <a:pt x="74" y="36"/>
                  <a:pt x="74" y="36"/>
                </a:cubicBezTo>
                <a:cubicBezTo>
                  <a:pt x="76" y="35"/>
                  <a:pt x="78" y="35"/>
                  <a:pt x="80" y="35"/>
                </a:cubicBezTo>
                <a:cubicBezTo>
                  <a:pt x="82" y="35"/>
                  <a:pt x="83" y="35"/>
                  <a:pt x="85" y="33"/>
                </a:cubicBezTo>
                <a:cubicBezTo>
                  <a:pt x="88" y="30"/>
                  <a:pt x="85" y="20"/>
                  <a:pt x="76" y="1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796405" y="4235450"/>
            <a:ext cx="920750" cy="921385"/>
          </a:xfrm>
          <a:prstGeom prst="ellipse">
            <a:avLst/>
          </a:prstGeom>
          <a:solidFill>
            <a:srgbClr val="295892"/>
          </a:solidFill>
          <a:ln w="19050">
            <a:solidFill>
              <a:sysClr val="window" lastClr="FFFFFF"/>
            </a:solidFill>
          </a:ln>
          <a:effectLst>
            <a:outerShdw blurRad="101600" dist="12700" sx="102000" sy="102000" algn="ctr" rotWithShape="0">
              <a:srgbClr val="4472C4">
                <a:lumMod val="40000"/>
                <a:lumOff val="60000"/>
                <a:alpha val="20000"/>
              </a:srgb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796405" y="2484120"/>
            <a:ext cx="920750" cy="921385"/>
          </a:xfrm>
          <a:prstGeom prst="ellipse">
            <a:avLst/>
          </a:prstGeom>
          <a:solidFill>
            <a:srgbClr val="295892"/>
          </a:solidFill>
          <a:ln w="19050">
            <a:solidFill>
              <a:sysClr val="window" lastClr="FFFFFF"/>
            </a:solidFill>
          </a:ln>
          <a:effectLst>
            <a:outerShdw blurRad="101600" dist="12700" sx="102000" sy="102000" algn="ctr" rotWithShape="0">
              <a:srgbClr val="4472C4">
                <a:lumMod val="40000"/>
                <a:lumOff val="60000"/>
                <a:alpha val="20000"/>
              </a:srgb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7038975" y="2725420"/>
            <a:ext cx="435610" cy="439420"/>
          </a:xfrm>
          <a:custGeom>
            <a:avLst/>
            <a:gdLst>
              <a:gd name="T0" fmla="*/ 103 w 103"/>
              <a:gd name="T1" fmla="*/ 57 h 104"/>
              <a:gd name="T2" fmla="*/ 103 w 103"/>
              <a:gd name="T3" fmla="*/ 46 h 104"/>
              <a:gd name="T4" fmla="*/ 102 w 103"/>
              <a:gd name="T5" fmla="*/ 45 h 104"/>
              <a:gd name="T6" fmla="*/ 89 w 103"/>
              <a:gd name="T7" fmla="*/ 41 h 104"/>
              <a:gd name="T8" fmla="*/ 86 w 103"/>
              <a:gd name="T9" fmla="*/ 33 h 104"/>
              <a:gd name="T10" fmla="*/ 92 w 103"/>
              <a:gd name="T11" fmla="*/ 19 h 104"/>
              <a:gd name="T12" fmla="*/ 84 w 103"/>
              <a:gd name="T13" fmla="*/ 11 h 104"/>
              <a:gd name="T14" fmla="*/ 82 w 103"/>
              <a:gd name="T15" fmla="*/ 12 h 104"/>
              <a:gd name="T16" fmla="*/ 71 w 103"/>
              <a:gd name="T17" fmla="*/ 18 h 104"/>
              <a:gd name="T18" fmla="*/ 62 w 103"/>
              <a:gd name="T19" fmla="*/ 14 h 104"/>
              <a:gd name="T20" fmla="*/ 57 w 103"/>
              <a:gd name="T21" fmla="*/ 0 h 104"/>
              <a:gd name="T22" fmla="*/ 46 w 103"/>
              <a:gd name="T23" fmla="*/ 0 h 104"/>
              <a:gd name="T24" fmla="*/ 45 w 103"/>
              <a:gd name="T25" fmla="*/ 2 h 104"/>
              <a:gd name="T26" fmla="*/ 41 w 103"/>
              <a:gd name="T27" fmla="*/ 14 h 104"/>
              <a:gd name="T28" fmla="*/ 33 w 103"/>
              <a:gd name="T29" fmla="*/ 18 h 104"/>
              <a:gd name="T30" fmla="*/ 19 w 103"/>
              <a:gd name="T31" fmla="*/ 11 h 104"/>
              <a:gd name="T32" fmla="*/ 11 w 103"/>
              <a:gd name="T33" fmla="*/ 20 h 104"/>
              <a:gd name="T34" fmla="*/ 12 w 103"/>
              <a:gd name="T35" fmla="*/ 21 h 104"/>
              <a:gd name="T36" fmla="*/ 18 w 103"/>
              <a:gd name="T37" fmla="*/ 33 h 104"/>
              <a:gd name="T38" fmla="*/ 14 w 103"/>
              <a:gd name="T39" fmla="*/ 41 h 104"/>
              <a:gd name="T40" fmla="*/ 0 w 103"/>
              <a:gd name="T41" fmla="*/ 46 h 104"/>
              <a:gd name="T42" fmla="*/ 0 w 103"/>
              <a:gd name="T43" fmla="*/ 58 h 104"/>
              <a:gd name="T44" fmla="*/ 2 w 103"/>
              <a:gd name="T45" fmla="*/ 58 h 104"/>
              <a:gd name="T46" fmla="*/ 14 w 103"/>
              <a:gd name="T47" fmla="*/ 63 h 104"/>
              <a:gd name="T48" fmla="*/ 18 w 103"/>
              <a:gd name="T49" fmla="*/ 71 h 104"/>
              <a:gd name="T50" fmla="*/ 11 w 103"/>
              <a:gd name="T51" fmla="*/ 84 h 104"/>
              <a:gd name="T52" fmla="*/ 19 w 103"/>
              <a:gd name="T53" fmla="*/ 93 h 104"/>
              <a:gd name="T54" fmla="*/ 21 w 103"/>
              <a:gd name="T55" fmla="*/ 92 h 104"/>
              <a:gd name="T56" fmla="*/ 33 w 103"/>
              <a:gd name="T57" fmla="*/ 86 h 104"/>
              <a:gd name="T58" fmla="*/ 41 w 103"/>
              <a:gd name="T59" fmla="*/ 89 h 104"/>
              <a:gd name="T60" fmla="*/ 46 w 103"/>
              <a:gd name="T61" fmla="*/ 104 h 104"/>
              <a:gd name="T62" fmla="*/ 58 w 103"/>
              <a:gd name="T63" fmla="*/ 104 h 104"/>
              <a:gd name="T64" fmla="*/ 58 w 103"/>
              <a:gd name="T65" fmla="*/ 102 h 104"/>
              <a:gd name="T66" fmla="*/ 63 w 103"/>
              <a:gd name="T67" fmla="*/ 89 h 104"/>
              <a:gd name="T68" fmla="*/ 71 w 103"/>
              <a:gd name="T69" fmla="*/ 86 h 104"/>
              <a:gd name="T70" fmla="*/ 84 w 103"/>
              <a:gd name="T71" fmla="*/ 92 h 104"/>
              <a:gd name="T72" fmla="*/ 93 w 103"/>
              <a:gd name="T73" fmla="*/ 84 h 104"/>
              <a:gd name="T74" fmla="*/ 92 w 103"/>
              <a:gd name="T75" fmla="*/ 82 h 104"/>
              <a:gd name="T76" fmla="*/ 86 w 103"/>
              <a:gd name="T77" fmla="*/ 71 h 104"/>
              <a:gd name="T78" fmla="*/ 89 w 103"/>
              <a:gd name="T79" fmla="*/ 63 h 104"/>
              <a:gd name="T80" fmla="*/ 103 w 103"/>
              <a:gd name="T81" fmla="*/ 57 h 104"/>
              <a:gd name="T82" fmla="*/ 52 w 103"/>
              <a:gd name="T83" fmla="*/ 68 h 104"/>
              <a:gd name="T84" fmla="*/ 35 w 103"/>
              <a:gd name="T85" fmla="*/ 52 h 104"/>
              <a:gd name="T86" fmla="*/ 52 w 103"/>
              <a:gd name="T87" fmla="*/ 35 h 104"/>
              <a:gd name="T88" fmla="*/ 68 w 103"/>
              <a:gd name="T89" fmla="*/ 52 h 104"/>
              <a:gd name="T90" fmla="*/ 52 w 103"/>
              <a:gd name="T91" fmla="*/ 6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3" h="104">
                <a:moveTo>
                  <a:pt x="103" y="57"/>
                </a:moveTo>
                <a:cubicBezTo>
                  <a:pt x="103" y="46"/>
                  <a:pt x="103" y="46"/>
                  <a:pt x="103" y="46"/>
                </a:cubicBezTo>
                <a:cubicBezTo>
                  <a:pt x="102" y="45"/>
                  <a:pt x="102" y="45"/>
                  <a:pt x="102" y="45"/>
                </a:cubicBezTo>
                <a:cubicBezTo>
                  <a:pt x="89" y="41"/>
                  <a:pt x="89" y="41"/>
                  <a:pt x="89" y="41"/>
                </a:cubicBezTo>
                <a:cubicBezTo>
                  <a:pt x="86" y="33"/>
                  <a:pt x="86" y="33"/>
                  <a:pt x="86" y="33"/>
                </a:cubicBezTo>
                <a:cubicBezTo>
                  <a:pt x="92" y="19"/>
                  <a:pt x="92" y="19"/>
                  <a:pt x="92" y="19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12"/>
                  <a:pt x="82" y="12"/>
                  <a:pt x="82" y="12"/>
                </a:cubicBezTo>
                <a:cubicBezTo>
                  <a:pt x="71" y="18"/>
                  <a:pt x="71" y="18"/>
                  <a:pt x="71" y="18"/>
                </a:cubicBezTo>
                <a:cubicBezTo>
                  <a:pt x="62" y="14"/>
                  <a:pt x="62" y="14"/>
                  <a:pt x="62" y="14"/>
                </a:cubicBezTo>
                <a:cubicBezTo>
                  <a:pt x="57" y="0"/>
                  <a:pt x="57" y="0"/>
                  <a:pt x="57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14"/>
                  <a:pt x="41" y="14"/>
                  <a:pt x="41" y="14"/>
                </a:cubicBezTo>
                <a:cubicBezTo>
                  <a:pt x="33" y="18"/>
                  <a:pt x="33" y="18"/>
                  <a:pt x="33" y="18"/>
                </a:cubicBezTo>
                <a:cubicBezTo>
                  <a:pt x="19" y="11"/>
                  <a:pt x="19" y="11"/>
                  <a:pt x="19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8" y="33"/>
                  <a:pt x="18" y="33"/>
                  <a:pt x="18" y="33"/>
                </a:cubicBezTo>
                <a:cubicBezTo>
                  <a:pt x="14" y="41"/>
                  <a:pt x="14" y="41"/>
                  <a:pt x="14" y="41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58"/>
                  <a:pt x="0" y="58"/>
                  <a:pt x="0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4" y="63"/>
                  <a:pt x="14" y="63"/>
                  <a:pt x="14" y="63"/>
                </a:cubicBezTo>
                <a:cubicBezTo>
                  <a:pt x="18" y="71"/>
                  <a:pt x="18" y="71"/>
                  <a:pt x="18" y="71"/>
                </a:cubicBezTo>
                <a:cubicBezTo>
                  <a:pt x="11" y="84"/>
                  <a:pt x="11" y="84"/>
                  <a:pt x="11" y="84"/>
                </a:cubicBezTo>
                <a:cubicBezTo>
                  <a:pt x="19" y="93"/>
                  <a:pt x="19" y="93"/>
                  <a:pt x="19" y="93"/>
                </a:cubicBezTo>
                <a:cubicBezTo>
                  <a:pt x="21" y="92"/>
                  <a:pt x="21" y="92"/>
                  <a:pt x="21" y="92"/>
                </a:cubicBezTo>
                <a:cubicBezTo>
                  <a:pt x="33" y="86"/>
                  <a:pt x="33" y="86"/>
                  <a:pt x="33" y="86"/>
                </a:cubicBezTo>
                <a:cubicBezTo>
                  <a:pt x="41" y="89"/>
                  <a:pt x="41" y="89"/>
                  <a:pt x="41" y="89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58" y="102"/>
                  <a:pt x="58" y="102"/>
                  <a:pt x="58" y="102"/>
                </a:cubicBezTo>
                <a:cubicBezTo>
                  <a:pt x="63" y="89"/>
                  <a:pt x="63" y="89"/>
                  <a:pt x="63" y="89"/>
                </a:cubicBezTo>
                <a:cubicBezTo>
                  <a:pt x="71" y="86"/>
                  <a:pt x="71" y="86"/>
                  <a:pt x="71" y="86"/>
                </a:cubicBezTo>
                <a:cubicBezTo>
                  <a:pt x="84" y="92"/>
                  <a:pt x="84" y="92"/>
                  <a:pt x="84" y="92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82"/>
                  <a:pt x="92" y="82"/>
                  <a:pt x="92" y="82"/>
                </a:cubicBezTo>
                <a:cubicBezTo>
                  <a:pt x="86" y="71"/>
                  <a:pt x="86" y="71"/>
                  <a:pt x="86" y="71"/>
                </a:cubicBezTo>
                <a:cubicBezTo>
                  <a:pt x="89" y="63"/>
                  <a:pt x="89" y="63"/>
                  <a:pt x="89" y="63"/>
                </a:cubicBezTo>
                <a:lnTo>
                  <a:pt x="103" y="57"/>
                </a:lnTo>
                <a:close/>
                <a:moveTo>
                  <a:pt x="52" y="68"/>
                </a:moveTo>
                <a:cubicBezTo>
                  <a:pt x="43" y="68"/>
                  <a:pt x="35" y="61"/>
                  <a:pt x="35" y="52"/>
                </a:cubicBezTo>
                <a:cubicBezTo>
                  <a:pt x="35" y="43"/>
                  <a:pt x="43" y="35"/>
                  <a:pt x="52" y="35"/>
                </a:cubicBezTo>
                <a:cubicBezTo>
                  <a:pt x="61" y="35"/>
                  <a:pt x="68" y="43"/>
                  <a:pt x="68" y="52"/>
                </a:cubicBezTo>
                <a:cubicBezTo>
                  <a:pt x="68" y="61"/>
                  <a:pt x="61" y="68"/>
                  <a:pt x="52" y="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7091680" y="4491355"/>
            <a:ext cx="330835" cy="409575"/>
          </a:xfrm>
          <a:custGeom>
            <a:avLst/>
            <a:gdLst>
              <a:gd name="T0" fmla="*/ 12 w 85"/>
              <a:gd name="T1" fmla="*/ 2 h 105"/>
              <a:gd name="T2" fmla="*/ 4 w 85"/>
              <a:gd name="T3" fmla="*/ 5 h 105"/>
              <a:gd name="T4" fmla="*/ 1 w 85"/>
              <a:gd name="T5" fmla="*/ 8 h 105"/>
              <a:gd name="T6" fmla="*/ 0 w 85"/>
              <a:gd name="T7" fmla="*/ 12 h 105"/>
              <a:gd name="T8" fmla="*/ 0 w 85"/>
              <a:gd name="T9" fmla="*/ 91 h 105"/>
              <a:gd name="T10" fmla="*/ 1 w 85"/>
              <a:gd name="T11" fmla="*/ 95 h 105"/>
              <a:gd name="T12" fmla="*/ 6 w 85"/>
              <a:gd name="T13" fmla="*/ 99 h 105"/>
              <a:gd name="T14" fmla="*/ 12 w 85"/>
              <a:gd name="T15" fmla="*/ 100 h 105"/>
              <a:gd name="T16" fmla="*/ 73 w 85"/>
              <a:gd name="T17" fmla="*/ 105 h 105"/>
              <a:gd name="T18" fmla="*/ 73 w 85"/>
              <a:gd name="T19" fmla="*/ 94 h 105"/>
              <a:gd name="T20" fmla="*/ 85 w 85"/>
              <a:gd name="T21" fmla="*/ 93 h 105"/>
              <a:gd name="T22" fmla="*/ 85 w 85"/>
              <a:gd name="T23" fmla="*/ 0 h 105"/>
              <a:gd name="T24" fmla="*/ 12 w 85"/>
              <a:gd name="T25" fmla="*/ 2 h 105"/>
              <a:gd name="T26" fmla="*/ 49 w 85"/>
              <a:gd name="T27" fmla="*/ 62 h 105"/>
              <a:gd name="T28" fmla="*/ 23 w 85"/>
              <a:gd name="T29" fmla="*/ 60 h 105"/>
              <a:gd name="T30" fmla="*/ 24 w 85"/>
              <a:gd name="T31" fmla="*/ 53 h 105"/>
              <a:gd name="T32" fmla="*/ 49 w 85"/>
              <a:gd name="T33" fmla="*/ 55 h 105"/>
              <a:gd name="T34" fmla="*/ 49 w 85"/>
              <a:gd name="T35" fmla="*/ 62 h 105"/>
              <a:gd name="T36" fmla="*/ 60 w 85"/>
              <a:gd name="T37" fmla="*/ 45 h 105"/>
              <a:gd name="T38" fmla="*/ 16 w 85"/>
              <a:gd name="T39" fmla="*/ 41 h 105"/>
              <a:gd name="T40" fmla="*/ 17 w 85"/>
              <a:gd name="T41" fmla="*/ 34 h 105"/>
              <a:gd name="T42" fmla="*/ 60 w 85"/>
              <a:gd name="T43" fmla="*/ 37 h 105"/>
              <a:gd name="T44" fmla="*/ 60 w 85"/>
              <a:gd name="T45" fmla="*/ 45 h 105"/>
              <a:gd name="T46" fmla="*/ 79 w 85"/>
              <a:gd name="T47" fmla="*/ 87 h 105"/>
              <a:gd name="T48" fmla="*/ 73 w 85"/>
              <a:gd name="T49" fmla="*/ 87 h 105"/>
              <a:gd name="T50" fmla="*/ 73 w 85"/>
              <a:gd name="T51" fmla="*/ 19 h 105"/>
              <a:gd name="T52" fmla="*/ 13 w 85"/>
              <a:gd name="T53" fmla="*/ 15 h 105"/>
              <a:gd name="T54" fmla="*/ 7 w 85"/>
              <a:gd name="T55" fmla="*/ 13 h 105"/>
              <a:gd name="T56" fmla="*/ 6 w 85"/>
              <a:gd name="T57" fmla="*/ 12 h 105"/>
              <a:gd name="T58" fmla="*/ 6 w 85"/>
              <a:gd name="T59" fmla="*/ 12 h 105"/>
              <a:gd name="T60" fmla="*/ 6 w 85"/>
              <a:gd name="T61" fmla="*/ 11 h 105"/>
              <a:gd name="T62" fmla="*/ 8 w 85"/>
              <a:gd name="T63" fmla="*/ 10 h 105"/>
              <a:gd name="T64" fmla="*/ 13 w 85"/>
              <a:gd name="T65" fmla="*/ 9 h 105"/>
              <a:gd name="T66" fmla="*/ 13 w 85"/>
              <a:gd name="T67" fmla="*/ 9 h 105"/>
              <a:gd name="T68" fmla="*/ 79 w 85"/>
              <a:gd name="T69" fmla="*/ 7 h 105"/>
              <a:gd name="T70" fmla="*/ 79 w 85"/>
              <a:gd name="T71" fmla="*/ 8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105">
                <a:moveTo>
                  <a:pt x="12" y="2"/>
                </a:moveTo>
                <a:cubicBezTo>
                  <a:pt x="9" y="2"/>
                  <a:pt x="6" y="3"/>
                  <a:pt x="4" y="5"/>
                </a:cubicBezTo>
                <a:cubicBezTo>
                  <a:pt x="3" y="5"/>
                  <a:pt x="2" y="6"/>
                  <a:pt x="1" y="8"/>
                </a:cubicBezTo>
                <a:cubicBezTo>
                  <a:pt x="0" y="9"/>
                  <a:pt x="0" y="10"/>
                  <a:pt x="0" y="12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2"/>
                  <a:pt x="0" y="94"/>
                  <a:pt x="1" y="95"/>
                </a:cubicBezTo>
                <a:cubicBezTo>
                  <a:pt x="2" y="97"/>
                  <a:pt x="4" y="98"/>
                  <a:pt x="6" y="99"/>
                </a:cubicBezTo>
                <a:cubicBezTo>
                  <a:pt x="8" y="100"/>
                  <a:pt x="10" y="100"/>
                  <a:pt x="12" y="100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94"/>
                  <a:pt x="73" y="94"/>
                  <a:pt x="73" y="94"/>
                </a:cubicBezTo>
                <a:cubicBezTo>
                  <a:pt x="85" y="93"/>
                  <a:pt x="85" y="93"/>
                  <a:pt x="85" y="93"/>
                </a:cubicBezTo>
                <a:cubicBezTo>
                  <a:pt x="85" y="0"/>
                  <a:pt x="85" y="0"/>
                  <a:pt x="85" y="0"/>
                </a:cubicBezTo>
                <a:lnTo>
                  <a:pt x="12" y="2"/>
                </a:lnTo>
                <a:close/>
                <a:moveTo>
                  <a:pt x="49" y="62"/>
                </a:moveTo>
                <a:cubicBezTo>
                  <a:pt x="23" y="60"/>
                  <a:pt x="23" y="60"/>
                  <a:pt x="23" y="60"/>
                </a:cubicBezTo>
                <a:cubicBezTo>
                  <a:pt x="24" y="53"/>
                  <a:pt x="24" y="53"/>
                  <a:pt x="24" y="53"/>
                </a:cubicBezTo>
                <a:cubicBezTo>
                  <a:pt x="49" y="55"/>
                  <a:pt x="49" y="55"/>
                  <a:pt x="49" y="55"/>
                </a:cubicBezTo>
                <a:lnTo>
                  <a:pt x="49" y="62"/>
                </a:lnTo>
                <a:close/>
                <a:moveTo>
                  <a:pt x="60" y="45"/>
                </a:moveTo>
                <a:cubicBezTo>
                  <a:pt x="16" y="41"/>
                  <a:pt x="16" y="41"/>
                  <a:pt x="16" y="41"/>
                </a:cubicBezTo>
                <a:cubicBezTo>
                  <a:pt x="17" y="34"/>
                  <a:pt x="17" y="34"/>
                  <a:pt x="17" y="34"/>
                </a:cubicBezTo>
                <a:cubicBezTo>
                  <a:pt x="60" y="37"/>
                  <a:pt x="60" y="37"/>
                  <a:pt x="60" y="37"/>
                </a:cubicBezTo>
                <a:lnTo>
                  <a:pt x="60" y="45"/>
                </a:lnTo>
                <a:close/>
                <a:moveTo>
                  <a:pt x="79" y="87"/>
                </a:moveTo>
                <a:cubicBezTo>
                  <a:pt x="73" y="87"/>
                  <a:pt x="73" y="87"/>
                  <a:pt x="73" y="87"/>
                </a:cubicBezTo>
                <a:cubicBezTo>
                  <a:pt x="73" y="19"/>
                  <a:pt x="73" y="19"/>
                  <a:pt x="73" y="19"/>
                </a:cubicBezTo>
                <a:cubicBezTo>
                  <a:pt x="13" y="15"/>
                  <a:pt x="13" y="15"/>
                  <a:pt x="13" y="15"/>
                </a:cubicBezTo>
                <a:cubicBezTo>
                  <a:pt x="11" y="14"/>
                  <a:pt x="9" y="14"/>
                  <a:pt x="7" y="13"/>
                </a:cubicBezTo>
                <a:cubicBezTo>
                  <a:pt x="7" y="13"/>
                  <a:pt x="7" y="13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1"/>
                  <a:pt x="6" y="11"/>
                </a:cubicBezTo>
                <a:cubicBezTo>
                  <a:pt x="7" y="11"/>
                  <a:pt x="7" y="10"/>
                  <a:pt x="8" y="10"/>
                </a:cubicBezTo>
                <a:cubicBezTo>
                  <a:pt x="10" y="9"/>
                  <a:pt x="11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79" y="7"/>
                  <a:pt x="79" y="7"/>
                  <a:pt x="79" y="7"/>
                </a:cubicBezTo>
                <a:lnTo>
                  <a:pt x="79" y="8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 rot="0">
            <a:off x="2740661" y="2353945"/>
            <a:ext cx="2636520" cy="1119505"/>
            <a:chOff x="860728" y="3236673"/>
            <a:chExt cx="2639301" cy="1119331"/>
          </a:xfrm>
        </p:grpSpPr>
        <p:sp>
          <p:nvSpPr>
            <p:cNvPr id="24" name="矩形 23"/>
            <p:cNvSpPr/>
            <p:nvPr/>
          </p:nvSpPr>
          <p:spPr>
            <a:xfrm>
              <a:off x="864542" y="3674755"/>
              <a:ext cx="2635487" cy="6812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此处添加详细文本描述，建议与标题相关并符合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860728" y="3236673"/>
              <a:ext cx="2232472" cy="6076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4487D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487D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0">
            <a:off x="2740661" y="4150360"/>
            <a:ext cx="2816859" cy="1128913"/>
            <a:chOff x="860728" y="3227149"/>
            <a:chExt cx="2819830" cy="1128737"/>
          </a:xfrm>
        </p:grpSpPr>
        <p:sp>
          <p:nvSpPr>
            <p:cNvPr id="4" name="矩形 3"/>
            <p:cNvSpPr/>
            <p:nvPr/>
          </p:nvSpPr>
          <p:spPr>
            <a:xfrm>
              <a:off x="864541" y="3674637"/>
              <a:ext cx="2816017" cy="6812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此处添加详细文本描述，建议与标题相关并符合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60728" y="3227149"/>
              <a:ext cx="2232472" cy="6076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4487D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487D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0">
            <a:off x="7832726" y="2423795"/>
            <a:ext cx="2816859" cy="1119387"/>
            <a:chOff x="860728" y="3236673"/>
            <a:chExt cx="2819830" cy="1119213"/>
          </a:xfrm>
        </p:grpSpPr>
        <p:sp>
          <p:nvSpPr>
            <p:cNvPr id="10" name="矩形 9"/>
            <p:cNvSpPr/>
            <p:nvPr/>
          </p:nvSpPr>
          <p:spPr>
            <a:xfrm>
              <a:off x="864541" y="3674637"/>
              <a:ext cx="2816017" cy="6812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此处添加详细文本描述，建议与标题相关并符合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60728" y="3236673"/>
              <a:ext cx="2232472" cy="6076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4487D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487D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0">
            <a:off x="7832726" y="4032250"/>
            <a:ext cx="2816859" cy="1119387"/>
            <a:chOff x="860728" y="3236673"/>
            <a:chExt cx="2819830" cy="1119213"/>
          </a:xfrm>
        </p:grpSpPr>
        <p:sp>
          <p:nvSpPr>
            <p:cNvPr id="13" name="矩形 12"/>
            <p:cNvSpPr/>
            <p:nvPr/>
          </p:nvSpPr>
          <p:spPr>
            <a:xfrm>
              <a:off x="864541" y="3674637"/>
              <a:ext cx="2816017" cy="6812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此处添加详细文本描述，建议与标题相关并符合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60728" y="3236673"/>
              <a:ext cx="2232472" cy="6076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4487D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487D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2009005" y="4174201"/>
            <a:ext cx="8173990" cy="1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352998">
            <a:off x="2425520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2257550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98813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45142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3462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874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352998">
            <a:off x="6602884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6434914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761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869156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852359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06485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09613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6" name="文本框2"/>
          <p:cNvSpPr/>
          <p:nvPr/>
        </p:nvSpPr>
        <p:spPr>
          <a:xfrm>
            <a:off x="1965100" y="4781010"/>
            <a:ext cx="1927629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27" name="文本框1"/>
          <p:cNvSpPr txBox="1"/>
          <p:nvPr/>
        </p:nvSpPr>
        <p:spPr>
          <a:xfrm>
            <a:off x="419290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" name="文本框2"/>
          <p:cNvSpPr/>
          <p:nvPr/>
        </p:nvSpPr>
        <p:spPr>
          <a:xfrm>
            <a:off x="4061984" y="4781010"/>
            <a:ext cx="1927629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29" name="文本框1"/>
          <p:cNvSpPr txBox="1"/>
          <p:nvPr/>
        </p:nvSpPr>
        <p:spPr>
          <a:xfrm>
            <a:off x="629031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0" name="文本框2"/>
          <p:cNvSpPr/>
          <p:nvPr/>
        </p:nvSpPr>
        <p:spPr>
          <a:xfrm>
            <a:off x="6158868" y="4781010"/>
            <a:ext cx="1927629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31" name="文本框1"/>
          <p:cNvSpPr txBox="1"/>
          <p:nvPr/>
        </p:nvSpPr>
        <p:spPr>
          <a:xfrm>
            <a:off x="838708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2" name="文本框2"/>
          <p:cNvSpPr/>
          <p:nvPr/>
        </p:nvSpPr>
        <p:spPr>
          <a:xfrm>
            <a:off x="8255752" y="4781010"/>
            <a:ext cx="1927629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2134355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4241969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>
            <a:off x="634958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841933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638772" y="1442849"/>
            <a:ext cx="7998032" cy="3406189"/>
            <a:chOff x="2603293" y="1608454"/>
            <a:chExt cx="7998032" cy="3406189"/>
          </a:xfrm>
        </p:grpSpPr>
        <p:grpSp>
          <p:nvGrpSpPr>
            <p:cNvPr id="24" name="组合 23"/>
            <p:cNvGrpSpPr/>
            <p:nvPr/>
          </p:nvGrpSpPr>
          <p:grpSpPr>
            <a:xfrm>
              <a:off x="4444993" y="1608454"/>
              <a:ext cx="3980180" cy="2880360"/>
              <a:chOff x="3992659" y="1983294"/>
              <a:chExt cx="3980180" cy="288036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722216" y="1983294"/>
                <a:ext cx="2160270" cy="22148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3800" b="1" i="0" u="none" strike="noStrike" kern="1200" cap="none" spc="0" normalizeH="0" baseline="0" noProof="0" dirty="0">
                    <a:ln w="0"/>
                    <a:solidFill>
                      <a:srgbClr val="295892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+mn-cs"/>
                  </a:rPr>
                  <a:t>03</a:t>
                </a:r>
                <a:endPara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3992659" y="3756849"/>
                <a:ext cx="3980180" cy="1106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7389A3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6600" b="1" i="0" u="none" strike="noStrike" kern="800" cap="none" spc="800" normalizeH="0" baseline="0" noProof="0" dirty="0">
                    <a:ln>
                      <a:noFill/>
                    </a:ln>
                    <a:solidFill>
                      <a:srgbClr val="295892"/>
                    </a:solidFill>
                    <a:effectLst/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+mn-cs"/>
                  </a:rPr>
                  <a:t>教学过程</a:t>
                </a:r>
                <a:endPara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 Ipsum available, but the  majority have suffered alteration some form, by injected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humour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, or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randomThere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 are many variations of passages of Lorem Ipsum available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2415844" y="2281031"/>
            <a:ext cx="884582" cy="884582"/>
          </a:xfrm>
          <a:prstGeom prst="ellipse">
            <a:avLst/>
          </a:pr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dirty="0">
                <a:solidFill>
                  <a:schemeClr val="bg1"/>
                </a:solidFill>
                <a:latin typeface="汉仪字研欢乐宋简" panose="00020600040101010101" charset="-122"/>
                <a:ea typeface="汉仪字研欢乐宋简" panose="00020600040101010101" charset="-122"/>
              </a:rPr>
              <a:t>01</a:t>
            </a:r>
            <a:endParaRPr lang="en-US" altLang="zh-CN" sz="2800" dirty="0">
              <a:solidFill>
                <a:schemeClr val="bg1"/>
              </a:solidFill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654344" y="2281031"/>
            <a:ext cx="884582" cy="884582"/>
          </a:xfrm>
          <a:prstGeom prst="ellipse">
            <a:avLst/>
          </a:pr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dirty="0">
                <a:solidFill>
                  <a:schemeClr val="bg1"/>
                </a:solidFill>
                <a:latin typeface="汉仪字研欢乐宋简" panose="00020600040101010101" charset="-122"/>
                <a:ea typeface="汉仪字研欢乐宋简" panose="00020600040101010101" charset="-122"/>
              </a:rPr>
              <a:t>02</a:t>
            </a:r>
            <a:endParaRPr lang="en-US" altLang="zh-CN" sz="2800" dirty="0">
              <a:solidFill>
                <a:schemeClr val="bg1"/>
              </a:solidFill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892844" y="2281031"/>
            <a:ext cx="884582" cy="884582"/>
          </a:xfrm>
          <a:prstGeom prst="ellipse">
            <a:avLst/>
          </a:pr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dirty="0">
                <a:solidFill>
                  <a:schemeClr val="bg1"/>
                </a:solidFill>
                <a:latin typeface="汉仪字研欢乐宋简" panose="00020600040101010101" charset="-122"/>
                <a:ea typeface="汉仪字研欢乐宋简" panose="00020600040101010101" charset="-122"/>
              </a:rPr>
              <a:t>03</a:t>
            </a:r>
            <a:endParaRPr lang="en-US" altLang="zh-CN" sz="2800" dirty="0">
              <a:solidFill>
                <a:schemeClr val="bg1"/>
              </a:solidFill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1852184" y="3265492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</a:rPr>
              <a:t>点击添加标题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8" name="文本框2"/>
          <p:cNvSpPr/>
          <p:nvPr/>
        </p:nvSpPr>
        <p:spPr>
          <a:xfrm>
            <a:off x="1504972" y="3612873"/>
            <a:ext cx="2706326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Bef>
                <a:spcPts val="2950"/>
              </a:spcBef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</a:t>
            </a:r>
            <a:endParaRPr lang="zh-CN" altLang="en-US" dirty="0"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9" name="文本框1"/>
          <p:cNvSpPr txBox="1"/>
          <p:nvPr/>
        </p:nvSpPr>
        <p:spPr>
          <a:xfrm>
            <a:off x="5090684" y="3265492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</a:rPr>
              <a:t>点击添加标题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10" name="文本框2"/>
          <p:cNvSpPr/>
          <p:nvPr/>
        </p:nvSpPr>
        <p:spPr>
          <a:xfrm>
            <a:off x="4743472" y="3612873"/>
            <a:ext cx="2706326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Bef>
                <a:spcPts val="2950"/>
              </a:spcBef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</a:t>
            </a:r>
            <a:endParaRPr lang="zh-CN" altLang="en-US" dirty="0"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11" name="文本框1"/>
          <p:cNvSpPr txBox="1"/>
          <p:nvPr/>
        </p:nvSpPr>
        <p:spPr>
          <a:xfrm>
            <a:off x="8329184" y="3265492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</a:rPr>
              <a:t>点击添加标题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</a:endParaRPr>
          </a:p>
        </p:txBody>
      </p:sp>
      <p:sp>
        <p:nvSpPr>
          <p:cNvPr id="12" name="文本框2"/>
          <p:cNvSpPr/>
          <p:nvPr/>
        </p:nvSpPr>
        <p:spPr>
          <a:xfrm>
            <a:off x="7981972" y="3612873"/>
            <a:ext cx="2706326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Bef>
                <a:spcPts val="2950"/>
              </a:spcBef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</a:t>
            </a:r>
            <a:endParaRPr lang="zh-CN" altLang="en-US" dirty="0"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1" name="文本框1"/>
          <p:cNvSpPr txBox="1"/>
          <p:nvPr/>
        </p:nvSpPr>
        <p:spPr>
          <a:xfrm>
            <a:off x="5460188" y="1937582"/>
            <a:ext cx="2320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点击添加标题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2" name="文本框2"/>
          <p:cNvSpPr/>
          <p:nvPr/>
        </p:nvSpPr>
        <p:spPr>
          <a:xfrm>
            <a:off x="5460365" y="2284095"/>
            <a:ext cx="5862955" cy="1337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此处添加详细文本描述，建议与标题相关并符合整体语言风格，此处添加此处添加详细文本描述，建议与标题相此处添加详细文本描述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13" name="文本框1"/>
          <p:cNvSpPr txBox="1"/>
          <p:nvPr/>
        </p:nvSpPr>
        <p:spPr>
          <a:xfrm>
            <a:off x="5457013" y="4011724"/>
            <a:ext cx="23202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点击添加标题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文本框2"/>
          <p:cNvSpPr/>
          <p:nvPr/>
        </p:nvSpPr>
        <p:spPr>
          <a:xfrm>
            <a:off x="5457190" y="4358005"/>
            <a:ext cx="5692140" cy="1337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此处添加详细文本描述，建议与标题相关并符合整体语言风格，此处添加此处添加详细文本描述，建议与标题相此处添加详细文本描述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pic>
        <p:nvPicPr>
          <p:cNvPr id="3" name="图片 2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1166495" y="1937385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638772" y="1442849"/>
            <a:ext cx="7998032" cy="3406189"/>
            <a:chOff x="2603293" y="1608454"/>
            <a:chExt cx="7998032" cy="3406189"/>
          </a:xfrm>
        </p:grpSpPr>
        <p:grpSp>
          <p:nvGrpSpPr>
            <p:cNvPr id="24" name="组合 23"/>
            <p:cNvGrpSpPr/>
            <p:nvPr/>
          </p:nvGrpSpPr>
          <p:grpSpPr>
            <a:xfrm>
              <a:off x="4444993" y="1608454"/>
              <a:ext cx="3980180" cy="2702969"/>
              <a:chOff x="3992659" y="1983294"/>
              <a:chExt cx="3980180" cy="2702969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722216" y="1983294"/>
                <a:ext cx="2160270" cy="221488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3800" b="1" i="0" u="none" strike="noStrike" kern="1200" cap="none" spc="0" normalizeH="0" baseline="0" noProof="0" dirty="0">
                    <a:ln w="0"/>
                    <a:solidFill>
                      <a:srgbClr val="295892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+mn-cs"/>
                  </a:rPr>
                  <a:t>04</a:t>
                </a:r>
                <a:endPara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3992659" y="3756849"/>
                <a:ext cx="3980180" cy="9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7389A3"/>
                    </a:solidFill>
                  </a14:hiddenFill>
                </a:ext>
              </a:extLst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6600" b="1" kern="0" noProof="0" dirty="0">
                    <a:ln>
                      <a:noFill/>
                    </a:ln>
                    <a:solidFill>
                      <a:srgbClr val="295892"/>
                    </a:solidFill>
                    <a:effectLst/>
                    <a:uLnTx/>
                    <a:uFillTx/>
                    <a:latin typeface="汉仪字研欢乐宋简" panose="00020600040101010101" charset="-122"/>
                    <a:ea typeface="汉仪字研欢乐宋简" panose="00020600040101010101" charset="-122"/>
                    <a:cs typeface="微软雅黑" panose="020B0503020204020204" charset="-122"/>
                    <a:sym typeface="Arial" panose="020B0604020202020204" pitchFamily="34" charset="0"/>
                  </a:rPr>
                  <a:t>教学反思</a:t>
                </a:r>
                <a:endPara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 Ipsum available, but the  majority have suffered alteration some form, by injected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humour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, or </a:t>
              </a:r>
              <a:r>
                <a:rPr kumimoji="0" lang="en-US" altLang="zh-CN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randomThere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 are many variations of passages of Lorem Ipsum available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12471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24993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8475" y="4603115"/>
            <a:ext cx="676275" cy="664845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438404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4560772" y="482344"/>
              <a:ext cx="343916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单击此处添加标题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917700" y="2393315"/>
            <a:ext cx="217170" cy="217170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2" name="直接连接符 41"/>
          <p:cNvCxnSpPr>
            <a:stCxn id="41" idx="4"/>
            <a:endCxn id="44" idx="0"/>
          </p:cNvCxnSpPr>
          <p:nvPr/>
        </p:nvCxnSpPr>
        <p:spPr>
          <a:xfrm>
            <a:off x="2026285" y="2610485"/>
            <a:ext cx="0" cy="20193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1913255" y="3510915"/>
            <a:ext cx="217170" cy="217170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917700" y="4629785"/>
            <a:ext cx="217170" cy="217170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2"/>
          <p:cNvSpPr/>
          <p:nvPr/>
        </p:nvSpPr>
        <p:spPr>
          <a:xfrm>
            <a:off x="2378075" y="2124710"/>
            <a:ext cx="8333740" cy="922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378075" y="3249930"/>
            <a:ext cx="8333740" cy="922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378075" y="4375150"/>
            <a:ext cx="8333740" cy="922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此处添加详细文本描述，建议与标题相关并符合整体语言风格，此处添加此处添加详细文本此处添加详细文本描述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267460" y="1648460"/>
            <a:ext cx="9859645" cy="302260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请未在班级摩课的同学将自己的摩课视频上传至</a:t>
            </a:r>
            <a:r>
              <a:rPr lang="zh-CN" altLang="en-US" sz="32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砺儒云课堂教师口语课程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，截止时间，2023年6月13日22:00前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。</a:t>
            </a:r>
            <a:endParaRPr lang="zh-CN" altLang="en-US" sz="320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现场摩课：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6月13日上午十点南三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玻璃房</a:t>
            </a:r>
            <a:endParaRPr lang="zh-CN" altLang="en-US" sz="320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1198880"/>
            <a:chOff x="4296280" y="272794"/>
            <a:chExt cx="3968144" cy="1198880"/>
          </a:xfrm>
        </p:grpSpPr>
        <p:sp>
          <p:nvSpPr>
            <p:cNvPr id="5" name="文本框 4"/>
            <p:cNvSpPr txBox="1"/>
            <p:nvPr/>
          </p:nvSpPr>
          <p:spPr>
            <a:xfrm>
              <a:off x="4518896" y="272794"/>
              <a:ext cx="2937510" cy="1198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摩课视频提交</a:t>
              </a:r>
              <a:endParaRPr lang="zh-CN" altLang="en-US" sz="36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267460" y="1648460"/>
            <a:ext cx="9859645" cy="44062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请于6月20日22:00前，砺儒云课堂教师口语课程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提交</a:t>
            </a:r>
            <a:r>
              <a:rPr lang="zh-CN" altLang="en-US" sz="32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摩课视频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与</a:t>
            </a:r>
            <a:r>
              <a:rPr lang="zh-CN" altLang="en-US" sz="32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教学设计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文档！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将开启: 2023年06月12日 星期一 00:00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rPr>
              <a:t>截至: 2023年06月20日 星期二 00:00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898232"/>
            <a:chOff x="4296280" y="272794"/>
            <a:chExt cx="3968144" cy="898232"/>
          </a:xfrm>
        </p:grpSpPr>
        <p:sp>
          <p:nvSpPr>
            <p:cNvPr id="5" name="文本框 4"/>
            <p:cNvSpPr txBox="1"/>
            <p:nvPr/>
          </p:nvSpPr>
          <p:spPr>
            <a:xfrm>
              <a:off x="4518893" y="272794"/>
              <a:ext cx="293751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期末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+mn-lt"/>
                </a:rPr>
                <a:t>考核作业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859960" y="1751330"/>
            <a:ext cx="10823407" cy="2231041"/>
            <a:chOff x="29" y="2517"/>
            <a:chExt cx="18024" cy="3812"/>
          </a:xfrm>
        </p:grpSpPr>
        <p:sp>
          <p:nvSpPr>
            <p:cNvPr id="13" name="矩形 12"/>
            <p:cNvSpPr/>
            <p:nvPr/>
          </p:nvSpPr>
          <p:spPr>
            <a:xfrm>
              <a:off x="29" y="3649"/>
              <a:ext cx="18024" cy="268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期末顺利</a:t>
              </a:r>
              <a:r>
                <a:rPr kumimoji="0" lang="en-US" altLang="zh-CN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*</a:t>
              </a: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有缘再见</a:t>
              </a:r>
              <a:endParaRPr kumimoji="0" lang="zh-CN" altLang="en-US" sz="96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汉仪字研欢乐宋简" panose="00020600040101010101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21" y="2517"/>
              <a:ext cx="9335" cy="14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dist"/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“THANK YOU”</a:t>
              </a:r>
              <a:endParaRPr lang="en-US" sz="4800" b="1">
                <a:solidFill>
                  <a:srgbClr val="295892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1263650" y="2287270"/>
            <a:ext cx="4060825" cy="640080"/>
            <a:chOff x="1022" y="3613"/>
            <a:chExt cx="6395" cy="1008"/>
          </a:xfrm>
        </p:grpSpPr>
        <p:sp>
          <p:nvSpPr>
            <p:cNvPr id="18" name="文本框 17"/>
            <p:cNvSpPr txBox="1"/>
            <p:nvPr/>
          </p:nvSpPr>
          <p:spPr>
            <a:xfrm>
              <a:off x="1051" y="3613"/>
              <a:ext cx="1702" cy="3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222222">
                      <a:alpha val="60000"/>
                    </a:srgb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中文｜字体名称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22" y="3992"/>
              <a:ext cx="4972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Microsoft YaHei Bold" panose="020B0503020204020204" charset="-122"/>
                  <a:sym typeface="+mn-ea"/>
                </a:rPr>
                <a:t>汉仪字研欢乐宋简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Microsoft YaHei Bold" panose="020B0503020204020204" charset="-122"/>
                <a:sym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182" y="4621"/>
              <a:ext cx="6235" cy="0"/>
            </a:xfrm>
            <a:prstGeom prst="line">
              <a:avLst/>
            </a:prstGeom>
            <a:ln w="9525">
              <a:solidFill>
                <a:srgbClr val="222222">
                  <a:alpha val="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0" y="539750"/>
            <a:ext cx="7230745" cy="467995"/>
            <a:chOff x="0" y="861"/>
            <a:chExt cx="11387" cy="737"/>
          </a:xfrm>
        </p:grpSpPr>
        <p:sp>
          <p:nvSpPr>
            <p:cNvPr id="12" name="矩形 11"/>
            <p:cNvSpPr/>
            <p:nvPr/>
          </p:nvSpPr>
          <p:spPr>
            <a:xfrm>
              <a:off x="0" y="861"/>
              <a:ext cx="170" cy="737"/>
            </a:xfrm>
            <a:prstGeom prst="rect">
              <a:avLst/>
            </a:prstGeom>
            <a:solidFill>
              <a:srgbClr val="FF28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6" y="869"/>
              <a:ext cx="6175" cy="7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</a:rPr>
                <a:t>稻壳儿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</a:rPr>
                <a:t>PPT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</a:rPr>
                <a:t>模板使用说明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474" y="1013"/>
              <a:ext cx="591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222222">
                      <a:alpha val="60000"/>
                    </a:srgb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（本页为说明页，用户使用模板时可删除本页内容）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265555" y="1397000"/>
            <a:ext cx="2066925" cy="645160"/>
            <a:chOff x="1166" y="2210"/>
            <a:chExt cx="3255" cy="1016"/>
          </a:xfrm>
        </p:grpSpPr>
        <p:sp>
          <p:nvSpPr>
            <p:cNvPr id="17" name="文本框 16"/>
            <p:cNvSpPr txBox="1"/>
            <p:nvPr/>
          </p:nvSpPr>
          <p:spPr>
            <a:xfrm>
              <a:off x="1166" y="2210"/>
              <a:ext cx="155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283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思源黑体 CN Bold" panose="020B0800000000000000" pitchFamily="34" charset="-122"/>
                </a:rPr>
                <a:t>01</a:t>
              </a:r>
              <a:endPara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283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135" y="2404"/>
              <a:ext cx="228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Microsoft YaHei Bold" panose="020B0503020204020204" charset="-122"/>
                </a:rPr>
                <a:t>字体说明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Microsoft YaHei Bold" panose="020B0503020204020204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6096000" y="2048510"/>
            <a:ext cx="0" cy="4320000"/>
          </a:xfrm>
          <a:prstGeom prst="line">
            <a:avLst/>
          </a:prstGeom>
          <a:ln w="9525">
            <a:solidFill>
              <a:srgbClr val="222222">
                <a:alpha val="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6727190" y="1419860"/>
            <a:ext cx="2101215" cy="645160"/>
            <a:chOff x="1213" y="2210"/>
            <a:chExt cx="3309" cy="1016"/>
          </a:xfrm>
        </p:grpSpPr>
        <p:sp>
          <p:nvSpPr>
            <p:cNvPr id="63" name="文本框 62"/>
            <p:cNvSpPr txBox="1"/>
            <p:nvPr/>
          </p:nvSpPr>
          <p:spPr>
            <a:xfrm>
              <a:off x="1213" y="2210"/>
              <a:ext cx="155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283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思源黑体 CN Bold" panose="020B0800000000000000" pitchFamily="34" charset="-122"/>
                </a:rPr>
                <a:t>02</a:t>
              </a:r>
              <a:endPara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283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236" y="2404"/>
              <a:ext cx="228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Microsoft YaHei Bold" panose="020B0503020204020204" charset="-122"/>
                </a:rPr>
                <a:t>素材说明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Microsoft YaHei Bold" panose="020B050302020402020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54760" y="5792470"/>
            <a:ext cx="4069715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微软雅黑" panose="020B0503020204020204" charset="-122"/>
              </a:rPr>
              <a:t>【说明】</a:t>
            </a:r>
            <a:endParaRPr kumimoji="0" lang="zh-CN" altLang="en-US" sz="700" b="0" i="0" u="none" strike="noStrike" kern="1200" cap="none" spc="0" normalizeH="0" baseline="0" noProof="0">
              <a:ln>
                <a:noFill/>
              </a:ln>
              <a:solidFill>
                <a:srgbClr val="222222">
                  <a:alpha val="60000"/>
                </a:srgbClr>
              </a:solidFill>
              <a:effectLst/>
              <a:uLnTx/>
              <a:uFillTx/>
              <a:latin typeface="汉仪粗简黑简" panose="00020600040101010101" charset="-122"/>
              <a:ea typeface="汉仪粗简黑简" panose="00020600040101010101" charset="-122"/>
              <a:cs typeface="微软雅黑" panose="020B050302020402020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  <a:sym typeface="+mn-ea"/>
              </a:rPr>
              <a:t>模板中使用的字体为【汉仪</a:t>
            </a:r>
            <a:r>
              <a: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  <a:sym typeface="+mn-ea"/>
              </a:rPr>
              <a:t>字体</a:t>
            </a:r>
            <a:r>
              <a:rPr kumimoji="0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  <a:sym typeface="+mn-ea"/>
              </a:rPr>
              <a:t>】，仅限于个人学习、研究或欣赏目的使用</a:t>
            </a:r>
            <a:r>
              <a:rPr kumimoji="0" lang="zh-CN" altLang="en-US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  <a:sym typeface="+mn-ea"/>
              </a:rPr>
              <a:t>，</a:t>
            </a:r>
            <a:r>
              <a:rPr kumimoji="0" sz="7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  <a:sym typeface="+mn-ea"/>
              </a:rPr>
              <a:t>如需商用请您自行向版权方购买、获取商用版权。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srgbClr val="222222">
                  <a:alpha val="60000"/>
                </a:srgbClr>
              </a:solidFill>
              <a:effectLst/>
              <a:uLnTx/>
              <a:uFillTx/>
              <a:latin typeface="汉仪粗简黑简" panose="00020600040101010101" charset="-122"/>
              <a:ea typeface="汉仪粗简黑简" panose="00020600040101010101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27190" y="2183765"/>
            <a:ext cx="3959860" cy="515620"/>
            <a:chOff x="7197" y="3533"/>
            <a:chExt cx="6236" cy="812"/>
          </a:xfrm>
        </p:grpSpPr>
        <p:sp>
          <p:nvSpPr>
            <p:cNvPr id="6" name="文本框 5"/>
            <p:cNvSpPr txBox="1"/>
            <p:nvPr/>
          </p:nvSpPr>
          <p:spPr>
            <a:xfrm>
              <a:off x="7197" y="3533"/>
              <a:ext cx="128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素材：</a:t>
              </a: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97" y="3919"/>
              <a:ext cx="6236" cy="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222222">
                      <a:alpha val="60000"/>
                    </a:srgb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模板中使用的</a:t>
              </a: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222222">
                      <a:alpha val="60000"/>
                    </a:srgb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素材为本人原创设计，版权归设计师本人所有。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>
                    <a:alpha val="60000"/>
                  </a:srgb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5770" y="2741295"/>
            <a:ext cx="1599565" cy="89979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PA" val="v5.2.9"/>
  <p:tag name="RESOURCELIBID_ANIM" val="460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7855</Words>
  <Application>WPS 文字</Application>
  <PresentationFormat>宽屏</PresentationFormat>
  <Paragraphs>712</Paragraphs>
  <Slides>75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75</vt:i4>
      </vt:variant>
    </vt:vector>
  </HeadingPairs>
  <TitlesOfParts>
    <vt:vector size="98" baseType="lpstr">
      <vt:lpstr>Arial</vt:lpstr>
      <vt:lpstr>宋体</vt:lpstr>
      <vt:lpstr>Wingdings</vt:lpstr>
      <vt:lpstr>黑体</vt:lpstr>
      <vt:lpstr>汉仪字研欢乐宋简</vt:lpstr>
      <vt:lpstr>汉仪书宋二KW</vt:lpstr>
      <vt:lpstr>微软雅黑</vt:lpstr>
      <vt:lpstr>MV Boli</vt:lpstr>
      <vt:lpstr>等线</vt:lpstr>
      <vt:lpstr>汉仪粗简黑简</vt:lpstr>
      <vt:lpstr>Microsoft YaHei Bold</vt:lpstr>
      <vt:lpstr>苹方-简</vt:lpstr>
      <vt:lpstr>思源黑体 CN Bold</vt:lpstr>
      <vt:lpstr>汉仪旗黑</vt:lpstr>
      <vt:lpstr>Arial Unicode MS</vt:lpstr>
      <vt:lpstr>等线 Light</vt:lpstr>
      <vt:lpstr>汉仪中等线KW</vt:lpstr>
      <vt:lpstr>Calibri</vt:lpstr>
      <vt:lpstr>汉仪中黑KW</vt:lpstr>
      <vt:lpstr>Calibri Light</vt:lpstr>
      <vt:lpstr>Helvetica Neue</vt:lpstr>
      <vt:lpstr>1_Office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Aglaia Du</cp:lastModifiedBy>
  <cp:revision>217</cp:revision>
  <dcterms:created xsi:type="dcterms:W3CDTF">2023-06-06T01:23:52Z</dcterms:created>
  <dcterms:modified xsi:type="dcterms:W3CDTF">2023-06-06T01:23:52Z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2052-5.4.0.7913</vt:lpwstr>
  </property>
  <property fmtid="{D5CDD505-2E9C-101B-9397-08002B2CF9AE}" pid="3" name="ICV">
    <vt:lpwstr>B91523DB6A695FCFE7CC2F64DE9C03F4_41</vt:lpwstr>
  </property>
  <property fmtid="{D5CDD505-2E9C-101B-9397-08002B2CF9AE}" pid="4" name="KSOTemplateUUID">
    <vt:lpwstr>v1.0_mb_6W75Eh+yFWR2954WJzDerQ==</vt:lpwstr>
  </property>
</Properties>
</file>