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82" r:id="rId4"/>
    <p:sldId id="280" r:id="rId5"/>
    <p:sldId id="287" r:id="rId6"/>
    <p:sldId id="281" r:id="rId7"/>
    <p:sldId id="289" r:id="rId8"/>
    <p:sldId id="290" r:id="rId9"/>
    <p:sldId id="291" r:id="rId10"/>
    <p:sldId id="292" r:id="rId11"/>
    <p:sldId id="284" r:id="rId12"/>
  </p:sldIdLst>
  <p:sldSz cx="12192000" cy="6858000"/>
  <p:notesSz cx="6858000" cy="9144000"/>
  <p:embeddedFontLst>
    <p:embeddedFont>
      <p:font typeface="等线 Light" panose="02010600030101010101" pitchFamily="2" charset="-122"/>
      <p:regular r:id="rId14"/>
    </p:embeddedFont>
    <p:embeddedFont>
      <p:font typeface="德彪钢笔行书字库" panose="02010600030101010101" charset="-122"/>
      <p:regular r:id="rId15"/>
    </p:embeddedFont>
    <p:embeddedFont>
      <p:font typeface="微软雅黑" panose="020B0503020204020204" pitchFamily="34" charset="-122"/>
      <p:regular r:id="rId16"/>
      <p:bold r:id="rId17"/>
    </p:embeddedFont>
    <p:embeddedFont>
      <p:font typeface="等线" panose="02010600030101010101" pitchFamily="2" charset="-122"/>
      <p:regular r:id="rId18"/>
      <p:bold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4917"/>
    <a:srgbClr val="E7D7BD"/>
    <a:srgbClr val="EEE8DC"/>
    <a:srgbClr val="DFD5C5"/>
    <a:srgbClr val="EFD9B5"/>
    <a:srgbClr val="F4F4F0"/>
    <a:srgbClr val="F3EBDC"/>
    <a:srgbClr val="294962"/>
    <a:srgbClr val="74446A"/>
    <a:srgbClr val="493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8" autoAdjust="0"/>
    <p:restoredTop sz="94660"/>
  </p:normalViewPr>
  <p:slideViewPr>
    <p:cSldViewPr snapToGrid="0">
      <p:cViewPr varScale="1">
        <p:scale>
          <a:sx n="90" d="100"/>
          <a:sy n="90" d="100"/>
        </p:scale>
        <p:origin x="76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5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534D9-7A60-4F49-A7A7-8CC9F97EEEE9}" type="datetimeFigureOut">
              <a:rPr lang="zh-CN" altLang="en-US" smtClean="0"/>
              <a:t>2017/4/7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CBA69-8DFF-4E7C-BE46-9B5CCF02ED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91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rgbClr val="F4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95"/>
            <a:ext cx="12192000" cy="67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2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  <a:t>2017/4/7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77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  <a:t>2017/4/7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605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  <a:t>2017/4/7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03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  <a:t>2017/4/7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62" y="6442334"/>
            <a:ext cx="1032519" cy="2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4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  <a:t>2017/4/7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038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  <a:t>2017/4/7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07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  <a:t>2017/4/7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30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  <a:t>2017/4/7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774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  <a:t>2017/4/7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602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  <a:t>2017/4/7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940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5D868-8D56-4ECC-A26B-FC30FD644270}" type="datetimeFigureOut">
              <a:rPr lang="zh-CN" altLang="en-US" smtClean="0"/>
              <a:t>2017/4/7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7CA6-7C60-44B0-B4A4-18E7C0D0F3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3473051"/>
            <a:ext cx="5974080" cy="3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8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2298;&#32534;&#33457;&#31726;&#12299;&#24050;&#21098;&#36753;.mp4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6215;&#22987;&#35838;&#25945;&#26696;.doc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2298;&#38750;&#27954;&#27468;&#33310;&#38899;&#20048;&#12299;.MPG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41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6585" y="2287411"/>
            <a:ext cx="12188650" cy="4099534"/>
          </a:xfrm>
          <a:prstGeom prst="rect">
            <a:avLst/>
          </a:prstGeom>
          <a:solidFill>
            <a:srgbClr val="E7D7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0" name="矩形 19" hidden="1"/>
          <p:cNvSpPr/>
          <p:nvPr/>
        </p:nvSpPr>
        <p:spPr>
          <a:xfrm>
            <a:off x="3296236" y="2281603"/>
            <a:ext cx="8895765" cy="3296237"/>
          </a:xfrm>
          <a:prstGeom prst="rect">
            <a:avLst/>
          </a:prstGeom>
          <a:solidFill>
            <a:srgbClr val="D2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94129"/>
              </a:solidFill>
            </a:endParaRPr>
          </a:p>
        </p:txBody>
      </p:sp>
      <p:sp>
        <p:nvSpPr>
          <p:cNvPr id="16" name="矩形 15" hidden="1"/>
          <p:cNvSpPr/>
          <p:nvPr/>
        </p:nvSpPr>
        <p:spPr>
          <a:xfrm rot="5400000">
            <a:off x="5296692" y="706295"/>
            <a:ext cx="103651" cy="1494964"/>
          </a:xfrm>
          <a:prstGeom prst="rect">
            <a:avLst/>
          </a:prstGeom>
          <a:solidFill>
            <a:srgbClr val="DE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 hidden="1"/>
          <p:cNvSpPr/>
          <p:nvPr/>
        </p:nvSpPr>
        <p:spPr>
          <a:xfrm rot="5400000">
            <a:off x="6889518" y="700488"/>
            <a:ext cx="103649" cy="1494964"/>
          </a:xfrm>
          <a:prstGeom prst="rect">
            <a:avLst/>
          </a:prstGeom>
          <a:solidFill>
            <a:srgbClr val="BB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230272" y="827665"/>
            <a:ext cx="219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环节导入</a:t>
            </a:r>
          </a:p>
        </p:txBody>
      </p:sp>
      <p:sp>
        <p:nvSpPr>
          <p:cNvPr id="19" name="矩形 18"/>
          <p:cNvSpPr/>
          <p:nvPr/>
        </p:nvSpPr>
        <p:spPr>
          <a:xfrm rot="5400000">
            <a:off x="5449092" y="858695"/>
            <a:ext cx="103651" cy="1494964"/>
          </a:xfrm>
          <a:prstGeom prst="rect">
            <a:avLst/>
          </a:prstGeom>
          <a:solidFill>
            <a:srgbClr val="C8C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5400000">
            <a:off x="7041918" y="852888"/>
            <a:ext cx="103649" cy="1494964"/>
          </a:xfrm>
          <a:prstGeom prst="rect">
            <a:avLst/>
          </a:prstGeom>
          <a:solidFill>
            <a:srgbClr val="EFD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81888" y="2675351"/>
            <a:ext cx="113468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导入学习“念”的环节：在学生模仿“做”的过程中，教师加上念白，引出念白的学习。</a:t>
            </a:r>
          </a:p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导入学习“唱”的环节：学生在学会念白后，教师说：“我想同学们唱的一定比念的更好听。”接着带学生一起学唱，给学生充分的自信心，不仅学会了欣赏，还进一步学习如何演唱、表演京剧。</a:t>
            </a:r>
          </a:p>
        </p:txBody>
      </p:sp>
    </p:spTree>
    <p:extLst>
      <p:ext uri="{BB962C8B-B14F-4D97-AF65-F5344CB8AC3E}">
        <p14:creationId xmlns:p14="http://schemas.microsoft.com/office/powerpoint/2010/main" val="1138031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065208" y="2290705"/>
            <a:ext cx="406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latin typeface="德彪钢笔行书字库" panose="02000000000000000000" pitchFamily="2" charset="-122"/>
                <a:ea typeface="德彪钢笔行书字库" panose="02000000000000000000" pitchFamily="2" charset="-122"/>
              </a:rPr>
              <a:t>谢谢聆听！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468689" y="3438303"/>
            <a:ext cx="5254622" cy="112618"/>
            <a:chOff x="2863676" y="2843943"/>
            <a:chExt cx="5254622" cy="112618"/>
          </a:xfrm>
        </p:grpSpPr>
        <p:sp>
          <p:nvSpPr>
            <p:cNvPr id="8" name="矩形 7"/>
            <p:cNvSpPr/>
            <p:nvPr/>
          </p:nvSpPr>
          <p:spPr>
            <a:xfrm rot="5400000">
              <a:off x="4059151" y="1648468"/>
              <a:ext cx="112617" cy="2503568"/>
            </a:xfrm>
            <a:prstGeom prst="rect">
              <a:avLst/>
            </a:prstGeom>
            <a:solidFill>
              <a:srgbClr val="C8C8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6810212" y="1648474"/>
              <a:ext cx="112614" cy="2503559"/>
            </a:xfrm>
            <a:prstGeom prst="rect">
              <a:avLst/>
            </a:prstGeom>
            <a:solidFill>
              <a:srgbClr val="EFD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186478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74512" y="2447983"/>
            <a:ext cx="7017488" cy="3386900"/>
          </a:xfrm>
          <a:prstGeom prst="rect">
            <a:avLst/>
          </a:prstGeom>
          <a:solidFill>
            <a:srgbClr val="DFD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912243" y="3487013"/>
            <a:ext cx="6911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4000" dirty="0">
                <a:solidFill>
                  <a:srgbClr val="9F8457"/>
                </a:solidFill>
                <a:latin typeface="+mn-ea"/>
              </a:rPr>
              <a:t>《</a:t>
            </a:r>
            <a:r>
              <a:rPr lang="zh-CN" altLang="en-US" sz="4000" dirty="0">
                <a:solidFill>
                  <a:srgbClr val="9F8457"/>
                </a:solidFill>
                <a:latin typeface="+mn-ea"/>
              </a:rPr>
              <a:t>微格教学</a:t>
            </a:r>
            <a:r>
              <a:rPr lang="en-US" altLang="zh-CN" sz="4000" dirty="0">
                <a:solidFill>
                  <a:srgbClr val="9F8457"/>
                </a:solidFill>
                <a:latin typeface="+mn-ea"/>
              </a:rPr>
              <a:t>》</a:t>
            </a:r>
            <a:r>
              <a:rPr lang="zh-CN" altLang="en-US" sz="4000" dirty="0">
                <a:solidFill>
                  <a:srgbClr val="9F8457"/>
                </a:solidFill>
                <a:latin typeface="+mn-ea"/>
              </a:rPr>
              <a:t>之</a:t>
            </a:r>
            <a:r>
              <a:rPr lang="en-US" altLang="zh-CN" sz="4000" dirty="0">
                <a:solidFill>
                  <a:srgbClr val="9F8457"/>
                </a:solidFill>
                <a:latin typeface="+mn-ea"/>
              </a:rPr>
              <a:t>——</a:t>
            </a:r>
            <a:r>
              <a:rPr lang="zh-CN" altLang="en-US" sz="4000" dirty="0">
                <a:solidFill>
                  <a:srgbClr val="9F8457"/>
                </a:solidFill>
                <a:latin typeface="+mn-ea"/>
              </a:rPr>
              <a:t>提问技能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601036" y="675265"/>
            <a:ext cx="3087789" cy="830337"/>
            <a:chOff x="4601036" y="675265"/>
            <a:chExt cx="3087789" cy="830337"/>
          </a:xfrm>
        </p:grpSpPr>
        <p:sp>
          <p:nvSpPr>
            <p:cNvPr id="9" name="文本框 8"/>
            <p:cNvSpPr txBox="1"/>
            <p:nvPr/>
          </p:nvSpPr>
          <p:spPr>
            <a:xfrm>
              <a:off x="5077872" y="675265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本节内容</a:t>
              </a:r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5296692" y="706295"/>
              <a:ext cx="103651" cy="1494964"/>
            </a:xfrm>
            <a:prstGeom prst="rect">
              <a:avLst/>
            </a:prstGeom>
            <a:solidFill>
              <a:srgbClr val="C8C8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6889518" y="700488"/>
              <a:ext cx="103649" cy="1494964"/>
            </a:xfrm>
            <a:prstGeom prst="rect">
              <a:avLst/>
            </a:prstGeom>
            <a:solidFill>
              <a:srgbClr val="EFD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982"/>
            <a:ext cx="5077872" cy="33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2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5738" y="2652994"/>
            <a:ext cx="10668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《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编花篮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》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640326" y="3754430"/>
            <a:ext cx="6955750" cy="0"/>
          </a:xfrm>
          <a:prstGeom prst="line">
            <a:avLst/>
          </a:prstGeom>
          <a:ln w="12700">
            <a:solidFill>
              <a:srgbClr val="EFD9B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图片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44" y="2261762"/>
            <a:ext cx="1428794" cy="14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33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94443" y="2510842"/>
            <a:ext cx="101734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>
              <a:lnSpc>
                <a:spcPts val="48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　</a:t>
            </a:r>
            <a:r>
              <a:rPr lang="zh-CN" altLang="zh-CN" sz="3200" dirty="0">
                <a:solidFill>
                  <a:srgbClr val="B44917"/>
                </a:solidFill>
              </a:rPr>
              <a:t>导入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，也称导课、导言，是教师通过预先设计，在教学的起始阶段（或之中）利用各种教学媒体，创设学习情境，激发学生学习兴趣，启迪学生思维，集中学生注意力，使其主动学习新知的一种教学行为方式。</a:t>
            </a:r>
          </a:p>
        </p:txBody>
      </p:sp>
      <p:sp>
        <p:nvSpPr>
          <p:cNvPr id="15" name="矩形 14"/>
          <p:cNvSpPr/>
          <p:nvPr/>
        </p:nvSpPr>
        <p:spPr>
          <a:xfrm rot="5400000">
            <a:off x="5296692" y="706295"/>
            <a:ext cx="103651" cy="1494964"/>
          </a:xfrm>
          <a:prstGeom prst="rect">
            <a:avLst/>
          </a:prstGeom>
          <a:solidFill>
            <a:srgbClr val="C8C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5400000">
            <a:off x="6889518" y="700488"/>
            <a:ext cx="103649" cy="1494964"/>
          </a:xfrm>
          <a:prstGeom prst="rect">
            <a:avLst/>
          </a:prstGeom>
          <a:solidFill>
            <a:srgbClr val="EFD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601035" y="675265"/>
            <a:ext cx="3087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导入环节概述</a:t>
            </a:r>
          </a:p>
        </p:txBody>
      </p:sp>
    </p:spTree>
    <p:extLst>
      <p:ext uri="{BB962C8B-B14F-4D97-AF65-F5344CB8AC3E}">
        <p14:creationId xmlns:p14="http://schemas.microsoft.com/office/powerpoint/2010/main" val="1464014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94443" y="2510842"/>
            <a:ext cx="10173467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>
              <a:lnSpc>
                <a:spcPts val="48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　按照教学的不同阶段，导入环节大约可分为四类：</a:t>
            </a:r>
          </a:p>
        </p:txBody>
      </p:sp>
      <p:sp>
        <p:nvSpPr>
          <p:cNvPr id="15" name="矩形 14"/>
          <p:cNvSpPr/>
          <p:nvPr/>
        </p:nvSpPr>
        <p:spPr>
          <a:xfrm rot="5400000">
            <a:off x="5296692" y="706295"/>
            <a:ext cx="103651" cy="1494964"/>
          </a:xfrm>
          <a:prstGeom prst="rect">
            <a:avLst/>
          </a:prstGeom>
          <a:solidFill>
            <a:srgbClr val="C8C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5400000">
            <a:off x="6889518" y="700488"/>
            <a:ext cx="103649" cy="1494964"/>
          </a:xfrm>
          <a:prstGeom prst="rect">
            <a:avLst/>
          </a:prstGeom>
          <a:solidFill>
            <a:srgbClr val="EFD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601035" y="675265"/>
            <a:ext cx="3087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导入环节概述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5" y="2378970"/>
            <a:ext cx="927324" cy="927324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096651" y="4034484"/>
            <a:ext cx="1445462" cy="1445462"/>
          </a:xfrm>
          <a:prstGeom prst="ellipse">
            <a:avLst/>
          </a:prstGeom>
          <a:solidFill>
            <a:srgbClr val="EFD9B5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A67526"/>
                </a:solidFill>
              </a:rPr>
              <a:t>学段导入</a:t>
            </a:r>
          </a:p>
        </p:txBody>
      </p:sp>
      <p:sp>
        <p:nvSpPr>
          <p:cNvPr id="8" name="椭圆 7"/>
          <p:cNvSpPr/>
          <p:nvPr/>
        </p:nvSpPr>
        <p:spPr>
          <a:xfrm>
            <a:off x="4421259" y="4034484"/>
            <a:ext cx="1445462" cy="1445462"/>
          </a:xfrm>
          <a:prstGeom prst="ellipse">
            <a:avLst/>
          </a:prstGeom>
          <a:solidFill>
            <a:srgbClr val="EFD9B5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A67526"/>
                </a:solidFill>
              </a:rPr>
              <a:t>单元导入</a:t>
            </a:r>
          </a:p>
        </p:txBody>
      </p:sp>
      <p:sp>
        <p:nvSpPr>
          <p:cNvPr id="9" name="椭圆 8"/>
          <p:cNvSpPr/>
          <p:nvPr/>
        </p:nvSpPr>
        <p:spPr>
          <a:xfrm>
            <a:off x="6745867" y="4034484"/>
            <a:ext cx="1445462" cy="1445462"/>
          </a:xfrm>
          <a:prstGeom prst="ellipse">
            <a:avLst/>
          </a:prstGeom>
          <a:solidFill>
            <a:srgbClr val="EFD9B5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A67526"/>
                </a:solidFill>
              </a:rPr>
              <a:t>课堂导入</a:t>
            </a:r>
          </a:p>
        </p:txBody>
      </p:sp>
      <p:sp>
        <p:nvSpPr>
          <p:cNvPr id="11" name="椭圆 10"/>
          <p:cNvSpPr/>
          <p:nvPr/>
        </p:nvSpPr>
        <p:spPr>
          <a:xfrm>
            <a:off x="9070475" y="4034484"/>
            <a:ext cx="1445462" cy="1445462"/>
          </a:xfrm>
          <a:prstGeom prst="ellipse">
            <a:avLst/>
          </a:prstGeom>
          <a:solidFill>
            <a:srgbClr val="EFD9B5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A67526"/>
                </a:solidFill>
              </a:rPr>
              <a:t>环节导入</a:t>
            </a:r>
          </a:p>
        </p:txBody>
      </p:sp>
    </p:spTree>
    <p:extLst>
      <p:ext uri="{BB962C8B-B14F-4D97-AF65-F5344CB8AC3E}">
        <p14:creationId xmlns:p14="http://schemas.microsoft.com/office/powerpoint/2010/main" val="728861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6585" y="2287411"/>
            <a:ext cx="12188650" cy="3290429"/>
          </a:xfrm>
          <a:prstGeom prst="rect">
            <a:avLst/>
          </a:prstGeom>
          <a:solidFill>
            <a:srgbClr val="E7D7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0" name="矩形 19" hidden="1"/>
          <p:cNvSpPr/>
          <p:nvPr/>
        </p:nvSpPr>
        <p:spPr>
          <a:xfrm>
            <a:off x="3296236" y="2281603"/>
            <a:ext cx="8895765" cy="3296237"/>
          </a:xfrm>
          <a:prstGeom prst="rect">
            <a:avLst/>
          </a:prstGeom>
          <a:solidFill>
            <a:srgbClr val="D2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94129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29252" y="2554418"/>
            <a:ext cx="8135946" cy="75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又称起始课，一般为一个课时。</a:t>
            </a:r>
          </a:p>
        </p:txBody>
      </p:sp>
      <p:sp>
        <p:nvSpPr>
          <p:cNvPr id="16" name="矩形 15" hidden="1"/>
          <p:cNvSpPr/>
          <p:nvPr/>
        </p:nvSpPr>
        <p:spPr>
          <a:xfrm rot="5400000">
            <a:off x="5296692" y="706295"/>
            <a:ext cx="103651" cy="1494964"/>
          </a:xfrm>
          <a:prstGeom prst="rect">
            <a:avLst/>
          </a:prstGeom>
          <a:solidFill>
            <a:srgbClr val="DE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 hidden="1"/>
          <p:cNvSpPr/>
          <p:nvPr/>
        </p:nvSpPr>
        <p:spPr>
          <a:xfrm rot="5400000">
            <a:off x="6889518" y="700488"/>
            <a:ext cx="103649" cy="1494964"/>
          </a:xfrm>
          <a:prstGeom prst="rect">
            <a:avLst/>
          </a:prstGeom>
          <a:solidFill>
            <a:srgbClr val="BB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29252" y="3431661"/>
            <a:ext cx="8953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例如：由宋曼蕾老师设计的高中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音乐鉴赏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》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模块的起始课案例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什么是音乐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》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就是一个专为高中学段的音乐教学导入的成功案例。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见王朝霞主编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学校音乐教育导论与教材教法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》P98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30272" y="827665"/>
            <a:ext cx="219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学段导入</a:t>
            </a:r>
          </a:p>
        </p:txBody>
      </p:sp>
      <p:sp>
        <p:nvSpPr>
          <p:cNvPr id="19" name="矩形 18"/>
          <p:cNvSpPr/>
          <p:nvPr/>
        </p:nvSpPr>
        <p:spPr>
          <a:xfrm rot="5400000">
            <a:off x="5449092" y="858695"/>
            <a:ext cx="103651" cy="1494964"/>
          </a:xfrm>
          <a:prstGeom prst="rect">
            <a:avLst/>
          </a:prstGeom>
          <a:solidFill>
            <a:srgbClr val="C8C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5400000">
            <a:off x="7041918" y="852888"/>
            <a:ext cx="103649" cy="1494964"/>
          </a:xfrm>
          <a:prstGeom prst="rect">
            <a:avLst/>
          </a:prstGeom>
          <a:solidFill>
            <a:srgbClr val="EFD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411"/>
            <a:ext cx="2311707" cy="3291988"/>
          </a:xfrm>
          <a:prstGeom prst="rect">
            <a:avLst/>
          </a:prstGeom>
        </p:spPr>
      </p:pic>
      <p:pic>
        <p:nvPicPr>
          <p:cNvPr id="26" name="图片 2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187" y="5001321"/>
            <a:ext cx="1237786" cy="123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7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6585" y="2287411"/>
            <a:ext cx="12188650" cy="3711607"/>
          </a:xfrm>
          <a:prstGeom prst="rect">
            <a:avLst/>
          </a:prstGeom>
          <a:solidFill>
            <a:srgbClr val="E7D7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0" name="矩形 19" hidden="1"/>
          <p:cNvSpPr/>
          <p:nvPr/>
        </p:nvSpPr>
        <p:spPr>
          <a:xfrm>
            <a:off x="3296236" y="2281603"/>
            <a:ext cx="8895765" cy="3296237"/>
          </a:xfrm>
          <a:prstGeom prst="rect">
            <a:avLst/>
          </a:prstGeom>
          <a:solidFill>
            <a:srgbClr val="D2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94129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7819" y="2554418"/>
            <a:ext cx="11692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现行教材基本以单元为编排模式，每一个单元有一个主题，教学中可以依据单元主题特点进行单元的导入设计。</a:t>
            </a:r>
          </a:p>
        </p:txBody>
      </p:sp>
      <p:sp>
        <p:nvSpPr>
          <p:cNvPr id="16" name="矩形 15" hidden="1"/>
          <p:cNvSpPr/>
          <p:nvPr/>
        </p:nvSpPr>
        <p:spPr>
          <a:xfrm rot="5400000">
            <a:off x="5296692" y="706295"/>
            <a:ext cx="103651" cy="1494964"/>
          </a:xfrm>
          <a:prstGeom prst="rect">
            <a:avLst/>
          </a:prstGeom>
          <a:solidFill>
            <a:srgbClr val="DE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 hidden="1"/>
          <p:cNvSpPr/>
          <p:nvPr/>
        </p:nvSpPr>
        <p:spPr>
          <a:xfrm rot="5400000">
            <a:off x="6889518" y="700488"/>
            <a:ext cx="103649" cy="1494964"/>
          </a:xfrm>
          <a:prstGeom prst="rect">
            <a:avLst/>
          </a:prstGeom>
          <a:solidFill>
            <a:srgbClr val="BB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07819" y="3598078"/>
            <a:ext cx="113745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如：如花城版高中音乐鉴赏教材第二单元“音乐与民族”，可结合学生的兴趣点，从流行音乐入手，引导学生追根朔源，关注民族音乐的“根”作为单元的导入。如聆听电视剧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《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水浒传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》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的主题歌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《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好汉歌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》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；腾格尔的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《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天堂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》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；阿里郎组合演唱的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《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阿里郎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》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，周艳泓的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《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又见茉莉花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》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等，都是利用民歌的音调加上其它音乐要素创作而成。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40036" y="827665"/>
            <a:ext cx="239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单元导入</a:t>
            </a:r>
          </a:p>
        </p:txBody>
      </p:sp>
      <p:sp>
        <p:nvSpPr>
          <p:cNvPr id="19" name="矩形 18"/>
          <p:cNvSpPr/>
          <p:nvPr/>
        </p:nvSpPr>
        <p:spPr>
          <a:xfrm rot="5400000">
            <a:off x="5449092" y="858695"/>
            <a:ext cx="103651" cy="1494964"/>
          </a:xfrm>
          <a:prstGeom prst="rect">
            <a:avLst/>
          </a:prstGeom>
          <a:solidFill>
            <a:srgbClr val="C8C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5400000">
            <a:off x="7041918" y="852888"/>
            <a:ext cx="103649" cy="1494964"/>
          </a:xfrm>
          <a:prstGeom prst="rect">
            <a:avLst/>
          </a:prstGeom>
          <a:solidFill>
            <a:srgbClr val="EFD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57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6585" y="2287411"/>
            <a:ext cx="12188650" cy="3290429"/>
          </a:xfrm>
          <a:prstGeom prst="rect">
            <a:avLst/>
          </a:prstGeom>
          <a:solidFill>
            <a:srgbClr val="E7D7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0" name="矩形 19" hidden="1"/>
          <p:cNvSpPr/>
          <p:nvPr/>
        </p:nvSpPr>
        <p:spPr>
          <a:xfrm>
            <a:off x="3296236" y="2281603"/>
            <a:ext cx="8895765" cy="3296237"/>
          </a:xfrm>
          <a:prstGeom prst="rect">
            <a:avLst/>
          </a:prstGeom>
          <a:solidFill>
            <a:srgbClr val="D2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94129"/>
              </a:solidFill>
            </a:endParaRPr>
          </a:p>
        </p:txBody>
      </p:sp>
      <p:sp>
        <p:nvSpPr>
          <p:cNvPr id="16" name="矩形 15" hidden="1"/>
          <p:cNvSpPr/>
          <p:nvPr/>
        </p:nvSpPr>
        <p:spPr>
          <a:xfrm rot="5400000">
            <a:off x="5296692" y="706295"/>
            <a:ext cx="103651" cy="1494964"/>
          </a:xfrm>
          <a:prstGeom prst="rect">
            <a:avLst/>
          </a:prstGeom>
          <a:solidFill>
            <a:srgbClr val="DE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 hidden="1"/>
          <p:cNvSpPr/>
          <p:nvPr/>
        </p:nvSpPr>
        <p:spPr>
          <a:xfrm rot="5400000">
            <a:off x="6889518" y="700488"/>
            <a:ext cx="103649" cy="1494964"/>
          </a:xfrm>
          <a:prstGeom prst="rect">
            <a:avLst/>
          </a:prstGeom>
          <a:solidFill>
            <a:srgbClr val="BB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8036" y="2794352"/>
            <a:ext cx="110143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课堂导入特指一节课教学内容的初始阶段，是用得最普遍的形式。一个毫无设计的直截了当的开场白不能叫课堂的导入，很难引发学生的兴趣。相反，一个精心设计的导入环节，能拉近学生与学习材料的距离，进而产生学习的愿望。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30272" y="827665"/>
            <a:ext cx="219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课堂导入</a:t>
            </a:r>
          </a:p>
        </p:txBody>
      </p:sp>
      <p:sp>
        <p:nvSpPr>
          <p:cNvPr id="19" name="矩形 18"/>
          <p:cNvSpPr/>
          <p:nvPr/>
        </p:nvSpPr>
        <p:spPr>
          <a:xfrm rot="5400000">
            <a:off x="5449092" y="858695"/>
            <a:ext cx="103651" cy="1494964"/>
          </a:xfrm>
          <a:prstGeom prst="rect">
            <a:avLst/>
          </a:prstGeom>
          <a:solidFill>
            <a:srgbClr val="C8C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5400000">
            <a:off x="7041918" y="852888"/>
            <a:ext cx="103649" cy="1494964"/>
          </a:xfrm>
          <a:prstGeom prst="rect">
            <a:avLst/>
          </a:prstGeom>
          <a:solidFill>
            <a:srgbClr val="EFD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06" y="4864223"/>
            <a:ext cx="1428794" cy="14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9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6585" y="2287411"/>
            <a:ext cx="12188650" cy="4099534"/>
          </a:xfrm>
          <a:prstGeom prst="rect">
            <a:avLst/>
          </a:prstGeom>
          <a:solidFill>
            <a:srgbClr val="E7D7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0" name="矩形 19" hidden="1"/>
          <p:cNvSpPr/>
          <p:nvPr/>
        </p:nvSpPr>
        <p:spPr>
          <a:xfrm>
            <a:off x="3296236" y="2281603"/>
            <a:ext cx="8895765" cy="3296237"/>
          </a:xfrm>
          <a:prstGeom prst="rect">
            <a:avLst/>
          </a:prstGeom>
          <a:solidFill>
            <a:srgbClr val="D2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94129"/>
              </a:solidFill>
            </a:endParaRPr>
          </a:p>
        </p:txBody>
      </p:sp>
      <p:sp>
        <p:nvSpPr>
          <p:cNvPr id="16" name="矩形 15" hidden="1"/>
          <p:cNvSpPr/>
          <p:nvPr/>
        </p:nvSpPr>
        <p:spPr>
          <a:xfrm rot="5400000">
            <a:off x="5296692" y="706295"/>
            <a:ext cx="103651" cy="1494964"/>
          </a:xfrm>
          <a:prstGeom prst="rect">
            <a:avLst/>
          </a:prstGeom>
          <a:solidFill>
            <a:srgbClr val="DE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 hidden="1"/>
          <p:cNvSpPr/>
          <p:nvPr/>
        </p:nvSpPr>
        <p:spPr>
          <a:xfrm rot="5400000">
            <a:off x="6889518" y="700488"/>
            <a:ext cx="103649" cy="1494964"/>
          </a:xfrm>
          <a:prstGeom prst="rect">
            <a:avLst/>
          </a:prstGeom>
          <a:solidFill>
            <a:srgbClr val="BB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8036" y="2515595"/>
            <a:ext cx="11014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指在不同的教学环节中设计层层递进、环环相扣的导入。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30272" y="827665"/>
            <a:ext cx="219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环节导入</a:t>
            </a:r>
          </a:p>
        </p:txBody>
      </p:sp>
      <p:sp>
        <p:nvSpPr>
          <p:cNvPr id="19" name="矩形 18"/>
          <p:cNvSpPr/>
          <p:nvPr/>
        </p:nvSpPr>
        <p:spPr>
          <a:xfrm rot="5400000">
            <a:off x="5449092" y="858695"/>
            <a:ext cx="103651" cy="1494964"/>
          </a:xfrm>
          <a:prstGeom prst="rect">
            <a:avLst/>
          </a:prstGeom>
          <a:solidFill>
            <a:srgbClr val="C8C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5400000">
            <a:off x="7041918" y="852888"/>
            <a:ext cx="103649" cy="1494964"/>
          </a:xfrm>
          <a:prstGeom prst="rect">
            <a:avLst/>
          </a:prstGeom>
          <a:solidFill>
            <a:srgbClr val="EFD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81888" y="3160260"/>
            <a:ext cx="11000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如：黑龙江贾凡老师的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唱念做打学京剧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》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：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导入新课环节：教师表演京剧唱段，用轻松自如的方式使学生走近京剧。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导入学习“做”的环节：教师先示范表演开门、上下楼、划船、骑马的动作，使学生在欣赏中发现“做”的特点，为模仿学习作铺垫。</a:t>
            </a:r>
          </a:p>
        </p:txBody>
      </p:sp>
    </p:spTree>
    <p:extLst>
      <p:ext uri="{BB962C8B-B14F-4D97-AF65-F5344CB8AC3E}">
        <p14:creationId xmlns:p14="http://schemas.microsoft.com/office/powerpoint/2010/main" val="40275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67</Words>
  <Application>Microsoft Office PowerPoint</Application>
  <PresentationFormat>宽屏</PresentationFormat>
  <Paragraphs>35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Arial</vt:lpstr>
      <vt:lpstr>等线 Light</vt:lpstr>
      <vt:lpstr>德彪钢笔行书字库</vt:lpstr>
      <vt:lpstr>微软雅黑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salangane w</dc:creator>
  <cp:lastModifiedBy>王zhaoxia</cp:lastModifiedBy>
  <cp:revision>82</cp:revision>
  <dcterms:created xsi:type="dcterms:W3CDTF">2016-09-01T03:05:07Z</dcterms:created>
  <dcterms:modified xsi:type="dcterms:W3CDTF">2017-04-07T00:09:23Z</dcterms:modified>
</cp:coreProperties>
</file>