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30"/>
  </p:handoutMasterIdLst>
  <p:sldIdLst>
    <p:sldId id="3621" r:id="rId3"/>
    <p:sldId id="3556" r:id="rId5"/>
    <p:sldId id="3557" r:id="rId6"/>
    <p:sldId id="3574" r:id="rId7"/>
    <p:sldId id="3601" r:id="rId8"/>
    <p:sldId id="3602" r:id="rId9"/>
    <p:sldId id="3603" r:id="rId10"/>
    <p:sldId id="3604" r:id="rId11"/>
    <p:sldId id="3612" r:id="rId12"/>
    <p:sldId id="3613" r:id="rId13"/>
    <p:sldId id="3614" r:id="rId14"/>
    <p:sldId id="3615" r:id="rId15"/>
    <p:sldId id="3616" r:id="rId16"/>
    <p:sldId id="3605" r:id="rId17"/>
    <p:sldId id="3606" r:id="rId18"/>
    <p:sldId id="3608" r:id="rId19"/>
    <p:sldId id="3607" r:id="rId20"/>
    <p:sldId id="3609" r:id="rId21"/>
    <p:sldId id="3610" r:id="rId22"/>
    <p:sldId id="3611" r:id="rId23"/>
    <p:sldId id="3572" r:id="rId24"/>
    <p:sldId id="3617" r:id="rId25"/>
    <p:sldId id="3618" r:id="rId26"/>
    <p:sldId id="3619" r:id="rId27"/>
    <p:sldId id="3620" r:id="rId28"/>
    <p:sldId id="3573" r:id="rId29"/>
  </p:sldIdLst>
  <p:sldSz cx="12858750"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9A"/>
    <a:srgbClr val="82C0F7"/>
    <a:srgbClr val="FE5817"/>
    <a:srgbClr val="8A4795"/>
    <a:srgbClr val="4BC1DD"/>
    <a:srgbClr val="0070C0"/>
    <a:srgbClr val="CA8F45"/>
    <a:srgbClr val="C00000"/>
    <a:srgbClr val="0C2744"/>
    <a:srgbClr val="06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7" autoAdjust="0"/>
    <p:restoredTop sz="95317" autoAdjust="0"/>
  </p:normalViewPr>
  <p:slideViewPr>
    <p:cSldViewPr>
      <p:cViewPr varScale="1">
        <p:scale>
          <a:sx n="64" d="100"/>
          <a:sy n="64" d="100"/>
        </p:scale>
        <p:origin x="560" y="52"/>
      </p:cViewPr>
      <p:guideLst>
        <p:guide orient="horz" pos="297"/>
        <p:guide pos="4050"/>
        <p:guide pos="622"/>
        <p:guide orient="horz" pos="4183"/>
        <p:guide pos="7497"/>
        <p:guide pos="690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12858750" cy="1024037"/>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燕尾形 6"/>
          <p:cNvSpPr/>
          <p:nvPr userDrawn="1"/>
        </p:nvSpPr>
        <p:spPr>
          <a:xfrm>
            <a:off x="164679" y="0"/>
            <a:ext cx="432048" cy="1024037"/>
          </a:xfrm>
          <a:prstGeom prst="chevron">
            <a:avLst>
              <a:gd name="adj" fmla="val 3320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占位符 8"/>
          <p:cNvSpPr>
            <a:spLocks noGrp="1"/>
          </p:cNvSpPr>
          <p:nvPr>
            <p:ph type="body" sz="quarter" idx="10" hasCustomPrompt="1"/>
          </p:nvPr>
        </p:nvSpPr>
        <p:spPr>
          <a:xfrm>
            <a:off x="788393" y="245770"/>
            <a:ext cx="3153139" cy="332399"/>
          </a:xfrm>
          <a:noFill/>
        </p:spPr>
        <p:txBody>
          <a:bodyPr wrap="square" lIns="0" tIns="0" rIns="0" bIns="0" rtlCol="0">
            <a:spAutoFit/>
          </a:bodyPr>
          <a:lstStyle>
            <a:lvl1pPr marL="0" indent="0">
              <a:buFont typeface="Arial" panose="020B0604020202020204" pitchFamily="34" charset="0"/>
              <a:buNone/>
              <a:defRPr lang="zh-CN" altLang="en-US" sz="2400" dirty="0">
                <a:solidFill>
                  <a:schemeClr val="bg1"/>
                </a:solidFill>
                <a:latin typeface="微软雅黑" panose="020B0503020204020204" pitchFamily="34" charset="-122"/>
                <a:ea typeface="微软雅黑" panose="020B0503020204020204" pitchFamily="34" charset="-122"/>
                <a:cs typeface="+mn-ea"/>
              </a:defRPr>
            </a:lvl1pPr>
          </a:lstStyle>
          <a:p>
            <a:pPr lvl="0" defTabSz="963930" fontAlgn="base">
              <a:spcBef>
                <a:spcPct val="0"/>
              </a:spcBef>
              <a:spcAft>
                <a:spcPct val="0"/>
              </a:spcAft>
            </a:pPr>
            <a:r>
              <a:rPr lang="zh-CN" altLang="en-US" dirty="0"/>
              <a:t>点击输入标题内容</a:t>
            </a:r>
            <a:endParaRPr lang="zh-CN" altLang="en-US" dirty="0"/>
          </a:p>
        </p:txBody>
      </p:sp>
      <p:sp>
        <p:nvSpPr>
          <p:cNvPr id="13" name="文本占位符 8"/>
          <p:cNvSpPr>
            <a:spLocks noGrp="1"/>
          </p:cNvSpPr>
          <p:nvPr>
            <p:ph type="body" sz="quarter" idx="12" hasCustomPrompt="1"/>
          </p:nvPr>
        </p:nvSpPr>
        <p:spPr>
          <a:xfrm>
            <a:off x="761406" y="663997"/>
            <a:ext cx="3180126" cy="152349"/>
          </a:xfrm>
          <a:noFill/>
        </p:spPr>
        <p:txBody>
          <a:bodyPr vert="horz" wrap="square" lIns="0" tIns="0" rIns="0" bIns="0" rtlCol="0">
            <a:spAutoFit/>
          </a:bodyPr>
          <a:lstStyle>
            <a:lvl1pPr marL="228600" indent="-228600">
              <a:buNone/>
              <a:defRPr lang="zh-CN" altLang="en-US" sz="1100" dirty="0">
                <a:solidFill>
                  <a:schemeClr val="bg1"/>
                </a:solidFill>
                <a:latin typeface="Arial" panose="020B0604020202020204" pitchFamily="34" charset="0"/>
                <a:ea typeface="微软雅黑" panose="020B0503020204020204" pitchFamily="34" charset="-122"/>
                <a:cs typeface="Arial" panose="020B0604020202020204" pitchFamily="34" charset="0"/>
              </a:defRPr>
            </a:lvl1pPr>
          </a:lstStyle>
          <a:p>
            <a:pPr marL="0" lvl="0" indent="0" defTabSz="963930"/>
            <a:r>
              <a:rPr lang="en-US" altLang="zh-CN" dirty="0"/>
              <a:t>ADD RELATED TITLE WORDS</a:t>
            </a:r>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p:cNvSpPr/>
          <p:nvPr userDrawn="1"/>
        </p:nvSpPr>
        <p:spPr>
          <a:xfrm>
            <a:off x="0" y="2437519"/>
            <a:ext cx="12858750" cy="2328116"/>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幼圆" panose="02010509060101010101" pitchFamily="49" charset="-122"/>
              <a:sym typeface="Agency FB" panose="020B0503020202020204" pitchFamily="34" charset="0"/>
            </a:endParaRPr>
          </a:p>
        </p:txBody>
      </p:sp>
      <p:sp>
        <p:nvSpPr>
          <p:cNvPr id="7" name="MH_Other_1"/>
          <p:cNvSpPr>
            <a:spLocks noChangeArrowheads="1"/>
          </p:cNvSpPr>
          <p:nvPr userDrawn="1">
            <p:custDataLst>
              <p:tags r:id="rId2"/>
            </p:custDataLst>
          </p:nvPr>
        </p:nvSpPr>
        <p:spPr bwMode="auto">
          <a:xfrm>
            <a:off x="3969445" y="2437518"/>
            <a:ext cx="2328116" cy="2328116"/>
          </a:xfrm>
          <a:prstGeom prst="chevron">
            <a:avLst>
              <a:gd name="adj" fmla="val 50000"/>
            </a:avLst>
          </a:prstGeom>
          <a:solidFill>
            <a:schemeClr val="bg1"/>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sz="2530">
              <a:solidFill>
                <a:srgbClr val="FFFFFF"/>
              </a:solidFill>
              <a:latin typeface="Agency FB" panose="020B0503020202020204" pitchFamily="34" charset="0"/>
              <a:ea typeface="幼圆" panose="02010509060101010101" pitchFamily="49"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accel="26000" fill="hold" grpId="0" nodeType="afterEffect" p14:presetBounceEnd="4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1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12"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 presetClass="entr" presetSubtype="8" accel="2600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0-#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3.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7" Type="http://schemas.openxmlformats.org/officeDocument/2006/relationships/notesSlide" Target="../notesSlides/notesSlide2.xml"/><Relationship Id="rId16" Type="http://schemas.openxmlformats.org/officeDocument/2006/relationships/slideLayout" Target="../slideLayouts/slideLayout1.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3.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679774"/>
            <a:ext cx="12858750" cy="2592288"/>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幼圆" panose="02010509060101010101" pitchFamily="49" charset="-122"/>
              <a:sym typeface="Agency FB" panose="020B0503020202020204" pitchFamily="34" charset="0"/>
            </a:endParaRPr>
          </a:p>
        </p:txBody>
      </p:sp>
      <p:sp>
        <p:nvSpPr>
          <p:cNvPr id="10" name="矩形 259"/>
          <p:cNvSpPr>
            <a:spLocks noChangeArrowheads="1"/>
          </p:cNvSpPr>
          <p:nvPr/>
        </p:nvSpPr>
        <p:spPr bwMode="auto">
          <a:xfrm>
            <a:off x="2748669" y="2176165"/>
            <a:ext cx="7677150" cy="148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400" b="1" dirty="0">
                <a:solidFill>
                  <a:srgbClr val="00929A"/>
                </a:solidFill>
                <a:latin typeface="Agency FB" panose="020B0503020202020204" pitchFamily="34" charset="0"/>
                <a:ea typeface="幼圆" panose="02010509060101010101" pitchFamily="49" charset="-122"/>
                <a:cs typeface="Arial" panose="020B0604020202020204" pitchFamily="34" charset="0"/>
                <a:sym typeface="Agency FB" panose="020B0503020202020204" pitchFamily="34" charset="0"/>
              </a:rPr>
              <a:t>真菌细胞壁的研究意义</a:t>
            </a:r>
            <a:endParaRPr lang="en-US" altLang="zh-CN" sz="4400" b="1" dirty="0">
              <a:solidFill>
                <a:srgbClr val="00929A"/>
              </a:solidFill>
              <a:latin typeface="Agency FB" panose="020B0503020202020204" pitchFamily="34" charset="0"/>
              <a:ea typeface="幼圆" panose="02010509060101010101" pitchFamily="49" charset="-122"/>
              <a:cs typeface="Arial" panose="020B0604020202020204" pitchFamily="34" charset="0"/>
              <a:sym typeface="Agency FB" panose="020B0503020202020204" pitchFamily="34" charset="0"/>
            </a:endParaRPr>
          </a:p>
          <a:p>
            <a:pPr algn="ctr">
              <a:buNone/>
            </a:pPr>
            <a:r>
              <a:rPr lang="zh-CN" altLang="en-US" sz="4400" b="1" dirty="0">
                <a:solidFill>
                  <a:srgbClr val="00929A"/>
                </a:solidFill>
                <a:latin typeface="Agency FB" panose="020B0503020202020204" pitchFamily="34" charset="0"/>
                <a:ea typeface="幼圆" panose="02010509060101010101" pitchFamily="49" charset="-122"/>
                <a:cs typeface="Arial" panose="020B0604020202020204" pitchFamily="34" charset="0"/>
                <a:sym typeface="Agency FB" panose="020B0503020202020204" pitchFamily="34" charset="0"/>
              </a:rPr>
              <a:t>及研究进展</a:t>
            </a:r>
            <a:endParaRPr lang="zh-CN" altLang="en-US" sz="4400" b="1" dirty="0">
              <a:solidFill>
                <a:srgbClr val="00929A"/>
              </a:solidFill>
              <a:latin typeface="Agency FB" panose="020B0503020202020204" pitchFamily="34" charset="0"/>
              <a:ea typeface="幼圆" panose="02010509060101010101" pitchFamily="49" charset="-122"/>
              <a:cs typeface="Arial" panose="020B0604020202020204" pitchFamily="34" charset="0"/>
              <a:sym typeface="Agency FB" panose="020B0503020202020204" pitchFamily="34" charset="0"/>
            </a:endParaRPr>
          </a:p>
        </p:txBody>
      </p:sp>
      <p:pic>
        <p:nvPicPr>
          <p:cNvPr id="2" name="Could This Be Love">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124575" y="-921503"/>
            <a:ext cx="609600" cy="609600"/>
          </a:xfrm>
          <a:prstGeom prst="rect">
            <a:avLst/>
          </a:prstGeom>
        </p:spPr>
      </p:pic>
      <p:sp>
        <p:nvSpPr>
          <p:cNvPr id="5" name="矩形 4"/>
          <p:cNvSpPr/>
          <p:nvPr/>
        </p:nvSpPr>
        <p:spPr>
          <a:xfrm>
            <a:off x="2432931" y="1744117"/>
            <a:ext cx="7992888" cy="2664296"/>
          </a:xfrm>
          <a:prstGeom prst="rect">
            <a:avLst/>
          </a:prstGeom>
          <a:noFill/>
          <a:ln w="19050">
            <a:solidFill>
              <a:srgbClr val="0092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幼圆" panose="02010509060101010101" pitchFamily="49" charset="-122"/>
              <a:sym typeface="Agency FB" panose="020B0503020202020204" pitchFamily="34" charset="0"/>
            </a:endParaRPr>
          </a:p>
        </p:txBody>
      </p:sp>
      <p:sp>
        <p:nvSpPr>
          <p:cNvPr id="4" name="文本框 3"/>
          <p:cNvSpPr txBox="1"/>
          <p:nvPr/>
        </p:nvSpPr>
        <p:spPr>
          <a:xfrm>
            <a:off x="4736802" y="4822391"/>
            <a:ext cx="3384376" cy="2306955"/>
          </a:xfrm>
          <a:prstGeom prst="rect">
            <a:avLst/>
          </a:prstGeom>
          <a:noFill/>
        </p:spPr>
        <p:txBody>
          <a:bodyPr wrap="square" rtlCol="0">
            <a:spAutoFit/>
          </a:bodyPr>
          <a:lstStyle/>
          <a:p>
            <a:r>
              <a:rPr lang="zh-CN" altLang="en-US" sz="2400" b="1" dirty="0">
                <a:solidFill>
                  <a:schemeClr val="bg1"/>
                </a:solidFill>
              </a:rPr>
              <a:t>第三组组员：</a:t>
            </a:r>
            <a:endParaRPr lang="en-US" altLang="zh-CN" sz="2400" b="1" dirty="0">
              <a:solidFill>
                <a:schemeClr val="bg1"/>
              </a:solidFill>
            </a:endParaRPr>
          </a:p>
          <a:p>
            <a:r>
              <a:rPr lang="en-US" altLang="zh-CN" sz="2400" b="1" dirty="0">
                <a:solidFill>
                  <a:schemeClr val="bg1"/>
                </a:solidFill>
              </a:rPr>
              <a:t>20172521123</a:t>
            </a:r>
            <a:r>
              <a:rPr lang="zh-CN" altLang="en-US" sz="2400" b="1" dirty="0">
                <a:solidFill>
                  <a:schemeClr val="bg1"/>
                </a:solidFill>
              </a:rPr>
              <a:t> 陈珍琰</a:t>
            </a:r>
            <a:endParaRPr lang="en-US" altLang="zh-CN" sz="2400" b="1" dirty="0">
              <a:solidFill>
                <a:schemeClr val="bg1"/>
              </a:solidFill>
            </a:endParaRPr>
          </a:p>
          <a:p>
            <a:r>
              <a:rPr lang="en-US" altLang="zh-CN" sz="2400" b="1" dirty="0">
                <a:solidFill>
                  <a:schemeClr val="bg1"/>
                </a:solidFill>
              </a:rPr>
              <a:t>20172521005 </a:t>
            </a:r>
            <a:r>
              <a:rPr lang="zh-CN" altLang="en-US" sz="2400" b="1" dirty="0">
                <a:solidFill>
                  <a:schemeClr val="bg1"/>
                </a:solidFill>
              </a:rPr>
              <a:t>张    力</a:t>
            </a:r>
            <a:endParaRPr lang="en-US" altLang="zh-CN" sz="2400" b="1" dirty="0">
              <a:solidFill>
                <a:schemeClr val="bg1"/>
              </a:solidFill>
            </a:endParaRPr>
          </a:p>
          <a:p>
            <a:r>
              <a:rPr lang="en-US" altLang="zh-CN" sz="2400" b="1" dirty="0">
                <a:solidFill>
                  <a:schemeClr val="bg1"/>
                </a:solidFill>
              </a:rPr>
              <a:t>20172521034 </a:t>
            </a:r>
            <a:r>
              <a:rPr lang="zh-CN" altLang="en-US" sz="2400" b="1" dirty="0">
                <a:solidFill>
                  <a:schemeClr val="bg1"/>
                </a:solidFill>
              </a:rPr>
              <a:t>刘婉仪</a:t>
            </a:r>
            <a:br>
              <a:rPr lang="en-US" altLang="zh-CN" sz="2400" b="1" dirty="0">
                <a:solidFill>
                  <a:schemeClr val="bg1"/>
                </a:solidFill>
              </a:rPr>
            </a:br>
            <a:r>
              <a:rPr lang="en-US" altLang="zh-CN" sz="2400" b="1" dirty="0">
                <a:solidFill>
                  <a:schemeClr val="bg1"/>
                </a:solidFill>
              </a:rPr>
              <a:t>20172521083 </a:t>
            </a:r>
            <a:r>
              <a:rPr lang="zh-CN" altLang="en-US" sz="2400" b="1" dirty="0">
                <a:solidFill>
                  <a:schemeClr val="bg1"/>
                </a:solidFill>
              </a:rPr>
              <a:t>梁晓燕</a:t>
            </a:r>
            <a:endParaRPr lang="en-US" altLang="zh-CN" sz="2400" b="1" dirty="0">
              <a:solidFill>
                <a:schemeClr val="bg1"/>
              </a:solidFill>
            </a:endParaRPr>
          </a:p>
          <a:p>
            <a:r>
              <a:rPr lang="en-US" altLang="zh-CN" sz="2400" b="1" dirty="0">
                <a:solidFill>
                  <a:schemeClr val="bg1"/>
                </a:solidFill>
              </a:rPr>
              <a:t>20172521018 </a:t>
            </a:r>
            <a:r>
              <a:rPr lang="zh-CN" altLang="en-US" sz="2400" b="1" dirty="0">
                <a:solidFill>
                  <a:schemeClr val="bg1"/>
                </a:solidFill>
              </a:rPr>
              <a:t>秦菲伊</a:t>
            </a:r>
            <a:endParaRPr lang="zh-CN" altLang="en-US" sz="2400" b="1"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21" presetClass="entr" presetSubtype="1"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par>
                          <p:cTn id="15" fill="hold">
                            <p:stCondLst>
                              <p:cond delay="25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0"/>
                                        </p:tgtEl>
                                        <p:attrNameLst>
                                          <p:attrName>ppt_y</p:attrName>
                                        </p:attrNameLst>
                                      </p:cBhvr>
                                      <p:tavLst>
                                        <p:tav tm="0">
                                          <p:val>
                                            <p:strVal val="#ppt_y"/>
                                          </p:val>
                                        </p:tav>
                                        <p:tav tm="100000">
                                          <p:val>
                                            <p:strVal val="#ppt_y"/>
                                          </p:val>
                                        </p:tav>
                                      </p:tavLst>
                                    </p:anim>
                                    <p:anim calcmode="lin" valueType="num">
                                      <p:cBhvr>
                                        <p:cTn id="2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0"/>
                                        </p:tgtEl>
                                      </p:cBhvr>
                                    </p:animEffect>
                                  </p:childTnLst>
                                </p:cTn>
                              </p:par>
                            </p:childTnLst>
                          </p:cTn>
                        </p:par>
                        <p:par>
                          <p:cTn id="23" fill="hold">
                            <p:stCondLst>
                              <p:cond delay="37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10"/>
                                        </p:tgtEl>
                                      </p:cBhvr>
                                    </p:animEffect>
                                    <p:animScale>
                                      <p:cBhvr>
                                        <p:cTn id="2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2"/>
                </p:tgtEl>
              </p:cMediaNode>
            </p:audio>
          </p:childTnLst>
        </p:cTn>
      </p:par>
    </p:tnLst>
    <p:bldLst>
      <p:bldP spid="3" grpId="0" bldLvl="0" animBg="1"/>
      <p:bldP spid="10" grpId="0"/>
      <p:bldP spid="10" grpId="1"/>
      <p:bldP spid="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1130938" y="5063856"/>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1" name="TextBox 15"/>
          <p:cNvSpPr txBox="1"/>
          <p:nvPr/>
        </p:nvSpPr>
        <p:spPr>
          <a:xfrm>
            <a:off x="6861423" y="5068779"/>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文本框 16"/>
          <p:cNvSpPr txBox="1"/>
          <p:nvPr/>
        </p:nvSpPr>
        <p:spPr>
          <a:xfrm>
            <a:off x="986922" y="87933"/>
            <a:ext cx="8322773"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真菌细胞壁研究的意义</a:t>
            </a:r>
            <a:endParaRPr lang="zh-CN" altLang="en-US" sz="4400" dirty="0">
              <a:solidFill>
                <a:schemeClr val="bg1"/>
              </a:solidFill>
            </a:endParaRPr>
          </a:p>
        </p:txBody>
      </p:sp>
      <p:sp>
        <p:nvSpPr>
          <p:cNvPr id="13" name="文本框 12"/>
          <p:cNvSpPr txBox="1"/>
          <p:nvPr/>
        </p:nvSpPr>
        <p:spPr>
          <a:xfrm>
            <a:off x="1316807" y="1626716"/>
            <a:ext cx="10624476" cy="3670236"/>
          </a:xfrm>
          <a:prstGeom prst="rect">
            <a:avLst/>
          </a:prstGeom>
          <a:noFill/>
        </p:spPr>
        <p:txBody>
          <a:bodyPr wrap="square" rtlCol="0">
            <a:spAutoFit/>
          </a:bodyPr>
          <a:lstStyle/>
          <a:p>
            <a:pPr>
              <a:lnSpc>
                <a:spcPct val="150000"/>
              </a:lnSpc>
            </a:pPr>
            <a:r>
              <a:rPr lang="zh-CN"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（二）</a:t>
            </a:r>
            <a:endParaRPr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endParaRPr>
          </a:p>
          <a:p>
            <a:pPr>
              <a:lnSpc>
                <a:spcPct val="150000"/>
              </a:lnSpc>
            </a:pPr>
            <a:r>
              <a:rPr lang="en-US" altLang="zh-CN"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sym typeface="+mn-ea"/>
              </a:rPr>
              <a:t>    </a:t>
            </a:r>
            <a:r>
              <a:rPr sz="3200" b="1" dirty="0" err="1">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sym typeface="+mn-ea"/>
              </a:rPr>
              <a:t>应用：抗真菌药物</a:t>
            </a:r>
            <a:r>
              <a:rPr lang="zh-CN"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sym typeface="+mn-ea"/>
              </a:rPr>
              <a:t>，</a:t>
            </a:r>
            <a:r>
              <a:rPr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作用：细胞壁是真菌细胞的重要结构，其代谢与真菌生长和分裂密切相关，作用是控制细胞内膨胀压力以维持菌体的完整性，含有特殊的甘露聚糖、几丁质和β-</a:t>
            </a:r>
            <a:r>
              <a:rPr sz="3200" b="1" dirty="0" err="1">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葡聚糖成分</a:t>
            </a:r>
            <a:r>
              <a:rPr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a:t>
            </a:r>
            <a:endParaRPr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100000">
                                          <p:val>
                                            <p:strVal val="#ppt_x"/>
                                          </p:val>
                                        </p:tav>
                                      </p:tavLst>
                                    </p:anim>
                                    <p:anim calcmode="lin" valueType="num">
                                      <p:cBhvr>
                                        <p:cTn id="8" dur="250" fill="hold"/>
                                        <p:tgtEl>
                                          <p:spTgt spid="10"/>
                                        </p:tgtEl>
                                        <p:attrNameLst>
                                          <p:attrName>ppt_y</p:attrName>
                                        </p:attrNameLst>
                                      </p:cBhvr>
                                      <p:tavLst>
                                        <p:tav tm="0">
                                          <p:val>
                                            <p:strVal val="#ppt_y-#ppt_h/2"/>
                                          </p:val>
                                        </p:tav>
                                        <p:tav tm="100000">
                                          <p:val>
                                            <p:strVal val="#ppt_y"/>
                                          </p:val>
                                        </p:tav>
                                      </p:tavLst>
                                    </p:anim>
                                    <p:anim calcmode="lin" valueType="num">
                                      <p:cBhvr>
                                        <p:cTn id="9" dur="250" fill="hold"/>
                                        <p:tgtEl>
                                          <p:spTgt spid="10"/>
                                        </p:tgtEl>
                                        <p:attrNameLst>
                                          <p:attrName>ppt_w</p:attrName>
                                        </p:attrNameLst>
                                      </p:cBhvr>
                                      <p:tavLst>
                                        <p:tav tm="0">
                                          <p:val>
                                            <p:strVal val="#ppt_w"/>
                                          </p:val>
                                        </p:tav>
                                        <p:tav tm="100000">
                                          <p:val>
                                            <p:strVal val="#ppt_w"/>
                                          </p:val>
                                        </p:tav>
                                      </p:tavLst>
                                    </p:anim>
                                    <p:anim calcmode="lin" valueType="num">
                                      <p:cBhvr>
                                        <p:cTn id="10" dur="250" fill="hold"/>
                                        <p:tgtEl>
                                          <p:spTgt spid="10"/>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ppt_h/2"/>
                                          </p:val>
                                        </p:tav>
                                        <p:tav tm="100000">
                                          <p:val>
                                            <p:strVal val="#ppt_y"/>
                                          </p:val>
                                        </p:tav>
                                      </p:tavLst>
                                    </p:anim>
                                    <p:anim calcmode="lin" valueType="num">
                                      <p:cBhvr>
                                        <p:cTn id="20" dur="250" fill="hold"/>
                                        <p:tgtEl>
                                          <p:spTgt spid="12"/>
                                        </p:tgtEl>
                                        <p:attrNameLst>
                                          <p:attrName>ppt_w</p:attrName>
                                        </p:attrNameLst>
                                      </p:cBhvr>
                                      <p:tavLst>
                                        <p:tav tm="0">
                                          <p:val>
                                            <p:strVal val="#ppt_w"/>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1130938" y="5063856"/>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1" name="TextBox 15"/>
          <p:cNvSpPr txBox="1"/>
          <p:nvPr/>
        </p:nvSpPr>
        <p:spPr>
          <a:xfrm>
            <a:off x="6861423" y="5068779"/>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文本框 16"/>
          <p:cNvSpPr txBox="1"/>
          <p:nvPr/>
        </p:nvSpPr>
        <p:spPr>
          <a:xfrm>
            <a:off x="986922" y="87933"/>
            <a:ext cx="8322773"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真菌细胞壁研究的意义</a:t>
            </a:r>
            <a:endParaRPr lang="zh-CN" altLang="en-US" sz="4400" dirty="0">
              <a:solidFill>
                <a:schemeClr val="bg1"/>
              </a:solidFill>
            </a:endParaRPr>
          </a:p>
        </p:txBody>
      </p:sp>
      <p:sp>
        <p:nvSpPr>
          <p:cNvPr id="2" name="矩形 1"/>
          <p:cNvSpPr/>
          <p:nvPr/>
        </p:nvSpPr>
        <p:spPr>
          <a:xfrm>
            <a:off x="1272713" y="2089164"/>
            <a:ext cx="10343479" cy="3239733"/>
          </a:xfrm>
          <a:prstGeom prst="rect">
            <a:avLst/>
          </a:prstGeom>
        </p:spPr>
        <p:txBody>
          <a:bodyPr wrap="square">
            <a:spAutoFit/>
          </a:bodyPr>
          <a:lstStyle/>
          <a:p>
            <a:pPr>
              <a:lnSpc>
                <a:spcPct val="150000"/>
              </a:lnSpc>
            </a:pPr>
            <a:r>
              <a:rPr lang="zh-CN" altLang="en-US" sz="4400" b="1" dirty="0">
                <a:effectLst>
                  <a:outerShdw blurRad="38100" dist="19050" dir="2700000" algn="tl" rotWithShape="0">
                    <a:schemeClr val="dk1">
                      <a:alpha val="40000"/>
                    </a:schemeClr>
                  </a:outerShdw>
                </a:effectLst>
                <a:latin typeface="宋体" panose="02010600030101010101" pitchFamily="2" charset="-122"/>
                <a:cs typeface="宋体" panose="02010600030101010101" pitchFamily="2" charset="-122"/>
              </a:rPr>
              <a:t>   </a:t>
            </a:r>
            <a:r>
              <a:rPr lang="zh-CN" altLang="en-US"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rPr>
              <a:t>而哺乳动物细胞中不存在细胞壁，因此成为了目前研究抗真菌药物治疗真菌感染的重要靶位，具有高效低毒的特点。这些药物极有发展潜力，很有希望成为临床上新一代抗真菌药物</a:t>
            </a:r>
            <a:r>
              <a:rPr lang="zh-CN" altLang="en-US" sz="3200" b="1" dirty="0">
                <a:effectLst>
                  <a:outerShdw blurRad="38100" dist="19050" dir="2700000" algn="tl" rotWithShape="0">
                    <a:schemeClr val="dk1">
                      <a:alpha val="40000"/>
                    </a:schemeClr>
                  </a:outerShdw>
                </a:effectLst>
                <a:latin typeface="宋体" panose="02010600030101010101" pitchFamily="2" charset="-122"/>
                <a:ea typeface="幼圆" panose="02010509060101010101" pitchFamily="49" charset="-122"/>
              </a:rPr>
              <a:t>。</a:t>
            </a:r>
            <a:endParaRPr lang="zh-CN" altLang="en-US" sz="3200" b="1" dirty="0"/>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100000">
                                          <p:val>
                                            <p:strVal val="#ppt_x"/>
                                          </p:val>
                                        </p:tav>
                                      </p:tavLst>
                                    </p:anim>
                                    <p:anim calcmode="lin" valueType="num">
                                      <p:cBhvr>
                                        <p:cTn id="8" dur="250" fill="hold"/>
                                        <p:tgtEl>
                                          <p:spTgt spid="10"/>
                                        </p:tgtEl>
                                        <p:attrNameLst>
                                          <p:attrName>ppt_y</p:attrName>
                                        </p:attrNameLst>
                                      </p:cBhvr>
                                      <p:tavLst>
                                        <p:tav tm="0">
                                          <p:val>
                                            <p:strVal val="#ppt_y-#ppt_h/2"/>
                                          </p:val>
                                        </p:tav>
                                        <p:tav tm="100000">
                                          <p:val>
                                            <p:strVal val="#ppt_y"/>
                                          </p:val>
                                        </p:tav>
                                      </p:tavLst>
                                    </p:anim>
                                    <p:anim calcmode="lin" valueType="num">
                                      <p:cBhvr>
                                        <p:cTn id="9" dur="250" fill="hold"/>
                                        <p:tgtEl>
                                          <p:spTgt spid="10"/>
                                        </p:tgtEl>
                                        <p:attrNameLst>
                                          <p:attrName>ppt_w</p:attrName>
                                        </p:attrNameLst>
                                      </p:cBhvr>
                                      <p:tavLst>
                                        <p:tav tm="0">
                                          <p:val>
                                            <p:strVal val="#ppt_w"/>
                                          </p:val>
                                        </p:tav>
                                        <p:tav tm="100000">
                                          <p:val>
                                            <p:strVal val="#ppt_w"/>
                                          </p:val>
                                        </p:tav>
                                      </p:tavLst>
                                    </p:anim>
                                    <p:anim calcmode="lin" valueType="num">
                                      <p:cBhvr>
                                        <p:cTn id="10" dur="250" fill="hold"/>
                                        <p:tgtEl>
                                          <p:spTgt spid="10"/>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ppt_h/2"/>
                                          </p:val>
                                        </p:tav>
                                        <p:tav tm="100000">
                                          <p:val>
                                            <p:strVal val="#ppt_y"/>
                                          </p:val>
                                        </p:tav>
                                      </p:tavLst>
                                    </p:anim>
                                    <p:anim calcmode="lin" valueType="num">
                                      <p:cBhvr>
                                        <p:cTn id="20" dur="250" fill="hold"/>
                                        <p:tgtEl>
                                          <p:spTgt spid="12"/>
                                        </p:tgtEl>
                                        <p:attrNameLst>
                                          <p:attrName>ppt_w</p:attrName>
                                        </p:attrNameLst>
                                      </p:cBhvr>
                                      <p:tavLst>
                                        <p:tav tm="0">
                                          <p:val>
                                            <p:strVal val="#ppt_w"/>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1130938" y="5063856"/>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1" name="TextBox 15"/>
          <p:cNvSpPr txBox="1"/>
          <p:nvPr/>
        </p:nvSpPr>
        <p:spPr>
          <a:xfrm>
            <a:off x="6861423" y="5068779"/>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文本框 16"/>
          <p:cNvSpPr txBox="1"/>
          <p:nvPr/>
        </p:nvSpPr>
        <p:spPr>
          <a:xfrm>
            <a:off x="986922" y="87933"/>
            <a:ext cx="8322773"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真菌细胞壁研究的意义</a:t>
            </a:r>
            <a:endParaRPr lang="zh-CN" altLang="en-US" sz="4400" dirty="0">
              <a:solidFill>
                <a:schemeClr val="bg1"/>
              </a:solidFill>
            </a:endParaRPr>
          </a:p>
        </p:txBody>
      </p:sp>
      <p:sp>
        <p:nvSpPr>
          <p:cNvPr id="2" name="矩形 1"/>
          <p:cNvSpPr/>
          <p:nvPr/>
        </p:nvSpPr>
        <p:spPr>
          <a:xfrm>
            <a:off x="1100783" y="1384077"/>
            <a:ext cx="10801200" cy="5147563"/>
          </a:xfrm>
          <a:prstGeom prst="rect">
            <a:avLst/>
          </a:prstGeom>
        </p:spPr>
        <p:txBody>
          <a:bodyPr wrap="square">
            <a:spAutoFit/>
          </a:bodyPr>
          <a:lstStyle/>
          <a:p>
            <a:pPr>
              <a:lnSpc>
                <a:spcPct val="150000"/>
              </a:lnSpc>
            </a:pPr>
            <a:r>
              <a:rPr lang="zh-CN" altLang="en-US"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    抗真菌药物的研究，由于抗真菌药物大多作用与真菌细胞壁，因此寻找抗真菌药物作用于真菌细胞壁的新靶点成为在医药方面的研究热点，细胞壁作为真菌的细胞外骨架结构不仅起维持细胞形状、保护细胞抵抗外界压力等作用</a:t>
            </a:r>
            <a:r>
              <a:rPr lang="en-US" altLang="zh-CN"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a:t>
            </a:r>
            <a:r>
              <a:rPr lang="zh-CN" altLang="en-US"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在病原真菌极性生长、入侵新的生态域、启动宿主免疫反应中也起重要作用。</a:t>
            </a:r>
            <a:r>
              <a:rPr lang="zh-CN" altLang="en-US" sz="3200" b="1" dirty="0">
                <a:solidFill>
                  <a:srgbClr val="FF000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细胞壁组分还是真菌感染的分子诊断基础和开发抗真菌药物的理想靶标</a:t>
            </a:r>
            <a:r>
              <a:rPr lang="zh-CN" altLang="en-US"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a:t>
            </a:r>
            <a:endParaRPr lang="zh-CN" altLang="en-US"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100000">
                                          <p:val>
                                            <p:strVal val="#ppt_x"/>
                                          </p:val>
                                        </p:tav>
                                      </p:tavLst>
                                    </p:anim>
                                    <p:anim calcmode="lin" valueType="num">
                                      <p:cBhvr>
                                        <p:cTn id="8" dur="250" fill="hold"/>
                                        <p:tgtEl>
                                          <p:spTgt spid="10"/>
                                        </p:tgtEl>
                                        <p:attrNameLst>
                                          <p:attrName>ppt_y</p:attrName>
                                        </p:attrNameLst>
                                      </p:cBhvr>
                                      <p:tavLst>
                                        <p:tav tm="0">
                                          <p:val>
                                            <p:strVal val="#ppt_y-#ppt_h/2"/>
                                          </p:val>
                                        </p:tav>
                                        <p:tav tm="100000">
                                          <p:val>
                                            <p:strVal val="#ppt_y"/>
                                          </p:val>
                                        </p:tav>
                                      </p:tavLst>
                                    </p:anim>
                                    <p:anim calcmode="lin" valueType="num">
                                      <p:cBhvr>
                                        <p:cTn id="9" dur="250" fill="hold"/>
                                        <p:tgtEl>
                                          <p:spTgt spid="10"/>
                                        </p:tgtEl>
                                        <p:attrNameLst>
                                          <p:attrName>ppt_w</p:attrName>
                                        </p:attrNameLst>
                                      </p:cBhvr>
                                      <p:tavLst>
                                        <p:tav tm="0">
                                          <p:val>
                                            <p:strVal val="#ppt_w"/>
                                          </p:val>
                                        </p:tav>
                                        <p:tav tm="100000">
                                          <p:val>
                                            <p:strVal val="#ppt_w"/>
                                          </p:val>
                                        </p:tav>
                                      </p:tavLst>
                                    </p:anim>
                                    <p:anim calcmode="lin" valueType="num">
                                      <p:cBhvr>
                                        <p:cTn id="10" dur="250" fill="hold"/>
                                        <p:tgtEl>
                                          <p:spTgt spid="10"/>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ppt_h/2"/>
                                          </p:val>
                                        </p:tav>
                                        <p:tav tm="100000">
                                          <p:val>
                                            <p:strVal val="#ppt_y"/>
                                          </p:val>
                                        </p:tav>
                                      </p:tavLst>
                                    </p:anim>
                                    <p:anim calcmode="lin" valueType="num">
                                      <p:cBhvr>
                                        <p:cTn id="20" dur="250" fill="hold"/>
                                        <p:tgtEl>
                                          <p:spTgt spid="12"/>
                                        </p:tgtEl>
                                        <p:attrNameLst>
                                          <p:attrName>ppt_w</p:attrName>
                                        </p:attrNameLst>
                                      </p:cBhvr>
                                      <p:tavLst>
                                        <p:tav tm="0">
                                          <p:val>
                                            <p:strVal val="#ppt_w"/>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1130938" y="5063856"/>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1" name="TextBox 15"/>
          <p:cNvSpPr txBox="1"/>
          <p:nvPr/>
        </p:nvSpPr>
        <p:spPr>
          <a:xfrm>
            <a:off x="6861423" y="5068779"/>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文本框 16"/>
          <p:cNvSpPr txBox="1"/>
          <p:nvPr/>
        </p:nvSpPr>
        <p:spPr>
          <a:xfrm>
            <a:off x="986922" y="87933"/>
            <a:ext cx="8322773"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真菌细胞壁研究的意义</a:t>
            </a:r>
            <a:endParaRPr lang="zh-CN" altLang="en-US" sz="4400" dirty="0">
              <a:solidFill>
                <a:schemeClr val="bg1"/>
              </a:solidFill>
            </a:endParaRPr>
          </a:p>
        </p:txBody>
      </p:sp>
      <p:sp>
        <p:nvSpPr>
          <p:cNvPr id="2" name="矩形 1"/>
          <p:cNvSpPr/>
          <p:nvPr/>
        </p:nvSpPr>
        <p:spPr>
          <a:xfrm>
            <a:off x="1293049" y="1911939"/>
            <a:ext cx="9793088" cy="3046095"/>
          </a:xfrm>
          <a:prstGeom prst="rect">
            <a:avLst/>
          </a:prstGeom>
        </p:spPr>
        <p:txBody>
          <a:bodyPr wrap="square">
            <a:spAutoFit/>
          </a:bodyPr>
          <a:lstStyle/>
          <a:p>
            <a:pPr>
              <a:lnSpc>
                <a:spcPct val="150000"/>
              </a:lnSpc>
            </a:pPr>
            <a:r>
              <a:rPr lang="zh-CN" altLang="en-US" sz="3200" b="1" dirty="0">
                <a:solidFill>
                  <a:schemeClr val="tx1"/>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sym typeface="+mn-ea"/>
              </a:rPr>
              <a:t>（三）</a:t>
            </a:r>
            <a:endParaRPr lang="en-US" altLang="zh-CN" sz="3200" b="1" dirty="0">
              <a:solidFill>
                <a:srgbClr val="FF000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sym typeface="+mn-ea"/>
            </a:endParaRPr>
          </a:p>
          <a:p>
            <a:pPr>
              <a:lnSpc>
                <a:spcPct val="150000"/>
              </a:lnSpc>
            </a:pPr>
            <a:r>
              <a:rPr lang="en-US" altLang="zh-CN" sz="3200" b="1" dirty="0">
                <a:solidFill>
                  <a:srgbClr val="FF000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sym typeface="+mn-ea"/>
              </a:rPr>
              <a:t>    </a:t>
            </a:r>
            <a:r>
              <a:rPr lang="zh-CN" altLang="en-US"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sym typeface="+mn-ea"/>
              </a:rPr>
              <a:t>厌氧真菌可直接、大规模应用于生物能源和沼气发酵等厌氧 发酵领域，并具有广阔的工业发展前景和重大的社会意义。</a:t>
            </a:r>
            <a:endParaRPr lang="zh-CN" altLang="en-US"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100000">
                                          <p:val>
                                            <p:strVal val="#ppt_x"/>
                                          </p:val>
                                        </p:tav>
                                      </p:tavLst>
                                    </p:anim>
                                    <p:anim calcmode="lin" valueType="num">
                                      <p:cBhvr>
                                        <p:cTn id="8" dur="250" fill="hold"/>
                                        <p:tgtEl>
                                          <p:spTgt spid="10"/>
                                        </p:tgtEl>
                                        <p:attrNameLst>
                                          <p:attrName>ppt_y</p:attrName>
                                        </p:attrNameLst>
                                      </p:cBhvr>
                                      <p:tavLst>
                                        <p:tav tm="0">
                                          <p:val>
                                            <p:strVal val="#ppt_y-#ppt_h/2"/>
                                          </p:val>
                                        </p:tav>
                                        <p:tav tm="100000">
                                          <p:val>
                                            <p:strVal val="#ppt_y"/>
                                          </p:val>
                                        </p:tav>
                                      </p:tavLst>
                                    </p:anim>
                                    <p:anim calcmode="lin" valueType="num">
                                      <p:cBhvr>
                                        <p:cTn id="9" dur="250" fill="hold"/>
                                        <p:tgtEl>
                                          <p:spTgt spid="10"/>
                                        </p:tgtEl>
                                        <p:attrNameLst>
                                          <p:attrName>ppt_w</p:attrName>
                                        </p:attrNameLst>
                                      </p:cBhvr>
                                      <p:tavLst>
                                        <p:tav tm="0">
                                          <p:val>
                                            <p:strVal val="#ppt_w"/>
                                          </p:val>
                                        </p:tav>
                                        <p:tav tm="100000">
                                          <p:val>
                                            <p:strVal val="#ppt_w"/>
                                          </p:val>
                                        </p:tav>
                                      </p:tavLst>
                                    </p:anim>
                                    <p:anim calcmode="lin" valueType="num">
                                      <p:cBhvr>
                                        <p:cTn id="10" dur="250" fill="hold"/>
                                        <p:tgtEl>
                                          <p:spTgt spid="10"/>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ppt_h/2"/>
                                          </p:val>
                                        </p:tav>
                                        <p:tav tm="100000">
                                          <p:val>
                                            <p:strVal val="#ppt_y"/>
                                          </p:val>
                                        </p:tav>
                                      </p:tavLst>
                                    </p:anim>
                                    <p:anim calcmode="lin" valueType="num">
                                      <p:cBhvr>
                                        <p:cTn id="20" dur="250" fill="hold"/>
                                        <p:tgtEl>
                                          <p:spTgt spid="12"/>
                                        </p:tgtEl>
                                        <p:attrNameLst>
                                          <p:attrName>ppt_w</p:attrName>
                                        </p:attrNameLst>
                                      </p:cBhvr>
                                      <p:tavLst>
                                        <p:tav tm="0">
                                          <p:val>
                                            <p:strVal val="#ppt_w"/>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1"/>
            </p:custDataLst>
          </p:nvPr>
        </p:nvSpPr>
        <p:spPr>
          <a:xfrm>
            <a:off x="6537960" y="3001646"/>
            <a:ext cx="5684520" cy="123063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rPr>
              <a:t>研究真菌细胞壁可以应用在哪些方面以及研究意义</a:t>
            </a:r>
            <a:endPar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20" name="MH_Other_2"/>
          <p:cNvSpPr/>
          <p:nvPr>
            <p:custDataLst>
              <p:tags r:id="rId2"/>
            </p:custDataLst>
          </p:nvPr>
        </p:nvSpPr>
        <p:spPr>
          <a:xfrm>
            <a:off x="5195682" y="3212520"/>
            <a:ext cx="778112" cy="778112"/>
          </a:xfrm>
          <a:prstGeom prst="ellipse">
            <a:avLst/>
          </a:prstGeom>
          <a:solidFill>
            <a:srgbClr val="00929A"/>
          </a:solidFill>
        </p:spPr>
        <p:txBody>
          <a:bodyPr lIns="0" tIns="0" rIns="0" bIns="0" anchor="ctr"/>
          <a:lstStyle/>
          <a:p>
            <a:pPr algn="ctr">
              <a:defRPr/>
            </a:pPr>
            <a:r>
              <a:rPr lang="en-US" altLang="zh-CN" sz="3600" dirty="0">
                <a:solidFill>
                  <a:schemeClr val="bg1"/>
                </a:solidFill>
                <a:latin typeface="Agency FB" panose="020B0503020202020204" pitchFamily="34" charset="0"/>
                <a:ea typeface="幼圆" panose="02010509060101010101" pitchFamily="49" charset="-122"/>
                <a:sym typeface="Agency FB" panose="020B0503020202020204" pitchFamily="34" charset="0"/>
              </a:rPr>
              <a:t>03</a:t>
            </a:r>
            <a:endParaRPr lang="zh-CN" altLang="en-US" sz="3600" dirty="0" err="1">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8670" y="245745"/>
            <a:ext cx="10963910" cy="608965"/>
          </a:xfrm>
        </p:spPr>
        <p:txBody>
          <a:bodyPr wrap="square"/>
          <a:lstStyle/>
          <a:p>
            <a:r>
              <a:rPr sz="4400" b="1" dirty="0"/>
              <a:t>研究真菌细胞壁可以应用在哪些方面？</a:t>
            </a:r>
            <a:endParaRPr sz="4400" b="1" dirty="0"/>
          </a:p>
        </p:txBody>
      </p:sp>
      <p:sp>
        <p:nvSpPr>
          <p:cNvPr id="4" name="Text Placeholder 16"/>
          <p:cNvSpPr txBox="1"/>
          <p:nvPr/>
        </p:nvSpPr>
        <p:spPr>
          <a:xfrm>
            <a:off x="671195" y="1383665"/>
            <a:ext cx="11199495" cy="830580"/>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solidFill>
                <a:latin typeface="微软雅黑" panose="020B0503020204020204" pitchFamily="34" charset="-122"/>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50000"/>
              </a:lnSpc>
              <a:spcAft>
                <a:spcPts val="0"/>
              </a:spcAft>
            </a:pPr>
            <a:r>
              <a:rPr lang="en-US" altLang="zh-CN" sz="3600" b="1">
                <a:solidFill>
                  <a:schemeClr val="tx1"/>
                </a:solidFill>
                <a:latin typeface="Agency FB" panose="020B0503020202020204" pitchFamily="34" charset="0"/>
                <a:ea typeface="幼圆" panose="02010509060101010101" pitchFamily="49" charset="-122"/>
                <a:sym typeface="Agency FB" panose="020B0503020202020204" pitchFamily="34" charset="0"/>
              </a:rPr>
              <a:t>1）细胞壁内含物质研究——壳聚糖</a:t>
            </a:r>
            <a:endParaRPr lang="en-US" altLang="zh-CN" sz="36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p:txBody>
      </p:sp>
      <p:pic>
        <p:nvPicPr>
          <p:cNvPr id="3" name="图片 1" descr="IMG_256"/>
          <p:cNvPicPr>
            <a:picLocks noChangeAspect="1"/>
          </p:cNvPicPr>
          <p:nvPr/>
        </p:nvPicPr>
        <p:blipFill>
          <a:blip r:embed="rId1"/>
          <a:stretch>
            <a:fillRect/>
          </a:stretch>
        </p:blipFill>
        <p:spPr>
          <a:xfrm>
            <a:off x="5060950" y="3030855"/>
            <a:ext cx="7456805" cy="2702560"/>
          </a:xfrm>
          <a:prstGeom prst="rect">
            <a:avLst/>
          </a:prstGeom>
          <a:noFill/>
          <a:ln w="9525">
            <a:noFill/>
          </a:ln>
        </p:spPr>
      </p:pic>
      <p:pic>
        <p:nvPicPr>
          <p:cNvPr id="5" name="图片 2" descr="IMG_256"/>
          <p:cNvPicPr>
            <a:picLocks noChangeAspect="1"/>
          </p:cNvPicPr>
          <p:nvPr/>
        </p:nvPicPr>
        <p:blipFill>
          <a:blip r:embed="rId2"/>
          <a:stretch>
            <a:fillRect/>
          </a:stretch>
        </p:blipFill>
        <p:spPr>
          <a:xfrm>
            <a:off x="670560" y="2363470"/>
            <a:ext cx="4140200" cy="4574540"/>
          </a:xfrm>
          <a:prstGeom prst="rect">
            <a:avLst/>
          </a:prstGeom>
          <a:noFill/>
          <a:ln w="9525">
            <a:noFill/>
          </a:ln>
        </p:spPr>
      </p:pic>
      <p:sp>
        <p:nvSpPr>
          <p:cNvPr id="100" name="文本框 99"/>
          <p:cNvSpPr txBox="1"/>
          <p:nvPr/>
        </p:nvSpPr>
        <p:spPr>
          <a:xfrm>
            <a:off x="5060315" y="6018530"/>
            <a:ext cx="7643495" cy="829945"/>
          </a:xfrm>
          <a:prstGeom prst="rect">
            <a:avLst/>
          </a:prstGeom>
          <a:noFill/>
          <a:ln w="9525">
            <a:noFill/>
          </a:ln>
        </p:spPr>
        <p:txBody>
          <a:bodyPr wrap="square">
            <a:spAutoFit/>
          </a:bodyPr>
          <a:p>
            <a:pPr marL="0" indent="0"/>
            <a:r>
              <a:rPr lang="zh-CN" sz="2400" b="1">
                <a:solidFill>
                  <a:srgbClr val="00929A"/>
                </a:solidFill>
                <a:latin typeface="Calibri" panose="020F0502020204030204" pitchFamily="34" charset="0"/>
                <a:ea typeface="宋体" panose="02010600030101010101" pitchFamily="2" charset="-122"/>
              </a:rPr>
              <a:t>介绍：壳聚糖是很多真菌细胞壁的主要组成部分，是由</a:t>
            </a:r>
            <a:r>
              <a:rPr lang="zh-CN" sz="2400" b="1">
                <a:solidFill>
                  <a:srgbClr val="00929A"/>
                </a:solidFill>
                <a:ea typeface="宋体" panose="02010600030101010101" pitchFamily="2" charset="-122"/>
              </a:rPr>
              <a:t>几丁质经过脱乙酰作用得到的</a:t>
            </a:r>
            <a:r>
              <a:rPr lang="zh-CN" sz="2400" b="1">
                <a:solidFill>
                  <a:srgbClr val="00929A"/>
                </a:solidFill>
                <a:latin typeface="Arial" panose="020B0604020202020204" pitchFamily="34" charset="0"/>
                <a:ea typeface="宋体" panose="02010600030101010101" pitchFamily="2" charset="-122"/>
              </a:rPr>
              <a:t>。</a:t>
            </a:r>
            <a:endParaRPr lang="zh-CN" altLang="en-US" sz="2400" b="1">
              <a:solidFill>
                <a:srgbClr val="00929A"/>
              </a:solidFill>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8670" y="245745"/>
            <a:ext cx="10963910" cy="608965"/>
          </a:xfrm>
        </p:spPr>
        <p:txBody>
          <a:bodyPr wrap="square"/>
          <a:lstStyle/>
          <a:p>
            <a:r>
              <a:rPr sz="4400" b="1" dirty="0"/>
              <a:t>研究真菌细胞壁可以应用在哪些方面？</a:t>
            </a:r>
            <a:endParaRPr sz="4400" b="1" dirty="0"/>
          </a:p>
        </p:txBody>
      </p:sp>
      <p:sp>
        <p:nvSpPr>
          <p:cNvPr id="7" name="文本框 6"/>
          <p:cNvSpPr txBox="1"/>
          <p:nvPr/>
        </p:nvSpPr>
        <p:spPr>
          <a:xfrm>
            <a:off x="788670" y="1494790"/>
            <a:ext cx="10617200" cy="4523105"/>
          </a:xfrm>
          <a:prstGeom prst="rect">
            <a:avLst/>
          </a:prstGeom>
          <a:noFill/>
          <a:ln w="9525">
            <a:noFill/>
          </a:ln>
        </p:spPr>
        <p:txBody>
          <a:bodyPr wrap="square">
            <a:spAutoFit/>
          </a:bodyPr>
          <a:p>
            <a:pPr marL="0" indent="0"/>
            <a:r>
              <a:rPr lang="en-US" sz="1050" b="0">
                <a:latin typeface="Calibri" panose="020F0502020204030204" pitchFamily="34" charset="0"/>
                <a:ea typeface="宋体" panose="02010600030101010101" pitchFamily="2" charset="-122"/>
                <a:cs typeface="Times New Roman" panose="02020603050405020304" charset="0"/>
              </a:rPr>
              <a:t>[</a:t>
            </a:r>
            <a:r>
              <a:rPr lang="zh-CN" altLang="en-US" sz="3200" b="1">
                <a:latin typeface="Agency FB" panose="020B0503020202020204" pitchFamily="34" charset="0"/>
                <a:ea typeface="幼圆" panose="02010509060101010101" pitchFamily="49" charset="-122"/>
                <a:cs typeface="+mn-ea"/>
                <a:sym typeface="+mn-ea"/>
              </a:rPr>
              <a:t>[</a:t>
            </a:r>
            <a:r>
              <a:rPr lang="en-US" altLang="zh-CN" sz="3200" b="1">
                <a:latin typeface="Agency FB" panose="020B0503020202020204" pitchFamily="34" charset="0"/>
                <a:ea typeface="幼圆" panose="02010509060101010101" pitchFamily="49" charset="-122"/>
                <a:cs typeface="+mn-ea"/>
                <a:sym typeface="+mn-ea"/>
              </a:rPr>
              <a:t>1</a:t>
            </a:r>
            <a:r>
              <a:rPr lang="zh-CN" altLang="en-US" sz="3200" b="1">
                <a:latin typeface="Agency FB" panose="020B0503020202020204" pitchFamily="34" charset="0"/>
                <a:ea typeface="幼圆" panose="02010509060101010101" pitchFamily="49" charset="-122"/>
                <a:cs typeface="+mn-ea"/>
                <a:sym typeface="+mn-ea"/>
              </a:rPr>
              <a:t>]</a:t>
            </a:r>
            <a:r>
              <a:rPr lang="zh-CN" altLang="en-US" sz="3200" b="1">
                <a:latin typeface="Agency FB" panose="020B0503020202020204" pitchFamily="34" charset="0"/>
                <a:ea typeface="幼圆" panose="02010509060101010101" pitchFamily="49" charset="-122"/>
                <a:cs typeface="+mn-ea"/>
              </a:rPr>
              <a:t>化妆品专用：吸湿、保湿、调理、抑菌，适用于润肤霜、沐浴露、洗面奶等[2]农业专用：是天然的植物营养促长剂—叶面积肥料，能杀虫、抗病、分解动植物残体及微量金属元素而转化为植物营养素，增强植物免疫力。[3]絮凝剂专用：壳聚糖有吸附性，可作为饮料澄清剂、提纯中药（除去大分蛋白质、鞣酸和果胶）、水质净化（许多国家利用其治理废水）。</a:t>
            </a:r>
            <a:endParaRPr lang="zh-CN" altLang="en-US" sz="3200" b="1">
              <a:latin typeface="Agency FB" panose="020B0503020202020204" pitchFamily="34" charset="0"/>
              <a:ea typeface="幼圆" panose="02010509060101010101" pitchFamily="49" charset="-122"/>
              <a:cs typeface="+mn-ea"/>
            </a:endParaRPr>
          </a:p>
          <a:p>
            <a:endParaRPr lang="zh-CN" altLang="en-US" sz="3200" b="1">
              <a:latin typeface="Agency FB" panose="020B0503020202020204" pitchFamily="34" charset="0"/>
              <a:ea typeface="幼圆" panose="02010509060101010101" pitchFamily="49"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8670" y="245745"/>
            <a:ext cx="10963910" cy="608965"/>
          </a:xfrm>
        </p:spPr>
        <p:txBody>
          <a:bodyPr wrap="square"/>
          <a:lstStyle/>
          <a:p>
            <a:r>
              <a:rPr sz="4400" b="1" dirty="0"/>
              <a:t>研究真菌细胞壁可以应用在哪些方面？</a:t>
            </a:r>
            <a:endParaRPr sz="4400" b="1" dirty="0"/>
          </a:p>
        </p:txBody>
      </p:sp>
      <p:sp>
        <p:nvSpPr>
          <p:cNvPr id="6" name="文本框 5"/>
          <p:cNvSpPr txBox="1"/>
          <p:nvPr/>
        </p:nvSpPr>
        <p:spPr>
          <a:xfrm>
            <a:off x="788670" y="1494790"/>
            <a:ext cx="10617200" cy="4307840"/>
          </a:xfrm>
          <a:prstGeom prst="rect">
            <a:avLst/>
          </a:prstGeom>
          <a:noFill/>
          <a:ln w="9525">
            <a:noFill/>
          </a:ln>
        </p:spPr>
        <p:txBody>
          <a:bodyPr wrap="square">
            <a:spAutoFit/>
          </a:bodyPr>
          <a:p>
            <a:pPr marL="0" indent="0"/>
            <a:r>
              <a:rPr lang="zh-CN" altLang="en-US" sz="3200" b="1">
                <a:latin typeface="Agency FB" panose="020B0503020202020204" pitchFamily="34" charset="0"/>
                <a:ea typeface="幼圆" panose="02010509060101010101" pitchFamily="49" charset="-122"/>
                <a:cs typeface="+mn-ea"/>
              </a:rPr>
              <a:t>[4]药用：1#可促进血液凝固——止血剂 2#作为药物缓释基质——能被生物体内的溶菌酶降解生成天然的代谢物,具有无毒、可被生物体完全吸收3#用于人造组织和器官：壳聚糖与磷酸钙的复合物可作为骨的替代物、壳聚糖和甲壳素混合后可制成高强度的丝状纤维，用作手术线（伤口愈合后不需拆线，可自动降解）、壳聚糖衍生物与聚酯的复合材料可用作人造血管 4#降低血清和肝脏中的胆固醇浓度——用于降胆固醇剂</a:t>
            </a:r>
            <a:r>
              <a:t></a:t>
            </a: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8670" y="245745"/>
            <a:ext cx="10963910" cy="608965"/>
          </a:xfrm>
        </p:spPr>
        <p:txBody>
          <a:bodyPr wrap="square"/>
          <a:lstStyle/>
          <a:p>
            <a:r>
              <a:rPr sz="4400" b="1" dirty="0"/>
              <a:t>研究真菌细胞壁可以应用在哪些方面？</a:t>
            </a:r>
            <a:endParaRPr sz="4400" b="1" dirty="0"/>
          </a:p>
        </p:txBody>
      </p:sp>
      <p:sp>
        <p:nvSpPr>
          <p:cNvPr id="6" name="文本框 5"/>
          <p:cNvSpPr txBox="1"/>
          <p:nvPr/>
        </p:nvSpPr>
        <p:spPr>
          <a:xfrm>
            <a:off x="788670" y="3260725"/>
            <a:ext cx="10617200" cy="1845310"/>
          </a:xfrm>
          <a:prstGeom prst="rect">
            <a:avLst/>
          </a:prstGeom>
          <a:noFill/>
          <a:ln w="9525">
            <a:noFill/>
          </a:ln>
        </p:spPr>
        <p:txBody>
          <a:bodyPr wrap="square">
            <a:spAutoFit/>
          </a:bodyPr>
          <a:p>
            <a:pPr marL="0" indent="0"/>
            <a:r>
              <a:rPr lang="zh-CN" altLang="en-US" sz="3200" b="1">
                <a:latin typeface="Agency FB" panose="020B0503020202020204" pitchFamily="34" charset="0"/>
                <a:ea typeface="幼圆" panose="02010509060101010101" pitchFamily="49" charset="-122"/>
                <a:cs typeface="+mn-ea"/>
              </a:rPr>
              <a:t>1，3-β-D葡聚糖广泛存在于各类真菌细胞壁中，且是其重要组成部分之一。对1，3-β-D葡聚糖的检测为检测真菌感染的有意义指标。</a:t>
            </a:r>
            <a:endParaRPr lang="zh-CN" altLang="en-US" sz="3200" b="1">
              <a:latin typeface="Agency FB" panose="020B0503020202020204" pitchFamily="34" charset="0"/>
              <a:ea typeface="幼圆" panose="02010509060101010101" pitchFamily="49" charset="-122"/>
              <a:cs typeface="+mn-ea"/>
            </a:endParaRPr>
          </a:p>
          <a:p/>
        </p:txBody>
      </p:sp>
      <p:sp>
        <p:nvSpPr>
          <p:cNvPr id="4" name="Text Placeholder 16"/>
          <p:cNvSpPr txBox="1"/>
          <p:nvPr/>
        </p:nvSpPr>
        <p:spPr>
          <a:xfrm>
            <a:off x="829945" y="1415415"/>
            <a:ext cx="11199495" cy="830580"/>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solidFill>
                <a:latin typeface="微软雅黑" panose="020B0503020204020204" pitchFamily="34" charset="-122"/>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50000"/>
              </a:lnSpc>
              <a:spcAft>
                <a:spcPts val="0"/>
              </a:spcAft>
            </a:pPr>
            <a:r>
              <a:rPr lang="en-US" altLang="zh-CN" sz="3600" b="1">
                <a:solidFill>
                  <a:schemeClr val="tx1"/>
                </a:solidFill>
                <a:latin typeface="Agency FB" panose="020B0503020202020204" pitchFamily="34" charset="0"/>
                <a:ea typeface="幼圆" panose="02010509060101010101" pitchFamily="49" charset="-122"/>
                <a:sym typeface="Agency FB" panose="020B0503020202020204" pitchFamily="34" charset="0"/>
              </a:rPr>
              <a:t>2）医学——检测是否有真菌感染</a:t>
            </a:r>
            <a:endParaRPr lang="en-US" altLang="zh-CN" sz="36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8670" y="245745"/>
            <a:ext cx="10963910" cy="608965"/>
          </a:xfrm>
        </p:spPr>
        <p:txBody>
          <a:bodyPr wrap="square"/>
          <a:lstStyle/>
          <a:p>
            <a:r>
              <a:rPr sz="4400" b="1" dirty="0"/>
              <a:t>研究真菌细胞壁可以应用在哪些方面？</a:t>
            </a:r>
            <a:endParaRPr sz="4400" b="1" dirty="0"/>
          </a:p>
        </p:txBody>
      </p:sp>
      <p:sp>
        <p:nvSpPr>
          <p:cNvPr id="6" name="文本框 5"/>
          <p:cNvSpPr txBox="1"/>
          <p:nvPr/>
        </p:nvSpPr>
        <p:spPr>
          <a:xfrm>
            <a:off x="241935" y="1685290"/>
            <a:ext cx="12382500" cy="5785485"/>
          </a:xfrm>
          <a:prstGeom prst="rect">
            <a:avLst/>
          </a:prstGeom>
          <a:noFill/>
          <a:ln w="9525">
            <a:noFill/>
          </a:ln>
        </p:spPr>
        <p:txBody>
          <a:bodyPr wrap="square">
            <a:spAutoFit/>
          </a:bodyPr>
          <a:p>
            <a:pPr marL="0" indent="0"/>
            <a:r>
              <a:rPr lang="zh-CN" altLang="en-US" sz="3200" b="1">
                <a:latin typeface="Agency FB" panose="020B0503020202020204" pitchFamily="34" charset="0"/>
                <a:ea typeface="幼圆" panose="02010509060101010101" pitchFamily="49" charset="-122"/>
                <a:cs typeface="+mn-ea"/>
              </a:rPr>
              <a:t>方法：</a:t>
            </a:r>
            <a:endParaRPr lang="zh-CN" altLang="en-US" sz="3200" b="1">
              <a:latin typeface="Agency FB" panose="020B0503020202020204" pitchFamily="34" charset="0"/>
              <a:ea typeface="幼圆" panose="02010509060101010101" pitchFamily="49" charset="-122"/>
              <a:cs typeface="+mn-ea"/>
            </a:endParaRPr>
          </a:p>
          <a:p>
            <a:pPr marL="0" indent="0"/>
            <a:r>
              <a:rPr lang="zh-CN" altLang="en-US" sz="3200" b="1">
                <a:latin typeface="Agency FB" panose="020B0503020202020204" pitchFamily="34" charset="0"/>
                <a:ea typeface="幼圆" panose="02010509060101010101" pitchFamily="49" charset="-122"/>
                <a:cs typeface="+mn-ea"/>
              </a:rPr>
              <a:t>1#比浊法 </a:t>
            </a:r>
            <a:endParaRPr lang="zh-CN" altLang="en-US" sz="3200" b="1">
              <a:latin typeface="Agency FB" panose="020B0503020202020204" pitchFamily="34" charset="0"/>
              <a:ea typeface="幼圆" panose="02010509060101010101" pitchFamily="49" charset="-122"/>
              <a:cs typeface="+mn-ea"/>
            </a:endParaRPr>
          </a:p>
          <a:p>
            <a:pPr marL="0" indent="0"/>
            <a:r>
              <a:rPr lang="zh-CN" altLang="en-US" sz="3200" b="1">
                <a:latin typeface="Agency FB" panose="020B0503020202020204" pitchFamily="34" charset="0"/>
                <a:ea typeface="幼圆" panose="02010509060101010101" pitchFamily="49" charset="-122"/>
                <a:cs typeface="+mn-ea"/>
              </a:rPr>
              <a:t>2#显色法</a:t>
            </a:r>
            <a:endParaRPr lang="zh-CN" altLang="en-US" sz="3200" b="1">
              <a:latin typeface="Agency FB" panose="020B0503020202020204" pitchFamily="34" charset="0"/>
              <a:ea typeface="幼圆" panose="02010509060101010101" pitchFamily="49" charset="-122"/>
              <a:cs typeface="+mn-ea"/>
            </a:endParaRPr>
          </a:p>
          <a:p>
            <a:pPr marL="0" indent="0"/>
            <a:r>
              <a:rPr lang="zh-CN" altLang="en-US" sz="3200" b="1">
                <a:latin typeface="Agency FB" panose="020B0503020202020204" pitchFamily="34" charset="0"/>
                <a:ea typeface="幼圆" panose="02010509060101010101" pitchFamily="49" charset="-122"/>
                <a:cs typeface="+mn-ea"/>
              </a:rPr>
              <a:t>3#SPL法——桑蚕幼虫血浆试剂盒，其血浆有一种自我保护机制（酚氧化酶级联系统），1，3-β-D葡聚糖会引发这个系统，并激活酚氧化酶原，将溶液中的3,4—二羟基苯丙氨酸氧化，在反应混合物中形成黑色素。</a:t>
            </a:r>
            <a:endParaRPr lang="zh-CN" altLang="en-US" sz="3200" b="1">
              <a:latin typeface="Agency FB" panose="020B0503020202020204" pitchFamily="34" charset="0"/>
              <a:ea typeface="幼圆" panose="02010509060101010101" pitchFamily="49" charset="-122"/>
              <a:cs typeface="+mn-ea"/>
            </a:endParaRPr>
          </a:p>
          <a:p>
            <a:pPr marL="0" indent="0"/>
            <a:r>
              <a:rPr lang="zh-CN" altLang="en-US" sz="3200" b="1">
                <a:latin typeface="Agency FB" panose="020B0503020202020204" pitchFamily="34" charset="0"/>
                <a:ea typeface="幼圆" panose="02010509060101010101" pitchFamily="49" charset="-122"/>
                <a:cs typeface="+mn-ea"/>
              </a:rPr>
              <a:t>4#G试验（最早、最成熟，快速、灵敏、特异性强）</a:t>
            </a:r>
            <a:endParaRPr lang="zh-CN" altLang="en-US" sz="3200" b="1">
              <a:latin typeface="Agency FB" panose="020B0503020202020204" pitchFamily="34" charset="0"/>
              <a:ea typeface="幼圆" panose="02010509060101010101" pitchFamily="49" charset="-122"/>
              <a:cs typeface="+mn-ea"/>
            </a:endParaRPr>
          </a:p>
          <a:p>
            <a:pPr marL="0" indent="0"/>
            <a:r>
              <a:rPr lang="zh-CN" altLang="en-US" sz="3200" b="1">
                <a:latin typeface="Agency FB" panose="020B0503020202020204" pitchFamily="34" charset="0"/>
                <a:ea typeface="幼圆" panose="02010509060101010101" pitchFamily="49" charset="-122"/>
                <a:cs typeface="+mn-ea"/>
              </a:rPr>
              <a:t>发展：有报道称大黄粉虫、海绵动物中也发现存在能与1，3-β-D葡聚糖专一反应的蛋白质分子，可望为1，3-β-D葡聚糖的定量测定提供新方法。</a:t>
            </a:r>
            <a:endParaRPr lang="zh-CN" altLang="en-US" sz="3200" b="1">
              <a:latin typeface="Agency FB" panose="020B0503020202020204" pitchFamily="34" charset="0"/>
              <a:ea typeface="幼圆" panose="02010509060101010101" pitchFamily="49" charset="-122"/>
              <a:cs typeface="+mn-ea"/>
            </a:endParaRPr>
          </a:p>
          <a:p/>
        </p:txBody>
      </p:sp>
      <p:sp>
        <p:nvSpPr>
          <p:cNvPr id="4" name="Text Placeholder 16"/>
          <p:cNvSpPr txBox="1"/>
          <p:nvPr/>
        </p:nvSpPr>
        <p:spPr>
          <a:xfrm>
            <a:off x="829945" y="854710"/>
            <a:ext cx="11199495" cy="830580"/>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solidFill>
                <a:latin typeface="微软雅黑" panose="020B0503020204020204" pitchFamily="34" charset="-122"/>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50000"/>
              </a:lnSpc>
              <a:spcAft>
                <a:spcPts val="0"/>
              </a:spcAft>
            </a:pPr>
            <a:r>
              <a:rPr lang="en-US" altLang="zh-CN" sz="3600" b="1">
                <a:solidFill>
                  <a:schemeClr val="tx1"/>
                </a:solidFill>
                <a:latin typeface="Agency FB" panose="020B0503020202020204" pitchFamily="34" charset="0"/>
                <a:ea typeface="幼圆" panose="02010509060101010101" pitchFamily="49" charset="-122"/>
                <a:sym typeface="Agency FB" panose="020B0503020202020204" pitchFamily="34" charset="0"/>
              </a:rPr>
              <a:t>2）医学——检测是否有真菌感染</a:t>
            </a:r>
            <a:endParaRPr lang="en-US" altLang="zh-CN" sz="36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0"/>
            <a:ext cx="12858750" cy="1774472"/>
          </a:xfrm>
          <a:prstGeom prst="rect">
            <a:avLst/>
          </a:prstGeom>
          <a:solidFill>
            <a:srgbClr val="009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幼圆" panose="02010509060101010101" pitchFamily="49" charset="-122"/>
              <a:sym typeface="Agency FB" panose="020B0503020202020204" pitchFamily="34" charset="0"/>
            </a:endParaRPr>
          </a:p>
        </p:txBody>
      </p:sp>
      <p:sp>
        <p:nvSpPr>
          <p:cNvPr id="2051" name="MH_Other_1"/>
          <p:cNvSpPr>
            <a:spLocks noChangeArrowheads="1"/>
          </p:cNvSpPr>
          <p:nvPr>
            <p:custDataLst>
              <p:tags r:id="rId1"/>
            </p:custDataLst>
          </p:nvPr>
        </p:nvSpPr>
        <p:spPr bwMode="auto">
          <a:xfrm>
            <a:off x="6260279" y="3291039"/>
            <a:ext cx="1252320" cy="1252320"/>
          </a:xfrm>
          <a:prstGeom prst="chevron">
            <a:avLst>
              <a:gd name="adj" fmla="val 50000"/>
            </a:avLst>
          </a:prstGeom>
          <a:solidFill>
            <a:srgbClr val="00929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sz="2530">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6" name="MH_Other_2"/>
          <p:cNvSpPr/>
          <p:nvPr>
            <p:custDataLst>
              <p:tags r:id="rId2"/>
            </p:custDataLst>
          </p:nvPr>
        </p:nvSpPr>
        <p:spPr>
          <a:xfrm>
            <a:off x="6936666" y="3707922"/>
            <a:ext cx="418556" cy="418556"/>
          </a:xfrm>
          <a:prstGeom prst="ellipse">
            <a:avLst/>
          </a:prstGeom>
          <a:solidFill>
            <a:srgbClr val="FFFFFF"/>
          </a:solidFill>
        </p:spPr>
        <p:txBody>
          <a:bodyPr lIns="0" tIns="0" rIns="0" bIns="0" anchor="ctr"/>
          <a:lstStyle/>
          <a:p>
            <a:pPr algn="ctr">
              <a:defRPr/>
            </a:pPr>
            <a:r>
              <a:rPr lang="en-US" altLang="zh-CN" dirty="0">
                <a:solidFill>
                  <a:srgbClr val="00929A"/>
                </a:solidFill>
                <a:latin typeface="Agency FB" panose="020B0503020202020204" pitchFamily="34" charset="0"/>
                <a:ea typeface="幼圆" panose="02010509060101010101" pitchFamily="49" charset="-122"/>
                <a:sym typeface="Agency FB" panose="020B0503020202020204" pitchFamily="34" charset="0"/>
              </a:rPr>
              <a:t>02</a:t>
            </a:r>
            <a:endParaRPr lang="zh-CN" altLang="en-US" dirty="0" err="1">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8" name="MH_Other_3"/>
          <p:cNvSpPr/>
          <p:nvPr>
            <p:custDataLst>
              <p:tags r:id="rId3"/>
            </p:custDataLst>
          </p:nvPr>
        </p:nvSpPr>
        <p:spPr>
          <a:xfrm>
            <a:off x="6260279" y="5122640"/>
            <a:ext cx="1252320" cy="1253995"/>
          </a:xfrm>
          <a:prstGeom prst="chevron">
            <a:avLst/>
          </a:prstGeom>
          <a:solidFill>
            <a:srgbClr val="00929A"/>
          </a:solidFill>
        </p:spPr>
        <p:txBody>
          <a:bodyPr anchor="ctr"/>
          <a:lstStyle/>
          <a:p>
            <a:pPr algn="just">
              <a:lnSpc>
                <a:spcPct val="130000"/>
              </a:lnSpc>
              <a:defRPr/>
            </a:pPr>
            <a:endParaRPr lang="zh-CN" altLang="en-US" sz="2530" dirty="0" err="1">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9" name="MH_Other_4"/>
          <p:cNvSpPr/>
          <p:nvPr>
            <p:custDataLst>
              <p:tags r:id="rId4"/>
            </p:custDataLst>
          </p:nvPr>
        </p:nvSpPr>
        <p:spPr>
          <a:xfrm>
            <a:off x="6936666" y="5541197"/>
            <a:ext cx="418556" cy="416882"/>
          </a:xfrm>
          <a:prstGeom prst="ellipse">
            <a:avLst/>
          </a:prstGeom>
          <a:solidFill>
            <a:srgbClr val="FFFFFF"/>
          </a:solidFill>
        </p:spPr>
        <p:txBody>
          <a:bodyPr lIns="0" tIns="0" rIns="0" bIns="0" anchor="ctr"/>
          <a:lstStyle/>
          <a:p>
            <a:pPr algn="ctr">
              <a:defRPr/>
            </a:pPr>
            <a:r>
              <a:rPr lang="en-US" altLang="zh-CN" dirty="0">
                <a:solidFill>
                  <a:srgbClr val="00929A"/>
                </a:solidFill>
                <a:latin typeface="Agency FB" panose="020B0503020202020204" pitchFamily="34" charset="0"/>
                <a:ea typeface="幼圆" panose="02010509060101010101" pitchFamily="49" charset="-122"/>
                <a:sym typeface="Agency FB" panose="020B0503020202020204" pitchFamily="34" charset="0"/>
              </a:rPr>
              <a:t>04</a:t>
            </a:r>
            <a:endParaRPr lang="zh-CN" altLang="en-US" dirty="0" err="1">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2055" name="MH_Other_7"/>
          <p:cNvSpPr>
            <a:spLocks noChangeArrowheads="1"/>
          </p:cNvSpPr>
          <p:nvPr>
            <p:custDataLst>
              <p:tags r:id="rId5"/>
            </p:custDataLst>
          </p:nvPr>
        </p:nvSpPr>
        <p:spPr bwMode="auto">
          <a:xfrm flipH="1">
            <a:off x="5346152" y="2373563"/>
            <a:ext cx="1252320" cy="1253995"/>
          </a:xfrm>
          <a:prstGeom prst="chevron">
            <a:avLst>
              <a:gd name="adj" fmla="val 50000"/>
            </a:avLst>
          </a:prstGeom>
          <a:solidFill>
            <a:srgbClr val="00929A"/>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30000"/>
              </a:lnSpc>
            </a:pPr>
            <a:endParaRPr lang="zh-CN" altLang="en-US" sz="2800">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5" name="MH_Other_8"/>
          <p:cNvSpPr/>
          <p:nvPr>
            <p:custDataLst>
              <p:tags r:id="rId6"/>
            </p:custDataLst>
          </p:nvPr>
        </p:nvSpPr>
        <p:spPr>
          <a:xfrm flipH="1">
            <a:off x="5503530" y="2792120"/>
            <a:ext cx="418556" cy="416882"/>
          </a:xfrm>
          <a:prstGeom prst="ellipse">
            <a:avLst/>
          </a:prstGeom>
          <a:solidFill>
            <a:srgbClr val="FFFFFF"/>
          </a:solidFill>
        </p:spPr>
        <p:txBody>
          <a:bodyPr lIns="0" tIns="0" rIns="0" bIns="0" anchor="ctr"/>
          <a:lstStyle/>
          <a:p>
            <a:pPr algn="ctr">
              <a:defRPr/>
            </a:pPr>
            <a:r>
              <a:rPr lang="en-US" altLang="zh-CN" sz="2000" dirty="0">
                <a:solidFill>
                  <a:srgbClr val="00929A"/>
                </a:solidFill>
                <a:latin typeface="Agency FB" panose="020B0503020202020204" pitchFamily="34" charset="0"/>
                <a:ea typeface="幼圆" panose="02010509060101010101" pitchFamily="49" charset="-122"/>
                <a:sym typeface="Agency FB" panose="020B0503020202020204" pitchFamily="34" charset="0"/>
              </a:rPr>
              <a:t>01</a:t>
            </a:r>
            <a:endParaRPr lang="zh-CN" altLang="en-US" sz="2000" dirty="0" err="1">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MH_Other_9"/>
          <p:cNvSpPr/>
          <p:nvPr>
            <p:custDataLst>
              <p:tags r:id="rId7"/>
            </p:custDataLst>
          </p:nvPr>
        </p:nvSpPr>
        <p:spPr>
          <a:xfrm flipH="1">
            <a:off x="5346152" y="4206840"/>
            <a:ext cx="1252320" cy="1252320"/>
          </a:xfrm>
          <a:prstGeom prst="chevron">
            <a:avLst/>
          </a:prstGeom>
          <a:solidFill>
            <a:srgbClr val="00929A"/>
          </a:solidFill>
        </p:spPr>
        <p:txBody>
          <a:bodyPr anchor="ctr"/>
          <a:lstStyle/>
          <a:p>
            <a:pPr algn="just">
              <a:lnSpc>
                <a:spcPct val="130000"/>
              </a:lnSpc>
              <a:defRPr/>
            </a:pPr>
            <a:endParaRPr lang="zh-CN" altLang="en-US" sz="2530" dirty="0" err="1">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8" name="MH_Other_10"/>
          <p:cNvSpPr/>
          <p:nvPr>
            <p:custDataLst>
              <p:tags r:id="rId8"/>
            </p:custDataLst>
          </p:nvPr>
        </p:nvSpPr>
        <p:spPr>
          <a:xfrm flipH="1">
            <a:off x="5503530" y="4623722"/>
            <a:ext cx="418556" cy="418556"/>
          </a:xfrm>
          <a:prstGeom prst="ellipse">
            <a:avLst/>
          </a:prstGeom>
          <a:solidFill>
            <a:srgbClr val="FFFFFF"/>
          </a:solidFill>
        </p:spPr>
        <p:txBody>
          <a:bodyPr lIns="0" tIns="0" rIns="0" bIns="0" anchor="ctr"/>
          <a:lstStyle/>
          <a:p>
            <a:pPr algn="ctr">
              <a:defRPr/>
            </a:pPr>
            <a:r>
              <a:rPr lang="en-US" altLang="zh-CN" dirty="0">
                <a:solidFill>
                  <a:srgbClr val="00929A"/>
                </a:solidFill>
                <a:latin typeface="Agency FB" panose="020B0503020202020204" pitchFamily="34" charset="0"/>
                <a:ea typeface="幼圆" panose="02010509060101010101" pitchFamily="49" charset="-122"/>
                <a:sym typeface="Agency FB" panose="020B0503020202020204" pitchFamily="34" charset="0"/>
              </a:rPr>
              <a:t>03</a:t>
            </a:r>
            <a:endParaRPr lang="zh-CN" altLang="en-US" dirty="0" err="1">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2059" name="MH_SubTitle_1"/>
          <p:cNvSpPr>
            <a:spLocks noChangeArrowheads="1"/>
          </p:cNvSpPr>
          <p:nvPr>
            <p:custDataLst>
              <p:tags r:id="rId9"/>
            </p:custDataLst>
          </p:nvPr>
        </p:nvSpPr>
        <p:spPr bwMode="auto">
          <a:xfrm>
            <a:off x="701675" y="2754630"/>
            <a:ext cx="429069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3200" b="1" dirty="0">
                <a:solidFill>
                  <a:srgbClr val="00929A"/>
                </a:solidFill>
                <a:latin typeface="Agency FB" panose="020B0503020202020204" pitchFamily="34" charset="0"/>
                <a:ea typeface="幼圆" panose="02010509060101010101" pitchFamily="49" charset="-122"/>
                <a:sym typeface="Agency FB" panose="020B0503020202020204" pitchFamily="34" charset="0"/>
              </a:rPr>
              <a:t>组成结构及成分、功能</a:t>
            </a:r>
            <a:endParaRPr lang="zh-CN" altLang="en-US" sz="3200" b="1" dirty="0">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2061" name="MH_SubTitle_2"/>
          <p:cNvSpPr>
            <a:spLocks noChangeArrowheads="1"/>
          </p:cNvSpPr>
          <p:nvPr>
            <p:custDataLst>
              <p:tags r:id="rId10"/>
            </p:custDataLst>
          </p:nvPr>
        </p:nvSpPr>
        <p:spPr bwMode="auto">
          <a:xfrm>
            <a:off x="7807325" y="3671570"/>
            <a:ext cx="518731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CN" altLang="en-US" sz="3200" b="1" dirty="0">
                <a:solidFill>
                  <a:srgbClr val="00929A"/>
                </a:solidFill>
                <a:latin typeface="Agency FB" panose="020B0503020202020204" pitchFamily="34" charset="0"/>
                <a:ea typeface="幼圆" panose="02010509060101010101" pitchFamily="49" charset="-122"/>
                <a:sym typeface="Agency FB" panose="020B0503020202020204" pitchFamily="34" charset="0"/>
              </a:rPr>
              <a:t>为什么要研究真菌细胞壁</a:t>
            </a:r>
            <a:endParaRPr lang="zh-CN" altLang="en-US" sz="3200" b="1" dirty="0">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4" name="MH_SubTitle_1"/>
          <p:cNvSpPr>
            <a:spLocks noChangeArrowheads="1"/>
          </p:cNvSpPr>
          <p:nvPr>
            <p:custDataLst>
              <p:tags r:id="rId11"/>
            </p:custDataLst>
          </p:nvPr>
        </p:nvSpPr>
        <p:spPr bwMode="auto">
          <a:xfrm>
            <a:off x="4370669" y="859495"/>
            <a:ext cx="119750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r>
              <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rPr>
              <a:t>目 录</a:t>
            </a:r>
            <a:endPar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6" name="MH_SubTitle_1"/>
          <p:cNvSpPr>
            <a:spLocks noChangeArrowheads="1"/>
          </p:cNvSpPr>
          <p:nvPr>
            <p:custDataLst>
              <p:tags r:id="rId12"/>
            </p:custDataLst>
          </p:nvPr>
        </p:nvSpPr>
        <p:spPr bwMode="auto">
          <a:xfrm>
            <a:off x="5783914" y="859495"/>
            <a:ext cx="296563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altLang="zh-CN" sz="4000" dirty="0">
                <a:solidFill>
                  <a:schemeClr val="bg1"/>
                </a:solidFill>
                <a:latin typeface="Agency FB" panose="020B0503020202020204" pitchFamily="34" charset="0"/>
                <a:ea typeface="幼圆" panose="02010509060101010101" pitchFamily="49" charset="-122"/>
                <a:sym typeface="Agency FB" panose="020B0503020202020204" pitchFamily="34" charset="0"/>
              </a:rPr>
              <a:t>CONTENTS</a:t>
            </a:r>
            <a:endParaRPr lang="zh-CN" altLang="en-US" sz="40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2" name="MH_SubTitle_2"/>
          <p:cNvSpPr>
            <a:spLocks noChangeArrowheads="1"/>
          </p:cNvSpPr>
          <p:nvPr>
            <p:custDataLst>
              <p:tags r:id="rId13"/>
            </p:custDataLst>
          </p:nvPr>
        </p:nvSpPr>
        <p:spPr bwMode="auto">
          <a:xfrm>
            <a:off x="316230" y="4340860"/>
            <a:ext cx="518731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CN" altLang="en-US" sz="3200" b="1" dirty="0">
                <a:solidFill>
                  <a:srgbClr val="00929A"/>
                </a:solidFill>
                <a:latin typeface="Agency FB" panose="020B0503020202020204" pitchFamily="34" charset="0"/>
                <a:ea typeface="幼圆" panose="02010509060101010101" pitchFamily="49" charset="-122"/>
                <a:sym typeface="Agency FB" panose="020B0503020202020204" pitchFamily="34" charset="0"/>
              </a:rPr>
              <a:t>研究真菌细胞壁可以应用在哪些方面以及研究意义。</a:t>
            </a:r>
            <a:endParaRPr lang="zh-CN" altLang="en-US" sz="3200" b="1" dirty="0">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
        <p:nvSpPr>
          <p:cNvPr id="3" name="MH_SubTitle_2"/>
          <p:cNvSpPr>
            <a:spLocks noChangeArrowheads="1"/>
          </p:cNvSpPr>
          <p:nvPr>
            <p:custDataLst>
              <p:tags r:id="rId14"/>
            </p:custDataLst>
          </p:nvPr>
        </p:nvSpPr>
        <p:spPr bwMode="auto">
          <a:xfrm>
            <a:off x="7512685" y="5503545"/>
            <a:ext cx="518731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r>
              <a:rPr lang="zh-CN" altLang="en-US" sz="3200" b="1" dirty="0">
                <a:solidFill>
                  <a:srgbClr val="00929A"/>
                </a:solidFill>
                <a:latin typeface="Agency FB" panose="020B0503020202020204" pitchFamily="34" charset="0"/>
                <a:ea typeface="幼圆" panose="02010509060101010101" pitchFamily="49" charset="-122"/>
                <a:sym typeface="Agency FB" panose="020B0503020202020204" pitchFamily="34" charset="0"/>
              </a:rPr>
              <a:t>研究难点及突破</a:t>
            </a:r>
            <a:endParaRPr lang="zh-CN" altLang="en-US" sz="3200" b="1" dirty="0">
              <a:solidFill>
                <a:srgbClr val="00929A"/>
              </a:solidFill>
              <a:latin typeface="Agency FB" panose="020B0503020202020204" pitchFamily="34" charset="0"/>
              <a:ea typeface="幼圆" panose="02010509060101010101" pitchFamily="49" charset="-122"/>
              <a:sym typeface="Agency FB" panose="020B0503020202020204" pitchFamily="34" charset="0"/>
            </a:endParaRPr>
          </a:p>
        </p:txBody>
      </p:sp>
    </p:spTree>
    <p:custDataLst>
      <p:tags r:id="rId15"/>
    </p:custData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0">
        <p15:prstTrans prst="airplane"/>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500" autoRev="1" fill="hold">
                                              <p:stCondLst>
                                                <p:cond delay="0"/>
                                              </p:stCondLst>
                                            </p:cTn>
                                            <p:tgtEl>
                                              <p:spTgt spid="14"/>
                                            </p:tgtEl>
                                            <p:attrNameLst>
                                              <p:attrName>ppt_w</p:attrName>
                                            </p:attrNameLst>
                                          </p:cBhvr>
                                        </p:anim>
                                        <p:anim by="(#ppt_w*0.50)" calcmode="lin" valueType="num">
                                          <p:cBhvr>
                                            <p:cTn id="12" dur="500" decel="50000" autoRev="1" fill="hold">
                                              <p:stCondLst>
                                                <p:cond delay="0"/>
                                              </p:stCondLst>
                                            </p:cTn>
                                            <p:tgtEl>
                                              <p:spTgt spid="14"/>
                                            </p:tgtEl>
                                            <p:attrNameLst>
                                              <p:attrName>ppt_x</p:attrName>
                                            </p:attrNameLst>
                                          </p:cBhvr>
                                        </p:anim>
                                        <p:anim from="(-#ppt_h/2)" to="(#ppt_y)" calcmode="lin" valueType="num">
                                          <p:cBhvr>
                                            <p:cTn id="13" dur="1000" fill="hold">
                                              <p:stCondLst>
                                                <p:cond delay="0"/>
                                              </p:stCondLst>
                                            </p:cTn>
                                            <p:tgtEl>
                                              <p:spTgt spid="14"/>
                                            </p:tgtEl>
                                            <p:attrNameLst>
                                              <p:attrName>ppt_y</p:attrName>
                                            </p:attrNameLst>
                                          </p:cBhvr>
                                        </p:anim>
                                        <p:animRot by="21600000">
                                          <p:cBhvr>
                                            <p:cTn id="14" dur="1000" fill="hold">
                                              <p:stCondLst>
                                                <p:cond delay="0"/>
                                              </p:stCondLst>
                                            </p:cTn>
                                            <p:tgtEl>
                                              <p:spTgt spid="14"/>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by="(-#ppt_w*2)" calcmode="lin" valueType="num">
                                          <p:cBhvr rctx="PPT">
                                            <p:cTn id="17" dur="500" autoRev="1" fill="hold">
                                              <p:stCondLst>
                                                <p:cond delay="0"/>
                                              </p:stCondLst>
                                            </p:cTn>
                                            <p:tgtEl>
                                              <p:spTgt spid="16"/>
                                            </p:tgtEl>
                                            <p:attrNameLst>
                                              <p:attrName>ppt_w</p:attrName>
                                            </p:attrNameLst>
                                          </p:cBhvr>
                                        </p:anim>
                                        <p:anim by="(#ppt_w*0.50)" calcmode="lin" valueType="num">
                                          <p:cBhvr>
                                            <p:cTn id="18" dur="500" decel="50000" autoRev="1" fill="hold">
                                              <p:stCondLst>
                                                <p:cond delay="0"/>
                                              </p:stCondLst>
                                            </p:cTn>
                                            <p:tgtEl>
                                              <p:spTgt spid="16"/>
                                            </p:tgtEl>
                                            <p:attrNameLst>
                                              <p:attrName>ppt_x</p:attrName>
                                            </p:attrNameLst>
                                          </p:cBhvr>
                                        </p:anim>
                                        <p:anim from="(-#ppt_h/2)" to="(#ppt_y)" calcmode="lin" valueType="num">
                                          <p:cBhvr>
                                            <p:cTn id="19" dur="1000" fill="hold">
                                              <p:stCondLst>
                                                <p:cond delay="0"/>
                                              </p:stCondLst>
                                            </p:cTn>
                                            <p:tgtEl>
                                              <p:spTgt spid="16"/>
                                            </p:tgtEl>
                                            <p:attrNameLst>
                                              <p:attrName>ppt_y</p:attrName>
                                            </p:attrNameLst>
                                          </p:cBhvr>
                                        </p:anim>
                                        <p:animRot by="21600000">
                                          <p:cBhvr>
                                            <p:cTn id="20" dur="1000" fill="hold">
                                              <p:stCondLst>
                                                <p:cond delay="0"/>
                                              </p:stCondLst>
                                            </p:cTn>
                                            <p:tgtEl>
                                              <p:spTgt spid="16"/>
                                            </p:tgtEl>
                                            <p:attrNameLst>
                                              <p:attrName>r</p:attrName>
                                            </p:attrNameLst>
                                          </p:cBhvr>
                                        </p:animRot>
                                      </p:childTnLst>
                                    </p:cTn>
                                  </p:par>
                                </p:childTnLst>
                              </p:cTn>
                            </p:par>
                            <p:par>
                              <p:cTn id="21" fill="hold">
                                <p:stCondLst>
                                  <p:cond delay="2200"/>
                                </p:stCondLst>
                                <p:childTnLst>
                                  <p:par>
                                    <p:cTn id="22" presetID="53" presetClass="entr" presetSubtype="528" fill="hold" grpId="0" nodeType="afterEffect">
                                      <p:stCondLst>
                                        <p:cond delay="0"/>
                                      </p:stCondLst>
                                      <p:childTnLst>
                                        <p:set>
                                          <p:cBhvr>
                                            <p:cTn id="23" dur="1" fill="hold">
                                              <p:stCondLst>
                                                <p:cond delay="0"/>
                                              </p:stCondLst>
                                            </p:cTn>
                                            <p:tgtEl>
                                              <p:spTgt spid="2055"/>
                                            </p:tgtEl>
                                            <p:attrNameLst>
                                              <p:attrName>style.visibility</p:attrName>
                                            </p:attrNameLst>
                                          </p:cBhvr>
                                          <p:to>
                                            <p:strVal val="visible"/>
                                          </p:to>
                                        </p:set>
                                        <p:anim calcmode="lin" valueType="num">
                                          <p:cBhvr>
                                            <p:cTn id="24" dur="500" fill="hold"/>
                                            <p:tgtEl>
                                              <p:spTgt spid="2055"/>
                                            </p:tgtEl>
                                            <p:attrNameLst>
                                              <p:attrName>ppt_w</p:attrName>
                                            </p:attrNameLst>
                                          </p:cBhvr>
                                          <p:tavLst>
                                            <p:tav tm="0">
                                              <p:val>
                                                <p:fltVal val="0"/>
                                              </p:val>
                                            </p:tav>
                                            <p:tav tm="100000">
                                              <p:val>
                                                <p:strVal val="#ppt_w"/>
                                              </p:val>
                                            </p:tav>
                                          </p:tavLst>
                                        </p:anim>
                                        <p:anim calcmode="lin" valueType="num">
                                          <p:cBhvr>
                                            <p:cTn id="25" dur="500" fill="hold"/>
                                            <p:tgtEl>
                                              <p:spTgt spid="2055"/>
                                            </p:tgtEl>
                                            <p:attrNameLst>
                                              <p:attrName>ppt_h</p:attrName>
                                            </p:attrNameLst>
                                          </p:cBhvr>
                                          <p:tavLst>
                                            <p:tav tm="0">
                                              <p:val>
                                                <p:fltVal val="0"/>
                                              </p:val>
                                            </p:tav>
                                            <p:tav tm="100000">
                                              <p:val>
                                                <p:strVal val="#ppt_h"/>
                                              </p:val>
                                            </p:tav>
                                          </p:tavLst>
                                        </p:anim>
                                        <p:animEffect transition="in" filter="fade">
                                          <p:cBhvr>
                                            <p:cTn id="26" dur="500"/>
                                            <p:tgtEl>
                                              <p:spTgt spid="2055"/>
                                            </p:tgtEl>
                                          </p:cBhvr>
                                        </p:animEffect>
                                        <p:anim calcmode="lin" valueType="num">
                                          <p:cBhvr>
                                            <p:cTn id="27" dur="500" fill="hold"/>
                                            <p:tgtEl>
                                              <p:spTgt spid="2055"/>
                                            </p:tgtEl>
                                            <p:attrNameLst>
                                              <p:attrName>ppt_x</p:attrName>
                                            </p:attrNameLst>
                                          </p:cBhvr>
                                          <p:tavLst>
                                            <p:tav tm="0">
                                              <p:val>
                                                <p:fltVal val="0.5"/>
                                              </p:val>
                                            </p:tav>
                                            <p:tav tm="100000">
                                              <p:val>
                                                <p:strVal val="#ppt_x"/>
                                              </p:val>
                                            </p:tav>
                                          </p:tavLst>
                                        </p:anim>
                                        <p:anim calcmode="lin" valueType="num">
                                          <p:cBhvr>
                                            <p:cTn id="28" dur="500" fill="hold"/>
                                            <p:tgtEl>
                                              <p:spTgt spid="2055"/>
                                            </p:tgtEl>
                                            <p:attrNameLst>
                                              <p:attrName>ppt_y</p:attrName>
                                            </p:attrNameLst>
                                          </p:cBhvr>
                                          <p:tavLst>
                                            <p:tav tm="0">
                                              <p:val>
                                                <p:fltVal val="0.5"/>
                                              </p:val>
                                            </p:tav>
                                            <p:tav tm="100000">
                                              <p:val>
                                                <p:strVal val="#ppt_y"/>
                                              </p:val>
                                            </p:tav>
                                          </p:tavLst>
                                        </p:anim>
                                      </p:childTnLst>
                                    </p:cTn>
                                  </p:par>
                                </p:childTnLst>
                              </p:cTn>
                            </p:par>
                            <p:par>
                              <p:cTn id="29" fill="hold">
                                <p:stCondLst>
                                  <p:cond delay="2700"/>
                                </p:stCondLst>
                                <p:childTnLst>
                                  <p:par>
                                    <p:cTn id="30" presetID="53" presetClass="entr" presetSubtype="52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fltVal val="0.5"/>
                                              </p:val>
                                            </p:tav>
                                            <p:tav tm="100000">
                                              <p:val>
                                                <p:strVal val="#ppt_x"/>
                                              </p:val>
                                            </p:tav>
                                          </p:tavLst>
                                        </p:anim>
                                        <p:anim calcmode="lin" valueType="num">
                                          <p:cBhvr>
                                            <p:cTn id="36" dur="500" fill="hold"/>
                                            <p:tgtEl>
                                              <p:spTgt spid="15"/>
                                            </p:tgtEl>
                                            <p:attrNameLst>
                                              <p:attrName>ppt_y</p:attrName>
                                            </p:attrNameLst>
                                          </p:cBhvr>
                                          <p:tavLst>
                                            <p:tav tm="0">
                                              <p:val>
                                                <p:fltVal val="0.5"/>
                                              </p:val>
                                            </p:tav>
                                            <p:tav tm="100000">
                                              <p:val>
                                                <p:strVal val="#ppt_y"/>
                                              </p:val>
                                            </p:tav>
                                          </p:tavLst>
                                        </p:anim>
                                      </p:childTnLst>
                                    </p:cTn>
                                  </p:par>
                                </p:childTnLst>
                              </p:cTn>
                            </p:par>
                            <p:par>
                              <p:cTn id="37" fill="hold">
                                <p:stCondLst>
                                  <p:cond delay="3200"/>
                                </p:stCondLst>
                                <p:childTnLst>
                                  <p:par>
                                    <p:cTn id="38" presetID="53" presetClass="entr" presetSubtype="528" fill="hold" grpId="0" nodeType="afterEffect">
                                      <p:stCondLst>
                                        <p:cond delay="0"/>
                                      </p:stCondLst>
                                      <p:childTnLst>
                                        <p:set>
                                          <p:cBhvr>
                                            <p:cTn id="39" dur="1" fill="hold">
                                              <p:stCondLst>
                                                <p:cond delay="0"/>
                                              </p:stCondLst>
                                            </p:cTn>
                                            <p:tgtEl>
                                              <p:spTgt spid="2051"/>
                                            </p:tgtEl>
                                            <p:attrNameLst>
                                              <p:attrName>style.visibility</p:attrName>
                                            </p:attrNameLst>
                                          </p:cBhvr>
                                          <p:to>
                                            <p:strVal val="visible"/>
                                          </p:to>
                                        </p:set>
                                        <p:anim calcmode="lin" valueType="num">
                                          <p:cBhvr>
                                            <p:cTn id="40" dur="500" fill="hold"/>
                                            <p:tgtEl>
                                              <p:spTgt spid="2051"/>
                                            </p:tgtEl>
                                            <p:attrNameLst>
                                              <p:attrName>ppt_w</p:attrName>
                                            </p:attrNameLst>
                                          </p:cBhvr>
                                          <p:tavLst>
                                            <p:tav tm="0">
                                              <p:val>
                                                <p:fltVal val="0"/>
                                              </p:val>
                                            </p:tav>
                                            <p:tav tm="100000">
                                              <p:val>
                                                <p:strVal val="#ppt_w"/>
                                              </p:val>
                                            </p:tav>
                                          </p:tavLst>
                                        </p:anim>
                                        <p:anim calcmode="lin" valueType="num">
                                          <p:cBhvr>
                                            <p:cTn id="41" dur="500" fill="hold"/>
                                            <p:tgtEl>
                                              <p:spTgt spid="2051"/>
                                            </p:tgtEl>
                                            <p:attrNameLst>
                                              <p:attrName>ppt_h</p:attrName>
                                            </p:attrNameLst>
                                          </p:cBhvr>
                                          <p:tavLst>
                                            <p:tav tm="0">
                                              <p:val>
                                                <p:fltVal val="0"/>
                                              </p:val>
                                            </p:tav>
                                            <p:tav tm="100000">
                                              <p:val>
                                                <p:strVal val="#ppt_h"/>
                                              </p:val>
                                            </p:tav>
                                          </p:tavLst>
                                        </p:anim>
                                        <p:animEffect transition="in" filter="fade">
                                          <p:cBhvr>
                                            <p:cTn id="42" dur="500"/>
                                            <p:tgtEl>
                                              <p:spTgt spid="2051"/>
                                            </p:tgtEl>
                                          </p:cBhvr>
                                        </p:animEffect>
                                        <p:anim calcmode="lin" valueType="num">
                                          <p:cBhvr>
                                            <p:cTn id="43" dur="500" fill="hold"/>
                                            <p:tgtEl>
                                              <p:spTgt spid="2051"/>
                                            </p:tgtEl>
                                            <p:attrNameLst>
                                              <p:attrName>ppt_x</p:attrName>
                                            </p:attrNameLst>
                                          </p:cBhvr>
                                          <p:tavLst>
                                            <p:tav tm="0">
                                              <p:val>
                                                <p:fltVal val="0.5"/>
                                              </p:val>
                                            </p:tav>
                                            <p:tav tm="100000">
                                              <p:val>
                                                <p:strVal val="#ppt_x"/>
                                              </p:val>
                                            </p:tav>
                                          </p:tavLst>
                                        </p:anim>
                                        <p:anim calcmode="lin" valueType="num">
                                          <p:cBhvr>
                                            <p:cTn id="44" dur="500" fill="hold"/>
                                            <p:tgtEl>
                                              <p:spTgt spid="2051"/>
                                            </p:tgtEl>
                                            <p:attrNameLst>
                                              <p:attrName>ppt_y</p:attrName>
                                            </p:attrNameLst>
                                          </p:cBhvr>
                                          <p:tavLst>
                                            <p:tav tm="0">
                                              <p:val>
                                                <p:fltVal val="0.5"/>
                                              </p:val>
                                            </p:tav>
                                            <p:tav tm="100000">
                                              <p:val>
                                                <p:strVal val="#ppt_y"/>
                                              </p:val>
                                            </p:tav>
                                          </p:tavLst>
                                        </p:anim>
                                      </p:childTnLst>
                                    </p:cTn>
                                  </p:par>
                                </p:childTnLst>
                              </p:cTn>
                            </p:par>
                            <p:par>
                              <p:cTn id="45" fill="hold">
                                <p:stCondLst>
                                  <p:cond delay="3700"/>
                                </p:stCondLst>
                                <p:childTnLst>
                                  <p:par>
                                    <p:cTn id="46" presetID="53" presetClass="entr" presetSubtype="52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anim calcmode="lin" valueType="num">
                                          <p:cBhvr>
                                            <p:cTn id="51" dur="500" fill="hold"/>
                                            <p:tgtEl>
                                              <p:spTgt spid="6"/>
                                            </p:tgtEl>
                                            <p:attrNameLst>
                                              <p:attrName>ppt_x</p:attrName>
                                            </p:attrNameLst>
                                          </p:cBhvr>
                                          <p:tavLst>
                                            <p:tav tm="0">
                                              <p:val>
                                                <p:fltVal val="0.5"/>
                                              </p:val>
                                            </p:tav>
                                            <p:tav tm="100000">
                                              <p:val>
                                                <p:strVal val="#ppt_x"/>
                                              </p:val>
                                            </p:tav>
                                          </p:tavLst>
                                        </p:anim>
                                        <p:anim calcmode="lin" valueType="num">
                                          <p:cBhvr>
                                            <p:cTn id="52" dur="500" fill="hold"/>
                                            <p:tgtEl>
                                              <p:spTgt spid="6"/>
                                            </p:tgtEl>
                                            <p:attrNameLst>
                                              <p:attrName>ppt_y</p:attrName>
                                            </p:attrNameLst>
                                          </p:cBhvr>
                                          <p:tavLst>
                                            <p:tav tm="0">
                                              <p:val>
                                                <p:fltVal val="0.5"/>
                                              </p:val>
                                            </p:tav>
                                            <p:tav tm="100000">
                                              <p:val>
                                                <p:strVal val="#ppt_y"/>
                                              </p:val>
                                            </p:tav>
                                          </p:tavLst>
                                        </p:anim>
                                      </p:childTnLst>
                                    </p:cTn>
                                  </p:par>
                                </p:childTnLst>
                              </p:cTn>
                            </p:par>
                            <p:par>
                              <p:cTn id="53" fill="hold">
                                <p:stCondLst>
                                  <p:cond delay="4200"/>
                                </p:stCondLst>
                                <p:childTnLst>
                                  <p:par>
                                    <p:cTn id="54" presetID="53" presetClass="entr" presetSubtype="52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childTnLst>
                              </p:cTn>
                            </p:par>
                            <p:par>
                              <p:cTn id="61" fill="hold">
                                <p:stCondLst>
                                  <p:cond delay="4700"/>
                                </p:stCondLst>
                                <p:childTnLst>
                                  <p:par>
                                    <p:cTn id="62" presetID="53" presetClass="entr" presetSubtype="52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anim calcmode="lin" valueType="num">
                                          <p:cBhvr>
                                            <p:cTn id="67" dur="500" fill="hold"/>
                                            <p:tgtEl>
                                              <p:spTgt spid="18"/>
                                            </p:tgtEl>
                                            <p:attrNameLst>
                                              <p:attrName>ppt_x</p:attrName>
                                            </p:attrNameLst>
                                          </p:cBhvr>
                                          <p:tavLst>
                                            <p:tav tm="0">
                                              <p:val>
                                                <p:fltVal val="0.5"/>
                                              </p:val>
                                            </p:tav>
                                            <p:tav tm="100000">
                                              <p:val>
                                                <p:strVal val="#ppt_x"/>
                                              </p:val>
                                            </p:tav>
                                          </p:tavLst>
                                        </p:anim>
                                        <p:anim calcmode="lin" valueType="num">
                                          <p:cBhvr>
                                            <p:cTn id="68" dur="500" fill="hold"/>
                                            <p:tgtEl>
                                              <p:spTgt spid="18"/>
                                            </p:tgtEl>
                                            <p:attrNameLst>
                                              <p:attrName>ppt_y</p:attrName>
                                            </p:attrNameLst>
                                          </p:cBhvr>
                                          <p:tavLst>
                                            <p:tav tm="0">
                                              <p:val>
                                                <p:fltVal val="0.5"/>
                                              </p:val>
                                            </p:tav>
                                            <p:tav tm="100000">
                                              <p:val>
                                                <p:strVal val="#ppt_y"/>
                                              </p:val>
                                            </p:tav>
                                          </p:tavLst>
                                        </p:anim>
                                      </p:childTnLst>
                                    </p:cTn>
                                  </p:par>
                                </p:childTnLst>
                              </p:cTn>
                            </p:par>
                            <p:par>
                              <p:cTn id="69" fill="hold">
                                <p:stCondLst>
                                  <p:cond delay="52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childTnLst>
                              </p:cTn>
                            </p:par>
                            <p:par>
                              <p:cTn id="77" fill="hold">
                                <p:stCondLst>
                                  <p:cond delay="5700"/>
                                </p:stCondLst>
                                <p:childTnLst>
                                  <p:par>
                                    <p:cTn id="78" presetID="53" presetClass="entr" presetSubtype="528"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500" fill="hold"/>
                                            <p:tgtEl>
                                              <p:spTgt spid="9"/>
                                            </p:tgtEl>
                                            <p:attrNameLst>
                                              <p:attrName>ppt_w</p:attrName>
                                            </p:attrNameLst>
                                          </p:cBhvr>
                                          <p:tavLst>
                                            <p:tav tm="0">
                                              <p:val>
                                                <p:fltVal val="0"/>
                                              </p:val>
                                            </p:tav>
                                            <p:tav tm="100000">
                                              <p:val>
                                                <p:strVal val="#ppt_w"/>
                                              </p:val>
                                            </p:tav>
                                          </p:tavLst>
                                        </p:anim>
                                        <p:anim calcmode="lin" valueType="num">
                                          <p:cBhvr>
                                            <p:cTn id="81" dur="500" fill="hold"/>
                                            <p:tgtEl>
                                              <p:spTgt spid="9"/>
                                            </p:tgtEl>
                                            <p:attrNameLst>
                                              <p:attrName>ppt_h</p:attrName>
                                            </p:attrNameLst>
                                          </p:cBhvr>
                                          <p:tavLst>
                                            <p:tav tm="0">
                                              <p:val>
                                                <p:fltVal val="0"/>
                                              </p:val>
                                            </p:tav>
                                            <p:tav tm="100000">
                                              <p:val>
                                                <p:strVal val="#ppt_h"/>
                                              </p:val>
                                            </p:tav>
                                          </p:tavLst>
                                        </p:anim>
                                        <p:animEffect transition="in" filter="fade">
                                          <p:cBhvr>
                                            <p:cTn id="82" dur="500"/>
                                            <p:tgtEl>
                                              <p:spTgt spid="9"/>
                                            </p:tgtEl>
                                          </p:cBhvr>
                                        </p:animEffect>
                                        <p:anim calcmode="lin" valueType="num">
                                          <p:cBhvr>
                                            <p:cTn id="83" dur="500" fill="hold"/>
                                            <p:tgtEl>
                                              <p:spTgt spid="9"/>
                                            </p:tgtEl>
                                            <p:attrNameLst>
                                              <p:attrName>ppt_x</p:attrName>
                                            </p:attrNameLst>
                                          </p:cBhvr>
                                          <p:tavLst>
                                            <p:tav tm="0">
                                              <p:val>
                                                <p:fltVal val="0.5"/>
                                              </p:val>
                                            </p:tav>
                                            <p:tav tm="100000">
                                              <p:val>
                                                <p:strVal val="#ppt_x"/>
                                              </p:val>
                                            </p:tav>
                                          </p:tavLst>
                                        </p:anim>
                                        <p:anim calcmode="lin" valueType="num">
                                          <p:cBhvr>
                                            <p:cTn id="84" dur="500" fill="hold"/>
                                            <p:tgtEl>
                                              <p:spTgt spid="9"/>
                                            </p:tgtEl>
                                            <p:attrNameLst>
                                              <p:attrName>ppt_y</p:attrName>
                                            </p:attrNameLst>
                                          </p:cBhvr>
                                          <p:tavLst>
                                            <p:tav tm="0">
                                              <p:val>
                                                <p:fltVal val="0.5"/>
                                              </p:val>
                                            </p:tav>
                                            <p:tav tm="100000">
                                              <p:val>
                                                <p:strVal val="#ppt_y"/>
                                              </p:val>
                                            </p:tav>
                                          </p:tavLst>
                                        </p:anim>
                                      </p:childTnLst>
                                    </p:cTn>
                                  </p:par>
                                </p:childTnLst>
                              </p:cTn>
                            </p:par>
                            <p:par>
                              <p:cTn id="85" fill="hold">
                                <p:stCondLst>
                                  <p:cond delay="6200"/>
                                </p:stCondLst>
                                <p:childTnLst>
                                  <p:par>
                                    <p:cTn id="86" presetID="2" presetClass="entr" presetSubtype="8" accel="40000" fill="hold" grpId="0" nodeType="afterEffect" p14:presetBounceEnd="40000">
                                      <p:stCondLst>
                                        <p:cond delay="0"/>
                                      </p:stCondLst>
                                      <p:childTnLst>
                                        <p:set>
                                          <p:cBhvr>
                                            <p:cTn id="87" dur="1" fill="hold">
                                              <p:stCondLst>
                                                <p:cond delay="0"/>
                                              </p:stCondLst>
                                            </p:cTn>
                                            <p:tgtEl>
                                              <p:spTgt spid="2059"/>
                                            </p:tgtEl>
                                            <p:attrNameLst>
                                              <p:attrName>style.visibility</p:attrName>
                                            </p:attrNameLst>
                                          </p:cBhvr>
                                          <p:to>
                                            <p:strVal val="visible"/>
                                          </p:to>
                                        </p:set>
                                        <p:anim calcmode="lin" valueType="num" p14:bounceEnd="40000">
                                          <p:cBhvr additive="base">
                                            <p:cTn id="88" dur="1500" fill="hold"/>
                                            <p:tgtEl>
                                              <p:spTgt spid="2059"/>
                                            </p:tgtEl>
                                            <p:attrNameLst>
                                              <p:attrName>ppt_x</p:attrName>
                                            </p:attrNameLst>
                                          </p:cBhvr>
                                          <p:tavLst>
                                            <p:tav tm="0">
                                              <p:val>
                                                <p:strVal val="0-#ppt_w/2"/>
                                              </p:val>
                                            </p:tav>
                                            <p:tav tm="100000">
                                              <p:val>
                                                <p:strVal val="#ppt_x"/>
                                              </p:val>
                                            </p:tav>
                                          </p:tavLst>
                                        </p:anim>
                                        <p:anim calcmode="lin" valueType="num" p14:bounceEnd="40000">
                                          <p:cBhvr additive="base">
                                            <p:cTn id="89" dur="1500" fill="hold"/>
                                            <p:tgtEl>
                                              <p:spTgt spid="2059"/>
                                            </p:tgtEl>
                                            <p:attrNameLst>
                                              <p:attrName>ppt_y</p:attrName>
                                            </p:attrNameLst>
                                          </p:cBhvr>
                                          <p:tavLst>
                                            <p:tav tm="0">
                                              <p:val>
                                                <p:strVal val="#ppt_y"/>
                                              </p:val>
                                            </p:tav>
                                            <p:tav tm="100000">
                                              <p:val>
                                                <p:strVal val="#ppt_y"/>
                                              </p:val>
                                            </p:tav>
                                          </p:tavLst>
                                        </p:anim>
                                      </p:childTnLst>
                                    </p:cTn>
                                  </p:par>
                                </p:childTnLst>
                              </p:cTn>
                            </p:par>
                            <p:par>
                              <p:cTn id="90" fill="hold">
                                <p:stCondLst>
                                  <p:cond delay="7700"/>
                                </p:stCondLst>
                                <p:childTnLst>
                                  <p:par>
                                    <p:cTn id="91" presetID="2" presetClass="entr" presetSubtype="2" accel="40000" fill="hold" grpId="0" nodeType="afterEffect" p14:presetBounceEnd="40000">
                                      <p:stCondLst>
                                        <p:cond delay="0"/>
                                      </p:stCondLst>
                                      <p:childTnLst>
                                        <p:set>
                                          <p:cBhvr>
                                            <p:cTn id="92" dur="1" fill="hold">
                                              <p:stCondLst>
                                                <p:cond delay="0"/>
                                              </p:stCondLst>
                                            </p:cTn>
                                            <p:tgtEl>
                                              <p:spTgt spid="2061"/>
                                            </p:tgtEl>
                                            <p:attrNameLst>
                                              <p:attrName>style.visibility</p:attrName>
                                            </p:attrNameLst>
                                          </p:cBhvr>
                                          <p:to>
                                            <p:strVal val="visible"/>
                                          </p:to>
                                        </p:set>
                                        <p:anim calcmode="lin" valueType="num" p14:bounceEnd="40000">
                                          <p:cBhvr additive="base">
                                            <p:cTn id="93" dur="1500" fill="hold"/>
                                            <p:tgtEl>
                                              <p:spTgt spid="2061"/>
                                            </p:tgtEl>
                                            <p:attrNameLst>
                                              <p:attrName>ppt_x</p:attrName>
                                            </p:attrNameLst>
                                          </p:cBhvr>
                                          <p:tavLst>
                                            <p:tav tm="0">
                                              <p:val>
                                                <p:strVal val="1+#ppt_w/2"/>
                                              </p:val>
                                            </p:tav>
                                            <p:tav tm="100000">
                                              <p:val>
                                                <p:strVal val="#ppt_x"/>
                                              </p:val>
                                            </p:tav>
                                          </p:tavLst>
                                        </p:anim>
                                        <p:anim calcmode="lin" valueType="num" p14:bounceEnd="40000">
                                          <p:cBhvr additive="base">
                                            <p:cTn id="94" dur="1500" fill="hold"/>
                                            <p:tgtEl>
                                              <p:spTgt spid="2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51" grpId="0" animBg="1"/>
          <p:bldP spid="6" grpId="0" animBg="1"/>
          <p:bldP spid="8" grpId="0" animBg="1"/>
          <p:bldP spid="9" grpId="0" animBg="1"/>
          <p:bldP spid="2055" grpId="0" animBg="1"/>
          <p:bldP spid="15" grpId="0" animBg="1"/>
          <p:bldP spid="17" grpId="0" animBg="1"/>
          <p:bldP spid="18" grpId="0" animBg="1"/>
          <p:bldP spid="2059" grpId="0"/>
          <p:bldP spid="2061" grpId="0"/>
          <p:bldP spid="14" grpId="0"/>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500" autoRev="1" fill="hold">
                                              <p:stCondLst>
                                                <p:cond delay="0"/>
                                              </p:stCondLst>
                                            </p:cTn>
                                            <p:tgtEl>
                                              <p:spTgt spid="14"/>
                                            </p:tgtEl>
                                            <p:attrNameLst>
                                              <p:attrName>ppt_w</p:attrName>
                                            </p:attrNameLst>
                                          </p:cBhvr>
                                        </p:anim>
                                        <p:anim by="(#ppt_w*0.50)" calcmode="lin" valueType="num">
                                          <p:cBhvr>
                                            <p:cTn id="12" dur="500" decel="50000" autoRev="1" fill="hold">
                                              <p:stCondLst>
                                                <p:cond delay="0"/>
                                              </p:stCondLst>
                                            </p:cTn>
                                            <p:tgtEl>
                                              <p:spTgt spid="14"/>
                                            </p:tgtEl>
                                            <p:attrNameLst>
                                              <p:attrName>ppt_x</p:attrName>
                                            </p:attrNameLst>
                                          </p:cBhvr>
                                        </p:anim>
                                        <p:anim from="(-#ppt_h/2)" to="(#ppt_y)" calcmode="lin" valueType="num">
                                          <p:cBhvr>
                                            <p:cTn id="13" dur="1000" fill="hold">
                                              <p:stCondLst>
                                                <p:cond delay="0"/>
                                              </p:stCondLst>
                                            </p:cTn>
                                            <p:tgtEl>
                                              <p:spTgt spid="14"/>
                                            </p:tgtEl>
                                            <p:attrNameLst>
                                              <p:attrName>ppt_y</p:attrName>
                                            </p:attrNameLst>
                                          </p:cBhvr>
                                        </p:anim>
                                        <p:animRot by="21600000">
                                          <p:cBhvr>
                                            <p:cTn id="14" dur="1000" fill="hold">
                                              <p:stCondLst>
                                                <p:cond delay="0"/>
                                              </p:stCondLst>
                                            </p:cTn>
                                            <p:tgtEl>
                                              <p:spTgt spid="14"/>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16"/>
                                            </p:tgtEl>
                                            <p:attrNameLst>
                                              <p:attrName>style.visibility</p:attrName>
                                            </p:attrNameLst>
                                          </p:cBhvr>
                                          <p:to>
                                            <p:strVal val="visible"/>
                                          </p:to>
                                        </p:set>
                                        <p:anim by="(-#ppt_w*2)" calcmode="lin" valueType="num">
                                          <p:cBhvr rctx="PPT">
                                            <p:cTn id="17" dur="500" autoRev="1" fill="hold">
                                              <p:stCondLst>
                                                <p:cond delay="0"/>
                                              </p:stCondLst>
                                            </p:cTn>
                                            <p:tgtEl>
                                              <p:spTgt spid="16"/>
                                            </p:tgtEl>
                                            <p:attrNameLst>
                                              <p:attrName>ppt_w</p:attrName>
                                            </p:attrNameLst>
                                          </p:cBhvr>
                                        </p:anim>
                                        <p:anim by="(#ppt_w*0.50)" calcmode="lin" valueType="num">
                                          <p:cBhvr>
                                            <p:cTn id="18" dur="500" decel="50000" autoRev="1" fill="hold">
                                              <p:stCondLst>
                                                <p:cond delay="0"/>
                                              </p:stCondLst>
                                            </p:cTn>
                                            <p:tgtEl>
                                              <p:spTgt spid="16"/>
                                            </p:tgtEl>
                                            <p:attrNameLst>
                                              <p:attrName>ppt_x</p:attrName>
                                            </p:attrNameLst>
                                          </p:cBhvr>
                                        </p:anim>
                                        <p:anim from="(-#ppt_h/2)" to="(#ppt_y)" calcmode="lin" valueType="num">
                                          <p:cBhvr>
                                            <p:cTn id="19" dur="1000" fill="hold">
                                              <p:stCondLst>
                                                <p:cond delay="0"/>
                                              </p:stCondLst>
                                            </p:cTn>
                                            <p:tgtEl>
                                              <p:spTgt spid="16"/>
                                            </p:tgtEl>
                                            <p:attrNameLst>
                                              <p:attrName>ppt_y</p:attrName>
                                            </p:attrNameLst>
                                          </p:cBhvr>
                                        </p:anim>
                                        <p:animRot by="21600000">
                                          <p:cBhvr>
                                            <p:cTn id="20" dur="1000" fill="hold">
                                              <p:stCondLst>
                                                <p:cond delay="0"/>
                                              </p:stCondLst>
                                            </p:cTn>
                                            <p:tgtEl>
                                              <p:spTgt spid="16"/>
                                            </p:tgtEl>
                                            <p:attrNameLst>
                                              <p:attrName>r</p:attrName>
                                            </p:attrNameLst>
                                          </p:cBhvr>
                                        </p:animRot>
                                      </p:childTnLst>
                                    </p:cTn>
                                  </p:par>
                                </p:childTnLst>
                              </p:cTn>
                            </p:par>
                            <p:par>
                              <p:cTn id="21" fill="hold">
                                <p:stCondLst>
                                  <p:cond delay="2200"/>
                                </p:stCondLst>
                                <p:childTnLst>
                                  <p:par>
                                    <p:cTn id="22" presetID="53" presetClass="entr" presetSubtype="528" fill="hold" grpId="0" nodeType="afterEffect">
                                      <p:stCondLst>
                                        <p:cond delay="0"/>
                                      </p:stCondLst>
                                      <p:childTnLst>
                                        <p:set>
                                          <p:cBhvr>
                                            <p:cTn id="23" dur="1" fill="hold">
                                              <p:stCondLst>
                                                <p:cond delay="0"/>
                                              </p:stCondLst>
                                            </p:cTn>
                                            <p:tgtEl>
                                              <p:spTgt spid="2055"/>
                                            </p:tgtEl>
                                            <p:attrNameLst>
                                              <p:attrName>style.visibility</p:attrName>
                                            </p:attrNameLst>
                                          </p:cBhvr>
                                          <p:to>
                                            <p:strVal val="visible"/>
                                          </p:to>
                                        </p:set>
                                        <p:anim calcmode="lin" valueType="num">
                                          <p:cBhvr>
                                            <p:cTn id="24" dur="500" fill="hold"/>
                                            <p:tgtEl>
                                              <p:spTgt spid="2055"/>
                                            </p:tgtEl>
                                            <p:attrNameLst>
                                              <p:attrName>ppt_w</p:attrName>
                                            </p:attrNameLst>
                                          </p:cBhvr>
                                          <p:tavLst>
                                            <p:tav tm="0">
                                              <p:val>
                                                <p:fltVal val="0"/>
                                              </p:val>
                                            </p:tav>
                                            <p:tav tm="100000">
                                              <p:val>
                                                <p:strVal val="#ppt_w"/>
                                              </p:val>
                                            </p:tav>
                                          </p:tavLst>
                                        </p:anim>
                                        <p:anim calcmode="lin" valueType="num">
                                          <p:cBhvr>
                                            <p:cTn id="25" dur="500" fill="hold"/>
                                            <p:tgtEl>
                                              <p:spTgt spid="2055"/>
                                            </p:tgtEl>
                                            <p:attrNameLst>
                                              <p:attrName>ppt_h</p:attrName>
                                            </p:attrNameLst>
                                          </p:cBhvr>
                                          <p:tavLst>
                                            <p:tav tm="0">
                                              <p:val>
                                                <p:fltVal val="0"/>
                                              </p:val>
                                            </p:tav>
                                            <p:tav tm="100000">
                                              <p:val>
                                                <p:strVal val="#ppt_h"/>
                                              </p:val>
                                            </p:tav>
                                          </p:tavLst>
                                        </p:anim>
                                        <p:animEffect transition="in" filter="fade">
                                          <p:cBhvr>
                                            <p:cTn id="26" dur="500"/>
                                            <p:tgtEl>
                                              <p:spTgt spid="2055"/>
                                            </p:tgtEl>
                                          </p:cBhvr>
                                        </p:animEffect>
                                        <p:anim calcmode="lin" valueType="num">
                                          <p:cBhvr>
                                            <p:cTn id="27" dur="500" fill="hold"/>
                                            <p:tgtEl>
                                              <p:spTgt spid="2055"/>
                                            </p:tgtEl>
                                            <p:attrNameLst>
                                              <p:attrName>ppt_x</p:attrName>
                                            </p:attrNameLst>
                                          </p:cBhvr>
                                          <p:tavLst>
                                            <p:tav tm="0">
                                              <p:val>
                                                <p:fltVal val="0.5"/>
                                              </p:val>
                                            </p:tav>
                                            <p:tav tm="100000">
                                              <p:val>
                                                <p:strVal val="#ppt_x"/>
                                              </p:val>
                                            </p:tav>
                                          </p:tavLst>
                                        </p:anim>
                                        <p:anim calcmode="lin" valueType="num">
                                          <p:cBhvr>
                                            <p:cTn id="28" dur="500" fill="hold"/>
                                            <p:tgtEl>
                                              <p:spTgt spid="2055"/>
                                            </p:tgtEl>
                                            <p:attrNameLst>
                                              <p:attrName>ppt_y</p:attrName>
                                            </p:attrNameLst>
                                          </p:cBhvr>
                                          <p:tavLst>
                                            <p:tav tm="0">
                                              <p:val>
                                                <p:fltVal val="0.5"/>
                                              </p:val>
                                            </p:tav>
                                            <p:tav tm="100000">
                                              <p:val>
                                                <p:strVal val="#ppt_y"/>
                                              </p:val>
                                            </p:tav>
                                          </p:tavLst>
                                        </p:anim>
                                      </p:childTnLst>
                                    </p:cTn>
                                  </p:par>
                                </p:childTnLst>
                              </p:cTn>
                            </p:par>
                            <p:par>
                              <p:cTn id="29" fill="hold">
                                <p:stCondLst>
                                  <p:cond delay="2700"/>
                                </p:stCondLst>
                                <p:childTnLst>
                                  <p:par>
                                    <p:cTn id="30" presetID="53" presetClass="entr" presetSubtype="52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fltVal val="0.5"/>
                                              </p:val>
                                            </p:tav>
                                            <p:tav tm="100000">
                                              <p:val>
                                                <p:strVal val="#ppt_x"/>
                                              </p:val>
                                            </p:tav>
                                          </p:tavLst>
                                        </p:anim>
                                        <p:anim calcmode="lin" valueType="num">
                                          <p:cBhvr>
                                            <p:cTn id="36" dur="500" fill="hold"/>
                                            <p:tgtEl>
                                              <p:spTgt spid="15"/>
                                            </p:tgtEl>
                                            <p:attrNameLst>
                                              <p:attrName>ppt_y</p:attrName>
                                            </p:attrNameLst>
                                          </p:cBhvr>
                                          <p:tavLst>
                                            <p:tav tm="0">
                                              <p:val>
                                                <p:fltVal val="0.5"/>
                                              </p:val>
                                            </p:tav>
                                            <p:tav tm="100000">
                                              <p:val>
                                                <p:strVal val="#ppt_y"/>
                                              </p:val>
                                            </p:tav>
                                          </p:tavLst>
                                        </p:anim>
                                      </p:childTnLst>
                                    </p:cTn>
                                  </p:par>
                                </p:childTnLst>
                              </p:cTn>
                            </p:par>
                            <p:par>
                              <p:cTn id="37" fill="hold">
                                <p:stCondLst>
                                  <p:cond delay="3200"/>
                                </p:stCondLst>
                                <p:childTnLst>
                                  <p:par>
                                    <p:cTn id="38" presetID="53" presetClass="entr" presetSubtype="528" fill="hold" grpId="0" nodeType="afterEffect">
                                      <p:stCondLst>
                                        <p:cond delay="0"/>
                                      </p:stCondLst>
                                      <p:childTnLst>
                                        <p:set>
                                          <p:cBhvr>
                                            <p:cTn id="39" dur="1" fill="hold">
                                              <p:stCondLst>
                                                <p:cond delay="0"/>
                                              </p:stCondLst>
                                            </p:cTn>
                                            <p:tgtEl>
                                              <p:spTgt spid="2051"/>
                                            </p:tgtEl>
                                            <p:attrNameLst>
                                              <p:attrName>style.visibility</p:attrName>
                                            </p:attrNameLst>
                                          </p:cBhvr>
                                          <p:to>
                                            <p:strVal val="visible"/>
                                          </p:to>
                                        </p:set>
                                        <p:anim calcmode="lin" valueType="num">
                                          <p:cBhvr>
                                            <p:cTn id="40" dur="500" fill="hold"/>
                                            <p:tgtEl>
                                              <p:spTgt spid="2051"/>
                                            </p:tgtEl>
                                            <p:attrNameLst>
                                              <p:attrName>ppt_w</p:attrName>
                                            </p:attrNameLst>
                                          </p:cBhvr>
                                          <p:tavLst>
                                            <p:tav tm="0">
                                              <p:val>
                                                <p:fltVal val="0"/>
                                              </p:val>
                                            </p:tav>
                                            <p:tav tm="100000">
                                              <p:val>
                                                <p:strVal val="#ppt_w"/>
                                              </p:val>
                                            </p:tav>
                                          </p:tavLst>
                                        </p:anim>
                                        <p:anim calcmode="lin" valueType="num">
                                          <p:cBhvr>
                                            <p:cTn id="41" dur="500" fill="hold"/>
                                            <p:tgtEl>
                                              <p:spTgt spid="2051"/>
                                            </p:tgtEl>
                                            <p:attrNameLst>
                                              <p:attrName>ppt_h</p:attrName>
                                            </p:attrNameLst>
                                          </p:cBhvr>
                                          <p:tavLst>
                                            <p:tav tm="0">
                                              <p:val>
                                                <p:fltVal val="0"/>
                                              </p:val>
                                            </p:tav>
                                            <p:tav tm="100000">
                                              <p:val>
                                                <p:strVal val="#ppt_h"/>
                                              </p:val>
                                            </p:tav>
                                          </p:tavLst>
                                        </p:anim>
                                        <p:animEffect transition="in" filter="fade">
                                          <p:cBhvr>
                                            <p:cTn id="42" dur="500"/>
                                            <p:tgtEl>
                                              <p:spTgt spid="2051"/>
                                            </p:tgtEl>
                                          </p:cBhvr>
                                        </p:animEffect>
                                        <p:anim calcmode="lin" valueType="num">
                                          <p:cBhvr>
                                            <p:cTn id="43" dur="500" fill="hold"/>
                                            <p:tgtEl>
                                              <p:spTgt spid="2051"/>
                                            </p:tgtEl>
                                            <p:attrNameLst>
                                              <p:attrName>ppt_x</p:attrName>
                                            </p:attrNameLst>
                                          </p:cBhvr>
                                          <p:tavLst>
                                            <p:tav tm="0">
                                              <p:val>
                                                <p:fltVal val="0.5"/>
                                              </p:val>
                                            </p:tav>
                                            <p:tav tm="100000">
                                              <p:val>
                                                <p:strVal val="#ppt_x"/>
                                              </p:val>
                                            </p:tav>
                                          </p:tavLst>
                                        </p:anim>
                                        <p:anim calcmode="lin" valueType="num">
                                          <p:cBhvr>
                                            <p:cTn id="44" dur="500" fill="hold"/>
                                            <p:tgtEl>
                                              <p:spTgt spid="2051"/>
                                            </p:tgtEl>
                                            <p:attrNameLst>
                                              <p:attrName>ppt_y</p:attrName>
                                            </p:attrNameLst>
                                          </p:cBhvr>
                                          <p:tavLst>
                                            <p:tav tm="0">
                                              <p:val>
                                                <p:fltVal val="0.5"/>
                                              </p:val>
                                            </p:tav>
                                            <p:tav tm="100000">
                                              <p:val>
                                                <p:strVal val="#ppt_y"/>
                                              </p:val>
                                            </p:tav>
                                          </p:tavLst>
                                        </p:anim>
                                      </p:childTnLst>
                                    </p:cTn>
                                  </p:par>
                                </p:childTnLst>
                              </p:cTn>
                            </p:par>
                            <p:par>
                              <p:cTn id="45" fill="hold">
                                <p:stCondLst>
                                  <p:cond delay="3700"/>
                                </p:stCondLst>
                                <p:childTnLst>
                                  <p:par>
                                    <p:cTn id="46" presetID="53" presetClass="entr" presetSubtype="52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anim calcmode="lin" valueType="num">
                                          <p:cBhvr>
                                            <p:cTn id="51" dur="500" fill="hold"/>
                                            <p:tgtEl>
                                              <p:spTgt spid="6"/>
                                            </p:tgtEl>
                                            <p:attrNameLst>
                                              <p:attrName>ppt_x</p:attrName>
                                            </p:attrNameLst>
                                          </p:cBhvr>
                                          <p:tavLst>
                                            <p:tav tm="0">
                                              <p:val>
                                                <p:fltVal val="0.5"/>
                                              </p:val>
                                            </p:tav>
                                            <p:tav tm="100000">
                                              <p:val>
                                                <p:strVal val="#ppt_x"/>
                                              </p:val>
                                            </p:tav>
                                          </p:tavLst>
                                        </p:anim>
                                        <p:anim calcmode="lin" valueType="num">
                                          <p:cBhvr>
                                            <p:cTn id="52" dur="500" fill="hold"/>
                                            <p:tgtEl>
                                              <p:spTgt spid="6"/>
                                            </p:tgtEl>
                                            <p:attrNameLst>
                                              <p:attrName>ppt_y</p:attrName>
                                            </p:attrNameLst>
                                          </p:cBhvr>
                                          <p:tavLst>
                                            <p:tav tm="0">
                                              <p:val>
                                                <p:fltVal val="0.5"/>
                                              </p:val>
                                            </p:tav>
                                            <p:tav tm="100000">
                                              <p:val>
                                                <p:strVal val="#ppt_y"/>
                                              </p:val>
                                            </p:tav>
                                          </p:tavLst>
                                        </p:anim>
                                      </p:childTnLst>
                                    </p:cTn>
                                  </p:par>
                                </p:childTnLst>
                              </p:cTn>
                            </p:par>
                            <p:par>
                              <p:cTn id="53" fill="hold">
                                <p:stCondLst>
                                  <p:cond delay="4200"/>
                                </p:stCondLst>
                                <p:childTnLst>
                                  <p:par>
                                    <p:cTn id="54" presetID="53" presetClass="entr" presetSubtype="52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anim calcmode="lin" valueType="num">
                                          <p:cBhvr>
                                            <p:cTn id="59" dur="500" fill="hold"/>
                                            <p:tgtEl>
                                              <p:spTgt spid="17"/>
                                            </p:tgtEl>
                                            <p:attrNameLst>
                                              <p:attrName>ppt_x</p:attrName>
                                            </p:attrNameLst>
                                          </p:cBhvr>
                                          <p:tavLst>
                                            <p:tav tm="0">
                                              <p:val>
                                                <p:fltVal val="0.5"/>
                                              </p:val>
                                            </p:tav>
                                            <p:tav tm="100000">
                                              <p:val>
                                                <p:strVal val="#ppt_x"/>
                                              </p:val>
                                            </p:tav>
                                          </p:tavLst>
                                        </p:anim>
                                        <p:anim calcmode="lin" valueType="num">
                                          <p:cBhvr>
                                            <p:cTn id="60" dur="500" fill="hold"/>
                                            <p:tgtEl>
                                              <p:spTgt spid="17"/>
                                            </p:tgtEl>
                                            <p:attrNameLst>
                                              <p:attrName>ppt_y</p:attrName>
                                            </p:attrNameLst>
                                          </p:cBhvr>
                                          <p:tavLst>
                                            <p:tav tm="0">
                                              <p:val>
                                                <p:fltVal val="0.5"/>
                                              </p:val>
                                            </p:tav>
                                            <p:tav tm="100000">
                                              <p:val>
                                                <p:strVal val="#ppt_y"/>
                                              </p:val>
                                            </p:tav>
                                          </p:tavLst>
                                        </p:anim>
                                      </p:childTnLst>
                                    </p:cTn>
                                  </p:par>
                                </p:childTnLst>
                              </p:cTn>
                            </p:par>
                            <p:par>
                              <p:cTn id="61" fill="hold">
                                <p:stCondLst>
                                  <p:cond delay="4700"/>
                                </p:stCondLst>
                                <p:childTnLst>
                                  <p:par>
                                    <p:cTn id="62" presetID="53" presetClass="entr" presetSubtype="528"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fltVal val="0"/>
                                              </p:val>
                                            </p:tav>
                                            <p:tav tm="100000">
                                              <p:val>
                                                <p:strVal val="#ppt_w"/>
                                              </p:val>
                                            </p:tav>
                                          </p:tavLst>
                                        </p:anim>
                                        <p:anim calcmode="lin" valueType="num">
                                          <p:cBhvr>
                                            <p:cTn id="65" dur="500" fill="hold"/>
                                            <p:tgtEl>
                                              <p:spTgt spid="18"/>
                                            </p:tgtEl>
                                            <p:attrNameLst>
                                              <p:attrName>ppt_h</p:attrName>
                                            </p:attrNameLst>
                                          </p:cBhvr>
                                          <p:tavLst>
                                            <p:tav tm="0">
                                              <p:val>
                                                <p:fltVal val="0"/>
                                              </p:val>
                                            </p:tav>
                                            <p:tav tm="100000">
                                              <p:val>
                                                <p:strVal val="#ppt_h"/>
                                              </p:val>
                                            </p:tav>
                                          </p:tavLst>
                                        </p:anim>
                                        <p:animEffect transition="in" filter="fade">
                                          <p:cBhvr>
                                            <p:cTn id="66" dur="500"/>
                                            <p:tgtEl>
                                              <p:spTgt spid="18"/>
                                            </p:tgtEl>
                                          </p:cBhvr>
                                        </p:animEffect>
                                        <p:anim calcmode="lin" valueType="num">
                                          <p:cBhvr>
                                            <p:cTn id="67" dur="500" fill="hold"/>
                                            <p:tgtEl>
                                              <p:spTgt spid="18"/>
                                            </p:tgtEl>
                                            <p:attrNameLst>
                                              <p:attrName>ppt_x</p:attrName>
                                            </p:attrNameLst>
                                          </p:cBhvr>
                                          <p:tavLst>
                                            <p:tav tm="0">
                                              <p:val>
                                                <p:fltVal val="0.5"/>
                                              </p:val>
                                            </p:tav>
                                            <p:tav tm="100000">
                                              <p:val>
                                                <p:strVal val="#ppt_x"/>
                                              </p:val>
                                            </p:tav>
                                          </p:tavLst>
                                        </p:anim>
                                        <p:anim calcmode="lin" valueType="num">
                                          <p:cBhvr>
                                            <p:cTn id="68" dur="500" fill="hold"/>
                                            <p:tgtEl>
                                              <p:spTgt spid="18"/>
                                            </p:tgtEl>
                                            <p:attrNameLst>
                                              <p:attrName>ppt_y</p:attrName>
                                            </p:attrNameLst>
                                          </p:cBhvr>
                                          <p:tavLst>
                                            <p:tav tm="0">
                                              <p:val>
                                                <p:fltVal val="0.5"/>
                                              </p:val>
                                            </p:tav>
                                            <p:tav tm="100000">
                                              <p:val>
                                                <p:strVal val="#ppt_y"/>
                                              </p:val>
                                            </p:tav>
                                          </p:tavLst>
                                        </p:anim>
                                      </p:childTnLst>
                                    </p:cTn>
                                  </p:par>
                                </p:childTnLst>
                              </p:cTn>
                            </p:par>
                            <p:par>
                              <p:cTn id="69" fill="hold">
                                <p:stCondLst>
                                  <p:cond delay="52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childTnLst>
                              </p:cTn>
                            </p:par>
                            <p:par>
                              <p:cTn id="77" fill="hold">
                                <p:stCondLst>
                                  <p:cond delay="5700"/>
                                </p:stCondLst>
                                <p:childTnLst>
                                  <p:par>
                                    <p:cTn id="78" presetID="53" presetClass="entr" presetSubtype="528"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p:cTn id="80" dur="500" fill="hold"/>
                                            <p:tgtEl>
                                              <p:spTgt spid="9"/>
                                            </p:tgtEl>
                                            <p:attrNameLst>
                                              <p:attrName>ppt_w</p:attrName>
                                            </p:attrNameLst>
                                          </p:cBhvr>
                                          <p:tavLst>
                                            <p:tav tm="0">
                                              <p:val>
                                                <p:fltVal val="0"/>
                                              </p:val>
                                            </p:tav>
                                            <p:tav tm="100000">
                                              <p:val>
                                                <p:strVal val="#ppt_w"/>
                                              </p:val>
                                            </p:tav>
                                          </p:tavLst>
                                        </p:anim>
                                        <p:anim calcmode="lin" valueType="num">
                                          <p:cBhvr>
                                            <p:cTn id="81" dur="500" fill="hold"/>
                                            <p:tgtEl>
                                              <p:spTgt spid="9"/>
                                            </p:tgtEl>
                                            <p:attrNameLst>
                                              <p:attrName>ppt_h</p:attrName>
                                            </p:attrNameLst>
                                          </p:cBhvr>
                                          <p:tavLst>
                                            <p:tav tm="0">
                                              <p:val>
                                                <p:fltVal val="0"/>
                                              </p:val>
                                            </p:tav>
                                            <p:tav tm="100000">
                                              <p:val>
                                                <p:strVal val="#ppt_h"/>
                                              </p:val>
                                            </p:tav>
                                          </p:tavLst>
                                        </p:anim>
                                        <p:animEffect transition="in" filter="fade">
                                          <p:cBhvr>
                                            <p:cTn id="82" dur="500"/>
                                            <p:tgtEl>
                                              <p:spTgt spid="9"/>
                                            </p:tgtEl>
                                          </p:cBhvr>
                                        </p:animEffect>
                                        <p:anim calcmode="lin" valueType="num">
                                          <p:cBhvr>
                                            <p:cTn id="83" dur="500" fill="hold"/>
                                            <p:tgtEl>
                                              <p:spTgt spid="9"/>
                                            </p:tgtEl>
                                            <p:attrNameLst>
                                              <p:attrName>ppt_x</p:attrName>
                                            </p:attrNameLst>
                                          </p:cBhvr>
                                          <p:tavLst>
                                            <p:tav tm="0">
                                              <p:val>
                                                <p:fltVal val="0.5"/>
                                              </p:val>
                                            </p:tav>
                                            <p:tav tm="100000">
                                              <p:val>
                                                <p:strVal val="#ppt_x"/>
                                              </p:val>
                                            </p:tav>
                                          </p:tavLst>
                                        </p:anim>
                                        <p:anim calcmode="lin" valueType="num">
                                          <p:cBhvr>
                                            <p:cTn id="84" dur="500" fill="hold"/>
                                            <p:tgtEl>
                                              <p:spTgt spid="9"/>
                                            </p:tgtEl>
                                            <p:attrNameLst>
                                              <p:attrName>ppt_y</p:attrName>
                                            </p:attrNameLst>
                                          </p:cBhvr>
                                          <p:tavLst>
                                            <p:tav tm="0">
                                              <p:val>
                                                <p:fltVal val="0.5"/>
                                              </p:val>
                                            </p:tav>
                                            <p:tav tm="100000">
                                              <p:val>
                                                <p:strVal val="#ppt_y"/>
                                              </p:val>
                                            </p:tav>
                                          </p:tavLst>
                                        </p:anim>
                                      </p:childTnLst>
                                    </p:cTn>
                                  </p:par>
                                </p:childTnLst>
                              </p:cTn>
                            </p:par>
                            <p:par>
                              <p:cTn id="85" fill="hold">
                                <p:stCondLst>
                                  <p:cond delay="6200"/>
                                </p:stCondLst>
                                <p:childTnLst>
                                  <p:par>
                                    <p:cTn id="86" presetID="2" presetClass="entr" presetSubtype="8" accel="40000" fill="hold" grpId="0" nodeType="afterEffect">
                                      <p:stCondLst>
                                        <p:cond delay="0"/>
                                      </p:stCondLst>
                                      <p:childTnLst>
                                        <p:set>
                                          <p:cBhvr>
                                            <p:cTn id="87" dur="1" fill="hold">
                                              <p:stCondLst>
                                                <p:cond delay="0"/>
                                              </p:stCondLst>
                                            </p:cTn>
                                            <p:tgtEl>
                                              <p:spTgt spid="2059"/>
                                            </p:tgtEl>
                                            <p:attrNameLst>
                                              <p:attrName>style.visibility</p:attrName>
                                            </p:attrNameLst>
                                          </p:cBhvr>
                                          <p:to>
                                            <p:strVal val="visible"/>
                                          </p:to>
                                        </p:set>
                                        <p:anim calcmode="lin" valueType="num">
                                          <p:cBhvr additive="base">
                                            <p:cTn id="88" dur="1500" fill="hold"/>
                                            <p:tgtEl>
                                              <p:spTgt spid="2059"/>
                                            </p:tgtEl>
                                            <p:attrNameLst>
                                              <p:attrName>ppt_x</p:attrName>
                                            </p:attrNameLst>
                                          </p:cBhvr>
                                          <p:tavLst>
                                            <p:tav tm="0">
                                              <p:val>
                                                <p:strVal val="0-#ppt_w/2"/>
                                              </p:val>
                                            </p:tav>
                                            <p:tav tm="100000">
                                              <p:val>
                                                <p:strVal val="#ppt_x"/>
                                              </p:val>
                                            </p:tav>
                                          </p:tavLst>
                                        </p:anim>
                                        <p:anim calcmode="lin" valueType="num">
                                          <p:cBhvr additive="base">
                                            <p:cTn id="89" dur="1500" fill="hold"/>
                                            <p:tgtEl>
                                              <p:spTgt spid="2059"/>
                                            </p:tgtEl>
                                            <p:attrNameLst>
                                              <p:attrName>ppt_y</p:attrName>
                                            </p:attrNameLst>
                                          </p:cBhvr>
                                          <p:tavLst>
                                            <p:tav tm="0">
                                              <p:val>
                                                <p:strVal val="#ppt_y"/>
                                              </p:val>
                                            </p:tav>
                                            <p:tav tm="100000">
                                              <p:val>
                                                <p:strVal val="#ppt_y"/>
                                              </p:val>
                                            </p:tav>
                                          </p:tavLst>
                                        </p:anim>
                                      </p:childTnLst>
                                    </p:cTn>
                                  </p:par>
                                </p:childTnLst>
                              </p:cTn>
                            </p:par>
                            <p:par>
                              <p:cTn id="90" fill="hold">
                                <p:stCondLst>
                                  <p:cond delay="7700"/>
                                </p:stCondLst>
                                <p:childTnLst>
                                  <p:par>
                                    <p:cTn id="91" presetID="2" presetClass="entr" presetSubtype="2" accel="40000" fill="hold" grpId="0" nodeType="afterEffect">
                                      <p:stCondLst>
                                        <p:cond delay="0"/>
                                      </p:stCondLst>
                                      <p:childTnLst>
                                        <p:set>
                                          <p:cBhvr>
                                            <p:cTn id="92" dur="1" fill="hold">
                                              <p:stCondLst>
                                                <p:cond delay="0"/>
                                              </p:stCondLst>
                                            </p:cTn>
                                            <p:tgtEl>
                                              <p:spTgt spid="2061"/>
                                            </p:tgtEl>
                                            <p:attrNameLst>
                                              <p:attrName>style.visibility</p:attrName>
                                            </p:attrNameLst>
                                          </p:cBhvr>
                                          <p:to>
                                            <p:strVal val="visible"/>
                                          </p:to>
                                        </p:set>
                                        <p:anim calcmode="lin" valueType="num">
                                          <p:cBhvr additive="base">
                                            <p:cTn id="93" dur="1500" fill="hold"/>
                                            <p:tgtEl>
                                              <p:spTgt spid="2061"/>
                                            </p:tgtEl>
                                            <p:attrNameLst>
                                              <p:attrName>ppt_x</p:attrName>
                                            </p:attrNameLst>
                                          </p:cBhvr>
                                          <p:tavLst>
                                            <p:tav tm="0">
                                              <p:val>
                                                <p:strVal val="1+#ppt_w/2"/>
                                              </p:val>
                                            </p:tav>
                                            <p:tav tm="100000">
                                              <p:val>
                                                <p:strVal val="#ppt_x"/>
                                              </p:val>
                                            </p:tav>
                                          </p:tavLst>
                                        </p:anim>
                                        <p:anim calcmode="lin" valueType="num">
                                          <p:cBhvr additive="base">
                                            <p:cTn id="94" dur="1500" fill="hold"/>
                                            <p:tgtEl>
                                              <p:spTgt spid="20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51" grpId="0" animBg="1"/>
          <p:bldP spid="6" grpId="0" animBg="1"/>
          <p:bldP spid="8" grpId="0" animBg="1"/>
          <p:bldP spid="9" grpId="0" animBg="1"/>
          <p:bldP spid="2055" grpId="0" animBg="1"/>
          <p:bldP spid="15" grpId="0" animBg="1"/>
          <p:bldP spid="17" grpId="0" animBg="1"/>
          <p:bldP spid="18" grpId="0" animBg="1"/>
          <p:bldP spid="2059" grpId="0"/>
          <p:bldP spid="2061" grpId="0"/>
          <p:bldP spid="14" grpId="0"/>
          <p:bldP spid="16"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1"/>
            </p:custDataLst>
          </p:nvPr>
        </p:nvSpPr>
        <p:spPr>
          <a:xfrm>
            <a:off x="6537960" y="3309303"/>
            <a:ext cx="5684520" cy="61531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rPr>
              <a:t>研究难点及突破及突破</a:t>
            </a:r>
            <a:endPar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20" name="MH_Other_2"/>
          <p:cNvSpPr/>
          <p:nvPr>
            <p:custDataLst>
              <p:tags r:id="rId2"/>
            </p:custDataLst>
          </p:nvPr>
        </p:nvSpPr>
        <p:spPr>
          <a:xfrm>
            <a:off x="5195682" y="3212520"/>
            <a:ext cx="778112" cy="778112"/>
          </a:xfrm>
          <a:prstGeom prst="ellipse">
            <a:avLst/>
          </a:prstGeom>
          <a:solidFill>
            <a:srgbClr val="00929A"/>
          </a:solidFill>
        </p:spPr>
        <p:txBody>
          <a:bodyPr lIns="0" tIns="0" rIns="0" bIns="0" anchor="ctr"/>
          <a:lstStyle/>
          <a:p>
            <a:pPr algn="ctr">
              <a:defRPr/>
            </a:pPr>
            <a:r>
              <a:rPr lang="en-US" altLang="zh-CN" sz="3600" dirty="0">
                <a:solidFill>
                  <a:schemeClr val="bg1"/>
                </a:solidFill>
                <a:latin typeface="Agency FB" panose="020B0503020202020204" pitchFamily="34" charset="0"/>
                <a:ea typeface="幼圆" panose="02010509060101010101" pitchFamily="49" charset="-122"/>
                <a:sym typeface="Agency FB" panose="020B0503020202020204" pitchFamily="34" charset="0"/>
              </a:rPr>
              <a:t>04</a:t>
            </a:r>
            <a:endParaRPr lang="zh-CN" altLang="en-US" sz="3600" dirty="0" err="1">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0"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311562" y="2367189"/>
            <a:ext cx="3298368" cy="4118306"/>
            <a:chOff x="4731074" y="3558159"/>
            <a:chExt cx="2569838" cy="3208672"/>
          </a:xfrm>
        </p:grpSpPr>
        <p:grpSp>
          <p:nvGrpSpPr>
            <p:cNvPr id="28" name="组合 72"/>
            <p:cNvGrpSpPr/>
            <p:nvPr/>
          </p:nvGrpSpPr>
          <p:grpSpPr>
            <a:xfrm>
              <a:off x="6096000" y="4175841"/>
              <a:ext cx="1204912" cy="2428808"/>
              <a:chOff x="4281488" y="2009843"/>
              <a:chExt cx="1204912" cy="2428808"/>
            </a:xfrm>
          </p:grpSpPr>
          <p:sp>
            <p:nvSpPr>
              <p:cNvPr id="29"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rgbClr val="00929A"/>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sp>
            <p:nvSpPr>
              <p:cNvPr id="30"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rgbClr val="00929A"/>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sp>
            <p:nvSpPr>
              <p:cNvPr id="31"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rgbClr val="00929A"/>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sp>
            <p:nvSpPr>
              <p:cNvPr id="32"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rgbClr val="00929A"/>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grpSp>
        <p:grpSp>
          <p:nvGrpSpPr>
            <p:cNvPr id="33" name="组合 207"/>
            <p:cNvGrpSpPr/>
            <p:nvPr/>
          </p:nvGrpSpPr>
          <p:grpSpPr>
            <a:xfrm>
              <a:off x="5472339" y="3558159"/>
              <a:ext cx="1084733" cy="3208672"/>
              <a:chOff x="4089129" y="1275606"/>
              <a:chExt cx="1084733" cy="3208672"/>
            </a:xfrm>
          </p:grpSpPr>
          <p:sp>
            <p:nvSpPr>
              <p:cNvPr id="34"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sp>
            <p:nvSpPr>
              <p:cNvPr id="35"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rgbClr val="00929A"/>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sp>
            <p:nvSpPr>
              <p:cNvPr id="36"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grpSp>
        <p:grpSp>
          <p:nvGrpSpPr>
            <p:cNvPr id="37" name="组合 208"/>
            <p:cNvGrpSpPr/>
            <p:nvPr/>
          </p:nvGrpSpPr>
          <p:grpSpPr>
            <a:xfrm>
              <a:off x="4731074" y="4973788"/>
              <a:ext cx="1185392" cy="1769046"/>
              <a:chOff x="3347864" y="2691235"/>
              <a:chExt cx="1185392" cy="1769046"/>
            </a:xfrm>
          </p:grpSpPr>
          <p:sp>
            <p:nvSpPr>
              <p:cNvPr id="38"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solidFill>
                <a:srgbClr val="00929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sp>
            <p:nvSpPr>
              <p:cNvPr id="39"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sp>
            <p:nvSpPr>
              <p:cNvPr id="40"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rgbClr val="00929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sp>
            <p:nvSpPr>
              <p:cNvPr id="41"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prstClr val="white"/>
                  </a:solidFill>
                  <a:latin typeface="Agency FB" panose="020B0503020202020204" pitchFamily="34" charset="0"/>
                  <a:ea typeface="幼圆" panose="02010509060101010101" pitchFamily="49" charset="-122"/>
                  <a:cs typeface="+mn-ea"/>
                  <a:sym typeface="Agency FB" panose="020B0503020202020204" pitchFamily="34" charset="0"/>
                </a:endParaRPr>
              </a:p>
            </p:txBody>
          </p:sp>
        </p:grpSp>
      </p:grpSp>
      <p:sp>
        <p:nvSpPr>
          <p:cNvPr id="6" name="文本框 5"/>
          <p:cNvSpPr txBox="1"/>
          <p:nvPr/>
        </p:nvSpPr>
        <p:spPr>
          <a:xfrm>
            <a:off x="467995" y="1440180"/>
            <a:ext cx="4008120" cy="5507990"/>
          </a:xfrm>
          <a:prstGeom prst="rect">
            <a:avLst/>
          </a:prstGeom>
          <a:noFill/>
        </p:spPr>
        <p:txBody>
          <a:bodyPr wrap="square" rtlCol="0" anchor="t">
            <a:spAutoFit/>
          </a:bodyPr>
          <a:p>
            <a:r>
              <a:rPr lang="en-US" altLang="zh-CN" sz="3200" b="1"/>
              <a:t>  </a:t>
            </a:r>
            <a:r>
              <a:rPr lang="zh-CN" altLang="en-US" sz="3200" b="1"/>
              <a:t>抗真菌药物大部分是通过作用于真菌细胞壁起防治作用，可是目前许多真菌已经表现出对药物（尤其是唑类药物），给抗真菌药物的研究带来了阻碍。未来需要进一步研究真菌药物的耐药机制，寻找更多防治真菌疾病的方法。</a:t>
            </a:r>
            <a:endParaRPr lang="zh-CN" altLang="en-US" sz="3200" b="1"/>
          </a:p>
        </p:txBody>
      </p:sp>
      <p:sp>
        <p:nvSpPr>
          <p:cNvPr id="9" name="文本占位符 8"/>
          <p:cNvSpPr>
            <a:spLocks noGrp="1"/>
          </p:cNvSpPr>
          <p:nvPr>
            <p:ph type="body" sz="quarter" idx="10"/>
          </p:nvPr>
        </p:nvSpPr>
        <p:spPr>
          <a:xfrm>
            <a:off x="788670" y="245745"/>
            <a:ext cx="10963910" cy="608965"/>
          </a:xfrm>
        </p:spPr>
        <p:txBody>
          <a:bodyPr wrap="square"/>
          <a:p>
            <a:r>
              <a:rPr sz="4400" b="1" dirty="0"/>
              <a:t>研究难点</a:t>
            </a:r>
            <a:endParaRPr sz="4400" b="1" dirty="0"/>
          </a:p>
        </p:txBody>
      </p:sp>
      <p:sp>
        <p:nvSpPr>
          <p:cNvPr id="12" name="文本框 11"/>
          <p:cNvSpPr txBox="1"/>
          <p:nvPr/>
        </p:nvSpPr>
        <p:spPr>
          <a:xfrm>
            <a:off x="7734935" y="1114425"/>
            <a:ext cx="4944745" cy="6000750"/>
          </a:xfrm>
          <a:prstGeom prst="rect">
            <a:avLst/>
          </a:prstGeom>
          <a:noFill/>
        </p:spPr>
        <p:txBody>
          <a:bodyPr wrap="square" rtlCol="0" anchor="t">
            <a:spAutoFit/>
          </a:bodyPr>
          <a:p>
            <a:r>
              <a:rPr lang="zh-CN" altLang="en-US" sz="3200" b="1"/>
              <a:t> 由于厌氧真菌具有严格厌氧的特性，因此在保存、运输和应用过程中需要严格控制无氧环境，同时厌氧真菌对培养条件（ｐＨ、温度等）要求严格，这对厌氧真菌的大规模应用提出了较大的挑战。未来应进一步研究完善厌氧真菌保存方法，使其在保存、运输等过程中保持较高的活性。</a:t>
            </a:r>
            <a:endParaRPr lang="zh-CN" altLang="en-US" sz="3200" b="1"/>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1130938" y="5063856"/>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1" name="TextBox 15"/>
          <p:cNvSpPr txBox="1"/>
          <p:nvPr/>
        </p:nvSpPr>
        <p:spPr>
          <a:xfrm>
            <a:off x="6861423" y="5068779"/>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文本框 16"/>
          <p:cNvSpPr txBox="1"/>
          <p:nvPr/>
        </p:nvSpPr>
        <p:spPr>
          <a:xfrm>
            <a:off x="626877" y="87933"/>
            <a:ext cx="8322773" cy="829945"/>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想法</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626585" y="1354227"/>
            <a:ext cx="11131084" cy="4523105"/>
          </a:xfrm>
          <a:prstGeom prst="rect">
            <a:avLst/>
          </a:prstGeom>
        </p:spPr>
        <p:txBody>
          <a:bodyPr wrap="square">
            <a:spAutoFit/>
          </a:bodyPr>
          <a:lstStyle/>
          <a:p>
            <a:pPr>
              <a:lnSpc>
                <a:spcPct val="150000"/>
              </a:lnSpc>
            </a:pPr>
            <a:endParaRPr lang="en-US" altLang="zh-CN" sz="3200" b="1" dirty="0">
              <a:solidFill>
                <a:srgbClr val="FF000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sym typeface="+mn-ea"/>
            </a:endParaRPr>
          </a:p>
          <a:p>
            <a:pPr>
              <a:lnSpc>
                <a:spcPct val="150000"/>
              </a:lnSpc>
            </a:pPr>
            <a:r>
              <a:rPr lang="zh-CN" altLang="en-US"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sym typeface="+mn-ea"/>
              </a:rPr>
              <a:t>    随着全球范围内的人口、能源、环境问题的加剧，对生物质资源的有效开发和利用已成为共识的趋势和热点，而利用厌氧真菌及其植物细胞壁降解酶将生物质资源绿色高效的转化为具有高附加值的化合物是解决上述问题的重要途径，对社会和经济具有推动作用。</a:t>
            </a:r>
            <a:endParaRPr lang="zh-CN" altLang="en-US"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sym typeface="+mn-ea"/>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100000">
                                          <p:val>
                                            <p:strVal val="#ppt_x"/>
                                          </p:val>
                                        </p:tav>
                                      </p:tavLst>
                                    </p:anim>
                                    <p:anim calcmode="lin" valueType="num">
                                      <p:cBhvr>
                                        <p:cTn id="8" dur="250" fill="hold"/>
                                        <p:tgtEl>
                                          <p:spTgt spid="10"/>
                                        </p:tgtEl>
                                        <p:attrNameLst>
                                          <p:attrName>ppt_y</p:attrName>
                                        </p:attrNameLst>
                                      </p:cBhvr>
                                      <p:tavLst>
                                        <p:tav tm="0">
                                          <p:val>
                                            <p:strVal val="#ppt_y-#ppt_h/2"/>
                                          </p:val>
                                        </p:tav>
                                        <p:tav tm="100000">
                                          <p:val>
                                            <p:strVal val="#ppt_y"/>
                                          </p:val>
                                        </p:tav>
                                      </p:tavLst>
                                    </p:anim>
                                    <p:anim calcmode="lin" valueType="num">
                                      <p:cBhvr>
                                        <p:cTn id="9" dur="250" fill="hold"/>
                                        <p:tgtEl>
                                          <p:spTgt spid="10"/>
                                        </p:tgtEl>
                                        <p:attrNameLst>
                                          <p:attrName>ppt_w</p:attrName>
                                        </p:attrNameLst>
                                      </p:cBhvr>
                                      <p:tavLst>
                                        <p:tav tm="0">
                                          <p:val>
                                            <p:strVal val="#ppt_w"/>
                                          </p:val>
                                        </p:tav>
                                        <p:tav tm="100000">
                                          <p:val>
                                            <p:strVal val="#ppt_w"/>
                                          </p:val>
                                        </p:tav>
                                      </p:tavLst>
                                    </p:anim>
                                    <p:anim calcmode="lin" valueType="num">
                                      <p:cBhvr>
                                        <p:cTn id="10" dur="250" fill="hold"/>
                                        <p:tgtEl>
                                          <p:spTgt spid="10"/>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ppt_h/2"/>
                                          </p:val>
                                        </p:tav>
                                        <p:tav tm="100000">
                                          <p:val>
                                            <p:strVal val="#ppt_y"/>
                                          </p:val>
                                        </p:tav>
                                      </p:tavLst>
                                    </p:anim>
                                    <p:anim calcmode="lin" valueType="num">
                                      <p:cBhvr>
                                        <p:cTn id="20" dur="250" fill="hold"/>
                                        <p:tgtEl>
                                          <p:spTgt spid="12"/>
                                        </p:tgtEl>
                                        <p:attrNameLst>
                                          <p:attrName>ppt_w</p:attrName>
                                        </p:attrNameLst>
                                      </p:cBhvr>
                                      <p:tavLst>
                                        <p:tav tm="0">
                                          <p:val>
                                            <p:strVal val="#ppt_w"/>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1130938" y="5063856"/>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1" name="TextBox 15"/>
          <p:cNvSpPr txBox="1"/>
          <p:nvPr/>
        </p:nvSpPr>
        <p:spPr>
          <a:xfrm>
            <a:off x="6861423" y="5068779"/>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文本框 16"/>
          <p:cNvSpPr txBox="1"/>
          <p:nvPr/>
        </p:nvSpPr>
        <p:spPr>
          <a:xfrm>
            <a:off x="986922" y="87933"/>
            <a:ext cx="8322773"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参考文献</a:t>
            </a:r>
            <a:endParaRPr lang="zh-CN" altLang="en-US" sz="4400" dirty="0">
              <a:solidFill>
                <a:schemeClr val="bg1"/>
              </a:solidFill>
            </a:endParaRPr>
          </a:p>
        </p:txBody>
      </p:sp>
      <p:sp>
        <p:nvSpPr>
          <p:cNvPr id="8" name="内容占位符 2"/>
          <p:cNvSpPr txBox="1"/>
          <p:nvPr/>
        </p:nvSpPr>
        <p:spPr>
          <a:xfrm>
            <a:off x="734060" y="1381760"/>
            <a:ext cx="11049000" cy="4869815"/>
          </a:xfrm>
          <a:prstGeom prst="rect">
            <a:avLst/>
          </a:prstGeom>
        </p:spPr>
        <p:txBody>
          <a:bodyPr>
            <a:normAutofit fontScale="8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zh-CN" altLang="en-US" b="1"/>
              <a:t>[1]方建茹，谢小梅，章洪华编. 《现代诊断与治疗》 2004年第6期</a:t>
            </a:r>
            <a:endParaRPr lang="zh-CN" altLang="en-US" b="1"/>
          </a:p>
          <a:p>
            <a:pPr fontAlgn="auto">
              <a:spcAft>
                <a:spcPts val="0"/>
              </a:spcAft>
            </a:pPr>
            <a:endParaRPr lang="zh-CN" altLang="en-US" b="1"/>
          </a:p>
          <a:p>
            <a:pPr fontAlgn="auto">
              <a:spcAft>
                <a:spcPts val="0"/>
              </a:spcAft>
            </a:pPr>
            <a:r>
              <a:rPr lang="zh-CN" altLang="en-US" b="1"/>
              <a:t>[2] 王砀砀，赵聪聪，蔡传江，姚军虎，曹阳春. 《动物营养学报》 2018年第3期</a:t>
            </a:r>
            <a:endParaRPr lang="zh-CN" altLang="en-US" b="1"/>
          </a:p>
          <a:p>
            <a:pPr fontAlgn="auto">
              <a:spcAft>
                <a:spcPts val="0"/>
              </a:spcAft>
            </a:pPr>
            <a:endParaRPr lang="zh-CN" altLang="en-US" b="1"/>
          </a:p>
          <a:p>
            <a:pPr fontAlgn="auto">
              <a:spcAft>
                <a:spcPts val="0"/>
              </a:spcAft>
            </a:pPr>
            <a:r>
              <a:rPr lang="zh-CN" altLang="en-US" b="1"/>
              <a:t>[</a:t>
            </a:r>
            <a:r>
              <a:rPr lang="en-US" altLang="zh-CN" b="1"/>
              <a:t>3</a:t>
            </a:r>
            <a:r>
              <a:rPr lang="zh-CN" altLang="en-US" b="1"/>
              <a:t>]房文霞,Jean-Paul Latgé,金城.烟曲霉细胞壁的组分、组装及其功能概述[J/OL].菌物学报:1-10[2018-10-28].https://doi.org/10.13346/j.mycosystema.180142.[1]阚建全．食品化学：中国农业大学出版社，2006</a:t>
            </a:r>
            <a:endParaRPr lang="zh-CN" altLang="en-US" b="1"/>
          </a:p>
          <a:p>
            <a:pPr fontAlgn="auto">
              <a:spcAft>
                <a:spcPts val="0"/>
              </a:spcAft>
            </a:pPr>
            <a:endParaRPr lang="zh-CN" altLang="en-US" b="1"/>
          </a:p>
          <a:p>
            <a:pPr fontAlgn="auto">
              <a:spcAft>
                <a:spcPts val="0"/>
              </a:spcAft>
            </a:pPr>
            <a:r>
              <a:rPr lang="zh-CN" altLang="en-US" b="1"/>
              <a:t>[</a:t>
            </a:r>
            <a:r>
              <a:rPr lang="en-US" altLang="zh-CN" b="1"/>
              <a:t>4</a:t>
            </a:r>
            <a:r>
              <a:rPr lang="zh-CN" altLang="en-US" b="1"/>
              <a:t>]于婷,蔡彤,黄清泉.1,3-β-D-葡聚糖定量测定在真菌感染诊断中的研究进展[J].国际检验医学杂志,2013,34(23):3186-3188.</a:t>
            </a:r>
            <a:endParaRPr lang="zh-CN" altLang="en-US" b="1"/>
          </a:p>
          <a:p>
            <a:pPr fontAlgn="auto">
              <a:spcAft>
                <a:spcPts val="0"/>
              </a:spcAft>
            </a:pPr>
            <a:endParaRPr lang="zh-CN" altLang="en-US" b="1"/>
          </a:p>
          <a:p>
            <a:pPr fontAlgn="auto">
              <a:spcAft>
                <a:spcPts val="0"/>
              </a:spcAft>
            </a:pPr>
            <a:r>
              <a:rPr lang="zh-CN" altLang="en-US" b="1"/>
              <a:t>[</a:t>
            </a:r>
            <a:r>
              <a:rPr lang="en-US" altLang="zh-CN" b="1"/>
              <a:t>5</a:t>
            </a:r>
            <a:r>
              <a:rPr lang="zh-CN" altLang="en-US" b="1"/>
              <a:t>]王伟平,陈德容,杜予民.真菌壳聚糖的研究进展[J].化学与生物工程,2012,29(01):7-12.</a:t>
            </a:r>
            <a:endParaRPr lang="zh-CN" altLang="en-US"/>
          </a:p>
          <a:p>
            <a:pPr fontAlgn="auto">
              <a:spcAft>
                <a:spcPts val="0"/>
              </a:spcAft>
            </a:pPr>
            <a:endParaRPr lang="zh-CN" altLang="en-US"/>
          </a:p>
          <a:p>
            <a:pPr fontAlgn="auto">
              <a:spcAft>
                <a:spcPts val="0"/>
              </a:spcAft>
            </a:pPr>
            <a:endParaRPr lang="zh-CN" altLang="en-US"/>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100000">
                                          <p:val>
                                            <p:strVal val="#ppt_x"/>
                                          </p:val>
                                        </p:tav>
                                      </p:tavLst>
                                    </p:anim>
                                    <p:anim calcmode="lin" valueType="num">
                                      <p:cBhvr>
                                        <p:cTn id="8" dur="250" fill="hold"/>
                                        <p:tgtEl>
                                          <p:spTgt spid="10"/>
                                        </p:tgtEl>
                                        <p:attrNameLst>
                                          <p:attrName>ppt_y</p:attrName>
                                        </p:attrNameLst>
                                      </p:cBhvr>
                                      <p:tavLst>
                                        <p:tav tm="0">
                                          <p:val>
                                            <p:strVal val="#ppt_y-#ppt_h/2"/>
                                          </p:val>
                                        </p:tav>
                                        <p:tav tm="100000">
                                          <p:val>
                                            <p:strVal val="#ppt_y"/>
                                          </p:val>
                                        </p:tav>
                                      </p:tavLst>
                                    </p:anim>
                                    <p:anim calcmode="lin" valueType="num">
                                      <p:cBhvr>
                                        <p:cTn id="9" dur="250" fill="hold"/>
                                        <p:tgtEl>
                                          <p:spTgt spid="10"/>
                                        </p:tgtEl>
                                        <p:attrNameLst>
                                          <p:attrName>ppt_w</p:attrName>
                                        </p:attrNameLst>
                                      </p:cBhvr>
                                      <p:tavLst>
                                        <p:tav tm="0">
                                          <p:val>
                                            <p:strVal val="#ppt_w"/>
                                          </p:val>
                                        </p:tav>
                                        <p:tav tm="100000">
                                          <p:val>
                                            <p:strVal val="#ppt_w"/>
                                          </p:val>
                                        </p:tav>
                                      </p:tavLst>
                                    </p:anim>
                                    <p:anim calcmode="lin" valueType="num">
                                      <p:cBhvr>
                                        <p:cTn id="10" dur="250" fill="hold"/>
                                        <p:tgtEl>
                                          <p:spTgt spid="10"/>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ppt_h/2"/>
                                          </p:val>
                                        </p:tav>
                                        <p:tav tm="100000">
                                          <p:val>
                                            <p:strVal val="#ppt_y"/>
                                          </p:val>
                                        </p:tav>
                                      </p:tavLst>
                                    </p:anim>
                                    <p:anim calcmode="lin" valueType="num">
                                      <p:cBhvr>
                                        <p:cTn id="20" dur="250" fill="hold"/>
                                        <p:tgtEl>
                                          <p:spTgt spid="12"/>
                                        </p:tgtEl>
                                        <p:attrNameLst>
                                          <p:attrName>ppt_w</p:attrName>
                                        </p:attrNameLst>
                                      </p:cBhvr>
                                      <p:tavLst>
                                        <p:tav tm="0">
                                          <p:val>
                                            <p:strVal val="#ppt_w"/>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1130938" y="5063856"/>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1" name="TextBox 15"/>
          <p:cNvSpPr txBox="1"/>
          <p:nvPr/>
        </p:nvSpPr>
        <p:spPr>
          <a:xfrm>
            <a:off x="6861423" y="5068779"/>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文本框 16"/>
          <p:cNvSpPr txBox="1"/>
          <p:nvPr/>
        </p:nvSpPr>
        <p:spPr>
          <a:xfrm>
            <a:off x="986922" y="87933"/>
            <a:ext cx="8322773"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参考文献</a:t>
            </a:r>
            <a:endParaRPr lang="zh-CN" altLang="en-US" sz="4400" dirty="0">
              <a:solidFill>
                <a:schemeClr val="bg1"/>
              </a:solidFill>
            </a:endParaRPr>
          </a:p>
        </p:txBody>
      </p:sp>
      <p:sp>
        <p:nvSpPr>
          <p:cNvPr id="13" name="内容占位符 2"/>
          <p:cNvSpPr txBox="1"/>
          <p:nvPr/>
        </p:nvSpPr>
        <p:spPr>
          <a:xfrm>
            <a:off x="768982" y="1168053"/>
            <a:ext cx="10958830" cy="5403215"/>
          </a:xfrm>
          <a:prstGeom prst="rect">
            <a:avLst/>
          </a:prstGeom>
        </p:spPr>
        <p:txBody>
          <a:bodyPr>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zh-CN" altLang="en-US"/>
          </a:p>
          <a:p>
            <a:pPr fontAlgn="auto">
              <a:spcAft>
                <a:spcPts val="0"/>
              </a:spcAft>
            </a:pPr>
            <a:r>
              <a:rPr lang="zh-CN" altLang="en-US" sz="2400" b="1"/>
              <a:t>[</a:t>
            </a:r>
            <a:r>
              <a:rPr lang="en-US" altLang="zh-CN" sz="2400" b="1"/>
              <a:t>6</a:t>
            </a:r>
            <a:r>
              <a:rPr lang="zh-CN" altLang="en-US" sz="2400" b="1"/>
              <a:t>]壳聚糖.化化网,2014</a:t>
            </a:r>
            <a:endParaRPr lang="zh-CN" altLang="en-US" sz="2400" b="1"/>
          </a:p>
          <a:p>
            <a:pPr fontAlgn="auto">
              <a:spcAft>
                <a:spcPts val="0"/>
              </a:spcAft>
            </a:pPr>
            <a:endParaRPr lang="zh-CN" altLang="en-US" sz="2400" b="1"/>
          </a:p>
          <a:p>
            <a:pPr fontAlgn="auto">
              <a:spcAft>
                <a:spcPts val="0"/>
              </a:spcAft>
            </a:pPr>
            <a:r>
              <a:rPr lang="zh-CN" altLang="en-US" sz="2400" b="1"/>
              <a:t>[</a:t>
            </a:r>
            <a:r>
              <a:rPr lang="en-US" altLang="zh-CN" sz="2400" b="1"/>
              <a:t>7</a:t>
            </a:r>
            <a:r>
              <a:rPr lang="zh-CN" altLang="en-US" sz="2400" b="1"/>
              <a:t>]刘潇，龙腾腾，郭春丽.唑类抗真菌药物耐药机制的研究进展[J].广东医学,2016</a:t>
            </a:r>
            <a:endParaRPr lang="zh-CN" altLang="en-US" sz="2400" b="1"/>
          </a:p>
          <a:p>
            <a:pPr fontAlgn="auto">
              <a:spcAft>
                <a:spcPts val="0"/>
              </a:spcAft>
            </a:pPr>
            <a:endParaRPr lang="zh-CN" altLang="en-US" sz="2400" b="1"/>
          </a:p>
          <a:p>
            <a:pPr fontAlgn="auto">
              <a:spcAft>
                <a:spcPts val="0"/>
              </a:spcAft>
            </a:pPr>
            <a:r>
              <a:rPr lang="zh-CN" altLang="en-US" sz="2400" b="1"/>
              <a:t>[</a:t>
            </a:r>
            <a:r>
              <a:rPr lang="en-US" altLang="zh-CN" sz="2400" b="1"/>
              <a:t>8</a:t>
            </a:r>
            <a:r>
              <a:rPr lang="zh-CN" altLang="en-US" sz="2400" b="1"/>
              <a:t>]车斌,谢为民.抗真菌药物的分类及研究进展概述[J].海峡药学,2008,20(12):111-114.</a:t>
            </a:r>
            <a:endParaRPr lang="zh-CN" altLang="en-US" sz="2400" b="1"/>
          </a:p>
          <a:p>
            <a:pPr fontAlgn="auto">
              <a:spcAft>
                <a:spcPts val="0"/>
              </a:spcAft>
            </a:pPr>
            <a:endParaRPr lang="zh-CN" altLang="en-US" sz="2400" b="1"/>
          </a:p>
          <a:p>
            <a:pPr fontAlgn="auto">
              <a:spcAft>
                <a:spcPts val="0"/>
              </a:spcAft>
            </a:pPr>
            <a:r>
              <a:rPr lang="zh-CN" altLang="en-US" sz="2400" b="1"/>
              <a:t>[</a:t>
            </a:r>
            <a:r>
              <a:rPr lang="en-US" altLang="zh-CN" sz="2400" b="1"/>
              <a:t>9</a:t>
            </a:r>
            <a:r>
              <a:rPr lang="zh-CN" altLang="en-US" sz="2400" b="1"/>
              <a:t>]叶丽娟,朱辉,田敏.微生物来源的真菌细胞壁抑制剂的研究进展[J].国外医药(抗生素分册),2005(01):34-41.</a:t>
            </a:r>
            <a:endParaRPr lang="zh-CN" altLang="en-US" sz="2400" b="1"/>
          </a:p>
          <a:p>
            <a:pPr fontAlgn="auto">
              <a:spcAft>
                <a:spcPts val="0"/>
              </a:spcAft>
            </a:pPr>
            <a:endParaRPr lang="zh-CN" altLang="en-US" sz="2400" b="1"/>
          </a:p>
          <a:p>
            <a:pPr fontAlgn="auto">
              <a:spcAft>
                <a:spcPts val="0"/>
              </a:spcAft>
            </a:pPr>
            <a:r>
              <a:rPr lang="zh-CN" altLang="en-US" sz="2400" b="1"/>
              <a:t>[</a:t>
            </a:r>
            <a:r>
              <a:rPr lang="en-US" altLang="zh-CN" sz="2400" b="1"/>
              <a:t>10</a:t>
            </a:r>
            <a:r>
              <a:rPr lang="zh-CN" altLang="en-US" sz="2400" b="1"/>
              <a:t>]盛春泉,季海涛.新型抗真菌药物的研究进展[J].国外医学.药学分册,2001(06):347-351.</a:t>
            </a:r>
            <a:endParaRPr lang="zh-CN" altLang="en-US" sz="2400" b="1"/>
          </a:p>
          <a:p>
            <a:pPr fontAlgn="auto">
              <a:spcAft>
                <a:spcPts val="0"/>
              </a:spcAft>
            </a:pPr>
            <a:endParaRPr lang="zh-CN" altLang="en-US"/>
          </a:p>
          <a:p>
            <a:pPr fontAlgn="auto">
              <a:spcAft>
                <a:spcPts val="0"/>
              </a:spcAft>
            </a:pPr>
            <a:endParaRPr lang="zh-CN" altLang="en-US" dirty="0"/>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100000">
                                          <p:val>
                                            <p:strVal val="#ppt_x"/>
                                          </p:val>
                                        </p:tav>
                                      </p:tavLst>
                                    </p:anim>
                                    <p:anim calcmode="lin" valueType="num">
                                      <p:cBhvr>
                                        <p:cTn id="8" dur="250" fill="hold"/>
                                        <p:tgtEl>
                                          <p:spTgt spid="10"/>
                                        </p:tgtEl>
                                        <p:attrNameLst>
                                          <p:attrName>ppt_y</p:attrName>
                                        </p:attrNameLst>
                                      </p:cBhvr>
                                      <p:tavLst>
                                        <p:tav tm="0">
                                          <p:val>
                                            <p:strVal val="#ppt_y-#ppt_h/2"/>
                                          </p:val>
                                        </p:tav>
                                        <p:tav tm="100000">
                                          <p:val>
                                            <p:strVal val="#ppt_y"/>
                                          </p:val>
                                        </p:tav>
                                      </p:tavLst>
                                    </p:anim>
                                    <p:anim calcmode="lin" valueType="num">
                                      <p:cBhvr>
                                        <p:cTn id="9" dur="250" fill="hold"/>
                                        <p:tgtEl>
                                          <p:spTgt spid="10"/>
                                        </p:tgtEl>
                                        <p:attrNameLst>
                                          <p:attrName>ppt_w</p:attrName>
                                        </p:attrNameLst>
                                      </p:cBhvr>
                                      <p:tavLst>
                                        <p:tav tm="0">
                                          <p:val>
                                            <p:strVal val="#ppt_w"/>
                                          </p:val>
                                        </p:tav>
                                        <p:tav tm="100000">
                                          <p:val>
                                            <p:strVal val="#ppt_w"/>
                                          </p:val>
                                        </p:tav>
                                      </p:tavLst>
                                    </p:anim>
                                    <p:anim calcmode="lin" valueType="num">
                                      <p:cBhvr>
                                        <p:cTn id="10" dur="250" fill="hold"/>
                                        <p:tgtEl>
                                          <p:spTgt spid="10"/>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ppt_h/2"/>
                                          </p:val>
                                        </p:tav>
                                        <p:tav tm="100000">
                                          <p:val>
                                            <p:strVal val="#ppt_y"/>
                                          </p:val>
                                        </p:tav>
                                      </p:tavLst>
                                    </p:anim>
                                    <p:anim calcmode="lin" valueType="num">
                                      <p:cBhvr>
                                        <p:cTn id="20" dur="250" fill="hold"/>
                                        <p:tgtEl>
                                          <p:spTgt spid="12"/>
                                        </p:tgtEl>
                                        <p:attrNameLst>
                                          <p:attrName>ppt_w</p:attrName>
                                        </p:attrNameLst>
                                      </p:cBhvr>
                                      <p:tavLst>
                                        <p:tav tm="0">
                                          <p:val>
                                            <p:strVal val="#ppt_w"/>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1130938" y="5063856"/>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1" name="TextBox 15"/>
          <p:cNvSpPr txBox="1"/>
          <p:nvPr/>
        </p:nvSpPr>
        <p:spPr>
          <a:xfrm>
            <a:off x="6861423" y="5068779"/>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文本框 16"/>
          <p:cNvSpPr txBox="1"/>
          <p:nvPr/>
        </p:nvSpPr>
        <p:spPr>
          <a:xfrm>
            <a:off x="986922" y="87933"/>
            <a:ext cx="8322773"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参考文献</a:t>
            </a:r>
            <a:endParaRPr lang="zh-CN" altLang="en-US" sz="4400" dirty="0">
              <a:solidFill>
                <a:schemeClr val="bg1"/>
              </a:solidFill>
            </a:endParaRPr>
          </a:p>
        </p:txBody>
      </p:sp>
      <p:sp>
        <p:nvSpPr>
          <p:cNvPr id="8" name="内容占位符 2"/>
          <p:cNvSpPr txBox="1"/>
          <p:nvPr/>
        </p:nvSpPr>
        <p:spPr>
          <a:xfrm>
            <a:off x="764540" y="1240061"/>
            <a:ext cx="11329670" cy="53886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endParaRPr lang="zh-CN" altLang="en-US"/>
          </a:p>
          <a:p>
            <a:pPr fontAlgn="auto">
              <a:spcAft>
                <a:spcPts val="0"/>
              </a:spcAft>
            </a:pPr>
            <a:r>
              <a:rPr lang="zh-CN" altLang="en-US" sz="2000" b="1"/>
              <a:t>[</a:t>
            </a:r>
            <a:r>
              <a:rPr lang="en-US" altLang="zh-CN" sz="2000" b="1"/>
              <a:t>11</a:t>
            </a:r>
            <a:r>
              <a:rPr lang="zh-CN" altLang="en-US" sz="2000" b="1"/>
              <a:t>]周云晓.抗深部真菌感染的药物研究进展[J].国外医学.流行病学传染病学分册,2003(03):185-188.</a:t>
            </a:r>
            <a:endParaRPr lang="zh-CN" altLang="en-US" sz="2000" b="1"/>
          </a:p>
          <a:p>
            <a:pPr fontAlgn="auto">
              <a:spcAft>
                <a:spcPts val="0"/>
              </a:spcAft>
            </a:pPr>
            <a:endParaRPr lang="zh-CN" altLang="en-US" sz="2000" b="1"/>
          </a:p>
          <a:p>
            <a:pPr fontAlgn="auto">
              <a:spcAft>
                <a:spcPts val="0"/>
              </a:spcAft>
            </a:pPr>
            <a:r>
              <a:rPr lang="zh-CN" altLang="en-US" sz="2000" b="1"/>
              <a:t>[1</a:t>
            </a:r>
            <a:r>
              <a:rPr lang="en-US" altLang="zh-CN" sz="2000" b="1"/>
              <a:t>2</a:t>
            </a:r>
            <a:r>
              <a:rPr lang="zh-CN" altLang="en-US" sz="2000" b="1"/>
              <a:t>]赵文艳,严子禾.真菌耐药性及新型抗真菌药物研究进展[J].中国药业,2014,23(06):94-95.</a:t>
            </a:r>
            <a:endParaRPr lang="zh-CN" altLang="en-US" sz="2000" b="1"/>
          </a:p>
          <a:p>
            <a:pPr fontAlgn="auto">
              <a:spcAft>
                <a:spcPts val="0"/>
              </a:spcAft>
            </a:pPr>
            <a:endParaRPr lang="zh-CN" altLang="en-US" sz="2000" b="1"/>
          </a:p>
          <a:p>
            <a:pPr fontAlgn="auto">
              <a:spcAft>
                <a:spcPts val="0"/>
              </a:spcAft>
            </a:pPr>
            <a:r>
              <a:rPr lang="zh-CN" altLang="en-US" sz="2000" b="1"/>
              <a:t>[1</a:t>
            </a:r>
            <a:r>
              <a:rPr lang="en-US" altLang="zh-CN" sz="2000" b="1"/>
              <a:t>3</a:t>
            </a:r>
            <a:r>
              <a:rPr lang="zh-CN" altLang="en-US" sz="2000" b="1"/>
              <a:t>]张丹丹,刘磊,唐艳,裴志花,孔令聪,刘树明,马红霞.昆虫抗真菌肽的作用机制与应用研究进展</a:t>
            </a:r>
            <a:endParaRPr lang="zh-CN" altLang="en-US" sz="2000" b="1"/>
          </a:p>
          <a:p>
            <a:pPr fontAlgn="auto">
              <a:spcAft>
                <a:spcPts val="0"/>
              </a:spcAft>
            </a:pPr>
            <a:endParaRPr lang="zh-CN" altLang="en-US" sz="2000" b="1"/>
          </a:p>
          <a:p>
            <a:pPr fontAlgn="auto">
              <a:spcAft>
                <a:spcPts val="0"/>
              </a:spcAft>
            </a:pPr>
            <a:r>
              <a:rPr lang="zh-CN" altLang="en-US" sz="2000" b="1"/>
              <a:t>[</a:t>
            </a:r>
            <a:r>
              <a:rPr lang="en-US" altLang="zh-CN" sz="2000" b="1"/>
              <a:t>14</a:t>
            </a:r>
            <a:r>
              <a:rPr lang="zh-CN" altLang="en-US" sz="2000" b="1"/>
              <a:t>].动物医学进展,2017,38(07):74-77.</a:t>
            </a:r>
            <a:endParaRPr lang="zh-CN" altLang="en-US" sz="2000" b="1"/>
          </a:p>
          <a:p>
            <a:pPr fontAlgn="auto">
              <a:spcAft>
                <a:spcPts val="0"/>
              </a:spcAft>
            </a:pPr>
            <a:endParaRPr lang="zh-CN" altLang="en-US" sz="2000" b="1"/>
          </a:p>
          <a:p>
            <a:pPr fontAlgn="auto">
              <a:spcAft>
                <a:spcPts val="0"/>
              </a:spcAft>
            </a:pPr>
            <a:r>
              <a:rPr lang="zh-CN" altLang="en-US" sz="2000" b="1"/>
              <a:t>[</a:t>
            </a:r>
            <a:r>
              <a:rPr lang="en-US" altLang="zh-CN" sz="2000" b="1"/>
              <a:t>15</a:t>
            </a:r>
            <a:r>
              <a:rPr lang="zh-CN" altLang="en-US" sz="2000" b="1"/>
              <a:t>]单振秀,江澜,李宏.抗Cr~(6+)真菌细胞壁破碎方法的研究[J].矿业安全与环保,2008(05):10-11+14+5.</a:t>
            </a:r>
            <a:endParaRPr lang="zh-CN" altLang="en-US" sz="2000" b="1" dirty="0"/>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100000">
                                          <p:val>
                                            <p:strVal val="#ppt_x"/>
                                          </p:val>
                                        </p:tav>
                                      </p:tavLst>
                                    </p:anim>
                                    <p:anim calcmode="lin" valueType="num">
                                      <p:cBhvr>
                                        <p:cTn id="8" dur="250" fill="hold"/>
                                        <p:tgtEl>
                                          <p:spTgt spid="10"/>
                                        </p:tgtEl>
                                        <p:attrNameLst>
                                          <p:attrName>ppt_y</p:attrName>
                                        </p:attrNameLst>
                                      </p:cBhvr>
                                      <p:tavLst>
                                        <p:tav tm="0">
                                          <p:val>
                                            <p:strVal val="#ppt_y-#ppt_h/2"/>
                                          </p:val>
                                        </p:tav>
                                        <p:tav tm="100000">
                                          <p:val>
                                            <p:strVal val="#ppt_y"/>
                                          </p:val>
                                        </p:tav>
                                      </p:tavLst>
                                    </p:anim>
                                    <p:anim calcmode="lin" valueType="num">
                                      <p:cBhvr>
                                        <p:cTn id="9" dur="250" fill="hold"/>
                                        <p:tgtEl>
                                          <p:spTgt spid="10"/>
                                        </p:tgtEl>
                                        <p:attrNameLst>
                                          <p:attrName>ppt_w</p:attrName>
                                        </p:attrNameLst>
                                      </p:cBhvr>
                                      <p:tavLst>
                                        <p:tav tm="0">
                                          <p:val>
                                            <p:strVal val="#ppt_w"/>
                                          </p:val>
                                        </p:tav>
                                        <p:tav tm="100000">
                                          <p:val>
                                            <p:strVal val="#ppt_w"/>
                                          </p:val>
                                        </p:tav>
                                      </p:tavLst>
                                    </p:anim>
                                    <p:anim calcmode="lin" valueType="num">
                                      <p:cBhvr>
                                        <p:cTn id="10" dur="250" fill="hold"/>
                                        <p:tgtEl>
                                          <p:spTgt spid="10"/>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ppt_h/2"/>
                                          </p:val>
                                        </p:tav>
                                        <p:tav tm="100000">
                                          <p:val>
                                            <p:strVal val="#ppt_y"/>
                                          </p:val>
                                        </p:tav>
                                      </p:tavLst>
                                    </p:anim>
                                    <p:anim calcmode="lin" valueType="num">
                                      <p:cBhvr>
                                        <p:cTn id="20" dur="250" fill="hold"/>
                                        <p:tgtEl>
                                          <p:spTgt spid="12"/>
                                        </p:tgtEl>
                                        <p:attrNameLst>
                                          <p:attrName>ppt_w</p:attrName>
                                        </p:attrNameLst>
                                      </p:cBhvr>
                                      <p:tavLst>
                                        <p:tav tm="0">
                                          <p:val>
                                            <p:strVal val="#ppt_w"/>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090790"/>
            <a:ext cx="12858750" cy="2592288"/>
          </a:xfrm>
          <a:prstGeom prst="rect">
            <a:avLst/>
          </a:prstGeom>
          <a:solidFill>
            <a:srgbClr val="00929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gency FB" panose="020B0503020202020204" pitchFamily="34" charset="0"/>
              <a:ea typeface="幼圆" panose="02010509060101010101" pitchFamily="49" charset="-122"/>
              <a:sym typeface="Agency FB" panose="020B0503020202020204" pitchFamily="34" charset="0"/>
            </a:endParaRPr>
          </a:p>
        </p:txBody>
      </p:sp>
      <p:sp>
        <p:nvSpPr>
          <p:cNvPr id="10" name="矩形 259"/>
          <p:cNvSpPr>
            <a:spLocks noChangeArrowheads="1"/>
          </p:cNvSpPr>
          <p:nvPr/>
        </p:nvSpPr>
        <p:spPr bwMode="auto">
          <a:xfrm>
            <a:off x="2590801" y="4548681"/>
            <a:ext cx="76771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8800" b="1" dirty="0">
                <a:solidFill>
                  <a:schemeClr val="bg1"/>
                </a:solidFill>
                <a:latin typeface="Agency FB" panose="020B0503020202020204" pitchFamily="34" charset="0"/>
                <a:ea typeface="幼圆" panose="02010509060101010101" pitchFamily="49" charset="-122"/>
                <a:cs typeface="Arial" panose="020B0604020202020204" pitchFamily="34" charset="0"/>
                <a:sym typeface="Agency FB" panose="020B0503020202020204" pitchFamily="34" charset="0"/>
              </a:rPr>
              <a:t>THANK YOU</a:t>
            </a:r>
            <a:endParaRPr lang="zh-CN" altLang="en-US" sz="8800" b="1" dirty="0">
              <a:solidFill>
                <a:schemeClr val="bg1"/>
              </a:solidFill>
              <a:latin typeface="Agency FB" panose="020B0503020202020204" pitchFamily="34" charset="0"/>
              <a:ea typeface="幼圆" panose="02010509060101010101" pitchFamily="49" charset="-122"/>
              <a:cs typeface="Arial" panose="020B0604020202020204" pitchFamily="34" charset="0"/>
              <a:sym typeface="Agency FB" panose="020B0503020202020204" pitchFamily="34" charset="0"/>
            </a:endParaRPr>
          </a:p>
        </p:txBody>
      </p:sp>
      <p:sp>
        <p:nvSpPr>
          <p:cNvPr id="11" name="矩形 259"/>
          <p:cNvSpPr>
            <a:spLocks noChangeArrowheads="1"/>
          </p:cNvSpPr>
          <p:nvPr/>
        </p:nvSpPr>
        <p:spPr bwMode="auto">
          <a:xfrm>
            <a:off x="3590487" y="5813948"/>
            <a:ext cx="5677776" cy="61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4000" b="1" dirty="0">
                <a:solidFill>
                  <a:schemeClr val="bg1"/>
                </a:solidFill>
                <a:latin typeface="Agency FB" panose="020B0503020202020204" pitchFamily="34" charset="0"/>
                <a:ea typeface="幼圆" panose="02010509060101010101" pitchFamily="49" charset="-122"/>
                <a:cs typeface="Arial" panose="020B0604020202020204" pitchFamily="34" charset="0"/>
                <a:sym typeface="Agency FB" panose="020B0503020202020204" pitchFamily="34" charset="0"/>
              </a:rPr>
              <a:t>感谢观看，欢迎批评指正！</a:t>
            </a:r>
            <a:endParaRPr lang="zh-CN" altLang="en-US" sz="4000" b="1" dirty="0">
              <a:solidFill>
                <a:schemeClr val="bg1"/>
              </a:solidFill>
              <a:latin typeface="Agency FB" panose="020B0503020202020204" pitchFamily="34" charset="0"/>
              <a:ea typeface="幼圆" panose="02010509060101010101" pitchFamily="49" charset="-122"/>
              <a:cs typeface="Arial" panose="020B0604020202020204" pitchFamily="34" charset="0"/>
              <a:sym typeface="Agency FB" panose="020B0503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fractur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0"/>
                                        </p:tgtEl>
                                      </p:cBhvr>
                                    </p:animEffect>
                                  </p:childTnLst>
                                </p:cTn>
                              </p:par>
                            </p:childTnLst>
                          </p:cTn>
                        </p:par>
                        <p:par>
                          <p:cTn id="16" fill="hold">
                            <p:stCondLst>
                              <p:cond delay="1399"/>
                            </p:stCondLst>
                            <p:childTnLst>
                              <p:par>
                                <p:cTn id="17" presetID="26" presetClass="emph" presetSubtype="0" fill="hold" grpId="1" nodeType="afterEffect">
                                  <p:stCondLst>
                                    <p:cond delay="0"/>
                                  </p:stCondLst>
                                  <p:iterate type="lt">
                                    <p:tmPct val="0"/>
                                  </p:iterate>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par>
                          <p:cTn id="20" fill="hold">
                            <p:stCondLst>
                              <p:cond delay="1899"/>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1"/>
                                        </p:tgtEl>
                                      </p:cBhvr>
                                    </p:animEffect>
                                  </p:childTnLst>
                                </p:cTn>
                              </p:par>
                            </p:childTnLst>
                          </p:cTn>
                        </p:par>
                        <p:par>
                          <p:cTn id="28" fill="hold">
                            <p:stCondLst>
                              <p:cond delay="2949"/>
                            </p:stCondLst>
                            <p:childTnLst>
                              <p:par>
                                <p:cTn id="29" presetID="26" presetClass="emph" presetSubtype="0" fill="hold" grpId="1" nodeType="afterEffect">
                                  <p:stCondLst>
                                    <p:cond delay="0"/>
                                  </p:stCondLst>
                                  <p:iterate type="lt">
                                    <p:tmPct val="0"/>
                                  </p:iterate>
                                  <p:childTnLst>
                                    <p:animEffect transition="out" filter="fade">
                                      <p:cBhvr>
                                        <p:cTn id="30" dur="500" tmFilter="0, 0; .2, .5; .8, .5; 1, 0"/>
                                        <p:tgtEl>
                                          <p:spTgt spid="11"/>
                                        </p:tgtEl>
                                      </p:cBhvr>
                                    </p:animEffect>
                                    <p:animScale>
                                      <p:cBhvr>
                                        <p:cTn id="3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0"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1"/>
            </p:custDataLst>
          </p:nvPr>
        </p:nvSpPr>
        <p:spPr>
          <a:xfrm>
            <a:off x="6882130" y="3309303"/>
            <a:ext cx="5340350" cy="61531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rPr>
              <a:t>组成结构及成分、功能</a:t>
            </a:r>
            <a:endPar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20" name="MH_Other_2"/>
          <p:cNvSpPr/>
          <p:nvPr>
            <p:custDataLst>
              <p:tags r:id="rId2"/>
            </p:custDataLst>
          </p:nvPr>
        </p:nvSpPr>
        <p:spPr>
          <a:xfrm>
            <a:off x="5195682" y="3212520"/>
            <a:ext cx="778112" cy="778112"/>
          </a:xfrm>
          <a:prstGeom prst="ellipse">
            <a:avLst/>
          </a:prstGeom>
          <a:solidFill>
            <a:srgbClr val="00929A"/>
          </a:solidFill>
        </p:spPr>
        <p:txBody>
          <a:bodyPr lIns="0" tIns="0" rIns="0" bIns="0" anchor="ctr"/>
          <a:lstStyle/>
          <a:p>
            <a:pPr algn="ctr">
              <a:defRPr/>
            </a:pPr>
            <a:r>
              <a:rPr lang="en-US" altLang="zh-CN" sz="3600" dirty="0">
                <a:solidFill>
                  <a:schemeClr val="bg1"/>
                </a:solidFill>
                <a:latin typeface="Agency FB" panose="020B0503020202020204" pitchFamily="34" charset="0"/>
                <a:ea typeface="幼圆" panose="02010509060101010101" pitchFamily="49" charset="-122"/>
                <a:sym typeface="Agency FB" panose="020B0503020202020204" pitchFamily="34" charset="0"/>
              </a:rPr>
              <a:t>01</a:t>
            </a:r>
            <a:endParaRPr lang="zh-CN" altLang="en-US" sz="3600" dirty="0" err="1">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8670" y="245745"/>
            <a:ext cx="6605270" cy="608965"/>
          </a:xfrm>
        </p:spPr>
        <p:txBody>
          <a:bodyPr wrap="square"/>
          <a:lstStyle/>
          <a:p>
            <a:r>
              <a:rPr sz="4400" b="1" dirty="0"/>
              <a:t>1、组成结构及成分、功能</a:t>
            </a:r>
            <a:endParaRPr sz="4400" b="1" dirty="0"/>
          </a:p>
        </p:txBody>
      </p:sp>
      <p:sp>
        <p:nvSpPr>
          <p:cNvPr id="4" name="Text Placeholder 16"/>
          <p:cNvSpPr txBox="1"/>
          <p:nvPr/>
        </p:nvSpPr>
        <p:spPr>
          <a:xfrm>
            <a:off x="1082040" y="1185545"/>
            <a:ext cx="11199495" cy="4646930"/>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solidFill>
                <a:latin typeface="微软雅黑" panose="020B0503020204020204" pitchFamily="34" charset="-122"/>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spcAft>
                <a:spcPts val="0"/>
              </a:spcAft>
            </a:pPr>
            <a:r>
              <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rPr>
              <a:t>80%碳水化合物——几丁质、甘露聚糖、β-葡聚糖、纤维素等【不同多糖链相互缠绕组成粗壮的链，增强细胞壁机械强度和硬度】</a:t>
            </a: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r>
              <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rPr>
              <a:t>10%蛋白质【酶、结构蛋白、糖蛋白】</a:t>
            </a: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r>
              <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rPr>
              <a:t>10%类脂、无机盐</a:t>
            </a: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p:txBody>
      </p:sp>
      <p:pic>
        <p:nvPicPr>
          <p:cNvPr id="15" name="图片 3" descr="C:\Users\lenovo\AppData\Local\Temp\WeChat Files\8cb078e9d5cc8f12b1b491432fe31c4.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a:xfrm>
            <a:off x="788670" y="4671695"/>
            <a:ext cx="10495280" cy="202374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8670" y="245745"/>
            <a:ext cx="6605270" cy="608965"/>
          </a:xfrm>
        </p:spPr>
        <p:txBody>
          <a:bodyPr wrap="square"/>
          <a:lstStyle/>
          <a:p>
            <a:r>
              <a:rPr sz="4400" b="1" dirty="0"/>
              <a:t>1、组成结构及成分、功能</a:t>
            </a:r>
            <a:endParaRPr sz="4400" b="1" dirty="0"/>
          </a:p>
        </p:txBody>
      </p:sp>
      <p:sp>
        <p:nvSpPr>
          <p:cNvPr id="4" name="Text Placeholder 16"/>
          <p:cNvSpPr txBox="1"/>
          <p:nvPr/>
        </p:nvSpPr>
        <p:spPr>
          <a:xfrm>
            <a:off x="1066165" y="1795145"/>
            <a:ext cx="11199495" cy="4184015"/>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solidFill>
                <a:latin typeface="微软雅黑" panose="020B0503020204020204" pitchFamily="34" charset="-122"/>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20000"/>
              </a:lnSpc>
              <a:spcAft>
                <a:spcPts val="0"/>
              </a:spcAft>
            </a:pPr>
            <a:r>
              <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rPr>
              <a:t>总作用：</a:t>
            </a: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r>
              <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rPr>
              <a:t>1、控制细胞内膨胀压力；</a:t>
            </a: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r>
              <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rPr>
              <a:t>2、保护、定型；</a:t>
            </a: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r>
              <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rPr>
              <a:t>3、维持细胞正常代谢、离子交换和渗透压。</a:t>
            </a: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H_Entry_1"/>
          <p:cNvSpPr/>
          <p:nvPr>
            <p:custDataLst>
              <p:tags r:id="rId1"/>
            </p:custDataLst>
          </p:nvPr>
        </p:nvSpPr>
        <p:spPr>
          <a:xfrm>
            <a:off x="6537960" y="3309303"/>
            <a:ext cx="5684520" cy="61531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rPr>
              <a:t>为什么要研究真菌细胞壁？</a:t>
            </a:r>
            <a:endParaRPr lang="zh-CN" altLang="en-US" sz="4000" b="1"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20" name="MH_Other_2"/>
          <p:cNvSpPr/>
          <p:nvPr>
            <p:custDataLst>
              <p:tags r:id="rId2"/>
            </p:custDataLst>
          </p:nvPr>
        </p:nvSpPr>
        <p:spPr>
          <a:xfrm>
            <a:off x="5195682" y="3212520"/>
            <a:ext cx="778112" cy="778112"/>
          </a:xfrm>
          <a:prstGeom prst="ellipse">
            <a:avLst/>
          </a:prstGeom>
          <a:solidFill>
            <a:srgbClr val="00929A"/>
          </a:solidFill>
        </p:spPr>
        <p:txBody>
          <a:bodyPr lIns="0" tIns="0" rIns="0" bIns="0" anchor="ctr"/>
          <a:lstStyle/>
          <a:p>
            <a:pPr algn="ctr">
              <a:defRPr/>
            </a:pPr>
            <a:r>
              <a:rPr lang="en-US" altLang="zh-CN" sz="3600" dirty="0">
                <a:solidFill>
                  <a:schemeClr val="bg1"/>
                </a:solidFill>
                <a:latin typeface="Agency FB" panose="020B0503020202020204" pitchFamily="34" charset="0"/>
                <a:ea typeface="幼圆" panose="02010509060101010101" pitchFamily="49" charset="-122"/>
                <a:sym typeface="Agency FB" panose="020B0503020202020204" pitchFamily="34" charset="0"/>
              </a:rPr>
              <a:t>02</a:t>
            </a:r>
            <a:endParaRPr lang="zh-CN" altLang="en-US" sz="3600" dirty="0" err="1">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Tm="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2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8670" y="245745"/>
            <a:ext cx="6605270" cy="608965"/>
          </a:xfrm>
        </p:spPr>
        <p:txBody>
          <a:bodyPr wrap="square"/>
          <a:lstStyle/>
          <a:p>
            <a:r>
              <a:rPr sz="4400" b="1" dirty="0"/>
              <a:t>为什么要研究真菌细胞壁？</a:t>
            </a:r>
            <a:endParaRPr sz="4400" b="1" dirty="0"/>
          </a:p>
        </p:txBody>
      </p:sp>
      <p:sp>
        <p:nvSpPr>
          <p:cNvPr id="4" name="Text Placeholder 16"/>
          <p:cNvSpPr txBox="1"/>
          <p:nvPr/>
        </p:nvSpPr>
        <p:spPr>
          <a:xfrm>
            <a:off x="829945" y="1524000"/>
            <a:ext cx="11199495" cy="4392295"/>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solidFill>
                <a:latin typeface="微软雅黑" panose="020B0503020204020204" pitchFamily="34" charset="-122"/>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50000"/>
              </a:lnSpc>
              <a:spcAft>
                <a:spcPts val="0"/>
              </a:spcAft>
            </a:pPr>
            <a:r>
              <a:rPr lang="en-US" altLang="zh-CN" sz="3200" b="1">
                <a:solidFill>
                  <a:schemeClr val="tx1"/>
                </a:solidFill>
                <a:latin typeface="Agency FB" panose="020B0503020202020204" pitchFamily="34" charset="0"/>
                <a:ea typeface="幼圆" panose="02010509060101010101" pitchFamily="49" charset="-122"/>
                <a:sym typeface="Agency FB" panose="020B0503020202020204" pitchFamily="34" charset="0"/>
              </a:rPr>
              <a:t>    </a:t>
            </a:r>
            <a:r>
              <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rPr>
              <a:t>“近年来,随着免疫抑制治疗、化疗、实体器官移植的增加,病原真菌的感染率呈急剧上升趋势.对人类有致病作用的真菌主要有念珠菌、新型隐球菌和曲霉菌等,可引起念珠菌阴道炎、新型隐球菌病、侵袭性曲霉病等各种真菌感染”——引文</a:t>
            </a: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788670" y="245745"/>
            <a:ext cx="6605270" cy="608965"/>
          </a:xfrm>
        </p:spPr>
        <p:txBody>
          <a:bodyPr wrap="square"/>
          <a:lstStyle/>
          <a:p>
            <a:r>
              <a:rPr sz="4400" b="1" dirty="0"/>
              <a:t>为什么要研究真菌细胞壁？</a:t>
            </a:r>
            <a:endParaRPr sz="4400" b="1" dirty="0"/>
          </a:p>
        </p:txBody>
      </p:sp>
      <p:sp>
        <p:nvSpPr>
          <p:cNvPr id="4" name="Text Placeholder 16"/>
          <p:cNvSpPr txBox="1"/>
          <p:nvPr/>
        </p:nvSpPr>
        <p:spPr>
          <a:xfrm>
            <a:off x="673735" y="1790065"/>
            <a:ext cx="11199495" cy="3653155"/>
          </a:xfrm>
          <a:prstGeom prst="rect">
            <a:avLst/>
          </a:prstGeom>
          <a:noFill/>
        </p:spPr>
        <p:txBody>
          <a:bodyPr vert="horz" wrap="square" lIns="0" tIns="0" rIns="0" bIns="0" rtlCol="0">
            <a:spAutoFit/>
          </a:bodyPr>
          <a:lstStyle>
            <a:lvl1pPr marL="0" indent="0" algn="l" defTabSz="914400" rtl="0" eaLnBrk="1" latinLnBrk="0" hangingPunct="1">
              <a:lnSpc>
                <a:spcPct val="90000"/>
              </a:lnSpc>
              <a:spcBef>
                <a:spcPts val="1000"/>
              </a:spcBef>
              <a:buFont typeface="Arial" panose="020B0604020202020204" pitchFamily="34" charset="0"/>
              <a:buNone/>
              <a:defRPr lang="zh-CN" altLang="en-US" sz="2400" kern="1200" dirty="0">
                <a:solidFill>
                  <a:schemeClr val="bg1"/>
                </a:solidFill>
                <a:latin typeface="微软雅黑" panose="020B0503020204020204" pitchFamily="34" charset="-122"/>
                <a:ea typeface="微软雅黑" panose="020B0503020204020204" pitchFamily="34" charset="-122"/>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fontAlgn="auto">
              <a:lnSpc>
                <a:spcPct val="150000"/>
              </a:lnSpc>
              <a:spcAft>
                <a:spcPts val="0"/>
              </a:spcAft>
            </a:pPr>
            <a:r>
              <a:rPr lang="en-US" altLang="zh-CN" sz="3200" b="1">
                <a:solidFill>
                  <a:schemeClr val="tx1"/>
                </a:solidFill>
                <a:latin typeface="Agency FB" panose="020B0503020202020204" pitchFamily="34" charset="0"/>
                <a:ea typeface="幼圆" panose="02010509060101010101" pitchFamily="49" charset="-122"/>
                <a:sym typeface="Agency FB" panose="020B0503020202020204" pitchFamily="34" charset="0"/>
              </a:rPr>
              <a:t>      </a:t>
            </a:r>
            <a:r>
              <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rPr>
              <a:t>真菌细胞壁中含有大量有用物质可供人类在生活、科研上开发使用；真菌可使人类、植物等生物感染疾病，细胞壁是真菌最外层的结构，可作为疾病防治的突破口。——总结</a:t>
            </a: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a:p>
            <a:pPr algn="just" fontAlgn="auto">
              <a:lnSpc>
                <a:spcPct val="120000"/>
              </a:lnSpc>
              <a:spcAft>
                <a:spcPts val="0"/>
              </a:spcAft>
            </a:pPr>
            <a:endParaRPr lang="zh-CN" altLang="en-US" sz="3200" b="1">
              <a:solidFill>
                <a:schemeClr val="tx1"/>
              </a:solidFill>
              <a:latin typeface="Agency FB" panose="020B0503020202020204" pitchFamily="34" charset="0"/>
              <a:ea typeface="幼圆" panose="02010509060101010101" pitchFamily="49" charset="-122"/>
              <a:sym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5"/>
          <p:cNvSpPr txBox="1"/>
          <p:nvPr/>
        </p:nvSpPr>
        <p:spPr>
          <a:xfrm>
            <a:off x="1130938" y="5063856"/>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0" name="TextBox 16"/>
          <p:cNvSpPr txBox="1"/>
          <p:nvPr/>
        </p:nvSpPr>
        <p:spPr>
          <a:xfrm>
            <a:off x="1130938" y="4743125"/>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1" name="TextBox 15"/>
          <p:cNvSpPr txBox="1"/>
          <p:nvPr/>
        </p:nvSpPr>
        <p:spPr>
          <a:xfrm>
            <a:off x="6861423" y="5068779"/>
            <a:ext cx="4896544" cy="530082"/>
          </a:xfrm>
          <a:prstGeom prst="rect">
            <a:avLst/>
          </a:prstGeom>
          <a:noFill/>
        </p:spPr>
        <p:txBody>
          <a:bodyPr wrap="square" lIns="0" tIns="0" rIns="0" bIns="0" rtlCol="0">
            <a:spAutoFit/>
          </a:bodyPr>
          <a:lstStyle/>
          <a:p>
            <a:pPr>
              <a:lnSpc>
                <a:spcPct val="150000"/>
              </a:lnSpc>
            </a:pPr>
            <a:r>
              <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zh-CN" altLang="en-US" sz="8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2" name="TextBox 16"/>
          <p:cNvSpPr txBox="1"/>
          <p:nvPr/>
        </p:nvSpPr>
        <p:spPr>
          <a:xfrm>
            <a:off x="6861423" y="4748048"/>
            <a:ext cx="1615827" cy="215444"/>
          </a:xfrm>
          <a:prstGeom prst="rect">
            <a:avLst/>
          </a:prstGeom>
          <a:noFill/>
        </p:spPr>
        <p:txBody>
          <a:bodyPr wrap="none" lIns="0" tIns="0" rIns="0" bIns="0" rtlCol="0">
            <a:spAutoFit/>
          </a:bodyPr>
          <a:lstStyle/>
          <a:p>
            <a:r>
              <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rPr>
              <a:t>点击请替换文字内容</a:t>
            </a:r>
            <a:endParaRPr lang="zh-CN" altLang="en-US" sz="1400" dirty="0">
              <a:solidFill>
                <a:schemeClr val="bg1"/>
              </a:solidFill>
              <a:latin typeface="Agency FB" panose="020B0503020202020204" pitchFamily="34" charset="0"/>
              <a:ea typeface="幼圆" panose="02010509060101010101" pitchFamily="49" charset="-122"/>
              <a:sym typeface="Agency FB" panose="020B0503020202020204" pitchFamily="34" charset="0"/>
            </a:endParaRPr>
          </a:p>
        </p:txBody>
      </p:sp>
      <p:sp>
        <p:nvSpPr>
          <p:cNvPr id="17" name="文本框 16"/>
          <p:cNvSpPr txBox="1"/>
          <p:nvPr/>
        </p:nvSpPr>
        <p:spPr>
          <a:xfrm>
            <a:off x="986922" y="87933"/>
            <a:ext cx="8322773" cy="769441"/>
          </a:xfrm>
          <a:prstGeom prst="rect">
            <a:avLst/>
          </a:prstGeom>
          <a:noFill/>
        </p:spPr>
        <p:txBody>
          <a:bodyPr wrap="square"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真菌细胞壁研究的意义</a:t>
            </a:r>
            <a:endParaRPr lang="zh-CN" altLang="en-US" sz="4400" dirty="0">
              <a:solidFill>
                <a:schemeClr val="bg1"/>
              </a:solidFill>
            </a:endParaRPr>
          </a:p>
        </p:txBody>
      </p:sp>
      <p:sp>
        <p:nvSpPr>
          <p:cNvPr id="18" name="文本框 17"/>
          <p:cNvSpPr txBox="1"/>
          <p:nvPr/>
        </p:nvSpPr>
        <p:spPr>
          <a:xfrm>
            <a:off x="420948" y="952029"/>
            <a:ext cx="12016854" cy="5147563"/>
          </a:xfrm>
          <a:prstGeom prst="rect">
            <a:avLst/>
          </a:prstGeom>
          <a:noFill/>
        </p:spPr>
        <p:txBody>
          <a:bodyPr wrap="square" rtlCol="0">
            <a:spAutoFit/>
          </a:bodyPr>
          <a:lstStyle/>
          <a:p>
            <a:pPr>
              <a:lnSpc>
                <a:spcPct val="150000"/>
              </a:lnSpc>
            </a:pPr>
            <a:r>
              <a:rPr lang="zh-CN" altLang="en-US" sz="3200" b="1" dirty="0">
                <a:solidFill>
                  <a:schemeClr val="tx1"/>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（一）</a:t>
            </a:r>
            <a:endParaRPr lang="en-US" altLang="zh-CN" sz="3200" b="1" dirty="0">
              <a:solidFill>
                <a:schemeClr val="tx1"/>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endParaRPr>
          </a:p>
          <a:p>
            <a:pPr>
              <a:lnSpc>
                <a:spcPct val="150000"/>
              </a:lnSpc>
            </a:pPr>
            <a:r>
              <a:rPr lang="en-US" altLang="zh-CN" sz="3200" b="1" dirty="0">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    </a:t>
            </a:r>
            <a:r>
              <a:rPr lang="zh-CN" altLang="en-US" sz="3200" b="1" dirty="0">
                <a:solidFill>
                  <a:schemeClr val="tx1"/>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真菌细胞壁是一种全天然的纯绿色添加剂,它在维</a:t>
            </a:r>
            <a:r>
              <a:rPr lang="zh-CN" altLang="en-US" sz="3200" b="1" dirty="0">
                <a:solidFill>
                  <a:srgbClr val="FF000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持细胞形态和细胞与细胞间的识别</a:t>
            </a:r>
            <a:r>
              <a:rPr lang="zh-CN" altLang="en-US" sz="3200" b="1" dirty="0">
                <a:solidFill>
                  <a:schemeClr val="tx1"/>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中起重要作用,它在细胞与环境、细胞与细胞之间的识别和相互作用发挥重要的作用。</a:t>
            </a:r>
            <a:endParaRPr lang="zh-CN" altLang="en-US" sz="3200" b="1" dirty="0">
              <a:solidFill>
                <a:schemeClr val="tx1"/>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endParaRPr>
          </a:p>
          <a:p>
            <a:pPr>
              <a:lnSpc>
                <a:spcPct val="150000"/>
              </a:lnSpc>
            </a:pPr>
            <a:r>
              <a:rPr lang="zh-CN" altLang="en-US" sz="3200" b="1" dirty="0">
                <a:solidFill>
                  <a:schemeClr val="tx1"/>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    真菌细胞壁物质</a:t>
            </a:r>
            <a:r>
              <a:rPr lang="zh-CN" altLang="en-US" sz="3200" b="1" dirty="0">
                <a:solidFill>
                  <a:srgbClr val="FF0000"/>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对酸解过程较为稳定,其碎片能够完整的通过胃或者真胃。</a:t>
            </a:r>
            <a:r>
              <a:rPr lang="zh-CN" altLang="en-US" sz="3200" b="1" dirty="0">
                <a:solidFill>
                  <a:schemeClr val="tx1"/>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rPr>
              <a:t>细胞壁这种抵抗酸解的能力,成就了它在不同物种之间的广泛应用。</a:t>
            </a:r>
            <a:endParaRPr lang="zh-CN" altLang="en-US" sz="3200" b="1" dirty="0">
              <a:solidFill>
                <a:schemeClr val="tx1"/>
              </a:solidFill>
              <a:effectLst>
                <a:outerShdw blurRad="38100" dist="19050" dir="2700000" algn="tl" rotWithShape="0">
                  <a:schemeClr val="dk1">
                    <a:alpha val="40000"/>
                  </a:schemeClr>
                </a:outerShdw>
              </a:effectLst>
              <a:latin typeface="幼圆" panose="02010509060101010101" pitchFamily="49" charset="-122"/>
              <a:ea typeface="幼圆" panose="02010509060101010101" pitchFamily="49" charset="-122"/>
              <a:cs typeface="宋体" panose="02010600030101010101" pitchFamily="2" charset="-122"/>
            </a:endParaRPr>
          </a:p>
        </p:txBody>
      </p:sp>
    </p:spTree>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4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ppt_x</p:attrName>
                                        </p:attrNameLst>
                                      </p:cBhvr>
                                      <p:tavLst>
                                        <p:tav tm="0">
                                          <p:val>
                                            <p:strVal val="#ppt_x"/>
                                          </p:val>
                                        </p:tav>
                                        <p:tav tm="100000">
                                          <p:val>
                                            <p:strVal val="#ppt_x"/>
                                          </p:val>
                                        </p:tav>
                                      </p:tavLst>
                                    </p:anim>
                                    <p:anim calcmode="lin" valueType="num">
                                      <p:cBhvr>
                                        <p:cTn id="8" dur="250" fill="hold"/>
                                        <p:tgtEl>
                                          <p:spTgt spid="10"/>
                                        </p:tgtEl>
                                        <p:attrNameLst>
                                          <p:attrName>ppt_y</p:attrName>
                                        </p:attrNameLst>
                                      </p:cBhvr>
                                      <p:tavLst>
                                        <p:tav tm="0">
                                          <p:val>
                                            <p:strVal val="#ppt_y-#ppt_h/2"/>
                                          </p:val>
                                        </p:tav>
                                        <p:tav tm="100000">
                                          <p:val>
                                            <p:strVal val="#ppt_y"/>
                                          </p:val>
                                        </p:tav>
                                      </p:tavLst>
                                    </p:anim>
                                    <p:anim calcmode="lin" valueType="num">
                                      <p:cBhvr>
                                        <p:cTn id="9" dur="250" fill="hold"/>
                                        <p:tgtEl>
                                          <p:spTgt spid="10"/>
                                        </p:tgtEl>
                                        <p:attrNameLst>
                                          <p:attrName>ppt_w</p:attrName>
                                        </p:attrNameLst>
                                      </p:cBhvr>
                                      <p:tavLst>
                                        <p:tav tm="0">
                                          <p:val>
                                            <p:strVal val="#ppt_w"/>
                                          </p:val>
                                        </p:tav>
                                        <p:tav tm="100000">
                                          <p:val>
                                            <p:strVal val="#ppt_w"/>
                                          </p:val>
                                        </p:tav>
                                      </p:tavLst>
                                    </p:anim>
                                    <p:anim calcmode="lin" valueType="num">
                                      <p:cBhvr>
                                        <p:cTn id="10" dur="250" fill="hold"/>
                                        <p:tgtEl>
                                          <p:spTgt spid="10"/>
                                        </p:tgtEl>
                                        <p:attrNameLst>
                                          <p:attrName>ppt_h</p:attrName>
                                        </p:attrNameLst>
                                      </p:cBhvr>
                                      <p:tavLst>
                                        <p:tav tm="0">
                                          <p:val>
                                            <p:fltVal val="0"/>
                                          </p:val>
                                        </p:tav>
                                        <p:tav tm="100000">
                                          <p:val>
                                            <p:strVal val="#ppt_h"/>
                                          </p:val>
                                        </p:tav>
                                      </p:tavLst>
                                    </p:anim>
                                  </p:childTnLst>
                                </p:cTn>
                              </p:par>
                            </p:childTnLst>
                          </p:cTn>
                        </p:par>
                        <p:par>
                          <p:cTn id="11" fill="hold">
                            <p:stCondLst>
                              <p:cond delay="1049"/>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49"/>
                            </p:stCondLst>
                            <p:childTnLst>
                              <p:par>
                                <p:cTn id="16" presetID="17" presetClass="entr" presetSubtype="1" fill="hold" grpId="0" nodeType="afterEffect">
                                  <p:stCondLst>
                                    <p:cond delay="0"/>
                                  </p:stCondLst>
                                  <p:iterate type="lt">
                                    <p:tmPct val="40000"/>
                                  </p:iterate>
                                  <p:childTnLst>
                                    <p:set>
                                      <p:cBhvr>
                                        <p:cTn id="17" dur="1" fill="hold">
                                          <p:stCondLst>
                                            <p:cond delay="0"/>
                                          </p:stCondLst>
                                        </p:cTn>
                                        <p:tgtEl>
                                          <p:spTgt spid="12"/>
                                        </p:tgtEl>
                                        <p:attrNameLst>
                                          <p:attrName>style.visibility</p:attrName>
                                        </p:attrNameLst>
                                      </p:cBhvr>
                                      <p:to>
                                        <p:strVal val="visible"/>
                                      </p:to>
                                    </p:set>
                                    <p:anim calcmode="lin" valueType="num">
                                      <p:cBhvr>
                                        <p:cTn id="18" dur="250" fill="hold"/>
                                        <p:tgtEl>
                                          <p:spTgt spid="12"/>
                                        </p:tgtEl>
                                        <p:attrNameLst>
                                          <p:attrName>ppt_x</p:attrName>
                                        </p:attrNameLst>
                                      </p:cBhvr>
                                      <p:tavLst>
                                        <p:tav tm="0">
                                          <p:val>
                                            <p:strVal val="#ppt_x"/>
                                          </p:val>
                                        </p:tav>
                                        <p:tav tm="100000">
                                          <p:val>
                                            <p:strVal val="#ppt_x"/>
                                          </p:val>
                                        </p:tav>
                                      </p:tavLst>
                                    </p:anim>
                                    <p:anim calcmode="lin" valueType="num">
                                      <p:cBhvr>
                                        <p:cTn id="19" dur="250" fill="hold"/>
                                        <p:tgtEl>
                                          <p:spTgt spid="12"/>
                                        </p:tgtEl>
                                        <p:attrNameLst>
                                          <p:attrName>ppt_y</p:attrName>
                                        </p:attrNameLst>
                                      </p:cBhvr>
                                      <p:tavLst>
                                        <p:tav tm="0">
                                          <p:val>
                                            <p:strVal val="#ppt_y-#ppt_h/2"/>
                                          </p:val>
                                        </p:tav>
                                        <p:tav tm="100000">
                                          <p:val>
                                            <p:strVal val="#ppt_y"/>
                                          </p:val>
                                        </p:tav>
                                      </p:tavLst>
                                    </p:anim>
                                    <p:anim calcmode="lin" valueType="num">
                                      <p:cBhvr>
                                        <p:cTn id="20" dur="250" fill="hold"/>
                                        <p:tgtEl>
                                          <p:spTgt spid="12"/>
                                        </p:tgtEl>
                                        <p:attrNameLst>
                                          <p:attrName>ppt_w</p:attrName>
                                        </p:attrNameLst>
                                      </p:cBhvr>
                                      <p:tavLst>
                                        <p:tav tm="0">
                                          <p:val>
                                            <p:strVal val="#ppt_w"/>
                                          </p:val>
                                        </p:tav>
                                        <p:tav tm="100000">
                                          <p:val>
                                            <p:strVal val="#ppt_w"/>
                                          </p:val>
                                        </p:tav>
                                      </p:tavLst>
                                    </p:anim>
                                    <p:anim calcmode="lin" valueType="num">
                                      <p:cBhvr>
                                        <p:cTn id="21" dur="250" fill="hold"/>
                                        <p:tgtEl>
                                          <p:spTgt spid="12"/>
                                        </p:tgtEl>
                                        <p:attrNameLst>
                                          <p:attrName>ppt_h</p:attrName>
                                        </p:attrNameLst>
                                      </p:cBhvr>
                                      <p:tavLst>
                                        <p:tav tm="0">
                                          <p:val>
                                            <p:fltVal val="0"/>
                                          </p:val>
                                        </p:tav>
                                        <p:tav tm="100000">
                                          <p:val>
                                            <p:strVal val="#ppt_h"/>
                                          </p:val>
                                        </p:tav>
                                      </p:tavLst>
                                    </p:anim>
                                  </p:childTnLst>
                                </p:cTn>
                              </p:par>
                            </p:childTnLst>
                          </p:cTn>
                        </p:par>
                        <p:par>
                          <p:cTn id="22" fill="hold">
                            <p:stCondLst>
                              <p:cond delay="2599"/>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ags/tag1.xml><?xml version="1.0" encoding="utf-8"?>
<p:tagLst xmlns:p="http://schemas.openxmlformats.org/presentationml/2006/main">
  <p:tag name="MH" val="20161022193202"/>
  <p:tag name="MH_LIBRARY" val="GRAPHIC"/>
  <p:tag name="MH_TYPE" val="Other"/>
  <p:tag name="MH_ORDER" val="1"/>
</p:tagLst>
</file>

<file path=ppt/tags/tag10.xml><?xml version="1.0" encoding="utf-8"?>
<p:tagLst xmlns:p="http://schemas.openxmlformats.org/presentationml/2006/main">
  <p:tag name="MH" val="20161022193202"/>
  <p:tag name="MH_LIBRARY" val="GRAPHIC"/>
  <p:tag name="MH_TYPE" val="SubTitle"/>
  <p:tag name="MH_ORDER" val="1"/>
</p:tagLst>
</file>

<file path=ppt/tags/tag11.xml><?xml version="1.0" encoding="utf-8"?>
<p:tagLst xmlns:p="http://schemas.openxmlformats.org/presentationml/2006/main">
  <p:tag name="MH" val="20161022193202"/>
  <p:tag name="MH_LIBRARY" val="GRAPHIC"/>
  <p:tag name="MH_TYPE" val="SubTitle"/>
  <p:tag name="MH_ORDER" val="2"/>
</p:tagLst>
</file>

<file path=ppt/tags/tag12.xml><?xml version="1.0" encoding="utf-8"?>
<p:tagLst xmlns:p="http://schemas.openxmlformats.org/presentationml/2006/main">
  <p:tag name="MH" val="20161022193202"/>
  <p:tag name="MH_LIBRARY" val="GRAPHIC"/>
  <p:tag name="MH_TYPE" val="SubTitle"/>
  <p:tag name="MH_ORDER" val="1"/>
</p:tagLst>
</file>

<file path=ppt/tags/tag13.xml><?xml version="1.0" encoding="utf-8"?>
<p:tagLst xmlns:p="http://schemas.openxmlformats.org/presentationml/2006/main">
  <p:tag name="MH" val="20161022193202"/>
  <p:tag name="MH_LIBRARY" val="GRAPHIC"/>
  <p:tag name="MH_TYPE" val="SubTitle"/>
  <p:tag name="MH_ORDER" val="1"/>
</p:tagLst>
</file>

<file path=ppt/tags/tag14.xml><?xml version="1.0" encoding="utf-8"?>
<p:tagLst xmlns:p="http://schemas.openxmlformats.org/presentationml/2006/main">
  <p:tag name="MH" val="20161022193202"/>
  <p:tag name="MH_LIBRARY" val="GRAPHIC"/>
  <p:tag name="MH_TYPE" val="SubTitle"/>
  <p:tag name="MH_ORDER" val="2"/>
</p:tagLst>
</file>

<file path=ppt/tags/tag15.xml><?xml version="1.0" encoding="utf-8"?>
<p:tagLst xmlns:p="http://schemas.openxmlformats.org/presentationml/2006/main">
  <p:tag name="MH" val="20161022193202"/>
  <p:tag name="MH_LIBRARY" val="GRAPHIC"/>
  <p:tag name="MH_TYPE" val="SubTitle"/>
  <p:tag name="MH_ORDER" val="2"/>
</p:tagLst>
</file>

<file path=ppt/tags/tag16.xml><?xml version="1.0" encoding="utf-8"?>
<p:tagLst xmlns:p="http://schemas.openxmlformats.org/presentationml/2006/main">
  <p:tag name="MH_TYPE" val="#NeiR#"/>
  <p:tag name="MH_NUMBER" val="4"/>
  <p:tag name="MH_CATEGORY" val="#LiuChBZh#"/>
  <p:tag name="MH_LAYOUT" val="SubTitle"/>
  <p:tag name="MH" val="20161022193202"/>
  <p:tag name="MH_LIBRARY" val="GRAPHIC"/>
</p:tagLst>
</file>

<file path=ppt/tags/tag17.xml><?xml version="1.0" encoding="utf-8"?>
<p:tagLst xmlns:p="http://schemas.openxmlformats.org/presentationml/2006/main">
  <p:tag name="MH" val="20160830110146"/>
  <p:tag name="MH_LIBRARY" val="CONTENTS"/>
  <p:tag name="MH_TYPE" val="ENTRY"/>
  <p:tag name="ID" val="553512"/>
  <p:tag name="MH_ORDER" val="1"/>
</p:tagLst>
</file>

<file path=ppt/tags/tag18.xml><?xml version="1.0" encoding="utf-8"?>
<p:tagLst xmlns:p="http://schemas.openxmlformats.org/presentationml/2006/main">
  <p:tag name="MH" val="20161022193202"/>
  <p:tag name="MH_LIBRARY" val="GRAPHIC"/>
  <p:tag name="MH_TYPE" val="Other"/>
  <p:tag name="MH_ORDER" val="2"/>
</p:tagLst>
</file>

<file path=ppt/tags/tag19.xml><?xml version="1.0" encoding="utf-8"?>
<p:tagLst xmlns:p="http://schemas.openxmlformats.org/presentationml/2006/main">
  <p:tag name="MH" val="20160830110450"/>
  <p:tag name="MH_LIBRARY" val="CONTENTS"/>
  <p:tag name="MH_AUTOCOLOR" val="TRUE"/>
  <p:tag name="MH_TYPE" val="CONTENTS"/>
  <p:tag name="ID" val="547127"/>
</p:tagLst>
</file>

<file path=ppt/tags/tag2.xml><?xml version="1.0" encoding="utf-8"?>
<p:tagLst xmlns:p="http://schemas.openxmlformats.org/presentationml/2006/main">
  <p:tag name="MH" val="20161022193202"/>
  <p:tag name="MH_LIBRARY" val="GRAPHIC"/>
  <p:tag name="MH_TYPE" val="Other"/>
  <p:tag name="MH_ORDER" val="1"/>
</p:tagLst>
</file>

<file path=ppt/tags/tag20.xml><?xml version="1.0" encoding="utf-8"?>
<p:tagLst xmlns:p="http://schemas.openxmlformats.org/presentationml/2006/main">
  <p:tag name="MH" val="20160830110146"/>
  <p:tag name="MH_LIBRARY" val="CONTENTS"/>
  <p:tag name="MH_TYPE" val="ENTRY"/>
  <p:tag name="ID" val="553512"/>
  <p:tag name="MH_ORDER" val="1"/>
</p:tagLst>
</file>

<file path=ppt/tags/tag21.xml><?xml version="1.0" encoding="utf-8"?>
<p:tagLst xmlns:p="http://schemas.openxmlformats.org/presentationml/2006/main">
  <p:tag name="MH" val="20161022193202"/>
  <p:tag name="MH_LIBRARY" val="GRAPHIC"/>
  <p:tag name="MH_TYPE" val="Other"/>
  <p:tag name="MH_ORDER" val="2"/>
</p:tagLst>
</file>

<file path=ppt/tags/tag22.xml><?xml version="1.0" encoding="utf-8"?>
<p:tagLst xmlns:p="http://schemas.openxmlformats.org/presentationml/2006/main">
  <p:tag name="MH" val="20160830110450"/>
  <p:tag name="MH_LIBRARY" val="CONTENTS"/>
  <p:tag name="MH_AUTOCOLOR" val="TRUE"/>
  <p:tag name="MH_TYPE" val="CONTENTS"/>
  <p:tag name="ID" val="547127"/>
</p:tagLst>
</file>

<file path=ppt/tags/tag23.xml><?xml version="1.0" encoding="utf-8"?>
<p:tagLst xmlns:p="http://schemas.openxmlformats.org/presentationml/2006/main">
  <p:tag name="MH" val="20160830110146"/>
  <p:tag name="MH_LIBRARY" val="CONTENTS"/>
  <p:tag name="MH_TYPE" val="ENTRY"/>
  <p:tag name="ID" val="553512"/>
  <p:tag name="MH_ORDER" val="1"/>
</p:tagLst>
</file>

<file path=ppt/tags/tag24.xml><?xml version="1.0" encoding="utf-8"?>
<p:tagLst xmlns:p="http://schemas.openxmlformats.org/presentationml/2006/main">
  <p:tag name="MH" val="20161022193202"/>
  <p:tag name="MH_LIBRARY" val="GRAPHIC"/>
  <p:tag name="MH_TYPE" val="Other"/>
  <p:tag name="MH_ORDER" val="2"/>
</p:tagLst>
</file>

<file path=ppt/tags/tag25.xml><?xml version="1.0" encoding="utf-8"?>
<p:tagLst xmlns:p="http://schemas.openxmlformats.org/presentationml/2006/main">
  <p:tag name="MH" val="20160830110450"/>
  <p:tag name="MH_LIBRARY" val="CONTENTS"/>
  <p:tag name="MH_AUTOCOLOR" val="TRUE"/>
  <p:tag name="MH_TYPE" val="CONTENTS"/>
  <p:tag name="ID" val="547127"/>
</p:tagLst>
</file>

<file path=ppt/tags/tag26.xml><?xml version="1.0" encoding="utf-8"?>
<p:tagLst xmlns:p="http://schemas.openxmlformats.org/presentationml/2006/main">
  <p:tag name="MH" val="20160830110146"/>
  <p:tag name="MH_LIBRARY" val="CONTENTS"/>
  <p:tag name="MH_TYPE" val="ENTRY"/>
  <p:tag name="ID" val="553512"/>
  <p:tag name="MH_ORDER" val="1"/>
</p:tagLst>
</file>

<file path=ppt/tags/tag27.xml><?xml version="1.0" encoding="utf-8"?>
<p:tagLst xmlns:p="http://schemas.openxmlformats.org/presentationml/2006/main">
  <p:tag name="MH" val="20161022193202"/>
  <p:tag name="MH_LIBRARY" val="GRAPHIC"/>
  <p:tag name="MH_TYPE" val="Other"/>
  <p:tag name="MH_ORDER" val="2"/>
</p:tagLst>
</file>

<file path=ppt/tags/tag28.xml><?xml version="1.0" encoding="utf-8"?>
<p:tagLst xmlns:p="http://schemas.openxmlformats.org/presentationml/2006/main">
  <p:tag name="MH" val="20160830110450"/>
  <p:tag name="MH_LIBRARY" val="CONTENTS"/>
  <p:tag name="MH_AUTOCOLOR" val="TRUE"/>
  <p:tag name="MH_TYPE" val="CONTENTS"/>
  <p:tag name="ID" val="547127"/>
</p:tagLst>
</file>

<file path=ppt/tags/tag3.xml><?xml version="1.0" encoding="utf-8"?>
<p:tagLst xmlns:p="http://schemas.openxmlformats.org/presentationml/2006/main">
  <p:tag name="MH" val="20161022193202"/>
  <p:tag name="MH_LIBRARY" val="GRAPHIC"/>
  <p:tag name="MH_TYPE" val="Other"/>
  <p:tag name="MH_ORDER" val="2"/>
</p:tagLst>
</file>

<file path=ppt/tags/tag4.xml><?xml version="1.0" encoding="utf-8"?>
<p:tagLst xmlns:p="http://schemas.openxmlformats.org/presentationml/2006/main">
  <p:tag name="MH" val="20161022193202"/>
  <p:tag name="MH_LIBRARY" val="GRAPHIC"/>
  <p:tag name="MH_TYPE" val="Other"/>
  <p:tag name="MH_ORDER" val="3"/>
</p:tagLst>
</file>

<file path=ppt/tags/tag5.xml><?xml version="1.0" encoding="utf-8"?>
<p:tagLst xmlns:p="http://schemas.openxmlformats.org/presentationml/2006/main">
  <p:tag name="MH" val="20161022193202"/>
  <p:tag name="MH_LIBRARY" val="GRAPHIC"/>
  <p:tag name="MH_TYPE" val="Other"/>
  <p:tag name="MH_ORDER" val="4"/>
</p:tagLst>
</file>

<file path=ppt/tags/tag6.xml><?xml version="1.0" encoding="utf-8"?>
<p:tagLst xmlns:p="http://schemas.openxmlformats.org/presentationml/2006/main">
  <p:tag name="MH" val="20161022193202"/>
  <p:tag name="MH_LIBRARY" val="GRAPHIC"/>
  <p:tag name="MH_TYPE" val="Other"/>
  <p:tag name="MH_ORDER" val="7"/>
</p:tagLst>
</file>

<file path=ppt/tags/tag7.xml><?xml version="1.0" encoding="utf-8"?>
<p:tagLst xmlns:p="http://schemas.openxmlformats.org/presentationml/2006/main">
  <p:tag name="MH" val="20161022193202"/>
  <p:tag name="MH_LIBRARY" val="GRAPHIC"/>
  <p:tag name="MH_TYPE" val="Other"/>
  <p:tag name="MH_ORDER" val="8"/>
</p:tagLst>
</file>

<file path=ppt/tags/tag8.xml><?xml version="1.0" encoding="utf-8"?>
<p:tagLst xmlns:p="http://schemas.openxmlformats.org/presentationml/2006/main">
  <p:tag name="MH" val="20161022193202"/>
  <p:tag name="MH_LIBRARY" val="GRAPHIC"/>
  <p:tag name="MH_TYPE" val="Other"/>
  <p:tag name="MH_ORDER" val="9"/>
</p:tagLst>
</file>

<file path=ppt/tags/tag9.xml><?xml version="1.0" encoding="utf-8"?>
<p:tagLst xmlns:p="http://schemas.openxmlformats.org/presentationml/2006/main">
  <p:tag name="MH" val="20161022193202"/>
  <p:tag name="MH_LIBRARY" val="GRAPHIC"/>
  <p:tag name="MH_TYPE" val="Other"/>
  <p:tag name="MH_ORDER" val="10"/>
</p:tagLst>
</file>

<file path=ppt/theme/theme1.xml><?xml version="1.0" encoding="utf-8"?>
<a:theme xmlns:a="http://schemas.openxmlformats.org/drawingml/2006/main" name="自定义设计方案">
  <a:themeElements>
    <a:clrScheme name="自定义 45">
      <a:dk1>
        <a:sysClr val="windowText" lastClr="000000"/>
      </a:dk1>
      <a:lt1>
        <a:sysClr val="window" lastClr="FFFFFF"/>
      </a:lt1>
      <a:dk2>
        <a:srgbClr val="44546A"/>
      </a:dk2>
      <a:lt2>
        <a:srgbClr val="E7E6E6"/>
      </a:lt2>
      <a:accent1>
        <a:srgbClr val="82C0F7"/>
      </a:accent1>
      <a:accent2>
        <a:srgbClr val="8A4795"/>
      </a:accent2>
      <a:accent3>
        <a:srgbClr val="82C0F7"/>
      </a:accent3>
      <a:accent4>
        <a:srgbClr val="8A4795"/>
      </a:accent4>
      <a:accent5>
        <a:srgbClr val="82C0F7"/>
      </a:accent5>
      <a:accent6>
        <a:srgbClr val="8A4795"/>
      </a:accent6>
      <a:hlink>
        <a:srgbClr val="82C0F7"/>
      </a:hlink>
      <a:folHlink>
        <a:srgbClr val="8A479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5341</Words>
  <Application>WPS 演示</Application>
  <PresentationFormat>自定义</PresentationFormat>
  <Paragraphs>261</Paragraphs>
  <Slides>26</Slides>
  <Notes>32</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宋体</vt:lpstr>
      <vt:lpstr>Wingdings</vt:lpstr>
      <vt:lpstr>Calibri</vt:lpstr>
      <vt:lpstr>微软雅黑</vt:lpstr>
      <vt:lpstr>Agency FB</vt:lpstr>
      <vt:lpstr>幼圆</vt:lpstr>
      <vt:lpstr>Arial Unicode MS</vt:lpstr>
      <vt:lpstr>Calibri Light</vt:lpstr>
      <vt:lpstr>Arial</vt:lpstr>
      <vt:lpstr>Arial Narrow</vt:lpstr>
      <vt:lpstr>Source Sans Pro Light</vt:lpstr>
      <vt:lpstr>Segoe Print</vt:lpstr>
      <vt:lpstr>Times New Roman</vt:lpstr>
      <vt:lpstr>Elephant</vt:lpstr>
      <vt:lpstr>华文琥珀</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chenzhenyan</cp:lastModifiedBy>
  <cp:revision>5</cp:revision>
  <dcterms:created xsi:type="dcterms:W3CDTF">2016-11-11T15:37:00Z</dcterms:created>
  <dcterms:modified xsi:type="dcterms:W3CDTF">2018-10-28T15:45:28Z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2052-11.1.0.7832</vt:lpwstr>
  </property>
</Properties>
</file>