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61" r:id="rId2"/>
    <p:sldId id="270" r:id="rId3"/>
    <p:sldId id="263" r:id="rId4"/>
    <p:sldId id="256" r:id="rId5"/>
    <p:sldId id="279" r:id="rId6"/>
    <p:sldId id="260" r:id="rId7"/>
    <p:sldId id="262" r:id="rId8"/>
    <p:sldId id="258" r:id="rId9"/>
    <p:sldId id="280" r:id="rId10"/>
    <p:sldId id="289" r:id="rId11"/>
    <p:sldId id="274" r:id="rId12"/>
    <p:sldId id="257" r:id="rId13"/>
    <p:sldId id="281" r:id="rId14"/>
    <p:sldId id="282" r:id="rId15"/>
    <p:sldId id="283" r:id="rId16"/>
    <p:sldId id="284" r:id="rId17"/>
    <p:sldId id="286" r:id="rId18"/>
    <p:sldId id="287" r:id="rId19"/>
    <p:sldId id="285" r:id="rId20"/>
    <p:sldId id="264" r:id="rId21"/>
    <p:sldId id="288" r:id="rId22"/>
    <p:sldId id="276" r:id="rId23"/>
  </p:sldIdLst>
  <p:sldSz cx="12192000" cy="6858000"/>
  <p:notesSz cx="6858000" cy="9144000"/>
  <p:embeddedFontLst>
    <p:embeddedFont>
      <p:font typeface="方正汉真广标简体" panose="02010600030101010101" charset="-122"/>
      <p:regular r:id="rId25"/>
    </p:embeddedFont>
    <p:embeddedFont>
      <p:font typeface="汉真广标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楷体" panose="02010609060101010101" pitchFamily="49" charset="-122"/>
      <p:regular r:id="rId33"/>
    </p:embeddedFont>
    <p:embeddedFont>
      <p:font typeface="幼圆" panose="02010509060101010101" pitchFamily="49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24">
          <p15:clr>
            <a:srgbClr val="A4A3A4"/>
          </p15:clr>
        </p15:guide>
        <p15:guide id="3" pos="6879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pos="3840">
          <p15:clr>
            <a:srgbClr val="A4A3A4"/>
          </p15:clr>
        </p15:guide>
        <p15:guide id="7" orient="horz" pos="4178">
          <p15:clr>
            <a:srgbClr val="A4A3A4"/>
          </p15:clr>
        </p15:guide>
        <p15:guide id="8" pos="1799">
          <p15:clr>
            <a:srgbClr val="A4A3A4"/>
          </p15:clr>
        </p15:guide>
        <p15:guide id="9" pos="5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C6C20"/>
    <a:srgbClr val="FCD920"/>
    <a:srgbClr val="E53B51"/>
    <a:srgbClr val="3CB5B5"/>
    <a:srgbClr val="97DFDD"/>
    <a:srgbClr val="FDE673"/>
    <a:srgbClr val="EF8592"/>
    <a:srgbClr val="F17C67"/>
    <a:srgbClr val="F23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-72"/>
      </p:cViewPr>
      <p:guideLst>
        <p:guide orient="horz" pos="2160"/>
        <p:guide pos="824"/>
        <p:guide pos="6879"/>
        <p:guide orient="horz" pos="777"/>
        <p:guide orient="horz" pos="3748"/>
        <p:guide pos="3840"/>
        <p:guide orient="horz" pos="4178"/>
        <p:guide pos="1799"/>
        <p:guide pos="5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FE113-1B1D-41B4-A472-281E04DC6039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4D128-87D7-4535-A515-1D346FAD3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5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4D128-87D7-4535-A515-1D346FAD300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3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01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E0FF-5E28-44D9-A4CC-3A529D7D22E3}" type="datetimeFigureOut">
              <a:rPr lang="zh-CN" altLang="en-US" smtClean="0"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2219E-3858-40AD-8C43-E91F614BA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 flipH="1">
            <a:off x="8974312" y="2697450"/>
            <a:ext cx="1594969" cy="3824968"/>
          </a:xfrm>
          <a:prstGeom prst="line">
            <a:avLst/>
          </a:prstGeom>
          <a:ln>
            <a:solidFill>
              <a:srgbClr val="EC6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786092" y="-44345"/>
            <a:ext cx="1594969" cy="3824968"/>
          </a:xfrm>
          <a:prstGeom prst="line">
            <a:avLst/>
          </a:prstGeom>
          <a:ln>
            <a:solidFill>
              <a:srgbClr val="3CB5B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9351471" y="71253"/>
            <a:ext cx="1594969" cy="3824968"/>
          </a:xfrm>
          <a:prstGeom prst="line">
            <a:avLst/>
          </a:prstGeom>
          <a:ln>
            <a:solidFill>
              <a:srgbClr val="E53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787471" y="3064412"/>
            <a:ext cx="1594969" cy="3824968"/>
          </a:xfrm>
          <a:prstGeom prst="line">
            <a:avLst/>
          </a:prstGeom>
          <a:ln>
            <a:solidFill>
              <a:srgbClr val="3CB5B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167808" y="1249113"/>
            <a:ext cx="1594969" cy="3824968"/>
          </a:xfrm>
          <a:prstGeom prst="line">
            <a:avLst/>
          </a:prstGeom>
          <a:ln>
            <a:solidFill>
              <a:srgbClr val="FCD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8257306" y="-44345"/>
            <a:ext cx="1594969" cy="3824968"/>
          </a:xfrm>
          <a:prstGeom prst="line">
            <a:avLst/>
          </a:prstGeom>
          <a:ln>
            <a:solidFill>
              <a:srgbClr val="EC6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1382757" y="10841"/>
            <a:ext cx="1594969" cy="3824968"/>
          </a:xfrm>
          <a:prstGeom prst="line">
            <a:avLst/>
          </a:prstGeom>
          <a:ln>
            <a:solidFill>
              <a:srgbClr val="3C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113740" y="3031959"/>
            <a:ext cx="1594969" cy="3824968"/>
          </a:xfrm>
          <a:prstGeom prst="line">
            <a:avLst/>
          </a:prstGeom>
          <a:ln>
            <a:solidFill>
              <a:srgbClr val="3C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18563" y="3155067"/>
            <a:ext cx="1594969" cy="3824968"/>
          </a:xfrm>
          <a:prstGeom prst="line">
            <a:avLst/>
          </a:prstGeom>
          <a:ln>
            <a:solidFill>
              <a:srgbClr val="EC6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071417" y="0"/>
            <a:ext cx="1594969" cy="3824968"/>
          </a:xfrm>
          <a:prstGeom prst="line">
            <a:avLst/>
          </a:prstGeom>
          <a:ln>
            <a:solidFill>
              <a:srgbClr val="FCD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942941" y="1912484"/>
            <a:ext cx="1594969" cy="3824968"/>
          </a:xfrm>
          <a:prstGeom prst="line">
            <a:avLst/>
          </a:prstGeom>
          <a:ln>
            <a:solidFill>
              <a:srgbClr val="E53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037762" y="719128"/>
            <a:ext cx="1594969" cy="3824968"/>
          </a:xfrm>
          <a:prstGeom prst="line">
            <a:avLst/>
          </a:prstGeom>
          <a:ln>
            <a:solidFill>
              <a:srgbClr val="FCD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67881" y="2447921"/>
            <a:ext cx="10905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rgbClr val="004158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   </a:t>
            </a:r>
            <a:r>
              <a:rPr lang="zh-CN" altLang="en-US" sz="4000" b="1">
                <a:solidFill>
                  <a:srgbClr val="004158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比较细菌、酵母菌、霉菌细胞壁的主要成分并比较细菌、放线菌、酵母菌、霉菌的菌落特点</a:t>
            </a:r>
            <a:endParaRPr lang="zh-CN" altLang="en-US" sz="4000" b="1" dirty="0">
              <a:solidFill>
                <a:srgbClr val="004158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6047" y="5482171"/>
            <a:ext cx="935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/>
              <a:t>17</a:t>
            </a:r>
            <a:r>
              <a:rPr lang="zh-CN" altLang="en-US" sz="2800" b="1"/>
              <a:t>生科一班第一组</a:t>
            </a:r>
            <a:endParaRPr lang="zh-CN" altLang="en-US" sz="2800" dirty="0"/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7741767" y="4506627"/>
            <a:ext cx="1594969" cy="3824968"/>
          </a:xfrm>
          <a:prstGeom prst="line">
            <a:avLst/>
          </a:prstGeom>
          <a:ln>
            <a:solidFill>
              <a:srgbClr val="FCD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2519994" y="-1655905"/>
            <a:ext cx="1594969" cy="3824968"/>
          </a:xfrm>
          <a:prstGeom prst="line">
            <a:avLst/>
          </a:prstGeom>
          <a:ln>
            <a:solidFill>
              <a:srgbClr val="E53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801407" y="3858473"/>
            <a:ext cx="1594969" cy="3824968"/>
          </a:xfrm>
          <a:prstGeom prst="line">
            <a:avLst/>
          </a:prstGeom>
          <a:ln>
            <a:solidFill>
              <a:srgbClr val="E53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0720456-076E-4224-ADB7-6CF679DBBB08}"/>
              </a:ext>
            </a:extLst>
          </p:cNvPr>
          <p:cNvSpPr txBox="1"/>
          <p:nvPr/>
        </p:nvSpPr>
        <p:spPr>
          <a:xfrm>
            <a:off x="367258" y="2920181"/>
            <a:ext cx="861774" cy="28710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EFE515B-B542-4692-B6CF-8B2CCC3E5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52818"/>
              </p:ext>
            </p:extLst>
          </p:nvPr>
        </p:nvGraphicFramePr>
        <p:xfrm>
          <a:off x="1574798" y="410225"/>
          <a:ext cx="9719733" cy="603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933">
                  <a:extLst>
                    <a:ext uri="{9D8B030D-6E8A-4147-A177-3AD203B41FA5}">
                      <a16:colId xmlns:a16="http://schemas.microsoft.com/office/drawing/2014/main" val="4204771136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3530465616"/>
                    </a:ext>
                  </a:extLst>
                </a:gridCol>
                <a:gridCol w="4859867">
                  <a:extLst>
                    <a:ext uri="{9D8B030D-6E8A-4147-A177-3AD203B41FA5}">
                      <a16:colId xmlns:a16="http://schemas.microsoft.com/office/drawing/2014/main" val="788261925"/>
                    </a:ext>
                  </a:extLst>
                </a:gridCol>
              </a:tblGrid>
              <a:tr h="52961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微生物种类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细胞壁成分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2955368"/>
                  </a:ext>
                </a:extLst>
              </a:tr>
              <a:tr h="953297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细菌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革兰氏阳性菌</a:t>
                      </a:r>
                      <a:endParaRPr lang="en-US" altLang="zh-CN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>
                          <a:solidFill>
                            <a:srgbClr val="20202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肽聚糖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 磷壁酸</a:t>
                      </a:r>
                      <a:endParaRPr lang="zh-CN" altLang="en-US" sz="2800" b="1">
                        <a:latin typeface="楷体" panose="02010609060101010101" pitchFamily="49" charset="-122"/>
                        <a:ea typeface="楷体" panose="02010609060101010101" pitchFamily="49" charset="-122"/>
                        <a:cs typeface="幼圆" panose="02010509060101010101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5574506"/>
                  </a:ext>
                </a:extLst>
              </a:tr>
              <a:tr h="9532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革兰氏阴性菌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>
                          <a:solidFill>
                            <a:srgbClr val="20202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</a:rPr>
                        <a:t>肽聚糖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</a:rPr>
                        <a:t> 脂多糖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4978563"/>
                  </a:ext>
                </a:extLst>
              </a:tr>
              <a:tr h="18006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酵母菌</a:t>
                      </a:r>
                    </a:p>
                    <a:p>
                      <a:pPr algn="ctr"/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葡聚糖 甘露聚糖 蛋白质 少量脂质 酶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20202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（</a:t>
                      </a: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芽痕周围有少量的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几丁质</a:t>
                      </a: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024347"/>
                  </a:ext>
                </a:extLst>
              </a:tr>
              <a:tr h="18006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霉菌</a:t>
                      </a:r>
                    </a:p>
                    <a:p>
                      <a:pPr algn="ctr"/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几丁质 葡聚糖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（少数低等菌为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纤维素</a:t>
                      </a: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，还有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蛋白质</a:t>
                      </a: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、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脂质</a:t>
                      </a: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  <a:sym typeface="+mn-ea"/>
                        </a:rPr>
                        <a:t>等）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711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4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5049596" y="2797237"/>
            <a:ext cx="5952701" cy="17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比较细菌、放线菌、酵母菌、霉菌的菌落特点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 rot="20744100">
            <a:off x="2645252" y="1575240"/>
            <a:ext cx="2300624" cy="4171969"/>
          </a:xfrm>
          <a:custGeom>
            <a:avLst/>
            <a:gdLst/>
            <a:ahLst/>
            <a:cxnLst/>
            <a:rect l="l" t="t" r="r" b="b"/>
            <a:pathLst>
              <a:path w="2300624" h="4171969">
                <a:moveTo>
                  <a:pt x="1630476" y="39080"/>
                </a:moveTo>
                <a:cubicBezTo>
                  <a:pt x="1726575" y="65134"/>
                  <a:pt x="1816054" y="104214"/>
                  <a:pt x="1898912" y="156321"/>
                </a:cubicBezTo>
                <a:cubicBezTo>
                  <a:pt x="2064629" y="260535"/>
                  <a:pt x="2197032" y="410876"/>
                  <a:pt x="2296120" y="607345"/>
                </a:cubicBezTo>
                <a:lnTo>
                  <a:pt x="2300624" y="617606"/>
                </a:lnTo>
                <a:lnTo>
                  <a:pt x="1745779" y="2799918"/>
                </a:lnTo>
                <a:lnTo>
                  <a:pt x="1719928" y="2832792"/>
                </a:lnTo>
                <a:cubicBezTo>
                  <a:pt x="1682930" y="2878626"/>
                  <a:pt x="1644357" y="2925247"/>
                  <a:pt x="1604209" y="2972656"/>
                </a:cubicBezTo>
                <a:lnTo>
                  <a:pt x="1204438" y="3454431"/>
                </a:lnTo>
                <a:lnTo>
                  <a:pt x="1579372" y="3454431"/>
                </a:lnTo>
                <a:lnTo>
                  <a:pt x="1396940" y="4171969"/>
                </a:lnTo>
                <a:lnTo>
                  <a:pt x="0" y="4171969"/>
                </a:lnTo>
                <a:lnTo>
                  <a:pt x="0" y="3802950"/>
                </a:lnTo>
                <a:lnTo>
                  <a:pt x="1107058" y="2516507"/>
                </a:lnTo>
                <a:cubicBezTo>
                  <a:pt x="1373571" y="2212408"/>
                  <a:pt x="1551248" y="1965540"/>
                  <a:pt x="1640086" y="1775906"/>
                </a:cubicBezTo>
                <a:cubicBezTo>
                  <a:pt x="1728924" y="1586271"/>
                  <a:pt x="1773343" y="1417991"/>
                  <a:pt x="1773343" y="1271067"/>
                </a:cubicBezTo>
                <a:cubicBezTo>
                  <a:pt x="1773343" y="1113892"/>
                  <a:pt x="1727215" y="984052"/>
                  <a:pt x="1634961" y="881546"/>
                </a:cubicBezTo>
                <a:cubicBezTo>
                  <a:pt x="1542706" y="779041"/>
                  <a:pt x="1424824" y="727788"/>
                  <a:pt x="1281317" y="727788"/>
                </a:cubicBezTo>
                <a:cubicBezTo>
                  <a:pt x="1134393" y="727788"/>
                  <a:pt x="1012240" y="789291"/>
                  <a:pt x="914860" y="912298"/>
                </a:cubicBezTo>
                <a:cubicBezTo>
                  <a:pt x="817480" y="1035304"/>
                  <a:pt x="765373" y="1202729"/>
                  <a:pt x="758540" y="1414574"/>
                </a:cubicBezTo>
                <a:lnTo>
                  <a:pt x="97380" y="1414574"/>
                </a:lnTo>
                <a:cubicBezTo>
                  <a:pt x="114464" y="973801"/>
                  <a:pt x="234908" y="627846"/>
                  <a:pt x="458711" y="376708"/>
                </a:cubicBezTo>
                <a:cubicBezTo>
                  <a:pt x="682515" y="125569"/>
                  <a:pt x="970384" y="0"/>
                  <a:pt x="1322319" y="0"/>
                </a:cubicBezTo>
                <a:cubicBezTo>
                  <a:pt x="1431658" y="0"/>
                  <a:pt x="1534377" y="13027"/>
                  <a:pt x="1630476" y="39080"/>
                </a:cubicBezTo>
                <a:close/>
              </a:path>
            </a:pathLst>
          </a:custGeom>
          <a:solidFill>
            <a:srgbClr val="FCD92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000" dirty="0">
              <a:solidFill>
                <a:srgbClr val="FCD920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86798" t="22423" r="1999" b="9931"/>
          <a:stretch>
            <a:fillRect/>
          </a:stretch>
        </p:blipFill>
        <p:spPr>
          <a:xfrm flipH="1">
            <a:off x="4273847" y="1249780"/>
            <a:ext cx="289561" cy="5303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金黄色葡萄球菌的菌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402590"/>
            <a:ext cx="6087745" cy="5508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26560" y="6040120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幼圆" panose="02010509060101010101" charset="-122"/>
                <a:ea typeface="幼圆" panose="02010509060101010101" charset="-122"/>
              </a:rPr>
              <a:t>金黄色葡萄球菌的菌落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4185" y="571039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细菌菌落特征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4185" y="1418951"/>
            <a:ext cx="10329176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较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湿润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、较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光滑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、较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透明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、较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粘稠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易挑取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（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菌体与  基质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结合不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紧密）、质地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均匀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4185" y="3074666"/>
            <a:ext cx="482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菌落各部位的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颜色一致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4185" y="4133956"/>
            <a:ext cx="43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而突起或大而平坦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4185" y="5193246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一般有臭味或酸败味等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4046" r="1004"/>
          <a:stretch>
            <a:fillRect/>
          </a:stretch>
        </p:blipFill>
        <p:spPr>
          <a:xfrm>
            <a:off x="2673985" y="1135380"/>
            <a:ext cx="7356475" cy="36518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41165" y="5356860"/>
            <a:ext cx="4222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幼圆" panose="02010509060101010101" charset="-122"/>
                <a:ea typeface="幼圆" panose="02010509060101010101" charset="-122"/>
                <a:sym typeface="+mn-ea"/>
              </a:rPr>
              <a:t>诺尔斯氏链霉菌的菌落</a:t>
            </a:r>
            <a:endParaRPr lang="zh-CN" altLang="en-US" sz="28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7685" y="209550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放线菌菌落特征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7685" y="1278255"/>
            <a:ext cx="10778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菌落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圆形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干燥，不透明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致密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，与培养基结合牢固，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不易挑起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7685" y="2141855"/>
            <a:ext cx="521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菌落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表面呈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丝绒状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或有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皱褶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7685" y="3036570"/>
            <a:ext cx="616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菌落上覆盖不同颜色的干粉（孢子）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7685" y="3973830"/>
            <a:ext cx="470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菌落呈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粉状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颗粒状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7685" y="4895215"/>
            <a:ext cx="431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菌落周围有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放射状菌丝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7685" y="5816600"/>
            <a:ext cx="1094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菌落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正反面的颜色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常因基内菌丝和孢子所产色素各异而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不一致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酵母菌菌落"/>
          <p:cNvPicPr>
            <a:picLocks noChangeAspect="1"/>
          </p:cNvPicPr>
          <p:nvPr/>
        </p:nvPicPr>
        <p:blipFill>
          <a:blip r:embed="rId3"/>
          <a:srcRect l="3149" t="2717" r="20718"/>
          <a:stretch>
            <a:fillRect/>
          </a:stretch>
        </p:blipFill>
        <p:spPr>
          <a:xfrm>
            <a:off x="3185160" y="784860"/>
            <a:ext cx="6141720" cy="51377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37760" y="6001119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幼圆" panose="02010509060101010101" charset="-122"/>
                <a:ea typeface="幼圆" panose="02010509060101010101" charset="-122"/>
              </a:rPr>
              <a:t>酵母菌的菌落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2000" y="358140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酵母菌菌落特征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2000" y="1677587"/>
            <a:ext cx="10650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圆形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，表面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湿润黏稠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，与培养基质结合不紧密，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易挑起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2000" y="2812368"/>
            <a:ext cx="765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比细菌菌落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大而厚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2000" y="3947149"/>
            <a:ext cx="839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颜色单调，多呈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乳白色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，少数呈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红色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Wingdings" panose="05000000000000000000" charset="0"/>
              </a:rPr>
              <a:t>黑色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黄曲霉菌落"/>
          <p:cNvPicPr>
            <a:picLocks noChangeAspect="1"/>
          </p:cNvPicPr>
          <p:nvPr/>
        </p:nvPicPr>
        <p:blipFill>
          <a:blip r:embed="rId2"/>
          <a:srcRect l="6569" t="-67" r="6569"/>
          <a:stretch>
            <a:fillRect/>
          </a:stretch>
        </p:blipFill>
        <p:spPr>
          <a:xfrm>
            <a:off x="3126105" y="861060"/>
            <a:ext cx="5728335" cy="4949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32032" y="599694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幼圆" panose="02010509060101010101" charset="-122"/>
                <a:ea typeface="幼圆" panose="02010509060101010101" charset="-122"/>
              </a:rPr>
              <a:t>黄曲霉的菌落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9120" y="388620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霉菌菌落特征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9120" y="1422203"/>
            <a:ext cx="802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菌落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疏松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，常呈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绒毛状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絮状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或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蜘蛛网状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9120" y="2271120"/>
            <a:ext cx="7162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一般比细菌和放线菌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大几倍到几十倍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9120" y="3120037"/>
            <a:ext cx="10380345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在固体培养基上，菌落最初是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浅色或白色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，当长出各种颜色的孢子后，菌落呈现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不同的结构和色泽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9120" y="4838423"/>
            <a:ext cx="11209655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</a:rPr>
              <a:t>有些霉菌的菌丝能分泌一些水溶性色素扩散到培养基内，使培养基的正面和反面呈现不同颜色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  <a:cs typeface="幼圆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EF0E1E-B4F6-4996-830F-C08350085E87}"/>
              </a:ext>
            </a:extLst>
          </p:cNvPr>
          <p:cNvSpPr txBox="1"/>
          <p:nvPr/>
        </p:nvSpPr>
        <p:spPr>
          <a:xfrm>
            <a:off x="560438" y="550697"/>
            <a:ext cx="4375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组员名单及分工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01DD51D-4D46-40C2-BD21-FF5131F93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9399"/>
              </p:ext>
            </p:extLst>
          </p:nvPr>
        </p:nvGraphicFramePr>
        <p:xfrm>
          <a:off x="285136" y="1809136"/>
          <a:ext cx="11621728" cy="3985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909">
                  <a:extLst>
                    <a:ext uri="{9D8B030D-6E8A-4147-A177-3AD203B41FA5}">
                      <a16:colId xmlns:a16="http://schemas.microsoft.com/office/drawing/2014/main" val="2888908527"/>
                    </a:ext>
                  </a:extLst>
                </a:gridCol>
                <a:gridCol w="3300471">
                  <a:extLst>
                    <a:ext uri="{9D8B030D-6E8A-4147-A177-3AD203B41FA5}">
                      <a16:colId xmlns:a16="http://schemas.microsoft.com/office/drawing/2014/main" val="1362182098"/>
                    </a:ext>
                  </a:extLst>
                </a:gridCol>
                <a:gridCol w="4447348">
                  <a:extLst>
                    <a:ext uri="{9D8B030D-6E8A-4147-A177-3AD203B41FA5}">
                      <a16:colId xmlns:a16="http://schemas.microsoft.com/office/drawing/2014/main" val="279336970"/>
                    </a:ext>
                  </a:extLst>
                </a:gridCol>
              </a:tblGrid>
              <a:tr h="6764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711792"/>
                  </a:ext>
                </a:extLst>
              </a:tr>
              <a:tr h="6764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20172521003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陈钰婷（组长）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整合与制作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PPT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314749"/>
                  </a:ext>
                </a:extLst>
              </a:tr>
              <a:tr h="6037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20172521020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杨婉琪（汇报人）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资料整理，制作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PPT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，课堂汇报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88469"/>
                  </a:ext>
                </a:extLst>
              </a:tr>
              <a:tr h="6764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20172521036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赵佩兰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资料整理，制作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PPT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289"/>
                  </a:ext>
                </a:extLst>
              </a:tr>
              <a:tr h="6764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20172521079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伍登辉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资料收集，制作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PPT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988963"/>
                  </a:ext>
                </a:extLst>
              </a:tr>
              <a:tr h="6764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20172521095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黄林涵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资料收集，制作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PPT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63824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1595"/>
              </p:ext>
            </p:extLst>
          </p:nvPr>
        </p:nvGraphicFramePr>
        <p:xfrm>
          <a:off x="1439605" y="151695"/>
          <a:ext cx="10260780" cy="653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0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119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比较项目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细菌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酵母菌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放线菌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霉菌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190">
                <a:tc rowSpan="8"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菌落特征</a:t>
                      </a: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外观形态</a:t>
                      </a:r>
                      <a:endParaRPr lang="en-US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</a:rPr>
                        <a:t>小而突起或大而平坦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幼圆" panose="02010509060101010101" charset="-122"/>
                        </a:rPr>
                        <a:t>大而突起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小而紧密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大而疏松或大而致密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19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含水状态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很湿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较湿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干燥或较干燥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干燥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19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菌落</a:t>
                      </a: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表面</a:t>
                      </a:r>
                      <a:endParaRPr lang="en-US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表面粘稠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表面粘稠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表面粉末状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表面棉絮状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19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与培养基结合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不结合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不结合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牢固结合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较牢固结合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19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透明度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透明或稍透明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稍透明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不透明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不透明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19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多样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单调，多数乳脂色，少数红或黑色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十分多样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十分多样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19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正反面颜色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相同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相同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一般不同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一般不同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119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边缘（低倍镜下）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一般看不到细胞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球状、卵圆状或假菌丝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模糊细丝状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粗丝状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F0720456-076E-4224-ADB7-6CF679DBBB08}"/>
              </a:ext>
            </a:extLst>
          </p:cNvPr>
          <p:cNvSpPr txBox="1"/>
          <p:nvPr/>
        </p:nvSpPr>
        <p:spPr>
          <a:xfrm>
            <a:off x="367258" y="2920181"/>
            <a:ext cx="861774" cy="28710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41386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9120" y="38862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参考文献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CDCF78-D2E7-4BF8-BFD9-A79E091B9A0F}"/>
              </a:ext>
            </a:extLst>
          </p:cNvPr>
          <p:cNvSpPr txBox="1"/>
          <p:nvPr/>
        </p:nvSpPr>
        <p:spPr>
          <a:xfrm>
            <a:off x="579120" y="1312334"/>
            <a:ext cx="9643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黄秀梨，辛明秀主编．微生物学：高等教育出版社，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2009.02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百度百科“细菌”、“酵母菌”、“霉菌”词条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3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8257306" y="-44345"/>
            <a:ext cx="1594969" cy="3824968"/>
          </a:xfrm>
          <a:prstGeom prst="line">
            <a:avLst/>
          </a:prstGeom>
          <a:ln>
            <a:solidFill>
              <a:srgbClr val="EC6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4083958" y="1416958"/>
            <a:ext cx="4024085" cy="4024085"/>
          </a:xfrm>
          <a:prstGeom prst="ellipse">
            <a:avLst/>
          </a:prstGeom>
          <a:noFill/>
          <a:ln>
            <a:solidFill>
              <a:srgbClr val="004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347029" y="1680029"/>
            <a:ext cx="3497943" cy="349794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071417" y="0"/>
            <a:ext cx="1594969" cy="3824968"/>
          </a:xfrm>
          <a:prstGeom prst="line">
            <a:avLst/>
          </a:prstGeom>
          <a:ln>
            <a:solidFill>
              <a:srgbClr val="FCD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113740" y="3031959"/>
            <a:ext cx="1594969" cy="3824968"/>
          </a:xfrm>
          <a:prstGeom prst="line">
            <a:avLst/>
          </a:prstGeom>
          <a:ln>
            <a:solidFill>
              <a:srgbClr val="3C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942941" y="1912484"/>
            <a:ext cx="1594969" cy="3824968"/>
          </a:xfrm>
          <a:prstGeom prst="line">
            <a:avLst/>
          </a:prstGeom>
          <a:ln>
            <a:solidFill>
              <a:srgbClr val="E53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167808" y="1249113"/>
            <a:ext cx="1594969" cy="3824968"/>
          </a:xfrm>
          <a:prstGeom prst="line">
            <a:avLst/>
          </a:prstGeom>
          <a:ln>
            <a:solidFill>
              <a:srgbClr val="FCD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787471" y="3064412"/>
            <a:ext cx="1594969" cy="3824968"/>
          </a:xfrm>
          <a:prstGeom prst="line">
            <a:avLst/>
          </a:prstGeom>
          <a:ln>
            <a:solidFill>
              <a:srgbClr val="3CB5B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037762" y="719128"/>
            <a:ext cx="1594969" cy="3824968"/>
          </a:xfrm>
          <a:prstGeom prst="line">
            <a:avLst/>
          </a:prstGeom>
          <a:ln>
            <a:solidFill>
              <a:srgbClr val="FCD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18563" y="3155067"/>
            <a:ext cx="1594969" cy="3824968"/>
          </a:xfrm>
          <a:prstGeom prst="line">
            <a:avLst/>
          </a:prstGeom>
          <a:ln>
            <a:solidFill>
              <a:srgbClr val="EC6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1382900" y="352552"/>
            <a:ext cx="1594969" cy="3824968"/>
          </a:xfrm>
          <a:prstGeom prst="line">
            <a:avLst/>
          </a:prstGeom>
          <a:ln>
            <a:solidFill>
              <a:srgbClr val="3C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7741767" y="4506627"/>
            <a:ext cx="1594969" cy="3824968"/>
          </a:xfrm>
          <a:prstGeom prst="line">
            <a:avLst/>
          </a:prstGeom>
          <a:ln>
            <a:solidFill>
              <a:srgbClr val="FCD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786092" y="-44345"/>
            <a:ext cx="1594969" cy="3824968"/>
          </a:xfrm>
          <a:prstGeom prst="line">
            <a:avLst/>
          </a:prstGeom>
          <a:ln>
            <a:solidFill>
              <a:srgbClr val="3CB5B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9351471" y="71253"/>
            <a:ext cx="1594969" cy="3824968"/>
          </a:xfrm>
          <a:prstGeom prst="line">
            <a:avLst/>
          </a:prstGeom>
          <a:ln>
            <a:solidFill>
              <a:srgbClr val="E53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2519994" y="-1655905"/>
            <a:ext cx="1594969" cy="3824968"/>
          </a:xfrm>
          <a:prstGeom prst="line">
            <a:avLst/>
          </a:prstGeom>
          <a:ln>
            <a:solidFill>
              <a:srgbClr val="E53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801407" y="3858473"/>
            <a:ext cx="1594969" cy="3824968"/>
          </a:xfrm>
          <a:prstGeom prst="line">
            <a:avLst/>
          </a:prstGeom>
          <a:ln>
            <a:solidFill>
              <a:srgbClr val="E53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8974312" y="2697450"/>
            <a:ext cx="1594969" cy="3824968"/>
          </a:xfrm>
          <a:prstGeom prst="line">
            <a:avLst/>
          </a:prstGeom>
          <a:ln>
            <a:solidFill>
              <a:srgbClr val="EC6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436057" y="2921168"/>
            <a:ext cx="3319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04158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感谢聆听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5141680" y="3113754"/>
            <a:ext cx="5890114" cy="17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比较细菌、酵母菌、霉菌细胞壁的主要成分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 rot="20883945">
            <a:off x="3169681" y="1945572"/>
            <a:ext cx="1465827" cy="4064338"/>
          </a:xfrm>
          <a:custGeom>
            <a:avLst/>
            <a:gdLst/>
            <a:ahLst/>
            <a:cxnLst/>
            <a:rect l="l" t="t" r="r" b="b"/>
            <a:pathLst>
              <a:path w="1465827" h="4064338">
                <a:moveTo>
                  <a:pt x="1465827" y="0"/>
                </a:moveTo>
                <a:lnTo>
                  <a:pt x="1465827" y="1641257"/>
                </a:lnTo>
                <a:lnTo>
                  <a:pt x="983166" y="4064338"/>
                </a:lnTo>
                <a:lnTo>
                  <a:pt x="763665" y="4064338"/>
                </a:lnTo>
                <a:lnTo>
                  <a:pt x="763665" y="722662"/>
                </a:lnTo>
                <a:lnTo>
                  <a:pt x="0" y="722663"/>
                </a:lnTo>
                <a:lnTo>
                  <a:pt x="410021" y="0"/>
                </a:lnTo>
                <a:close/>
              </a:path>
            </a:pathLst>
          </a:custGeom>
          <a:solidFill>
            <a:srgbClr val="E53B5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000" dirty="0">
              <a:solidFill>
                <a:srgbClr val="E53B5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/>
          <a:srcRect l="86798" t="22423" r="1999" b="9931"/>
          <a:stretch>
            <a:fillRect/>
          </a:stretch>
        </p:blipFill>
        <p:spPr>
          <a:xfrm flipH="1">
            <a:off x="4273847" y="1600300"/>
            <a:ext cx="289561" cy="5303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ec4cd52a19e5276a693bd90c5c32d2f0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708785" y="728980"/>
            <a:ext cx="8772851" cy="468003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06545" y="5764530"/>
            <a:ext cx="3977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幼圆" panose="02010509060101010101" charset="-122"/>
                <a:ea typeface="幼圆" panose="02010509060101010101" charset="-122"/>
              </a:rPr>
              <a:t>细菌细胞壁的主要成分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细菌细胞壁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细胞壁的主要成分有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肽聚糖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磷壁酸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以及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脂多糖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幼圆" panose="020105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幼圆" panose="020105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革兰氏阳性菌的主要成分为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肽聚糖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磷壁酸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幼圆" panose="020105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                                            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幼圆" panose="020105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革兰氏阴性菌的主要成分为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肽聚糖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脂多糖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9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56685" y="5652770"/>
            <a:ext cx="4278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幼圆" panose="02010509060101010101" charset="-122"/>
                <a:ea typeface="幼圆" panose="02010509060101010101" charset="-122"/>
              </a:rPr>
              <a:t>酵母菌细胞壁的主要成分</a:t>
            </a:r>
          </a:p>
        </p:txBody>
      </p:sp>
      <p:pic>
        <p:nvPicPr>
          <p:cNvPr id="3" name="图片 3" descr="20181027-cdbf6c81800a19d8d1ba8e0a33fa828ba61e46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608" y="597853"/>
            <a:ext cx="8057850" cy="46800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酵母菌细胞壁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10095271" cy="4351338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细胞壁主要以</a:t>
            </a:r>
            <a:r>
              <a: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葡聚糖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、</a:t>
            </a:r>
            <a:r>
              <a: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甘露聚糖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、</a:t>
            </a:r>
            <a:r>
              <a: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蛋白质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，</a:t>
            </a:r>
            <a:r>
              <a: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少量脂质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和</a:t>
            </a:r>
            <a:r>
              <a: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酶</a:t>
            </a:r>
            <a:r>
              <a:rPr 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。</a:t>
            </a:r>
            <a:endParaRPr lang="en-US" altLang="zh-CN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幼圆" panose="02010509060101010101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芽痕周围有少量的</a:t>
            </a:r>
            <a:r>
              <a: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几丁质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；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葡聚糖位于细胞壁的内层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；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甘露聚糖在细胞壁的外层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；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蛋白质成分位于葡聚糖层和甘露聚糖层之间</a:t>
            </a:r>
            <a:endParaRPr lang="zh-CN" sz="3200" b="1">
              <a:latin typeface="楷体" panose="02010609060101010101" pitchFamily="49" charset="-122"/>
              <a:ea typeface="楷体" panose="02010609060101010101" pitchFamily="49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 descr="20181027-797129928699104620"/>
          <p:cNvPicPr>
            <a:picLocks noChangeAspect="1"/>
          </p:cNvPicPr>
          <p:nvPr/>
        </p:nvPicPr>
        <p:blipFill>
          <a:blip r:embed="rId4">
            <a:lum bright="12000" contrast="-24000"/>
          </a:blip>
          <a:stretch>
            <a:fillRect/>
          </a:stretch>
        </p:blipFill>
        <p:spPr>
          <a:xfrm>
            <a:off x="2436495" y="775335"/>
            <a:ext cx="7319690" cy="43560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98545" y="5528945"/>
            <a:ext cx="4994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幼圆" panose="02010509060101010101" charset="-122"/>
                <a:ea typeface="幼圆" panose="02010509060101010101" charset="-122"/>
              </a:rPr>
              <a:t>粗糙脉孢菌菌丝的细胞壁结构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霉菌细胞壁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252587" cy="4351338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菌丝细胞壁主要以</a:t>
            </a:r>
            <a:r>
              <a: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几丁质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或</a:t>
            </a:r>
            <a:r>
              <a: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葡聚糖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组成，少数低等菌为纤维素，还有蛋白质、脂质等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幼圆" panose="02010509060101010101" charset="-122"/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644</Words>
  <Application>Microsoft Office PowerPoint</Application>
  <PresentationFormat>宽屏</PresentationFormat>
  <Paragraphs>131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方正汉真广标简体</vt:lpstr>
      <vt:lpstr>Calibri</vt:lpstr>
      <vt:lpstr>Calibri Light</vt:lpstr>
      <vt:lpstr>宋体</vt:lpstr>
      <vt:lpstr>Wingdings</vt:lpstr>
      <vt:lpstr>汉真广标</vt:lpstr>
      <vt:lpstr>Arial</vt:lpstr>
      <vt:lpstr>楷体</vt:lpstr>
      <vt:lpstr>幼圆</vt:lpstr>
      <vt:lpstr>Office 主题</vt:lpstr>
      <vt:lpstr>PowerPoint 演示文稿</vt:lpstr>
      <vt:lpstr>PowerPoint 演示文稿</vt:lpstr>
      <vt:lpstr>PowerPoint 演示文稿</vt:lpstr>
      <vt:lpstr>PowerPoint 演示文稿</vt:lpstr>
      <vt:lpstr>细菌细胞壁</vt:lpstr>
      <vt:lpstr>PowerPoint 演示文稿</vt:lpstr>
      <vt:lpstr>酵母菌细胞壁</vt:lpstr>
      <vt:lpstr>PowerPoint 演示文稿</vt:lpstr>
      <vt:lpstr>霉菌细胞壁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WINDOWS7</dc:creator>
  <cp:lastModifiedBy>1060147363@qq.com</cp:lastModifiedBy>
  <cp:revision>123</cp:revision>
  <dcterms:created xsi:type="dcterms:W3CDTF">2016-04-03T06:39:00Z</dcterms:created>
  <dcterms:modified xsi:type="dcterms:W3CDTF">2018-10-27T16:14:37Z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