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0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0" Type="http://schemas.openxmlformats.org/officeDocument/2006/relationships/slideLayout" Target="../slideLayouts/slideLayout2.xml"/><Relationship Id="rId2" Type="http://schemas.openxmlformats.org/officeDocument/2006/relationships/slide" Target="slide4.xml"/><Relationship Id="rId19" Type="http://schemas.openxmlformats.org/officeDocument/2006/relationships/slide" Target="slide21.xml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59527" y="1025381"/>
            <a:ext cx="9144000" cy="2387600"/>
          </a:xfrm>
        </p:spPr>
        <p:txBody>
          <a:bodyPr/>
          <a:lstStyle/>
          <a:p>
            <a:r>
              <a:rPr lang="zh-CN" altLang="en-US" dirty="0" smtClean="0"/>
              <a:t>比较各种真菌孢子的</a:t>
            </a:r>
            <a:r>
              <a:rPr lang="zh-CN" altLang="en-US" dirty="0"/>
              <a:t>特点</a:t>
            </a:r>
            <a:endParaRPr lang="zh-CN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7854" y="4246275"/>
            <a:ext cx="9144000" cy="1655762"/>
          </a:xfrm>
        </p:spPr>
        <p:txBody>
          <a:bodyPr/>
          <a:lstStyle/>
          <a:p>
            <a:r>
              <a:rPr lang="en-US" altLang="zh-CN" dirty="0" smtClean="0"/>
              <a:t>——</a:t>
            </a:r>
            <a:r>
              <a:rPr lang="zh-CN" altLang="en-US" dirty="0" smtClean="0"/>
              <a:t>杨捷梅 邝思颖 邓金玲 黄日聪 廖健莉</a:t>
            </a:r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676400" y="2008909"/>
            <a:ext cx="9476509" cy="1773382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" y="-3111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接合孢子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3" y="1440440"/>
            <a:ext cx="38576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data:image/jpeg;base64,/9j/4AAQSkZJRgABAQAAAQABAAD/2wBDAAgGBgcGBQgHBwcJCQgKDBQNDAsLDBkSEw8UHRofHh0aHBwgJC4nICIsIxwcKDcpLDAxNDQ0Hyc5PTgyPC4zNDL/2wBDAQkJCQwLDBgNDRgyIRwhMjIyMjIyMjIyMjIyMjIyMjIyMjIyMjIyMjIyMjIyMjIyMjIyMjIyMjIyMjIyMjIyMjL/wAARCAFY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k8xm5NTojnvzVgRovQU7C9qdzjULFVgU3evWmecw6/rV1lUA57jFVgoMm189xmi4nFhHcA8ZBPrVlSrf/XqB7Xj5OmKYu+IF2JIosNNrct7QBmmvcRx98t2ArNfVUd9qnj0FSwh5jlY/oTRy9w9pfYsszum6Ztif3RQplkUeRGqJ/ef/AAp8VqFO6Vt7Dt2FTMSSP5UrjUW9ysYj1kuHP+4ABSeRF1Kl9xyNzE1MxA69KEILZ9sUXJ5dRUgjGP3SY9lFVJoVSdju4PY1ogADJrNvmUHJpx3FUSUSa0VTuC+vSrLMQMHg1FpgQRE1IynOcFv5ik9xwXu3Qofj5h+PajcNw646A+lKq8HBGfSo2UgkkYPqKRdyYtgevvTT8xAqPfjgnI6ZFSx4HHX3oHckVMUkhC44zntTt2OMc00cFu5pAIflIPrUd2pMJAPUVMECHJPNOkAcc1SZLjdWM7Txtf5ueeTWm3ByKgWBEJZeGpzkrz0zTk7smnHkVmScHsKaUIPHNMWZS3pUhbJqTRNMiZfmPADEY5FIrsqAMMgDGT1NSnnqM0wp6HFArAX3KP50wOARg557UMMcEZ/Cg/MOv4GgV2TFlkXDqCKrPAgICkr7dqfgjrx9DS7d3BG6haDaT3Krwy9AVOKgktZJPvxrkdGBwRWh8oOPShjx1pqTIdOLMk2l8p+Rgy/7RwRTFku7abbO7FT0Patfdx1pkqCVMMoI+lVzdyHS7MzmkZbpN2CD0YfyrSikUjH5VlXEDIOMlP8A0Go47s25IlOV/vf41TV1oZxm4S1Np0zURXHTmiO5DoD1U9DSl1PSs7M3bT1Qze1O3juOaXI78mneUDyeKASbGgKeTUMyA9BzUjKRn0qEBmbOTgUIb1Viq0LEk8/WrEMqqpyKlI4xxiq0yhVJbgVV7mfLyldG82ZyD1P6VficBMelZ0AYHcq4WrSgkelNocG9yaUqy5B5H8u9RRnY5GR17dvSqk6zI/yk81B++Xqcbf6dKSjoDnqbJb5eKj5J5NV1WQgNnINKok3c5pWLu2Wivy1GV9qepOOaRmweaRZCU700gjkVLuBJ5oOKdybEBfFAl5p0oGOgqAdcUybtMscEZppGfrToyNuKU4zUl7jMY7Zop2PeigdjRzRmkpaBgTx0qCVWeNygORg4/wAKnx+tKAqowHegTG275Uq5yQOuMVDcyh1ZR0xVfzyJwp5xUzxqxIPGaaVjNyurGDY2pfUHB+7mui3+UdmMAVBBYLBN5itnNW5Is05O7FCDWo5XBqUHJ4qntK09ZcHBqbFqXcmkiLdDioliZT1qZHBHNKZRu4oG0nqRZkHeq1xAJ1O7g1oKQ4NVJxtyacWZzjoSafH5Sbc9qsL1NVIZAGAFW888UpblU3oSEAjkA0x04wDx6Glzxk1GxJOMVJoyIqEbO7b7UhdivyfL/tHiphGT2GPen+QjDD8j07VVyOV9Cskr429SDyasLIO4IP04oMGDhSAO3FASQA9DijQSUkO3BjjIqTGcemKiKAr86n64puRxtcg+xosPm11JmHWo5T8uKbI0qdGBGO4zVczh32uCh9uRQkKUlsCoGOcU4u6H2qxGoAyuGHqDmhlDDpRcOXqhElDDB4NKx44NR+XgDHWkAbJz2oC7WjJtvHNMII69KcrHvSkZpFDRyP8AGkPT0pduDTH9O31oAaWIIHb1oZvl60gAHJH4UjZbp096ZNhMZAPrSh9o9TTVUd8in7efX0oEMJGckY9aoXVirBmjQHPJQ+lXpCV5NIjfMORgD8apOxMkpaM5m1ubm2vvIjLbGJyjjgfSuhhlWT5QNr+hp01pFO2SuD2YdagdPs6EO2854kA6VTakZRhKnvsWMGM89aXzifvHiq/2kKoEh3g9HFSAD73ryKi3c2Ur7FjHmDJ4FJjH0qH5sfLQkjbsNRYtSJNoPao5YVcYJ4qbgjrTWpFWuV2T5QAOlNAK9anHP0qKRe9NMloMqcZHNQSqGkI7EU7GO3FJIMqGHUcfhTIeo60EiRuj4IVsL9KsZFRRhVYEdHH61IaTNIrQDTDg9aCecUGkMYVHWjFO6UmaAI3GRVRwQfar2RioJVpoiSI0ap8/LxUCDnFTgZoYRGbveigqQaKCzV60YxRkCmu/vSC4ySTBxVeW4IGF5zTpDu4FEcAJ6U0Q22VLXJnLMOa1tquctzTFtVU5pT8p9qG7jjGxIy5+5xSKcnaeopit+FKw3cg81JRJ5YPFQlA2SeB2pyuc4PWlPDA9expiauQkso+U8GohIQ3erpQH/wDXUTwg+lNMhxY+B81HODk06Lg8EU92VjtxzR1B6orWwyD65rSjUZGaqxRbM44q1GcilLUdNWCVgOlMQEnNEnLAVIo4pGgoFKPajGKXGaQC9epzSEkDIGTSgdqqyXb5GyIkE4U+tCFJpE6s+MngdRTHcBSGA56ZFKDn7ww3pTJPnXp0600S9hkqo/C5T3XimpA27cMMe3Y0+NQznHY9PbtVkCncUY31ZTYx7iHTYR3Ix+tCkZwk7fTdVz2pCit95QfwouVykB83GQwJH94Unm4P7yNhnuORUxgjI+UMp/2TTPLkXowYeh4o0FZgsiN91gaR2I6CmuAM74iPcDNVyIt3EpGOozRYlyaLKlj1FI0bE1GHIHyzcD15pxmlXk7WFOwKaHeX60Mu0HimLccZaM/hTXuE7hh9RSsNyQx89Qee9QRPIZSDnFW42jbHzChwqN8nJNMloGIA3HJH0pGRSwwCMjBHtUyDaucGmMD97ODSLsIy5GwfiaaEH3FAIxg5qTGB0OTTgu1ePxoHa5SezEO5ohuU/eQ/0qq0hhXMZ3J3U9RWt0NU7u2DHehCv+hpp9zOdO2sSOGYOoZTxTn556e9VVyHIT5JB1Ujg1PBLHOrBeHBwVNNomMrksb471J97vVVlZSeDTRMynpSsaKVi1jaajbkcULKHFKCAKRV0yJulIqjfg9CKVmwenWgDnOaonqMQMsew9UNTq+9d1RTNtKyY9jSFivzLjaaQ07Ej9eOtHPemKSDkjipMg9KRS1G0hFKaTNAxOv0qNwal701sAUCZV6NStcLFgHkntmlkZI/mZgAK5uUXE1++J1aFjn5s5FaRjcwnNw2NyTUEDc4/wC+qKypCkjll5HTOKKrkRm68jsidygiomXJyanIzx0pu3msUzraI1j3HAHFTqoQU4KFHvRikCVhOaQjNPppoGIF9aeAKb0pVPFAC7R6c0wocccGlMyj3PoDSM+R82MegpibRH50cAdpDtA5JFQyaikoIiXg9DTrizF0ux8eUeoPepIrWGBQqqOOlNWMnzvRbGbaJO05aUEdhzV9PkbPPNSkjOMYNNwSfSm3clRsWoyCue9OyNoI4qqshTIyTUkT+avJxU2NVLoPT5mORip8YqOMbT1Bx60/cM4NSWhwp3FR7geBRk5oGPXlhVWJ9rKPTIHHAqWSQohK4LY4FVrdmcYdSo9D1ppESetiyy98/wD16QYJ44pjvz1psZLcimK+o8qQysB14JAqYSAsFOeemaRGKkU9yGIY44pFIUqB3pu7BpDKKgaQ5osJysWCaacdRUBkJFORie1OwuYl3EVBNBFK250Bb1qbPFJQNq5D5MTDHlgU17ZD0LD6Gpzx6Uvbrmi7J5EyiYpF+7Jn60wvLwGCtV2TAFVZFyeDVJ3M5RtsKqnGfKBpHRGYFSVYUKzoecgetSLIjnDgZoBa6FeSW5RgiENnofSka8dGCSnGOpFWjAjfOGI7CoPsmwksNzP1NLQbUlsNt72JwJA8vI4Yjg1ZW6VyAcfhUMUU0aLEwXC5Cn1FDxFOduM+lFkNOSLWOM9qayg5zUMUxBwTU24NStY1TTRBPbRXChXXlTlSOoNVnRkGJV3KOjr/AFq/g03kdKaZMoJlVJjt/wCesft1FKVR13xncp9Kkkto5TuI2t/eXg1XjtJILkyG4JjI5Ucbj707oi0lox6KPpQUYHjNLJvP3No9cigMWBVg2R6dKRRE5ZWHams+BT1Rz95ACe4NI8JY5wDTFqMWXd8pAOaiWXClSM4PrUvksT6fSqkwK7hgmmiW2jS3BwODimkY6VXilCQqCTkCplnVh94H61NjRSTDJzS4wKaSMdKiaXBwKLD5kTFgvXiq89ysaluOB3pkkxCFm5x3rHmZruYIrZHXbVxhcyqVbKyI7y7kuJNqKSvoB1qBEKnAz8wq/wCQsSHByT3qElFYkdularTY45Jt3YqxvtG3pRUocgADOKKRVkdd260g61EZQQQVIxSrKuQM1z2O/mRNmjNNDg+v5UF16Z5oHcCcUZPf9aaZUX72c1A04kOxQfpTsS5JExmQZAYE+majMjswABwfSmpblzuLE49TwKuIgQAD0o0QlzSK8cBwSSUBH3RTgNp4B/E1Nn0oC+tK41FLYjKk+1B3AVZwMVA4OeKLjcSMKx6nFSBQR60L70YnJHlvEAe5U5p3J5SpcvsU4baR1JpILhQi5cZ9c4qa9s3kg8vzMsxyTiqbWsqLtVox6Hb0qlZoylzJ7GvvVlUhhz70ucc9azxFJ5eN6kdPTmrqI4iThcgYODUNGsZN7ok4PalBIHNRq4ON3FOY/Nj2pFX6kLZeUkjhTxSNJsY5zVh0+QY4rOuXK5U8H1q46mNS8SYSCT2q3DGAKyLZ2MmwmtmI/L0okrBRlzDyvc1GW5xTmYkcVXOS+alGsmOkznik27qm2bkGaAuKLi5RixkU7GBSnO7A6mkheOYP5cqSbG2vsYHafQ+lBSVhgZs+1OHPOakaM+lMAHQ0hgFBGT0pAoz1wKfhj6gUjA0AROoP8WarlH3+tXP4eVFQnbv7immRJCqPlww69jVWePb90Ex/xAdR9Kv4+T1HeoChBxj5OuaEwcSKOdCFbduj7Ejp7Gp1yx3E/SoZIA53IMAdv71RW04kcopyBxTt1JUmnZl8enakZcj1pBkfjSgt6VJqVXhxytRhiDg9autnqRULqpBBGMUyLdhFm2nBpGmjHU4qN4CvKtmomV2TG0GnZBzMm81ZOFYUGPjO6qwgQcspU+tSru/gkyPRqLCUu45sLzj86h3kPUjucfvEI9WXpURTcAyEMvqKaBsmHIo3HHrimqCBzUhAKk0ikyIyjvVRyjk5qWRd3zA/KaqvEc5UmqSM5NkzW5dMpVUo6HkYNW4ndEHXHvUjOknDDBPrQK1yvDljxkfjTnjbODT9pU5FOVs8GgpIwbmeaS7WJSVizgkCp44VtkZUHJOSx6mpruJIt+5WIPzDbViOFJ4I5E6MverctDBQbbMqUtjIUkZFQJExYj8vzraltwgXIJye1NVFzuQDGOKOcHR11ZTW2cjJoq2XOf8A61FTdl8kTWaKbnBz0xikSIh/myfrVhWzzUg6VFzbkTIQMDjg/WmMGzk9O9WQOM4qOaJTGeBmhMHAqSfvD8jEH+dPhtwoHLH0yajiGNgJPBwav4x0zTbtoRCKlqwXOMelOwSKAc9akxUmyGhacMUfWkNIYM1NoxzTgKYhBjuKdGflHHekx0ppJGUTgnv6UgvYRsvPkcjOabKhb5h2pV/dDA+b3qQf6vrzTuTbQqhVOVbp0q1G/wAmO461AYjmkDNGQSMjv7imStCcjcCcDNMgdpeePl4zTi4K/KRg9KiiPllwo+8c0A3qWHBVSA3PvVC4yx5GD+lTvIc9aSSPcuTTWhE/eVkU47cy9GKnPOK1kO1dvpUEEQXtzVlhwD3ok7jpQ5UAHNPCAnpQnzYHeuN1vxvpU8WpaZYXYN3AhJYnCNjqAe57VKTZq7JXOl1fWtP0TTmvL2dVjHACnJY+1UdO8V6HqtgLy31GBUAy6SuFZMDng814Pq3ja91WKeKeC3PmRiMMEwVGc8Vy28+tXyKxUYTer0Pa/EHxat7W0lTSEEl0X2pI4+UL6/X/ABrgfCHjq88M6xNdspniuM+emcZ5zn61yBbjrTQ1VZFqmkrM7vxN8R9R1nVILqzd7P7PnYUYgnPrXWeHPi9bRaZt1uOWS7ixhoxnzR7+h6V4xupwaiyYezVtD2Lwl8U7i58Ry2mox77e+uB5TZx5OeAB7dK9YmvLOO6+ytdQ+eeke8bvyr5HSRkcMpIYHII7VaTULpXLi4k3k7t245z659alxT1FyNfCfWewqfamSR55rlvhn4iufEvhg/bGMl3av5bP3dexPvXWQSx3UCyxnKt0rPVElcgDAyRTlRSP6VJJHVK91G10yzkuryZYoUGSzGnuQ3bcsScRNj0rkLzxXpOgysk83mTdoo+TXJ6/8Qr/AFyRrPSFa2tDwZTw7D19hWFa2kcYzKu+TOSx5ya6KdLTU5q00mmzrLn4l6ldkrpunJGp4DynNZ7eJvE1zn/T4489BHH/AI1TVsrtjQY+lWYYxIwBUY9RWyoxXQ5pYiROmteKIQrrfNKf7roMVpQ/EC8gKpqdmoXO0yRnrVLy2THlMMD1qNoZHXbIFIPBDDg0OlFkKvLqd/pOrW2rxl7eQHHJU9a0lh5yDxXjmy60+5M+nyGKROwPyn2ruvDfjCHULIxXRWC4Th1Y9656lJrY7KVdNanV546AimGKF+SuD6rxWFFr8UDumWmXPUCnTeI1SPdFaSMfyqPZyL+sU7GpIsqfcIkUdjwahVVdsgNHIPwP/wBespdUvrsbhGkQ9+TUomnljIa4U47YquRoj20XsaZEg4cA4/iH9RVPUbmW0hR0wFz8zHnis4z3Q4+0MvPG7rTnFxNH5U0m9G6rjrTULPUl1rqyG22sQRSGGSZCXPAXoua1UYGXYa5L+wpY9TQpsEDODxya6sHExOOBxkc0TSWwUZSfxFySNWGOnHaqMqmM4ZSV9RVxWLJwRTGB5zWaOpq5S8wxjMZDqeqmmrdpIxCn5h1U8Gp5LcMMpw36Gsm6sXkbMsQIzkMOcf1qlZmMnKJozSDYrHB5wQaltnUCSJWB2EHjoM+lY/lTeQ8TFiM8HPpzVm0/cFgHOHO47ucf4Cm46BGb5jQmBLRlSM85zUccR2ycYAaopLglo/mP/fNOtZS8ciseQ5OMVFtDRNNgYQTk0UrMwY4BopiNdGxxipQ3FMMQJ4z7inKqtxnmoNVcXJ9KCAR1oKehowR0wRQMrPH8/wAvHOatRjK0wgbuVNLuwOGwKCUrEDO0bO3Voz8y+oq6CCAV6HvVWUZYPxkDBPrRBLtyD09Kb1FF8rsWqbS7genSkzipRbHAU4CkWnUDGsKQKFBLAFj0p5Genamj5pT6AUCG7eQM1IyjAGKaq7myB0PWh2zKRxgD9aAGxHO4N24psqdffpTgpj798mnkbl3dT2FMlq6M+STyZFXs3UDqD9KnEgUDByT3xUco+bOPmPalhA3bm/8A1VRjfUmRAWycE0TkDheKGYgHAOaY2XIJHSkW9hYyT0NWApbHNMjiIGelLc3EVjaS3U2fKhUu5AzwKT1ehcVZHIfEjxK+h+HpIbO58q7lIT5cZwev04B/Ovnp5nZiSxzXafEbxNpfiHUVl05ZuOGMgAB+lcIWrVKyNaa6sUtTd1NJpuadjUcWpN1NozVWAdmlDUzNGaLCJA3NSBuagzS7qVhnY+E/HWqeExJHZMnkykM6soOSPevU/ht4mfVrG8jlIBSUMiZPAPX/AD714AjcV3vw28QW2j3t0l5ceRC6bt3qR2qXG6sc9aNlzrc921TVrXSdOkvbyURwoMknv7CvCvEXiO88Wai0shKWiH9zB2A9T71d8Wa5deIrsM4eOyj5ggPcf3m9zWbZwARbuMk9q0p07HNOqkrhpyrEzrwOe/ety2tg5DMTjGeBVGCACRSGxjua10xGo28kdK6Yo8+rO7uWBDBF24659qlwiLlcdKrrJhfmJJ7VIhLnBOFHIzQzEmhBJz2PTmrREXl5c/Q0sRiRTyMiq87lywCFs8Cp3Y72RlNt+0u0e7A9O9S6dDDJdq8yKwJwT3/GpTY3KLuVR/Wq0aSxkrjODnANXuO53CWsUEISOJQp/OlCL93aAPas6yvLm7t4yYvmHBJOK02gL7S8m3HUL3rmkrPU6Yu60Q5EjVSSMj2qCW3cjMR8vPPNWlktogFLAH0zQ8sToQHAzUXdzSysZEZ+0XO2dzx0HTNaS7VQyGPhRgbqqPDaC5WUyYK8+1Oub5Jx5MPI9ap6kxdkXtOjNwzXLEEDIUHtUuzBJBwfQ8VHph8iER+1XGXcnHIrFvU64R90ah4wVGfelCgngkfWiJcHg/gelPI64BB71LNUhhQAYppUfWpOnFGKRVitNAjR9OvaqiWxAOG9vujpWk6/IeaijGBVJmbgrlCWNiPvcg+lJCSj5DYz1GKuSICxwOKrvFhsjpTuQ1Zk/mqepoqqTg45/KilYrmR0IOKGXow4oI9KFIxg9Kk1HA5Geh9KTOKhV33sCBgHtUmcigExcnIp/UHgVHwacp9+lIYFFYcioZYWQ7oxkGrFAPNO4mkyOLfjkg04EMxA4Ip2B7j6VCV8sktls96BNWLK0rOF4PBqvBPu+8OM8UT8yUWBy0LDNheO/SmdNoHXpTc5bPYcClQ5YsT7CkO5MxCIeOBUMa4yx5JORQ5DyeWTwO1ShVVcg9B3oFe7I2IPX8OKeG2/McBccComO4gqpNOxjJfH0piuRuu7LVA0gQ1b3ZGKp3MJyDkgetUmZyXUekwI3E9KeJAJfu4BGarxoGBXqKmjiIly1BKu9Cyr5P9K8W+KOsajBqsun2t7cpYyLvkh3YG7PP1FezzyrawmYRtIF5YL1xXj3xOvdOuDdTiZZZLlYvs20fcVfvZ98k/lVU0aXtJI8oduaiJpznNR5q0dYZozSUlMBc0lFJTAdmikzRQA6gU2lzQA8GpUY/jUAp6mk0B2Gi3L6lGsUjcwck929K0fK+zI2DnPPSuP0a/ax1BGBwj/I30NdRPPJKUhjUFmPzc/dFaweh5lem4z02NK2BAPXp3q7GzDJ6iqUbjhcY4xuq7bkLwMn2rZHBIsx7vvHOfU1chdegILdzVZSDwO45qeCL5s54ptGdywm524+me1X4vkwT1xjIFV45EjUMMDFTC5Q5UfiazY0TzFHiOR19KzvIEWCAeOpNTmUqRgZH1zUM8zzKERcDuaIjZY0S5ma5mtIl8yZm3AZztFdTDossgDXU+B/cSuX8GrjxJqoUfcijTI7cZruVJQYzmuWrN8zSPRw9GPKmyp/Y+nLz5O5vUmk+wWaniLirDNlsUMxC8VldnTyR7EA02xIJaEEnoMdKrTWNtDkxRhfpVk7s5yaD83Bppslxi9kUk+WQE9DV9GBiIqGWJdgb0qNGO4jsRxRuC93QnUgSDFSOcGqDylGUgZ55q0wLANnrSaKjIUtzR5gpuw4qMo3rQVdkxYFTUEZJbGaPmFQ7tj55osJstsoxVd1qQSZGTTHdR14oQSsyAxjNFPJU96Koysa4yeKcVwKYoP3ulPI75JNQbg3IHqKbmnE0xhzn1oAdRnB+tNByOTS4oAfRux1pqnil69aQDs8U3ccnFITgU0HcaYDwNxDYqvPMY5VGMljgVY3ADrVNz5tygHOOeKaM6j0LRPCqOp4p4dE+8SAMYqupxKeoI6f1pwdpCCDg9MUWDmJ38tXMpIPvTlIl5Y5HpUCLljuXpzingnHT8KQ0yWaTamQABUUUwmB5qGUuVK44plqWiZt+Ao5JJ6CnbQhzdy2QFPPSmyvuTGOK57VPG+i2ZZY5mu5U6rANwz/vdK5m5+JV0D/o2nQp7SuzH9BiqUGxSmtj0SGE9SKsEBgPWvI2+JviH/nlaqD0XyzT4PivqkLA3VlaSr/sEqaHBlRa6HrSgqw9K+d/iPod9pviG4llixbyOWjK/dwTXp+nfFLRrz5bqKe0k77l3D9KwPipruk6loNu1pfRyzZxsAIOPx/GnBNOzLi7SR4saaaU001odIUUUlMAzRmiigYUUlKKYC0ZpKWkIUU4GmiloAcCRgiu10eUXkCykBnGAfrXE10Phi4KzyQ9/vAVUXZnNio3hfsdTMRE69QTyFzVy2lBB9uxrPuJkmljDYLelW7SMqo3DCn3rdPU8iS93U0llj4xnFTRygZ28D1qqiALuV/wPIpwZVzlsj+VWYllpS3XmrVvGW+Yn61Vt2jcnnmrIk2fdqX5AWUYL1GR9KSeREiwhG4jJz2qqXkbkiopoZbuSLTLUk3V0QD/sJ3PtUPRXZcE5OyOk8Bwt9jvtRdcG7nO0n+6OBXWEDHHWmWOnxadp0FlGBthQLUpGDiuCUru57UI8qsRBec4pccVIeKaWzUlWImXd9aZs9ualpAM07hYiYDaynoRkVWGCEbp2p17dx2yknqBVe2kFykYGc9apLS5m5K9h8yDfjsakt3+Ta38NSPFuBHcdKiXIlDYwGGD9aW4WsyyCDSMB1qF5BGetOWVXXrSsaXQhX2qKVMc1MeOvSonfdhRTQnYWNRtqrexsV44q2hGSO9KxUKcgUXE1dGAUlHHmMPxorSklj3n5KKvmMOTzNhVYfxU7JHek3Dg0F0GOazOgAQw4pM8YNNK5+ZTg1E0jqehNAXHoSHKmn7wCQTUZkyA3Q9DUTlpGKr8p7mnYlysWWmVM1GLnd2qNLcqDliSe9TJCBzmjQV5MaWY05RjuacVUcmmGReVXrQOwr5MZJOKjtiRI7kY5xyfSms7OQTwBU8ChlCkZx3p7IjdjoUaVAXBGST+tSCMxnA6VInCgdqfwRkipuaco1UGNxpkuFK47mpVOB7Vn6pqEGm2r3U5ysY+VQeWbsB9aErsUmooXWtTs9FsGu7xuOiIv3nPoP88V5Fr3iHU/EEro8ptrEn5YkYgfj/eqfUp7jW9Ua81CZm2j5Y84SMf3QPT371l3GHuAnJDdhXVCnyq7OOdZN2RGtuiqoUA4GFIHJPrSvG4O2RCzjuOh9KtIPLtyUiwM7hyMiq8ztJJ0+Xb0z0PrWtjHmbZWfOT0UDkdOtUXA+bcoJxyWFXJNhDK/AHGR1qo7JGVjwVP5/8A66hm8GZ4izIQOD6g5pNTtnl03zHcs0R4z6VO7hRt43ZxjvT1YSKySY2MPmHrUWOjnejOTNJU1zEYZ3jPY1Bmg7U7oKSlpKACjtRSUxhRRRQAUtJS0ALTqbThSEFXtKuTaajDKP72D9DVGpI87xjrnigmSummd9dtBHdwTlfnxjir8c6sgAPSsuWC9hsonurGVRIgPmFDgj2IqrBeeWwyePTrWylY8p0G0dNG4AwGxnrmrClWUllVcHOBXP22qwH75ZT71eGp2oU5mUDqK0U0c0qMk9jXARFyCQccChLyNeXP3ayY9QNxIIbK3nuHPQRKWrcsPBetamyvfH+zrbqRnMjD+lTKpFFRw8nvoVjqk93cJbWURmncjZGnP5+1egeF/Dh0aN7y8YS6lOPnbsg/uirWh6LpmhwFLGEeYfvyvy7fjWi0mOvWuOpVc9Oh30aMaepIT6mmnnFMDEjrSbyCeKxsdNxxI9aacUhyeaQnFArgfSgcd6bnnJprSYPvTC5kazAxBbGc8VS0y+WG82OcAVvygTFVbsCa5TUbGS3uZZSCFLDBFbQs1ys4qycJcyOueVTGZFIIAzWQLszXBYALjpjvWfpmrkyC3k5TuTWyLJZZFuEbEY7Duahx5dzVVPaWsLMpkXpzRFgQnccEVZ256Diop7TzUGG24qbmvL1Io5RKCqnJFOZMLnuKg2NFxGBuBq0jh17ZFMS8yusuxs9KJZumSahmjIcnk+lOVDImT1FArvYqvJlj/jRSvGN3SiqJNzyXkJ2txTXjaJhnmrEQKgZpJME81FzTlGxtleac3tSFQBmlVd3IpDXYhmiZ0JB5602AOPv8VLMfKTIBJ6cUBGkT5uM+lO5NtQZl3DmnDc3TgUKqgj1HvUuBSLsN8tD1qo7rEzDGSfSpp5REnHWoYF3nc44NNdyJPWyJrfDYI7VO0ILbkYo3p2NMijUHI61MMZ96TZSjZajlzsXdjOOcU7NMVxkgnNOyucmkUMlDFgAcCvO/GGsC5lJUMYbaQpGR0Zu7Y/Sut8Rah/ZGh3l6jneF2xgn+M8D+deTxXeYmAyxBydx6n1rpox6nFiJN6IejkxszD5SOKr2ytNO7sTgcLx/n2qOe4kLgBueCAOAKmimaBMhGJzzW5zWaRfdCsZVOTjBxWXcuElwegrUsJd25yee1Ub6PzA74HB4PSqexEHaVmZj/vDvJIxzgfpVZsg5wOuOT0zUkjNHgEliDnaB1qu5yWI5JXceeDWTOyKIWJXLEjHbvUKSjeGY5+nepJNw4yCQOx4qDlSCWAJz1FSbrYg1qHIjnUYyMMKxzXTShLm1kjHU8g45rm2UqxBHIpG9GWlhmKKWig2G0UuKTFACUtFFMYd6AKMU6gQUopKUUgFqWI7ZFOOhzUYFXNPsbjULyK1tYmlnlbaiKOSaBM+gvAGsW+veFlt8Bpbb5XRueD0rWm8K6HeMTcaZAWPdVwf0rJ8BeG7nwhbRx30SrJejDY5KMOgJrs3jwc96wbaehxqCvocwfAfhhWGdMBJPQsat2vhPw9bMDHo9tkf3lz/OtvHGTSN6gUuZ9zRRI4oYbZdtvbxRD0RAKSXMi89amBBWkxzmkNxRmMZIJM44qeNjLzViVVZPmGTVaBPLY9xTvoZ2s7FhVA6mkJ60HluKCeeaRqNBwM01stzUgAPPT2obgZoArEHp1oVGLdKTztr84qyCGFAkQFMSMf8AZFQXVstzYOrDLc8VZb/W/hzUUbEjJGArHHPvTTE4p6M4e9tZbCQIwwx5zXQ6Pq8bRrbSsARwDWhdadFqEB8z7/8ACa467spbC72vkAHhhW6aqKz3OFxlQldbHcklTwflPejmsPTNa+UW8/J6BjW2BlAQQRWMouLsztp1FNXQySJZMknafUVVyYX659TVt2xxVKfG4Y/GkgkTuglAcdBUYZVccjnqKWNyYioPaq6JtdlI59aYXG3GfNO3OKKlznviigmxtdqYwLnFM3HuaepB5FSaXFA4K0oHGAQPrzSbvXPFK3TINAwfhecdetCnKmq4feeR05qZM4oEmLj5qVmA/CmNnrUUr/LtFFhN2IipuLj2FWiBtKrg44OKS0j2jceppt2nlhponCv3XPWq3diUuVcxLGDUoIB5rNg1UG5ENwqoGGFkHTd6H0q8wIOKTTW44zUldDwEDEjrUcz7OTQCFJyapzu0sgC9OlNK5M5WRzvjuRpNDtVz8rXSlh9Aa4VoFm807eGGc+hr0fxnbxr4OneTAMUkbL9d2P6156Twd2CCeSBwK6qWqOKtdWI1tkVdoAZs1fhgV0KbGHGSTTDGuwSq3pipomnGZCMD+dbJWOVtsoPBInzRnAXtnrVGe4IUlue3XrW1PFLKwCKeT2rEv4Giu9oBXAycilIum03qZUuGYgZDHnOcg1G6sVUqVA6ntVqaMxSHuDz9KjcrjZtIPQZ71mzsT7FVk3n0PU4J5qFgvBzkDvjpVxgQrpgAngVTlRugxjoR0qWaxdx0EiiTDHjPOKy9Vg8u6LgYVua0RGBkY4yAOe9LdwG6sjwSyc0jSMuWVznsUmKl2UwjFTc6xmOKSnYoxTAbRS4oxTAKKXFFIAxSgUAU9RzQAoWr2mXk2nX0N3byMksTBlZTyDVUCvQPhj4Tt9e1Zpr2BJ7KFT5iMxHPboalsmTSWp7To98fEvhSyvJkMck0YbPcMO4/EVpxCTyVWbBdRgsO/vUcEcVtDHbwRiOCJQkaL0VR0FTBs1zmSSIzwaD6Z4pXFRHp70AwPynPanDBGRTB8w2k80w/ulweRTFcazbnI7UigilHGBjrSsCAMUC8xf4cjrQRgZ70L1pTmgoappT0ptLnNICJ4FbJA5qHMsZ4GRVnJXvS7s9R1pisVZLhSdufnIFIgyiLn1z+dR7fLupHOCDwP8/jUlv9xiexIBpkrV6k27n5eKr3dnFfRFZAN+ODU2aPektNimlJWZyk0E2mzFZIwyHoQKu2Wq+SSjg7DWrdyW5i2y/MT0ArktRgnglLBSYv9kdK3jaejOKcXSd4nUtcIYxIh3Z6U1ELoWYYJ5Fc9pV3JDL+8G9PboK6iOaOeMSQkEelRKPKdFKoqhEPkYOPunqKdLgDcBTWGGYdjzSLypU9qg08iI/Mc5NFRSSCNypFFURc2WXI5pI9yjj8jS7uPWlDehqSh+8dwRS56kdD71AZBnnk0zdIuSFB+nSiwORORhhsA5qWMAJiq0rElDuwueoqXzABilYE1ckcrUDBWbmkZiWp2zcMjrTBu5YBAUECsyfNnc7nJa3mPDH+BvQ1fDYGCKZKsc8TQSpvjYYIojoKa5kY91AHLkL8rfw1Npd+7FbS7OJP+Wbk/eHofegiWxcQTncjf6mQjqPQ+9U7+JSgcqcMRhgeVPY57VslzKzONtwfMjedC3y9/aqt7fWulp+8O6U/diX7x/w+tYX9p6ns8r7XHsxjzAnz1QNq0heYTGQAZYtyQe5z3qo0u4p4nT3VqS6nPcash+0YKZ+SMH5U/wDr+9cxLbASMi8r0ZuM8V0LGYw7kjLK3G5jkH8KyLksJDlGzjHzDABrojtY5G23dlXccIoU7cnJBqxC8XR2YFf4ahd1ICq2GPBOf51HEGmJjHTOGz04pgXllA+ZQd56HNUNXt2IEobLgdMVb8ogBMnGMjB709wQrCVd2BkE8E0CTs7o5GVWnl+bjHIIHeoCH3EuoY9Dk84rTyr3DDAx6Go7iAq/mEDaO45rNo61K2hRkjQ8ZOCerZx/nrVZ7ceZwymtEojH5B75NQSR72IPTOealo1jIoOER2UMCevHFSoVTJ5A/i74FEqYVmII7DIxVd5cfMPwAqTZLmKd/ZeVcHygWVl38DoKoOmMgivonwJ4StbHwyHv4Ekur1Q7+YoOxT0Arzr4ieDLjSZf7RhQGzZtpKj7h7ZrNNN6HTGdrJnm22mkVOVpjLTuakeKMU/bRtqrgMpcU4KadtpAIq1Iq80qqT0rb8N6Bc63rVraRwyFHkG9gOFXuam4m7I6XTfhPrWp6JDqNvNbZmUOkLNgkH36V6R8NvDV14a0i6j1CARXMkvZs5AHFddBFHb20dvF8sUSBFA9AMUuABnOazcm1Ywbb3FOc0mSDUEtwI+pxUa36lgDU2ZPOr2L2cjFMZcc0xn24YHin7gy+tIu5CzYORTHmWRsVM0fGR0rPGUZm7Z4qkRLQtpgttPSpTjHFV4iSnNSEkr6Ckyo7DSwHODilViRTSMHHUU0jB5BoFqSE+1Mzg+9G7pwR703eBQUOJxyajMoCZI5PAp4IaoW2u5fPC8CgTGSYBRc8mpRtAIB4FVHVx8/qeKcjEnr1qrEJ6k7PhcrzVV5tpy3PtUxIRfmqu4G7cRxQhybGspk+d8Aego2CWPY6AxntUixEjc2celCoc8dKdybGRe6c1mrSW/+qI+uKrWN0YGUoDn+LniukH3SjAFSORWDqWntbSefCf3J6j+6auMr6MwqU3B80TZSVbiLzI+o6imLJtY89ua5y01Ce2uSzSDaBhgeAa2lnS5RJYjwevtUyhY1hWU/UkdlZskUU7YvfNFSWayxgjOaQx8HFCkjgmgvz70itLCJGN/QfhUrKFXdjkelIxAGR0FOjfzDgHNIEraFFZHmZlZeM1ZVTgM2CAaR4vnYjhuoqeOMbeDn602yVFiMgz7etCkA0/GWwcKKi8vDZH50iiXIPQDd704AD5u/rUCsQeecVIJRQNMS4gju4GhlztPIYdVPYisDfNFLLZ3K5kToQOGHZhXR7lC9qydYh862FxF/r7fLD/aT+Jf6/hWlN62MMRG65lujEu4ovMGevJ9DTGd4otqNtHoRmnSkTYdRkZypPoajdo1b5xjaD+FdKPOe5G0kk0ywRxEtghVjHfHp/M0s/hK9nsCUvIVuCMhGU7SfTNbPh6IPHczRp87SGMu3VVAHA/PP410CQqAvTA7VlOq4uyOmjh1Jc0jxN4p7e7ks7iMw3MZ+eM9/f3qeKdsbGQYBwCO9ek+K/Cqa9bLcwBU1CAfu2/56L/dJ/lXmT4R3Ey7HQgSIwwwxWlOpzIVejy6rYufaEl4EbjaeKljl8zJc8jg57VCkeFLK2+MnIx2pTaFX80EMO/ODitTkaRnXESpdsVAIPcUyUoIyrcsR34FSTuWkHBx0BzUUse6QAIWUeopM1j0uVWAZQTGCQcZqFkRHG0cE9CatkBSdu8ZYH1qMqQSSwPpv6fhUM2iylKjODtAY85APb61seCPDLeItdE1wmNPsyDJ6O3ZPeotK0a88Raiun2QAXOZZR0RfUmvadO0iz0LS4bCyXCR9W7ue5NYVJW0Oummlcvg8dMACq97ZQanp89lcqGinQqcjp71MAStPJwuO9ZbF7ngVx8LdfSO5lSOJlhdgF3fMyjoR9a5XUNEv9NijluraSON8gMV4yO1fUqoyncT+Fc/4r8J2nifTVg81raVG3Ky8qfqK0U09y1Oa3PmrbSba9pPwbs0KtFqZfA5EsfBP4GqV78IriZLidLyASLgQwpkBh3yT0ouu5ftNdjyZYXZdyoxGcZA4zSrC7OFVGLE4AA717fpHgdrTS4rDVJod0beciwjOD9a1o/Dmmxal9tjiKyFg5VcBS3rTujL2710Oc+GPhC3gsptS1O0DXDNsjSZPuD1Ge/vXokFva2iN9it44s8EheaEZigzmrEWMcVm2Qved2IgYLg85qZ8pFwKRf1onb90cHrUmlrIzLmJ5T6Cmxx7V2kcjvU8hI2jNOUcg4rS+hzOGtxsczCLpuqxGxKYPFUIw0Mm3JIBNSxyZd+eRUtFxl3LM021Tjr6VGWRYlB5JqB28yUKe1SIu58t0FFirtsPPCBV9amU8YzxUbIGPPSmMwjHWkWtNyxnnimMST6VWF4gOAcmni5VjgYz+gosHMiQkAfMaZ5i9g35UzjPHJ9TUmFA8xm3Y4FAhjt/ADhjycjtSBdxxn5R1oKsoOeWagAIu0H6+5oBbjnKlTnHT1qEsowRjntT3fbyxBJquXRdxdhuzxTQSYu8FstznoKlVM8n8KgRow5Zjk9gKctxIzH5Nijpk9aATRYLYUg0zcBUDOWbrmoojKN/7zeAfunjFFg5iaWTByORTDKHBRgSpGCKXGfvKR+Oaa2BnAOP50CepzmqWItWMiKzRsPyqHTLw2pCvuMTAfhW+wSZWjflDxXNXFs9pM0Tk7G+61bxfMrM46keSXNE6xWYqCMEHkE0Vz0GtG3iEWN+3jNFR7NmqrxO1xk5pcBsEdaj35JGcU9MnNZHQOxk7c9OakUBDhRimqB5rnk9M+nSngUikO6/XtSqwHHr/OkGKaSAaBkp+YH19aZnK9uaaJABknFRB/Mzs6HvRYTZKBnn3oKelRLLsJzSmbc/AoFdAwYd6pOJBKCCa0AC/NQOrbyMjA71SInsctdW89tdy2q4ER+eMnsp7fgcikaJUU7iWkwMfStrVbfdbJdDloD83uh4P5cH86zpRnbIFyoyDXVGV0edUhytml4el8u5ubcnh1Eq/UfK38hW+frXHWNyLXUbZyeEfa2eu1uD/SuyO0de34VhWVpXO3CyvC3YC2MAn6c1heIPCthr371v9HvV+7Ogzn2Yd/51surOw2sAMfnTiMHk4NZptO6Ojc8h1Lw1rui7z9mNzAuSJYPnA+oHI/KsxdTkmgKkr5q84I2n6V7gR3XrVO40jTNRRvtWn20xb7xaIZP49a1jXa3MJYeEjxn7UzocRuy9emBTVlUoU3HJPI5r06b4faBL/q47m39oZyB+RzU8HgfQYUCvBPPj/nrcMc/XBFX7ZGf1Y8kg865lFrpsE1xcsQAIl38e/pXVaN8ONUuwG1edbOH/AJ5R4eRvqegr020tLbT4hDZ28VvH/djQKP8A69TZ71nKq3sdEaUYmfpmkWWhWItNOhESdWJ5Zz6sepNSPJK3y7Rn3qyxB/CmKFdsd6zuOSuSQ79g34H0p/A560hCjjPFBbA4pFLQCe2ajkBC00k5zSCTd9KBNkYcge9KHLrTnQHG3rSouAKYiu8CzFGYfMmcEfypNixtgirBTLZBxUDrubFMlocuW4VeB3qQg8ZyKfEmF5p/1NK5SQyNjjDfnTuJWIByFpGYDoBmq6rsYsoKZosO42cfpT4iCMVWnnKn5hn3FOiuFA6/hVW0MlJcxK6gy9Dy3pULJscuG47iphcKAA2cVBMrTkKilUPUmhBJK2hVMz4L46mr8LkxqOmetVpIslY1/Kn+dsz7U2TF2epbwB2J/pUMiBn5wFHUnikhnaVTnKnPQDpTpMcHYSR3PaoNrprQheONl2hcL/e/wqERnov3B3q4qbgS3PtTUIZioGKdxcpGuGTaRkUcBgqn5V/nSvlMqPvH9PeoCxTaq5oE9CwjNy/GBwBQ8ihclfypgkUgKARxUTglsKeKLFXFJU8lsH0pjQJv3ty3GBS+WxO5hkDsKaW+dgM9sg0xPzAqxJPAHoBilVUfJByRTtyhfmBweKdHCAd46dqVwSEWIdcDNL5MZbdgq3qpxTsU4AClcuyGFBnGT+NQzBgDt5bHAqZ+MmqU8wJBXJbHG000TKyRCS0Z3MAAOOTWbrP+m2o8pcmM5LD0qzcCTILndntmo4yWDxqu1SK1jo7nNN8y5TA+6Su0ADpzRVq7i8m4ZChPcGit00cnKztpdqyjPGasxnJ9vWqtz87BfTvSiVxGAp+98v0rjex6Kdmy7H9zcRyxzTgajjbIx6U/jsak1QDJ4ocYHvS5xx+tV/NaaVlClQvAJ70CbD7wOcVLgpFjsBnioyGJwBjFSxKQATxxTYl2Gx7GOMZOM8ildVUDAqQIMkgUMuRjgYpXKsQKThtzcdvpUMkgLErk47Yqysaq2euaimQDJUdapGU1oNiZpEKvH8rAqwPcGufMU0U0ts7khDtAz+R/LFdJDwMHisvWofLuo5x0cbG+o6VpTetjCtC8ObsZflo5wRyQV44+ldbp8yzWUUpVRIRhzjqw4Nc0ImbJA7Zz71s6TJiSSH+8N4H6H+lVV1iRhnyzt3NVXBYjg1FKqh9wXB9qcwKSqOxpxTJwa5zvGw55OR+VNRyjsD0z2oOYnx24pzpuG4daAsPDD60u7noaiQ7htbB+op4UZ6kUhjjjb1qN3CKSzYHrQzlTwc1XeNpHzke3tTQmyQyZX5e/elEeyP3PWiJQg5GSe5qVsMMUCS7kS5INLGdrYelUEZqKTLncOMUxPQmmXKYWo1TCjINEMxf5XGPTNSucDFA99SEnacr1pWmCj5hg0bT1NMZPMOD2oJY1psJUKykAcZqQxDOMd6cYwCB0qidWKjsRmlPmE8Zp6Y70rPxjt7daRSQoUMASASPWlDKAcjimLzxjj2pZVIj4pFdCncFX6AD3psdorIM/nSlcMOc1ahB456e1U3ZGUVd6ldrOMjBZ157GlCSxTFN4ZCuVPf6VaZjkgnI96jdlErMeAi81NzRxSK0ZYyyvt+6doqOfBBwDk1Zjj2QJxgnLEe55p/lB+9O5PJoZkdwFZMnBzg1c80OvWoHtgdufU1X+eJSMHAqmkzNScdzTjYAcHimNsQ8HLHtWYl28fK81ahmWTkHLHnFS4tGiqJkjOEJJOWYdBUQZSzOeCeKrTyENgde5qWOPzFAIBxzzTtYlO7sPaNyuE796ligKAFzk0oUg5xj6Uu/3pNmiSFxzz2pGwSRjtSBs9aQnk/SkURld2CvBzShiDg8GkDcc07cMYxmgLDg/HzDj1FOBGC2RgVCzpGCc49jWdLc/aGYICFHUjvTUbkSqKJNcXLzEpGMJ0zVeMhVJ53e9V5rqSEjy1Vx6d6LcTTO0ki7EPRSa15bI5ue8iZozOcu2AOeKYV+U4GCOOKclwzO0YXBBx04qUfcwCA3UcdKktK5XMayAMwGSO4opGLqcfL+VFMnlibi53ksPpUfKzoD93k1aT5xk9RTHi3jP86zuauJPGfyp+9V71XRtsYJ69MjvQexIxn1pWNE9AkuCzhR0zzVgbcD1xVQodwwBjPNTIwUZI5oFcfznnGKsIABxUSbeTT14zmkWkSDrUbEq+TgjvSq9IWDEqQcHvQNkWSGxnr0pH6c0x3IIz1HWpAysOPSqMb30EjAyOaS+t/tNs8Z64yv1FJGdrcmrYPNF7O5UUnGzObifKDIAPRh71LaTeTfxOCMfdJ9jx/PB/Cm30H2fUHVeFk5H+f8APSoJPk69O/0rosmvU8/WEvQ6jPmKQGywP5VKSQOlVdOnFxaLIcb/ALrEdyO/9atk4Fcr0dj0001dEbOG6inAjGBTT1B7Uu8Ecc0DGt5YbGTuppnGMClZVJ3Y5oEQxxQIYBld3enxcjmkZDg4GcVXmuGjQSLuPzAbAOoyKa1E3bUuleM0KMiqsF99odkRJEK9d4xVmOQSJ8vYkH60rDTTAEhiKXauCvY0hHzUuKBkEcP71g5JI6VKYyzHpkUrdVf04NG7Y27getArWFJCjBpABjIHNVrh5fNVEA+tOJlAw3Bp2J5gfAcA9+tPOSgGOfemNEHKkg+/vVlVyKGCRVCuXxU2w/SlxtbPAps1xFF99xRuGkdx3yo4NNl+ZSBVX+0bYck4FOe8jdfl5zRysXtI23ImU7sZ6VNGB64qsblcnJFOt7yJ2wGx9app2M4zjfctsTu9jULDfKwP3QwJHrx/KpWPf+VRM48wj1FSjVksjKec9aSN8UyMBgQD90+tA+VsCkV5htDhcjvUMsRwcc1KM7VA9aGbH400xOKZjXcByPLwGUZPvUYfYvGeQDmtCWPfOMYwVP6f/rqqYvKVV6heK1UjndNp3REkm6UCT861UQKoI9KzXRAdyEhu+OlLBeMhKEYU9MHilJX2HTlyvU0Gao949agacMcA0mT6kipsa85P5i9vyzTWfnrUY345IA+lNeVVPJHFFg5tBWc4qKW6CLjqarSXDSZVDxnrSLESPVqpR7mTm3oiOSV5j+8banpmlYNs2R/KD3HepVsgzq8xAC5+Wp4440XbbxgD16CquuhKhJ7ldIFRQzqCwqdYA53MPwzUyR+URnLH/a4qTcobrzUORrGmluReUsYOFGM54HemsmBnjn0FSu4zzkccVGCDikaaDfKT0JoqTbnoaKLhyo1kjVQaCAAcZANNDfJnFMdyV46jpUDYwvsbH8Jp6EOarlizcHj+Rq1FGuzcOD6U2QhTHz9aQx5bjpSjjnrSYbbuH60DEJKHNPVyRzSHLdSKULtXrQNDwPSgMdxzwB0qPeVBNNEgC4yc9TRYG0R3W7epUcMKnhT5BxyODVWWYvhVHQ56VPGdsSsRn1HrVMyW9xpZIycnkHrVmJmlxtIAB596hnWOReg56VNAgSPjvUvYqO5R1qHdEkqg7l9P8/UVluolh3r1A5roLhDNA8f8WMj61gKPKcp2PIHt/nNbU3pbsc+JjaXN3L2hThZGhJ4bgfUf4j+VbLY2sW5HTFc1C5huQU74IPoe1bwk8+NWXoep9D6VFRa3NMNO8OXsPZi5UDAQdff6Uu07gw4yMfjQqZ6VW1G8uLC2WS3t1mGfnyegqEuxveyuy6uMYxzS5rPttUt7tVJzFICRgjj8/Sr4Ix1FJocZJ7AOTUToGHzfKVPGDUj54xjFMkV3UlWAOMUIGKqAJjHJ796hE2yfaBnPLD2qVVdAq/f4wWp3krv3qAJOmT3oFbsO25AK4Ipc54HBqHcySckYzyKfKSGBVsUDuSZOCCOoqq0kjJt2YbODzn8eKsb/ADB71GUIcNjg8GmhS1GSB2jV+h9aqDUPLn2TH5R3FaBIKsnasJ9wugBGXAPXFXFJ7mFRuNrGi+rwRuoYNj1xSy6vFtH2cM0n93FQM0r/ACJDjPqOlSw6cAd0knznrtotFbiUqr0iQTzTMA80oQf3VoQx7QfLZie5q6+nwgiR1L7egJqyGjHy+WoAo5l0GqUnuZF40QtWURjPbimxlYrdAR82K1WeFmIaPjsx6U0RRNztU4o5x+xbd7nNPdNJOylcDOKlimSSQorcLxU2qRxrcMQoVQOvvWLp7/6YyYypPc1utY3RxO8Z8pvEyNgRSkk9MGkkTVYArAxSION3QjPqKv2sKRRjYoWpsDBHQEYrBy1O2NK6u2Z8F5IkoWVeSCD9etXUlSRuOvoaq3MW9RKo+dece4qqZsDzFJ9RRZPVApOGjNLdhPfNRSSZJqol2GZlkwjfWo5bwIg28k8DNLlZXtVa5alO3ZjJY5FU5JB9oKkkjPeoXaeVNxcrz26n/CqF0ksaeawkKjtnp71aiZSqvsbUsfybshfxqi6BB8vTtWkCkkGUTfleKRYR5KKy4IGDUqVjRw5tjJ80ocnir9vcRsvLD8aZNZB84zzWfJZToSEJ/Cq0kZ2lAvz3SI2Fbr2qsx3EZNEFgzAGUkkVZS1WHkHPsaLpFJSluRxQdSRxU6hUHAp4xj2pw4NS3c0jGwuzdjP5U/HPJJH1o6U18shwcDtUmlkI2CxXrUcuwJnb0pUQ9W4pSAeOtADQwdeRUSoqucnk8VPtCj7nB9DTZAu3PNFxNDc7eOtFCrkcUUwszUgYtH8woC5ahWG0e1IG/eEHv0qBrYGh53D8aVG28dfWngnFRkbSeM+n0pia6ku7GacOFwTUa8fKfwpSSeKQ0OByMelMMqBgrY5OB9acciNtvDEHH1rEeeWUIxb5l5Ppn2qoq5nOfKbuxVXee3aqwwzFvX3p0bPcKrg/KRU6RqOCM0ti7JkQZU7c1Hv35xwM1dMaEdqryIEyFHWi4OJCh2t85+U/oatq3TFVXQgYP1pBLjvyOnvTauZJ8u5fxkj1rF1OHypiw6H5h9D1/WtD7UMBl6Hj3GP8mo7tVubIuRkxHO0dx3pwfLIdVc8GkYbZdc5O3+dbWlXHmfu2PUbl+o6/0NY4jwGjyPY+3apoZWtp12puwdykfqPyrWSurHHSlySTOlFKvHynkHsaWNlkRZEOVYZFBwDXOelYytSt3iYSRAAfSnQXLMo3AZrTYCVSjgGqL23kk7elVe5nJaiNKEye3bHepIJtwJ/MVEFVuCM5qaKBIz8vBx69qHYSTJUcJLtGcEce1Sb8npUEi4APcHNOBGQTx7VJaY2ZA027PbBpYxu+QnkdD6imNKpk9807gE5PHUe1UTfUkClPenBgV+YcGoxKQNpOfQ0odS2CQAelIpNDSu5iMkH35BpobyxyuPepiN3AqGdCVyc/VTQhNdh7SjZkn6YpI2UEnnrkiqyR7yHckgdCP61PhTyCpzzwMUxJsnZwRgKzcVDHMXk2soQk8Ac/nQJAE4Y++KSKYNkDjvSsVcWFzIkquo+VsKcdRSgYGAMfSq0bHY5BxzTjI20YFFhKRVvrVLkHL4zWXaaSUud+ehrYbDjkU0R7TxWik0rGEqcZSuWd4WPHemeZkUwAnGc4oZCBmpNldkTyFSeeDzVUxJIm3kYOOKuyxqIxn1qqCBMVB6rn8uv8xTTM5R11KstgguMq29WXDBz096nhtraPIjjG5eCTzUioQwYe4pASGZRxk8kU3JsFTinexIIkaMsc5qlMd4MeM8YrQJ2xHAOMVm70M3XJ9B3pIudiNppYpYYoSBnls+grTD8+1VWiDSiXYFZRjIPUVKS2OFolZippxvcmDZOQcU0klsmo9zeoz7Cm+YTwRU2NGxzuRmoyfxFIxOOhNMBKnkEfWnYi5KD608GmM2U6dKZHICMg80FFjd8jY6+9NXIyOpFNL5xhetMiMjZflc9qQ7khZieaB1I9KPmwdx5phBODu5oGP8zc2BxTGyTyeO9AYAkZz70p5GCetAbjFk2jBJ4opTGR0PFFMWpoJ97g0rDJ54pq8P0qaTBTPepGER4604jOPUdKhT5Bil3NuoBbDmyw64P8qFPr16GnMQF9+9RL8r45wRQJ6EhYk4z3rKkYQ3c8TL8hOQR15rQd/TqaqXREckcrLkH5W/pVRMqu1yaynJRo8Y2nIFWhLz1qjEf9IVzwDxWgIgeaJWuFPma0CScheufpTInyc/zpHQjpQnPGMGkXd9SxJ86e/as6WPMy7iQnfHrVlZMYxjGeB3FNnRZI2JHzDkc0LQmepEYGwVjznOau2o/dFJBxjmoRL5Uy7gwB/EGp3lXYSAc49KGODRjXMP2Z2HOE4HuO1Nii80mTc3QbcdjU95IXtgxHIODx1WqySFF8tSPb1rZO6OSpFRnbozfsnRIvK3cYyOfzolu1Q4XmsESzK4PIIOfwrTFqz4ZThSM1k42Z0QqXjYmFwzHFPVi3BPFJHaEDk1OIQoqWaxT6jBGN2akKcg5wehoyFoL5FIvRCODt6j2pAoGd3Bpu/K5/SklYsgOMGnYltEZQ+fkAVIRwBTEYlj7CpN46n8qepCsRt8oz0A5NMSTceOF6g45Bodtxzxx09KFzt470yW9dCUTZ4J5Hao5peMCm7DwBnjofSmuuSA340WQm2PVwYxxyPQ4phkYZOB9aEUY4BpdhNAasazt0A5IqOOQq/wBeMVY2HHXpVaaMqxcH5lGaegNNEqHazJ29TSgds1SUuPmCsTn72e9WY5g+PXvQ0EXcnQDZyMjNKANx4qJZflC470qS4J45qTRNDyVQcHvT2Ksh5qhLNu7FWAzg01JTs5NHKHOkOvnLAhc4HNVoI2aSNjgDJ/lVjKyNzUO/bEmOxBJ9s/4VWysZvWVy0zqIjg8jmo32sDgg5HSkkjbcQOmKjQErH2yKRoxlwhMQG9h7CqdomHJxgYxWq4Rowc9qoLt6AZ5NNMUlrcth16d6Xce1RQxHO5jgYHAqYgUmXG9hhckYC5PtURWRuoCj3qfdtOBTdxOaAtch2sDyc09VOPlb8DQTjNPUg0CsiEyLG2HBH0qNWjWTIBwanfb2FRcYxxntTJsK03zAAHFKkpG5eeuRzUbL8u4HOO9MVFEu4cDHI9aA1uWQ+egHNHt3pkfHbmpCRipNEM2joPzpcnIoI/KlIBOPbIoGOJFFRGTB60UwNNxzwKeTlKJSoHBpEG5akCLPODUjHCUjLjkio3cKcE8UyR0fzEGi7cQQ70G49vamufk+XimoC67W5BoRLd9CvFOTKvIKH07fSrk6pJbttw2Oc1FHZxjdgdTwPT6VZ2J0X5e2KbeuhMYu2pUSQGBTt5HWtCKQPGD+BrIlYxl4+gNXtPdihBxnriiS0uKnL3rFxsMOlV5PlB2jJwcVYA681Ey/NnJqUbNXIGA8tMnBA7VEGZWPz4XGCOuatmLKdsmqE2Y9w4z7VS1MJrl1JvtKGNQQD2xT4YgcsWKjqFBqhaxO0hLAj0rRC7I9uRmm9NCYNyd2KIRKzM2DuGOtZMm20cllyU4wfStbzFXCry1Vr23LgSkZ7NTg9dRVY3jpuZRumY7+Rg9K07C8kI8oscjlcntVaO1BYqcY+lW4IFRwAPu1c3G1jGnGSdzQSZgORn6U8yEgEU17dXi3KBnHalCYQY6GsdDtSlsxFYuTxTghJ+bp2FSIAMcCn8ClcrlIAp3HHTvTXBUdKmDKBjvTHIYEDk0XE0iqvEjEMc+lPye5yTx9KljVTFnvURhfzVbedo6incjlY4RFvlA/OpNpC4xyPSlXBbNG4k4zilctRSEAPWoJUO4N19as5JUZ/OgKMfXii4+VEcS46inkfSlyMfzo4ouOxEe5NVpWAOT0zyKtSDKH61UZVMu3GOKaIkgBULjvnge2Kag+XcB1zT2TOMN07+tKqbEQdcDrTuTysgiDHGfenxhtxJp4AUHIPPTFPVSBzRcagV3jDZI7VXckdquMuCQKquuWxTTInEheTCHb9/p1605fni2sCoxtI9qlESA5/nUcpJYgelPcLNE6SEoATkjimW+QAH9SKrxuwBz3NOST944zU2LUht2pikOHyp7VHbHoSOMmrEyb+T6VAg2IOeBmmDWpaQgHpnIpxOQOarQv+82ZBIPIGcj86sn0pFx1RE3JyMikBA6cetK3PFMHC7jkc4BoEO5J4ppGO9SZA7imNg0DsCHccCgqFOP1pEIXjvTJSScjtQIccHKdc1CpOWHGQeoqVeVGT+ApAvJ/SgT1Hg5pwJ70xetBYL1OKRa2H9O1Mc8AZ+lL5g9D+VRu46f0phdDdjHkGinA8dM/hRQLmRrMhpivJvwq8etFFShsJJ8fLjJqrI4OCQTzgAUUVSRlJsnTDYB4IqdAAM9RRRSZcRV5cEjgVKyhhk9R0NFFSWULpdrgtjnvTbWTypeOVzz+NFFafZOaWk9DS3Z6c0hHFFFZnUD8LWVOMu7H04ooq4HPWLlmuE3noelTPgkquN38qKKXUpaJIZHCEOSfrVsRhkww49KKKTLitSjLHtYj06UwHbiiirRhNWkX7aTIKHkGlI2sF7UUVD3Nou8bjlYetKzbl4oopDvoRBWIxj8amRAKKKbCKI4l5c5OM8CnyKRHRRSKsRRKUzk9akVeTntRRTEhWYDODxTM56UUUBcZuKtzyD7d6DJ+dFFArkEk2w7S3JNCornJJB9c0UVRCd2BbbkBTgU1ZC46Yx1oopD6i43dsAH86k789aKKCkVpZCvbk9qg2MWznrRRVLYyluTbQgAHNQSkK2epIoopIciNQDGQeu41AhIuTnkEUUVQrFmY7UyPyqqso3hOSRyQBnFFFCQSZYjA3M2Se/WpQ24ZooqTWOwjD6CoiCON3A/GiigbDOf/AK4pQvHQUUUBYaVO7haUxZH1oooCwKm0YoxhcE5NFFAWI5G2L2DE4FRpG4llYvkHaQGH+fSiigjqStkj74H4U3B6FjRRQVYXywe/5gUUUUx2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data:image/jpeg;base64,/9j/4AAQSkZJRgABAQAAAQABAAD/2wBDAAgGBgcGBQgHBwcJCQgKDBQNDAsLDBkSEw8UHRofHh0aHBwgJC4nICIsIxwcKDcpLDAxNDQ0Hyc5PTgyPC4zNDL/2wBDAQkJCQwLDBgNDRgyIRwhMjIyMjIyMjIyMjIyMjIyMjIyMjIyMjIyMjIyMjIyMjIyMjIyMjIyMjIyMjIyMjIyMjL/wAARCAFY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k8xm5NTojnvzVgRovQU7C9qdzjULFVgU3evWmecw6/rV1lUA57jFVgoMm189xmi4nFhHcA8ZBPrVlSrf/XqB7Xj5OmKYu+IF2JIosNNrct7QBmmvcRx98t2ArNfVUd9qnj0FSwh5jlY/oTRy9w9pfYsszum6Ztif3RQplkUeRGqJ/ef/AAp8VqFO6Vt7Dt2FTMSSP5UrjUW9ysYj1kuHP+4ABSeRF1Kl9xyNzE1MxA69KEILZ9sUXJ5dRUgjGP3SY9lFVJoVSdju4PY1ogADJrNvmUHJpx3FUSUSa0VTuC+vSrLMQMHg1FpgQRE1IynOcFv5ik9xwXu3Qofj5h+PajcNw646A+lKq8HBGfSo2UgkkYPqKRdyYtgevvTT8xAqPfjgnI6ZFSx4HHX3oHckVMUkhC44zntTt2OMc00cFu5pAIflIPrUd2pMJAPUVMECHJPNOkAcc1SZLjdWM7Txtf5ueeTWm3ByKgWBEJZeGpzkrz0zTk7smnHkVmScHsKaUIPHNMWZS3pUhbJqTRNMiZfmPADEY5FIrsqAMMgDGT1NSnnqM0wp6HFArAX3KP50wOARg557UMMcEZ/Cg/MOv4GgV2TFlkXDqCKrPAgICkr7dqfgjrx9DS7d3BG6haDaT3Krwy9AVOKgktZJPvxrkdGBwRWh8oOPShjx1pqTIdOLMk2l8p+Rgy/7RwRTFku7abbO7FT0Patfdx1pkqCVMMoI+lVzdyHS7MzmkZbpN2CD0YfyrSikUjH5VlXEDIOMlP8A0Go47s25IlOV/vf41TV1oZxm4S1Np0zURXHTmiO5DoD1U9DSl1PSs7M3bT1Qze1O3juOaXI78mneUDyeKASbGgKeTUMyA9BzUjKRn0qEBmbOTgUIb1Viq0LEk8/WrEMqqpyKlI4xxiq0yhVJbgVV7mfLyldG82ZyD1P6VficBMelZ0AYHcq4WrSgkelNocG9yaUqy5B5H8u9RRnY5GR17dvSqk6zI/yk81B++Xqcbf6dKSjoDnqbJb5eKj5J5NV1WQgNnINKok3c5pWLu2Wivy1GV9qepOOaRmweaRZCU700gjkVLuBJ5oOKdybEBfFAl5p0oGOgqAdcUybtMscEZppGfrToyNuKU4zUl7jMY7Zop2PeigdjRzRmkpaBgTx0qCVWeNygORg4/wAKnx+tKAqowHegTG275Uq5yQOuMVDcyh1ZR0xVfzyJwp5xUzxqxIPGaaVjNyurGDY2pfUHB+7mui3+UdmMAVBBYLBN5itnNW5Is05O7FCDWo5XBqUHJ4qntK09ZcHBqbFqXcmkiLdDioliZT1qZHBHNKZRu4oG0nqRZkHeq1xAJ1O7g1oKQ4NVJxtyacWZzjoSafH5Sbc9qsL1NVIZAGAFW888UpblU3oSEAjkA0x04wDx6Glzxk1GxJOMVJoyIqEbO7b7UhdivyfL/tHiphGT2GPen+QjDD8j07VVyOV9Cskr429SDyasLIO4IP04oMGDhSAO3FASQA9DijQSUkO3BjjIqTGcemKiKAr86n64puRxtcg+xosPm11JmHWo5T8uKbI0qdGBGO4zVczh32uCh9uRQkKUlsCoGOcU4u6H2qxGoAyuGHqDmhlDDpRcOXqhElDDB4NKx44NR+XgDHWkAbJz2oC7WjJtvHNMII69KcrHvSkZpFDRyP8AGkPT0pduDTH9O31oAaWIIHb1oZvl60gAHJH4UjZbp096ZNhMZAPrSh9o9TTVUd8in7efX0oEMJGckY9aoXVirBmjQHPJQ+lXpCV5NIjfMORgD8apOxMkpaM5m1ubm2vvIjLbGJyjjgfSuhhlWT5QNr+hp01pFO2SuD2YdagdPs6EO2854kA6VTakZRhKnvsWMGM89aXzifvHiq/2kKoEh3g9HFSAD73ryKi3c2Ur7FjHmDJ4FJjH0qH5sfLQkjbsNRYtSJNoPao5YVcYJ4qbgjrTWpFWuV2T5QAOlNAK9anHP0qKRe9NMloMqcZHNQSqGkI7EU7GO3FJIMqGHUcfhTIeo60EiRuj4IVsL9KsZFRRhVYEdHH61IaTNIrQDTDg9aCecUGkMYVHWjFO6UmaAI3GRVRwQfar2RioJVpoiSI0ap8/LxUCDnFTgZoYRGbveigqQaKCzV60YxRkCmu/vSC4ySTBxVeW4IGF5zTpDu4FEcAJ6U0Q22VLXJnLMOa1tquctzTFtVU5pT8p9qG7jjGxIy5+5xSKcnaeopit+FKw3cg81JRJ5YPFQlA2SeB2pyuc4PWlPDA9expiauQkso+U8GohIQ3erpQH/wDXUTwg+lNMhxY+B81HODk06Lg8EU92VjtxzR1B6orWwyD65rSjUZGaqxRbM44q1GcilLUdNWCVgOlMQEnNEnLAVIo4pGgoFKPajGKXGaQC9epzSEkDIGTSgdqqyXb5GyIkE4U+tCFJpE6s+MngdRTHcBSGA56ZFKDn7ww3pTJPnXp0600S9hkqo/C5T3XimpA27cMMe3Y0+NQznHY9PbtVkCncUY31ZTYx7iHTYR3Ix+tCkZwk7fTdVz2pCit95QfwouVykB83GQwJH94Unm4P7yNhnuORUxgjI+UMp/2TTPLkXowYeh4o0FZgsiN91gaR2I6CmuAM74iPcDNVyIt3EpGOozRYlyaLKlj1FI0bE1GHIHyzcD15pxmlXk7WFOwKaHeX60Mu0HimLccZaM/hTXuE7hh9RSsNyQx89Qee9QRPIZSDnFW42jbHzChwqN8nJNMloGIA3HJH0pGRSwwCMjBHtUyDaucGmMD97ODSLsIy5GwfiaaEH3FAIxg5qTGB0OTTgu1ePxoHa5SezEO5ohuU/eQ/0qq0hhXMZ3J3U9RWt0NU7u2DHehCv+hpp9zOdO2sSOGYOoZTxTn556e9VVyHIT5JB1Ujg1PBLHOrBeHBwVNNomMrksb471J97vVVlZSeDTRMynpSsaKVi1jaajbkcULKHFKCAKRV0yJulIqjfg9CKVmwenWgDnOaonqMQMsew9UNTq+9d1RTNtKyY9jSFivzLjaaQ07Ej9eOtHPemKSDkjipMg9KRS1G0hFKaTNAxOv0qNwal701sAUCZV6NStcLFgHkntmlkZI/mZgAK5uUXE1++J1aFjn5s5FaRjcwnNw2NyTUEDc4/wC+qKypCkjll5HTOKKrkRm68jsidygiomXJyanIzx0pu3msUzraI1j3HAHFTqoQU4KFHvRikCVhOaQjNPppoGIF9aeAKb0pVPFAC7R6c0wocccGlMyj3PoDSM+R82MegpibRH50cAdpDtA5JFQyaikoIiXg9DTrizF0ux8eUeoPepIrWGBQqqOOlNWMnzvRbGbaJO05aUEdhzV9PkbPPNSkjOMYNNwSfSm3clRsWoyCue9OyNoI4qqshTIyTUkT+avJxU2NVLoPT5mORip8YqOMbT1Bx60/cM4NSWhwp3FR7geBRk5oGPXlhVWJ9rKPTIHHAqWSQohK4LY4FVrdmcYdSo9D1ppESetiyy98/wD16QYJ44pjvz1psZLcimK+o8qQysB14JAqYSAsFOeemaRGKkU9yGIY44pFIUqB3pu7BpDKKgaQ5osJysWCaacdRUBkJFORie1OwuYl3EVBNBFK250Bb1qbPFJQNq5D5MTDHlgU17ZD0LD6Gpzx6Uvbrmi7J5EyiYpF+7Jn60wvLwGCtV2TAFVZFyeDVJ3M5RtsKqnGfKBpHRGYFSVYUKzoecgetSLIjnDgZoBa6FeSW5RgiENnofSka8dGCSnGOpFWjAjfOGI7CoPsmwksNzP1NLQbUlsNt72JwJA8vI4Yjg1ZW6VyAcfhUMUU0aLEwXC5Cn1FDxFOduM+lFkNOSLWOM9qayg5zUMUxBwTU24NStY1TTRBPbRXChXXlTlSOoNVnRkGJV3KOjr/AFq/g03kdKaZMoJlVJjt/wCesft1FKVR13xncp9Kkkto5TuI2t/eXg1XjtJILkyG4JjI5Ucbj707oi0lox6KPpQUYHjNLJvP3No9cigMWBVg2R6dKRRE5ZWHams+BT1Rz95ACe4NI8JY5wDTFqMWXd8pAOaiWXClSM4PrUvksT6fSqkwK7hgmmiW2jS3BwODimkY6VXilCQqCTkCplnVh94H61NjRSTDJzS4wKaSMdKiaXBwKLD5kTFgvXiq89ysaluOB3pkkxCFm5x3rHmZruYIrZHXbVxhcyqVbKyI7y7kuJNqKSvoB1qBEKnAz8wq/wCQsSHByT3qElFYkdularTY45Jt3YqxvtG3pRUocgADOKKRVkdd260g61EZQQQVIxSrKuQM1z2O/mRNmjNNDg+v5UF16Z5oHcCcUZPf9aaZUX72c1A04kOxQfpTsS5JExmQZAYE+majMjswABwfSmpblzuLE49TwKuIgQAD0o0QlzSK8cBwSSUBH3RTgNp4B/E1Nn0oC+tK41FLYjKk+1B3AVZwMVA4OeKLjcSMKx6nFSBQR60L70YnJHlvEAe5U5p3J5SpcvsU4baR1JpILhQi5cZ9c4qa9s3kg8vzMsxyTiqbWsqLtVox6Hb0qlZoylzJ7GvvVlUhhz70ucc9azxFJ5eN6kdPTmrqI4iThcgYODUNGsZN7ok4PalBIHNRq4ON3FOY/Nj2pFX6kLZeUkjhTxSNJsY5zVh0+QY4rOuXK5U8H1q46mNS8SYSCT2q3DGAKyLZ2MmwmtmI/L0okrBRlzDyvc1GW5xTmYkcVXOS+alGsmOkznik27qm2bkGaAuKLi5RixkU7GBSnO7A6mkheOYP5cqSbG2vsYHafQ+lBSVhgZs+1OHPOakaM+lMAHQ0hgFBGT0pAoz1wKfhj6gUjA0AROoP8WarlH3+tXP4eVFQnbv7immRJCqPlww69jVWePb90Ex/xAdR9Kv4+T1HeoChBxj5OuaEwcSKOdCFbduj7Ejp7Gp1yx3E/SoZIA53IMAdv71RW04kcopyBxTt1JUmnZl8enakZcj1pBkfjSgt6VJqVXhxytRhiDg9autnqRULqpBBGMUyLdhFm2nBpGmjHU4qN4CvKtmomV2TG0GnZBzMm81ZOFYUGPjO6qwgQcspU+tSru/gkyPRqLCUu45sLzj86h3kPUjucfvEI9WXpURTcAyEMvqKaBsmHIo3HHrimqCBzUhAKk0ikyIyjvVRyjk5qWRd3zA/KaqvEc5UmqSM5NkzW5dMpVUo6HkYNW4ndEHXHvUjOknDDBPrQK1yvDljxkfjTnjbODT9pU5FOVs8GgpIwbmeaS7WJSVizgkCp44VtkZUHJOSx6mpruJIt+5WIPzDbViOFJ4I5E6MverctDBQbbMqUtjIUkZFQJExYj8vzraltwgXIJye1NVFzuQDGOKOcHR11ZTW2cjJoq2XOf8A61FTdl8kTWaKbnBz0xikSIh/myfrVhWzzUg6VFzbkTIQMDjg/WmMGzk9O9WQOM4qOaJTGeBmhMHAqSfvD8jEH+dPhtwoHLH0yajiGNgJPBwav4x0zTbtoRCKlqwXOMelOwSKAc9akxUmyGhacMUfWkNIYM1NoxzTgKYhBjuKdGflHHekx0ppJGUTgnv6UgvYRsvPkcjOabKhb5h2pV/dDA+b3qQf6vrzTuTbQqhVOVbp0q1G/wAmO461AYjmkDNGQSMjv7imStCcjcCcDNMgdpeePl4zTi4K/KRg9KiiPllwo+8c0A3qWHBVSA3PvVC4yx5GD+lTvIc9aSSPcuTTWhE/eVkU47cy9GKnPOK1kO1dvpUEEQXtzVlhwD3ok7jpQ5UAHNPCAnpQnzYHeuN1vxvpU8WpaZYXYN3AhJYnCNjqAe57VKTZq7JXOl1fWtP0TTmvL2dVjHACnJY+1UdO8V6HqtgLy31GBUAy6SuFZMDng814Pq3ja91WKeKeC3PmRiMMEwVGc8Vy28+tXyKxUYTer0Pa/EHxat7W0lTSEEl0X2pI4+UL6/X/ABrgfCHjq88M6xNdspniuM+emcZ5zn61yBbjrTQ1VZFqmkrM7vxN8R9R1nVILqzd7P7PnYUYgnPrXWeHPi9bRaZt1uOWS7ixhoxnzR7+h6V4xupwaiyYezVtD2Lwl8U7i58Ry2mox77e+uB5TZx5OeAB7dK9YmvLOO6+ytdQ+eeke8bvyr5HSRkcMpIYHII7VaTULpXLi4k3k7t245z659alxT1FyNfCfWewqfamSR55rlvhn4iufEvhg/bGMl3av5bP3dexPvXWQSx3UCyxnKt0rPVElcgDAyRTlRSP6VJJHVK91G10yzkuryZYoUGSzGnuQ3bcsScRNj0rkLzxXpOgysk83mTdoo+TXJ6/8Qr/AFyRrPSFa2tDwZTw7D19hWFa2kcYzKu+TOSx5ya6KdLTU5q00mmzrLn4l6ldkrpunJGp4DynNZ7eJvE1zn/T4489BHH/AI1TVsrtjQY+lWYYxIwBUY9RWyoxXQ5pYiROmteKIQrrfNKf7roMVpQ/EC8gKpqdmoXO0yRnrVLy2THlMMD1qNoZHXbIFIPBDDg0OlFkKvLqd/pOrW2rxl7eQHHJU9a0lh5yDxXjmy60+5M+nyGKROwPyn2ruvDfjCHULIxXRWC4Th1Y9656lJrY7KVdNanV546AimGKF+SuD6rxWFFr8UDumWmXPUCnTeI1SPdFaSMfyqPZyL+sU7GpIsqfcIkUdjwahVVdsgNHIPwP/wBespdUvrsbhGkQ9+TUomnljIa4U47YquRoj20XsaZEg4cA4/iH9RVPUbmW0hR0wFz8zHnis4z3Q4+0MvPG7rTnFxNH5U0m9G6rjrTULPUl1rqyG22sQRSGGSZCXPAXoua1UYGXYa5L+wpY9TQpsEDODxya6sHExOOBxkc0TSWwUZSfxFySNWGOnHaqMqmM4ZSV9RVxWLJwRTGB5zWaOpq5S8wxjMZDqeqmmrdpIxCn5h1U8Gp5LcMMpw36Gsm6sXkbMsQIzkMOcf1qlZmMnKJozSDYrHB5wQaltnUCSJWB2EHjoM+lY/lTeQ8TFiM8HPpzVm0/cFgHOHO47ucf4Cm46BGb5jQmBLRlSM85zUccR2ycYAaopLglo/mP/fNOtZS8ciseQ5OMVFtDRNNgYQTk0UrMwY4BopiNdGxxipQ3FMMQJ4z7inKqtxnmoNVcXJ9KCAR1oKehowR0wRQMrPH8/wAvHOatRjK0wgbuVNLuwOGwKCUrEDO0bO3Voz8y+oq6CCAV6HvVWUZYPxkDBPrRBLtyD09Kb1FF8rsWqbS7genSkzipRbHAU4CkWnUDGsKQKFBLAFj0p5Genamj5pT6AUCG7eQM1IyjAGKaq7myB0PWh2zKRxgD9aAGxHO4N24psqdffpTgpj798mnkbl3dT2FMlq6M+STyZFXs3UDqD9KnEgUDByT3xUco+bOPmPalhA3bm/8A1VRjfUmRAWycE0TkDheKGYgHAOaY2XIJHSkW9hYyT0NWApbHNMjiIGelLc3EVjaS3U2fKhUu5AzwKT1ehcVZHIfEjxK+h+HpIbO58q7lIT5cZwev04B/Ovnp5nZiSxzXafEbxNpfiHUVl05ZuOGMgAB+lcIWrVKyNaa6sUtTd1NJpuadjUcWpN1NozVWAdmlDUzNGaLCJA3NSBuagzS7qVhnY+E/HWqeExJHZMnkykM6soOSPevU/ht4mfVrG8jlIBSUMiZPAPX/AD714AjcV3vw28QW2j3t0l5ceRC6bt3qR2qXG6sc9aNlzrc921TVrXSdOkvbyURwoMknv7CvCvEXiO88Wai0shKWiH9zB2A9T71d8Wa5deIrsM4eOyj5ggPcf3m9zWbZwARbuMk9q0p07HNOqkrhpyrEzrwOe/ety2tg5DMTjGeBVGCACRSGxjua10xGo28kdK6Yo8+rO7uWBDBF24659qlwiLlcdKrrJhfmJJ7VIhLnBOFHIzQzEmhBJz2PTmrREXl5c/Q0sRiRTyMiq87lywCFs8Cp3Y72RlNt+0u0e7A9O9S6dDDJdq8yKwJwT3/GpTY3KLuVR/Wq0aSxkrjODnANXuO53CWsUEISOJQp/OlCL93aAPas6yvLm7t4yYvmHBJOK02gL7S8m3HUL3rmkrPU6Yu60Q5EjVSSMj2qCW3cjMR8vPPNWlktogFLAH0zQ8sToQHAzUXdzSysZEZ+0XO2dzx0HTNaS7VQyGPhRgbqqPDaC5WUyYK8+1Oub5Jx5MPI9ap6kxdkXtOjNwzXLEEDIUHtUuzBJBwfQ8VHph8iER+1XGXcnHIrFvU64R90ah4wVGfelCgngkfWiJcHg/gelPI64BB71LNUhhQAYppUfWpOnFGKRVitNAjR9OvaqiWxAOG9vujpWk6/IeaijGBVJmbgrlCWNiPvcg+lJCSj5DYz1GKuSICxwOKrvFhsjpTuQ1Zk/mqepoqqTg45/KilYrmR0IOKGXow4oI9KFIxg9Kk1HA5Geh9KTOKhV33sCBgHtUmcigExcnIp/UHgVHwacp9+lIYFFYcioZYWQ7oxkGrFAPNO4mkyOLfjkg04EMxA4Ip2B7j6VCV8sktls96BNWLK0rOF4PBqvBPu+8OM8UT8yUWBy0LDNheO/SmdNoHXpTc5bPYcClQ5YsT7CkO5MxCIeOBUMa4yx5JORQ5DyeWTwO1ShVVcg9B3oFe7I2IPX8OKeG2/McBccComO4gqpNOxjJfH0piuRuu7LVA0gQ1b3ZGKp3MJyDkgetUmZyXUekwI3E9KeJAJfu4BGarxoGBXqKmjiIly1BKu9Cyr5P9K8W+KOsajBqsun2t7cpYyLvkh3YG7PP1FezzyrawmYRtIF5YL1xXj3xOvdOuDdTiZZZLlYvs20fcVfvZ98k/lVU0aXtJI8oduaiJpznNR5q0dYZozSUlMBc0lFJTAdmikzRQA6gU2lzQA8GpUY/jUAp6mk0B2Gi3L6lGsUjcwck929K0fK+zI2DnPPSuP0a/ax1BGBwj/I30NdRPPJKUhjUFmPzc/dFaweh5lem4z02NK2BAPXp3q7GzDJ6iqUbjhcY4xuq7bkLwMn2rZHBIsx7vvHOfU1chdegILdzVZSDwO45qeCL5s54ptGdywm524+me1X4vkwT1xjIFV45EjUMMDFTC5Q5UfiazY0TzFHiOR19KzvIEWCAeOpNTmUqRgZH1zUM8zzKERcDuaIjZY0S5ma5mtIl8yZm3AZztFdTDossgDXU+B/cSuX8GrjxJqoUfcijTI7cZruVJQYzmuWrN8zSPRw9GPKmyp/Y+nLz5O5vUmk+wWaniLirDNlsUMxC8VldnTyR7EA02xIJaEEnoMdKrTWNtDkxRhfpVk7s5yaD83Bppslxi9kUk+WQE9DV9GBiIqGWJdgb0qNGO4jsRxRuC93QnUgSDFSOcGqDylGUgZ55q0wLANnrSaKjIUtzR5gpuw4qMo3rQVdkxYFTUEZJbGaPmFQ7tj55osJstsoxVd1qQSZGTTHdR14oQSsyAxjNFPJU96Koysa4yeKcVwKYoP3ulPI75JNQbg3IHqKbmnE0xhzn1oAdRnB+tNByOTS4oAfRux1pqnil69aQDs8U3ccnFITgU0HcaYDwNxDYqvPMY5VGMljgVY3ADrVNz5tygHOOeKaM6j0LRPCqOp4p4dE+8SAMYqupxKeoI6f1pwdpCCDg9MUWDmJ38tXMpIPvTlIl5Y5HpUCLljuXpzingnHT8KQ0yWaTamQABUUUwmB5qGUuVK44plqWiZt+Ao5JJ6CnbQhzdy2QFPPSmyvuTGOK57VPG+i2ZZY5mu5U6rANwz/vdK5m5+JV0D/o2nQp7SuzH9BiqUGxSmtj0SGE9SKsEBgPWvI2+JviH/nlaqD0XyzT4PivqkLA3VlaSr/sEqaHBlRa6HrSgqw9K+d/iPod9pviG4llixbyOWjK/dwTXp+nfFLRrz5bqKe0k77l3D9KwPipruk6loNu1pfRyzZxsAIOPx/GnBNOzLi7SR4saaaU001odIUUUlMAzRmiigYUUlKKYC0ZpKWkIUU4GmiloAcCRgiu10eUXkCykBnGAfrXE10Phi4KzyQ9/vAVUXZnNio3hfsdTMRE69QTyFzVy2lBB9uxrPuJkmljDYLelW7SMqo3DCn3rdPU8iS93U0llj4xnFTRygZ28D1qqiALuV/wPIpwZVzlsj+VWYllpS3XmrVvGW+Yn61Vt2jcnnmrIk2fdqX5AWUYL1GR9KSeREiwhG4jJz2qqXkbkiopoZbuSLTLUk3V0QD/sJ3PtUPRXZcE5OyOk8Bwt9jvtRdcG7nO0n+6OBXWEDHHWmWOnxadp0FlGBthQLUpGDiuCUru57UI8qsRBec4pccVIeKaWzUlWImXd9aZs9ualpAM07hYiYDaynoRkVWGCEbp2p17dx2yknqBVe2kFykYGc9apLS5m5K9h8yDfjsakt3+Ta38NSPFuBHcdKiXIlDYwGGD9aW4WsyyCDSMB1qF5BGetOWVXXrSsaXQhX2qKVMc1MeOvSonfdhRTQnYWNRtqrexsV44q2hGSO9KxUKcgUXE1dGAUlHHmMPxorSklj3n5KKvmMOTzNhVYfxU7JHek3Dg0F0GOazOgAQw4pM8YNNK5+ZTg1E0jqehNAXHoSHKmn7wCQTUZkyA3Q9DUTlpGKr8p7mnYlysWWmVM1GLnd2qNLcqDliSe9TJCBzmjQV5MaWY05RjuacVUcmmGReVXrQOwr5MZJOKjtiRI7kY5xyfSms7OQTwBU8ChlCkZx3p7IjdjoUaVAXBGST+tSCMxnA6VInCgdqfwRkipuaco1UGNxpkuFK47mpVOB7Vn6pqEGm2r3U5ysY+VQeWbsB9aErsUmooXWtTs9FsGu7xuOiIv3nPoP88V5Fr3iHU/EEro8ptrEn5YkYgfj/eqfUp7jW9Ua81CZm2j5Y84SMf3QPT371l3GHuAnJDdhXVCnyq7OOdZN2RGtuiqoUA4GFIHJPrSvG4O2RCzjuOh9KtIPLtyUiwM7hyMiq8ztJJ0+Xb0z0PrWtjHmbZWfOT0UDkdOtUXA+bcoJxyWFXJNhDK/AHGR1qo7JGVjwVP5/8A66hm8GZ4izIQOD6g5pNTtnl03zHcs0R4z6VO7hRt43ZxjvT1YSKySY2MPmHrUWOjnejOTNJU1zEYZ3jPY1Bmg7U7oKSlpKACjtRSUxhRRRQAUtJS0ALTqbThSEFXtKuTaajDKP72D9DVGpI87xjrnigmSummd9dtBHdwTlfnxjir8c6sgAPSsuWC9hsonurGVRIgPmFDgj2IqrBeeWwyePTrWylY8p0G0dNG4AwGxnrmrClWUllVcHOBXP22qwH75ZT71eGp2oU5mUDqK0U0c0qMk9jXARFyCQccChLyNeXP3ayY9QNxIIbK3nuHPQRKWrcsPBetamyvfH+zrbqRnMjD+lTKpFFRw8nvoVjqk93cJbWURmncjZGnP5+1egeF/Dh0aN7y8YS6lOPnbsg/uirWh6LpmhwFLGEeYfvyvy7fjWi0mOvWuOpVc9Oh30aMaepIT6mmnnFMDEjrSbyCeKxsdNxxI9aacUhyeaQnFArgfSgcd6bnnJprSYPvTC5kazAxBbGc8VS0y+WG82OcAVvygTFVbsCa5TUbGS3uZZSCFLDBFbQs1ys4qycJcyOueVTGZFIIAzWQLszXBYALjpjvWfpmrkyC3k5TuTWyLJZZFuEbEY7Duahx5dzVVPaWsLMpkXpzRFgQnccEVZ256Diop7TzUGG24qbmvL1Io5RKCqnJFOZMLnuKg2NFxGBuBq0jh17ZFMS8yusuxs9KJZumSahmjIcnk+lOVDImT1FArvYqvJlj/jRSvGN3SiqJNzyXkJ2txTXjaJhnmrEQKgZpJME81FzTlGxtleac3tSFQBmlVd3IpDXYhmiZ0JB5602AOPv8VLMfKTIBJ6cUBGkT5uM+lO5NtQZl3DmnDc3TgUKqgj1HvUuBSLsN8tD1qo7rEzDGSfSpp5REnHWoYF3nc44NNdyJPWyJrfDYI7VO0ILbkYo3p2NMijUHI61MMZ96TZSjZajlzsXdjOOcU7NMVxkgnNOyucmkUMlDFgAcCvO/GGsC5lJUMYbaQpGR0Zu7Y/Sut8Rah/ZGh3l6jneF2xgn+M8D+deTxXeYmAyxBydx6n1rpox6nFiJN6IejkxszD5SOKr2ytNO7sTgcLx/n2qOe4kLgBueCAOAKmimaBMhGJzzW5zWaRfdCsZVOTjBxWXcuElwegrUsJd25yee1Ub6PzA74HB4PSqexEHaVmZj/vDvJIxzgfpVZsg5wOuOT0zUkjNHgEliDnaB1qu5yWI5JXceeDWTOyKIWJXLEjHbvUKSjeGY5+nepJNw4yCQOx4qDlSCWAJz1FSbrYg1qHIjnUYyMMKxzXTShLm1kjHU8g45rm2UqxBHIpG9GWlhmKKWig2G0UuKTFACUtFFMYd6AKMU6gQUopKUUgFqWI7ZFOOhzUYFXNPsbjULyK1tYmlnlbaiKOSaBM+gvAGsW+veFlt8Bpbb5XRueD0rWm8K6HeMTcaZAWPdVwf0rJ8BeG7nwhbRx30SrJejDY5KMOgJrs3jwc96wbaehxqCvocwfAfhhWGdMBJPQsat2vhPw9bMDHo9tkf3lz/OtvHGTSN6gUuZ9zRRI4oYbZdtvbxRD0RAKSXMi89amBBWkxzmkNxRmMZIJM44qeNjLzViVVZPmGTVaBPLY9xTvoZ2s7FhVA6mkJ60HluKCeeaRqNBwM01stzUgAPPT2obgZoArEHp1oVGLdKTztr84qyCGFAkQFMSMf8AZFQXVstzYOrDLc8VZb/W/hzUUbEjJGArHHPvTTE4p6M4e9tZbCQIwwx5zXQ6Pq8bRrbSsARwDWhdadFqEB8z7/8ACa467spbC72vkAHhhW6aqKz3OFxlQldbHcklTwflPejmsPTNa+UW8/J6BjW2BlAQQRWMouLsztp1FNXQySJZMknafUVVyYX659TVt2xxVKfG4Y/GkgkTuglAcdBUYZVccjnqKWNyYioPaq6JtdlI59aYXG3GfNO3OKKlznviigmxtdqYwLnFM3HuaepB5FSaXFA4K0oHGAQPrzSbvXPFK3TINAwfhecdetCnKmq4feeR05qZM4oEmLj5qVmA/CmNnrUUr/LtFFhN2IipuLj2FWiBtKrg44OKS0j2jceppt2nlhponCv3XPWq3diUuVcxLGDUoIB5rNg1UG5ENwqoGGFkHTd6H0q8wIOKTTW44zUldDwEDEjrUcz7OTQCFJyapzu0sgC9OlNK5M5WRzvjuRpNDtVz8rXSlh9Aa4VoFm807eGGc+hr0fxnbxr4OneTAMUkbL9d2P6156Twd2CCeSBwK6qWqOKtdWI1tkVdoAZs1fhgV0KbGHGSTTDGuwSq3pipomnGZCMD+dbJWOVtsoPBInzRnAXtnrVGe4IUlue3XrW1PFLKwCKeT2rEv4Giu9oBXAycilIum03qZUuGYgZDHnOcg1G6sVUqVA6ntVqaMxSHuDz9KjcrjZtIPQZ71mzsT7FVk3n0PU4J5qFgvBzkDvjpVxgQrpgAngVTlRugxjoR0qWaxdx0EiiTDHjPOKy9Vg8u6LgYVua0RGBkY4yAOe9LdwG6sjwSyc0jSMuWVznsUmKl2UwjFTc6xmOKSnYoxTAbRS4oxTAKKXFFIAxSgUAU9RzQAoWr2mXk2nX0N3byMksTBlZTyDVUCvQPhj4Tt9e1Zpr2BJ7KFT5iMxHPboalsmTSWp7To98fEvhSyvJkMck0YbPcMO4/EVpxCTyVWbBdRgsO/vUcEcVtDHbwRiOCJQkaL0VR0FTBs1zmSSIzwaD6Z4pXFRHp70AwPynPanDBGRTB8w2k80w/ulweRTFcazbnI7UigilHGBjrSsCAMUC8xf4cjrQRgZ70L1pTmgoappT0ptLnNICJ4FbJA5qHMsZ4GRVnJXvS7s9R1pisVZLhSdufnIFIgyiLn1z+dR7fLupHOCDwP8/jUlv9xiexIBpkrV6k27n5eKr3dnFfRFZAN+ODU2aPektNimlJWZyk0E2mzFZIwyHoQKu2Wq+SSjg7DWrdyW5i2y/MT0ArktRgnglLBSYv9kdK3jaejOKcXSd4nUtcIYxIh3Z6U1ELoWYYJ5Fc9pV3JDL+8G9PboK6iOaOeMSQkEelRKPKdFKoqhEPkYOPunqKdLgDcBTWGGYdjzSLypU9qg08iI/Mc5NFRSSCNypFFURc2WXI5pI9yjj8jS7uPWlDehqSh+8dwRS56kdD71AZBnnk0zdIuSFB+nSiwORORhhsA5qWMAJiq0rElDuwueoqXzABilYE1ckcrUDBWbmkZiWp2zcMjrTBu5YBAUECsyfNnc7nJa3mPDH+BvQ1fDYGCKZKsc8TQSpvjYYIojoKa5kY91AHLkL8rfw1Npd+7FbS7OJP+Wbk/eHofegiWxcQTncjf6mQjqPQ+9U7+JSgcqcMRhgeVPY57VslzKzONtwfMjedC3y9/aqt7fWulp+8O6U/diX7x/w+tYX9p6ns8r7XHsxjzAnz1QNq0heYTGQAZYtyQe5z3qo0u4p4nT3VqS6nPcash+0YKZ+SMH5U/wDr+9cxLbASMi8r0ZuM8V0LGYw7kjLK3G5jkH8KyLksJDlGzjHzDABrojtY5G23dlXccIoU7cnJBqxC8XR2YFf4ahd1ICq2GPBOf51HEGmJjHTOGz04pgXllA+ZQd56HNUNXt2IEobLgdMVb8ogBMnGMjB709wQrCVd2BkE8E0CTs7o5GVWnl+bjHIIHeoCH3EuoY9Dk84rTyr3DDAx6Go7iAq/mEDaO45rNo61K2hRkjQ8ZOCerZx/nrVZ7ceZwymtEojH5B75NQSR72IPTOealo1jIoOER2UMCevHFSoVTJ5A/i74FEqYVmII7DIxVd5cfMPwAqTZLmKd/ZeVcHygWVl38DoKoOmMgivonwJ4StbHwyHv4Ekur1Q7+YoOxT0Arzr4ieDLjSZf7RhQGzZtpKj7h7ZrNNN6HTGdrJnm22mkVOVpjLTuakeKMU/bRtqrgMpcU4KadtpAIq1Iq80qqT0rb8N6Bc63rVraRwyFHkG9gOFXuam4m7I6XTfhPrWp6JDqNvNbZmUOkLNgkH36V6R8NvDV14a0i6j1CARXMkvZs5AHFddBFHb20dvF8sUSBFA9AMUuABnOazcm1Ywbb3FOc0mSDUEtwI+pxUa36lgDU2ZPOr2L2cjFMZcc0xn24YHin7gy+tIu5CzYORTHmWRsVM0fGR0rPGUZm7Z4qkRLQtpgttPSpTjHFV4iSnNSEkr6Ckyo7DSwHODilViRTSMHHUU0jB5BoFqSE+1Mzg+9G7pwR703eBQUOJxyajMoCZI5PAp4IaoW2u5fPC8CgTGSYBRc8mpRtAIB4FVHVx8/qeKcjEnr1qrEJ6k7PhcrzVV5tpy3PtUxIRfmqu4G7cRxQhybGspk+d8Aego2CWPY6AxntUixEjc2celCoc8dKdybGRe6c1mrSW/+qI+uKrWN0YGUoDn+LniukH3SjAFSORWDqWntbSefCf3J6j+6auMr6MwqU3B80TZSVbiLzI+o6imLJtY89ua5y01Ce2uSzSDaBhgeAa2lnS5RJYjwevtUyhY1hWU/UkdlZskUU7YvfNFSWayxgjOaQx8HFCkjgmgvz70itLCJGN/QfhUrKFXdjkelIxAGR0FOjfzDgHNIEraFFZHmZlZeM1ZVTgM2CAaR4vnYjhuoqeOMbeDn602yVFiMgz7etCkA0/GWwcKKi8vDZH50iiXIPQDd704AD5u/rUCsQeecVIJRQNMS4gju4GhlztPIYdVPYisDfNFLLZ3K5kToQOGHZhXR7lC9qydYh862FxF/r7fLD/aT+Jf6/hWlN62MMRG65lujEu4ovMGevJ9DTGd4otqNtHoRmnSkTYdRkZypPoajdo1b5xjaD+FdKPOe5G0kk0ywRxEtghVjHfHp/M0s/hK9nsCUvIVuCMhGU7SfTNbPh6IPHczRp87SGMu3VVAHA/PP410CQqAvTA7VlOq4uyOmjh1Jc0jxN4p7e7ks7iMw3MZ+eM9/f3qeKdsbGQYBwCO9ek+K/Cqa9bLcwBU1CAfu2/56L/dJ/lXmT4R3Ey7HQgSIwwwxWlOpzIVejy6rYufaEl4EbjaeKljl8zJc8jg57VCkeFLK2+MnIx2pTaFX80EMO/ODitTkaRnXESpdsVAIPcUyUoIyrcsR34FSTuWkHBx0BzUUse6QAIWUeopM1j0uVWAZQTGCQcZqFkRHG0cE9CatkBSdu8ZYH1qMqQSSwPpv6fhUM2iylKjODtAY85APb61seCPDLeItdE1wmNPsyDJ6O3ZPeotK0a88Raiun2QAXOZZR0RfUmvadO0iz0LS4bCyXCR9W7ue5NYVJW0Oummlcvg8dMACq97ZQanp89lcqGinQqcjp71MAStPJwuO9ZbF7ngVx8LdfSO5lSOJlhdgF3fMyjoR9a5XUNEv9NijluraSON8gMV4yO1fUqoyncT+Fc/4r8J2nifTVg81raVG3Ky8qfqK0U09y1Oa3PmrbSba9pPwbs0KtFqZfA5EsfBP4GqV78IriZLidLyASLgQwpkBh3yT0ouu5ftNdjyZYXZdyoxGcZA4zSrC7OFVGLE4AA717fpHgdrTS4rDVJod0beciwjOD9a1o/Dmmxal9tjiKyFg5VcBS3rTujL2710Oc+GPhC3gsptS1O0DXDNsjSZPuD1Ge/vXokFva2iN9it44s8EheaEZigzmrEWMcVm2Qved2IgYLg85qZ8pFwKRf1onb90cHrUmlrIzLmJ5T6Cmxx7V2kcjvU8hI2jNOUcg4rS+hzOGtxsczCLpuqxGxKYPFUIw0Mm3JIBNSxyZd+eRUtFxl3LM021Tjr6VGWRYlB5JqB28yUKe1SIu58t0FFirtsPPCBV9amU8YzxUbIGPPSmMwjHWkWtNyxnnimMST6VWF4gOAcmni5VjgYz+gosHMiQkAfMaZ5i9g35UzjPHJ9TUmFA8xm3Y4FAhjt/ADhjycjtSBdxxn5R1oKsoOeWagAIu0H6+5oBbjnKlTnHT1qEsowRjntT3fbyxBJquXRdxdhuzxTQSYu8FstznoKlVM8n8KgRow5Zjk9gKctxIzH5Nijpk9aATRYLYUg0zcBUDOWbrmoojKN/7zeAfunjFFg5iaWTByORTDKHBRgSpGCKXGfvKR+Oaa2BnAOP50CepzmqWItWMiKzRsPyqHTLw2pCvuMTAfhW+wSZWjflDxXNXFs9pM0Tk7G+61bxfMrM46keSXNE6xWYqCMEHkE0Vz0GtG3iEWN+3jNFR7NmqrxO1xk5pcBsEdaj35JGcU9MnNZHQOxk7c9OakUBDhRimqB5rnk9M+nSngUikO6/XtSqwHHr/OkGKaSAaBkp+YH19aZnK9uaaJABknFRB/Mzs6HvRYTZKBnn3oKelRLLsJzSmbc/AoFdAwYd6pOJBKCCa0AC/NQOrbyMjA71SInsctdW89tdy2q4ER+eMnsp7fgcikaJUU7iWkwMfStrVbfdbJdDloD83uh4P5cH86zpRnbIFyoyDXVGV0edUhytml4el8u5ubcnh1Eq/UfK38hW+frXHWNyLXUbZyeEfa2eu1uD/SuyO0de34VhWVpXO3CyvC3YC2MAn6c1heIPCthr371v9HvV+7Ogzn2Yd/51surOw2sAMfnTiMHk4NZptO6Ojc8h1Lw1rui7z9mNzAuSJYPnA+oHI/KsxdTkmgKkr5q84I2n6V7gR3XrVO40jTNRRvtWn20xb7xaIZP49a1jXa3MJYeEjxn7UzocRuy9emBTVlUoU3HJPI5r06b4faBL/q47m39oZyB+RzU8HgfQYUCvBPPj/nrcMc/XBFX7ZGf1Y8kg865lFrpsE1xcsQAIl38e/pXVaN8ONUuwG1edbOH/AJ5R4eRvqegr020tLbT4hDZ28VvH/djQKP8A69TZ71nKq3sdEaUYmfpmkWWhWItNOhESdWJ5Zz6sepNSPJK3y7Rn3qyxB/CmKFdsd6zuOSuSQ79g34H0p/A560hCjjPFBbA4pFLQCe2ajkBC00k5zSCTd9KBNkYcge9KHLrTnQHG3rSouAKYiu8CzFGYfMmcEfypNixtgirBTLZBxUDrubFMlocuW4VeB3qQg8ZyKfEmF5p/1NK5SQyNjjDfnTuJWIByFpGYDoBmq6rsYsoKZosO42cfpT4iCMVWnnKn5hn3FOiuFA6/hVW0MlJcxK6gy9Dy3pULJscuG47iphcKAA2cVBMrTkKilUPUmhBJK2hVMz4L46mr8LkxqOmetVpIslY1/Kn+dsz7U2TF2epbwB2J/pUMiBn5wFHUnikhnaVTnKnPQDpTpMcHYSR3PaoNrprQheONl2hcL/e/wqERnov3B3q4qbgS3PtTUIZioGKdxcpGuGTaRkUcBgqn5V/nSvlMqPvH9PeoCxTaq5oE9CwjNy/GBwBQ8ihclfypgkUgKARxUTglsKeKLFXFJU8lsH0pjQJv3ty3GBS+WxO5hkDsKaW+dgM9sg0xPzAqxJPAHoBilVUfJByRTtyhfmBweKdHCAd46dqVwSEWIdcDNL5MZbdgq3qpxTsU4AClcuyGFBnGT+NQzBgDt5bHAqZ+MmqU8wJBXJbHG000TKyRCS0Z3MAAOOTWbrP+m2o8pcmM5LD0qzcCTILndntmo4yWDxqu1SK1jo7nNN8y5TA+6Su0ADpzRVq7i8m4ZChPcGit00cnKztpdqyjPGasxnJ9vWqtz87BfTvSiVxGAp+98v0rjex6Kdmy7H9zcRyxzTgajjbIx6U/jsak1QDJ4ocYHvS5xx+tV/NaaVlClQvAJ70CbD7wOcVLgpFjsBnioyGJwBjFSxKQATxxTYl2Gx7GOMZOM8ildVUDAqQIMkgUMuRjgYpXKsQKThtzcdvpUMkgLErk47Yqysaq2euaimQDJUdapGU1oNiZpEKvH8rAqwPcGufMU0U0ts7khDtAz+R/LFdJDwMHisvWofLuo5x0cbG+o6VpTetjCtC8ObsZflo5wRyQV44+ldbp8yzWUUpVRIRhzjqw4Nc0ImbJA7Zz71s6TJiSSH+8N4H6H+lVV1iRhnyzt3NVXBYjg1FKqh9wXB9qcwKSqOxpxTJwa5zvGw55OR+VNRyjsD0z2oOYnx24pzpuG4daAsPDD60u7noaiQ7htbB+op4UZ6kUhjjjb1qN3CKSzYHrQzlTwc1XeNpHzke3tTQmyQyZX5e/elEeyP3PWiJQg5GSe5qVsMMUCS7kS5INLGdrYelUEZqKTLncOMUxPQmmXKYWo1TCjINEMxf5XGPTNSucDFA99SEnacr1pWmCj5hg0bT1NMZPMOD2oJY1psJUKykAcZqQxDOMd6cYwCB0qidWKjsRmlPmE8Zp6Y70rPxjt7daRSQoUMASASPWlDKAcjimLzxjj2pZVIj4pFdCncFX6AD3psdorIM/nSlcMOc1ahB456e1U3ZGUVd6ldrOMjBZ157GlCSxTFN4ZCuVPf6VaZjkgnI96jdlErMeAi81NzRxSK0ZYyyvt+6doqOfBBwDk1Zjj2QJxgnLEe55p/lB+9O5PJoZkdwFZMnBzg1c80OvWoHtgdufU1X+eJSMHAqmkzNScdzTjYAcHimNsQ8HLHtWYl28fK81ahmWTkHLHnFS4tGiqJkjOEJJOWYdBUQZSzOeCeKrTyENgde5qWOPzFAIBxzzTtYlO7sPaNyuE796ligKAFzk0oUg5xj6Uu/3pNmiSFxzz2pGwSRjtSBs9aQnk/SkURld2CvBzShiDg8GkDcc07cMYxmgLDg/HzDj1FOBGC2RgVCzpGCc49jWdLc/aGYICFHUjvTUbkSqKJNcXLzEpGMJ0zVeMhVJ53e9V5rqSEjy1Vx6d6LcTTO0ki7EPRSa15bI5ue8iZozOcu2AOeKYV+U4GCOOKclwzO0YXBBx04qUfcwCA3UcdKktK5XMayAMwGSO4opGLqcfL+VFMnlibi53ksPpUfKzoD93k1aT5xk9RTHi3jP86zuauJPGfyp+9V71XRtsYJ69MjvQexIxn1pWNE9AkuCzhR0zzVgbcD1xVQodwwBjPNTIwUZI5oFcfznnGKsIABxUSbeTT14zmkWkSDrUbEq+TgjvSq9IWDEqQcHvQNkWSGxnr0pH6c0x3IIz1HWpAysOPSqMb30EjAyOaS+t/tNs8Z64yv1FJGdrcmrYPNF7O5UUnGzObifKDIAPRh71LaTeTfxOCMfdJ9jx/PB/Cm30H2fUHVeFk5H+f8APSoJPk69O/0rosmvU8/WEvQ6jPmKQGywP5VKSQOlVdOnFxaLIcb/ALrEdyO/9atk4Fcr0dj0001dEbOG6inAjGBTT1B7Uu8Ecc0DGt5YbGTuppnGMClZVJ3Y5oEQxxQIYBld3enxcjmkZDg4GcVXmuGjQSLuPzAbAOoyKa1E3bUuleM0KMiqsF99odkRJEK9d4xVmOQSJ8vYkH60rDTTAEhiKXauCvY0hHzUuKBkEcP71g5JI6VKYyzHpkUrdVf04NG7Y27getArWFJCjBpABjIHNVrh5fNVEA+tOJlAw3Bp2J5gfAcA9+tPOSgGOfemNEHKkg+/vVlVyKGCRVCuXxU2w/SlxtbPAps1xFF99xRuGkdx3yo4NNl+ZSBVX+0bYck4FOe8jdfl5zRysXtI23ImU7sZ6VNGB64qsblcnJFOt7yJ2wGx9app2M4zjfctsTu9jULDfKwP3QwJHrx/KpWPf+VRM48wj1FSjVksjKec9aSN8UyMBgQD90+tA+VsCkV5htDhcjvUMsRwcc1KM7VA9aGbH400xOKZjXcByPLwGUZPvUYfYvGeQDmtCWPfOMYwVP6f/rqqYvKVV6heK1UjndNp3REkm6UCT861UQKoI9KzXRAdyEhu+OlLBeMhKEYU9MHilJX2HTlyvU0Gao949agacMcA0mT6kipsa85P5i9vyzTWfnrUY345IA+lNeVVPJHFFg5tBWc4qKW6CLjqarSXDSZVDxnrSLESPVqpR7mTm3oiOSV5j+8banpmlYNs2R/KD3HepVsgzq8xAC5+Wp4440XbbxgD16CquuhKhJ7ldIFRQzqCwqdYA53MPwzUyR+URnLH/a4qTcobrzUORrGmluReUsYOFGM54HemsmBnjn0FSu4zzkccVGCDikaaDfKT0JoqTbnoaKLhyo1kjVQaCAAcZANNDfJnFMdyV46jpUDYwvsbH8Jp6EOarlizcHj+Rq1FGuzcOD6U2QhTHz9aQx5bjpSjjnrSYbbuH60DEJKHNPVyRzSHLdSKULtXrQNDwPSgMdxzwB0qPeVBNNEgC4yc9TRYG0R3W7epUcMKnhT5BxyODVWWYvhVHQ56VPGdsSsRn1HrVMyW9xpZIycnkHrVmJmlxtIAB596hnWOReg56VNAgSPjvUvYqO5R1qHdEkqg7l9P8/UVluolh3r1A5roLhDNA8f8WMj61gKPKcp2PIHt/nNbU3pbsc+JjaXN3L2hThZGhJ4bgfUf4j+VbLY2sW5HTFc1C5huQU74IPoe1bwk8+NWXoep9D6VFRa3NMNO8OXsPZi5UDAQdff6Uu07gw4yMfjQqZ6VW1G8uLC2WS3t1mGfnyegqEuxveyuy6uMYxzS5rPttUt7tVJzFICRgjj8/Sr4Ix1FJocZJ7AOTUToGHzfKVPGDUj54xjFMkV3UlWAOMUIGKqAJjHJ796hE2yfaBnPLD2qVVdAq/f4wWp3krv3qAJOmT3oFbsO25AK4Ipc54HBqHcySckYzyKfKSGBVsUDuSZOCCOoqq0kjJt2YbODzn8eKsb/ADB71GUIcNjg8GmhS1GSB2jV+h9aqDUPLn2TH5R3FaBIKsnasJ9wugBGXAPXFXFJ7mFRuNrGi+rwRuoYNj1xSy6vFtH2cM0n93FQM0r/ACJDjPqOlSw6cAd0knznrtotFbiUqr0iQTzTMA80oQf3VoQx7QfLZie5q6+nwgiR1L7egJqyGjHy+WoAo5l0GqUnuZF40QtWURjPbimxlYrdAR82K1WeFmIaPjsx6U0RRNztU4o5x+xbd7nNPdNJOylcDOKlimSSQorcLxU2qRxrcMQoVQOvvWLp7/6YyYypPc1utY3RxO8Z8pvEyNgRSkk9MGkkTVYArAxSION3QjPqKv2sKRRjYoWpsDBHQEYrBy1O2NK6u2Z8F5IkoWVeSCD9etXUlSRuOvoaq3MW9RKo+dece4qqZsDzFJ9RRZPVApOGjNLdhPfNRSSZJqol2GZlkwjfWo5bwIg28k8DNLlZXtVa5alO3ZjJY5FU5JB9oKkkjPeoXaeVNxcrz26n/CqF0ksaeawkKjtnp71aiZSqvsbUsfybshfxqi6BB8vTtWkCkkGUTfleKRYR5KKy4IGDUqVjRw5tjJ80ocnir9vcRsvLD8aZNZB84zzWfJZToSEJ/Cq0kZ2lAvz3SI2Fbr2qsx3EZNEFgzAGUkkVZS1WHkHPsaLpFJSluRxQdSRxU6hUHAp4xj2pw4NS3c0jGwuzdjP5U/HPJJH1o6U18shwcDtUmlkI2CxXrUcuwJnb0pUQ9W4pSAeOtADQwdeRUSoqucnk8VPtCj7nB9DTZAu3PNFxNDc7eOtFCrkcUUwszUgYtH8woC5ahWG0e1IG/eEHv0qBrYGh53D8aVG28dfWngnFRkbSeM+n0pia6ku7GacOFwTUa8fKfwpSSeKQ0OByMelMMqBgrY5OB9acciNtvDEHH1rEeeWUIxb5l5Ppn2qoq5nOfKbuxVXee3aqwwzFvX3p0bPcKrg/KRU6RqOCM0ti7JkQZU7c1Hv35xwM1dMaEdqryIEyFHWi4OJCh2t85+U/oatq3TFVXQgYP1pBLjvyOnvTauZJ8u5fxkj1rF1OHypiw6H5h9D1/WtD7UMBl6Hj3GP8mo7tVubIuRkxHO0dx3pwfLIdVc8GkYbZdc5O3+dbWlXHmfu2PUbl+o6/0NY4jwGjyPY+3apoZWtp12puwdykfqPyrWSurHHSlySTOlFKvHynkHsaWNlkRZEOVYZFBwDXOelYytSt3iYSRAAfSnQXLMo3AZrTYCVSjgGqL23kk7elVe5nJaiNKEye3bHepIJtwJ/MVEFVuCM5qaKBIz8vBx69qHYSTJUcJLtGcEce1Sb8npUEi4APcHNOBGQTx7VJaY2ZA027PbBpYxu+QnkdD6imNKpk9807gE5PHUe1UTfUkClPenBgV+YcGoxKQNpOfQ0odS2CQAelIpNDSu5iMkH35BpobyxyuPepiN3AqGdCVyc/VTQhNdh7SjZkn6YpI2UEnnrkiqyR7yHckgdCP61PhTyCpzzwMUxJsnZwRgKzcVDHMXk2soQk8Ac/nQJAE4Y++KSKYNkDjvSsVcWFzIkquo+VsKcdRSgYGAMfSq0bHY5BxzTjI20YFFhKRVvrVLkHL4zWXaaSUud+ehrYbDjkU0R7TxWik0rGEqcZSuWd4WPHemeZkUwAnGc4oZCBmpNldkTyFSeeDzVUxJIm3kYOOKuyxqIxn1qqCBMVB6rn8uv8xTTM5R11KstgguMq29WXDBz096nhtraPIjjG5eCTzUioQwYe4pASGZRxk8kU3JsFTinexIIkaMsc5qlMd4MeM8YrQJ2xHAOMVm70M3XJ9B3pIudiNppYpYYoSBnls+grTD8+1VWiDSiXYFZRjIPUVKS2OFolZippxvcmDZOQcU0klsmo9zeoz7Cm+YTwRU2NGxzuRmoyfxFIxOOhNMBKnkEfWnYi5KD608GmM2U6dKZHICMg80FFjd8jY6+9NXIyOpFNL5xhetMiMjZflc9qQ7khZieaB1I9KPmwdx5phBODu5oGP8zc2BxTGyTyeO9AYAkZz70p5GCetAbjFk2jBJ4opTGR0PFFMWpoJ97g0rDJ54pq8P0qaTBTPepGER4604jOPUdKhT5Bil3NuoBbDmyw64P8qFPr16GnMQF9+9RL8r45wRQJ6EhYk4z3rKkYQ3c8TL8hOQR15rQd/TqaqXREckcrLkH5W/pVRMqu1yaynJRo8Y2nIFWhLz1qjEf9IVzwDxWgIgeaJWuFPma0CScheufpTInyc/zpHQjpQnPGMGkXd9SxJ86e/as6WPMy7iQnfHrVlZMYxjGeB3FNnRZI2JHzDkc0LQmepEYGwVjznOau2o/dFJBxjmoRL5Uy7gwB/EGp3lXYSAc49KGODRjXMP2Z2HOE4HuO1Nii80mTc3QbcdjU95IXtgxHIODx1WqySFF8tSPb1rZO6OSpFRnbozfsnRIvK3cYyOfzolu1Q4XmsESzK4PIIOfwrTFqz4ZThSM1k42Z0QqXjYmFwzHFPVi3BPFJHaEDk1OIQoqWaxT6jBGN2akKcg5wehoyFoL5FIvRCODt6j2pAoGd3Bpu/K5/SklYsgOMGnYltEZQ+fkAVIRwBTEYlj7CpN46n8qepCsRt8oz0A5NMSTceOF6g45Bodtxzxx09KFzt470yW9dCUTZ4J5Hao5peMCm7DwBnjofSmuuSA340WQm2PVwYxxyPQ4phkYZOB9aEUY4BpdhNAasazt0A5IqOOQq/wBeMVY2HHXpVaaMqxcH5lGaegNNEqHazJ29TSgds1SUuPmCsTn72e9WY5g+PXvQ0EXcnQDZyMjNKANx4qJZflC470qS4J45qTRNDyVQcHvT2Ksh5qhLNu7FWAzg01JTs5NHKHOkOvnLAhc4HNVoI2aSNjgDJ/lVjKyNzUO/bEmOxBJ9s/4VWysZvWVy0zqIjg8jmo32sDgg5HSkkjbcQOmKjQErH2yKRoxlwhMQG9h7CqdomHJxgYxWq4Rowc9qoLt6AZ5NNMUlrcth16d6Xce1RQxHO5jgYHAqYgUmXG9hhckYC5PtURWRuoCj3qfdtOBTdxOaAtch2sDyc09VOPlb8DQTjNPUg0CsiEyLG2HBH0qNWjWTIBwanfb2FRcYxxntTJsK03zAAHFKkpG5eeuRzUbL8u4HOO9MVFEu4cDHI9aA1uWQ+egHNHt3pkfHbmpCRipNEM2joPzpcnIoI/KlIBOPbIoGOJFFRGTB60UwNNxzwKeTlKJSoHBpEG5akCLPODUjHCUjLjkio3cKcE8UyR0fzEGi7cQQ70G49vamufk+XimoC67W5BoRLd9CvFOTKvIKH07fSrk6pJbttw2Oc1FHZxjdgdTwPT6VZ2J0X5e2KbeuhMYu2pUSQGBTt5HWtCKQPGD+BrIlYxl4+gNXtPdihBxnriiS0uKnL3rFxsMOlV5PlB2jJwcVYA681Ey/NnJqUbNXIGA8tMnBA7VEGZWPz4XGCOuatmLKdsmqE2Y9w4z7VS1MJrl1JvtKGNQQD2xT4YgcsWKjqFBqhaxO0hLAj0rRC7I9uRmm9NCYNyd2KIRKzM2DuGOtZMm20cllyU4wfStbzFXCry1Vr23LgSkZ7NTg9dRVY3jpuZRumY7+Rg9K07C8kI8oscjlcntVaO1BYqcY+lW4IFRwAPu1c3G1jGnGSdzQSZgORn6U8yEgEU17dXi3KBnHalCYQY6GsdDtSlsxFYuTxTghJ+bp2FSIAMcCn8ClcrlIAp3HHTvTXBUdKmDKBjvTHIYEDk0XE0iqvEjEMc+lPye5yTx9KljVTFnvURhfzVbedo6incjlY4RFvlA/OpNpC4xyPSlXBbNG4k4zilctRSEAPWoJUO4N19as5JUZ/OgKMfXii4+VEcS46inkfSlyMfzo4ouOxEe5NVpWAOT0zyKtSDKH61UZVMu3GOKaIkgBULjvnge2Kag+XcB1zT2TOMN07+tKqbEQdcDrTuTysgiDHGfenxhtxJp4AUHIPPTFPVSBzRcagV3jDZI7VXckdquMuCQKquuWxTTInEheTCHb9/p1605fni2sCoxtI9qlESA5/nUcpJYgelPcLNE6SEoATkjimW+QAH9SKrxuwBz3NOST944zU2LUht2pikOHyp7VHbHoSOMmrEyb+T6VAg2IOeBmmDWpaQgHpnIpxOQOarQv+82ZBIPIGcj86sn0pFx1RE3JyMikBA6cetK3PFMHC7jkc4BoEO5J4ppGO9SZA7imNg0DsCHccCgqFOP1pEIXjvTJSScjtQIccHKdc1CpOWHGQeoqVeVGT+ApAvJ/SgT1Hg5pwJ70xetBYL1OKRa2H9O1Mc8AZ+lL5g9D+VRu46f0phdDdjHkGinA8dM/hRQLmRrMhpivJvwq8etFFShsJJ8fLjJqrI4OCQTzgAUUVSRlJsnTDYB4IqdAAM9RRRSZcRV5cEjgVKyhhk9R0NFFSWULpdrgtjnvTbWTypeOVzz+NFFafZOaWk9DS3Z6c0hHFFFZnUD8LWVOMu7H04ooq4HPWLlmuE3noelTPgkquN38qKKXUpaJIZHCEOSfrVsRhkww49KKKTLitSjLHtYj06UwHbiiirRhNWkX7aTIKHkGlI2sF7UUVD3Nou8bjlYetKzbl4oopDvoRBWIxj8amRAKKKbCKI4l5c5OM8CnyKRHRRSKsRRKUzk9akVeTntRRTEhWYDODxTM56UUUBcZuKtzyD7d6DJ+dFFArkEk2w7S3JNCornJJB9c0UVRCd2BbbkBTgU1ZC46Yx1oopD6i43dsAH86k789aKKCkVpZCvbk9qg2MWznrRRVLYyluTbQgAHNQSkK2epIoopIciNQDGQeu41AhIuTnkEUUVQrFmY7UyPyqqso3hOSRyQBnFFFCQSZYjA3M2Se/WpQ24ZooqTWOwjD6CoiCON3A/GiigbDOf/AK4pQvHQUUUBYaVO7haUxZH1oooCwKm0YoxhcE5NFFAWI5G2L2DE4FRpG4llYvkHaQGH+fSiigjqStkj74H4U3B6FjRRQVYXywe/5gUUUUx2R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AutoShape 6" descr="data:image/jpeg;base64,/9j/4AAQSkZJRgABAQAAAQABAAD/2wBDAAgGBgcGBQgHBwcJCQgKDBQNDAsLDBkSEw8UHRofHh0aHBwgJC4nICIsIxwcKDcpLDAxNDQ0Hyc5PTgyPC4zNDL/2wBDAQkJCQwLDBgNDRgyIRwhMjIyMjIyMjIyMjIyMjIyMjIyMjIyMjIyMjIyMjIyMjIyMjIyMjIyMjIyMjIyMjIyMjL/wAARCAFY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k8xm5NTojnvzVgRovQU7C9qdzjULFVgU3evWmecw6/rV1lUA57jFVgoMm189xmi4nFhHcA8ZBPrVlSrf/XqB7Xj5OmKYu+IF2JIosNNrct7QBmmvcRx98t2ArNfVUd9qnj0FSwh5jlY/oTRy9w9pfYsszum6Ztif3RQplkUeRGqJ/ef/AAp8VqFO6Vt7Dt2FTMSSP5UrjUW9ysYj1kuHP+4ABSeRF1Kl9xyNzE1MxA69KEILZ9sUXJ5dRUgjGP3SY9lFVJoVSdju4PY1ogADJrNvmUHJpx3FUSUSa0VTuC+vSrLMQMHg1FpgQRE1IynOcFv5ik9xwXu3Qofj5h+PajcNw646A+lKq8HBGfSo2UgkkYPqKRdyYtgevvTT8xAqPfjgnI6ZFSx4HHX3oHckVMUkhC44zntTt2OMc00cFu5pAIflIPrUd2pMJAPUVMECHJPNOkAcc1SZLjdWM7Txtf5ueeTWm3ByKgWBEJZeGpzkrz0zTk7smnHkVmScHsKaUIPHNMWZS3pUhbJqTRNMiZfmPADEY5FIrsqAMMgDGT1NSnnqM0wp6HFArAX3KP50wOARg557UMMcEZ/Cg/MOv4GgV2TFlkXDqCKrPAgICkr7dqfgjrx9DS7d3BG6haDaT3Krwy9AVOKgktZJPvxrkdGBwRWh8oOPShjx1pqTIdOLMk2l8p+Rgy/7RwRTFku7abbO7FT0Patfdx1pkqCVMMoI+lVzdyHS7MzmkZbpN2CD0YfyrSikUjH5VlXEDIOMlP8A0Go47s25IlOV/vf41TV1oZxm4S1Np0zURXHTmiO5DoD1U9DSl1PSs7M3bT1Qze1O3juOaXI78mneUDyeKASbGgKeTUMyA9BzUjKRn0qEBmbOTgUIb1Viq0LEk8/WrEMqqpyKlI4xxiq0yhVJbgVV7mfLyldG82ZyD1P6VficBMelZ0AYHcq4WrSgkelNocG9yaUqy5B5H8u9RRnY5GR17dvSqk6zI/yk81B++Xqcbf6dKSjoDnqbJb5eKj5J5NV1WQgNnINKok3c5pWLu2Wivy1GV9qepOOaRmweaRZCU700gjkVLuBJ5oOKdybEBfFAl5p0oGOgqAdcUybtMscEZppGfrToyNuKU4zUl7jMY7Zop2PeigdjRzRmkpaBgTx0qCVWeNygORg4/wAKnx+tKAqowHegTG275Uq5yQOuMVDcyh1ZR0xVfzyJwp5xUzxqxIPGaaVjNyurGDY2pfUHB+7mui3+UdmMAVBBYLBN5itnNW5Is05O7FCDWo5XBqUHJ4qntK09ZcHBqbFqXcmkiLdDioliZT1qZHBHNKZRu4oG0nqRZkHeq1xAJ1O7g1oKQ4NVJxtyacWZzjoSafH5Sbc9qsL1NVIZAGAFW888UpblU3oSEAjkA0x04wDx6Glzxk1GxJOMVJoyIqEbO7b7UhdivyfL/tHiphGT2GPen+QjDD8j07VVyOV9Cskr429SDyasLIO4IP04oMGDhSAO3FASQA9DijQSUkO3BjjIqTGcemKiKAr86n64puRxtcg+xosPm11JmHWo5T8uKbI0qdGBGO4zVczh32uCh9uRQkKUlsCoGOcU4u6H2qxGoAyuGHqDmhlDDpRcOXqhElDDB4NKx44NR+XgDHWkAbJz2oC7WjJtvHNMII69KcrHvSkZpFDRyP8AGkPT0pduDTH9O31oAaWIIHb1oZvl60gAHJH4UjZbp096ZNhMZAPrSh9o9TTVUd8in7efX0oEMJGckY9aoXVirBmjQHPJQ+lXpCV5NIjfMORgD8apOxMkpaM5m1ubm2vvIjLbGJyjjgfSuhhlWT5QNr+hp01pFO2SuD2YdagdPs6EO2854kA6VTakZRhKnvsWMGM89aXzifvHiq/2kKoEh3g9HFSAD73ryKi3c2Ur7FjHmDJ4FJjH0qH5sfLQkjbsNRYtSJNoPao5YVcYJ4qbgjrTWpFWuV2T5QAOlNAK9anHP0qKRe9NMloMqcZHNQSqGkI7EU7GO3FJIMqGHUcfhTIeo60EiRuj4IVsL9KsZFRRhVYEdHH61IaTNIrQDTDg9aCecUGkMYVHWjFO6UmaAI3GRVRwQfar2RioJVpoiSI0ap8/LxUCDnFTgZoYRGbveigqQaKCzV60YxRkCmu/vSC4ySTBxVeW4IGF5zTpDu4FEcAJ6U0Q22VLXJnLMOa1tquctzTFtVU5pT8p9qG7jjGxIy5+5xSKcnaeopit+FKw3cg81JRJ5YPFQlA2SeB2pyuc4PWlPDA9expiauQkso+U8GohIQ3erpQH/wDXUTwg+lNMhxY+B81HODk06Lg8EU92VjtxzR1B6orWwyD65rSjUZGaqxRbM44q1GcilLUdNWCVgOlMQEnNEnLAVIo4pGgoFKPajGKXGaQC9epzSEkDIGTSgdqqyXb5GyIkE4U+tCFJpE6s+MngdRTHcBSGA56ZFKDn7ww3pTJPnXp0600S9hkqo/C5T3XimpA27cMMe3Y0+NQznHY9PbtVkCncUY31ZTYx7iHTYR3Ix+tCkZwk7fTdVz2pCit95QfwouVykB83GQwJH94Unm4P7yNhnuORUxgjI+UMp/2TTPLkXowYeh4o0FZgsiN91gaR2I6CmuAM74iPcDNVyIt3EpGOozRYlyaLKlj1FI0bE1GHIHyzcD15pxmlXk7WFOwKaHeX60Mu0HimLccZaM/hTXuE7hh9RSsNyQx89Qee9QRPIZSDnFW42jbHzChwqN8nJNMloGIA3HJH0pGRSwwCMjBHtUyDaucGmMD97ODSLsIy5GwfiaaEH3FAIxg5qTGB0OTTgu1ePxoHa5SezEO5ohuU/eQ/0qq0hhXMZ3J3U9RWt0NU7u2DHehCv+hpp9zOdO2sSOGYOoZTxTn556e9VVyHIT5JB1Ujg1PBLHOrBeHBwVNNomMrksb471J97vVVlZSeDTRMynpSsaKVi1jaajbkcULKHFKCAKRV0yJulIqjfg9CKVmwenWgDnOaonqMQMsew9UNTq+9d1RTNtKyY9jSFivzLjaaQ07Ej9eOtHPemKSDkjipMg9KRS1G0hFKaTNAxOv0qNwal701sAUCZV6NStcLFgHkntmlkZI/mZgAK5uUXE1++J1aFjn5s5FaRjcwnNw2NyTUEDc4/wC+qKypCkjll5HTOKKrkRm68jsidygiomXJyanIzx0pu3msUzraI1j3HAHFTqoQU4KFHvRikCVhOaQjNPppoGIF9aeAKb0pVPFAC7R6c0wocccGlMyj3PoDSM+R82MegpibRH50cAdpDtA5JFQyaikoIiXg9DTrizF0ux8eUeoPepIrWGBQqqOOlNWMnzvRbGbaJO05aUEdhzV9PkbPPNSkjOMYNNwSfSm3clRsWoyCue9OyNoI4qqshTIyTUkT+avJxU2NVLoPT5mORip8YqOMbT1Bx60/cM4NSWhwp3FR7geBRk5oGPXlhVWJ9rKPTIHHAqWSQohK4LY4FVrdmcYdSo9D1ppESetiyy98/wD16QYJ44pjvz1psZLcimK+o8qQysB14JAqYSAsFOeemaRGKkU9yGIY44pFIUqB3pu7BpDKKgaQ5osJysWCaacdRUBkJFORie1OwuYl3EVBNBFK250Bb1qbPFJQNq5D5MTDHlgU17ZD0LD6Gpzx6Uvbrmi7J5EyiYpF+7Jn60wvLwGCtV2TAFVZFyeDVJ3M5RtsKqnGfKBpHRGYFSVYUKzoecgetSLIjnDgZoBa6FeSW5RgiENnofSka8dGCSnGOpFWjAjfOGI7CoPsmwksNzP1NLQbUlsNt72JwJA8vI4Yjg1ZW6VyAcfhUMUU0aLEwXC5Cn1FDxFOduM+lFkNOSLWOM9qayg5zUMUxBwTU24NStY1TTRBPbRXChXXlTlSOoNVnRkGJV3KOjr/AFq/g03kdKaZMoJlVJjt/wCesft1FKVR13xncp9Kkkto5TuI2t/eXg1XjtJILkyG4JjI5Ucbj707oi0lox6KPpQUYHjNLJvP3No9cigMWBVg2R6dKRRE5ZWHams+BT1Rz95ACe4NI8JY5wDTFqMWXd8pAOaiWXClSM4PrUvksT6fSqkwK7hgmmiW2jS3BwODimkY6VXilCQqCTkCplnVh94H61NjRSTDJzS4wKaSMdKiaXBwKLD5kTFgvXiq89ysaluOB3pkkxCFm5x3rHmZruYIrZHXbVxhcyqVbKyI7y7kuJNqKSvoB1qBEKnAz8wq/wCQsSHByT3qElFYkdularTY45Jt3YqxvtG3pRUocgADOKKRVkdd260g61EZQQQVIxSrKuQM1z2O/mRNmjNNDg+v5UF16Z5oHcCcUZPf9aaZUX72c1A04kOxQfpTsS5JExmQZAYE+majMjswABwfSmpblzuLE49TwKuIgQAD0o0QlzSK8cBwSSUBH3RTgNp4B/E1Nn0oC+tK41FLYjKk+1B3AVZwMVA4OeKLjcSMKx6nFSBQR60L70YnJHlvEAe5U5p3J5SpcvsU4baR1JpILhQi5cZ9c4qa9s3kg8vzMsxyTiqbWsqLtVox6Hb0qlZoylzJ7GvvVlUhhz70ucc9azxFJ5eN6kdPTmrqI4iThcgYODUNGsZN7ok4PalBIHNRq4ON3FOY/Nj2pFX6kLZeUkjhTxSNJsY5zVh0+QY4rOuXK5U8H1q46mNS8SYSCT2q3DGAKyLZ2MmwmtmI/L0okrBRlzDyvc1GW5xTmYkcVXOS+alGsmOkznik27qm2bkGaAuKLi5RixkU7GBSnO7A6mkheOYP5cqSbG2vsYHafQ+lBSVhgZs+1OHPOakaM+lMAHQ0hgFBGT0pAoz1wKfhj6gUjA0AROoP8WarlH3+tXP4eVFQnbv7immRJCqPlww69jVWePb90Ex/xAdR9Kv4+T1HeoChBxj5OuaEwcSKOdCFbduj7Ejp7Gp1yx3E/SoZIA53IMAdv71RW04kcopyBxTt1JUmnZl8enakZcj1pBkfjSgt6VJqVXhxytRhiDg9autnqRULqpBBGMUyLdhFm2nBpGmjHU4qN4CvKtmomV2TG0GnZBzMm81ZOFYUGPjO6qwgQcspU+tSru/gkyPRqLCUu45sLzj86h3kPUjucfvEI9WXpURTcAyEMvqKaBsmHIo3HHrimqCBzUhAKk0ikyIyjvVRyjk5qWRd3zA/KaqvEc5UmqSM5NkzW5dMpVUo6HkYNW4ndEHXHvUjOknDDBPrQK1yvDljxkfjTnjbODT9pU5FOVs8GgpIwbmeaS7WJSVizgkCp44VtkZUHJOSx6mpruJIt+5WIPzDbViOFJ4I5E6MverctDBQbbMqUtjIUkZFQJExYj8vzraltwgXIJye1NVFzuQDGOKOcHR11ZTW2cjJoq2XOf8A61FTdl8kTWaKbnBz0xikSIh/myfrVhWzzUg6VFzbkTIQMDjg/WmMGzk9O9WQOM4qOaJTGeBmhMHAqSfvD8jEH+dPhtwoHLH0yajiGNgJPBwav4x0zTbtoRCKlqwXOMelOwSKAc9akxUmyGhacMUfWkNIYM1NoxzTgKYhBjuKdGflHHekx0ppJGUTgnv6UgvYRsvPkcjOabKhb5h2pV/dDA+b3qQf6vrzTuTbQqhVOVbp0q1G/wAmO461AYjmkDNGQSMjv7imStCcjcCcDNMgdpeePl4zTi4K/KRg9KiiPllwo+8c0A3qWHBVSA3PvVC4yx5GD+lTvIc9aSSPcuTTWhE/eVkU47cy9GKnPOK1kO1dvpUEEQXtzVlhwD3ok7jpQ5UAHNPCAnpQnzYHeuN1vxvpU8WpaZYXYN3AhJYnCNjqAe57VKTZq7JXOl1fWtP0TTmvL2dVjHACnJY+1UdO8V6HqtgLy31GBUAy6SuFZMDng814Pq3ja91WKeKeC3PmRiMMEwVGc8Vy28+tXyKxUYTer0Pa/EHxat7W0lTSEEl0X2pI4+UL6/X/ABrgfCHjq88M6xNdspniuM+emcZ5zn61yBbjrTQ1VZFqmkrM7vxN8R9R1nVILqzd7P7PnYUYgnPrXWeHPi9bRaZt1uOWS7ixhoxnzR7+h6V4xupwaiyYezVtD2Lwl8U7i58Ry2mox77e+uB5TZx5OeAB7dK9YmvLOO6+ytdQ+eeke8bvyr5HSRkcMpIYHII7VaTULpXLi4k3k7t245z659alxT1FyNfCfWewqfamSR55rlvhn4iufEvhg/bGMl3av5bP3dexPvXWQSx3UCyxnKt0rPVElcgDAyRTlRSP6VJJHVK91G10yzkuryZYoUGSzGnuQ3bcsScRNj0rkLzxXpOgysk83mTdoo+TXJ6/8Qr/AFyRrPSFa2tDwZTw7D19hWFa2kcYzKu+TOSx5ya6KdLTU5q00mmzrLn4l6ldkrpunJGp4DynNZ7eJvE1zn/T4489BHH/AI1TVsrtjQY+lWYYxIwBUY9RWyoxXQ5pYiROmteKIQrrfNKf7roMVpQ/EC8gKpqdmoXO0yRnrVLy2THlMMD1qNoZHXbIFIPBDDg0OlFkKvLqd/pOrW2rxl7eQHHJU9a0lh5yDxXjmy60+5M+nyGKROwPyn2ruvDfjCHULIxXRWC4Th1Y9656lJrY7KVdNanV546AimGKF+SuD6rxWFFr8UDumWmXPUCnTeI1SPdFaSMfyqPZyL+sU7GpIsqfcIkUdjwahVVdsgNHIPwP/wBespdUvrsbhGkQ9+TUomnljIa4U47YquRoj20XsaZEg4cA4/iH9RVPUbmW0hR0wFz8zHnis4z3Q4+0MvPG7rTnFxNH5U0m9G6rjrTULPUl1rqyG22sQRSGGSZCXPAXoua1UYGXYa5L+wpY9TQpsEDODxya6sHExOOBxkc0TSWwUZSfxFySNWGOnHaqMqmM4ZSV9RVxWLJwRTGB5zWaOpq5S8wxjMZDqeqmmrdpIxCn5h1U8Gp5LcMMpw36Gsm6sXkbMsQIzkMOcf1qlZmMnKJozSDYrHB5wQaltnUCSJWB2EHjoM+lY/lTeQ8TFiM8HPpzVm0/cFgHOHO47ucf4Cm46BGb5jQmBLRlSM85zUccR2ycYAaopLglo/mP/fNOtZS8ciseQ5OMVFtDRNNgYQTk0UrMwY4BopiNdGxxipQ3FMMQJ4z7inKqtxnmoNVcXJ9KCAR1oKehowR0wRQMrPH8/wAvHOatRjK0wgbuVNLuwOGwKCUrEDO0bO3Voz8y+oq6CCAV6HvVWUZYPxkDBPrRBLtyD09Kb1FF8rsWqbS7genSkzipRbHAU4CkWnUDGsKQKFBLAFj0p5Genamj5pT6AUCG7eQM1IyjAGKaq7myB0PWh2zKRxgD9aAGxHO4N24psqdffpTgpj798mnkbl3dT2FMlq6M+STyZFXs3UDqD9KnEgUDByT3xUco+bOPmPalhA3bm/8A1VRjfUmRAWycE0TkDheKGYgHAOaY2XIJHSkW9hYyT0NWApbHNMjiIGelLc3EVjaS3U2fKhUu5AzwKT1ehcVZHIfEjxK+h+HpIbO58q7lIT5cZwev04B/Ovnp5nZiSxzXafEbxNpfiHUVl05ZuOGMgAB+lcIWrVKyNaa6sUtTd1NJpuadjUcWpN1NozVWAdmlDUzNGaLCJA3NSBuagzS7qVhnY+E/HWqeExJHZMnkykM6soOSPevU/ht4mfVrG8jlIBSUMiZPAPX/AD714AjcV3vw28QW2j3t0l5ceRC6bt3qR2qXG6sc9aNlzrc921TVrXSdOkvbyURwoMknv7CvCvEXiO88Wai0shKWiH9zB2A9T71d8Wa5deIrsM4eOyj5ggPcf3m9zWbZwARbuMk9q0p07HNOqkrhpyrEzrwOe/ety2tg5DMTjGeBVGCACRSGxjua10xGo28kdK6Yo8+rO7uWBDBF24659qlwiLlcdKrrJhfmJJ7VIhLnBOFHIzQzEmhBJz2PTmrREXl5c/Q0sRiRTyMiq87lywCFs8Cp3Y72RlNt+0u0e7A9O9S6dDDJdq8yKwJwT3/GpTY3KLuVR/Wq0aSxkrjODnANXuO53CWsUEISOJQp/OlCL93aAPas6yvLm7t4yYvmHBJOK02gL7S8m3HUL3rmkrPU6Yu60Q5EjVSSMj2qCW3cjMR8vPPNWlktogFLAH0zQ8sToQHAzUXdzSysZEZ+0XO2dzx0HTNaS7VQyGPhRgbqqPDaC5WUyYK8+1Oub5Jx5MPI9ap6kxdkXtOjNwzXLEEDIUHtUuzBJBwfQ8VHph8iER+1XGXcnHIrFvU64R90ah4wVGfelCgngkfWiJcHg/gelPI64BB71LNUhhQAYppUfWpOnFGKRVitNAjR9OvaqiWxAOG9vujpWk6/IeaijGBVJmbgrlCWNiPvcg+lJCSj5DYz1GKuSICxwOKrvFhsjpTuQ1Zk/mqepoqqTg45/KilYrmR0IOKGXow4oI9KFIxg9Kk1HA5Geh9KTOKhV33sCBgHtUmcigExcnIp/UHgVHwacp9+lIYFFYcioZYWQ7oxkGrFAPNO4mkyOLfjkg04EMxA4Ip2B7j6VCV8sktls96BNWLK0rOF4PBqvBPu+8OM8UT8yUWBy0LDNheO/SmdNoHXpTc5bPYcClQ5YsT7CkO5MxCIeOBUMa4yx5JORQ5DyeWTwO1ShVVcg9B3oFe7I2IPX8OKeG2/McBccComO4gqpNOxjJfH0piuRuu7LVA0gQ1b3ZGKp3MJyDkgetUmZyXUekwI3E9KeJAJfu4BGarxoGBXqKmjiIly1BKu9Cyr5P9K8W+KOsajBqsun2t7cpYyLvkh3YG7PP1FezzyrawmYRtIF5YL1xXj3xOvdOuDdTiZZZLlYvs20fcVfvZ98k/lVU0aXtJI8oduaiJpznNR5q0dYZozSUlMBc0lFJTAdmikzRQA6gU2lzQA8GpUY/jUAp6mk0B2Gi3L6lGsUjcwck929K0fK+zI2DnPPSuP0a/ax1BGBwj/I30NdRPPJKUhjUFmPzc/dFaweh5lem4z02NK2BAPXp3q7GzDJ6iqUbjhcY4xuq7bkLwMn2rZHBIsx7vvHOfU1chdegILdzVZSDwO45qeCL5s54ptGdywm524+me1X4vkwT1xjIFV45EjUMMDFTC5Q5UfiazY0TzFHiOR19KzvIEWCAeOpNTmUqRgZH1zUM8zzKERcDuaIjZY0S5ma5mtIl8yZm3AZztFdTDossgDXU+B/cSuX8GrjxJqoUfcijTI7cZruVJQYzmuWrN8zSPRw9GPKmyp/Y+nLz5O5vUmk+wWaniLirDNlsUMxC8VldnTyR7EA02xIJaEEnoMdKrTWNtDkxRhfpVk7s5yaD83Bppslxi9kUk+WQE9DV9GBiIqGWJdgb0qNGO4jsRxRuC93QnUgSDFSOcGqDylGUgZ55q0wLANnrSaKjIUtzR5gpuw4qMo3rQVdkxYFTUEZJbGaPmFQ7tj55osJstsoxVd1qQSZGTTHdR14oQSsyAxjNFPJU96Koysa4yeKcVwKYoP3ulPI75JNQbg3IHqKbmnE0xhzn1oAdRnB+tNByOTS4oAfRux1pqnil69aQDs8U3ccnFITgU0HcaYDwNxDYqvPMY5VGMljgVY3ADrVNz5tygHOOeKaM6j0LRPCqOp4p4dE+8SAMYqupxKeoI6f1pwdpCCDg9MUWDmJ38tXMpIPvTlIl5Y5HpUCLljuXpzingnHT8KQ0yWaTamQABUUUwmB5qGUuVK44plqWiZt+Ao5JJ6CnbQhzdy2QFPPSmyvuTGOK57VPG+i2ZZY5mu5U6rANwz/vdK5m5+JV0D/o2nQp7SuzH9BiqUGxSmtj0SGE9SKsEBgPWvI2+JviH/nlaqD0XyzT4PivqkLA3VlaSr/sEqaHBlRa6HrSgqw9K+d/iPod9pviG4llixbyOWjK/dwTXp+nfFLRrz5bqKe0k77l3D9KwPipruk6loNu1pfRyzZxsAIOPx/GnBNOzLi7SR4saaaU001odIUUUlMAzRmiigYUUlKKYC0ZpKWkIUU4GmiloAcCRgiu10eUXkCykBnGAfrXE10Phi4KzyQ9/vAVUXZnNio3hfsdTMRE69QTyFzVy2lBB9uxrPuJkmljDYLelW7SMqo3DCn3rdPU8iS93U0llj4xnFTRygZ28D1qqiALuV/wPIpwZVzlsj+VWYllpS3XmrVvGW+Yn61Vt2jcnnmrIk2fdqX5AWUYL1GR9KSeREiwhG4jJz2qqXkbkiopoZbuSLTLUk3V0QD/sJ3PtUPRXZcE5OyOk8Bwt9jvtRdcG7nO0n+6OBXWEDHHWmWOnxadp0FlGBthQLUpGDiuCUru57UI8qsRBec4pccVIeKaWzUlWImXd9aZs9ualpAM07hYiYDaynoRkVWGCEbp2p17dx2yknqBVe2kFykYGc9apLS5m5K9h8yDfjsakt3+Ta38NSPFuBHcdKiXIlDYwGGD9aW4WsyyCDSMB1qF5BGetOWVXXrSsaXQhX2qKVMc1MeOvSonfdhRTQnYWNRtqrexsV44q2hGSO9KxUKcgUXE1dGAUlHHmMPxorSklj3n5KKvmMOTzNhVYfxU7JHek3Dg0F0GOazOgAQw4pM8YNNK5+ZTg1E0jqehNAXHoSHKmn7wCQTUZkyA3Q9DUTlpGKr8p7mnYlysWWmVM1GLnd2qNLcqDliSe9TJCBzmjQV5MaWY05RjuacVUcmmGReVXrQOwr5MZJOKjtiRI7kY5xyfSms7OQTwBU8ChlCkZx3p7IjdjoUaVAXBGST+tSCMxnA6VInCgdqfwRkipuaco1UGNxpkuFK47mpVOB7Vn6pqEGm2r3U5ysY+VQeWbsB9aErsUmooXWtTs9FsGu7xuOiIv3nPoP88V5Fr3iHU/EEro8ptrEn5YkYgfj/eqfUp7jW9Ua81CZm2j5Y84SMf3QPT371l3GHuAnJDdhXVCnyq7OOdZN2RGtuiqoUA4GFIHJPrSvG4O2RCzjuOh9KtIPLtyUiwM7hyMiq8ztJJ0+Xb0z0PrWtjHmbZWfOT0UDkdOtUXA+bcoJxyWFXJNhDK/AHGR1qo7JGVjwVP5/8A66hm8GZ4izIQOD6g5pNTtnl03zHcs0R4z6VO7hRt43ZxjvT1YSKySY2MPmHrUWOjnejOTNJU1zEYZ3jPY1Bmg7U7oKSlpKACjtRSUxhRRRQAUtJS0ALTqbThSEFXtKuTaajDKP72D9DVGpI87xjrnigmSummd9dtBHdwTlfnxjir8c6sgAPSsuWC9hsonurGVRIgPmFDgj2IqrBeeWwyePTrWylY8p0G0dNG4AwGxnrmrClWUllVcHOBXP22qwH75ZT71eGp2oU5mUDqK0U0c0qMk9jXARFyCQccChLyNeXP3ayY9QNxIIbK3nuHPQRKWrcsPBetamyvfH+zrbqRnMjD+lTKpFFRw8nvoVjqk93cJbWURmncjZGnP5+1egeF/Dh0aN7y8YS6lOPnbsg/uirWh6LpmhwFLGEeYfvyvy7fjWi0mOvWuOpVc9Oh30aMaepIT6mmnnFMDEjrSbyCeKxsdNxxI9aacUhyeaQnFArgfSgcd6bnnJprSYPvTC5kazAxBbGc8VS0y+WG82OcAVvygTFVbsCa5TUbGS3uZZSCFLDBFbQs1ys4qycJcyOueVTGZFIIAzWQLszXBYALjpjvWfpmrkyC3k5TuTWyLJZZFuEbEY7Duahx5dzVVPaWsLMpkXpzRFgQnccEVZ256Diop7TzUGG24qbmvL1Io5RKCqnJFOZMLnuKg2NFxGBuBq0jh17ZFMS8yusuxs9KJZumSahmjIcnk+lOVDImT1FArvYqvJlj/jRSvGN3SiqJNzyXkJ2txTXjaJhnmrEQKgZpJME81FzTlGxtleac3tSFQBmlVd3IpDXYhmiZ0JB5602AOPv8VLMfKTIBJ6cUBGkT5uM+lO5NtQZl3DmnDc3TgUKqgj1HvUuBSLsN8tD1qo7rEzDGSfSpp5REnHWoYF3nc44NNdyJPWyJrfDYI7VO0ILbkYo3p2NMijUHI61MMZ96TZSjZajlzsXdjOOcU7NMVxkgnNOyucmkUMlDFgAcCvO/GGsC5lJUMYbaQpGR0Zu7Y/Sut8Rah/ZGh3l6jneF2xgn+M8D+deTxXeYmAyxBydx6n1rpox6nFiJN6IejkxszD5SOKr2ytNO7sTgcLx/n2qOe4kLgBueCAOAKmimaBMhGJzzW5zWaRfdCsZVOTjBxWXcuElwegrUsJd25yee1Ub6PzA74HB4PSqexEHaVmZj/vDvJIxzgfpVZsg5wOuOT0zUkjNHgEliDnaB1qu5yWI5JXceeDWTOyKIWJXLEjHbvUKSjeGY5+nepJNw4yCQOx4qDlSCWAJz1FSbrYg1qHIjnUYyMMKxzXTShLm1kjHU8g45rm2UqxBHIpG9GWlhmKKWig2G0UuKTFACUtFFMYd6AKMU6gQUopKUUgFqWI7ZFOOhzUYFXNPsbjULyK1tYmlnlbaiKOSaBM+gvAGsW+veFlt8Bpbb5XRueD0rWm8K6HeMTcaZAWPdVwf0rJ8BeG7nwhbRx30SrJejDY5KMOgJrs3jwc96wbaehxqCvocwfAfhhWGdMBJPQsat2vhPw9bMDHo9tkf3lz/OtvHGTSN6gUuZ9zRRI4oYbZdtvbxRD0RAKSXMi89amBBWkxzmkNxRmMZIJM44qeNjLzViVVZPmGTVaBPLY9xTvoZ2s7FhVA6mkJ60HluKCeeaRqNBwM01stzUgAPPT2obgZoArEHp1oVGLdKTztr84qyCGFAkQFMSMf8AZFQXVstzYOrDLc8VZb/W/hzUUbEjJGArHHPvTTE4p6M4e9tZbCQIwwx5zXQ6Pq8bRrbSsARwDWhdadFqEB8z7/8ACa467spbC72vkAHhhW6aqKz3OFxlQldbHcklTwflPejmsPTNa+UW8/J6BjW2BlAQQRWMouLsztp1FNXQySJZMknafUVVyYX659TVt2xxVKfG4Y/GkgkTuglAcdBUYZVccjnqKWNyYioPaq6JtdlI59aYXG3GfNO3OKKlznviigmxtdqYwLnFM3HuaepB5FSaXFA4K0oHGAQPrzSbvXPFK3TINAwfhecdetCnKmq4feeR05qZM4oEmLj5qVmA/CmNnrUUr/LtFFhN2IipuLj2FWiBtKrg44OKS0j2jceppt2nlhponCv3XPWq3diUuVcxLGDUoIB5rNg1UG5ENwqoGGFkHTd6H0q8wIOKTTW44zUldDwEDEjrUcz7OTQCFJyapzu0sgC9OlNK5M5WRzvjuRpNDtVz8rXSlh9Aa4VoFm807eGGc+hr0fxnbxr4OneTAMUkbL9d2P6156Twd2CCeSBwK6qWqOKtdWI1tkVdoAZs1fhgV0KbGHGSTTDGuwSq3pipomnGZCMD+dbJWOVtsoPBInzRnAXtnrVGe4IUlue3XrW1PFLKwCKeT2rEv4Giu9oBXAycilIum03qZUuGYgZDHnOcg1G6sVUqVA6ntVqaMxSHuDz9KjcrjZtIPQZ71mzsT7FVk3n0PU4J5qFgvBzkDvjpVxgQrpgAngVTlRugxjoR0qWaxdx0EiiTDHjPOKy9Vg8u6LgYVua0RGBkY4yAOe9LdwG6sjwSyc0jSMuWVznsUmKl2UwjFTc6xmOKSnYoxTAbRS4oxTAKKXFFIAxSgUAU9RzQAoWr2mXk2nX0N3byMksTBlZTyDVUCvQPhj4Tt9e1Zpr2BJ7KFT5iMxHPboalsmTSWp7To98fEvhSyvJkMck0YbPcMO4/EVpxCTyVWbBdRgsO/vUcEcVtDHbwRiOCJQkaL0VR0FTBs1zmSSIzwaD6Z4pXFRHp70AwPynPanDBGRTB8w2k80w/ulweRTFcazbnI7UigilHGBjrSsCAMUC8xf4cjrQRgZ70L1pTmgoappT0ptLnNICJ4FbJA5qHMsZ4GRVnJXvS7s9R1pisVZLhSdufnIFIgyiLn1z+dR7fLupHOCDwP8/jUlv9xiexIBpkrV6k27n5eKr3dnFfRFZAN+ODU2aPektNimlJWZyk0E2mzFZIwyHoQKu2Wq+SSjg7DWrdyW5i2y/MT0ArktRgnglLBSYv9kdK3jaejOKcXSd4nUtcIYxIh3Z6U1ELoWYYJ5Fc9pV3JDL+8G9PboK6iOaOeMSQkEelRKPKdFKoqhEPkYOPunqKdLgDcBTWGGYdjzSLypU9qg08iI/Mc5NFRSSCNypFFURc2WXI5pI9yjj8jS7uPWlDehqSh+8dwRS56kdD71AZBnnk0zdIuSFB+nSiwORORhhsA5qWMAJiq0rElDuwueoqXzABilYE1ckcrUDBWbmkZiWp2zcMjrTBu5YBAUECsyfNnc7nJa3mPDH+BvQ1fDYGCKZKsc8TQSpvjYYIojoKa5kY91AHLkL8rfw1Npd+7FbS7OJP+Wbk/eHofegiWxcQTncjf6mQjqPQ+9U7+JSgcqcMRhgeVPY57VslzKzONtwfMjedC3y9/aqt7fWulp+8O6U/diX7x/w+tYX9p6ns8r7XHsxjzAnz1QNq0heYTGQAZYtyQe5z3qo0u4p4nT3VqS6nPcash+0YKZ+SMH5U/wDr+9cxLbASMi8r0ZuM8V0LGYw7kjLK3G5jkH8KyLksJDlGzjHzDABrojtY5G23dlXccIoU7cnJBqxC8XR2YFf4ahd1ICq2GPBOf51HEGmJjHTOGz04pgXllA+ZQd56HNUNXt2IEobLgdMVb8ogBMnGMjB709wQrCVd2BkE8E0CTs7o5GVWnl+bjHIIHeoCH3EuoY9Dk84rTyr3DDAx6Go7iAq/mEDaO45rNo61K2hRkjQ8ZOCerZx/nrVZ7ceZwymtEojH5B75NQSR72IPTOealo1jIoOER2UMCevHFSoVTJ5A/i74FEqYVmII7DIxVd5cfMPwAqTZLmKd/ZeVcHygWVl38DoKoOmMgivonwJ4StbHwyHv4Ekur1Q7+YoOxT0Arzr4ieDLjSZf7RhQGzZtpKj7h7ZrNNN6HTGdrJnm22mkVOVpjLTuakeKMU/bRtqrgMpcU4KadtpAIq1Iq80qqT0rb8N6Bc63rVraRwyFHkG9gOFXuam4m7I6XTfhPrWp6JDqNvNbZmUOkLNgkH36V6R8NvDV14a0i6j1CARXMkvZs5AHFddBFHb20dvF8sUSBFA9AMUuABnOazcm1Ywbb3FOc0mSDUEtwI+pxUa36lgDU2ZPOr2L2cjFMZcc0xn24YHin7gy+tIu5CzYORTHmWRsVM0fGR0rPGUZm7Z4qkRLQtpgttPSpTjHFV4iSnNSEkr6Ckyo7DSwHODilViRTSMHHUU0jB5BoFqSE+1Mzg+9G7pwR703eBQUOJxyajMoCZI5PAp4IaoW2u5fPC8CgTGSYBRc8mpRtAIB4FVHVx8/qeKcjEnr1qrEJ6k7PhcrzVV5tpy3PtUxIRfmqu4G7cRxQhybGspk+d8Aego2CWPY6AxntUixEjc2celCoc8dKdybGRe6c1mrSW/+qI+uKrWN0YGUoDn+LniukH3SjAFSORWDqWntbSefCf3J6j+6auMr6MwqU3B80TZSVbiLzI+o6imLJtY89ua5y01Ce2uSzSDaBhgeAa2lnS5RJYjwevtUyhY1hWU/UkdlZskUU7YvfNFSWayxgjOaQx8HFCkjgmgvz70itLCJGN/QfhUrKFXdjkelIxAGR0FOjfzDgHNIEraFFZHmZlZeM1ZVTgM2CAaR4vnYjhuoqeOMbeDn602yVFiMgz7etCkA0/GWwcKKi8vDZH50iiXIPQDd704AD5u/rUCsQeecVIJRQNMS4gju4GhlztPIYdVPYisDfNFLLZ3K5kToQOGHZhXR7lC9qydYh862FxF/r7fLD/aT+Jf6/hWlN62MMRG65lujEu4ovMGevJ9DTGd4otqNtHoRmnSkTYdRkZypPoajdo1b5xjaD+FdKPOe5G0kk0ywRxEtghVjHfHp/M0s/hK9nsCUvIVuCMhGU7SfTNbPh6IPHczRp87SGMu3VVAHA/PP410CQqAvTA7VlOq4uyOmjh1Jc0jxN4p7e7ks7iMw3MZ+eM9/f3qeKdsbGQYBwCO9ek+K/Cqa9bLcwBU1CAfu2/56L/dJ/lXmT4R3Ey7HQgSIwwwxWlOpzIVejy6rYufaEl4EbjaeKljl8zJc8jg57VCkeFLK2+MnIx2pTaFX80EMO/ODitTkaRnXESpdsVAIPcUyUoIyrcsR34FSTuWkHBx0BzUUse6QAIWUeopM1j0uVWAZQTGCQcZqFkRHG0cE9CatkBSdu8ZYH1qMqQSSwPpv6fhUM2iylKjODtAY85APb61seCPDLeItdE1wmNPsyDJ6O3ZPeotK0a88Raiun2QAXOZZR0RfUmvadO0iz0LS4bCyXCR9W7ue5NYVJW0Oummlcvg8dMACq97ZQanp89lcqGinQqcjp71MAStPJwuO9ZbF7ngVx8LdfSO5lSOJlhdgF3fMyjoR9a5XUNEv9NijluraSON8gMV4yO1fUqoyncT+Fc/4r8J2nifTVg81raVG3Ky8qfqK0U09y1Oa3PmrbSba9pPwbs0KtFqZfA5EsfBP4GqV78IriZLidLyASLgQwpkBh3yT0ouu5ftNdjyZYXZdyoxGcZA4zSrC7OFVGLE4AA717fpHgdrTS4rDVJod0beciwjOD9a1o/Dmmxal9tjiKyFg5VcBS3rTujL2710Oc+GPhC3gsptS1O0DXDNsjSZPuD1Ge/vXokFva2iN9it44s8EheaEZigzmrEWMcVm2Qved2IgYLg85qZ8pFwKRf1onb90cHrUmlrIzLmJ5T6Cmxx7V2kcjvU8hI2jNOUcg4rS+hzOGtxsczCLpuqxGxKYPFUIw0Mm3JIBNSxyZd+eRUtFxl3LM021Tjr6VGWRYlB5JqB28yUKe1SIu58t0FFirtsPPCBV9amU8YzxUbIGPPSmMwjHWkWtNyxnnimMST6VWF4gOAcmni5VjgYz+gosHMiQkAfMaZ5i9g35UzjPHJ9TUmFA8xm3Y4FAhjt/ADhjycjtSBdxxn5R1oKsoOeWagAIu0H6+5oBbjnKlTnHT1qEsowRjntT3fbyxBJquXRdxdhuzxTQSYu8FstznoKlVM8n8KgRow5Zjk9gKctxIzH5Nijpk9aATRYLYUg0zcBUDOWbrmoojKN/7zeAfunjFFg5iaWTByORTDKHBRgSpGCKXGfvKR+Oaa2BnAOP50CepzmqWItWMiKzRsPyqHTLw2pCvuMTAfhW+wSZWjflDxXNXFs9pM0Tk7G+61bxfMrM46keSXNE6xWYqCMEHkE0Vz0GtG3iEWN+3jNFR7NmqrxO1xk5pcBsEdaj35JGcU9MnNZHQOxk7c9OakUBDhRimqB5rnk9M+nSngUikO6/XtSqwHHr/OkGKaSAaBkp+YH19aZnK9uaaJABknFRB/Mzs6HvRYTZKBnn3oKelRLLsJzSmbc/AoFdAwYd6pOJBKCCa0AC/NQOrbyMjA71SInsctdW89tdy2q4ER+eMnsp7fgcikaJUU7iWkwMfStrVbfdbJdDloD83uh4P5cH86zpRnbIFyoyDXVGV0edUhytml4el8u5ubcnh1Eq/UfK38hW+frXHWNyLXUbZyeEfa2eu1uD/SuyO0de34VhWVpXO3CyvC3YC2MAn6c1heIPCthr371v9HvV+7Ogzn2Yd/51surOw2sAMfnTiMHk4NZptO6Ojc8h1Lw1rui7z9mNzAuSJYPnA+oHI/KsxdTkmgKkr5q84I2n6V7gR3XrVO40jTNRRvtWn20xb7xaIZP49a1jXa3MJYeEjxn7UzocRuy9emBTVlUoU3HJPI5r06b4faBL/q47m39oZyB+RzU8HgfQYUCvBPPj/nrcMc/XBFX7ZGf1Y8kg865lFrpsE1xcsQAIl38e/pXVaN8ONUuwG1edbOH/AJ5R4eRvqegr020tLbT4hDZ28VvH/djQKP8A69TZ71nKq3sdEaUYmfpmkWWhWItNOhESdWJ5Zz6sepNSPJK3y7Rn3qyxB/CmKFdsd6zuOSuSQ79g34H0p/A560hCjjPFBbA4pFLQCe2ajkBC00k5zSCTd9KBNkYcge9KHLrTnQHG3rSouAKYiu8CzFGYfMmcEfypNixtgirBTLZBxUDrubFMlocuW4VeB3qQg8ZyKfEmF5p/1NK5SQyNjjDfnTuJWIByFpGYDoBmq6rsYsoKZosO42cfpT4iCMVWnnKn5hn3FOiuFA6/hVW0MlJcxK6gy9Dy3pULJscuG47iphcKAA2cVBMrTkKilUPUmhBJK2hVMz4L46mr8LkxqOmetVpIslY1/Kn+dsz7U2TF2epbwB2J/pUMiBn5wFHUnikhnaVTnKnPQDpTpMcHYSR3PaoNrprQheONl2hcL/e/wqERnov3B3q4qbgS3PtTUIZioGKdxcpGuGTaRkUcBgqn5V/nSvlMqPvH9PeoCxTaq5oE9CwjNy/GBwBQ8ihclfypgkUgKARxUTglsKeKLFXFJU8lsH0pjQJv3ty3GBS+WxO5hkDsKaW+dgM9sg0xPzAqxJPAHoBilVUfJByRTtyhfmBweKdHCAd46dqVwSEWIdcDNL5MZbdgq3qpxTsU4AClcuyGFBnGT+NQzBgDt5bHAqZ+MmqU8wJBXJbHG000TKyRCS0Z3MAAOOTWbrP+m2o8pcmM5LD0qzcCTILndntmo4yWDxqu1SK1jo7nNN8y5TA+6Su0ADpzRVq7i8m4ZChPcGit00cnKztpdqyjPGasxnJ9vWqtz87BfTvSiVxGAp+98v0rjex6Kdmy7H9zcRyxzTgajjbIx6U/jsak1QDJ4ocYHvS5xx+tV/NaaVlClQvAJ70CbD7wOcVLgpFjsBnioyGJwBjFSxKQATxxTYl2Gx7GOMZOM8ildVUDAqQIMkgUMuRjgYpXKsQKThtzcdvpUMkgLErk47Yqysaq2euaimQDJUdapGU1oNiZpEKvH8rAqwPcGufMU0U0ts7khDtAz+R/LFdJDwMHisvWofLuo5x0cbG+o6VpTetjCtC8ObsZflo5wRyQV44+ldbp8yzWUUpVRIRhzjqw4Nc0ImbJA7Zz71s6TJiSSH+8N4H6H+lVV1iRhnyzt3NVXBYjg1FKqh9wXB9qcwKSqOxpxTJwa5zvGw55OR+VNRyjsD0z2oOYnx24pzpuG4daAsPDD60u7noaiQ7htbB+op4UZ6kUhjjjb1qN3CKSzYHrQzlTwc1XeNpHzke3tTQmyQyZX5e/elEeyP3PWiJQg5GSe5qVsMMUCS7kS5INLGdrYelUEZqKTLncOMUxPQmmXKYWo1TCjINEMxf5XGPTNSucDFA99SEnacr1pWmCj5hg0bT1NMZPMOD2oJY1psJUKykAcZqQxDOMd6cYwCB0qidWKjsRmlPmE8Zp6Y70rPxjt7daRSQoUMASASPWlDKAcjimLzxjj2pZVIj4pFdCncFX6AD3psdorIM/nSlcMOc1ahB456e1U3ZGUVd6ldrOMjBZ157GlCSxTFN4ZCuVPf6VaZjkgnI96jdlErMeAi81NzRxSK0ZYyyvt+6doqOfBBwDk1Zjj2QJxgnLEe55p/lB+9O5PJoZkdwFZMnBzg1c80OvWoHtgdufU1X+eJSMHAqmkzNScdzTjYAcHimNsQ8HLHtWYl28fK81ahmWTkHLHnFS4tGiqJkjOEJJOWYdBUQZSzOeCeKrTyENgde5qWOPzFAIBxzzTtYlO7sPaNyuE796ligKAFzk0oUg5xj6Uu/3pNmiSFxzz2pGwSRjtSBs9aQnk/SkURld2CvBzShiDg8GkDcc07cMYxmgLDg/HzDj1FOBGC2RgVCzpGCc49jWdLc/aGYICFHUjvTUbkSqKJNcXLzEpGMJ0zVeMhVJ53e9V5rqSEjy1Vx6d6LcTTO0ki7EPRSa15bI5ue8iZozOcu2AOeKYV+U4GCOOKclwzO0YXBBx04qUfcwCA3UcdKktK5XMayAMwGSO4opGLqcfL+VFMnlibi53ksPpUfKzoD93k1aT5xk9RTHi3jP86zuauJPGfyp+9V71XRtsYJ69MjvQexIxn1pWNE9AkuCzhR0zzVgbcD1xVQodwwBjPNTIwUZI5oFcfznnGKsIABxUSbeTT14zmkWkSDrUbEq+TgjvSq9IWDEqQcHvQNkWSGxnr0pH6c0x3IIz1HWpAysOPSqMb30EjAyOaS+t/tNs8Z64yv1FJGdrcmrYPNF7O5UUnGzObifKDIAPRh71LaTeTfxOCMfdJ9jx/PB/Cm30H2fUHVeFk5H+f8APSoJPk69O/0rosmvU8/WEvQ6jPmKQGywP5VKSQOlVdOnFxaLIcb/ALrEdyO/9atk4Fcr0dj0001dEbOG6inAjGBTT1B7Uu8Ecc0DGt5YbGTuppnGMClZVJ3Y5oEQxxQIYBld3enxcjmkZDg4GcVXmuGjQSLuPzAbAOoyKa1E3bUuleM0KMiqsF99odkRJEK9d4xVmOQSJ8vYkH60rDTTAEhiKXauCvY0hHzUuKBkEcP71g5JI6VKYyzHpkUrdVf04NG7Y27getArWFJCjBpABjIHNVrh5fNVEA+tOJlAw3Bp2J5gfAcA9+tPOSgGOfemNEHKkg+/vVlVyKGCRVCuXxU2w/SlxtbPAps1xFF99xRuGkdx3yo4NNl+ZSBVX+0bYck4FOe8jdfl5zRysXtI23ImU7sZ6VNGB64qsblcnJFOt7yJ2wGx9app2M4zjfctsTu9jULDfKwP3QwJHrx/KpWPf+VRM48wj1FSjVksjKec9aSN8UyMBgQD90+tA+VsCkV5htDhcjvUMsRwcc1KM7VA9aGbH400xOKZjXcByPLwGUZPvUYfYvGeQDmtCWPfOMYwVP6f/rqqYvKVV6heK1UjndNp3REkm6UCT861UQKoI9KzXRAdyEhu+OlLBeMhKEYU9MHilJX2HTlyvU0Gao949agacMcA0mT6kipsa85P5i9vyzTWfnrUY345IA+lNeVVPJHFFg5tBWc4qKW6CLjqarSXDSZVDxnrSLESPVqpR7mTm3oiOSV5j+8banpmlYNs2R/KD3HepVsgzq8xAC5+Wp4440XbbxgD16CquuhKhJ7ldIFRQzqCwqdYA53MPwzUyR+URnLH/a4qTcobrzUORrGmluReUsYOFGM54HemsmBnjn0FSu4zzkccVGCDikaaDfKT0JoqTbnoaKLhyo1kjVQaCAAcZANNDfJnFMdyV46jpUDYwvsbH8Jp6EOarlizcHj+Rq1FGuzcOD6U2QhTHz9aQx5bjpSjjnrSYbbuH60DEJKHNPVyRzSHLdSKULtXrQNDwPSgMdxzwB0qPeVBNNEgC4yc9TRYG0R3W7epUcMKnhT5BxyODVWWYvhVHQ56VPGdsSsRn1HrVMyW9xpZIycnkHrVmJmlxtIAB596hnWOReg56VNAgSPjvUvYqO5R1qHdEkqg7l9P8/UVluolh3r1A5roLhDNA8f8WMj61gKPKcp2PIHt/nNbU3pbsc+JjaXN3L2hThZGhJ4bgfUf4j+VbLY2sW5HTFc1C5huQU74IPoe1bwk8+NWXoep9D6VFRa3NMNO8OXsPZi5UDAQdff6Uu07gw4yMfjQqZ6VW1G8uLC2WS3t1mGfnyegqEuxveyuy6uMYxzS5rPttUt7tVJzFICRgjj8/Sr4Ix1FJocZJ7AOTUToGHzfKVPGDUj54xjFMkV3UlWAOMUIGKqAJjHJ796hE2yfaBnPLD2qVVdAq/f4wWp3krv3qAJOmT3oFbsO25AK4Ipc54HBqHcySckYzyKfKSGBVsUDuSZOCCOoqq0kjJt2YbODzn8eKsb/ADB71GUIcNjg8GmhS1GSB2jV+h9aqDUPLn2TH5R3FaBIKsnasJ9wugBGXAPXFXFJ7mFRuNrGi+rwRuoYNj1xSy6vFtH2cM0n93FQM0r/ACJDjPqOlSw6cAd0knznrtotFbiUqr0iQTzTMA80oQf3VoQx7QfLZie5q6+nwgiR1L7egJqyGjHy+WoAo5l0GqUnuZF40QtWURjPbimxlYrdAR82K1WeFmIaPjsx6U0RRNztU4o5x+xbd7nNPdNJOylcDOKlimSSQorcLxU2qRxrcMQoVQOvvWLp7/6YyYypPc1utY3RxO8Z8pvEyNgRSkk9MGkkTVYArAxSION3QjPqKv2sKRRjYoWpsDBHQEYrBy1O2NK6u2Z8F5IkoWVeSCD9etXUlSRuOvoaq3MW9RKo+dece4qqZsDzFJ9RRZPVApOGjNLdhPfNRSSZJqol2GZlkwjfWo5bwIg28k8DNLlZXtVa5alO3ZjJY5FU5JB9oKkkjPeoXaeVNxcrz26n/CqF0ksaeawkKjtnp71aiZSqvsbUsfybshfxqi6BB8vTtWkCkkGUTfleKRYR5KKy4IGDUqVjRw5tjJ80ocnir9vcRsvLD8aZNZB84zzWfJZToSEJ/Cq0kZ2lAvz3SI2Fbr2qsx3EZNEFgzAGUkkVZS1WHkHPsaLpFJSluRxQdSRxU6hUHAp4xj2pw4NS3c0jGwuzdjP5U/HPJJH1o6U18shwcDtUmlkI2CxXrUcuwJnb0pUQ9W4pSAeOtADQwdeRUSoqucnk8VPtCj7nB9DTZAu3PNFxNDc7eOtFCrkcUUwszUgYtH8woC5ahWG0e1IG/eEHv0qBrYGh53D8aVG28dfWngnFRkbSeM+n0pia6ku7GacOFwTUa8fKfwpSSeKQ0OByMelMMqBgrY5OB9acciNtvDEHH1rEeeWUIxb5l5Ppn2qoq5nOfKbuxVXee3aqwwzFvX3p0bPcKrg/KRU6RqOCM0ti7JkQZU7c1Hv35xwM1dMaEdqryIEyFHWi4OJCh2t85+U/oatq3TFVXQgYP1pBLjvyOnvTauZJ8u5fxkj1rF1OHypiw6H5h9D1/WtD7UMBl6Hj3GP8mo7tVubIuRkxHO0dx3pwfLIdVc8GkYbZdc5O3+dbWlXHmfu2PUbl+o6/0NY4jwGjyPY+3apoZWtp12puwdykfqPyrWSurHHSlySTOlFKvHynkHsaWNlkRZEOVYZFBwDXOelYytSt3iYSRAAfSnQXLMo3AZrTYCVSjgGqL23kk7elVe5nJaiNKEye3bHepIJtwJ/MVEFVuCM5qaKBIz8vBx69qHYSTJUcJLtGcEce1Sb8npUEi4APcHNOBGQTx7VJaY2ZA027PbBpYxu+QnkdD6imNKpk9807gE5PHUe1UTfUkClPenBgV+YcGoxKQNpOfQ0odS2CQAelIpNDSu5iMkH35BpobyxyuPepiN3AqGdCVyc/VTQhNdh7SjZkn6YpI2UEnnrkiqyR7yHckgdCP61PhTyCpzzwMUxJsnZwRgKzcVDHMXk2soQk8Ac/nQJAE4Y++KSKYNkDjvSsVcWFzIkquo+VsKcdRSgYGAMfSq0bHY5BxzTjI20YFFhKRVvrVLkHL4zWXaaSUud+ehrYbDjkU0R7TxWik0rGEqcZSuWd4WPHemeZkUwAnGc4oZCBmpNldkTyFSeeDzVUxJIm3kYOOKuyxqIxn1qqCBMVB6rn8uv8xTTM5R11KstgguMq29WXDBz096nhtraPIjjG5eCTzUioQwYe4pASGZRxk8kU3JsFTinexIIkaMsc5qlMd4MeM8YrQJ2xHAOMVm70M3XJ9B3pIudiNppYpYYoSBnls+grTD8+1VWiDSiXYFZRjIPUVKS2OFolZippxvcmDZOQcU0klsmo9zeoz7Cm+YTwRU2NGxzuRmoyfxFIxOOhNMBKnkEfWnYi5KD608GmM2U6dKZHICMg80FFjd8jY6+9NXIyOpFNL5xhetMiMjZflc9qQ7khZieaB1I9KPmwdx5phBODu5oGP8zc2BxTGyTyeO9AYAkZz70p5GCetAbjFk2jBJ4opTGR0PFFMWpoJ97g0rDJ54pq8P0qaTBTPepGER4604jOPUdKhT5Bil3NuoBbDmyw64P8qFPr16GnMQF9+9RL8r45wRQJ6EhYk4z3rKkYQ3c8TL8hOQR15rQd/TqaqXREckcrLkH5W/pVRMqu1yaynJRo8Y2nIFWhLz1qjEf9IVzwDxWgIgeaJWuFPma0CScheufpTInyc/zpHQjpQnPGMGkXd9SxJ86e/as6WPMy7iQnfHrVlZMYxjGeB3FNnRZI2JHzDkc0LQmepEYGwVjznOau2o/dFJBxjmoRL5Uy7gwB/EGp3lXYSAc49KGODRjXMP2Z2HOE4HuO1Nii80mTc3QbcdjU95IXtgxHIODx1WqySFF8tSPb1rZO6OSpFRnbozfsnRIvK3cYyOfzolu1Q4XmsESzK4PIIOfwrTFqz4ZThSM1k42Z0QqXjYmFwzHFPVi3BPFJHaEDk1OIQoqWaxT6jBGN2akKcg5wehoyFoL5FIvRCODt6j2pAoGd3Bpu/K5/SklYsgOMGnYltEZQ+fkAVIRwBTEYlj7CpN46n8qepCsRt8oz0A5NMSTceOF6g45Bodtxzxx09KFzt470yW9dCUTZ4J5Hao5peMCm7DwBnjofSmuuSA340WQm2PVwYxxyPQ4phkYZOB9aEUY4BpdhNAasazt0A5IqOOQq/wBeMVY2HHXpVaaMqxcH5lGaegNNEqHazJ29TSgds1SUuPmCsTn72e9WY5g+PXvQ0EXcnQDZyMjNKANx4qJZflC470qS4J45qTRNDyVQcHvT2Ksh5qhLNu7FWAzg01JTs5NHKHOkOvnLAhc4HNVoI2aSNjgDJ/lVjKyNzUO/bEmOxBJ9s/4VWysZvWVy0zqIjg8jmo32sDgg5HSkkjbcQOmKjQErH2yKRoxlwhMQG9h7CqdomHJxgYxWq4Rowc9qoLt6AZ5NNMUlrcth16d6Xce1RQxHO5jgYHAqYgUmXG9hhckYC5PtURWRuoCj3qfdtOBTdxOaAtch2sDyc09VOPlb8DQTjNPUg0CsiEyLG2HBH0qNWjWTIBwanfb2FRcYxxntTJsK03zAAHFKkpG5eeuRzUbL8u4HOO9MVFEu4cDHI9aA1uWQ+egHNHt3pkfHbmpCRipNEM2joPzpcnIoI/KlIBOPbIoGOJFFRGTB60UwNNxzwKeTlKJSoHBpEG5akCLPODUjHCUjLjkio3cKcE8UyR0fzEGi7cQQ70G49vamufk+XimoC67W5BoRLd9CvFOTKvIKH07fSrk6pJbttw2Oc1FHZxjdgdTwPT6VZ2J0X5e2KbeuhMYu2pUSQGBTt5HWtCKQPGD+BrIlYxl4+gNXtPdihBxnriiS0uKnL3rFxsMOlV5PlB2jJwcVYA681Ey/NnJqUbNXIGA8tMnBA7VEGZWPz4XGCOuatmLKdsmqE2Y9w4z7VS1MJrl1JvtKGNQQD2xT4YgcsWKjqFBqhaxO0hLAj0rRC7I9uRmm9NCYNyd2KIRKzM2DuGOtZMm20cllyU4wfStbzFXCry1Vr23LgSkZ7NTg9dRVY3jpuZRumY7+Rg9K07C8kI8oscjlcntVaO1BYqcY+lW4IFRwAPu1c3G1jGnGSdzQSZgORn6U8yEgEU17dXi3KBnHalCYQY6GsdDtSlsxFYuTxTghJ+bp2FSIAMcCn8ClcrlIAp3HHTvTXBUdKmDKBjvTHIYEDk0XE0iqvEjEMc+lPye5yTx9KljVTFnvURhfzVbedo6incjlY4RFvlA/OpNpC4xyPSlXBbNG4k4zilctRSEAPWoJUO4N19as5JUZ/OgKMfXii4+VEcS46inkfSlyMfzo4ouOxEe5NVpWAOT0zyKtSDKH61UZVMu3GOKaIkgBULjvnge2Kag+XcB1zT2TOMN07+tKqbEQdcDrTuTysgiDHGfenxhtxJp4AUHIPPTFPVSBzRcagV3jDZI7VXckdquMuCQKquuWxTTInEheTCHb9/p1605fni2sCoxtI9qlESA5/nUcpJYgelPcLNE6SEoATkjimW+QAH9SKrxuwBz3NOST944zU2LUht2pikOHyp7VHbHoSOMmrEyb+T6VAg2IOeBmmDWpaQgHpnIpxOQOarQv+82ZBIPIGcj86sn0pFx1RE3JyMikBA6cetK3PFMHC7jkc4BoEO5J4ppGO9SZA7imNg0DsCHccCgqFOP1pEIXjvTJSScjtQIccHKdc1CpOWHGQeoqVeVGT+ApAvJ/SgT1Hg5pwJ70xetBYL1OKRa2H9O1Mc8AZ+lL5g9D+VRu46f0phdDdjHkGinA8dM/hRQLmRrMhpivJvwq8etFFShsJJ8fLjJqrI4OCQTzgAUUVSRlJsnTDYB4IqdAAM9RRRSZcRV5cEjgVKyhhk9R0NFFSWULpdrgtjnvTbWTypeOVzz+NFFafZOaWk9DS3Z6c0hHFFFZnUD8LWVOMu7H04ooq4HPWLlmuE3noelTPgkquN38qKKXUpaJIZHCEOSfrVsRhkww49KKKTLitSjLHtYj06UwHbiiirRhNWkX7aTIKHkGlI2sF7UUVD3Nou8bjlYetKzbl4oopDvoRBWIxj8amRAKKKbCKI4l5c5OM8CnyKRHRRSKsRRKUzk9akVeTntRRTEhWYDODxTM56UUUBcZuKtzyD7d6DJ+dFFArkEk2w7S3JNCornJJB9c0UVRCd2BbbkBTgU1ZC46Yx1oopD6i43dsAH86k789aKKCkVpZCvbk9qg2MWznrRRVLYyluTbQgAHNQSkK2epIoopIciNQDGQeu41AhIuTnkEUUVQrFmY7UyPyqqso3hOSRyQBnFFFCQSZYjA3M2Se/WpQ24ZooqTWOwjD6CoiCON3A/GiigbDOf/AK4pQvHQUUUBYaVO7haUxZH1oooCwKm0YoxhcE5NFFAWI5G2L2DE4FRpG4llYvkHaQGH+fSiigjqStkj74H4U3B6FjRRQVYXywe/5gUUUUx2R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080" name="Picture 8" descr="http://imgsrc.baidu.com/image/c0%3Dshijue1%2C0%2C0%2C294%2C40/sign=c9e7c43da2d3fd1f2204aa7958274f6a/4034970a304e251fdea6b3ebad86c9177f3e5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96" y="1806538"/>
            <a:ext cx="5578225" cy="383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2417" y="5777346"/>
            <a:ext cx="3872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葡枝根霉的接合孢子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j-ea"/>
              </a:rPr>
              <a:t>厚垣孢子</a:t>
            </a:r>
            <a:r>
              <a:rPr lang="en-US" altLang="zh-CN" dirty="0">
                <a:latin typeface="+mj-ea"/>
              </a:rPr>
              <a:t>(chlamydospore</a:t>
            </a:r>
            <a:r>
              <a:rPr lang="en-US" altLang="zh-CN" dirty="0" smtClean="0">
                <a:latin typeface="+mj-ea"/>
              </a:rPr>
              <a:t>)</a:t>
            </a:r>
            <a:endParaRPr lang="zh-CN" altLang="en-US" dirty="0">
              <a:latin typeface="+mj-ea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外</a:t>
            </a:r>
            <a:r>
              <a:rPr lang="zh-CN" altLang="en-US" dirty="0" smtClean="0"/>
              <a:t>生无性孢子，呈圆形或椭圆形，不能运动。</a:t>
            </a:r>
            <a:endParaRPr lang="en-US" altLang="zh-CN" dirty="0" smtClean="0"/>
          </a:p>
          <a:p>
            <a:r>
              <a:rPr lang="zh-CN" altLang="en-US" dirty="0" smtClean="0"/>
              <a:t>通常在不良环境下，由</a:t>
            </a:r>
            <a:r>
              <a:rPr lang="zh-CN" altLang="en-US" dirty="0"/>
              <a:t>菌丝中间或顶端原生质浓缩密集</a:t>
            </a:r>
            <a:r>
              <a:rPr lang="en-US" altLang="zh-CN" dirty="0"/>
              <a:t>,</a:t>
            </a:r>
            <a:r>
              <a:rPr lang="zh-CN" altLang="en-US" dirty="0"/>
              <a:t>然后在其周围形成厚壁或原细胞壁加厚而成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具有休眠</a:t>
            </a:r>
            <a:r>
              <a:rPr lang="zh-CN" altLang="en-US" dirty="0" smtClean="0"/>
              <a:t>特性，内含</a:t>
            </a:r>
            <a:r>
              <a:rPr lang="zh-CN" altLang="en-US" dirty="0"/>
              <a:t>疏水营养物质</a:t>
            </a:r>
            <a:r>
              <a:rPr lang="en-US" altLang="zh-CN" dirty="0"/>
              <a:t>,</a:t>
            </a:r>
            <a:r>
              <a:rPr lang="zh-CN" altLang="en-US" dirty="0"/>
              <a:t>能抵御不良环境</a:t>
            </a:r>
            <a:r>
              <a:rPr lang="en-US" altLang="zh-CN" dirty="0"/>
              <a:t>,</a:t>
            </a:r>
            <a:r>
              <a:rPr lang="zh-CN" altLang="en-US" dirty="0"/>
              <a:t>条件适宜时</a:t>
            </a:r>
            <a:r>
              <a:rPr lang="en-US" altLang="zh-CN" dirty="0"/>
              <a:t>,</a:t>
            </a:r>
            <a:r>
              <a:rPr lang="zh-CN" altLang="en-US" dirty="0"/>
              <a:t>能再萌发成</a:t>
            </a:r>
            <a:r>
              <a:rPr lang="zh-CN" altLang="en-US" dirty="0" smtClean="0"/>
              <a:t>菌丝体。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" y="-3111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白假丝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酵母的厚垣孢子</a:t>
            </a:r>
            <a:endParaRPr lang="zh-CN" altLang="zh-C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t="4914" r="16879" b="4919"/>
          <a:stretch>
            <a:fillRect/>
          </a:stretch>
        </p:blipFill>
        <p:spPr>
          <a:xfrm>
            <a:off x="2460810" y="1021976"/>
            <a:ext cx="5069541" cy="5298142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213847" y="2178423"/>
            <a:ext cx="55670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032812" y="2891118"/>
            <a:ext cx="1748117" cy="13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80928" y="1939896"/>
            <a:ext cx="17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厚垣孢子</a:t>
            </a:r>
            <a:endParaRPr lang="zh-CN" alt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8780928" y="2652591"/>
            <a:ext cx="1277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 smtClean="0"/>
              <a:t>芽孢子</a:t>
            </a:r>
            <a:endParaRPr lang="zh-CN" alt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3724835" y="6252880"/>
            <a:ext cx="348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白假丝酵母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</a:rPr>
              <a:t>掷孢子</a:t>
            </a:r>
            <a:r>
              <a:rPr lang="en-US" altLang="zh-CN" dirty="0">
                <a:latin typeface="+mj-ea"/>
              </a:rPr>
              <a:t>(ballistospore)</a:t>
            </a:r>
            <a:endParaRPr lang="zh-CN" altLang="en-US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外生无性孢子</a:t>
            </a:r>
            <a:r>
              <a:rPr lang="zh-CN" altLang="en-US" smtClean="0">
                <a:sym typeface="+mn-ea"/>
              </a:rPr>
              <a:t>，呈镰，豆，肾</a:t>
            </a:r>
            <a:r>
              <a:rPr lang="zh-CN" altLang="en-US" dirty="0" smtClean="0">
                <a:sym typeface="+mn-ea"/>
              </a:rPr>
              <a:t>形。</a:t>
            </a:r>
            <a:endParaRPr lang="en-US" altLang="zh-CN" dirty="0" smtClean="0">
              <a:sym typeface="+mn-ea"/>
            </a:endParaRPr>
          </a:p>
          <a:p>
            <a:r>
              <a:rPr lang="zh-CN" altLang="en-US" dirty="0"/>
              <a:t>掷</a:t>
            </a:r>
            <a:r>
              <a:rPr lang="zh-CN" altLang="en-US" dirty="0" smtClean="0"/>
              <a:t>孢子是在卵圆形的营养细胞上生出的小梗上形成的，孢子成熟后通过特殊喷射机制将孢子射出。</a:t>
            </a:r>
            <a:endParaRPr lang="en-US" altLang="zh-CN" dirty="0" smtClean="0"/>
          </a:p>
          <a:p>
            <a:r>
              <a:rPr lang="zh-CN" altLang="en-US" dirty="0" smtClean="0"/>
              <a:t>掷孢子仅由</a:t>
            </a:r>
            <a:r>
              <a:rPr lang="zh-CN" altLang="en-US" dirty="0"/>
              <a:t>掷孢</a:t>
            </a:r>
            <a:r>
              <a:rPr lang="zh-CN" altLang="en-US" dirty="0" smtClean="0"/>
              <a:t>酵母</a:t>
            </a:r>
            <a:r>
              <a:rPr lang="zh-CN" altLang="en-US" dirty="0"/>
              <a:t>属等少数酵母菌</a:t>
            </a:r>
            <a:r>
              <a:rPr lang="zh-CN" altLang="en-US" dirty="0" smtClean="0"/>
              <a:t>产生，且不同属的掷孢酵母产生掷孢子的能力，及能力的持久性，差异都很大。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节孢子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400"/>
              <a:t>1</a:t>
            </a:r>
            <a:r>
              <a:rPr lang="zh-CN" altLang="en-US" sz="2400"/>
              <a:t>、又称粉孢子，是外生无性孢子，常呈竹节状、短柱状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2</a:t>
            </a:r>
            <a:r>
              <a:rPr lang="zh-CN" altLang="en-US" sz="2400"/>
              <a:t>、菌丝顶端停止生长后，菌丝中产生许多隔膜，在隔膜处断裂而形成大量两端平截的竹节状孢子  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3</a:t>
            </a:r>
            <a:r>
              <a:rPr lang="zh-CN" altLang="en-US" sz="2400"/>
              <a:t>、在条件适宜时，节孢子萌发产生新的菌丝。某些种类的真菌的节孢子还起到雄配子的作用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白地霉节孢子图片</a:t>
            </a:r>
            <a:endParaRPr lang="zh-CN" altLang="en-US" sz="4000"/>
          </a:p>
        </p:txBody>
      </p:sp>
      <p:pic>
        <p:nvPicPr>
          <p:cNvPr id="7" name="内容占位符 6" descr="节孢子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85620" y="1612900"/>
            <a:ext cx="7578725" cy="3502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分生孢子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、有隔菌丝的霉菌中最常见的一类无性孢子，常呈</a:t>
            </a:r>
            <a:r>
              <a:rPr lang="zh-CN" altLang="en-US"/>
              <a:t>球形、卵形、柱形、纺锤形、镰刀形等不同形状，其</a:t>
            </a:r>
            <a:r>
              <a:rPr lang="zh-CN" altLang="en-US"/>
              <a:t>形状、大小、颜色和着生方式，常作为菌种鉴定的重要依据。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、菌丝体长出分生孢子梗，孢子梗顶端从上而下形成孢子或逐个形成孢子，孢子</a:t>
            </a:r>
            <a:r>
              <a:rPr lang="zh-CN" altLang="en-US"/>
              <a:t>可借助风、水和动物传播</a:t>
            </a:r>
            <a:r>
              <a:rPr lang="zh-CN" altLang="en-US"/>
              <a:t>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、有的分生孢子梗分化不明显，孢子单生、成串或成簇着生于孢子梗顶端，有的分生孢子梗分化明显并形成特殊形状。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3370" y="1017905"/>
            <a:ext cx="5126355" cy="539750"/>
          </a:xfrm>
        </p:spPr>
        <p:txBody>
          <a:bodyPr>
            <a:normAutofit/>
          </a:bodyPr>
          <a:lstStyle/>
          <a:p>
            <a:r>
              <a:rPr lang="zh-CN" altLang="en-US" sz="2400"/>
              <a:t>曲霉的分生孢子</a:t>
            </a:r>
            <a:endParaRPr lang="zh-CN" altLang="en-US" sz="2400"/>
          </a:p>
        </p:txBody>
      </p:sp>
      <p:pic>
        <p:nvPicPr>
          <p:cNvPr id="4" name="内容占位符 3" descr="分生孢子1"/>
          <p:cNvPicPr>
            <a:picLocks noGrp="1" noChangeAspect="1"/>
          </p:cNvPicPr>
          <p:nvPr>
            <p:ph idx="1"/>
          </p:nvPr>
        </p:nvPicPr>
        <p:blipFill>
          <a:blip r:embed="rId1"/>
          <a:srcRect b="16032"/>
          <a:stretch>
            <a:fillRect/>
          </a:stretch>
        </p:blipFill>
        <p:spPr>
          <a:xfrm>
            <a:off x="597535" y="1471930"/>
            <a:ext cx="4779645" cy="4759325"/>
          </a:xfrm>
          <a:prstGeom prst="rect">
            <a:avLst/>
          </a:prstGeom>
        </p:spPr>
      </p:pic>
      <p:pic>
        <p:nvPicPr>
          <p:cNvPr id="5" name="图片 4" descr="分生孢子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55" y="1471930"/>
            <a:ext cx="3689350" cy="4652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60795" y="1011555"/>
            <a:ext cx="2871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青霉的分生孢子</a:t>
            </a:r>
            <a:endParaRPr lang="zh-CN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子囊孢子 (ascospore)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 形态一般为椭圆形，有的是针状态体或带有隔壁。在表面上可以看到纹、刺、网眼等。</a:t>
            </a:r>
            <a:endParaRPr lang="zh-CN" altLang="en-US"/>
          </a:p>
          <a:p>
            <a:r>
              <a:rPr lang="zh-CN" altLang="en-US"/>
              <a:t>其颜色也各种各样:有的无色，有的淡黄色、淡红色、橙色、褐色及黑色等。</a:t>
            </a:r>
            <a:endParaRPr lang="zh-CN" altLang="en-US"/>
          </a:p>
          <a:p>
            <a:r>
              <a:rPr lang="zh-CN" altLang="en-US"/>
              <a:t>孢子一般在子囊内排成一列，其中半数与其他半数各为不同的性属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子囊孢子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2740" y="1905000"/>
            <a:ext cx="4835525" cy="3383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17517" y="48491"/>
          <a:ext cx="11764645" cy="6583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47156"/>
                <a:gridCol w="1156854"/>
                <a:gridCol w="886691"/>
                <a:gridCol w="1129146"/>
                <a:gridCol w="3442854"/>
                <a:gridCol w="1004455"/>
                <a:gridCol w="1738745"/>
                <a:gridCol w="1258744"/>
              </a:tblGrid>
              <a:tr h="5334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类别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孢子名称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染色体倍数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形成方式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形成特点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孢子形态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举例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所属菌种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88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无性孢子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" action="ppaction://hlinksldjump"/>
                        </a:rPr>
                        <a:t>孢囊孢子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内生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形成于菌丝的特化结构</a:t>
                      </a:r>
                      <a:r>
                        <a:rPr lang="en-US" altLang="zh-CN" sz="1500">
                          <a:latin typeface="+mn-ea"/>
                          <a:ea typeface="+mn-ea"/>
                        </a:rPr>
                        <a:t>——</a:t>
                      </a:r>
                      <a:r>
                        <a:rPr lang="zh-CN" altLang="en-US" sz="1500">
                          <a:latin typeface="+mn-ea"/>
                          <a:ea typeface="+mn-ea"/>
                        </a:rPr>
                        <a:t>孢子囊内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近圆形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2" action="ppaction://hlinksldjump"/>
                        </a:rPr>
                        <a:t>根霉</a:t>
                      </a: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、毛霉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霉菌、（放线菌也存在）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835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sym typeface="+mn-ea"/>
                        </a:rPr>
                        <a:t>无性孢子</a:t>
                      </a:r>
                      <a:endParaRPr lang="zh-CN" altLang="en-US" sz="1500" dirty="0">
                        <a:latin typeface="+mn-ea"/>
                        <a:ea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3" action="ppaction://hlinksldjump"/>
                        </a:rPr>
                        <a:t>游动孢子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内生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有鞭毛能游动的孢囊孢子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圆形、梨形、肾形等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4" action="ppaction://hlinksldjump"/>
                        </a:rPr>
                        <a:t>疫霉属</a:t>
                      </a: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、腐霉属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霉菌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47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sym typeface="+mn-ea"/>
                        </a:rPr>
                        <a:t>无性孢子</a:t>
                      </a:r>
                      <a:endParaRPr lang="zh-CN" altLang="en-US" sz="1500" dirty="0" smtClean="0">
                        <a:latin typeface="+mn-ea"/>
                        <a:ea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5" action="ppaction://hlinksldjump"/>
                        </a:rPr>
                        <a:t>芽孢子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外生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由菌丝细胞产生突起，经过细胞壁紧缩最后脱离母细胞而成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近球形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毛霉、根霉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霉菌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23691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有性孢子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6" action="ppaction://hlinksldjump"/>
                        </a:rPr>
                        <a:t>卵孢子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2n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内生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由两个大小不同的配子囊发育而成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同丝水霉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水霉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有性孢子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7" action="ppaction://hlinksldjump"/>
                        </a:rPr>
                        <a:t>接合孢子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2n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内生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两个配子囊接合后发育而成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厚壁、粗糙、黑壳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大毛霉、性殖根霉、</a:t>
                      </a: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8" action="ppaction://hlinksldjump"/>
                        </a:rPr>
                        <a:t>葡枝根霉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毛霉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无性孢子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9" action="ppaction://hlinksldjump"/>
                        </a:rPr>
                        <a:t>厚垣孢子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外生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部分菌丝细胞质浓缩变圆，细胞壁加厚而成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圆形、柱形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总状毛霉、</a:t>
                      </a: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10" action="ppaction://hlinksldjump"/>
                        </a:rPr>
                        <a:t>白假丝酵母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霉菌</a:t>
                      </a: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、酵母菌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488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 dirty="0" smtClean="0">
                        <a:latin typeface="+mn-ea"/>
                        <a:ea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sym typeface="+mn-ea"/>
                        </a:rPr>
                        <a:t>无性孢子</a:t>
                      </a:r>
                      <a:endParaRPr lang="zh-CN" altLang="en-US" sz="15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11" action="ppaction://hlinksldjump"/>
                        </a:rPr>
                        <a:t>掷孢子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外生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在营养细胞生出的小梗上形成，经特殊的喷射机制被喷出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镰，豆，肾形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掷孢酵母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酵母菌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93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无性孢子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2" action="ppaction://hlinksldjump"/>
                        </a:rPr>
                        <a:t>节孢子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外生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由菌丝断裂而成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常成串、短柱状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3" action="ppaction://hlinksldjump"/>
                        </a:rPr>
                        <a:t>白地霉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霉菌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>
                          <a:latin typeface="+mn-ea"/>
                          <a:ea typeface="+mn-ea"/>
                        </a:rPr>
                        <a:t>无性孢子</a:t>
                      </a:r>
                      <a:endParaRPr lang="zh-CN" altLang="en-US" sz="15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4" action="ppaction://hlinksldjump"/>
                        </a:rPr>
                        <a:t>分生孢子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外生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由分生孢子梗顶端细胞特化成的单个或成簇的孢子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极多样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5" action="ppaction://hlinksldjump"/>
                        </a:rPr>
                        <a:t>曲霉</a:t>
                      </a: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、青霉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霉菌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</a:rPr>
                        <a:t>有性孢子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16" action="ppaction://hlinksldjump"/>
                        </a:rPr>
                        <a:t>子囊孢子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/</a:t>
                      </a:r>
                      <a:endParaRPr lang="en-US" altLang="zh-CN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①两个营养细胞直接交配而成；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②从产囊丝上产生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椭圆形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sym typeface="+mn-ea"/>
                        </a:rPr>
                        <a:t>曲霉、青霉、赤霉菌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>
                          <a:latin typeface="+mn-ea"/>
                          <a:ea typeface="+mn-ea"/>
                          <a:hlinkClick r:id="rId17" action="ppaction://hlinksldjump"/>
                        </a:rPr>
                        <a:t>霉菌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1500" dirty="0" smtClean="0">
                        <a:latin typeface="+mn-ea"/>
                        <a:ea typeface="+mn-ea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sym typeface="+mn-ea"/>
                        </a:rPr>
                        <a:t>有性孢子</a:t>
                      </a:r>
                      <a:endParaRPr lang="zh-CN" altLang="en-US" sz="15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18" action="ppaction://hlinksldjump"/>
                        </a:rPr>
                        <a:t>担孢子</a:t>
                      </a:r>
                      <a:endParaRPr lang="zh-CN" altLang="en-US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n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500" dirty="0">
                          <a:latin typeface="+mn-ea"/>
                          <a:ea typeface="+mn-ea"/>
                        </a:rPr>
                        <a:t>/</a:t>
                      </a:r>
                      <a:endParaRPr lang="en-US" altLang="zh-CN" sz="15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形成过程需要经过</a:t>
                      </a:r>
                      <a:r>
                        <a:rPr lang="en-US" altLang="zh-CN" sz="15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个阶段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圆形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</a:rPr>
                        <a:t>蕈菌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00" dirty="0" smtClean="0">
                          <a:latin typeface="+mn-ea"/>
                          <a:ea typeface="+mn-ea"/>
                          <a:hlinkClick r:id="rId19" action="ppaction://hlinksldjump"/>
                        </a:rPr>
                        <a:t>担子菌</a:t>
                      </a:r>
                      <a:endParaRPr lang="zh-CN" altLang="en-US" sz="15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</a:rPr>
              <a:t>担孢子(basidiospora)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真菌界，担子菌门的有性孢子。</a:t>
            </a:r>
            <a:endParaRPr lang="zh-CN" altLang="en-US"/>
          </a:p>
          <a:p>
            <a:r>
              <a:rPr lang="zh-CN" altLang="en-US"/>
              <a:t>由担子经核配、减数分裂形成的单倍体细胞。</a:t>
            </a:r>
            <a:endParaRPr lang="zh-CN" altLang="en-US"/>
          </a:p>
          <a:p>
            <a:r>
              <a:rPr lang="zh-CN" altLang="en-US"/>
              <a:t>生长在担子的前端，有小梗与担子相连。</a:t>
            </a:r>
            <a:endParaRPr lang="zh-CN" altLang="en-US"/>
          </a:p>
          <a:p>
            <a:r>
              <a:rPr lang="zh-CN" altLang="en-US"/>
              <a:t>成熟的担孢子由小梗弹射散出，萌发后形成初级菌丝担孢子。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蘑菇担孢子的彩色扫描</a:t>
            </a:r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62630" y="1825625"/>
            <a:ext cx="566610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孢囊孢子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（sporangiospore）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产于孢子囊中的内生孢子。无鞭毛，在水中不能游动。</a:t>
            </a:r>
            <a:endParaRPr lang="zh-CN" altLang="en-US"/>
          </a:p>
          <a:p>
            <a:r>
              <a:rPr lang="zh-CN" altLang="en-US">
                <a:sym typeface="+mn-ea"/>
              </a:rPr>
              <a:t>以原生质割裂形成。没有细胞壁。</a:t>
            </a:r>
            <a:endParaRPr lang="zh-CN" altLang="en-US"/>
          </a:p>
          <a:p>
            <a:r>
              <a:rPr lang="zh-CN" altLang="en-US"/>
              <a:t>孢子囊从菌丝顶端长出，或着生于有特殊形状的分枝孢囊梗上。孢囊梗顶端膨大成球形或锥形。</a:t>
            </a:r>
            <a:endParaRPr lang="zh-CN" altLang="en-US"/>
          </a:p>
          <a:p>
            <a:r>
              <a:rPr lang="zh-CN" altLang="en-US"/>
              <a:t>孢子囊成熟时，囊壁破裂散出孢囊孢子。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" y="-31115"/>
            <a:ext cx="10515600" cy="1325563"/>
          </a:xfrm>
        </p:spPr>
        <p:txBody>
          <a:bodyPr/>
          <a:lstStyle/>
          <a:p>
            <a:r>
              <a:rPr lang="zh-CN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根霉的孢囊孢子</a:t>
            </a:r>
            <a:endParaRPr lang="zh-CN" altLang="zh-CN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1">
            <a:lum bright="-12000" contrast="30000"/>
          </a:blip>
          <a:stretch>
            <a:fillRect/>
          </a:stretch>
        </p:blipFill>
        <p:spPr>
          <a:xfrm>
            <a:off x="1740535" y="1294765"/>
            <a:ext cx="8711565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游动孢子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（zoospore）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ym typeface="+mn-ea"/>
              </a:rPr>
              <a:t>游动孢子多球形、梨形或肾形，无细胞壁。</a:t>
            </a:r>
            <a:endParaRPr lang="zh-CN" altLang="en-US"/>
          </a:p>
          <a:p>
            <a:r>
              <a:rPr lang="zh-CN" altLang="en-US"/>
              <a:t>产于孢子囊中的内生孢子。有鞭毛，在水中能游动。</a:t>
            </a:r>
            <a:endParaRPr lang="zh-CN" altLang="en-US"/>
          </a:p>
          <a:p>
            <a:r>
              <a:rPr lang="zh-CN" altLang="en-US">
                <a:sym typeface="+mn-ea"/>
              </a:rPr>
              <a:t>孢子囊球形或不规则形，从菌丝顶端长出，或着生于有特殊形状的分枝孢囊梗上。</a:t>
            </a:r>
            <a:endParaRPr lang="zh-CN" altLang="en-US"/>
          </a:p>
          <a:p>
            <a:r>
              <a:rPr lang="zh-CN" altLang="en-US">
                <a:sym typeface="+mn-ea"/>
              </a:rPr>
              <a:t>产生游动孢子的孢子囊称游动孢子囊。孢子囊产生在孢子囊梗上,成熟后脱落或不脱落，如瓜果腐霉菌、辣椒疫霉病菌等的孢子囊。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" y="-31115"/>
            <a:ext cx="10515600" cy="1325563"/>
          </a:xfrm>
        </p:spPr>
        <p:txBody>
          <a:bodyPr/>
          <a:lstStyle/>
          <a:p>
            <a:r>
              <a:rPr lang="zh-CN" altLang="en-US">
                <a:sym typeface="+mn-ea"/>
              </a:rPr>
              <a:t>疫霉的游动孢子 </a:t>
            </a:r>
            <a:endParaRPr lang="zh-CN" altLang="en-US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909945" y="2348865"/>
            <a:ext cx="5424805" cy="27673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lum bright="-6000" contrast="18000"/>
          </a:blip>
          <a:stretch>
            <a:fillRect/>
          </a:stretch>
        </p:blipFill>
        <p:spPr>
          <a:xfrm>
            <a:off x="1000125" y="1294765"/>
            <a:ext cx="4424045" cy="4875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芽孢子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budding spore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6691" y="2130425"/>
            <a:ext cx="10515600" cy="3252066"/>
          </a:xfrm>
        </p:spPr>
        <p:txBody>
          <a:bodyPr/>
          <a:lstStyle/>
          <a:p>
            <a:r>
              <a:rPr lang="zh-CN" altLang="en-US" dirty="0"/>
              <a:t>由菌丝</a:t>
            </a:r>
            <a:r>
              <a:rPr lang="zh-CN" altLang="en-US" dirty="0" smtClean="0"/>
              <a:t>细胞如同发芽一样产生小突起</a:t>
            </a:r>
            <a:r>
              <a:rPr lang="zh-CN" altLang="en-US" dirty="0"/>
              <a:t>，经过细胞壁紧缩最后脱离母细胞而</a:t>
            </a:r>
            <a:r>
              <a:rPr lang="zh-CN" altLang="en-US" dirty="0" smtClean="0"/>
              <a:t>成，形如球状。</a:t>
            </a:r>
            <a:endParaRPr lang="en-US" altLang="zh-CN" dirty="0" smtClean="0"/>
          </a:p>
          <a:p>
            <a:r>
              <a:rPr lang="zh-CN" altLang="en-US" dirty="0" smtClean="0"/>
              <a:t>毛霉和根霉在液体培养基中形成的一种“酵母型”细胞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卵孢子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8666"/>
          </a:xfrm>
        </p:spPr>
        <p:txBody>
          <a:bodyPr>
            <a:normAutofit/>
          </a:bodyPr>
          <a:lstStyle/>
          <a:p>
            <a:r>
              <a:rPr lang="zh-CN" altLang="en-US" dirty="0"/>
              <a:t>在形成藏卵器的藻菌类和藻类等生物中</a:t>
            </a:r>
            <a:r>
              <a:rPr lang="en-US" altLang="zh-CN" dirty="0"/>
              <a:t>,</a:t>
            </a:r>
            <a:r>
              <a:rPr lang="zh-CN" altLang="en-US" dirty="0"/>
              <a:t>藏卵器或其中的卵子与藏精器或精子相接合</a:t>
            </a:r>
            <a:r>
              <a:rPr lang="en-US" altLang="zh-CN" dirty="0"/>
              <a:t>,</a:t>
            </a:r>
            <a:r>
              <a:rPr lang="zh-CN" altLang="en-US" dirty="0"/>
              <a:t>由卵接合结果所形成的结构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有时单性生殖所生成的同种结构也称卵孢子。接合前的卵称为卵球。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 descr="https://timgsa.baidu.com/timg?image&amp;quality=80&amp;size=b9999_10000&amp;sec=1540629849329&amp;di=809e84d0b7e6c3366dd22061b4ec3ae8&amp;imgtype=0&amp;src=http%3A%2F%2Fimgsrc.baidu.com%2Fimage%2Fc0%253Dshijue1%252C0%252C0%252C294%252C40%2Fsign%3D2f644d62942f07084b082243814dd2ec%2F29381f30e924b89901b3261564061d950a7bf614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2" y="3704155"/>
            <a:ext cx="4228812" cy="28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40629849330&amp;di=d1ff417c7d6a7079adb972fcaad43f02&amp;imgtype=0&amp;src=http%3A%2F%2Fwww.med66.com%2Fupload%2Fnews%2F2008%2F11%2F23%2Fqiansh7624200811231459540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5" y="3430032"/>
            <a:ext cx="3371562" cy="323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接合</a:t>
            </a:r>
            <a:r>
              <a:rPr lang="zh-CN" altLang="en-US" dirty="0" smtClean="0"/>
              <a:t>孢子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dirty="0" err="1">
                <a:latin typeface="Times New Roman" panose="02020603050405020304" charset="0"/>
                <a:cs typeface="Times New Roman" panose="02020603050405020304" charset="0"/>
              </a:rPr>
              <a:t>zyophore</a:t>
            </a:r>
            <a:r>
              <a:rPr lang="zh-CN" altLang="en-US" dirty="0" smtClean="0">
                <a:latin typeface="Times New Roman" panose="02020603050405020304" charset="0"/>
                <a:cs typeface="Times New Roman" panose="02020603050405020304" charset="0"/>
              </a:rPr>
              <a:t>）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接合孢子是由菌丝生出的结构基本相似</a:t>
            </a:r>
            <a:r>
              <a:rPr lang="en-US" altLang="zh-CN" dirty="0"/>
              <a:t>,</a:t>
            </a:r>
            <a:r>
              <a:rPr lang="zh-CN" altLang="en-US" dirty="0"/>
              <a:t>形态相同或略有不同的两个配子囊接合而成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>
                <a:sym typeface="+mn-ea"/>
              </a:rPr>
              <a:t>根据产生接合孢子菌丝来源或亲和力不同，一般可分为同宗配合和异宗配合两类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 smtClean="0">
              <a:sym typeface="+mn-ea"/>
            </a:endParaRPr>
          </a:p>
          <a:p>
            <a:r>
              <a:rPr lang="zh-CN" altLang="en-US" dirty="0"/>
              <a:t>所谓同宗配合，即每一菌体都是自身可孕的，不靠别的菌体帮助而能独立地进行有性生殖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所谓异宗配合，是指每一菌体都是自身不孕的，不管它是否雌雄同体，都需要借助别的可亲和菌体的不同交配型来进行有性生殖。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1982</Words>
  <Application>WPS 演示</Application>
  <PresentationFormat>自定义</PresentationFormat>
  <Paragraphs>294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Calibri Light</vt:lpstr>
      <vt:lpstr>Calibri</vt:lpstr>
      <vt:lpstr>微软雅黑</vt:lpstr>
      <vt:lpstr>Arial Unicode MS</vt:lpstr>
      <vt:lpstr>Office 主题</vt:lpstr>
      <vt:lpstr>比较各种真菌孢子的特点</vt:lpstr>
      <vt:lpstr>PowerPoint 演示文稿</vt:lpstr>
      <vt:lpstr>孢囊孢子（sporangiospore）</vt:lpstr>
      <vt:lpstr>根霉的孢囊孢子</vt:lpstr>
      <vt:lpstr>游动孢子（zoospore） </vt:lpstr>
      <vt:lpstr>疫霉的游动孢子 </vt:lpstr>
      <vt:lpstr>芽孢子（budding spore）</vt:lpstr>
      <vt:lpstr>卵孢子</vt:lpstr>
      <vt:lpstr>接合孢子（zyophore）</vt:lpstr>
      <vt:lpstr>接合孢子</vt:lpstr>
      <vt:lpstr>厚垣孢子(chlamydospore)</vt:lpstr>
      <vt:lpstr>白假丝酵母的厚垣孢子</vt:lpstr>
      <vt:lpstr>掷孢子(ballistospore)</vt:lpstr>
      <vt:lpstr>节孢子</vt:lpstr>
      <vt:lpstr>白地霉节孢子图片</vt:lpstr>
      <vt:lpstr>分生孢子</vt:lpstr>
      <vt:lpstr>曲霉的分生孢子</vt:lpstr>
      <vt:lpstr>子囊孢子 (ascospore)</vt:lpstr>
      <vt:lpstr>子囊孢子</vt:lpstr>
      <vt:lpstr>担孢子(basidiospora)</vt:lpstr>
      <vt:lpstr>蘑菇担孢子的彩色扫描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各种真菌孢子的区别</dc:title>
  <dc:creator>Cosine</dc:creator>
  <cp:lastModifiedBy>夕晖</cp:lastModifiedBy>
  <cp:revision>21</cp:revision>
  <dcterms:created xsi:type="dcterms:W3CDTF">2018-10-26T10:50:00Z</dcterms:created>
  <dcterms:modified xsi:type="dcterms:W3CDTF">2018-10-29T13:52:11Z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