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sldIdLst>
    <p:sldId id="257" r:id="rId3"/>
    <p:sldId id="287" r:id="rId4"/>
    <p:sldId id="260" r:id="rId5"/>
    <p:sldId id="261" r:id="rId6"/>
    <p:sldId id="272" r:id="rId7"/>
    <p:sldId id="262" r:id="rId8"/>
    <p:sldId id="269" r:id="rId9"/>
    <p:sldId id="270" r:id="rId10"/>
    <p:sldId id="271" r:id="rId11"/>
    <p:sldId id="273" r:id="rId12"/>
    <p:sldId id="274" r:id="rId13"/>
    <p:sldId id="275" r:id="rId14"/>
    <p:sldId id="279" r:id="rId15"/>
    <p:sldId id="276" r:id="rId16"/>
    <p:sldId id="277" r:id="rId17"/>
    <p:sldId id="280" r:id="rId18"/>
    <p:sldId id="278" r:id="rId19"/>
    <p:sldId id="281" r:id="rId20"/>
    <p:sldId id="28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5" d="100"/>
          <a:sy n="115"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505690" cy="6858000"/>
            <a:chOff x="0" y="0"/>
            <a:chExt cx="19694" cy="10800"/>
          </a:xfrm>
        </p:grpSpPr>
        <p:grpSp>
          <p:nvGrpSpPr>
            <p:cNvPr id="2" name="组合 1"/>
            <p:cNvGrpSpPr/>
            <p:nvPr/>
          </p:nvGrpSpPr>
          <p:grpSpPr>
            <a:xfrm>
              <a:off x="0" y="0"/>
              <a:ext cx="18010" cy="10800"/>
              <a:chOff x="0" y="0"/>
              <a:chExt cx="18010"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8"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12" name="矩形 11"/>
          <p:cNvSpPr/>
          <p:nvPr/>
        </p:nvSpPr>
        <p:spPr>
          <a:xfrm>
            <a:off x="2565334" y="1248229"/>
            <a:ext cx="6618514" cy="2815771"/>
          </a:xfrm>
          <a:prstGeom prst="rect">
            <a:avLst/>
          </a:prstGeom>
          <a:solidFill>
            <a:schemeClr val="bg1">
              <a:lumMod val="95000"/>
              <a:alpha val="39000"/>
            </a:schemeClr>
          </a:solidFill>
          <a:ln>
            <a:solidFill>
              <a:srgbClr val="F29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17734" y="1400629"/>
            <a:ext cx="6618514" cy="2815771"/>
          </a:xfrm>
          <a:prstGeom prst="rect">
            <a:avLst/>
          </a:prstGeom>
          <a:noFill/>
          <a:ln>
            <a:solidFill>
              <a:srgbClr val="747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316448" y="1686618"/>
            <a:ext cx="5116286" cy="1938020"/>
          </a:xfrm>
          <a:prstGeom prst="rect">
            <a:avLst/>
          </a:prstGeom>
          <a:noFill/>
        </p:spPr>
        <p:txBody>
          <a:bodyPr wrap="square" rtlCol="0">
            <a:spAutoFit/>
          </a:bodyPr>
          <a:lstStyle/>
          <a:p>
            <a:pPr algn="ctr"/>
            <a:r>
              <a:rPr lang="zh-CN" sz="6000" b="1" dirty="0" smtClean="0">
                <a:solidFill>
                  <a:srgbClr val="F29014"/>
                </a:solidFill>
                <a:latin typeface="微软雅黑" panose="020B0503020204020204" pitchFamily="34" charset="-122"/>
                <a:ea typeface="微软雅黑" panose="020B0503020204020204" pitchFamily="34" charset="-122"/>
              </a:rPr>
              <a:t>为什么蕈菌是真核微生物</a:t>
            </a:r>
            <a:endParaRPr lang="zh-CN" sz="6000" b="1" dirty="0" smtClean="0">
              <a:solidFill>
                <a:srgbClr val="F29014"/>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a:stretch>
            <a:fillRect/>
          </a:stretch>
        </p:blipFill>
        <p:spPr>
          <a:xfrm>
            <a:off x="8666522" y="3625610"/>
            <a:ext cx="729851" cy="828379"/>
          </a:xfrm>
          <a:prstGeom prst="rect">
            <a:avLst/>
          </a:prstGeom>
        </p:spPr>
      </p:pic>
      <p:pic>
        <p:nvPicPr>
          <p:cNvPr id="16" name="图片 15"/>
          <p:cNvPicPr>
            <a:picLocks noChangeAspect="1"/>
          </p:cNvPicPr>
          <p:nvPr/>
        </p:nvPicPr>
        <p:blipFill>
          <a:blip r:embed="rId4"/>
          <a:stretch>
            <a:fillRect/>
          </a:stretch>
        </p:blipFill>
        <p:spPr>
          <a:xfrm>
            <a:off x="2134614" y="3023641"/>
            <a:ext cx="1485840" cy="1259554"/>
          </a:xfrm>
          <a:prstGeom prst="rect">
            <a:avLst/>
          </a:prstGeom>
        </p:spPr>
      </p:pic>
      <p:pic>
        <p:nvPicPr>
          <p:cNvPr id="17" name="图片 16"/>
          <p:cNvPicPr>
            <a:picLocks noChangeAspect="1"/>
          </p:cNvPicPr>
          <p:nvPr/>
        </p:nvPicPr>
        <p:blipFill>
          <a:blip r:embed="rId5"/>
          <a:stretch>
            <a:fillRect/>
          </a:stretch>
        </p:blipFill>
        <p:spPr>
          <a:xfrm>
            <a:off x="8093048" y="1163040"/>
            <a:ext cx="1510568" cy="12864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3" name="内容占位符 2"/>
          <p:cNvSpPr>
            <a:spLocks noGrp="1"/>
          </p:cNvSpPr>
          <p:nvPr>
            <p:ph idx="1"/>
          </p:nvPr>
        </p:nvSpPr>
        <p:spPr>
          <a:xfrm>
            <a:off x="838200" y="1459865"/>
            <a:ext cx="5589905" cy="4351655"/>
          </a:xfrm>
        </p:spPr>
        <p:txBody>
          <a:bodyPr/>
          <a:p>
            <a:pPr marL="0" indent="609600" fontAlgn="auto">
              <a:lnSpc>
                <a:spcPct val="125000"/>
              </a:lnSpc>
              <a:buNone/>
              <a:extLst>
                <a:ext uri="{35155182-B16C-46BC-9424-99874614C6A1}">
                  <wpsdc:indentchars xmlns:wpsdc="http://www.wps.cn/officeDocument/2017/drawingmlCustomData" val="200" checksum="4158780845"/>
                </a:ext>
              </a:extLst>
            </a:pPr>
            <a:r>
              <a:rPr lang="zh-CN">
                <a:solidFill>
                  <a:srgbClr val="FF0000"/>
                </a:solidFill>
                <a:latin typeface="微软雅黑" panose="020B0503020204020204" pitchFamily="34" charset="-122"/>
                <a:ea typeface="微软雅黑" panose="020B0503020204020204" pitchFamily="34" charset="-122"/>
                <a:sym typeface="+mn-ea"/>
              </a:rPr>
              <a:t>子实体是真菌产生孢子的构造。</a:t>
            </a:r>
            <a:r>
              <a:rPr lang="zh-CN" altLang="en-US"/>
              <a:t>子实体是食用菌产生有性孢子的繁殖器官，也叫担子果 （子囊菌则称子囊果）。 典型伞菌的子实体，由顶部的菌盖（包括表皮、菌肉和菌褶）、中部的菌柄（常有菌环和菌托）和基部的菌丝体三部分组成。</a:t>
            </a:r>
            <a:endParaRPr lang="zh-CN" altLang="en-US"/>
          </a:p>
        </p:txBody>
      </p:sp>
      <p:sp>
        <p:nvSpPr>
          <p:cNvPr id="2" name="矩形 1"/>
          <p:cNvSpPr/>
          <p:nvPr/>
        </p:nvSpPr>
        <p:spPr>
          <a:xfrm>
            <a:off x="838109" y="546270"/>
            <a:ext cx="4822190" cy="829945"/>
          </a:xfrm>
          <a:prstGeom prst="rect">
            <a:avLst/>
          </a:prstGeom>
        </p:spPr>
        <p:txBody>
          <a:bodyPr wrap="square">
            <a:spAutoFit/>
          </a:bodyPr>
          <a:p>
            <a:r>
              <a:rPr lang="zh-CN" altLang="en-US" sz="4800" b="1" dirty="0">
                <a:solidFill>
                  <a:srgbClr val="F29014"/>
                </a:solidFill>
                <a:latin typeface="微软雅黑" panose="020B0503020204020204" pitchFamily="34" charset="-122"/>
                <a:ea typeface="微软雅黑" panose="020B0503020204020204" pitchFamily="34" charset="-122"/>
              </a:rPr>
              <a:t>子实体</a:t>
            </a:r>
            <a:endParaRPr lang="zh-CN" altLang="en-US" sz="4800" b="1" dirty="0">
              <a:solidFill>
                <a:srgbClr val="F29014"/>
              </a:solidFill>
              <a:latin typeface="微软雅黑" panose="020B0503020204020204" pitchFamily="34" charset="-122"/>
              <a:ea typeface="微软雅黑" panose="020B0503020204020204" pitchFamily="34" charset="-122"/>
            </a:endParaRPr>
          </a:p>
        </p:txBody>
      </p:sp>
      <p:pic>
        <p:nvPicPr>
          <p:cNvPr id="10" name="图片 10" descr="C:\Users\zxy\AppData\Local\Temp\WeChat Files\a178e60eec87df6e13c90115be6b5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44030" y="546100"/>
            <a:ext cx="4896485" cy="3503295"/>
          </a:xfrm>
          <a:prstGeom prst="rect">
            <a:avLst/>
          </a:prstGeom>
          <a:noFill/>
          <a:ln>
            <a:noFill/>
          </a:ln>
        </p:spPr>
      </p:pic>
      <p:sp>
        <p:nvSpPr>
          <p:cNvPr id="11" name="文本框 10"/>
          <p:cNvSpPr txBox="1"/>
          <p:nvPr/>
        </p:nvSpPr>
        <p:spPr>
          <a:xfrm>
            <a:off x="6752590" y="4368800"/>
            <a:ext cx="5080000" cy="521970"/>
          </a:xfrm>
          <a:prstGeom prst="rect">
            <a:avLst/>
          </a:prstGeom>
          <a:noFill/>
          <a:ln w="9525">
            <a:noFill/>
          </a:ln>
        </p:spPr>
        <p:txBody>
          <a:bodyPr>
            <a:spAutoFit/>
          </a:bodyPr>
          <a:p>
            <a:pPr indent="0" algn="ctr"/>
            <a:r>
              <a:rPr lang="zh-CN" sz="2800" b="0">
                <a:solidFill>
                  <a:srgbClr val="FF0000"/>
                </a:solidFill>
                <a:latin typeface="微软雅黑" panose="020B0503020204020204" pitchFamily="34" charset="-122"/>
                <a:ea typeface="微软雅黑" panose="020B0503020204020204" pitchFamily="34" charset="-122"/>
              </a:rPr>
              <a:t>其具体形态因种而异</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pic>
        <p:nvPicPr>
          <p:cNvPr id="12" name="图片 2" descr="C:\Users\zxy\AppData\Local\Temp\WeChat Files\1808959789217739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0600" y="431165"/>
            <a:ext cx="3751580" cy="4874260"/>
          </a:xfrm>
          <a:prstGeom prst="rect">
            <a:avLst/>
          </a:prstGeom>
          <a:noFill/>
          <a:ln>
            <a:noFill/>
          </a:ln>
        </p:spPr>
      </p:pic>
      <p:pic>
        <p:nvPicPr>
          <p:cNvPr id="13" name="图片 3" descr="C:\Users\zxy\AppData\Local\Temp\WeChat Files\7316027220140976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95745" y="1522730"/>
            <a:ext cx="4841875" cy="3782695"/>
          </a:xfrm>
          <a:prstGeom prst="rect">
            <a:avLst/>
          </a:prstGeom>
          <a:noFill/>
          <a:ln>
            <a:noFill/>
          </a:ln>
        </p:spPr>
      </p:pic>
      <p:sp>
        <p:nvSpPr>
          <p:cNvPr id="14" name="文本框 13"/>
          <p:cNvSpPr txBox="1"/>
          <p:nvPr/>
        </p:nvSpPr>
        <p:spPr>
          <a:xfrm>
            <a:off x="3556000" y="727075"/>
            <a:ext cx="5080000" cy="521970"/>
          </a:xfrm>
          <a:prstGeom prst="rect">
            <a:avLst/>
          </a:prstGeom>
          <a:noFill/>
          <a:ln w="9525">
            <a:noFill/>
          </a:ln>
        </p:spPr>
        <p:txBody>
          <a:bodyPr>
            <a:spAutoFit/>
          </a:bodyPr>
          <a:p>
            <a:pPr indent="0" algn="ctr"/>
            <a:r>
              <a:rPr lang="zh-CN" sz="2800" b="0">
                <a:latin typeface="微软雅黑" panose="020B0503020204020204" pitchFamily="34" charset="-122"/>
                <a:ea typeface="微软雅黑" panose="020B0503020204020204" pitchFamily="34" charset="-122"/>
              </a:rPr>
              <a:t>近球状子实体</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2" name="文本框 1"/>
          <p:cNvSpPr txBox="1"/>
          <p:nvPr/>
        </p:nvSpPr>
        <p:spPr>
          <a:xfrm>
            <a:off x="3556000" y="727075"/>
            <a:ext cx="5080000" cy="521970"/>
          </a:xfrm>
          <a:prstGeom prst="rect">
            <a:avLst/>
          </a:prstGeom>
          <a:noFill/>
          <a:ln w="9525">
            <a:noFill/>
          </a:ln>
        </p:spPr>
        <p:txBody>
          <a:bodyPr>
            <a:spAutoFit/>
          </a:bodyPr>
          <a:p>
            <a:pPr indent="0" algn="ctr"/>
            <a:r>
              <a:rPr lang="zh-CN" sz="2800" b="0">
                <a:latin typeface="微软雅黑" panose="020B0503020204020204" pitchFamily="34" charset="-122"/>
                <a:ea typeface="微软雅黑" panose="020B0503020204020204" pitchFamily="34" charset="-122"/>
              </a:rPr>
              <a:t>伞型子实体</a:t>
            </a:r>
            <a:endParaRPr lang="zh-CN" altLang="en-US" sz="2800">
              <a:latin typeface="微软雅黑" panose="020B0503020204020204" pitchFamily="34" charset="-122"/>
              <a:ea typeface="微软雅黑" panose="020B0503020204020204" pitchFamily="34" charset="-122"/>
            </a:endParaRPr>
          </a:p>
        </p:txBody>
      </p:sp>
      <p:pic>
        <p:nvPicPr>
          <p:cNvPr id="3" name="图片 4" descr="C:\Users\zxy\AppData\Local\Temp\WeChat Files\5685805759878278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17930" y="230505"/>
            <a:ext cx="3702685" cy="4980305"/>
          </a:xfrm>
          <a:prstGeom prst="rect">
            <a:avLst/>
          </a:prstGeom>
          <a:noFill/>
          <a:ln>
            <a:noFill/>
          </a:ln>
        </p:spPr>
      </p:pic>
      <p:pic>
        <p:nvPicPr>
          <p:cNvPr id="7" name="图片 5" descr="C:\Users\zxy\AppData\Local\Temp\WeChat Files\8550521498592609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78220" y="1249045"/>
            <a:ext cx="4635500" cy="3961765"/>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pic>
        <p:nvPicPr>
          <p:cNvPr id="10" name="图片 6" descr="C:\Users\zxy\AppData\Local\Temp\WeChat Files\1912731317187533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87805" y="0"/>
            <a:ext cx="9217025" cy="6521450"/>
          </a:xfrm>
          <a:prstGeom prst="rect">
            <a:avLst/>
          </a:prstGeom>
          <a:noFill/>
          <a:ln>
            <a:noFill/>
          </a:ln>
        </p:spPr>
      </p:pic>
      <p:sp>
        <p:nvSpPr>
          <p:cNvPr id="2" name="文本框 1"/>
          <p:cNvSpPr txBox="1"/>
          <p:nvPr/>
        </p:nvSpPr>
        <p:spPr>
          <a:xfrm>
            <a:off x="3556000" y="727075"/>
            <a:ext cx="5080000" cy="521970"/>
          </a:xfrm>
          <a:prstGeom prst="rect">
            <a:avLst/>
          </a:prstGeom>
          <a:noFill/>
          <a:ln w="9525">
            <a:noFill/>
          </a:ln>
        </p:spPr>
        <p:txBody>
          <a:bodyPr>
            <a:spAutoFit/>
          </a:bodyPr>
          <a:p>
            <a:pPr indent="0" algn="ctr"/>
            <a:r>
              <a:rPr lang="zh-CN" sz="2800" b="0">
                <a:solidFill>
                  <a:schemeClr val="bg1"/>
                </a:solidFill>
                <a:latin typeface="微软雅黑" panose="020B0503020204020204" pitchFamily="34" charset="-122"/>
                <a:ea typeface="微软雅黑" panose="020B0503020204020204" pitchFamily="34" charset="-122"/>
              </a:rPr>
              <a:t>片状子实体</a:t>
            </a:r>
            <a:endParaRPr lang="zh-CN" altLang="en-US" sz="2800" b="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1" cy="10800"/>
              <a:chOff x="0" y="0"/>
              <a:chExt cx="18011"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8"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14" name="文本框 13"/>
          <p:cNvSpPr txBox="1"/>
          <p:nvPr/>
        </p:nvSpPr>
        <p:spPr>
          <a:xfrm>
            <a:off x="3556000" y="727075"/>
            <a:ext cx="5080000" cy="521970"/>
          </a:xfrm>
          <a:prstGeom prst="rect">
            <a:avLst/>
          </a:prstGeom>
          <a:noFill/>
          <a:ln w="9525">
            <a:noFill/>
          </a:ln>
        </p:spPr>
        <p:txBody>
          <a:bodyPr>
            <a:spAutoFit/>
          </a:bodyPr>
          <a:p>
            <a:pPr indent="0" algn="ctr"/>
            <a:r>
              <a:rPr lang="zh-CN" sz="2800" b="0">
                <a:latin typeface="微软雅黑" panose="020B0503020204020204" pitchFamily="34" charset="-122"/>
                <a:ea typeface="微软雅黑" panose="020B0503020204020204" pitchFamily="34" charset="-122"/>
              </a:rPr>
              <a:t>膜状子实体</a:t>
            </a:r>
            <a:endParaRPr lang="zh-CN" sz="2800" b="0">
              <a:latin typeface="微软雅黑" panose="020B0503020204020204" pitchFamily="34" charset="-122"/>
              <a:ea typeface="微软雅黑" panose="020B0503020204020204" pitchFamily="34" charset="-122"/>
            </a:endParaRPr>
          </a:p>
        </p:txBody>
      </p:sp>
      <p:pic>
        <p:nvPicPr>
          <p:cNvPr id="7" name="图片 7" descr="C:\Users\zxy\AppData\Local\Temp\WeChat Files\7660720065891963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26820" y="-45720"/>
            <a:ext cx="3579495" cy="5965825"/>
          </a:xfrm>
          <a:prstGeom prst="rect">
            <a:avLst/>
          </a:prstGeom>
          <a:noFill/>
          <a:ln>
            <a:noFill/>
          </a:ln>
        </p:spPr>
      </p:pic>
      <p:pic>
        <p:nvPicPr>
          <p:cNvPr id="2" name="图片 8" descr="C:\Users\zxy\AppData\Local\Temp\WeChat Files\7403423436869797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87315" y="1604010"/>
            <a:ext cx="5991860" cy="4316095"/>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14" name="文本框 13"/>
          <p:cNvSpPr txBox="1"/>
          <p:nvPr/>
        </p:nvSpPr>
        <p:spPr>
          <a:xfrm>
            <a:off x="3556000" y="727075"/>
            <a:ext cx="5080000" cy="521970"/>
          </a:xfrm>
          <a:prstGeom prst="rect">
            <a:avLst/>
          </a:prstGeom>
          <a:noFill/>
          <a:ln w="9525">
            <a:noFill/>
          </a:ln>
        </p:spPr>
        <p:txBody>
          <a:bodyPr>
            <a:spAutoFit/>
          </a:bodyPr>
          <a:p>
            <a:pPr indent="0" algn="ctr"/>
            <a:r>
              <a:rPr lang="zh-CN" sz="2800" b="0">
                <a:latin typeface="微软雅黑" panose="020B0503020204020204" pitchFamily="34" charset="-122"/>
                <a:ea typeface="微软雅黑" panose="020B0503020204020204" pitchFamily="34" charset="-122"/>
              </a:rPr>
              <a:t>珊瑚状子实体</a:t>
            </a:r>
            <a:endParaRPr lang="zh-CN" sz="2800" b="0">
              <a:latin typeface="微软雅黑" panose="020B0503020204020204" pitchFamily="34" charset="-122"/>
              <a:ea typeface="微软雅黑" panose="020B0503020204020204" pitchFamily="34" charset="-122"/>
            </a:endParaRPr>
          </a:p>
        </p:txBody>
      </p:sp>
      <p:pic>
        <p:nvPicPr>
          <p:cNvPr id="2" name="图片 9" descr="C:\Users\zxy\AppData\Local\Temp\WeChat Files\5158593897607823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59660" y="1249045"/>
            <a:ext cx="7473315" cy="5300980"/>
          </a:xfrm>
          <a:prstGeom prst="rect">
            <a:avLst/>
          </a:prstGeom>
          <a:noFill/>
          <a:ln>
            <a:noFill/>
          </a:ln>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3" name="内容占位符 2"/>
          <p:cNvSpPr>
            <a:spLocks noGrp="1"/>
          </p:cNvSpPr>
          <p:nvPr>
            <p:ph idx="1"/>
          </p:nvPr>
        </p:nvSpPr>
        <p:spPr/>
        <p:txBody>
          <a:bodyPr/>
          <a:p>
            <a:pPr marL="0" indent="0" fontAlgn="auto">
              <a:lnSpc>
                <a:spcPct val="150000"/>
              </a:lnSpc>
              <a:buNone/>
            </a:pPr>
            <a:r>
              <a:rPr lang="zh-CN" altLang="en-US" sz="2800"/>
              <a:t>蕈菌的最大特征是形成</a:t>
            </a:r>
            <a:r>
              <a:rPr lang="zh-CN" altLang="en-US" sz="2800">
                <a:solidFill>
                  <a:srgbClr val="FF0000"/>
                </a:solidFill>
              </a:rPr>
              <a:t>形状、大小、颜色各异的大型肉质子实体</a:t>
            </a:r>
            <a:endParaRPr lang="zh-CN" altLang="en-US" sz="2800">
              <a:solidFill>
                <a:srgbClr val="FF0000"/>
              </a:solidFill>
            </a:endParaRPr>
          </a:p>
        </p:txBody>
      </p:sp>
      <p:sp>
        <p:nvSpPr>
          <p:cNvPr id="21" name="矩形 20"/>
          <p:cNvSpPr/>
          <p:nvPr/>
        </p:nvSpPr>
        <p:spPr>
          <a:xfrm>
            <a:off x="838200" y="546100"/>
            <a:ext cx="7656830" cy="1014730"/>
          </a:xfrm>
          <a:prstGeom prst="rect">
            <a:avLst/>
          </a:prstGeom>
        </p:spPr>
        <p:txBody>
          <a:bodyPr wrap="square">
            <a:spAutoFit/>
          </a:bodyPr>
          <a:p>
            <a:r>
              <a:rPr lang="zh-CN" altLang="en-US" sz="6000" b="1" dirty="0">
                <a:solidFill>
                  <a:srgbClr val="949937"/>
                </a:solidFill>
                <a:latin typeface="微软雅黑" panose="020B0503020204020204" pitchFamily="34" charset="-122"/>
                <a:ea typeface="微软雅黑" panose="020B0503020204020204" pitchFamily="34" charset="-122"/>
              </a:rPr>
              <a:t>三、各种生物学特性</a:t>
            </a:r>
            <a:endParaRPr lang="zh-CN" altLang="en-US" sz="6000" b="1" dirty="0">
              <a:solidFill>
                <a:srgbClr val="949937"/>
              </a:solidFill>
              <a:latin typeface="微软雅黑" panose="020B0503020204020204" pitchFamily="34" charset="-122"/>
              <a:ea typeface="微软雅黑" panose="020B0503020204020204" pitchFamily="34" charset="-122"/>
            </a:endParaRPr>
          </a:p>
        </p:txBody>
      </p:sp>
      <p:pic>
        <p:nvPicPr>
          <p:cNvPr id="11"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503170"/>
            <a:ext cx="5751195" cy="3673475"/>
          </a:xfrm>
          <a:prstGeom prst="rect">
            <a:avLst/>
          </a:prstGeom>
        </p:spPr>
      </p:pic>
      <p:sp>
        <p:nvSpPr>
          <p:cNvPr id="100" name="文本框 99"/>
          <p:cNvSpPr txBox="1"/>
          <p:nvPr/>
        </p:nvSpPr>
        <p:spPr>
          <a:xfrm>
            <a:off x="6848475" y="4078605"/>
            <a:ext cx="5095240" cy="521970"/>
          </a:xfrm>
          <a:prstGeom prst="rect">
            <a:avLst/>
          </a:prstGeom>
          <a:noFill/>
          <a:ln w="9525">
            <a:noFill/>
          </a:ln>
        </p:spPr>
        <p:txBody>
          <a:bodyPr wrap="square">
            <a:spAutoFit/>
          </a:bodyPr>
          <a:p>
            <a:pPr indent="0"/>
            <a:r>
              <a:rPr lang="zh-CN" sz="2800" b="0">
                <a:latin typeface="微软雅黑" panose="020B0503020204020204" pitchFamily="34" charset="-122"/>
                <a:ea typeface="微软雅黑" panose="020B0503020204020204" pitchFamily="34" charset="-122"/>
              </a:rPr>
              <a:t>猴头菇</a:t>
            </a:r>
            <a:endParaRPr lang="zh-CN" altLang="en-US" sz="2800" b="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1850"/>
                            </p:stCondLst>
                            <p:childTnLst>
                              <p:par>
                                <p:cTn id="20" presetID="55"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1000" fill="hold"/>
                                        <p:tgtEl>
                                          <p:spTgt spid="100"/>
                                        </p:tgtEl>
                                        <p:attrNameLst>
                                          <p:attrName>ppt_w</p:attrName>
                                        </p:attrNameLst>
                                      </p:cBhvr>
                                      <p:tavLst>
                                        <p:tav tm="0">
                                          <p:val>
                                            <p:strVal val="#ppt_w*0.70"/>
                                          </p:val>
                                        </p:tav>
                                        <p:tav tm="100000">
                                          <p:val>
                                            <p:strVal val="#ppt_w"/>
                                          </p:val>
                                        </p:tav>
                                      </p:tavLst>
                                    </p:anim>
                                    <p:anim calcmode="lin" valueType="num">
                                      <p:cBhvr>
                                        <p:cTn id="28" dur="1000" fill="hold"/>
                                        <p:tgtEl>
                                          <p:spTgt spid="100"/>
                                        </p:tgtEl>
                                        <p:attrNameLst>
                                          <p:attrName>ppt_h</p:attrName>
                                        </p:attrNameLst>
                                      </p:cBhvr>
                                      <p:tavLst>
                                        <p:tav tm="0">
                                          <p:val>
                                            <p:strVal val="#ppt_h"/>
                                          </p:val>
                                        </p:tav>
                                        <p:tav tm="100000">
                                          <p:val>
                                            <p:strVal val="#ppt_h"/>
                                          </p:val>
                                        </p:tav>
                                      </p:tavLst>
                                    </p:anim>
                                    <p:animEffect transition="in" filter="fade">
                                      <p:cBhvr>
                                        <p:cTn id="2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build="p"/>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pic>
        <p:nvPicPr>
          <p:cNvPr id="14"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8295" y="1174115"/>
            <a:ext cx="8994775" cy="5210175"/>
          </a:xfrm>
          <a:prstGeom prst="rect">
            <a:avLst/>
          </a:prstGeom>
        </p:spPr>
      </p:pic>
      <p:sp>
        <p:nvSpPr>
          <p:cNvPr id="2" name="文本框 1"/>
          <p:cNvSpPr txBox="1"/>
          <p:nvPr/>
        </p:nvSpPr>
        <p:spPr>
          <a:xfrm>
            <a:off x="3556000" y="727075"/>
            <a:ext cx="5080000" cy="521970"/>
          </a:xfrm>
          <a:prstGeom prst="rect">
            <a:avLst/>
          </a:prstGeom>
          <a:noFill/>
          <a:ln w="9525">
            <a:noFill/>
          </a:ln>
        </p:spPr>
        <p:txBody>
          <a:bodyPr>
            <a:spAutoFit/>
          </a:bodyPr>
          <a:p>
            <a:pPr indent="0" algn="ctr"/>
            <a:r>
              <a:rPr lang="zh-CN" sz="2800" b="0">
                <a:latin typeface="微软雅黑" panose="020B0503020204020204" pitchFamily="34" charset="-122"/>
                <a:ea typeface="微软雅黑" panose="020B0503020204020204" pitchFamily="34" charset="-122"/>
              </a:rPr>
              <a:t>银耳</a:t>
            </a:r>
            <a:endParaRPr lang="zh-CN" sz="2800" b="0">
              <a:latin typeface="微软雅黑" panose="020B0503020204020204" pitchFamily="34" charset="-122"/>
              <a:ea typeface="微软雅黑" panose="020B0503020204020204" pitchFamily="34" charset="-122"/>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2" name="文本框 1"/>
          <p:cNvSpPr txBox="1"/>
          <p:nvPr/>
        </p:nvSpPr>
        <p:spPr>
          <a:xfrm>
            <a:off x="3556000" y="727075"/>
            <a:ext cx="5080000" cy="521970"/>
          </a:xfrm>
          <a:prstGeom prst="rect">
            <a:avLst/>
          </a:prstGeom>
          <a:noFill/>
          <a:ln w="9525">
            <a:noFill/>
          </a:ln>
        </p:spPr>
        <p:txBody>
          <a:bodyPr>
            <a:spAutoFit/>
          </a:bodyPr>
          <a:p>
            <a:pPr indent="0" algn="ctr"/>
            <a:r>
              <a:rPr lang="zh-CN" sz="2800" b="0">
                <a:latin typeface="微软雅黑" panose="020B0503020204020204" pitchFamily="34" charset="-122"/>
                <a:ea typeface="微软雅黑" panose="020B0503020204020204" pitchFamily="34" charset="-122"/>
              </a:rPr>
              <a:t>竹荪</a:t>
            </a:r>
            <a:endParaRPr lang="zh-CN" sz="2800" b="0">
              <a:latin typeface="微软雅黑" panose="020B0503020204020204" pitchFamily="34" charset="-122"/>
              <a:ea typeface="微软雅黑" panose="020B0503020204020204" pitchFamily="34" charset="-122"/>
            </a:endParaRPr>
          </a:p>
        </p:txBody>
      </p:sp>
      <p:pic>
        <p:nvPicPr>
          <p:cNvPr id="15"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7055" y="1249045"/>
            <a:ext cx="8519160" cy="552831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4608" y="0"/>
            <a:ext cx="10682783" cy="68580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10630"/>
            <a:ext cx="6427845" cy="1647370"/>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7976" y="5210629"/>
            <a:ext cx="6427845" cy="1647370"/>
          </a:xfrm>
          <a:prstGeom prst="rect">
            <a:avLst/>
          </a:prstGeom>
        </p:spPr>
      </p:pic>
      <p:sp>
        <p:nvSpPr>
          <p:cNvPr id="12" name="矩形 11"/>
          <p:cNvSpPr/>
          <p:nvPr/>
        </p:nvSpPr>
        <p:spPr>
          <a:xfrm>
            <a:off x="2565334" y="1248229"/>
            <a:ext cx="6618514" cy="2815771"/>
          </a:xfrm>
          <a:prstGeom prst="rect">
            <a:avLst/>
          </a:prstGeom>
          <a:solidFill>
            <a:schemeClr val="bg1">
              <a:lumMod val="95000"/>
              <a:alpha val="39000"/>
            </a:schemeClr>
          </a:solidFill>
          <a:ln>
            <a:solidFill>
              <a:srgbClr val="F29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17734" y="1400629"/>
            <a:ext cx="6618514" cy="2815771"/>
          </a:xfrm>
          <a:prstGeom prst="rect">
            <a:avLst/>
          </a:prstGeom>
          <a:noFill/>
          <a:ln>
            <a:solidFill>
              <a:srgbClr val="747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316448" y="1686618"/>
            <a:ext cx="5116286" cy="1938020"/>
          </a:xfrm>
          <a:prstGeom prst="rect">
            <a:avLst/>
          </a:prstGeom>
          <a:noFill/>
        </p:spPr>
        <p:txBody>
          <a:bodyPr wrap="square" rtlCol="0">
            <a:spAutoFit/>
          </a:bodyPr>
          <a:lstStyle/>
          <a:p>
            <a:pPr algn="ctr"/>
            <a:r>
              <a:rPr lang="zh-CN" sz="6000" b="1" dirty="0">
                <a:solidFill>
                  <a:srgbClr val="F29014"/>
                </a:solidFill>
                <a:latin typeface="微软雅黑" panose="020B0503020204020204" pitchFamily="34" charset="-122"/>
                <a:ea typeface="微软雅黑" panose="020B0503020204020204" pitchFamily="34" charset="-122"/>
              </a:rPr>
              <a:t>谢谢观看</a:t>
            </a:r>
            <a:endParaRPr lang="zh-CN" sz="6000" b="1" dirty="0">
              <a:solidFill>
                <a:srgbClr val="F29014"/>
              </a:solidFill>
              <a:latin typeface="微软雅黑" panose="020B0503020204020204" pitchFamily="34" charset="-122"/>
              <a:ea typeface="微软雅黑" panose="020B0503020204020204" pitchFamily="34" charset="-122"/>
            </a:endParaRPr>
          </a:p>
          <a:p>
            <a:pPr algn="ctr"/>
            <a:r>
              <a:rPr lang="zh-CN" sz="6000" b="1" dirty="0">
                <a:solidFill>
                  <a:srgbClr val="F29014"/>
                </a:solidFill>
                <a:latin typeface="微软雅黑" panose="020B0503020204020204" pitchFamily="34" charset="-122"/>
                <a:ea typeface="微软雅黑" panose="020B0503020204020204" pitchFamily="34" charset="-122"/>
              </a:rPr>
              <a:t>恳请批评指正</a:t>
            </a:r>
            <a:endParaRPr lang="zh-CN" sz="6000" b="1" dirty="0">
              <a:solidFill>
                <a:srgbClr val="F29014"/>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3"/>
          <a:stretch>
            <a:fillRect/>
          </a:stretch>
        </p:blipFill>
        <p:spPr>
          <a:xfrm>
            <a:off x="5509665" y="858238"/>
            <a:ext cx="729851" cy="8283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cover/>
      </p:transition>
    </mc:Choice>
    <mc:Fallback>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 fill="hold"/>
                                        <p:tgtEl>
                                          <p:spTgt spid="9"/>
                                        </p:tgtEl>
                                        <p:attrNameLst>
                                          <p:attrName>ppt_x</p:attrName>
                                        </p:attrNameLst>
                                      </p:cBhvr>
                                      <p:tavLst>
                                        <p:tav tm="0">
                                          <p:val>
                                            <p:strVal val="#ppt_x"/>
                                          </p:val>
                                        </p:tav>
                                        <p:tav tm="100000">
                                          <p:val>
                                            <p:strVal val="#ppt_x"/>
                                          </p:val>
                                        </p:tav>
                                      </p:tavLst>
                                    </p:anim>
                                    <p:anim calcmode="lin" valueType="num">
                                      <p:cBhvr additive="base">
                                        <p:cTn id="16" dur="2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par>
                          <p:cTn id="34" fill="hold">
                            <p:stCondLst>
                              <p:cond delay="195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3" name="内容占位符 2"/>
          <p:cNvSpPr>
            <a:spLocks noGrp="1"/>
          </p:cNvSpPr>
          <p:nvPr>
            <p:ph idx="1"/>
          </p:nvPr>
        </p:nvSpPr>
        <p:spPr>
          <a:xfrm>
            <a:off x="754380" y="1190625"/>
            <a:ext cx="10683875" cy="3554095"/>
          </a:xfrm>
        </p:spPr>
        <p:txBody>
          <a:bodyPr>
            <a:noAutofit/>
          </a:bodyPr>
          <a:p>
            <a:pPr marL="0" indent="711200" algn="ctr" fontAlgn="auto">
              <a:lnSpc>
                <a:spcPct val="150000"/>
              </a:lnSpc>
              <a:spcBef>
                <a:spcPts val="1000"/>
              </a:spcBef>
              <a:spcAft>
                <a:spcPts val="0"/>
              </a:spcAft>
              <a:buNone/>
              <a:extLst>
                <a:ext uri="{35155182-B16C-46BC-9424-99874614C6A1}">
                  <wpsdc:indentchars xmlns:wpsdc="http://www.wps.cn/officeDocument/2017/drawingmlCustomData" val="200" checksum="3773799597"/>
                </a:ext>
              </a:extLst>
            </a:pPr>
            <a:r>
              <a:rPr lang="zh-CN" altLang="en-US" sz="2800"/>
              <a:t>武文杰 20172521055</a:t>
            </a:r>
            <a:endParaRPr lang="zh-CN" altLang="en-US" sz="2800"/>
          </a:p>
          <a:p>
            <a:pPr marL="0" indent="711200" algn="ctr" fontAlgn="auto">
              <a:lnSpc>
                <a:spcPct val="150000"/>
              </a:lnSpc>
              <a:spcBef>
                <a:spcPts val="1000"/>
              </a:spcBef>
              <a:spcAft>
                <a:spcPts val="0"/>
              </a:spcAft>
              <a:buNone/>
              <a:extLst>
                <a:ext uri="{35155182-B16C-46BC-9424-99874614C6A1}">
                  <wpsdc:indentchars xmlns:wpsdc="http://www.wps.cn/officeDocument/2017/drawingmlCustomData" val="200" checksum="3773799597"/>
                </a:ext>
              </a:extLst>
            </a:pPr>
            <a:r>
              <a:rPr lang="zh-CN" altLang="en-US" sz="2800"/>
              <a:t>黄晓琳 20172521007</a:t>
            </a:r>
            <a:endParaRPr lang="zh-CN" altLang="en-US" sz="2800"/>
          </a:p>
          <a:p>
            <a:pPr marL="0" indent="711200" algn="ctr" fontAlgn="auto">
              <a:lnSpc>
                <a:spcPct val="150000"/>
              </a:lnSpc>
              <a:spcBef>
                <a:spcPts val="1000"/>
              </a:spcBef>
              <a:spcAft>
                <a:spcPts val="0"/>
              </a:spcAft>
              <a:buNone/>
              <a:extLst>
                <a:ext uri="{35155182-B16C-46BC-9424-99874614C6A1}">
                  <wpsdc:indentchars xmlns:wpsdc="http://www.wps.cn/officeDocument/2017/drawingmlCustomData" val="200" checksum="3773799597"/>
                </a:ext>
              </a:extLst>
            </a:pPr>
            <a:r>
              <a:rPr lang="zh-CN" altLang="en-US" sz="2800"/>
              <a:t>郑晓阳 20172521090</a:t>
            </a:r>
            <a:endParaRPr lang="zh-CN" altLang="en-US" sz="2800"/>
          </a:p>
          <a:p>
            <a:pPr marL="0" indent="711200" algn="ctr" fontAlgn="auto">
              <a:lnSpc>
                <a:spcPct val="150000"/>
              </a:lnSpc>
              <a:spcBef>
                <a:spcPts val="1000"/>
              </a:spcBef>
              <a:spcAft>
                <a:spcPts val="0"/>
              </a:spcAft>
              <a:buNone/>
              <a:extLst>
                <a:ext uri="{35155182-B16C-46BC-9424-99874614C6A1}">
                  <wpsdc:indentchars xmlns:wpsdc="http://www.wps.cn/officeDocument/2017/drawingmlCustomData" val="200" checksum="3773799597"/>
                </a:ext>
              </a:extLst>
            </a:pPr>
            <a:r>
              <a:rPr lang="zh-CN" altLang="en-US" sz="2800"/>
              <a:t>薛　瀚 </a:t>
            </a:r>
            <a:r>
              <a:rPr lang="en-US" altLang="zh-CN" sz="2800"/>
              <a:t>20172521045</a:t>
            </a:r>
            <a:endParaRPr lang="en-US" altLang="zh-CN" sz="28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3" name="内容占位符 2"/>
          <p:cNvSpPr>
            <a:spLocks noGrp="1"/>
          </p:cNvSpPr>
          <p:nvPr>
            <p:ph idx="1"/>
          </p:nvPr>
        </p:nvSpPr>
        <p:spPr>
          <a:xfrm>
            <a:off x="659765" y="988060"/>
            <a:ext cx="5108575" cy="5646420"/>
          </a:xfrm>
        </p:spPr>
        <p:txBody>
          <a:bodyPr>
            <a:noAutofit/>
          </a:bodyPr>
          <a:p>
            <a:pPr marL="0" indent="711200" fontAlgn="auto">
              <a:lnSpc>
                <a:spcPct val="150000"/>
              </a:lnSpc>
              <a:spcBef>
                <a:spcPts val="1000"/>
              </a:spcBef>
              <a:spcAft>
                <a:spcPts val="0"/>
              </a:spcAft>
              <a:buNone/>
              <a:extLst>
                <a:ext uri="{35155182-B16C-46BC-9424-99874614C6A1}">
                  <wpsdc:indentchars xmlns:wpsdc="http://www.wps.cn/officeDocument/2017/drawingmlCustomData" val="200" checksum="3773799597"/>
                </a:ext>
              </a:extLst>
            </a:pPr>
            <a:r>
              <a:rPr lang="zh-CN" altLang="en-US" sz="2800"/>
              <a:t>蕈菌，也就是我们平时常说的蘑菇。它是指能形成大型的子实体或菌核组织的高等真菌类的总称。 他们大多数属于担子菌类；极少数属子囊菌类。</a:t>
            </a:r>
            <a:endParaRPr lang="zh-CN" altLang="en-US" sz="2800"/>
          </a:p>
        </p:txBody>
      </p:sp>
      <p:grpSp>
        <p:nvGrpSpPr>
          <p:cNvPr id="11" name="组合 10"/>
          <p:cNvGrpSpPr/>
          <p:nvPr/>
        </p:nvGrpSpPr>
        <p:grpSpPr>
          <a:xfrm>
            <a:off x="6188710" y="988060"/>
            <a:ext cx="5249545" cy="4135755"/>
            <a:chOff x="1189" y="836"/>
            <a:chExt cx="8267" cy="6513"/>
          </a:xfrm>
        </p:grpSpPr>
        <p:pic>
          <p:nvPicPr>
            <p:cNvPr id="7" name="图片 6"/>
            <p:cNvPicPr>
              <a:picLocks noChangeAspect="1"/>
            </p:cNvPicPr>
            <p:nvPr/>
          </p:nvPicPr>
          <p:blipFill>
            <a:blip r:embed="rId3"/>
            <a:stretch>
              <a:fillRect/>
            </a:stretch>
          </p:blipFill>
          <p:spPr>
            <a:xfrm>
              <a:off x="1189" y="836"/>
              <a:ext cx="8267" cy="5513"/>
            </a:xfrm>
            <a:prstGeom prst="rect">
              <a:avLst/>
            </a:prstGeom>
          </p:spPr>
        </p:pic>
        <p:sp>
          <p:nvSpPr>
            <p:cNvPr id="10" name="文本框 9"/>
            <p:cNvSpPr txBox="1"/>
            <p:nvPr/>
          </p:nvSpPr>
          <p:spPr>
            <a:xfrm>
              <a:off x="4698" y="6624"/>
              <a:ext cx="1248" cy="725"/>
            </a:xfrm>
            <a:prstGeom prst="rect">
              <a:avLst/>
            </a:prstGeom>
            <a:noFill/>
          </p:spPr>
          <p:txBody>
            <a:bodyPr wrap="none" rtlCol="0">
              <a:spAutoFit/>
            </a:bodyPr>
            <a:p>
              <a:r>
                <a:rPr lang="zh-CN" altLang="en-US" sz="2400"/>
                <a:t>花菇</a:t>
              </a:r>
              <a:endParaRPr lang="zh-CN" altLang="en-US" sz="2400"/>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0"/>
                            </p:stCondLst>
                            <p:childTnLst>
                              <p:par>
                                <p:cTn id="11" presetID="55"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0.70"/>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428105" y="963295"/>
            <a:ext cx="4926330" cy="4351655"/>
          </a:xfrm>
        </p:spPr>
        <p:txBody>
          <a:bodyPr/>
          <a:p>
            <a:pPr marL="0" indent="457200" fontAlgn="auto">
              <a:lnSpc>
                <a:spcPct val="125000"/>
              </a:lnSpc>
              <a:spcBef>
                <a:spcPts val="1000"/>
              </a:spcBef>
              <a:spcAft>
                <a:spcPts val="0"/>
              </a:spcAft>
              <a:buNone/>
            </a:pPr>
            <a:r>
              <a:rPr lang="zh-CN" altLang="en-US">
                <a:sym typeface="+mn-ea"/>
              </a:rPr>
              <a:t>从外表来看，蕈菌不像微生物，因此过去一直是植物学的研究对象，但从其</a:t>
            </a:r>
            <a:r>
              <a:rPr lang="zh-CN" altLang="en-US">
                <a:solidFill>
                  <a:srgbClr val="FF0000"/>
                </a:solidFill>
                <a:sym typeface="+mn-ea"/>
              </a:rPr>
              <a:t>生活史、细胞构造、各种生物学特性</a:t>
            </a:r>
            <a:r>
              <a:rPr lang="zh-CN" altLang="en-US">
                <a:sym typeface="+mn-ea"/>
              </a:rPr>
              <a:t>等多方面都可证明它们与其他典型的微生物——显微真菌却完全一致。事实上，若将其大型子实体理解为一般真菌菌落在陆生条件下的特化与高度发展形式，则蕈菌就与其他真菌无异了。</a:t>
            </a:r>
            <a:endParaRPr lang="zh-CN" altLang="en-US"/>
          </a:p>
        </p:txBody>
      </p:sp>
      <p:pic>
        <p:nvPicPr>
          <p:cNvPr id="16"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91005"/>
            <a:ext cx="4820285" cy="2971800"/>
          </a:xfrm>
          <a:prstGeom prst="rect">
            <a:avLst/>
          </a:prstGeom>
        </p:spPr>
      </p:pic>
      <p:sp>
        <p:nvSpPr>
          <p:cNvPr id="10" name="文本框 9"/>
          <p:cNvSpPr txBox="1"/>
          <p:nvPr/>
        </p:nvSpPr>
        <p:spPr>
          <a:xfrm>
            <a:off x="2546985" y="4750435"/>
            <a:ext cx="1402080" cy="460375"/>
          </a:xfrm>
          <a:prstGeom prst="rect">
            <a:avLst/>
          </a:prstGeom>
          <a:noFill/>
        </p:spPr>
        <p:txBody>
          <a:bodyPr wrap="none" rtlCol="0">
            <a:spAutoFit/>
          </a:bodyPr>
          <a:p>
            <a:r>
              <a:rPr lang="zh-CN" altLang="en-US" sz="2400"/>
              <a:t>双胞蘑菇</a:t>
            </a:r>
            <a:endParaRPr lang="zh-CN" altLang="en-US" sz="24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par>
                          <p:cTn id="15" fill="hold">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8"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21" name="矩形 20"/>
          <p:cNvSpPr/>
          <p:nvPr/>
        </p:nvSpPr>
        <p:spPr>
          <a:xfrm>
            <a:off x="838109" y="546270"/>
            <a:ext cx="4822190" cy="1014730"/>
          </a:xfrm>
          <a:prstGeom prst="rect">
            <a:avLst/>
          </a:prstGeom>
        </p:spPr>
        <p:txBody>
          <a:bodyPr wrap="square">
            <a:spAutoFit/>
          </a:bodyPr>
          <a:p>
            <a:pPr algn="l"/>
            <a:r>
              <a:rPr lang="zh-CN" altLang="en-US" sz="6000" b="1" dirty="0">
                <a:solidFill>
                  <a:srgbClr val="949937"/>
                </a:solidFill>
                <a:latin typeface="微软雅黑" panose="020B0503020204020204" pitchFamily="34" charset="-122"/>
                <a:ea typeface="微软雅黑" panose="020B0503020204020204" pitchFamily="34" charset="-122"/>
              </a:rPr>
              <a:t>一、生活史</a:t>
            </a:r>
            <a:endParaRPr lang="zh-CN" altLang="en-US" sz="6000" b="1" dirty="0">
              <a:solidFill>
                <a:srgbClr val="949937"/>
              </a:solidFill>
              <a:latin typeface="微软雅黑" panose="020B0503020204020204" pitchFamily="34" charset="-122"/>
              <a:ea typeface="微软雅黑" panose="020B0503020204020204" pitchFamily="34" charset="-122"/>
            </a:endParaRPr>
          </a:p>
        </p:txBody>
      </p:sp>
      <p:pic>
        <p:nvPicPr>
          <p:cNvPr id="2" name="图片 1" descr="C:\Users\zxy\AppData\Local\Temp\WeChat Files\144826971872582724.pn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30680" y="2256155"/>
            <a:ext cx="8931275" cy="3650615"/>
          </a:xfrm>
          <a:prstGeom prst="rect">
            <a:avLst/>
          </a:prstGeom>
          <a:noFill/>
          <a:ln>
            <a:noFill/>
          </a:ln>
        </p:spPr>
      </p:pic>
      <p:sp>
        <p:nvSpPr>
          <p:cNvPr id="7" name="文本框 6"/>
          <p:cNvSpPr txBox="1"/>
          <p:nvPr/>
        </p:nvSpPr>
        <p:spPr>
          <a:xfrm>
            <a:off x="838200" y="1734185"/>
            <a:ext cx="6405245" cy="521970"/>
          </a:xfrm>
          <a:prstGeom prst="rect">
            <a:avLst/>
          </a:prstGeom>
          <a:noFill/>
          <a:ln w="9525">
            <a:noFill/>
          </a:ln>
        </p:spPr>
        <p:txBody>
          <a:bodyPr wrap="square">
            <a:spAutoFit/>
          </a:bodyPr>
          <a:p>
            <a:pPr indent="0"/>
            <a:r>
              <a:rPr lang="zh-CN" sz="2800" b="0">
                <a:latin typeface="微软雅黑" panose="020B0503020204020204" pitchFamily="34" charset="-122"/>
                <a:ea typeface="微软雅黑" panose="020B0503020204020204" pitchFamily="34" charset="-122"/>
              </a:rPr>
              <a:t>典型担子菌的生活史就是它的有性世代</a:t>
            </a:r>
            <a:endParaRPr lang="zh-CN" altLang="en-US" sz="2800" b="0">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3" name="内容占位符 2"/>
          <p:cNvSpPr>
            <a:spLocks noGrp="1"/>
          </p:cNvSpPr>
          <p:nvPr>
            <p:ph idx="1"/>
          </p:nvPr>
        </p:nvSpPr>
        <p:spPr/>
        <p:txBody>
          <a:bodyPr/>
          <a:p>
            <a:pPr marL="0" indent="711200" fontAlgn="auto">
              <a:lnSpc>
                <a:spcPct val="150000"/>
              </a:lnSpc>
              <a:buNone/>
              <a:extLst>
                <a:ext uri="{35155182-B16C-46BC-9424-99874614C6A1}">
                  <wpsdc:indentchars xmlns:wpsdc="http://www.wps.cn/officeDocument/2017/drawingmlCustomData" val="200" checksum="3773799597"/>
                </a:ext>
              </a:extLst>
            </a:pPr>
            <a:r>
              <a:rPr lang="zh-CN" altLang="en-US" sz="2800"/>
              <a:t>担子菌的菌丝发育良好，且有</a:t>
            </a:r>
            <a:r>
              <a:rPr lang="zh-CN" altLang="en-US" sz="2800">
                <a:solidFill>
                  <a:srgbClr val="FF0000"/>
                </a:solidFill>
              </a:rPr>
              <a:t>分隔</a:t>
            </a:r>
            <a:r>
              <a:rPr lang="zh-CN" altLang="en-US" sz="2800"/>
              <a:t>。往往扩展生成扇形。通常为白色、鲜黄色或橙黄色。菌丝体具三个明显的发育阶段：初生菌丝(Primary mycelium)、二生菌丝(secondary mycelium )和三生菌丝(tertiary mycelium)。</a:t>
            </a:r>
            <a:endParaRPr lang="zh-CN" altLang="en-US" sz="2800"/>
          </a:p>
        </p:txBody>
      </p:sp>
      <p:sp>
        <p:nvSpPr>
          <p:cNvPr id="21" name="矩形 20"/>
          <p:cNvSpPr/>
          <p:nvPr/>
        </p:nvSpPr>
        <p:spPr>
          <a:xfrm>
            <a:off x="838109" y="546270"/>
            <a:ext cx="4822190" cy="1014730"/>
          </a:xfrm>
          <a:prstGeom prst="rect">
            <a:avLst/>
          </a:prstGeom>
        </p:spPr>
        <p:txBody>
          <a:bodyPr wrap="square">
            <a:spAutoFit/>
          </a:bodyPr>
          <a:p>
            <a:r>
              <a:rPr lang="zh-CN" altLang="en-US" sz="6000" b="1" dirty="0">
                <a:solidFill>
                  <a:srgbClr val="949937"/>
                </a:solidFill>
                <a:latin typeface="微软雅黑" panose="020B0503020204020204" pitchFamily="34" charset="-122"/>
                <a:ea typeface="微软雅黑" panose="020B0503020204020204" pitchFamily="34" charset="-122"/>
              </a:rPr>
              <a:t>二、细胞构造</a:t>
            </a:r>
            <a:endParaRPr lang="zh-CN" altLang="en-US" sz="6000" b="1" dirty="0">
              <a:solidFill>
                <a:srgbClr val="949937"/>
              </a:solidFill>
              <a:latin typeface="微软雅黑" panose="020B0503020204020204" pitchFamily="34" charset="-122"/>
              <a:ea typeface="微软雅黑" panose="020B0503020204020204" pitchFamily="3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21" name="矩形 20"/>
          <p:cNvSpPr/>
          <p:nvPr/>
        </p:nvSpPr>
        <p:spPr>
          <a:xfrm>
            <a:off x="838109" y="546270"/>
            <a:ext cx="4822190" cy="829945"/>
          </a:xfrm>
          <a:prstGeom prst="rect">
            <a:avLst/>
          </a:prstGeom>
        </p:spPr>
        <p:txBody>
          <a:bodyPr wrap="square">
            <a:spAutoFit/>
          </a:bodyPr>
          <a:p>
            <a:r>
              <a:rPr lang="zh-CN" altLang="en-US" sz="4800" b="1" dirty="0">
                <a:solidFill>
                  <a:srgbClr val="F29014"/>
                </a:solidFill>
                <a:latin typeface="微软雅黑" panose="020B0503020204020204" pitchFamily="34" charset="-122"/>
                <a:ea typeface="微软雅黑" panose="020B0503020204020204" pitchFamily="34" charset="-122"/>
              </a:rPr>
              <a:t>初生菌丝</a:t>
            </a:r>
            <a:endParaRPr lang="zh-CN" altLang="en-US" sz="4800" b="1" dirty="0">
              <a:solidFill>
                <a:srgbClr val="F29014"/>
              </a:solidFill>
              <a:latin typeface="微软雅黑" panose="020B0503020204020204" pitchFamily="34" charset="-122"/>
              <a:ea typeface="微软雅黑" panose="020B0503020204020204" pitchFamily="34" charset="-122"/>
            </a:endParaRPr>
          </a:p>
        </p:txBody>
      </p:sp>
      <p:pic>
        <p:nvPicPr>
          <p:cNvPr id="17" name="图片 17" descr="C:\Users\zxy\AppData\Local\Temp\WeChat Files\10125759069031382.pn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376045"/>
            <a:ext cx="5568315" cy="3834765"/>
          </a:xfrm>
          <a:prstGeom prst="rect">
            <a:avLst/>
          </a:prstGeom>
          <a:noFill/>
          <a:ln>
            <a:noFill/>
          </a:ln>
        </p:spPr>
      </p:pic>
      <p:sp>
        <p:nvSpPr>
          <p:cNvPr id="100" name="文本框 99"/>
          <p:cNvSpPr txBox="1"/>
          <p:nvPr/>
        </p:nvSpPr>
        <p:spPr>
          <a:xfrm>
            <a:off x="6357620" y="1955165"/>
            <a:ext cx="5080000" cy="2676525"/>
          </a:xfrm>
          <a:prstGeom prst="rect">
            <a:avLst/>
          </a:prstGeom>
          <a:noFill/>
          <a:ln w="9525">
            <a:noFill/>
          </a:ln>
        </p:spPr>
        <p:txBody>
          <a:bodyPr>
            <a:spAutoFit/>
          </a:bodyPr>
          <a:p>
            <a:pPr indent="711200" fontAlgn="auto">
              <a:lnSpc>
                <a:spcPct val="150000"/>
              </a:lnSpc>
              <a:extLst>
                <a:ext uri="{35155182-B16C-46BC-9424-99874614C6A1}">
                  <wpsdc:indentchars xmlns:wpsdc="http://www.wps.cn/officeDocument/2017/drawingmlCustomData" val="200" checksum="3773799597"/>
                </a:ext>
              </a:extLst>
            </a:pPr>
            <a:r>
              <a:rPr lang="zh-CN" sz="2800" b="0">
                <a:latin typeface="微软雅黑" panose="020B0503020204020204" pitchFamily="34" charset="-122"/>
                <a:ea typeface="微软雅黑" panose="020B0503020204020204" pitchFamily="34" charset="-122"/>
                <a:cs typeface="微软雅黑" panose="020B0503020204020204" pitchFamily="34" charset="-122"/>
              </a:rPr>
              <a:t>初生菌丝为单倍体（n），是由单核的担孢子萌发而成。初期为多核，而后即产生分隔，把菌丝体分成单倍体（单核）。</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additive="base">
                                        <p:cTn id="18" dur="500" fill="hold"/>
                                        <p:tgtEl>
                                          <p:spTgt spid="100"/>
                                        </p:tgtEl>
                                        <p:attrNameLst>
                                          <p:attrName>ppt_x</p:attrName>
                                        </p:attrNameLst>
                                      </p:cBhvr>
                                      <p:tavLst>
                                        <p:tav tm="0">
                                          <p:val>
                                            <p:strVal val="#ppt_x"/>
                                          </p:val>
                                        </p:tav>
                                        <p:tav tm="100000">
                                          <p:val>
                                            <p:strVal val="#ppt_x"/>
                                          </p:val>
                                        </p:tav>
                                      </p:tavLst>
                                    </p:anim>
                                    <p:anim calcmode="lin" valueType="num">
                                      <p:cBhvr additive="base">
                                        <p:cTn id="1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2" name="矩形 1"/>
          <p:cNvSpPr/>
          <p:nvPr/>
        </p:nvSpPr>
        <p:spPr>
          <a:xfrm>
            <a:off x="838109" y="546270"/>
            <a:ext cx="4822190" cy="829945"/>
          </a:xfrm>
          <a:prstGeom prst="rect">
            <a:avLst/>
          </a:prstGeom>
        </p:spPr>
        <p:txBody>
          <a:bodyPr wrap="square">
            <a:spAutoFit/>
          </a:bodyPr>
          <a:p>
            <a:r>
              <a:rPr lang="zh-CN" altLang="en-US" sz="4800" b="1" dirty="0">
                <a:solidFill>
                  <a:srgbClr val="F29014"/>
                </a:solidFill>
                <a:latin typeface="微软雅黑" panose="020B0503020204020204" pitchFamily="34" charset="-122"/>
                <a:ea typeface="微软雅黑" panose="020B0503020204020204" pitchFamily="34" charset="-122"/>
              </a:rPr>
              <a:t>二生菌丝</a:t>
            </a:r>
            <a:endParaRPr lang="zh-CN" altLang="en-US" sz="4800" b="1" dirty="0">
              <a:solidFill>
                <a:srgbClr val="F29014"/>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409690" y="887730"/>
            <a:ext cx="5422900" cy="4323080"/>
          </a:xfrm>
          <a:prstGeom prst="rect">
            <a:avLst/>
          </a:prstGeom>
          <a:noFill/>
          <a:ln w="9525">
            <a:noFill/>
          </a:ln>
        </p:spPr>
        <p:txBody>
          <a:bodyPr wrap="square">
            <a:spAutoFit/>
          </a:bodyPr>
          <a:p>
            <a:pPr indent="457200" fontAlgn="auto">
              <a:lnSpc>
                <a:spcPct val="125000"/>
              </a:lnSpc>
              <a:spcBef>
                <a:spcPts val="0"/>
              </a:spcBef>
              <a:spcAft>
                <a:spcPts val="0"/>
              </a:spcAft>
            </a:pPr>
            <a:r>
              <a:rPr lang="zh-CN" altLang="en-US" sz="2400">
                <a:sym typeface="+mn-ea"/>
              </a:rPr>
              <a:t>二生菌丝为双核体（n+n）。它从初生菌丝发育而成。两个单核细胞进行异宗配合，发生质配后，并不马上核配，成为双核细胞的次生菌丝。二生菌丝以锁状联合方式增殖细胞。两个核同时分裂，由“锁状联合机制”控制形成两个子细胞。每个子细胞具两个不同的子核。二生菌丝可独立营养并占据生活史的大部分</a:t>
            </a:r>
            <a:r>
              <a:rPr lang="zh-CN" altLang="en-US" sz="2800">
                <a:sym typeface="+mn-ea"/>
              </a:rPr>
              <a:t>。</a:t>
            </a: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8" name="图片 18" descr="C:\Users\zxy\AppData\Local\Temp\WeChat Files\1917467582709681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5015" y="1376045"/>
            <a:ext cx="5654675" cy="3834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additive="base">
                                        <p:cTn id="18" dur="500" fill="hold"/>
                                        <p:tgtEl>
                                          <p:spTgt spid="100"/>
                                        </p:tgtEl>
                                        <p:attrNameLst>
                                          <p:attrName>ppt_x</p:attrName>
                                        </p:attrNameLst>
                                      </p:cBhvr>
                                      <p:tavLst>
                                        <p:tav tm="0">
                                          <p:val>
                                            <p:strVal val="#ppt_x"/>
                                          </p:val>
                                        </p:tav>
                                        <p:tav tm="100000">
                                          <p:val>
                                            <p:strVal val="#ppt_x"/>
                                          </p:val>
                                        </p:tav>
                                      </p:tavLst>
                                    </p:anim>
                                    <p:anim calcmode="lin" valueType="num">
                                      <p:cBhvr additive="base">
                                        <p:cTn id="1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0" y="0"/>
            <a:ext cx="12506325" cy="6858000"/>
            <a:chOff x="0" y="0"/>
            <a:chExt cx="19695" cy="10800"/>
          </a:xfrm>
        </p:grpSpPr>
        <p:grpSp>
          <p:nvGrpSpPr>
            <p:cNvPr id="5" name="组合 4"/>
            <p:cNvGrpSpPr/>
            <p:nvPr/>
          </p:nvGrpSpPr>
          <p:grpSpPr>
            <a:xfrm>
              <a:off x="0" y="0"/>
              <a:ext cx="18012" cy="10800"/>
              <a:chOff x="0" y="0"/>
              <a:chExt cx="18012" cy="1080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9" y="0"/>
                <a:ext cx="16823" cy="10800"/>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06"/>
                <a:ext cx="10123" cy="2594"/>
              </a:xfrm>
              <a:prstGeom prst="rect">
                <a:avLst/>
              </a:prstGeom>
            </p:spPr>
          </p:pic>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 y="8206"/>
              <a:ext cx="10123" cy="2594"/>
            </a:xfrm>
            <a:prstGeom prst="rect">
              <a:avLst/>
            </a:prstGeom>
          </p:spPr>
        </p:pic>
      </p:grpSp>
      <p:sp>
        <p:nvSpPr>
          <p:cNvPr id="3" name="内容占位符 2"/>
          <p:cNvSpPr>
            <a:spLocks noGrp="1"/>
          </p:cNvSpPr>
          <p:nvPr>
            <p:ph idx="1"/>
          </p:nvPr>
        </p:nvSpPr>
        <p:spPr>
          <a:xfrm>
            <a:off x="838200" y="1459865"/>
            <a:ext cx="3891280" cy="4351655"/>
          </a:xfrm>
        </p:spPr>
        <p:txBody>
          <a:bodyPr/>
          <a:p>
            <a:pPr marL="0" indent="635000" fontAlgn="auto">
              <a:lnSpc>
                <a:spcPct val="150000"/>
              </a:lnSpc>
              <a:buNone/>
              <a:extLst>
                <a:ext uri="{35155182-B16C-46BC-9424-99874614C6A1}">
                  <wpsdc:indentchars xmlns:wpsdc="http://www.wps.cn/officeDocument/2017/drawingmlCustomData" val="200" checksum="1170532397"/>
                </a:ext>
              </a:extLst>
            </a:pPr>
            <a:r>
              <a:rPr lang="zh-CN" altLang="en-US" sz="2500"/>
              <a:t>三生菌丝也是双核体（n+n），由二生菌丝特化形成。特化菌丝形成各种</a:t>
            </a:r>
            <a:r>
              <a:rPr lang="zh-CN" altLang="en-US" sz="2500">
                <a:solidFill>
                  <a:srgbClr val="FF0000"/>
                </a:solidFill>
              </a:rPr>
              <a:t>子实体</a:t>
            </a:r>
            <a:r>
              <a:rPr lang="zh-CN" altLang="en-US" sz="2500"/>
              <a:t>（Fruit body）。</a:t>
            </a:r>
            <a:endParaRPr lang="zh-CN" altLang="en-US" sz="2500"/>
          </a:p>
        </p:txBody>
      </p:sp>
      <p:sp>
        <p:nvSpPr>
          <p:cNvPr id="21" name="矩形 20"/>
          <p:cNvSpPr/>
          <p:nvPr/>
        </p:nvSpPr>
        <p:spPr>
          <a:xfrm>
            <a:off x="838109" y="546270"/>
            <a:ext cx="4822190" cy="829945"/>
          </a:xfrm>
          <a:prstGeom prst="rect">
            <a:avLst/>
          </a:prstGeom>
        </p:spPr>
        <p:txBody>
          <a:bodyPr wrap="square">
            <a:spAutoFit/>
          </a:bodyPr>
          <a:p>
            <a:r>
              <a:rPr lang="zh-CN" altLang="en-US" sz="4800" b="1" dirty="0">
                <a:solidFill>
                  <a:srgbClr val="F29014"/>
                </a:solidFill>
                <a:latin typeface="微软雅黑" panose="020B0503020204020204" pitchFamily="34" charset="-122"/>
                <a:ea typeface="微软雅黑" panose="020B0503020204020204" pitchFamily="34" charset="-122"/>
              </a:rPr>
              <a:t>三生菌丝</a:t>
            </a:r>
            <a:endParaRPr lang="zh-CN" altLang="en-US" sz="4800" b="1" dirty="0">
              <a:solidFill>
                <a:srgbClr val="F29014"/>
              </a:solidFill>
              <a:latin typeface="微软雅黑" panose="020B0503020204020204" pitchFamily="34" charset="-122"/>
              <a:ea typeface="微软雅黑" panose="020B0503020204020204" pitchFamily="34" charset="-122"/>
            </a:endParaRPr>
          </a:p>
        </p:txBody>
      </p:sp>
      <p:pic>
        <p:nvPicPr>
          <p:cNvPr id="19" name="图片 19" descr="C:\Users\zxy\AppData\Local\Temp\WeChat Files\398184946403202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53025" y="892175"/>
            <a:ext cx="3267075" cy="4303395"/>
          </a:xfrm>
          <a:prstGeom prst="rect">
            <a:avLst/>
          </a:prstGeom>
          <a:noFill/>
          <a:ln>
            <a:noFill/>
          </a:ln>
        </p:spPr>
      </p:pic>
      <p:pic>
        <p:nvPicPr>
          <p:cNvPr id="20" name="图片 20" descr="C:\Users\zxy\AppData\Local\Temp\WeChat Files\82637430267775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420100" y="1019810"/>
            <a:ext cx="3017520" cy="4065270"/>
          </a:xfrm>
          <a:prstGeom prst="rect">
            <a:avLst/>
          </a:prstGeom>
          <a:noFill/>
          <a:ln>
            <a:noFill/>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build="p"/>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Words>
  <Application>WPS 演示</Application>
  <PresentationFormat>宽屏</PresentationFormat>
  <Paragraphs>64</Paragraphs>
  <Slides>19</Slides>
  <Notes>31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宋体</vt:lpstr>
      <vt:lpstr>Wingdings</vt:lpstr>
      <vt:lpstr>黑体</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薛瀚</cp:lastModifiedBy>
  <cp:revision>7</cp:revision>
  <dcterms:created xsi:type="dcterms:W3CDTF">2018-03-01T02:03:00Z</dcterms:created>
  <dcterms:modified xsi:type="dcterms:W3CDTF">2018-10-29T14:26:15Z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2052-10.1.0.7643</vt:lpwstr>
  </property>
  <property fmtid="{D5CDD505-2E9C-101B-9397-08002B2CF9AE}" pid="3" name="KSORubyTemplateID">
    <vt:lpwstr>13</vt:lpwstr>
  </property>
</Properties>
</file>