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3"/>
  </p:sldMasterIdLst>
  <p:notesMasterIdLst>
    <p:notesMasterId r:id="rId6"/>
  </p:notesMasterIdLst>
  <p:sldIdLst>
    <p:sldId id="347" r:id="rId4"/>
    <p:sldId id="388" r:id="rId5"/>
    <p:sldId id="259" r:id="rId7"/>
    <p:sldId id="446" r:id="rId8"/>
    <p:sldId id="425" r:id="rId9"/>
    <p:sldId id="391" r:id="rId10"/>
    <p:sldId id="424" r:id="rId11"/>
    <p:sldId id="379" r:id="rId12"/>
    <p:sldId id="426" r:id="rId13"/>
    <p:sldId id="427" r:id="rId14"/>
    <p:sldId id="428" r:id="rId15"/>
    <p:sldId id="401" r:id="rId16"/>
    <p:sldId id="429" r:id="rId17"/>
    <p:sldId id="447" r:id="rId18"/>
    <p:sldId id="430" r:id="rId19"/>
    <p:sldId id="432" r:id="rId20"/>
    <p:sldId id="284" r:id="rId21"/>
    <p:sldId id="400" r:id="rId22"/>
    <p:sldId id="433" r:id="rId23"/>
    <p:sldId id="434" r:id="rId24"/>
    <p:sldId id="435" r:id="rId25"/>
    <p:sldId id="386" r:id="rId26"/>
    <p:sldId id="436" r:id="rId27"/>
    <p:sldId id="437" r:id="rId28"/>
    <p:sldId id="438" r:id="rId29"/>
    <p:sldId id="382" r:id="rId30"/>
    <p:sldId id="439" r:id="rId31"/>
    <p:sldId id="440" r:id="rId32"/>
    <p:sldId id="441" r:id="rId33"/>
    <p:sldId id="383" r:id="rId34"/>
    <p:sldId id="442" r:id="rId35"/>
    <p:sldId id="443" r:id="rId36"/>
    <p:sldId id="444" r:id="rId37"/>
    <p:sldId id="445" r:id="rId38"/>
    <p:sldId id="348" r:id="rId39"/>
  </p:sldIdLst>
  <p:sldSz cx="9144000" cy="51447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2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96"/>
      </p:cViewPr>
      <p:guideLst>
        <p:guide orient="horz" pos="1550"/>
        <p:guide pos="27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87A3-5177-497B-A9D4-EEA85BC0A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804D-937A-4026-8218-4337B25D1E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>
            <a:fillRect/>
          </a:stretch>
        </p:blipFill>
        <p:spPr>
          <a:xfrm rot="16200000">
            <a:off x="1997621" y="-2004116"/>
            <a:ext cx="5145087" cy="915331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782503" y="249722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成功项目展示</a:t>
            </a:r>
            <a:endParaRPr lang="zh-CN" altLang="zh-CN" sz="1600" b="0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746468" y="565198"/>
            <a:ext cx="1872208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箭头: V 形 10"/>
          <p:cNvSpPr/>
          <p:nvPr userDrawn="1"/>
        </p:nvSpPr>
        <p:spPr>
          <a:xfrm>
            <a:off x="270221" y="245526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>
            <a:fillRect/>
          </a:stretch>
        </p:blipFill>
        <p:spPr>
          <a:xfrm rot="16200000">
            <a:off x="1997621" y="-2004116"/>
            <a:ext cx="5145087" cy="915331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711738" y="240098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zh-CN" sz="1600" b="0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明年工作计划</a:t>
            </a:r>
            <a:endParaRPr lang="zh-CN" altLang="zh-CN" sz="1600" b="0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675703" y="555574"/>
            <a:ext cx="1872208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箭头: V 形 10"/>
          <p:cNvSpPr/>
          <p:nvPr userDrawn="1"/>
        </p:nvSpPr>
        <p:spPr>
          <a:xfrm>
            <a:off x="227106" y="235902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73"/>
            <a:ext cx="3276600" cy="2313387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969"/>
            <a:ext cx="3383973" cy="3239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953"/>
            <a:ext cx="3383973" cy="1713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4484"/>
            <a:ext cx="3366029" cy="11530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7"/>
          <p:cNvSpPr txBox="1"/>
          <p:nvPr userDrawn="1"/>
        </p:nvSpPr>
        <p:spPr>
          <a:xfrm>
            <a:off x="545445" y="196280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i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b="0" i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19B5-5681-403A-890C-31B5DA30945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" y="2088534"/>
            <a:ext cx="4586291" cy="20668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>
            <a:fillRect/>
          </a:stretch>
        </p:blipFill>
        <p:spPr>
          <a:xfrm rot="16200000">
            <a:off x="1997621" y="-2004116"/>
            <a:ext cx="5145087" cy="915331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860506" y="217566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824471" y="533042"/>
            <a:ext cx="1872208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箭头: V 形 9"/>
          <p:cNvSpPr/>
          <p:nvPr userDrawn="1"/>
        </p:nvSpPr>
        <p:spPr>
          <a:xfrm>
            <a:off x="332986" y="207026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>
            <a:fillRect/>
          </a:stretch>
        </p:blipFill>
        <p:spPr>
          <a:xfrm rot="16200000">
            <a:off x="1997621" y="-2004116"/>
            <a:ext cx="5145087" cy="915331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758638" y="262469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工作完成情况</a:t>
            </a:r>
            <a:endParaRPr lang="zh-CN" altLang="zh-CN" sz="1600" b="0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722603" y="577945"/>
            <a:ext cx="1872208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165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箭头: V 形 9"/>
          <p:cNvSpPr/>
          <p:nvPr userDrawn="1"/>
        </p:nvSpPr>
        <p:spPr>
          <a:xfrm>
            <a:off x="246356" y="255152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6A41-0999-4870-B561-7B169035C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2C0A-4855-49D5-9F88-7D97FAC33D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over/>
      </p:transition>
    </mc:Choice>
    <mc:Fallback>
      <p:transition>
        <p:cov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5" y="2792340"/>
            <a:ext cx="3635935" cy="2327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2051825" y="3367385"/>
            <a:ext cx="3635935" cy="1783644"/>
          </a:xfrm>
          <a:prstGeom prst="rect">
            <a:avLst/>
          </a:prstGeom>
        </p:spPr>
      </p:pic>
      <p:sp>
        <p:nvSpPr>
          <p:cNvPr id="8" name="PA_MH_Others_4"/>
          <p:cNvSpPr txBox="1"/>
          <p:nvPr>
            <p:custDataLst>
              <p:tags r:id="rId3"/>
            </p:custDataLst>
          </p:nvPr>
        </p:nvSpPr>
        <p:spPr>
          <a:xfrm>
            <a:off x="4746335" y="901340"/>
            <a:ext cx="761630" cy="1890981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endParaRPr lang="zh-CN" altLang="en-US" sz="5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420" y="1085850"/>
            <a:ext cx="80473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细菌、酵母菌、霉菌细胞壁的主要成分以及细菌、放线菌、酵母菌、霉菌的菌落特点的比较</a:t>
            </a:r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69710" y="3228340"/>
            <a:ext cx="1743710" cy="3987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sz="2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17</a:t>
            </a:r>
            <a:r>
              <a:rPr lang="zh-CN" altLang="en-US" sz="2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级科一第</a:t>
            </a:r>
            <a:r>
              <a:rPr lang="en-US" altLang="zh-CN" sz="2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7</a:t>
            </a:r>
            <a:r>
              <a:rPr lang="zh-CN" altLang="en-US" sz="2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组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0095" y="422021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啤酒酵母菌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下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65" y="338455"/>
            <a:ext cx="5511800" cy="367792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5635" y="427482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裂殖酵母菌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8" name="图片 7" descr="01300000242726137933142771142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30" y="174625"/>
            <a:ext cx="5537835" cy="39687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68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霉菌细胞壁的主要成分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三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3970" y="1143000"/>
            <a:ext cx="8485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霉菌细胞壁的主要由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几丁质或葡聚糖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组成，少数低等菌为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纤维素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，其余成分为蛋白质、脂质等。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2574290"/>
            <a:ext cx="80352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外层为无定形的β葡聚糖；中层是糖蛋白，蛋白质网中间填充葡聚糖；内层是几丁质微纤维，夹杂无定形蛋白质。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7145" y="4352290"/>
            <a:ext cx="6229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粗糙脉孢菌菌丝的细胞壁结构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85" y="224790"/>
            <a:ext cx="4381500" cy="386778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8500" y="435229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毛霉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t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274955"/>
            <a:ext cx="5657215" cy="392874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8500" y="435229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青</a:t>
            </a:r>
            <a:r>
              <a:rPr lang="en-US" altLang="zh-CN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霉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 descr="80cb39dbb6fd5266abc75e3ba118972bd4073634"/>
          <p:cNvPicPr>
            <a:picLocks noChangeAspect="1"/>
          </p:cNvPicPr>
          <p:nvPr/>
        </p:nvPicPr>
        <p:blipFill>
          <a:blip r:embed="rId2"/>
          <a:srcRect l="-943" b="5580"/>
          <a:stretch>
            <a:fillRect/>
          </a:stretch>
        </p:blipFill>
        <p:spPr>
          <a:xfrm>
            <a:off x="1341120" y="210820"/>
            <a:ext cx="5958205" cy="395097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1759568"/>
            <a:ext cx="5145087" cy="9146821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/>
        </p:nvGraphicFramePr>
        <p:xfrm>
          <a:off x="447675" y="912495"/>
          <a:ext cx="8357870" cy="3802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6990"/>
                <a:gridCol w="2350770"/>
                <a:gridCol w="2468245"/>
                <a:gridCol w="2221865"/>
              </a:tblGrid>
              <a:tr h="5308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细菌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酵母菌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霉菌</a:t>
                      </a:r>
                      <a:endParaRPr lang="zh-CN" altLang="en-US" sz="1600"/>
                    </a:p>
                  </a:txBody>
                  <a:tcPr/>
                </a:tc>
              </a:tr>
              <a:tr h="8210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壁厚</a:t>
                      </a:r>
                      <a:endParaRPr lang="zh-CN" altLang="en-US" sz="20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革兰氏阳性</a:t>
                      </a:r>
                      <a:r>
                        <a:rPr lang="en-US" altLang="zh-CN" sz="18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20~80nm</a:t>
                      </a:r>
                      <a:endParaRPr lang="zh-CN" altLang="en-US" sz="180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革兰氏阴性</a:t>
                      </a:r>
                      <a:r>
                        <a:rPr lang="en-US" altLang="zh-CN" sz="18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10~15nm</a:t>
                      </a:r>
                      <a:endParaRPr lang="en-US" altLang="zh-CN" sz="180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华文楷体" panose="02010600040101010101" charset="-122"/>
                          <a:ea typeface="华文楷体" panose="02010600040101010101" charset="-122"/>
                        </a:rPr>
                        <a:t>25~70nm</a:t>
                      </a:r>
                      <a:endParaRPr lang="en-US" altLang="zh-CN" sz="1800" dirty="0" smtClean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楷体" panose="02010600040101010101" charset="-122"/>
                          <a:ea typeface="华文楷体" panose="02010600040101010101" charset="-122"/>
                        </a:rPr>
                        <a:t>0.1~0.3μm</a:t>
                      </a:r>
                      <a:endParaRPr lang="en-US" altLang="zh-CN" sz="18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</a:tr>
              <a:tr h="657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层次</a:t>
                      </a:r>
                      <a:endParaRPr lang="zh-CN" altLang="en-US" sz="20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革兰氏阳性菌少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革兰氏阴性菌多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</a:rPr>
                        <a:t>多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</a:rPr>
                        <a:t>多</a:t>
                      </a:r>
                      <a:endParaRPr lang="zh-CN" altLang="en-US" sz="18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</a:tr>
              <a:tr h="1057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主要成分</a:t>
                      </a:r>
                      <a:endParaRPr lang="zh-CN" altLang="en-US" sz="20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</a:rPr>
                        <a:t>肽聚糖、磷壁酸（革兰氏阳性菌特有）、脂多糖</a:t>
                      </a:r>
                      <a:endParaRPr lang="zh-CN" altLang="en-US" sz="18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</a:rPr>
                        <a:t>甘露聚糖、蛋白质（多数酶、少数是结构蛋白）、葡聚糖、类脂、几丁质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几丁质、葡聚糖、纤维素、蛋白质、脂质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/>
                </a:tc>
              </a:tr>
              <a:tr h="6038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 smtClean="0">
                          <a:latin typeface="华文楷体" panose="02010600040101010101" charset="-122"/>
                          <a:ea typeface="华文楷体" panose="02010600040101010101" charset="-122"/>
                        </a:rPr>
                        <a:t>菌种类型</a:t>
                      </a:r>
                      <a:endParaRPr lang="zh-CN" altLang="en-US" sz="2000" dirty="0" smtClean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</a:rPr>
                        <a:t>原核微生物</a:t>
                      </a:r>
                      <a:endParaRPr lang="zh-CN" altLang="en-US" sz="18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华文楷体" panose="02010600040101010101" charset="-122"/>
                          <a:ea typeface="华文楷体" panose="02010600040101010101" charset="-122"/>
                        </a:rPr>
                        <a:t>真菌</a:t>
                      </a:r>
                      <a:endParaRPr lang="zh-CN" altLang="en-US" sz="1800" dirty="0" smtClean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楷体" panose="02010600040101010101" charset="-122"/>
                          <a:ea typeface="华文楷体" panose="02010600040101010101" charset="-122"/>
                        </a:rPr>
                        <a:t>真菌</a:t>
                      </a:r>
                      <a:endParaRPr lang="zh-CN" altLang="en-US" sz="180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-1270" y="0"/>
            <a:ext cx="5157470" cy="509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68550" tIns="34274" rIns="68550" bIns="342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细菌、酵母菌、霉菌的细胞壁对比</a:t>
            </a:r>
            <a:endParaRPr lang="zh-CN" altLang="en-US" sz="2400" b="1" kern="0" dirty="0">
              <a:solidFill>
                <a:schemeClr val="lt1"/>
              </a:solidFill>
              <a:latin typeface="+mn-lt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7816" y="-1994518"/>
            <a:ext cx="5145087" cy="91468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5" y="2805040"/>
            <a:ext cx="3635935" cy="23273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2051825" y="3367385"/>
            <a:ext cx="3635935" cy="178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6990" y="1500505"/>
            <a:ext cx="4303395" cy="10534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细菌、放线菌、酵母菌、霉菌的菌落特点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1466" y="1944660"/>
            <a:ext cx="1354818" cy="1354818"/>
            <a:chOff x="3029144" y="1491630"/>
            <a:chExt cx="1584176" cy="1584176"/>
          </a:xfrm>
          <a:solidFill>
            <a:schemeClr val="accent2"/>
          </a:solidFill>
        </p:grpSpPr>
        <p:sp>
          <p:nvSpPr>
            <p:cNvPr id="10" name="菱形 9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 flipH="1">
              <a:off x="3184523" y="2103778"/>
              <a:ext cx="1216396" cy="39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514600" y="2631440"/>
            <a:ext cx="4375785" cy="1270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细菌菌落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一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045" y="988060"/>
            <a:ext cx="7735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400" b="1" dirty="0" smtClean="0">
                <a:sym typeface="+mn-ea"/>
              </a:rPr>
              <a:t>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酵母菌细胞壁的主要成分是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甘露聚糖（外层）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葡聚糖（内层）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，占壁干重的85%。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2179320"/>
            <a:ext cx="76879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其余成分是蛋白质（间层有一层蛋白质分子）、氨基葡聚糖、磷酸和类脂。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几丁质（一般分布在外壁，同类脂）含量随种而异，裂殖酵母菌的细胞壁一般不含几丁质，啤酒酵母含几丁质约1~2%，有些丝状酵母含几丁质超过2%。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7470" y="47536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1840" y="4283075"/>
            <a:ext cx="4602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大肠杆菌菌落</a:t>
            </a:r>
            <a:endParaRPr lang="zh-CN" altLang="en-US" sz="2800"/>
          </a:p>
          <a:p>
            <a:pPr algn="ctr"/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116205"/>
            <a:ext cx="4306570" cy="405003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/>
        </p:nvGraphicFramePr>
        <p:xfrm>
          <a:off x="695325" y="737235"/>
          <a:ext cx="7753350" cy="423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5835"/>
                <a:gridCol w="2444750"/>
                <a:gridCol w="3072765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学号</a:t>
                      </a:r>
                      <a:endParaRPr lang="zh-CN" altLang="en-US" sz="1600"/>
                    </a:p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姓名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分工</a:t>
                      </a:r>
                      <a:endParaRPr lang="zh-CN" altLang="en-US" sz="1600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20172521074</a:t>
                      </a: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龚韫</a:t>
                      </a: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  <a:sym typeface="+mn-ea"/>
                        </a:rPr>
                        <a:t>（汇报人）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资料收集、</a:t>
                      </a: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  <a:sym typeface="+mn-ea"/>
                        </a:rPr>
                        <a:t>课堂汇报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20172521027</a:t>
                      </a: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李岳涛（组长）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资料收集、大框架设计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20172521021</a:t>
                      </a: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梁淑霞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资料收集、</a:t>
                      </a:r>
                      <a:r>
                        <a:rPr lang="en-US" altLang="zh-CN" sz="1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PPT</a:t>
                      </a: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设计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20172521066</a:t>
                      </a: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杜晓莹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华文新魏" panose="02010800040101010101" charset="-122"/>
                          <a:ea typeface="华文新魏" panose="02010800040101010101" charset="-122"/>
                        </a:rPr>
                        <a:t>资料收集、总体整理</a:t>
                      </a:r>
                      <a:endParaRPr lang="zh-CN" altLang="en-US" sz="1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-1270" y="0"/>
            <a:ext cx="2910840" cy="509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68550" tIns="34274" rIns="68550" bIns="342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组员名单及分工</a:t>
            </a:r>
            <a:endParaRPr lang="zh-CN" altLang="en-US" sz="2400" b="1" kern="0" dirty="0">
              <a:solidFill>
                <a:schemeClr val="lt1"/>
              </a:solidFill>
              <a:latin typeface="+mn-lt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4700" y="4407535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苏云金芽孢杆菌菌落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935"/>
            <a:ext cx="5436235" cy="40767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2960" y="4167505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金色葡萄球菌菌落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5" y="203835"/>
            <a:ext cx="4882515" cy="376174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酵母菌落主要特征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二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41325" y="1238885"/>
            <a:ext cx="82162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大多数酵母菌的菌落特征与细菌相似，但比细菌菌落大而厚。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表面光滑、湿润、粘稠，容易挑起。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1325" y="3176905"/>
            <a:ext cx="8154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质地均匀，正反面和边缘，中央部位的颜色都很均一，菌落多为乳白色，少数为红色，个别为黑色。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7870" y="427609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有光泽的酵母菌菌落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15" y="265430"/>
            <a:ext cx="5197475" cy="390207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7810" y="434594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边缘整齐的酵母菌菌落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40" y="282575"/>
            <a:ext cx="4978400" cy="375602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7810" y="434594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白色不透明的酵母菌落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231140"/>
            <a:ext cx="5105400" cy="382397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221488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放线菌菌落</a:t>
            </a:r>
            <a:endParaRPr lang="zh-CN" altLang="en-US" sz="3200"/>
          </a:p>
          <a:p>
            <a:pPr algn="l"/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三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1480" y="1143635"/>
            <a:ext cx="8321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表面质地致密，丝绒状或有褶皱，干燥，不透明，上覆不同颜色的干粉（孢子）</a:t>
            </a:r>
            <a:endParaRPr lang="zh-CN" altLang="en-US" sz="2400"/>
          </a:p>
          <a:p>
            <a:pPr marL="285750" indent="-285750" fontAlgn="auto">
              <a:buFont typeface="Wingdings" panose="05000000000000000000" charset="0"/>
              <a:buChar char=""/>
            </a:pP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480" y="2257425"/>
            <a:ext cx="907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圆形干燥，菌落呈粉状、颗粒状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480" y="3121660"/>
            <a:ext cx="8321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菌落周围有放射状菌丝，与培养基教紧密连在一起，故不易挑起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4345" y="4167505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有放射状菌丝的放射线菌落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12090"/>
            <a:ext cx="6527800" cy="366458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4675" y="4267835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表面丝绒状的放射线菌落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 descr="菌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90" y="123825"/>
            <a:ext cx="4935855" cy="382206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8320" y="429895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圆形的放射线菌落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26695"/>
            <a:ext cx="5699760" cy="368490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8326" y="-1994518"/>
            <a:ext cx="5145087" cy="91468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5" y="2805040"/>
            <a:ext cx="3635935" cy="23273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2051825" y="3367385"/>
            <a:ext cx="3635935" cy="178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4650" y="1387475"/>
            <a:ext cx="4251960" cy="10534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细菌、酵母菌、霉菌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ctr"/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细胞壁的主要成分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37215" y="1775396"/>
            <a:ext cx="1354818" cy="1354818"/>
            <a:chOff x="3029144" y="1491630"/>
            <a:chExt cx="1584176" cy="1584176"/>
          </a:xfrm>
          <a:solidFill>
            <a:schemeClr val="accent2"/>
          </a:solidFill>
        </p:grpSpPr>
        <p:sp>
          <p:nvSpPr>
            <p:cNvPr id="10" name="菱形 9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 flipH="1">
              <a:off x="3184523" y="2103778"/>
              <a:ext cx="1216396" cy="39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2870200" y="2440940"/>
            <a:ext cx="4296410" cy="23495"/>
          </a:xfrm>
          <a:prstGeom prst="line">
            <a:avLst/>
          </a:prstGeom>
          <a:ln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霉菌菌落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四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4515" y="1137920"/>
            <a:ext cx="81927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形态较大，质地疏松或致密。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表面绒毛状，干燥，不透明，不易挑取。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菌落正面与反面的颜色、构造，以及边缘与中心的颜色、构造常不一致。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常有霉味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6265" y="26377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8320" y="4485005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形态较大的霉菌菌落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33985"/>
            <a:ext cx="4057650" cy="406971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8320" y="4485005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表面绒毛状的霉菌菌落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43a7d933c895d143fbf25a3279f082025aaf071e"/>
          <p:cNvPicPr>
            <a:picLocks noChangeAspect="1"/>
          </p:cNvPicPr>
          <p:nvPr/>
        </p:nvPicPr>
        <p:blipFill>
          <a:blip r:embed="rId2"/>
          <a:srcRect l="13852" t="249" r="9717" b="8731"/>
          <a:stretch>
            <a:fillRect/>
          </a:stretch>
        </p:blipFill>
        <p:spPr>
          <a:xfrm>
            <a:off x="2135505" y="205740"/>
            <a:ext cx="4872990" cy="41249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6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9885" y="452374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不透明的霉菌菌落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 descr="C:\Users\lenovo\Desktop\01000000000000119092769421291.jpg0100000000000011909276942129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385" y="144145"/>
            <a:ext cx="5476875" cy="413448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/>
        </p:nvGraphicFramePr>
        <p:xfrm>
          <a:off x="541020" y="605790"/>
          <a:ext cx="8302625" cy="4404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2035"/>
                <a:gridCol w="1816735"/>
                <a:gridCol w="1903095"/>
                <a:gridCol w="1739265"/>
                <a:gridCol w="1801495"/>
              </a:tblGrid>
              <a:tr h="4953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细菌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酵母菌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放线菌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霉菌</a:t>
                      </a:r>
                      <a:endParaRPr lang="zh-CN" altLang="en-US" sz="1600"/>
                    </a:p>
                  </a:txBody>
                  <a:tcPr/>
                </a:tc>
              </a:tr>
              <a:tr h="642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菌落的形状及规则度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质地均匀（形状各不相同）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圆形（规则）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圆形（规则）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圆形</a:t>
                      </a:r>
                      <a:endParaRPr lang="zh-CN" altLang="en-US"/>
                    </a:p>
                  </a:txBody>
                  <a:tcPr/>
                </a:tc>
              </a:tr>
              <a:tr h="514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菌落的大小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一般较小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比细菌大而厚（大小不一）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比霉菌小（大小不一）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比细菌大</a:t>
                      </a:r>
                      <a:endParaRPr lang="zh-CN" altLang="en-US"/>
                    </a:p>
                  </a:txBody>
                  <a:tcPr/>
                </a:tc>
              </a:tr>
              <a:tr h="433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表面光泽度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湿润粘稠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有光泽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干燥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无光泽</a:t>
                      </a:r>
                      <a:endParaRPr lang="zh-CN" altLang="en-US"/>
                    </a:p>
                  </a:txBody>
                  <a:tcPr/>
                </a:tc>
              </a:tr>
              <a:tr h="655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表面是光滑还是粗糙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 dirty="0" smtClean="0">
                          <a:sym typeface="+mn-ea"/>
                        </a:rPr>
                        <a:t>光滑（有荚膜）</a:t>
                      </a:r>
                      <a:endParaRPr lang="zh-CN" altLang="en-US" sz="1350" dirty="0" smtClean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350" dirty="0" smtClean="0">
                          <a:sym typeface="+mn-ea"/>
                        </a:rPr>
                        <a:t>粗糙（无荚膜）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光滑润湿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质地致密，丝绒状或有褶皱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干燥</a:t>
                      </a:r>
                      <a:endParaRPr lang="zh-CN" altLang="en-US"/>
                    </a:p>
                  </a:txBody>
                  <a:tcPr/>
                </a:tc>
              </a:tr>
              <a:tr h="514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菌落是否透明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不透明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多数不透明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不透明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不透明</a:t>
                      </a:r>
                      <a:endParaRPr lang="zh-CN" altLang="en-US"/>
                    </a:p>
                  </a:txBody>
                  <a:tcPr/>
                </a:tc>
              </a:tr>
              <a:tr h="5695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菌落的颜色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各部位的颜色一致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白色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因菌丝和孢子所产色素各异而不一样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多样</a:t>
                      </a:r>
                      <a:endParaRPr lang="zh-CN" altLang="en-US"/>
                    </a:p>
                  </a:txBody>
                  <a:tcPr/>
                </a:tc>
              </a:tr>
              <a:tr h="5784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菌落边缘是否整齐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边缘整齐、波状、锯齿状等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 smtClean="0"/>
                        <a:t>边缘整齐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边缘有放射状菌丝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不整齐，有模糊轮廓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-1270" y="0"/>
            <a:ext cx="5491480" cy="509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68550" tIns="34274" rIns="68550" bIns="342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165">
              <a:lnSpc>
                <a:spcPct val="120000"/>
              </a:lnSpc>
              <a:defRPr/>
            </a:pPr>
            <a:r>
              <a:rPr lang="en-US" altLang="zh-CN" sz="2400" b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 </a:t>
            </a:r>
            <a:r>
              <a:rPr lang="zh-CN" altLang="en-US" sz="2400" b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细菌、酵母菌、放线菌、霉菌菌落比较</a:t>
            </a:r>
            <a:endParaRPr lang="zh-CN" altLang="en-US" sz="2400" b="1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/>
          <a:stretch>
            <a:fillRect/>
          </a:stretch>
        </p:blipFill>
        <p:spPr>
          <a:xfrm>
            <a:off x="5508065" y="2805040"/>
            <a:ext cx="3635935" cy="23273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3" b="36004"/>
          <a:stretch>
            <a:fillRect/>
          </a:stretch>
        </p:blipFill>
        <p:spPr>
          <a:xfrm>
            <a:off x="2267840" y="268384"/>
            <a:ext cx="3880515" cy="33791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5" b="8411"/>
          <a:stretch>
            <a:fillRect/>
          </a:stretch>
        </p:blipFill>
        <p:spPr>
          <a:xfrm>
            <a:off x="1584465" y="3348335"/>
            <a:ext cx="3635935" cy="1783644"/>
          </a:xfrm>
          <a:prstGeom prst="rect">
            <a:avLst/>
          </a:prstGeom>
        </p:spPr>
      </p:pic>
      <p:sp>
        <p:nvSpPr>
          <p:cNvPr id="10" name="PA_MH_Others_3"/>
          <p:cNvSpPr txBox="1"/>
          <p:nvPr>
            <p:custDataLst>
              <p:tags r:id="rId3"/>
            </p:custDataLst>
          </p:nvPr>
        </p:nvSpPr>
        <p:spPr>
          <a:xfrm>
            <a:off x="3293626" y="753626"/>
            <a:ext cx="558324" cy="252213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pPr algn="dist"/>
            <a:endParaRPr lang="zh-CN" altLang="en-US" sz="2000" spc="15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9110" y="1051560"/>
            <a:ext cx="2468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</a:rPr>
              <a:t>不足之处</a:t>
            </a:r>
            <a:endParaRPr lang="zh-CN" altLang="en-US" sz="3600">
              <a:latin typeface="华文行楷" panose="02010800040101010101" charset="-122"/>
              <a:ea typeface="华文行楷" panose="0201080004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</a:rPr>
              <a:t>请批评指正</a:t>
            </a:r>
            <a:endParaRPr lang="zh-CN" altLang="en-US" sz="36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细菌细胞壁的主要成分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一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3725" y="1178560"/>
            <a:ext cx="795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细菌细胞壁主要成分是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肽聚糖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（peptidoglycan）。肽聚糖是由n-乙酰葡萄糖胺和n-乙酰胞酸两种氨基糖经β-1.4糖苷键连接间隔排列形成的多糖支架。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765" y="2697480"/>
            <a:ext cx="7978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在n-乙酰胞壁酸分子上连接四肽侧链，肽链之间再由肽桥或肽链联系起来，组成一个机械性很强的网状结构。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725" y="3848100"/>
            <a:ext cx="7856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各种细菌细胞壁的肽聚糖支架均相同，在四肽侧链的组成及其连接方式随菌种而异。</a:t>
            </a:r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0520" y="4383405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细菌细胞壁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56210"/>
            <a:ext cx="5909310" cy="411861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l="1215" b="9108"/>
          <a:stretch>
            <a:fillRect/>
          </a:stretch>
        </p:blipFill>
        <p:spPr>
          <a:xfrm>
            <a:off x="1774508" y="217170"/>
            <a:ext cx="5345430" cy="40257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10585" y="4521835"/>
            <a:ext cx="1694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大肠杆菌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4320" y="4437380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苏云金芽孢杆菌</a:t>
            </a:r>
            <a:endParaRPr lang="zh-CN" altLang="en-US" sz="28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318135"/>
            <a:ext cx="5297170" cy="38328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9596" y="-2000868"/>
            <a:ext cx="5145087" cy="91468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6765" y="16383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酵母菌细胞壁的主要成分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8687" name="Oval 25"/>
          <p:cNvSpPr>
            <a:spLocks noChangeArrowheads="1"/>
          </p:cNvSpPr>
          <p:nvPr/>
        </p:nvSpPr>
        <p:spPr bwMode="auto">
          <a:xfrm>
            <a:off x="125095" y="153670"/>
            <a:ext cx="66167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290" y="15367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二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3725" y="1178560"/>
            <a:ext cx="7957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酵母菌细胞壁的主要成分是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甘露聚糖（外层）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葡聚糖（内层）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，占壁干重的85%。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725" y="2338705"/>
            <a:ext cx="7978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其余成分是蛋白质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（间层有一层蛋白质分子）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、氨基葡聚糖、磷酸和类脂。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725" y="3413760"/>
            <a:ext cx="7856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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几丁质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（一般分布在外壁，同类脂）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含量随种而异，裂殖酵母菌的细胞壁一般不含几丁质，啤酒酵母含几丁质约1~2%，有些丝状酵母含几丁质超过2%。</a:t>
            </a:r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631" y="-2000868"/>
            <a:ext cx="5145087" cy="9146821"/>
          </a:xfrm>
          <a:prstGeom prst="rect">
            <a:avLst/>
          </a:prstGeom>
        </p:spPr>
      </p:pic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6772027" y="3191479"/>
            <a:ext cx="100828" cy="101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9590" y="4236085"/>
            <a:ext cx="460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酵母菌细胞壁结构</a:t>
            </a:r>
            <a:endParaRPr lang="zh-CN" altLang="en-US" sz="24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6" name="图片 5" descr="下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149860"/>
            <a:ext cx="5535930" cy="38836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722101740"/>
  <p:tag name="MH_LIBRARY" val="CONTENTS"/>
  <p:tag name="MH_TYPE" val="OTHERS"/>
  <p:tag name="ID" val="626773"/>
  <p:tag name="PA" val="v3.2.0"/>
</p:tagLst>
</file>

<file path=ppt/tags/tag2.xml><?xml version="1.0" encoding="utf-8"?>
<p:tagLst xmlns:p="http://schemas.openxmlformats.org/presentationml/2006/main">
  <p:tag name="MH" val="20170722101740"/>
  <p:tag name="MH_LIBRARY" val="CONTENTS"/>
  <p:tag name="MH_TYPE" val="OTHERS"/>
  <p:tag name="ID" val="626773"/>
  <p:tag name="PA" val="v3.2.0"/>
</p:tagLst>
</file>

<file path=ppt/theme/theme1.xml><?xml version="1.0" encoding="utf-8"?>
<a:theme xmlns:a="http://schemas.openxmlformats.org/drawingml/2006/main" name="Office 主题​​">
  <a:themeElements>
    <a:clrScheme name="自定义 11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49A10"/>
      </a:accent1>
      <a:accent2>
        <a:srgbClr val="56857A"/>
      </a:accent2>
      <a:accent3>
        <a:srgbClr val="56857A"/>
      </a:accent3>
      <a:accent4>
        <a:srgbClr val="849A10"/>
      </a:accent4>
      <a:accent5>
        <a:srgbClr val="56857A"/>
      </a:accent5>
      <a:accent6>
        <a:srgbClr val="849A10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1654</Words>
  <Application>WPS 演示</Application>
  <PresentationFormat>自定义</PresentationFormat>
  <Paragraphs>297</Paragraphs>
  <Slides>35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Lato Regular</vt:lpstr>
      <vt:lpstr>Lato Hairline</vt:lpstr>
      <vt:lpstr>Lato Light</vt:lpstr>
      <vt:lpstr>华文新魏</vt:lpstr>
      <vt:lpstr>华文行楷</vt:lpstr>
      <vt:lpstr>Wingdings</vt:lpstr>
      <vt:lpstr>楷体</vt:lpstr>
      <vt:lpstr>华文楷体</vt:lpstr>
      <vt:lpstr>Arial Unicode MS</vt:lpstr>
      <vt:lpstr>等线</vt:lpstr>
      <vt:lpstr>Segoe Print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呆涛</cp:lastModifiedBy>
  <cp:revision>128</cp:revision>
  <dcterms:created xsi:type="dcterms:W3CDTF">2017-07-30T14:19:00Z</dcterms:created>
  <dcterms:modified xsi:type="dcterms:W3CDTF">2018-10-28T23:05:54Z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