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1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1" y="3869635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189" indent="0" algn="ctr">
              <a:buNone/>
              <a:defRPr sz="2200"/>
            </a:lvl2pPr>
            <a:lvl3pPr marL="914377" indent="0" algn="ctr">
              <a:buNone/>
              <a:defRPr sz="2200"/>
            </a:lvl3pPr>
            <a:lvl4pPr marL="1371566" indent="0" algn="ctr">
              <a:buNone/>
              <a:defRPr sz="2000"/>
            </a:lvl4pPr>
            <a:lvl5pPr marL="1828754" indent="0" algn="ctr">
              <a:buNone/>
              <a:defRPr sz="2000"/>
            </a:lvl5pPr>
            <a:lvl6pPr marL="2285943" indent="0" algn="ctr">
              <a:buNone/>
              <a:defRPr sz="2000"/>
            </a:lvl6pPr>
            <a:lvl7pPr marL="2743131" indent="0" algn="ctr">
              <a:buNone/>
              <a:defRPr sz="2000"/>
            </a:lvl7pPr>
            <a:lvl8pPr marL="3200320" indent="0" algn="ctr">
              <a:buNone/>
              <a:defRPr sz="2000"/>
            </a:lvl8pPr>
            <a:lvl9pPr marL="3657509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2E6E05-74C1-4005-B7E7-92E82C367E8C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747025-D081-4F1D-A12E-B1034CD08A7D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1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177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843EB7-DF16-4EA2-96B2-C83EA2B6AFA1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F3339-EF4D-4AC3-9019-453FC2F2E499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9145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324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1" y="762000"/>
            <a:ext cx="74295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DB1BF-A3AA-4058-A2C2-85F670779580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27891-B5A1-4B0D-8E1B-F86F8306B946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07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1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1" y="3869635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189" indent="0" algn="ctr">
              <a:buNone/>
              <a:defRPr sz="2200"/>
            </a:lvl2pPr>
            <a:lvl3pPr marL="914377" indent="0" algn="ctr">
              <a:buNone/>
              <a:defRPr sz="2200"/>
            </a:lvl3pPr>
            <a:lvl4pPr marL="1371566" indent="0" algn="ctr">
              <a:buNone/>
              <a:defRPr sz="2000"/>
            </a:lvl4pPr>
            <a:lvl5pPr marL="1828754" indent="0" algn="ctr">
              <a:buNone/>
              <a:defRPr sz="2000"/>
            </a:lvl5pPr>
            <a:lvl6pPr marL="2285943" indent="0" algn="ctr">
              <a:buNone/>
              <a:defRPr sz="2000"/>
            </a:lvl6pPr>
            <a:lvl7pPr marL="2743131" indent="0" algn="ctr">
              <a:buNone/>
              <a:defRPr sz="2000"/>
            </a:lvl7pPr>
            <a:lvl8pPr marL="3200320" indent="0" algn="ctr">
              <a:buNone/>
              <a:defRPr sz="2000"/>
            </a:lvl8pPr>
            <a:lvl9pPr marL="3657509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2E6E05-74C1-4005-B7E7-92E82C367E8C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747025-D081-4F1D-A12E-B1034CD08A7D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1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1097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134E3C-2E0E-4C80-ACA9-40DFE7A8B253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3B16A-906F-4A35-AA73-17E50D6F3808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8825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1"/>
            <a:ext cx="8769096" cy="1363807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EE5F0-AC50-4F0F-A991-9A1ADF2BBE0C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C1F63-EDB1-4330-835D-A764DE889C93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1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3779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F95017-C7FE-435B-A3F8-B34E16C8F2D9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990DA-298C-41D8-B285-5F589AF56FE9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4703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64072A-87FB-41E7-8B2E-5EA35616F153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483DD-2797-4786-8443-02A059147295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0326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AE58CA-E8B6-485B-9900-EBE507112733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01114-1C17-4804-9C52-420C2FFFD450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2285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40445E-4D9B-42BC-8289-8F9E62F7FF32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E51D1-08DC-4F20-AC14-8C191B573FD4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970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F6ABC8-3C4B-481F-94E8-C6E8D49DA3F6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7B5E6-B187-45D2-8543-AF31BAAE1D30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09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134E3C-2E0E-4C80-ACA9-40DFE7A8B253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3B16A-906F-4A35-AA73-17E50D6F3808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1850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3914D6-994F-4862-8541-D2459CBFEFBA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058B7-A3AC-4AC0-AC5F-A9A38E02C5F5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156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843EB7-DF16-4EA2-96B2-C83EA2B6AFA1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F3339-EF4D-4AC3-9019-453FC2F2E499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3345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324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1" y="762000"/>
            <a:ext cx="74295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DB1BF-A3AA-4058-A2C2-85F670779580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27891-B5A1-4B0D-8E1B-F86F8306B946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43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1"/>
            <a:ext cx="8769096" cy="1363807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EE5F0-AC50-4F0F-A991-9A1ADF2BBE0C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C1F63-EDB1-4330-835D-A764DE889C93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1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4965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F95017-C7FE-435B-A3F8-B34E16C8F2D9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990DA-298C-41D8-B285-5F589AF56FE9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1277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64072A-87FB-41E7-8B2E-5EA35616F153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483DD-2797-4786-8443-02A059147295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0795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AE58CA-E8B6-485B-9900-EBE507112733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01114-1C17-4804-9C52-420C2FFFD450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0223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40445E-4D9B-42BC-8289-8F9E62F7FF32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E51D1-08DC-4F20-AC14-8C191B573FD4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5755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F6ABC8-3C4B-481F-94E8-C6E8D49DA3F6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7B5E6-B187-45D2-8543-AF31BAAE1D30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402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3914D6-994F-4862-8541-D2459CBFEFBA}" type="datetimeFigureOut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2017/5/17</a:t>
            </a:fld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058B7-A3AC-4AC0-AC5F-A9A38E02C5F5}" type="slidenum">
              <a:rPr lang="zh-CN" altLang="en-US" smtClean="0">
                <a:solidFill>
                  <a:srgbClr val="A6B727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959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1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2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84DB1BF-A3AA-4058-A2C2-85F670779580}" type="datetimeFigureOut">
              <a:rPr lang="zh-CN" altLang="en-US" smtClean="0">
                <a:solidFill>
                  <a:srgbClr val="A6B727"/>
                </a:solidFill>
                <a:latin typeface="Calibri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2017/5/17</a:t>
            </a:fld>
            <a:endParaRPr lang="zh-CN" altLang="en-US">
              <a:solidFill>
                <a:srgbClr val="A6B727"/>
              </a:solidFill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9" y="6223828"/>
            <a:ext cx="4717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A6B727"/>
              </a:solidFill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2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C827891-B5A1-4B0D-8E1B-F86F8306B946}" type="slidenum">
              <a:rPr lang="zh-CN" altLang="en-US" smtClean="0">
                <a:solidFill>
                  <a:srgbClr val="A6B727"/>
                </a:solidFill>
                <a:latin typeface="Calibri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>
              <a:solidFill>
                <a:srgbClr val="A6B727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594" indent="-182875" algn="l" defTabSz="914377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189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02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15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28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599960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899953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199945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499938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1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2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84DB1BF-A3AA-4058-A2C2-85F670779580}" type="datetimeFigureOut">
              <a:rPr lang="zh-CN" altLang="en-US" smtClean="0">
                <a:solidFill>
                  <a:srgbClr val="A6B727"/>
                </a:solidFill>
                <a:latin typeface="Calibri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2017/5/17</a:t>
            </a:fld>
            <a:endParaRPr lang="zh-CN" altLang="en-US">
              <a:solidFill>
                <a:srgbClr val="A6B727"/>
              </a:solidFill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9" y="6223828"/>
            <a:ext cx="4717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A6B727"/>
              </a:solidFill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2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C827891-B5A1-4B0D-8E1B-F86F8306B946}" type="slidenum">
              <a:rPr lang="zh-CN" altLang="en-US" smtClean="0">
                <a:solidFill>
                  <a:srgbClr val="A6B727"/>
                </a:solidFill>
                <a:latin typeface="Calibri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>
              <a:solidFill>
                <a:srgbClr val="A6B727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82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594" indent="-182875" algn="l" defTabSz="914377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189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02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15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28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599960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899953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199945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499938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603849" y="1065479"/>
            <a:ext cx="1134373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 marL="742950" indent="-285750"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2pPr>
            <a:lvl3pPr marL="1143000" indent="-228600"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3pPr>
            <a:lvl4pPr marL="1600200" indent="-228600"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4pPr>
            <a:lvl5pPr marL="2057400" indent="-228600"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9pPr>
          </a:lstStyle>
          <a:p>
            <a:pPr eaLnBrk="0" fontAlgn="base" hangingPunct="0">
              <a:lnSpc>
                <a:spcPct val="144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CN" altLang="zh-CN" sz="4000" b="1" dirty="0">
                <a:solidFill>
                  <a:srgbClr val="0033CC"/>
                </a:solidFill>
              </a:rPr>
              <a:t>课程名称：《微生物学》</a:t>
            </a:r>
          </a:p>
          <a:p>
            <a:pPr eaLnBrk="0" fontAlgn="base" hangingPunct="0">
              <a:lnSpc>
                <a:spcPct val="144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CN" altLang="zh-CN" sz="4000" b="1" dirty="0">
                <a:solidFill>
                  <a:srgbClr val="0033CC"/>
                </a:solidFill>
              </a:rPr>
              <a:t>讲授内容：第</a:t>
            </a:r>
            <a:r>
              <a:rPr kumimoji="1" lang="zh-CN" altLang="en-US" sz="4000" b="1" dirty="0">
                <a:solidFill>
                  <a:srgbClr val="0033CC"/>
                </a:solidFill>
              </a:rPr>
              <a:t>九</a:t>
            </a:r>
            <a:r>
              <a:rPr kumimoji="1" lang="zh-CN" altLang="zh-CN" sz="4000" b="1" dirty="0">
                <a:solidFill>
                  <a:srgbClr val="0033CC"/>
                </a:solidFill>
              </a:rPr>
              <a:t>章 </a:t>
            </a:r>
            <a:r>
              <a:rPr kumimoji="1" lang="zh-CN" altLang="en-US" sz="4000" b="1" dirty="0">
                <a:solidFill>
                  <a:srgbClr val="0033CC"/>
                </a:solidFill>
              </a:rPr>
              <a:t>微生物生态学             </a:t>
            </a:r>
            <a:endParaRPr kumimoji="1" lang="en-US" altLang="zh-CN" sz="4000" b="1" dirty="0">
              <a:solidFill>
                <a:srgbClr val="0033CC"/>
              </a:solidFill>
            </a:endParaRPr>
          </a:p>
          <a:p>
            <a:pPr eaLnBrk="0" fontAlgn="base" hangingPunct="0">
              <a:lnSpc>
                <a:spcPct val="144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4000" b="1" dirty="0">
                <a:solidFill>
                  <a:srgbClr val="0033CC"/>
                </a:solidFill>
              </a:rPr>
              <a:t>          </a:t>
            </a:r>
            <a:r>
              <a:rPr kumimoji="1" lang="zh-CN" altLang="zh-CN" sz="4000" b="1" dirty="0" smtClean="0">
                <a:solidFill>
                  <a:srgbClr val="0033CC"/>
                </a:solidFill>
              </a:rPr>
              <a:t>第</a:t>
            </a:r>
            <a:r>
              <a:rPr kumimoji="1" lang="zh-CN" altLang="en-US" sz="4000" b="1" dirty="0">
                <a:solidFill>
                  <a:srgbClr val="0033CC"/>
                </a:solidFill>
              </a:rPr>
              <a:t>二</a:t>
            </a:r>
            <a:r>
              <a:rPr kumimoji="1" lang="zh-CN" altLang="zh-CN" sz="4000" b="1" dirty="0" smtClean="0">
                <a:solidFill>
                  <a:srgbClr val="0033CC"/>
                </a:solidFill>
              </a:rPr>
              <a:t>节</a:t>
            </a:r>
            <a:r>
              <a:rPr kumimoji="1" lang="en-US" altLang="zh-CN" sz="4000" b="1" dirty="0" smtClean="0">
                <a:solidFill>
                  <a:srgbClr val="0033CC"/>
                </a:solidFill>
              </a:rPr>
              <a:t> </a:t>
            </a:r>
            <a:r>
              <a:rPr kumimoji="1" lang="zh-CN" altLang="en-US" sz="4000" b="1" dirty="0" smtClean="0">
                <a:solidFill>
                  <a:srgbClr val="0033CC"/>
                </a:solidFill>
              </a:rPr>
              <a:t>微生物</a:t>
            </a:r>
            <a:r>
              <a:rPr kumimoji="1" lang="zh-CN" altLang="en-US" sz="4000" b="1" dirty="0">
                <a:solidFill>
                  <a:srgbClr val="0033CC"/>
                </a:solidFill>
              </a:rPr>
              <a:t>与生物环境的相互</a:t>
            </a:r>
            <a:r>
              <a:rPr kumimoji="1" lang="zh-CN" altLang="en-US" sz="4000" b="1" dirty="0">
                <a:solidFill>
                  <a:srgbClr val="0033CC"/>
                </a:solidFill>
              </a:rPr>
              <a:t>关系</a:t>
            </a:r>
            <a:endParaRPr kumimoji="1" lang="en-US" altLang="zh-CN" sz="4000" b="1" dirty="0">
              <a:solidFill>
                <a:srgbClr val="0033CC"/>
              </a:solidFill>
            </a:endParaRPr>
          </a:p>
          <a:p>
            <a:pPr eaLnBrk="0" fontAlgn="base" hangingPunct="0">
              <a:lnSpc>
                <a:spcPct val="144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CN" altLang="zh-CN" sz="4000" b="1" dirty="0">
                <a:solidFill>
                  <a:srgbClr val="0033CC"/>
                </a:solidFill>
              </a:rPr>
              <a:t>授课教师：</a:t>
            </a:r>
            <a:r>
              <a:rPr kumimoji="1" lang="zh-CN" altLang="en-US" sz="4000" b="1" dirty="0">
                <a:solidFill>
                  <a:srgbClr val="0033CC"/>
                </a:solidFill>
              </a:rPr>
              <a:t>谷竣 副</a:t>
            </a:r>
            <a:r>
              <a:rPr kumimoji="1" lang="zh-CN" altLang="zh-CN" sz="4000" b="1" dirty="0">
                <a:solidFill>
                  <a:srgbClr val="0033CC"/>
                </a:solidFill>
              </a:rPr>
              <a:t>教授</a:t>
            </a:r>
          </a:p>
          <a:p>
            <a:pPr eaLnBrk="0" fontAlgn="base" hangingPunct="0">
              <a:lnSpc>
                <a:spcPct val="144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zh-CN" altLang="zh-CN" sz="4000" b="1" dirty="0">
                <a:solidFill>
                  <a:srgbClr val="0033CC"/>
                </a:solidFill>
              </a:rPr>
              <a:t>华南师范大学</a:t>
            </a:r>
            <a:endParaRPr kumimoji="1" lang="zh-CN" altLang="en-US" sz="40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7974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 bwMode="auto">
          <a:xfrm>
            <a:off x="431371" y="2084851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 cap="none" spc="5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方正艺黑简体" pitchFamily="65" charset="-122"/>
                <a:ea typeface="方正艺黑简体" pitchFamily="65" charset="-122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zh-CN" altLang="en-US" sz="4800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第二节 微生物与生物环境的相互关系</a:t>
            </a:r>
          </a:p>
        </p:txBody>
      </p:sp>
      <p:pic>
        <p:nvPicPr>
          <p:cNvPr id="6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1"/>
            <a:ext cx="2063552" cy="73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1155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1"/>
            <a:ext cx="2063552" cy="73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7267" y="1403352"/>
            <a:ext cx="10972800" cy="452543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zh-CN" altLang="en-US" sz="3733" dirty="0"/>
              <a:t>两种生物间相互</a:t>
            </a:r>
            <a:r>
              <a:rPr lang="zh-CN" altLang="en-US" sz="3733" dirty="0"/>
              <a:t>关系</a:t>
            </a:r>
            <a:endParaRPr lang="en-US" altLang="zh-CN" sz="3733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538033" y="482996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 cap="none" spc="5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方正艺黑简体" pitchFamily="65" charset="-122"/>
                <a:ea typeface="方正艺黑简体" pitchFamily="65" charset="-122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zh-CN" altLang="en-US" sz="4800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第二节 微生物与生物环境的相互关系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007534" y="2277533"/>
          <a:ext cx="9448801" cy="3659720"/>
        </p:xfrm>
        <a:graphic>
          <a:graphicData uri="http://schemas.openxmlformats.org/drawingml/2006/table">
            <a:tbl>
              <a:tblPr/>
              <a:tblGrid>
                <a:gridCol w="2361645"/>
                <a:gridCol w="1803955"/>
                <a:gridCol w="1927004"/>
                <a:gridCol w="3356197"/>
              </a:tblGrid>
              <a:tr h="406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700" b="1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类型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700" b="1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两种生物间的相互</a:t>
                      </a:r>
                      <a:r>
                        <a:rPr lang="zh-CN" sz="2700" b="1" kern="100" dirty="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关系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812800" algn="just">
                        <a:spcAft>
                          <a:spcPts val="0"/>
                        </a:spcAft>
                      </a:pPr>
                      <a:endParaRPr lang="zh-CN" sz="1050" kern="100" dirty="0">
                        <a:solidFill>
                          <a:srgbClr val="00000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8128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2700" b="1" kern="100" dirty="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举例</a:t>
                      </a:r>
                      <a:endParaRPr lang="zh-CN" altLang="zh-CN" sz="2700" kern="100" dirty="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  <a:tr h="650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700" b="1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双方有害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-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-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700" b="1" kern="100" dirty="0">
                          <a:solidFill>
                            <a:srgbClr val="0000CC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竞争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  <a:tr h="650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700" b="1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一利一害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-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+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700" b="1" kern="100" dirty="0">
                          <a:solidFill>
                            <a:srgbClr val="0000CC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捕食、拮抗、寄生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  <a:tr h="650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700" b="1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双方有利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+</a:t>
                      </a:r>
                      <a:endParaRPr lang="zh-CN" sz="27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+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700" b="1" kern="100" dirty="0">
                          <a:solidFill>
                            <a:srgbClr val="0000CC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共生、互生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  <a:tr h="650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700" b="1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偏利一方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O</a:t>
                      </a:r>
                      <a:endParaRPr lang="zh-CN" sz="27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+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7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偏利共生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  <a:tr h="650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700" b="1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中性关系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O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O</a:t>
                      </a:r>
                      <a:endParaRPr lang="zh-CN" sz="2700" kern="100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/>
                      </a:endParaRP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  <a:ea typeface=""/>
                          <a:cs typeface="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700" b="1" kern="100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/>
                        </a:rPr>
                        <a:t>种间共处</a:t>
                      </a:r>
                    </a:p>
                  </a:txBody>
                  <a:tcPr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7" name="标题 1"/>
          <p:cNvSpPr txBox="1">
            <a:spLocks/>
          </p:cNvSpPr>
          <p:nvPr/>
        </p:nvSpPr>
        <p:spPr bwMode="auto">
          <a:xfrm>
            <a:off x="1223434" y="6043085"/>
            <a:ext cx="4584700" cy="55456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-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：有害；</a:t>
            </a:r>
            <a:r>
              <a:rPr lang="en-US" altLang="zh-CN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+</a:t>
            </a:r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：有利；</a:t>
            </a:r>
            <a:r>
              <a:rPr lang="en-US" altLang="zh-CN" sz="2400" b="1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 O</a:t>
            </a:r>
            <a:r>
              <a:rPr lang="zh-CN" altLang="en-US" sz="2400" b="1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：中性</a:t>
            </a:r>
            <a:endParaRPr lang="zh-CN" altLang="en-US" sz="4267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2707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1"/>
            <a:ext cx="2063552" cy="73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extBox 5"/>
          <p:cNvSpPr txBox="1">
            <a:spLocks noChangeArrowheads="1"/>
          </p:cNvSpPr>
          <p:nvPr/>
        </p:nvSpPr>
        <p:spPr bwMode="auto">
          <a:xfrm>
            <a:off x="3695700" y="3352800"/>
            <a:ext cx="8161867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 sz="32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28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 sz="2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733" b="0">
              <a:solidFill>
                <a:srgbClr val="000000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6972" y="548680"/>
            <a:ext cx="10972800" cy="854968"/>
          </a:xfrm>
          <a:extLst/>
        </p:spPr>
        <p:txBody>
          <a:bodyPr rtlCol="0">
            <a:normAutofit/>
          </a:bodyPr>
          <a:lstStyle/>
          <a:p>
            <a:pPr>
              <a:defRPr/>
            </a:pPr>
            <a:r>
              <a:rPr lang="zh-CN" altLang="en-US" sz="4800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第二节 微生物与生物环境的相互关系</a:t>
            </a:r>
            <a:endParaRPr lang="zh-CN" altLang="en-US" sz="4800" dirty="0">
              <a:solidFill>
                <a:srgbClr val="090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圆角矩形 52"/>
          <p:cNvSpPr/>
          <p:nvPr/>
        </p:nvSpPr>
        <p:spPr>
          <a:xfrm>
            <a:off x="1103446" y="1508787"/>
            <a:ext cx="6528725" cy="1132583"/>
          </a:xfrm>
          <a:prstGeom prst="roundRect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56656">
                <a:schemeClr val="accent4">
                  <a:lumMod val="60000"/>
                  <a:lumOff val="40000"/>
                </a:schemeClr>
              </a:gs>
              <a:gs pos="37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CN" sz="3733" b="1" spc="67" dirty="0">
                <a:ln w="11430"/>
                <a:gradFill>
                  <a:gsLst>
                    <a:gs pos="25000">
                      <a:srgbClr val="DF5327">
                        <a:satMod val="155000"/>
                      </a:srgbClr>
                    </a:gs>
                    <a:gs pos="100000">
                      <a:srgbClr val="DF532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3733" b="1" spc="67" dirty="0">
                <a:ln w="11430"/>
                <a:gradFill>
                  <a:gsLst>
                    <a:gs pos="25000">
                      <a:srgbClr val="DF5327">
                        <a:satMod val="155000"/>
                      </a:srgbClr>
                    </a:gs>
                    <a:gs pos="100000">
                      <a:srgbClr val="DF532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、竞争（</a:t>
            </a:r>
            <a:r>
              <a:rPr lang="en-US" altLang="zh-CN" sz="3733" b="1" spc="67" dirty="0">
                <a:ln w="11430"/>
                <a:gradFill>
                  <a:gsLst>
                    <a:gs pos="25000">
                      <a:srgbClr val="DF5327">
                        <a:satMod val="155000"/>
                      </a:srgbClr>
                    </a:gs>
                    <a:gs pos="100000">
                      <a:srgbClr val="DF532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competition</a:t>
            </a:r>
            <a:r>
              <a:rPr lang="zh-CN" altLang="en-US" sz="3733" b="1" spc="67" dirty="0">
                <a:ln w="11430"/>
                <a:gradFill>
                  <a:gsLst>
                    <a:gs pos="25000">
                      <a:srgbClr val="DF5327">
                        <a:satMod val="155000"/>
                      </a:srgbClr>
                    </a:gs>
                    <a:gs pos="100000">
                      <a:srgbClr val="DF5327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）</a:t>
            </a:r>
          </a:p>
        </p:txBody>
      </p:sp>
      <p:grpSp>
        <p:nvGrpSpPr>
          <p:cNvPr id="3" name="组合 2"/>
          <p:cNvGrpSpPr>
            <a:grpSpLocks/>
          </p:cNvGrpSpPr>
          <p:nvPr/>
        </p:nvGrpSpPr>
        <p:grpSpPr bwMode="auto">
          <a:xfrm>
            <a:off x="342900" y="2882900"/>
            <a:ext cx="8824384" cy="2636556"/>
            <a:chOff x="257880" y="2162940"/>
            <a:chExt cx="2206132" cy="4890646"/>
          </a:xfrm>
        </p:grpSpPr>
        <p:sp>
          <p:nvSpPr>
            <p:cNvPr id="13" name="Rectangle 32"/>
            <p:cNvSpPr>
              <a:spLocks noChangeArrowheads="1"/>
            </p:cNvSpPr>
            <p:nvPr/>
          </p:nvSpPr>
          <p:spPr bwMode="gray">
            <a:xfrm rot="5363520">
              <a:off x="709466" y="1770249"/>
              <a:ext cx="1209295" cy="2112468"/>
            </a:xfrm>
            <a:prstGeom prst="rect">
              <a:avLst/>
            </a:prstGeom>
            <a:solidFill>
              <a:srgbClr val="99CC0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zh-CN" altLang="en-US" sz="24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3324" name="矩形 3"/>
            <p:cNvSpPr>
              <a:spLocks noChangeArrowheads="1"/>
            </p:cNvSpPr>
            <p:nvPr/>
          </p:nvSpPr>
          <p:spPr bwMode="auto">
            <a:xfrm>
              <a:off x="375328" y="2162940"/>
              <a:ext cx="2088684" cy="4890646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20000"/>
                </a:lnSpc>
                <a:spcBef>
                  <a:spcPct val="20000"/>
                </a:spcBef>
                <a:buFont typeface="Arial" pitchFamily="34" charset="0"/>
                <a:buChar char="•"/>
                <a:defRPr sz="3200" b="1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Font typeface="Arial" pitchFamily="34" charset="0"/>
                <a:buChar char="–"/>
                <a:defRPr sz="2800" b="1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>
                <a:lnSpc>
                  <a:spcPct val="120000"/>
                </a:lnSpc>
                <a:spcBef>
                  <a:spcPct val="20000"/>
                </a:spcBef>
                <a:buFont typeface="Arial" pitchFamily="34" charset="0"/>
                <a:buChar char="•"/>
                <a:defRPr sz="2400" b="1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>
                <a:lnSpc>
                  <a:spcPct val="120000"/>
                </a:lnSpc>
                <a:spcBef>
                  <a:spcPct val="20000"/>
                </a:spcBef>
                <a:buFont typeface="Arial" pitchFamily="34" charset="0"/>
                <a:buChar char="–"/>
                <a:defRPr sz="2000" b="1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>
                <a:lnSpc>
                  <a:spcPct val="120000"/>
                </a:lnSpc>
                <a:spcBef>
                  <a:spcPct val="20000"/>
                </a:spcBef>
                <a:buFont typeface="Arial" pitchFamily="34" charset="0"/>
                <a:buChar char="»"/>
                <a:defRPr sz="2000" b="1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 b="1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 b="1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 b="1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 b="1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zh-CN" altLang="en-US" dirty="0">
                  <a:solidFill>
                    <a:srgbClr val="000000"/>
                  </a:solidFill>
                </a:rPr>
                <a:t>两种生物同处于一个生境时，相互争夺有限的营养或空间，结果使两种生物的生长与繁殖均受到抑制</a:t>
              </a:r>
              <a:endParaRPr lang="en-US" altLang="zh-CN" dirty="0">
                <a:solidFill>
                  <a:srgbClr val="000000"/>
                </a:solidFill>
              </a:endParaRPr>
            </a:p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zh-CN" altLang="en-US" dirty="0">
                  <a:solidFill>
                    <a:srgbClr val="0000CC"/>
                  </a:solidFill>
                </a:rPr>
                <a:t>举例：生防菌绿色木霉</a:t>
              </a:r>
            </a:p>
            <a:p>
              <a:pPr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3733" b="0" dirty="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</p:grpSp>
      <p:sp>
        <p:nvSpPr>
          <p:cNvPr id="18" name="矩形 17"/>
          <p:cNvSpPr/>
          <p:nvPr/>
        </p:nvSpPr>
        <p:spPr bwMode="auto">
          <a:xfrm>
            <a:off x="535518" y="4694767"/>
            <a:ext cx="2785533" cy="7080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zh-CN" altLang="en-US" sz="2667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3319" name="图片 4" descr="P101046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67" t="27727" r="1646" b="4338"/>
          <a:stretch>
            <a:fillRect/>
          </a:stretch>
        </p:blipFill>
        <p:spPr bwMode="auto">
          <a:xfrm>
            <a:off x="9516533" y="1291167"/>
            <a:ext cx="2235200" cy="2309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20" name="组合 5"/>
          <p:cNvGrpSpPr>
            <a:grpSpLocks/>
          </p:cNvGrpSpPr>
          <p:nvPr/>
        </p:nvGrpSpPr>
        <p:grpSpPr bwMode="auto">
          <a:xfrm>
            <a:off x="9516533" y="3543300"/>
            <a:ext cx="2235200" cy="2381251"/>
            <a:chOff x="4627689" y="1591306"/>
            <a:chExt cx="2417763" cy="2386012"/>
          </a:xfrm>
        </p:grpSpPr>
        <p:pic>
          <p:nvPicPr>
            <p:cNvPr id="13321" name="图片 4" descr="P1010467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998" t="27727" r="-52026" b="4338"/>
            <a:stretch>
              <a:fillRect/>
            </a:stretch>
          </p:blipFill>
          <p:spPr bwMode="auto">
            <a:xfrm>
              <a:off x="4627689" y="1615118"/>
              <a:ext cx="2417762" cy="236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2" name="图片 5" descr="T22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999" t="51114" r="24167" b="2110"/>
            <a:stretch>
              <a:fillRect/>
            </a:stretch>
          </p:blipFill>
          <p:spPr bwMode="auto">
            <a:xfrm>
              <a:off x="4627689" y="1591306"/>
              <a:ext cx="2417763" cy="236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316931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1"/>
            <a:ext cx="2063552" cy="73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内容占位符 2"/>
          <p:cNvSpPr>
            <a:spLocks noGrp="1"/>
          </p:cNvSpPr>
          <p:nvPr>
            <p:ph idx="1"/>
          </p:nvPr>
        </p:nvSpPr>
        <p:spPr>
          <a:xfrm>
            <a:off x="522818" y="2468033"/>
            <a:ext cx="7973449" cy="3553255"/>
          </a:xfr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/>
          </a:gradFill>
        </p:spPr>
        <p:txBody>
          <a:bodyPr/>
          <a:lstStyle/>
          <a:p>
            <a:pPr marL="0" indent="0">
              <a:buNone/>
            </a:pPr>
            <a:r>
              <a:rPr lang="zh-CN" altLang="en-US" sz="3200" dirty="0">
                <a:cs typeface="楷体_GB2312"/>
              </a:rPr>
              <a:t>两种可以单独生活的生物，当它们生活在一起时，通过各自的代谢活动而有利于对方，或偏利于一方的一种生活方式</a:t>
            </a:r>
            <a:endParaRPr lang="en-US" altLang="zh-CN" sz="3200" dirty="0">
              <a:cs typeface="楷体_GB2312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zh-CN" altLang="en-US" sz="3200" dirty="0"/>
              <a:t>举例：</a:t>
            </a:r>
            <a:r>
              <a:rPr lang="zh-CN" altLang="en-US" sz="3200" dirty="0">
                <a:cs typeface="楷体_GB2312"/>
              </a:rPr>
              <a:t>根际微生物与植物</a:t>
            </a:r>
            <a:endParaRPr lang="en-US" altLang="zh-CN" sz="3200" dirty="0">
              <a:cs typeface="楷体_GB2312"/>
            </a:endParaRPr>
          </a:p>
          <a:p>
            <a:pPr marL="0" indent="0">
              <a:buNone/>
            </a:pPr>
            <a:r>
              <a:rPr lang="en-US" altLang="zh-CN" sz="3200" dirty="0">
                <a:cs typeface="楷体_GB2312"/>
              </a:rPr>
              <a:t>          </a:t>
            </a:r>
            <a:r>
              <a:rPr lang="zh-CN" altLang="en-US" sz="3200" dirty="0">
                <a:cs typeface="楷体_GB2312"/>
              </a:rPr>
              <a:t>人体及动物体正常菌群与其宿主</a:t>
            </a:r>
            <a:endParaRPr lang="en-US" altLang="en-US" sz="3200" dirty="0"/>
          </a:p>
          <a:p>
            <a:pPr marL="0" indent="0">
              <a:buNone/>
            </a:pPr>
            <a:endParaRPr lang="en-US" altLang="en-US" sz="3733" dirty="0"/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566972" y="366067"/>
            <a:ext cx="10972800" cy="1037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 cap="none" spc="5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方正艺黑简体" pitchFamily="65" charset="-122"/>
                <a:ea typeface="方正艺黑简体" pitchFamily="65" charset="-122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zh-CN" altLang="en-US" sz="4800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第二节 微生物与生物环境的相互关系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507407" y="1220755"/>
            <a:ext cx="6528725" cy="1132583"/>
          </a:xfrm>
          <a:prstGeom prst="roundRect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56656">
                <a:schemeClr val="accent4">
                  <a:lumMod val="60000"/>
                  <a:lumOff val="40000"/>
                </a:schemeClr>
              </a:gs>
              <a:gs pos="37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733" b="1" spc="67" dirty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733" b="1" spc="67" dirty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3733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互生（</a:t>
            </a:r>
            <a:r>
              <a:rPr lang="en-US" altLang="zh-CN" sz="3733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Synergism</a:t>
            </a:r>
            <a:r>
              <a:rPr lang="zh-CN" altLang="en-US" sz="3733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3484401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1"/>
            <a:ext cx="2063552" cy="73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335360" y="1143979"/>
            <a:ext cx="5760640" cy="1056117"/>
          </a:xfrm>
          <a:prstGeom prst="roundRect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56656">
                <a:schemeClr val="accent4">
                  <a:lumMod val="60000"/>
                  <a:lumOff val="40000"/>
                </a:schemeClr>
              </a:gs>
              <a:gs pos="37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n-US" altLang="zh-CN" sz="3733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3733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3733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共生 （</a:t>
            </a:r>
            <a:r>
              <a:rPr lang="en-US" altLang="zh-CN" sz="3733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Mutualism</a:t>
            </a:r>
            <a:r>
              <a:rPr lang="zh-CN" altLang="en-US" sz="3733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815413" y="260648"/>
            <a:ext cx="10972800" cy="890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 cap="none" spc="5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方正艺黑简体" pitchFamily="65" charset="-122"/>
                <a:ea typeface="方正艺黑简体" pitchFamily="65" charset="-122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zh-CN" altLang="en-US" sz="4800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第二节 微生物与生物环境的相互关系</a:t>
            </a:r>
          </a:p>
        </p:txBody>
      </p:sp>
      <p:sp>
        <p:nvSpPr>
          <p:cNvPr id="15365" name="内容占位符 2"/>
          <p:cNvSpPr txBox="1">
            <a:spLocks/>
          </p:cNvSpPr>
          <p:nvPr/>
        </p:nvSpPr>
        <p:spPr bwMode="auto">
          <a:xfrm>
            <a:off x="239350" y="2276873"/>
            <a:ext cx="8159751" cy="39359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  <p:txBody>
          <a:bodyPr/>
          <a:lstStyle>
            <a:lvl1pPr marL="34290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 sz="32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28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 sz="2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marL="0" indent="0" fontAlgn="base">
              <a:spcAft>
                <a:spcPct val="0"/>
              </a:spcAft>
              <a:buNone/>
            </a:pPr>
            <a:r>
              <a:rPr lang="zh-CN" altLang="en-US" dirty="0">
                <a:solidFill>
                  <a:srgbClr val="000000"/>
                </a:solidFill>
                <a:cs typeface="楷体_GB2312"/>
              </a:rPr>
              <a:t>是指两种生物共居在一起，相互分工协作，有的达到难以分离的程度，或组织上形成了新的结构，彼此分离各自就不能很好地生活</a:t>
            </a:r>
            <a:endParaRPr lang="en-US" altLang="zh-CN" dirty="0">
              <a:solidFill>
                <a:srgbClr val="000000"/>
              </a:solidFill>
              <a:cs typeface="楷体_GB2312"/>
            </a:endParaRPr>
          </a:p>
          <a:p>
            <a:pPr fontAlgn="base">
              <a:spcAft>
                <a:spcPct val="0"/>
              </a:spcAft>
              <a:buFont typeface="Wingdings" pitchFamily="2" charset="2"/>
              <a:buChar char="Ø"/>
            </a:pPr>
            <a:r>
              <a:rPr lang="zh-CN" altLang="en-US" dirty="0">
                <a:solidFill>
                  <a:srgbClr val="000000"/>
                </a:solidFill>
              </a:rPr>
              <a:t>举例：地衣</a:t>
            </a:r>
            <a:r>
              <a:rPr lang="en-US" altLang="zh-CN" dirty="0">
                <a:solidFill>
                  <a:srgbClr val="000000"/>
                </a:solidFill>
              </a:rPr>
              <a:t>--</a:t>
            </a:r>
            <a:r>
              <a:rPr lang="zh-CN" altLang="en-US" dirty="0">
                <a:solidFill>
                  <a:srgbClr val="000000"/>
                </a:solidFill>
              </a:rPr>
              <a:t>真菌和藻类共生体</a:t>
            </a:r>
            <a:endParaRPr lang="en-US" altLang="zh-CN" dirty="0">
              <a:solidFill>
                <a:srgbClr val="000000"/>
              </a:solidFill>
            </a:endParaRPr>
          </a:p>
          <a:p>
            <a:pPr fontAlgn="base">
              <a:spcAft>
                <a:spcPct val="0"/>
              </a:spcAft>
              <a:buFont typeface="Arial" pitchFamily="34" charset="0"/>
              <a:buNone/>
            </a:pPr>
            <a:r>
              <a:rPr lang="en-US" altLang="zh-CN" dirty="0">
                <a:solidFill>
                  <a:srgbClr val="000000"/>
                </a:solidFill>
              </a:rPr>
              <a:t>   </a:t>
            </a:r>
            <a:r>
              <a:rPr lang="zh-CN" altLang="en-US" dirty="0">
                <a:solidFill>
                  <a:srgbClr val="000000"/>
                </a:solidFill>
              </a:rPr>
              <a:t>根瘤、菌根</a:t>
            </a:r>
            <a:endParaRPr lang="en-US" altLang="zh-CN" dirty="0">
              <a:solidFill>
                <a:srgbClr val="000000"/>
              </a:solidFill>
            </a:endParaRPr>
          </a:p>
          <a:p>
            <a:pPr fontAlgn="base">
              <a:spcAft>
                <a:spcPct val="0"/>
              </a:spcAft>
              <a:buFont typeface="Arial" pitchFamily="34" charset="0"/>
              <a:buNone/>
            </a:pPr>
            <a:r>
              <a:rPr lang="en-US" altLang="zh-CN" dirty="0">
                <a:solidFill>
                  <a:srgbClr val="000000"/>
                </a:solidFill>
              </a:rPr>
              <a:t>   </a:t>
            </a:r>
            <a:r>
              <a:rPr lang="zh-CN" altLang="en-US" dirty="0">
                <a:solidFill>
                  <a:srgbClr val="000000"/>
                </a:solidFill>
              </a:rPr>
              <a:t>瘤胃微生物与反刍动物的共生关系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9204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1"/>
            <a:ext cx="2063552" cy="73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5" name="圆角矩形 4"/>
          <p:cNvSpPr/>
          <p:nvPr/>
        </p:nvSpPr>
        <p:spPr>
          <a:xfrm>
            <a:off x="527382" y="1316766"/>
            <a:ext cx="6528725" cy="1132583"/>
          </a:xfrm>
          <a:prstGeom prst="roundRect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56656">
                <a:schemeClr val="accent4">
                  <a:lumMod val="60000"/>
                  <a:lumOff val="40000"/>
                </a:schemeClr>
              </a:gs>
              <a:gs pos="37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CN" sz="3733" b="1" spc="67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3733" b="1" spc="67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3733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拮抗（</a:t>
            </a:r>
            <a:r>
              <a:rPr lang="en-US" altLang="zh-CN" sz="3733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Antagonism</a:t>
            </a:r>
            <a:r>
              <a:rPr lang="zh-CN" altLang="en-US" sz="3733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3733" b="1" spc="67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566972" y="26064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 cap="none" spc="5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方正艺黑简体" pitchFamily="65" charset="-122"/>
                <a:ea typeface="方正艺黑简体" pitchFamily="65" charset="-122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zh-CN" altLang="en-US" sz="480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第二节 微生物与生物环境的相互关系</a:t>
            </a:r>
            <a:endParaRPr lang="zh-CN" altLang="en-US" sz="4800" dirty="0">
              <a:solidFill>
                <a:srgbClr val="090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389" name="矩形 1"/>
          <p:cNvSpPr>
            <a:spLocks noChangeArrowheads="1"/>
          </p:cNvSpPr>
          <p:nvPr/>
        </p:nvSpPr>
        <p:spPr bwMode="auto">
          <a:xfrm>
            <a:off x="742949" y="2565401"/>
            <a:ext cx="6409168" cy="30469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楷体_GB2312"/>
              </a:rPr>
              <a:t>一种微生物在其生命活动过程中，产生某种代谢产物或改变环境条件，从而抑制其他微生物的生长繁殖，甚至杀死其他微生物的现象</a:t>
            </a:r>
            <a:endParaRPr lang="en-US" altLang="zh-CN" sz="3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楷体_GB231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楷体_GB2312"/>
              </a:rPr>
              <a:t>举例：抗生素产生菌</a:t>
            </a:r>
            <a:endParaRPr lang="en-US" altLang="zh-CN" sz="3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楷体_GB231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泡菜、青储饲料中的乳酸菌</a:t>
            </a:r>
            <a:endParaRPr lang="zh-CN" altLang="en-US" sz="32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63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2084851"/>
            <a:ext cx="2921000" cy="2937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5544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1"/>
            <a:ext cx="2063552" cy="73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5" name="圆角矩形 4"/>
          <p:cNvSpPr/>
          <p:nvPr/>
        </p:nvSpPr>
        <p:spPr>
          <a:xfrm>
            <a:off x="527382" y="1316766"/>
            <a:ext cx="6528725" cy="1132583"/>
          </a:xfrm>
          <a:prstGeom prst="roundRect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56656">
                <a:schemeClr val="accent4">
                  <a:lumMod val="60000"/>
                  <a:lumOff val="40000"/>
                </a:schemeClr>
              </a:gs>
              <a:gs pos="37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733" b="1" spc="67" dirty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3733" b="1" spc="67" dirty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3733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寄生（</a:t>
            </a:r>
            <a:r>
              <a:rPr lang="en-US" altLang="zh-CN" sz="3733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Parasitism</a:t>
            </a:r>
            <a:r>
              <a:rPr lang="zh-CN" altLang="en-US" sz="3733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566972" y="26064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 cap="none" spc="5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方正艺黑简体" pitchFamily="65" charset="-122"/>
                <a:ea typeface="方正艺黑简体" pitchFamily="65" charset="-122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zh-CN" altLang="en-US" sz="4800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第二节 微生物与生物环境的相互关系</a:t>
            </a:r>
          </a:p>
        </p:txBody>
      </p:sp>
      <p:sp>
        <p:nvSpPr>
          <p:cNvPr id="17413" name="矩形 1"/>
          <p:cNvSpPr>
            <a:spLocks noChangeArrowheads="1"/>
          </p:cNvSpPr>
          <p:nvPr/>
        </p:nvSpPr>
        <p:spPr bwMode="auto">
          <a:xfrm>
            <a:off x="742951" y="2565401"/>
            <a:ext cx="6096000" cy="30469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zh-CN" altLang="en-US" sz="32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楷体_GB2312"/>
              </a:rPr>
              <a:t>是指一种小型生物生活在另一种大型生物的体内或体表，从中获取营养和进行生长繁殖，对宿主产生危害的现象</a:t>
            </a:r>
            <a:endParaRPr lang="en-US" altLang="zh-CN" sz="3200" b="1" dirty="0">
              <a:solidFill>
                <a:srgbClr val="0000CC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楷体_GB231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楷体_GB2312"/>
              </a:rPr>
              <a:t>专性寄生和兼性寄生</a:t>
            </a:r>
            <a:endParaRPr lang="en-US" altLang="zh-CN" sz="3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楷体_GB231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zh-CN" altLang="en-US"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楷体_GB2312"/>
              </a:rPr>
              <a:t>举例：动植物病毒和噬菌体</a:t>
            </a:r>
            <a:endParaRPr lang="zh-CN" altLang="en-US" sz="32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09793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1"/>
            <a:ext cx="2063552" cy="73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4" name="圆角矩形 3"/>
          <p:cNvSpPr/>
          <p:nvPr/>
        </p:nvSpPr>
        <p:spPr>
          <a:xfrm>
            <a:off x="527382" y="1222993"/>
            <a:ext cx="6528725" cy="1132583"/>
          </a:xfrm>
          <a:prstGeom prst="roundRect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56656">
                <a:schemeClr val="accent4">
                  <a:lumMod val="60000"/>
                  <a:lumOff val="40000"/>
                </a:schemeClr>
              </a:gs>
              <a:gs pos="37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733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3733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、捕食（</a:t>
            </a:r>
            <a:r>
              <a:rPr lang="en-US" altLang="zh-CN" sz="3733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Predation</a:t>
            </a:r>
            <a:r>
              <a:rPr lang="zh-CN" altLang="en-US" sz="3733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566972" y="26064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 cap="none" spc="5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方正艺黑简体" pitchFamily="65" charset="-122"/>
                <a:ea typeface="方正艺黑简体" pitchFamily="65" charset="-122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zh-CN" altLang="en-US" sz="4800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第二节 微生物与生物环境的相互关系</a:t>
            </a:r>
          </a:p>
        </p:txBody>
      </p:sp>
      <p:sp>
        <p:nvSpPr>
          <p:cNvPr id="18437" name="矩形 1"/>
          <p:cNvSpPr>
            <a:spLocks noChangeArrowheads="1"/>
          </p:cNvSpPr>
          <p:nvPr/>
        </p:nvSpPr>
        <p:spPr bwMode="auto">
          <a:xfrm>
            <a:off x="719667" y="2565400"/>
            <a:ext cx="7374135" cy="66678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733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楷体_GB2312"/>
              </a:rPr>
              <a:t>一种微生物直接吞食另一种微生物</a:t>
            </a:r>
            <a:endParaRPr lang="zh-CN" altLang="en-US" sz="3733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84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918" y="3333751"/>
            <a:ext cx="10221383" cy="2169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5317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基础">
  <a:themeElements>
    <a:clrScheme name="基础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础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础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1_基础">
  <a:themeElements>
    <a:clrScheme name="基础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础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础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宽屏</PresentationFormat>
  <Paragraphs>60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楷体</vt:lpstr>
      <vt:lpstr>楷体_GB2312</vt:lpstr>
      <vt:lpstr>宋体</vt:lpstr>
      <vt:lpstr>微软雅黑</vt:lpstr>
      <vt:lpstr>Arial</vt:lpstr>
      <vt:lpstr>Calibri</vt:lpstr>
      <vt:lpstr>Corbel</vt:lpstr>
      <vt:lpstr>Times New Roman</vt:lpstr>
      <vt:lpstr>Wingdings</vt:lpstr>
      <vt:lpstr>基础</vt:lpstr>
      <vt:lpstr>1_基础</vt:lpstr>
      <vt:lpstr>PowerPoint 演示文稿</vt:lpstr>
      <vt:lpstr>PowerPoint 演示文稿</vt:lpstr>
      <vt:lpstr>PowerPoint 演示文稿</vt:lpstr>
      <vt:lpstr>第二节 微生物与生物环境的相互关系</vt:lpstr>
      <vt:lpstr>PowerPoint 演示文稿</vt:lpstr>
      <vt:lpstr>3、共生 （Mutualism）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SCNU</dc:creator>
  <cp:lastModifiedBy>SCNU</cp:lastModifiedBy>
  <cp:revision>1</cp:revision>
  <dcterms:created xsi:type="dcterms:W3CDTF">2017-05-17T03:44:58Z</dcterms:created>
  <dcterms:modified xsi:type="dcterms:W3CDTF">2017-05-17T03:45:12Z</dcterms:modified>
</cp:coreProperties>
</file>