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404" r:id="rId2"/>
    <p:sldId id="257" r:id="rId3"/>
    <p:sldId id="346" r:id="rId4"/>
    <p:sldId id="347" r:id="rId5"/>
    <p:sldId id="397" r:id="rId6"/>
    <p:sldId id="348" r:id="rId7"/>
    <p:sldId id="349" r:id="rId8"/>
    <p:sldId id="403" r:id="rId9"/>
    <p:sldId id="351" r:id="rId10"/>
    <p:sldId id="385" r:id="rId11"/>
    <p:sldId id="386" r:id="rId12"/>
    <p:sldId id="387" r:id="rId13"/>
    <p:sldId id="396" r:id="rId14"/>
  </p:sldIdLst>
  <p:sldSz cx="9144000" cy="5143500" type="screen16x9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00C0"/>
    <a:srgbClr val="336600"/>
    <a:srgbClr val="008000"/>
    <a:srgbClr val="0066FF"/>
    <a:srgbClr val="CC6600"/>
    <a:srgbClr val="660066"/>
    <a:srgbClr val="CCCCFF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91" autoAdjust="0"/>
    <p:restoredTop sz="98907" autoAdjust="0"/>
  </p:normalViewPr>
  <p:slideViewPr>
    <p:cSldViewPr>
      <p:cViewPr varScale="1">
        <p:scale>
          <a:sx n="118" d="100"/>
          <a:sy n="118" d="100"/>
        </p:scale>
        <p:origin x="370" y="8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6BCFA6E0-3480-4DC4-90FE-B3CEDAC6B9C8}" type="datetimeFigureOut">
              <a:rPr lang="zh-CN" altLang="en-US"/>
              <a:pPr>
                <a:defRPr/>
              </a:pPr>
              <a:t>2017/5/17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DB8AA46-F3F3-42CD-A898-362F19C992A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99221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73355" y="182881"/>
            <a:ext cx="8793480" cy="4783454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661782"/>
            <a:ext cx="7475220" cy="21945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5400" b="1" cap="all" baseline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2902226"/>
            <a:ext cx="6575895" cy="1041124"/>
          </a:xfrm>
        </p:spPr>
        <p:txBody>
          <a:bodyPr>
            <a:normAutofit/>
          </a:bodyPr>
          <a:lstStyle>
            <a:lvl1pPr marL="0" indent="0" algn="ctr">
              <a:buNone/>
              <a:defRPr sz="1650">
                <a:solidFill>
                  <a:srgbClr val="FFFFFF"/>
                </a:solidFill>
              </a:defRPr>
            </a:lvl1pPr>
            <a:lvl2pPr marL="342900" indent="0" algn="ctr">
              <a:buNone/>
              <a:defRPr sz="1650"/>
            </a:lvl2pPr>
            <a:lvl3pPr marL="685800" indent="0" algn="ctr">
              <a:buNone/>
              <a:defRPr sz="165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22E6E05-74C1-4005-B7E7-92E82C367E8C}" type="datetimeFigureOut">
              <a:rPr lang="zh-CN" altLang="en-US" smtClean="0"/>
              <a:pPr>
                <a:defRPr/>
              </a:pPr>
              <a:t>2017/5/17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A747025-D081-4F1D-A12E-B1034CD08A7D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280035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41489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843EB7-DF16-4EA2-96B2-C83EA2B6AFA1}" type="datetimeFigureOut">
              <a:rPr lang="zh-CN" altLang="en-US" smtClean="0"/>
              <a:pPr>
                <a:defRPr/>
              </a:pPr>
              <a:t>2017/5/17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7F3339-EF4D-4AC3-9019-453FC2F2E499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115023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71500"/>
            <a:ext cx="1743075" cy="405765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571500"/>
            <a:ext cx="5572125" cy="405765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4DB1BF-A3AA-4058-A2C2-85F670779580}" type="datetimeFigureOut">
              <a:rPr lang="zh-CN" altLang="en-US" smtClean="0"/>
              <a:pPr>
                <a:defRPr/>
              </a:pPr>
              <a:t>2017/5/17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827891-B5A1-4B0D-8E1B-F86F8306B946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5357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134E3C-2E0E-4C80-ACA9-40DFE7A8B253}" type="datetimeFigureOut">
              <a:rPr lang="zh-CN" altLang="en-US" smtClean="0"/>
              <a:pPr>
                <a:defRPr/>
              </a:pPr>
              <a:t>2017/5/17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63B16A-906F-4A35-AA73-17E50D6F3808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619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880181"/>
            <a:ext cx="7475220" cy="219456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5400" b="0" cap="all" baseline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3115890"/>
            <a:ext cx="6576822" cy="1022855"/>
          </a:xfrm>
        </p:spPr>
        <p:txBody>
          <a:bodyPr anchor="t">
            <a:normAutofit/>
          </a:bodyPr>
          <a:lstStyle>
            <a:lvl1pPr marL="0" indent="0" algn="ctr">
              <a:buNone/>
              <a:defRPr sz="165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7EE5F0-AC50-4F0F-A991-9A1ADF2BBE0C}" type="datetimeFigureOut">
              <a:rPr lang="zh-CN" altLang="en-US" smtClean="0"/>
              <a:pPr>
                <a:defRPr/>
              </a:pPr>
              <a:t>2017/5/17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6C1F63-EDB1-4330-835D-A764DE889C93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3015306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012710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1543049"/>
            <a:ext cx="3566160" cy="301752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1543050"/>
            <a:ext cx="3566160" cy="301752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F95017-C7FE-435B-A3F8-B34E16C8F2D9}" type="datetimeFigureOut">
              <a:rPr lang="zh-CN" altLang="en-US" smtClean="0"/>
              <a:pPr>
                <a:defRPr/>
              </a:pPr>
              <a:t>2017/5/17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7990DA-298C-41D8-B285-5F589AF56FE9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40390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1501133"/>
            <a:ext cx="3566160" cy="58293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041112"/>
            <a:ext cx="3566160" cy="25374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499274"/>
            <a:ext cx="3566160" cy="58293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039492"/>
            <a:ext cx="3566160" cy="25374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64072A-87FB-41E7-8B2E-5EA35616F153}" type="datetimeFigureOut">
              <a:rPr lang="zh-CN" altLang="en-US" smtClean="0"/>
              <a:pPr>
                <a:defRPr/>
              </a:pPr>
              <a:t>2017/5/17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7483DD-2797-4786-8443-02A059147295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258618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AE58CA-E8B6-485B-9900-EBE507112733}" type="datetimeFigureOut">
              <a:rPr lang="zh-CN" altLang="en-US" smtClean="0"/>
              <a:pPr>
                <a:defRPr/>
              </a:pPr>
              <a:t>2017/5/17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901114-1C17-4804-9C52-420C2FFFD450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945016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40445E-4D9B-42BC-8289-8F9E62F7FF32}" type="datetimeFigureOut">
              <a:rPr lang="zh-CN" altLang="en-US" smtClean="0"/>
              <a:pPr>
                <a:defRPr/>
              </a:pPr>
              <a:t>2017/5/17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3E51D1-08DC-4F20-AC14-8C191B573FD4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455032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822960"/>
            <a:ext cx="2948940" cy="130302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19" y="822960"/>
            <a:ext cx="3909060" cy="349758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125980"/>
            <a:ext cx="2948940" cy="22631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F6ABC8-3C4B-481F-94E8-C6E8D49DA3F6}" type="datetimeFigureOut">
              <a:rPr lang="zh-CN" altLang="en-US" smtClean="0"/>
              <a:pPr>
                <a:defRPr/>
              </a:pPr>
              <a:t>2017/5/17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47B5E6-B187-45D2-8543-AF31BAAE1D30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528187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822960"/>
            <a:ext cx="2948940" cy="130302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59936" y="802385"/>
            <a:ext cx="4574286" cy="360045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125980"/>
            <a:ext cx="2948940" cy="216027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3914D6-994F-4862-8541-D2459CBFEFBA}" type="datetimeFigureOut">
              <a:rPr lang="zh-CN" altLang="en-US" smtClean="0"/>
              <a:pPr>
                <a:defRPr/>
              </a:pPr>
              <a:t>2017/5/17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058B7-A3AC-4AC0-AC5F-A9A38E02C5F5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139939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73355" y="182881"/>
            <a:ext cx="8793480" cy="4783454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457200"/>
            <a:ext cx="7406640" cy="10172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1543050"/>
            <a:ext cx="7404653" cy="3028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4667871"/>
            <a:ext cx="174680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384DB1BF-A3AA-4058-A2C2-85F670779580}" type="datetimeFigureOut">
              <a:rPr lang="zh-CN" altLang="en-US" smtClean="0"/>
              <a:pPr>
                <a:defRPr/>
              </a:pPr>
              <a:t>2017/5/17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4667871"/>
            <a:ext cx="353833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4667871"/>
            <a:ext cx="127966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7C827891-B5A1-4B0D-8E1B-F86F8306B946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4978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50"/>
        </a:spcBef>
        <a:buClr>
          <a:schemeClr val="accent1"/>
        </a:buClr>
        <a:buSzPct val="80000"/>
        <a:buFont typeface="Corbel" pitchFamily="34" charset="0"/>
        <a:buChar char="•"/>
        <a:defRPr sz="165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5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35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6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2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4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65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8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971600" y="915566"/>
            <a:ext cx="7488832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rgbClr val="FF3300"/>
                </a:solidFill>
                <a:latin typeface="楷体" panose="02010609060101010101" pitchFamily="49" charset="-122"/>
                <a:ea typeface="楷体" panose="02010609060101010101" pitchFamily="49" charset="-122"/>
              </a:defRPr>
            </a:lvl1pPr>
            <a:lvl2pPr marL="742950" indent="-285750">
              <a:defRPr sz="2800">
                <a:solidFill>
                  <a:srgbClr val="FF3300"/>
                </a:solidFill>
                <a:latin typeface="楷体" panose="02010609060101010101" pitchFamily="49" charset="-122"/>
                <a:ea typeface="楷体" panose="02010609060101010101" pitchFamily="49" charset="-122"/>
              </a:defRPr>
            </a:lvl2pPr>
            <a:lvl3pPr marL="1143000" indent="-228600">
              <a:defRPr sz="2800">
                <a:solidFill>
                  <a:srgbClr val="FF3300"/>
                </a:solidFill>
                <a:latin typeface="楷体" panose="02010609060101010101" pitchFamily="49" charset="-122"/>
                <a:ea typeface="楷体" panose="02010609060101010101" pitchFamily="49" charset="-122"/>
              </a:defRPr>
            </a:lvl3pPr>
            <a:lvl4pPr marL="1600200" indent="-228600">
              <a:defRPr sz="2800">
                <a:solidFill>
                  <a:srgbClr val="FF3300"/>
                </a:solidFill>
                <a:latin typeface="楷体" panose="02010609060101010101" pitchFamily="49" charset="-122"/>
                <a:ea typeface="楷体" panose="02010609060101010101" pitchFamily="49" charset="-122"/>
              </a:defRPr>
            </a:lvl4pPr>
            <a:lvl5pPr marL="2057400" indent="-228600">
              <a:defRPr sz="2800">
                <a:solidFill>
                  <a:srgbClr val="FF3300"/>
                </a:solidFill>
                <a:latin typeface="楷体" panose="02010609060101010101" pitchFamily="49" charset="-122"/>
                <a:ea typeface="楷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3300"/>
                </a:solidFill>
                <a:latin typeface="楷体" panose="02010609060101010101" pitchFamily="49" charset="-122"/>
                <a:ea typeface="楷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3300"/>
                </a:solidFill>
                <a:latin typeface="楷体" panose="02010609060101010101" pitchFamily="49" charset="-122"/>
                <a:ea typeface="楷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3300"/>
                </a:solidFill>
                <a:latin typeface="楷体" panose="02010609060101010101" pitchFamily="49" charset="-122"/>
                <a:ea typeface="楷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3300"/>
                </a:solidFill>
                <a:latin typeface="楷体" panose="02010609060101010101" pitchFamily="49" charset="-122"/>
                <a:ea typeface="楷体" panose="02010609060101010101" pitchFamily="49" charset="-122"/>
              </a:defRPr>
            </a:lvl9pPr>
          </a:lstStyle>
          <a:p>
            <a:pPr>
              <a:lnSpc>
                <a:spcPct val="144000"/>
              </a:lnSpc>
            </a:pPr>
            <a:r>
              <a:rPr kumimoji="1" lang="zh-CN" altLang="zh-CN" sz="3000" b="1" dirty="0">
                <a:solidFill>
                  <a:srgbClr val="0033CC"/>
                </a:solidFill>
              </a:rPr>
              <a:t>课程名称：《微生物学》</a:t>
            </a:r>
          </a:p>
          <a:p>
            <a:pPr>
              <a:lnSpc>
                <a:spcPct val="144000"/>
              </a:lnSpc>
            </a:pPr>
            <a:r>
              <a:rPr kumimoji="1" lang="zh-CN" altLang="zh-CN" sz="3000" b="1" dirty="0">
                <a:solidFill>
                  <a:srgbClr val="0033CC"/>
                </a:solidFill>
              </a:rPr>
              <a:t>讲授内容：</a:t>
            </a:r>
            <a:r>
              <a:rPr kumimoji="1" lang="zh-CN" altLang="zh-CN" sz="3000" b="1" dirty="0" smtClean="0">
                <a:solidFill>
                  <a:srgbClr val="0033CC"/>
                </a:solidFill>
              </a:rPr>
              <a:t>第</a:t>
            </a:r>
            <a:r>
              <a:rPr kumimoji="1" lang="zh-CN" altLang="en-US" sz="3000" b="1" dirty="0" smtClean="0">
                <a:solidFill>
                  <a:srgbClr val="0033CC"/>
                </a:solidFill>
              </a:rPr>
              <a:t>九</a:t>
            </a:r>
            <a:r>
              <a:rPr kumimoji="1" lang="zh-CN" altLang="zh-CN" sz="3000" b="1" dirty="0" smtClean="0">
                <a:solidFill>
                  <a:srgbClr val="0033CC"/>
                </a:solidFill>
              </a:rPr>
              <a:t>章 </a:t>
            </a:r>
            <a:r>
              <a:rPr kumimoji="1" lang="zh-CN" altLang="en-US" sz="3000" b="1" dirty="0" smtClean="0">
                <a:solidFill>
                  <a:srgbClr val="0033CC"/>
                </a:solidFill>
              </a:rPr>
              <a:t>微生物生态学             </a:t>
            </a:r>
            <a:endParaRPr kumimoji="1" lang="en-US" altLang="zh-CN" sz="3000" b="1" dirty="0" smtClean="0">
              <a:solidFill>
                <a:srgbClr val="0033CC"/>
              </a:solidFill>
            </a:endParaRPr>
          </a:p>
          <a:p>
            <a:pPr>
              <a:lnSpc>
                <a:spcPct val="144000"/>
              </a:lnSpc>
            </a:pPr>
            <a:r>
              <a:rPr kumimoji="1" lang="en-US" altLang="zh-CN" sz="3000" b="1" dirty="0">
                <a:solidFill>
                  <a:srgbClr val="0033CC"/>
                </a:solidFill>
              </a:rPr>
              <a:t> </a:t>
            </a:r>
            <a:r>
              <a:rPr kumimoji="1" lang="en-US" altLang="zh-CN" sz="3000" b="1" dirty="0" smtClean="0">
                <a:solidFill>
                  <a:srgbClr val="0033CC"/>
                </a:solidFill>
              </a:rPr>
              <a:t>         </a:t>
            </a:r>
            <a:r>
              <a:rPr kumimoji="1" lang="zh-CN" altLang="zh-CN" sz="3000" b="1" dirty="0" smtClean="0">
                <a:solidFill>
                  <a:srgbClr val="0033CC"/>
                </a:solidFill>
              </a:rPr>
              <a:t>第一</a:t>
            </a:r>
            <a:r>
              <a:rPr kumimoji="1" lang="zh-CN" altLang="zh-CN" sz="3000" b="1" dirty="0">
                <a:solidFill>
                  <a:srgbClr val="0033CC"/>
                </a:solidFill>
              </a:rPr>
              <a:t>节 </a:t>
            </a:r>
            <a:r>
              <a:rPr kumimoji="1" lang="zh-CN" altLang="en-US" sz="3000" b="1" dirty="0" smtClean="0">
                <a:solidFill>
                  <a:srgbClr val="0033CC"/>
                </a:solidFill>
              </a:rPr>
              <a:t>生态环境</a:t>
            </a:r>
            <a:r>
              <a:rPr kumimoji="1" lang="zh-CN" altLang="en-US" sz="3000" b="1" dirty="0">
                <a:solidFill>
                  <a:srgbClr val="0033CC"/>
                </a:solidFill>
              </a:rPr>
              <a:t>中的</a:t>
            </a:r>
            <a:r>
              <a:rPr kumimoji="1" lang="zh-CN" altLang="en-US" sz="3000" b="1" dirty="0" smtClean="0">
                <a:solidFill>
                  <a:srgbClr val="0033CC"/>
                </a:solidFill>
              </a:rPr>
              <a:t>微生物</a:t>
            </a:r>
            <a:endParaRPr kumimoji="1" lang="en-US" altLang="zh-CN" sz="3000" b="1" dirty="0" smtClean="0">
              <a:solidFill>
                <a:srgbClr val="0033CC"/>
              </a:solidFill>
            </a:endParaRPr>
          </a:p>
          <a:p>
            <a:pPr>
              <a:lnSpc>
                <a:spcPct val="144000"/>
              </a:lnSpc>
            </a:pPr>
            <a:r>
              <a:rPr kumimoji="1" lang="zh-CN" altLang="zh-CN" sz="3000" b="1" dirty="0" smtClean="0">
                <a:solidFill>
                  <a:srgbClr val="0033CC"/>
                </a:solidFill>
              </a:rPr>
              <a:t>授课</a:t>
            </a:r>
            <a:r>
              <a:rPr kumimoji="1" lang="zh-CN" altLang="zh-CN" sz="3000" b="1" dirty="0">
                <a:solidFill>
                  <a:srgbClr val="0033CC"/>
                </a:solidFill>
              </a:rPr>
              <a:t>教师</a:t>
            </a:r>
            <a:r>
              <a:rPr kumimoji="1" lang="zh-CN" altLang="zh-CN" sz="3000" b="1" dirty="0" smtClean="0">
                <a:solidFill>
                  <a:srgbClr val="0033CC"/>
                </a:solidFill>
              </a:rPr>
              <a:t>：</a:t>
            </a:r>
            <a:r>
              <a:rPr kumimoji="1" lang="zh-CN" altLang="en-US" sz="3000" b="1" dirty="0" smtClean="0">
                <a:solidFill>
                  <a:srgbClr val="0033CC"/>
                </a:solidFill>
              </a:rPr>
              <a:t>谷竣 副</a:t>
            </a:r>
            <a:r>
              <a:rPr kumimoji="1" lang="zh-CN" altLang="zh-CN" sz="3000" b="1" dirty="0" smtClean="0">
                <a:solidFill>
                  <a:srgbClr val="0033CC"/>
                </a:solidFill>
              </a:rPr>
              <a:t>教授</a:t>
            </a:r>
            <a:endParaRPr kumimoji="1" lang="zh-CN" altLang="zh-CN" sz="3000" b="1" dirty="0">
              <a:solidFill>
                <a:srgbClr val="0033CC"/>
              </a:solidFill>
            </a:endParaRPr>
          </a:p>
          <a:p>
            <a:pPr>
              <a:lnSpc>
                <a:spcPct val="144000"/>
              </a:lnSpc>
            </a:pPr>
            <a:r>
              <a:rPr kumimoji="1" lang="zh-CN" altLang="zh-CN" sz="3000" b="1" dirty="0">
                <a:solidFill>
                  <a:srgbClr val="0033CC"/>
                </a:solidFill>
              </a:rPr>
              <a:t>华南师范大学</a:t>
            </a:r>
            <a:endParaRPr kumimoji="1" lang="zh-CN" altLang="en-US" sz="3000" b="1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13666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19"/>
          <a:stretch>
            <a:fillRect/>
          </a:stretch>
        </p:blipFill>
        <p:spPr bwMode="auto">
          <a:xfrm>
            <a:off x="0" y="0"/>
            <a:ext cx="1547664" cy="549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30324"/>
            <a:ext cx="8229600" cy="857250"/>
          </a:xfrm>
          <a:extLst/>
        </p:spPr>
        <p:txBody>
          <a:bodyPr/>
          <a:lstStyle/>
          <a:p>
            <a:pPr eaLnBrk="1" hangingPunct="1">
              <a:defRPr/>
            </a:pPr>
            <a:r>
              <a:rPr lang="zh-CN" altLang="en-US" sz="4000" dirty="0">
                <a:solidFill>
                  <a:srgbClr val="090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第一节生态环境中的</a:t>
            </a:r>
            <a:r>
              <a:rPr lang="zh-CN" altLang="en-US" sz="4000" dirty="0" smtClean="0">
                <a:solidFill>
                  <a:srgbClr val="090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微生物</a:t>
            </a:r>
            <a:endParaRPr lang="en-US" sz="4000" dirty="0">
              <a:solidFill>
                <a:srgbClr val="090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827584" y="987574"/>
            <a:ext cx="5184576" cy="849437"/>
          </a:xfrm>
          <a:prstGeom prst="roundRect">
            <a:avLst/>
          </a:prstGeom>
          <a:gradFill>
            <a:gsLst>
              <a:gs pos="0">
                <a:schemeClr val="accent5">
                  <a:lumMod val="75000"/>
                </a:schemeClr>
              </a:gs>
              <a:gs pos="56656">
                <a:schemeClr val="accent5">
                  <a:lumMod val="40000"/>
                  <a:lumOff val="60000"/>
                </a:schemeClr>
              </a:gs>
              <a:gs pos="37000">
                <a:schemeClr val="accent5">
                  <a:lumMod val="40000"/>
                  <a:lumOff val="60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5400000" scaled="0"/>
          </a:gra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4</a:t>
            </a:r>
            <a:r>
              <a:rPr lang="zh-CN" altLang="en-U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、人体及动植物体的微生物</a:t>
            </a:r>
          </a:p>
        </p:txBody>
      </p:sp>
      <p:sp>
        <p:nvSpPr>
          <p:cNvPr id="5" name="圆角矩形 4"/>
          <p:cNvSpPr/>
          <p:nvPr/>
        </p:nvSpPr>
        <p:spPr>
          <a:xfrm>
            <a:off x="671513" y="1952625"/>
            <a:ext cx="6086475" cy="30114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buFont typeface="Arial" charset="0"/>
              <a:buNone/>
              <a:defRPr/>
            </a:pPr>
            <a:r>
              <a:rPr lang="zh-CN" altLang="en-US" sz="2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（一）人体及动物体微生物</a:t>
            </a:r>
            <a:endParaRPr lang="en-US" altLang="zh-CN" sz="20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Font typeface="Arial" charset="0"/>
              <a:buNone/>
              <a:defRPr/>
            </a:pPr>
            <a:r>
              <a:rPr lang="zh-CN" altLang="en-US" sz="2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正常菌群：正常情况下，生活健康个体各部位的微生物数量和种类相对稳定，且对机体是有益而无害的</a:t>
            </a:r>
            <a:endParaRPr lang="en-US" altLang="zh-CN" sz="20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Font typeface="Arial" charset="0"/>
              <a:buNone/>
              <a:defRPr/>
            </a:pPr>
            <a:r>
              <a:rPr lang="zh-CN" altLang="en-US" sz="2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（二）植物体上的微生物</a:t>
            </a:r>
            <a:endParaRPr lang="en-US" altLang="zh-CN" sz="20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zh-CN" altLang="en-US" sz="2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植物表面附生的微生物类群</a:t>
            </a:r>
            <a:endParaRPr lang="en-US" altLang="zh-CN" sz="20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zh-CN" altLang="en-US" sz="2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植物根际定殖的微生物类群：革兰氏阴性无芽孢杆菌、菌根</a:t>
            </a:r>
            <a:endParaRPr lang="en-US" altLang="zh-CN" sz="2000" b="1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19"/>
          <a:stretch>
            <a:fillRect/>
          </a:stretch>
        </p:blipFill>
        <p:spPr bwMode="auto">
          <a:xfrm>
            <a:off x="0" y="0"/>
            <a:ext cx="1547664" cy="549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标题 1"/>
          <p:cNvSpPr txBox="1">
            <a:spLocks/>
          </p:cNvSpPr>
          <p:nvPr/>
        </p:nvSpPr>
        <p:spPr bwMode="auto">
          <a:xfrm>
            <a:off x="609600" y="411510"/>
            <a:ext cx="8229600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b="1" kern="1200" cap="none" spc="5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方正艺黑简体" pitchFamily="65" charset="-122"/>
                <a:ea typeface="方正艺黑简体" pitchFamily="65" charset="-122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9pPr>
          </a:lstStyle>
          <a:p>
            <a:pPr eaLnBrk="1" hangingPunct="1">
              <a:defRPr/>
            </a:pPr>
            <a:r>
              <a:rPr lang="zh-CN" altLang="en-US" sz="4000" dirty="0" smtClean="0">
                <a:solidFill>
                  <a:srgbClr val="090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第一节生态环境中的微生物</a:t>
            </a:r>
            <a:endParaRPr lang="en-US" sz="4000" dirty="0">
              <a:solidFill>
                <a:srgbClr val="090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827584" y="1131590"/>
            <a:ext cx="5184576" cy="849437"/>
          </a:xfrm>
          <a:prstGeom prst="roundRect">
            <a:avLst/>
          </a:prstGeom>
          <a:gradFill>
            <a:gsLst>
              <a:gs pos="0">
                <a:schemeClr val="accent5">
                  <a:lumMod val="75000"/>
                </a:schemeClr>
              </a:gs>
              <a:gs pos="56656">
                <a:schemeClr val="accent5">
                  <a:lumMod val="40000"/>
                  <a:lumOff val="60000"/>
                </a:schemeClr>
              </a:gs>
              <a:gs pos="37000">
                <a:schemeClr val="accent5">
                  <a:lumMod val="40000"/>
                  <a:lumOff val="60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5400000" scaled="0"/>
          </a:gra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5</a:t>
            </a:r>
            <a:r>
              <a:rPr lang="zh-CN" altLang="en-U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、工农业产品中的微生物</a:t>
            </a:r>
          </a:p>
        </p:txBody>
      </p:sp>
      <p:sp>
        <p:nvSpPr>
          <p:cNvPr id="6" name="圆角矩形 5"/>
          <p:cNvSpPr/>
          <p:nvPr/>
        </p:nvSpPr>
        <p:spPr>
          <a:xfrm>
            <a:off x="703263" y="1985963"/>
            <a:ext cx="6088062" cy="263683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altLang="zh-CN" sz="2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、有害微生物</a:t>
            </a:r>
            <a:endParaRPr lang="en-US" altLang="zh-CN" sz="24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zh-CN" altLang="en-US" sz="2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农产品污染的微生物：曲霉属、青霉属、链孢霉属</a:t>
            </a:r>
            <a:endParaRPr lang="en-US" altLang="zh-CN" sz="20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defRPr/>
            </a:pPr>
            <a:r>
              <a:rPr lang="en-US" altLang="zh-CN" sz="2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、有益微生物</a:t>
            </a:r>
            <a:endParaRPr lang="en-US" altLang="zh-CN" sz="24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zh-CN" altLang="en-US" sz="2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食品发酵中的常用菌种：乳杆菌、酵母菌、根霉等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19"/>
          <a:stretch>
            <a:fillRect/>
          </a:stretch>
        </p:blipFill>
        <p:spPr bwMode="auto">
          <a:xfrm>
            <a:off x="0" y="0"/>
            <a:ext cx="1547664" cy="549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标题 1"/>
          <p:cNvSpPr txBox="1">
            <a:spLocks/>
          </p:cNvSpPr>
          <p:nvPr/>
        </p:nvSpPr>
        <p:spPr bwMode="auto">
          <a:xfrm>
            <a:off x="606666" y="274550"/>
            <a:ext cx="8069790" cy="713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b="1" kern="1200" cap="none" spc="5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方正艺黑简体" pitchFamily="65" charset="-122"/>
                <a:ea typeface="方正艺黑简体" pitchFamily="65" charset="-122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9pPr>
          </a:lstStyle>
          <a:p>
            <a:pPr eaLnBrk="1" hangingPunct="1">
              <a:defRPr/>
            </a:pPr>
            <a:r>
              <a:rPr lang="zh-CN" altLang="en-US" sz="4000" dirty="0" smtClean="0">
                <a:solidFill>
                  <a:srgbClr val="090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第一节生态环境中的微生物</a:t>
            </a:r>
            <a:endParaRPr lang="en-US" sz="4000" dirty="0">
              <a:solidFill>
                <a:srgbClr val="090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433326" y="960692"/>
            <a:ext cx="5184576" cy="849437"/>
          </a:xfrm>
          <a:prstGeom prst="roundRect">
            <a:avLst/>
          </a:prstGeom>
          <a:gradFill>
            <a:gsLst>
              <a:gs pos="0">
                <a:schemeClr val="accent5">
                  <a:lumMod val="75000"/>
                </a:schemeClr>
              </a:gs>
              <a:gs pos="56656">
                <a:schemeClr val="accent5">
                  <a:lumMod val="40000"/>
                  <a:lumOff val="60000"/>
                </a:schemeClr>
              </a:gs>
              <a:gs pos="37000">
                <a:schemeClr val="accent5">
                  <a:lumMod val="40000"/>
                  <a:lumOff val="60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5400000" scaled="0"/>
          </a:gra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6</a:t>
            </a:r>
            <a:r>
              <a:rPr lang="zh-CN" altLang="en-U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、极端环境中的微生物</a:t>
            </a:r>
          </a:p>
        </p:txBody>
      </p:sp>
      <p:sp>
        <p:nvSpPr>
          <p:cNvPr id="6" name="圆角矩形 5"/>
          <p:cNvSpPr/>
          <p:nvPr/>
        </p:nvSpPr>
        <p:spPr>
          <a:xfrm>
            <a:off x="468313" y="1809750"/>
            <a:ext cx="6086475" cy="30114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buFont typeface="Arial" pitchFamily="34" charset="0"/>
              <a:buNone/>
              <a:defRPr/>
            </a:pPr>
            <a:r>
              <a:rPr lang="en-US" altLang="zh-CN" sz="2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、极端温度生境中的微生物：</a:t>
            </a:r>
            <a:endParaRPr lang="en-US" altLang="zh-CN" sz="20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defRPr/>
            </a:pPr>
            <a:r>
              <a:rPr lang="zh-CN" altLang="en-US" b="1" dirty="0">
                <a:solidFill>
                  <a:srgbClr val="090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根据最适生长温度可将微生物分为：嗜冷、耐冷、嗜热（</a:t>
            </a:r>
            <a:r>
              <a:rPr lang="en-US" altLang="zh-CN" b="1" dirty="0">
                <a:solidFill>
                  <a:srgbClr val="090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45~80</a:t>
            </a:r>
            <a:r>
              <a:rPr lang="zh-CN" altLang="en-US" b="1" dirty="0">
                <a:solidFill>
                  <a:srgbClr val="090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℃）和超嗜热微生物（</a:t>
            </a:r>
            <a:r>
              <a:rPr lang="en-US" altLang="zh-CN" b="1" dirty="0">
                <a:solidFill>
                  <a:srgbClr val="090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80~110</a:t>
            </a:r>
            <a:r>
              <a:rPr lang="zh-CN" altLang="en-US" b="1" dirty="0">
                <a:solidFill>
                  <a:srgbClr val="090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℃ ）</a:t>
            </a:r>
            <a:endParaRPr lang="en-US" altLang="zh-CN" b="1" dirty="0">
              <a:solidFill>
                <a:srgbClr val="090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defRPr/>
            </a:pPr>
            <a:r>
              <a:rPr lang="en-US" altLang="zh-CN" sz="2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、极端酸碱生境中的微生物：</a:t>
            </a:r>
            <a:r>
              <a:rPr lang="zh-CN" altLang="en-US" sz="2000" b="1" dirty="0">
                <a:solidFill>
                  <a:srgbClr val="090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嗜酸和嗜碱微生物</a:t>
            </a:r>
            <a:endParaRPr lang="en-US" altLang="zh-CN" sz="2000" b="1" dirty="0">
              <a:solidFill>
                <a:srgbClr val="090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defRPr/>
            </a:pPr>
            <a:r>
              <a:rPr lang="en-US" altLang="zh-CN" sz="2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、高盐生境中的微生物：</a:t>
            </a:r>
            <a:r>
              <a:rPr lang="zh-CN" altLang="en-US" sz="2000" b="1" dirty="0">
                <a:solidFill>
                  <a:srgbClr val="090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耐盐和嗜盐微生物</a:t>
            </a:r>
            <a:endParaRPr lang="en-US" altLang="zh-CN" sz="2000" b="1" dirty="0">
              <a:solidFill>
                <a:srgbClr val="090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defRPr/>
            </a:pPr>
            <a:r>
              <a:rPr lang="en-US" altLang="zh-CN" sz="2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2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、高压生境中的微生物：</a:t>
            </a:r>
            <a:r>
              <a:rPr lang="zh-CN" altLang="en-US" sz="2000" b="1" dirty="0">
                <a:solidFill>
                  <a:srgbClr val="090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嗜压微生物</a:t>
            </a:r>
            <a:endParaRPr lang="en-US" altLang="zh-CN" sz="2000" b="1" dirty="0">
              <a:solidFill>
                <a:srgbClr val="090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defRPr/>
            </a:pPr>
            <a:r>
              <a:rPr lang="en-US" altLang="zh-CN" sz="2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20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、抗辐射的微生物：</a:t>
            </a:r>
            <a:r>
              <a:rPr lang="zh-CN" altLang="en-US" sz="2000" b="1" dirty="0">
                <a:solidFill>
                  <a:srgbClr val="090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对辐射具有抗性或耐受性，非“嗜好”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7290" y="1491630"/>
            <a:ext cx="5256584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1500" dirty="0" smtClean="0">
                <a:solidFill>
                  <a:srgbClr val="0900C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谢  谢</a:t>
            </a:r>
            <a:endParaRPr lang="en-US" sz="11500" dirty="0">
              <a:solidFill>
                <a:srgbClr val="0900C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pic>
        <p:nvPicPr>
          <p:cNvPr id="5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19"/>
          <a:stretch>
            <a:fillRect/>
          </a:stretch>
        </p:blipFill>
        <p:spPr bwMode="auto">
          <a:xfrm>
            <a:off x="0" y="0"/>
            <a:ext cx="2268538" cy="8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1243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3"/>
          <p:cNvSpPr txBox="1">
            <a:spLocks/>
          </p:cNvSpPr>
          <p:nvPr/>
        </p:nvSpPr>
        <p:spPr>
          <a:xfrm>
            <a:off x="1043608" y="1710258"/>
            <a:ext cx="6910007" cy="886495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all" spc="5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方正艺黑简体" pitchFamily="65" charset="-122"/>
                <a:ea typeface="方正艺黑简体" pitchFamily="65" charset="-122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zh-CN" altLang="en-US" sz="50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第九章  微生物生态学</a:t>
            </a:r>
            <a:endParaRPr lang="zh-CN" altLang="en-US" sz="500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标题 3"/>
          <p:cNvSpPr txBox="1">
            <a:spLocks/>
          </p:cNvSpPr>
          <p:nvPr/>
        </p:nvSpPr>
        <p:spPr>
          <a:xfrm>
            <a:off x="1979712" y="3003797"/>
            <a:ext cx="5688632" cy="886495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all" spc="5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方正艺黑简体" pitchFamily="65" charset="-122"/>
                <a:ea typeface="方正艺黑简体" pitchFamily="65" charset="-122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altLang="zh-CN" sz="32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Microbial  Ecology</a:t>
            </a:r>
            <a:endParaRPr lang="en-US" altLang="zh-CN" sz="3200" dirty="0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5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19"/>
          <a:stretch>
            <a:fillRect/>
          </a:stretch>
        </p:blipFill>
        <p:spPr bwMode="auto">
          <a:xfrm>
            <a:off x="0" y="0"/>
            <a:ext cx="1547664" cy="549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"/>
          <p:cNvSpPr/>
          <p:nvPr/>
        </p:nvSpPr>
        <p:spPr>
          <a:xfrm>
            <a:off x="1258888" y="1276350"/>
            <a:ext cx="6697662" cy="309562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68538" y="339502"/>
            <a:ext cx="4823743" cy="857250"/>
          </a:xfr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extLst/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z="4800" dirty="0">
                <a:solidFill>
                  <a:srgbClr val="C00000"/>
                </a:solidFill>
              </a:rPr>
              <a:t>本章学习要点：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08125" y="1276350"/>
            <a:ext cx="6159500" cy="3240088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SzPct val="140000"/>
              <a:buFont typeface="Arial" pitchFamily="34" charset="0"/>
              <a:buBlip>
                <a:blip r:embed="rId2"/>
              </a:buBlip>
            </a:pPr>
            <a:r>
              <a:rPr lang="zh-CN" altLang="en-US" sz="2800" dirty="0" smtClean="0"/>
              <a:t> </a:t>
            </a:r>
            <a:r>
              <a:rPr lang="zh-CN" altLang="en-US" sz="2600" dirty="0" smtClean="0"/>
              <a:t>不同生态环境中的微生物有何特点？</a:t>
            </a:r>
            <a:endParaRPr lang="en-US" altLang="zh-CN" sz="2600" dirty="0" smtClean="0"/>
          </a:p>
          <a:p>
            <a:pPr eaLnBrk="1" hangingPunct="1">
              <a:lnSpc>
                <a:spcPct val="150000"/>
              </a:lnSpc>
              <a:buSzPct val="140000"/>
              <a:buFont typeface="Arial" pitchFamily="34" charset="0"/>
              <a:buBlip>
                <a:blip r:embed="rId2"/>
              </a:buBlip>
            </a:pPr>
            <a:r>
              <a:rPr lang="zh-CN" altLang="en-US" sz="2600" dirty="0" smtClean="0"/>
              <a:t> 微生物与生物环境的相互关系如何？</a:t>
            </a:r>
            <a:endParaRPr lang="en-US" altLang="zh-CN" sz="2600" dirty="0" smtClean="0"/>
          </a:p>
          <a:p>
            <a:pPr eaLnBrk="1" hangingPunct="1">
              <a:lnSpc>
                <a:spcPct val="150000"/>
              </a:lnSpc>
              <a:buSzPct val="140000"/>
              <a:buFont typeface="Arial" pitchFamily="34" charset="0"/>
              <a:buBlip>
                <a:blip r:embed="rId2"/>
              </a:buBlip>
            </a:pPr>
            <a:r>
              <a:rPr lang="zh-CN" altLang="en-US" sz="2600" dirty="0" smtClean="0"/>
              <a:t>在自然界物质循环中微生物怎样起作用？</a:t>
            </a:r>
            <a:endParaRPr lang="en-US" altLang="zh-CN" sz="2600" dirty="0" smtClean="0"/>
          </a:p>
          <a:p>
            <a:pPr eaLnBrk="1" hangingPunct="1">
              <a:lnSpc>
                <a:spcPct val="150000"/>
              </a:lnSpc>
              <a:buSzPct val="140000"/>
              <a:buFont typeface="Arial" pitchFamily="34" charset="0"/>
              <a:buBlip>
                <a:blip r:embed="rId2"/>
              </a:buBlip>
            </a:pPr>
            <a:r>
              <a:rPr lang="zh-CN" altLang="en-US" sz="2600" dirty="0" smtClean="0"/>
              <a:t> 如何利用各种微生物实现环境保护？</a:t>
            </a:r>
            <a:endParaRPr lang="en-US" altLang="zh-CN" sz="2600" dirty="0" smtClean="0"/>
          </a:p>
        </p:txBody>
      </p:sp>
      <p:pic>
        <p:nvPicPr>
          <p:cNvPr id="6" name="图片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19"/>
          <a:stretch>
            <a:fillRect/>
          </a:stretch>
        </p:blipFill>
        <p:spPr bwMode="auto">
          <a:xfrm>
            <a:off x="0" y="0"/>
            <a:ext cx="1547664" cy="549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>
            <a:grpSpLocks/>
          </p:cNvGrpSpPr>
          <p:nvPr/>
        </p:nvGrpSpPr>
        <p:grpSpPr bwMode="auto">
          <a:xfrm>
            <a:off x="1547813" y="1131888"/>
            <a:ext cx="5781675" cy="722312"/>
            <a:chOff x="1691680" y="1344660"/>
            <a:chExt cx="5350317" cy="723034"/>
          </a:xfrm>
        </p:grpSpPr>
        <p:sp>
          <p:nvSpPr>
            <p:cNvPr id="5" name="对角圆角矩形 4"/>
            <p:cNvSpPr/>
            <p:nvPr/>
          </p:nvSpPr>
          <p:spPr>
            <a:xfrm>
              <a:off x="1691680" y="1347838"/>
              <a:ext cx="4824393" cy="719856"/>
            </a:xfrm>
            <a:prstGeom prst="round2DiagRect">
              <a:avLst>
                <a:gd name="adj1" fmla="val 50000"/>
                <a:gd name="adj2" fmla="val 0"/>
              </a:avLst>
            </a:prstGeom>
            <a:gradFill>
              <a:gsLst>
                <a:gs pos="0">
                  <a:schemeClr val="accent5">
                    <a:lumMod val="75000"/>
                  </a:schemeClr>
                </a:gs>
                <a:gs pos="56656">
                  <a:schemeClr val="accent5">
                    <a:lumMod val="60000"/>
                    <a:lumOff val="40000"/>
                  </a:schemeClr>
                </a:gs>
                <a:gs pos="37000">
                  <a:schemeClr val="accent5">
                    <a:lumMod val="60000"/>
                    <a:lumOff val="4000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5400000" scaled="0"/>
            </a:gra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pic>
          <p:nvPicPr>
            <p:cNvPr id="5138" name="图片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990435" y="1344660"/>
              <a:ext cx="1051562" cy="6553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817049" y="339725"/>
            <a:ext cx="4674876" cy="857250"/>
          </a:xfrm>
          <a:solidFill>
            <a:schemeClr val="bg2">
              <a:lumMod val="75000"/>
            </a:schemeClr>
          </a:solidFill>
          <a:extLst/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z="4800" dirty="0">
                <a:solidFill>
                  <a:srgbClr val="C00000"/>
                </a:solidFill>
              </a:rPr>
              <a:t>本章内容：</a:t>
            </a:r>
          </a:p>
        </p:txBody>
      </p:sp>
      <p:grpSp>
        <p:nvGrpSpPr>
          <p:cNvPr id="7" name="组合 6"/>
          <p:cNvGrpSpPr>
            <a:grpSpLocks/>
          </p:cNvGrpSpPr>
          <p:nvPr/>
        </p:nvGrpSpPr>
        <p:grpSpPr bwMode="auto">
          <a:xfrm>
            <a:off x="1547813" y="1893888"/>
            <a:ext cx="5781675" cy="723900"/>
            <a:chOff x="1691680" y="1344660"/>
            <a:chExt cx="5350317" cy="723034"/>
          </a:xfrm>
        </p:grpSpPr>
        <p:sp>
          <p:nvSpPr>
            <p:cNvPr id="8" name="对角圆角矩形 7"/>
            <p:cNvSpPr/>
            <p:nvPr/>
          </p:nvSpPr>
          <p:spPr>
            <a:xfrm>
              <a:off x="1691680" y="1347831"/>
              <a:ext cx="4824393" cy="719863"/>
            </a:xfrm>
            <a:prstGeom prst="round2DiagRect">
              <a:avLst>
                <a:gd name="adj1" fmla="val 50000"/>
                <a:gd name="adj2" fmla="val 0"/>
              </a:avLst>
            </a:prstGeom>
            <a:gradFill>
              <a:gsLst>
                <a:gs pos="0">
                  <a:schemeClr val="accent4">
                    <a:lumMod val="75000"/>
                  </a:schemeClr>
                </a:gs>
                <a:gs pos="56656">
                  <a:schemeClr val="accent4">
                    <a:lumMod val="60000"/>
                    <a:lumOff val="40000"/>
                  </a:schemeClr>
                </a:gs>
                <a:gs pos="37000">
                  <a:schemeClr val="accent4">
                    <a:lumMod val="60000"/>
                    <a:lumOff val="40000"/>
                  </a:schemeClr>
                </a:gs>
                <a:gs pos="100000">
                  <a:schemeClr val="accent4">
                    <a:lumMod val="75000"/>
                  </a:schemeClr>
                </a:gs>
              </a:gsLst>
              <a:lin ang="5400000" scaled="0"/>
            </a:gra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pic>
          <p:nvPicPr>
            <p:cNvPr id="5136" name="图片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990435" y="1344660"/>
              <a:ext cx="1051562" cy="6553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内容占位符 2">
            <a:hlinkClick r:id="" action="ppaction://noaction"/>
          </p:cNvPr>
          <p:cNvSpPr txBox="1">
            <a:spLocks/>
          </p:cNvSpPr>
          <p:nvPr/>
        </p:nvSpPr>
        <p:spPr bwMode="auto">
          <a:xfrm>
            <a:off x="1619250" y="1976438"/>
            <a:ext cx="4897438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  <a:defRPr sz="32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–"/>
              <a:defRPr sz="28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2pPr>
            <a:lvl3pPr marL="1143000" indent="-2286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  <a:defRPr sz="2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3pPr>
            <a:lvl4pPr marL="1600200" indent="-2286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–"/>
              <a:defRPr sz="20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4pPr>
            <a:lvl5pPr marL="2057400" indent="-2286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»"/>
              <a:defRPr sz="20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9pPr>
          </a:lstStyle>
          <a:p>
            <a:pPr>
              <a:buFont typeface="Arial" pitchFamily="34" charset="0"/>
              <a:buNone/>
            </a:pPr>
            <a:r>
              <a:rPr lang="zh-CN" altLang="en-US" sz="2400">
                <a:solidFill>
                  <a:srgbClr val="C00000"/>
                </a:solidFill>
              </a:rPr>
              <a:t>微生物与生物环境的相互关系</a:t>
            </a:r>
            <a:endParaRPr lang="en-US" altLang="zh-CN" sz="2400">
              <a:solidFill>
                <a:srgbClr val="C00000"/>
              </a:solidFill>
            </a:endParaRPr>
          </a:p>
        </p:txBody>
      </p:sp>
      <p:grpSp>
        <p:nvGrpSpPr>
          <p:cNvPr id="11" name="组合 10"/>
          <p:cNvGrpSpPr>
            <a:grpSpLocks/>
          </p:cNvGrpSpPr>
          <p:nvPr/>
        </p:nvGrpSpPr>
        <p:grpSpPr bwMode="auto">
          <a:xfrm>
            <a:off x="1547813" y="2673350"/>
            <a:ext cx="5781675" cy="723900"/>
            <a:chOff x="1691680" y="1344660"/>
            <a:chExt cx="5350317" cy="723034"/>
          </a:xfrm>
        </p:grpSpPr>
        <p:sp>
          <p:nvSpPr>
            <p:cNvPr id="12" name="对角圆角矩形 11"/>
            <p:cNvSpPr/>
            <p:nvPr/>
          </p:nvSpPr>
          <p:spPr>
            <a:xfrm>
              <a:off x="1691680" y="1347831"/>
              <a:ext cx="4824393" cy="719863"/>
            </a:xfrm>
            <a:prstGeom prst="round2DiagRect">
              <a:avLst>
                <a:gd name="adj1" fmla="val 50000"/>
                <a:gd name="adj2" fmla="val 0"/>
              </a:avLst>
            </a:prstGeom>
            <a:gradFill>
              <a:gsLst>
                <a:gs pos="0">
                  <a:schemeClr val="accent3">
                    <a:lumMod val="75000"/>
                  </a:schemeClr>
                </a:gs>
                <a:gs pos="56656">
                  <a:schemeClr val="accent3">
                    <a:lumMod val="60000"/>
                    <a:lumOff val="40000"/>
                  </a:schemeClr>
                </a:gs>
                <a:gs pos="37000">
                  <a:schemeClr val="accent3">
                    <a:lumMod val="60000"/>
                    <a:lumOff val="40000"/>
                  </a:schemeClr>
                </a:gs>
                <a:gs pos="100000">
                  <a:schemeClr val="accent3">
                    <a:lumMod val="75000"/>
                  </a:schemeClr>
                </a:gs>
              </a:gsLst>
              <a:lin ang="5400000" scaled="0"/>
            </a:gra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pic>
          <p:nvPicPr>
            <p:cNvPr id="5134" name="图片 1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990435" y="1344660"/>
              <a:ext cx="1051562" cy="6553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" name="内容占位符 2">
            <a:hlinkClick r:id="" action="ppaction://noaction"/>
          </p:cNvPr>
          <p:cNvSpPr txBox="1">
            <a:spLocks/>
          </p:cNvSpPr>
          <p:nvPr/>
        </p:nvSpPr>
        <p:spPr bwMode="auto">
          <a:xfrm>
            <a:off x="1690688" y="2706688"/>
            <a:ext cx="4826000" cy="65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  <a:defRPr sz="32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–"/>
              <a:defRPr sz="28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2pPr>
            <a:lvl3pPr marL="1143000" indent="-2286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  <a:defRPr sz="2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3pPr>
            <a:lvl4pPr marL="1600200" indent="-2286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–"/>
              <a:defRPr sz="20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4pPr>
            <a:lvl5pPr marL="2057400" indent="-2286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»"/>
              <a:defRPr sz="20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9pPr>
          </a:lstStyle>
          <a:p>
            <a:pPr eaLnBrk="1" hangingPunct="1">
              <a:buFont typeface="Arial" pitchFamily="34" charset="0"/>
              <a:buNone/>
            </a:pPr>
            <a:r>
              <a:rPr lang="zh-CN" altLang="en-US" sz="2400">
                <a:solidFill>
                  <a:srgbClr val="C00000"/>
                </a:solidFill>
              </a:rPr>
              <a:t>微生物在自然界物质循环中的作用</a:t>
            </a:r>
            <a:endParaRPr lang="zh-CN" altLang="en-US" sz="2400"/>
          </a:p>
        </p:txBody>
      </p:sp>
      <p:grpSp>
        <p:nvGrpSpPr>
          <p:cNvPr id="15" name="组合 14"/>
          <p:cNvGrpSpPr>
            <a:grpSpLocks/>
          </p:cNvGrpSpPr>
          <p:nvPr/>
        </p:nvGrpSpPr>
        <p:grpSpPr bwMode="auto">
          <a:xfrm>
            <a:off x="1566863" y="3495675"/>
            <a:ext cx="5781675" cy="752475"/>
            <a:chOff x="1691680" y="1344660"/>
            <a:chExt cx="5350317" cy="723034"/>
          </a:xfrm>
        </p:grpSpPr>
        <p:sp>
          <p:nvSpPr>
            <p:cNvPr id="16" name="对角圆角矩形 15"/>
            <p:cNvSpPr/>
            <p:nvPr/>
          </p:nvSpPr>
          <p:spPr>
            <a:xfrm>
              <a:off x="1691680" y="1347711"/>
              <a:ext cx="4824393" cy="719983"/>
            </a:xfrm>
            <a:prstGeom prst="round2DiagRect">
              <a:avLst>
                <a:gd name="adj1" fmla="val 50000"/>
                <a:gd name="adj2" fmla="val 0"/>
              </a:avLst>
            </a:prstGeom>
            <a:gradFill>
              <a:gsLst>
                <a:gs pos="0">
                  <a:schemeClr val="accent1">
                    <a:lumMod val="75000"/>
                  </a:schemeClr>
                </a:gs>
                <a:gs pos="56656">
                  <a:schemeClr val="accent1">
                    <a:lumMod val="60000"/>
                    <a:lumOff val="40000"/>
                  </a:schemeClr>
                </a:gs>
                <a:gs pos="37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5400000" scaled="0"/>
            </a:gra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pic>
          <p:nvPicPr>
            <p:cNvPr id="5132" name="图片 1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990435" y="1344660"/>
              <a:ext cx="1051562" cy="6553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8" name="内容占位符 2">
            <a:hlinkClick r:id="" action="ppaction://noaction"/>
          </p:cNvPr>
          <p:cNvSpPr txBox="1">
            <a:spLocks/>
          </p:cNvSpPr>
          <p:nvPr/>
        </p:nvSpPr>
        <p:spPr bwMode="auto">
          <a:xfrm>
            <a:off x="1692275" y="3517900"/>
            <a:ext cx="3743325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  <a:defRPr sz="32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–"/>
              <a:defRPr sz="28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2pPr>
            <a:lvl3pPr marL="1143000" indent="-2286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  <a:defRPr sz="2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3pPr>
            <a:lvl4pPr marL="1600200" indent="-2286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–"/>
              <a:defRPr sz="20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4pPr>
            <a:lvl5pPr marL="2057400" indent="-2286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»"/>
              <a:defRPr sz="20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9pPr>
          </a:lstStyle>
          <a:p>
            <a:pPr eaLnBrk="1" hangingPunct="1">
              <a:buFont typeface="Arial" pitchFamily="34" charset="0"/>
              <a:buNone/>
            </a:pPr>
            <a:r>
              <a:rPr lang="zh-CN" altLang="en-US" sz="2400"/>
              <a:t>微生物与环境保护</a:t>
            </a:r>
          </a:p>
        </p:txBody>
      </p:sp>
      <p:sp>
        <p:nvSpPr>
          <p:cNvPr id="27" name="内容占位符 2">
            <a:hlinkClick r:id="rId3" action="ppaction://hlinksldjump"/>
          </p:cNvPr>
          <p:cNvSpPr txBox="1">
            <a:spLocks/>
          </p:cNvSpPr>
          <p:nvPr/>
        </p:nvSpPr>
        <p:spPr bwMode="auto">
          <a:xfrm>
            <a:off x="1692275" y="1196975"/>
            <a:ext cx="4751388" cy="65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  <a:defRPr sz="32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–"/>
              <a:defRPr sz="28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2pPr>
            <a:lvl3pPr marL="1143000" indent="-2286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  <a:defRPr sz="2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3pPr>
            <a:lvl4pPr marL="1600200" indent="-2286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–"/>
              <a:defRPr sz="20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4pPr>
            <a:lvl5pPr marL="2057400" indent="-2286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»"/>
              <a:defRPr sz="20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9pPr>
          </a:lstStyle>
          <a:p>
            <a:pPr>
              <a:buFont typeface="Arial" pitchFamily="34" charset="0"/>
              <a:buNone/>
            </a:pPr>
            <a:r>
              <a:rPr lang="zh-CN" altLang="en-US" sz="2400"/>
              <a:t>生态环境中的微生物</a:t>
            </a:r>
            <a:endParaRPr lang="en-US" altLang="zh-CN" sz="2400"/>
          </a:p>
        </p:txBody>
      </p:sp>
      <p:pic>
        <p:nvPicPr>
          <p:cNvPr id="20" name="图片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19"/>
          <a:stretch>
            <a:fillRect/>
          </a:stretch>
        </p:blipFill>
        <p:spPr bwMode="auto">
          <a:xfrm>
            <a:off x="0" y="0"/>
            <a:ext cx="1547664" cy="549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18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899592" y="1517733"/>
            <a:ext cx="708399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400" b="1" dirty="0">
                <a:solidFill>
                  <a:srgbClr val="090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第一</a:t>
            </a:r>
            <a:r>
              <a:rPr lang="zh-CN" altLang="en-US" sz="4400" b="1" dirty="0" smtClean="0">
                <a:solidFill>
                  <a:srgbClr val="090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节 生态环境</a:t>
            </a:r>
            <a:r>
              <a:rPr lang="zh-CN" altLang="en-US" sz="4400" b="1" dirty="0">
                <a:solidFill>
                  <a:srgbClr val="090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中的微生物</a:t>
            </a:r>
            <a:endParaRPr lang="en-US" sz="4400" b="1" dirty="0">
              <a:solidFill>
                <a:srgbClr val="090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6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19"/>
          <a:stretch>
            <a:fillRect/>
          </a:stretch>
        </p:blipFill>
        <p:spPr bwMode="auto">
          <a:xfrm>
            <a:off x="0" y="0"/>
            <a:ext cx="1547664" cy="549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884397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19"/>
          <a:stretch>
            <a:fillRect/>
          </a:stretch>
        </p:blipFill>
        <p:spPr bwMode="auto">
          <a:xfrm>
            <a:off x="-19769" y="-1"/>
            <a:ext cx="1547664" cy="549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组合 4"/>
          <p:cNvGrpSpPr/>
          <p:nvPr/>
        </p:nvGrpSpPr>
        <p:grpSpPr>
          <a:xfrm>
            <a:off x="5292725" y="1419225"/>
            <a:ext cx="3167063" cy="3054350"/>
            <a:chOff x="5292725" y="1419225"/>
            <a:chExt cx="3167063" cy="3054350"/>
          </a:xfrm>
        </p:grpSpPr>
        <p:sp>
          <p:nvSpPr>
            <p:cNvPr id="29" name="Freeform 11"/>
            <p:cNvSpPr>
              <a:spLocks/>
            </p:cNvSpPr>
            <p:nvPr/>
          </p:nvSpPr>
          <p:spPr bwMode="gray">
            <a:xfrm flipH="1">
              <a:off x="5292725" y="1870075"/>
              <a:ext cx="920750" cy="1266825"/>
            </a:xfrm>
            <a:custGeom>
              <a:avLst/>
              <a:gdLst>
                <a:gd name="T0" fmla="*/ 580 w 580"/>
                <a:gd name="T1" fmla="*/ 0 h 798"/>
                <a:gd name="T2" fmla="*/ 578 w 580"/>
                <a:gd name="T3" fmla="*/ 90 h 798"/>
                <a:gd name="T4" fmla="*/ 568 w 580"/>
                <a:gd name="T5" fmla="*/ 174 h 798"/>
                <a:gd name="T6" fmla="*/ 552 w 580"/>
                <a:gd name="T7" fmla="*/ 252 h 798"/>
                <a:gd name="T8" fmla="*/ 526 w 580"/>
                <a:gd name="T9" fmla="*/ 324 h 798"/>
                <a:gd name="T10" fmla="*/ 494 w 580"/>
                <a:gd name="T11" fmla="*/ 390 h 798"/>
                <a:gd name="T12" fmla="*/ 452 w 580"/>
                <a:gd name="T13" fmla="*/ 450 h 798"/>
                <a:gd name="T14" fmla="*/ 402 w 580"/>
                <a:gd name="T15" fmla="*/ 508 h 798"/>
                <a:gd name="T16" fmla="*/ 342 w 580"/>
                <a:gd name="T17" fmla="*/ 560 h 798"/>
                <a:gd name="T18" fmla="*/ 270 w 580"/>
                <a:gd name="T19" fmla="*/ 610 h 798"/>
                <a:gd name="T20" fmla="*/ 188 w 580"/>
                <a:gd name="T21" fmla="*/ 656 h 798"/>
                <a:gd name="T22" fmla="*/ 188 w 580"/>
                <a:gd name="T23" fmla="*/ 798 h 798"/>
                <a:gd name="T24" fmla="*/ 0 w 580"/>
                <a:gd name="T25" fmla="*/ 514 h 798"/>
                <a:gd name="T26" fmla="*/ 188 w 580"/>
                <a:gd name="T27" fmla="*/ 230 h 798"/>
                <a:gd name="T28" fmla="*/ 188 w 580"/>
                <a:gd name="T29" fmla="*/ 372 h 798"/>
                <a:gd name="T30" fmla="*/ 224 w 580"/>
                <a:gd name="T31" fmla="*/ 368 h 798"/>
                <a:gd name="T32" fmla="*/ 264 w 580"/>
                <a:gd name="T33" fmla="*/ 356 h 798"/>
                <a:gd name="T34" fmla="*/ 306 w 580"/>
                <a:gd name="T35" fmla="*/ 336 h 798"/>
                <a:gd name="T36" fmla="*/ 348 w 580"/>
                <a:gd name="T37" fmla="*/ 310 h 798"/>
                <a:gd name="T38" fmla="*/ 392 w 580"/>
                <a:gd name="T39" fmla="*/ 280 h 798"/>
                <a:gd name="T40" fmla="*/ 432 w 580"/>
                <a:gd name="T41" fmla="*/ 246 h 798"/>
                <a:gd name="T42" fmla="*/ 472 w 580"/>
                <a:gd name="T43" fmla="*/ 208 h 798"/>
                <a:gd name="T44" fmla="*/ 506 w 580"/>
                <a:gd name="T45" fmla="*/ 166 h 798"/>
                <a:gd name="T46" fmla="*/ 536 w 580"/>
                <a:gd name="T47" fmla="*/ 124 h 798"/>
                <a:gd name="T48" fmla="*/ 558 w 580"/>
                <a:gd name="T49" fmla="*/ 82 h 798"/>
                <a:gd name="T50" fmla="*/ 574 w 580"/>
                <a:gd name="T51" fmla="*/ 40 h 798"/>
                <a:gd name="T52" fmla="*/ 578 w 580"/>
                <a:gd name="T53" fmla="*/ 0 h 798"/>
                <a:gd name="T54" fmla="*/ 580 w 580"/>
                <a:gd name="T55" fmla="*/ 0 h 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80" h="798">
                  <a:moveTo>
                    <a:pt x="580" y="0"/>
                  </a:moveTo>
                  <a:lnTo>
                    <a:pt x="578" y="90"/>
                  </a:lnTo>
                  <a:lnTo>
                    <a:pt x="568" y="174"/>
                  </a:lnTo>
                  <a:lnTo>
                    <a:pt x="552" y="252"/>
                  </a:lnTo>
                  <a:lnTo>
                    <a:pt x="526" y="324"/>
                  </a:lnTo>
                  <a:lnTo>
                    <a:pt x="494" y="390"/>
                  </a:lnTo>
                  <a:lnTo>
                    <a:pt x="452" y="450"/>
                  </a:lnTo>
                  <a:lnTo>
                    <a:pt x="402" y="508"/>
                  </a:lnTo>
                  <a:lnTo>
                    <a:pt x="342" y="560"/>
                  </a:lnTo>
                  <a:lnTo>
                    <a:pt x="270" y="610"/>
                  </a:lnTo>
                  <a:lnTo>
                    <a:pt x="188" y="656"/>
                  </a:lnTo>
                  <a:lnTo>
                    <a:pt x="188" y="798"/>
                  </a:lnTo>
                  <a:lnTo>
                    <a:pt x="0" y="514"/>
                  </a:lnTo>
                  <a:lnTo>
                    <a:pt x="188" y="230"/>
                  </a:lnTo>
                  <a:lnTo>
                    <a:pt x="188" y="372"/>
                  </a:lnTo>
                  <a:lnTo>
                    <a:pt x="224" y="368"/>
                  </a:lnTo>
                  <a:lnTo>
                    <a:pt x="264" y="356"/>
                  </a:lnTo>
                  <a:lnTo>
                    <a:pt x="306" y="336"/>
                  </a:lnTo>
                  <a:lnTo>
                    <a:pt x="348" y="310"/>
                  </a:lnTo>
                  <a:lnTo>
                    <a:pt x="392" y="280"/>
                  </a:lnTo>
                  <a:lnTo>
                    <a:pt x="432" y="246"/>
                  </a:lnTo>
                  <a:lnTo>
                    <a:pt x="472" y="208"/>
                  </a:lnTo>
                  <a:lnTo>
                    <a:pt x="506" y="166"/>
                  </a:lnTo>
                  <a:lnTo>
                    <a:pt x="536" y="124"/>
                  </a:lnTo>
                  <a:lnTo>
                    <a:pt x="558" y="82"/>
                  </a:lnTo>
                  <a:lnTo>
                    <a:pt x="574" y="40"/>
                  </a:lnTo>
                  <a:lnTo>
                    <a:pt x="578" y="0"/>
                  </a:lnTo>
                  <a:lnTo>
                    <a:pt x="580" y="0"/>
                  </a:lnTo>
                  <a:close/>
                </a:path>
              </a:pathLst>
            </a:custGeom>
            <a:gradFill rotWithShape="1">
              <a:gsLst>
                <a:gs pos="0">
                  <a:srgbClr val="FFCC00"/>
                </a:gs>
                <a:gs pos="100000">
                  <a:srgbClr val="FFCC00">
                    <a:gamma/>
                    <a:tint val="31765"/>
                    <a:invGamma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A06C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sysClr val="windowText" lastClr="000000"/>
                </a:solidFill>
                <a:latin typeface="+mn-lt"/>
                <a:ea typeface="+mn-ea"/>
              </a:endParaRPr>
            </a:p>
          </p:txBody>
        </p:sp>
        <p:sp>
          <p:nvSpPr>
            <p:cNvPr id="21" name="AutoShape 2"/>
            <p:cNvSpPr>
              <a:spLocks noChangeArrowheads="1"/>
            </p:cNvSpPr>
            <p:nvPr/>
          </p:nvSpPr>
          <p:spPr bwMode="auto">
            <a:xfrm>
              <a:off x="6227763" y="1419225"/>
              <a:ext cx="2232025" cy="305435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8100" algn="ctr">
              <a:solidFill>
                <a:srgbClr val="FFC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Font typeface="Arial" pitchFamily="34" charset="0"/>
                <a:buNone/>
                <a:defRPr/>
              </a:pPr>
              <a:r>
                <a:rPr lang="zh-CN" altLang="en-US" sz="28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土壤微生物</a:t>
              </a:r>
              <a:endParaRPr lang="en-US" altLang="zh-CN" sz="28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buFont typeface="Arial" pitchFamily="34" charset="0"/>
                <a:buNone/>
                <a:defRPr/>
              </a:pPr>
              <a:r>
                <a:rPr lang="zh-CN" altLang="en-US" sz="28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的作用：</a:t>
              </a:r>
              <a:endParaRPr lang="en-US" altLang="zh-CN" sz="28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buFont typeface="Arial" pitchFamily="34" charset="0"/>
                <a:buNone/>
                <a:defRPr/>
              </a:pPr>
              <a:r>
                <a:rPr lang="zh-CN" altLang="en-US" sz="2800" b="1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重要的分解</a:t>
              </a:r>
              <a:endParaRPr lang="en-US" altLang="zh-CN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buFont typeface="Arial" pitchFamily="34" charset="0"/>
                <a:buNone/>
                <a:defRPr/>
              </a:pPr>
              <a:r>
                <a:rPr lang="zh-CN" altLang="en-US" sz="2800" b="1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者和生产者</a:t>
              </a:r>
              <a:endParaRPr lang="en-US" altLang="en-US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 eaLnBrk="1" fontAlgn="auto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ko-KR" b="1" kern="0" dirty="0">
                <a:solidFill>
                  <a:srgbClr val="0DBF5E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pPr algn="ctr" eaLnBrk="1" fontAlgn="auto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FontTx/>
                <a:buChar char="•"/>
                <a:defRPr/>
              </a:pPr>
              <a:endParaRPr lang="en-US" altLang="ko-KR" sz="1400" b="1" kern="0" dirty="0">
                <a:solidFill>
                  <a:sysClr val="windowText" lastClr="0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754063" y="1492250"/>
            <a:ext cx="3027362" cy="2881313"/>
            <a:chOff x="754063" y="1492250"/>
            <a:chExt cx="3027362" cy="2881313"/>
          </a:xfrm>
        </p:grpSpPr>
        <p:sp>
          <p:nvSpPr>
            <p:cNvPr id="27" name="Freeform 9"/>
            <p:cNvSpPr>
              <a:spLocks/>
            </p:cNvSpPr>
            <p:nvPr/>
          </p:nvSpPr>
          <p:spPr bwMode="gray">
            <a:xfrm>
              <a:off x="2860675" y="1851025"/>
              <a:ext cx="920750" cy="1266825"/>
            </a:xfrm>
            <a:custGeom>
              <a:avLst/>
              <a:gdLst>
                <a:gd name="T0" fmla="*/ 580 w 580"/>
                <a:gd name="T1" fmla="*/ 0 h 798"/>
                <a:gd name="T2" fmla="*/ 578 w 580"/>
                <a:gd name="T3" fmla="*/ 90 h 798"/>
                <a:gd name="T4" fmla="*/ 568 w 580"/>
                <a:gd name="T5" fmla="*/ 174 h 798"/>
                <a:gd name="T6" fmla="*/ 552 w 580"/>
                <a:gd name="T7" fmla="*/ 252 h 798"/>
                <a:gd name="T8" fmla="*/ 526 w 580"/>
                <a:gd name="T9" fmla="*/ 324 h 798"/>
                <a:gd name="T10" fmla="*/ 494 w 580"/>
                <a:gd name="T11" fmla="*/ 390 h 798"/>
                <a:gd name="T12" fmla="*/ 452 w 580"/>
                <a:gd name="T13" fmla="*/ 450 h 798"/>
                <a:gd name="T14" fmla="*/ 402 w 580"/>
                <a:gd name="T15" fmla="*/ 508 h 798"/>
                <a:gd name="T16" fmla="*/ 342 w 580"/>
                <a:gd name="T17" fmla="*/ 560 h 798"/>
                <a:gd name="T18" fmla="*/ 270 w 580"/>
                <a:gd name="T19" fmla="*/ 610 h 798"/>
                <a:gd name="T20" fmla="*/ 188 w 580"/>
                <a:gd name="T21" fmla="*/ 656 h 798"/>
                <a:gd name="T22" fmla="*/ 188 w 580"/>
                <a:gd name="T23" fmla="*/ 798 h 798"/>
                <a:gd name="T24" fmla="*/ 0 w 580"/>
                <a:gd name="T25" fmla="*/ 514 h 798"/>
                <a:gd name="T26" fmla="*/ 188 w 580"/>
                <a:gd name="T27" fmla="*/ 230 h 798"/>
                <a:gd name="T28" fmla="*/ 188 w 580"/>
                <a:gd name="T29" fmla="*/ 372 h 798"/>
                <a:gd name="T30" fmla="*/ 224 w 580"/>
                <a:gd name="T31" fmla="*/ 368 h 798"/>
                <a:gd name="T32" fmla="*/ 264 w 580"/>
                <a:gd name="T33" fmla="*/ 356 h 798"/>
                <a:gd name="T34" fmla="*/ 306 w 580"/>
                <a:gd name="T35" fmla="*/ 336 h 798"/>
                <a:gd name="T36" fmla="*/ 348 w 580"/>
                <a:gd name="T37" fmla="*/ 310 h 798"/>
                <a:gd name="T38" fmla="*/ 392 w 580"/>
                <a:gd name="T39" fmla="*/ 280 h 798"/>
                <a:gd name="T40" fmla="*/ 432 w 580"/>
                <a:gd name="T41" fmla="*/ 246 h 798"/>
                <a:gd name="T42" fmla="*/ 472 w 580"/>
                <a:gd name="T43" fmla="*/ 208 h 798"/>
                <a:gd name="T44" fmla="*/ 506 w 580"/>
                <a:gd name="T45" fmla="*/ 166 h 798"/>
                <a:gd name="T46" fmla="*/ 536 w 580"/>
                <a:gd name="T47" fmla="*/ 124 h 798"/>
                <a:gd name="T48" fmla="*/ 558 w 580"/>
                <a:gd name="T49" fmla="*/ 82 h 798"/>
                <a:gd name="T50" fmla="*/ 574 w 580"/>
                <a:gd name="T51" fmla="*/ 40 h 798"/>
                <a:gd name="T52" fmla="*/ 578 w 580"/>
                <a:gd name="T53" fmla="*/ 0 h 798"/>
                <a:gd name="T54" fmla="*/ 580 w 580"/>
                <a:gd name="T55" fmla="*/ 0 h 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80" h="798">
                  <a:moveTo>
                    <a:pt x="580" y="0"/>
                  </a:moveTo>
                  <a:lnTo>
                    <a:pt x="578" y="90"/>
                  </a:lnTo>
                  <a:lnTo>
                    <a:pt x="568" y="174"/>
                  </a:lnTo>
                  <a:lnTo>
                    <a:pt x="552" y="252"/>
                  </a:lnTo>
                  <a:lnTo>
                    <a:pt x="526" y="324"/>
                  </a:lnTo>
                  <a:lnTo>
                    <a:pt x="494" y="390"/>
                  </a:lnTo>
                  <a:lnTo>
                    <a:pt x="452" y="450"/>
                  </a:lnTo>
                  <a:lnTo>
                    <a:pt x="402" y="508"/>
                  </a:lnTo>
                  <a:lnTo>
                    <a:pt x="342" y="560"/>
                  </a:lnTo>
                  <a:lnTo>
                    <a:pt x="270" y="610"/>
                  </a:lnTo>
                  <a:lnTo>
                    <a:pt x="188" y="656"/>
                  </a:lnTo>
                  <a:lnTo>
                    <a:pt x="188" y="798"/>
                  </a:lnTo>
                  <a:lnTo>
                    <a:pt x="0" y="514"/>
                  </a:lnTo>
                  <a:lnTo>
                    <a:pt x="188" y="230"/>
                  </a:lnTo>
                  <a:lnTo>
                    <a:pt x="188" y="372"/>
                  </a:lnTo>
                  <a:lnTo>
                    <a:pt x="224" y="368"/>
                  </a:lnTo>
                  <a:lnTo>
                    <a:pt x="264" y="356"/>
                  </a:lnTo>
                  <a:lnTo>
                    <a:pt x="306" y="336"/>
                  </a:lnTo>
                  <a:lnTo>
                    <a:pt x="348" y="310"/>
                  </a:lnTo>
                  <a:lnTo>
                    <a:pt x="392" y="280"/>
                  </a:lnTo>
                  <a:lnTo>
                    <a:pt x="432" y="246"/>
                  </a:lnTo>
                  <a:lnTo>
                    <a:pt x="472" y="208"/>
                  </a:lnTo>
                  <a:lnTo>
                    <a:pt x="506" y="166"/>
                  </a:lnTo>
                  <a:lnTo>
                    <a:pt x="536" y="124"/>
                  </a:lnTo>
                  <a:lnTo>
                    <a:pt x="558" y="82"/>
                  </a:lnTo>
                  <a:lnTo>
                    <a:pt x="574" y="40"/>
                  </a:lnTo>
                  <a:lnTo>
                    <a:pt x="578" y="0"/>
                  </a:lnTo>
                  <a:lnTo>
                    <a:pt x="580" y="0"/>
                  </a:lnTo>
                  <a:close/>
                </a:path>
              </a:pathLst>
            </a:custGeom>
            <a:gradFill rotWithShape="1">
              <a:gsLst>
                <a:gs pos="0">
                  <a:srgbClr val="268DF4"/>
                </a:gs>
                <a:gs pos="100000">
                  <a:srgbClr val="268DF4">
                    <a:gamma/>
                    <a:tint val="31765"/>
                    <a:invGamma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A06C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sysClr val="windowText" lastClr="000000"/>
                </a:solidFill>
                <a:latin typeface="+mn-lt"/>
                <a:ea typeface="+mn-ea"/>
              </a:endParaRPr>
            </a:p>
          </p:txBody>
        </p:sp>
        <p:sp>
          <p:nvSpPr>
            <p:cNvPr id="22" name="AutoShape 3"/>
            <p:cNvSpPr>
              <a:spLocks noChangeArrowheads="1"/>
            </p:cNvSpPr>
            <p:nvPr/>
          </p:nvSpPr>
          <p:spPr bwMode="auto">
            <a:xfrm>
              <a:off x="754063" y="1492250"/>
              <a:ext cx="2089150" cy="2881313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8100" algn="ctr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fontAlgn="auto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400" b="1" kern="0" dirty="0">
                  <a:solidFill>
                    <a:srgbClr val="ACC5F8">
                      <a:lumMod val="10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微生物栖息的</a:t>
              </a:r>
              <a:endParaRPr lang="en-US" altLang="zh-CN" sz="2400" b="1" kern="0" dirty="0">
                <a:solidFill>
                  <a:srgbClr val="ACC5F8">
                    <a:lumMod val="1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 eaLnBrk="1" fontAlgn="auto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400" b="1" kern="0" dirty="0">
                  <a:solidFill>
                    <a:srgbClr val="ACC5F8">
                      <a:lumMod val="10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良好环境：</a:t>
              </a:r>
              <a:endParaRPr lang="en-US" altLang="zh-CN" sz="2400" b="1" kern="0" dirty="0">
                <a:solidFill>
                  <a:srgbClr val="ACC5F8">
                    <a:lumMod val="1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 eaLnBrk="1" fontAlgn="auto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400" b="1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微生物大本营</a:t>
              </a:r>
              <a:endParaRPr lang="en-US" altLang="zh-CN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 eaLnBrk="1" fontAlgn="auto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400" b="1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或菌种资源库</a:t>
              </a:r>
              <a:endParaRPr lang="en-US" altLang="zh-CN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 eaLnBrk="1" fontAlgn="auto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 b="1" kern="0" dirty="0">
                <a:solidFill>
                  <a:srgbClr val="ACC5F8">
                    <a:lumMod val="10000"/>
                  </a:srgb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26" name="AutoShape 8"/>
          <p:cNvSpPr>
            <a:spLocks noChangeAspect="1" noChangeArrowheads="1" noTextEdit="1"/>
          </p:cNvSpPr>
          <p:nvPr/>
        </p:nvSpPr>
        <p:spPr bwMode="gray">
          <a:xfrm>
            <a:off x="3419475" y="3140075"/>
            <a:ext cx="927100" cy="12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sysClr val="windowText" lastClr="000000"/>
              </a:solidFill>
              <a:latin typeface="+mn-lt"/>
              <a:ea typeface="+mn-ea"/>
            </a:endParaRPr>
          </a:p>
        </p:txBody>
      </p:sp>
      <p:sp>
        <p:nvSpPr>
          <p:cNvPr id="28" name="AutoShape 10"/>
          <p:cNvSpPr>
            <a:spLocks noChangeAspect="1" noChangeArrowheads="1" noTextEdit="1"/>
          </p:cNvSpPr>
          <p:nvPr/>
        </p:nvSpPr>
        <p:spPr bwMode="gray">
          <a:xfrm flipH="1">
            <a:off x="4941888" y="3140075"/>
            <a:ext cx="927100" cy="12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sysClr val="windowText" lastClr="000000"/>
              </a:solidFill>
              <a:latin typeface="+mn-lt"/>
              <a:ea typeface="+mn-ea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132138" y="2176463"/>
            <a:ext cx="2822575" cy="2987675"/>
            <a:chOff x="3132138" y="2176463"/>
            <a:chExt cx="2822575" cy="2987675"/>
          </a:xfrm>
        </p:grpSpPr>
        <p:sp>
          <p:nvSpPr>
            <p:cNvPr id="35" name="AutoShape 3"/>
            <p:cNvSpPr>
              <a:spLocks noChangeArrowheads="1"/>
            </p:cNvSpPr>
            <p:nvPr/>
          </p:nvSpPr>
          <p:spPr bwMode="auto">
            <a:xfrm>
              <a:off x="3132138" y="2901950"/>
              <a:ext cx="2822575" cy="2262188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8100" algn="ctr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Font typeface="Arial" pitchFamily="34" charset="0"/>
                <a:buNone/>
                <a:defRPr/>
              </a:pPr>
              <a:r>
                <a:rPr lang="zh-CN" altLang="en-US" sz="24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微生物在土壤</a:t>
              </a:r>
              <a:endPara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buFont typeface="Arial" pitchFamily="34" charset="0"/>
                <a:buNone/>
                <a:defRPr/>
              </a:pPr>
              <a:r>
                <a:rPr lang="zh-CN" altLang="en-US" sz="24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中的分布特点：</a:t>
              </a:r>
              <a:endPara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buFont typeface="Arial" pitchFamily="34" charset="0"/>
                <a:buNone/>
                <a:defRPr/>
              </a:pPr>
              <a:r>
                <a:rPr lang="zh-CN" altLang="en-US" sz="2400" b="1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种类、数量多，</a:t>
              </a:r>
              <a:endParaRPr lang="en-US" altLang="zh-CN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buFont typeface="Arial" pitchFamily="34" charset="0"/>
                <a:buNone/>
                <a:defRPr/>
              </a:pPr>
              <a:r>
                <a:rPr lang="zh-CN" altLang="en-US" sz="2400" b="1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与土壤类型密切</a:t>
              </a:r>
              <a:endParaRPr lang="en-US" altLang="zh-CN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buFont typeface="Arial" pitchFamily="34" charset="0"/>
                <a:buNone/>
                <a:defRPr/>
              </a:pPr>
              <a:r>
                <a:rPr lang="zh-CN" altLang="en-US" sz="2400" b="1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相关；具有时空性</a:t>
              </a:r>
              <a:endParaRPr lang="en-US" altLang="zh-CN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6" name="Freeform 9"/>
            <p:cNvSpPr>
              <a:spLocks/>
            </p:cNvSpPr>
            <p:nvPr/>
          </p:nvSpPr>
          <p:spPr bwMode="gray">
            <a:xfrm rot="18832837">
              <a:off x="4179887" y="1857376"/>
              <a:ext cx="847725" cy="1485900"/>
            </a:xfrm>
            <a:custGeom>
              <a:avLst/>
              <a:gdLst>
                <a:gd name="T0" fmla="*/ 580 w 580"/>
                <a:gd name="T1" fmla="*/ 0 h 798"/>
                <a:gd name="T2" fmla="*/ 578 w 580"/>
                <a:gd name="T3" fmla="*/ 90 h 798"/>
                <a:gd name="T4" fmla="*/ 568 w 580"/>
                <a:gd name="T5" fmla="*/ 174 h 798"/>
                <a:gd name="T6" fmla="*/ 552 w 580"/>
                <a:gd name="T7" fmla="*/ 252 h 798"/>
                <a:gd name="T8" fmla="*/ 526 w 580"/>
                <a:gd name="T9" fmla="*/ 324 h 798"/>
                <a:gd name="T10" fmla="*/ 494 w 580"/>
                <a:gd name="T11" fmla="*/ 390 h 798"/>
                <a:gd name="T12" fmla="*/ 452 w 580"/>
                <a:gd name="T13" fmla="*/ 450 h 798"/>
                <a:gd name="T14" fmla="*/ 402 w 580"/>
                <a:gd name="T15" fmla="*/ 508 h 798"/>
                <a:gd name="T16" fmla="*/ 342 w 580"/>
                <a:gd name="T17" fmla="*/ 560 h 798"/>
                <a:gd name="T18" fmla="*/ 270 w 580"/>
                <a:gd name="T19" fmla="*/ 610 h 798"/>
                <a:gd name="T20" fmla="*/ 188 w 580"/>
                <a:gd name="T21" fmla="*/ 656 h 798"/>
                <a:gd name="T22" fmla="*/ 188 w 580"/>
                <a:gd name="T23" fmla="*/ 798 h 798"/>
                <a:gd name="T24" fmla="*/ 0 w 580"/>
                <a:gd name="T25" fmla="*/ 514 h 798"/>
                <a:gd name="T26" fmla="*/ 188 w 580"/>
                <a:gd name="T27" fmla="*/ 230 h 798"/>
                <a:gd name="T28" fmla="*/ 188 w 580"/>
                <a:gd name="T29" fmla="*/ 372 h 798"/>
                <a:gd name="T30" fmla="*/ 224 w 580"/>
                <a:gd name="T31" fmla="*/ 368 h 798"/>
                <a:gd name="T32" fmla="*/ 264 w 580"/>
                <a:gd name="T33" fmla="*/ 356 h 798"/>
                <a:gd name="T34" fmla="*/ 306 w 580"/>
                <a:gd name="T35" fmla="*/ 336 h 798"/>
                <a:gd name="T36" fmla="*/ 348 w 580"/>
                <a:gd name="T37" fmla="*/ 310 h 798"/>
                <a:gd name="T38" fmla="*/ 392 w 580"/>
                <a:gd name="T39" fmla="*/ 280 h 798"/>
                <a:gd name="T40" fmla="*/ 432 w 580"/>
                <a:gd name="T41" fmla="*/ 246 h 798"/>
                <a:gd name="T42" fmla="*/ 472 w 580"/>
                <a:gd name="T43" fmla="*/ 208 h 798"/>
                <a:gd name="T44" fmla="*/ 506 w 580"/>
                <a:gd name="T45" fmla="*/ 166 h 798"/>
                <a:gd name="T46" fmla="*/ 536 w 580"/>
                <a:gd name="T47" fmla="*/ 124 h 798"/>
                <a:gd name="T48" fmla="*/ 558 w 580"/>
                <a:gd name="T49" fmla="*/ 82 h 798"/>
                <a:gd name="T50" fmla="*/ 574 w 580"/>
                <a:gd name="T51" fmla="*/ 40 h 798"/>
                <a:gd name="T52" fmla="*/ 578 w 580"/>
                <a:gd name="T53" fmla="*/ 0 h 798"/>
                <a:gd name="T54" fmla="*/ 580 w 580"/>
                <a:gd name="T55" fmla="*/ 0 h 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80" h="798">
                  <a:moveTo>
                    <a:pt x="580" y="0"/>
                  </a:moveTo>
                  <a:lnTo>
                    <a:pt x="578" y="90"/>
                  </a:lnTo>
                  <a:lnTo>
                    <a:pt x="568" y="174"/>
                  </a:lnTo>
                  <a:lnTo>
                    <a:pt x="552" y="252"/>
                  </a:lnTo>
                  <a:lnTo>
                    <a:pt x="526" y="324"/>
                  </a:lnTo>
                  <a:lnTo>
                    <a:pt x="494" y="390"/>
                  </a:lnTo>
                  <a:lnTo>
                    <a:pt x="452" y="450"/>
                  </a:lnTo>
                  <a:lnTo>
                    <a:pt x="402" y="508"/>
                  </a:lnTo>
                  <a:lnTo>
                    <a:pt x="342" y="560"/>
                  </a:lnTo>
                  <a:lnTo>
                    <a:pt x="270" y="610"/>
                  </a:lnTo>
                  <a:lnTo>
                    <a:pt x="188" y="656"/>
                  </a:lnTo>
                  <a:lnTo>
                    <a:pt x="188" y="798"/>
                  </a:lnTo>
                  <a:lnTo>
                    <a:pt x="0" y="514"/>
                  </a:lnTo>
                  <a:lnTo>
                    <a:pt x="188" y="230"/>
                  </a:lnTo>
                  <a:lnTo>
                    <a:pt x="188" y="372"/>
                  </a:lnTo>
                  <a:lnTo>
                    <a:pt x="224" y="368"/>
                  </a:lnTo>
                  <a:lnTo>
                    <a:pt x="264" y="356"/>
                  </a:lnTo>
                  <a:lnTo>
                    <a:pt x="306" y="336"/>
                  </a:lnTo>
                  <a:lnTo>
                    <a:pt x="348" y="310"/>
                  </a:lnTo>
                  <a:lnTo>
                    <a:pt x="392" y="280"/>
                  </a:lnTo>
                  <a:lnTo>
                    <a:pt x="432" y="246"/>
                  </a:lnTo>
                  <a:lnTo>
                    <a:pt x="472" y="208"/>
                  </a:lnTo>
                  <a:lnTo>
                    <a:pt x="506" y="166"/>
                  </a:lnTo>
                  <a:lnTo>
                    <a:pt x="536" y="124"/>
                  </a:lnTo>
                  <a:lnTo>
                    <a:pt x="558" y="82"/>
                  </a:lnTo>
                  <a:lnTo>
                    <a:pt x="574" y="40"/>
                  </a:lnTo>
                  <a:lnTo>
                    <a:pt x="578" y="0"/>
                  </a:lnTo>
                  <a:lnTo>
                    <a:pt x="580" y="0"/>
                  </a:lnTo>
                  <a:close/>
                </a:path>
              </a:pathLst>
            </a:custGeom>
            <a:solidFill>
              <a:srgbClr val="FF9933">
                <a:lumMod val="40000"/>
                <a:lumOff val="60000"/>
              </a:srgbClr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sysClr val="windowText" lastClr="000000"/>
                </a:solidFill>
                <a:latin typeface="+mn-lt"/>
                <a:ea typeface="+mn-ea"/>
              </a:endParaRPr>
            </a:p>
          </p:txBody>
        </p:sp>
      </p:grpSp>
      <p:sp>
        <p:nvSpPr>
          <p:cNvPr id="37" name="圆角矩形 36"/>
          <p:cNvSpPr/>
          <p:nvPr/>
        </p:nvSpPr>
        <p:spPr>
          <a:xfrm>
            <a:off x="2958764" y="1055134"/>
            <a:ext cx="3168352" cy="849437"/>
          </a:xfrm>
          <a:prstGeom prst="roundRect">
            <a:avLst/>
          </a:prstGeom>
          <a:gradFill>
            <a:gsLst>
              <a:gs pos="0">
                <a:schemeClr val="accent5">
                  <a:lumMod val="75000"/>
                </a:schemeClr>
              </a:gs>
              <a:gs pos="56656">
                <a:schemeClr val="accent5">
                  <a:lumMod val="40000"/>
                  <a:lumOff val="60000"/>
                </a:schemeClr>
              </a:gs>
              <a:gs pos="37000">
                <a:schemeClr val="accent5">
                  <a:lumMod val="40000"/>
                  <a:lumOff val="60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5400000" scaled="0"/>
          </a:gra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、土壤中的微生物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88949" y="164513"/>
            <a:ext cx="8229600" cy="857250"/>
          </a:xfrm>
          <a:extLst/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z="4000" dirty="0">
                <a:solidFill>
                  <a:srgbClr val="090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</a:t>
            </a:r>
            <a:r>
              <a:rPr lang="zh-CN" altLang="en-US" sz="4000" dirty="0" smtClean="0">
                <a:solidFill>
                  <a:srgbClr val="090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4000" dirty="0">
                <a:solidFill>
                  <a:srgbClr val="090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生态环境中的微生物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19"/>
          <a:stretch>
            <a:fillRect/>
          </a:stretch>
        </p:blipFill>
        <p:spPr bwMode="auto">
          <a:xfrm>
            <a:off x="0" y="0"/>
            <a:ext cx="1547664" cy="549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圆角矩形 6"/>
          <p:cNvSpPr/>
          <p:nvPr/>
        </p:nvSpPr>
        <p:spPr>
          <a:xfrm>
            <a:off x="505534" y="2017711"/>
            <a:ext cx="7056438" cy="301148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3" name="圆角矩形 52"/>
          <p:cNvSpPr/>
          <p:nvPr/>
        </p:nvSpPr>
        <p:spPr>
          <a:xfrm>
            <a:off x="774708" y="1093198"/>
            <a:ext cx="4464496" cy="849437"/>
          </a:xfrm>
          <a:prstGeom prst="roundRect">
            <a:avLst/>
          </a:prstGeom>
          <a:gradFill>
            <a:gsLst>
              <a:gs pos="0">
                <a:schemeClr val="accent5">
                  <a:lumMod val="75000"/>
                </a:schemeClr>
              </a:gs>
              <a:gs pos="56656">
                <a:schemeClr val="accent5">
                  <a:lumMod val="40000"/>
                  <a:lumOff val="60000"/>
                </a:schemeClr>
              </a:gs>
              <a:gs pos="37000">
                <a:schemeClr val="accent5">
                  <a:lumMod val="40000"/>
                  <a:lumOff val="60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5400000" scaled="0"/>
          </a:gra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、水体中的微生物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9851" y="2008467"/>
            <a:ext cx="6864350" cy="30469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eaLnBrk="1" fontAlgn="auto" hangingPunct="1">
              <a:lnSpc>
                <a:spcPct val="120000"/>
              </a:lnSpc>
              <a:spcBef>
                <a:spcPct val="50000"/>
              </a:spcBef>
              <a:spcAft>
                <a:spcPts val="0"/>
              </a:spcAft>
              <a:buSzPct val="140000"/>
              <a:buFontTx/>
              <a:buBlip>
                <a:blip r:embed="rId3"/>
              </a:buBlip>
              <a:defRPr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淡水生境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：包括静水和流水两类</a:t>
            </a:r>
            <a:endParaRPr lang="en-US" altLang="zh-CN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 eaLnBrk="1" fontAlgn="auto" hangingPunct="1">
              <a:lnSpc>
                <a:spcPct val="120000"/>
              </a:lnSpc>
              <a:spcBef>
                <a:spcPct val="50000"/>
              </a:spcBef>
              <a:spcAft>
                <a:spcPts val="0"/>
              </a:spcAft>
              <a:buSzPct val="140000"/>
              <a:buFontTx/>
              <a:buBlip>
                <a:blip r:embed="rId3"/>
              </a:buBlip>
              <a:defRPr/>
            </a:pPr>
            <a:r>
              <a:rPr lang="zh-CN" altLang="en-US" sz="24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种类</a:t>
            </a: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与数量通常比土壤中少</a:t>
            </a:r>
            <a:r>
              <a:rPr lang="zh-CN" altLang="en-US" sz="24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  <a:endParaRPr lang="en-US" altLang="zh-CN" sz="2400" b="1" dirty="0" smtClean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 eaLnBrk="1" fontAlgn="auto" hangingPunct="1">
              <a:lnSpc>
                <a:spcPct val="120000"/>
              </a:lnSpc>
              <a:spcBef>
                <a:spcPct val="50000"/>
              </a:spcBef>
              <a:spcAft>
                <a:spcPts val="0"/>
              </a:spcAft>
              <a:buSzPct val="140000"/>
              <a:buFontTx/>
              <a:buBlip>
                <a:blip r:embed="rId3"/>
              </a:buBlip>
              <a:defRPr/>
            </a:pPr>
            <a:r>
              <a:rPr lang="zh-CN" altLang="en-US" sz="24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清洁水体中以自养型细菌为主；</a:t>
            </a:r>
            <a:endParaRPr lang="en-US" altLang="zh-CN" sz="2400" b="1" dirty="0" smtClean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 eaLnBrk="1" fontAlgn="auto" hangingPunct="1">
              <a:lnSpc>
                <a:spcPct val="120000"/>
              </a:lnSpc>
              <a:spcBef>
                <a:spcPct val="50000"/>
              </a:spcBef>
              <a:spcAft>
                <a:spcPts val="0"/>
              </a:spcAft>
              <a:buSzPct val="140000"/>
              <a:buFontTx/>
              <a:buBlip>
                <a:blip r:embed="rId3"/>
              </a:buBlip>
              <a:defRPr/>
            </a:pPr>
            <a:r>
              <a:rPr lang="zh-CN" altLang="en-US" sz="24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含量</a:t>
            </a: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和种类会影响水源的饮用</a:t>
            </a:r>
            <a:r>
              <a:rPr lang="zh-CN" altLang="en-US" sz="24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价值</a:t>
            </a:r>
            <a:endParaRPr lang="en-US" altLang="zh-CN" sz="2400" b="1" dirty="0" smtClean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 eaLnBrk="1" fontAlgn="auto" hangingPunct="1">
              <a:lnSpc>
                <a:spcPct val="120000"/>
              </a:lnSpc>
              <a:spcBef>
                <a:spcPct val="50000"/>
              </a:spcBef>
              <a:spcAft>
                <a:spcPts val="0"/>
              </a:spcAft>
              <a:buSzPct val="140000"/>
              <a:buFontTx/>
              <a:buBlip>
                <a:blip r:embed="rId3"/>
              </a:buBlip>
              <a:defRPr/>
            </a:pPr>
            <a:endParaRPr lang="en-US" altLang="zh-CN" sz="24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标题 1"/>
          <p:cNvSpPr txBox="1">
            <a:spLocks/>
          </p:cNvSpPr>
          <p:nvPr/>
        </p:nvSpPr>
        <p:spPr bwMode="auto">
          <a:xfrm>
            <a:off x="504825" y="28270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b="1" kern="1200" cap="none" spc="5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方正艺黑简体" pitchFamily="65" charset="-122"/>
                <a:ea typeface="方正艺黑简体" pitchFamily="65" charset="-122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z="4000" dirty="0" smtClean="0">
                <a:solidFill>
                  <a:srgbClr val="090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第一节生态环境中的微生物</a:t>
            </a:r>
            <a:endParaRPr lang="zh-CN" altLang="en-US" sz="4000" dirty="0">
              <a:solidFill>
                <a:srgbClr val="090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19"/>
          <a:stretch>
            <a:fillRect/>
          </a:stretch>
        </p:blipFill>
        <p:spPr bwMode="auto">
          <a:xfrm>
            <a:off x="0" y="0"/>
            <a:ext cx="1547664" cy="549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圆角矩形 6"/>
          <p:cNvSpPr/>
          <p:nvPr/>
        </p:nvSpPr>
        <p:spPr>
          <a:xfrm>
            <a:off x="505534" y="2017711"/>
            <a:ext cx="7056438" cy="301148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3" name="圆角矩形 52"/>
          <p:cNvSpPr/>
          <p:nvPr/>
        </p:nvSpPr>
        <p:spPr>
          <a:xfrm>
            <a:off x="774708" y="1093198"/>
            <a:ext cx="4464496" cy="849437"/>
          </a:xfrm>
          <a:prstGeom prst="roundRect">
            <a:avLst/>
          </a:prstGeom>
          <a:gradFill>
            <a:gsLst>
              <a:gs pos="0">
                <a:schemeClr val="accent5">
                  <a:lumMod val="75000"/>
                </a:schemeClr>
              </a:gs>
              <a:gs pos="56656">
                <a:schemeClr val="accent5">
                  <a:lumMod val="40000"/>
                  <a:lumOff val="60000"/>
                </a:schemeClr>
              </a:gs>
              <a:gs pos="37000">
                <a:schemeClr val="accent5">
                  <a:lumMod val="40000"/>
                  <a:lumOff val="60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5400000" scaled="0"/>
          </a:gra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、水体中的微生物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9851" y="2008467"/>
            <a:ext cx="6864350" cy="24191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eaLnBrk="1" fontAlgn="auto" hangingPunct="1">
              <a:lnSpc>
                <a:spcPct val="120000"/>
              </a:lnSpc>
              <a:spcBef>
                <a:spcPct val="50000"/>
              </a:spcBef>
              <a:spcAft>
                <a:spcPts val="0"/>
              </a:spcAft>
              <a:buSzPct val="140000"/>
              <a:buFontTx/>
              <a:buBlip>
                <a:blip r:embed="rId3"/>
              </a:buBlip>
              <a:defRPr/>
            </a:pPr>
            <a:r>
              <a:rPr lang="zh-CN" altLang="en-US" sz="24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海水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生境：</a:t>
            </a: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多具有嗜盐、或耐压、嗜冷和低营养要求</a:t>
            </a:r>
            <a:r>
              <a:rPr lang="zh-CN" altLang="en-US" sz="24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  <a:endParaRPr lang="en-US" altLang="zh-CN" sz="2400" b="1" dirty="0" smtClean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 eaLnBrk="1" fontAlgn="auto" hangingPunct="1">
              <a:lnSpc>
                <a:spcPct val="120000"/>
              </a:lnSpc>
              <a:spcBef>
                <a:spcPct val="50000"/>
              </a:spcBef>
              <a:spcAft>
                <a:spcPts val="0"/>
              </a:spcAft>
              <a:buSzPct val="140000"/>
              <a:buFontTx/>
              <a:buBlip>
                <a:blip r:embed="rId3"/>
              </a:buBlip>
              <a:defRPr/>
            </a:pPr>
            <a:r>
              <a:rPr lang="zh-CN" altLang="en-US" sz="24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多</a:t>
            </a: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为革兰氏阴性细菌，常见种类有假单胞菌属、弧菌属、生丝微菌属等</a:t>
            </a:r>
            <a:endParaRPr lang="en-US" altLang="zh-CN" sz="24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Font typeface="Arial" pitchFamily="34" charset="0"/>
              <a:buNone/>
              <a:defRPr/>
            </a:pP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海底以严格厌氧的脱硫弧菌属、产甲烷菌属较多</a:t>
            </a:r>
            <a:endParaRPr lang="zh-CN" altLang="en-US" sz="2400" b="1" dirty="0">
              <a:solidFill>
                <a:schemeClr val="accent5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标题 1"/>
          <p:cNvSpPr txBox="1">
            <a:spLocks/>
          </p:cNvSpPr>
          <p:nvPr/>
        </p:nvSpPr>
        <p:spPr bwMode="auto">
          <a:xfrm>
            <a:off x="504825" y="28270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b="1" kern="1200" cap="none" spc="5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方正艺黑简体" pitchFamily="65" charset="-122"/>
                <a:ea typeface="方正艺黑简体" pitchFamily="65" charset="-122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z="4000" dirty="0" smtClean="0">
                <a:solidFill>
                  <a:srgbClr val="090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第一节生态环境中的微生物</a:t>
            </a:r>
            <a:endParaRPr lang="zh-CN" altLang="en-US" sz="4000" dirty="0">
              <a:solidFill>
                <a:srgbClr val="090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8782898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19"/>
          <a:stretch>
            <a:fillRect/>
          </a:stretch>
        </p:blipFill>
        <p:spPr bwMode="auto">
          <a:xfrm>
            <a:off x="0" y="0"/>
            <a:ext cx="1547664" cy="549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圆角矩形 6"/>
          <p:cNvSpPr/>
          <p:nvPr/>
        </p:nvSpPr>
        <p:spPr>
          <a:xfrm>
            <a:off x="827088" y="2039938"/>
            <a:ext cx="5616575" cy="276383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extLst/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CN" altLang="en-US" sz="4000" dirty="0">
                <a:solidFill>
                  <a:srgbClr val="090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第一节生态环境中的微生物</a:t>
            </a:r>
          </a:p>
        </p:txBody>
      </p:sp>
      <p:sp>
        <p:nvSpPr>
          <p:cNvPr id="53" name="圆角矩形 52"/>
          <p:cNvSpPr/>
          <p:nvPr/>
        </p:nvSpPr>
        <p:spPr>
          <a:xfrm>
            <a:off x="827584" y="1131590"/>
            <a:ext cx="3852366" cy="849437"/>
          </a:xfrm>
          <a:prstGeom prst="roundRect">
            <a:avLst/>
          </a:prstGeom>
          <a:gradFill>
            <a:gsLst>
              <a:gs pos="0">
                <a:schemeClr val="accent5">
                  <a:lumMod val="75000"/>
                </a:schemeClr>
              </a:gs>
              <a:gs pos="56656">
                <a:schemeClr val="accent5">
                  <a:lumMod val="40000"/>
                  <a:lumOff val="60000"/>
                </a:schemeClr>
              </a:gs>
              <a:gs pos="37000">
                <a:schemeClr val="accent5">
                  <a:lumMod val="40000"/>
                  <a:lumOff val="60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5400000" scaled="0"/>
          </a:gra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en-U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、空气中的微生物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31913" y="2141538"/>
            <a:ext cx="5111750" cy="2492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lnSpc>
                <a:spcPct val="120000"/>
              </a:lnSpc>
              <a:spcBef>
                <a:spcPct val="50000"/>
              </a:spcBef>
              <a:spcAft>
                <a:spcPts val="0"/>
              </a:spcAft>
              <a:buSzPct val="140000"/>
              <a:defRPr/>
            </a:pPr>
            <a:r>
              <a:rPr lang="zh-CN" altLang="en-US" sz="2800" b="1" dirty="0">
                <a:solidFill>
                  <a:schemeClr val="accent3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rPr>
              <a:t>①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量少，分布不均匀</a:t>
            </a:r>
          </a:p>
          <a:p>
            <a:pPr eaLnBrk="1" fontAlgn="auto" hangingPunct="1">
              <a:lnSpc>
                <a:spcPct val="120000"/>
              </a:lnSpc>
              <a:spcBef>
                <a:spcPct val="50000"/>
              </a:spcBef>
              <a:spcAft>
                <a:spcPts val="0"/>
              </a:spcAft>
              <a:buSzPct val="140000"/>
              <a:defRPr/>
            </a:pPr>
            <a:r>
              <a:rPr lang="zh-CN" altLang="en-US" sz="2400" b="1" dirty="0">
                <a:solidFill>
                  <a:schemeClr val="accent3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②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多以抗逆性强的休眠体存在</a:t>
            </a:r>
          </a:p>
          <a:p>
            <a:pPr eaLnBrk="1" fontAlgn="auto" hangingPunct="1">
              <a:lnSpc>
                <a:spcPct val="120000"/>
              </a:lnSpc>
              <a:spcBef>
                <a:spcPct val="50000"/>
              </a:spcBef>
              <a:spcAft>
                <a:spcPts val="0"/>
              </a:spcAft>
              <a:buSzPct val="140000"/>
              <a:defRPr/>
            </a:pPr>
            <a:r>
              <a:rPr lang="zh-CN" altLang="en-US" sz="2400" b="1" dirty="0">
                <a:solidFill>
                  <a:schemeClr val="accent3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③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需要尘埃或微滴作为载体</a:t>
            </a:r>
          </a:p>
          <a:p>
            <a:pPr eaLnBrk="1" fontAlgn="auto" hangingPunct="1">
              <a:lnSpc>
                <a:spcPct val="120000"/>
              </a:lnSpc>
              <a:spcBef>
                <a:spcPct val="50000"/>
              </a:spcBef>
              <a:spcAft>
                <a:spcPts val="0"/>
              </a:spcAft>
              <a:buSzPct val="140000"/>
              <a:defRPr/>
            </a:pPr>
            <a:r>
              <a:rPr lang="zh-CN" altLang="en-US" sz="2400" b="1" dirty="0">
                <a:solidFill>
                  <a:schemeClr val="accent3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④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主要是真菌和细菌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build="p"/>
    </p:bldLst>
  </p:timing>
</p:sld>
</file>

<file path=ppt/theme/theme1.xml><?xml version="1.0" encoding="utf-8"?>
<a:theme xmlns:a="http://schemas.openxmlformats.org/drawingml/2006/main" name="基础">
  <a:themeElements>
    <a:clrScheme name="基础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基础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基础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基础</Template>
  <TotalTime>3083</TotalTime>
  <Words>553</Words>
  <Application>Microsoft Office PowerPoint</Application>
  <PresentationFormat>全屏显示(16:9)</PresentationFormat>
  <Paragraphs>72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2" baseType="lpstr">
      <vt:lpstr>华文行楷</vt:lpstr>
      <vt:lpstr>楷体</vt:lpstr>
      <vt:lpstr>宋体</vt:lpstr>
      <vt:lpstr>微软雅黑</vt:lpstr>
      <vt:lpstr>Arial</vt:lpstr>
      <vt:lpstr>Calibri</vt:lpstr>
      <vt:lpstr>Corbel</vt:lpstr>
      <vt:lpstr>Wingdings</vt:lpstr>
      <vt:lpstr>基础</vt:lpstr>
      <vt:lpstr>PowerPoint 演示文稿</vt:lpstr>
      <vt:lpstr>PowerPoint 演示文稿</vt:lpstr>
      <vt:lpstr>本章学习要点：</vt:lpstr>
      <vt:lpstr>本章内容：</vt:lpstr>
      <vt:lpstr>PowerPoint 演示文稿</vt:lpstr>
      <vt:lpstr>第一节生态环境中的微生物</vt:lpstr>
      <vt:lpstr>PowerPoint 演示文稿</vt:lpstr>
      <vt:lpstr>PowerPoint 演示文稿</vt:lpstr>
      <vt:lpstr>第一节生态环境中的微生物</vt:lpstr>
      <vt:lpstr>第一节生态环境中的微生物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cao</dc:creator>
  <cp:lastModifiedBy>SCNU</cp:lastModifiedBy>
  <cp:revision>219</cp:revision>
  <dcterms:modified xsi:type="dcterms:W3CDTF">2017-05-17T03:46:44Z</dcterms:modified>
</cp:coreProperties>
</file>