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96" r:id="rId3"/>
    <p:sldId id="295" r:id="rId4"/>
    <p:sldId id="290" r:id="rId5"/>
    <p:sldId id="298" r:id="rId6"/>
    <p:sldId id="288" r:id="rId7"/>
    <p:sldId id="260" r:id="rId8"/>
    <p:sldId id="261" r:id="rId9"/>
    <p:sldId id="259" r:id="rId10"/>
    <p:sldId id="291" r:id="rId11"/>
    <p:sldId id="264" r:id="rId12"/>
    <p:sldId id="265" r:id="rId13"/>
    <p:sldId id="266" r:id="rId14"/>
    <p:sldId id="289" r:id="rId15"/>
    <p:sldId id="301" r:id="rId16"/>
    <p:sldId id="267" r:id="rId17"/>
    <p:sldId id="270" r:id="rId18"/>
    <p:sldId id="287" r:id="rId19"/>
    <p:sldId id="297" r:id="rId20"/>
    <p:sldId id="30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x="12192000" cy="6858000"/>
  <p:notesSz cx="6858000" cy="9144000"/>
  <p:embeddedFontLst>
    <p:embeddedFont>
      <p:font typeface="方正准圆" panose="02000500000000000000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  <p:bold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方正韵动中黑简体" panose="02000000000000000000" pitchFamily="2" charset="-122"/>
      <p:regular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BD6"/>
    <a:srgbClr val="2373BB"/>
    <a:srgbClr val="9CC6EC"/>
    <a:srgbClr val="14416B"/>
    <a:srgbClr val="1F80B1"/>
    <a:srgbClr val="FF8F1F"/>
    <a:srgbClr val="1A6D96"/>
    <a:srgbClr val="FF4B21"/>
    <a:srgbClr val="1E7BAA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14" y="3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方正准圆" panose="02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方正准圆" panose="02000500000000000000" pitchFamily="2" charset="-122"/>
              </a:defRPr>
            </a:lvl1pPr>
          </a:lstStyle>
          <a:p>
            <a:fld id="{BC75B4A2-0082-42F1-8AD1-021BFA7113D0}" type="datetimeFigureOut">
              <a:rPr lang="zh-CN" altLang="en-US" smtClean="0"/>
              <a:pPr/>
              <a:t>2017/10/12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方正准圆" panose="02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方正准圆" panose="02000500000000000000" pitchFamily="2" charset="-122"/>
              </a:defRPr>
            </a:lvl1pPr>
          </a:lstStyle>
          <a:p>
            <a:fld id="{42000D12-C10E-4840-9A10-3DAADB3465D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451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方正准圆" panose="02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方正准圆" panose="02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方正准圆" panose="02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方正准圆" panose="02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方正准圆" panose="02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00D12-C10E-4840-9A10-3DAADB3465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84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00D12-C10E-4840-9A10-3DAADB3465D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00D12-C10E-4840-9A10-3DAADB3465D4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703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79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41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54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09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8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23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3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9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910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BA4-C6CE-494C-A09E-76259E4ABFFF}" type="datetimeFigureOut">
              <a:rPr lang="zh-CN" altLang="en-US" smtClean="0"/>
              <a:t>2017/10/12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7238-8ABC-4685-96E1-0861B5A6D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93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方正准圆" panose="02000500000000000000" pitchFamily="2" charset="-122"/>
              </a:defRPr>
            </a:lvl1pPr>
          </a:lstStyle>
          <a:p>
            <a:fld id="{4EAD3BA4-C6CE-494C-A09E-76259E4ABFFF}" type="datetimeFigureOut">
              <a:rPr lang="zh-CN" altLang="en-US" smtClean="0"/>
              <a:pPr/>
              <a:t>2017/10/12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方正准圆" panose="02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方正准圆" panose="02000500000000000000" pitchFamily="2" charset="-122"/>
              </a:defRPr>
            </a:lvl1pPr>
          </a:lstStyle>
          <a:p>
            <a:fld id="{02777238-8ABC-4685-96E1-0861B5A6DA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"/>
          <a:stretch/>
        </p:blipFill>
        <p:spPr>
          <a:xfrm>
            <a:off x="-1" y="0"/>
            <a:ext cx="12197029" cy="6898511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241497" y="-632774"/>
            <a:ext cx="14598681" cy="8805840"/>
            <a:chOff x="-1655328" y="-803522"/>
            <a:chExt cx="14592661" cy="8383056"/>
          </a:xfrm>
        </p:grpSpPr>
        <p:sp>
          <p:nvSpPr>
            <p:cNvPr id="9" name="等腰三角形 8"/>
            <p:cNvSpPr/>
            <p:nvPr/>
          </p:nvSpPr>
          <p:spPr>
            <a:xfrm>
              <a:off x="1127448" y="2132856"/>
              <a:ext cx="3341171" cy="288032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2270548" y="2132856"/>
              <a:ext cx="5985692" cy="516008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-1655328" y="-402516"/>
              <a:ext cx="3925876" cy="3384376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-1292830" y="2826737"/>
              <a:ext cx="4856208" cy="4186386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1150278" y="-803522"/>
              <a:ext cx="5577959" cy="4808585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3" dirty="0" smtClean="0">
                  <a:ea typeface="方正准圆" panose="02000500000000000000" pitchFamily="2" charset="-122"/>
                </a:rPr>
                <a:t> </a:t>
              </a:r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>
              <a:off x="4275119" y="-741597"/>
              <a:ext cx="2453118" cy="2114757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5233638" y="-531460"/>
              <a:ext cx="4418718" cy="380924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6503460" y="2310580"/>
              <a:ext cx="6111986" cy="5268954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8732808" y="-338417"/>
              <a:ext cx="3482022" cy="3001743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9455311" y="2308368"/>
              <a:ext cx="3482022" cy="3001743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0" y="33053"/>
            <a:ext cx="12197029" cy="6865458"/>
          </a:xfrm>
          <a:prstGeom prst="rect">
            <a:avLst/>
          </a:prstGeom>
          <a:solidFill>
            <a:srgbClr val="001830">
              <a:alpha val="50000"/>
            </a:srgbClr>
          </a:solidFill>
          <a:ln w="9525">
            <a:noFill/>
            <a:headEnd type="none"/>
            <a:tailEnd type="stealt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3" dirty="0">
              <a:ea typeface="方正准圆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398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方正准圆" panose="02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方正准圆" panose="02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方正准圆" panose="02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方正准圆" panose="02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准圆" panose="02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准圆" panose="02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"/>
          <a:stretch/>
        </p:blipFill>
        <p:spPr>
          <a:xfrm>
            <a:off x="0" y="-1"/>
            <a:ext cx="12192000" cy="689851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26882" y="123091"/>
            <a:ext cx="12218882" cy="7019389"/>
            <a:chOff x="-1655328" y="-803522"/>
            <a:chExt cx="14592661" cy="8383056"/>
          </a:xfrm>
        </p:grpSpPr>
        <p:sp>
          <p:nvSpPr>
            <p:cNvPr id="6" name="等腰三角形 5"/>
            <p:cNvSpPr/>
            <p:nvPr/>
          </p:nvSpPr>
          <p:spPr>
            <a:xfrm>
              <a:off x="1127448" y="2132856"/>
              <a:ext cx="3341171" cy="288032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2270548" y="2132856"/>
              <a:ext cx="5985692" cy="516008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-1655328" y="-402516"/>
              <a:ext cx="3925876" cy="3384376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-1292830" y="2826737"/>
              <a:ext cx="4856208" cy="4186386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150278" y="-803522"/>
              <a:ext cx="5577959" cy="4808585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4275119" y="-741597"/>
              <a:ext cx="2453118" cy="2114757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5233638" y="-531460"/>
              <a:ext cx="4418718" cy="380924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6503460" y="2310580"/>
              <a:ext cx="6111986" cy="5268954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>
              <a:off x="8732808" y="-338417"/>
              <a:ext cx="3482022" cy="3001743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9455311" y="2308368"/>
              <a:ext cx="3482022" cy="3001743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>
          <a:xfrm rot="10800000">
            <a:off x="3287713" y="1196975"/>
            <a:ext cx="6008687" cy="4416425"/>
          </a:xfrm>
          <a:prstGeom prst="triangle">
            <a:avLst/>
          </a:prstGeom>
          <a:noFill/>
          <a:ln w="20637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ea typeface="方正准圆" panose="02000500000000000000" pitchFamily="2" charset="-122"/>
            </a:endParaRPr>
          </a:p>
        </p:txBody>
      </p:sp>
      <p:sp>
        <p:nvSpPr>
          <p:cNvPr id="17" name="等腰三角形 10"/>
          <p:cNvSpPr/>
          <p:nvPr/>
        </p:nvSpPr>
        <p:spPr>
          <a:xfrm rot="7016274">
            <a:off x="1935163" y="454025"/>
            <a:ext cx="3770312" cy="6859588"/>
          </a:xfrm>
          <a:custGeom>
            <a:avLst/>
            <a:gdLst>
              <a:gd name="connsiteX0" fmla="*/ 0 w 7540399"/>
              <a:gd name="connsiteY0" fmla="*/ 6859430 h 6859430"/>
              <a:gd name="connsiteX1" fmla="*/ 3770200 w 7540399"/>
              <a:gd name="connsiteY1" fmla="*/ 0 h 6859430"/>
              <a:gd name="connsiteX2" fmla="*/ 7540399 w 7540399"/>
              <a:gd name="connsiteY2" fmla="*/ 6859430 h 6859430"/>
              <a:gd name="connsiteX3" fmla="*/ 0 w 7540399"/>
              <a:gd name="connsiteY3" fmla="*/ 6859430 h 6859430"/>
              <a:gd name="connsiteX0-1" fmla="*/ 0 w 3770200"/>
              <a:gd name="connsiteY0-2" fmla="*/ 6859430 h 6859430"/>
              <a:gd name="connsiteX1-3" fmla="*/ 3770200 w 3770200"/>
              <a:gd name="connsiteY1-4" fmla="*/ 0 h 6859430"/>
              <a:gd name="connsiteX2-5" fmla="*/ 0 w 3770200"/>
              <a:gd name="connsiteY2-6" fmla="*/ 6859430 h 68594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770200" h="6859430">
                <a:moveTo>
                  <a:pt x="0" y="6859430"/>
                </a:moveTo>
                <a:lnTo>
                  <a:pt x="3770200" y="0"/>
                </a:lnTo>
                <a:lnTo>
                  <a:pt x="0" y="68594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31000"/>
                </a:schemeClr>
              </a:gs>
              <a:gs pos="10000">
                <a:srgbClr val="E2EDF7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0637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ea typeface="方正准圆" panose="02000500000000000000" pitchFamily="2" charset="-122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1794227" y="2805730"/>
            <a:ext cx="9148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4000" b="1" spc="300" noProof="1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  <a:cs typeface="方正兰亭细黑_GBK_M" panose="02010600010101010101" pitchFamily="2" charset="2"/>
              </a:rPr>
              <a:t>华南师范大学信息化</a:t>
            </a:r>
            <a:r>
              <a:rPr lang="zh-CN" altLang="en-US" sz="4000" b="1" spc="300" noProof="1" smtClean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  <a:cs typeface="方正兰亭细黑_GBK_M" panose="02010600010101010101" pitchFamily="2" charset="2"/>
              </a:rPr>
              <a:t>建设的</a:t>
            </a:r>
            <a:r>
              <a:rPr lang="zh-CN" altLang="en-US" sz="4000" b="1" spc="300" noProof="1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  <a:cs typeface="方正兰亭细黑_GBK_M" panose="02010600010101010101" pitchFamily="2" charset="2"/>
              </a:rPr>
              <a:t>认识体会</a:t>
            </a:r>
          </a:p>
        </p:txBody>
      </p:sp>
      <p:grpSp>
        <p:nvGrpSpPr>
          <p:cNvPr id="19" name="组合 5"/>
          <p:cNvGrpSpPr>
            <a:grpSpLocks/>
          </p:cNvGrpSpPr>
          <p:nvPr/>
        </p:nvGrpSpPr>
        <p:grpSpPr bwMode="auto">
          <a:xfrm rot="20242347">
            <a:off x="5251020" y="1724269"/>
            <a:ext cx="2605087" cy="2317750"/>
            <a:chOff x="2369" y="2443"/>
            <a:chExt cx="2790" cy="2483"/>
          </a:xfrm>
        </p:grpSpPr>
        <p:sp>
          <p:nvSpPr>
            <p:cNvPr id="20" name="任意多边形 19"/>
            <p:cNvSpPr/>
            <p:nvPr/>
          </p:nvSpPr>
          <p:spPr>
            <a:xfrm rot="12831390">
              <a:off x="2670" y="4098"/>
              <a:ext cx="877" cy="828"/>
            </a:xfrm>
            <a:custGeom>
              <a:avLst/>
              <a:gdLst>
                <a:gd name="connsiteX0" fmla="*/ 0 w 2002971"/>
                <a:gd name="connsiteY0" fmla="*/ 1335314 h 1944914"/>
                <a:gd name="connsiteX1" fmla="*/ 783771 w 2002971"/>
                <a:gd name="connsiteY1" fmla="*/ 0 h 1944914"/>
                <a:gd name="connsiteX2" fmla="*/ 2002971 w 2002971"/>
                <a:gd name="connsiteY2" fmla="*/ 1944914 h 1944914"/>
                <a:gd name="connsiteX0-1" fmla="*/ 0 w 1416184"/>
                <a:gd name="connsiteY0-2" fmla="*/ 1335314 h 1335314"/>
                <a:gd name="connsiteX1-3" fmla="*/ 783771 w 1416184"/>
                <a:gd name="connsiteY1-4" fmla="*/ 0 h 1335314"/>
                <a:gd name="connsiteX2-5" fmla="*/ 1416184 w 1416184"/>
                <a:gd name="connsiteY2-6" fmla="*/ 970990 h 133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416184" h="1335314">
                  <a:moveTo>
                    <a:pt x="0" y="1335314"/>
                  </a:moveTo>
                  <a:lnTo>
                    <a:pt x="783771" y="0"/>
                  </a:lnTo>
                  <a:lnTo>
                    <a:pt x="1416184" y="97099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ea typeface="方正准圆" panose="02000500000000000000" pitchFamily="2" charset="-122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12831631">
              <a:off x="2369" y="2442"/>
              <a:ext cx="2790" cy="1197"/>
            </a:xfrm>
            <a:custGeom>
              <a:avLst/>
              <a:gdLst>
                <a:gd name="connsiteX0" fmla="*/ 4209143 w 5297714"/>
                <a:gd name="connsiteY0" fmla="*/ 0 h 1770743"/>
                <a:gd name="connsiteX1" fmla="*/ 5297714 w 5297714"/>
                <a:gd name="connsiteY1" fmla="*/ 1770743 h 1770743"/>
                <a:gd name="connsiteX2" fmla="*/ 0 w 5297714"/>
                <a:gd name="connsiteY2" fmla="*/ 1306286 h 1770743"/>
                <a:gd name="connsiteX3" fmla="*/ 769257 w 5297714"/>
                <a:gd name="connsiteY3" fmla="*/ 29029 h 1770743"/>
                <a:gd name="connsiteX0-1" fmla="*/ 4209143 w 5297714"/>
                <a:gd name="connsiteY0-2" fmla="*/ 0 h 1770743"/>
                <a:gd name="connsiteX1-3" fmla="*/ 5297714 w 5297714"/>
                <a:gd name="connsiteY1-4" fmla="*/ 1770743 h 1770743"/>
                <a:gd name="connsiteX2-5" fmla="*/ 0 w 5297714"/>
                <a:gd name="connsiteY2-6" fmla="*/ 1306286 h 1770743"/>
                <a:gd name="connsiteX3-7" fmla="*/ 562856 w 5297714"/>
                <a:gd name="connsiteY3-8" fmla="*/ 395863 h 1770743"/>
                <a:gd name="connsiteX0-9" fmla="*/ 3872553 w 5297714"/>
                <a:gd name="connsiteY0-10" fmla="*/ 0 h 2274831"/>
                <a:gd name="connsiteX1-11" fmla="*/ 5297714 w 5297714"/>
                <a:gd name="connsiteY1-12" fmla="*/ 2274831 h 2274831"/>
                <a:gd name="connsiteX2-13" fmla="*/ 0 w 5297714"/>
                <a:gd name="connsiteY2-14" fmla="*/ 1810374 h 2274831"/>
                <a:gd name="connsiteX3-15" fmla="*/ 562856 w 5297714"/>
                <a:gd name="connsiteY3-16" fmla="*/ 899951 h 2274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97714" h="2274831">
                  <a:moveTo>
                    <a:pt x="3872553" y="0"/>
                  </a:moveTo>
                  <a:lnTo>
                    <a:pt x="5297714" y="2274831"/>
                  </a:lnTo>
                  <a:lnTo>
                    <a:pt x="0" y="1810374"/>
                  </a:lnTo>
                  <a:lnTo>
                    <a:pt x="562856" y="899951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ea typeface="方正准圆" panose="020005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553840" y="4724255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华南师范大学</a:t>
            </a:r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</a:t>
            </a:r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林</a:t>
            </a:r>
            <a:r>
              <a:rPr lang="zh-CN" altLang="en-US" sz="2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南</a:t>
            </a:r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晖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2" name="等腰三角形 31"/>
          <p:cNvSpPr/>
          <p:nvPr/>
        </p:nvSpPr>
        <p:spPr>
          <a:xfrm rot="10800000">
            <a:off x="3279490" y="1196974"/>
            <a:ext cx="6008687" cy="4416425"/>
          </a:xfrm>
          <a:prstGeom prst="triangle">
            <a:avLst/>
          </a:prstGeom>
          <a:noFill/>
          <a:ln w="20637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ea typeface="方正准圆" panose="020005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 rot="981890">
            <a:off x="6247520" y="1545402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2013-2017</a:t>
            </a:r>
            <a:endParaRPr lang="zh-CN" altLang="en-US" sz="28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986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七边形 13" hidden="1"/>
          <p:cNvSpPr/>
          <p:nvPr/>
        </p:nvSpPr>
        <p:spPr>
          <a:xfrm rot="10800000">
            <a:off x="4966432" y="2329611"/>
            <a:ext cx="2259135" cy="2259135"/>
          </a:xfrm>
          <a:prstGeom prst="heptagon">
            <a:avLst/>
          </a:prstGeom>
          <a:solidFill>
            <a:schemeClr val="accent2"/>
          </a:solidFill>
          <a:ln>
            <a:solidFill>
              <a:srgbClr val="FF8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上箭头 21"/>
          <p:cNvSpPr/>
          <p:nvPr/>
        </p:nvSpPr>
        <p:spPr>
          <a:xfrm>
            <a:off x="5453915" y="2022496"/>
            <a:ext cx="1284170" cy="1031780"/>
          </a:xfrm>
          <a:prstGeom prst="upArrow">
            <a:avLst>
              <a:gd name="adj1" fmla="val 70808"/>
              <a:gd name="adj2" fmla="val 50000"/>
            </a:avLst>
          </a:prstGeom>
          <a:solidFill>
            <a:srgbClr val="269BD6"/>
          </a:solidFill>
          <a:ln>
            <a:solidFill>
              <a:srgbClr val="269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上箭头 22"/>
          <p:cNvSpPr/>
          <p:nvPr/>
        </p:nvSpPr>
        <p:spPr>
          <a:xfrm rot="3120000">
            <a:off x="6607517" y="2585854"/>
            <a:ext cx="1284170" cy="1031780"/>
          </a:xfrm>
          <a:prstGeom prst="upArrow">
            <a:avLst>
              <a:gd name="adj1" fmla="val 7080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 rot="18480000" flipH="1">
            <a:off x="4302467" y="2585853"/>
            <a:ext cx="1284170" cy="1031780"/>
          </a:xfrm>
          <a:prstGeom prst="upArrow">
            <a:avLst>
              <a:gd name="adj1" fmla="val 7080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上箭头 24"/>
          <p:cNvSpPr/>
          <p:nvPr/>
        </p:nvSpPr>
        <p:spPr>
          <a:xfrm rot="6146055">
            <a:off x="6886360" y="3834346"/>
            <a:ext cx="1284170" cy="1031780"/>
          </a:xfrm>
          <a:prstGeom prst="upArrow">
            <a:avLst>
              <a:gd name="adj1" fmla="val 70808"/>
              <a:gd name="adj2" fmla="val 50000"/>
            </a:avLst>
          </a:prstGeom>
          <a:solidFill>
            <a:srgbClr val="269BD6"/>
          </a:solidFill>
          <a:ln>
            <a:solidFill>
              <a:srgbClr val="269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上箭头 25"/>
          <p:cNvSpPr/>
          <p:nvPr/>
        </p:nvSpPr>
        <p:spPr>
          <a:xfrm rot="15453945" flipH="1">
            <a:off x="4021469" y="3834346"/>
            <a:ext cx="1284170" cy="1031780"/>
          </a:xfrm>
          <a:prstGeom prst="upArrow">
            <a:avLst>
              <a:gd name="adj1" fmla="val 70808"/>
              <a:gd name="adj2" fmla="val 50000"/>
            </a:avLst>
          </a:prstGeom>
          <a:solidFill>
            <a:srgbClr val="269BD6"/>
          </a:solidFill>
          <a:ln>
            <a:solidFill>
              <a:srgbClr val="269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上箭头 27"/>
          <p:cNvSpPr/>
          <p:nvPr/>
        </p:nvSpPr>
        <p:spPr>
          <a:xfrm rot="9222256">
            <a:off x="6100989" y="4842362"/>
            <a:ext cx="1284170" cy="1031780"/>
          </a:xfrm>
          <a:prstGeom prst="upArrow">
            <a:avLst>
              <a:gd name="adj1" fmla="val 7080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上箭头 28"/>
          <p:cNvSpPr/>
          <p:nvPr/>
        </p:nvSpPr>
        <p:spPr>
          <a:xfrm rot="12377744" flipH="1">
            <a:off x="4811798" y="4842364"/>
            <a:ext cx="1284170" cy="1031780"/>
          </a:xfrm>
          <a:prstGeom prst="upArrow">
            <a:avLst>
              <a:gd name="adj1" fmla="val 7080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458226" y="296863"/>
            <a:ext cx="3262432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基础支撑平台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4452715" y="1242274"/>
            <a:ext cx="312136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高度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集中的统一身份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认证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en-US" altLang="zh-CN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MySql+Oauth2.0+SAM+LDAP</a:t>
            </a:r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）</a:t>
            </a:r>
            <a:endParaRPr lang="zh-CN" altLang="en-US" sz="16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201581" y="3940954"/>
            <a:ext cx="277832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自我掌控的共享数据中心 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Oracle ODI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）</a:t>
            </a:r>
          </a:p>
        </p:txBody>
      </p:sp>
      <p:sp>
        <p:nvSpPr>
          <p:cNvPr id="36" name="矩形 35"/>
          <p:cNvSpPr/>
          <p:nvPr/>
        </p:nvSpPr>
        <p:spPr>
          <a:xfrm>
            <a:off x="653608" y="3940954"/>
            <a:ext cx="33964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高度集成各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类服务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的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综合门户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校园移动</a:t>
            </a:r>
            <a:r>
              <a:rPr lang="en-US" altLang="zh-CN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APP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，微信企业号）</a:t>
            </a:r>
          </a:p>
        </p:txBody>
      </p:sp>
      <p:sp>
        <p:nvSpPr>
          <p:cNvPr id="37" name="矩形 36"/>
          <p:cNvSpPr/>
          <p:nvPr/>
        </p:nvSpPr>
        <p:spPr>
          <a:xfrm>
            <a:off x="1257801" y="5378889"/>
            <a:ext cx="337143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站群系统上收了学校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的</a:t>
            </a: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80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%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网站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（提升安全、共享信息）</a:t>
            </a:r>
            <a:endParaRPr lang="zh-CN" altLang="en-US" sz="16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049282" y="2218027"/>
            <a:ext cx="30829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电子支付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平台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对接微信支付，涵盖学费、住宿费、报名费、网费等）</a:t>
            </a:r>
            <a:endParaRPr lang="zh-CN" altLang="en-US" sz="1600" dirty="0">
              <a:ea typeface="方正准圆" panose="020005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57801" y="2218027"/>
            <a:ext cx="30935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仿真场景（地图）服务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平台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校内导航、文化传承、周转房、资产、节能）</a:t>
            </a:r>
          </a:p>
        </p:txBody>
      </p:sp>
      <p:sp>
        <p:nvSpPr>
          <p:cNvPr id="40" name="矩形 39"/>
          <p:cNvSpPr/>
          <p:nvPr/>
        </p:nvSpPr>
        <p:spPr>
          <a:xfrm>
            <a:off x="7576005" y="5378889"/>
            <a:ext cx="30490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表格填报服务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平台（一表通）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解决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教师重复填表难题</a:t>
            </a:r>
            <a:r>
              <a:rPr lang="zh-CN" altLang="en-US" sz="1600" b="1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）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825052" y="2458668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843503" y="2967536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1A6D9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07</a:t>
            </a:r>
            <a:endParaRPr lang="zh-CN" altLang="en-US" sz="2800" dirty="0">
              <a:solidFill>
                <a:srgbClr val="1A6D9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542847" y="4027395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06</a:t>
            </a:r>
            <a:endParaRPr lang="zh-CN" altLang="en-US" sz="28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241298" y="4887419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1A6D9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05</a:t>
            </a:r>
            <a:endParaRPr lang="zh-CN" altLang="en-US" sz="2800" dirty="0">
              <a:solidFill>
                <a:srgbClr val="1A6D9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381314" y="4907739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1A6D9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04</a:t>
            </a:r>
            <a:endParaRPr lang="zh-CN" altLang="en-US" sz="2800" dirty="0">
              <a:solidFill>
                <a:srgbClr val="1A6D9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006618" y="3990676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815634" y="2945825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1A6D9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2800" dirty="0">
              <a:solidFill>
                <a:srgbClr val="1A6D9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4311132" y="6128027"/>
            <a:ext cx="3586874" cy="588569"/>
            <a:chOff x="4351324" y="6148042"/>
            <a:chExt cx="3586874" cy="588569"/>
          </a:xfrm>
        </p:grpSpPr>
        <p:sp>
          <p:nvSpPr>
            <p:cNvPr id="49" name="矩形 48"/>
            <p:cNvSpPr/>
            <p:nvPr/>
          </p:nvSpPr>
          <p:spPr>
            <a:xfrm>
              <a:off x="4351324" y="6148042"/>
              <a:ext cx="3586874" cy="58856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69BD6"/>
              </a:solidFill>
            </a:ln>
            <a:effectLst>
              <a:innerShdw blurRad="152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4369185" y="6211494"/>
              <a:ext cx="3551153" cy="46166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rgbClr val="FF8F1F"/>
                  </a:solidFill>
                  <a:effectLst/>
                  <a:latin typeface="方正准圆" panose="02000500000000000000" pitchFamily="2" charset="-122"/>
                  <a:ea typeface="方正准圆" panose="02000500000000000000" pitchFamily="2" charset="-122"/>
                </a:rPr>
                <a:t>坚实的平台</a:t>
              </a:r>
              <a:r>
                <a:rPr lang="zh-CN" altLang="en-US" sz="2400" dirty="0" smtClean="0">
                  <a:solidFill>
                    <a:srgbClr val="FF8F1F"/>
                  </a:solidFill>
                  <a:effectLst/>
                  <a:latin typeface="方正准圆" panose="02000500000000000000" pitchFamily="2" charset="-122"/>
                  <a:ea typeface="方正准圆" panose="02000500000000000000" pitchFamily="2" charset="-122"/>
                </a:rPr>
                <a:t>自我掌控能力</a:t>
              </a:r>
              <a:endParaRPr lang="zh-CN" altLang="en-US" sz="2400" dirty="0">
                <a:solidFill>
                  <a:srgbClr val="FF8F1F"/>
                </a:solidFill>
                <a:effectLst/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55" name="Freeform 375"/>
          <p:cNvSpPr>
            <a:spLocks noEditPoints="1"/>
          </p:cNvSpPr>
          <p:nvPr/>
        </p:nvSpPr>
        <p:spPr bwMode="auto">
          <a:xfrm>
            <a:off x="5566189" y="3475859"/>
            <a:ext cx="1046505" cy="1001004"/>
          </a:xfrm>
          <a:custGeom>
            <a:avLst/>
            <a:gdLst>
              <a:gd name="T0" fmla="*/ 40 w 46"/>
              <a:gd name="T1" fmla="*/ 28 h 44"/>
              <a:gd name="T2" fmla="*/ 24 w 46"/>
              <a:gd name="T3" fmla="*/ 32 h 44"/>
              <a:gd name="T4" fmla="*/ 29 w 46"/>
              <a:gd name="T5" fmla="*/ 33 h 44"/>
              <a:gd name="T6" fmla="*/ 29 w 46"/>
              <a:gd name="T7" fmla="*/ 42 h 44"/>
              <a:gd name="T8" fmla="*/ 28 w 46"/>
              <a:gd name="T9" fmla="*/ 44 h 44"/>
              <a:gd name="T10" fmla="*/ 17 w 46"/>
              <a:gd name="T11" fmla="*/ 42 h 44"/>
              <a:gd name="T12" fmla="*/ 17 w 46"/>
              <a:gd name="T13" fmla="*/ 33 h 44"/>
              <a:gd name="T14" fmla="*/ 19 w 46"/>
              <a:gd name="T15" fmla="*/ 32 h 44"/>
              <a:gd name="T16" fmla="*/ 22 w 46"/>
              <a:gd name="T17" fmla="*/ 28 h 44"/>
              <a:gd name="T18" fmla="*/ 7 w 46"/>
              <a:gd name="T19" fmla="*/ 32 h 44"/>
              <a:gd name="T20" fmla="*/ 12 w 46"/>
              <a:gd name="T21" fmla="*/ 33 h 44"/>
              <a:gd name="T22" fmla="*/ 12 w 46"/>
              <a:gd name="T23" fmla="*/ 42 h 44"/>
              <a:gd name="T24" fmla="*/ 11 w 46"/>
              <a:gd name="T25" fmla="*/ 44 h 44"/>
              <a:gd name="T26" fmla="*/ 0 w 46"/>
              <a:gd name="T27" fmla="*/ 42 h 44"/>
              <a:gd name="T28" fmla="*/ 0 w 46"/>
              <a:gd name="T29" fmla="*/ 33 h 44"/>
              <a:gd name="T30" fmla="*/ 2 w 46"/>
              <a:gd name="T31" fmla="*/ 32 h 44"/>
              <a:gd name="T32" fmla="*/ 5 w 46"/>
              <a:gd name="T33" fmla="*/ 27 h 44"/>
              <a:gd name="T34" fmla="*/ 6 w 46"/>
              <a:gd name="T35" fmla="*/ 26 h 44"/>
              <a:gd name="T36" fmla="*/ 22 w 46"/>
              <a:gd name="T37" fmla="*/ 18 h 44"/>
              <a:gd name="T38" fmla="*/ 14 w 46"/>
              <a:gd name="T39" fmla="*/ 17 h 44"/>
              <a:gd name="T40" fmla="*/ 14 w 46"/>
              <a:gd name="T41" fmla="*/ 2 h 44"/>
              <a:gd name="T42" fmla="*/ 16 w 46"/>
              <a:gd name="T43" fmla="*/ 0 h 44"/>
              <a:gd name="T44" fmla="*/ 32 w 46"/>
              <a:gd name="T45" fmla="*/ 2 h 44"/>
              <a:gd name="T46" fmla="*/ 32 w 46"/>
              <a:gd name="T47" fmla="*/ 17 h 44"/>
              <a:gd name="T48" fmla="*/ 30 w 46"/>
              <a:gd name="T49" fmla="*/ 18 h 44"/>
              <a:gd name="T50" fmla="*/ 24 w 46"/>
              <a:gd name="T51" fmla="*/ 26 h 44"/>
              <a:gd name="T52" fmla="*/ 41 w 46"/>
              <a:gd name="T53" fmla="*/ 26 h 44"/>
              <a:gd name="T54" fmla="*/ 42 w 46"/>
              <a:gd name="T55" fmla="*/ 32 h 44"/>
              <a:gd name="T56" fmla="*/ 46 w 46"/>
              <a:gd name="T57" fmla="*/ 33 h 44"/>
              <a:gd name="T58" fmla="*/ 46 w 46"/>
              <a:gd name="T59" fmla="*/ 42 h 44"/>
              <a:gd name="T60" fmla="*/ 45 w 46"/>
              <a:gd name="T61" fmla="*/ 44 h 44"/>
              <a:gd name="T62" fmla="*/ 34 w 46"/>
              <a:gd name="T63" fmla="*/ 42 h 44"/>
              <a:gd name="T64" fmla="*/ 34 w 46"/>
              <a:gd name="T65" fmla="*/ 33 h 44"/>
              <a:gd name="T66" fmla="*/ 36 w 46"/>
              <a:gd name="T67" fmla="*/ 32 h 44"/>
              <a:gd name="T68" fmla="*/ 43 w 46"/>
              <a:gd name="T69" fmla="*/ 35 h 44"/>
              <a:gd name="T70" fmla="*/ 38 w 46"/>
              <a:gd name="T71" fmla="*/ 35 h 44"/>
              <a:gd name="T72" fmla="*/ 43 w 46"/>
              <a:gd name="T73" fmla="*/ 40 h 44"/>
              <a:gd name="T74" fmla="*/ 9 w 46"/>
              <a:gd name="T75" fmla="*/ 35 h 44"/>
              <a:gd name="T76" fmla="*/ 4 w 46"/>
              <a:gd name="T77" fmla="*/ 35 h 44"/>
              <a:gd name="T78" fmla="*/ 9 w 46"/>
              <a:gd name="T79" fmla="*/ 40 h 44"/>
              <a:gd name="T80" fmla="*/ 26 w 46"/>
              <a:gd name="T81" fmla="*/ 35 h 44"/>
              <a:gd name="T82" fmla="*/ 21 w 46"/>
              <a:gd name="T83" fmla="*/ 35 h 44"/>
              <a:gd name="T84" fmla="*/ 26 w 46"/>
              <a:gd name="T85" fmla="*/ 40 h 44"/>
              <a:gd name="T86" fmla="*/ 29 w 46"/>
              <a:gd name="T87" fmla="*/ 4 h 44"/>
              <a:gd name="T88" fmla="*/ 18 w 46"/>
              <a:gd name="T89" fmla="*/ 4 h 44"/>
              <a:gd name="T90" fmla="*/ 29 w 46"/>
              <a:gd name="T91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6" h="44">
                <a:moveTo>
                  <a:pt x="40" y="32"/>
                </a:moveTo>
                <a:cubicBezTo>
                  <a:pt x="40" y="28"/>
                  <a:pt x="40" y="28"/>
                  <a:pt x="40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32"/>
                  <a:pt x="24" y="32"/>
                  <a:pt x="24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9" y="32"/>
                  <a:pt x="29" y="32"/>
                  <a:pt x="29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3"/>
                  <a:pt x="29" y="44"/>
                  <a:pt x="28" y="44"/>
                </a:cubicBezTo>
                <a:cubicBezTo>
                  <a:pt x="28" y="44"/>
                  <a:pt x="28" y="44"/>
                  <a:pt x="28" y="44"/>
                </a:cubicBezTo>
                <a:cubicBezTo>
                  <a:pt x="19" y="44"/>
                  <a:pt x="19" y="44"/>
                  <a:pt x="19" y="44"/>
                </a:cubicBezTo>
                <a:cubicBezTo>
                  <a:pt x="18" y="44"/>
                  <a:pt x="17" y="43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33"/>
                  <a:pt x="17" y="33"/>
                  <a:pt x="17" y="33"/>
                </a:cubicBezTo>
                <a:cubicBezTo>
                  <a:pt x="17" y="32"/>
                  <a:pt x="18" y="32"/>
                  <a:pt x="19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28"/>
                  <a:pt x="22" y="28"/>
                  <a:pt x="22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32"/>
                  <a:pt x="7" y="32"/>
                  <a:pt x="7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2" y="32"/>
                  <a:pt x="12" y="32"/>
                  <a:pt x="12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3"/>
                  <a:pt x="12" y="44"/>
                  <a:pt x="11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2" y="44"/>
                  <a:pt x="2" y="44"/>
                  <a:pt x="2" y="44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2"/>
                  <a:pt x="1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6"/>
                  <a:pt x="6" y="26"/>
                  <a:pt x="6" y="26"/>
                </a:cubicBezTo>
                <a:cubicBezTo>
                  <a:pt x="22" y="26"/>
                  <a:pt x="22" y="26"/>
                  <a:pt x="22" y="26"/>
                </a:cubicBezTo>
                <a:cubicBezTo>
                  <a:pt x="22" y="18"/>
                  <a:pt x="22" y="18"/>
                  <a:pt x="22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8"/>
                  <a:pt x="14" y="17"/>
                  <a:pt x="14" y="17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5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0"/>
                  <a:pt x="32" y="1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7"/>
                  <a:pt x="31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26"/>
                  <a:pt x="24" y="26"/>
                  <a:pt x="24" y="26"/>
                </a:cubicBezTo>
                <a:cubicBezTo>
                  <a:pt x="41" y="26"/>
                  <a:pt x="41" y="26"/>
                  <a:pt x="41" y="26"/>
                </a:cubicBezTo>
                <a:cubicBezTo>
                  <a:pt x="41" y="26"/>
                  <a:pt x="41" y="26"/>
                  <a:pt x="41" y="26"/>
                </a:cubicBezTo>
                <a:cubicBezTo>
                  <a:pt x="41" y="26"/>
                  <a:pt x="42" y="26"/>
                  <a:pt x="42" y="27"/>
                </a:cubicBezTo>
                <a:cubicBezTo>
                  <a:pt x="42" y="32"/>
                  <a:pt x="42" y="32"/>
                  <a:pt x="42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2"/>
                  <a:pt x="46" y="32"/>
                  <a:pt x="46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3"/>
                  <a:pt x="46" y="44"/>
                  <a:pt x="45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36" y="44"/>
                  <a:pt x="36" y="44"/>
                  <a:pt x="36" y="44"/>
                </a:cubicBezTo>
                <a:cubicBezTo>
                  <a:pt x="35" y="44"/>
                  <a:pt x="34" y="43"/>
                  <a:pt x="34" y="42"/>
                </a:cubicBezTo>
                <a:cubicBezTo>
                  <a:pt x="34" y="42"/>
                  <a:pt x="34" y="42"/>
                  <a:pt x="34" y="42"/>
                </a:cubicBezTo>
                <a:cubicBezTo>
                  <a:pt x="34" y="33"/>
                  <a:pt x="34" y="33"/>
                  <a:pt x="34" y="33"/>
                </a:cubicBezTo>
                <a:cubicBezTo>
                  <a:pt x="34" y="32"/>
                  <a:pt x="35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40" y="32"/>
                  <a:pt x="40" y="32"/>
                  <a:pt x="40" y="32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40"/>
                  <a:pt x="38" y="40"/>
                  <a:pt x="38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3" y="35"/>
                  <a:pt x="43" y="35"/>
                  <a:pt x="43" y="35"/>
                </a:cubicBezTo>
                <a:close/>
                <a:moveTo>
                  <a:pt x="9" y="35"/>
                </a:moveTo>
                <a:cubicBezTo>
                  <a:pt x="9" y="35"/>
                  <a:pt x="9" y="35"/>
                  <a:pt x="9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40"/>
                  <a:pt x="4" y="40"/>
                  <a:pt x="4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35"/>
                  <a:pt x="9" y="35"/>
                  <a:pt x="9" y="35"/>
                </a:cubicBezTo>
                <a:close/>
                <a:moveTo>
                  <a:pt x="26" y="35"/>
                </a:moveTo>
                <a:cubicBezTo>
                  <a:pt x="26" y="35"/>
                  <a:pt x="26" y="35"/>
                  <a:pt x="26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40"/>
                  <a:pt x="21" y="40"/>
                  <a:pt x="21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5"/>
                  <a:pt x="26" y="35"/>
                  <a:pt x="26" y="35"/>
                </a:cubicBezTo>
                <a:close/>
                <a:moveTo>
                  <a:pt x="29" y="4"/>
                </a:moveTo>
                <a:cubicBezTo>
                  <a:pt x="29" y="4"/>
                  <a:pt x="29" y="4"/>
                  <a:pt x="2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15"/>
                  <a:pt x="18" y="15"/>
                  <a:pt x="18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4"/>
                  <a:pt x="29" y="4"/>
                  <a:pt x="2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69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968" y="2202729"/>
            <a:ext cx="2766449" cy="14052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21264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信息化应用</a:t>
            </a:r>
          </a:p>
        </p:txBody>
      </p:sp>
      <p:sp>
        <p:nvSpPr>
          <p:cNvPr id="14" name="泪滴形 13"/>
          <p:cNvSpPr/>
          <p:nvPr/>
        </p:nvSpPr>
        <p:spPr>
          <a:xfrm rot="8100000">
            <a:off x="299376" y="2332145"/>
            <a:ext cx="916782" cy="916782"/>
          </a:xfrm>
          <a:prstGeom prst="teardrop">
            <a:avLst/>
          </a:prstGeom>
          <a:solidFill>
            <a:srgbClr val="269B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01614" y="2439379"/>
            <a:ext cx="702314" cy="702314"/>
          </a:xfrm>
          <a:prstGeom prst="ellipse">
            <a:avLst/>
          </a:prstGeom>
          <a:solidFill>
            <a:srgbClr val="012648"/>
          </a:solidFill>
          <a:ln>
            <a:solidFill>
              <a:srgbClr val="269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2699" y="2564946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Start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6399" y="39568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2013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306719" y="3716433"/>
            <a:ext cx="1632107" cy="1432740"/>
            <a:chOff x="3202676" y="3492327"/>
            <a:chExt cx="1632107" cy="143274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47"/>
            <a:stretch/>
          </p:blipFill>
          <p:spPr>
            <a:xfrm>
              <a:off x="3216517" y="3492371"/>
              <a:ext cx="1618266" cy="143269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3216517" y="3492327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202676" y="35085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02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121331" y="2186094"/>
            <a:ext cx="1672339" cy="1432737"/>
            <a:chOff x="4970831" y="1936282"/>
            <a:chExt cx="1672339" cy="143273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14"/>
            <a:stretch/>
          </p:blipFill>
          <p:spPr>
            <a:xfrm>
              <a:off x="5015344" y="1936282"/>
              <a:ext cx="1627826" cy="1432737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5015344" y="3043364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970831" y="3051475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03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010377" y="3751223"/>
            <a:ext cx="1665207" cy="1426318"/>
            <a:chOff x="7282222" y="3498749"/>
            <a:chExt cx="1665207" cy="142631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4"/>
            <a:stretch/>
          </p:blipFill>
          <p:spPr>
            <a:xfrm>
              <a:off x="7329163" y="3499025"/>
              <a:ext cx="1618266" cy="1426042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7329163" y="3498749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282222" y="3500438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04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292055" y="2202730"/>
            <a:ext cx="1780055" cy="1432696"/>
            <a:chOff x="9185955" y="1936303"/>
            <a:chExt cx="1780055" cy="143269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0468" y="1936303"/>
              <a:ext cx="1735542" cy="1432696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9230468" y="3043363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185955" y="304996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05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5888605" y="477759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华师小木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39093" y="218609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微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信企业号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675584" y="4797035"/>
            <a:ext cx="172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官方微信“小晚”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184059" y="21742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数字迎新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724619" y="3670300"/>
            <a:ext cx="11467381" cy="0"/>
          </a:xfrm>
          <a:prstGeom prst="line">
            <a:avLst/>
          </a:prstGeom>
          <a:ln w="127000">
            <a:solidFill>
              <a:schemeClr val="bg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1492439" y="218609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统一认证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632968" y="3283945"/>
            <a:ext cx="288000" cy="324000"/>
          </a:xfrm>
          <a:prstGeom prst="rect">
            <a:avLst/>
          </a:prstGeom>
          <a:solidFill>
            <a:srgbClr val="01264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605286" y="3289539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1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721264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信息化应用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3857645" y="3740049"/>
            <a:ext cx="2768702" cy="1478768"/>
            <a:chOff x="7182872" y="3498749"/>
            <a:chExt cx="2768702" cy="147876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9813" y="3501174"/>
              <a:ext cx="2721761" cy="1476343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7229813" y="3498749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182872" y="3500438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08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1870266" y="4845882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华师“陶小二”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055488" y="219282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“毕业离校”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373242" y="2208765"/>
            <a:ext cx="1992303" cy="1400769"/>
            <a:chOff x="1406947" y="1967465"/>
            <a:chExt cx="1992303" cy="1400769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460" y="1967465"/>
              <a:ext cx="1947790" cy="1400546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1451460" y="3044234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406947" y="3052345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07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869819" y="2182646"/>
            <a:ext cx="2508241" cy="1426018"/>
            <a:chOff x="5172658" y="1941346"/>
            <a:chExt cx="2508241" cy="142601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7171" y="1941346"/>
              <a:ext cx="2463728" cy="1426017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217171" y="3043364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72658" y="3051475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09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13030" y="3731066"/>
            <a:ext cx="1657236" cy="1479461"/>
            <a:chOff x="3188835" y="3489766"/>
            <a:chExt cx="1657236" cy="1479461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31"/>
            <a:stretch/>
          </p:blipFill>
          <p:spPr>
            <a:xfrm>
              <a:off x="3216516" y="3489766"/>
              <a:ext cx="1629555" cy="1479461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3216517" y="3492327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88835" y="3504232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06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668428" y="3732829"/>
            <a:ext cx="1951464" cy="1423957"/>
            <a:chOff x="9185955" y="1938171"/>
            <a:chExt cx="1951464" cy="142395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0468" y="1938171"/>
              <a:ext cx="1906951" cy="1423957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9230468" y="1938171"/>
              <a:ext cx="288000" cy="324000"/>
            </a:xfrm>
            <a:prstGeom prst="rect">
              <a:avLst/>
            </a:prstGeom>
            <a:solidFill>
              <a:srgbClr val="01264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185955" y="1944772"/>
              <a:ext cx="343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10</a:t>
              </a:r>
              <a:endPara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5265466" y="2192824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学生综合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服务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教工综合服务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617459" y="47784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人事管理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635752" y="483861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协同办公系统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3670300"/>
            <a:ext cx="12192000" cy="0"/>
          </a:xfrm>
          <a:prstGeom prst="line">
            <a:avLst/>
          </a:prstGeom>
          <a:ln w="127000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6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721264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信息化应用</a:t>
            </a:r>
          </a:p>
        </p:txBody>
      </p:sp>
      <p:sp>
        <p:nvSpPr>
          <p:cNvPr id="29" name="矩形 28"/>
          <p:cNvSpPr/>
          <p:nvPr/>
        </p:nvSpPr>
        <p:spPr>
          <a:xfrm>
            <a:off x="279022" y="2262130"/>
            <a:ext cx="1790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11.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在线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教学平台</a:t>
            </a:r>
          </a:p>
        </p:txBody>
      </p:sp>
      <p:sp>
        <p:nvSpPr>
          <p:cNvPr id="30" name="矩形 29"/>
          <p:cNvSpPr/>
          <p:nvPr/>
        </p:nvSpPr>
        <p:spPr>
          <a:xfrm>
            <a:off x="6161338" y="2303538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19.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国有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资产管理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08491" y="2604579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15.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研究生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管理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012483" y="1441826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13.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后勤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管理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328054" y="4709139"/>
            <a:ext cx="20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14.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研究生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预约报名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84691" y="5173228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12.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医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保服务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566791" y="44123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18.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留学生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管理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16053" y="398870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2016.9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0363499" y="35179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73444" y="2678421"/>
            <a:ext cx="1124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20+</a:t>
            </a:r>
            <a:endParaRPr lang="zh-CN" altLang="en-US" sz="2000" dirty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3670300"/>
            <a:ext cx="11938000" cy="0"/>
          </a:xfrm>
          <a:prstGeom prst="line">
            <a:avLst/>
          </a:prstGeom>
          <a:ln w="127000">
            <a:solidFill>
              <a:schemeClr val="bg1"/>
            </a:solidFill>
            <a:headEnd type="non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任意多边形 43"/>
          <p:cNvSpPr/>
          <p:nvPr/>
        </p:nvSpPr>
        <p:spPr>
          <a:xfrm>
            <a:off x="11650227" y="3389258"/>
            <a:ext cx="380602" cy="562083"/>
          </a:xfrm>
          <a:custGeom>
            <a:avLst/>
            <a:gdLst>
              <a:gd name="connsiteX0" fmla="*/ 130348 w 443829"/>
              <a:gd name="connsiteY0" fmla="*/ 1743 h 635984"/>
              <a:gd name="connsiteX1" fmla="*/ 180910 w 443829"/>
              <a:gd name="connsiteY1" fmla="*/ 21316 h 635984"/>
              <a:gd name="connsiteX2" fmla="*/ 415089 w 443829"/>
              <a:gd name="connsiteY2" fmla="*/ 247943 h 635984"/>
              <a:gd name="connsiteX3" fmla="*/ 415089 w 443829"/>
              <a:gd name="connsiteY3" fmla="*/ 388040 h 635984"/>
              <a:gd name="connsiteX4" fmla="*/ 180910 w 443829"/>
              <a:gd name="connsiteY4" fmla="*/ 614668 h 635984"/>
              <a:gd name="connsiteX5" fmla="*/ 108527 w 443829"/>
              <a:gd name="connsiteY5" fmla="*/ 585824 h 635984"/>
              <a:gd name="connsiteX6" fmla="*/ 108527 w 443829"/>
              <a:gd name="connsiteY6" fmla="*/ 482812 h 635984"/>
              <a:gd name="connsiteX7" fmla="*/ 6340 w 443829"/>
              <a:gd name="connsiteY7" fmla="*/ 383920 h 635984"/>
              <a:gd name="connsiteX8" fmla="*/ 0 w 443829"/>
              <a:gd name="connsiteY8" fmla="*/ 383915 h 635984"/>
              <a:gd name="connsiteX9" fmla="*/ 0 w 443829"/>
              <a:gd name="connsiteY9" fmla="*/ 252064 h 635984"/>
              <a:gd name="connsiteX10" fmla="*/ 6340 w 443829"/>
              <a:gd name="connsiteY10" fmla="*/ 252064 h 635984"/>
              <a:gd name="connsiteX11" fmla="*/ 108527 w 443829"/>
              <a:gd name="connsiteY11" fmla="*/ 153172 h 635984"/>
              <a:gd name="connsiteX12" fmla="*/ 108527 w 443829"/>
              <a:gd name="connsiteY12" fmla="*/ 50159 h 635984"/>
              <a:gd name="connsiteX13" fmla="*/ 130348 w 443829"/>
              <a:gd name="connsiteY13" fmla="*/ 1743 h 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29" h="635984">
                <a:moveTo>
                  <a:pt x="130348" y="1743"/>
                </a:moveTo>
                <a:cubicBezTo>
                  <a:pt x="143654" y="-3407"/>
                  <a:pt x="161749" y="2774"/>
                  <a:pt x="180910" y="21316"/>
                </a:cubicBezTo>
                <a:cubicBezTo>
                  <a:pt x="180910" y="21316"/>
                  <a:pt x="180910" y="21316"/>
                  <a:pt x="415089" y="247943"/>
                </a:cubicBezTo>
                <a:cubicBezTo>
                  <a:pt x="453409" y="285028"/>
                  <a:pt x="453409" y="346835"/>
                  <a:pt x="415089" y="388040"/>
                </a:cubicBezTo>
                <a:lnTo>
                  <a:pt x="180910" y="614668"/>
                </a:lnTo>
                <a:cubicBezTo>
                  <a:pt x="142589" y="651752"/>
                  <a:pt x="108527" y="639391"/>
                  <a:pt x="108527" y="585824"/>
                </a:cubicBezTo>
                <a:cubicBezTo>
                  <a:pt x="108527" y="585824"/>
                  <a:pt x="108527" y="585824"/>
                  <a:pt x="108527" y="482812"/>
                </a:cubicBezTo>
                <a:cubicBezTo>
                  <a:pt x="108527" y="425125"/>
                  <a:pt x="61691" y="383920"/>
                  <a:pt x="6340" y="383920"/>
                </a:cubicBezTo>
                <a:lnTo>
                  <a:pt x="0" y="383915"/>
                </a:lnTo>
                <a:lnTo>
                  <a:pt x="0" y="252064"/>
                </a:lnTo>
                <a:lnTo>
                  <a:pt x="6340" y="252064"/>
                </a:lnTo>
                <a:cubicBezTo>
                  <a:pt x="61691" y="252064"/>
                  <a:pt x="108527" y="206738"/>
                  <a:pt x="108527" y="153172"/>
                </a:cubicBezTo>
                <a:cubicBezTo>
                  <a:pt x="108527" y="153172"/>
                  <a:pt x="108527" y="153172"/>
                  <a:pt x="108527" y="50159"/>
                </a:cubicBezTo>
                <a:cubicBezTo>
                  <a:pt x="108527" y="23376"/>
                  <a:pt x="117043" y="6894"/>
                  <a:pt x="130348" y="174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36209" y="1553894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17. </a:t>
            </a:r>
            <a:r>
              <a:rPr lang="zh-CN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广东</a:t>
            </a:r>
            <a:r>
              <a:rPr lang="zh-CN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教育事业数据统计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08715" y="5474309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16. </a:t>
            </a:r>
            <a:r>
              <a:rPr lang="en-US" altLang="zh-CN" dirty="0" err="1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PPfix</a:t>
            </a: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IT</a:t>
            </a:r>
            <a:r>
              <a:rPr lang="zh-CN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运维服务平台</a:t>
            </a:r>
          </a:p>
        </p:txBody>
      </p:sp>
      <p:sp>
        <p:nvSpPr>
          <p:cNvPr id="13" name="矩形 12"/>
          <p:cNvSpPr/>
          <p:nvPr/>
        </p:nvSpPr>
        <p:spPr>
          <a:xfrm>
            <a:off x="7153924" y="4901902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20.</a:t>
            </a:r>
            <a:r>
              <a:rPr lang="zh-CN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教师</a:t>
            </a:r>
            <a:r>
              <a:rPr lang="zh-CN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个人主页</a:t>
            </a:r>
          </a:p>
        </p:txBody>
      </p:sp>
      <p:sp>
        <p:nvSpPr>
          <p:cNvPr id="37" name="矩形 36"/>
          <p:cNvSpPr/>
          <p:nvPr/>
        </p:nvSpPr>
        <p:spPr>
          <a:xfrm>
            <a:off x="7856226" y="1718891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21.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数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科院工作绩效管理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752236" y="2584005"/>
            <a:ext cx="1" cy="92345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535013" y="3841214"/>
            <a:ext cx="0" cy="123968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624988" y="3503353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10800000">
            <a:off x="1405769" y="3612869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 flipH="1" flipV="1">
            <a:off x="2695878" y="1923226"/>
            <a:ext cx="1" cy="158424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2568958" y="3503353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连接符 62"/>
          <p:cNvCxnSpPr/>
          <p:nvPr/>
        </p:nvCxnSpPr>
        <p:spPr>
          <a:xfrm flipH="1" flipV="1">
            <a:off x="3355740" y="3841214"/>
            <a:ext cx="1214" cy="80808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 rot="10800000">
            <a:off x="3226496" y="3612869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7" name="直接连接符 66"/>
          <p:cNvCxnSpPr/>
          <p:nvPr/>
        </p:nvCxnSpPr>
        <p:spPr>
          <a:xfrm flipH="1" flipV="1">
            <a:off x="4009351" y="3006852"/>
            <a:ext cx="3" cy="50061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3882432" y="3503353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/>
          <p:cNvCxnSpPr>
            <a:stCxn id="12" idx="0"/>
          </p:cNvCxnSpPr>
          <p:nvPr/>
        </p:nvCxnSpPr>
        <p:spPr>
          <a:xfrm flipV="1">
            <a:off x="5078454" y="3841214"/>
            <a:ext cx="0" cy="163309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 rot="10800000">
            <a:off x="4949210" y="3612869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3" name="直接连接符 72"/>
          <p:cNvCxnSpPr/>
          <p:nvPr/>
        </p:nvCxnSpPr>
        <p:spPr>
          <a:xfrm flipH="1" flipV="1">
            <a:off x="5441402" y="2124106"/>
            <a:ext cx="1" cy="138336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/>
          <p:cNvSpPr/>
          <p:nvPr/>
        </p:nvSpPr>
        <p:spPr>
          <a:xfrm>
            <a:off x="5314479" y="3503353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/>
          <p:cNvCxnSpPr>
            <a:stCxn id="108" idx="2"/>
          </p:cNvCxnSpPr>
          <p:nvPr/>
        </p:nvCxnSpPr>
        <p:spPr>
          <a:xfrm flipV="1">
            <a:off x="6369074" y="3841214"/>
            <a:ext cx="0" cy="50584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 rot="10800000">
            <a:off x="6239830" y="3612869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1" name="直接连接符 80"/>
          <p:cNvCxnSpPr>
            <a:endCxn id="30" idx="2"/>
          </p:cNvCxnSpPr>
          <p:nvPr/>
        </p:nvCxnSpPr>
        <p:spPr>
          <a:xfrm flipH="1" flipV="1">
            <a:off x="7077615" y="2672870"/>
            <a:ext cx="2" cy="83459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/>
          <p:cNvSpPr/>
          <p:nvPr/>
        </p:nvSpPr>
        <p:spPr>
          <a:xfrm>
            <a:off x="6950691" y="3503353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6" name="直接连接符 85"/>
          <p:cNvCxnSpPr/>
          <p:nvPr/>
        </p:nvCxnSpPr>
        <p:spPr>
          <a:xfrm flipH="1" flipV="1">
            <a:off x="9096509" y="2145157"/>
            <a:ext cx="1" cy="136231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8969585" y="3503353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9" name="直接连接符 88"/>
          <p:cNvCxnSpPr/>
          <p:nvPr/>
        </p:nvCxnSpPr>
        <p:spPr>
          <a:xfrm flipV="1">
            <a:off x="7995119" y="3841214"/>
            <a:ext cx="0" cy="97208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/>
          <p:cNvSpPr/>
          <p:nvPr/>
        </p:nvSpPr>
        <p:spPr>
          <a:xfrm rot="10800000">
            <a:off x="7865875" y="3612869"/>
            <a:ext cx="259703" cy="22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弦形 99"/>
          <p:cNvSpPr/>
          <p:nvPr/>
        </p:nvSpPr>
        <p:spPr>
          <a:xfrm rot="16200000">
            <a:off x="7012182" y="2597024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弦形 100"/>
          <p:cNvSpPr/>
          <p:nvPr/>
        </p:nvSpPr>
        <p:spPr>
          <a:xfrm rot="16200000">
            <a:off x="5375969" y="1998314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弦形 101"/>
          <p:cNvSpPr/>
          <p:nvPr/>
        </p:nvSpPr>
        <p:spPr>
          <a:xfrm rot="16200000">
            <a:off x="9031077" y="2045961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弦形 102"/>
          <p:cNvSpPr/>
          <p:nvPr/>
        </p:nvSpPr>
        <p:spPr>
          <a:xfrm rot="16200000">
            <a:off x="3946851" y="2915091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弦形 103"/>
          <p:cNvSpPr/>
          <p:nvPr/>
        </p:nvSpPr>
        <p:spPr>
          <a:xfrm rot="16200000">
            <a:off x="2630446" y="1837693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弦形 104"/>
          <p:cNvSpPr/>
          <p:nvPr/>
        </p:nvSpPr>
        <p:spPr>
          <a:xfrm rot="16200000">
            <a:off x="686804" y="2527071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弦形 105"/>
          <p:cNvSpPr/>
          <p:nvPr/>
        </p:nvSpPr>
        <p:spPr>
          <a:xfrm rot="5400000">
            <a:off x="5013022" y="5421348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弦形 106"/>
          <p:cNvSpPr/>
          <p:nvPr/>
        </p:nvSpPr>
        <p:spPr>
          <a:xfrm rot="5400000">
            <a:off x="7929687" y="4762941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弦形 107"/>
          <p:cNvSpPr/>
          <p:nvPr/>
        </p:nvSpPr>
        <p:spPr>
          <a:xfrm rot="5400000">
            <a:off x="6303642" y="4281533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弦形 108"/>
          <p:cNvSpPr/>
          <p:nvPr/>
        </p:nvSpPr>
        <p:spPr>
          <a:xfrm rot="5400000">
            <a:off x="3290307" y="4602299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弦形 109"/>
          <p:cNvSpPr/>
          <p:nvPr/>
        </p:nvSpPr>
        <p:spPr>
          <a:xfrm rot="5400000">
            <a:off x="1466495" y="5042364"/>
            <a:ext cx="130864" cy="130864"/>
          </a:xfrm>
          <a:prstGeom prst="chord">
            <a:avLst>
              <a:gd name="adj1" fmla="val 5390121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6" name="直接连接符 75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8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721264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信息化</a:t>
            </a:r>
            <a:r>
              <a:rPr lang="zh-CN" altLang="en-US" dirty="0" smtClean="0"/>
              <a:t>应用</a:t>
            </a:r>
            <a:endParaRPr lang="zh-CN" altLang="en-US" dirty="0"/>
          </a:p>
        </p:txBody>
      </p:sp>
      <p:pic>
        <p:nvPicPr>
          <p:cNvPr id="11" name="大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97" y="1736378"/>
            <a:ext cx="7290006" cy="3752942"/>
          </a:xfrm>
          <a:prstGeom prst="rect">
            <a:avLst/>
          </a:prstGeom>
        </p:spPr>
      </p:pic>
      <p:pic>
        <p:nvPicPr>
          <p:cNvPr id="14" name="大图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20" y="1740438"/>
            <a:ext cx="8405761" cy="3744822"/>
          </a:xfrm>
          <a:prstGeom prst="rect">
            <a:avLst/>
          </a:prstGeom>
        </p:spPr>
      </p:pic>
      <p:pic>
        <p:nvPicPr>
          <p:cNvPr id="15" name="大图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30" y="1745833"/>
            <a:ext cx="8732940" cy="3734032"/>
          </a:xfrm>
          <a:prstGeom prst="rect">
            <a:avLst/>
          </a:prstGeom>
        </p:spPr>
      </p:pic>
      <p:pic>
        <p:nvPicPr>
          <p:cNvPr id="17" name="大图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149" y="1745833"/>
            <a:ext cx="7157703" cy="3734032"/>
          </a:xfrm>
          <a:prstGeom prst="rect">
            <a:avLst/>
          </a:prstGeom>
        </p:spPr>
      </p:pic>
      <p:pic>
        <p:nvPicPr>
          <p:cNvPr id="18" name="大图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627" y="1750170"/>
            <a:ext cx="5260746" cy="3725358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4321325" y="1170508"/>
            <a:ext cx="354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网络中心集成的在线教学平台</a:t>
            </a:r>
            <a:endParaRPr lang="zh-CN" altLang="en-US" sz="2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小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4" y="5787292"/>
            <a:ext cx="1398584" cy="720000"/>
          </a:xfrm>
          <a:prstGeom prst="rect">
            <a:avLst/>
          </a:prstGeom>
        </p:spPr>
      </p:pic>
      <p:pic>
        <p:nvPicPr>
          <p:cNvPr id="21" name="小图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37" y="5787292"/>
            <a:ext cx="1616138" cy="720000"/>
          </a:xfrm>
          <a:prstGeom prst="rect">
            <a:avLst/>
          </a:prstGeom>
        </p:spPr>
      </p:pic>
      <p:pic>
        <p:nvPicPr>
          <p:cNvPr id="22" name="小图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14" y="5787292"/>
            <a:ext cx="1683896" cy="720000"/>
          </a:xfrm>
          <a:prstGeom prst="rect">
            <a:avLst/>
          </a:prstGeom>
        </p:spPr>
      </p:pic>
      <p:pic>
        <p:nvPicPr>
          <p:cNvPr id="23" name="小图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549" y="5787292"/>
            <a:ext cx="1380156" cy="720000"/>
          </a:xfrm>
          <a:prstGeom prst="rect">
            <a:avLst/>
          </a:prstGeom>
        </p:spPr>
      </p:pic>
      <p:pic>
        <p:nvPicPr>
          <p:cNvPr id="24" name="小图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544" y="5790786"/>
            <a:ext cx="10167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decel="58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decel="58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decel="58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decel="58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505119" y="296863"/>
            <a:ext cx="7181774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 smtClean="0"/>
              <a:t>“互联网</a:t>
            </a:r>
            <a:r>
              <a:rPr lang="en-US" altLang="zh-CN" dirty="0" smtClean="0"/>
              <a:t>+</a:t>
            </a:r>
            <a:r>
              <a:rPr lang="zh-CN" altLang="en-US" dirty="0" smtClean="0"/>
              <a:t>教育”系列应用形成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5" y="905435"/>
            <a:ext cx="7296694" cy="48678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98" y="1004749"/>
            <a:ext cx="7325169" cy="48891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22" y="1104063"/>
            <a:ext cx="7297458" cy="4889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285" y="1286143"/>
            <a:ext cx="7325933" cy="4910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276" y="1455975"/>
            <a:ext cx="7296694" cy="48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8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83887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自主成果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2867699" y="3037819"/>
            <a:ext cx="5799244" cy="3336148"/>
            <a:chOff x="2360620" y="2120604"/>
            <a:chExt cx="6580265" cy="3785448"/>
          </a:xfrm>
        </p:grpSpPr>
        <p:grpSp>
          <p:nvGrpSpPr>
            <p:cNvPr id="36" name="组合 35"/>
            <p:cNvGrpSpPr/>
            <p:nvPr/>
          </p:nvGrpSpPr>
          <p:grpSpPr>
            <a:xfrm>
              <a:off x="2360620" y="2120604"/>
              <a:ext cx="6580265" cy="3785448"/>
              <a:chOff x="2130652" y="2324847"/>
              <a:chExt cx="6654800" cy="3828326"/>
            </a:xfrm>
          </p:grpSpPr>
          <p:sp>
            <p:nvSpPr>
              <p:cNvPr id="9" name="Freeform 21"/>
              <p:cNvSpPr>
                <a:spLocks noChangeArrowheads="1"/>
              </p:cNvSpPr>
              <p:nvPr/>
            </p:nvSpPr>
            <p:spPr bwMode="auto">
              <a:xfrm>
                <a:off x="3212966" y="4858031"/>
                <a:ext cx="2621431" cy="1100482"/>
              </a:xfrm>
              <a:custGeom>
                <a:avLst/>
                <a:gdLst>
                  <a:gd name="T0" fmla="*/ 1585503 w 628"/>
                  <a:gd name="T1" fmla="*/ 673100 h 263"/>
                  <a:gd name="T2" fmla="*/ 1603375 w 628"/>
                  <a:gd name="T3" fmla="*/ 606558 h 263"/>
                  <a:gd name="T4" fmla="*/ 76594 w 628"/>
                  <a:gd name="T5" fmla="*/ 0 h 263"/>
                  <a:gd name="T6" fmla="*/ 0 w 628"/>
                  <a:gd name="T7" fmla="*/ 281525 h 263"/>
                  <a:gd name="T8" fmla="*/ 1585503 w 628"/>
                  <a:gd name="T9" fmla="*/ 673100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8"/>
                  <a:gd name="T16" fmla="*/ 0 h 263"/>
                  <a:gd name="T17" fmla="*/ 628 w 628"/>
                  <a:gd name="T18" fmla="*/ 263 h 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8" h="263">
                    <a:moveTo>
                      <a:pt x="621" y="263"/>
                    </a:moveTo>
                    <a:cubicBezTo>
                      <a:pt x="623" y="254"/>
                      <a:pt x="625" y="245"/>
                      <a:pt x="628" y="237"/>
                    </a:cubicBezTo>
                    <a:cubicBezTo>
                      <a:pt x="429" y="158"/>
                      <a:pt x="230" y="79"/>
                      <a:pt x="30" y="0"/>
                    </a:cubicBezTo>
                    <a:cubicBezTo>
                      <a:pt x="18" y="35"/>
                      <a:pt x="8" y="72"/>
                      <a:pt x="0" y="110"/>
                    </a:cubicBezTo>
                    <a:cubicBezTo>
                      <a:pt x="207" y="161"/>
                      <a:pt x="414" y="212"/>
                      <a:pt x="621" y="263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0" name="Freeform 22"/>
              <p:cNvSpPr>
                <a:spLocks noChangeArrowheads="1"/>
              </p:cNvSpPr>
              <p:nvPr/>
            </p:nvSpPr>
            <p:spPr bwMode="auto">
              <a:xfrm>
                <a:off x="2130652" y="5465372"/>
                <a:ext cx="3662217" cy="687800"/>
              </a:xfrm>
              <a:custGeom>
                <a:avLst/>
                <a:gdLst>
                  <a:gd name="T0" fmla="*/ 25541 w 877"/>
                  <a:gd name="T1" fmla="*/ 0 h 165"/>
                  <a:gd name="T2" fmla="*/ 0 w 877"/>
                  <a:gd name="T3" fmla="*/ 420687 h 165"/>
                  <a:gd name="T4" fmla="*/ 2234855 w 877"/>
                  <a:gd name="T5" fmla="*/ 420687 h 165"/>
                  <a:gd name="T6" fmla="*/ 2239963 w 877"/>
                  <a:gd name="T7" fmla="*/ 344198 h 165"/>
                  <a:gd name="T8" fmla="*/ 25541 w 877"/>
                  <a:gd name="T9" fmla="*/ 0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7"/>
                  <a:gd name="T16" fmla="*/ 0 h 165"/>
                  <a:gd name="T17" fmla="*/ 877 w 877"/>
                  <a:gd name="T18" fmla="*/ 165 h 1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7" h="165">
                    <a:moveTo>
                      <a:pt x="10" y="0"/>
                    </a:moveTo>
                    <a:cubicBezTo>
                      <a:pt x="3" y="53"/>
                      <a:pt x="0" y="108"/>
                      <a:pt x="0" y="165"/>
                    </a:cubicBezTo>
                    <a:cubicBezTo>
                      <a:pt x="875" y="165"/>
                      <a:pt x="875" y="165"/>
                      <a:pt x="875" y="165"/>
                    </a:cubicBezTo>
                    <a:cubicBezTo>
                      <a:pt x="875" y="155"/>
                      <a:pt x="876" y="144"/>
                      <a:pt x="877" y="135"/>
                    </a:cubicBezTo>
                    <a:cubicBezTo>
                      <a:pt x="588" y="90"/>
                      <a:pt x="299" y="45"/>
                      <a:pt x="10" y="0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1" name="Freeform 23"/>
              <p:cNvSpPr>
                <a:spLocks noChangeArrowheads="1"/>
              </p:cNvSpPr>
              <p:nvPr/>
            </p:nvSpPr>
            <p:spPr bwMode="auto">
              <a:xfrm>
                <a:off x="4515895" y="4307790"/>
                <a:ext cx="1494994" cy="1336669"/>
              </a:xfrm>
              <a:custGeom>
                <a:avLst/>
                <a:gdLst>
                  <a:gd name="T0" fmla="*/ 0 w 358"/>
                  <a:gd name="T1" fmla="*/ 145628 h 320"/>
                  <a:gd name="T2" fmla="*/ 873533 w 358"/>
                  <a:gd name="T3" fmla="*/ 817562 h 320"/>
                  <a:gd name="T4" fmla="*/ 914400 w 358"/>
                  <a:gd name="T5" fmla="*/ 771574 h 320"/>
                  <a:gd name="T6" fmla="*/ 127709 w 358"/>
                  <a:gd name="T7" fmla="*/ 0 h 320"/>
                  <a:gd name="T8" fmla="*/ 0 w 358"/>
                  <a:gd name="T9" fmla="*/ 145628 h 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8"/>
                  <a:gd name="T16" fmla="*/ 0 h 320"/>
                  <a:gd name="T17" fmla="*/ 358 w 358"/>
                  <a:gd name="T18" fmla="*/ 320 h 3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8" h="320">
                    <a:moveTo>
                      <a:pt x="0" y="57"/>
                    </a:moveTo>
                    <a:cubicBezTo>
                      <a:pt x="114" y="145"/>
                      <a:pt x="228" y="232"/>
                      <a:pt x="342" y="320"/>
                    </a:cubicBezTo>
                    <a:cubicBezTo>
                      <a:pt x="347" y="314"/>
                      <a:pt x="352" y="308"/>
                      <a:pt x="358" y="302"/>
                    </a:cubicBezTo>
                    <a:cubicBezTo>
                      <a:pt x="255" y="201"/>
                      <a:pt x="153" y="101"/>
                      <a:pt x="50" y="0"/>
                    </a:cubicBezTo>
                    <a:cubicBezTo>
                      <a:pt x="32" y="18"/>
                      <a:pt x="16" y="37"/>
                      <a:pt x="0" y="57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2" name="Freeform 24"/>
              <p:cNvSpPr>
                <a:spLocks noChangeArrowheads="1"/>
              </p:cNvSpPr>
              <p:nvPr/>
            </p:nvSpPr>
            <p:spPr bwMode="auto">
              <a:xfrm>
                <a:off x="2924868" y="3889918"/>
                <a:ext cx="2984797" cy="1897293"/>
              </a:xfrm>
              <a:custGeom>
                <a:avLst/>
                <a:gdLst>
                  <a:gd name="T0" fmla="*/ 1794985 w 715"/>
                  <a:gd name="T1" fmla="*/ 1160463 h 454"/>
                  <a:gd name="T2" fmla="*/ 1825625 w 715"/>
                  <a:gd name="T3" fmla="*/ 1104229 h 454"/>
                  <a:gd name="T4" fmla="*/ 148093 w 715"/>
                  <a:gd name="T5" fmla="*/ 0 h 454"/>
                  <a:gd name="T6" fmla="*/ 0 w 715"/>
                  <a:gd name="T7" fmla="*/ 278613 h 454"/>
                  <a:gd name="T8" fmla="*/ 1794985 w 715"/>
                  <a:gd name="T9" fmla="*/ 1160463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5"/>
                  <a:gd name="T16" fmla="*/ 0 h 454"/>
                  <a:gd name="T17" fmla="*/ 715 w 715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5" h="454">
                    <a:moveTo>
                      <a:pt x="703" y="454"/>
                    </a:moveTo>
                    <a:cubicBezTo>
                      <a:pt x="706" y="446"/>
                      <a:pt x="710" y="439"/>
                      <a:pt x="715" y="432"/>
                    </a:cubicBezTo>
                    <a:cubicBezTo>
                      <a:pt x="496" y="288"/>
                      <a:pt x="277" y="144"/>
                      <a:pt x="58" y="0"/>
                    </a:cubicBezTo>
                    <a:cubicBezTo>
                      <a:pt x="37" y="34"/>
                      <a:pt x="17" y="71"/>
                      <a:pt x="0" y="109"/>
                    </a:cubicBezTo>
                    <a:cubicBezTo>
                      <a:pt x="234" y="224"/>
                      <a:pt x="468" y="339"/>
                      <a:pt x="703" y="454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3" name="Freeform 25"/>
              <p:cNvSpPr>
                <a:spLocks noChangeArrowheads="1"/>
              </p:cNvSpPr>
              <p:nvPr/>
            </p:nvSpPr>
            <p:spPr bwMode="auto">
              <a:xfrm>
                <a:off x="5154382" y="3565484"/>
                <a:ext cx="1116055" cy="1873933"/>
              </a:xfrm>
              <a:custGeom>
                <a:avLst/>
                <a:gdLst>
                  <a:gd name="T0" fmla="*/ 186635 w 267"/>
                  <a:gd name="T1" fmla="*/ 0 h 449"/>
                  <a:gd name="T2" fmla="*/ 0 w 267"/>
                  <a:gd name="T3" fmla="*/ 86793 h 449"/>
                  <a:gd name="T4" fmla="*/ 628935 w 267"/>
                  <a:gd name="T5" fmla="*/ 1146175 h 449"/>
                  <a:gd name="T6" fmla="*/ 682625 w 267"/>
                  <a:gd name="T7" fmla="*/ 1120648 h 449"/>
                  <a:gd name="T8" fmla="*/ 186635 w 267"/>
                  <a:gd name="T9" fmla="*/ 0 h 4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449"/>
                  <a:gd name="T17" fmla="*/ 267 w 267"/>
                  <a:gd name="T18" fmla="*/ 449 h 4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449">
                    <a:moveTo>
                      <a:pt x="73" y="0"/>
                    </a:moveTo>
                    <a:cubicBezTo>
                      <a:pt x="48" y="10"/>
                      <a:pt x="24" y="22"/>
                      <a:pt x="0" y="34"/>
                    </a:cubicBezTo>
                    <a:cubicBezTo>
                      <a:pt x="82" y="173"/>
                      <a:pt x="164" y="311"/>
                      <a:pt x="246" y="449"/>
                    </a:cubicBezTo>
                    <a:cubicBezTo>
                      <a:pt x="253" y="445"/>
                      <a:pt x="260" y="442"/>
                      <a:pt x="267" y="439"/>
                    </a:cubicBezTo>
                    <a:cubicBezTo>
                      <a:pt x="202" y="293"/>
                      <a:pt x="138" y="146"/>
                      <a:pt x="73" y="0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4" name="Freeform 26"/>
              <p:cNvSpPr>
                <a:spLocks noChangeArrowheads="1"/>
              </p:cNvSpPr>
              <p:nvPr/>
            </p:nvSpPr>
            <p:spPr bwMode="auto">
              <a:xfrm>
                <a:off x="4469177" y="3510979"/>
                <a:ext cx="1663699" cy="2016685"/>
              </a:xfrm>
              <a:custGeom>
                <a:avLst/>
                <a:gdLst>
                  <a:gd name="T0" fmla="*/ 969009 w 398"/>
                  <a:gd name="T1" fmla="*/ 1233488 h 483"/>
                  <a:gd name="T2" fmla="*/ 1017587 w 398"/>
                  <a:gd name="T3" fmla="*/ 1197735 h 483"/>
                  <a:gd name="T4" fmla="*/ 186643 w 398"/>
                  <a:gd name="T5" fmla="*/ 0 h 483"/>
                  <a:gd name="T6" fmla="*/ 0 w 398"/>
                  <a:gd name="T7" fmla="*/ 140459 h 483"/>
                  <a:gd name="T8" fmla="*/ 969009 w 398"/>
                  <a:gd name="T9" fmla="*/ 1233488 h 4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8"/>
                  <a:gd name="T16" fmla="*/ 0 h 483"/>
                  <a:gd name="T17" fmla="*/ 398 w 398"/>
                  <a:gd name="T18" fmla="*/ 483 h 4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8" h="483">
                    <a:moveTo>
                      <a:pt x="379" y="483"/>
                    </a:moveTo>
                    <a:cubicBezTo>
                      <a:pt x="385" y="478"/>
                      <a:pt x="392" y="473"/>
                      <a:pt x="398" y="469"/>
                    </a:cubicBezTo>
                    <a:cubicBezTo>
                      <a:pt x="290" y="313"/>
                      <a:pt x="181" y="157"/>
                      <a:pt x="73" y="0"/>
                    </a:cubicBezTo>
                    <a:cubicBezTo>
                      <a:pt x="48" y="17"/>
                      <a:pt x="23" y="35"/>
                      <a:pt x="0" y="55"/>
                    </a:cubicBezTo>
                    <a:cubicBezTo>
                      <a:pt x="127" y="198"/>
                      <a:pt x="253" y="340"/>
                      <a:pt x="379" y="483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5" name="Freeform 27"/>
              <p:cNvSpPr>
                <a:spLocks noChangeArrowheads="1"/>
              </p:cNvSpPr>
              <p:nvPr/>
            </p:nvSpPr>
            <p:spPr bwMode="auto">
              <a:xfrm>
                <a:off x="6010889" y="2324847"/>
                <a:ext cx="568408" cy="3018537"/>
              </a:xfrm>
              <a:custGeom>
                <a:avLst/>
                <a:gdLst>
                  <a:gd name="T0" fmla="*/ 286310 w 136"/>
                  <a:gd name="T1" fmla="*/ 1846262 h 723"/>
                  <a:gd name="T2" fmla="*/ 347662 w 136"/>
                  <a:gd name="T3" fmla="*/ 1841155 h 723"/>
                  <a:gd name="T4" fmla="*/ 281197 w 136"/>
                  <a:gd name="T5" fmla="*/ 0 h 723"/>
                  <a:gd name="T6" fmla="*/ 0 w 136"/>
                  <a:gd name="T7" fmla="*/ 22983 h 723"/>
                  <a:gd name="T8" fmla="*/ 286310 w 136"/>
                  <a:gd name="T9" fmla="*/ 1846262 h 7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723"/>
                  <a:gd name="T17" fmla="*/ 136 w 136"/>
                  <a:gd name="T18" fmla="*/ 723 h 7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723">
                    <a:moveTo>
                      <a:pt x="112" y="723"/>
                    </a:moveTo>
                    <a:cubicBezTo>
                      <a:pt x="120" y="721"/>
                      <a:pt x="128" y="721"/>
                      <a:pt x="136" y="721"/>
                    </a:cubicBezTo>
                    <a:cubicBezTo>
                      <a:pt x="127" y="480"/>
                      <a:pt x="118" y="240"/>
                      <a:pt x="110" y="0"/>
                    </a:cubicBezTo>
                    <a:cubicBezTo>
                      <a:pt x="73" y="1"/>
                      <a:pt x="36" y="4"/>
                      <a:pt x="0" y="9"/>
                    </a:cubicBezTo>
                    <a:cubicBezTo>
                      <a:pt x="37" y="247"/>
                      <a:pt x="75" y="485"/>
                      <a:pt x="112" y="723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6" name="Freeform 28"/>
              <p:cNvSpPr>
                <a:spLocks noChangeArrowheads="1"/>
              </p:cNvSpPr>
              <p:nvPr/>
            </p:nvSpPr>
            <p:spPr bwMode="auto">
              <a:xfrm>
                <a:off x="5387975" y="2667450"/>
                <a:ext cx="1032999" cy="2709677"/>
              </a:xfrm>
              <a:custGeom>
                <a:avLst/>
                <a:gdLst>
                  <a:gd name="T0" fmla="*/ 386257 w 247"/>
                  <a:gd name="T1" fmla="*/ 582243 h 649"/>
                  <a:gd name="T2" fmla="*/ 250684 w 247"/>
                  <a:gd name="T3" fmla="*/ 0 h 649"/>
                  <a:gd name="T4" fmla="*/ 0 w 247"/>
                  <a:gd name="T5" fmla="*/ 66396 h 649"/>
                  <a:gd name="T6" fmla="*/ 575549 w 247"/>
                  <a:gd name="T7" fmla="*/ 1657350 h 649"/>
                  <a:gd name="T8" fmla="*/ 631825 w 247"/>
                  <a:gd name="T9" fmla="*/ 1642028 h 649"/>
                  <a:gd name="T10" fmla="*/ 386257 w 247"/>
                  <a:gd name="T11" fmla="*/ 582243 h 6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7"/>
                  <a:gd name="T19" fmla="*/ 0 h 649"/>
                  <a:gd name="T20" fmla="*/ 247 w 247"/>
                  <a:gd name="T21" fmla="*/ 649 h 6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7" h="649">
                    <a:moveTo>
                      <a:pt x="151" y="228"/>
                    </a:moveTo>
                    <a:cubicBezTo>
                      <a:pt x="134" y="152"/>
                      <a:pt x="116" y="76"/>
                      <a:pt x="98" y="0"/>
                    </a:cubicBezTo>
                    <a:cubicBezTo>
                      <a:pt x="65" y="7"/>
                      <a:pt x="32" y="16"/>
                      <a:pt x="0" y="26"/>
                    </a:cubicBezTo>
                    <a:cubicBezTo>
                      <a:pt x="75" y="234"/>
                      <a:pt x="150" y="441"/>
                      <a:pt x="225" y="649"/>
                    </a:cubicBezTo>
                    <a:cubicBezTo>
                      <a:pt x="232" y="647"/>
                      <a:pt x="240" y="645"/>
                      <a:pt x="247" y="643"/>
                    </a:cubicBezTo>
                    <a:cubicBezTo>
                      <a:pt x="215" y="505"/>
                      <a:pt x="183" y="367"/>
                      <a:pt x="151" y="228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7" name="Freeform 29"/>
              <p:cNvSpPr>
                <a:spLocks noChangeArrowheads="1"/>
              </p:cNvSpPr>
              <p:nvPr/>
            </p:nvSpPr>
            <p:spPr bwMode="auto">
              <a:xfrm>
                <a:off x="6792127" y="3137230"/>
                <a:ext cx="869485" cy="2239896"/>
              </a:xfrm>
              <a:custGeom>
                <a:avLst/>
                <a:gdLst>
                  <a:gd name="T0" fmla="*/ 314486 w 208"/>
                  <a:gd name="T1" fmla="*/ 0 h 536"/>
                  <a:gd name="T2" fmla="*/ 0 w 208"/>
                  <a:gd name="T3" fmla="*/ 1354677 h 536"/>
                  <a:gd name="T4" fmla="*/ 58806 w 208"/>
                  <a:gd name="T5" fmla="*/ 1370013 h 536"/>
                  <a:gd name="T6" fmla="*/ 531813 w 208"/>
                  <a:gd name="T7" fmla="*/ 58788 h 536"/>
                  <a:gd name="T8" fmla="*/ 314486 w 208"/>
                  <a:gd name="T9" fmla="*/ 0 h 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"/>
                  <a:gd name="T16" fmla="*/ 0 h 536"/>
                  <a:gd name="T17" fmla="*/ 208 w 208"/>
                  <a:gd name="T18" fmla="*/ 536 h 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" h="536">
                    <a:moveTo>
                      <a:pt x="123" y="0"/>
                    </a:moveTo>
                    <a:cubicBezTo>
                      <a:pt x="82" y="177"/>
                      <a:pt x="41" y="353"/>
                      <a:pt x="0" y="530"/>
                    </a:cubicBezTo>
                    <a:cubicBezTo>
                      <a:pt x="8" y="532"/>
                      <a:pt x="16" y="534"/>
                      <a:pt x="23" y="536"/>
                    </a:cubicBezTo>
                    <a:cubicBezTo>
                      <a:pt x="85" y="365"/>
                      <a:pt x="147" y="194"/>
                      <a:pt x="208" y="23"/>
                    </a:cubicBezTo>
                    <a:cubicBezTo>
                      <a:pt x="180" y="13"/>
                      <a:pt x="152" y="6"/>
                      <a:pt x="123" y="0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8" name="Freeform 30"/>
              <p:cNvSpPr>
                <a:spLocks noChangeArrowheads="1"/>
              </p:cNvSpPr>
              <p:nvPr/>
            </p:nvSpPr>
            <p:spPr bwMode="auto">
              <a:xfrm>
                <a:off x="6636398" y="4323363"/>
                <a:ext cx="254357" cy="1020021"/>
              </a:xfrm>
              <a:custGeom>
                <a:avLst/>
                <a:gdLst>
                  <a:gd name="T0" fmla="*/ 58659 w 61"/>
                  <a:gd name="T1" fmla="*/ 623887 h 244"/>
                  <a:gd name="T2" fmla="*/ 155575 w 61"/>
                  <a:gd name="T3" fmla="*/ 12785 h 244"/>
                  <a:gd name="T4" fmla="*/ 22954 w 61"/>
                  <a:gd name="T5" fmla="*/ 0 h 244"/>
                  <a:gd name="T6" fmla="*/ 0 w 61"/>
                  <a:gd name="T7" fmla="*/ 618773 h 244"/>
                  <a:gd name="T8" fmla="*/ 58659 w 61"/>
                  <a:gd name="T9" fmla="*/ 623887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244"/>
                  <a:gd name="T17" fmla="*/ 61 w 61"/>
                  <a:gd name="T18" fmla="*/ 244 h 2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244">
                    <a:moveTo>
                      <a:pt x="23" y="244"/>
                    </a:moveTo>
                    <a:cubicBezTo>
                      <a:pt x="36" y="164"/>
                      <a:pt x="48" y="84"/>
                      <a:pt x="61" y="5"/>
                    </a:cubicBezTo>
                    <a:cubicBezTo>
                      <a:pt x="44" y="2"/>
                      <a:pt x="26" y="1"/>
                      <a:pt x="9" y="0"/>
                    </a:cubicBezTo>
                    <a:cubicBezTo>
                      <a:pt x="6" y="81"/>
                      <a:pt x="3" y="161"/>
                      <a:pt x="0" y="242"/>
                    </a:cubicBezTo>
                    <a:cubicBezTo>
                      <a:pt x="8" y="242"/>
                      <a:pt x="16" y="242"/>
                      <a:pt x="23" y="244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19" name="Freeform 31"/>
              <p:cNvSpPr>
                <a:spLocks noChangeArrowheads="1"/>
              </p:cNvSpPr>
              <p:nvPr/>
            </p:nvSpPr>
            <p:spPr bwMode="auto">
              <a:xfrm>
                <a:off x="7080225" y="4567338"/>
                <a:ext cx="809788" cy="960326"/>
              </a:xfrm>
              <a:custGeom>
                <a:avLst/>
                <a:gdLst>
                  <a:gd name="T0" fmla="*/ 48509 w 194"/>
                  <a:gd name="T1" fmla="*/ 587375 h 230"/>
                  <a:gd name="T2" fmla="*/ 495300 w 194"/>
                  <a:gd name="T3" fmla="*/ 84276 h 230"/>
                  <a:gd name="T4" fmla="*/ 382964 w 194"/>
                  <a:gd name="T5" fmla="*/ 0 h 230"/>
                  <a:gd name="T6" fmla="*/ 0 w 194"/>
                  <a:gd name="T7" fmla="*/ 551622 h 230"/>
                  <a:gd name="T8" fmla="*/ 48509 w 194"/>
                  <a:gd name="T9" fmla="*/ 587375 h 2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230"/>
                  <a:gd name="T17" fmla="*/ 194 w 194"/>
                  <a:gd name="T18" fmla="*/ 230 h 2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230">
                    <a:moveTo>
                      <a:pt x="19" y="230"/>
                    </a:moveTo>
                    <a:cubicBezTo>
                      <a:pt x="77" y="164"/>
                      <a:pt x="136" y="99"/>
                      <a:pt x="194" y="33"/>
                    </a:cubicBezTo>
                    <a:cubicBezTo>
                      <a:pt x="180" y="21"/>
                      <a:pt x="165" y="10"/>
                      <a:pt x="150" y="0"/>
                    </a:cubicBezTo>
                    <a:cubicBezTo>
                      <a:pt x="100" y="72"/>
                      <a:pt x="50" y="144"/>
                      <a:pt x="0" y="216"/>
                    </a:cubicBezTo>
                    <a:cubicBezTo>
                      <a:pt x="7" y="220"/>
                      <a:pt x="13" y="225"/>
                      <a:pt x="19" y="230"/>
                    </a:cubicBezTo>
                    <a:close/>
                  </a:path>
                </a:pathLst>
              </a:custGeom>
              <a:solidFill>
                <a:srgbClr val="269BD6">
                  <a:alpha val="50000"/>
                </a:srgbClr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20" name="Freeform 32"/>
              <p:cNvSpPr>
                <a:spLocks noChangeArrowheads="1"/>
              </p:cNvSpPr>
              <p:nvPr/>
            </p:nvSpPr>
            <p:spPr bwMode="auto">
              <a:xfrm>
                <a:off x="6942664" y="3786099"/>
                <a:ext cx="994068" cy="1653319"/>
              </a:xfrm>
              <a:custGeom>
                <a:avLst/>
                <a:gdLst>
                  <a:gd name="T0" fmla="*/ 439404 w 238"/>
                  <a:gd name="T1" fmla="*/ 0 h 396"/>
                  <a:gd name="T2" fmla="*/ 0 w 238"/>
                  <a:gd name="T3" fmla="*/ 985702 h 396"/>
                  <a:gd name="T4" fmla="*/ 53648 w 238"/>
                  <a:gd name="T5" fmla="*/ 1011238 h 396"/>
                  <a:gd name="T6" fmla="*/ 608013 w 238"/>
                  <a:gd name="T7" fmla="*/ 79163 h 396"/>
                  <a:gd name="T8" fmla="*/ 439404 w 238"/>
                  <a:gd name="T9" fmla="*/ 0 h 3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396"/>
                  <a:gd name="T17" fmla="*/ 238 w 238"/>
                  <a:gd name="T18" fmla="*/ 396 h 3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396">
                    <a:moveTo>
                      <a:pt x="172" y="0"/>
                    </a:moveTo>
                    <a:cubicBezTo>
                      <a:pt x="114" y="128"/>
                      <a:pt x="57" y="257"/>
                      <a:pt x="0" y="386"/>
                    </a:cubicBezTo>
                    <a:cubicBezTo>
                      <a:pt x="7" y="389"/>
                      <a:pt x="14" y="392"/>
                      <a:pt x="21" y="396"/>
                    </a:cubicBezTo>
                    <a:cubicBezTo>
                      <a:pt x="93" y="274"/>
                      <a:pt x="166" y="153"/>
                      <a:pt x="238" y="31"/>
                    </a:cubicBezTo>
                    <a:cubicBezTo>
                      <a:pt x="216" y="19"/>
                      <a:pt x="194" y="9"/>
                      <a:pt x="172" y="0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21" name="Freeform 33"/>
              <p:cNvSpPr>
                <a:spLocks noChangeArrowheads="1"/>
              </p:cNvSpPr>
              <p:nvPr/>
            </p:nvSpPr>
            <p:spPr bwMode="auto">
              <a:xfrm>
                <a:off x="7306031" y="4876199"/>
                <a:ext cx="1378198" cy="911013"/>
              </a:xfrm>
              <a:custGeom>
                <a:avLst/>
                <a:gdLst>
                  <a:gd name="T0" fmla="*/ 842963 w 330"/>
                  <a:gd name="T1" fmla="*/ 158473 h 218"/>
                  <a:gd name="T2" fmla="*/ 758667 w 330"/>
                  <a:gd name="T3" fmla="*/ 0 h 218"/>
                  <a:gd name="T4" fmla="*/ 0 w 330"/>
                  <a:gd name="T5" fmla="*/ 500980 h 218"/>
                  <a:gd name="T6" fmla="*/ 30653 w 330"/>
                  <a:gd name="T7" fmla="*/ 557213 h 218"/>
                  <a:gd name="T8" fmla="*/ 842963 w 330"/>
                  <a:gd name="T9" fmla="*/ 158473 h 2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0"/>
                  <a:gd name="T16" fmla="*/ 0 h 218"/>
                  <a:gd name="T17" fmla="*/ 330 w 330"/>
                  <a:gd name="T18" fmla="*/ 218 h 2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0" h="218">
                    <a:moveTo>
                      <a:pt x="330" y="62"/>
                    </a:moveTo>
                    <a:cubicBezTo>
                      <a:pt x="320" y="40"/>
                      <a:pt x="309" y="20"/>
                      <a:pt x="297" y="0"/>
                    </a:cubicBezTo>
                    <a:cubicBezTo>
                      <a:pt x="198" y="66"/>
                      <a:pt x="99" y="131"/>
                      <a:pt x="0" y="196"/>
                    </a:cubicBezTo>
                    <a:cubicBezTo>
                      <a:pt x="4" y="203"/>
                      <a:pt x="8" y="210"/>
                      <a:pt x="12" y="218"/>
                    </a:cubicBezTo>
                    <a:cubicBezTo>
                      <a:pt x="118" y="166"/>
                      <a:pt x="224" y="114"/>
                      <a:pt x="330" y="62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22" name="Freeform 34"/>
              <p:cNvSpPr>
                <a:spLocks noChangeArrowheads="1"/>
              </p:cNvSpPr>
              <p:nvPr/>
            </p:nvSpPr>
            <p:spPr bwMode="auto">
              <a:xfrm>
                <a:off x="7204808" y="4019692"/>
                <a:ext cx="1580644" cy="1624768"/>
              </a:xfrm>
              <a:custGeom>
                <a:avLst/>
                <a:gdLst>
                  <a:gd name="T0" fmla="*/ 0 w 378"/>
                  <a:gd name="T1" fmla="*/ 947791 h 389"/>
                  <a:gd name="T2" fmla="*/ 38365 w 378"/>
                  <a:gd name="T3" fmla="*/ 993775 h 389"/>
                  <a:gd name="T4" fmla="*/ 966787 w 378"/>
                  <a:gd name="T5" fmla="*/ 283571 h 389"/>
                  <a:gd name="T6" fmla="*/ 966787 w 378"/>
                  <a:gd name="T7" fmla="*/ 0 h 389"/>
                  <a:gd name="T8" fmla="*/ 0 w 378"/>
                  <a:gd name="T9" fmla="*/ 947791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389"/>
                  <a:gd name="T17" fmla="*/ 378 w 378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389">
                    <a:moveTo>
                      <a:pt x="0" y="371"/>
                    </a:moveTo>
                    <a:cubicBezTo>
                      <a:pt x="5" y="377"/>
                      <a:pt x="11" y="383"/>
                      <a:pt x="15" y="389"/>
                    </a:cubicBezTo>
                    <a:cubicBezTo>
                      <a:pt x="136" y="296"/>
                      <a:pt x="257" y="203"/>
                      <a:pt x="378" y="111"/>
                    </a:cubicBezTo>
                    <a:cubicBezTo>
                      <a:pt x="378" y="0"/>
                      <a:pt x="378" y="0"/>
                      <a:pt x="378" y="0"/>
                    </a:cubicBezTo>
                    <a:cubicBezTo>
                      <a:pt x="252" y="124"/>
                      <a:pt x="126" y="247"/>
                      <a:pt x="0" y="371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23" name="Freeform 35"/>
              <p:cNvSpPr>
                <a:spLocks noChangeArrowheads="1"/>
              </p:cNvSpPr>
              <p:nvPr/>
            </p:nvSpPr>
            <p:spPr bwMode="auto">
              <a:xfrm>
                <a:off x="7422828" y="5927367"/>
                <a:ext cx="659251" cy="225806"/>
              </a:xfrm>
              <a:custGeom>
                <a:avLst/>
                <a:gdLst>
                  <a:gd name="T0" fmla="*/ 0 w 158"/>
                  <a:gd name="T1" fmla="*/ 61383 h 54"/>
                  <a:gd name="T2" fmla="*/ 2552 w 158"/>
                  <a:gd name="T3" fmla="*/ 138112 h 54"/>
                  <a:gd name="T4" fmla="*/ 403225 w 158"/>
                  <a:gd name="T5" fmla="*/ 138112 h 54"/>
                  <a:gd name="T6" fmla="*/ 393017 w 158"/>
                  <a:gd name="T7" fmla="*/ 0 h 54"/>
                  <a:gd name="T8" fmla="*/ 0 w 158"/>
                  <a:gd name="T9" fmla="*/ 61383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54"/>
                  <a:gd name="T17" fmla="*/ 158 w 158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54">
                    <a:moveTo>
                      <a:pt x="0" y="24"/>
                    </a:moveTo>
                    <a:cubicBezTo>
                      <a:pt x="1" y="33"/>
                      <a:pt x="1" y="44"/>
                      <a:pt x="1" y="54"/>
                    </a:cubicBezTo>
                    <a:cubicBezTo>
                      <a:pt x="158" y="54"/>
                      <a:pt x="158" y="54"/>
                      <a:pt x="158" y="54"/>
                    </a:cubicBezTo>
                    <a:cubicBezTo>
                      <a:pt x="158" y="35"/>
                      <a:pt x="156" y="17"/>
                      <a:pt x="154" y="0"/>
                    </a:cubicBezTo>
                    <a:cubicBezTo>
                      <a:pt x="103" y="8"/>
                      <a:pt x="51" y="16"/>
                      <a:pt x="0" y="24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24" name="Freeform 36"/>
              <p:cNvSpPr>
                <a:spLocks noChangeArrowheads="1"/>
              </p:cNvSpPr>
              <p:nvPr/>
            </p:nvSpPr>
            <p:spPr bwMode="auto">
              <a:xfrm>
                <a:off x="7376109" y="5431630"/>
                <a:ext cx="1123840" cy="526882"/>
              </a:xfrm>
              <a:custGeom>
                <a:avLst/>
                <a:gdLst>
                  <a:gd name="T0" fmla="*/ 687387 w 269"/>
                  <a:gd name="T1" fmla="*/ 158574 h 126"/>
                  <a:gd name="T2" fmla="*/ 643946 w 269"/>
                  <a:gd name="T3" fmla="*/ 0 h 126"/>
                  <a:gd name="T4" fmla="*/ 0 w 269"/>
                  <a:gd name="T5" fmla="*/ 255764 h 126"/>
                  <a:gd name="T6" fmla="*/ 20443 w 269"/>
                  <a:gd name="T7" fmla="*/ 322263 h 126"/>
                  <a:gd name="T8" fmla="*/ 687387 w 269"/>
                  <a:gd name="T9" fmla="*/ 158574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9"/>
                  <a:gd name="T16" fmla="*/ 0 h 126"/>
                  <a:gd name="T17" fmla="*/ 269 w 269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9" h="126">
                    <a:moveTo>
                      <a:pt x="269" y="62"/>
                    </a:moveTo>
                    <a:cubicBezTo>
                      <a:pt x="264" y="40"/>
                      <a:pt x="258" y="20"/>
                      <a:pt x="252" y="0"/>
                    </a:cubicBezTo>
                    <a:cubicBezTo>
                      <a:pt x="168" y="33"/>
                      <a:pt x="84" y="67"/>
                      <a:pt x="0" y="100"/>
                    </a:cubicBezTo>
                    <a:cubicBezTo>
                      <a:pt x="3" y="108"/>
                      <a:pt x="6" y="117"/>
                      <a:pt x="8" y="126"/>
                    </a:cubicBezTo>
                    <a:cubicBezTo>
                      <a:pt x="95" y="105"/>
                      <a:pt x="182" y="83"/>
                      <a:pt x="269" y="62"/>
                    </a:cubicBezTo>
                    <a:close/>
                  </a:path>
                </a:pathLst>
              </a:custGeom>
              <a:solidFill>
                <a:srgbClr val="269BD6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  <p:sp>
            <p:nvSpPr>
              <p:cNvPr id="34" name="任意多边形 33"/>
              <p:cNvSpPr>
                <a:spLocks noChangeArrowheads="1"/>
              </p:cNvSpPr>
              <p:nvPr/>
            </p:nvSpPr>
            <p:spPr bwMode="auto">
              <a:xfrm>
                <a:off x="5918573" y="5461280"/>
                <a:ext cx="1368167" cy="673783"/>
              </a:xfrm>
              <a:custGeom>
                <a:avLst/>
                <a:gdLst>
                  <a:gd name="connsiteX0" fmla="*/ 684083 w 1368167"/>
                  <a:gd name="connsiteY0" fmla="*/ 0 h 673783"/>
                  <a:gd name="connsiteX1" fmla="*/ 1356540 w 1368167"/>
                  <a:gd name="connsiteY1" fmla="*/ 556644 h 673783"/>
                  <a:gd name="connsiteX2" fmla="*/ 1368167 w 1368167"/>
                  <a:gd name="connsiteY2" fmla="*/ 673783 h 673783"/>
                  <a:gd name="connsiteX3" fmla="*/ 0 w 1368167"/>
                  <a:gd name="connsiteY3" fmla="*/ 673783 h 673783"/>
                  <a:gd name="connsiteX4" fmla="*/ 11626 w 1368167"/>
                  <a:gd name="connsiteY4" fmla="*/ 556644 h 673783"/>
                  <a:gd name="connsiteX5" fmla="*/ 684083 w 1368167"/>
                  <a:gd name="connsiteY5" fmla="*/ 0 h 673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8167" h="673783">
                    <a:moveTo>
                      <a:pt x="684083" y="0"/>
                    </a:moveTo>
                    <a:cubicBezTo>
                      <a:pt x="1015786" y="0"/>
                      <a:pt x="1292535" y="238969"/>
                      <a:pt x="1356540" y="556644"/>
                    </a:cubicBezTo>
                    <a:lnTo>
                      <a:pt x="1368167" y="673783"/>
                    </a:lnTo>
                    <a:lnTo>
                      <a:pt x="0" y="673783"/>
                    </a:lnTo>
                    <a:lnTo>
                      <a:pt x="11626" y="556644"/>
                    </a:lnTo>
                    <a:cubicBezTo>
                      <a:pt x="75631" y="238969"/>
                      <a:pt x="352380" y="0"/>
                      <a:pt x="68408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endParaRPr lang="zh-CN" altLang="en-US" dirty="0">
                  <a:ea typeface="方正准圆" panose="02000500000000000000" pitchFamily="2" charset="-122"/>
                </a:endParaRPr>
              </a:p>
            </p:txBody>
          </p:sp>
        </p:grpSp>
        <p:sp>
          <p:nvSpPr>
            <p:cNvPr id="37" name="Freeform 332"/>
            <p:cNvSpPr>
              <a:spLocks noEditPoints="1"/>
            </p:cNvSpPr>
            <p:nvPr/>
          </p:nvSpPr>
          <p:spPr bwMode="auto">
            <a:xfrm>
              <a:off x="6573505" y="5403035"/>
              <a:ext cx="418061" cy="391377"/>
            </a:xfrm>
            <a:custGeom>
              <a:avLst/>
              <a:gdLst>
                <a:gd name="T0" fmla="*/ 31 w 104"/>
                <a:gd name="T1" fmla="*/ 0 h 97"/>
                <a:gd name="T2" fmla="*/ 52 w 104"/>
                <a:gd name="T3" fmla="*/ 18 h 97"/>
                <a:gd name="T4" fmla="*/ 21 w 104"/>
                <a:gd name="T5" fmla="*/ 37 h 97"/>
                <a:gd name="T6" fmla="*/ 0 w 104"/>
                <a:gd name="T7" fmla="*/ 20 h 97"/>
                <a:gd name="T8" fmla="*/ 31 w 104"/>
                <a:gd name="T9" fmla="*/ 0 h 97"/>
                <a:gd name="T10" fmla="*/ 21 w 104"/>
                <a:gd name="T11" fmla="*/ 37 h 97"/>
                <a:gd name="T12" fmla="*/ 52 w 104"/>
                <a:gd name="T13" fmla="*/ 56 h 97"/>
                <a:gd name="T14" fmla="*/ 31 w 104"/>
                <a:gd name="T15" fmla="*/ 74 h 97"/>
                <a:gd name="T16" fmla="*/ 0 w 104"/>
                <a:gd name="T17" fmla="*/ 54 h 97"/>
                <a:gd name="T18" fmla="*/ 21 w 104"/>
                <a:gd name="T19" fmla="*/ 37 h 97"/>
                <a:gd name="T20" fmla="*/ 83 w 104"/>
                <a:gd name="T21" fmla="*/ 72 h 97"/>
                <a:gd name="T22" fmla="*/ 83 w 104"/>
                <a:gd name="T23" fmla="*/ 79 h 97"/>
                <a:gd name="T24" fmla="*/ 52 w 104"/>
                <a:gd name="T25" fmla="*/ 97 h 97"/>
                <a:gd name="T26" fmla="*/ 52 w 104"/>
                <a:gd name="T27" fmla="*/ 97 h 97"/>
                <a:gd name="T28" fmla="*/ 52 w 104"/>
                <a:gd name="T29" fmla="*/ 97 h 97"/>
                <a:gd name="T30" fmla="*/ 52 w 104"/>
                <a:gd name="T31" fmla="*/ 97 h 97"/>
                <a:gd name="T32" fmla="*/ 52 w 104"/>
                <a:gd name="T33" fmla="*/ 97 h 97"/>
                <a:gd name="T34" fmla="*/ 21 w 104"/>
                <a:gd name="T35" fmla="*/ 79 h 97"/>
                <a:gd name="T36" fmla="*/ 21 w 104"/>
                <a:gd name="T37" fmla="*/ 72 h 97"/>
                <a:gd name="T38" fmla="*/ 31 w 104"/>
                <a:gd name="T39" fmla="*/ 78 h 97"/>
                <a:gd name="T40" fmla="*/ 52 w 104"/>
                <a:gd name="T41" fmla="*/ 60 h 97"/>
                <a:gd name="T42" fmla="*/ 52 w 104"/>
                <a:gd name="T43" fmla="*/ 60 h 97"/>
                <a:gd name="T44" fmla="*/ 52 w 104"/>
                <a:gd name="T45" fmla="*/ 60 h 97"/>
                <a:gd name="T46" fmla="*/ 52 w 104"/>
                <a:gd name="T47" fmla="*/ 60 h 97"/>
                <a:gd name="T48" fmla="*/ 52 w 104"/>
                <a:gd name="T49" fmla="*/ 60 h 97"/>
                <a:gd name="T50" fmla="*/ 74 w 104"/>
                <a:gd name="T51" fmla="*/ 78 h 97"/>
                <a:gd name="T52" fmla="*/ 83 w 104"/>
                <a:gd name="T53" fmla="*/ 72 h 97"/>
                <a:gd name="T54" fmla="*/ 74 w 104"/>
                <a:gd name="T55" fmla="*/ 0 h 97"/>
                <a:gd name="T56" fmla="*/ 104 w 104"/>
                <a:gd name="T57" fmla="*/ 20 h 97"/>
                <a:gd name="T58" fmla="*/ 83 w 104"/>
                <a:gd name="T59" fmla="*/ 37 h 97"/>
                <a:gd name="T60" fmla="*/ 52 w 104"/>
                <a:gd name="T61" fmla="*/ 18 h 97"/>
                <a:gd name="T62" fmla="*/ 74 w 104"/>
                <a:gd name="T63" fmla="*/ 0 h 97"/>
                <a:gd name="T64" fmla="*/ 83 w 104"/>
                <a:gd name="T65" fmla="*/ 37 h 97"/>
                <a:gd name="T66" fmla="*/ 104 w 104"/>
                <a:gd name="T67" fmla="*/ 54 h 97"/>
                <a:gd name="T68" fmla="*/ 74 w 104"/>
                <a:gd name="T69" fmla="*/ 74 h 97"/>
                <a:gd name="T70" fmla="*/ 52 w 104"/>
                <a:gd name="T71" fmla="*/ 56 h 97"/>
                <a:gd name="T72" fmla="*/ 83 w 104"/>
                <a:gd name="T73" fmla="*/ 3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7">
                  <a:moveTo>
                    <a:pt x="31" y="0"/>
                  </a:moveTo>
                  <a:lnTo>
                    <a:pt x="52" y="18"/>
                  </a:lnTo>
                  <a:lnTo>
                    <a:pt x="21" y="37"/>
                  </a:lnTo>
                  <a:lnTo>
                    <a:pt x="0" y="20"/>
                  </a:lnTo>
                  <a:lnTo>
                    <a:pt x="31" y="0"/>
                  </a:lnTo>
                  <a:close/>
                  <a:moveTo>
                    <a:pt x="21" y="37"/>
                  </a:moveTo>
                  <a:lnTo>
                    <a:pt x="52" y="56"/>
                  </a:lnTo>
                  <a:lnTo>
                    <a:pt x="31" y="74"/>
                  </a:lnTo>
                  <a:lnTo>
                    <a:pt x="0" y="54"/>
                  </a:lnTo>
                  <a:lnTo>
                    <a:pt x="21" y="37"/>
                  </a:lnTo>
                  <a:close/>
                  <a:moveTo>
                    <a:pt x="83" y="72"/>
                  </a:moveTo>
                  <a:lnTo>
                    <a:pt x="83" y="79"/>
                  </a:lnTo>
                  <a:lnTo>
                    <a:pt x="52" y="97"/>
                  </a:lnTo>
                  <a:lnTo>
                    <a:pt x="52" y="97"/>
                  </a:lnTo>
                  <a:lnTo>
                    <a:pt x="52" y="97"/>
                  </a:lnTo>
                  <a:lnTo>
                    <a:pt x="52" y="97"/>
                  </a:lnTo>
                  <a:lnTo>
                    <a:pt x="52" y="97"/>
                  </a:lnTo>
                  <a:lnTo>
                    <a:pt x="21" y="79"/>
                  </a:lnTo>
                  <a:lnTo>
                    <a:pt x="21" y="72"/>
                  </a:lnTo>
                  <a:lnTo>
                    <a:pt x="31" y="78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74" y="78"/>
                  </a:lnTo>
                  <a:lnTo>
                    <a:pt x="83" y="72"/>
                  </a:lnTo>
                  <a:close/>
                  <a:moveTo>
                    <a:pt x="74" y="0"/>
                  </a:moveTo>
                  <a:lnTo>
                    <a:pt x="104" y="20"/>
                  </a:lnTo>
                  <a:lnTo>
                    <a:pt x="83" y="37"/>
                  </a:lnTo>
                  <a:lnTo>
                    <a:pt x="52" y="18"/>
                  </a:lnTo>
                  <a:lnTo>
                    <a:pt x="74" y="0"/>
                  </a:lnTo>
                  <a:close/>
                  <a:moveTo>
                    <a:pt x="83" y="37"/>
                  </a:moveTo>
                  <a:lnTo>
                    <a:pt x="104" y="54"/>
                  </a:lnTo>
                  <a:lnTo>
                    <a:pt x="74" y="74"/>
                  </a:lnTo>
                  <a:lnTo>
                    <a:pt x="52" y="56"/>
                  </a:lnTo>
                  <a:lnTo>
                    <a:pt x="83" y="37"/>
                  </a:lnTo>
                  <a:close/>
                </a:path>
              </a:pathLst>
            </a:custGeom>
            <a:solidFill>
              <a:srgbClr val="14416B"/>
            </a:solidFill>
            <a:ln>
              <a:noFill/>
            </a:ln>
            <a:extLst/>
          </p:spPr>
          <p:txBody>
            <a:bodyPr lIns="57150" tIns="28575" rIns="57150" bIns="28575"/>
            <a:lstStyle/>
            <a:p>
              <a:endParaRPr lang="en-US" sz="1125" noProof="1"/>
            </a:p>
          </p:txBody>
        </p:sp>
      </p:grpSp>
      <p:sp>
        <p:nvSpPr>
          <p:cNvPr id="41" name="矩形 40"/>
          <p:cNvSpPr/>
          <p:nvPr/>
        </p:nvSpPr>
        <p:spPr>
          <a:xfrm>
            <a:off x="433569" y="5178494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云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控物联传感大数据平台</a:t>
            </a:r>
          </a:p>
        </p:txBody>
      </p:sp>
      <p:sp>
        <p:nvSpPr>
          <p:cNvPr id="42" name="矩形 41"/>
          <p:cNvSpPr/>
          <p:nvPr/>
        </p:nvSpPr>
        <p:spPr>
          <a:xfrm>
            <a:off x="948345" y="3737499"/>
            <a:ext cx="3603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统一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媒体发布与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管理系统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网站群与微信公众号统一管理系统）</a:t>
            </a:r>
          </a:p>
        </p:txBody>
      </p:sp>
      <p:sp>
        <p:nvSpPr>
          <p:cNvPr id="43" name="矩形 42"/>
          <p:cNvSpPr/>
          <p:nvPr/>
        </p:nvSpPr>
        <p:spPr>
          <a:xfrm>
            <a:off x="3377401" y="3107133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超级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表单系统</a:t>
            </a:r>
          </a:p>
        </p:txBody>
      </p:sp>
      <p:sp>
        <p:nvSpPr>
          <p:cNvPr id="44" name="矩形 43"/>
          <p:cNvSpPr/>
          <p:nvPr/>
        </p:nvSpPr>
        <p:spPr>
          <a:xfrm>
            <a:off x="4860341" y="2325727"/>
            <a:ext cx="2797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04.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招生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考试综合服务系统</a:t>
            </a:r>
          </a:p>
        </p:txBody>
      </p:sp>
      <p:sp>
        <p:nvSpPr>
          <p:cNvPr id="45" name="矩形 44"/>
          <p:cNvSpPr/>
          <p:nvPr/>
        </p:nvSpPr>
        <p:spPr>
          <a:xfrm>
            <a:off x="7250197" y="3211603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05.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学生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综合服务系统</a:t>
            </a:r>
          </a:p>
        </p:txBody>
      </p:sp>
      <p:sp>
        <p:nvSpPr>
          <p:cNvPr id="46" name="矩形 45"/>
          <p:cNvSpPr/>
          <p:nvPr/>
        </p:nvSpPr>
        <p:spPr>
          <a:xfrm>
            <a:off x="8011023" y="4000505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06.Moodle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在线教学系统二次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开发集成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728011" y="4932273"/>
            <a:ext cx="28082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07.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标准化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的四大基础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平台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统一认证、综合门户、数据共享中心、网站群）</a:t>
            </a:r>
          </a:p>
        </p:txBody>
      </p:sp>
      <p:sp>
        <p:nvSpPr>
          <p:cNvPr id="48" name="矩形 47"/>
          <p:cNvSpPr/>
          <p:nvPr/>
        </p:nvSpPr>
        <p:spPr>
          <a:xfrm>
            <a:off x="8578734" y="5987151"/>
            <a:ext cx="230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08.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云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WAF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、一键断网</a:t>
            </a:r>
          </a:p>
        </p:txBody>
      </p:sp>
      <p:sp>
        <p:nvSpPr>
          <p:cNvPr id="50" name="矩形 49"/>
          <p:cNvSpPr/>
          <p:nvPr/>
        </p:nvSpPr>
        <p:spPr>
          <a:xfrm>
            <a:off x="970063" y="1513457"/>
            <a:ext cx="4625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已发布多个解决方案，应用在多个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学校。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632654" y="1499743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已申请多项著作权，多项专利正在申请中。</a:t>
            </a:r>
          </a:p>
        </p:txBody>
      </p:sp>
      <p:cxnSp>
        <p:nvCxnSpPr>
          <p:cNvPr id="39" name="直接连接符 38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5"/>
          <p:cNvGrpSpPr>
            <a:grpSpLocks/>
          </p:cNvGrpSpPr>
          <p:nvPr/>
        </p:nvGrpSpPr>
        <p:grpSpPr bwMode="auto">
          <a:xfrm>
            <a:off x="6034088" y="4060825"/>
            <a:ext cx="1266825" cy="1371600"/>
            <a:chOff x="6034682" y="4509740"/>
            <a:chExt cx="1266295" cy="1372482"/>
          </a:xfrm>
        </p:grpSpPr>
        <p:sp>
          <p:nvSpPr>
            <p:cNvPr id="7" name="Freeform 13"/>
            <p:cNvSpPr/>
            <p:nvPr/>
          </p:nvSpPr>
          <p:spPr bwMode="auto">
            <a:xfrm>
              <a:off x="6034682" y="4509740"/>
              <a:ext cx="1266295" cy="1372482"/>
            </a:xfrm>
            <a:custGeom>
              <a:avLst/>
              <a:gdLst>
                <a:gd name="T0" fmla="*/ 498 w 507"/>
                <a:gd name="T1" fmla="*/ 278 h 550"/>
                <a:gd name="T2" fmla="*/ 495 w 507"/>
                <a:gd name="T3" fmla="*/ 343 h 550"/>
                <a:gd name="T4" fmla="*/ 501 w 507"/>
                <a:gd name="T5" fmla="*/ 408 h 550"/>
                <a:gd name="T6" fmla="*/ 492 w 507"/>
                <a:gd name="T7" fmla="*/ 451 h 550"/>
                <a:gd name="T8" fmla="*/ 435 w 507"/>
                <a:gd name="T9" fmla="*/ 466 h 550"/>
                <a:gd name="T10" fmla="*/ 417 w 507"/>
                <a:gd name="T11" fmla="*/ 437 h 550"/>
                <a:gd name="T12" fmla="*/ 426 w 507"/>
                <a:gd name="T13" fmla="*/ 368 h 550"/>
                <a:gd name="T14" fmla="*/ 426 w 507"/>
                <a:gd name="T15" fmla="*/ 262 h 550"/>
                <a:gd name="T16" fmla="*/ 222 w 507"/>
                <a:gd name="T17" fmla="*/ 164 h 550"/>
                <a:gd name="T18" fmla="*/ 179 w 507"/>
                <a:gd name="T19" fmla="*/ 388 h 550"/>
                <a:gd name="T20" fmla="*/ 287 w 507"/>
                <a:gd name="T21" fmla="*/ 462 h 550"/>
                <a:gd name="T22" fmla="*/ 297 w 507"/>
                <a:gd name="T23" fmla="*/ 465 h 550"/>
                <a:gd name="T24" fmla="*/ 337 w 507"/>
                <a:gd name="T25" fmla="*/ 507 h 550"/>
                <a:gd name="T26" fmla="*/ 288 w 507"/>
                <a:gd name="T27" fmla="*/ 549 h 550"/>
                <a:gd name="T28" fmla="*/ 255 w 507"/>
                <a:gd name="T29" fmla="*/ 537 h 550"/>
                <a:gd name="T30" fmla="*/ 172 w 507"/>
                <a:gd name="T31" fmla="*/ 470 h 550"/>
                <a:gd name="T32" fmla="*/ 124 w 507"/>
                <a:gd name="T33" fmla="*/ 434 h 550"/>
                <a:gd name="T34" fmla="*/ 158 w 507"/>
                <a:gd name="T35" fmla="*/ 61 h 550"/>
                <a:gd name="T36" fmla="*/ 468 w 507"/>
                <a:gd name="T37" fmla="*/ 141 h 550"/>
                <a:gd name="T38" fmla="*/ 498 w 507"/>
                <a:gd name="T39" fmla="*/ 278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7" h="550">
                  <a:moveTo>
                    <a:pt x="498" y="278"/>
                  </a:moveTo>
                  <a:cubicBezTo>
                    <a:pt x="497" y="298"/>
                    <a:pt x="494" y="321"/>
                    <a:pt x="495" y="343"/>
                  </a:cubicBezTo>
                  <a:cubicBezTo>
                    <a:pt x="495" y="365"/>
                    <a:pt x="498" y="387"/>
                    <a:pt x="501" y="408"/>
                  </a:cubicBezTo>
                  <a:cubicBezTo>
                    <a:pt x="502" y="424"/>
                    <a:pt x="507" y="441"/>
                    <a:pt x="492" y="451"/>
                  </a:cubicBezTo>
                  <a:cubicBezTo>
                    <a:pt x="475" y="463"/>
                    <a:pt x="456" y="475"/>
                    <a:pt x="435" y="466"/>
                  </a:cubicBezTo>
                  <a:cubicBezTo>
                    <a:pt x="426" y="463"/>
                    <a:pt x="417" y="447"/>
                    <a:pt x="417" y="437"/>
                  </a:cubicBezTo>
                  <a:cubicBezTo>
                    <a:pt x="417" y="414"/>
                    <a:pt x="425" y="391"/>
                    <a:pt x="426" y="368"/>
                  </a:cubicBezTo>
                  <a:cubicBezTo>
                    <a:pt x="428" y="333"/>
                    <a:pt x="431" y="297"/>
                    <a:pt x="426" y="262"/>
                  </a:cubicBezTo>
                  <a:cubicBezTo>
                    <a:pt x="413" y="171"/>
                    <a:pt x="306" y="122"/>
                    <a:pt x="222" y="164"/>
                  </a:cubicBezTo>
                  <a:cubicBezTo>
                    <a:pt x="137" y="207"/>
                    <a:pt x="112" y="321"/>
                    <a:pt x="179" y="388"/>
                  </a:cubicBezTo>
                  <a:cubicBezTo>
                    <a:pt x="209" y="419"/>
                    <a:pt x="251" y="438"/>
                    <a:pt x="287" y="462"/>
                  </a:cubicBezTo>
                  <a:cubicBezTo>
                    <a:pt x="290" y="463"/>
                    <a:pt x="294" y="464"/>
                    <a:pt x="297" y="465"/>
                  </a:cubicBezTo>
                  <a:cubicBezTo>
                    <a:pt x="315" y="474"/>
                    <a:pt x="335" y="483"/>
                    <a:pt x="337" y="507"/>
                  </a:cubicBezTo>
                  <a:cubicBezTo>
                    <a:pt x="338" y="522"/>
                    <a:pt x="312" y="546"/>
                    <a:pt x="288" y="549"/>
                  </a:cubicBezTo>
                  <a:cubicBezTo>
                    <a:pt x="278" y="550"/>
                    <a:pt x="261" y="545"/>
                    <a:pt x="255" y="537"/>
                  </a:cubicBezTo>
                  <a:cubicBezTo>
                    <a:pt x="234" y="506"/>
                    <a:pt x="201" y="490"/>
                    <a:pt x="172" y="470"/>
                  </a:cubicBezTo>
                  <a:cubicBezTo>
                    <a:pt x="156" y="458"/>
                    <a:pt x="140" y="446"/>
                    <a:pt x="124" y="434"/>
                  </a:cubicBezTo>
                  <a:cubicBezTo>
                    <a:pt x="0" y="346"/>
                    <a:pt x="14" y="141"/>
                    <a:pt x="158" y="61"/>
                  </a:cubicBezTo>
                  <a:cubicBezTo>
                    <a:pt x="267" y="0"/>
                    <a:pt x="401" y="35"/>
                    <a:pt x="468" y="141"/>
                  </a:cubicBezTo>
                  <a:cubicBezTo>
                    <a:pt x="494" y="182"/>
                    <a:pt x="496" y="229"/>
                    <a:pt x="498" y="278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  <p:sp>
          <p:nvSpPr>
            <p:cNvPr id="8" name="Freeform 14"/>
            <p:cNvSpPr/>
            <p:nvPr/>
          </p:nvSpPr>
          <p:spPr bwMode="auto">
            <a:xfrm>
              <a:off x="6461540" y="4960880"/>
              <a:ext cx="599824" cy="603638"/>
            </a:xfrm>
            <a:custGeom>
              <a:avLst/>
              <a:gdLst>
                <a:gd name="T0" fmla="*/ 120 w 240"/>
                <a:gd name="T1" fmla="*/ 0 h 242"/>
                <a:gd name="T2" fmla="*/ 0 w 240"/>
                <a:gd name="T3" fmla="*/ 121 h 242"/>
                <a:gd name="T4" fmla="*/ 121 w 240"/>
                <a:gd name="T5" fmla="*/ 242 h 242"/>
                <a:gd name="T6" fmla="*/ 240 w 240"/>
                <a:gd name="T7" fmla="*/ 120 h 242"/>
                <a:gd name="T8" fmla="*/ 120 w 240"/>
                <a:gd name="T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2">
                  <a:moveTo>
                    <a:pt x="120" y="0"/>
                  </a:moveTo>
                  <a:cubicBezTo>
                    <a:pt x="52" y="0"/>
                    <a:pt x="0" y="54"/>
                    <a:pt x="0" y="121"/>
                  </a:cubicBezTo>
                  <a:cubicBezTo>
                    <a:pt x="0" y="188"/>
                    <a:pt x="55" y="242"/>
                    <a:pt x="121" y="242"/>
                  </a:cubicBezTo>
                  <a:cubicBezTo>
                    <a:pt x="187" y="241"/>
                    <a:pt x="240" y="187"/>
                    <a:pt x="240" y="120"/>
                  </a:cubicBezTo>
                  <a:cubicBezTo>
                    <a:pt x="239" y="52"/>
                    <a:pt x="187" y="0"/>
                    <a:pt x="120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</p:grpSp>
      <p:grpSp>
        <p:nvGrpSpPr>
          <p:cNvPr id="10" name="组合 22"/>
          <p:cNvGrpSpPr>
            <a:grpSpLocks/>
          </p:cNvGrpSpPr>
          <p:nvPr/>
        </p:nvGrpSpPr>
        <p:grpSpPr bwMode="auto">
          <a:xfrm>
            <a:off x="4352925" y="2984500"/>
            <a:ext cx="1365250" cy="1204912"/>
            <a:chOff x="4352926" y="3506261"/>
            <a:chExt cx="1364519" cy="1205236"/>
          </a:xfrm>
        </p:grpSpPr>
        <p:sp>
          <p:nvSpPr>
            <p:cNvPr id="16" name="Freeform 5"/>
            <p:cNvSpPr/>
            <p:nvPr/>
          </p:nvSpPr>
          <p:spPr bwMode="auto">
            <a:xfrm>
              <a:off x="4352926" y="3506261"/>
              <a:ext cx="1364519" cy="1205236"/>
            </a:xfrm>
            <a:custGeom>
              <a:avLst/>
              <a:gdLst>
                <a:gd name="T0" fmla="*/ 485 w 546"/>
                <a:gd name="T1" fmla="*/ 92 h 483"/>
                <a:gd name="T2" fmla="*/ 503 w 546"/>
                <a:gd name="T3" fmla="*/ 124 h 483"/>
                <a:gd name="T4" fmla="*/ 519 w 546"/>
                <a:gd name="T5" fmla="*/ 161 h 483"/>
                <a:gd name="T6" fmla="*/ 528 w 546"/>
                <a:gd name="T7" fmla="*/ 191 h 483"/>
                <a:gd name="T8" fmla="*/ 438 w 546"/>
                <a:gd name="T9" fmla="*/ 421 h 483"/>
                <a:gd name="T10" fmla="*/ 195 w 546"/>
                <a:gd name="T11" fmla="*/ 440 h 483"/>
                <a:gd name="T12" fmla="*/ 126 w 546"/>
                <a:gd name="T13" fmla="*/ 378 h 483"/>
                <a:gd name="T14" fmla="*/ 72 w 546"/>
                <a:gd name="T15" fmla="*/ 301 h 483"/>
                <a:gd name="T16" fmla="*/ 26 w 546"/>
                <a:gd name="T17" fmla="*/ 247 h 483"/>
                <a:gd name="T18" fmla="*/ 43 w 546"/>
                <a:gd name="T19" fmla="*/ 161 h 483"/>
                <a:gd name="T20" fmla="*/ 76 w 546"/>
                <a:gd name="T21" fmla="*/ 169 h 483"/>
                <a:gd name="T22" fmla="*/ 96 w 546"/>
                <a:gd name="T23" fmla="*/ 200 h 483"/>
                <a:gd name="T24" fmla="*/ 168 w 546"/>
                <a:gd name="T25" fmla="*/ 315 h 483"/>
                <a:gd name="T26" fmla="*/ 331 w 546"/>
                <a:gd name="T27" fmla="*/ 348 h 483"/>
                <a:gd name="T28" fmla="*/ 411 w 546"/>
                <a:gd name="T29" fmla="*/ 191 h 483"/>
                <a:gd name="T30" fmla="*/ 284 w 546"/>
                <a:gd name="T31" fmla="*/ 79 h 483"/>
                <a:gd name="T32" fmla="*/ 157 w 546"/>
                <a:gd name="T33" fmla="*/ 89 h 483"/>
                <a:gd name="T34" fmla="*/ 100 w 546"/>
                <a:gd name="T35" fmla="*/ 77 h 483"/>
                <a:gd name="T36" fmla="*/ 114 w 546"/>
                <a:gd name="T37" fmla="*/ 14 h 483"/>
                <a:gd name="T38" fmla="*/ 147 w 546"/>
                <a:gd name="T39" fmla="*/ 3 h 483"/>
                <a:gd name="T40" fmla="*/ 264 w 546"/>
                <a:gd name="T41" fmla="*/ 7 h 483"/>
                <a:gd name="T42" fmla="*/ 344 w 546"/>
                <a:gd name="T43" fmla="*/ 9 h 483"/>
                <a:gd name="T44" fmla="*/ 406 w 546"/>
                <a:gd name="T45" fmla="*/ 26 h 483"/>
                <a:gd name="T46" fmla="*/ 458 w 546"/>
                <a:gd name="T47" fmla="*/ 62 h 483"/>
                <a:gd name="T48" fmla="*/ 470 w 546"/>
                <a:gd name="T49" fmla="*/ 74 h 483"/>
                <a:gd name="T50" fmla="*/ 485 w 546"/>
                <a:gd name="T51" fmla="*/ 92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6" h="483">
                  <a:moveTo>
                    <a:pt x="485" y="92"/>
                  </a:moveTo>
                  <a:cubicBezTo>
                    <a:pt x="492" y="102"/>
                    <a:pt x="498" y="113"/>
                    <a:pt x="503" y="124"/>
                  </a:cubicBezTo>
                  <a:cubicBezTo>
                    <a:pt x="508" y="136"/>
                    <a:pt x="514" y="148"/>
                    <a:pt x="519" y="161"/>
                  </a:cubicBezTo>
                  <a:cubicBezTo>
                    <a:pt x="523" y="170"/>
                    <a:pt x="526" y="181"/>
                    <a:pt x="528" y="191"/>
                  </a:cubicBezTo>
                  <a:cubicBezTo>
                    <a:pt x="546" y="285"/>
                    <a:pt x="515" y="364"/>
                    <a:pt x="438" y="421"/>
                  </a:cubicBezTo>
                  <a:cubicBezTo>
                    <a:pt x="362" y="476"/>
                    <a:pt x="278" y="483"/>
                    <a:pt x="195" y="440"/>
                  </a:cubicBezTo>
                  <a:cubicBezTo>
                    <a:pt x="168" y="426"/>
                    <a:pt x="146" y="401"/>
                    <a:pt x="126" y="378"/>
                  </a:cubicBezTo>
                  <a:cubicBezTo>
                    <a:pt x="105" y="354"/>
                    <a:pt x="90" y="326"/>
                    <a:pt x="72" y="301"/>
                  </a:cubicBezTo>
                  <a:cubicBezTo>
                    <a:pt x="58" y="282"/>
                    <a:pt x="42" y="264"/>
                    <a:pt x="26" y="247"/>
                  </a:cubicBezTo>
                  <a:cubicBezTo>
                    <a:pt x="0" y="222"/>
                    <a:pt x="9" y="171"/>
                    <a:pt x="43" y="161"/>
                  </a:cubicBezTo>
                  <a:cubicBezTo>
                    <a:pt x="53" y="158"/>
                    <a:pt x="67" y="163"/>
                    <a:pt x="76" y="169"/>
                  </a:cubicBezTo>
                  <a:cubicBezTo>
                    <a:pt x="85" y="177"/>
                    <a:pt x="90" y="190"/>
                    <a:pt x="96" y="200"/>
                  </a:cubicBezTo>
                  <a:cubicBezTo>
                    <a:pt x="120" y="239"/>
                    <a:pt x="141" y="279"/>
                    <a:pt x="168" y="315"/>
                  </a:cubicBezTo>
                  <a:cubicBezTo>
                    <a:pt x="207" y="365"/>
                    <a:pt x="273" y="376"/>
                    <a:pt x="331" y="348"/>
                  </a:cubicBezTo>
                  <a:cubicBezTo>
                    <a:pt x="391" y="319"/>
                    <a:pt x="424" y="254"/>
                    <a:pt x="411" y="191"/>
                  </a:cubicBezTo>
                  <a:cubicBezTo>
                    <a:pt x="397" y="125"/>
                    <a:pt x="347" y="79"/>
                    <a:pt x="284" y="79"/>
                  </a:cubicBezTo>
                  <a:cubicBezTo>
                    <a:pt x="241" y="79"/>
                    <a:pt x="199" y="85"/>
                    <a:pt x="157" y="89"/>
                  </a:cubicBezTo>
                  <a:cubicBezTo>
                    <a:pt x="137" y="91"/>
                    <a:pt x="115" y="97"/>
                    <a:pt x="100" y="77"/>
                  </a:cubicBezTo>
                  <a:cubicBezTo>
                    <a:pt x="91" y="65"/>
                    <a:pt x="97" y="30"/>
                    <a:pt x="114" y="14"/>
                  </a:cubicBezTo>
                  <a:cubicBezTo>
                    <a:pt x="122" y="7"/>
                    <a:pt x="138" y="0"/>
                    <a:pt x="147" y="3"/>
                  </a:cubicBezTo>
                  <a:cubicBezTo>
                    <a:pt x="186" y="15"/>
                    <a:pt x="225" y="7"/>
                    <a:pt x="264" y="7"/>
                  </a:cubicBezTo>
                  <a:cubicBezTo>
                    <a:pt x="291" y="8"/>
                    <a:pt x="318" y="7"/>
                    <a:pt x="344" y="9"/>
                  </a:cubicBezTo>
                  <a:cubicBezTo>
                    <a:pt x="366" y="11"/>
                    <a:pt x="387" y="17"/>
                    <a:pt x="406" y="26"/>
                  </a:cubicBezTo>
                  <a:cubicBezTo>
                    <a:pt x="425" y="35"/>
                    <a:pt x="443" y="48"/>
                    <a:pt x="458" y="62"/>
                  </a:cubicBezTo>
                  <a:cubicBezTo>
                    <a:pt x="462" y="66"/>
                    <a:pt x="466" y="70"/>
                    <a:pt x="470" y="74"/>
                  </a:cubicBezTo>
                  <a:cubicBezTo>
                    <a:pt x="475" y="80"/>
                    <a:pt x="480" y="86"/>
                    <a:pt x="485" y="92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4700403" y="3730158"/>
              <a:ext cx="615620" cy="616116"/>
            </a:xfrm>
            <a:custGeom>
              <a:avLst/>
              <a:gdLst>
                <a:gd name="T0" fmla="*/ 121 w 246"/>
                <a:gd name="T1" fmla="*/ 245 h 247"/>
                <a:gd name="T2" fmla="*/ 1 w 246"/>
                <a:gd name="T3" fmla="*/ 122 h 247"/>
                <a:gd name="T4" fmla="*/ 126 w 246"/>
                <a:gd name="T5" fmla="*/ 2 h 247"/>
                <a:gd name="T6" fmla="*/ 245 w 246"/>
                <a:gd name="T7" fmla="*/ 128 h 247"/>
                <a:gd name="T8" fmla="*/ 121 w 246"/>
                <a:gd name="T9" fmla="*/ 24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247">
                  <a:moveTo>
                    <a:pt x="121" y="245"/>
                  </a:moveTo>
                  <a:cubicBezTo>
                    <a:pt x="52" y="244"/>
                    <a:pt x="0" y="190"/>
                    <a:pt x="1" y="122"/>
                  </a:cubicBezTo>
                  <a:cubicBezTo>
                    <a:pt x="3" y="55"/>
                    <a:pt x="59" y="0"/>
                    <a:pt x="126" y="2"/>
                  </a:cubicBezTo>
                  <a:cubicBezTo>
                    <a:pt x="194" y="3"/>
                    <a:pt x="246" y="59"/>
                    <a:pt x="245" y="128"/>
                  </a:cubicBezTo>
                  <a:cubicBezTo>
                    <a:pt x="243" y="195"/>
                    <a:pt x="188" y="247"/>
                    <a:pt x="121" y="245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</p:grpSp>
      <p:grpSp>
        <p:nvGrpSpPr>
          <p:cNvPr id="19" name="组合 23"/>
          <p:cNvGrpSpPr>
            <a:grpSpLocks/>
          </p:cNvGrpSpPr>
          <p:nvPr/>
        </p:nvGrpSpPr>
        <p:grpSpPr bwMode="auto">
          <a:xfrm>
            <a:off x="5491956" y="2168525"/>
            <a:ext cx="1190625" cy="1270000"/>
            <a:chOff x="5447992" y="2709850"/>
            <a:chExt cx="1190636" cy="1270277"/>
          </a:xfrm>
        </p:grpSpPr>
        <p:sp>
          <p:nvSpPr>
            <p:cNvPr id="27" name="Freeform 9"/>
            <p:cNvSpPr/>
            <p:nvPr/>
          </p:nvSpPr>
          <p:spPr bwMode="auto">
            <a:xfrm>
              <a:off x="5447992" y="2709850"/>
              <a:ext cx="1190636" cy="1270277"/>
            </a:xfrm>
            <a:custGeom>
              <a:avLst/>
              <a:gdLst>
                <a:gd name="T0" fmla="*/ 52 w 477"/>
                <a:gd name="T1" fmla="*/ 408 h 509"/>
                <a:gd name="T2" fmla="*/ 43 w 477"/>
                <a:gd name="T3" fmla="*/ 392 h 509"/>
                <a:gd name="T4" fmla="*/ 37 w 477"/>
                <a:gd name="T5" fmla="*/ 184 h 509"/>
                <a:gd name="T6" fmla="*/ 81 w 477"/>
                <a:gd name="T7" fmla="*/ 108 h 509"/>
                <a:gd name="T8" fmla="*/ 119 w 477"/>
                <a:gd name="T9" fmla="*/ 30 h 509"/>
                <a:gd name="T10" fmla="*/ 148 w 477"/>
                <a:gd name="T11" fmla="*/ 1 h 509"/>
                <a:gd name="T12" fmla="*/ 204 w 477"/>
                <a:gd name="T13" fmla="*/ 16 h 509"/>
                <a:gd name="T14" fmla="*/ 207 w 477"/>
                <a:gd name="T15" fmla="*/ 47 h 509"/>
                <a:gd name="T16" fmla="*/ 189 w 477"/>
                <a:gd name="T17" fmla="*/ 75 h 509"/>
                <a:gd name="T18" fmla="*/ 118 w 477"/>
                <a:gd name="T19" fmla="*/ 181 h 509"/>
                <a:gd name="T20" fmla="*/ 163 w 477"/>
                <a:gd name="T21" fmla="*/ 361 h 509"/>
                <a:gd name="T22" fmla="*/ 350 w 477"/>
                <a:gd name="T23" fmla="*/ 340 h 509"/>
                <a:gd name="T24" fmla="*/ 379 w 477"/>
                <a:gd name="T25" fmla="*/ 197 h 509"/>
                <a:gd name="T26" fmla="*/ 316 w 477"/>
                <a:gd name="T27" fmla="*/ 82 h 509"/>
                <a:gd name="T28" fmla="*/ 303 w 477"/>
                <a:gd name="T29" fmla="*/ 25 h 509"/>
                <a:gd name="T30" fmla="*/ 366 w 477"/>
                <a:gd name="T31" fmla="*/ 12 h 509"/>
                <a:gd name="T32" fmla="*/ 388 w 477"/>
                <a:gd name="T33" fmla="*/ 38 h 509"/>
                <a:gd name="T34" fmla="*/ 436 w 477"/>
                <a:gd name="T35" fmla="*/ 153 h 509"/>
                <a:gd name="T36" fmla="*/ 474 w 477"/>
                <a:gd name="T37" fmla="*/ 292 h 509"/>
                <a:gd name="T38" fmla="*/ 315 w 477"/>
                <a:gd name="T39" fmla="*/ 497 h 509"/>
                <a:gd name="T40" fmla="*/ 253 w 477"/>
                <a:gd name="T41" fmla="*/ 508 h 509"/>
                <a:gd name="T42" fmla="*/ 192 w 477"/>
                <a:gd name="T43" fmla="*/ 503 h 509"/>
                <a:gd name="T44" fmla="*/ 134 w 477"/>
                <a:gd name="T45" fmla="*/ 481 h 509"/>
                <a:gd name="T46" fmla="*/ 84 w 477"/>
                <a:gd name="T47" fmla="*/ 445 h 509"/>
                <a:gd name="T48" fmla="*/ 61 w 477"/>
                <a:gd name="T49" fmla="*/ 421 h 509"/>
                <a:gd name="T50" fmla="*/ 52 w 477"/>
                <a:gd name="T51" fmla="*/ 40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7" h="509">
                  <a:moveTo>
                    <a:pt x="52" y="408"/>
                  </a:moveTo>
                  <a:cubicBezTo>
                    <a:pt x="49" y="403"/>
                    <a:pt x="46" y="398"/>
                    <a:pt x="43" y="392"/>
                  </a:cubicBezTo>
                  <a:cubicBezTo>
                    <a:pt x="5" y="324"/>
                    <a:pt x="0" y="254"/>
                    <a:pt x="37" y="184"/>
                  </a:cubicBezTo>
                  <a:cubicBezTo>
                    <a:pt x="51" y="158"/>
                    <a:pt x="66" y="133"/>
                    <a:pt x="81" y="108"/>
                  </a:cubicBezTo>
                  <a:cubicBezTo>
                    <a:pt x="96" y="83"/>
                    <a:pt x="114" y="60"/>
                    <a:pt x="119" y="30"/>
                  </a:cubicBezTo>
                  <a:cubicBezTo>
                    <a:pt x="122" y="15"/>
                    <a:pt x="131" y="0"/>
                    <a:pt x="148" y="1"/>
                  </a:cubicBezTo>
                  <a:cubicBezTo>
                    <a:pt x="167" y="2"/>
                    <a:pt x="186" y="8"/>
                    <a:pt x="204" y="16"/>
                  </a:cubicBezTo>
                  <a:cubicBezTo>
                    <a:pt x="209" y="18"/>
                    <a:pt x="209" y="37"/>
                    <a:pt x="207" y="47"/>
                  </a:cubicBezTo>
                  <a:cubicBezTo>
                    <a:pt x="204" y="57"/>
                    <a:pt x="195" y="66"/>
                    <a:pt x="189" y="75"/>
                  </a:cubicBezTo>
                  <a:cubicBezTo>
                    <a:pt x="165" y="110"/>
                    <a:pt x="139" y="144"/>
                    <a:pt x="118" y="181"/>
                  </a:cubicBezTo>
                  <a:cubicBezTo>
                    <a:pt x="75" y="254"/>
                    <a:pt x="116" y="329"/>
                    <a:pt x="163" y="361"/>
                  </a:cubicBezTo>
                  <a:cubicBezTo>
                    <a:pt x="223" y="401"/>
                    <a:pt x="302" y="394"/>
                    <a:pt x="350" y="340"/>
                  </a:cubicBezTo>
                  <a:cubicBezTo>
                    <a:pt x="388" y="299"/>
                    <a:pt x="403" y="250"/>
                    <a:pt x="379" y="197"/>
                  </a:cubicBezTo>
                  <a:cubicBezTo>
                    <a:pt x="360" y="157"/>
                    <a:pt x="337" y="120"/>
                    <a:pt x="316" y="82"/>
                  </a:cubicBezTo>
                  <a:cubicBezTo>
                    <a:pt x="306" y="64"/>
                    <a:pt x="291" y="47"/>
                    <a:pt x="303" y="25"/>
                  </a:cubicBezTo>
                  <a:cubicBezTo>
                    <a:pt x="310" y="12"/>
                    <a:pt x="346" y="4"/>
                    <a:pt x="366" y="12"/>
                  </a:cubicBezTo>
                  <a:cubicBezTo>
                    <a:pt x="376" y="16"/>
                    <a:pt x="387" y="28"/>
                    <a:pt x="388" y="38"/>
                  </a:cubicBezTo>
                  <a:cubicBezTo>
                    <a:pt x="393" y="81"/>
                    <a:pt x="418" y="116"/>
                    <a:pt x="436" y="153"/>
                  </a:cubicBezTo>
                  <a:cubicBezTo>
                    <a:pt x="456" y="197"/>
                    <a:pt x="477" y="241"/>
                    <a:pt x="474" y="292"/>
                  </a:cubicBezTo>
                  <a:cubicBezTo>
                    <a:pt x="468" y="387"/>
                    <a:pt x="406" y="468"/>
                    <a:pt x="315" y="497"/>
                  </a:cubicBezTo>
                  <a:cubicBezTo>
                    <a:pt x="295" y="504"/>
                    <a:pt x="274" y="507"/>
                    <a:pt x="253" y="508"/>
                  </a:cubicBezTo>
                  <a:cubicBezTo>
                    <a:pt x="233" y="509"/>
                    <a:pt x="212" y="507"/>
                    <a:pt x="192" y="503"/>
                  </a:cubicBezTo>
                  <a:cubicBezTo>
                    <a:pt x="172" y="498"/>
                    <a:pt x="152" y="491"/>
                    <a:pt x="134" y="481"/>
                  </a:cubicBezTo>
                  <a:cubicBezTo>
                    <a:pt x="116" y="472"/>
                    <a:pt x="99" y="460"/>
                    <a:pt x="84" y="445"/>
                  </a:cubicBezTo>
                  <a:cubicBezTo>
                    <a:pt x="76" y="438"/>
                    <a:pt x="68" y="430"/>
                    <a:pt x="61" y="421"/>
                  </a:cubicBezTo>
                  <a:cubicBezTo>
                    <a:pt x="58" y="417"/>
                    <a:pt x="55" y="413"/>
                    <a:pt x="52" y="408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  <p:sp>
          <p:nvSpPr>
            <p:cNvPr id="28" name="Freeform 10"/>
            <p:cNvSpPr/>
            <p:nvPr/>
          </p:nvSpPr>
          <p:spPr bwMode="auto">
            <a:xfrm>
              <a:off x="5759145" y="2989311"/>
              <a:ext cx="601669" cy="604969"/>
            </a:xfrm>
            <a:custGeom>
              <a:avLst/>
              <a:gdLst>
                <a:gd name="T0" fmla="*/ 121 w 241"/>
                <a:gd name="T1" fmla="*/ 242 h 242"/>
                <a:gd name="T2" fmla="*/ 0 w 241"/>
                <a:gd name="T3" fmla="*/ 122 h 242"/>
                <a:gd name="T4" fmla="*/ 119 w 241"/>
                <a:gd name="T5" fmla="*/ 0 h 242"/>
                <a:gd name="T6" fmla="*/ 241 w 241"/>
                <a:gd name="T7" fmla="*/ 122 h 242"/>
                <a:gd name="T8" fmla="*/ 121 w 241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2">
                  <a:moveTo>
                    <a:pt x="121" y="242"/>
                  </a:moveTo>
                  <a:cubicBezTo>
                    <a:pt x="53" y="242"/>
                    <a:pt x="0" y="189"/>
                    <a:pt x="0" y="122"/>
                  </a:cubicBezTo>
                  <a:cubicBezTo>
                    <a:pt x="0" y="54"/>
                    <a:pt x="53" y="0"/>
                    <a:pt x="119" y="0"/>
                  </a:cubicBezTo>
                  <a:cubicBezTo>
                    <a:pt x="188" y="0"/>
                    <a:pt x="241" y="54"/>
                    <a:pt x="241" y="122"/>
                  </a:cubicBezTo>
                  <a:cubicBezTo>
                    <a:pt x="241" y="190"/>
                    <a:pt x="188" y="242"/>
                    <a:pt x="121" y="242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</p:grpSp>
      <p:grpSp>
        <p:nvGrpSpPr>
          <p:cNvPr id="30" name="组合 24"/>
          <p:cNvGrpSpPr>
            <a:grpSpLocks/>
          </p:cNvGrpSpPr>
          <p:nvPr/>
        </p:nvGrpSpPr>
        <p:grpSpPr bwMode="auto">
          <a:xfrm>
            <a:off x="6469063" y="2984500"/>
            <a:ext cx="1366837" cy="1204912"/>
            <a:chOff x="6468727" y="3433258"/>
            <a:chExt cx="1367173" cy="1205236"/>
          </a:xfrm>
        </p:grpSpPr>
        <p:sp>
          <p:nvSpPr>
            <p:cNvPr id="36" name="Freeform 7"/>
            <p:cNvSpPr/>
            <p:nvPr/>
          </p:nvSpPr>
          <p:spPr bwMode="auto">
            <a:xfrm>
              <a:off x="6468727" y="3433258"/>
              <a:ext cx="1367173" cy="1205236"/>
            </a:xfrm>
            <a:custGeom>
              <a:avLst/>
              <a:gdLst>
                <a:gd name="T0" fmla="*/ 62 w 547"/>
                <a:gd name="T1" fmla="*/ 92 h 483"/>
                <a:gd name="T2" fmla="*/ 43 w 547"/>
                <a:gd name="T3" fmla="*/ 124 h 483"/>
                <a:gd name="T4" fmla="*/ 28 w 547"/>
                <a:gd name="T5" fmla="*/ 160 h 483"/>
                <a:gd name="T6" fmla="*/ 19 w 547"/>
                <a:gd name="T7" fmla="*/ 190 h 483"/>
                <a:gd name="T8" fmla="*/ 109 w 547"/>
                <a:gd name="T9" fmla="*/ 420 h 483"/>
                <a:gd name="T10" fmla="*/ 352 w 547"/>
                <a:gd name="T11" fmla="*/ 439 h 483"/>
                <a:gd name="T12" fmla="*/ 421 w 547"/>
                <a:gd name="T13" fmla="*/ 377 h 483"/>
                <a:gd name="T14" fmla="*/ 475 w 547"/>
                <a:gd name="T15" fmla="*/ 301 h 483"/>
                <a:gd name="T16" fmla="*/ 521 w 547"/>
                <a:gd name="T17" fmla="*/ 247 h 483"/>
                <a:gd name="T18" fmla="*/ 503 w 547"/>
                <a:gd name="T19" fmla="*/ 160 h 483"/>
                <a:gd name="T20" fmla="*/ 471 w 547"/>
                <a:gd name="T21" fmla="*/ 168 h 483"/>
                <a:gd name="T22" fmla="*/ 450 w 547"/>
                <a:gd name="T23" fmla="*/ 200 h 483"/>
                <a:gd name="T24" fmla="*/ 378 w 547"/>
                <a:gd name="T25" fmla="*/ 314 h 483"/>
                <a:gd name="T26" fmla="*/ 216 w 547"/>
                <a:gd name="T27" fmla="*/ 347 h 483"/>
                <a:gd name="T28" fmla="*/ 136 w 547"/>
                <a:gd name="T29" fmla="*/ 190 h 483"/>
                <a:gd name="T30" fmla="*/ 263 w 547"/>
                <a:gd name="T31" fmla="*/ 78 h 483"/>
                <a:gd name="T32" fmla="*/ 390 w 547"/>
                <a:gd name="T33" fmla="*/ 88 h 483"/>
                <a:gd name="T34" fmla="*/ 447 w 547"/>
                <a:gd name="T35" fmla="*/ 76 h 483"/>
                <a:gd name="T36" fmla="*/ 433 w 547"/>
                <a:gd name="T37" fmla="*/ 13 h 483"/>
                <a:gd name="T38" fmla="*/ 399 w 547"/>
                <a:gd name="T39" fmla="*/ 3 h 483"/>
                <a:gd name="T40" fmla="*/ 282 w 547"/>
                <a:gd name="T41" fmla="*/ 6 h 483"/>
                <a:gd name="T42" fmla="*/ 202 w 547"/>
                <a:gd name="T43" fmla="*/ 8 h 483"/>
                <a:gd name="T44" fmla="*/ 141 w 547"/>
                <a:gd name="T45" fmla="*/ 25 h 483"/>
                <a:gd name="T46" fmla="*/ 88 w 547"/>
                <a:gd name="T47" fmla="*/ 62 h 483"/>
                <a:gd name="T48" fmla="*/ 77 w 547"/>
                <a:gd name="T49" fmla="*/ 74 h 483"/>
                <a:gd name="T50" fmla="*/ 62 w 547"/>
                <a:gd name="T51" fmla="*/ 92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7" h="483">
                  <a:moveTo>
                    <a:pt x="62" y="92"/>
                  </a:moveTo>
                  <a:cubicBezTo>
                    <a:pt x="55" y="101"/>
                    <a:pt x="48" y="112"/>
                    <a:pt x="43" y="124"/>
                  </a:cubicBezTo>
                  <a:cubicBezTo>
                    <a:pt x="38" y="136"/>
                    <a:pt x="33" y="148"/>
                    <a:pt x="28" y="160"/>
                  </a:cubicBezTo>
                  <a:cubicBezTo>
                    <a:pt x="24" y="170"/>
                    <a:pt x="21" y="180"/>
                    <a:pt x="19" y="190"/>
                  </a:cubicBezTo>
                  <a:cubicBezTo>
                    <a:pt x="0" y="284"/>
                    <a:pt x="31" y="364"/>
                    <a:pt x="109" y="420"/>
                  </a:cubicBezTo>
                  <a:cubicBezTo>
                    <a:pt x="185" y="476"/>
                    <a:pt x="268" y="483"/>
                    <a:pt x="352" y="439"/>
                  </a:cubicBezTo>
                  <a:cubicBezTo>
                    <a:pt x="378" y="425"/>
                    <a:pt x="400" y="400"/>
                    <a:pt x="421" y="377"/>
                  </a:cubicBezTo>
                  <a:cubicBezTo>
                    <a:pt x="441" y="354"/>
                    <a:pt x="456" y="326"/>
                    <a:pt x="475" y="301"/>
                  </a:cubicBezTo>
                  <a:cubicBezTo>
                    <a:pt x="489" y="282"/>
                    <a:pt x="504" y="263"/>
                    <a:pt x="521" y="247"/>
                  </a:cubicBezTo>
                  <a:cubicBezTo>
                    <a:pt x="547" y="221"/>
                    <a:pt x="538" y="171"/>
                    <a:pt x="503" y="160"/>
                  </a:cubicBezTo>
                  <a:cubicBezTo>
                    <a:pt x="494" y="157"/>
                    <a:pt x="479" y="162"/>
                    <a:pt x="471" y="168"/>
                  </a:cubicBezTo>
                  <a:cubicBezTo>
                    <a:pt x="462" y="176"/>
                    <a:pt x="457" y="189"/>
                    <a:pt x="450" y="200"/>
                  </a:cubicBezTo>
                  <a:cubicBezTo>
                    <a:pt x="426" y="238"/>
                    <a:pt x="406" y="278"/>
                    <a:pt x="378" y="314"/>
                  </a:cubicBezTo>
                  <a:cubicBezTo>
                    <a:pt x="340" y="364"/>
                    <a:pt x="274" y="375"/>
                    <a:pt x="216" y="347"/>
                  </a:cubicBezTo>
                  <a:cubicBezTo>
                    <a:pt x="156" y="318"/>
                    <a:pt x="123" y="253"/>
                    <a:pt x="136" y="190"/>
                  </a:cubicBezTo>
                  <a:cubicBezTo>
                    <a:pt x="150" y="124"/>
                    <a:pt x="199" y="78"/>
                    <a:pt x="263" y="78"/>
                  </a:cubicBezTo>
                  <a:cubicBezTo>
                    <a:pt x="305" y="78"/>
                    <a:pt x="348" y="85"/>
                    <a:pt x="390" y="88"/>
                  </a:cubicBezTo>
                  <a:cubicBezTo>
                    <a:pt x="410" y="90"/>
                    <a:pt x="432" y="97"/>
                    <a:pt x="447" y="76"/>
                  </a:cubicBezTo>
                  <a:cubicBezTo>
                    <a:pt x="456" y="64"/>
                    <a:pt x="450" y="29"/>
                    <a:pt x="433" y="13"/>
                  </a:cubicBezTo>
                  <a:cubicBezTo>
                    <a:pt x="425" y="6"/>
                    <a:pt x="409" y="0"/>
                    <a:pt x="399" y="3"/>
                  </a:cubicBezTo>
                  <a:cubicBezTo>
                    <a:pt x="360" y="15"/>
                    <a:pt x="321" y="6"/>
                    <a:pt x="282" y="6"/>
                  </a:cubicBezTo>
                  <a:cubicBezTo>
                    <a:pt x="256" y="7"/>
                    <a:pt x="229" y="6"/>
                    <a:pt x="202" y="8"/>
                  </a:cubicBezTo>
                  <a:cubicBezTo>
                    <a:pt x="181" y="10"/>
                    <a:pt x="160" y="16"/>
                    <a:pt x="141" y="25"/>
                  </a:cubicBezTo>
                  <a:cubicBezTo>
                    <a:pt x="121" y="35"/>
                    <a:pt x="104" y="47"/>
                    <a:pt x="88" y="62"/>
                  </a:cubicBezTo>
                  <a:cubicBezTo>
                    <a:pt x="84" y="65"/>
                    <a:pt x="81" y="69"/>
                    <a:pt x="77" y="74"/>
                  </a:cubicBezTo>
                  <a:cubicBezTo>
                    <a:pt x="72" y="79"/>
                    <a:pt x="67" y="85"/>
                    <a:pt x="62" y="92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  <p:sp>
          <p:nvSpPr>
            <p:cNvPr id="37" name="Freeform 8"/>
            <p:cNvSpPr/>
            <p:nvPr/>
          </p:nvSpPr>
          <p:spPr bwMode="auto">
            <a:xfrm>
              <a:off x="6870463" y="3658744"/>
              <a:ext cx="617690" cy="612940"/>
            </a:xfrm>
            <a:custGeom>
              <a:avLst/>
              <a:gdLst>
                <a:gd name="T0" fmla="*/ 126 w 247"/>
                <a:gd name="T1" fmla="*/ 245 h 246"/>
                <a:gd name="T2" fmla="*/ 245 w 247"/>
                <a:gd name="T3" fmla="*/ 121 h 246"/>
                <a:gd name="T4" fmla="*/ 121 w 247"/>
                <a:gd name="T5" fmla="*/ 1 h 246"/>
                <a:gd name="T6" fmla="*/ 2 w 247"/>
                <a:gd name="T7" fmla="*/ 128 h 246"/>
                <a:gd name="T8" fmla="*/ 126 w 247"/>
                <a:gd name="T9" fmla="*/ 24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46">
                  <a:moveTo>
                    <a:pt x="126" y="245"/>
                  </a:moveTo>
                  <a:cubicBezTo>
                    <a:pt x="194" y="243"/>
                    <a:pt x="247" y="189"/>
                    <a:pt x="245" y="121"/>
                  </a:cubicBezTo>
                  <a:cubicBezTo>
                    <a:pt x="244" y="54"/>
                    <a:pt x="188" y="0"/>
                    <a:pt x="121" y="1"/>
                  </a:cubicBezTo>
                  <a:cubicBezTo>
                    <a:pt x="53" y="3"/>
                    <a:pt x="0" y="58"/>
                    <a:pt x="2" y="128"/>
                  </a:cubicBezTo>
                  <a:cubicBezTo>
                    <a:pt x="3" y="194"/>
                    <a:pt x="59" y="246"/>
                    <a:pt x="126" y="245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</p:grpSp>
      <p:grpSp>
        <p:nvGrpSpPr>
          <p:cNvPr id="39" name="组合 26"/>
          <p:cNvGrpSpPr>
            <a:grpSpLocks/>
          </p:cNvGrpSpPr>
          <p:nvPr/>
        </p:nvGrpSpPr>
        <p:grpSpPr bwMode="auto">
          <a:xfrm>
            <a:off x="4830763" y="4154487"/>
            <a:ext cx="1320800" cy="1281113"/>
            <a:chOff x="4830773" y="4603982"/>
            <a:chExt cx="1320717" cy="1280896"/>
          </a:xfrm>
        </p:grpSpPr>
        <p:sp>
          <p:nvSpPr>
            <p:cNvPr id="44" name="Freeform 11"/>
            <p:cNvSpPr/>
            <p:nvPr/>
          </p:nvSpPr>
          <p:spPr bwMode="auto">
            <a:xfrm>
              <a:off x="4830773" y="4603982"/>
              <a:ext cx="1320717" cy="1280896"/>
            </a:xfrm>
            <a:custGeom>
              <a:avLst/>
              <a:gdLst>
                <a:gd name="T0" fmla="*/ 298 w 529"/>
                <a:gd name="T1" fmla="*/ 0 h 513"/>
                <a:gd name="T2" fmla="*/ 490 w 529"/>
                <a:gd name="T3" fmla="*/ 135 h 513"/>
                <a:gd name="T4" fmla="*/ 455 w 529"/>
                <a:gd name="T5" fmla="*/ 382 h 513"/>
                <a:gd name="T6" fmla="*/ 326 w 529"/>
                <a:gd name="T7" fmla="*/ 453 h 513"/>
                <a:gd name="T8" fmla="*/ 270 w 529"/>
                <a:gd name="T9" fmla="*/ 469 h 513"/>
                <a:gd name="T10" fmla="*/ 210 w 529"/>
                <a:gd name="T11" fmla="*/ 495 h 513"/>
                <a:gd name="T12" fmla="*/ 134 w 529"/>
                <a:gd name="T13" fmla="*/ 454 h 513"/>
                <a:gd name="T14" fmla="*/ 167 w 529"/>
                <a:gd name="T15" fmla="*/ 421 h 513"/>
                <a:gd name="T16" fmla="*/ 241 w 529"/>
                <a:gd name="T17" fmla="*/ 408 h 513"/>
                <a:gd name="T18" fmla="*/ 304 w 529"/>
                <a:gd name="T19" fmla="*/ 396 h 513"/>
                <a:gd name="T20" fmla="*/ 399 w 529"/>
                <a:gd name="T21" fmla="*/ 286 h 513"/>
                <a:gd name="T22" fmla="*/ 363 w 529"/>
                <a:gd name="T23" fmla="*/ 155 h 513"/>
                <a:gd name="T24" fmla="*/ 238 w 529"/>
                <a:gd name="T25" fmla="*/ 111 h 513"/>
                <a:gd name="T26" fmla="*/ 133 w 529"/>
                <a:gd name="T27" fmla="*/ 183 h 513"/>
                <a:gd name="T28" fmla="*/ 93 w 529"/>
                <a:gd name="T29" fmla="*/ 332 h 513"/>
                <a:gd name="T30" fmla="*/ 87 w 529"/>
                <a:gd name="T31" fmla="*/ 353 h 513"/>
                <a:gd name="T32" fmla="*/ 38 w 529"/>
                <a:gd name="T33" fmla="*/ 368 h 513"/>
                <a:gd name="T34" fmla="*/ 22 w 529"/>
                <a:gd name="T35" fmla="*/ 291 h 513"/>
                <a:gd name="T36" fmla="*/ 45 w 529"/>
                <a:gd name="T37" fmla="*/ 232 h 513"/>
                <a:gd name="T38" fmla="*/ 71 w 529"/>
                <a:gd name="T39" fmla="*/ 146 h 513"/>
                <a:gd name="T40" fmla="*/ 298 w 529"/>
                <a:gd name="T41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9" h="513">
                  <a:moveTo>
                    <a:pt x="298" y="0"/>
                  </a:moveTo>
                  <a:cubicBezTo>
                    <a:pt x="377" y="4"/>
                    <a:pt x="450" y="47"/>
                    <a:pt x="490" y="135"/>
                  </a:cubicBezTo>
                  <a:cubicBezTo>
                    <a:pt x="529" y="223"/>
                    <a:pt x="516" y="307"/>
                    <a:pt x="455" y="382"/>
                  </a:cubicBezTo>
                  <a:cubicBezTo>
                    <a:pt x="422" y="423"/>
                    <a:pt x="373" y="438"/>
                    <a:pt x="326" y="453"/>
                  </a:cubicBezTo>
                  <a:cubicBezTo>
                    <a:pt x="307" y="459"/>
                    <a:pt x="288" y="463"/>
                    <a:pt x="270" y="469"/>
                  </a:cubicBezTo>
                  <a:cubicBezTo>
                    <a:pt x="249" y="476"/>
                    <a:pt x="229" y="484"/>
                    <a:pt x="210" y="495"/>
                  </a:cubicBezTo>
                  <a:cubicBezTo>
                    <a:pt x="178" y="513"/>
                    <a:pt x="137" y="492"/>
                    <a:pt x="134" y="454"/>
                  </a:cubicBezTo>
                  <a:cubicBezTo>
                    <a:pt x="132" y="438"/>
                    <a:pt x="143" y="426"/>
                    <a:pt x="167" y="421"/>
                  </a:cubicBezTo>
                  <a:cubicBezTo>
                    <a:pt x="191" y="416"/>
                    <a:pt x="216" y="412"/>
                    <a:pt x="241" y="408"/>
                  </a:cubicBezTo>
                  <a:cubicBezTo>
                    <a:pt x="262" y="405"/>
                    <a:pt x="285" y="405"/>
                    <a:pt x="304" y="396"/>
                  </a:cubicBezTo>
                  <a:cubicBezTo>
                    <a:pt x="350" y="373"/>
                    <a:pt x="387" y="340"/>
                    <a:pt x="399" y="286"/>
                  </a:cubicBezTo>
                  <a:cubicBezTo>
                    <a:pt x="409" y="235"/>
                    <a:pt x="394" y="190"/>
                    <a:pt x="363" y="155"/>
                  </a:cubicBezTo>
                  <a:cubicBezTo>
                    <a:pt x="333" y="121"/>
                    <a:pt x="287" y="104"/>
                    <a:pt x="238" y="111"/>
                  </a:cubicBezTo>
                  <a:cubicBezTo>
                    <a:pt x="192" y="117"/>
                    <a:pt x="150" y="137"/>
                    <a:pt x="133" y="183"/>
                  </a:cubicBezTo>
                  <a:cubicBezTo>
                    <a:pt x="115" y="231"/>
                    <a:pt x="106" y="282"/>
                    <a:pt x="93" y="332"/>
                  </a:cubicBezTo>
                  <a:cubicBezTo>
                    <a:pt x="91" y="339"/>
                    <a:pt x="90" y="347"/>
                    <a:pt x="87" y="353"/>
                  </a:cubicBezTo>
                  <a:cubicBezTo>
                    <a:pt x="78" y="378"/>
                    <a:pt x="60" y="383"/>
                    <a:pt x="38" y="368"/>
                  </a:cubicBezTo>
                  <a:cubicBezTo>
                    <a:pt x="2" y="343"/>
                    <a:pt x="0" y="328"/>
                    <a:pt x="22" y="291"/>
                  </a:cubicBezTo>
                  <a:cubicBezTo>
                    <a:pt x="33" y="273"/>
                    <a:pt x="39" y="252"/>
                    <a:pt x="45" y="232"/>
                  </a:cubicBezTo>
                  <a:cubicBezTo>
                    <a:pt x="55" y="204"/>
                    <a:pt x="61" y="174"/>
                    <a:pt x="71" y="146"/>
                  </a:cubicBezTo>
                  <a:cubicBezTo>
                    <a:pt x="104" y="54"/>
                    <a:pt x="183" y="0"/>
                    <a:pt x="298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  <p:sp>
          <p:nvSpPr>
            <p:cNvPr id="45" name="Freeform 12"/>
            <p:cNvSpPr/>
            <p:nvPr/>
          </p:nvSpPr>
          <p:spPr bwMode="auto">
            <a:xfrm>
              <a:off x="5153015" y="4953173"/>
              <a:ext cx="601625" cy="606322"/>
            </a:xfrm>
            <a:custGeom>
              <a:avLst/>
              <a:gdLst>
                <a:gd name="T0" fmla="*/ 121 w 241"/>
                <a:gd name="T1" fmla="*/ 1 h 243"/>
                <a:gd name="T2" fmla="*/ 1 w 241"/>
                <a:gd name="T3" fmla="*/ 118 h 243"/>
                <a:gd name="T4" fmla="*/ 117 w 241"/>
                <a:gd name="T5" fmla="*/ 242 h 243"/>
                <a:gd name="T6" fmla="*/ 240 w 241"/>
                <a:gd name="T7" fmla="*/ 125 h 243"/>
                <a:gd name="T8" fmla="*/ 121 w 241"/>
                <a:gd name="T9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3">
                  <a:moveTo>
                    <a:pt x="121" y="1"/>
                  </a:moveTo>
                  <a:cubicBezTo>
                    <a:pt x="56" y="0"/>
                    <a:pt x="2" y="53"/>
                    <a:pt x="1" y="118"/>
                  </a:cubicBezTo>
                  <a:cubicBezTo>
                    <a:pt x="0" y="186"/>
                    <a:pt x="50" y="240"/>
                    <a:pt x="117" y="242"/>
                  </a:cubicBezTo>
                  <a:cubicBezTo>
                    <a:pt x="185" y="243"/>
                    <a:pt x="239" y="192"/>
                    <a:pt x="240" y="125"/>
                  </a:cubicBezTo>
                  <a:cubicBezTo>
                    <a:pt x="241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方正准圆" panose="02000500000000000000" pitchFamily="2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4983887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生态环境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872752" y="252283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922026" y="3303389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503719" y="4587845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194559" y="4587845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4751120" y="3287365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05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19138" y="3611779"/>
            <a:ext cx="3475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数据共享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不再有管理层面的困难</a:t>
            </a:r>
          </a:p>
        </p:txBody>
      </p:sp>
      <p:sp>
        <p:nvSpPr>
          <p:cNvPr id="63" name="矩形 62"/>
          <p:cNvSpPr/>
          <p:nvPr/>
        </p:nvSpPr>
        <p:spPr>
          <a:xfrm>
            <a:off x="4494524" y="1582777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用户普遍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认同网络中心的服务质量</a:t>
            </a:r>
          </a:p>
        </p:txBody>
      </p:sp>
      <p:sp>
        <p:nvSpPr>
          <p:cNvPr id="64" name="矩形 63"/>
          <p:cNvSpPr/>
          <p:nvPr/>
        </p:nvSpPr>
        <p:spPr>
          <a:xfrm>
            <a:off x="8024019" y="361177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与业务部门建立了信任关系</a:t>
            </a:r>
          </a:p>
        </p:txBody>
      </p:sp>
      <p:sp>
        <p:nvSpPr>
          <p:cNvPr id="65" name="矩形 64"/>
          <p:cNvSpPr/>
          <p:nvPr/>
        </p:nvSpPr>
        <p:spPr>
          <a:xfrm>
            <a:off x="7300913" y="529010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形成了跨部门的信息化协作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组织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信息化与新体工作组）</a:t>
            </a:r>
          </a:p>
        </p:txBody>
      </p:sp>
      <p:sp>
        <p:nvSpPr>
          <p:cNvPr id="66" name="矩形 65"/>
          <p:cNvSpPr/>
          <p:nvPr/>
        </p:nvSpPr>
        <p:spPr>
          <a:xfrm>
            <a:off x="1041678" y="5290105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关键性校领导转变了对网络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中心的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认识</a:t>
            </a:r>
          </a:p>
        </p:txBody>
      </p:sp>
      <p:cxnSp>
        <p:nvCxnSpPr>
          <p:cNvPr id="34" name="直接连接符 33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2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02" y="2011753"/>
            <a:ext cx="2045748" cy="2045748"/>
          </a:xfrm>
          <a:prstGeom prst="rect">
            <a:avLst/>
          </a:prstGeom>
        </p:spPr>
      </p:pic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7110232" y="4049114"/>
            <a:ext cx="2028464" cy="20373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83887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开发团队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24839" y="2013978"/>
            <a:ext cx="2028464" cy="2035136"/>
          </a:xfrm>
          <a:prstGeom prst="rect">
            <a:avLst/>
          </a:pr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9138697" y="2013978"/>
            <a:ext cx="2028464" cy="2035136"/>
          </a:xfrm>
          <a:prstGeom prst="rect">
            <a:avLst/>
          </a:pr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024838" y="4049114"/>
            <a:ext cx="4056929" cy="20373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242218" y="2714727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1.5</a:t>
            </a:r>
            <a:r>
              <a:rPr lang="zh-CN" altLang="en-US" sz="3200" b="1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→</a:t>
            </a:r>
            <a:r>
              <a:rPr lang="en-US" altLang="zh-CN" sz="3200" b="1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10</a:t>
            </a:r>
            <a:r>
              <a:rPr lang="en-US" altLang="zh-CN" sz="3200" b="1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+</a:t>
            </a:r>
            <a:endParaRPr lang="zh-CN" altLang="en-US" sz="3200" b="1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80152" y="364569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团队人数</a:t>
            </a:r>
            <a:endParaRPr lang="zh-CN" altLang="en-US" sz="1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291154" y="277628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软、硬皆有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0152928" y="364569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团队成分</a:t>
            </a:r>
            <a:endParaRPr lang="zh-CN" altLang="en-US" sz="1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858103" y="4729645"/>
            <a:ext cx="2390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常年</a:t>
            </a:r>
            <a:r>
              <a:rPr lang="zh-CN" altLang="en-US" sz="20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有</a:t>
            </a:r>
            <a:r>
              <a:rPr lang="zh-CN" altLang="en-US" sz="24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实习生</a:t>
            </a:r>
            <a:r>
              <a:rPr lang="zh-CN" altLang="en-US" sz="2000" dirty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多人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081076" y="567263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团队组成</a:t>
            </a:r>
            <a:endParaRPr lang="zh-CN" altLang="en-US" sz="1400" dirty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0" t="13967" r="15235" b="7705"/>
          <a:stretch/>
        </p:blipFill>
        <p:spPr>
          <a:xfrm>
            <a:off x="7103561" y="2012865"/>
            <a:ext cx="2035136" cy="203513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t="-225" r="10391" b="-1"/>
          <a:stretch/>
        </p:blipFill>
        <p:spPr>
          <a:xfrm>
            <a:off x="5083128" y="4043606"/>
            <a:ext cx="2040644" cy="204064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33056"/>
          <a:stretch/>
        </p:blipFill>
        <p:spPr>
          <a:xfrm>
            <a:off x="9137335" y="4049670"/>
            <a:ext cx="2034579" cy="2034579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081768" y="2013978"/>
            <a:ext cx="2028464" cy="2035136"/>
          </a:xfrm>
          <a:prstGeom prst="rect">
            <a:avLst/>
          </a:pr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6" y="2395346"/>
            <a:ext cx="1304927" cy="1304927"/>
          </a:xfrm>
          <a:prstGeom prst="rect">
            <a:avLst/>
          </a:prstGeom>
        </p:spPr>
      </p:pic>
      <p:sp>
        <p:nvSpPr>
          <p:cNvPr id="9" name="AutoShape 6"/>
          <p:cNvSpPr>
            <a:spLocks noChangeAspect="1" noChangeArrowheads="1" noTextEdit="1"/>
          </p:cNvSpPr>
          <p:nvPr/>
        </p:nvSpPr>
        <p:spPr bwMode="auto">
          <a:xfrm>
            <a:off x="1024839" y="1916113"/>
            <a:ext cx="10142322" cy="407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138004" y="567263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工作</a:t>
            </a:r>
            <a:r>
              <a:rPr lang="zh-CN" altLang="en-US" sz="14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场地</a:t>
            </a:r>
            <a:endParaRPr lang="zh-CN" altLang="en-US" sz="1400" dirty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43453" y="4411954"/>
            <a:ext cx="176202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开发</a:t>
            </a:r>
            <a:r>
              <a:rPr lang="zh-CN" altLang="en-US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场地</a:t>
            </a:r>
            <a:endParaRPr lang="en-US" altLang="zh-CN" dirty="0" smtClean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超过 </a:t>
            </a:r>
            <a:r>
              <a:rPr lang="en-US" altLang="zh-CN" sz="32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300 </a:t>
            </a:r>
            <a:r>
              <a:rPr lang="en-US" altLang="zh-CN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m</a:t>
            </a:r>
            <a:r>
              <a:rPr lang="en-US" altLang="zh-CN" baseline="300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</a:t>
            </a:r>
            <a:endParaRPr lang="zh-CN" altLang="en-US" baseline="30000" dirty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90706" y="296863"/>
            <a:ext cx="1210588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转变</a:t>
            </a:r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7272103" y="3503243"/>
            <a:ext cx="719137" cy="468312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7981259" y="3069855"/>
            <a:ext cx="719137" cy="466725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5089659" y="3503243"/>
            <a:ext cx="719138" cy="468312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5838087" y="3069855"/>
            <a:ext cx="719137" cy="466725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3017052" y="3503243"/>
            <a:ext cx="719137" cy="468312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3696502" y="3069855"/>
            <a:ext cx="719137" cy="466725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75467" y="3503243"/>
            <a:ext cx="719138" cy="468312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1553330" y="3069855"/>
            <a:ext cx="719137" cy="466725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9" name="Rectangle 12"/>
          <p:cNvSpPr>
            <a:spLocks noChangeArrowheads="1"/>
          </p:cNvSpPr>
          <p:nvPr/>
        </p:nvSpPr>
        <p:spPr bwMode="auto">
          <a:xfrm>
            <a:off x="9437823" y="3503243"/>
            <a:ext cx="719137" cy="468312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10124433" y="3069855"/>
            <a:ext cx="719137" cy="466725"/>
          </a:xfrm>
          <a:prstGeom prst="rect">
            <a:avLst/>
          </a:prstGeom>
          <a:solidFill>
            <a:srgbClr val="1E7BAA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6" name="Freeform 14"/>
          <p:cNvSpPr>
            <a:spLocks/>
          </p:cNvSpPr>
          <p:nvPr/>
        </p:nvSpPr>
        <p:spPr bwMode="auto">
          <a:xfrm>
            <a:off x="-1" y="3153592"/>
            <a:ext cx="11785601" cy="667521"/>
          </a:xfrm>
          <a:custGeom>
            <a:avLst/>
            <a:gdLst>
              <a:gd name="T0" fmla="*/ 5518 w 5536"/>
              <a:gd name="T1" fmla="*/ 196 h 324"/>
              <a:gd name="T2" fmla="*/ 5518 w 5536"/>
              <a:gd name="T3" fmla="*/ 128 h 324"/>
              <a:gd name="T4" fmla="*/ 5408 w 5536"/>
              <a:gd name="T5" fmla="*/ 18 h 324"/>
              <a:gd name="T6" fmla="*/ 5374 w 5536"/>
              <a:gd name="T7" fmla="*/ 32 h 324"/>
              <a:gd name="T8" fmla="*/ 5374 w 5536"/>
              <a:gd name="T9" fmla="*/ 82 h 324"/>
              <a:gd name="T10" fmla="*/ 5326 w 5536"/>
              <a:gd name="T11" fmla="*/ 130 h 324"/>
              <a:gd name="T12" fmla="*/ 0 w 5536"/>
              <a:gd name="T13" fmla="*/ 130 h 324"/>
              <a:gd name="T14" fmla="*/ 1 w 5536"/>
              <a:gd name="T15" fmla="*/ 193 h 324"/>
              <a:gd name="T16" fmla="*/ 5326 w 5536"/>
              <a:gd name="T17" fmla="*/ 194 h 324"/>
              <a:gd name="T18" fmla="*/ 5374 w 5536"/>
              <a:gd name="T19" fmla="*/ 242 h 324"/>
              <a:gd name="T20" fmla="*/ 5374 w 5536"/>
              <a:gd name="T21" fmla="*/ 292 h 324"/>
              <a:gd name="T22" fmla="*/ 5408 w 5536"/>
              <a:gd name="T23" fmla="*/ 306 h 324"/>
              <a:gd name="T24" fmla="*/ 5518 w 5536"/>
              <a:gd name="T25" fmla="*/ 19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36" h="324">
                <a:moveTo>
                  <a:pt x="5518" y="196"/>
                </a:moveTo>
                <a:cubicBezTo>
                  <a:pt x="5536" y="176"/>
                  <a:pt x="5536" y="146"/>
                  <a:pt x="5518" y="128"/>
                </a:cubicBezTo>
                <a:cubicBezTo>
                  <a:pt x="5408" y="18"/>
                  <a:pt x="5408" y="18"/>
                  <a:pt x="5408" y="18"/>
                </a:cubicBezTo>
                <a:cubicBezTo>
                  <a:pt x="5390" y="0"/>
                  <a:pt x="5374" y="6"/>
                  <a:pt x="5374" y="32"/>
                </a:cubicBezTo>
                <a:cubicBezTo>
                  <a:pt x="5374" y="82"/>
                  <a:pt x="5374" y="82"/>
                  <a:pt x="5374" y="82"/>
                </a:cubicBezTo>
                <a:cubicBezTo>
                  <a:pt x="5374" y="108"/>
                  <a:pt x="5352" y="130"/>
                  <a:pt x="5326" y="130"/>
                </a:cubicBezTo>
                <a:cubicBezTo>
                  <a:pt x="1096" y="130"/>
                  <a:pt x="0" y="130"/>
                  <a:pt x="0" y="130"/>
                </a:cubicBezTo>
                <a:cubicBezTo>
                  <a:pt x="1" y="149"/>
                  <a:pt x="0" y="167"/>
                  <a:pt x="1" y="193"/>
                </a:cubicBezTo>
                <a:cubicBezTo>
                  <a:pt x="4231" y="193"/>
                  <a:pt x="5326" y="194"/>
                  <a:pt x="5326" y="194"/>
                </a:cubicBezTo>
                <a:cubicBezTo>
                  <a:pt x="5352" y="194"/>
                  <a:pt x="5374" y="214"/>
                  <a:pt x="5374" y="242"/>
                </a:cubicBezTo>
                <a:cubicBezTo>
                  <a:pt x="5374" y="292"/>
                  <a:pt x="5374" y="292"/>
                  <a:pt x="5374" y="292"/>
                </a:cubicBezTo>
                <a:cubicBezTo>
                  <a:pt x="5374" y="318"/>
                  <a:pt x="5390" y="324"/>
                  <a:pt x="5408" y="306"/>
                </a:cubicBezTo>
                <a:lnTo>
                  <a:pt x="5518" y="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707851" y="1766606"/>
            <a:ext cx="5362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1E7BAA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三年多时间，我们实现了“五个转变”</a:t>
            </a:r>
            <a:endParaRPr lang="zh-CN" altLang="en-US" sz="2400" dirty="0">
              <a:ea typeface="方正准圆" panose="02000500000000000000" pitchFamily="2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793145" y="42858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思维转变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793145" y="477694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从管理思维到服务思维</a:t>
            </a:r>
          </a:p>
        </p:txBody>
      </p:sp>
      <p:sp>
        <p:nvSpPr>
          <p:cNvPr id="50" name="Freeform 18"/>
          <p:cNvSpPr>
            <a:spLocks/>
          </p:cNvSpPr>
          <p:nvPr/>
        </p:nvSpPr>
        <p:spPr bwMode="auto">
          <a:xfrm>
            <a:off x="7301809" y="3069855"/>
            <a:ext cx="1398587" cy="901700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9" name="Freeform 17"/>
          <p:cNvSpPr>
            <a:spLocks/>
          </p:cNvSpPr>
          <p:nvPr/>
        </p:nvSpPr>
        <p:spPr bwMode="auto">
          <a:xfrm>
            <a:off x="5160224" y="3069855"/>
            <a:ext cx="1397000" cy="901700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8" name="Freeform 16"/>
          <p:cNvSpPr>
            <a:spLocks/>
          </p:cNvSpPr>
          <p:nvPr/>
        </p:nvSpPr>
        <p:spPr bwMode="auto">
          <a:xfrm>
            <a:off x="3017052" y="3069855"/>
            <a:ext cx="1398587" cy="901700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>
            <a:off x="875467" y="3069855"/>
            <a:ext cx="1397000" cy="901700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1" name="Freeform 18"/>
          <p:cNvSpPr>
            <a:spLocks/>
          </p:cNvSpPr>
          <p:nvPr/>
        </p:nvSpPr>
        <p:spPr bwMode="auto">
          <a:xfrm>
            <a:off x="9444983" y="3069855"/>
            <a:ext cx="1398587" cy="901700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3017052" y="42858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态度转变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017052" y="477694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从无为被动到主动出击</a:t>
            </a:r>
          </a:p>
        </p:txBody>
      </p:sp>
      <p:sp>
        <p:nvSpPr>
          <p:cNvPr id="77" name="矩形 76"/>
          <p:cNvSpPr/>
          <p:nvPr/>
        </p:nvSpPr>
        <p:spPr>
          <a:xfrm>
            <a:off x="5089659" y="42858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模式转变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089659" y="477694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从依赖企业到自主开发</a:t>
            </a:r>
            <a:endParaRPr lang="zh-CN" altLang="en-US" sz="1400" dirty="0">
              <a:ea typeface="方正准圆" panose="02000500000000000000" pitchFamily="2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272103" y="42858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环境转变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272103" y="477694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从单打独斗到众人拾柴</a:t>
            </a:r>
          </a:p>
        </p:txBody>
      </p:sp>
      <p:sp>
        <p:nvSpPr>
          <p:cNvPr id="81" name="矩形 80"/>
          <p:cNvSpPr/>
          <p:nvPr/>
        </p:nvSpPr>
        <p:spPr>
          <a:xfrm>
            <a:off x="9437823" y="42858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方法转变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9437823" y="477694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从安于现状到谋求创新</a:t>
            </a:r>
            <a:endParaRPr lang="zh-CN" altLang="en-US" sz="1400" dirty="0">
              <a:ea typeface="方正准圆" panose="02000500000000000000" pitchFamily="2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364805" y="32467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3478746" y="3232038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5621919" y="3232038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7761850" y="3232038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9914886" y="3232038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05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72150" y="2591083"/>
            <a:ext cx="10447699" cy="2310706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695347" y="296863"/>
            <a:ext cx="4801314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 smtClean="0"/>
              <a:t>信息化工作三点变化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282717" y="2367190"/>
            <a:ext cx="2758104" cy="2758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4606695" y="2928464"/>
            <a:ext cx="1722415" cy="1722415"/>
          </a:xfrm>
          <a:prstGeom prst="ellipse">
            <a:avLst/>
          </a:prstGeom>
          <a:solidFill>
            <a:srgbClr val="269BD6"/>
          </a:solidFill>
          <a:ln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6894984" y="2940066"/>
            <a:ext cx="1722415" cy="1722415"/>
          </a:xfrm>
          <a:prstGeom prst="ellipse">
            <a:avLst/>
          </a:prstGeom>
          <a:solidFill>
            <a:srgbClr val="269BD6"/>
          </a:solidFill>
          <a:ln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9183274" y="2940066"/>
            <a:ext cx="1722415" cy="1722415"/>
          </a:xfrm>
          <a:prstGeom prst="ellipse">
            <a:avLst/>
          </a:prstGeom>
          <a:solidFill>
            <a:srgbClr val="269BD6"/>
          </a:solidFill>
          <a:ln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234002" y="346266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生态平衡</a:t>
            </a:r>
          </a:p>
        </p:txBody>
      </p:sp>
      <p:sp>
        <p:nvSpPr>
          <p:cNvPr id="33" name="矩形 32"/>
          <p:cNvSpPr/>
          <p:nvPr/>
        </p:nvSpPr>
        <p:spPr>
          <a:xfrm>
            <a:off x="6945712" y="348463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队伍形成</a:t>
            </a:r>
          </a:p>
        </p:txBody>
      </p:sp>
      <p:sp>
        <p:nvSpPr>
          <p:cNvPr id="34" name="矩形 33"/>
          <p:cNvSpPr/>
          <p:nvPr/>
        </p:nvSpPr>
        <p:spPr>
          <a:xfrm>
            <a:off x="5144737" y="418928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核心</a:t>
            </a:r>
            <a:endParaRPr lang="zh-CN" altLang="en-US" dirty="0">
              <a:solidFill>
                <a:schemeClr val="bg1"/>
              </a:solidFill>
              <a:latin typeface="方正韵动中黑简体" panose="02000000000000000000" pitchFamily="2" charset="-122"/>
              <a:ea typeface="方正韵动中黑简体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57424" y="346266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教学启航</a:t>
            </a:r>
          </a:p>
        </p:txBody>
      </p:sp>
      <p:sp>
        <p:nvSpPr>
          <p:cNvPr id="8" name="矩形 7"/>
          <p:cNvSpPr/>
          <p:nvPr/>
        </p:nvSpPr>
        <p:spPr>
          <a:xfrm>
            <a:off x="1379887" y="3293441"/>
            <a:ext cx="24929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6000" dirty="0">
                <a:solidFill>
                  <a:srgbClr val="14416B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信息化</a:t>
            </a:r>
            <a:endParaRPr lang="en-US" altLang="zh-CN" sz="6000" dirty="0">
              <a:solidFill>
                <a:srgbClr val="14416B"/>
              </a:solidFill>
              <a:latin typeface="方正韵动中黑简体" panose="02000000000000000000" pitchFamily="2" charset="-122"/>
              <a:ea typeface="方正韵动中黑简体" panose="02000000000000000000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433026" y="418928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保障</a:t>
            </a:r>
          </a:p>
        </p:txBody>
      </p:sp>
      <p:sp>
        <p:nvSpPr>
          <p:cNvPr id="42" name="矩形 41"/>
          <p:cNvSpPr/>
          <p:nvPr/>
        </p:nvSpPr>
        <p:spPr>
          <a:xfrm>
            <a:off x="9721314" y="418928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土壤</a:t>
            </a:r>
          </a:p>
        </p:txBody>
      </p:sp>
      <p:sp>
        <p:nvSpPr>
          <p:cNvPr id="9" name="等腰三角形 8"/>
          <p:cNvSpPr/>
          <p:nvPr/>
        </p:nvSpPr>
        <p:spPr>
          <a:xfrm rot="5400000">
            <a:off x="4252833" y="3725334"/>
            <a:ext cx="141850" cy="12228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/>
          <p:cNvSpPr/>
          <p:nvPr/>
        </p:nvSpPr>
        <p:spPr>
          <a:xfrm rot="5400000">
            <a:off x="6541122" y="3725334"/>
            <a:ext cx="141850" cy="12228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/>
          <p:cNvSpPr/>
          <p:nvPr/>
        </p:nvSpPr>
        <p:spPr>
          <a:xfrm rot="5400000">
            <a:off x="8829411" y="3725334"/>
            <a:ext cx="141850" cy="12228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1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77746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 smtClean="0"/>
              <a:t>重心转移</a:t>
            </a:r>
            <a:endParaRPr lang="zh-CN" altLang="en-US" dirty="0"/>
          </a:p>
        </p:txBody>
      </p:sp>
      <p:cxnSp>
        <p:nvCxnSpPr>
          <p:cNvPr id="51" name="直接连接符 50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845028" y="1833281"/>
            <a:ext cx="4993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1E7BAA"/>
              </a:buClr>
              <a:buSzPct val="90000"/>
              <a:buFont typeface="Wingdings" panose="05000000000000000000" pitchFamily="2" charset="2"/>
              <a:buChar char="u"/>
            </a:pPr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2016</a:t>
            </a:r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年</a:t>
            </a:r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9</a:t>
            </a:r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月开始，信息化重心转移</a:t>
            </a:r>
            <a:endParaRPr lang="zh-CN" altLang="en-US" sz="2400" dirty="0">
              <a:ea typeface="方正准圆" panose="020005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91425" y="2923555"/>
            <a:ext cx="3086100" cy="2451234"/>
          </a:xfrm>
          <a:prstGeom prst="rect">
            <a:avLst/>
          </a:prstGeom>
          <a:solidFill>
            <a:srgbClr val="26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14474" y="2923555"/>
            <a:ext cx="3086100" cy="2451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2528763" y="3298385"/>
            <a:ext cx="1057522" cy="1056537"/>
            <a:chOff x="-14773275" y="-2259013"/>
            <a:chExt cx="8518525" cy="8510588"/>
          </a:xfrm>
          <a:solidFill>
            <a:srgbClr val="269BD6"/>
          </a:solidFill>
        </p:grpSpPr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-12931775" y="-611188"/>
              <a:ext cx="3849688" cy="3951288"/>
            </a:xfrm>
            <a:custGeom>
              <a:avLst/>
              <a:gdLst>
                <a:gd name="T0" fmla="*/ 1209 w 1209"/>
                <a:gd name="T1" fmla="*/ 425 h 1242"/>
                <a:gd name="T2" fmla="*/ 370 w 1209"/>
                <a:gd name="T3" fmla="*/ 365 h 1242"/>
                <a:gd name="T4" fmla="*/ 258 w 1209"/>
                <a:gd name="T5" fmla="*/ 1153 h 1242"/>
                <a:gd name="T6" fmla="*/ 891 w 1209"/>
                <a:gd name="T7" fmla="*/ 780 h 1242"/>
                <a:gd name="T8" fmla="*/ 286 w 1209"/>
                <a:gd name="T9" fmla="*/ 1029 h 1242"/>
                <a:gd name="T10" fmla="*/ 811 w 1209"/>
                <a:gd name="T11" fmla="*/ 297 h 1242"/>
                <a:gd name="T12" fmla="*/ 898 w 1209"/>
                <a:gd name="T13" fmla="*/ 327 h 1242"/>
                <a:gd name="T14" fmla="*/ 561 w 1209"/>
                <a:gd name="T15" fmla="*/ 699 h 1242"/>
                <a:gd name="T16" fmla="*/ 1209 w 1209"/>
                <a:gd name="T17" fmla="*/ 425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9" h="1242">
                  <a:moveTo>
                    <a:pt x="1209" y="425"/>
                  </a:moveTo>
                  <a:cubicBezTo>
                    <a:pt x="1209" y="425"/>
                    <a:pt x="857" y="0"/>
                    <a:pt x="370" y="365"/>
                  </a:cubicBezTo>
                  <a:cubicBezTo>
                    <a:pt x="0" y="677"/>
                    <a:pt x="218" y="1113"/>
                    <a:pt x="258" y="1153"/>
                  </a:cubicBezTo>
                  <a:cubicBezTo>
                    <a:pt x="297" y="1192"/>
                    <a:pt x="884" y="1242"/>
                    <a:pt x="891" y="780"/>
                  </a:cubicBezTo>
                  <a:cubicBezTo>
                    <a:pt x="747" y="947"/>
                    <a:pt x="664" y="1092"/>
                    <a:pt x="286" y="1029"/>
                  </a:cubicBezTo>
                  <a:cubicBezTo>
                    <a:pt x="286" y="1029"/>
                    <a:pt x="111" y="422"/>
                    <a:pt x="811" y="297"/>
                  </a:cubicBezTo>
                  <a:cubicBezTo>
                    <a:pt x="842" y="299"/>
                    <a:pt x="898" y="327"/>
                    <a:pt x="898" y="327"/>
                  </a:cubicBezTo>
                  <a:cubicBezTo>
                    <a:pt x="898" y="327"/>
                    <a:pt x="557" y="396"/>
                    <a:pt x="561" y="699"/>
                  </a:cubicBezTo>
                  <a:cubicBezTo>
                    <a:pt x="609" y="645"/>
                    <a:pt x="770" y="366"/>
                    <a:pt x="1209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-11945938" y="642937"/>
              <a:ext cx="3851275" cy="3951288"/>
            </a:xfrm>
            <a:custGeom>
              <a:avLst/>
              <a:gdLst>
                <a:gd name="T0" fmla="*/ 0 w 1209"/>
                <a:gd name="T1" fmla="*/ 817 h 1242"/>
                <a:gd name="T2" fmla="*/ 839 w 1209"/>
                <a:gd name="T3" fmla="*/ 877 h 1242"/>
                <a:gd name="T4" fmla="*/ 952 w 1209"/>
                <a:gd name="T5" fmla="*/ 89 h 1242"/>
                <a:gd name="T6" fmla="*/ 318 w 1209"/>
                <a:gd name="T7" fmla="*/ 463 h 1242"/>
                <a:gd name="T8" fmla="*/ 923 w 1209"/>
                <a:gd name="T9" fmla="*/ 213 h 1242"/>
                <a:gd name="T10" fmla="*/ 399 w 1209"/>
                <a:gd name="T11" fmla="*/ 945 h 1242"/>
                <a:gd name="T12" fmla="*/ 311 w 1209"/>
                <a:gd name="T13" fmla="*/ 915 h 1242"/>
                <a:gd name="T14" fmla="*/ 648 w 1209"/>
                <a:gd name="T15" fmla="*/ 543 h 1242"/>
                <a:gd name="T16" fmla="*/ 0 w 1209"/>
                <a:gd name="T17" fmla="*/ 81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9" h="1242">
                  <a:moveTo>
                    <a:pt x="0" y="817"/>
                  </a:moveTo>
                  <a:cubicBezTo>
                    <a:pt x="0" y="817"/>
                    <a:pt x="352" y="1242"/>
                    <a:pt x="839" y="877"/>
                  </a:cubicBezTo>
                  <a:cubicBezTo>
                    <a:pt x="1209" y="566"/>
                    <a:pt x="991" y="129"/>
                    <a:pt x="952" y="89"/>
                  </a:cubicBezTo>
                  <a:cubicBezTo>
                    <a:pt x="912" y="50"/>
                    <a:pt x="325" y="0"/>
                    <a:pt x="318" y="463"/>
                  </a:cubicBezTo>
                  <a:cubicBezTo>
                    <a:pt x="462" y="296"/>
                    <a:pt x="546" y="150"/>
                    <a:pt x="923" y="213"/>
                  </a:cubicBezTo>
                  <a:cubicBezTo>
                    <a:pt x="923" y="213"/>
                    <a:pt x="1098" y="820"/>
                    <a:pt x="399" y="945"/>
                  </a:cubicBezTo>
                  <a:cubicBezTo>
                    <a:pt x="367" y="943"/>
                    <a:pt x="311" y="915"/>
                    <a:pt x="311" y="915"/>
                  </a:cubicBezTo>
                  <a:cubicBezTo>
                    <a:pt x="311" y="915"/>
                    <a:pt x="652" y="846"/>
                    <a:pt x="648" y="543"/>
                  </a:cubicBezTo>
                  <a:cubicBezTo>
                    <a:pt x="600" y="598"/>
                    <a:pt x="439" y="876"/>
                    <a:pt x="0" y="8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-14773275" y="-2259013"/>
              <a:ext cx="8518525" cy="8510588"/>
            </a:xfrm>
            <a:custGeom>
              <a:avLst/>
              <a:gdLst>
                <a:gd name="T0" fmla="*/ 2449 w 2675"/>
                <a:gd name="T1" fmla="*/ 1132 h 2675"/>
                <a:gd name="T2" fmla="*/ 2245 w 2675"/>
                <a:gd name="T3" fmla="*/ 861 h 2675"/>
                <a:gd name="T4" fmla="*/ 2356 w 2675"/>
                <a:gd name="T5" fmla="*/ 610 h 2675"/>
                <a:gd name="T6" fmla="*/ 2211 w 2675"/>
                <a:gd name="T7" fmla="*/ 319 h 2675"/>
                <a:gd name="T8" fmla="*/ 1977 w 2675"/>
                <a:gd name="T9" fmla="*/ 407 h 2675"/>
                <a:gd name="T10" fmla="*/ 1642 w 2675"/>
                <a:gd name="T11" fmla="*/ 360 h 2675"/>
                <a:gd name="T12" fmla="*/ 1543 w 2675"/>
                <a:gd name="T13" fmla="*/ 103 h 2675"/>
                <a:gd name="T14" fmla="*/ 1235 w 2675"/>
                <a:gd name="T15" fmla="*/ 0 h 2675"/>
                <a:gd name="T16" fmla="*/ 1132 w 2675"/>
                <a:gd name="T17" fmla="*/ 227 h 2675"/>
                <a:gd name="T18" fmla="*/ 861 w 2675"/>
                <a:gd name="T19" fmla="*/ 431 h 2675"/>
                <a:gd name="T20" fmla="*/ 610 w 2675"/>
                <a:gd name="T21" fmla="*/ 319 h 2675"/>
                <a:gd name="T22" fmla="*/ 319 w 2675"/>
                <a:gd name="T23" fmla="*/ 465 h 2675"/>
                <a:gd name="T24" fmla="*/ 407 w 2675"/>
                <a:gd name="T25" fmla="*/ 698 h 2675"/>
                <a:gd name="T26" fmla="*/ 360 w 2675"/>
                <a:gd name="T27" fmla="*/ 1033 h 2675"/>
                <a:gd name="T28" fmla="*/ 103 w 2675"/>
                <a:gd name="T29" fmla="*/ 1132 h 2675"/>
                <a:gd name="T30" fmla="*/ 0 w 2675"/>
                <a:gd name="T31" fmla="*/ 1440 h 2675"/>
                <a:gd name="T32" fmla="*/ 226 w 2675"/>
                <a:gd name="T33" fmla="*/ 1543 h 2675"/>
                <a:gd name="T34" fmla="*/ 431 w 2675"/>
                <a:gd name="T35" fmla="*/ 1814 h 2675"/>
                <a:gd name="T36" fmla="*/ 319 w 2675"/>
                <a:gd name="T37" fmla="*/ 2065 h 2675"/>
                <a:gd name="T38" fmla="*/ 465 w 2675"/>
                <a:gd name="T39" fmla="*/ 2356 h 2675"/>
                <a:gd name="T40" fmla="*/ 698 w 2675"/>
                <a:gd name="T41" fmla="*/ 2269 h 2675"/>
                <a:gd name="T42" fmla="*/ 1033 w 2675"/>
                <a:gd name="T43" fmla="*/ 2316 h 2675"/>
                <a:gd name="T44" fmla="*/ 1132 w 2675"/>
                <a:gd name="T45" fmla="*/ 2572 h 2675"/>
                <a:gd name="T46" fmla="*/ 1440 w 2675"/>
                <a:gd name="T47" fmla="*/ 2675 h 2675"/>
                <a:gd name="T48" fmla="*/ 1543 w 2675"/>
                <a:gd name="T49" fmla="*/ 2449 h 2675"/>
                <a:gd name="T50" fmla="*/ 1814 w 2675"/>
                <a:gd name="T51" fmla="*/ 2245 h 2675"/>
                <a:gd name="T52" fmla="*/ 2065 w 2675"/>
                <a:gd name="T53" fmla="*/ 2356 h 2675"/>
                <a:gd name="T54" fmla="*/ 2356 w 2675"/>
                <a:gd name="T55" fmla="*/ 2211 h 2675"/>
                <a:gd name="T56" fmla="*/ 2268 w 2675"/>
                <a:gd name="T57" fmla="*/ 1978 h 2675"/>
                <a:gd name="T58" fmla="*/ 2315 w 2675"/>
                <a:gd name="T59" fmla="*/ 1642 h 2675"/>
                <a:gd name="T60" fmla="*/ 2572 w 2675"/>
                <a:gd name="T61" fmla="*/ 1544 h 2675"/>
                <a:gd name="T62" fmla="*/ 2675 w 2675"/>
                <a:gd name="T63" fmla="*/ 1235 h 2675"/>
                <a:gd name="T64" fmla="*/ 2241 w 2675"/>
                <a:gd name="T65" fmla="*/ 1337 h 2675"/>
                <a:gd name="T66" fmla="*/ 435 w 2675"/>
                <a:gd name="T67" fmla="*/ 1337 h 2675"/>
                <a:gd name="T68" fmla="*/ 2241 w 2675"/>
                <a:gd name="T69" fmla="*/ 1337 h 2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75" h="2675">
                  <a:moveTo>
                    <a:pt x="2572" y="1132"/>
                  </a:moveTo>
                  <a:cubicBezTo>
                    <a:pt x="2449" y="1132"/>
                    <a:pt x="2449" y="1132"/>
                    <a:pt x="2449" y="1132"/>
                  </a:cubicBezTo>
                  <a:cubicBezTo>
                    <a:pt x="2392" y="1132"/>
                    <a:pt x="2332" y="1088"/>
                    <a:pt x="2315" y="1033"/>
                  </a:cubicBezTo>
                  <a:cubicBezTo>
                    <a:pt x="2245" y="861"/>
                    <a:pt x="2245" y="861"/>
                    <a:pt x="2245" y="861"/>
                  </a:cubicBezTo>
                  <a:cubicBezTo>
                    <a:pt x="2218" y="811"/>
                    <a:pt x="2229" y="738"/>
                    <a:pt x="2269" y="698"/>
                  </a:cubicBezTo>
                  <a:cubicBezTo>
                    <a:pt x="2356" y="610"/>
                    <a:pt x="2356" y="610"/>
                    <a:pt x="2356" y="610"/>
                  </a:cubicBezTo>
                  <a:cubicBezTo>
                    <a:pt x="2396" y="570"/>
                    <a:pt x="2396" y="505"/>
                    <a:pt x="2356" y="465"/>
                  </a:cubicBezTo>
                  <a:cubicBezTo>
                    <a:pt x="2211" y="319"/>
                    <a:pt x="2211" y="319"/>
                    <a:pt x="2211" y="319"/>
                  </a:cubicBezTo>
                  <a:cubicBezTo>
                    <a:pt x="2171" y="279"/>
                    <a:pt x="2105" y="279"/>
                    <a:pt x="2065" y="319"/>
                  </a:cubicBezTo>
                  <a:cubicBezTo>
                    <a:pt x="1977" y="407"/>
                    <a:pt x="1977" y="407"/>
                    <a:pt x="1977" y="407"/>
                  </a:cubicBezTo>
                  <a:cubicBezTo>
                    <a:pt x="1938" y="447"/>
                    <a:pt x="1864" y="458"/>
                    <a:pt x="1814" y="431"/>
                  </a:cubicBezTo>
                  <a:cubicBezTo>
                    <a:pt x="1642" y="360"/>
                    <a:pt x="1642" y="360"/>
                    <a:pt x="1642" y="360"/>
                  </a:cubicBezTo>
                  <a:cubicBezTo>
                    <a:pt x="1588" y="343"/>
                    <a:pt x="1543" y="283"/>
                    <a:pt x="1543" y="227"/>
                  </a:cubicBezTo>
                  <a:cubicBezTo>
                    <a:pt x="1543" y="103"/>
                    <a:pt x="1543" y="103"/>
                    <a:pt x="1543" y="103"/>
                  </a:cubicBezTo>
                  <a:cubicBezTo>
                    <a:pt x="1543" y="47"/>
                    <a:pt x="1497" y="0"/>
                    <a:pt x="1441" y="0"/>
                  </a:cubicBezTo>
                  <a:cubicBezTo>
                    <a:pt x="1235" y="0"/>
                    <a:pt x="1235" y="0"/>
                    <a:pt x="1235" y="0"/>
                  </a:cubicBezTo>
                  <a:cubicBezTo>
                    <a:pt x="1178" y="0"/>
                    <a:pt x="1132" y="46"/>
                    <a:pt x="1132" y="103"/>
                  </a:cubicBezTo>
                  <a:cubicBezTo>
                    <a:pt x="1132" y="227"/>
                    <a:pt x="1132" y="227"/>
                    <a:pt x="1132" y="227"/>
                  </a:cubicBezTo>
                  <a:cubicBezTo>
                    <a:pt x="1132" y="283"/>
                    <a:pt x="1088" y="343"/>
                    <a:pt x="1034" y="360"/>
                  </a:cubicBezTo>
                  <a:cubicBezTo>
                    <a:pt x="861" y="431"/>
                    <a:pt x="861" y="431"/>
                    <a:pt x="861" y="431"/>
                  </a:cubicBezTo>
                  <a:cubicBezTo>
                    <a:pt x="811" y="458"/>
                    <a:pt x="738" y="447"/>
                    <a:pt x="698" y="407"/>
                  </a:cubicBezTo>
                  <a:cubicBezTo>
                    <a:pt x="610" y="319"/>
                    <a:pt x="610" y="319"/>
                    <a:pt x="610" y="319"/>
                  </a:cubicBezTo>
                  <a:cubicBezTo>
                    <a:pt x="570" y="279"/>
                    <a:pt x="505" y="279"/>
                    <a:pt x="465" y="319"/>
                  </a:cubicBezTo>
                  <a:cubicBezTo>
                    <a:pt x="319" y="465"/>
                    <a:pt x="319" y="465"/>
                    <a:pt x="319" y="465"/>
                  </a:cubicBezTo>
                  <a:cubicBezTo>
                    <a:pt x="279" y="505"/>
                    <a:pt x="279" y="570"/>
                    <a:pt x="319" y="610"/>
                  </a:cubicBezTo>
                  <a:cubicBezTo>
                    <a:pt x="407" y="698"/>
                    <a:pt x="407" y="698"/>
                    <a:pt x="407" y="698"/>
                  </a:cubicBezTo>
                  <a:cubicBezTo>
                    <a:pt x="447" y="738"/>
                    <a:pt x="458" y="811"/>
                    <a:pt x="431" y="861"/>
                  </a:cubicBezTo>
                  <a:cubicBezTo>
                    <a:pt x="360" y="1033"/>
                    <a:pt x="360" y="1033"/>
                    <a:pt x="360" y="1033"/>
                  </a:cubicBezTo>
                  <a:cubicBezTo>
                    <a:pt x="343" y="1088"/>
                    <a:pt x="283" y="1132"/>
                    <a:pt x="226" y="1132"/>
                  </a:cubicBezTo>
                  <a:cubicBezTo>
                    <a:pt x="103" y="1132"/>
                    <a:pt x="103" y="1132"/>
                    <a:pt x="103" y="1132"/>
                  </a:cubicBezTo>
                  <a:cubicBezTo>
                    <a:pt x="46" y="1132"/>
                    <a:pt x="0" y="1178"/>
                    <a:pt x="0" y="1235"/>
                  </a:cubicBezTo>
                  <a:cubicBezTo>
                    <a:pt x="0" y="1440"/>
                    <a:pt x="0" y="1440"/>
                    <a:pt x="0" y="1440"/>
                  </a:cubicBezTo>
                  <a:cubicBezTo>
                    <a:pt x="0" y="1497"/>
                    <a:pt x="46" y="1543"/>
                    <a:pt x="103" y="1543"/>
                  </a:cubicBezTo>
                  <a:cubicBezTo>
                    <a:pt x="226" y="1543"/>
                    <a:pt x="226" y="1543"/>
                    <a:pt x="226" y="1543"/>
                  </a:cubicBezTo>
                  <a:cubicBezTo>
                    <a:pt x="283" y="1543"/>
                    <a:pt x="343" y="1588"/>
                    <a:pt x="360" y="1642"/>
                  </a:cubicBezTo>
                  <a:cubicBezTo>
                    <a:pt x="431" y="1814"/>
                    <a:pt x="431" y="1814"/>
                    <a:pt x="431" y="1814"/>
                  </a:cubicBezTo>
                  <a:cubicBezTo>
                    <a:pt x="457" y="1864"/>
                    <a:pt x="447" y="1938"/>
                    <a:pt x="407" y="1978"/>
                  </a:cubicBezTo>
                  <a:cubicBezTo>
                    <a:pt x="319" y="2065"/>
                    <a:pt x="319" y="2065"/>
                    <a:pt x="319" y="2065"/>
                  </a:cubicBezTo>
                  <a:cubicBezTo>
                    <a:pt x="279" y="2105"/>
                    <a:pt x="279" y="2170"/>
                    <a:pt x="319" y="2211"/>
                  </a:cubicBezTo>
                  <a:cubicBezTo>
                    <a:pt x="465" y="2356"/>
                    <a:pt x="465" y="2356"/>
                    <a:pt x="465" y="2356"/>
                  </a:cubicBezTo>
                  <a:cubicBezTo>
                    <a:pt x="505" y="2396"/>
                    <a:pt x="570" y="2396"/>
                    <a:pt x="610" y="2356"/>
                  </a:cubicBezTo>
                  <a:cubicBezTo>
                    <a:pt x="698" y="2269"/>
                    <a:pt x="698" y="2269"/>
                    <a:pt x="698" y="2269"/>
                  </a:cubicBezTo>
                  <a:cubicBezTo>
                    <a:pt x="738" y="2229"/>
                    <a:pt x="811" y="2218"/>
                    <a:pt x="861" y="2245"/>
                  </a:cubicBezTo>
                  <a:cubicBezTo>
                    <a:pt x="1033" y="2316"/>
                    <a:pt x="1033" y="2316"/>
                    <a:pt x="1033" y="2316"/>
                  </a:cubicBezTo>
                  <a:cubicBezTo>
                    <a:pt x="1088" y="2332"/>
                    <a:pt x="1132" y="2392"/>
                    <a:pt x="1132" y="2449"/>
                  </a:cubicBezTo>
                  <a:cubicBezTo>
                    <a:pt x="1132" y="2572"/>
                    <a:pt x="1132" y="2572"/>
                    <a:pt x="1132" y="2572"/>
                  </a:cubicBezTo>
                  <a:cubicBezTo>
                    <a:pt x="1132" y="2629"/>
                    <a:pt x="1178" y="2675"/>
                    <a:pt x="1235" y="2675"/>
                  </a:cubicBezTo>
                  <a:cubicBezTo>
                    <a:pt x="1440" y="2675"/>
                    <a:pt x="1440" y="2675"/>
                    <a:pt x="1440" y="2675"/>
                  </a:cubicBezTo>
                  <a:cubicBezTo>
                    <a:pt x="1497" y="2675"/>
                    <a:pt x="1543" y="2629"/>
                    <a:pt x="1543" y="2572"/>
                  </a:cubicBezTo>
                  <a:cubicBezTo>
                    <a:pt x="1543" y="2449"/>
                    <a:pt x="1543" y="2449"/>
                    <a:pt x="1543" y="2449"/>
                  </a:cubicBezTo>
                  <a:cubicBezTo>
                    <a:pt x="1543" y="2392"/>
                    <a:pt x="1588" y="2332"/>
                    <a:pt x="1642" y="2316"/>
                  </a:cubicBezTo>
                  <a:cubicBezTo>
                    <a:pt x="1814" y="2245"/>
                    <a:pt x="1814" y="2245"/>
                    <a:pt x="1814" y="2245"/>
                  </a:cubicBezTo>
                  <a:cubicBezTo>
                    <a:pt x="1864" y="2218"/>
                    <a:pt x="1938" y="2229"/>
                    <a:pt x="1977" y="2269"/>
                  </a:cubicBezTo>
                  <a:cubicBezTo>
                    <a:pt x="2065" y="2356"/>
                    <a:pt x="2065" y="2356"/>
                    <a:pt x="2065" y="2356"/>
                  </a:cubicBezTo>
                  <a:cubicBezTo>
                    <a:pt x="2105" y="2396"/>
                    <a:pt x="2170" y="2396"/>
                    <a:pt x="2210" y="2356"/>
                  </a:cubicBezTo>
                  <a:cubicBezTo>
                    <a:pt x="2356" y="2211"/>
                    <a:pt x="2356" y="2211"/>
                    <a:pt x="2356" y="2211"/>
                  </a:cubicBezTo>
                  <a:cubicBezTo>
                    <a:pt x="2396" y="2171"/>
                    <a:pt x="2396" y="2105"/>
                    <a:pt x="2356" y="2065"/>
                  </a:cubicBezTo>
                  <a:cubicBezTo>
                    <a:pt x="2268" y="1978"/>
                    <a:pt x="2268" y="1978"/>
                    <a:pt x="2268" y="1978"/>
                  </a:cubicBezTo>
                  <a:cubicBezTo>
                    <a:pt x="2229" y="1938"/>
                    <a:pt x="2218" y="1864"/>
                    <a:pt x="2244" y="1814"/>
                  </a:cubicBezTo>
                  <a:cubicBezTo>
                    <a:pt x="2315" y="1642"/>
                    <a:pt x="2315" y="1642"/>
                    <a:pt x="2315" y="1642"/>
                  </a:cubicBezTo>
                  <a:cubicBezTo>
                    <a:pt x="2332" y="1588"/>
                    <a:pt x="2392" y="1544"/>
                    <a:pt x="2449" y="1544"/>
                  </a:cubicBezTo>
                  <a:cubicBezTo>
                    <a:pt x="2572" y="1544"/>
                    <a:pt x="2572" y="1544"/>
                    <a:pt x="2572" y="1544"/>
                  </a:cubicBezTo>
                  <a:cubicBezTo>
                    <a:pt x="2629" y="1544"/>
                    <a:pt x="2675" y="1497"/>
                    <a:pt x="2675" y="1441"/>
                  </a:cubicBezTo>
                  <a:cubicBezTo>
                    <a:pt x="2675" y="1235"/>
                    <a:pt x="2675" y="1235"/>
                    <a:pt x="2675" y="1235"/>
                  </a:cubicBezTo>
                  <a:cubicBezTo>
                    <a:pt x="2675" y="1178"/>
                    <a:pt x="2629" y="1132"/>
                    <a:pt x="2572" y="1132"/>
                  </a:cubicBezTo>
                  <a:close/>
                  <a:moveTo>
                    <a:pt x="2241" y="1337"/>
                  </a:moveTo>
                  <a:cubicBezTo>
                    <a:pt x="2241" y="1836"/>
                    <a:pt x="1837" y="2240"/>
                    <a:pt x="1338" y="2240"/>
                  </a:cubicBezTo>
                  <a:cubicBezTo>
                    <a:pt x="839" y="2240"/>
                    <a:pt x="435" y="1836"/>
                    <a:pt x="435" y="1337"/>
                  </a:cubicBezTo>
                  <a:cubicBezTo>
                    <a:pt x="435" y="839"/>
                    <a:pt x="839" y="434"/>
                    <a:pt x="1338" y="434"/>
                  </a:cubicBezTo>
                  <a:cubicBezTo>
                    <a:pt x="1837" y="434"/>
                    <a:pt x="2241" y="839"/>
                    <a:pt x="2241" y="13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Freeform 15"/>
          <p:cNvSpPr>
            <a:spLocks noEditPoints="1"/>
          </p:cNvSpPr>
          <p:nvPr/>
        </p:nvSpPr>
        <p:spPr bwMode="auto">
          <a:xfrm>
            <a:off x="8468021" y="3380953"/>
            <a:ext cx="1332908" cy="850787"/>
          </a:xfrm>
          <a:custGeom>
            <a:avLst/>
            <a:gdLst>
              <a:gd name="T0" fmla="*/ 2165 w 5191"/>
              <a:gd name="T1" fmla="*/ 2439 h 3316"/>
              <a:gd name="T2" fmla="*/ 1169 w 5191"/>
              <a:gd name="T3" fmla="*/ 2026 h 3316"/>
              <a:gd name="T4" fmla="*/ 1169 w 5191"/>
              <a:gd name="T5" fmla="*/ 2717 h 3316"/>
              <a:gd name="T6" fmla="*/ 2566 w 5191"/>
              <a:gd name="T7" fmla="*/ 3316 h 3316"/>
              <a:gd name="T8" fmla="*/ 3889 w 5191"/>
              <a:gd name="T9" fmla="*/ 2717 h 3316"/>
              <a:gd name="T10" fmla="*/ 3889 w 5191"/>
              <a:gd name="T11" fmla="*/ 1926 h 3316"/>
              <a:gd name="T12" fmla="*/ 2926 w 5191"/>
              <a:gd name="T13" fmla="*/ 2439 h 3316"/>
              <a:gd name="T14" fmla="*/ 2165 w 5191"/>
              <a:gd name="T15" fmla="*/ 2439 h 3316"/>
              <a:gd name="T16" fmla="*/ 4761 w 5191"/>
              <a:gd name="T17" fmla="*/ 894 h 3316"/>
              <a:gd name="T18" fmla="*/ 2841 w 5191"/>
              <a:gd name="T19" fmla="*/ 125 h 3316"/>
              <a:gd name="T20" fmla="*/ 2194 w 5191"/>
              <a:gd name="T21" fmla="*/ 169 h 3316"/>
              <a:gd name="T22" fmla="*/ 391 w 5191"/>
              <a:gd name="T23" fmla="*/ 855 h 3316"/>
              <a:gd name="T24" fmla="*/ 385 w 5191"/>
              <a:gd name="T25" fmla="*/ 1294 h 3316"/>
              <a:gd name="T26" fmla="*/ 2249 w 5191"/>
              <a:gd name="T27" fmla="*/ 2052 h 3316"/>
              <a:gd name="T28" fmla="*/ 2876 w 5191"/>
              <a:gd name="T29" fmla="*/ 2034 h 3316"/>
              <a:gd name="T30" fmla="*/ 4485 w 5191"/>
              <a:gd name="T31" fmla="*/ 1354 h 3316"/>
              <a:gd name="T32" fmla="*/ 4485 w 5191"/>
              <a:gd name="T33" fmla="*/ 2003 h 3316"/>
              <a:gd name="T34" fmla="*/ 4239 w 5191"/>
              <a:gd name="T35" fmla="*/ 2230 h 3316"/>
              <a:gd name="T36" fmla="*/ 4597 w 5191"/>
              <a:gd name="T37" fmla="*/ 2596 h 3316"/>
              <a:gd name="T38" fmla="*/ 4952 w 5191"/>
              <a:gd name="T39" fmla="*/ 2220 h 3316"/>
              <a:gd name="T40" fmla="*/ 4782 w 5191"/>
              <a:gd name="T41" fmla="*/ 2046 h 3316"/>
              <a:gd name="T42" fmla="*/ 4782 w 5191"/>
              <a:gd name="T43" fmla="*/ 1224 h 3316"/>
              <a:gd name="T44" fmla="*/ 4761 w 5191"/>
              <a:gd name="T45" fmla="*/ 894 h 3316"/>
              <a:gd name="T46" fmla="*/ 4761 w 5191"/>
              <a:gd name="T47" fmla="*/ 894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191" h="3316">
                <a:moveTo>
                  <a:pt x="2165" y="2439"/>
                </a:moveTo>
                <a:cubicBezTo>
                  <a:pt x="1776" y="2281"/>
                  <a:pt x="1455" y="2164"/>
                  <a:pt x="1169" y="2026"/>
                </a:cubicBezTo>
                <a:cubicBezTo>
                  <a:pt x="1169" y="2717"/>
                  <a:pt x="1169" y="2717"/>
                  <a:pt x="1169" y="2717"/>
                </a:cubicBezTo>
                <a:cubicBezTo>
                  <a:pt x="1169" y="2717"/>
                  <a:pt x="1659" y="3316"/>
                  <a:pt x="2566" y="3316"/>
                </a:cubicBezTo>
                <a:cubicBezTo>
                  <a:pt x="3410" y="3316"/>
                  <a:pt x="3889" y="2717"/>
                  <a:pt x="3889" y="2717"/>
                </a:cubicBezTo>
                <a:cubicBezTo>
                  <a:pt x="3889" y="1926"/>
                  <a:pt x="3889" y="1926"/>
                  <a:pt x="3889" y="1926"/>
                </a:cubicBezTo>
                <a:cubicBezTo>
                  <a:pt x="3518" y="2114"/>
                  <a:pt x="3179" y="2316"/>
                  <a:pt x="2926" y="2439"/>
                </a:cubicBezTo>
                <a:cubicBezTo>
                  <a:pt x="2709" y="2574"/>
                  <a:pt x="2405" y="2539"/>
                  <a:pt x="2165" y="2439"/>
                </a:cubicBezTo>
                <a:close/>
                <a:moveTo>
                  <a:pt x="4761" y="894"/>
                </a:moveTo>
                <a:cubicBezTo>
                  <a:pt x="4267" y="686"/>
                  <a:pt x="3275" y="307"/>
                  <a:pt x="2841" y="125"/>
                </a:cubicBezTo>
                <a:cubicBezTo>
                  <a:pt x="2598" y="0"/>
                  <a:pt x="2458" y="60"/>
                  <a:pt x="2194" y="169"/>
                </a:cubicBezTo>
                <a:cubicBezTo>
                  <a:pt x="1746" y="342"/>
                  <a:pt x="902" y="658"/>
                  <a:pt x="391" y="855"/>
                </a:cubicBezTo>
                <a:cubicBezTo>
                  <a:pt x="0" y="1005"/>
                  <a:pt x="24" y="1117"/>
                  <a:pt x="385" y="1294"/>
                </a:cubicBezTo>
                <a:cubicBezTo>
                  <a:pt x="927" y="1558"/>
                  <a:pt x="2020" y="1963"/>
                  <a:pt x="2249" y="2052"/>
                </a:cubicBezTo>
                <a:cubicBezTo>
                  <a:pt x="2479" y="2140"/>
                  <a:pt x="2645" y="2140"/>
                  <a:pt x="2876" y="2034"/>
                </a:cubicBezTo>
                <a:cubicBezTo>
                  <a:pt x="3107" y="1928"/>
                  <a:pt x="3442" y="1792"/>
                  <a:pt x="4485" y="1354"/>
                </a:cubicBezTo>
                <a:cubicBezTo>
                  <a:pt x="4485" y="2003"/>
                  <a:pt x="4485" y="2003"/>
                  <a:pt x="4485" y="2003"/>
                </a:cubicBezTo>
                <a:cubicBezTo>
                  <a:pt x="4239" y="2230"/>
                  <a:pt x="4239" y="2230"/>
                  <a:pt x="4239" y="2230"/>
                </a:cubicBezTo>
                <a:cubicBezTo>
                  <a:pt x="4597" y="2596"/>
                  <a:pt x="4597" y="2596"/>
                  <a:pt x="4597" y="2596"/>
                </a:cubicBezTo>
                <a:cubicBezTo>
                  <a:pt x="4952" y="2220"/>
                  <a:pt x="4952" y="2220"/>
                  <a:pt x="4952" y="2220"/>
                </a:cubicBezTo>
                <a:cubicBezTo>
                  <a:pt x="4782" y="2046"/>
                  <a:pt x="4782" y="2046"/>
                  <a:pt x="4782" y="2046"/>
                </a:cubicBezTo>
                <a:cubicBezTo>
                  <a:pt x="4782" y="1224"/>
                  <a:pt x="4782" y="1224"/>
                  <a:pt x="4782" y="1224"/>
                </a:cubicBezTo>
                <a:cubicBezTo>
                  <a:pt x="4902" y="1147"/>
                  <a:pt x="5191" y="1084"/>
                  <a:pt x="4761" y="894"/>
                </a:cubicBezTo>
                <a:cubicBezTo>
                  <a:pt x="4761" y="894"/>
                  <a:pt x="4761" y="894"/>
                  <a:pt x="4761" y="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323990" y="4559489"/>
            <a:ext cx="1467068" cy="496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管理、服务</a:t>
            </a:r>
            <a:endParaRPr lang="zh-CN" altLang="en-US" sz="2000" dirty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72700" y="4530506"/>
            <a:ext cx="1723549" cy="4960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教学深度融合</a:t>
            </a:r>
            <a:endParaRPr lang="zh-CN" altLang="en-US" sz="2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4951570" y="3862624"/>
            <a:ext cx="573096" cy="57309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燕尾形 26"/>
          <p:cNvSpPr/>
          <p:nvPr/>
        </p:nvSpPr>
        <p:spPr>
          <a:xfrm>
            <a:off x="5769786" y="3862624"/>
            <a:ext cx="573096" cy="573096"/>
          </a:xfrm>
          <a:prstGeom prst="chevron">
            <a:avLst/>
          </a:prstGeom>
          <a:solidFill>
            <a:srgbClr val="9CC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燕尾形 27"/>
          <p:cNvSpPr/>
          <p:nvPr/>
        </p:nvSpPr>
        <p:spPr>
          <a:xfrm>
            <a:off x="6588002" y="3862624"/>
            <a:ext cx="573096" cy="573096"/>
          </a:xfrm>
          <a:prstGeom prst="chevron">
            <a:avLst/>
          </a:prstGeom>
          <a:solidFill>
            <a:srgbClr val="26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/>
          <p:cNvGrpSpPr>
            <a:grpSpLocks/>
          </p:cNvGrpSpPr>
          <p:nvPr/>
        </p:nvGrpSpPr>
        <p:grpSpPr bwMode="auto">
          <a:xfrm>
            <a:off x="476250" y="2189646"/>
            <a:ext cx="5510213" cy="2241550"/>
            <a:chOff x="751" y="3868"/>
            <a:chExt cx="8971" cy="3650"/>
          </a:xfrm>
        </p:grpSpPr>
        <p:grpSp>
          <p:nvGrpSpPr>
            <p:cNvPr id="3" name="组合 18"/>
            <p:cNvGrpSpPr>
              <a:grpSpLocks/>
            </p:cNvGrpSpPr>
            <p:nvPr/>
          </p:nvGrpSpPr>
          <p:grpSpPr bwMode="auto">
            <a:xfrm rot="-1620000">
              <a:off x="3491" y="3868"/>
              <a:ext cx="4101" cy="3650"/>
              <a:chOff x="2369" y="2443"/>
              <a:chExt cx="2790" cy="2483"/>
            </a:xfrm>
          </p:grpSpPr>
          <p:sp>
            <p:nvSpPr>
              <p:cNvPr id="5" name="任意多边形 4"/>
              <p:cNvSpPr/>
              <p:nvPr/>
            </p:nvSpPr>
            <p:spPr>
              <a:xfrm rot="12831390">
                <a:off x="2669" y="4098"/>
                <a:ext cx="879" cy="828"/>
              </a:xfrm>
              <a:custGeom>
                <a:avLst/>
                <a:gdLst>
                  <a:gd name="connsiteX0" fmla="*/ 0 w 2002971"/>
                  <a:gd name="connsiteY0" fmla="*/ 1335314 h 1944914"/>
                  <a:gd name="connsiteX1" fmla="*/ 783771 w 2002971"/>
                  <a:gd name="connsiteY1" fmla="*/ 0 h 1944914"/>
                  <a:gd name="connsiteX2" fmla="*/ 2002971 w 2002971"/>
                  <a:gd name="connsiteY2" fmla="*/ 1944914 h 1944914"/>
                  <a:gd name="connsiteX0-1" fmla="*/ 0 w 1416184"/>
                  <a:gd name="connsiteY0-2" fmla="*/ 1335314 h 1335314"/>
                  <a:gd name="connsiteX1-3" fmla="*/ 783771 w 1416184"/>
                  <a:gd name="connsiteY1-4" fmla="*/ 0 h 1335314"/>
                  <a:gd name="connsiteX2-5" fmla="*/ 1416184 w 1416184"/>
                  <a:gd name="connsiteY2-6" fmla="*/ 970990 h 13353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1416184" h="1335314">
                    <a:moveTo>
                      <a:pt x="0" y="1335314"/>
                    </a:moveTo>
                    <a:lnTo>
                      <a:pt x="783771" y="0"/>
                    </a:lnTo>
                    <a:lnTo>
                      <a:pt x="1416184" y="970990"/>
                    </a:lnTo>
                  </a:path>
                </a:pathLst>
              </a:custGeom>
              <a:noFill/>
              <a:ln w="1270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ea typeface="方正准圆" panose="02000500000000000000" pitchFamily="2" charset="-122"/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 rot="12831631">
                <a:off x="2369" y="2442"/>
                <a:ext cx="2790" cy="1198"/>
              </a:xfrm>
              <a:custGeom>
                <a:avLst/>
                <a:gdLst>
                  <a:gd name="connsiteX0" fmla="*/ 4209143 w 5297714"/>
                  <a:gd name="connsiteY0" fmla="*/ 0 h 1770743"/>
                  <a:gd name="connsiteX1" fmla="*/ 5297714 w 5297714"/>
                  <a:gd name="connsiteY1" fmla="*/ 1770743 h 1770743"/>
                  <a:gd name="connsiteX2" fmla="*/ 0 w 5297714"/>
                  <a:gd name="connsiteY2" fmla="*/ 1306286 h 1770743"/>
                  <a:gd name="connsiteX3" fmla="*/ 769257 w 5297714"/>
                  <a:gd name="connsiteY3" fmla="*/ 29029 h 1770743"/>
                  <a:gd name="connsiteX0-1" fmla="*/ 4209143 w 5297714"/>
                  <a:gd name="connsiteY0-2" fmla="*/ 0 h 1770743"/>
                  <a:gd name="connsiteX1-3" fmla="*/ 5297714 w 5297714"/>
                  <a:gd name="connsiteY1-4" fmla="*/ 1770743 h 1770743"/>
                  <a:gd name="connsiteX2-5" fmla="*/ 0 w 5297714"/>
                  <a:gd name="connsiteY2-6" fmla="*/ 1306286 h 1770743"/>
                  <a:gd name="connsiteX3-7" fmla="*/ 562856 w 5297714"/>
                  <a:gd name="connsiteY3-8" fmla="*/ 395863 h 1770743"/>
                  <a:gd name="connsiteX0-9" fmla="*/ 3872553 w 5297714"/>
                  <a:gd name="connsiteY0-10" fmla="*/ 0 h 2274831"/>
                  <a:gd name="connsiteX1-11" fmla="*/ 5297714 w 5297714"/>
                  <a:gd name="connsiteY1-12" fmla="*/ 2274831 h 2274831"/>
                  <a:gd name="connsiteX2-13" fmla="*/ 0 w 5297714"/>
                  <a:gd name="connsiteY2-14" fmla="*/ 1810374 h 2274831"/>
                  <a:gd name="connsiteX3-15" fmla="*/ 562856 w 5297714"/>
                  <a:gd name="connsiteY3-16" fmla="*/ 899951 h 2274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297714" h="2274831">
                    <a:moveTo>
                      <a:pt x="3872553" y="0"/>
                    </a:moveTo>
                    <a:lnTo>
                      <a:pt x="5297714" y="2274831"/>
                    </a:lnTo>
                    <a:lnTo>
                      <a:pt x="0" y="1810374"/>
                    </a:lnTo>
                    <a:lnTo>
                      <a:pt x="562856" y="899951"/>
                    </a:lnTo>
                  </a:path>
                </a:pathLst>
              </a:custGeom>
              <a:noFill/>
              <a:ln w="1270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ea typeface="方正准圆" panose="02000500000000000000" pitchFamily="2" charset="-122"/>
                </a:endParaRPr>
              </a:p>
            </p:txBody>
          </p:sp>
        </p:grpSp>
        <p:sp>
          <p:nvSpPr>
            <p:cNvPr id="4" name="TextBox 9"/>
            <p:cNvSpPr txBox="1"/>
            <p:nvPr/>
          </p:nvSpPr>
          <p:spPr>
            <a:xfrm>
              <a:off x="751" y="4804"/>
              <a:ext cx="8971" cy="1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defRPr/>
              </a:pPr>
              <a:r>
                <a:rPr lang="en-US" altLang="zh-CN" sz="7200" b="1" spc="300" noProof="1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03</a:t>
              </a:r>
              <a:endParaRPr lang="en-US" altLang="zh-CN" sz="7200" b="1" spc="300" noProof="1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302162" y="292116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思考</a:t>
            </a:r>
          </a:p>
        </p:txBody>
      </p:sp>
    </p:spTree>
    <p:extLst>
      <p:ext uri="{BB962C8B-B14F-4D97-AF65-F5344CB8AC3E}">
        <p14:creationId xmlns:p14="http://schemas.microsoft.com/office/powerpoint/2010/main" val="5522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4987874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几个统一？</a:t>
            </a: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1212663" y="2983340"/>
            <a:ext cx="1913927" cy="21230"/>
          </a:xfrm>
          <a:prstGeom prst="line">
            <a:avLst/>
          </a:prstGeom>
          <a:ln w="76200">
            <a:solidFill>
              <a:srgbClr val="269B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1973975" y="2983340"/>
            <a:ext cx="1152615" cy="1236267"/>
          </a:xfrm>
          <a:prstGeom prst="line">
            <a:avLst/>
          </a:prstGeom>
          <a:ln w="76200">
            <a:solidFill>
              <a:srgbClr val="269B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46" idx="0"/>
          </p:cNvCxnSpPr>
          <p:nvPr/>
        </p:nvCxnSpPr>
        <p:spPr>
          <a:xfrm flipV="1">
            <a:off x="3118882" y="2983341"/>
            <a:ext cx="7708" cy="1387085"/>
          </a:xfrm>
          <a:prstGeom prst="line">
            <a:avLst/>
          </a:prstGeom>
          <a:ln w="76200">
            <a:solidFill>
              <a:srgbClr val="269B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 flipV="1">
            <a:off x="3126590" y="2983341"/>
            <a:ext cx="1221689" cy="1150519"/>
          </a:xfrm>
          <a:prstGeom prst="line">
            <a:avLst/>
          </a:prstGeom>
          <a:ln w="76200">
            <a:solidFill>
              <a:srgbClr val="269B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3126590" y="2983339"/>
            <a:ext cx="1861284" cy="13806"/>
          </a:xfrm>
          <a:prstGeom prst="line">
            <a:avLst/>
          </a:prstGeom>
          <a:ln w="76200">
            <a:solidFill>
              <a:srgbClr val="269B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/>
          <p:cNvSpPr/>
          <p:nvPr/>
        </p:nvSpPr>
        <p:spPr>
          <a:xfrm>
            <a:off x="1627442" y="3900156"/>
            <a:ext cx="660132" cy="660132"/>
          </a:xfrm>
          <a:prstGeom prst="ellipse">
            <a:avLst/>
          </a:prstGeom>
          <a:solidFill>
            <a:srgbClr val="269BD6"/>
          </a:solidFill>
          <a:ln>
            <a:solidFill>
              <a:srgbClr val="269BD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788816" y="4370426"/>
            <a:ext cx="660132" cy="660132"/>
          </a:xfrm>
          <a:prstGeom prst="ellipse">
            <a:avLst/>
          </a:prstGeom>
          <a:solidFill>
            <a:srgbClr val="269BD6"/>
          </a:solidFill>
          <a:ln>
            <a:solidFill>
              <a:srgbClr val="269BD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051682" y="3847809"/>
            <a:ext cx="660132" cy="660132"/>
          </a:xfrm>
          <a:prstGeom prst="ellipse">
            <a:avLst/>
          </a:prstGeom>
          <a:solidFill>
            <a:srgbClr val="269BD6"/>
          </a:solidFill>
          <a:ln>
            <a:solidFill>
              <a:srgbClr val="269BD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4513792" y="2675292"/>
            <a:ext cx="660132" cy="660132"/>
          </a:xfrm>
          <a:prstGeom prst="ellipse">
            <a:avLst/>
          </a:prstGeom>
          <a:solidFill>
            <a:srgbClr val="269BD6"/>
          </a:solidFill>
          <a:ln>
            <a:solidFill>
              <a:srgbClr val="269BD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147330" y="2663889"/>
            <a:ext cx="660132" cy="660132"/>
          </a:xfrm>
          <a:prstGeom prst="ellipse">
            <a:avLst/>
          </a:prstGeom>
          <a:solidFill>
            <a:srgbClr val="269BD6"/>
          </a:solidFill>
          <a:ln>
            <a:solidFill>
              <a:srgbClr val="269BD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456018" y="2312767"/>
            <a:ext cx="1341144" cy="1341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2" name="TextBox 29"/>
          <p:cNvSpPr txBox="1"/>
          <p:nvPr/>
        </p:nvSpPr>
        <p:spPr>
          <a:xfrm>
            <a:off x="2836915" y="2419114"/>
            <a:ext cx="622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smtClean="0">
                <a:solidFill>
                  <a:srgbClr val="FF4B21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zh-CN" altLang="en-US" sz="7200" b="1" dirty="0">
              <a:solidFill>
                <a:srgbClr val="FF4B2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668" y="28199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统一领导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02872" y="413386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统一规划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572592" y="521858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统一标准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944414" y="404555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统一建设</a:t>
            </a:r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203880" y="28199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分步实施</a:t>
            </a:r>
          </a:p>
        </p:txBody>
      </p:sp>
      <p:sp>
        <p:nvSpPr>
          <p:cNvPr id="61" name="矩形 60"/>
          <p:cNvSpPr/>
          <p:nvPr/>
        </p:nvSpPr>
        <p:spPr>
          <a:xfrm>
            <a:off x="6815769" y="2445235"/>
            <a:ext cx="47188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理想与现实有差距、理论与实际不结合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领导不深入、实际不领导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部门没地位，实际难领导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“统一建设”，引发角色错位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“四个统一”，</a:t>
            </a:r>
            <a:r>
              <a:rPr lang="zh-CN" altLang="en-US" b="1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误解为包大揽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伪命题：“不 </a:t>
            </a:r>
            <a:r>
              <a:rPr lang="zh-CN" altLang="en-US" b="1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‘统一建设’ 就</a:t>
            </a:r>
            <a:r>
              <a:rPr lang="zh-CN" altLang="en-US" b="1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形成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信息孤岛”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1234329" y="277373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697014" y="4004894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861439" y="4488261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4123069" y="3983723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585736" y="2773737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05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67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721264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跨越式发展</a:t>
            </a:r>
          </a:p>
        </p:txBody>
      </p:sp>
      <p:cxnSp>
        <p:nvCxnSpPr>
          <p:cNvPr id="10" name="直接连接符 9"/>
          <p:cNvCxnSpPr/>
          <p:nvPr/>
        </p:nvCxnSpPr>
        <p:spPr bwMode="auto">
          <a:xfrm flipH="1">
            <a:off x="6096000" y="1389998"/>
            <a:ext cx="1" cy="1215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27"/>
          <p:cNvSpPr txBox="1"/>
          <p:nvPr/>
        </p:nvSpPr>
        <p:spPr>
          <a:xfrm>
            <a:off x="7250540" y="2000220"/>
            <a:ext cx="954103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大跃进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1261053" y="3074868"/>
            <a:ext cx="3680880" cy="492297"/>
          </a:xfrm>
          <a:prstGeom prst="rect">
            <a:avLst/>
          </a:prstGeom>
          <a:solidFill>
            <a:srgbClr val="269BD6"/>
          </a:solidFill>
          <a:ln w="34925">
            <a:solidFill>
              <a:schemeClr val="bg1"/>
            </a:solidFill>
          </a:ln>
          <a:effectLst>
            <a:outerShdw blurRad="63500" dist="38100" dir="16500000" algn="tl" rotWithShape="0">
              <a:prstClr val="black">
                <a:alpha val="22000"/>
              </a:prstClr>
            </a:outerShdw>
          </a:effectLst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2354" tIns="46177" rIns="92354" bIns="46177" spcCol="0" rtlCol="0" anchor="ctr"/>
          <a:lstStyle/>
          <a:p>
            <a:pPr algn="r"/>
            <a:r>
              <a:rPr lang="zh-CN" altLang="en-US" sz="1600" dirty="0">
                <a:ea typeface="方正准圆" panose="02000500000000000000" pitchFamily="2" charset="-122"/>
              </a:rPr>
              <a:t>借鉴过去的经验教训基础上，少走弯路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1607393" y="3811357"/>
            <a:ext cx="3334540" cy="492297"/>
          </a:xfrm>
          <a:prstGeom prst="rect">
            <a:avLst/>
          </a:prstGeom>
          <a:solidFill>
            <a:srgbClr val="269BD6"/>
          </a:solidFill>
          <a:ln w="34925">
            <a:solidFill>
              <a:schemeClr val="bg1"/>
            </a:solidFill>
          </a:ln>
          <a:effectLst>
            <a:outerShdw blurRad="63500" dist="38100" dir="16500000" algn="tl" rotWithShape="0">
              <a:prstClr val="black">
                <a:alpha val="22000"/>
              </a:prstClr>
            </a:outerShdw>
          </a:effectLst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2354" tIns="46177" rIns="92354" bIns="46177" spcCol="0" rtlCol="0" anchor="ctr"/>
          <a:lstStyle/>
          <a:p>
            <a:pPr algn="r"/>
            <a:r>
              <a:rPr lang="zh-CN" altLang="en-US" sz="1600" dirty="0">
                <a:ea typeface="方正准圆" panose="02000500000000000000" pitchFamily="2" charset="-122"/>
              </a:rPr>
              <a:t>运用最新的技术，建设起点更高</a:t>
            </a:r>
          </a:p>
        </p:txBody>
      </p:sp>
      <p:sp>
        <p:nvSpPr>
          <p:cNvPr id="17" name="矩形 16"/>
          <p:cNvSpPr/>
          <p:nvPr/>
        </p:nvSpPr>
        <p:spPr bwMode="auto">
          <a:xfrm>
            <a:off x="7248612" y="3074868"/>
            <a:ext cx="2984846" cy="492295"/>
          </a:xfrm>
          <a:prstGeom prst="rect">
            <a:avLst/>
          </a:prstGeom>
          <a:solidFill>
            <a:srgbClr val="14416B"/>
          </a:solidFill>
          <a:ln w="34925">
            <a:solidFill>
              <a:schemeClr val="bg1"/>
            </a:solidFill>
          </a:ln>
          <a:effectLst>
            <a:outerShdw blurRad="63500" dist="38100" dir="16500000" algn="tl" rotWithShape="0">
              <a:prstClr val="black">
                <a:alpha val="22000"/>
              </a:prstClr>
            </a:outerShdw>
          </a:effectLst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2354" tIns="46177" rIns="92354" bIns="46177" spcCol="0" rtlCol="0" anchor="ctr"/>
          <a:lstStyle/>
          <a:p>
            <a:r>
              <a:rPr lang="zh-CN" altLang="en-US" sz="1600" dirty="0">
                <a:ea typeface="方正准圆" panose="02000500000000000000" pitchFamily="2" charset="-122"/>
              </a:rPr>
              <a:t>期望信息化可以一蹴而就</a:t>
            </a:r>
          </a:p>
        </p:txBody>
      </p:sp>
      <p:sp>
        <p:nvSpPr>
          <p:cNvPr id="18" name="矩形 17"/>
          <p:cNvSpPr/>
          <p:nvPr/>
        </p:nvSpPr>
        <p:spPr bwMode="auto">
          <a:xfrm>
            <a:off x="7248612" y="3816083"/>
            <a:ext cx="1300302" cy="492295"/>
          </a:xfrm>
          <a:prstGeom prst="rect">
            <a:avLst/>
          </a:prstGeom>
          <a:solidFill>
            <a:srgbClr val="14416B"/>
          </a:solidFill>
          <a:ln w="34925">
            <a:solidFill>
              <a:schemeClr val="bg1"/>
            </a:solidFill>
          </a:ln>
          <a:effectLst>
            <a:outerShdw blurRad="63500" dist="38100" dir="16500000" algn="tl" rotWithShape="0">
              <a:prstClr val="black">
                <a:alpha val="22000"/>
              </a:prstClr>
            </a:outerShdw>
          </a:effectLst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2354" tIns="46177" rIns="92354" bIns="46177" spcCol="0" rtlCol="0" anchor="ctr"/>
          <a:lstStyle/>
          <a:p>
            <a:r>
              <a:rPr lang="zh-CN" altLang="en-US" sz="1600" dirty="0">
                <a:ea typeface="方正准圆" panose="02000500000000000000" pitchFamily="2" charset="-122"/>
              </a:rPr>
              <a:t>多上快上</a:t>
            </a:r>
          </a:p>
        </p:txBody>
      </p:sp>
      <p:sp>
        <p:nvSpPr>
          <p:cNvPr id="19" name="TextBox 38"/>
          <p:cNvSpPr txBox="1"/>
          <p:nvPr/>
        </p:nvSpPr>
        <p:spPr>
          <a:xfrm>
            <a:off x="5621627" y="2608828"/>
            <a:ext cx="948745" cy="15696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9600" b="1" dirty="0" smtClean="0">
                <a:solidFill>
                  <a:srgbClr val="F8F8F8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≠</a:t>
            </a:r>
            <a:endParaRPr lang="zh-CN" altLang="en-US" sz="9600" b="1" dirty="0">
              <a:solidFill>
                <a:srgbClr val="F8F8F8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1" name="TextBox 26"/>
          <p:cNvSpPr txBox="1"/>
          <p:nvPr/>
        </p:nvSpPr>
        <p:spPr>
          <a:xfrm>
            <a:off x="3413955" y="2000220"/>
            <a:ext cx="1527978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跨越式发展 </a:t>
            </a:r>
          </a:p>
        </p:txBody>
      </p:sp>
      <p:cxnSp>
        <p:nvCxnSpPr>
          <p:cNvPr id="28" name="直接连接符 27"/>
          <p:cNvCxnSpPr/>
          <p:nvPr/>
        </p:nvCxnSpPr>
        <p:spPr bwMode="auto">
          <a:xfrm flipH="1">
            <a:off x="6096236" y="4178486"/>
            <a:ext cx="1" cy="1215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矩形 28"/>
          <p:cNvSpPr/>
          <p:nvPr/>
        </p:nvSpPr>
        <p:spPr>
          <a:xfrm>
            <a:off x="1261053" y="5683413"/>
            <a:ext cx="956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信息化有自身的发展规律，与意识有关，与素养有关、与“生态环境”有关，不可能飞跃前进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0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60446" y="296863"/>
            <a:ext cx="2547492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谁是主角</a:t>
            </a:r>
            <a:r>
              <a:rPr lang="en-US" altLang="zh-CN" dirty="0"/>
              <a:t>?</a:t>
            </a:r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795340" y="2641293"/>
            <a:ext cx="3978724" cy="2206129"/>
            <a:chOff x="824141" y="2597225"/>
            <a:chExt cx="3978724" cy="2206129"/>
          </a:xfrm>
        </p:grpSpPr>
        <p:sp>
          <p:nvSpPr>
            <p:cNvPr id="23" name="任意多边形 22"/>
            <p:cNvSpPr/>
            <p:nvPr/>
          </p:nvSpPr>
          <p:spPr>
            <a:xfrm>
              <a:off x="824141" y="2597225"/>
              <a:ext cx="1868176" cy="2206128"/>
            </a:xfrm>
            <a:custGeom>
              <a:avLst/>
              <a:gdLst>
                <a:gd name="connsiteX0" fmla="*/ 373635 w 1868176"/>
                <a:gd name="connsiteY0" fmla="*/ 0 h 2206128"/>
                <a:gd name="connsiteX1" fmla="*/ 1868176 w 1868176"/>
                <a:gd name="connsiteY1" fmla="*/ 0 h 2206128"/>
                <a:gd name="connsiteX2" fmla="*/ 1868176 w 1868176"/>
                <a:gd name="connsiteY2" fmla="*/ 556623 h 2206128"/>
                <a:gd name="connsiteX3" fmla="*/ 1792230 w 1868176"/>
                <a:gd name="connsiteY3" fmla="*/ 580198 h 2206128"/>
                <a:gd name="connsiteX4" fmla="*/ 1482917 w 1868176"/>
                <a:gd name="connsiteY4" fmla="*/ 1046843 h 2206128"/>
                <a:gd name="connsiteX5" fmla="*/ 1792230 w 1868176"/>
                <a:gd name="connsiteY5" fmla="*/ 1513488 h 2206128"/>
                <a:gd name="connsiteX6" fmla="*/ 1868176 w 1868176"/>
                <a:gd name="connsiteY6" fmla="*/ 1537063 h 2206128"/>
                <a:gd name="connsiteX7" fmla="*/ 1868176 w 1868176"/>
                <a:gd name="connsiteY7" fmla="*/ 2206128 h 2206128"/>
                <a:gd name="connsiteX8" fmla="*/ 373635 w 1868176"/>
                <a:gd name="connsiteY8" fmla="*/ 2206128 h 2206128"/>
                <a:gd name="connsiteX9" fmla="*/ 0 w 1868176"/>
                <a:gd name="connsiteY9" fmla="*/ 1103064 h 2206128"/>
                <a:gd name="connsiteX10" fmla="*/ 373635 w 1868176"/>
                <a:gd name="connsiteY10" fmla="*/ 0 h 220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176" h="2206128">
                  <a:moveTo>
                    <a:pt x="373635" y="0"/>
                  </a:moveTo>
                  <a:lnTo>
                    <a:pt x="1868176" y="0"/>
                  </a:lnTo>
                  <a:lnTo>
                    <a:pt x="1868176" y="556623"/>
                  </a:lnTo>
                  <a:lnTo>
                    <a:pt x="1792230" y="580198"/>
                  </a:lnTo>
                  <a:cubicBezTo>
                    <a:pt x="1610460" y="657081"/>
                    <a:pt x="1482917" y="837067"/>
                    <a:pt x="1482917" y="1046843"/>
                  </a:cubicBezTo>
                  <a:cubicBezTo>
                    <a:pt x="1482917" y="1256619"/>
                    <a:pt x="1610460" y="1436606"/>
                    <a:pt x="1792230" y="1513488"/>
                  </a:cubicBezTo>
                  <a:lnTo>
                    <a:pt x="1868176" y="1537063"/>
                  </a:lnTo>
                  <a:lnTo>
                    <a:pt x="1868176" y="2206128"/>
                  </a:lnTo>
                  <a:lnTo>
                    <a:pt x="373635" y="2206128"/>
                  </a:lnTo>
                  <a:lnTo>
                    <a:pt x="0" y="1103064"/>
                  </a:lnTo>
                  <a:lnTo>
                    <a:pt x="373635" y="0"/>
                  </a:lnTo>
                  <a:close/>
                </a:path>
              </a:pathLst>
            </a:custGeom>
            <a:solidFill>
              <a:srgbClr val="269BD6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2934689" y="2597226"/>
              <a:ext cx="1868176" cy="2206128"/>
            </a:xfrm>
            <a:custGeom>
              <a:avLst/>
              <a:gdLst>
                <a:gd name="connsiteX0" fmla="*/ 0 w 1868176"/>
                <a:gd name="connsiteY0" fmla="*/ 0 h 2206128"/>
                <a:gd name="connsiteX1" fmla="*/ 1494541 w 1868176"/>
                <a:gd name="connsiteY1" fmla="*/ 0 h 2206128"/>
                <a:gd name="connsiteX2" fmla="*/ 1868176 w 1868176"/>
                <a:gd name="connsiteY2" fmla="*/ 1103064 h 2206128"/>
                <a:gd name="connsiteX3" fmla="*/ 1494541 w 1868176"/>
                <a:gd name="connsiteY3" fmla="*/ 2206128 h 2206128"/>
                <a:gd name="connsiteX4" fmla="*/ 0 w 1868176"/>
                <a:gd name="connsiteY4" fmla="*/ 2206128 h 2206128"/>
                <a:gd name="connsiteX5" fmla="*/ 0 w 1868176"/>
                <a:gd name="connsiteY5" fmla="*/ 1537062 h 2206128"/>
                <a:gd name="connsiteX6" fmla="*/ 75944 w 1868176"/>
                <a:gd name="connsiteY6" fmla="*/ 1513487 h 2206128"/>
                <a:gd name="connsiteX7" fmla="*/ 385257 w 1868176"/>
                <a:gd name="connsiteY7" fmla="*/ 1046842 h 2206128"/>
                <a:gd name="connsiteX8" fmla="*/ 75944 w 1868176"/>
                <a:gd name="connsiteY8" fmla="*/ 580197 h 2206128"/>
                <a:gd name="connsiteX9" fmla="*/ 0 w 1868176"/>
                <a:gd name="connsiteY9" fmla="*/ 556623 h 2206128"/>
                <a:gd name="connsiteX10" fmla="*/ 0 w 1868176"/>
                <a:gd name="connsiteY10" fmla="*/ 0 h 220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176" h="2206128">
                  <a:moveTo>
                    <a:pt x="0" y="0"/>
                  </a:moveTo>
                  <a:lnTo>
                    <a:pt x="1494541" y="0"/>
                  </a:lnTo>
                  <a:lnTo>
                    <a:pt x="1868176" y="1103064"/>
                  </a:lnTo>
                  <a:lnTo>
                    <a:pt x="1494541" y="2206128"/>
                  </a:lnTo>
                  <a:lnTo>
                    <a:pt x="0" y="2206128"/>
                  </a:lnTo>
                  <a:lnTo>
                    <a:pt x="0" y="1537062"/>
                  </a:lnTo>
                  <a:lnTo>
                    <a:pt x="75944" y="1513487"/>
                  </a:lnTo>
                  <a:cubicBezTo>
                    <a:pt x="257714" y="1436605"/>
                    <a:pt x="385257" y="1256618"/>
                    <a:pt x="385257" y="1046842"/>
                  </a:cubicBezTo>
                  <a:cubicBezTo>
                    <a:pt x="385257" y="837066"/>
                    <a:pt x="257714" y="657080"/>
                    <a:pt x="75944" y="580197"/>
                  </a:cubicBezTo>
                  <a:lnTo>
                    <a:pt x="0" y="556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9BD6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450452" y="2886165"/>
              <a:ext cx="615553" cy="18380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业务单位 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561000" y="2886165"/>
              <a:ext cx="615553" cy="171457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spc="300" dirty="0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网络中心</a:t>
              </a:r>
              <a:endParaRPr lang="zh-CN" altLang="en-US" sz="2800" spc="3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475109" y="3407901"/>
              <a:ext cx="676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FC04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OR</a:t>
              </a:r>
              <a:endParaRPr lang="zh-CN" altLang="en-US" sz="3200" b="1" dirty="0">
                <a:solidFill>
                  <a:srgbClr val="FFFC04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5581881" y="2136338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公共平台，信息化部门主角；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业务系统，所属单位为主角；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项目成效归业务单位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，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支撑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成绩归网络中心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，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积少成多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，逐渐普遍认可；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技术单位的是技术支撑的角色；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不是“杨白劳”，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劳多得多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81881" y="5303074"/>
            <a:ext cx="5192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这也是一个关系信息化“生态环境”的重要问题之一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73146" y="296863"/>
            <a:ext cx="2547492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角色定位</a:t>
            </a:r>
            <a:r>
              <a:rPr lang="en-US" altLang="zh-CN" dirty="0"/>
              <a:t>?</a:t>
            </a:r>
            <a:endParaRPr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1477396" y="1438339"/>
            <a:ext cx="3035148" cy="3981322"/>
            <a:chOff x="4029868" y="1191144"/>
            <a:chExt cx="3035148" cy="3981322"/>
          </a:xfrm>
        </p:grpSpPr>
        <p:sp>
          <p:nvSpPr>
            <p:cNvPr id="9" name="任意多边形 8"/>
            <p:cNvSpPr/>
            <p:nvPr/>
          </p:nvSpPr>
          <p:spPr>
            <a:xfrm>
              <a:off x="4133849" y="2990363"/>
              <a:ext cx="1926213" cy="1911838"/>
            </a:xfrm>
            <a:custGeom>
              <a:avLst/>
              <a:gdLst>
                <a:gd name="connsiteX0" fmla="*/ 0 w 3467100"/>
                <a:gd name="connsiteY0" fmla="*/ 2540000 h 2806700"/>
                <a:gd name="connsiteX1" fmla="*/ 12700 w 3467100"/>
                <a:gd name="connsiteY1" fmla="*/ 2489200 h 2806700"/>
                <a:gd name="connsiteX2" fmla="*/ 596900 w 3467100"/>
                <a:gd name="connsiteY2" fmla="*/ 1117600 h 2806700"/>
                <a:gd name="connsiteX3" fmla="*/ 1701800 w 3467100"/>
                <a:gd name="connsiteY3" fmla="*/ 2806700 h 2806700"/>
                <a:gd name="connsiteX4" fmla="*/ 3467100 w 3467100"/>
                <a:gd name="connsiteY4" fmla="*/ 0 h 2806700"/>
                <a:gd name="connsiteX0" fmla="*/ 0 w 3467100"/>
                <a:gd name="connsiteY0" fmla="*/ 2540000 h 2806700"/>
                <a:gd name="connsiteX1" fmla="*/ 12700 w 3467100"/>
                <a:gd name="connsiteY1" fmla="*/ 2489200 h 2806700"/>
                <a:gd name="connsiteX2" fmla="*/ 596900 w 3467100"/>
                <a:gd name="connsiteY2" fmla="*/ 1117600 h 2806700"/>
                <a:gd name="connsiteX3" fmla="*/ 1701800 w 3467100"/>
                <a:gd name="connsiteY3" fmla="*/ 2806700 h 2806700"/>
                <a:gd name="connsiteX4" fmla="*/ 3453108 w 3467100"/>
                <a:gd name="connsiteY4" fmla="*/ 52433 h 2806700"/>
                <a:gd name="connsiteX5" fmla="*/ 3467100 w 3467100"/>
                <a:gd name="connsiteY5" fmla="*/ 0 h 2806700"/>
                <a:gd name="connsiteX0" fmla="*/ 0 w 3453108"/>
                <a:gd name="connsiteY0" fmla="*/ 2487567 h 2754267"/>
                <a:gd name="connsiteX1" fmla="*/ 12700 w 3453108"/>
                <a:gd name="connsiteY1" fmla="*/ 2436767 h 2754267"/>
                <a:gd name="connsiteX2" fmla="*/ 596900 w 3453108"/>
                <a:gd name="connsiteY2" fmla="*/ 1065167 h 2754267"/>
                <a:gd name="connsiteX3" fmla="*/ 1701800 w 3453108"/>
                <a:gd name="connsiteY3" fmla="*/ 2754267 h 2754267"/>
                <a:gd name="connsiteX4" fmla="*/ 3453108 w 3453108"/>
                <a:gd name="connsiteY4" fmla="*/ 0 h 2754267"/>
                <a:gd name="connsiteX0" fmla="*/ 0 w 1701800"/>
                <a:gd name="connsiteY0" fmla="*/ 1422400 h 1689100"/>
                <a:gd name="connsiteX1" fmla="*/ 12700 w 1701800"/>
                <a:gd name="connsiteY1" fmla="*/ 1371600 h 1689100"/>
                <a:gd name="connsiteX2" fmla="*/ 596900 w 1701800"/>
                <a:gd name="connsiteY2" fmla="*/ 0 h 1689100"/>
                <a:gd name="connsiteX3" fmla="*/ 1701800 w 1701800"/>
                <a:gd name="connsiteY3" fmla="*/ 1689100 h 168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800" h="1689100">
                  <a:moveTo>
                    <a:pt x="0" y="1422400"/>
                  </a:moveTo>
                  <a:lnTo>
                    <a:pt x="12700" y="1371600"/>
                  </a:lnTo>
                  <a:lnTo>
                    <a:pt x="596900" y="0"/>
                  </a:lnTo>
                  <a:lnTo>
                    <a:pt x="1701800" y="1689100"/>
                  </a:lnTo>
                </a:path>
              </a:pathLst>
            </a:custGeom>
            <a:noFill/>
            <a:ln w="76200" cap="rnd">
              <a:solidFill>
                <a:schemeClr val="bg1"/>
              </a:solidFill>
              <a:headEnd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4633421" y="2844800"/>
              <a:ext cx="349250" cy="349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850016" y="4645024"/>
              <a:ext cx="422275" cy="422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4029868" y="4459285"/>
              <a:ext cx="207963" cy="2079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 rot="17691729">
              <a:off x="4885682" y="2993132"/>
              <a:ext cx="3981322" cy="377346"/>
            </a:xfrm>
            <a:custGeom>
              <a:avLst/>
              <a:gdLst>
                <a:gd name="connsiteX0" fmla="*/ 3795327 w 3981322"/>
                <a:gd name="connsiteY0" fmla="*/ 1035 h 377346"/>
                <a:gd name="connsiteX1" fmla="*/ 3825326 w 3981322"/>
                <a:gd name="connsiteY1" fmla="*/ 12647 h 377346"/>
                <a:gd name="connsiteX2" fmla="*/ 3964270 w 3981322"/>
                <a:gd name="connsiteY2" fmla="*/ 147111 h 377346"/>
                <a:gd name="connsiteX3" fmla="*/ 3964270 w 3981322"/>
                <a:gd name="connsiteY3" fmla="*/ 230235 h 377346"/>
                <a:gd name="connsiteX4" fmla="*/ 3825326 w 3981322"/>
                <a:gd name="connsiteY4" fmla="*/ 364699 h 377346"/>
                <a:gd name="connsiteX5" fmla="*/ 3782380 w 3981322"/>
                <a:gd name="connsiteY5" fmla="*/ 347585 h 377346"/>
                <a:gd name="connsiteX6" fmla="*/ 3782380 w 3981322"/>
                <a:gd name="connsiteY6" fmla="*/ 286465 h 377346"/>
                <a:gd name="connsiteX7" fmla="*/ 3721749 w 3981322"/>
                <a:gd name="connsiteY7" fmla="*/ 227790 h 377346"/>
                <a:gd name="connsiteX8" fmla="*/ 300629 w 3981322"/>
                <a:gd name="connsiteY8" fmla="*/ 226759 h 377346"/>
                <a:gd name="connsiteX9" fmla="*/ 0 w 3981322"/>
                <a:gd name="connsiteY9" fmla="*/ 226723 h 377346"/>
                <a:gd name="connsiteX10" fmla="*/ 0 w 3981322"/>
                <a:gd name="connsiteY10" fmla="*/ 149556 h 377346"/>
                <a:gd name="connsiteX11" fmla="*/ 95683 w 3981322"/>
                <a:gd name="connsiteY11" fmla="*/ 149556 h 377346"/>
                <a:gd name="connsiteX12" fmla="*/ 3721749 w 3981322"/>
                <a:gd name="connsiteY12" fmla="*/ 149556 h 377346"/>
                <a:gd name="connsiteX13" fmla="*/ 3782380 w 3981322"/>
                <a:gd name="connsiteY13" fmla="*/ 90881 h 377346"/>
                <a:gd name="connsiteX14" fmla="*/ 3782380 w 3981322"/>
                <a:gd name="connsiteY14" fmla="*/ 29761 h 377346"/>
                <a:gd name="connsiteX15" fmla="*/ 3795327 w 3981322"/>
                <a:gd name="connsiteY15" fmla="*/ 1035 h 37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81322" h="377346">
                  <a:moveTo>
                    <a:pt x="3795327" y="1035"/>
                  </a:moveTo>
                  <a:cubicBezTo>
                    <a:pt x="3803222" y="-2021"/>
                    <a:pt x="3813958" y="1646"/>
                    <a:pt x="3825326" y="12647"/>
                  </a:cubicBezTo>
                  <a:cubicBezTo>
                    <a:pt x="3825326" y="12647"/>
                    <a:pt x="3825326" y="12647"/>
                    <a:pt x="3964270" y="147111"/>
                  </a:cubicBezTo>
                  <a:cubicBezTo>
                    <a:pt x="3987007" y="169115"/>
                    <a:pt x="3987007" y="205787"/>
                    <a:pt x="3964270" y="230235"/>
                  </a:cubicBezTo>
                  <a:lnTo>
                    <a:pt x="3825326" y="364699"/>
                  </a:lnTo>
                  <a:cubicBezTo>
                    <a:pt x="3802590" y="386702"/>
                    <a:pt x="3782380" y="379368"/>
                    <a:pt x="3782380" y="347585"/>
                  </a:cubicBezTo>
                  <a:cubicBezTo>
                    <a:pt x="3782380" y="347585"/>
                    <a:pt x="3782380" y="347585"/>
                    <a:pt x="3782380" y="286465"/>
                  </a:cubicBezTo>
                  <a:cubicBezTo>
                    <a:pt x="3782380" y="252238"/>
                    <a:pt x="3754591" y="227790"/>
                    <a:pt x="3721749" y="227790"/>
                  </a:cubicBezTo>
                  <a:cubicBezTo>
                    <a:pt x="3721749" y="227790"/>
                    <a:pt x="2943737" y="227103"/>
                    <a:pt x="300629" y="226759"/>
                  </a:cubicBezTo>
                  <a:lnTo>
                    <a:pt x="0" y="226723"/>
                  </a:lnTo>
                  <a:lnTo>
                    <a:pt x="0" y="149556"/>
                  </a:lnTo>
                  <a:lnTo>
                    <a:pt x="95683" y="149556"/>
                  </a:lnTo>
                  <a:cubicBezTo>
                    <a:pt x="1029416" y="149556"/>
                    <a:pt x="2219014" y="149556"/>
                    <a:pt x="3721749" y="149556"/>
                  </a:cubicBezTo>
                  <a:cubicBezTo>
                    <a:pt x="3754591" y="149556"/>
                    <a:pt x="3782380" y="122663"/>
                    <a:pt x="3782380" y="90881"/>
                  </a:cubicBezTo>
                  <a:cubicBezTo>
                    <a:pt x="3782380" y="90881"/>
                    <a:pt x="3782380" y="90881"/>
                    <a:pt x="3782380" y="29761"/>
                  </a:cubicBezTo>
                  <a:cubicBezTo>
                    <a:pt x="3782380" y="13870"/>
                    <a:pt x="3787433" y="4091"/>
                    <a:pt x="3795327" y="103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5332005" y="2640636"/>
            <a:ext cx="487287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不做选型者、只做参谋者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不做立项者，扮演论证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者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申请经费，指导招标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把关统一身份认证、数据共享、系统安全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所有硬件平台网络中心提供支持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12926" y="256877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转变</a:t>
            </a:r>
            <a:endParaRPr lang="zh-CN" altLang="en-US" sz="28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8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95340" y="2641293"/>
            <a:ext cx="3978724" cy="2206129"/>
            <a:chOff x="824141" y="2597225"/>
            <a:chExt cx="3978724" cy="2206129"/>
          </a:xfrm>
        </p:grpSpPr>
        <p:sp>
          <p:nvSpPr>
            <p:cNvPr id="10" name="任意多边形 9"/>
            <p:cNvSpPr/>
            <p:nvPr/>
          </p:nvSpPr>
          <p:spPr>
            <a:xfrm>
              <a:off x="824141" y="2597225"/>
              <a:ext cx="1868176" cy="2206128"/>
            </a:xfrm>
            <a:custGeom>
              <a:avLst/>
              <a:gdLst>
                <a:gd name="connsiteX0" fmla="*/ 373635 w 1868176"/>
                <a:gd name="connsiteY0" fmla="*/ 0 h 2206128"/>
                <a:gd name="connsiteX1" fmla="*/ 1868176 w 1868176"/>
                <a:gd name="connsiteY1" fmla="*/ 0 h 2206128"/>
                <a:gd name="connsiteX2" fmla="*/ 1868176 w 1868176"/>
                <a:gd name="connsiteY2" fmla="*/ 556623 h 2206128"/>
                <a:gd name="connsiteX3" fmla="*/ 1792230 w 1868176"/>
                <a:gd name="connsiteY3" fmla="*/ 580198 h 2206128"/>
                <a:gd name="connsiteX4" fmla="*/ 1482917 w 1868176"/>
                <a:gd name="connsiteY4" fmla="*/ 1046843 h 2206128"/>
                <a:gd name="connsiteX5" fmla="*/ 1792230 w 1868176"/>
                <a:gd name="connsiteY5" fmla="*/ 1513488 h 2206128"/>
                <a:gd name="connsiteX6" fmla="*/ 1868176 w 1868176"/>
                <a:gd name="connsiteY6" fmla="*/ 1537063 h 2206128"/>
                <a:gd name="connsiteX7" fmla="*/ 1868176 w 1868176"/>
                <a:gd name="connsiteY7" fmla="*/ 2206128 h 2206128"/>
                <a:gd name="connsiteX8" fmla="*/ 373635 w 1868176"/>
                <a:gd name="connsiteY8" fmla="*/ 2206128 h 2206128"/>
                <a:gd name="connsiteX9" fmla="*/ 0 w 1868176"/>
                <a:gd name="connsiteY9" fmla="*/ 1103064 h 2206128"/>
                <a:gd name="connsiteX10" fmla="*/ 373635 w 1868176"/>
                <a:gd name="connsiteY10" fmla="*/ 0 h 220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176" h="2206128">
                  <a:moveTo>
                    <a:pt x="373635" y="0"/>
                  </a:moveTo>
                  <a:lnTo>
                    <a:pt x="1868176" y="0"/>
                  </a:lnTo>
                  <a:lnTo>
                    <a:pt x="1868176" y="556623"/>
                  </a:lnTo>
                  <a:lnTo>
                    <a:pt x="1792230" y="580198"/>
                  </a:lnTo>
                  <a:cubicBezTo>
                    <a:pt x="1610460" y="657081"/>
                    <a:pt x="1482917" y="837067"/>
                    <a:pt x="1482917" y="1046843"/>
                  </a:cubicBezTo>
                  <a:cubicBezTo>
                    <a:pt x="1482917" y="1256619"/>
                    <a:pt x="1610460" y="1436606"/>
                    <a:pt x="1792230" y="1513488"/>
                  </a:cubicBezTo>
                  <a:lnTo>
                    <a:pt x="1868176" y="1537063"/>
                  </a:lnTo>
                  <a:lnTo>
                    <a:pt x="1868176" y="2206128"/>
                  </a:lnTo>
                  <a:lnTo>
                    <a:pt x="373635" y="2206128"/>
                  </a:lnTo>
                  <a:lnTo>
                    <a:pt x="0" y="1103064"/>
                  </a:lnTo>
                  <a:lnTo>
                    <a:pt x="373635" y="0"/>
                  </a:lnTo>
                  <a:close/>
                </a:path>
              </a:pathLst>
            </a:custGeom>
            <a:solidFill>
              <a:srgbClr val="269BD6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2934689" y="2597226"/>
              <a:ext cx="1868176" cy="2206128"/>
            </a:xfrm>
            <a:custGeom>
              <a:avLst/>
              <a:gdLst>
                <a:gd name="connsiteX0" fmla="*/ 0 w 1868176"/>
                <a:gd name="connsiteY0" fmla="*/ 0 h 2206128"/>
                <a:gd name="connsiteX1" fmla="*/ 1494541 w 1868176"/>
                <a:gd name="connsiteY1" fmla="*/ 0 h 2206128"/>
                <a:gd name="connsiteX2" fmla="*/ 1868176 w 1868176"/>
                <a:gd name="connsiteY2" fmla="*/ 1103064 h 2206128"/>
                <a:gd name="connsiteX3" fmla="*/ 1494541 w 1868176"/>
                <a:gd name="connsiteY3" fmla="*/ 2206128 h 2206128"/>
                <a:gd name="connsiteX4" fmla="*/ 0 w 1868176"/>
                <a:gd name="connsiteY4" fmla="*/ 2206128 h 2206128"/>
                <a:gd name="connsiteX5" fmla="*/ 0 w 1868176"/>
                <a:gd name="connsiteY5" fmla="*/ 1537062 h 2206128"/>
                <a:gd name="connsiteX6" fmla="*/ 75944 w 1868176"/>
                <a:gd name="connsiteY6" fmla="*/ 1513487 h 2206128"/>
                <a:gd name="connsiteX7" fmla="*/ 385257 w 1868176"/>
                <a:gd name="connsiteY7" fmla="*/ 1046842 h 2206128"/>
                <a:gd name="connsiteX8" fmla="*/ 75944 w 1868176"/>
                <a:gd name="connsiteY8" fmla="*/ 580197 h 2206128"/>
                <a:gd name="connsiteX9" fmla="*/ 0 w 1868176"/>
                <a:gd name="connsiteY9" fmla="*/ 556623 h 2206128"/>
                <a:gd name="connsiteX10" fmla="*/ 0 w 1868176"/>
                <a:gd name="connsiteY10" fmla="*/ 0 h 220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176" h="2206128">
                  <a:moveTo>
                    <a:pt x="0" y="0"/>
                  </a:moveTo>
                  <a:lnTo>
                    <a:pt x="1494541" y="0"/>
                  </a:lnTo>
                  <a:lnTo>
                    <a:pt x="1868176" y="1103064"/>
                  </a:lnTo>
                  <a:lnTo>
                    <a:pt x="1494541" y="2206128"/>
                  </a:lnTo>
                  <a:lnTo>
                    <a:pt x="0" y="2206128"/>
                  </a:lnTo>
                  <a:lnTo>
                    <a:pt x="0" y="1537062"/>
                  </a:lnTo>
                  <a:lnTo>
                    <a:pt x="75944" y="1513487"/>
                  </a:lnTo>
                  <a:cubicBezTo>
                    <a:pt x="257714" y="1436605"/>
                    <a:pt x="385257" y="1256618"/>
                    <a:pt x="385257" y="1046842"/>
                  </a:cubicBezTo>
                  <a:cubicBezTo>
                    <a:pt x="385257" y="837066"/>
                    <a:pt x="257714" y="657080"/>
                    <a:pt x="75944" y="580197"/>
                  </a:cubicBezTo>
                  <a:lnTo>
                    <a:pt x="0" y="556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9BD6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50452" y="2886165"/>
              <a:ext cx="615553" cy="18380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管理部门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561000" y="2886165"/>
              <a:ext cx="615553" cy="171457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服务部门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79359" y="3365653"/>
              <a:ext cx="676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FC04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OR</a:t>
              </a:r>
              <a:endParaRPr lang="zh-CN" altLang="en-US" sz="3200" b="1" dirty="0">
                <a:solidFill>
                  <a:srgbClr val="FFFC04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5581881" y="2851009"/>
            <a:ext cx="5027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不同阶段，定位不同（由服务发展到管理）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初级阶段，服务是基础（认同感的获得）；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兼具管理，助力加速发展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最终走向管理与服务并重。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77745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部门职能？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7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 hidden="1"/>
          <p:cNvSpPr/>
          <p:nvPr/>
        </p:nvSpPr>
        <p:spPr>
          <a:xfrm>
            <a:off x="5332005" y="2640636"/>
            <a:ext cx="616960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多种举措全员强化服务意思（用户、单位、领导）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通过深化服务获得认同（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QQ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群、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7*8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小时服务、学生助理）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联合学生社团（消息传递、服务宣传）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以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服务的姿态完成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管理任务（规划、立项、论证、经费）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基本做到了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投诉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77745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部门定位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96000" y="2863620"/>
            <a:ext cx="5455340" cy="1130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269BD6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全校用户心目中最有服务精神的单位</a:t>
            </a:r>
            <a:endParaRPr lang="en-US" altLang="zh-CN" sz="2400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342900" indent="-342900">
              <a:lnSpc>
                <a:spcPct val="150000"/>
              </a:lnSpc>
              <a:buClr>
                <a:srgbClr val="269BD6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兄弟部门心目中最有服务价值的单位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4" y="1687817"/>
            <a:ext cx="4729966" cy="41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77745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开发能力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891423" y="1856861"/>
            <a:ext cx="5551520" cy="323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没有自我开发能力，信息化水平很难是高水平</a:t>
            </a:r>
          </a:p>
          <a:p>
            <a:pPr marL="285750" indent="-285750">
              <a:lnSpc>
                <a:spcPct val="14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没有技术团队，跨业务系统的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集成无从谈起；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4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没有软件团队，业务系统的个性化功能很难实现；</a:t>
            </a:r>
          </a:p>
          <a:p>
            <a:pPr marL="285750" indent="-285750">
              <a:lnSpc>
                <a:spcPct val="14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没有软件团队，学校突发性信息化需求难以满足；</a:t>
            </a:r>
          </a:p>
          <a:p>
            <a:pPr marL="285750" indent="-285750">
              <a:lnSpc>
                <a:spcPct val="14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没有软件团队，有想法没能力</a:t>
            </a:r>
          </a:p>
          <a:p>
            <a:pPr marL="285750" indent="-285750">
              <a:lnSpc>
                <a:spcPct val="14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没有软件团队，创新性工作无法开展</a:t>
            </a:r>
          </a:p>
          <a:p>
            <a:pPr marL="285750" indent="-285750">
              <a:lnSpc>
                <a:spcPct val="14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没有技术团队，只能任人宰割；</a:t>
            </a:r>
          </a:p>
          <a:p>
            <a:pPr marL="285750" indent="-285750">
              <a:lnSpc>
                <a:spcPct val="14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没有安全团队，就没有自主防护和安全分析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能力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69187" y="5094670"/>
            <a:ext cx="6096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Q</a:t>
            </a:r>
            <a:r>
              <a:rPr lang="zh-CN" altLang="en-US" sz="36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：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开发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能力，是高层次服务的基础？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这也是一个关系信息化“生态环境”的重要问题之一</a:t>
            </a:r>
          </a:p>
        </p:txBody>
      </p:sp>
      <p:grpSp>
        <p:nvGrpSpPr>
          <p:cNvPr id="101" name="组合 100"/>
          <p:cNvGrpSpPr>
            <a:grpSpLocks noChangeAspect="1"/>
          </p:cNvGrpSpPr>
          <p:nvPr/>
        </p:nvGrpSpPr>
        <p:grpSpPr bwMode="auto">
          <a:xfrm>
            <a:off x="7482342" y="2234537"/>
            <a:ext cx="3417281" cy="3404897"/>
            <a:chOff x="3618897" y="2279039"/>
            <a:chExt cx="706229" cy="703669"/>
          </a:xfrm>
          <a:solidFill>
            <a:srgbClr val="269BD6"/>
          </a:solidFill>
        </p:grpSpPr>
        <p:sp>
          <p:nvSpPr>
            <p:cNvPr id="102" name="Freeform 9"/>
            <p:cNvSpPr>
              <a:spLocks noEditPoints="1"/>
            </p:cNvSpPr>
            <p:nvPr/>
          </p:nvSpPr>
          <p:spPr bwMode="auto">
            <a:xfrm>
              <a:off x="3713990" y="2279039"/>
              <a:ext cx="516048" cy="703669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noProof="1"/>
            </a:p>
          </p:txBody>
        </p:sp>
        <p:sp>
          <p:nvSpPr>
            <p:cNvPr id="103" name="Freeform 10"/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noProof="1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noProof="1"/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6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521933" y="1909606"/>
            <a:ext cx="159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err="1">
                <a:solidFill>
                  <a:schemeClr val="bg1">
                    <a:alpha val="50000"/>
                  </a:schemeClr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moodle</a:t>
            </a:r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教学平台集成</a:t>
            </a:r>
            <a:endParaRPr lang="zh-CN" altLang="en-US" sz="1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7745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开发定位</a:t>
            </a:r>
          </a:p>
        </p:txBody>
      </p:sp>
      <p:sp>
        <p:nvSpPr>
          <p:cNvPr id="9" name="Freeform 34"/>
          <p:cNvSpPr>
            <a:spLocks noChangeArrowheads="1"/>
          </p:cNvSpPr>
          <p:nvPr/>
        </p:nvSpPr>
        <p:spPr bwMode="auto">
          <a:xfrm>
            <a:off x="6265863" y="3690938"/>
            <a:ext cx="1717675" cy="638175"/>
          </a:xfrm>
          <a:custGeom>
            <a:avLst/>
            <a:gdLst>
              <a:gd name="T0" fmla="*/ 0 w 1082"/>
              <a:gd name="T1" fmla="*/ 0 h 402"/>
              <a:gd name="T2" fmla="*/ 550863 w 1082"/>
              <a:gd name="T3" fmla="*/ 638175 h 402"/>
              <a:gd name="T4" fmla="*/ 979488 w 1082"/>
              <a:gd name="T5" fmla="*/ 0 h 402"/>
              <a:gd name="T6" fmla="*/ 1444625 w 1082"/>
              <a:gd name="T7" fmla="*/ 349250 h 402"/>
              <a:gd name="T8" fmla="*/ 1717675 w 1082"/>
              <a:gd name="T9" fmla="*/ 0 h 402"/>
              <a:gd name="T10" fmla="*/ 0 w 1082"/>
              <a:gd name="T11" fmla="*/ 0 h 4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2"/>
              <a:gd name="T19" fmla="*/ 0 h 402"/>
              <a:gd name="T20" fmla="*/ 1082 w 1082"/>
              <a:gd name="T21" fmla="*/ 402 h 4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2" h="402">
                <a:moveTo>
                  <a:pt x="0" y="0"/>
                </a:moveTo>
                <a:lnTo>
                  <a:pt x="347" y="402"/>
                </a:lnTo>
                <a:lnTo>
                  <a:pt x="617" y="0"/>
                </a:lnTo>
                <a:lnTo>
                  <a:pt x="910" y="220"/>
                </a:lnTo>
                <a:lnTo>
                  <a:pt x="10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36"/>
          <p:cNvSpPr>
            <a:spLocks noChangeArrowheads="1"/>
          </p:cNvSpPr>
          <p:nvPr/>
        </p:nvSpPr>
        <p:spPr bwMode="auto">
          <a:xfrm>
            <a:off x="3228975" y="2289175"/>
            <a:ext cx="3036888" cy="1401763"/>
          </a:xfrm>
          <a:custGeom>
            <a:avLst/>
            <a:gdLst>
              <a:gd name="T0" fmla="*/ 0 w 1913"/>
              <a:gd name="T1" fmla="*/ 1401763 h 883"/>
              <a:gd name="T2" fmla="*/ 0 w 1913"/>
              <a:gd name="T3" fmla="*/ 873125 h 883"/>
              <a:gd name="T4" fmla="*/ 258763 w 1913"/>
              <a:gd name="T5" fmla="*/ 1165225 h 883"/>
              <a:gd name="T6" fmla="*/ 765175 w 1913"/>
              <a:gd name="T7" fmla="*/ 0 h 883"/>
              <a:gd name="T8" fmla="*/ 1330325 w 1913"/>
              <a:gd name="T9" fmla="*/ 292100 h 883"/>
              <a:gd name="T10" fmla="*/ 1627188 w 1913"/>
              <a:gd name="T11" fmla="*/ 757238 h 883"/>
              <a:gd name="T12" fmla="*/ 1990725 w 1913"/>
              <a:gd name="T13" fmla="*/ 528638 h 883"/>
              <a:gd name="T14" fmla="*/ 2546350 w 1913"/>
              <a:gd name="T15" fmla="*/ 1165225 h 883"/>
              <a:gd name="T16" fmla="*/ 3036888 w 1913"/>
              <a:gd name="T17" fmla="*/ 1401763 h 883"/>
              <a:gd name="T18" fmla="*/ 0 w 1913"/>
              <a:gd name="T19" fmla="*/ 1401763 h 88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13"/>
              <a:gd name="T31" fmla="*/ 0 h 883"/>
              <a:gd name="T32" fmla="*/ 1913 w 1913"/>
              <a:gd name="T33" fmla="*/ 883 h 88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13" h="883">
                <a:moveTo>
                  <a:pt x="0" y="883"/>
                </a:moveTo>
                <a:lnTo>
                  <a:pt x="0" y="550"/>
                </a:lnTo>
                <a:lnTo>
                  <a:pt x="163" y="734"/>
                </a:lnTo>
                <a:lnTo>
                  <a:pt x="482" y="0"/>
                </a:lnTo>
                <a:lnTo>
                  <a:pt x="838" y="184"/>
                </a:lnTo>
                <a:lnTo>
                  <a:pt x="1025" y="477"/>
                </a:lnTo>
                <a:lnTo>
                  <a:pt x="1254" y="333"/>
                </a:lnTo>
                <a:lnTo>
                  <a:pt x="1604" y="734"/>
                </a:lnTo>
                <a:lnTo>
                  <a:pt x="1913" y="883"/>
                </a:lnTo>
                <a:lnTo>
                  <a:pt x="0" y="883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直接连接符 94"/>
          <p:cNvSpPr>
            <a:spLocks noChangeShapeType="1"/>
          </p:cNvSpPr>
          <p:nvPr/>
        </p:nvSpPr>
        <p:spPr bwMode="auto">
          <a:xfrm flipV="1">
            <a:off x="2342728" y="3684588"/>
            <a:ext cx="6718300" cy="1587"/>
          </a:xfrm>
          <a:prstGeom prst="line">
            <a:avLst/>
          </a:prstGeom>
          <a:noFill/>
          <a:ln w="63500">
            <a:solidFill>
              <a:schemeClr val="tx1">
                <a:alpha val="80000"/>
              </a:schemeClr>
            </a:solidFill>
            <a:bevel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181600" y="2990056"/>
            <a:ext cx="108744" cy="108744"/>
          </a:xfrm>
          <a:prstGeom prst="ellipse">
            <a:avLst/>
          </a:prstGeom>
          <a:solidFill>
            <a:srgbClr val="269BD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>
            <a:stCxn id="12" idx="7"/>
          </p:cNvCxnSpPr>
          <p:nvPr/>
        </p:nvCxnSpPr>
        <p:spPr>
          <a:xfrm flipV="1">
            <a:off x="5274419" y="2124076"/>
            <a:ext cx="854919" cy="88190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129338" y="2124076"/>
            <a:ext cx="67627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953287" y="1893243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为</a:t>
            </a:r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”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789756" y="2086203"/>
            <a:ext cx="85725" cy="857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696869" y="3955653"/>
            <a:ext cx="108744" cy="108744"/>
          </a:xfrm>
          <a:prstGeom prst="ellipse">
            <a:avLst/>
          </a:prstGeom>
          <a:solidFill>
            <a:schemeClr val="bg1"/>
          </a:solidFill>
          <a:ln w="25400">
            <a:solidFill>
              <a:srgbClr val="269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841950" y="4059635"/>
            <a:ext cx="854919" cy="881905"/>
          </a:xfrm>
          <a:prstGeom prst="line">
            <a:avLst/>
          </a:prstGeom>
          <a:ln>
            <a:solidFill>
              <a:srgbClr val="269BD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5095875" y="4889639"/>
            <a:ext cx="85725" cy="85725"/>
          </a:xfrm>
          <a:prstGeom prst="ellipse">
            <a:avLst/>
          </a:prstGeom>
          <a:solidFill>
            <a:srgbClr val="269BD6"/>
          </a:solidFill>
          <a:ln>
            <a:solidFill>
              <a:srgbClr val="269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>
            <a:off x="5165675" y="4941540"/>
            <a:ext cx="676275" cy="0"/>
          </a:xfrm>
          <a:prstGeom prst="line">
            <a:avLst/>
          </a:prstGeom>
          <a:ln>
            <a:solidFill>
              <a:srgbClr val="269BD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056197" y="4710707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“不为”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03771" y="25650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8174782" y="1637368"/>
            <a:ext cx="1627369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创新小产品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2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个性化应用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2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跨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系统集成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2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突发性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需求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6843" y="4945699"/>
            <a:ext cx="332513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有成熟产品的业务系统不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做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需求不够清晰的系统不做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有企业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乐于开发的项目不做</a:t>
            </a:r>
          </a:p>
        </p:txBody>
      </p:sp>
      <p:sp>
        <p:nvSpPr>
          <p:cNvPr id="28" name="矩形 27"/>
          <p:cNvSpPr/>
          <p:nvPr/>
        </p:nvSpPr>
        <p:spPr>
          <a:xfrm>
            <a:off x="3042334" y="2385571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陶小二</a:t>
            </a:r>
            <a:endParaRPr lang="zh-CN" altLang="en-US" sz="1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664803" y="2405257"/>
            <a:ext cx="9487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物联网云控</a:t>
            </a:r>
            <a:endParaRPr lang="zh-CN" altLang="en-US" sz="1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486542" y="2883619"/>
            <a:ext cx="623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 smtClean="0">
                <a:solidFill>
                  <a:schemeClr val="bg1">
                    <a:alpha val="50000"/>
                  </a:schemeClr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云</a:t>
            </a:r>
            <a:r>
              <a:rPr lang="en-US" altLang="zh-CN" sz="1200" dirty="0">
                <a:solidFill>
                  <a:schemeClr val="bg1">
                    <a:alpha val="50000"/>
                  </a:schemeClr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WAF</a:t>
            </a:r>
            <a:endParaRPr lang="zh-CN" altLang="en-US" sz="1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642" y="3060434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各类收费与支付平台集成</a:t>
            </a:r>
            <a:endParaRPr lang="zh-CN" altLang="en-US" sz="1200" dirty="0">
              <a:solidFill>
                <a:schemeClr val="bg1">
                  <a:alpha val="50000"/>
                </a:schemeClr>
              </a:solidFill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/>
          <p:cNvGrpSpPr>
            <a:grpSpLocks/>
          </p:cNvGrpSpPr>
          <p:nvPr/>
        </p:nvGrpSpPr>
        <p:grpSpPr bwMode="auto">
          <a:xfrm>
            <a:off x="476250" y="2189646"/>
            <a:ext cx="5510213" cy="2241550"/>
            <a:chOff x="751" y="3868"/>
            <a:chExt cx="8971" cy="3650"/>
          </a:xfrm>
        </p:grpSpPr>
        <p:grpSp>
          <p:nvGrpSpPr>
            <p:cNvPr id="3" name="组合 18"/>
            <p:cNvGrpSpPr>
              <a:grpSpLocks/>
            </p:cNvGrpSpPr>
            <p:nvPr/>
          </p:nvGrpSpPr>
          <p:grpSpPr bwMode="auto">
            <a:xfrm rot="-1620000">
              <a:off x="3491" y="3868"/>
              <a:ext cx="4101" cy="3650"/>
              <a:chOff x="2369" y="2443"/>
              <a:chExt cx="2790" cy="2483"/>
            </a:xfrm>
          </p:grpSpPr>
          <p:sp>
            <p:nvSpPr>
              <p:cNvPr id="5" name="任意多边形 4"/>
              <p:cNvSpPr/>
              <p:nvPr/>
            </p:nvSpPr>
            <p:spPr>
              <a:xfrm rot="12831390">
                <a:off x="2669" y="4098"/>
                <a:ext cx="879" cy="828"/>
              </a:xfrm>
              <a:custGeom>
                <a:avLst/>
                <a:gdLst>
                  <a:gd name="connsiteX0" fmla="*/ 0 w 2002971"/>
                  <a:gd name="connsiteY0" fmla="*/ 1335314 h 1944914"/>
                  <a:gd name="connsiteX1" fmla="*/ 783771 w 2002971"/>
                  <a:gd name="connsiteY1" fmla="*/ 0 h 1944914"/>
                  <a:gd name="connsiteX2" fmla="*/ 2002971 w 2002971"/>
                  <a:gd name="connsiteY2" fmla="*/ 1944914 h 1944914"/>
                  <a:gd name="connsiteX0-1" fmla="*/ 0 w 1416184"/>
                  <a:gd name="connsiteY0-2" fmla="*/ 1335314 h 1335314"/>
                  <a:gd name="connsiteX1-3" fmla="*/ 783771 w 1416184"/>
                  <a:gd name="connsiteY1-4" fmla="*/ 0 h 1335314"/>
                  <a:gd name="connsiteX2-5" fmla="*/ 1416184 w 1416184"/>
                  <a:gd name="connsiteY2-6" fmla="*/ 970990 h 13353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1416184" h="1335314">
                    <a:moveTo>
                      <a:pt x="0" y="1335314"/>
                    </a:moveTo>
                    <a:lnTo>
                      <a:pt x="783771" y="0"/>
                    </a:lnTo>
                    <a:lnTo>
                      <a:pt x="1416184" y="970990"/>
                    </a:lnTo>
                  </a:path>
                </a:pathLst>
              </a:custGeom>
              <a:noFill/>
              <a:ln w="1270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ea typeface="方正准圆" panose="02000500000000000000" pitchFamily="2" charset="-122"/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 rot="12831631">
                <a:off x="2369" y="2442"/>
                <a:ext cx="2790" cy="1198"/>
              </a:xfrm>
              <a:custGeom>
                <a:avLst/>
                <a:gdLst>
                  <a:gd name="connsiteX0" fmla="*/ 4209143 w 5297714"/>
                  <a:gd name="connsiteY0" fmla="*/ 0 h 1770743"/>
                  <a:gd name="connsiteX1" fmla="*/ 5297714 w 5297714"/>
                  <a:gd name="connsiteY1" fmla="*/ 1770743 h 1770743"/>
                  <a:gd name="connsiteX2" fmla="*/ 0 w 5297714"/>
                  <a:gd name="connsiteY2" fmla="*/ 1306286 h 1770743"/>
                  <a:gd name="connsiteX3" fmla="*/ 769257 w 5297714"/>
                  <a:gd name="connsiteY3" fmla="*/ 29029 h 1770743"/>
                  <a:gd name="connsiteX0-1" fmla="*/ 4209143 w 5297714"/>
                  <a:gd name="connsiteY0-2" fmla="*/ 0 h 1770743"/>
                  <a:gd name="connsiteX1-3" fmla="*/ 5297714 w 5297714"/>
                  <a:gd name="connsiteY1-4" fmla="*/ 1770743 h 1770743"/>
                  <a:gd name="connsiteX2-5" fmla="*/ 0 w 5297714"/>
                  <a:gd name="connsiteY2-6" fmla="*/ 1306286 h 1770743"/>
                  <a:gd name="connsiteX3-7" fmla="*/ 562856 w 5297714"/>
                  <a:gd name="connsiteY3-8" fmla="*/ 395863 h 1770743"/>
                  <a:gd name="connsiteX0-9" fmla="*/ 3872553 w 5297714"/>
                  <a:gd name="connsiteY0-10" fmla="*/ 0 h 2274831"/>
                  <a:gd name="connsiteX1-11" fmla="*/ 5297714 w 5297714"/>
                  <a:gd name="connsiteY1-12" fmla="*/ 2274831 h 2274831"/>
                  <a:gd name="connsiteX2-13" fmla="*/ 0 w 5297714"/>
                  <a:gd name="connsiteY2-14" fmla="*/ 1810374 h 2274831"/>
                  <a:gd name="connsiteX3-15" fmla="*/ 562856 w 5297714"/>
                  <a:gd name="connsiteY3-16" fmla="*/ 899951 h 2274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297714" h="2274831">
                    <a:moveTo>
                      <a:pt x="3872553" y="0"/>
                    </a:moveTo>
                    <a:lnTo>
                      <a:pt x="5297714" y="2274831"/>
                    </a:lnTo>
                    <a:lnTo>
                      <a:pt x="0" y="1810374"/>
                    </a:lnTo>
                    <a:lnTo>
                      <a:pt x="562856" y="899951"/>
                    </a:lnTo>
                  </a:path>
                </a:pathLst>
              </a:custGeom>
              <a:noFill/>
              <a:ln w="1270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ea typeface="方正准圆" panose="02000500000000000000" pitchFamily="2" charset="-122"/>
                </a:endParaRPr>
              </a:p>
            </p:txBody>
          </p:sp>
        </p:grpSp>
        <p:sp>
          <p:nvSpPr>
            <p:cNvPr id="4" name="TextBox 9"/>
            <p:cNvSpPr txBox="1"/>
            <p:nvPr/>
          </p:nvSpPr>
          <p:spPr>
            <a:xfrm>
              <a:off x="751" y="4804"/>
              <a:ext cx="8971" cy="1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defRPr/>
              </a:pPr>
              <a:r>
                <a:rPr lang="en-US" altLang="zh-CN" sz="7200" b="1" spc="300" noProof="1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01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302162" y="292116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起点</a:t>
            </a:r>
          </a:p>
        </p:txBody>
      </p:sp>
    </p:spTree>
    <p:extLst>
      <p:ext uri="{BB962C8B-B14F-4D97-AF65-F5344CB8AC3E}">
        <p14:creationId xmlns:p14="http://schemas.microsoft.com/office/powerpoint/2010/main" val="18245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77745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开发团队</a:t>
            </a:r>
          </a:p>
        </p:txBody>
      </p:sp>
      <p:sp>
        <p:nvSpPr>
          <p:cNvPr id="10" name="矩形 9"/>
          <p:cNvSpPr/>
          <p:nvPr/>
        </p:nvSpPr>
        <p:spPr>
          <a:xfrm>
            <a:off x="5309545" y="2157854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合约制为主导，人员薪酬逐步向市场靠拢；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能力导向，不过分追求学历；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尊重每个人的想法和劳动；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尽量从实习生中发现人才；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个人个性化需求的满足（被信任感、成就感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）；  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鼓励应用创新和成果转化，鼓励获得创新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收益；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继续探索更创新灵活的机制，探索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企业化道路。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149759" y="2157854"/>
            <a:ext cx="3079750" cy="3082925"/>
            <a:chOff x="1094675" y="2330833"/>
            <a:chExt cx="3079750" cy="3082925"/>
          </a:xfrm>
        </p:grpSpPr>
        <p:sp>
          <p:nvSpPr>
            <p:cNvPr id="15" name="Freeform 209"/>
            <p:cNvSpPr>
              <a:spLocks noChangeArrowheads="1"/>
            </p:cNvSpPr>
            <p:nvPr/>
          </p:nvSpPr>
          <p:spPr bwMode="auto">
            <a:xfrm>
              <a:off x="2640900" y="2330833"/>
              <a:ext cx="71438" cy="152400"/>
            </a:xfrm>
            <a:custGeom>
              <a:avLst/>
              <a:gdLst>
                <a:gd name="T0" fmla="*/ 71438 w 15"/>
                <a:gd name="T1" fmla="*/ 76200 h 32"/>
                <a:gd name="T2" fmla="*/ 0 w 15"/>
                <a:gd name="T3" fmla="*/ 0 h 32"/>
                <a:gd name="T4" fmla="*/ 0 w 15"/>
                <a:gd name="T5" fmla="*/ 152400 h 32"/>
                <a:gd name="T6" fmla="*/ 71438 w 15"/>
                <a:gd name="T7" fmla="*/ 7620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32"/>
                <a:gd name="T14" fmla="*/ 15 w 15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32">
                  <a:moveTo>
                    <a:pt x="15" y="16"/>
                  </a:moveTo>
                  <a:cubicBezTo>
                    <a:pt x="15" y="8"/>
                    <a:pt x="8" y="1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8" y="31"/>
                    <a:pt x="15" y="24"/>
                    <a:pt x="15" y="16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210"/>
            <p:cNvSpPr>
              <a:spLocks noChangeArrowheads="1"/>
            </p:cNvSpPr>
            <p:nvPr/>
          </p:nvSpPr>
          <p:spPr bwMode="auto">
            <a:xfrm>
              <a:off x="2640900" y="3794508"/>
              <a:ext cx="1533525" cy="1619250"/>
            </a:xfrm>
            <a:custGeom>
              <a:avLst/>
              <a:gdLst>
                <a:gd name="T0" fmla="*/ 1533525 w 323"/>
                <a:gd name="T1" fmla="*/ 80725 h 341"/>
                <a:gd name="T2" fmla="*/ 1457561 w 323"/>
                <a:gd name="T3" fmla="*/ 0 h 341"/>
                <a:gd name="T4" fmla="*/ 1381597 w 323"/>
                <a:gd name="T5" fmla="*/ 80725 h 341"/>
                <a:gd name="T6" fmla="*/ 973290 w 323"/>
                <a:gd name="T7" fmla="*/ 1058923 h 341"/>
                <a:gd name="T8" fmla="*/ 0 w 323"/>
                <a:gd name="T9" fmla="*/ 1467297 h 341"/>
                <a:gd name="T10" fmla="*/ 0 w 323"/>
                <a:gd name="T11" fmla="*/ 1619250 h 341"/>
                <a:gd name="T12" fmla="*/ 1533525 w 323"/>
                <a:gd name="T13" fmla="*/ 80725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3"/>
                <a:gd name="T22" fmla="*/ 0 h 341"/>
                <a:gd name="T23" fmla="*/ 323 w 323"/>
                <a:gd name="T24" fmla="*/ 341 h 3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3" h="341">
                  <a:moveTo>
                    <a:pt x="323" y="17"/>
                  </a:moveTo>
                  <a:cubicBezTo>
                    <a:pt x="323" y="8"/>
                    <a:pt x="316" y="0"/>
                    <a:pt x="307" y="0"/>
                  </a:cubicBezTo>
                  <a:cubicBezTo>
                    <a:pt x="298" y="0"/>
                    <a:pt x="291" y="8"/>
                    <a:pt x="291" y="17"/>
                  </a:cubicBezTo>
                  <a:cubicBezTo>
                    <a:pt x="291" y="97"/>
                    <a:pt x="258" y="170"/>
                    <a:pt x="205" y="223"/>
                  </a:cubicBezTo>
                  <a:cubicBezTo>
                    <a:pt x="153" y="276"/>
                    <a:pt x="80" y="308"/>
                    <a:pt x="0" y="30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179" y="340"/>
                    <a:pt x="323" y="195"/>
                    <a:pt x="323" y="17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11"/>
            <p:cNvSpPr>
              <a:spLocks noChangeArrowheads="1"/>
            </p:cNvSpPr>
            <p:nvPr/>
          </p:nvSpPr>
          <p:spPr bwMode="auto">
            <a:xfrm>
              <a:off x="2640900" y="2802320"/>
              <a:ext cx="1290638" cy="2368550"/>
            </a:xfrm>
            <a:custGeom>
              <a:avLst/>
              <a:gdLst>
                <a:gd name="T0" fmla="*/ 763944 w 272"/>
                <a:gd name="T1" fmla="*/ 23733 h 499"/>
                <a:gd name="T2" fmla="*/ 659554 w 272"/>
                <a:gd name="T3" fmla="*/ 42719 h 499"/>
                <a:gd name="T4" fmla="*/ 673789 w 272"/>
                <a:gd name="T5" fmla="*/ 147144 h 499"/>
                <a:gd name="T6" fmla="*/ 1138798 w 272"/>
                <a:gd name="T7" fmla="*/ 1072730 h 499"/>
                <a:gd name="T8" fmla="*/ 1048643 w 272"/>
                <a:gd name="T9" fmla="*/ 1514163 h 499"/>
                <a:gd name="T10" fmla="*/ 0 w 272"/>
                <a:gd name="T11" fmla="*/ 2216659 h 499"/>
                <a:gd name="T12" fmla="*/ 0 w 272"/>
                <a:gd name="T13" fmla="*/ 2368550 h 499"/>
                <a:gd name="T14" fmla="*/ 1190993 w 272"/>
                <a:gd name="T15" fmla="*/ 1571122 h 499"/>
                <a:gd name="T16" fmla="*/ 1290638 w 272"/>
                <a:gd name="T17" fmla="*/ 1072730 h 499"/>
                <a:gd name="T18" fmla="*/ 763944 w 272"/>
                <a:gd name="T19" fmla="*/ 23733 h 4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2"/>
                <a:gd name="T31" fmla="*/ 0 h 499"/>
                <a:gd name="T32" fmla="*/ 272 w 272"/>
                <a:gd name="T33" fmla="*/ 499 h 4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2" h="499">
                  <a:moveTo>
                    <a:pt x="161" y="5"/>
                  </a:moveTo>
                  <a:cubicBezTo>
                    <a:pt x="154" y="0"/>
                    <a:pt x="144" y="2"/>
                    <a:pt x="139" y="9"/>
                  </a:cubicBezTo>
                  <a:cubicBezTo>
                    <a:pt x="133" y="16"/>
                    <a:pt x="135" y="26"/>
                    <a:pt x="142" y="31"/>
                  </a:cubicBezTo>
                  <a:cubicBezTo>
                    <a:pt x="201" y="76"/>
                    <a:pt x="240" y="146"/>
                    <a:pt x="240" y="226"/>
                  </a:cubicBezTo>
                  <a:cubicBezTo>
                    <a:pt x="240" y="259"/>
                    <a:pt x="233" y="290"/>
                    <a:pt x="221" y="319"/>
                  </a:cubicBezTo>
                  <a:cubicBezTo>
                    <a:pt x="185" y="405"/>
                    <a:pt x="100" y="466"/>
                    <a:pt x="0" y="467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113" y="499"/>
                    <a:pt x="210" y="429"/>
                    <a:pt x="251" y="331"/>
                  </a:cubicBezTo>
                  <a:cubicBezTo>
                    <a:pt x="265" y="299"/>
                    <a:pt x="272" y="263"/>
                    <a:pt x="272" y="226"/>
                  </a:cubicBezTo>
                  <a:cubicBezTo>
                    <a:pt x="272" y="135"/>
                    <a:pt x="229" y="55"/>
                    <a:pt x="161" y="5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212"/>
            <p:cNvSpPr>
              <a:spLocks noChangeArrowheads="1"/>
            </p:cNvSpPr>
            <p:nvPr/>
          </p:nvSpPr>
          <p:spPr bwMode="auto">
            <a:xfrm>
              <a:off x="2640900" y="3794508"/>
              <a:ext cx="782638" cy="868362"/>
            </a:xfrm>
            <a:custGeom>
              <a:avLst/>
              <a:gdLst>
                <a:gd name="T0" fmla="*/ 706746 w 165"/>
                <a:gd name="T1" fmla="*/ 0 h 183"/>
                <a:gd name="T2" fmla="*/ 630854 w 165"/>
                <a:gd name="T3" fmla="*/ 80668 h 183"/>
                <a:gd name="T4" fmla="*/ 611881 w 165"/>
                <a:gd name="T5" fmla="*/ 223022 h 183"/>
                <a:gd name="T6" fmla="*/ 327285 w 165"/>
                <a:gd name="T7" fmla="*/ 621614 h 183"/>
                <a:gd name="T8" fmla="*/ 0 w 165"/>
                <a:gd name="T9" fmla="*/ 716517 h 183"/>
                <a:gd name="T10" fmla="*/ 0 w 165"/>
                <a:gd name="T11" fmla="*/ 868362 h 183"/>
                <a:gd name="T12" fmla="*/ 407920 w 165"/>
                <a:gd name="T13" fmla="*/ 754478 h 183"/>
                <a:gd name="T14" fmla="*/ 763665 w 165"/>
                <a:gd name="T15" fmla="*/ 260983 h 183"/>
                <a:gd name="T16" fmla="*/ 782638 w 165"/>
                <a:gd name="T17" fmla="*/ 80668 h 183"/>
                <a:gd name="T18" fmla="*/ 706746 w 165"/>
                <a:gd name="T19" fmla="*/ 0 h 1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5"/>
                <a:gd name="T31" fmla="*/ 0 h 183"/>
                <a:gd name="T32" fmla="*/ 165 w 165"/>
                <a:gd name="T33" fmla="*/ 183 h 1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5" h="183">
                  <a:moveTo>
                    <a:pt x="149" y="0"/>
                  </a:moveTo>
                  <a:cubicBezTo>
                    <a:pt x="140" y="0"/>
                    <a:pt x="133" y="8"/>
                    <a:pt x="133" y="17"/>
                  </a:cubicBezTo>
                  <a:cubicBezTo>
                    <a:pt x="133" y="27"/>
                    <a:pt x="132" y="37"/>
                    <a:pt x="129" y="47"/>
                  </a:cubicBezTo>
                  <a:cubicBezTo>
                    <a:pt x="121" y="83"/>
                    <a:pt x="99" y="113"/>
                    <a:pt x="69" y="131"/>
                  </a:cubicBezTo>
                  <a:cubicBezTo>
                    <a:pt x="49" y="144"/>
                    <a:pt x="25" y="151"/>
                    <a:pt x="0" y="15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32" y="183"/>
                    <a:pt x="61" y="174"/>
                    <a:pt x="86" y="159"/>
                  </a:cubicBezTo>
                  <a:cubicBezTo>
                    <a:pt x="123" y="136"/>
                    <a:pt x="151" y="99"/>
                    <a:pt x="161" y="55"/>
                  </a:cubicBezTo>
                  <a:cubicBezTo>
                    <a:pt x="164" y="42"/>
                    <a:pt x="165" y="30"/>
                    <a:pt x="165" y="17"/>
                  </a:cubicBezTo>
                  <a:cubicBezTo>
                    <a:pt x="165" y="8"/>
                    <a:pt x="158" y="0"/>
                    <a:pt x="149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213"/>
            <p:cNvSpPr>
              <a:spLocks noChangeArrowheads="1"/>
            </p:cNvSpPr>
            <p:nvPr/>
          </p:nvSpPr>
          <p:spPr bwMode="auto">
            <a:xfrm>
              <a:off x="2640900" y="2840420"/>
              <a:ext cx="1025525" cy="2065338"/>
            </a:xfrm>
            <a:custGeom>
              <a:avLst/>
              <a:gdLst>
                <a:gd name="T0" fmla="*/ 522258 w 216"/>
                <a:gd name="T1" fmla="*/ 147185 h 435"/>
                <a:gd name="T2" fmla="*/ 0 w 216"/>
                <a:gd name="T3" fmla="*/ 0 h 435"/>
                <a:gd name="T4" fmla="*/ 0 w 216"/>
                <a:gd name="T5" fmla="*/ 156681 h 435"/>
                <a:gd name="T6" fmla="*/ 441545 w 216"/>
                <a:gd name="T7" fmla="*/ 280126 h 435"/>
                <a:gd name="T8" fmla="*/ 868848 w 216"/>
                <a:gd name="T9" fmla="*/ 1035043 h 435"/>
                <a:gd name="T10" fmla="*/ 735909 w 216"/>
                <a:gd name="T11" fmla="*/ 1495590 h 435"/>
                <a:gd name="T12" fmla="*/ 0 w 216"/>
                <a:gd name="T13" fmla="*/ 1908657 h 435"/>
                <a:gd name="T14" fmla="*/ 0 w 216"/>
                <a:gd name="T15" fmla="*/ 2065338 h 435"/>
                <a:gd name="T16" fmla="*/ 868848 w 216"/>
                <a:gd name="T17" fmla="*/ 1576304 h 435"/>
                <a:gd name="T18" fmla="*/ 1025525 w 216"/>
                <a:gd name="T19" fmla="*/ 1035043 h 435"/>
                <a:gd name="T20" fmla="*/ 522258 w 216"/>
                <a:gd name="T21" fmla="*/ 147185 h 4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435"/>
                <a:gd name="T35" fmla="*/ 216 w 216"/>
                <a:gd name="T36" fmla="*/ 435 h 4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435">
                  <a:moveTo>
                    <a:pt x="110" y="31"/>
                  </a:moveTo>
                  <a:cubicBezTo>
                    <a:pt x="78" y="12"/>
                    <a:pt x="40" y="1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4" y="33"/>
                    <a:pt x="66" y="43"/>
                    <a:pt x="93" y="59"/>
                  </a:cubicBezTo>
                  <a:cubicBezTo>
                    <a:pt x="147" y="91"/>
                    <a:pt x="183" y="150"/>
                    <a:pt x="183" y="218"/>
                  </a:cubicBezTo>
                  <a:cubicBezTo>
                    <a:pt x="183" y="253"/>
                    <a:pt x="173" y="287"/>
                    <a:pt x="155" y="315"/>
                  </a:cubicBezTo>
                  <a:cubicBezTo>
                    <a:pt x="123" y="367"/>
                    <a:pt x="66" y="402"/>
                    <a:pt x="0" y="402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77" y="434"/>
                    <a:pt x="145" y="393"/>
                    <a:pt x="183" y="332"/>
                  </a:cubicBezTo>
                  <a:cubicBezTo>
                    <a:pt x="204" y="299"/>
                    <a:pt x="216" y="260"/>
                    <a:pt x="216" y="218"/>
                  </a:cubicBezTo>
                  <a:cubicBezTo>
                    <a:pt x="216" y="138"/>
                    <a:pt x="173" y="69"/>
                    <a:pt x="110" y="31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214"/>
            <p:cNvSpPr>
              <a:spLocks noChangeArrowheads="1"/>
            </p:cNvSpPr>
            <p:nvPr/>
          </p:nvSpPr>
          <p:spPr bwMode="auto">
            <a:xfrm>
              <a:off x="2640900" y="3343658"/>
              <a:ext cx="520700" cy="1057275"/>
            </a:xfrm>
            <a:custGeom>
              <a:avLst/>
              <a:gdLst>
                <a:gd name="T0" fmla="*/ 416560 w 110"/>
                <a:gd name="T1" fmla="*/ 213351 h 223"/>
                <a:gd name="T2" fmla="*/ 0 w 110"/>
                <a:gd name="T3" fmla="*/ 0 h 223"/>
                <a:gd name="T4" fmla="*/ 0 w 110"/>
                <a:gd name="T5" fmla="*/ 151717 h 223"/>
                <a:gd name="T6" fmla="*/ 293485 w 110"/>
                <a:gd name="T7" fmla="*/ 303433 h 223"/>
                <a:gd name="T8" fmla="*/ 369224 w 110"/>
                <a:gd name="T9" fmla="*/ 531008 h 223"/>
                <a:gd name="T10" fmla="*/ 321887 w 110"/>
                <a:gd name="T11" fmla="*/ 711172 h 223"/>
                <a:gd name="T12" fmla="*/ 0 w 110"/>
                <a:gd name="T13" fmla="*/ 905558 h 223"/>
                <a:gd name="T14" fmla="*/ 0 w 110"/>
                <a:gd name="T15" fmla="*/ 1057275 h 223"/>
                <a:gd name="T16" fmla="*/ 454429 w 110"/>
                <a:gd name="T17" fmla="*/ 787030 h 223"/>
                <a:gd name="T18" fmla="*/ 520700 w 110"/>
                <a:gd name="T19" fmla="*/ 531008 h 223"/>
                <a:gd name="T20" fmla="*/ 416560 w 110"/>
                <a:gd name="T21" fmla="*/ 213351 h 2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223"/>
                <a:gd name="T35" fmla="*/ 110 w 110"/>
                <a:gd name="T36" fmla="*/ 223 h 2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223">
                  <a:moveTo>
                    <a:pt x="88" y="45"/>
                  </a:moveTo>
                  <a:cubicBezTo>
                    <a:pt x="68" y="18"/>
                    <a:pt x="36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6" y="33"/>
                    <a:pt x="48" y="45"/>
                    <a:pt x="62" y="64"/>
                  </a:cubicBezTo>
                  <a:cubicBezTo>
                    <a:pt x="72" y="77"/>
                    <a:pt x="78" y="94"/>
                    <a:pt x="78" y="112"/>
                  </a:cubicBezTo>
                  <a:cubicBezTo>
                    <a:pt x="78" y="126"/>
                    <a:pt x="74" y="139"/>
                    <a:pt x="68" y="150"/>
                  </a:cubicBezTo>
                  <a:cubicBezTo>
                    <a:pt x="55" y="174"/>
                    <a:pt x="29" y="190"/>
                    <a:pt x="0" y="191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2" y="223"/>
                    <a:pt x="78" y="200"/>
                    <a:pt x="96" y="166"/>
                  </a:cubicBezTo>
                  <a:cubicBezTo>
                    <a:pt x="105" y="150"/>
                    <a:pt x="110" y="131"/>
                    <a:pt x="110" y="112"/>
                  </a:cubicBezTo>
                  <a:cubicBezTo>
                    <a:pt x="110" y="87"/>
                    <a:pt x="102" y="63"/>
                    <a:pt x="88" y="45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215"/>
            <p:cNvSpPr>
              <a:spLocks noChangeArrowheads="1"/>
            </p:cNvSpPr>
            <p:nvPr/>
          </p:nvSpPr>
          <p:spPr bwMode="auto">
            <a:xfrm>
              <a:off x="2640900" y="3594483"/>
              <a:ext cx="269875" cy="554037"/>
            </a:xfrm>
            <a:custGeom>
              <a:avLst/>
              <a:gdLst>
                <a:gd name="T0" fmla="*/ 269875 w 57"/>
                <a:gd name="T1" fmla="*/ 279386 h 117"/>
                <a:gd name="T2" fmla="*/ 0 w 57"/>
                <a:gd name="T3" fmla="*/ 0 h 117"/>
                <a:gd name="T4" fmla="*/ 0 w 57"/>
                <a:gd name="T5" fmla="*/ 554037 h 117"/>
                <a:gd name="T6" fmla="*/ 269875 w 57"/>
                <a:gd name="T7" fmla="*/ 279386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117"/>
                <a:gd name="T14" fmla="*/ 57 w 57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117">
                  <a:moveTo>
                    <a:pt x="57" y="59"/>
                  </a:moveTo>
                  <a:cubicBezTo>
                    <a:pt x="57" y="27"/>
                    <a:pt x="32" y="1"/>
                    <a:pt x="0" y="0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32" y="116"/>
                    <a:pt x="57" y="90"/>
                    <a:pt x="57" y="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216"/>
            <p:cNvSpPr>
              <a:spLocks noChangeArrowheads="1"/>
            </p:cNvSpPr>
            <p:nvPr/>
          </p:nvSpPr>
          <p:spPr bwMode="auto">
            <a:xfrm>
              <a:off x="1094675" y="2330833"/>
              <a:ext cx="1546225" cy="3082925"/>
            </a:xfrm>
            <a:custGeom>
              <a:avLst/>
              <a:gdLst>
                <a:gd name="T0" fmla="*/ 1536739 w 326"/>
                <a:gd name="T1" fmla="*/ 2930916 h 649"/>
                <a:gd name="T2" fmla="*/ 559677 w 326"/>
                <a:gd name="T3" fmla="*/ 2522393 h 649"/>
                <a:gd name="T4" fmla="*/ 151777 w 326"/>
                <a:gd name="T5" fmla="*/ 1543838 h 649"/>
                <a:gd name="T6" fmla="*/ 792085 w 326"/>
                <a:gd name="T7" fmla="*/ 370521 h 649"/>
                <a:gd name="T8" fmla="*/ 1536739 w 326"/>
                <a:gd name="T9" fmla="*/ 152009 h 649"/>
                <a:gd name="T10" fmla="*/ 1546225 w 326"/>
                <a:gd name="T11" fmla="*/ 152009 h 649"/>
                <a:gd name="T12" fmla="*/ 1546225 w 326"/>
                <a:gd name="T13" fmla="*/ 0 h 649"/>
                <a:gd name="T14" fmla="*/ 1536739 w 326"/>
                <a:gd name="T15" fmla="*/ 0 h 649"/>
                <a:gd name="T16" fmla="*/ 711453 w 326"/>
                <a:gd name="T17" fmla="*/ 242264 h 649"/>
                <a:gd name="T18" fmla="*/ 0 w 326"/>
                <a:gd name="T19" fmla="*/ 1543838 h 649"/>
                <a:gd name="T20" fmla="*/ 1536739 w 326"/>
                <a:gd name="T21" fmla="*/ 3082925 h 649"/>
                <a:gd name="T22" fmla="*/ 1546225 w 326"/>
                <a:gd name="T23" fmla="*/ 3082925 h 649"/>
                <a:gd name="T24" fmla="*/ 1546225 w 326"/>
                <a:gd name="T25" fmla="*/ 2930916 h 649"/>
                <a:gd name="T26" fmla="*/ 1536739 w 326"/>
                <a:gd name="T27" fmla="*/ 2930916 h 6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6"/>
                <a:gd name="T43" fmla="*/ 0 h 649"/>
                <a:gd name="T44" fmla="*/ 326 w 326"/>
                <a:gd name="T45" fmla="*/ 649 h 6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6" h="649">
                  <a:moveTo>
                    <a:pt x="324" y="617"/>
                  </a:moveTo>
                  <a:cubicBezTo>
                    <a:pt x="244" y="617"/>
                    <a:pt x="171" y="584"/>
                    <a:pt x="118" y="531"/>
                  </a:cubicBezTo>
                  <a:cubicBezTo>
                    <a:pt x="65" y="478"/>
                    <a:pt x="32" y="405"/>
                    <a:pt x="32" y="325"/>
                  </a:cubicBezTo>
                  <a:cubicBezTo>
                    <a:pt x="32" y="221"/>
                    <a:pt x="86" y="130"/>
                    <a:pt x="167" y="78"/>
                  </a:cubicBezTo>
                  <a:cubicBezTo>
                    <a:pt x="213" y="49"/>
                    <a:pt x="267" y="32"/>
                    <a:pt x="324" y="32"/>
                  </a:cubicBezTo>
                  <a:cubicBezTo>
                    <a:pt x="325" y="32"/>
                    <a:pt x="326" y="32"/>
                    <a:pt x="326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325" y="0"/>
                    <a:pt x="324" y="0"/>
                  </a:cubicBezTo>
                  <a:cubicBezTo>
                    <a:pt x="260" y="0"/>
                    <a:pt x="200" y="18"/>
                    <a:pt x="150" y="51"/>
                  </a:cubicBezTo>
                  <a:cubicBezTo>
                    <a:pt x="59" y="108"/>
                    <a:pt x="0" y="209"/>
                    <a:pt x="0" y="325"/>
                  </a:cubicBezTo>
                  <a:cubicBezTo>
                    <a:pt x="0" y="504"/>
                    <a:pt x="145" y="649"/>
                    <a:pt x="324" y="649"/>
                  </a:cubicBezTo>
                  <a:cubicBezTo>
                    <a:pt x="325" y="649"/>
                    <a:pt x="326" y="649"/>
                    <a:pt x="326" y="649"/>
                  </a:cubicBezTo>
                  <a:cubicBezTo>
                    <a:pt x="326" y="617"/>
                    <a:pt x="326" y="617"/>
                    <a:pt x="326" y="617"/>
                  </a:cubicBezTo>
                  <a:cubicBezTo>
                    <a:pt x="326" y="617"/>
                    <a:pt x="325" y="617"/>
                    <a:pt x="324" y="617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217"/>
            <p:cNvSpPr>
              <a:spLocks noChangeArrowheads="1"/>
            </p:cNvSpPr>
            <p:nvPr/>
          </p:nvSpPr>
          <p:spPr bwMode="auto">
            <a:xfrm>
              <a:off x="1335975" y="2721358"/>
              <a:ext cx="782638" cy="1228725"/>
            </a:xfrm>
            <a:custGeom>
              <a:avLst/>
              <a:gdLst>
                <a:gd name="T0" fmla="*/ 0 w 165"/>
                <a:gd name="T1" fmla="*/ 1152819 h 259"/>
                <a:gd name="T2" fmla="*/ 42689 w 165"/>
                <a:gd name="T3" fmla="*/ 815987 h 259"/>
                <a:gd name="T4" fmla="*/ 654570 w 165"/>
                <a:gd name="T5" fmla="*/ 18976 h 259"/>
                <a:gd name="T6" fmla="*/ 758922 w 165"/>
                <a:gd name="T7" fmla="*/ 47441 h 259"/>
                <a:gd name="T8" fmla="*/ 730462 w 165"/>
                <a:gd name="T9" fmla="*/ 156556 h 259"/>
                <a:gd name="T10" fmla="*/ 189730 w 165"/>
                <a:gd name="T11" fmla="*/ 858684 h 259"/>
                <a:gd name="T12" fmla="*/ 151784 w 165"/>
                <a:gd name="T13" fmla="*/ 1152819 h 259"/>
                <a:gd name="T14" fmla="*/ 75892 w 165"/>
                <a:gd name="T15" fmla="*/ 1228725 h 259"/>
                <a:gd name="T16" fmla="*/ 0 w 165"/>
                <a:gd name="T17" fmla="*/ 1152819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5"/>
                <a:gd name="T28" fmla="*/ 0 h 259"/>
                <a:gd name="T29" fmla="*/ 165 w 165"/>
                <a:gd name="T30" fmla="*/ 259 h 2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5" h="259">
                  <a:moveTo>
                    <a:pt x="0" y="243"/>
                  </a:moveTo>
                  <a:cubicBezTo>
                    <a:pt x="0" y="218"/>
                    <a:pt x="3" y="195"/>
                    <a:pt x="9" y="172"/>
                  </a:cubicBezTo>
                  <a:cubicBezTo>
                    <a:pt x="28" y="100"/>
                    <a:pt x="75" y="40"/>
                    <a:pt x="138" y="4"/>
                  </a:cubicBezTo>
                  <a:cubicBezTo>
                    <a:pt x="146" y="0"/>
                    <a:pt x="156" y="3"/>
                    <a:pt x="160" y="10"/>
                  </a:cubicBezTo>
                  <a:cubicBezTo>
                    <a:pt x="165" y="18"/>
                    <a:pt x="162" y="28"/>
                    <a:pt x="154" y="33"/>
                  </a:cubicBezTo>
                  <a:cubicBezTo>
                    <a:pt x="99" y="64"/>
                    <a:pt x="57" y="117"/>
                    <a:pt x="40" y="181"/>
                  </a:cubicBezTo>
                  <a:cubicBezTo>
                    <a:pt x="35" y="200"/>
                    <a:pt x="32" y="221"/>
                    <a:pt x="32" y="243"/>
                  </a:cubicBezTo>
                  <a:cubicBezTo>
                    <a:pt x="32" y="251"/>
                    <a:pt x="25" y="259"/>
                    <a:pt x="16" y="259"/>
                  </a:cubicBezTo>
                  <a:cubicBezTo>
                    <a:pt x="7" y="259"/>
                    <a:pt x="0" y="251"/>
                    <a:pt x="0" y="243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218"/>
            <p:cNvSpPr>
              <a:spLocks noChangeArrowheads="1"/>
            </p:cNvSpPr>
            <p:nvPr/>
          </p:nvSpPr>
          <p:spPr bwMode="auto">
            <a:xfrm>
              <a:off x="2555175" y="5020058"/>
              <a:ext cx="85725" cy="150812"/>
            </a:xfrm>
            <a:custGeom>
              <a:avLst/>
              <a:gdLst>
                <a:gd name="T0" fmla="*/ 76200 w 18"/>
                <a:gd name="T1" fmla="*/ 0 h 32"/>
                <a:gd name="T2" fmla="*/ 0 w 18"/>
                <a:gd name="T3" fmla="*/ 75406 h 32"/>
                <a:gd name="T4" fmla="*/ 76200 w 18"/>
                <a:gd name="T5" fmla="*/ 150812 h 32"/>
                <a:gd name="T6" fmla="*/ 85725 w 18"/>
                <a:gd name="T7" fmla="*/ 150812 h 32"/>
                <a:gd name="T8" fmla="*/ 85725 w 18"/>
                <a:gd name="T9" fmla="*/ 0 h 32"/>
                <a:gd name="T10" fmla="*/ 76200 w 18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32"/>
                <a:gd name="T20" fmla="*/ 18 w 18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32">
                  <a:moveTo>
                    <a:pt x="16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2"/>
                    <a:pt x="16" y="32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219"/>
            <p:cNvSpPr>
              <a:spLocks noChangeArrowheads="1"/>
            </p:cNvSpPr>
            <p:nvPr/>
          </p:nvSpPr>
          <p:spPr bwMode="auto">
            <a:xfrm>
              <a:off x="2640900" y="3083308"/>
              <a:ext cx="71438" cy="150812"/>
            </a:xfrm>
            <a:custGeom>
              <a:avLst/>
              <a:gdLst>
                <a:gd name="T0" fmla="*/ 71438 w 15"/>
                <a:gd name="T1" fmla="*/ 75406 h 32"/>
                <a:gd name="T2" fmla="*/ 0 w 15"/>
                <a:gd name="T3" fmla="*/ 0 h 32"/>
                <a:gd name="T4" fmla="*/ 0 w 15"/>
                <a:gd name="T5" fmla="*/ 150812 h 32"/>
                <a:gd name="T6" fmla="*/ 71438 w 15"/>
                <a:gd name="T7" fmla="*/ 75406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32"/>
                <a:gd name="T14" fmla="*/ 15 w 15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32">
                  <a:moveTo>
                    <a:pt x="15" y="16"/>
                  </a:moveTo>
                  <a:cubicBezTo>
                    <a:pt x="15" y="8"/>
                    <a:pt x="8" y="1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8" y="31"/>
                    <a:pt x="15" y="24"/>
                    <a:pt x="15" y="16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220"/>
            <p:cNvSpPr>
              <a:spLocks noChangeArrowheads="1"/>
            </p:cNvSpPr>
            <p:nvPr/>
          </p:nvSpPr>
          <p:spPr bwMode="auto">
            <a:xfrm>
              <a:off x="1843975" y="3083308"/>
              <a:ext cx="796925" cy="1579562"/>
            </a:xfrm>
            <a:custGeom>
              <a:avLst/>
              <a:gdLst>
                <a:gd name="T0" fmla="*/ 787438 w 168"/>
                <a:gd name="T1" fmla="*/ 1427772 h 333"/>
                <a:gd name="T2" fmla="*/ 388975 w 168"/>
                <a:gd name="T3" fmla="*/ 1285469 h 333"/>
                <a:gd name="T4" fmla="*/ 151795 w 168"/>
                <a:gd name="T5" fmla="*/ 792153 h 333"/>
                <a:gd name="T6" fmla="*/ 199231 w 168"/>
                <a:gd name="T7" fmla="*/ 540751 h 333"/>
                <a:gd name="T8" fmla="*/ 460129 w 168"/>
                <a:gd name="T9" fmla="*/ 246658 h 333"/>
                <a:gd name="T10" fmla="*/ 787438 w 168"/>
                <a:gd name="T11" fmla="*/ 151790 h 333"/>
                <a:gd name="T12" fmla="*/ 796925 w 168"/>
                <a:gd name="T13" fmla="*/ 151790 h 333"/>
                <a:gd name="T14" fmla="*/ 796925 w 168"/>
                <a:gd name="T15" fmla="*/ 0 h 333"/>
                <a:gd name="T16" fmla="*/ 787438 w 168"/>
                <a:gd name="T17" fmla="*/ 0 h 333"/>
                <a:gd name="T18" fmla="*/ 379488 w 168"/>
                <a:gd name="T19" fmla="*/ 113842 h 333"/>
                <a:gd name="T20" fmla="*/ 61667 w 168"/>
                <a:gd name="T21" fmla="*/ 483830 h 333"/>
                <a:gd name="T22" fmla="*/ 0 w 168"/>
                <a:gd name="T23" fmla="*/ 792153 h 333"/>
                <a:gd name="T24" fmla="*/ 294103 w 168"/>
                <a:gd name="T25" fmla="*/ 1404055 h 333"/>
                <a:gd name="T26" fmla="*/ 787438 w 168"/>
                <a:gd name="T27" fmla="*/ 1579562 h 333"/>
                <a:gd name="T28" fmla="*/ 792181 w 168"/>
                <a:gd name="T29" fmla="*/ 1579562 h 333"/>
                <a:gd name="T30" fmla="*/ 796925 w 168"/>
                <a:gd name="T31" fmla="*/ 1579562 h 333"/>
                <a:gd name="T32" fmla="*/ 796925 w 168"/>
                <a:gd name="T33" fmla="*/ 1427772 h 333"/>
                <a:gd name="T34" fmla="*/ 787438 w 168"/>
                <a:gd name="T35" fmla="*/ 1427772 h 3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8"/>
                <a:gd name="T55" fmla="*/ 0 h 333"/>
                <a:gd name="T56" fmla="*/ 168 w 168"/>
                <a:gd name="T57" fmla="*/ 333 h 3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8" h="333">
                  <a:moveTo>
                    <a:pt x="166" y="301"/>
                  </a:moveTo>
                  <a:cubicBezTo>
                    <a:pt x="134" y="301"/>
                    <a:pt x="105" y="290"/>
                    <a:pt x="82" y="271"/>
                  </a:cubicBezTo>
                  <a:cubicBezTo>
                    <a:pt x="51" y="246"/>
                    <a:pt x="32" y="209"/>
                    <a:pt x="32" y="167"/>
                  </a:cubicBezTo>
                  <a:cubicBezTo>
                    <a:pt x="32" y="148"/>
                    <a:pt x="36" y="130"/>
                    <a:pt x="42" y="114"/>
                  </a:cubicBezTo>
                  <a:cubicBezTo>
                    <a:pt x="54" y="88"/>
                    <a:pt x="73" y="66"/>
                    <a:pt x="97" y="52"/>
                  </a:cubicBezTo>
                  <a:cubicBezTo>
                    <a:pt x="117" y="39"/>
                    <a:pt x="141" y="32"/>
                    <a:pt x="166" y="32"/>
                  </a:cubicBezTo>
                  <a:cubicBezTo>
                    <a:pt x="167" y="32"/>
                    <a:pt x="168" y="32"/>
                    <a:pt x="168" y="32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7" y="0"/>
                    <a:pt x="166" y="0"/>
                  </a:cubicBezTo>
                  <a:cubicBezTo>
                    <a:pt x="135" y="0"/>
                    <a:pt x="105" y="8"/>
                    <a:pt x="80" y="24"/>
                  </a:cubicBezTo>
                  <a:cubicBezTo>
                    <a:pt x="50" y="42"/>
                    <a:pt x="26" y="69"/>
                    <a:pt x="13" y="102"/>
                  </a:cubicBezTo>
                  <a:cubicBezTo>
                    <a:pt x="4" y="122"/>
                    <a:pt x="0" y="144"/>
                    <a:pt x="0" y="167"/>
                  </a:cubicBezTo>
                  <a:cubicBezTo>
                    <a:pt x="0" y="219"/>
                    <a:pt x="24" y="266"/>
                    <a:pt x="62" y="296"/>
                  </a:cubicBezTo>
                  <a:cubicBezTo>
                    <a:pt x="90" y="320"/>
                    <a:pt x="127" y="333"/>
                    <a:pt x="166" y="333"/>
                  </a:cubicBezTo>
                  <a:cubicBezTo>
                    <a:pt x="167" y="333"/>
                    <a:pt x="167" y="333"/>
                    <a:pt x="167" y="333"/>
                  </a:cubicBezTo>
                  <a:cubicBezTo>
                    <a:pt x="167" y="333"/>
                    <a:pt x="168" y="333"/>
                    <a:pt x="168" y="333"/>
                  </a:cubicBezTo>
                  <a:cubicBezTo>
                    <a:pt x="168" y="301"/>
                    <a:pt x="168" y="301"/>
                    <a:pt x="168" y="301"/>
                  </a:cubicBezTo>
                  <a:cubicBezTo>
                    <a:pt x="168" y="301"/>
                    <a:pt x="167" y="301"/>
                    <a:pt x="166" y="301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221"/>
            <p:cNvSpPr>
              <a:spLocks noChangeArrowheads="1"/>
            </p:cNvSpPr>
            <p:nvPr/>
          </p:nvSpPr>
          <p:spPr bwMode="auto">
            <a:xfrm>
              <a:off x="1601088" y="2840420"/>
              <a:ext cx="1039812" cy="1111250"/>
            </a:xfrm>
            <a:custGeom>
              <a:avLst/>
              <a:gdLst>
                <a:gd name="T0" fmla="*/ 1030316 w 219"/>
                <a:gd name="T1" fmla="*/ 0 h 234"/>
                <a:gd name="T2" fmla="*/ 826152 w 219"/>
                <a:gd name="T3" fmla="*/ 23745 h 234"/>
                <a:gd name="T4" fmla="*/ 280132 w 219"/>
                <a:gd name="T5" fmla="*/ 327676 h 234"/>
                <a:gd name="T6" fmla="*/ 56976 w 219"/>
                <a:gd name="T7" fmla="*/ 707591 h 234"/>
                <a:gd name="T8" fmla="*/ 0 w 219"/>
                <a:gd name="T9" fmla="*/ 1035267 h 234"/>
                <a:gd name="T10" fmla="*/ 80716 w 219"/>
                <a:gd name="T11" fmla="*/ 1111250 h 234"/>
                <a:gd name="T12" fmla="*/ 156684 w 219"/>
                <a:gd name="T13" fmla="*/ 1035267 h 234"/>
                <a:gd name="T14" fmla="*/ 199416 w 219"/>
                <a:gd name="T15" fmla="*/ 755080 h 234"/>
                <a:gd name="T16" fmla="*/ 389336 w 219"/>
                <a:gd name="T17" fmla="*/ 432153 h 234"/>
                <a:gd name="T18" fmla="*/ 854640 w 219"/>
                <a:gd name="T19" fmla="*/ 175710 h 234"/>
                <a:gd name="T20" fmla="*/ 1030316 w 219"/>
                <a:gd name="T21" fmla="*/ 156715 h 234"/>
                <a:gd name="T22" fmla="*/ 1039812 w 219"/>
                <a:gd name="T23" fmla="*/ 156715 h 234"/>
                <a:gd name="T24" fmla="*/ 1039812 w 219"/>
                <a:gd name="T25" fmla="*/ 0 h 234"/>
                <a:gd name="T26" fmla="*/ 1030316 w 219"/>
                <a:gd name="T27" fmla="*/ 0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234"/>
                <a:gd name="T44" fmla="*/ 219 w 219"/>
                <a:gd name="T45" fmla="*/ 234 h 2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234">
                  <a:moveTo>
                    <a:pt x="217" y="0"/>
                  </a:moveTo>
                  <a:cubicBezTo>
                    <a:pt x="203" y="0"/>
                    <a:pt x="188" y="2"/>
                    <a:pt x="174" y="5"/>
                  </a:cubicBezTo>
                  <a:cubicBezTo>
                    <a:pt x="129" y="14"/>
                    <a:pt x="89" y="37"/>
                    <a:pt x="59" y="69"/>
                  </a:cubicBezTo>
                  <a:cubicBezTo>
                    <a:pt x="38" y="92"/>
                    <a:pt x="22" y="119"/>
                    <a:pt x="12" y="149"/>
                  </a:cubicBezTo>
                  <a:cubicBezTo>
                    <a:pt x="4" y="170"/>
                    <a:pt x="0" y="193"/>
                    <a:pt x="0" y="218"/>
                  </a:cubicBezTo>
                  <a:cubicBezTo>
                    <a:pt x="0" y="226"/>
                    <a:pt x="8" y="234"/>
                    <a:pt x="17" y="234"/>
                  </a:cubicBezTo>
                  <a:cubicBezTo>
                    <a:pt x="26" y="234"/>
                    <a:pt x="33" y="226"/>
                    <a:pt x="33" y="218"/>
                  </a:cubicBezTo>
                  <a:cubicBezTo>
                    <a:pt x="33" y="197"/>
                    <a:pt x="36" y="177"/>
                    <a:pt x="42" y="159"/>
                  </a:cubicBezTo>
                  <a:cubicBezTo>
                    <a:pt x="51" y="134"/>
                    <a:pt x="65" y="111"/>
                    <a:pt x="82" y="91"/>
                  </a:cubicBezTo>
                  <a:cubicBezTo>
                    <a:pt x="108" y="64"/>
                    <a:pt x="142" y="44"/>
                    <a:pt x="180" y="37"/>
                  </a:cubicBezTo>
                  <a:cubicBezTo>
                    <a:pt x="192" y="34"/>
                    <a:pt x="205" y="33"/>
                    <a:pt x="217" y="33"/>
                  </a:cubicBezTo>
                  <a:cubicBezTo>
                    <a:pt x="218" y="33"/>
                    <a:pt x="219" y="33"/>
                    <a:pt x="219" y="33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0"/>
                    <a:pt x="218" y="0"/>
                    <a:pt x="217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222"/>
            <p:cNvSpPr>
              <a:spLocks noChangeArrowheads="1"/>
            </p:cNvSpPr>
            <p:nvPr/>
          </p:nvSpPr>
          <p:spPr bwMode="auto">
            <a:xfrm>
              <a:off x="2555175" y="4748595"/>
              <a:ext cx="85725" cy="157163"/>
            </a:xfrm>
            <a:custGeom>
              <a:avLst/>
              <a:gdLst>
                <a:gd name="T0" fmla="*/ 76200 w 18"/>
                <a:gd name="T1" fmla="*/ 0 h 33"/>
                <a:gd name="T2" fmla="*/ 0 w 18"/>
                <a:gd name="T3" fmla="*/ 76200 h 33"/>
                <a:gd name="T4" fmla="*/ 76200 w 18"/>
                <a:gd name="T5" fmla="*/ 157163 h 33"/>
                <a:gd name="T6" fmla="*/ 85725 w 18"/>
                <a:gd name="T7" fmla="*/ 157163 h 33"/>
                <a:gd name="T8" fmla="*/ 85725 w 18"/>
                <a:gd name="T9" fmla="*/ 0 h 33"/>
                <a:gd name="T10" fmla="*/ 76200 w 18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33"/>
                <a:gd name="T20" fmla="*/ 18 w 18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33">
                  <a:moveTo>
                    <a:pt x="16" y="0"/>
                  </a:moveTo>
                  <a:cubicBezTo>
                    <a:pt x="8" y="0"/>
                    <a:pt x="0" y="8"/>
                    <a:pt x="0" y="16"/>
                  </a:cubicBezTo>
                  <a:cubicBezTo>
                    <a:pt x="0" y="25"/>
                    <a:pt x="8" y="33"/>
                    <a:pt x="16" y="33"/>
                  </a:cubicBezTo>
                  <a:cubicBezTo>
                    <a:pt x="17" y="33"/>
                    <a:pt x="18" y="33"/>
                    <a:pt x="18" y="3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223"/>
            <p:cNvSpPr>
              <a:spLocks noChangeArrowheads="1"/>
            </p:cNvSpPr>
            <p:nvPr/>
          </p:nvSpPr>
          <p:spPr bwMode="auto">
            <a:xfrm>
              <a:off x="2555175" y="4250120"/>
              <a:ext cx="85725" cy="150813"/>
            </a:xfrm>
            <a:custGeom>
              <a:avLst/>
              <a:gdLst>
                <a:gd name="T0" fmla="*/ 76200 w 18"/>
                <a:gd name="T1" fmla="*/ 0 h 32"/>
                <a:gd name="T2" fmla="*/ 0 w 18"/>
                <a:gd name="T3" fmla="*/ 75407 h 32"/>
                <a:gd name="T4" fmla="*/ 76200 w 18"/>
                <a:gd name="T5" fmla="*/ 150813 h 32"/>
                <a:gd name="T6" fmla="*/ 85725 w 18"/>
                <a:gd name="T7" fmla="*/ 150813 h 32"/>
                <a:gd name="T8" fmla="*/ 85725 w 18"/>
                <a:gd name="T9" fmla="*/ 0 h 32"/>
                <a:gd name="T10" fmla="*/ 76200 w 18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32"/>
                <a:gd name="T20" fmla="*/ 18 w 18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32">
                  <a:moveTo>
                    <a:pt x="16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2"/>
                    <a:pt x="16" y="32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224"/>
            <p:cNvSpPr>
              <a:spLocks noChangeArrowheads="1"/>
            </p:cNvSpPr>
            <p:nvPr/>
          </p:nvSpPr>
          <p:spPr bwMode="auto">
            <a:xfrm>
              <a:off x="2104325" y="3343658"/>
              <a:ext cx="536575" cy="787400"/>
            </a:xfrm>
            <a:custGeom>
              <a:avLst/>
              <a:gdLst>
                <a:gd name="T0" fmla="*/ 527078 w 113"/>
                <a:gd name="T1" fmla="*/ 0 h 166"/>
                <a:gd name="T2" fmla="*/ 213680 w 113"/>
                <a:gd name="T3" fmla="*/ 104354 h 166"/>
                <a:gd name="T4" fmla="*/ 0 w 113"/>
                <a:gd name="T5" fmla="*/ 531258 h 166"/>
                <a:gd name="T6" fmla="*/ 37988 w 113"/>
                <a:gd name="T7" fmla="*/ 725736 h 166"/>
                <a:gd name="T8" fmla="*/ 137705 w 113"/>
                <a:gd name="T9" fmla="*/ 768427 h 166"/>
                <a:gd name="T10" fmla="*/ 180441 w 113"/>
                <a:gd name="T11" fmla="*/ 668816 h 166"/>
                <a:gd name="T12" fmla="*/ 151950 w 113"/>
                <a:gd name="T13" fmla="*/ 531258 h 166"/>
                <a:gd name="T14" fmla="*/ 303901 w 113"/>
                <a:gd name="T15" fmla="*/ 227682 h 166"/>
                <a:gd name="T16" fmla="*/ 527078 w 113"/>
                <a:gd name="T17" fmla="*/ 151788 h 166"/>
                <a:gd name="T18" fmla="*/ 536575 w 113"/>
                <a:gd name="T19" fmla="*/ 151788 h 166"/>
                <a:gd name="T20" fmla="*/ 536575 w 113"/>
                <a:gd name="T21" fmla="*/ 0 h 166"/>
                <a:gd name="T22" fmla="*/ 527078 w 113"/>
                <a:gd name="T23" fmla="*/ 0 h 1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3"/>
                <a:gd name="T37" fmla="*/ 0 h 166"/>
                <a:gd name="T38" fmla="*/ 113 w 113"/>
                <a:gd name="T39" fmla="*/ 166 h 1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3" h="166">
                  <a:moveTo>
                    <a:pt x="111" y="0"/>
                  </a:moveTo>
                  <a:cubicBezTo>
                    <a:pt x="87" y="0"/>
                    <a:pt x="64" y="8"/>
                    <a:pt x="45" y="22"/>
                  </a:cubicBezTo>
                  <a:cubicBezTo>
                    <a:pt x="18" y="42"/>
                    <a:pt x="0" y="75"/>
                    <a:pt x="0" y="112"/>
                  </a:cubicBezTo>
                  <a:cubicBezTo>
                    <a:pt x="0" y="126"/>
                    <a:pt x="3" y="140"/>
                    <a:pt x="8" y="153"/>
                  </a:cubicBezTo>
                  <a:cubicBezTo>
                    <a:pt x="11" y="162"/>
                    <a:pt x="21" y="166"/>
                    <a:pt x="29" y="162"/>
                  </a:cubicBezTo>
                  <a:cubicBezTo>
                    <a:pt x="37" y="159"/>
                    <a:pt x="41" y="150"/>
                    <a:pt x="38" y="141"/>
                  </a:cubicBezTo>
                  <a:cubicBezTo>
                    <a:pt x="34" y="132"/>
                    <a:pt x="32" y="122"/>
                    <a:pt x="32" y="112"/>
                  </a:cubicBezTo>
                  <a:cubicBezTo>
                    <a:pt x="32" y="85"/>
                    <a:pt x="45" y="62"/>
                    <a:pt x="64" y="48"/>
                  </a:cubicBezTo>
                  <a:cubicBezTo>
                    <a:pt x="78" y="38"/>
                    <a:pt x="94" y="32"/>
                    <a:pt x="111" y="32"/>
                  </a:cubicBezTo>
                  <a:cubicBezTo>
                    <a:pt x="112" y="32"/>
                    <a:pt x="113" y="32"/>
                    <a:pt x="113" y="32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2" y="0"/>
                    <a:pt x="111" y="0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225"/>
            <p:cNvSpPr>
              <a:spLocks noChangeArrowheads="1"/>
            </p:cNvSpPr>
            <p:nvPr/>
          </p:nvSpPr>
          <p:spPr bwMode="auto">
            <a:xfrm>
              <a:off x="2355150" y="3594483"/>
              <a:ext cx="285750" cy="554037"/>
            </a:xfrm>
            <a:custGeom>
              <a:avLst/>
              <a:gdLst>
                <a:gd name="T0" fmla="*/ 276225 w 60"/>
                <a:gd name="T1" fmla="*/ 0 h 117"/>
                <a:gd name="T2" fmla="*/ 0 w 60"/>
                <a:gd name="T3" fmla="*/ 279386 h 117"/>
                <a:gd name="T4" fmla="*/ 276225 w 60"/>
                <a:gd name="T5" fmla="*/ 554037 h 117"/>
                <a:gd name="T6" fmla="*/ 285750 w 60"/>
                <a:gd name="T7" fmla="*/ 554037 h 117"/>
                <a:gd name="T8" fmla="*/ 285750 w 60"/>
                <a:gd name="T9" fmla="*/ 0 h 117"/>
                <a:gd name="T10" fmla="*/ 276225 w 60"/>
                <a:gd name="T11" fmla="*/ 0 h 1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17"/>
                <a:gd name="T20" fmla="*/ 60 w 60"/>
                <a:gd name="T21" fmla="*/ 117 h 1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17">
                  <a:moveTo>
                    <a:pt x="58" y="0"/>
                  </a:moveTo>
                  <a:cubicBezTo>
                    <a:pt x="26" y="0"/>
                    <a:pt x="0" y="26"/>
                    <a:pt x="0" y="59"/>
                  </a:cubicBezTo>
                  <a:cubicBezTo>
                    <a:pt x="0" y="91"/>
                    <a:pt x="26" y="117"/>
                    <a:pt x="58" y="117"/>
                  </a:cubicBezTo>
                  <a:cubicBezTo>
                    <a:pt x="59" y="117"/>
                    <a:pt x="60" y="117"/>
                    <a:pt x="60" y="11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59" y="0"/>
                    <a:pt x="5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Oval 226"/>
            <p:cNvSpPr>
              <a:spLocks noChangeArrowheads="1"/>
            </p:cNvSpPr>
            <p:nvPr/>
          </p:nvSpPr>
          <p:spPr bwMode="auto">
            <a:xfrm>
              <a:off x="2578988" y="2360995"/>
              <a:ext cx="95250" cy="9525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Oval 227"/>
            <p:cNvSpPr>
              <a:spLocks noChangeArrowheads="1"/>
            </p:cNvSpPr>
            <p:nvPr/>
          </p:nvSpPr>
          <p:spPr bwMode="auto">
            <a:xfrm>
              <a:off x="1975738" y="2759458"/>
              <a:ext cx="95250" cy="100012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Oval 228"/>
            <p:cNvSpPr>
              <a:spLocks noChangeArrowheads="1"/>
            </p:cNvSpPr>
            <p:nvPr/>
          </p:nvSpPr>
          <p:spPr bwMode="auto">
            <a:xfrm>
              <a:off x="2574225" y="3115058"/>
              <a:ext cx="98425" cy="93662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Oval 229"/>
            <p:cNvSpPr>
              <a:spLocks noChangeArrowheads="1"/>
            </p:cNvSpPr>
            <p:nvPr/>
          </p:nvSpPr>
          <p:spPr bwMode="auto">
            <a:xfrm>
              <a:off x="2161475" y="3989770"/>
              <a:ext cx="95250" cy="93663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Oval 231"/>
            <p:cNvSpPr>
              <a:spLocks noChangeArrowheads="1"/>
            </p:cNvSpPr>
            <p:nvPr/>
          </p:nvSpPr>
          <p:spPr bwMode="auto">
            <a:xfrm>
              <a:off x="3301300" y="3832608"/>
              <a:ext cx="93663" cy="93662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232"/>
            <p:cNvSpPr>
              <a:spLocks noChangeArrowheads="1"/>
            </p:cNvSpPr>
            <p:nvPr/>
          </p:nvSpPr>
          <p:spPr bwMode="auto">
            <a:xfrm>
              <a:off x="2596450" y="4780345"/>
              <a:ext cx="101600" cy="100013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233"/>
            <p:cNvSpPr>
              <a:spLocks noChangeArrowheads="1"/>
            </p:cNvSpPr>
            <p:nvPr/>
          </p:nvSpPr>
          <p:spPr bwMode="auto">
            <a:xfrm>
              <a:off x="2596450" y="5047045"/>
              <a:ext cx="101600" cy="9525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234"/>
            <p:cNvSpPr>
              <a:spLocks noChangeArrowheads="1"/>
            </p:cNvSpPr>
            <p:nvPr/>
          </p:nvSpPr>
          <p:spPr bwMode="auto">
            <a:xfrm>
              <a:off x="4055363" y="3832608"/>
              <a:ext cx="95250" cy="93662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235"/>
            <p:cNvSpPr>
              <a:spLocks noChangeArrowheads="1"/>
            </p:cNvSpPr>
            <p:nvPr/>
          </p:nvSpPr>
          <p:spPr bwMode="auto">
            <a:xfrm>
              <a:off x="3325113" y="2849945"/>
              <a:ext cx="93662" cy="93663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236"/>
            <p:cNvSpPr>
              <a:spLocks noChangeArrowheads="1"/>
            </p:cNvSpPr>
            <p:nvPr/>
          </p:nvSpPr>
          <p:spPr bwMode="auto">
            <a:xfrm>
              <a:off x="2583750" y="4281870"/>
              <a:ext cx="93663" cy="96838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237"/>
            <p:cNvSpPr>
              <a:spLocks noChangeArrowheads="1"/>
            </p:cNvSpPr>
            <p:nvPr/>
          </p:nvSpPr>
          <p:spPr bwMode="auto">
            <a:xfrm>
              <a:off x="1628075" y="3808795"/>
              <a:ext cx="101600" cy="100013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238"/>
            <p:cNvSpPr>
              <a:spLocks noChangeArrowheads="1"/>
            </p:cNvSpPr>
            <p:nvPr/>
          </p:nvSpPr>
          <p:spPr bwMode="auto">
            <a:xfrm>
              <a:off x="1362963" y="3811970"/>
              <a:ext cx="100012" cy="96838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73"/>
            <p:cNvSpPr>
              <a:spLocks noEditPoints="1"/>
            </p:cNvSpPr>
            <p:nvPr/>
          </p:nvSpPr>
          <p:spPr bwMode="auto">
            <a:xfrm>
              <a:off x="2468597" y="3734723"/>
              <a:ext cx="325556" cy="301878"/>
            </a:xfrm>
            <a:custGeom>
              <a:avLst/>
              <a:gdLst>
                <a:gd name="T0" fmla="*/ 31 w 182"/>
                <a:gd name="T1" fmla="*/ 97 h 170"/>
                <a:gd name="T2" fmla="*/ 5 w 182"/>
                <a:gd name="T3" fmla="*/ 93 h 170"/>
                <a:gd name="T4" fmla="*/ 12 w 182"/>
                <a:gd name="T5" fmla="*/ 49 h 170"/>
                <a:gd name="T6" fmla="*/ 25 w 182"/>
                <a:gd name="T7" fmla="*/ 55 h 170"/>
                <a:gd name="T8" fmla="*/ 49 w 182"/>
                <a:gd name="T9" fmla="*/ 54 h 170"/>
                <a:gd name="T10" fmla="*/ 56 w 182"/>
                <a:gd name="T11" fmla="*/ 85 h 170"/>
                <a:gd name="T12" fmla="*/ 61 w 182"/>
                <a:gd name="T13" fmla="*/ 24 h 170"/>
                <a:gd name="T14" fmla="*/ 36 w 182"/>
                <a:gd name="T15" fmla="*/ 49 h 170"/>
                <a:gd name="T16" fmla="*/ 12 w 182"/>
                <a:gd name="T17" fmla="*/ 24 h 170"/>
                <a:gd name="T18" fmla="*/ 36 w 182"/>
                <a:gd name="T19" fmla="*/ 0 h 170"/>
                <a:gd name="T20" fmla="*/ 157 w 182"/>
                <a:gd name="T21" fmla="*/ 145 h 170"/>
                <a:gd name="T22" fmla="*/ 132 w 182"/>
                <a:gd name="T23" fmla="*/ 170 h 170"/>
                <a:gd name="T24" fmla="*/ 31 w 182"/>
                <a:gd name="T25" fmla="*/ 163 h 170"/>
                <a:gd name="T26" fmla="*/ 25 w 182"/>
                <a:gd name="T27" fmla="*/ 135 h 170"/>
                <a:gd name="T28" fmla="*/ 28 w 182"/>
                <a:gd name="T29" fmla="*/ 115 h 170"/>
                <a:gd name="T30" fmla="*/ 38 w 182"/>
                <a:gd name="T31" fmla="*/ 98 h 170"/>
                <a:gd name="T32" fmla="*/ 57 w 182"/>
                <a:gd name="T33" fmla="*/ 91 h 170"/>
                <a:gd name="T34" fmla="*/ 68 w 182"/>
                <a:gd name="T35" fmla="*/ 98 h 170"/>
                <a:gd name="T36" fmla="*/ 91 w 182"/>
                <a:gd name="T37" fmla="*/ 104 h 170"/>
                <a:gd name="T38" fmla="*/ 114 w 182"/>
                <a:gd name="T39" fmla="*/ 98 h 170"/>
                <a:gd name="T40" fmla="*/ 125 w 182"/>
                <a:gd name="T41" fmla="*/ 91 h 170"/>
                <a:gd name="T42" fmla="*/ 143 w 182"/>
                <a:gd name="T43" fmla="*/ 98 h 170"/>
                <a:gd name="T44" fmla="*/ 153 w 182"/>
                <a:gd name="T45" fmla="*/ 115 h 170"/>
                <a:gd name="T46" fmla="*/ 157 w 182"/>
                <a:gd name="T47" fmla="*/ 135 h 170"/>
                <a:gd name="T48" fmla="*/ 116 w 182"/>
                <a:gd name="T49" fmla="*/ 35 h 170"/>
                <a:gd name="T50" fmla="*/ 116 w 182"/>
                <a:gd name="T51" fmla="*/ 86 h 170"/>
                <a:gd name="T52" fmla="*/ 65 w 182"/>
                <a:gd name="T53" fmla="*/ 86 h 170"/>
                <a:gd name="T54" fmla="*/ 65 w 182"/>
                <a:gd name="T55" fmla="*/ 35 h 170"/>
                <a:gd name="T56" fmla="*/ 116 w 182"/>
                <a:gd name="T57" fmla="*/ 35 h 170"/>
                <a:gd name="T58" fmla="*/ 169 w 182"/>
                <a:gd name="T59" fmla="*/ 24 h 170"/>
                <a:gd name="T60" fmla="*/ 145 w 182"/>
                <a:gd name="T61" fmla="*/ 49 h 170"/>
                <a:gd name="T62" fmla="*/ 121 w 182"/>
                <a:gd name="T63" fmla="*/ 24 h 170"/>
                <a:gd name="T64" fmla="*/ 145 w 182"/>
                <a:gd name="T65" fmla="*/ 0 h 170"/>
                <a:gd name="T66" fmla="*/ 182 w 182"/>
                <a:gd name="T67" fmla="*/ 82 h 170"/>
                <a:gd name="T68" fmla="*/ 163 w 182"/>
                <a:gd name="T69" fmla="*/ 97 h 170"/>
                <a:gd name="T70" fmla="*/ 125 w 182"/>
                <a:gd name="T71" fmla="*/ 85 h 170"/>
                <a:gd name="T72" fmla="*/ 133 w 182"/>
                <a:gd name="T73" fmla="*/ 54 h 170"/>
                <a:gd name="T74" fmla="*/ 156 w 182"/>
                <a:gd name="T75" fmla="*/ 55 h 170"/>
                <a:gd name="T76" fmla="*/ 170 w 182"/>
                <a:gd name="T77" fmla="*/ 4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0">
                  <a:moveTo>
                    <a:pt x="56" y="85"/>
                  </a:moveTo>
                  <a:cubicBezTo>
                    <a:pt x="46" y="85"/>
                    <a:pt x="37" y="89"/>
                    <a:pt x="31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3" y="97"/>
                    <a:pt x="9" y="96"/>
                    <a:pt x="5" y="93"/>
                  </a:cubicBezTo>
                  <a:cubicBezTo>
                    <a:pt x="2" y="91"/>
                    <a:pt x="0" y="87"/>
                    <a:pt x="0" y="82"/>
                  </a:cubicBezTo>
                  <a:cubicBezTo>
                    <a:pt x="0" y="60"/>
                    <a:pt x="4" y="49"/>
                    <a:pt x="12" y="49"/>
                  </a:cubicBezTo>
                  <a:cubicBezTo>
                    <a:pt x="12" y="49"/>
                    <a:pt x="13" y="49"/>
                    <a:pt x="16" y="51"/>
                  </a:cubicBezTo>
                  <a:cubicBezTo>
                    <a:pt x="18" y="52"/>
                    <a:pt x="21" y="53"/>
                    <a:pt x="25" y="55"/>
                  </a:cubicBezTo>
                  <a:cubicBezTo>
                    <a:pt x="29" y="56"/>
                    <a:pt x="33" y="57"/>
                    <a:pt x="36" y="57"/>
                  </a:cubicBezTo>
                  <a:cubicBezTo>
                    <a:pt x="41" y="57"/>
                    <a:pt x="45" y="56"/>
                    <a:pt x="49" y="54"/>
                  </a:cubicBezTo>
                  <a:cubicBezTo>
                    <a:pt x="49" y="57"/>
                    <a:pt x="48" y="59"/>
                    <a:pt x="48" y="61"/>
                  </a:cubicBezTo>
                  <a:cubicBezTo>
                    <a:pt x="48" y="69"/>
                    <a:pt x="51" y="78"/>
                    <a:pt x="56" y="85"/>
                  </a:cubicBezTo>
                  <a:close/>
                  <a:moveTo>
                    <a:pt x="53" y="7"/>
                  </a:moveTo>
                  <a:cubicBezTo>
                    <a:pt x="58" y="12"/>
                    <a:pt x="61" y="18"/>
                    <a:pt x="61" y="24"/>
                  </a:cubicBezTo>
                  <a:cubicBezTo>
                    <a:pt x="61" y="31"/>
                    <a:pt x="58" y="37"/>
                    <a:pt x="53" y="42"/>
                  </a:cubicBezTo>
                  <a:cubicBezTo>
                    <a:pt x="49" y="46"/>
                    <a:pt x="43" y="49"/>
                    <a:pt x="36" y="49"/>
                  </a:cubicBezTo>
                  <a:cubicBezTo>
                    <a:pt x="30" y="49"/>
                    <a:pt x="24" y="46"/>
                    <a:pt x="19" y="42"/>
                  </a:cubicBezTo>
                  <a:cubicBezTo>
                    <a:pt x="14" y="37"/>
                    <a:pt x="12" y="31"/>
                    <a:pt x="12" y="24"/>
                  </a:cubicBezTo>
                  <a:cubicBezTo>
                    <a:pt x="12" y="18"/>
                    <a:pt x="14" y="12"/>
                    <a:pt x="19" y="7"/>
                  </a:cubicBezTo>
                  <a:cubicBezTo>
                    <a:pt x="24" y="3"/>
                    <a:pt x="30" y="0"/>
                    <a:pt x="36" y="0"/>
                  </a:cubicBezTo>
                  <a:cubicBezTo>
                    <a:pt x="43" y="0"/>
                    <a:pt x="49" y="3"/>
                    <a:pt x="53" y="7"/>
                  </a:cubicBezTo>
                  <a:close/>
                  <a:moveTo>
                    <a:pt x="157" y="145"/>
                  </a:moveTo>
                  <a:cubicBezTo>
                    <a:pt x="157" y="153"/>
                    <a:pt x="155" y="159"/>
                    <a:pt x="150" y="163"/>
                  </a:cubicBezTo>
                  <a:cubicBezTo>
                    <a:pt x="146" y="167"/>
                    <a:pt x="140" y="170"/>
                    <a:pt x="132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42" y="170"/>
                    <a:pt x="36" y="167"/>
                    <a:pt x="31" y="163"/>
                  </a:cubicBezTo>
                  <a:cubicBezTo>
                    <a:pt x="26" y="159"/>
                    <a:pt x="24" y="153"/>
                    <a:pt x="24" y="145"/>
                  </a:cubicBezTo>
                  <a:cubicBezTo>
                    <a:pt x="24" y="142"/>
                    <a:pt x="24" y="139"/>
                    <a:pt x="25" y="135"/>
                  </a:cubicBezTo>
                  <a:cubicBezTo>
                    <a:pt x="25" y="132"/>
                    <a:pt x="25" y="129"/>
                    <a:pt x="26" y="125"/>
                  </a:cubicBezTo>
                  <a:cubicBezTo>
                    <a:pt x="27" y="121"/>
                    <a:pt x="27" y="118"/>
                    <a:pt x="28" y="115"/>
                  </a:cubicBezTo>
                  <a:cubicBezTo>
                    <a:pt x="29" y="112"/>
                    <a:pt x="31" y="109"/>
                    <a:pt x="32" y="106"/>
                  </a:cubicBezTo>
                  <a:cubicBezTo>
                    <a:pt x="34" y="103"/>
                    <a:pt x="36" y="100"/>
                    <a:pt x="38" y="98"/>
                  </a:cubicBezTo>
                  <a:cubicBezTo>
                    <a:pt x="40" y="96"/>
                    <a:pt x="43" y="94"/>
                    <a:pt x="46" y="93"/>
                  </a:cubicBezTo>
                  <a:cubicBezTo>
                    <a:pt x="50" y="92"/>
                    <a:pt x="53" y="91"/>
                    <a:pt x="57" y="91"/>
                  </a:cubicBezTo>
                  <a:cubicBezTo>
                    <a:pt x="58" y="91"/>
                    <a:pt x="59" y="92"/>
                    <a:pt x="61" y="93"/>
                  </a:cubicBezTo>
                  <a:cubicBezTo>
                    <a:pt x="63" y="94"/>
                    <a:pt x="65" y="96"/>
                    <a:pt x="68" y="98"/>
                  </a:cubicBezTo>
                  <a:cubicBezTo>
                    <a:pt x="70" y="99"/>
                    <a:pt x="74" y="101"/>
                    <a:pt x="78" y="102"/>
                  </a:cubicBezTo>
                  <a:cubicBezTo>
                    <a:pt x="82" y="103"/>
                    <a:pt x="86" y="104"/>
                    <a:pt x="91" y="104"/>
                  </a:cubicBezTo>
                  <a:cubicBezTo>
                    <a:pt x="95" y="104"/>
                    <a:pt x="99" y="103"/>
                    <a:pt x="104" y="102"/>
                  </a:cubicBezTo>
                  <a:cubicBezTo>
                    <a:pt x="108" y="101"/>
                    <a:pt x="111" y="99"/>
                    <a:pt x="114" y="98"/>
                  </a:cubicBezTo>
                  <a:cubicBezTo>
                    <a:pt x="116" y="96"/>
                    <a:pt x="118" y="94"/>
                    <a:pt x="121" y="93"/>
                  </a:cubicBezTo>
                  <a:cubicBezTo>
                    <a:pt x="123" y="92"/>
                    <a:pt x="124" y="91"/>
                    <a:pt x="125" y="91"/>
                  </a:cubicBezTo>
                  <a:cubicBezTo>
                    <a:pt x="128" y="91"/>
                    <a:pt x="132" y="92"/>
                    <a:pt x="135" y="93"/>
                  </a:cubicBezTo>
                  <a:cubicBezTo>
                    <a:pt x="138" y="94"/>
                    <a:pt x="141" y="96"/>
                    <a:pt x="143" y="98"/>
                  </a:cubicBezTo>
                  <a:cubicBezTo>
                    <a:pt x="145" y="100"/>
                    <a:pt x="147" y="103"/>
                    <a:pt x="149" y="106"/>
                  </a:cubicBezTo>
                  <a:cubicBezTo>
                    <a:pt x="151" y="109"/>
                    <a:pt x="152" y="112"/>
                    <a:pt x="153" y="115"/>
                  </a:cubicBezTo>
                  <a:cubicBezTo>
                    <a:pt x="154" y="118"/>
                    <a:pt x="155" y="121"/>
                    <a:pt x="156" y="125"/>
                  </a:cubicBezTo>
                  <a:cubicBezTo>
                    <a:pt x="156" y="129"/>
                    <a:pt x="157" y="132"/>
                    <a:pt x="157" y="135"/>
                  </a:cubicBezTo>
                  <a:cubicBezTo>
                    <a:pt x="157" y="139"/>
                    <a:pt x="157" y="142"/>
                    <a:pt x="157" y="145"/>
                  </a:cubicBezTo>
                  <a:close/>
                  <a:moveTo>
                    <a:pt x="116" y="35"/>
                  </a:moveTo>
                  <a:cubicBezTo>
                    <a:pt x="124" y="42"/>
                    <a:pt x="127" y="51"/>
                    <a:pt x="127" y="61"/>
                  </a:cubicBezTo>
                  <a:cubicBezTo>
                    <a:pt x="127" y="71"/>
                    <a:pt x="124" y="79"/>
                    <a:pt x="116" y="86"/>
                  </a:cubicBezTo>
                  <a:cubicBezTo>
                    <a:pt x="109" y="93"/>
                    <a:pt x="101" y="97"/>
                    <a:pt x="91" y="97"/>
                  </a:cubicBezTo>
                  <a:cubicBezTo>
                    <a:pt x="81" y="97"/>
                    <a:pt x="72" y="93"/>
                    <a:pt x="65" y="86"/>
                  </a:cubicBezTo>
                  <a:cubicBezTo>
                    <a:pt x="58" y="79"/>
                    <a:pt x="54" y="71"/>
                    <a:pt x="54" y="61"/>
                  </a:cubicBezTo>
                  <a:cubicBezTo>
                    <a:pt x="54" y="51"/>
                    <a:pt x="58" y="42"/>
                    <a:pt x="65" y="35"/>
                  </a:cubicBezTo>
                  <a:cubicBezTo>
                    <a:pt x="72" y="28"/>
                    <a:pt x="81" y="24"/>
                    <a:pt x="91" y="24"/>
                  </a:cubicBezTo>
                  <a:cubicBezTo>
                    <a:pt x="101" y="24"/>
                    <a:pt x="109" y="28"/>
                    <a:pt x="116" y="35"/>
                  </a:cubicBezTo>
                  <a:close/>
                  <a:moveTo>
                    <a:pt x="162" y="7"/>
                  </a:moveTo>
                  <a:cubicBezTo>
                    <a:pt x="167" y="12"/>
                    <a:pt x="169" y="18"/>
                    <a:pt x="169" y="24"/>
                  </a:cubicBezTo>
                  <a:cubicBezTo>
                    <a:pt x="169" y="31"/>
                    <a:pt x="167" y="37"/>
                    <a:pt x="162" y="42"/>
                  </a:cubicBezTo>
                  <a:cubicBezTo>
                    <a:pt x="158" y="46"/>
                    <a:pt x="152" y="49"/>
                    <a:pt x="145" y="49"/>
                  </a:cubicBezTo>
                  <a:cubicBezTo>
                    <a:pt x="139" y="49"/>
                    <a:pt x="133" y="46"/>
                    <a:pt x="128" y="42"/>
                  </a:cubicBezTo>
                  <a:cubicBezTo>
                    <a:pt x="123" y="37"/>
                    <a:pt x="121" y="31"/>
                    <a:pt x="121" y="24"/>
                  </a:cubicBezTo>
                  <a:cubicBezTo>
                    <a:pt x="121" y="18"/>
                    <a:pt x="123" y="12"/>
                    <a:pt x="128" y="7"/>
                  </a:cubicBezTo>
                  <a:cubicBezTo>
                    <a:pt x="133" y="3"/>
                    <a:pt x="139" y="0"/>
                    <a:pt x="145" y="0"/>
                  </a:cubicBezTo>
                  <a:cubicBezTo>
                    <a:pt x="152" y="0"/>
                    <a:pt x="158" y="3"/>
                    <a:pt x="162" y="7"/>
                  </a:cubicBezTo>
                  <a:close/>
                  <a:moveTo>
                    <a:pt x="182" y="82"/>
                  </a:moveTo>
                  <a:cubicBezTo>
                    <a:pt x="182" y="87"/>
                    <a:pt x="180" y="91"/>
                    <a:pt x="176" y="93"/>
                  </a:cubicBezTo>
                  <a:cubicBezTo>
                    <a:pt x="173" y="96"/>
                    <a:pt x="168" y="97"/>
                    <a:pt x="163" y="97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44" y="89"/>
                    <a:pt x="136" y="85"/>
                    <a:pt x="125" y="85"/>
                  </a:cubicBezTo>
                  <a:cubicBezTo>
                    <a:pt x="131" y="78"/>
                    <a:pt x="133" y="69"/>
                    <a:pt x="133" y="61"/>
                  </a:cubicBezTo>
                  <a:cubicBezTo>
                    <a:pt x="133" y="59"/>
                    <a:pt x="133" y="57"/>
                    <a:pt x="133" y="54"/>
                  </a:cubicBezTo>
                  <a:cubicBezTo>
                    <a:pt x="137" y="56"/>
                    <a:pt x="141" y="57"/>
                    <a:pt x="145" y="57"/>
                  </a:cubicBezTo>
                  <a:cubicBezTo>
                    <a:pt x="149" y="57"/>
                    <a:pt x="153" y="56"/>
                    <a:pt x="156" y="55"/>
                  </a:cubicBezTo>
                  <a:cubicBezTo>
                    <a:pt x="160" y="53"/>
                    <a:pt x="163" y="52"/>
                    <a:pt x="166" y="51"/>
                  </a:cubicBezTo>
                  <a:cubicBezTo>
                    <a:pt x="168" y="49"/>
                    <a:pt x="169" y="49"/>
                    <a:pt x="170" y="49"/>
                  </a:cubicBezTo>
                  <a:cubicBezTo>
                    <a:pt x="178" y="49"/>
                    <a:pt x="182" y="60"/>
                    <a:pt x="182" y="82"/>
                  </a:cubicBezTo>
                  <a:close/>
                </a:path>
              </a:pathLst>
            </a:custGeom>
            <a:solidFill>
              <a:srgbClr val="269BD6"/>
            </a:solidFill>
            <a:ln>
              <a:noFill/>
            </a:ln>
            <a:extLst/>
          </p:spPr>
          <p:txBody>
            <a:bodyPr lIns="57150" tIns="28575" rIns="57150" bIns="28575"/>
            <a:lstStyle/>
            <a:p>
              <a:endParaRPr lang="en-US" sz="1125" noProof="1"/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2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464784" y="296863"/>
            <a:ext cx="3262432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软件团队架构</a:t>
            </a:r>
          </a:p>
        </p:txBody>
      </p:sp>
      <p:sp>
        <p:nvSpPr>
          <p:cNvPr id="20" name="Freeform 5"/>
          <p:cNvSpPr/>
          <p:nvPr/>
        </p:nvSpPr>
        <p:spPr bwMode="auto">
          <a:xfrm>
            <a:off x="4637088" y="1789730"/>
            <a:ext cx="1458912" cy="1460500"/>
          </a:xfrm>
          <a:custGeom>
            <a:avLst/>
            <a:gdLst>
              <a:gd name="T0" fmla="*/ 87 w 251"/>
              <a:gd name="T1" fmla="*/ 230 h 251"/>
              <a:gd name="T2" fmla="*/ 77 w 251"/>
              <a:gd name="T3" fmla="*/ 152 h 251"/>
              <a:gd name="T4" fmla="*/ 157 w 251"/>
              <a:gd name="T5" fmla="*/ 190 h 251"/>
              <a:gd name="T6" fmla="*/ 193 w 251"/>
              <a:gd name="T7" fmla="*/ 142 h 251"/>
              <a:gd name="T8" fmla="*/ 152 w 251"/>
              <a:gd name="T9" fmla="*/ 79 h 251"/>
              <a:gd name="T10" fmla="*/ 251 w 251"/>
              <a:gd name="T11" fmla="*/ 103 h 251"/>
              <a:gd name="T12" fmla="*/ 251 w 251"/>
              <a:gd name="T13" fmla="*/ 103 h 251"/>
              <a:gd name="T14" fmla="*/ 251 w 251"/>
              <a:gd name="T15" fmla="*/ 23 h 251"/>
              <a:gd name="T16" fmla="*/ 235 w 251"/>
              <a:gd name="T17" fmla="*/ 21 h 251"/>
              <a:gd name="T18" fmla="*/ 60 w 251"/>
              <a:gd name="T19" fmla="*/ 60 h 251"/>
              <a:gd name="T20" fmla="*/ 19 w 251"/>
              <a:gd name="T21" fmla="*/ 235 h 251"/>
              <a:gd name="T22" fmla="*/ 22 w 251"/>
              <a:gd name="T23" fmla="*/ 251 h 251"/>
              <a:gd name="T24" fmla="*/ 96 w 251"/>
              <a:gd name="T25" fmla="*/ 251 h 251"/>
              <a:gd name="T26" fmla="*/ 87 w 251"/>
              <a:gd name="T27" fmla="*/ 23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1" h="251">
                <a:moveTo>
                  <a:pt x="87" y="230"/>
                </a:moveTo>
                <a:cubicBezTo>
                  <a:pt x="71" y="209"/>
                  <a:pt x="69" y="182"/>
                  <a:pt x="77" y="152"/>
                </a:cubicBezTo>
                <a:cubicBezTo>
                  <a:pt x="96" y="186"/>
                  <a:pt x="120" y="204"/>
                  <a:pt x="157" y="190"/>
                </a:cubicBezTo>
                <a:cubicBezTo>
                  <a:pt x="179" y="182"/>
                  <a:pt x="192" y="164"/>
                  <a:pt x="193" y="142"/>
                </a:cubicBezTo>
                <a:cubicBezTo>
                  <a:pt x="195" y="112"/>
                  <a:pt x="180" y="91"/>
                  <a:pt x="152" y="79"/>
                </a:cubicBezTo>
                <a:cubicBezTo>
                  <a:pt x="189" y="69"/>
                  <a:pt x="222" y="77"/>
                  <a:pt x="251" y="103"/>
                </a:cubicBezTo>
                <a:cubicBezTo>
                  <a:pt x="251" y="103"/>
                  <a:pt x="251" y="103"/>
                  <a:pt x="251" y="103"/>
                </a:cubicBezTo>
                <a:cubicBezTo>
                  <a:pt x="251" y="23"/>
                  <a:pt x="251" y="23"/>
                  <a:pt x="251" y="23"/>
                </a:cubicBezTo>
                <a:cubicBezTo>
                  <a:pt x="246" y="23"/>
                  <a:pt x="240" y="22"/>
                  <a:pt x="235" y="21"/>
                </a:cubicBezTo>
                <a:cubicBezTo>
                  <a:pt x="169" y="0"/>
                  <a:pt x="109" y="11"/>
                  <a:pt x="60" y="60"/>
                </a:cubicBezTo>
                <a:cubicBezTo>
                  <a:pt x="9" y="109"/>
                  <a:pt x="0" y="169"/>
                  <a:pt x="19" y="235"/>
                </a:cubicBezTo>
                <a:cubicBezTo>
                  <a:pt x="21" y="240"/>
                  <a:pt x="22" y="246"/>
                  <a:pt x="22" y="251"/>
                </a:cubicBezTo>
                <a:cubicBezTo>
                  <a:pt x="96" y="251"/>
                  <a:pt x="96" y="251"/>
                  <a:pt x="96" y="251"/>
                </a:cubicBezTo>
                <a:cubicBezTo>
                  <a:pt x="96" y="245"/>
                  <a:pt x="93" y="238"/>
                  <a:pt x="87" y="2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3" name="Freeform 6"/>
          <p:cNvSpPr/>
          <p:nvPr/>
        </p:nvSpPr>
        <p:spPr bwMode="auto">
          <a:xfrm>
            <a:off x="6096000" y="1783380"/>
            <a:ext cx="1466850" cy="1466850"/>
          </a:xfrm>
          <a:custGeom>
            <a:avLst/>
            <a:gdLst>
              <a:gd name="T0" fmla="*/ 93 w 252"/>
              <a:gd name="T1" fmla="*/ 79 h 252"/>
              <a:gd name="T2" fmla="*/ 76 w 252"/>
              <a:gd name="T3" fmla="*/ 182 h 252"/>
              <a:gd name="T4" fmla="*/ 171 w 252"/>
              <a:gd name="T5" fmla="*/ 162 h 252"/>
              <a:gd name="T6" fmla="*/ 164 w 252"/>
              <a:gd name="T7" fmla="*/ 230 h 252"/>
              <a:gd name="T8" fmla="*/ 154 w 252"/>
              <a:gd name="T9" fmla="*/ 252 h 252"/>
              <a:gd name="T10" fmla="*/ 230 w 252"/>
              <a:gd name="T11" fmla="*/ 252 h 252"/>
              <a:gd name="T12" fmla="*/ 232 w 252"/>
              <a:gd name="T13" fmla="*/ 238 h 252"/>
              <a:gd name="T14" fmla="*/ 193 w 252"/>
              <a:gd name="T15" fmla="*/ 61 h 252"/>
              <a:gd name="T16" fmla="*/ 14 w 252"/>
              <a:gd name="T17" fmla="*/ 21 h 252"/>
              <a:gd name="T18" fmla="*/ 0 w 252"/>
              <a:gd name="T19" fmla="*/ 24 h 252"/>
              <a:gd name="T20" fmla="*/ 0 w 252"/>
              <a:gd name="T21" fmla="*/ 104 h 252"/>
              <a:gd name="T22" fmla="*/ 93 w 252"/>
              <a:gd name="T23" fmla="*/ 79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2" h="252">
                <a:moveTo>
                  <a:pt x="93" y="79"/>
                </a:moveTo>
                <a:cubicBezTo>
                  <a:pt x="50" y="120"/>
                  <a:pt x="45" y="155"/>
                  <a:pt x="76" y="182"/>
                </a:cubicBezTo>
                <a:cubicBezTo>
                  <a:pt x="105" y="208"/>
                  <a:pt x="141" y="200"/>
                  <a:pt x="171" y="162"/>
                </a:cubicBezTo>
                <a:cubicBezTo>
                  <a:pt x="180" y="179"/>
                  <a:pt x="179" y="208"/>
                  <a:pt x="164" y="230"/>
                </a:cubicBezTo>
                <a:cubicBezTo>
                  <a:pt x="157" y="238"/>
                  <a:pt x="154" y="246"/>
                  <a:pt x="154" y="252"/>
                </a:cubicBezTo>
                <a:cubicBezTo>
                  <a:pt x="230" y="252"/>
                  <a:pt x="230" y="252"/>
                  <a:pt x="230" y="252"/>
                </a:cubicBezTo>
                <a:cubicBezTo>
                  <a:pt x="230" y="248"/>
                  <a:pt x="231" y="243"/>
                  <a:pt x="232" y="238"/>
                </a:cubicBezTo>
                <a:cubicBezTo>
                  <a:pt x="252" y="171"/>
                  <a:pt x="243" y="111"/>
                  <a:pt x="193" y="61"/>
                </a:cubicBezTo>
                <a:cubicBezTo>
                  <a:pt x="143" y="10"/>
                  <a:pt x="82" y="0"/>
                  <a:pt x="14" y="21"/>
                </a:cubicBezTo>
                <a:cubicBezTo>
                  <a:pt x="10" y="23"/>
                  <a:pt x="5" y="23"/>
                  <a:pt x="0" y="24"/>
                </a:cubicBezTo>
                <a:cubicBezTo>
                  <a:pt x="0" y="104"/>
                  <a:pt x="0" y="104"/>
                  <a:pt x="0" y="104"/>
                </a:cubicBezTo>
                <a:cubicBezTo>
                  <a:pt x="28" y="83"/>
                  <a:pt x="57" y="70"/>
                  <a:pt x="93" y="79"/>
                </a:cubicBezTo>
                <a:close/>
              </a:path>
            </a:pathLst>
          </a:custGeom>
          <a:solidFill>
            <a:srgbClr val="26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9" name="Freeform 8"/>
          <p:cNvSpPr/>
          <p:nvPr/>
        </p:nvSpPr>
        <p:spPr bwMode="auto">
          <a:xfrm>
            <a:off x="6096000" y="3250230"/>
            <a:ext cx="1430338" cy="1395413"/>
          </a:xfrm>
          <a:custGeom>
            <a:avLst/>
            <a:gdLst>
              <a:gd name="T0" fmla="*/ 230 w 246"/>
              <a:gd name="T1" fmla="*/ 0 h 240"/>
              <a:gd name="T2" fmla="*/ 154 w 246"/>
              <a:gd name="T3" fmla="*/ 0 h 240"/>
              <a:gd name="T4" fmla="*/ 167 w 246"/>
              <a:gd name="T5" fmla="*/ 27 h 240"/>
              <a:gd name="T6" fmla="*/ 170 w 246"/>
              <a:gd name="T7" fmla="*/ 88 h 240"/>
              <a:gd name="T8" fmla="*/ 91 w 246"/>
              <a:gd name="T9" fmla="*/ 63 h 240"/>
              <a:gd name="T10" fmla="*/ 68 w 246"/>
              <a:gd name="T11" fmla="*/ 81 h 240"/>
              <a:gd name="T12" fmla="*/ 97 w 246"/>
              <a:gd name="T13" fmla="*/ 173 h 240"/>
              <a:gd name="T14" fmla="*/ 0 w 246"/>
              <a:gd name="T15" fmla="*/ 151 h 240"/>
              <a:gd name="T16" fmla="*/ 0 w 246"/>
              <a:gd name="T17" fmla="*/ 232 h 240"/>
              <a:gd name="T18" fmla="*/ 13 w 246"/>
              <a:gd name="T19" fmla="*/ 232 h 240"/>
              <a:gd name="T20" fmla="*/ 56 w 246"/>
              <a:gd name="T21" fmla="*/ 240 h 240"/>
              <a:gd name="T22" fmla="*/ 66 w 246"/>
              <a:gd name="T23" fmla="*/ 240 h 240"/>
              <a:gd name="T24" fmla="*/ 101 w 246"/>
              <a:gd name="T25" fmla="*/ 237 h 240"/>
              <a:gd name="T26" fmla="*/ 151 w 246"/>
              <a:gd name="T27" fmla="*/ 221 h 240"/>
              <a:gd name="T28" fmla="*/ 225 w 246"/>
              <a:gd name="T29" fmla="*/ 147 h 240"/>
              <a:gd name="T30" fmla="*/ 232 w 246"/>
              <a:gd name="T31" fmla="*/ 24 h 240"/>
              <a:gd name="T32" fmla="*/ 230 w 246"/>
              <a:gd name="T33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6" h="240">
                <a:moveTo>
                  <a:pt x="230" y="0"/>
                </a:moveTo>
                <a:cubicBezTo>
                  <a:pt x="154" y="0"/>
                  <a:pt x="154" y="0"/>
                  <a:pt x="154" y="0"/>
                </a:cubicBezTo>
                <a:cubicBezTo>
                  <a:pt x="153" y="9"/>
                  <a:pt x="157" y="18"/>
                  <a:pt x="167" y="27"/>
                </a:cubicBezTo>
                <a:cubicBezTo>
                  <a:pt x="180" y="41"/>
                  <a:pt x="180" y="66"/>
                  <a:pt x="170" y="88"/>
                </a:cubicBezTo>
                <a:cubicBezTo>
                  <a:pt x="150" y="59"/>
                  <a:pt x="122" y="54"/>
                  <a:pt x="91" y="63"/>
                </a:cubicBezTo>
                <a:cubicBezTo>
                  <a:pt x="82" y="66"/>
                  <a:pt x="74" y="74"/>
                  <a:pt x="68" y="81"/>
                </a:cubicBezTo>
                <a:cubicBezTo>
                  <a:pt x="46" y="114"/>
                  <a:pt x="57" y="147"/>
                  <a:pt x="97" y="173"/>
                </a:cubicBezTo>
                <a:cubicBezTo>
                  <a:pt x="73" y="189"/>
                  <a:pt x="33" y="179"/>
                  <a:pt x="0" y="151"/>
                </a:cubicBezTo>
                <a:cubicBezTo>
                  <a:pt x="0" y="232"/>
                  <a:pt x="0" y="232"/>
                  <a:pt x="0" y="232"/>
                </a:cubicBezTo>
                <a:cubicBezTo>
                  <a:pt x="4" y="232"/>
                  <a:pt x="9" y="232"/>
                  <a:pt x="13" y="232"/>
                </a:cubicBezTo>
                <a:cubicBezTo>
                  <a:pt x="28" y="233"/>
                  <a:pt x="41" y="239"/>
                  <a:pt x="56" y="240"/>
                </a:cubicBezTo>
                <a:cubicBezTo>
                  <a:pt x="59" y="240"/>
                  <a:pt x="63" y="240"/>
                  <a:pt x="66" y="240"/>
                </a:cubicBezTo>
                <a:cubicBezTo>
                  <a:pt x="78" y="240"/>
                  <a:pt x="90" y="239"/>
                  <a:pt x="101" y="237"/>
                </a:cubicBezTo>
                <a:cubicBezTo>
                  <a:pt x="118" y="234"/>
                  <a:pt x="135" y="229"/>
                  <a:pt x="151" y="221"/>
                </a:cubicBezTo>
                <a:cubicBezTo>
                  <a:pt x="184" y="205"/>
                  <a:pt x="209" y="179"/>
                  <a:pt x="225" y="147"/>
                </a:cubicBezTo>
                <a:cubicBezTo>
                  <a:pt x="244" y="110"/>
                  <a:pt x="246" y="66"/>
                  <a:pt x="232" y="24"/>
                </a:cubicBezTo>
                <a:cubicBezTo>
                  <a:pt x="229" y="17"/>
                  <a:pt x="229" y="9"/>
                  <a:pt x="2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4" name="Freeform 7"/>
          <p:cNvSpPr/>
          <p:nvPr/>
        </p:nvSpPr>
        <p:spPr bwMode="auto">
          <a:xfrm>
            <a:off x="4503738" y="3250230"/>
            <a:ext cx="1592262" cy="1517650"/>
          </a:xfrm>
          <a:custGeom>
            <a:avLst/>
            <a:gdLst>
              <a:gd name="T0" fmla="*/ 274 w 274"/>
              <a:gd name="T1" fmla="*/ 151 h 261"/>
              <a:gd name="T2" fmla="*/ 176 w 274"/>
              <a:gd name="T3" fmla="*/ 176 h 261"/>
              <a:gd name="T4" fmla="*/ 205 w 274"/>
              <a:gd name="T5" fmla="*/ 78 h 261"/>
              <a:gd name="T6" fmla="*/ 103 w 274"/>
              <a:gd name="T7" fmla="*/ 85 h 261"/>
              <a:gd name="T8" fmla="*/ 111 w 274"/>
              <a:gd name="T9" fmla="*/ 27 h 261"/>
              <a:gd name="T10" fmla="*/ 119 w 274"/>
              <a:gd name="T11" fmla="*/ 0 h 261"/>
              <a:gd name="T12" fmla="*/ 45 w 274"/>
              <a:gd name="T13" fmla="*/ 0 h 261"/>
              <a:gd name="T14" fmla="*/ 42 w 274"/>
              <a:gd name="T15" fmla="*/ 18 h 261"/>
              <a:gd name="T16" fmla="*/ 226 w 274"/>
              <a:gd name="T17" fmla="*/ 240 h 261"/>
              <a:gd name="T18" fmla="*/ 274 w 274"/>
              <a:gd name="T19" fmla="*/ 232 h 261"/>
              <a:gd name="T20" fmla="*/ 274 w 274"/>
              <a:gd name="T21" fmla="*/ 151 h 261"/>
              <a:gd name="T22" fmla="*/ 274 w 274"/>
              <a:gd name="T23" fmla="*/ 15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61">
                <a:moveTo>
                  <a:pt x="274" y="151"/>
                </a:moveTo>
                <a:cubicBezTo>
                  <a:pt x="246" y="173"/>
                  <a:pt x="216" y="186"/>
                  <a:pt x="176" y="176"/>
                </a:cubicBezTo>
                <a:cubicBezTo>
                  <a:pt x="219" y="143"/>
                  <a:pt x="228" y="108"/>
                  <a:pt x="205" y="78"/>
                </a:cubicBezTo>
                <a:cubicBezTo>
                  <a:pt x="185" y="52"/>
                  <a:pt x="142" y="54"/>
                  <a:pt x="103" y="85"/>
                </a:cubicBezTo>
                <a:cubicBezTo>
                  <a:pt x="93" y="63"/>
                  <a:pt x="100" y="43"/>
                  <a:pt x="111" y="27"/>
                </a:cubicBezTo>
                <a:cubicBezTo>
                  <a:pt x="117" y="17"/>
                  <a:pt x="120" y="9"/>
                  <a:pt x="11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7"/>
                  <a:pt x="44" y="13"/>
                  <a:pt x="42" y="18"/>
                </a:cubicBezTo>
                <a:cubicBezTo>
                  <a:pt x="0" y="139"/>
                  <a:pt x="99" y="261"/>
                  <a:pt x="226" y="240"/>
                </a:cubicBezTo>
                <a:cubicBezTo>
                  <a:pt x="242" y="237"/>
                  <a:pt x="258" y="233"/>
                  <a:pt x="274" y="232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4" y="151"/>
                  <a:pt x="274" y="151"/>
                  <a:pt x="274" y="151"/>
                </a:cubicBezTo>
                <a:close/>
              </a:path>
            </a:pathLst>
          </a:custGeom>
          <a:solidFill>
            <a:srgbClr val="26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067804" y="5100746"/>
            <a:ext cx="6377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团队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里的技术分布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：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java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、</a:t>
            </a:r>
            <a:r>
              <a:rPr lang="en-US" altLang="zh-CN" dirty="0" err="1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php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web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前端、数据库、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stm32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、蓝牙开发、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嵌入式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823053" y="196598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后台业务组</a:t>
            </a:r>
          </a:p>
        </p:txBody>
      </p:sp>
      <p:sp>
        <p:nvSpPr>
          <p:cNvPr id="43" name="矩形 42"/>
          <p:cNvSpPr/>
          <p:nvPr/>
        </p:nvSpPr>
        <p:spPr>
          <a:xfrm>
            <a:off x="7823053" y="3959275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WEB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应用组</a:t>
            </a:r>
          </a:p>
        </p:txBody>
      </p:sp>
      <p:sp>
        <p:nvSpPr>
          <p:cNvPr id="44" name="矩形 43"/>
          <p:cNvSpPr/>
          <p:nvPr/>
        </p:nvSpPr>
        <p:spPr>
          <a:xfrm>
            <a:off x="3153609" y="196598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智能硬件组</a:t>
            </a:r>
          </a:p>
        </p:txBody>
      </p:sp>
      <p:sp>
        <p:nvSpPr>
          <p:cNvPr id="45" name="矩形 44"/>
          <p:cNvSpPr/>
          <p:nvPr/>
        </p:nvSpPr>
        <p:spPr>
          <a:xfrm>
            <a:off x="2922777" y="395927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学生创新团队</a:t>
            </a:r>
          </a:p>
        </p:txBody>
      </p:sp>
      <p:sp>
        <p:nvSpPr>
          <p:cNvPr id="46" name="矩形 45"/>
          <p:cNvSpPr/>
          <p:nvPr/>
        </p:nvSpPr>
        <p:spPr>
          <a:xfrm>
            <a:off x="5393546" y="2938446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90</a:t>
            </a:r>
            <a:r>
              <a:rPr lang="zh-CN" altLang="en-US" sz="28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后</a:t>
            </a: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为主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5179223" y="236737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2400" dirty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482292" y="2367372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494991" y="3706819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269BD6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  <a:endParaRPr lang="zh-CN" altLang="en-US" sz="2400" dirty="0">
              <a:solidFill>
                <a:srgbClr val="269BD6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151170" y="3705333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740107" y="296863"/>
            <a:ext cx="2749471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风险与机制</a:t>
            </a:r>
          </a:p>
        </p:txBody>
      </p:sp>
      <p:sp>
        <p:nvSpPr>
          <p:cNvPr id="9" name="等腰三角形 8"/>
          <p:cNvSpPr/>
          <p:nvPr/>
        </p:nvSpPr>
        <p:spPr>
          <a:xfrm rot="5400000">
            <a:off x="5838846" y="2325668"/>
            <a:ext cx="1755140" cy="1069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 rot="16200000" flipH="1">
            <a:off x="4397207" y="4323715"/>
            <a:ext cx="1755140" cy="1069340"/>
          </a:xfrm>
          <a:prstGeom prst="triangle">
            <a:avLst/>
          </a:prstGeom>
          <a:solidFill>
            <a:srgbClr val="26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896360" y="2311503"/>
            <a:ext cx="2032000" cy="87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机制风险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人员流动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10288" y="4422783"/>
            <a:ext cx="4474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自我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造血</a:t>
            </a:r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逐步形成委托开发、有偿服务）</a:t>
            </a:r>
          </a:p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产品转化</a:t>
            </a:r>
            <a:r>
              <a:rPr lang="zh-CN" altLang="en-US" sz="16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（面向需求开发、发现转化可能</a:t>
            </a:r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）</a:t>
            </a:r>
            <a:endParaRPr lang="zh-CN" altLang="en-US" sz="16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52551" y="262950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风险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475533" y="46275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机制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5" name="Freeform 521"/>
          <p:cNvSpPr>
            <a:spLocks noEditPoints="1"/>
          </p:cNvSpPr>
          <p:nvPr/>
        </p:nvSpPr>
        <p:spPr bwMode="auto">
          <a:xfrm>
            <a:off x="6329825" y="2629505"/>
            <a:ext cx="452716" cy="486430"/>
          </a:xfrm>
          <a:custGeom>
            <a:avLst/>
            <a:gdLst>
              <a:gd name="T0" fmla="*/ 24 w 47"/>
              <a:gd name="T1" fmla="*/ 49 h 50"/>
              <a:gd name="T2" fmla="*/ 23 w 47"/>
              <a:gd name="T3" fmla="*/ 49 h 50"/>
              <a:gd name="T4" fmla="*/ 0 w 47"/>
              <a:gd name="T5" fmla="*/ 11 h 50"/>
              <a:gd name="T6" fmla="*/ 0 w 47"/>
              <a:gd name="T7" fmla="*/ 10 h 50"/>
              <a:gd name="T8" fmla="*/ 0 w 47"/>
              <a:gd name="T9" fmla="*/ 8 h 50"/>
              <a:gd name="T10" fmla="*/ 2 w 47"/>
              <a:gd name="T11" fmla="*/ 7 h 50"/>
              <a:gd name="T12" fmla="*/ 6 w 47"/>
              <a:gd name="T13" fmla="*/ 2 h 50"/>
              <a:gd name="T14" fmla="*/ 6 w 47"/>
              <a:gd name="T15" fmla="*/ 2 h 50"/>
              <a:gd name="T16" fmla="*/ 8 w 47"/>
              <a:gd name="T17" fmla="*/ 0 h 50"/>
              <a:gd name="T18" fmla="*/ 39 w 47"/>
              <a:gd name="T19" fmla="*/ 0 h 50"/>
              <a:gd name="T20" fmla="*/ 39 w 47"/>
              <a:gd name="T21" fmla="*/ 0 h 50"/>
              <a:gd name="T22" fmla="*/ 41 w 47"/>
              <a:gd name="T23" fmla="*/ 2 h 50"/>
              <a:gd name="T24" fmla="*/ 45 w 47"/>
              <a:gd name="T25" fmla="*/ 7 h 50"/>
              <a:gd name="T26" fmla="*/ 47 w 47"/>
              <a:gd name="T27" fmla="*/ 8 h 50"/>
              <a:gd name="T28" fmla="*/ 47 w 47"/>
              <a:gd name="T29" fmla="*/ 10 h 50"/>
              <a:gd name="T30" fmla="*/ 47 w 47"/>
              <a:gd name="T31" fmla="*/ 11 h 50"/>
              <a:gd name="T32" fmla="*/ 24 w 47"/>
              <a:gd name="T33" fmla="*/ 49 h 50"/>
              <a:gd name="T34" fmla="*/ 29 w 47"/>
              <a:gd name="T35" fmla="*/ 15 h 50"/>
              <a:gd name="T36" fmla="*/ 29 w 47"/>
              <a:gd name="T37" fmla="*/ 15 h 50"/>
              <a:gd name="T38" fmla="*/ 31 w 47"/>
              <a:gd name="T39" fmla="*/ 15 h 50"/>
              <a:gd name="T40" fmla="*/ 31 w 47"/>
              <a:gd name="T41" fmla="*/ 18 h 50"/>
              <a:gd name="T42" fmla="*/ 26 w 47"/>
              <a:gd name="T43" fmla="*/ 23 h 50"/>
              <a:gd name="T44" fmla="*/ 31 w 47"/>
              <a:gd name="T45" fmla="*/ 28 h 50"/>
              <a:gd name="T46" fmla="*/ 31 w 47"/>
              <a:gd name="T47" fmla="*/ 31 h 50"/>
              <a:gd name="T48" fmla="*/ 29 w 47"/>
              <a:gd name="T49" fmla="*/ 31 h 50"/>
              <a:gd name="T50" fmla="*/ 24 w 47"/>
              <a:gd name="T51" fmla="*/ 26 h 50"/>
              <a:gd name="T52" fmla="*/ 19 w 47"/>
              <a:gd name="T53" fmla="*/ 31 h 50"/>
              <a:gd name="T54" fmla="*/ 16 w 47"/>
              <a:gd name="T55" fmla="*/ 31 h 50"/>
              <a:gd name="T56" fmla="*/ 16 w 47"/>
              <a:gd name="T57" fmla="*/ 28 h 50"/>
              <a:gd name="T58" fmla="*/ 21 w 47"/>
              <a:gd name="T59" fmla="*/ 23 h 50"/>
              <a:gd name="T60" fmla="*/ 16 w 47"/>
              <a:gd name="T61" fmla="*/ 18 h 50"/>
              <a:gd name="T62" fmla="*/ 16 w 47"/>
              <a:gd name="T63" fmla="*/ 15 h 50"/>
              <a:gd name="T64" fmla="*/ 19 w 47"/>
              <a:gd name="T65" fmla="*/ 15 h 50"/>
              <a:gd name="T66" fmla="*/ 24 w 47"/>
              <a:gd name="T67" fmla="*/ 20 h 50"/>
              <a:gd name="T68" fmla="*/ 29 w 47"/>
              <a:gd name="T69" fmla="*/ 15 h 50"/>
              <a:gd name="T70" fmla="*/ 24 w 47"/>
              <a:gd name="T71" fmla="*/ 46 h 50"/>
              <a:gd name="T72" fmla="*/ 24 w 47"/>
              <a:gd name="T73" fmla="*/ 46 h 50"/>
              <a:gd name="T74" fmla="*/ 43 w 47"/>
              <a:gd name="T75" fmla="*/ 11 h 50"/>
              <a:gd name="T76" fmla="*/ 43 w 47"/>
              <a:gd name="T77" fmla="*/ 10 h 50"/>
              <a:gd name="T78" fmla="*/ 38 w 47"/>
              <a:gd name="T79" fmla="*/ 4 h 50"/>
              <a:gd name="T80" fmla="*/ 10 w 47"/>
              <a:gd name="T81" fmla="*/ 4 h 50"/>
              <a:gd name="T82" fmla="*/ 4 w 47"/>
              <a:gd name="T83" fmla="*/ 10 h 50"/>
              <a:gd name="T84" fmla="*/ 4 w 47"/>
              <a:gd name="T85" fmla="*/ 11 h 50"/>
              <a:gd name="T86" fmla="*/ 24 w 47"/>
              <a:gd name="T87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7" h="50">
                <a:moveTo>
                  <a:pt x="24" y="49"/>
                </a:moveTo>
                <a:cubicBezTo>
                  <a:pt x="24" y="50"/>
                  <a:pt x="23" y="50"/>
                  <a:pt x="23" y="49"/>
                </a:cubicBezTo>
                <a:cubicBezTo>
                  <a:pt x="8" y="43"/>
                  <a:pt x="0" y="27"/>
                  <a:pt x="0" y="11"/>
                </a:cubicBezTo>
                <a:cubicBezTo>
                  <a:pt x="0" y="11"/>
                  <a:pt x="0" y="10"/>
                  <a:pt x="0" y="10"/>
                </a:cubicBezTo>
                <a:cubicBezTo>
                  <a:pt x="0" y="9"/>
                  <a:pt x="0" y="9"/>
                  <a:pt x="0" y="8"/>
                </a:cubicBezTo>
                <a:cubicBezTo>
                  <a:pt x="0" y="8"/>
                  <a:pt x="1" y="7"/>
                  <a:pt x="2" y="7"/>
                </a:cubicBezTo>
                <a:cubicBezTo>
                  <a:pt x="4" y="6"/>
                  <a:pt x="6" y="4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7" y="0"/>
                  <a:pt x="8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1" y="1"/>
                  <a:pt x="41" y="2"/>
                </a:cubicBezTo>
                <a:cubicBezTo>
                  <a:pt x="41" y="4"/>
                  <a:pt x="43" y="6"/>
                  <a:pt x="45" y="7"/>
                </a:cubicBezTo>
                <a:cubicBezTo>
                  <a:pt x="46" y="7"/>
                  <a:pt x="47" y="7"/>
                  <a:pt x="47" y="8"/>
                </a:cubicBezTo>
                <a:cubicBezTo>
                  <a:pt x="47" y="9"/>
                  <a:pt x="47" y="9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27"/>
                  <a:pt x="39" y="43"/>
                  <a:pt x="24" y="49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31" y="15"/>
                  <a:pt x="31" y="15"/>
                </a:cubicBezTo>
                <a:cubicBezTo>
                  <a:pt x="32" y="16"/>
                  <a:pt x="32" y="17"/>
                  <a:pt x="31" y="18"/>
                </a:cubicBezTo>
                <a:cubicBezTo>
                  <a:pt x="26" y="23"/>
                  <a:pt x="26" y="23"/>
                  <a:pt x="26" y="23"/>
                </a:cubicBezTo>
                <a:cubicBezTo>
                  <a:pt x="31" y="28"/>
                  <a:pt x="31" y="28"/>
                  <a:pt x="31" y="28"/>
                </a:cubicBezTo>
                <a:cubicBezTo>
                  <a:pt x="32" y="29"/>
                  <a:pt x="32" y="30"/>
                  <a:pt x="31" y="31"/>
                </a:cubicBezTo>
                <a:cubicBezTo>
                  <a:pt x="31" y="32"/>
                  <a:pt x="29" y="32"/>
                  <a:pt x="29" y="31"/>
                </a:cubicBezTo>
                <a:cubicBezTo>
                  <a:pt x="24" y="26"/>
                  <a:pt x="24" y="26"/>
                  <a:pt x="24" y="26"/>
                </a:cubicBezTo>
                <a:cubicBezTo>
                  <a:pt x="19" y="31"/>
                  <a:pt x="19" y="31"/>
                  <a:pt x="19" y="31"/>
                </a:cubicBezTo>
                <a:cubicBezTo>
                  <a:pt x="18" y="32"/>
                  <a:pt x="17" y="32"/>
                  <a:pt x="16" y="31"/>
                </a:cubicBezTo>
                <a:cubicBezTo>
                  <a:pt x="15" y="30"/>
                  <a:pt x="15" y="29"/>
                  <a:pt x="16" y="28"/>
                </a:cubicBezTo>
                <a:cubicBezTo>
                  <a:pt x="21" y="23"/>
                  <a:pt x="21" y="23"/>
                  <a:pt x="21" y="23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7"/>
                  <a:pt x="15" y="16"/>
                  <a:pt x="16" y="15"/>
                </a:cubicBezTo>
                <a:cubicBezTo>
                  <a:pt x="17" y="15"/>
                  <a:pt x="18" y="15"/>
                  <a:pt x="19" y="15"/>
                </a:cubicBezTo>
                <a:cubicBezTo>
                  <a:pt x="24" y="20"/>
                  <a:pt x="24" y="20"/>
                  <a:pt x="24" y="20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24" y="46"/>
                </a:moveTo>
                <a:cubicBezTo>
                  <a:pt x="24" y="46"/>
                  <a:pt x="24" y="46"/>
                  <a:pt x="24" y="46"/>
                </a:cubicBezTo>
                <a:cubicBezTo>
                  <a:pt x="36" y="39"/>
                  <a:pt x="43" y="25"/>
                  <a:pt x="43" y="11"/>
                </a:cubicBezTo>
                <a:cubicBezTo>
                  <a:pt x="43" y="10"/>
                  <a:pt x="43" y="10"/>
                  <a:pt x="43" y="10"/>
                </a:cubicBezTo>
                <a:cubicBezTo>
                  <a:pt x="40" y="9"/>
                  <a:pt x="38" y="7"/>
                  <a:pt x="38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7"/>
                  <a:pt x="7" y="9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25"/>
                  <a:pt x="11" y="39"/>
                  <a:pt x="24" y="46"/>
                </a:cubicBez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520"/>
          <p:cNvSpPr>
            <a:spLocks noEditPoints="1"/>
          </p:cNvSpPr>
          <p:nvPr/>
        </p:nvSpPr>
        <p:spPr bwMode="auto">
          <a:xfrm>
            <a:off x="5193854" y="4627550"/>
            <a:ext cx="452716" cy="486431"/>
          </a:xfrm>
          <a:custGeom>
            <a:avLst/>
            <a:gdLst>
              <a:gd name="T0" fmla="*/ 25 w 47"/>
              <a:gd name="T1" fmla="*/ 49 h 50"/>
              <a:gd name="T2" fmla="*/ 23 w 47"/>
              <a:gd name="T3" fmla="*/ 49 h 50"/>
              <a:gd name="T4" fmla="*/ 0 w 47"/>
              <a:gd name="T5" fmla="*/ 11 h 50"/>
              <a:gd name="T6" fmla="*/ 0 w 47"/>
              <a:gd name="T7" fmla="*/ 10 h 50"/>
              <a:gd name="T8" fmla="*/ 0 w 47"/>
              <a:gd name="T9" fmla="*/ 8 h 50"/>
              <a:gd name="T10" fmla="*/ 2 w 47"/>
              <a:gd name="T11" fmla="*/ 7 h 50"/>
              <a:gd name="T12" fmla="*/ 6 w 47"/>
              <a:gd name="T13" fmla="*/ 2 h 50"/>
              <a:gd name="T14" fmla="*/ 6 w 47"/>
              <a:gd name="T15" fmla="*/ 2 h 50"/>
              <a:gd name="T16" fmla="*/ 8 w 47"/>
              <a:gd name="T17" fmla="*/ 0 h 50"/>
              <a:gd name="T18" fmla="*/ 39 w 47"/>
              <a:gd name="T19" fmla="*/ 0 h 50"/>
              <a:gd name="T20" fmla="*/ 39 w 47"/>
              <a:gd name="T21" fmla="*/ 0 h 50"/>
              <a:gd name="T22" fmla="*/ 41 w 47"/>
              <a:gd name="T23" fmla="*/ 2 h 50"/>
              <a:gd name="T24" fmla="*/ 46 w 47"/>
              <a:gd name="T25" fmla="*/ 7 h 50"/>
              <a:gd name="T26" fmla="*/ 47 w 47"/>
              <a:gd name="T27" fmla="*/ 8 h 50"/>
              <a:gd name="T28" fmla="*/ 47 w 47"/>
              <a:gd name="T29" fmla="*/ 10 h 50"/>
              <a:gd name="T30" fmla="*/ 47 w 47"/>
              <a:gd name="T31" fmla="*/ 11 h 50"/>
              <a:gd name="T32" fmla="*/ 25 w 47"/>
              <a:gd name="T33" fmla="*/ 49 h 50"/>
              <a:gd name="T34" fmla="*/ 35 w 47"/>
              <a:gd name="T35" fmla="*/ 15 h 50"/>
              <a:gd name="T36" fmla="*/ 35 w 47"/>
              <a:gd name="T37" fmla="*/ 15 h 50"/>
              <a:gd name="T38" fmla="*/ 38 w 47"/>
              <a:gd name="T39" fmla="*/ 15 h 50"/>
              <a:gd name="T40" fmla="*/ 38 w 47"/>
              <a:gd name="T41" fmla="*/ 18 h 50"/>
              <a:gd name="T42" fmla="*/ 24 w 47"/>
              <a:gd name="T43" fmla="*/ 31 h 50"/>
              <a:gd name="T44" fmla="*/ 21 w 47"/>
              <a:gd name="T45" fmla="*/ 31 h 50"/>
              <a:gd name="T46" fmla="*/ 14 w 47"/>
              <a:gd name="T47" fmla="*/ 24 h 50"/>
              <a:gd name="T48" fmla="*/ 14 w 47"/>
              <a:gd name="T49" fmla="*/ 21 h 50"/>
              <a:gd name="T50" fmla="*/ 16 w 47"/>
              <a:gd name="T51" fmla="*/ 21 h 50"/>
              <a:gd name="T52" fmla="*/ 23 w 47"/>
              <a:gd name="T53" fmla="*/ 27 h 50"/>
              <a:gd name="T54" fmla="*/ 35 w 47"/>
              <a:gd name="T55" fmla="*/ 15 h 50"/>
              <a:gd name="T56" fmla="*/ 24 w 47"/>
              <a:gd name="T57" fmla="*/ 46 h 50"/>
              <a:gd name="T58" fmla="*/ 24 w 47"/>
              <a:gd name="T59" fmla="*/ 46 h 50"/>
              <a:gd name="T60" fmla="*/ 44 w 47"/>
              <a:gd name="T61" fmla="*/ 11 h 50"/>
              <a:gd name="T62" fmla="*/ 44 w 47"/>
              <a:gd name="T63" fmla="*/ 10 h 50"/>
              <a:gd name="T64" fmla="*/ 38 w 47"/>
              <a:gd name="T65" fmla="*/ 4 h 50"/>
              <a:gd name="T66" fmla="*/ 10 w 47"/>
              <a:gd name="T67" fmla="*/ 4 h 50"/>
              <a:gd name="T68" fmla="*/ 4 w 47"/>
              <a:gd name="T69" fmla="*/ 10 h 50"/>
              <a:gd name="T70" fmla="*/ 4 w 47"/>
              <a:gd name="T71" fmla="*/ 11 h 50"/>
              <a:gd name="T72" fmla="*/ 24 w 47"/>
              <a:gd name="T73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7" h="50">
                <a:moveTo>
                  <a:pt x="25" y="49"/>
                </a:moveTo>
                <a:cubicBezTo>
                  <a:pt x="24" y="50"/>
                  <a:pt x="24" y="50"/>
                  <a:pt x="23" y="49"/>
                </a:cubicBezTo>
                <a:cubicBezTo>
                  <a:pt x="9" y="43"/>
                  <a:pt x="0" y="27"/>
                  <a:pt x="0" y="11"/>
                </a:cubicBezTo>
                <a:cubicBezTo>
                  <a:pt x="0" y="11"/>
                  <a:pt x="0" y="10"/>
                  <a:pt x="0" y="10"/>
                </a:cubicBezTo>
                <a:cubicBezTo>
                  <a:pt x="0" y="9"/>
                  <a:pt x="0" y="9"/>
                  <a:pt x="0" y="8"/>
                </a:cubicBezTo>
                <a:cubicBezTo>
                  <a:pt x="0" y="8"/>
                  <a:pt x="1" y="7"/>
                  <a:pt x="2" y="7"/>
                </a:cubicBezTo>
                <a:cubicBezTo>
                  <a:pt x="4" y="6"/>
                  <a:pt x="6" y="4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7" y="0"/>
                  <a:pt x="8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1" y="0"/>
                  <a:pt x="41" y="1"/>
                  <a:pt x="41" y="2"/>
                </a:cubicBezTo>
                <a:cubicBezTo>
                  <a:pt x="41" y="4"/>
                  <a:pt x="43" y="6"/>
                  <a:pt x="46" y="7"/>
                </a:cubicBezTo>
                <a:cubicBezTo>
                  <a:pt x="47" y="7"/>
                  <a:pt x="47" y="7"/>
                  <a:pt x="47" y="8"/>
                </a:cubicBezTo>
                <a:cubicBezTo>
                  <a:pt x="47" y="9"/>
                  <a:pt x="47" y="9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27"/>
                  <a:pt x="39" y="43"/>
                  <a:pt x="25" y="49"/>
                </a:cubicBezTo>
                <a:close/>
                <a:moveTo>
                  <a:pt x="35" y="15"/>
                </a:moveTo>
                <a:cubicBezTo>
                  <a:pt x="35" y="15"/>
                  <a:pt x="35" y="15"/>
                  <a:pt x="35" y="15"/>
                </a:cubicBezTo>
                <a:cubicBezTo>
                  <a:pt x="36" y="14"/>
                  <a:pt x="37" y="14"/>
                  <a:pt x="38" y="15"/>
                </a:cubicBezTo>
                <a:cubicBezTo>
                  <a:pt x="39" y="16"/>
                  <a:pt x="39" y="17"/>
                  <a:pt x="38" y="18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2"/>
                  <a:pt x="22" y="32"/>
                  <a:pt x="21" y="31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3"/>
                  <a:pt x="13" y="22"/>
                  <a:pt x="14" y="21"/>
                </a:cubicBezTo>
                <a:cubicBezTo>
                  <a:pt x="14" y="20"/>
                  <a:pt x="16" y="20"/>
                  <a:pt x="16" y="21"/>
                </a:cubicBezTo>
                <a:cubicBezTo>
                  <a:pt x="23" y="27"/>
                  <a:pt x="23" y="27"/>
                  <a:pt x="23" y="27"/>
                </a:cubicBezTo>
                <a:cubicBezTo>
                  <a:pt x="35" y="15"/>
                  <a:pt x="35" y="15"/>
                  <a:pt x="35" y="15"/>
                </a:cubicBezTo>
                <a:close/>
                <a:moveTo>
                  <a:pt x="24" y="46"/>
                </a:moveTo>
                <a:cubicBezTo>
                  <a:pt x="24" y="46"/>
                  <a:pt x="24" y="46"/>
                  <a:pt x="24" y="46"/>
                </a:cubicBezTo>
                <a:cubicBezTo>
                  <a:pt x="36" y="39"/>
                  <a:pt x="44" y="25"/>
                  <a:pt x="44" y="11"/>
                </a:cubicBezTo>
                <a:cubicBezTo>
                  <a:pt x="44" y="10"/>
                  <a:pt x="44" y="10"/>
                  <a:pt x="44" y="10"/>
                </a:cubicBezTo>
                <a:cubicBezTo>
                  <a:pt x="41" y="9"/>
                  <a:pt x="38" y="7"/>
                  <a:pt x="38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7"/>
                  <a:pt x="7" y="9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25"/>
                  <a:pt x="11" y="39"/>
                  <a:pt x="24" y="46"/>
                </a:cubicBezTo>
                <a:close/>
              </a:path>
            </a:pathLst>
          </a:custGeom>
          <a:solidFill>
            <a:srgbClr val="F0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0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20" y="2209106"/>
            <a:ext cx="2648763" cy="2648763"/>
          </a:xfrm>
          <a:prstGeom prst="rect">
            <a:avLst/>
          </a:prstGeom>
          <a:ln w="127000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4977745" y="296863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企业合作</a:t>
            </a:r>
          </a:p>
        </p:txBody>
      </p:sp>
      <p:sp>
        <p:nvSpPr>
          <p:cNvPr id="14" name="任意多边形 13"/>
          <p:cNvSpPr/>
          <p:nvPr/>
        </p:nvSpPr>
        <p:spPr>
          <a:xfrm>
            <a:off x="4252294" y="1599332"/>
            <a:ext cx="1061698" cy="4444052"/>
          </a:xfrm>
          <a:custGeom>
            <a:avLst/>
            <a:gdLst>
              <a:gd name="connsiteX0" fmla="*/ 0 w 1061698"/>
              <a:gd name="connsiteY0" fmla="*/ 0 h 4444052"/>
              <a:gd name="connsiteX1" fmla="*/ 35794 w 1061698"/>
              <a:gd name="connsiteY1" fmla="*/ 18651 h 4444052"/>
              <a:gd name="connsiteX2" fmla="*/ 1061698 w 1061698"/>
              <a:gd name="connsiteY2" fmla="*/ 2222026 h 4444052"/>
              <a:gd name="connsiteX3" fmla="*/ 35794 w 1061698"/>
              <a:gd name="connsiteY3" fmla="*/ 4425401 h 4444052"/>
              <a:gd name="connsiteX4" fmla="*/ 0 w 1061698"/>
              <a:gd name="connsiteY4" fmla="*/ 4444052 h 4444052"/>
              <a:gd name="connsiteX5" fmla="*/ 0 w 1061698"/>
              <a:gd name="connsiteY5" fmla="*/ 0 h 4444052"/>
              <a:gd name="connsiteX0" fmla="*/ 0 w 1061698"/>
              <a:gd name="connsiteY0" fmla="*/ 0 h 4444052"/>
              <a:gd name="connsiteX1" fmla="*/ 35794 w 1061698"/>
              <a:gd name="connsiteY1" fmla="*/ 18651 h 4444052"/>
              <a:gd name="connsiteX2" fmla="*/ 1061698 w 1061698"/>
              <a:gd name="connsiteY2" fmla="*/ 2222026 h 4444052"/>
              <a:gd name="connsiteX3" fmla="*/ 35794 w 1061698"/>
              <a:gd name="connsiteY3" fmla="*/ 4425401 h 4444052"/>
              <a:gd name="connsiteX4" fmla="*/ 0 w 1061698"/>
              <a:gd name="connsiteY4" fmla="*/ 4444052 h 4444052"/>
              <a:gd name="connsiteX5" fmla="*/ 1552 w 1061698"/>
              <a:gd name="connsiteY5" fmla="*/ 2092062 h 4444052"/>
              <a:gd name="connsiteX6" fmla="*/ 0 w 1061698"/>
              <a:gd name="connsiteY6" fmla="*/ 0 h 4444052"/>
              <a:gd name="connsiteX0" fmla="*/ 1552 w 1061698"/>
              <a:gd name="connsiteY0" fmla="*/ 2092062 h 4444052"/>
              <a:gd name="connsiteX1" fmla="*/ 0 w 1061698"/>
              <a:gd name="connsiteY1" fmla="*/ 0 h 4444052"/>
              <a:gd name="connsiteX2" fmla="*/ 35794 w 1061698"/>
              <a:gd name="connsiteY2" fmla="*/ 18651 h 4444052"/>
              <a:gd name="connsiteX3" fmla="*/ 1061698 w 1061698"/>
              <a:gd name="connsiteY3" fmla="*/ 2222026 h 4444052"/>
              <a:gd name="connsiteX4" fmla="*/ 35794 w 1061698"/>
              <a:gd name="connsiteY4" fmla="*/ 4425401 h 4444052"/>
              <a:gd name="connsiteX5" fmla="*/ 0 w 1061698"/>
              <a:gd name="connsiteY5" fmla="*/ 4444052 h 4444052"/>
              <a:gd name="connsiteX6" fmla="*/ 92992 w 1061698"/>
              <a:gd name="connsiteY6" fmla="*/ 2183502 h 4444052"/>
              <a:gd name="connsiteX0" fmla="*/ 1552 w 1061698"/>
              <a:gd name="connsiteY0" fmla="*/ 2092062 h 4444052"/>
              <a:gd name="connsiteX1" fmla="*/ 0 w 1061698"/>
              <a:gd name="connsiteY1" fmla="*/ 0 h 4444052"/>
              <a:gd name="connsiteX2" fmla="*/ 35794 w 1061698"/>
              <a:gd name="connsiteY2" fmla="*/ 18651 h 4444052"/>
              <a:gd name="connsiteX3" fmla="*/ 1061698 w 1061698"/>
              <a:gd name="connsiteY3" fmla="*/ 2222026 h 4444052"/>
              <a:gd name="connsiteX4" fmla="*/ 35794 w 1061698"/>
              <a:gd name="connsiteY4" fmla="*/ 4425401 h 4444052"/>
              <a:gd name="connsiteX5" fmla="*/ 0 w 1061698"/>
              <a:gd name="connsiteY5" fmla="*/ 4444052 h 4444052"/>
              <a:gd name="connsiteX0" fmla="*/ 0 w 1061698"/>
              <a:gd name="connsiteY0" fmla="*/ 0 h 4444052"/>
              <a:gd name="connsiteX1" fmla="*/ 35794 w 1061698"/>
              <a:gd name="connsiteY1" fmla="*/ 18651 h 4444052"/>
              <a:gd name="connsiteX2" fmla="*/ 1061698 w 1061698"/>
              <a:gd name="connsiteY2" fmla="*/ 2222026 h 4444052"/>
              <a:gd name="connsiteX3" fmla="*/ 35794 w 1061698"/>
              <a:gd name="connsiteY3" fmla="*/ 4425401 h 4444052"/>
              <a:gd name="connsiteX4" fmla="*/ 0 w 1061698"/>
              <a:gd name="connsiteY4" fmla="*/ 4444052 h 444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698" h="4444052">
                <a:moveTo>
                  <a:pt x="0" y="0"/>
                </a:moveTo>
                <a:lnTo>
                  <a:pt x="35794" y="18651"/>
                </a:lnTo>
                <a:cubicBezTo>
                  <a:pt x="638675" y="381669"/>
                  <a:pt x="1061698" y="1231519"/>
                  <a:pt x="1061698" y="2222026"/>
                </a:cubicBezTo>
                <a:cubicBezTo>
                  <a:pt x="1061698" y="3212533"/>
                  <a:pt x="638675" y="4062383"/>
                  <a:pt x="35794" y="4425401"/>
                </a:cubicBezTo>
                <a:lnTo>
                  <a:pt x="0" y="4444052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4252294" y="5626535"/>
            <a:ext cx="5046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 与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本地企业合作，寻求形成良好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生态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52294" y="147929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  在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企业的优势领域合作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</a:t>
            </a:r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           理念</a:t>
            </a: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、技术、服务，是否在乎你</a:t>
            </a:r>
            <a:endParaRPr lang="en-US" altLang="zh-CN" sz="1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26374" y="2246789"/>
            <a:ext cx="6096000" cy="12866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在带来共同价值的方向合作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         </a:t>
            </a:r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学校自身需求的满足、企业转化产品的可能、项目的示范意义；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             产品合作少提个性化、多找共性点，促进产品的稳定</a:t>
            </a:r>
            <a:endParaRPr lang="en-US" altLang="zh-CN" sz="1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12450" y="34828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深度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参与合作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</a:t>
            </a:r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深度</a:t>
            </a: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了解项目才有长期维护能力</a:t>
            </a:r>
            <a:endParaRPr lang="en-US" altLang="zh-CN" sz="1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95851" y="43555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 规避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需求不可控的开发合作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 </a:t>
            </a:r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尊重</a:t>
            </a: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企业的人力投入</a:t>
            </a:r>
            <a:r>
              <a:rPr lang="zh-CN" altLang="en-US" sz="1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、附上不能</a:t>
            </a:r>
            <a:r>
              <a:rPr lang="zh-CN" altLang="en-US" sz="14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验收的项目。</a:t>
            </a:r>
          </a:p>
        </p:txBody>
      </p:sp>
      <p:sp>
        <p:nvSpPr>
          <p:cNvPr id="20" name="矩形 19"/>
          <p:cNvSpPr/>
          <p:nvPr/>
        </p:nvSpPr>
        <p:spPr>
          <a:xfrm>
            <a:off x="4709775" y="5118704"/>
            <a:ext cx="33938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BD6"/>
              </a:buClr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      通过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合作，促进队伍成长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9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710571" y="296863"/>
            <a:ext cx="454804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en-US" altLang="zh-CN" dirty="0"/>
              <a:t>APP or </a:t>
            </a:r>
            <a:r>
              <a:rPr lang="zh-CN" altLang="en-US" dirty="0"/>
              <a:t>微信企业号</a:t>
            </a:r>
          </a:p>
        </p:txBody>
      </p:sp>
      <p:sp>
        <p:nvSpPr>
          <p:cNvPr id="13" name="矩形 12"/>
          <p:cNvSpPr/>
          <p:nvPr/>
        </p:nvSpPr>
        <p:spPr>
          <a:xfrm>
            <a:off x="5433429" y="228170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>
              <a:lnSpc>
                <a:spcPct val="20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相当于传统的</a:t>
            </a: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C/S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模式还是</a:t>
            </a: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B/S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模式的问题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0" lvl="2">
              <a:lnSpc>
                <a:spcPct val="20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APP 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→ </a:t>
            </a: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C/S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0" lvl="2"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微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 → </a:t>
            </a: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B/S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marL="0" lvl="2"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“华师小木”、“微信企业号”并存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14" name="Freeform 9"/>
          <p:cNvSpPr>
            <a:spLocks noChangeArrowheads="1"/>
          </p:cNvSpPr>
          <p:nvPr/>
        </p:nvSpPr>
        <p:spPr bwMode="auto">
          <a:xfrm>
            <a:off x="1543278" y="2103438"/>
            <a:ext cx="2489200" cy="2749550"/>
          </a:xfrm>
          <a:custGeom>
            <a:avLst/>
            <a:gdLst>
              <a:gd name="T0" fmla="*/ 337182 w 1004"/>
              <a:gd name="T1" fmla="*/ 800816 h 1109"/>
              <a:gd name="T2" fmla="*/ 188425 w 1004"/>
              <a:gd name="T3" fmla="*/ 976846 h 1109"/>
              <a:gd name="T4" fmla="*/ 14876 w 1004"/>
              <a:gd name="T5" fmla="*/ 1413204 h 1109"/>
              <a:gd name="T6" fmla="*/ 4959 w 1004"/>
              <a:gd name="T7" fmla="*/ 1487583 h 1109"/>
              <a:gd name="T8" fmla="*/ 4959 w 1004"/>
              <a:gd name="T9" fmla="*/ 1502459 h 1109"/>
              <a:gd name="T10" fmla="*/ 4959 w 1004"/>
              <a:gd name="T11" fmla="*/ 1507418 h 1109"/>
              <a:gd name="T12" fmla="*/ 0 w 1004"/>
              <a:gd name="T13" fmla="*/ 1561963 h 1109"/>
              <a:gd name="T14" fmla="*/ 29751 w 1004"/>
              <a:gd name="T15" fmla="*/ 1839645 h 1109"/>
              <a:gd name="T16" fmla="*/ 247928 w 1004"/>
              <a:gd name="T17" fmla="*/ 2295837 h 1109"/>
              <a:gd name="T18" fmla="*/ 694199 w 1004"/>
              <a:gd name="T19" fmla="*/ 2642940 h 1109"/>
              <a:gd name="T20" fmla="*/ 1142949 w 1004"/>
              <a:gd name="T21" fmla="*/ 2747071 h 1109"/>
              <a:gd name="T22" fmla="*/ 1177659 w 1004"/>
              <a:gd name="T23" fmla="*/ 2749550 h 1109"/>
              <a:gd name="T24" fmla="*/ 1242121 w 1004"/>
              <a:gd name="T25" fmla="*/ 2749550 h 1109"/>
              <a:gd name="T26" fmla="*/ 1301624 w 1004"/>
              <a:gd name="T27" fmla="*/ 2744591 h 1109"/>
              <a:gd name="T28" fmla="*/ 2159455 w 1004"/>
              <a:gd name="T29" fmla="*/ 2305754 h 1109"/>
              <a:gd name="T30" fmla="*/ 2454490 w 1004"/>
              <a:gd name="T31" fmla="*/ 1720638 h 1109"/>
              <a:gd name="T32" fmla="*/ 2476804 w 1004"/>
              <a:gd name="T33" fmla="*/ 1599152 h 1109"/>
              <a:gd name="T34" fmla="*/ 2484241 w 1004"/>
              <a:gd name="T35" fmla="*/ 1519814 h 1109"/>
              <a:gd name="T36" fmla="*/ 2484241 w 1004"/>
              <a:gd name="T37" fmla="*/ 1507418 h 1109"/>
              <a:gd name="T38" fmla="*/ 2484241 w 1004"/>
              <a:gd name="T39" fmla="*/ 1492542 h 1109"/>
              <a:gd name="T40" fmla="*/ 2486721 w 1004"/>
              <a:gd name="T41" fmla="*/ 1447915 h 1109"/>
              <a:gd name="T42" fmla="*/ 2489200 w 1004"/>
              <a:gd name="T43" fmla="*/ 1437997 h 1109"/>
              <a:gd name="T44" fmla="*/ 2486721 w 1004"/>
              <a:gd name="T45" fmla="*/ 1403287 h 1109"/>
              <a:gd name="T46" fmla="*/ 2486721 w 1004"/>
              <a:gd name="T47" fmla="*/ 1371056 h 1109"/>
              <a:gd name="T48" fmla="*/ 2486721 w 1004"/>
              <a:gd name="T49" fmla="*/ 1358660 h 1109"/>
              <a:gd name="T50" fmla="*/ 2476804 w 1004"/>
              <a:gd name="T51" fmla="*/ 1242132 h 1109"/>
              <a:gd name="T52" fmla="*/ 2464407 w 1004"/>
              <a:gd name="T53" fmla="*/ 1165274 h 1109"/>
              <a:gd name="T54" fmla="*/ 2191686 w 1004"/>
              <a:gd name="T55" fmla="*/ 562802 h 1109"/>
              <a:gd name="T56" fmla="*/ 1457818 w 1004"/>
              <a:gd name="T57" fmla="*/ 59503 h 1109"/>
              <a:gd name="T58" fmla="*/ 1135512 w 1004"/>
              <a:gd name="T59" fmla="*/ 2479 h 1109"/>
              <a:gd name="T60" fmla="*/ 1113198 w 1004"/>
              <a:gd name="T61" fmla="*/ 932219 h 1109"/>
              <a:gd name="T62" fmla="*/ 1147908 w 1004"/>
              <a:gd name="T63" fmla="*/ 927260 h 1109"/>
              <a:gd name="T64" fmla="*/ 1410712 w 1004"/>
              <a:gd name="T65" fmla="*/ 964450 h 1109"/>
              <a:gd name="T66" fmla="*/ 1762770 w 1004"/>
              <a:gd name="T67" fmla="*/ 1301635 h 1109"/>
              <a:gd name="T68" fmla="*/ 1782604 w 1004"/>
              <a:gd name="T69" fmla="*/ 1356180 h 1109"/>
              <a:gd name="T70" fmla="*/ 1799959 w 1004"/>
              <a:gd name="T71" fmla="*/ 1410725 h 1109"/>
              <a:gd name="T72" fmla="*/ 1809876 w 1004"/>
              <a:gd name="T73" fmla="*/ 1447915 h 1109"/>
              <a:gd name="T74" fmla="*/ 1812356 w 1004"/>
              <a:gd name="T75" fmla="*/ 1457832 h 1109"/>
              <a:gd name="T76" fmla="*/ 1814835 w 1004"/>
              <a:gd name="T77" fmla="*/ 1462790 h 1109"/>
              <a:gd name="T78" fmla="*/ 1819794 w 1004"/>
              <a:gd name="T79" fmla="*/ 1509897 h 1109"/>
              <a:gd name="T80" fmla="*/ 1819794 w 1004"/>
              <a:gd name="T81" fmla="*/ 1507418 h 1109"/>
              <a:gd name="T82" fmla="*/ 1819794 w 1004"/>
              <a:gd name="T83" fmla="*/ 1512376 h 1109"/>
              <a:gd name="T84" fmla="*/ 1822273 w 1004"/>
              <a:gd name="T85" fmla="*/ 1554525 h 1109"/>
              <a:gd name="T86" fmla="*/ 1822273 w 1004"/>
              <a:gd name="T87" fmla="*/ 1618987 h 1109"/>
              <a:gd name="T88" fmla="*/ 1718143 w 1004"/>
              <a:gd name="T89" fmla="*/ 1968569 h 1109"/>
              <a:gd name="T90" fmla="*/ 1690871 w 1004"/>
              <a:gd name="T91" fmla="*/ 2008238 h 1109"/>
              <a:gd name="T92" fmla="*/ 1594179 w 1004"/>
              <a:gd name="T93" fmla="*/ 2122286 h 1109"/>
              <a:gd name="T94" fmla="*/ 1237162 w 1004"/>
              <a:gd name="T95" fmla="*/ 2323109 h 1109"/>
              <a:gd name="T96" fmla="*/ 1199973 w 1004"/>
              <a:gd name="T97" fmla="*/ 2330547 h 1109"/>
              <a:gd name="T98" fmla="*/ 1165263 w 1004"/>
              <a:gd name="T99" fmla="*/ 2337985 h 1109"/>
              <a:gd name="T100" fmla="*/ 1133032 w 1004"/>
              <a:gd name="T101" fmla="*/ 2342944 h 1109"/>
              <a:gd name="T102" fmla="*/ 813205 w 1004"/>
              <a:gd name="T103" fmla="*/ 2323109 h 1109"/>
              <a:gd name="T104" fmla="*/ 441312 w 1004"/>
              <a:gd name="T105" fmla="*/ 2119806 h 1109"/>
              <a:gd name="T106" fmla="*/ 208260 w 1004"/>
              <a:gd name="T107" fmla="*/ 1785100 h 1109"/>
              <a:gd name="T108" fmla="*/ 146278 w 1004"/>
              <a:gd name="T109" fmla="*/ 1559483 h 1109"/>
              <a:gd name="T110" fmla="*/ 138840 w 1004"/>
              <a:gd name="T111" fmla="*/ 1504939 h 1109"/>
              <a:gd name="T112" fmla="*/ 138840 w 1004"/>
              <a:gd name="T113" fmla="*/ 1502459 h 1109"/>
              <a:gd name="T114" fmla="*/ 138840 w 1004"/>
              <a:gd name="T115" fmla="*/ 1490063 h 1109"/>
              <a:gd name="T116" fmla="*/ 136361 w 1004"/>
              <a:gd name="T117" fmla="*/ 1423121 h 1109"/>
              <a:gd name="T118" fmla="*/ 230573 w 1004"/>
              <a:gd name="T119" fmla="*/ 1001639 h 1109"/>
              <a:gd name="T120" fmla="*/ 347100 w 1004"/>
              <a:gd name="T121" fmla="*/ 810733 h 1109"/>
              <a:gd name="T122" fmla="*/ 349579 w 1004"/>
              <a:gd name="T123" fmla="*/ 790899 h 110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04"/>
              <a:gd name="T187" fmla="*/ 0 h 1109"/>
              <a:gd name="T188" fmla="*/ 1004 w 1004"/>
              <a:gd name="T189" fmla="*/ 1109 h 110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04" h="1109">
                <a:moveTo>
                  <a:pt x="141" y="319"/>
                </a:moveTo>
                <a:cubicBezTo>
                  <a:pt x="141" y="319"/>
                  <a:pt x="140" y="320"/>
                  <a:pt x="136" y="323"/>
                </a:cubicBezTo>
                <a:cubicBezTo>
                  <a:pt x="133" y="327"/>
                  <a:pt x="128" y="331"/>
                  <a:pt x="123" y="337"/>
                </a:cubicBezTo>
                <a:cubicBezTo>
                  <a:pt x="111" y="349"/>
                  <a:pt x="94" y="368"/>
                  <a:pt x="76" y="394"/>
                </a:cubicBezTo>
                <a:cubicBezTo>
                  <a:pt x="58" y="421"/>
                  <a:pt x="38" y="456"/>
                  <a:pt x="24" y="499"/>
                </a:cubicBezTo>
                <a:cubicBezTo>
                  <a:pt x="16" y="521"/>
                  <a:pt x="10" y="545"/>
                  <a:pt x="6" y="570"/>
                </a:cubicBezTo>
                <a:cubicBezTo>
                  <a:pt x="5" y="577"/>
                  <a:pt x="4" y="583"/>
                  <a:pt x="3" y="590"/>
                </a:cubicBezTo>
                <a:cubicBezTo>
                  <a:pt x="3" y="593"/>
                  <a:pt x="3" y="597"/>
                  <a:pt x="2" y="600"/>
                </a:cubicBezTo>
                <a:cubicBezTo>
                  <a:pt x="2" y="605"/>
                  <a:pt x="2" y="605"/>
                  <a:pt x="2" y="605"/>
                </a:cubicBezTo>
                <a:cubicBezTo>
                  <a:pt x="2" y="606"/>
                  <a:pt x="2" y="606"/>
                  <a:pt x="2" y="606"/>
                </a:cubicBezTo>
                <a:cubicBezTo>
                  <a:pt x="2" y="607"/>
                  <a:pt x="2" y="607"/>
                  <a:pt x="2" y="607"/>
                </a:cubicBezTo>
                <a:cubicBezTo>
                  <a:pt x="2" y="606"/>
                  <a:pt x="2" y="608"/>
                  <a:pt x="2" y="608"/>
                </a:cubicBezTo>
                <a:cubicBezTo>
                  <a:pt x="1" y="611"/>
                  <a:pt x="1" y="611"/>
                  <a:pt x="1" y="611"/>
                </a:cubicBezTo>
                <a:cubicBezTo>
                  <a:pt x="1" y="617"/>
                  <a:pt x="1" y="624"/>
                  <a:pt x="0" y="630"/>
                </a:cubicBezTo>
                <a:cubicBezTo>
                  <a:pt x="0" y="637"/>
                  <a:pt x="0" y="645"/>
                  <a:pt x="0" y="652"/>
                </a:cubicBezTo>
                <a:cubicBezTo>
                  <a:pt x="1" y="681"/>
                  <a:pt x="5" y="712"/>
                  <a:pt x="12" y="742"/>
                </a:cubicBezTo>
                <a:cubicBezTo>
                  <a:pt x="19" y="773"/>
                  <a:pt x="29" y="805"/>
                  <a:pt x="44" y="836"/>
                </a:cubicBezTo>
                <a:cubicBezTo>
                  <a:pt x="59" y="867"/>
                  <a:pt x="77" y="897"/>
                  <a:pt x="100" y="926"/>
                </a:cubicBezTo>
                <a:cubicBezTo>
                  <a:pt x="122" y="954"/>
                  <a:pt x="149" y="981"/>
                  <a:pt x="179" y="1005"/>
                </a:cubicBezTo>
                <a:cubicBezTo>
                  <a:pt x="210" y="1029"/>
                  <a:pt x="244" y="1049"/>
                  <a:pt x="280" y="1066"/>
                </a:cubicBezTo>
                <a:cubicBezTo>
                  <a:pt x="317" y="1082"/>
                  <a:pt x="357" y="1095"/>
                  <a:pt x="398" y="1102"/>
                </a:cubicBezTo>
                <a:cubicBezTo>
                  <a:pt x="419" y="1105"/>
                  <a:pt x="440" y="1108"/>
                  <a:pt x="461" y="1108"/>
                </a:cubicBezTo>
                <a:cubicBezTo>
                  <a:pt x="468" y="1109"/>
                  <a:pt x="468" y="1109"/>
                  <a:pt x="468" y="1109"/>
                </a:cubicBezTo>
                <a:cubicBezTo>
                  <a:pt x="470" y="1109"/>
                  <a:pt x="472" y="1109"/>
                  <a:pt x="475" y="1109"/>
                </a:cubicBezTo>
                <a:cubicBezTo>
                  <a:pt x="493" y="1109"/>
                  <a:pt x="493" y="1109"/>
                  <a:pt x="493" y="1109"/>
                </a:cubicBezTo>
                <a:cubicBezTo>
                  <a:pt x="495" y="1109"/>
                  <a:pt x="498" y="1109"/>
                  <a:pt x="501" y="1109"/>
                </a:cubicBezTo>
                <a:cubicBezTo>
                  <a:pt x="509" y="1108"/>
                  <a:pt x="509" y="1108"/>
                  <a:pt x="509" y="1108"/>
                </a:cubicBezTo>
                <a:cubicBezTo>
                  <a:pt x="525" y="1107"/>
                  <a:pt x="525" y="1107"/>
                  <a:pt x="525" y="1107"/>
                </a:cubicBezTo>
                <a:cubicBezTo>
                  <a:pt x="568" y="1103"/>
                  <a:pt x="611" y="1094"/>
                  <a:pt x="653" y="1079"/>
                </a:cubicBezTo>
                <a:cubicBezTo>
                  <a:pt x="736" y="1050"/>
                  <a:pt x="812" y="998"/>
                  <a:pt x="871" y="930"/>
                </a:cubicBezTo>
                <a:cubicBezTo>
                  <a:pt x="900" y="896"/>
                  <a:pt x="925" y="859"/>
                  <a:pt x="946" y="819"/>
                </a:cubicBezTo>
                <a:cubicBezTo>
                  <a:pt x="966" y="779"/>
                  <a:pt x="980" y="737"/>
                  <a:pt x="990" y="694"/>
                </a:cubicBezTo>
                <a:cubicBezTo>
                  <a:pt x="993" y="683"/>
                  <a:pt x="994" y="672"/>
                  <a:pt x="996" y="661"/>
                </a:cubicBezTo>
                <a:cubicBezTo>
                  <a:pt x="997" y="656"/>
                  <a:pt x="998" y="651"/>
                  <a:pt x="999" y="645"/>
                </a:cubicBezTo>
                <a:cubicBezTo>
                  <a:pt x="999" y="640"/>
                  <a:pt x="1000" y="634"/>
                  <a:pt x="1001" y="629"/>
                </a:cubicBezTo>
                <a:cubicBezTo>
                  <a:pt x="1001" y="624"/>
                  <a:pt x="1001" y="618"/>
                  <a:pt x="1002" y="613"/>
                </a:cubicBezTo>
                <a:cubicBezTo>
                  <a:pt x="1002" y="609"/>
                  <a:pt x="1002" y="609"/>
                  <a:pt x="1002" y="609"/>
                </a:cubicBezTo>
                <a:cubicBezTo>
                  <a:pt x="1002" y="608"/>
                  <a:pt x="1002" y="608"/>
                  <a:pt x="1002" y="608"/>
                </a:cubicBezTo>
                <a:cubicBezTo>
                  <a:pt x="1002" y="611"/>
                  <a:pt x="1002" y="603"/>
                  <a:pt x="1002" y="604"/>
                </a:cubicBezTo>
                <a:cubicBezTo>
                  <a:pt x="1002" y="602"/>
                  <a:pt x="1002" y="602"/>
                  <a:pt x="1002" y="602"/>
                </a:cubicBezTo>
                <a:cubicBezTo>
                  <a:pt x="1003" y="596"/>
                  <a:pt x="1003" y="596"/>
                  <a:pt x="1003" y="596"/>
                </a:cubicBezTo>
                <a:cubicBezTo>
                  <a:pt x="1003" y="592"/>
                  <a:pt x="1003" y="588"/>
                  <a:pt x="1003" y="584"/>
                </a:cubicBezTo>
                <a:cubicBezTo>
                  <a:pt x="1004" y="582"/>
                  <a:pt x="1004" y="582"/>
                  <a:pt x="1004" y="582"/>
                </a:cubicBezTo>
                <a:cubicBezTo>
                  <a:pt x="1004" y="580"/>
                  <a:pt x="1004" y="580"/>
                  <a:pt x="1004" y="580"/>
                </a:cubicBezTo>
                <a:cubicBezTo>
                  <a:pt x="1004" y="575"/>
                  <a:pt x="1004" y="575"/>
                  <a:pt x="1004" y="575"/>
                </a:cubicBezTo>
                <a:cubicBezTo>
                  <a:pt x="1003" y="566"/>
                  <a:pt x="1003" y="566"/>
                  <a:pt x="1003" y="566"/>
                </a:cubicBezTo>
                <a:cubicBezTo>
                  <a:pt x="1003" y="557"/>
                  <a:pt x="1003" y="557"/>
                  <a:pt x="1003" y="557"/>
                </a:cubicBezTo>
                <a:cubicBezTo>
                  <a:pt x="1003" y="553"/>
                  <a:pt x="1003" y="553"/>
                  <a:pt x="1003" y="553"/>
                </a:cubicBezTo>
                <a:cubicBezTo>
                  <a:pt x="1003" y="550"/>
                  <a:pt x="1003" y="550"/>
                  <a:pt x="1003" y="550"/>
                </a:cubicBezTo>
                <a:cubicBezTo>
                  <a:pt x="1003" y="548"/>
                  <a:pt x="1003" y="548"/>
                  <a:pt x="1003" y="548"/>
                </a:cubicBezTo>
                <a:cubicBezTo>
                  <a:pt x="1003" y="543"/>
                  <a:pt x="1002" y="538"/>
                  <a:pt x="1002" y="532"/>
                </a:cubicBezTo>
                <a:cubicBezTo>
                  <a:pt x="1001" y="522"/>
                  <a:pt x="1000" y="511"/>
                  <a:pt x="999" y="501"/>
                </a:cubicBezTo>
                <a:cubicBezTo>
                  <a:pt x="998" y="495"/>
                  <a:pt x="997" y="490"/>
                  <a:pt x="996" y="485"/>
                </a:cubicBezTo>
                <a:cubicBezTo>
                  <a:pt x="996" y="480"/>
                  <a:pt x="995" y="475"/>
                  <a:pt x="994" y="470"/>
                </a:cubicBezTo>
                <a:cubicBezTo>
                  <a:pt x="992" y="459"/>
                  <a:pt x="989" y="449"/>
                  <a:pt x="987" y="439"/>
                </a:cubicBezTo>
                <a:cubicBezTo>
                  <a:pt x="967" y="358"/>
                  <a:pt x="930" y="286"/>
                  <a:pt x="884" y="227"/>
                </a:cubicBezTo>
                <a:cubicBezTo>
                  <a:pt x="839" y="169"/>
                  <a:pt x="786" y="123"/>
                  <a:pt x="734" y="91"/>
                </a:cubicBezTo>
                <a:cubicBezTo>
                  <a:pt x="682" y="58"/>
                  <a:pt x="631" y="37"/>
                  <a:pt x="588" y="24"/>
                </a:cubicBezTo>
                <a:cubicBezTo>
                  <a:pt x="545" y="12"/>
                  <a:pt x="509" y="6"/>
                  <a:pt x="485" y="3"/>
                </a:cubicBezTo>
                <a:cubicBezTo>
                  <a:pt x="473" y="2"/>
                  <a:pt x="464" y="1"/>
                  <a:pt x="458" y="1"/>
                </a:cubicBezTo>
                <a:cubicBezTo>
                  <a:pt x="452" y="0"/>
                  <a:pt x="449" y="0"/>
                  <a:pt x="449" y="0"/>
                </a:cubicBezTo>
                <a:cubicBezTo>
                  <a:pt x="449" y="376"/>
                  <a:pt x="449" y="376"/>
                  <a:pt x="449" y="376"/>
                </a:cubicBezTo>
                <a:cubicBezTo>
                  <a:pt x="449" y="376"/>
                  <a:pt x="450" y="375"/>
                  <a:pt x="452" y="375"/>
                </a:cubicBezTo>
                <a:cubicBezTo>
                  <a:pt x="455" y="375"/>
                  <a:pt x="458" y="374"/>
                  <a:pt x="463" y="374"/>
                </a:cubicBezTo>
                <a:cubicBezTo>
                  <a:pt x="473" y="373"/>
                  <a:pt x="487" y="373"/>
                  <a:pt x="504" y="374"/>
                </a:cubicBezTo>
                <a:cubicBezTo>
                  <a:pt x="522" y="376"/>
                  <a:pt x="544" y="380"/>
                  <a:pt x="569" y="389"/>
                </a:cubicBezTo>
                <a:cubicBezTo>
                  <a:pt x="593" y="399"/>
                  <a:pt x="620" y="414"/>
                  <a:pt x="645" y="436"/>
                </a:cubicBezTo>
                <a:cubicBezTo>
                  <a:pt x="670" y="458"/>
                  <a:pt x="694" y="488"/>
                  <a:pt x="711" y="525"/>
                </a:cubicBezTo>
                <a:cubicBezTo>
                  <a:pt x="713" y="530"/>
                  <a:pt x="715" y="535"/>
                  <a:pt x="717" y="539"/>
                </a:cubicBezTo>
                <a:cubicBezTo>
                  <a:pt x="718" y="542"/>
                  <a:pt x="719" y="544"/>
                  <a:pt x="719" y="547"/>
                </a:cubicBezTo>
                <a:cubicBezTo>
                  <a:pt x="720" y="549"/>
                  <a:pt x="721" y="552"/>
                  <a:pt x="722" y="554"/>
                </a:cubicBezTo>
                <a:cubicBezTo>
                  <a:pt x="723" y="559"/>
                  <a:pt x="725" y="564"/>
                  <a:pt x="726" y="569"/>
                </a:cubicBezTo>
                <a:cubicBezTo>
                  <a:pt x="727" y="572"/>
                  <a:pt x="728" y="575"/>
                  <a:pt x="728" y="577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31" y="587"/>
                  <a:pt x="731" y="587"/>
                  <a:pt x="731" y="587"/>
                </a:cubicBezTo>
                <a:cubicBezTo>
                  <a:pt x="731" y="588"/>
                  <a:pt x="731" y="588"/>
                  <a:pt x="731" y="588"/>
                </a:cubicBezTo>
                <a:cubicBezTo>
                  <a:pt x="731" y="589"/>
                  <a:pt x="731" y="589"/>
                  <a:pt x="731" y="589"/>
                </a:cubicBezTo>
                <a:cubicBezTo>
                  <a:pt x="731" y="589"/>
                  <a:pt x="732" y="590"/>
                  <a:pt x="732" y="590"/>
                </a:cubicBezTo>
                <a:cubicBezTo>
                  <a:pt x="732" y="595"/>
                  <a:pt x="732" y="599"/>
                  <a:pt x="733" y="603"/>
                </a:cubicBezTo>
                <a:cubicBezTo>
                  <a:pt x="734" y="609"/>
                  <a:pt x="734" y="609"/>
                  <a:pt x="734" y="609"/>
                </a:cubicBezTo>
                <a:cubicBezTo>
                  <a:pt x="734" y="610"/>
                  <a:pt x="734" y="610"/>
                  <a:pt x="734" y="610"/>
                </a:cubicBezTo>
                <a:cubicBezTo>
                  <a:pt x="734" y="611"/>
                  <a:pt x="734" y="604"/>
                  <a:pt x="734" y="608"/>
                </a:cubicBezTo>
                <a:cubicBezTo>
                  <a:pt x="734" y="608"/>
                  <a:pt x="734" y="608"/>
                  <a:pt x="734" y="608"/>
                </a:cubicBezTo>
                <a:cubicBezTo>
                  <a:pt x="734" y="610"/>
                  <a:pt x="734" y="610"/>
                  <a:pt x="734" y="610"/>
                </a:cubicBezTo>
                <a:cubicBezTo>
                  <a:pt x="734" y="613"/>
                  <a:pt x="734" y="616"/>
                  <a:pt x="735" y="619"/>
                </a:cubicBezTo>
                <a:cubicBezTo>
                  <a:pt x="735" y="622"/>
                  <a:pt x="735" y="624"/>
                  <a:pt x="735" y="627"/>
                </a:cubicBezTo>
                <a:cubicBezTo>
                  <a:pt x="735" y="630"/>
                  <a:pt x="735" y="633"/>
                  <a:pt x="736" y="636"/>
                </a:cubicBezTo>
                <a:cubicBezTo>
                  <a:pt x="736" y="642"/>
                  <a:pt x="736" y="647"/>
                  <a:pt x="735" y="653"/>
                </a:cubicBezTo>
                <a:cubicBezTo>
                  <a:pt x="734" y="677"/>
                  <a:pt x="731" y="701"/>
                  <a:pt x="724" y="724"/>
                </a:cubicBezTo>
                <a:cubicBezTo>
                  <a:pt x="716" y="748"/>
                  <a:pt x="706" y="772"/>
                  <a:pt x="693" y="794"/>
                </a:cubicBezTo>
                <a:cubicBezTo>
                  <a:pt x="688" y="802"/>
                  <a:pt x="688" y="802"/>
                  <a:pt x="688" y="802"/>
                </a:cubicBezTo>
                <a:cubicBezTo>
                  <a:pt x="686" y="805"/>
                  <a:pt x="684" y="807"/>
                  <a:pt x="682" y="810"/>
                </a:cubicBezTo>
                <a:cubicBezTo>
                  <a:pt x="678" y="816"/>
                  <a:pt x="674" y="821"/>
                  <a:pt x="670" y="826"/>
                </a:cubicBezTo>
                <a:cubicBezTo>
                  <a:pt x="662" y="836"/>
                  <a:pt x="653" y="847"/>
                  <a:pt x="643" y="856"/>
                </a:cubicBezTo>
                <a:cubicBezTo>
                  <a:pt x="624" y="875"/>
                  <a:pt x="602" y="891"/>
                  <a:pt x="577" y="905"/>
                </a:cubicBezTo>
                <a:cubicBezTo>
                  <a:pt x="553" y="919"/>
                  <a:pt x="527" y="929"/>
                  <a:pt x="499" y="937"/>
                </a:cubicBezTo>
                <a:cubicBezTo>
                  <a:pt x="489" y="939"/>
                  <a:pt x="489" y="939"/>
                  <a:pt x="489" y="939"/>
                </a:cubicBezTo>
                <a:cubicBezTo>
                  <a:pt x="484" y="940"/>
                  <a:pt x="484" y="940"/>
                  <a:pt x="484" y="940"/>
                </a:cubicBezTo>
                <a:cubicBezTo>
                  <a:pt x="482" y="941"/>
                  <a:pt x="481" y="941"/>
                  <a:pt x="479" y="941"/>
                </a:cubicBezTo>
                <a:cubicBezTo>
                  <a:pt x="470" y="943"/>
                  <a:pt x="470" y="943"/>
                  <a:pt x="470" y="943"/>
                </a:cubicBezTo>
                <a:cubicBezTo>
                  <a:pt x="468" y="944"/>
                  <a:pt x="466" y="944"/>
                  <a:pt x="464" y="944"/>
                </a:cubicBezTo>
                <a:cubicBezTo>
                  <a:pt x="457" y="945"/>
                  <a:pt x="457" y="945"/>
                  <a:pt x="457" y="945"/>
                </a:cubicBezTo>
                <a:cubicBezTo>
                  <a:pt x="443" y="947"/>
                  <a:pt x="428" y="947"/>
                  <a:pt x="414" y="948"/>
                </a:cubicBezTo>
                <a:cubicBezTo>
                  <a:pt x="385" y="947"/>
                  <a:pt x="356" y="944"/>
                  <a:pt x="328" y="937"/>
                </a:cubicBezTo>
                <a:cubicBezTo>
                  <a:pt x="300" y="929"/>
                  <a:pt x="273" y="918"/>
                  <a:pt x="247" y="905"/>
                </a:cubicBezTo>
                <a:cubicBezTo>
                  <a:pt x="222" y="891"/>
                  <a:pt x="199" y="874"/>
                  <a:pt x="178" y="855"/>
                </a:cubicBezTo>
                <a:cubicBezTo>
                  <a:pt x="157" y="835"/>
                  <a:pt x="138" y="814"/>
                  <a:pt x="122" y="791"/>
                </a:cubicBezTo>
                <a:cubicBezTo>
                  <a:pt x="107" y="769"/>
                  <a:pt x="94" y="745"/>
                  <a:pt x="84" y="720"/>
                </a:cubicBezTo>
                <a:cubicBezTo>
                  <a:pt x="74" y="696"/>
                  <a:pt x="66" y="671"/>
                  <a:pt x="62" y="646"/>
                </a:cubicBezTo>
                <a:cubicBezTo>
                  <a:pt x="61" y="640"/>
                  <a:pt x="60" y="634"/>
                  <a:pt x="59" y="629"/>
                </a:cubicBezTo>
                <a:cubicBezTo>
                  <a:pt x="58" y="622"/>
                  <a:pt x="57" y="616"/>
                  <a:pt x="57" y="609"/>
                </a:cubicBezTo>
                <a:cubicBezTo>
                  <a:pt x="56" y="607"/>
                  <a:pt x="56" y="607"/>
                  <a:pt x="56" y="607"/>
                </a:cubicBezTo>
                <a:cubicBezTo>
                  <a:pt x="56" y="606"/>
                  <a:pt x="56" y="608"/>
                  <a:pt x="56" y="607"/>
                </a:cubicBezTo>
                <a:cubicBezTo>
                  <a:pt x="56" y="606"/>
                  <a:pt x="56" y="606"/>
                  <a:pt x="56" y="606"/>
                </a:cubicBezTo>
                <a:cubicBezTo>
                  <a:pt x="56" y="605"/>
                  <a:pt x="56" y="605"/>
                  <a:pt x="56" y="605"/>
                </a:cubicBezTo>
                <a:cubicBezTo>
                  <a:pt x="56" y="601"/>
                  <a:pt x="56" y="601"/>
                  <a:pt x="56" y="601"/>
                </a:cubicBezTo>
                <a:cubicBezTo>
                  <a:pt x="56" y="598"/>
                  <a:pt x="56" y="595"/>
                  <a:pt x="56" y="592"/>
                </a:cubicBezTo>
                <a:cubicBezTo>
                  <a:pt x="55" y="586"/>
                  <a:pt x="55" y="580"/>
                  <a:pt x="55" y="574"/>
                </a:cubicBezTo>
                <a:cubicBezTo>
                  <a:pt x="55" y="551"/>
                  <a:pt x="57" y="529"/>
                  <a:pt x="60" y="508"/>
                </a:cubicBezTo>
                <a:cubicBezTo>
                  <a:pt x="67" y="467"/>
                  <a:pt x="80" y="432"/>
                  <a:pt x="93" y="404"/>
                </a:cubicBezTo>
                <a:cubicBezTo>
                  <a:pt x="106" y="376"/>
                  <a:pt x="119" y="356"/>
                  <a:pt x="129" y="342"/>
                </a:cubicBezTo>
                <a:cubicBezTo>
                  <a:pt x="133" y="335"/>
                  <a:pt x="137" y="330"/>
                  <a:pt x="140" y="327"/>
                </a:cubicBezTo>
                <a:cubicBezTo>
                  <a:pt x="143" y="323"/>
                  <a:pt x="144" y="321"/>
                  <a:pt x="144" y="321"/>
                </a:cubicBezTo>
                <a:lnTo>
                  <a:pt x="141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0"/>
          <p:cNvSpPr>
            <a:spLocks noChangeArrowheads="1"/>
          </p:cNvSpPr>
          <p:nvPr/>
        </p:nvSpPr>
        <p:spPr bwMode="auto">
          <a:xfrm>
            <a:off x="1532165" y="2508250"/>
            <a:ext cx="2551113" cy="2376488"/>
          </a:xfrm>
          <a:custGeom>
            <a:avLst/>
            <a:gdLst>
              <a:gd name="T0" fmla="*/ 319819 w 1029"/>
              <a:gd name="T1" fmla="*/ 423753 h 959"/>
              <a:gd name="T2" fmla="*/ 183462 w 1029"/>
              <a:gd name="T3" fmla="*/ 587307 h 959"/>
              <a:gd name="T4" fmla="*/ 143795 w 1029"/>
              <a:gd name="T5" fmla="*/ 651738 h 959"/>
              <a:gd name="T6" fmla="*/ 104127 w 1029"/>
              <a:gd name="T7" fmla="*/ 728558 h 959"/>
              <a:gd name="T8" fmla="*/ 37188 w 1029"/>
              <a:gd name="T9" fmla="*/ 909459 h 959"/>
              <a:gd name="T10" fmla="*/ 4958 w 1029"/>
              <a:gd name="T11" fmla="*/ 1082925 h 959"/>
              <a:gd name="T12" fmla="*/ 2479 w 1029"/>
              <a:gd name="T13" fmla="*/ 1102750 h 959"/>
              <a:gd name="T14" fmla="*/ 2479 w 1029"/>
              <a:gd name="T15" fmla="*/ 1130009 h 959"/>
              <a:gd name="T16" fmla="*/ 0 w 1029"/>
              <a:gd name="T17" fmla="*/ 1162224 h 959"/>
              <a:gd name="T18" fmla="*/ 0 w 1029"/>
              <a:gd name="T19" fmla="*/ 1226654 h 959"/>
              <a:gd name="T20" fmla="*/ 240484 w 1029"/>
              <a:gd name="T21" fmla="*/ 1900695 h 959"/>
              <a:gd name="T22" fmla="*/ 956977 w 1029"/>
              <a:gd name="T23" fmla="*/ 2349229 h 959"/>
              <a:gd name="T24" fmla="*/ 1058625 w 1029"/>
              <a:gd name="T25" fmla="*/ 2366576 h 959"/>
              <a:gd name="T26" fmla="*/ 1120606 w 1029"/>
              <a:gd name="T27" fmla="*/ 2371532 h 959"/>
              <a:gd name="T28" fmla="*/ 1133002 w 1029"/>
              <a:gd name="T29" fmla="*/ 2371532 h 959"/>
              <a:gd name="T30" fmla="*/ 1252004 w 1029"/>
              <a:gd name="T31" fmla="*/ 2376488 h 959"/>
              <a:gd name="T32" fmla="*/ 1375965 w 1029"/>
              <a:gd name="T33" fmla="*/ 2366576 h 959"/>
              <a:gd name="T34" fmla="*/ 1973456 w 1029"/>
              <a:gd name="T35" fmla="*/ 2133635 h 959"/>
              <a:gd name="T36" fmla="*/ 2533758 w 1029"/>
              <a:gd name="T37" fmla="*/ 1226654 h 959"/>
              <a:gd name="T38" fmla="*/ 2546155 w 1029"/>
              <a:gd name="T39" fmla="*/ 1090359 h 959"/>
              <a:gd name="T40" fmla="*/ 2548634 w 1029"/>
              <a:gd name="T41" fmla="*/ 1080447 h 959"/>
              <a:gd name="T42" fmla="*/ 2551113 w 1029"/>
              <a:gd name="T43" fmla="*/ 1035841 h 959"/>
              <a:gd name="T44" fmla="*/ 2551113 w 1029"/>
              <a:gd name="T45" fmla="*/ 986280 h 959"/>
              <a:gd name="T46" fmla="*/ 2548634 w 1029"/>
              <a:gd name="T47" fmla="*/ 921849 h 959"/>
              <a:gd name="T48" fmla="*/ 2528800 w 1029"/>
              <a:gd name="T49" fmla="*/ 753339 h 959"/>
              <a:gd name="T50" fmla="*/ 2491612 w 1029"/>
              <a:gd name="T51" fmla="*/ 599698 h 959"/>
              <a:gd name="T52" fmla="*/ 2332942 w 1029"/>
              <a:gd name="T53" fmla="*/ 240375 h 959"/>
              <a:gd name="T54" fmla="*/ 2149480 w 1029"/>
              <a:gd name="T55" fmla="*/ 0 h 959"/>
              <a:gd name="T56" fmla="*/ 1606532 w 1029"/>
              <a:gd name="T57" fmla="*/ 758295 h 959"/>
              <a:gd name="T58" fmla="*/ 1703221 w 1029"/>
              <a:gd name="T59" fmla="*/ 887156 h 959"/>
              <a:gd name="T60" fmla="*/ 1735451 w 1029"/>
              <a:gd name="T61" fmla="*/ 949108 h 959"/>
              <a:gd name="T62" fmla="*/ 1765202 w 1029"/>
              <a:gd name="T63" fmla="*/ 1040798 h 959"/>
              <a:gd name="T64" fmla="*/ 1770160 w 1029"/>
              <a:gd name="T65" fmla="*/ 1058144 h 959"/>
              <a:gd name="T66" fmla="*/ 1775118 w 1029"/>
              <a:gd name="T67" fmla="*/ 1100272 h 959"/>
              <a:gd name="T68" fmla="*/ 1777598 w 1029"/>
              <a:gd name="T69" fmla="*/ 1110184 h 959"/>
              <a:gd name="T70" fmla="*/ 1782556 w 1029"/>
              <a:gd name="T71" fmla="*/ 1159746 h 959"/>
              <a:gd name="T72" fmla="*/ 1591657 w 1029"/>
              <a:gd name="T73" fmla="*/ 1672711 h 959"/>
              <a:gd name="T74" fmla="*/ 1279275 w 1029"/>
              <a:gd name="T75" fmla="*/ 1873436 h 959"/>
              <a:gd name="T76" fmla="*/ 1204899 w 1029"/>
              <a:gd name="T77" fmla="*/ 1895739 h 959"/>
              <a:gd name="T78" fmla="*/ 1123085 w 1029"/>
              <a:gd name="T79" fmla="*/ 1908129 h 959"/>
              <a:gd name="T80" fmla="*/ 1120606 w 1029"/>
              <a:gd name="T81" fmla="*/ 1908129 h 959"/>
              <a:gd name="T82" fmla="*/ 1080938 w 1029"/>
              <a:gd name="T83" fmla="*/ 1913085 h 959"/>
              <a:gd name="T84" fmla="*/ 1013999 w 1029"/>
              <a:gd name="T85" fmla="*/ 1915563 h 959"/>
              <a:gd name="T86" fmla="*/ 463613 w 1029"/>
              <a:gd name="T87" fmla="*/ 1699970 h 959"/>
              <a:gd name="T88" fmla="*/ 176024 w 1029"/>
              <a:gd name="T89" fmla="*/ 1206830 h 959"/>
              <a:gd name="T90" fmla="*/ 166107 w 1029"/>
              <a:gd name="T91" fmla="*/ 1157268 h 959"/>
              <a:gd name="T92" fmla="*/ 163628 w 1029"/>
              <a:gd name="T93" fmla="*/ 1125053 h 959"/>
              <a:gd name="T94" fmla="*/ 161149 w 1029"/>
              <a:gd name="T95" fmla="*/ 1097794 h 959"/>
              <a:gd name="T96" fmla="*/ 158670 w 1029"/>
              <a:gd name="T97" fmla="*/ 1085403 h 959"/>
              <a:gd name="T98" fmla="*/ 158670 w 1029"/>
              <a:gd name="T99" fmla="*/ 929284 h 959"/>
              <a:gd name="T100" fmla="*/ 185941 w 1029"/>
              <a:gd name="T101" fmla="*/ 758295 h 959"/>
              <a:gd name="T102" fmla="*/ 208254 w 1029"/>
              <a:gd name="T103" fmla="*/ 683953 h 959"/>
              <a:gd name="T104" fmla="*/ 235525 w 1029"/>
              <a:gd name="T105" fmla="*/ 617044 h 959"/>
              <a:gd name="T106" fmla="*/ 334694 w 1029"/>
              <a:gd name="T107" fmla="*/ 436144 h 959"/>
              <a:gd name="T108" fmla="*/ 359486 w 1029"/>
              <a:gd name="T109" fmla="*/ 386582 h 9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29"/>
              <a:gd name="T166" fmla="*/ 0 h 959"/>
              <a:gd name="T167" fmla="*/ 1029 w 1029"/>
              <a:gd name="T168" fmla="*/ 959 h 95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29" h="959">
                <a:moveTo>
                  <a:pt x="145" y="156"/>
                </a:moveTo>
                <a:cubicBezTo>
                  <a:pt x="145" y="156"/>
                  <a:pt x="144" y="157"/>
                  <a:pt x="141" y="160"/>
                </a:cubicBezTo>
                <a:cubicBezTo>
                  <a:pt x="138" y="162"/>
                  <a:pt x="134" y="166"/>
                  <a:pt x="129" y="171"/>
                </a:cubicBezTo>
                <a:cubicBezTo>
                  <a:pt x="118" y="182"/>
                  <a:pt x="103" y="197"/>
                  <a:pt x="87" y="219"/>
                </a:cubicBezTo>
                <a:cubicBezTo>
                  <a:pt x="85" y="222"/>
                  <a:pt x="83" y="225"/>
                  <a:pt x="80" y="228"/>
                </a:cubicBezTo>
                <a:cubicBezTo>
                  <a:pt x="78" y="231"/>
                  <a:pt x="76" y="234"/>
                  <a:pt x="74" y="237"/>
                </a:cubicBezTo>
                <a:cubicBezTo>
                  <a:pt x="72" y="241"/>
                  <a:pt x="70" y="244"/>
                  <a:pt x="67" y="247"/>
                </a:cubicBezTo>
                <a:cubicBezTo>
                  <a:pt x="65" y="251"/>
                  <a:pt x="63" y="254"/>
                  <a:pt x="61" y="258"/>
                </a:cubicBezTo>
                <a:cubicBezTo>
                  <a:pt x="60" y="260"/>
                  <a:pt x="59" y="262"/>
                  <a:pt x="58" y="263"/>
                </a:cubicBezTo>
                <a:cubicBezTo>
                  <a:pt x="57" y="265"/>
                  <a:pt x="56" y="267"/>
                  <a:pt x="55" y="269"/>
                </a:cubicBezTo>
                <a:cubicBezTo>
                  <a:pt x="52" y="273"/>
                  <a:pt x="50" y="277"/>
                  <a:pt x="48" y="281"/>
                </a:cubicBezTo>
                <a:cubicBezTo>
                  <a:pt x="46" y="285"/>
                  <a:pt x="44" y="289"/>
                  <a:pt x="42" y="294"/>
                </a:cubicBezTo>
                <a:cubicBezTo>
                  <a:pt x="41" y="296"/>
                  <a:pt x="40" y="298"/>
                  <a:pt x="39" y="300"/>
                </a:cubicBezTo>
                <a:cubicBezTo>
                  <a:pt x="38" y="302"/>
                  <a:pt x="37" y="305"/>
                  <a:pt x="36" y="307"/>
                </a:cubicBezTo>
                <a:cubicBezTo>
                  <a:pt x="28" y="325"/>
                  <a:pt x="21" y="345"/>
                  <a:pt x="15" y="367"/>
                </a:cubicBezTo>
                <a:cubicBezTo>
                  <a:pt x="12" y="378"/>
                  <a:pt x="10" y="389"/>
                  <a:pt x="7" y="401"/>
                </a:cubicBezTo>
                <a:cubicBezTo>
                  <a:pt x="6" y="406"/>
                  <a:pt x="5" y="412"/>
                  <a:pt x="5" y="418"/>
                </a:cubicBezTo>
                <a:cubicBezTo>
                  <a:pt x="3" y="424"/>
                  <a:pt x="3" y="430"/>
                  <a:pt x="2" y="437"/>
                </a:cubicBezTo>
                <a:cubicBezTo>
                  <a:pt x="2" y="441"/>
                  <a:pt x="2" y="441"/>
                  <a:pt x="2" y="441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3"/>
                  <a:pt x="1" y="445"/>
                </a:cubicBezTo>
                <a:cubicBezTo>
                  <a:pt x="1" y="446"/>
                  <a:pt x="1" y="446"/>
                  <a:pt x="1" y="446"/>
                </a:cubicBezTo>
                <a:cubicBezTo>
                  <a:pt x="1" y="447"/>
                  <a:pt x="1" y="447"/>
                  <a:pt x="1" y="447"/>
                </a:cubicBezTo>
                <a:cubicBezTo>
                  <a:pt x="1" y="450"/>
                  <a:pt x="1" y="453"/>
                  <a:pt x="1" y="456"/>
                </a:cubicBezTo>
                <a:cubicBezTo>
                  <a:pt x="1" y="459"/>
                  <a:pt x="0" y="461"/>
                  <a:pt x="0" y="464"/>
                </a:cubicBezTo>
                <a:cubicBezTo>
                  <a:pt x="0" y="467"/>
                  <a:pt x="0" y="467"/>
                  <a:pt x="0" y="467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74"/>
                  <a:pt x="0" y="474"/>
                  <a:pt x="0" y="474"/>
                </a:cubicBezTo>
                <a:cubicBezTo>
                  <a:pt x="0" y="478"/>
                  <a:pt x="0" y="481"/>
                  <a:pt x="0" y="485"/>
                </a:cubicBezTo>
                <a:cubicBezTo>
                  <a:pt x="0" y="488"/>
                  <a:pt x="0" y="491"/>
                  <a:pt x="0" y="495"/>
                </a:cubicBezTo>
                <a:cubicBezTo>
                  <a:pt x="0" y="501"/>
                  <a:pt x="0" y="508"/>
                  <a:pt x="1" y="515"/>
                </a:cubicBezTo>
                <a:cubicBezTo>
                  <a:pt x="3" y="542"/>
                  <a:pt x="7" y="571"/>
                  <a:pt x="15" y="599"/>
                </a:cubicBezTo>
                <a:cubicBezTo>
                  <a:pt x="29" y="656"/>
                  <a:pt x="57" y="715"/>
                  <a:pt x="97" y="767"/>
                </a:cubicBezTo>
                <a:cubicBezTo>
                  <a:pt x="138" y="820"/>
                  <a:pt x="192" y="867"/>
                  <a:pt x="256" y="901"/>
                </a:cubicBezTo>
                <a:cubicBezTo>
                  <a:pt x="288" y="918"/>
                  <a:pt x="322" y="931"/>
                  <a:pt x="358" y="941"/>
                </a:cubicBezTo>
                <a:cubicBezTo>
                  <a:pt x="367" y="943"/>
                  <a:pt x="376" y="946"/>
                  <a:pt x="386" y="948"/>
                </a:cubicBezTo>
                <a:cubicBezTo>
                  <a:pt x="399" y="950"/>
                  <a:pt x="399" y="950"/>
                  <a:pt x="399" y="950"/>
                </a:cubicBezTo>
                <a:cubicBezTo>
                  <a:pt x="404" y="951"/>
                  <a:pt x="409" y="952"/>
                  <a:pt x="413" y="953"/>
                </a:cubicBezTo>
                <a:cubicBezTo>
                  <a:pt x="418" y="953"/>
                  <a:pt x="423" y="954"/>
                  <a:pt x="427" y="955"/>
                </a:cubicBezTo>
                <a:cubicBezTo>
                  <a:pt x="441" y="956"/>
                  <a:pt x="441" y="956"/>
                  <a:pt x="441" y="956"/>
                </a:cubicBezTo>
                <a:cubicBezTo>
                  <a:pt x="448" y="957"/>
                  <a:pt x="448" y="957"/>
                  <a:pt x="448" y="957"/>
                </a:cubicBezTo>
                <a:cubicBezTo>
                  <a:pt x="452" y="957"/>
                  <a:pt x="452" y="957"/>
                  <a:pt x="452" y="957"/>
                </a:cubicBezTo>
                <a:cubicBezTo>
                  <a:pt x="450" y="957"/>
                  <a:pt x="455" y="957"/>
                  <a:pt x="455" y="957"/>
                </a:cubicBezTo>
                <a:cubicBezTo>
                  <a:pt x="456" y="957"/>
                  <a:pt x="456" y="957"/>
                  <a:pt x="456" y="957"/>
                </a:cubicBezTo>
                <a:cubicBezTo>
                  <a:pt x="457" y="957"/>
                  <a:pt x="457" y="957"/>
                  <a:pt x="457" y="957"/>
                </a:cubicBezTo>
                <a:cubicBezTo>
                  <a:pt x="469" y="958"/>
                  <a:pt x="469" y="958"/>
                  <a:pt x="469" y="958"/>
                </a:cubicBezTo>
                <a:cubicBezTo>
                  <a:pt x="475" y="959"/>
                  <a:pt x="487" y="959"/>
                  <a:pt x="497" y="959"/>
                </a:cubicBezTo>
                <a:cubicBezTo>
                  <a:pt x="505" y="959"/>
                  <a:pt x="505" y="959"/>
                  <a:pt x="505" y="959"/>
                </a:cubicBezTo>
                <a:cubicBezTo>
                  <a:pt x="512" y="958"/>
                  <a:pt x="512" y="958"/>
                  <a:pt x="512" y="958"/>
                </a:cubicBezTo>
                <a:cubicBezTo>
                  <a:pt x="527" y="958"/>
                  <a:pt x="527" y="958"/>
                  <a:pt x="527" y="958"/>
                </a:cubicBezTo>
                <a:cubicBezTo>
                  <a:pt x="536" y="957"/>
                  <a:pt x="546" y="956"/>
                  <a:pt x="555" y="955"/>
                </a:cubicBezTo>
                <a:cubicBezTo>
                  <a:pt x="565" y="954"/>
                  <a:pt x="574" y="952"/>
                  <a:pt x="584" y="951"/>
                </a:cubicBezTo>
                <a:cubicBezTo>
                  <a:pt x="622" y="944"/>
                  <a:pt x="659" y="933"/>
                  <a:pt x="695" y="917"/>
                </a:cubicBezTo>
                <a:cubicBezTo>
                  <a:pt x="731" y="902"/>
                  <a:pt x="764" y="883"/>
                  <a:pt x="796" y="861"/>
                </a:cubicBezTo>
                <a:cubicBezTo>
                  <a:pt x="827" y="839"/>
                  <a:pt x="856" y="814"/>
                  <a:pt x="882" y="786"/>
                </a:cubicBezTo>
                <a:cubicBezTo>
                  <a:pt x="933" y="730"/>
                  <a:pt x="972" y="664"/>
                  <a:pt x="996" y="596"/>
                </a:cubicBezTo>
                <a:cubicBezTo>
                  <a:pt x="1008" y="563"/>
                  <a:pt x="1016" y="528"/>
                  <a:pt x="1022" y="495"/>
                </a:cubicBezTo>
                <a:cubicBezTo>
                  <a:pt x="1023" y="486"/>
                  <a:pt x="1024" y="478"/>
                  <a:pt x="1025" y="470"/>
                </a:cubicBezTo>
                <a:cubicBezTo>
                  <a:pt x="1026" y="461"/>
                  <a:pt x="1027" y="453"/>
                  <a:pt x="1027" y="445"/>
                </a:cubicBezTo>
                <a:cubicBezTo>
                  <a:pt x="1028" y="448"/>
                  <a:pt x="1027" y="439"/>
                  <a:pt x="1027" y="440"/>
                </a:cubicBezTo>
                <a:cubicBezTo>
                  <a:pt x="1028" y="439"/>
                  <a:pt x="1028" y="439"/>
                  <a:pt x="1028" y="439"/>
                </a:cubicBezTo>
                <a:cubicBezTo>
                  <a:pt x="1028" y="438"/>
                  <a:pt x="1028" y="438"/>
                  <a:pt x="1028" y="438"/>
                </a:cubicBezTo>
                <a:cubicBezTo>
                  <a:pt x="1028" y="436"/>
                  <a:pt x="1028" y="436"/>
                  <a:pt x="1028" y="436"/>
                </a:cubicBezTo>
                <a:cubicBezTo>
                  <a:pt x="1028" y="432"/>
                  <a:pt x="1028" y="432"/>
                  <a:pt x="1028" y="432"/>
                </a:cubicBezTo>
                <a:cubicBezTo>
                  <a:pt x="1028" y="429"/>
                  <a:pt x="1028" y="426"/>
                  <a:pt x="1029" y="423"/>
                </a:cubicBezTo>
                <a:cubicBezTo>
                  <a:pt x="1029" y="418"/>
                  <a:pt x="1029" y="418"/>
                  <a:pt x="1029" y="418"/>
                </a:cubicBezTo>
                <a:cubicBezTo>
                  <a:pt x="1029" y="418"/>
                  <a:pt x="1029" y="416"/>
                  <a:pt x="1029" y="415"/>
                </a:cubicBezTo>
                <a:cubicBezTo>
                  <a:pt x="1029" y="412"/>
                  <a:pt x="1029" y="412"/>
                  <a:pt x="1029" y="412"/>
                </a:cubicBezTo>
                <a:cubicBezTo>
                  <a:pt x="1029" y="407"/>
                  <a:pt x="1029" y="403"/>
                  <a:pt x="1029" y="398"/>
                </a:cubicBezTo>
                <a:cubicBezTo>
                  <a:pt x="1029" y="393"/>
                  <a:pt x="1029" y="389"/>
                  <a:pt x="1029" y="384"/>
                </a:cubicBezTo>
                <a:cubicBezTo>
                  <a:pt x="1028" y="382"/>
                  <a:pt x="1028" y="380"/>
                  <a:pt x="1028" y="378"/>
                </a:cubicBezTo>
                <a:cubicBezTo>
                  <a:pt x="1028" y="372"/>
                  <a:pt x="1028" y="372"/>
                  <a:pt x="1028" y="372"/>
                </a:cubicBezTo>
                <a:cubicBezTo>
                  <a:pt x="1027" y="365"/>
                  <a:pt x="1027" y="357"/>
                  <a:pt x="1026" y="349"/>
                </a:cubicBezTo>
                <a:cubicBezTo>
                  <a:pt x="1025" y="341"/>
                  <a:pt x="1024" y="334"/>
                  <a:pt x="1024" y="326"/>
                </a:cubicBezTo>
                <a:cubicBezTo>
                  <a:pt x="1023" y="319"/>
                  <a:pt x="1021" y="311"/>
                  <a:pt x="1020" y="304"/>
                </a:cubicBezTo>
                <a:cubicBezTo>
                  <a:pt x="1019" y="297"/>
                  <a:pt x="1017" y="290"/>
                  <a:pt x="1016" y="283"/>
                </a:cubicBezTo>
                <a:cubicBezTo>
                  <a:pt x="1014" y="276"/>
                  <a:pt x="1013" y="269"/>
                  <a:pt x="1011" y="262"/>
                </a:cubicBezTo>
                <a:cubicBezTo>
                  <a:pt x="1009" y="255"/>
                  <a:pt x="1007" y="248"/>
                  <a:pt x="1005" y="242"/>
                </a:cubicBezTo>
                <a:cubicBezTo>
                  <a:pt x="1004" y="238"/>
                  <a:pt x="1004" y="235"/>
                  <a:pt x="1003" y="232"/>
                </a:cubicBezTo>
                <a:cubicBezTo>
                  <a:pt x="1002" y="229"/>
                  <a:pt x="1000" y="226"/>
                  <a:pt x="999" y="222"/>
                </a:cubicBezTo>
                <a:cubicBezTo>
                  <a:pt x="983" y="172"/>
                  <a:pt x="961" y="130"/>
                  <a:pt x="941" y="97"/>
                </a:cubicBezTo>
                <a:cubicBezTo>
                  <a:pt x="921" y="64"/>
                  <a:pt x="901" y="40"/>
                  <a:pt x="888" y="24"/>
                </a:cubicBezTo>
                <a:cubicBezTo>
                  <a:pt x="881" y="16"/>
                  <a:pt x="876" y="10"/>
                  <a:pt x="872" y="6"/>
                </a:cubicBezTo>
                <a:cubicBezTo>
                  <a:pt x="869" y="2"/>
                  <a:pt x="867" y="0"/>
                  <a:pt x="867" y="0"/>
                </a:cubicBezTo>
                <a:cubicBezTo>
                  <a:pt x="610" y="275"/>
                  <a:pt x="610" y="275"/>
                  <a:pt x="610" y="275"/>
                </a:cubicBezTo>
                <a:cubicBezTo>
                  <a:pt x="610" y="275"/>
                  <a:pt x="614" y="277"/>
                  <a:pt x="621" y="282"/>
                </a:cubicBezTo>
                <a:cubicBezTo>
                  <a:pt x="627" y="287"/>
                  <a:pt x="637" y="294"/>
                  <a:pt x="648" y="306"/>
                </a:cubicBezTo>
                <a:cubicBezTo>
                  <a:pt x="659" y="317"/>
                  <a:pt x="671" y="332"/>
                  <a:pt x="683" y="351"/>
                </a:cubicBezTo>
                <a:cubicBezTo>
                  <a:pt x="684" y="352"/>
                  <a:pt x="685" y="353"/>
                  <a:pt x="685" y="354"/>
                </a:cubicBezTo>
                <a:cubicBezTo>
                  <a:pt x="686" y="356"/>
                  <a:pt x="687" y="357"/>
                  <a:pt x="687" y="358"/>
                </a:cubicBezTo>
                <a:cubicBezTo>
                  <a:pt x="689" y="361"/>
                  <a:pt x="690" y="363"/>
                  <a:pt x="692" y="366"/>
                </a:cubicBezTo>
                <a:cubicBezTo>
                  <a:pt x="693" y="369"/>
                  <a:pt x="694" y="372"/>
                  <a:pt x="696" y="374"/>
                </a:cubicBezTo>
                <a:cubicBezTo>
                  <a:pt x="697" y="377"/>
                  <a:pt x="698" y="380"/>
                  <a:pt x="700" y="383"/>
                </a:cubicBezTo>
                <a:cubicBezTo>
                  <a:pt x="701" y="386"/>
                  <a:pt x="702" y="389"/>
                  <a:pt x="703" y="392"/>
                </a:cubicBezTo>
                <a:cubicBezTo>
                  <a:pt x="704" y="395"/>
                  <a:pt x="705" y="399"/>
                  <a:pt x="707" y="402"/>
                </a:cubicBezTo>
                <a:cubicBezTo>
                  <a:pt x="708" y="408"/>
                  <a:pt x="710" y="414"/>
                  <a:pt x="712" y="420"/>
                </a:cubicBezTo>
                <a:cubicBezTo>
                  <a:pt x="713" y="422"/>
                  <a:pt x="713" y="423"/>
                  <a:pt x="713" y="424"/>
                </a:cubicBezTo>
                <a:cubicBezTo>
                  <a:pt x="714" y="425"/>
                  <a:pt x="714" y="425"/>
                  <a:pt x="714" y="425"/>
                </a:cubicBezTo>
                <a:cubicBezTo>
                  <a:pt x="714" y="426"/>
                  <a:pt x="714" y="426"/>
                  <a:pt x="714" y="427"/>
                </a:cubicBezTo>
                <a:cubicBezTo>
                  <a:pt x="715" y="431"/>
                  <a:pt x="715" y="431"/>
                  <a:pt x="715" y="431"/>
                </a:cubicBezTo>
                <a:cubicBezTo>
                  <a:pt x="715" y="434"/>
                  <a:pt x="715" y="437"/>
                  <a:pt x="716" y="440"/>
                </a:cubicBezTo>
                <a:cubicBezTo>
                  <a:pt x="716" y="444"/>
                  <a:pt x="716" y="444"/>
                  <a:pt x="716" y="444"/>
                </a:cubicBezTo>
                <a:cubicBezTo>
                  <a:pt x="716" y="447"/>
                  <a:pt x="716" y="447"/>
                  <a:pt x="716" y="447"/>
                </a:cubicBezTo>
                <a:cubicBezTo>
                  <a:pt x="717" y="448"/>
                  <a:pt x="717" y="448"/>
                  <a:pt x="717" y="448"/>
                </a:cubicBezTo>
                <a:cubicBezTo>
                  <a:pt x="717" y="448"/>
                  <a:pt x="717" y="448"/>
                  <a:pt x="717" y="448"/>
                </a:cubicBezTo>
                <a:cubicBezTo>
                  <a:pt x="717" y="449"/>
                  <a:pt x="717" y="441"/>
                  <a:pt x="717" y="445"/>
                </a:cubicBezTo>
                <a:cubicBezTo>
                  <a:pt x="717" y="448"/>
                  <a:pt x="718" y="452"/>
                  <a:pt x="718" y="456"/>
                </a:cubicBezTo>
                <a:cubicBezTo>
                  <a:pt x="719" y="460"/>
                  <a:pt x="719" y="464"/>
                  <a:pt x="719" y="468"/>
                </a:cubicBezTo>
                <a:cubicBezTo>
                  <a:pt x="720" y="484"/>
                  <a:pt x="719" y="501"/>
                  <a:pt x="717" y="519"/>
                </a:cubicBezTo>
                <a:cubicBezTo>
                  <a:pt x="713" y="553"/>
                  <a:pt x="701" y="590"/>
                  <a:pt x="680" y="625"/>
                </a:cubicBezTo>
                <a:cubicBezTo>
                  <a:pt x="670" y="642"/>
                  <a:pt x="657" y="659"/>
                  <a:pt x="642" y="675"/>
                </a:cubicBezTo>
                <a:cubicBezTo>
                  <a:pt x="628" y="691"/>
                  <a:pt x="611" y="705"/>
                  <a:pt x="592" y="718"/>
                </a:cubicBezTo>
                <a:cubicBezTo>
                  <a:pt x="574" y="731"/>
                  <a:pt x="554" y="742"/>
                  <a:pt x="532" y="750"/>
                </a:cubicBezTo>
                <a:cubicBezTo>
                  <a:pt x="527" y="752"/>
                  <a:pt x="521" y="754"/>
                  <a:pt x="516" y="756"/>
                </a:cubicBezTo>
                <a:cubicBezTo>
                  <a:pt x="510" y="758"/>
                  <a:pt x="504" y="760"/>
                  <a:pt x="499" y="761"/>
                </a:cubicBezTo>
                <a:cubicBezTo>
                  <a:pt x="490" y="763"/>
                  <a:pt x="490" y="763"/>
                  <a:pt x="490" y="763"/>
                </a:cubicBezTo>
                <a:cubicBezTo>
                  <a:pt x="486" y="765"/>
                  <a:pt x="486" y="765"/>
                  <a:pt x="486" y="765"/>
                </a:cubicBezTo>
                <a:cubicBezTo>
                  <a:pt x="482" y="765"/>
                  <a:pt x="482" y="765"/>
                  <a:pt x="482" y="765"/>
                </a:cubicBezTo>
                <a:cubicBezTo>
                  <a:pt x="476" y="766"/>
                  <a:pt x="473" y="768"/>
                  <a:pt x="464" y="769"/>
                </a:cubicBezTo>
                <a:cubicBezTo>
                  <a:pt x="453" y="770"/>
                  <a:pt x="453" y="770"/>
                  <a:pt x="453" y="770"/>
                </a:cubicBezTo>
                <a:cubicBezTo>
                  <a:pt x="451" y="770"/>
                  <a:pt x="451" y="770"/>
                  <a:pt x="451" y="770"/>
                </a:cubicBezTo>
                <a:cubicBezTo>
                  <a:pt x="450" y="770"/>
                  <a:pt x="450" y="770"/>
                  <a:pt x="450" y="770"/>
                </a:cubicBezTo>
                <a:cubicBezTo>
                  <a:pt x="450" y="770"/>
                  <a:pt x="454" y="770"/>
                  <a:pt x="452" y="770"/>
                </a:cubicBezTo>
                <a:cubicBezTo>
                  <a:pt x="450" y="771"/>
                  <a:pt x="450" y="771"/>
                  <a:pt x="450" y="771"/>
                </a:cubicBezTo>
                <a:cubicBezTo>
                  <a:pt x="445" y="771"/>
                  <a:pt x="445" y="771"/>
                  <a:pt x="445" y="771"/>
                </a:cubicBezTo>
                <a:cubicBezTo>
                  <a:pt x="436" y="772"/>
                  <a:pt x="436" y="772"/>
                  <a:pt x="436" y="772"/>
                </a:cubicBezTo>
                <a:cubicBezTo>
                  <a:pt x="427" y="772"/>
                  <a:pt x="427" y="772"/>
                  <a:pt x="427" y="772"/>
                </a:cubicBezTo>
                <a:cubicBezTo>
                  <a:pt x="424" y="772"/>
                  <a:pt x="421" y="773"/>
                  <a:pt x="418" y="773"/>
                </a:cubicBezTo>
                <a:cubicBezTo>
                  <a:pt x="409" y="773"/>
                  <a:pt x="409" y="773"/>
                  <a:pt x="409" y="773"/>
                </a:cubicBezTo>
                <a:cubicBezTo>
                  <a:pt x="403" y="773"/>
                  <a:pt x="396" y="772"/>
                  <a:pt x="390" y="772"/>
                </a:cubicBezTo>
                <a:cubicBezTo>
                  <a:pt x="366" y="770"/>
                  <a:pt x="341" y="766"/>
                  <a:pt x="317" y="758"/>
                </a:cubicBezTo>
                <a:cubicBezTo>
                  <a:pt x="270" y="744"/>
                  <a:pt x="225" y="719"/>
                  <a:pt x="187" y="686"/>
                </a:cubicBezTo>
                <a:cubicBezTo>
                  <a:pt x="150" y="653"/>
                  <a:pt x="120" y="612"/>
                  <a:pt x="99" y="569"/>
                </a:cubicBezTo>
                <a:cubicBezTo>
                  <a:pt x="89" y="548"/>
                  <a:pt x="81" y="526"/>
                  <a:pt x="75" y="503"/>
                </a:cubicBezTo>
                <a:cubicBezTo>
                  <a:pt x="74" y="498"/>
                  <a:pt x="73" y="492"/>
                  <a:pt x="71" y="487"/>
                </a:cubicBezTo>
                <a:cubicBezTo>
                  <a:pt x="71" y="484"/>
                  <a:pt x="70" y="481"/>
                  <a:pt x="70" y="479"/>
                </a:cubicBezTo>
                <a:cubicBezTo>
                  <a:pt x="69" y="476"/>
                  <a:pt x="69" y="474"/>
                  <a:pt x="68" y="471"/>
                </a:cubicBezTo>
                <a:cubicBezTo>
                  <a:pt x="67" y="467"/>
                  <a:pt x="67" y="467"/>
                  <a:pt x="67" y="467"/>
                </a:cubicBezTo>
                <a:cubicBezTo>
                  <a:pt x="67" y="465"/>
                  <a:pt x="67" y="465"/>
                  <a:pt x="67" y="465"/>
                </a:cubicBezTo>
                <a:cubicBezTo>
                  <a:pt x="67" y="463"/>
                  <a:pt x="67" y="463"/>
                  <a:pt x="67" y="463"/>
                </a:cubicBezTo>
                <a:cubicBezTo>
                  <a:pt x="66" y="460"/>
                  <a:pt x="66" y="457"/>
                  <a:pt x="66" y="454"/>
                </a:cubicBezTo>
                <a:cubicBezTo>
                  <a:pt x="65" y="451"/>
                  <a:pt x="65" y="448"/>
                  <a:pt x="65" y="445"/>
                </a:cubicBezTo>
                <a:cubicBezTo>
                  <a:pt x="65" y="444"/>
                  <a:pt x="65" y="444"/>
                  <a:pt x="65" y="444"/>
                </a:cubicBezTo>
                <a:cubicBezTo>
                  <a:pt x="65" y="443"/>
                  <a:pt x="65" y="443"/>
                  <a:pt x="65" y="443"/>
                </a:cubicBezTo>
                <a:cubicBezTo>
                  <a:pt x="65" y="445"/>
                  <a:pt x="65" y="444"/>
                  <a:pt x="64" y="444"/>
                </a:cubicBezTo>
                <a:cubicBezTo>
                  <a:pt x="64" y="442"/>
                  <a:pt x="64" y="442"/>
                  <a:pt x="64" y="442"/>
                </a:cubicBezTo>
                <a:cubicBezTo>
                  <a:pt x="64" y="438"/>
                  <a:pt x="64" y="438"/>
                  <a:pt x="64" y="438"/>
                </a:cubicBezTo>
                <a:cubicBezTo>
                  <a:pt x="64" y="432"/>
                  <a:pt x="63" y="427"/>
                  <a:pt x="63" y="422"/>
                </a:cubicBezTo>
                <a:cubicBezTo>
                  <a:pt x="63" y="416"/>
                  <a:pt x="63" y="411"/>
                  <a:pt x="63" y="406"/>
                </a:cubicBezTo>
                <a:cubicBezTo>
                  <a:pt x="63" y="395"/>
                  <a:pt x="63" y="385"/>
                  <a:pt x="64" y="375"/>
                </a:cubicBezTo>
                <a:cubicBezTo>
                  <a:pt x="65" y="355"/>
                  <a:pt x="68" y="336"/>
                  <a:pt x="72" y="319"/>
                </a:cubicBezTo>
                <a:cubicBezTo>
                  <a:pt x="73" y="317"/>
                  <a:pt x="73" y="314"/>
                  <a:pt x="74" y="312"/>
                </a:cubicBezTo>
                <a:cubicBezTo>
                  <a:pt x="74" y="310"/>
                  <a:pt x="75" y="308"/>
                  <a:pt x="75" y="306"/>
                </a:cubicBezTo>
                <a:cubicBezTo>
                  <a:pt x="76" y="302"/>
                  <a:pt x="78" y="297"/>
                  <a:pt x="79" y="293"/>
                </a:cubicBezTo>
                <a:cubicBezTo>
                  <a:pt x="80" y="289"/>
                  <a:pt x="81" y="285"/>
                  <a:pt x="82" y="281"/>
                </a:cubicBezTo>
                <a:cubicBezTo>
                  <a:pt x="83" y="279"/>
                  <a:pt x="84" y="277"/>
                  <a:pt x="84" y="276"/>
                </a:cubicBezTo>
                <a:cubicBezTo>
                  <a:pt x="85" y="274"/>
                  <a:pt x="86" y="272"/>
                  <a:pt x="86" y="270"/>
                </a:cubicBezTo>
                <a:cubicBezTo>
                  <a:pt x="88" y="266"/>
                  <a:pt x="89" y="263"/>
                  <a:pt x="90" y="259"/>
                </a:cubicBezTo>
                <a:cubicBezTo>
                  <a:pt x="92" y="255"/>
                  <a:pt x="93" y="252"/>
                  <a:pt x="95" y="249"/>
                </a:cubicBezTo>
                <a:cubicBezTo>
                  <a:pt x="96" y="245"/>
                  <a:pt x="98" y="242"/>
                  <a:pt x="99" y="239"/>
                </a:cubicBezTo>
                <a:cubicBezTo>
                  <a:pt x="101" y="236"/>
                  <a:pt x="102" y="233"/>
                  <a:pt x="103" y="230"/>
                </a:cubicBezTo>
                <a:cubicBezTo>
                  <a:pt x="115" y="206"/>
                  <a:pt x="127" y="188"/>
                  <a:pt x="135" y="176"/>
                </a:cubicBezTo>
                <a:cubicBezTo>
                  <a:pt x="139" y="170"/>
                  <a:pt x="142" y="166"/>
                  <a:pt x="145" y="163"/>
                </a:cubicBezTo>
                <a:cubicBezTo>
                  <a:pt x="147" y="160"/>
                  <a:pt x="148" y="158"/>
                  <a:pt x="148" y="158"/>
                </a:cubicBezTo>
                <a:lnTo>
                  <a:pt x="145" y="156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1"/>
          <p:cNvSpPr>
            <a:spLocks noChangeArrowheads="1"/>
          </p:cNvSpPr>
          <p:nvPr/>
        </p:nvSpPr>
        <p:spPr bwMode="auto">
          <a:xfrm>
            <a:off x="1514703" y="2894013"/>
            <a:ext cx="2646362" cy="2039937"/>
          </a:xfrm>
          <a:custGeom>
            <a:avLst/>
            <a:gdLst>
              <a:gd name="T0" fmla="*/ 342266 w 1067"/>
              <a:gd name="T1" fmla="*/ 29744 h 823"/>
              <a:gd name="T2" fmla="*/ 252979 w 1067"/>
              <a:gd name="T3" fmla="*/ 126412 h 823"/>
              <a:gd name="T4" fmla="*/ 34723 w 1067"/>
              <a:gd name="T5" fmla="*/ 552741 h 823"/>
              <a:gd name="T6" fmla="*/ 2480 w 1067"/>
              <a:gd name="T7" fmla="*/ 753513 h 823"/>
              <a:gd name="T8" fmla="*/ 0 w 1067"/>
              <a:gd name="T9" fmla="*/ 795650 h 823"/>
              <a:gd name="T10" fmla="*/ 0 w 1067"/>
              <a:gd name="T11" fmla="*/ 840266 h 823"/>
              <a:gd name="T12" fmla="*/ 81846 w 1067"/>
              <a:gd name="T13" fmla="*/ 1261638 h 823"/>
              <a:gd name="T14" fmla="*/ 669651 w 1067"/>
              <a:gd name="T15" fmla="*/ 1898653 h 823"/>
              <a:gd name="T16" fmla="*/ 1135927 w 1067"/>
              <a:gd name="T17" fmla="*/ 2032501 h 823"/>
              <a:gd name="T18" fmla="*/ 1148328 w 1067"/>
              <a:gd name="T19" fmla="*/ 2034980 h 823"/>
              <a:gd name="T20" fmla="*/ 1155768 w 1067"/>
              <a:gd name="T21" fmla="*/ 2034980 h 823"/>
              <a:gd name="T22" fmla="*/ 1190491 w 1067"/>
              <a:gd name="T23" fmla="*/ 2037458 h 823"/>
              <a:gd name="T24" fmla="*/ 1202892 w 1067"/>
              <a:gd name="T25" fmla="*/ 2037458 h 823"/>
              <a:gd name="T26" fmla="*/ 1269857 w 1067"/>
              <a:gd name="T27" fmla="*/ 2039937 h 823"/>
              <a:gd name="T28" fmla="*/ 1299619 w 1067"/>
              <a:gd name="T29" fmla="*/ 2037458 h 823"/>
              <a:gd name="T30" fmla="*/ 1418668 w 1067"/>
              <a:gd name="T31" fmla="*/ 2030022 h 823"/>
              <a:gd name="T32" fmla="*/ 1535237 w 1067"/>
              <a:gd name="T33" fmla="*/ 2010193 h 823"/>
              <a:gd name="T34" fmla="*/ 2006473 w 1067"/>
              <a:gd name="T35" fmla="*/ 1811900 h 823"/>
              <a:gd name="T36" fmla="*/ 2331378 w 1067"/>
              <a:gd name="T37" fmla="*/ 1514461 h 823"/>
              <a:gd name="T38" fmla="*/ 2376021 w 1067"/>
              <a:gd name="T39" fmla="*/ 1457452 h 823"/>
              <a:gd name="T40" fmla="*/ 2450427 w 1067"/>
              <a:gd name="T41" fmla="*/ 1343434 h 823"/>
              <a:gd name="T42" fmla="*/ 2509952 w 1067"/>
              <a:gd name="T43" fmla="*/ 1229415 h 823"/>
              <a:gd name="T44" fmla="*/ 2619080 w 1067"/>
              <a:gd name="T45" fmla="*/ 907189 h 823"/>
              <a:gd name="T46" fmla="*/ 2638921 w 1067"/>
              <a:gd name="T47" fmla="*/ 780778 h 823"/>
              <a:gd name="T48" fmla="*/ 1713811 w 1067"/>
              <a:gd name="T49" fmla="*/ 713854 h 823"/>
              <a:gd name="T50" fmla="*/ 1723732 w 1067"/>
              <a:gd name="T51" fmla="*/ 770863 h 823"/>
              <a:gd name="T52" fmla="*/ 1726212 w 1067"/>
              <a:gd name="T53" fmla="*/ 813000 h 823"/>
              <a:gd name="T54" fmla="*/ 1711331 w 1067"/>
              <a:gd name="T55" fmla="*/ 966677 h 823"/>
              <a:gd name="T56" fmla="*/ 1701410 w 1067"/>
              <a:gd name="T57" fmla="*/ 1003857 h 823"/>
              <a:gd name="T58" fmla="*/ 1679088 w 1067"/>
              <a:gd name="T59" fmla="*/ 1063345 h 823"/>
              <a:gd name="T60" fmla="*/ 1669167 w 1067"/>
              <a:gd name="T61" fmla="*/ 1083174 h 823"/>
              <a:gd name="T62" fmla="*/ 1560039 w 1067"/>
              <a:gd name="T63" fmla="*/ 1249245 h 823"/>
              <a:gd name="T64" fmla="*/ 1262416 w 1067"/>
              <a:gd name="T65" fmla="*/ 1445059 h 823"/>
              <a:gd name="T66" fmla="*/ 1222733 w 1067"/>
              <a:gd name="T67" fmla="*/ 1457452 h 823"/>
              <a:gd name="T68" fmla="*/ 1200412 w 1067"/>
              <a:gd name="T69" fmla="*/ 1462409 h 823"/>
              <a:gd name="T70" fmla="*/ 1183050 w 1067"/>
              <a:gd name="T71" fmla="*/ 1467367 h 823"/>
              <a:gd name="T72" fmla="*/ 1165689 w 1067"/>
              <a:gd name="T73" fmla="*/ 1469845 h 823"/>
              <a:gd name="T74" fmla="*/ 1135927 w 1067"/>
              <a:gd name="T75" fmla="*/ 1474803 h 823"/>
              <a:gd name="T76" fmla="*/ 1138407 w 1067"/>
              <a:gd name="T77" fmla="*/ 1474803 h 823"/>
              <a:gd name="T78" fmla="*/ 1128486 w 1067"/>
              <a:gd name="T79" fmla="*/ 1474803 h 823"/>
              <a:gd name="T80" fmla="*/ 567963 w 1067"/>
              <a:gd name="T81" fmla="*/ 1340955 h 823"/>
              <a:gd name="T82" fmla="*/ 220737 w 1067"/>
              <a:gd name="T83" fmla="*/ 852659 h 823"/>
              <a:gd name="T84" fmla="*/ 208336 w 1067"/>
              <a:gd name="T85" fmla="*/ 800607 h 823"/>
              <a:gd name="T86" fmla="*/ 200895 w 1067"/>
              <a:gd name="T87" fmla="*/ 768385 h 823"/>
              <a:gd name="T88" fmla="*/ 195935 w 1067"/>
              <a:gd name="T89" fmla="*/ 728726 h 823"/>
              <a:gd name="T90" fmla="*/ 193455 w 1067"/>
              <a:gd name="T91" fmla="*/ 713854 h 823"/>
              <a:gd name="T92" fmla="*/ 193455 w 1067"/>
              <a:gd name="T93" fmla="*/ 713854 h 823"/>
              <a:gd name="T94" fmla="*/ 186014 w 1067"/>
              <a:gd name="T95" fmla="*/ 575049 h 823"/>
              <a:gd name="T96" fmla="*/ 292662 w 1067"/>
              <a:gd name="T97" fmla="*/ 153677 h 823"/>
              <a:gd name="T98" fmla="*/ 357147 w 1067"/>
              <a:gd name="T99" fmla="*/ 42137 h 823"/>
              <a:gd name="T100" fmla="*/ 376989 w 1067"/>
              <a:gd name="T101" fmla="*/ 0 h 82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67"/>
              <a:gd name="T154" fmla="*/ 0 h 823"/>
              <a:gd name="T155" fmla="*/ 1067 w 1067"/>
              <a:gd name="T156" fmla="*/ 823 h 82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67" h="823">
                <a:moveTo>
                  <a:pt x="152" y="0"/>
                </a:moveTo>
                <a:cubicBezTo>
                  <a:pt x="152" y="0"/>
                  <a:pt x="147" y="4"/>
                  <a:pt x="138" y="12"/>
                </a:cubicBezTo>
                <a:cubicBezTo>
                  <a:pt x="134" y="16"/>
                  <a:pt x="129" y="22"/>
                  <a:pt x="122" y="28"/>
                </a:cubicBezTo>
                <a:cubicBezTo>
                  <a:pt x="116" y="34"/>
                  <a:pt x="109" y="42"/>
                  <a:pt x="102" y="51"/>
                </a:cubicBezTo>
                <a:cubicBezTo>
                  <a:pt x="87" y="68"/>
                  <a:pt x="70" y="91"/>
                  <a:pt x="55" y="120"/>
                </a:cubicBezTo>
                <a:cubicBezTo>
                  <a:pt x="39" y="148"/>
                  <a:pt x="24" y="183"/>
                  <a:pt x="14" y="223"/>
                </a:cubicBezTo>
                <a:cubicBezTo>
                  <a:pt x="9" y="243"/>
                  <a:pt x="5" y="265"/>
                  <a:pt x="2" y="287"/>
                </a:cubicBezTo>
                <a:cubicBezTo>
                  <a:pt x="2" y="293"/>
                  <a:pt x="1" y="298"/>
                  <a:pt x="1" y="304"/>
                </a:cubicBezTo>
                <a:cubicBezTo>
                  <a:pt x="1" y="306"/>
                  <a:pt x="0" y="309"/>
                  <a:pt x="0" y="312"/>
                </a:cubicBezTo>
                <a:cubicBezTo>
                  <a:pt x="0" y="315"/>
                  <a:pt x="0" y="318"/>
                  <a:pt x="0" y="321"/>
                </a:cubicBezTo>
                <a:cubicBezTo>
                  <a:pt x="0" y="324"/>
                  <a:pt x="0" y="327"/>
                  <a:pt x="0" y="330"/>
                </a:cubicBezTo>
                <a:cubicBezTo>
                  <a:pt x="0" y="333"/>
                  <a:pt x="0" y="336"/>
                  <a:pt x="0" y="339"/>
                </a:cubicBezTo>
                <a:cubicBezTo>
                  <a:pt x="0" y="345"/>
                  <a:pt x="0" y="351"/>
                  <a:pt x="0" y="357"/>
                </a:cubicBezTo>
                <a:cubicBezTo>
                  <a:pt x="3" y="406"/>
                  <a:pt x="13" y="458"/>
                  <a:pt x="33" y="509"/>
                </a:cubicBezTo>
                <a:cubicBezTo>
                  <a:pt x="54" y="561"/>
                  <a:pt x="84" y="611"/>
                  <a:pt x="124" y="655"/>
                </a:cubicBezTo>
                <a:cubicBezTo>
                  <a:pt x="164" y="700"/>
                  <a:pt x="214" y="738"/>
                  <a:pt x="270" y="766"/>
                </a:cubicBezTo>
                <a:cubicBezTo>
                  <a:pt x="326" y="795"/>
                  <a:pt x="389" y="814"/>
                  <a:pt x="452" y="820"/>
                </a:cubicBezTo>
                <a:cubicBezTo>
                  <a:pt x="458" y="820"/>
                  <a:pt x="458" y="820"/>
                  <a:pt x="458" y="820"/>
                </a:cubicBezTo>
                <a:cubicBezTo>
                  <a:pt x="459" y="821"/>
                  <a:pt x="459" y="821"/>
                  <a:pt x="459" y="821"/>
                </a:cubicBezTo>
                <a:cubicBezTo>
                  <a:pt x="457" y="821"/>
                  <a:pt x="463" y="821"/>
                  <a:pt x="463" y="821"/>
                </a:cubicBezTo>
                <a:cubicBezTo>
                  <a:pt x="464" y="821"/>
                  <a:pt x="464" y="821"/>
                  <a:pt x="464" y="821"/>
                </a:cubicBezTo>
                <a:cubicBezTo>
                  <a:pt x="466" y="821"/>
                  <a:pt x="466" y="821"/>
                  <a:pt x="466" y="821"/>
                </a:cubicBezTo>
                <a:cubicBezTo>
                  <a:pt x="476" y="822"/>
                  <a:pt x="476" y="822"/>
                  <a:pt x="476" y="822"/>
                </a:cubicBezTo>
                <a:cubicBezTo>
                  <a:pt x="480" y="822"/>
                  <a:pt x="480" y="822"/>
                  <a:pt x="480" y="822"/>
                </a:cubicBezTo>
                <a:cubicBezTo>
                  <a:pt x="483" y="822"/>
                  <a:pt x="483" y="822"/>
                  <a:pt x="483" y="822"/>
                </a:cubicBezTo>
                <a:cubicBezTo>
                  <a:pt x="483" y="822"/>
                  <a:pt x="484" y="822"/>
                  <a:pt x="485" y="822"/>
                </a:cubicBezTo>
                <a:cubicBezTo>
                  <a:pt x="499" y="823"/>
                  <a:pt x="499" y="823"/>
                  <a:pt x="499" y="823"/>
                </a:cubicBezTo>
                <a:cubicBezTo>
                  <a:pt x="512" y="823"/>
                  <a:pt x="512" y="823"/>
                  <a:pt x="512" y="823"/>
                </a:cubicBezTo>
                <a:cubicBezTo>
                  <a:pt x="514" y="823"/>
                  <a:pt x="516" y="823"/>
                  <a:pt x="518" y="823"/>
                </a:cubicBezTo>
                <a:cubicBezTo>
                  <a:pt x="524" y="822"/>
                  <a:pt x="524" y="822"/>
                  <a:pt x="524" y="822"/>
                </a:cubicBezTo>
                <a:cubicBezTo>
                  <a:pt x="532" y="822"/>
                  <a:pt x="540" y="822"/>
                  <a:pt x="548" y="821"/>
                </a:cubicBezTo>
                <a:cubicBezTo>
                  <a:pt x="556" y="820"/>
                  <a:pt x="564" y="820"/>
                  <a:pt x="572" y="819"/>
                </a:cubicBezTo>
                <a:cubicBezTo>
                  <a:pt x="579" y="818"/>
                  <a:pt x="587" y="817"/>
                  <a:pt x="595" y="816"/>
                </a:cubicBezTo>
                <a:cubicBezTo>
                  <a:pt x="603" y="814"/>
                  <a:pt x="611" y="813"/>
                  <a:pt x="619" y="811"/>
                </a:cubicBezTo>
                <a:cubicBezTo>
                  <a:pt x="626" y="810"/>
                  <a:pt x="634" y="808"/>
                  <a:pt x="642" y="806"/>
                </a:cubicBezTo>
                <a:cubicBezTo>
                  <a:pt x="702" y="790"/>
                  <a:pt x="760" y="764"/>
                  <a:pt x="809" y="731"/>
                </a:cubicBezTo>
                <a:cubicBezTo>
                  <a:pt x="858" y="699"/>
                  <a:pt x="900" y="660"/>
                  <a:pt x="934" y="619"/>
                </a:cubicBezTo>
                <a:cubicBezTo>
                  <a:pt x="936" y="616"/>
                  <a:pt x="938" y="614"/>
                  <a:pt x="940" y="611"/>
                </a:cubicBezTo>
                <a:cubicBezTo>
                  <a:pt x="942" y="609"/>
                  <a:pt x="944" y="606"/>
                  <a:pt x="946" y="604"/>
                </a:cubicBezTo>
                <a:cubicBezTo>
                  <a:pt x="950" y="598"/>
                  <a:pt x="954" y="593"/>
                  <a:pt x="958" y="588"/>
                </a:cubicBezTo>
                <a:cubicBezTo>
                  <a:pt x="965" y="578"/>
                  <a:pt x="972" y="568"/>
                  <a:pt x="979" y="557"/>
                </a:cubicBezTo>
                <a:cubicBezTo>
                  <a:pt x="982" y="552"/>
                  <a:pt x="985" y="547"/>
                  <a:pt x="988" y="542"/>
                </a:cubicBezTo>
                <a:cubicBezTo>
                  <a:pt x="991" y="536"/>
                  <a:pt x="994" y="531"/>
                  <a:pt x="997" y="526"/>
                </a:cubicBezTo>
                <a:cubicBezTo>
                  <a:pt x="1002" y="516"/>
                  <a:pt x="1007" y="506"/>
                  <a:pt x="1012" y="496"/>
                </a:cubicBezTo>
                <a:cubicBezTo>
                  <a:pt x="1031" y="456"/>
                  <a:pt x="1043" y="419"/>
                  <a:pt x="1050" y="388"/>
                </a:cubicBezTo>
                <a:cubicBezTo>
                  <a:pt x="1053" y="380"/>
                  <a:pt x="1054" y="373"/>
                  <a:pt x="1056" y="366"/>
                </a:cubicBezTo>
                <a:cubicBezTo>
                  <a:pt x="1057" y="359"/>
                  <a:pt x="1059" y="352"/>
                  <a:pt x="1059" y="346"/>
                </a:cubicBezTo>
                <a:cubicBezTo>
                  <a:pt x="1061" y="334"/>
                  <a:pt x="1063" y="323"/>
                  <a:pt x="1064" y="315"/>
                </a:cubicBezTo>
                <a:cubicBezTo>
                  <a:pt x="1066" y="297"/>
                  <a:pt x="1067" y="288"/>
                  <a:pt x="1067" y="288"/>
                </a:cubicBezTo>
                <a:cubicBezTo>
                  <a:pt x="691" y="288"/>
                  <a:pt x="691" y="288"/>
                  <a:pt x="691" y="288"/>
                </a:cubicBezTo>
                <a:cubicBezTo>
                  <a:pt x="691" y="288"/>
                  <a:pt x="692" y="292"/>
                  <a:pt x="693" y="299"/>
                </a:cubicBezTo>
                <a:cubicBezTo>
                  <a:pt x="694" y="302"/>
                  <a:pt x="694" y="306"/>
                  <a:pt x="695" y="311"/>
                </a:cubicBezTo>
                <a:cubicBezTo>
                  <a:pt x="695" y="314"/>
                  <a:pt x="695" y="316"/>
                  <a:pt x="695" y="319"/>
                </a:cubicBezTo>
                <a:cubicBezTo>
                  <a:pt x="696" y="322"/>
                  <a:pt x="696" y="325"/>
                  <a:pt x="696" y="328"/>
                </a:cubicBezTo>
                <a:cubicBezTo>
                  <a:pt x="696" y="341"/>
                  <a:pt x="696" y="357"/>
                  <a:pt x="693" y="376"/>
                </a:cubicBezTo>
                <a:cubicBezTo>
                  <a:pt x="692" y="380"/>
                  <a:pt x="691" y="385"/>
                  <a:pt x="690" y="390"/>
                </a:cubicBezTo>
                <a:cubicBezTo>
                  <a:pt x="689" y="392"/>
                  <a:pt x="688" y="395"/>
                  <a:pt x="688" y="398"/>
                </a:cubicBezTo>
                <a:cubicBezTo>
                  <a:pt x="687" y="400"/>
                  <a:pt x="686" y="403"/>
                  <a:pt x="686" y="405"/>
                </a:cubicBezTo>
                <a:cubicBezTo>
                  <a:pt x="684" y="410"/>
                  <a:pt x="682" y="415"/>
                  <a:pt x="680" y="421"/>
                </a:cubicBezTo>
                <a:cubicBezTo>
                  <a:pt x="679" y="424"/>
                  <a:pt x="678" y="426"/>
                  <a:pt x="677" y="429"/>
                </a:cubicBezTo>
                <a:cubicBezTo>
                  <a:pt x="677" y="430"/>
                  <a:pt x="676" y="432"/>
                  <a:pt x="675" y="433"/>
                </a:cubicBezTo>
                <a:cubicBezTo>
                  <a:pt x="675" y="434"/>
                  <a:pt x="674" y="436"/>
                  <a:pt x="673" y="437"/>
                </a:cubicBezTo>
                <a:cubicBezTo>
                  <a:pt x="669" y="448"/>
                  <a:pt x="662" y="459"/>
                  <a:pt x="655" y="471"/>
                </a:cubicBezTo>
                <a:cubicBezTo>
                  <a:pt x="648" y="482"/>
                  <a:pt x="639" y="493"/>
                  <a:pt x="629" y="504"/>
                </a:cubicBezTo>
                <a:cubicBezTo>
                  <a:pt x="610" y="526"/>
                  <a:pt x="585" y="546"/>
                  <a:pt x="556" y="562"/>
                </a:cubicBezTo>
                <a:cubicBezTo>
                  <a:pt x="541" y="571"/>
                  <a:pt x="525" y="578"/>
                  <a:pt x="509" y="583"/>
                </a:cubicBezTo>
                <a:cubicBezTo>
                  <a:pt x="504" y="585"/>
                  <a:pt x="500" y="586"/>
                  <a:pt x="496" y="587"/>
                </a:cubicBezTo>
                <a:cubicBezTo>
                  <a:pt x="493" y="588"/>
                  <a:pt x="493" y="588"/>
                  <a:pt x="493" y="588"/>
                </a:cubicBezTo>
                <a:cubicBezTo>
                  <a:pt x="491" y="588"/>
                  <a:pt x="490" y="589"/>
                  <a:pt x="489" y="589"/>
                </a:cubicBezTo>
                <a:cubicBezTo>
                  <a:pt x="484" y="590"/>
                  <a:pt x="484" y="590"/>
                  <a:pt x="484" y="590"/>
                </a:cubicBezTo>
                <a:cubicBezTo>
                  <a:pt x="479" y="592"/>
                  <a:pt x="479" y="592"/>
                  <a:pt x="479" y="592"/>
                </a:cubicBezTo>
                <a:cubicBezTo>
                  <a:pt x="478" y="592"/>
                  <a:pt x="478" y="592"/>
                  <a:pt x="477" y="592"/>
                </a:cubicBezTo>
                <a:cubicBezTo>
                  <a:pt x="474" y="593"/>
                  <a:pt x="474" y="593"/>
                  <a:pt x="474" y="593"/>
                </a:cubicBezTo>
                <a:cubicBezTo>
                  <a:pt x="470" y="593"/>
                  <a:pt x="470" y="593"/>
                  <a:pt x="470" y="593"/>
                </a:cubicBezTo>
                <a:cubicBezTo>
                  <a:pt x="460" y="594"/>
                  <a:pt x="460" y="594"/>
                  <a:pt x="460" y="594"/>
                </a:cubicBezTo>
                <a:cubicBezTo>
                  <a:pt x="458" y="595"/>
                  <a:pt x="458" y="595"/>
                  <a:pt x="458" y="595"/>
                </a:cubicBezTo>
                <a:cubicBezTo>
                  <a:pt x="457" y="595"/>
                  <a:pt x="457" y="595"/>
                  <a:pt x="457" y="595"/>
                </a:cubicBezTo>
                <a:cubicBezTo>
                  <a:pt x="456" y="595"/>
                  <a:pt x="462" y="595"/>
                  <a:pt x="459" y="595"/>
                </a:cubicBezTo>
                <a:cubicBezTo>
                  <a:pt x="459" y="595"/>
                  <a:pt x="459" y="595"/>
                  <a:pt x="459" y="595"/>
                </a:cubicBezTo>
                <a:cubicBezTo>
                  <a:pt x="455" y="595"/>
                  <a:pt x="455" y="595"/>
                  <a:pt x="455" y="595"/>
                </a:cubicBezTo>
                <a:cubicBezTo>
                  <a:pt x="418" y="601"/>
                  <a:pt x="379" y="599"/>
                  <a:pt x="340" y="590"/>
                </a:cubicBezTo>
                <a:cubicBezTo>
                  <a:pt x="301" y="581"/>
                  <a:pt x="263" y="564"/>
                  <a:pt x="229" y="541"/>
                </a:cubicBezTo>
                <a:cubicBezTo>
                  <a:pt x="195" y="517"/>
                  <a:pt x="165" y="487"/>
                  <a:pt x="141" y="454"/>
                </a:cubicBezTo>
                <a:cubicBezTo>
                  <a:pt x="117" y="420"/>
                  <a:pt x="100" y="382"/>
                  <a:pt x="89" y="344"/>
                </a:cubicBezTo>
                <a:cubicBezTo>
                  <a:pt x="88" y="339"/>
                  <a:pt x="87" y="335"/>
                  <a:pt x="85" y="330"/>
                </a:cubicBezTo>
                <a:cubicBezTo>
                  <a:pt x="85" y="327"/>
                  <a:pt x="84" y="325"/>
                  <a:pt x="84" y="323"/>
                </a:cubicBezTo>
                <a:cubicBezTo>
                  <a:pt x="83" y="321"/>
                  <a:pt x="83" y="318"/>
                  <a:pt x="82" y="316"/>
                </a:cubicBezTo>
                <a:cubicBezTo>
                  <a:pt x="82" y="314"/>
                  <a:pt x="81" y="312"/>
                  <a:pt x="81" y="310"/>
                </a:cubicBezTo>
                <a:cubicBezTo>
                  <a:pt x="80" y="307"/>
                  <a:pt x="80" y="304"/>
                  <a:pt x="80" y="302"/>
                </a:cubicBezTo>
                <a:cubicBezTo>
                  <a:pt x="79" y="299"/>
                  <a:pt x="79" y="297"/>
                  <a:pt x="79" y="294"/>
                </a:cubicBezTo>
                <a:cubicBezTo>
                  <a:pt x="78" y="290"/>
                  <a:pt x="78" y="290"/>
                  <a:pt x="78" y="290"/>
                </a:cubicBezTo>
                <a:cubicBezTo>
                  <a:pt x="78" y="288"/>
                  <a:pt x="78" y="288"/>
                  <a:pt x="78" y="288"/>
                </a:cubicBezTo>
                <a:cubicBezTo>
                  <a:pt x="78" y="288"/>
                  <a:pt x="78" y="288"/>
                  <a:pt x="78" y="288"/>
                </a:cubicBezTo>
                <a:cubicBezTo>
                  <a:pt x="78" y="287"/>
                  <a:pt x="78" y="288"/>
                  <a:pt x="78" y="288"/>
                </a:cubicBezTo>
                <a:cubicBezTo>
                  <a:pt x="78" y="287"/>
                  <a:pt x="78" y="287"/>
                  <a:pt x="78" y="287"/>
                </a:cubicBezTo>
                <a:cubicBezTo>
                  <a:pt x="75" y="268"/>
                  <a:pt x="75" y="250"/>
                  <a:pt x="75" y="232"/>
                </a:cubicBezTo>
                <a:cubicBezTo>
                  <a:pt x="76" y="196"/>
                  <a:pt x="81" y="163"/>
                  <a:pt x="90" y="134"/>
                </a:cubicBezTo>
                <a:cubicBezTo>
                  <a:pt x="98" y="106"/>
                  <a:pt x="108" y="81"/>
                  <a:pt x="118" y="62"/>
                </a:cubicBezTo>
                <a:cubicBezTo>
                  <a:pt x="123" y="52"/>
                  <a:pt x="128" y="43"/>
                  <a:pt x="133" y="36"/>
                </a:cubicBezTo>
                <a:cubicBezTo>
                  <a:pt x="137" y="29"/>
                  <a:pt x="141" y="22"/>
                  <a:pt x="144" y="17"/>
                </a:cubicBezTo>
                <a:cubicBezTo>
                  <a:pt x="151" y="8"/>
                  <a:pt x="155" y="2"/>
                  <a:pt x="155" y="2"/>
                </a:cubicBezTo>
                <a:lnTo>
                  <a:pt x="15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12"/>
          <p:cNvSpPr>
            <a:spLocks noChangeArrowheads="1"/>
          </p:cNvSpPr>
          <p:nvPr/>
        </p:nvSpPr>
        <p:spPr bwMode="auto">
          <a:xfrm>
            <a:off x="1478190" y="2894013"/>
            <a:ext cx="1971675" cy="2139950"/>
          </a:xfrm>
          <a:custGeom>
            <a:avLst/>
            <a:gdLst>
              <a:gd name="T0" fmla="*/ 357134 w 795"/>
              <a:gd name="T1" fmla="*/ 49593 h 863"/>
              <a:gd name="T2" fmla="*/ 215768 w 795"/>
              <a:gd name="T3" fmla="*/ 205812 h 863"/>
              <a:gd name="T4" fmla="*/ 17361 w 795"/>
              <a:gd name="T5" fmla="*/ 684387 h 863"/>
              <a:gd name="T6" fmla="*/ 12400 w 795"/>
              <a:gd name="T7" fmla="*/ 714143 h 863"/>
              <a:gd name="T8" fmla="*/ 9920 w 795"/>
              <a:gd name="T9" fmla="*/ 721582 h 863"/>
              <a:gd name="T10" fmla="*/ 4960 w 795"/>
              <a:gd name="T11" fmla="*/ 778614 h 863"/>
              <a:gd name="T12" fmla="*/ 0 w 795"/>
              <a:gd name="T13" fmla="*/ 835647 h 863"/>
              <a:gd name="T14" fmla="*/ 0 w 795"/>
              <a:gd name="T15" fmla="*/ 902598 h 863"/>
              <a:gd name="T16" fmla="*/ 14881 w 795"/>
              <a:gd name="T17" fmla="*/ 1056337 h 863"/>
              <a:gd name="T18" fmla="*/ 29761 w 795"/>
              <a:gd name="T19" fmla="*/ 1135686 h 863"/>
              <a:gd name="T20" fmla="*/ 49602 w 795"/>
              <a:gd name="T21" fmla="*/ 1215035 h 863"/>
              <a:gd name="T22" fmla="*/ 414176 w 795"/>
              <a:gd name="T23" fmla="*/ 1790317 h 863"/>
              <a:gd name="T24" fmla="*/ 1098682 w 795"/>
              <a:gd name="T25" fmla="*/ 2120113 h 863"/>
              <a:gd name="T26" fmla="*/ 1168124 w 795"/>
              <a:gd name="T27" fmla="*/ 2130031 h 863"/>
              <a:gd name="T28" fmla="*/ 1175565 w 795"/>
              <a:gd name="T29" fmla="*/ 2132511 h 863"/>
              <a:gd name="T30" fmla="*/ 1259888 w 795"/>
              <a:gd name="T31" fmla="*/ 2139950 h 863"/>
              <a:gd name="T32" fmla="*/ 1267328 w 795"/>
              <a:gd name="T33" fmla="*/ 2139950 h 863"/>
              <a:gd name="T34" fmla="*/ 1361572 w 795"/>
              <a:gd name="T35" fmla="*/ 2139950 h 863"/>
              <a:gd name="T36" fmla="*/ 1468216 w 795"/>
              <a:gd name="T37" fmla="*/ 2134991 h 863"/>
              <a:gd name="T38" fmla="*/ 1532698 w 795"/>
              <a:gd name="T39" fmla="*/ 2127552 h 863"/>
              <a:gd name="T40" fmla="*/ 1679024 w 795"/>
              <a:gd name="T41" fmla="*/ 2100275 h 863"/>
              <a:gd name="T42" fmla="*/ 1798068 w 795"/>
              <a:gd name="T43" fmla="*/ 2065560 h 863"/>
              <a:gd name="T44" fmla="*/ 1971675 w 795"/>
              <a:gd name="T45" fmla="*/ 1993650 h 863"/>
              <a:gd name="T46" fmla="*/ 1448375 w 795"/>
              <a:gd name="T47" fmla="*/ 1232393 h 863"/>
              <a:gd name="T48" fmla="*/ 1393813 w 795"/>
              <a:gd name="T49" fmla="*/ 1279507 h 863"/>
              <a:gd name="T50" fmla="*/ 1354132 w 795"/>
              <a:gd name="T51" fmla="*/ 1306783 h 863"/>
              <a:gd name="T52" fmla="*/ 1311970 w 795"/>
              <a:gd name="T53" fmla="*/ 1329100 h 863"/>
              <a:gd name="T54" fmla="*/ 1262368 w 795"/>
              <a:gd name="T55" fmla="*/ 1351417 h 863"/>
              <a:gd name="T56" fmla="*/ 1237567 w 795"/>
              <a:gd name="T57" fmla="*/ 1363815 h 863"/>
              <a:gd name="T58" fmla="*/ 1232607 w 795"/>
              <a:gd name="T59" fmla="*/ 1366295 h 863"/>
              <a:gd name="T60" fmla="*/ 1175565 w 795"/>
              <a:gd name="T61" fmla="*/ 1378693 h 863"/>
              <a:gd name="T62" fmla="*/ 1173085 w 795"/>
              <a:gd name="T63" fmla="*/ 1378693 h 863"/>
              <a:gd name="T64" fmla="*/ 1138363 w 795"/>
              <a:gd name="T65" fmla="*/ 1386132 h 863"/>
              <a:gd name="T66" fmla="*/ 736588 w 795"/>
              <a:gd name="T67" fmla="*/ 1336539 h 863"/>
              <a:gd name="T68" fmla="*/ 401775 w 795"/>
              <a:gd name="T69" fmla="*/ 1058817 h 863"/>
              <a:gd name="T70" fmla="*/ 369534 w 795"/>
              <a:gd name="T71" fmla="*/ 1011703 h 863"/>
              <a:gd name="T72" fmla="*/ 342253 w 795"/>
              <a:gd name="T73" fmla="*/ 959630 h 863"/>
              <a:gd name="T74" fmla="*/ 297611 w 795"/>
              <a:gd name="T75" fmla="*/ 855484 h 863"/>
              <a:gd name="T76" fmla="*/ 282731 w 795"/>
              <a:gd name="T77" fmla="*/ 805891 h 863"/>
              <a:gd name="T78" fmla="*/ 272810 w 795"/>
              <a:gd name="T79" fmla="*/ 768696 h 863"/>
              <a:gd name="T80" fmla="*/ 262890 w 795"/>
              <a:gd name="T81" fmla="*/ 714143 h 863"/>
              <a:gd name="T82" fmla="*/ 260410 w 795"/>
              <a:gd name="T83" fmla="*/ 714143 h 863"/>
              <a:gd name="T84" fmla="*/ 257930 w 795"/>
              <a:gd name="T85" fmla="*/ 689347 h 863"/>
              <a:gd name="T86" fmla="*/ 300091 w 795"/>
              <a:gd name="T87" fmla="*/ 247966 h 863"/>
              <a:gd name="T88" fmla="*/ 381935 w 795"/>
              <a:gd name="T89" fmla="*/ 69431 h 863"/>
              <a:gd name="T90" fmla="*/ 414176 w 795"/>
              <a:gd name="T91" fmla="*/ 0 h 8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95"/>
              <a:gd name="T139" fmla="*/ 0 h 863"/>
              <a:gd name="T140" fmla="*/ 795 w 795"/>
              <a:gd name="T141" fmla="*/ 863 h 86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95" h="863">
                <a:moveTo>
                  <a:pt x="167" y="0"/>
                </a:moveTo>
                <a:cubicBezTo>
                  <a:pt x="167" y="0"/>
                  <a:pt x="164" y="3"/>
                  <a:pt x="157" y="9"/>
                </a:cubicBezTo>
                <a:cubicBezTo>
                  <a:pt x="153" y="11"/>
                  <a:pt x="149" y="15"/>
                  <a:pt x="144" y="20"/>
                </a:cubicBezTo>
                <a:cubicBezTo>
                  <a:pt x="142" y="22"/>
                  <a:pt x="139" y="24"/>
                  <a:pt x="136" y="27"/>
                </a:cubicBezTo>
                <a:cubicBezTo>
                  <a:pt x="134" y="30"/>
                  <a:pt x="131" y="32"/>
                  <a:pt x="128" y="35"/>
                </a:cubicBezTo>
                <a:cubicBezTo>
                  <a:pt x="116" y="48"/>
                  <a:pt x="101" y="63"/>
                  <a:pt x="87" y="83"/>
                </a:cubicBezTo>
                <a:cubicBezTo>
                  <a:pt x="73" y="102"/>
                  <a:pt x="58" y="126"/>
                  <a:pt x="45" y="154"/>
                </a:cubicBezTo>
                <a:cubicBezTo>
                  <a:pt x="31" y="181"/>
                  <a:pt x="20" y="213"/>
                  <a:pt x="12" y="249"/>
                </a:cubicBezTo>
                <a:cubicBezTo>
                  <a:pt x="10" y="257"/>
                  <a:pt x="8" y="266"/>
                  <a:pt x="7" y="276"/>
                </a:cubicBezTo>
                <a:cubicBezTo>
                  <a:pt x="6" y="278"/>
                  <a:pt x="6" y="280"/>
                  <a:pt x="5" y="283"/>
                </a:cubicBezTo>
                <a:cubicBezTo>
                  <a:pt x="5" y="286"/>
                  <a:pt x="5" y="286"/>
                  <a:pt x="5" y="286"/>
                </a:cubicBezTo>
                <a:cubicBezTo>
                  <a:pt x="5" y="288"/>
                  <a:pt x="5" y="288"/>
                  <a:pt x="5" y="288"/>
                </a:cubicBezTo>
                <a:cubicBezTo>
                  <a:pt x="5" y="289"/>
                  <a:pt x="4" y="287"/>
                  <a:pt x="4" y="290"/>
                </a:cubicBezTo>
                <a:cubicBezTo>
                  <a:pt x="4" y="290"/>
                  <a:pt x="4" y="290"/>
                  <a:pt x="4" y="290"/>
                </a:cubicBezTo>
                <a:cubicBezTo>
                  <a:pt x="4" y="291"/>
                  <a:pt x="4" y="291"/>
                  <a:pt x="4" y="291"/>
                </a:cubicBezTo>
                <a:cubicBezTo>
                  <a:pt x="4" y="295"/>
                  <a:pt x="3" y="299"/>
                  <a:pt x="3" y="304"/>
                </a:cubicBezTo>
                <a:cubicBezTo>
                  <a:pt x="2" y="310"/>
                  <a:pt x="2" y="310"/>
                  <a:pt x="2" y="310"/>
                </a:cubicBezTo>
                <a:cubicBezTo>
                  <a:pt x="2" y="311"/>
                  <a:pt x="2" y="312"/>
                  <a:pt x="2" y="314"/>
                </a:cubicBezTo>
                <a:cubicBezTo>
                  <a:pt x="1" y="317"/>
                  <a:pt x="1" y="317"/>
                  <a:pt x="1" y="317"/>
                </a:cubicBezTo>
                <a:cubicBezTo>
                  <a:pt x="1" y="323"/>
                  <a:pt x="1" y="328"/>
                  <a:pt x="1" y="333"/>
                </a:cubicBezTo>
                <a:cubicBezTo>
                  <a:pt x="0" y="337"/>
                  <a:pt x="0" y="337"/>
                  <a:pt x="0" y="337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48"/>
                  <a:pt x="0" y="348"/>
                  <a:pt x="0" y="348"/>
                </a:cubicBezTo>
                <a:cubicBezTo>
                  <a:pt x="0" y="353"/>
                  <a:pt x="0" y="358"/>
                  <a:pt x="0" y="364"/>
                </a:cubicBezTo>
                <a:cubicBezTo>
                  <a:pt x="1" y="374"/>
                  <a:pt x="1" y="384"/>
                  <a:pt x="2" y="395"/>
                </a:cubicBezTo>
                <a:cubicBezTo>
                  <a:pt x="3" y="400"/>
                  <a:pt x="3" y="405"/>
                  <a:pt x="4" y="410"/>
                </a:cubicBezTo>
                <a:cubicBezTo>
                  <a:pt x="4" y="415"/>
                  <a:pt x="5" y="421"/>
                  <a:pt x="6" y="426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42"/>
                  <a:pt x="9" y="442"/>
                  <a:pt x="9" y="442"/>
                </a:cubicBezTo>
                <a:cubicBezTo>
                  <a:pt x="10" y="447"/>
                  <a:pt x="11" y="453"/>
                  <a:pt x="12" y="458"/>
                </a:cubicBezTo>
                <a:cubicBezTo>
                  <a:pt x="13" y="463"/>
                  <a:pt x="14" y="469"/>
                  <a:pt x="16" y="474"/>
                </a:cubicBezTo>
                <a:cubicBezTo>
                  <a:pt x="18" y="482"/>
                  <a:pt x="18" y="482"/>
                  <a:pt x="18" y="482"/>
                </a:cubicBezTo>
                <a:cubicBezTo>
                  <a:pt x="20" y="490"/>
                  <a:pt x="20" y="490"/>
                  <a:pt x="20" y="490"/>
                </a:cubicBezTo>
                <a:cubicBezTo>
                  <a:pt x="26" y="511"/>
                  <a:pt x="35" y="532"/>
                  <a:pt x="44" y="553"/>
                </a:cubicBezTo>
                <a:cubicBezTo>
                  <a:pt x="53" y="574"/>
                  <a:pt x="64" y="594"/>
                  <a:pt x="77" y="614"/>
                </a:cubicBezTo>
                <a:cubicBezTo>
                  <a:pt x="102" y="654"/>
                  <a:pt x="132" y="690"/>
                  <a:pt x="167" y="722"/>
                </a:cubicBezTo>
                <a:cubicBezTo>
                  <a:pt x="202" y="754"/>
                  <a:pt x="242" y="781"/>
                  <a:pt x="283" y="802"/>
                </a:cubicBezTo>
                <a:cubicBezTo>
                  <a:pt x="325" y="824"/>
                  <a:pt x="369" y="839"/>
                  <a:pt x="411" y="849"/>
                </a:cubicBezTo>
                <a:cubicBezTo>
                  <a:pt x="422" y="851"/>
                  <a:pt x="433" y="853"/>
                  <a:pt x="443" y="855"/>
                </a:cubicBezTo>
                <a:cubicBezTo>
                  <a:pt x="449" y="856"/>
                  <a:pt x="454" y="857"/>
                  <a:pt x="459" y="858"/>
                </a:cubicBezTo>
                <a:cubicBezTo>
                  <a:pt x="462" y="858"/>
                  <a:pt x="464" y="858"/>
                  <a:pt x="467" y="859"/>
                </a:cubicBezTo>
                <a:cubicBezTo>
                  <a:pt x="471" y="859"/>
                  <a:pt x="471" y="859"/>
                  <a:pt x="471" y="859"/>
                </a:cubicBezTo>
                <a:cubicBezTo>
                  <a:pt x="473" y="859"/>
                  <a:pt x="473" y="859"/>
                  <a:pt x="473" y="859"/>
                </a:cubicBezTo>
                <a:cubicBezTo>
                  <a:pt x="474" y="860"/>
                  <a:pt x="474" y="860"/>
                  <a:pt x="474" y="860"/>
                </a:cubicBezTo>
                <a:cubicBezTo>
                  <a:pt x="474" y="860"/>
                  <a:pt x="474" y="860"/>
                  <a:pt x="474" y="860"/>
                </a:cubicBezTo>
                <a:cubicBezTo>
                  <a:pt x="477" y="860"/>
                  <a:pt x="469" y="860"/>
                  <a:pt x="480" y="860"/>
                </a:cubicBezTo>
                <a:cubicBezTo>
                  <a:pt x="488" y="861"/>
                  <a:pt x="495" y="861"/>
                  <a:pt x="503" y="862"/>
                </a:cubicBezTo>
                <a:cubicBezTo>
                  <a:pt x="504" y="863"/>
                  <a:pt x="506" y="863"/>
                  <a:pt x="508" y="863"/>
                </a:cubicBezTo>
                <a:cubicBezTo>
                  <a:pt x="509" y="863"/>
                  <a:pt x="509" y="863"/>
                  <a:pt x="509" y="863"/>
                </a:cubicBezTo>
                <a:cubicBezTo>
                  <a:pt x="510" y="863"/>
                  <a:pt x="510" y="863"/>
                  <a:pt x="510" y="863"/>
                </a:cubicBezTo>
                <a:cubicBezTo>
                  <a:pt x="511" y="863"/>
                  <a:pt x="511" y="863"/>
                  <a:pt x="511" y="863"/>
                </a:cubicBezTo>
                <a:cubicBezTo>
                  <a:pt x="515" y="863"/>
                  <a:pt x="515" y="863"/>
                  <a:pt x="515" y="863"/>
                </a:cubicBezTo>
                <a:cubicBezTo>
                  <a:pt x="521" y="863"/>
                  <a:pt x="527" y="863"/>
                  <a:pt x="532" y="863"/>
                </a:cubicBezTo>
                <a:cubicBezTo>
                  <a:pt x="538" y="863"/>
                  <a:pt x="543" y="863"/>
                  <a:pt x="549" y="863"/>
                </a:cubicBezTo>
                <a:cubicBezTo>
                  <a:pt x="552" y="863"/>
                  <a:pt x="554" y="863"/>
                  <a:pt x="557" y="863"/>
                </a:cubicBezTo>
                <a:cubicBezTo>
                  <a:pt x="559" y="863"/>
                  <a:pt x="562" y="863"/>
                  <a:pt x="564" y="863"/>
                </a:cubicBezTo>
                <a:cubicBezTo>
                  <a:pt x="574" y="862"/>
                  <a:pt x="583" y="861"/>
                  <a:pt x="592" y="861"/>
                </a:cubicBezTo>
                <a:cubicBezTo>
                  <a:pt x="594" y="861"/>
                  <a:pt x="596" y="860"/>
                  <a:pt x="599" y="860"/>
                </a:cubicBezTo>
                <a:cubicBezTo>
                  <a:pt x="601" y="860"/>
                  <a:pt x="603" y="860"/>
                  <a:pt x="605" y="859"/>
                </a:cubicBezTo>
                <a:cubicBezTo>
                  <a:pt x="610" y="859"/>
                  <a:pt x="614" y="858"/>
                  <a:pt x="618" y="858"/>
                </a:cubicBezTo>
                <a:cubicBezTo>
                  <a:pt x="627" y="856"/>
                  <a:pt x="635" y="856"/>
                  <a:pt x="643" y="854"/>
                </a:cubicBezTo>
                <a:cubicBezTo>
                  <a:pt x="651" y="852"/>
                  <a:pt x="659" y="851"/>
                  <a:pt x="666" y="849"/>
                </a:cubicBezTo>
                <a:cubicBezTo>
                  <a:pt x="670" y="848"/>
                  <a:pt x="674" y="847"/>
                  <a:pt x="677" y="847"/>
                </a:cubicBezTo>
                <a:cubicBezTo>
                  <a:pt x="681" y="846"/>
                  <a:pt x="684" y="845"/>
                  <a:pt x="688" y="844"/>
                </a:cubicBezTo>
                <a:cubicBezTo>
                  <a:pt x="695" y="842"/>
                  <a:pt x="701" y="840"/>
                  <a:pt x="708" y="838"/>
                </a:cubicBezTo>
                <a:cubicBezTo>
                  <a:pt x="714" y="836"/>
                  <a:pt x="720" y="835"/>
                  <a:pt x="725" y="833"/>
                </a:cubicBezTo>
                <a:cubicBezTo>
                  <a:pt x="737" y="829"/>
                  <a:pt x="747" y="825"/>
                  <a:pt x="755" y="822"/>
                </a:cubicBezTo>
                <a:cubicBezTo>
                  <a:pt x="764" y="818"/>
                  <a:pt x="771" y="815"/>
                  <a:pt x="777" y="812"/>
                </a:cubicBezTo>
                <a:cubicBezTo>
                  <a:pt x="789" y="807"/>
                  <a:pt x="795" y="804"/>
                  <a:pt x="795" y="804"/>
                </a:cubicBezTo>
                <a:cubicBezTo>
                  <a:pt x="597" y="485"/>
                  <a:pt x="597" y="485"/>
                  <a:pt x="597" y="485"/>
                </a:cubicBezTo>
                <a:cubicBezTo>
                  <a:pt x="597" y="485"/>
                  <a:pt x="595" y="487"/>
                  <a:pt x="591" y="491"/>
                </a:cubicBezTo>
                <a:cubicBezTo>
                  <a:pt x="589" y="492"/>
                  <a:pt x="587" y="495"/>
                  <a:pt x="584" y="497"/>
                </a:cubicBezTo>
                <a:cubicBezTo>
                  <a:pt x="582" y="500"/>
                  <a:pt x="578" y="503"/>
                  <a:pt x="575" y="506"/>
                </a:cubicBezTo>
                <a:cubicBezTo>
                  <a:pt x="573" y="508"/>
                  <a:pt x="571" y="509"/>
                  <a:pt x="569" y="511"/>
                </a:cubicBezTo>
                <a:cubicBezTo>
                  <a:pt x="567" y="512"/>
                  <a:pt x="564" y="514"/>
                  <a:pt x="562" y="516"/>
                </a:cubicBezTo>
                <a:cubicBezTo>
                  <a:pt x="561" y="517"/>
                  <a:pt x="559" y="518"/>
                  <a:pt x="558" y="519"/>
                </a:cubicBezTo>
                <a:cubicBezTo>
                  <a:pt x="557" y="520"/>
                  <a:pt x="556" y="520"/>
                  <a:pt x="554" y="521"/>
                </a:cubicBezTo>
                <a:cubicBezTo>
                  <a:pt x="551" y="523"/>
                  <a:pt x="549" y="525"/>
                  <a:pt x="546" y="527"/>
                </a:cubicBezTo>
                <a:cubicBezTo>
                  <a:pt x="543" y="529"/>
                  <a:pt x="539" y="530"/>
                  <a:pt x="536" y="532"/>
                </a:cubicBezTo>
                <a:cubicBezTo>
                  <a:pt x="535" y="533"/>
                  <a:pt x="533" y="534"/>
                  <a:pt x="531" y="535"/>
                </a:cubicBezTo>
                <a:cubicBezTo>
                  <a:pt x="529" y="536"/>
                  <a:pt x="529" y="536"/>
                  <a:pt x="529" y="536"/>
                </a:cubicBezTo>
                <a:cubicBezTo>
                  <a:pt x="526" y="538"/>
                  <a:pt x="526" y="538"/>
                  <a:pt x="526" y="538"/>
                </a:cubicBezTo>
                <a:cubicBezTo>
                  <a:pt x="522" y="539"/>
                  <a:pt x="518" y="541"/>
                  <a:pt x="514" y="543"/>
                </a:cubicBezTo>
                <a:cubicBezTo>
                  <a:pt x="513" y="543"/>
                  <a:pt x="511" y="544"/>
                  <a:pt x="509" y="545"/>
                </a:cubicBezTo>
                <a:cubicBezTo>
                  <a:pt x="508" y="546"/>
                  <a:pt x="507" y="546"/>
                  <a:pt x="505" y="547"/>
                </a:cubicBezTo>
                <a:cubicBezTo>
                  <a:pt x="504" y="548"/>
                  <a:pt x="502" y="549"/>
                  <a:pt x="501" y="549"/>
                </a:cubicBezTo>
                <a:cubicBezTo>
                  <a:pt x="499" y="550"/>
                  <a:pt x="499" y="550"/>
                  <a:pt x="499" y="550"/>
                </a:cubicBezTo>
                <a:cubicBezTo>
                  <a:pt x="499" y="550"/>
                  <a:pt x="499" y="550"/>
                  <a:pt x="499" y="550"/>
                </a:cubicBezTo>
                <a:cubicBezTo>
                  <a:pt x="498" y="550"/>
                  <a:pt x="498" y="550"/>
                  <a:pt x="498" y="550"/>
                </a:cubicBezTo>
                <a:cubicBezTo>
                  <a:pt x="497" y="551"/>
                  <a:pt x="497" y="551"/>
                  <a:pt x="497" y="551"/>
                </a:cubicBezTo>
                <a:cubicBezTo>
                  <a:pt x="495" y="551"/>
                  <a:pt x="493" y="551"/>
                  <a:pt x="492" y="552"/>
                </a:cubicBezTo>
                <a:cubicBezTo>
                  <a:pt x="484" y="553"/>
                  <a:pt x="477" y="554"/>
                  <a:pt x="469" y="556"/>
                </a:cubicBezTo>
                <a:cubicBezTo>
                  <a:pt x="480" y="556"/>
                  <a:pt x="472" y="556"/>
                  <a:pt x="474" y="556"/>
                </a:cubicBezTo>
                <a:cubicBezTo>
                  <a:pt x="474" y="556"/>
                  <a:pt x="474" y="556"/>
                  <a:pt x="474" y="556"/>
                </a:cubicBezTo>
                <a:cubicBezTo>
                  <a:pt x="474" y="556"/>
                  <a:pt x="474" y="556"/>
                  <a:pt x="474" y="556"/>
                </a:cubicBezTo>
                <a:cubicBezTo>
                  <a:pt x="473" y="556"/>
                  <a:pt x="473" y="556"/>
                  <a:pt x="473" y="556"/>
                </a:cubicBezTo>
                <a:cubicBezTo>
                  <a:pt x="471" y="557"/>
                  <a:pt x="471" y="557"/>
                  <a:pt x="471" y="557"/>
                </a:cubicBezTo>
                <a:cubicBezTo>
                  <a:pt x="467" y="557"/>
                  <a:pt x="467" y="557"/>
                  <a:pt x="467" y="557"/>
                </a:cubicBezTo>
                <a:cubicBezTo>
                  <a:pt x="465" y="558"/>
                  <a:pt x="462" y="559"/>
                  <a:pt x="459" y="559"/>
                </a:cubicBezTo>
                <a:cubicBezTo>
                  <a:pt x="454" y="560"/>
                  <a:pt x="449" y="561"/>
                  <a:pt x="443" y="561"/>
                </a:cubicBezTo>
                <a:cubicBezTo>
                  <a:pt x="422" y="564"/>
                  <a:pt x="398" y="564"/>
                  <a:pt x="373" y="561"/>
                </a:cubicBezTo>
                <a:cubicBezTo>
                  <a:pt x="349" y="557"/>
                  <a:pt x="323" y="550"/>
                  <a:pt x="297" y="539"/>
                </a:cubicBezTo>
                <a:cubicBezTo>
                  <a:pt x="271" y="528"/>
                  <a:pt x="246" y="513"/>
                  <a:pt x="223" y="494"/>
                </a:cubicBezTo>
                <a:cubicBezTo>
                  <a:pt x="212" y="484"/>
                  <a:pt x="201" y="474"/>
                  <a:pt x="190" y="463"/>
                </a:cubicBezTo>
                <a:cubicBezTo>
                  <a:pt x="180" y="452"/>
                  <a:pt x="170" y="440"/>
                  <a:pt x="162" y="427"/>
                </a:cubicBezTo>
                <a:cubicBezTo>
                  <a:pt x="159" y="422"/>
                  <a:pt x="159" y="422"/>
                  <a:pt x="159" y="422"/>
                </a:cubicBezTo>
                <a:cubicBezTo>
                  <a:pt x="155" y="417"/>
                  <a:pt x="155" y="417"/>
                  <a:pt x="155" y="417"/>
                </a:cubicBezTo>
                <a:cubicBezTo>
                  <a:pt x="153" y="414"/>
                  <a:pt x="151" y="411"/>
                  <a:pt x="149" y="408"/>
                </a:cubicBezTo>
                <a:cubicBezTo>
                  <a:pt x="147" y="404"/>
                  <a:pt x="145" y="401"/>
                  <a:pt x="144" y="397"/>
                </a:cubicBezTo>
                <a:cubicBezTo>
                  <a:pt x="141" y="392"/>
                  <a:pt x="141" y="392"/>
                  <a:pt x="141" y="392"/>
                </a:cubicBezTo>
                <a:cubicBezTo>
                  <a:pt x="138" y="387"/>
                  <a:pt x="138" y="387"/>
                  <a:pt x="138" y="387"/>
                </a:cubicBezTo>
                <a:cubicBezTo>
                  <a:pt x="136" y="384"/>
                  <a:pt x="135" y="380"/>
                  <a:pt x="133" y="377"/>
                </a:cubicBezTo>
                <a:cubicBezTo>
                  <a:pt x="132" y="373"/>
                  <a:pt x="130" y="370"/>
                  <a:pt x="128" y="366"/>
                </a:cubicBezTo>
                <a:cubicBezTo>
                  <a:pt x="125" y="359"/>
                  <a:pt x="123" y="352"/>
                  <a:pt x="120" y="345"/>
                </a:cubicBezTo>
                <a:cubicBezTo>
                  <a:pt x="119" y="341"/>
                  <a:pt x="118" y="337"/>
                  <a:pt x="117" y="334"/>
                </a:cubicBezTo>
                <a:cubicBezTo>
                  <a:pt x="115" y="328"/>
                  <a:pt x="115" y="328"/>
                  <a:pt x="115" y="328"/>
                </a:cubicBezTo>
                <a:cubicBezTo>
                  <a:pt x="114" y="325"/>
                  <a:pt x="114" y="325"/>
                  <a:pt x="114" y="325"/>
                </a:cubicBezTo>
                <a:cubicBezTo>
                  <a:pt x="113" y="323"/>
                  <a:pt x="113" y="323"/>
                  <a:pt x="113" y="323"/>
                </a:cubicBezTo>
                <a:cubicBezTo>
                  <a:pt x="112" y="319"/>
                  <a:pt x="111" y="316"/>
                  <a:pt x="110" y="313"/>
                </a:cubicBezTo>
                <a:cubicBezTo>
                  <a:pt x="110" y="310"/>
                  <a:pt x="110" y="310"/>
                  <a:pt x="110" y="310"/>
                </a:cubicBezTo>
                <a:cubicBezTo>
                  <a:pt x="110" y="309"/>
                  <a:pt x="109" y="308"/>
                  <a:pt x="109" y="307"/>
                </a:cubicBezTo>
                <a:cubicBezTo>
                  <a:pt x="108" y="301"/>
                  <a:pt x="108" y="301"/>
                  <a:pt x="108" y="301"/>
                </a:cubicBezTo>
                <a:cubicBezTo>
                  <a:pt x="107" y="297"/>
                  <a:pt x="106" y="292"/>
                  <a:pt x="106" y="288"/>
                </a:cubicBezTo>
                <a:cubicBezTo>
                  <a:pt x="106" y="287"/>
                  <a:pt x="106" y="287"/>
                  <a:pt x="106" y="287"/>
                </a:cubicBezTo>
                <a:cubicBezTo>
                  <a:pt x="105" y="287"/>
                  <a:pt x="105" y="287"/>
                  <a:pt x="105" y="287"/>
                </a:cubicBezTo>
                <a:cubicBezTo>
                  <a:pt x="105" y="289"/>
                  <a:pt x="105" y="288"/>
                  <a:pt x="105" y="288"/>
                </a:cubicBezTo>
                <a:cubicBezTo>
                  <a:pt x="105" y="287"/>
                  <a:pt x="105" y="287"/>
                  <a:pt x="105" y="287"/>
                </a:cubicBezTo>
                <a:cubicBezTo>
                  <a:pt x="105" y="284"/>
                  <a:pt x="105" y="284"/>
                  <a:pt x="105" y="284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3" y="271"/>
                  <a:pt x="102" y="263"/>
                  <a:pt x="101" y="256"/>
                </a:cubicBezTo>
                <a:cubicBezTo>
                  <a:pt x="99" y="227"/>
                  <a:pt x="100" y="198"/>
                  <a:pt x="104" y="172"/>
                </a:cubicBezTo>
                <a:cubicBezTo>
                  <a:pt x="107" y="146"/>
                  <a:pt x="114" y="122"/>
                  <a:pt x="121" y="100"/>
                </a:cubicBezTo>
                <a:cubicBezTo>
                  <a:pt x="128" y="79"/>
                  <a:pt x="136" y="61"/>
                  <a:pt x="143" y="47"/>
                </a:cubicBezTo>
                <a:cubicBezTo>
                  <a:pt x="145" y="43"/>
                  <a:pt x="147" y="40"/>
                  <a:pt x="149" y="37"/>
                </a:cubicBezTo>
                <a:cubicBezTo>
                  <a:pt x="151" y="33"/>
                  <a:pt x="152" y="31"/>
                  <a:pt x="154" y="28"/>
                </a:cubicBezTo>
                <a:cubicBezTo>
                  <a:pt x="157" y="22"/>
                  <a:pt x="160" y="18"/>
                  <a:pt x="162" y="14"/>
                </a:cubicBezTo>
                <a:cubicBezTo>
                  <a:pt x="167" y="6"/>
                  <a:pt x="170" y="2"/>
                  <a:pt x="170" y="2"/>
                </a:cubicBezTo>
                <a:lnTo>
                  <a:pt x="167" y="0"/>
                </a:lnTo>
                <a:close/>
              </a:path>
            </a:pathLst>
          </a:custGeom>
          <a:solidFill>
            <a:srgbClr val="269BD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3383190" y="4313382"/>
            <a:ext cx="2065110" cy="554182"/>
          </a:xfrm>
          <a:custGeom>
            <a:avLst/>
            <a:gdLst>
              <a:gd name="connsiteX0" fmla="*/ 0 w 2521527"/>
              <a:gd name="connsiteY0" fmla="*/ 554182 h 554182"/>
              <a:gd name="connsiteX1" fmla="*/ 2161309 w 2521527"/>
              <a:gd name="connsiteY1" fmla="*/ 554182 h 554182"/>
              <a:gd name="connsiteX2" fmla="*/ 2161309 w 2521527"/>
              <a:gd name="connsiteY2" fmla="*/ 0 h 554182"/>
              <a:gd name="connsiteX3" fmla="*/ 2493818 w 2521527"/>
              <a:gd name="connsiteY3" fmla="*/ 0 h 554182"/>
              <a:gd name="connsiteX4" fmla="*/ 2521527 w 2521527"/>
              <a:gd name="connsiteY4" fmla="*/ 9236 h 554182"/>
              <a:gd name="connsiteX0" fmla="*/ 0 w 2493818"/>
              <a:gd name="connsiteY0" fmla="*/ 554182 h 554182"/>
              <a:gd name="connsiteX1" fmla="*/ 2161309 w 2493818"/>
              <a:gd name="connsiteY1" fmla="*/ 554182 h 554182"/>
              <a:gd name="connsiteX2" fmla="*/ 2161309 w 2493818"/>
              <a:gd name="connsiteY2" fmla="*/ 0 h 554182"/>
              <a:gd name="connsiteX3" fmla="*/ 2493818 w 2493818"/>
              <a:gd name="connsiteY3" fmla="*/ 0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18" h="554182">
                <a:moveTo>
                  <a:pt x="0" y="554182"/>
                </a:moveTo>
                <a:lnTo>
                  <a:pt x="2161309" y="554182"/>
                </a:lnTo>
                <a:lnTo>
                  <a:pt x="2161309" y="0"/>
                </a:lnTo>
                <a:lnTo>
                  <a:pt x="2493818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4013200" y="3784600"/>
            <a:ext cx="1435100" cy="0"/>
          </a:xfrm>
          <a:custGeom>
            <a:avLst/>
            <a:gdLst>
              <a:gd name="connsiteX0" fmla="*/ 0 w 1447800"/>
              <a:gd name="connsiteY0" fmla="*/ 0 h 57150"/>
              <a:gd name="connsiteX1" fmla="*/ 1435100 w 1447800"/>
              <a:gd name="connsiteY1" fmla="*/ 0 h 57150"/>
              <a:gd name="connsiteX2" fmla="*/ 1447800 w 1447800"/>
              <a:gd name="connsiteY2" fmla="*/ 57150 h 57150"/>
              <a:gd name="connsiteX0" fmla="*/ 0 w 1435100"/>
              <a:gd name="connsiteY0" fmla="*/ 0 h 0"/>
              <a:gd name="connsiteX1" fmla="*/ 1435100 w 1435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100">
                <a:moveTo>
                  <a:pt x="0" y="0"/>
                </a:moveTo>
                <a:lnTo>
                  <a:pt x="14351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4013200" y="3200400"/>
            <a:ext cx="1435100" cy="0"/>
          </a:xfrm>
          <a:custGeom>
            <a:avLst/>
            <a:gdLst>
              <a:gd name="connsiteX0" fmla="*/ 0 w 1447800"/>
              <a:gd name="connsiteY0" fmla="*/ 0 h 57150"/>
              <a:gd name="connsiteX1" fmla="*/ 1435100 w 1447800"/>
              <a:gd name="connsiteY1" fmla="*/ 0 h 57150"/>
              <a:gd name="connsiteX2" fmla="*/ 1447800 w 1447800"/>
              <a:gd name="connsiteY2" fmla="*/ 57150 h 57150"/>
              <a:gd name="connsiteX0" fmla="*/ 0 w 1435100"/>
              <a:gd name="connsiteY0" fmla="*/ 0 h 0"/>
              <a:gd name="connsiteX1" fmla="*/ 1435100 w 1435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5100">
                <a:moveTo>
                  <a:pt x="0" y="0"/>
                </a:moveTo>
                <a:lnTo>
                  <a:pt x="14351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3384550" y="2374900"/>
            <a:ext cx="2048879" cy="311150"/>
          </a:xfrm>
          <a:custGeom>
            <a:avLst/>
            <a:gdLst>
              <a:gd name="connsiteX0" fmla="*/ 0 w 2070100"/>
              <a:gd name="connsiteY0" fmla="*/ 0 h 311150"/>
              <a:gd name="connsiteX1" fmla="*/ 1739900 w 2070100"/>
              <a:gd name="connsiteY1" fmla="*/ 0 h 311150"/>
              <a:gd name="connsiteX2" fmla="*/ 1739900 w 2070100"/>
              <a:gd name="connsiteY2" fmla="*/ 311150 h 311150"/>
              <a:gd name="connsiteX3" fmla="*/ 2070100 w 2070100"/>
              <a:gd name="connsiteY3" fmla="*/ 311150 h 311150"/>
              <a:gd name="connsiteX4" fmla="*/ 2070100 w 2070100"/>
              <a:gd name="connsiteY4" fmla="*/ 311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0100" h="311150">
                <a:moveTo>
                  <a:pt x="0" y="0"/>
                </a:moveTo>
                <a:lnTo>
                  <a:pt x="1739900" y="0"/>
                </a:lnTo>
                <a:lnTo>
                  <a:pt x="1739900" y="311150"/>
                </a:lnTo>
                <a:lnTo>
                  <a:pt x="2070100" y="311150"/>
                </a:lnTo>
                <a:lnTo>
                  <a:pt x="2070100" y="31115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3383190" y="2325688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949928" y="3148156"/>
            <a:ext cx="133350" cy="133350"/>
          </a:xfrm>
          <a:prstGeom prst="ellipse">
            <a:avLst/>
          </a:prstGeom>
          <a:solidFill>
            <a:srgbClr val="269BD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038828" y="3714751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314207" y="4804729"/>
            <a:ext cx="133350" cy="133350"/>
          </a:xfrm>
          <a:prstGeom prst="ellipse">
            <a:avLst/>
          </a:prstGeom>
          <a:solidFill>
            <a:srgbClr val="269BD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5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2429099"/>
            <a:ext cx="8714631" cy="3562819"/>
          </a:xfrm>
          <a:custGeom>
            <a:avLst/>
            <a:gdLst>
              <a:gd name="connsiteX0" fmla="*/ 0 w 10189028"/>
              <a:gd name="connsiteY0" fmla="*/ 4165600 h 4165600"/>
              <a:gd name="connsiteX1" fmla="*/ 1901371 w 10189028"/>
              <a:gd name="connsiteY1" fmla="*/ 2191658 h 4165600"/>
              <a:gd name="connsiteX2" fmla="*/ 4020457 w 10189028"/>
              <a:gd name="connsiteY2" fmla="*/ 3947886 h 4165600"/>
              <a:gd name="connsiteX3" fmla="*/ 5036457 w 10189028"/>
              <a:gd name="connsiteY3" fmla="*/ 754743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901371 w 10189028"/>
              <a:gd name="connsiteY1" fmla="*/ 2191658 h 4165600"/>
              <a:gd name="connsiteX2" fmla="*/ 4020457 w 10189028"/>
              <a:gd name="connsiteY2" fmla="*/ 3947886 h 4165600"/>
              <a:gd name="connsiteX3" fmla="*/ 5950857 w 10189028"/>
              <a:gd name="connsiteY3" fmla="*/ 827315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901371 w 10189028"/>
              <a:gd name="connsiteY1" fmla="*/ 2191658 h 4165600"/>
              <a:gd name="connsiteX2" fmla="*/ 4020457 w 10189028"/>
              <a:gd name="connsiteY2" fmla="*/ 3947886 h 4165600"/>
              <a:gd name="connsiteX3" fmla="*/ 5950857 w 10189028"/>
              <a:gd name="connsiteY3" fmla="*/ 827315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901371 w 10189028"/>
              <a:gd name="connsiteY1" fmla="*/ 2191658 h 4165600"/>
              <a:gd name="connsiteX2" fmla="*/ 4020457 w 10189028"/>
              <a:gd name="connsiteY2" fmla="*/ 3947886 h 4165600"/>
              <a:gd name="connsiteX3" fmla="*/ 5921829 w 10189028"/>
              <a:gd name="connsiteY3" fmla="*/ 986973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901371 w 10189028"/>
              <a:gd name="connsiteY1" fmla="*/ 2191658 h 4165600"/>
              <a:gd name="connsiteX2" fmla="*/ 4020457 w 10189028"/>
              <a:gd name="connsiteY2" fmla="*/ 3947886 h 4165600"/>
              <a:gd name="connsiteX3" fmla="*/ 5921829 w 10189028"/>
              <a:gd name="connsiteY3" fmla="*/ 986973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901371 w 10189028"/>
              <a:gd name="connsiteY1" fmla="*/ 2191658 h 4165600"/>
              <a:gd name="connsiteX2" fmla="*/ 4020457 w 10189028"/>
              <a:gd name="connsiteY2" fmla="*/ 3947886 h 4165600"/>
              <a:gd name="connsiteX3" fmla="*/ 5786894 w 10189028"/>
              <a:gd name="connsiteY3" fmla="*/ 1225706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901371 w 10189028"/>
              <a:gd name="connsiteY1" fmla="*/ 2191658 h 4165600"/>
              <a:gd name="connsiteX2" fmla="*/ 4020457 w 10189028"/>
              <a:gd name="connsiteY2" fmla="*/ 3947886 h 4165600"/>
              <a:gd name="connsiteX3" fmla="*/ 5786894 w 10189028"/>
              <a:gd name="connsiteY3" fmla="*/ 1225706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610740 w 10189028"/>
              <a:gd name="connsiteY1" fmla="*/ 2264316 h 4165600"/>
              <a:gd name="connsiteX2" fmla="*/ 4020457 w 10189028"/>
              <a:gd name="connsiteY2" fmla="*/ 3947886 h 4165600"/>
              <a:gd name="connsiteX3" fmla="*/ 5786894 w 10189028"/>
              <a:gd name="connsiteY3" fmla="*/ 1225706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610740 w 10189028"/>
              <a:gd name="connsiteY1" fmla="*/ 2264316 h 4165600"/>
              <a:gd name="connsiteX2" fmla="*/ 3605270 w 10189028"/>
              <a:gd name="connsiteY2" fmla="*/ 3958265 h 4165600"/>
              <a:gd name="connsiteX3" fmla="*/ 5786894 w 10189028"/>
              <a:gd name="connsiteY3" fmla="*/ 1225706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  <a:gd name="connsiteX0" fmla="*/ 0 w 10189028"/>
              <a:gd name="connsiteY0" fmla="*/ 4165600 h 4165600"/>
              <a:gd name="connsiteX1" fmla="*/ 1610740 w 10189028"/>
              <a:gd name="connsiteY1" fmla="*/ 2264316 h 4165600"/>
              <a:gd name="connsiteX2" fmla="*/ 3605270 w 10189028"/>
              <a:gd name="connsiteY2" fmla="*/ 3958265 h 4165600"/>
              <a:gd name="connsiteX3" fmla="*/ 5527402 w 10189028"/>
              <a:gd name="connsiteY3" fmla="*/ 997354 h 4165600"/>
              <a:gd name="connsiteX4" fmla="*/ 7707085 w 10189028"/>
              <a:gd name="connsiteY4" fmla="*/ 3730172 h 4165600"/>
              <a:gd name="connsiteX5" fmla="*/ 10189028 w 10189028"/>
              <a:gd name="connsiteY5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9028" h="4165600">
                <a:moveTo>
                  <a:pt x="0" y="4165600"/>
                </a:moveTo>
                <a:cubicBezTo>
                  <a:pt x="615647" y="3196772"/>
                  <a:pt x="1009862" y="2298872"/>
                  <a:pt x="1610740" y="2264316"/>
                </a:cubicBezTo>
                <a:cubicBezTo>
                  <a:pt x="2211618" y="2229760"/>
                  <a:pt x="2952493" y="4169425"/>
                  <a:pt x="3605270" y="3958265"/>
                </a:cubicBezTo>
                <a:cubicBezTo>
                  <a:pt x="4258047" y="3747105"/>
                  <a:pt x="4843766" y="1035370"/>
                  <a:pt x="5527402" y="997354"/>
                </a:cubicBezTo>
                <a:cubicBezTo>
                  <a:pt x="6211038" y="959339"/>
                  <a:pt x="6930147" y="3896398"/>
                  <a:pt x="7707085" y="3730172"/>
                </a:cubicBezTo>
                <a:cubicBezTo>
                  <a:pt x="8484023" y="3563946"/>
                  <a:pt x="9093654" y="1293458"/>
                  <a:pt x="10189028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34225" y="296863"/>
            <a:ext cx="1723549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下一步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097">
            <a:off x="8391039" y="1419725"/>
            <a:ext cx="1073914" cy="1073914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982909" y="4030822"/>
            <a:ext cx="656948" cy="656948"/>
          </a:xfrm>
          <a:prstGeom prst="ellipse">
            <a:avLst/>
          </a:prstGeom>
          <a:solidFill>
            <a:srgbClr val="269BD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298872" y="2867488"/>
            <a:ext cx="852257" cy="852257"/>
          </a:xfrm>
          <a:prstGeom prst="ellipse">
            <a:avLst/>
          </a:prstGeom>
          <a:solidFill>
            <a:srgbClr val="269BD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220286" y="5255071"/>
            <a:ext cx="604191" cy="604191"/>
          </a:xfrm>
          <a:prstGeom prst="ellipse">
            <a:avLst/>
          </a:prstGeom>
          <a:solidFill>
            <a:srgbClr val="269BD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07506" y="352884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全方位的信息化教学服务支撑</a:t>
            </a:r>
          </a:p>
        </p:txBody>
      </p:sp>
      <p:sp>
        <p:nvSpPr>
          <p:cNvPr id="18" name="矩形 17"/>
          <p:cNvSpPr/>
          <p:nvPr/>
        </p:nvSpPr>
        <p:spPr>
          <a:xfrm>
            <a:off x="4006845" y="22561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物联智能校园</a:t>
            </a:r>
          </a:p>
        </p:txBody>
      </p:sp>
      <p:sp>
        <p:nvSpPr>
          <p:cNvPr id="19" name="矩形 18"/>
          <p:cNvSpPr/>
          <p:nvPr/>
        </p:nvSpPr>
        <p:spPr>
          <a:xfrm>
            <a:off x="6824477" y="590964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大数据治理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105237" y="4159241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2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13055" y="3001228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64938" y="5340934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"/>
          <a:stretch/>
        </p:blipFill>
        <p:spPr>
          <a:xfrm>
            <a:off x="0" y="-1"/>
            <a:ext cx="12192000" cy="689851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26882" y="123091"/>
            <a:ext cx="12218882" cy="7019389"/>
            <a:chOff x="-1655328" y="-803522"/>
            <a:chExt cx="14592661" cy="8383056"/>
          </a:xfrm>
        </p:grpSpPr>
        <p:sp>
          <p:nvSpPr>
            <p:cNvPr id="6" name="等腰三角形 5"/>
            <p:cNvSpPr/>
            <p:nvPr/>
          </p:nvSpPr>
          <p:spPr>
            <a:xfrm>
              <a:off x="1127448" y="2132856"/>
              <a:ext cx="3341171" cy="288032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2270548" y="2132856"/>
              <a:ext cx="5985692" cy="516008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-1655328" y="-402516"/>
              <a:ext cx="3925876" cy="3384376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-1292830" y="2826737"/>
              <a:ext cx="4856208" cy="4186386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150278" y="-803522"/>
              <a:ext cx="5577959" cy="4808585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4275119" y="-741597"/>
              <a:ext cx="2453118" cy="2114757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5233638" y="-531460"/>
              <a:ext cx="4418718" cy="3809240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6503460" y="2310580"/>
              <a:ext cx="6111986" cy="5268954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>
              <a:off x="8732808" y="-338417"/>
              <a:ext cx="3482022" cy="3001743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9455311" y="2308368"/>
              <a:ext cx="3482022" cy="3001743"/>
            </a:xfrm>
            <a:prstGeom prst="triangle">
              <a:avLst/>
            </a:prstGeom>
            <a:noFill/>
            <a:ln w="3175">
              <a:solidFill>
                <a:srgbClr val="0C5699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3" dirty="0">
                <a:ea typeface="方正准圆" panose="02000500000000000000" pitchFamily="2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>
          <a:xfrm rot="10800000">
            <a:off x="3287713" y="1196975"/>
            <a:ext cx="6008687" cy="4416425"/>
          </a:xfrm>
          <a:prstGeom prst="triangle">
            <a:avLst/>
          </a:prstGeom>
          <a:noFill/>
          <a:ln w="20637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ea typeface="方正准圆" panose="02000500000000000000" pitchFamily="2" charset="-122"/>
            </a:endParaRPr>
          </a:p>
        </p:txBody>
      </p:sp>
      <p:sp>
        <p:nvSpPr>
          <p:cNvPr id="17" name="等腰三角形 10"/>
          <p:cNvSpPr/>
          <p:nvPr/>
        </p:nvSpPr>
        <p:spPr>
          <a:xfrm rot="7016274">
            <a:off x="1935163" y="454025"/>
            <a:ext cx="3770312" cy="6859588"/>
          </a:xfrm>
          <a:custGeom>
            <a:avLst/>
            <a:gdLst>
              <a:gd name="connsiteX0" fmla="*/ 0 w 7540399"/>
              <a:gd name="connsiteY0" fmla="*/ 6859430 h 6859430"/>
              <a:gd name="connsiteX1" fmla="*/ 3770200 w 7540399"/>
              <a:gd name="connsiteY1" fmla="*/ 0 h 6859430"/>
              <a:gd name="connsiteX2" fmla="*/ 7540399 w 7540399"/>
              <a:gd name="connsiteY2" fmla="*/ 6859430 h 6859430"/>
              <a:gd name="connsiteX3" fmla="*/ 0 w 7540399"/>
              <a:gd name="connsiteY3" fmla="*/ 6859430 h 6859430"/>
              <a:gd name="connsiteX0-1" fmla="*/ 0 w 3770200"/>
              <a:gd name="connsiteY0-2" fmla="*/ 6859430 h 6859430"/>
              <a:gd name="connsiteX1-3" fmla="*/ 3770200 w 3770200"/>
              <a:gd name="connsiteY1-4" fmla="*/ 0 h 6859430"/>
              <a:gd name="connsiteX2-5" fmla="*/ 0 w 3770200"/>
              <a:gd name="connsiteY2-6" fmla="*/ 6859430 h 68594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770200" h="6859430">
                <a:moveTo>
                  <a:pt x="0" y="6859430"/>
                </a:moveTo>
                <a:lnTo>
                  <a:pt x="3770200" y="0"/>
                </a:lnTo>
                <a:lnTo>
                  <a:pt x="0" y="68594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31000"/>
                </a:schemeClr>
              </a:gs>
              <a:gs pos="10000">
                <a:srgbClr val="E2EDF7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0637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ea typeface="方正准圆" panose="02000500000000000000" pitchFamily="2" charset="-122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1794227" y="2805730"/>
            <a:ext cx="9148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zh-CN" altLang="en-US" sz="4000" b="1" spc="300" noProof="1" smtClean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  <a:cs typeface="方正兰亭细黑_GBK_M" panose="02010600010101010101" pitchFamily="2" charset="2"/>
              </a:rPr>
              <a:t>谢谢聆听！</a:t>
            </a:r>
            <a:endParaRPr lang="zh-CN" altLang="en-US" sz="4000" b="1" spc="300" noProof="1">
              <a:solidFill>
                <a:schemeClr val="bg1"/>
              </a:solidFill>
              <a:latin typeface="方正韵动中黑简体" panose="02000000000000000000" pitchFamily="2" charset="-122"/>
              <a:ea typeface="方正韵动中黑简体" panose="02000000000000000000" pitchFamily="2" charset="-122"/>
              <a:cs typeface="方正兰亭细黑_GBK_M" panose="02010600010101010101" pitchFamily="2" charset="2"/>
            </a:endParaRPr>
          </a:p>
        </p:txBody>
      </p:sp>
      <p:grpSp>
        <p:nvGrpSpPr>
          <p:cNvPr id="19" name="组合 5"/>
          <p:cNvGrpSpPr>
            <a:grpSpLocks/>
          </p:cNvGrpSpPr>
          <p:nvPr/>
        </p:nvGrpSpPr>
        <p:grpSpPr bwMode="auto">
          <a:xfrm rot="20242347">
            <a:off x="5251020" y="1724269"/>
            <a:ext cx="2605087" cy="2317750"/>
            <a:chOff x="2369" y="2443"/>
            <a:chExt cx="2790" cy="2483"/>
          </a:xfrm>
        </p:grpSpPr>
        <p:sp>
          <p:nvSpPr>
            <p:cNvPr id="20" name="任意多边形 19"/>
            <p:cNvSpPr/>
            <p:nvPr/>
          </p:nvSpPr>
          <p:spPr>
            <a:xfrm rot="12831390">
              <a:off x="2670" y="4098"/>
              <a:ext cx="877" cy="828"/>
            </a:xfrm>
            <a:custGeom>
              <a:avLst/>
              <a:gdLst>
                <a:gd name="connsiteX0" fmla="*/ 0 w 2002971"/>
                <a:gd name="connsiteY0" fmla="*/ 1335314 h 1944914"/>
                <a:gd name="connsiteX1" fmla="*/ 783771 w 2002971"/>
                <a:gd name="connsiteY1" fmla="*/ 0 h 1944914"/>
                <a:gd name="connsiteX2" fmla="*/ 2002971 w 2002971"/>
                <a:gd name="connsiteY2" fmla="*/ 1944914 h 1944914"/>
                <a:gd name="connsiteX0-1" fmla="*/ 0 w 1416184"/>
                <a:gd name="connsiteY0-2" fmla="*/ 1335314 h 1335314"/>
                <a:gd name="connsiteX1-3" fmla="*/ 783771 w 1416184"/>
                <a:gd name="connsiteY1-4" fmla="*/ 0 h 1335314"/>
                <a:gd name="connsiteX2-5" fmla="*/ 1416184 w 1416184"/>
                <a:gd name="connsiteY2-6" fmla="*/ 970990 h 133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416184" h="1335314">
                  <a:moveTo>
                    <a:pt x="0" y="1335314"/>
                  </a:moveTo>
                  <a:lnTo>
                    <a:pt x="783771" y="0"/>
                  </a:lnTo>
                  <a:lnTo>
                    <a:pt x="1416184" y="97099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ea typeface="方正准圆" panose="02000500000000000000" pitchFamily="2" charset="-122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12831631">
              <a:off x="2369" y="2442"/>
              <a:ext cx="2790" cy="1197"/>
            </a:xfrm>
            <a:custGeom>
              <a:avLst/>
              <a:gdLst>
                <a:gd name="connsiteX0" fmla="*/ 4209143 w 5297714"/>
                <a:gd name="connsiteY0" fmla="*/ 0 h 1770743"/>
                <a:gd name="connsiteX1" fmla="*/ 5297714 w 5297714"/>
                <a:gd name="connsiteY1" fmla="*/ 1770743 h 1770743"/>
                <a:gd name="connsiteX2" fmla="*/ 0 w 5297714"/>
                <a:gd name="connsiteY2" fmla="*/ 1306286 h 1770743"/>
                <a:gd name="connsiteX3" fmla="*/ 769257 w 5297714"/>
                <a:gd name="connsiteY3" fmla="*/ 29029 h 1770743"/>
                <a:gd name="connsiteX0-1" fmla="*/ 4209143 w 5297714"/>
                <a:gd name="connsiteY0-2" fmla="*/ 0 h 1770743"/>
                <a:gd name="connsiteX1-3" fmla="*/ 5297714 w 5297714"/>
                <a:gd name="connsiteY1-4" fmla="*/ 1770743 h 1770743"/>
                <a:gd name="connsiteX2-5" fmla="*/ 0 w 5297714"/>
                <a:gd name="connsiteY2-6" fmla="*/ 1306286 h 1770743"/>
                <a:gd name="connsiteX3-7" fmla="*/ 562856 w 5297714"/>
                <a:gd name="connsiteY3-8" fmla="*/ 395863 h 1770743"/>
                <a:gd name="connsiteX0-9" fmla="*/ 3872553 w 5297714"/>
                <a:gd name="connsiteY0-10" fmla="*/ 0 h 2274831"/>
                <a:gd name="connsiteX1-11" fmla="*/ 5297714 w 5297714"/>
                <a:gd name="connsiteY1-12" fmla="*/ 2274831 h 2274831"/>
                <a:gd name="connsiteX2-13" fmla="*/ 0 w 5297714"/>
                <a:gd name="connsiteY2-14" fmla="*/ 1810374 h 2274831"/>
                <a:gd name="connsiteX3-15" fmla="*/ 562856 w 5297714"/>
                <a:gd name="connsiteY3-16" fmla="*/ 899951 h 2274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97714" h="2274831">
                  <a:moveTo>
                    <a:pt x="3872553" y="0"/>
                  </a:moveTo>
                  <a:lnTo>
                    <a:pt x="5297714" y="2274831"/>
                  </a:lnTo>
                  <a:lnTo>
                    <a:pt x="0" y="1810374"/>
                  </a:lnTo>
                  <a:lnTo>
                    <a:pt x="562856" y="899951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ea typeface="方正准圆" panose="02000500000000000000" pitchFamily="2" charset="-122"/>
              </a:endParaRPr>
            </a:p>
          </p:txBody>
        </p:sp>
      </p:grpSp>
      <p:sp>
        <p:nvSpPr>
          <p:cNvPr id="32" name="等腰三角形 31"/>
          <p:cNvSpPr/>
          <p:nvPr/>
        </p:nvSpPr>
        <p:spPr>
          <a:xfrm rot="10800000">
            <a:off x="3279490" y="1196974"/>
            <a:ext cx="6008687" cy="4416425"/>
          </a:xfrm>
          <a:prstGeom prst="triangle">
            <a:avLst/>
          </a:prstGeom>
          <a:noFill/>
          <a:ln w="20637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ea typeface="方正准圆" panose="02000500000000000000" pitchFamily="2" charset="-122"/>
            </a:endParaRPr>
          </a:p>
        </p:txBody>
      </p:sp>
      <p:sp>
        <p:nvSpPr>
          <p:cNvPr id="23" name="等腰三角形 22"/>
          <p:cNvSpPr/>
          <p:nvPr/>
        </p:nvSpPr>
        <p:spPr>
          <a:xfrm>
            <a:off x="3108403" y="68059"/>
            <a:ext cx="5993005" cy="4925531"/>
          </a:xfrm>
          <a:prstGeom prst="triangle">
            <a:avLst/>
          </a:prstGeom>
          <a:noFill/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7280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7"/>
          <a:stretch/>
        </p:blipFill>
        <p:spPr>
          <a:xfrm>
            <a:off x="0" y="0"/>
            <a:ext cx="12192000" cy="690372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8491016" y="2003859"/>
            <a:ext cx="2848150" cy="3922251"/>
            <a:chOff x="913561" y="1970038"/>
            <a:chExt cx="2848150" cy="3922251"/>
          </a:xfrm>
        </p:grpSpPr>
        <p:sp>
          <p:nvSpPr>
            <p:cNvPr id="52" name="矩形 51"/>
            <p:cNvSpPr/>
            <p:nvPr/>
          </p:nvSpPr>
          <p:spPr>
            <a:xfrm>
              <a:off x="913561" y="1970038"/>
              <a:ext cx="2848150" cy="3922251"/>
            </a:xfrm>
            <a:prstGeom prst="rect">
              <a:avLst/>
            </a:prstGeom>
            <a:solidFill>
              <a:srgbClr val="1E7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913561" y="5680695"/>
              <a:ext cx="2848150" cy="207869"/>
            </a:xfrm>
            <a:prstGeom prst="rect">
              <a:avLst/>
            </a:pr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913561" y="3357563"/>
              <a:ext cx="2848150" cy="0"/>
            </a:xfrm>
            <a:prstGeom prst="line">
              <a:avLst/>
            </a:prstGeom>
            <a:ln w="9525">
              <a:solidFill>
                <a:srgbClr val="1A6D9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54"/>
          <p:cNvSpPr txBox="1"/>
          <p:nvPr/>
        </p:nvSpPr>
        <p:spPr>
          <a:xfrm>
            <a:off x="8510486" y="3688732"/>
            <a:ext cx="293188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SzPct val="70000"/>
              <a:buFont typeface="Wingdings" panose="05000000000000000000" pitchFamily="2" charset="2"/>
              <a:buChar char="u"/>
              <a:defRPr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dirty="0"/>
              <a:t>一期建设十几个应用，所用</a:t>
            </a:r>
            <a:r>
              <a:rPr lang="zh-CN" altLang="en-US" sz="1600" dirty="0" smtClean="0"/>
              <a:t>寥寥无几</a:t>
            </a:r>
            <a:endParaRPr lang="en-US" altLang="zh-CN" sz="1600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600" dirty="0"/>
              <a:t> </a:t>
            </a:r>
            <a:r>
              <a:rPr lang="en-US" altLang="zh-CN" sz="1600" dirty="0" smtClean="0"/>
              <a:t>   </a:t>
            </a:r>
            <a:r>
              <a:rPr lang="zh-CN" altLang="en-US" sz="1600" dirty="0" smtClean="0"/>
              <a:t>（</a:t>
            </a:r>
            <a:r>
              <a:rPr lang="zh-CN" altLang="en-US" sz="1600" dirty="0"/>
              <a:t>资产、</a:t>
            </a:r>
            <a:r>
              <a:rPr lang="en-US" altLang="zh-CN" sz="1600" dirty="0"/>
              <a:t>OA</a:t>
            </a:r>
            <a:r>
              <a:rPr lang="zh-CN" altLang="en-US" sz="1600" dirty="0"/>
              <a:t>、财务、教务）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业务部门热情不高，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没有工作</a:t>
            </a:r>
            <a:r>
              <a:rPr lang="zh-CN" altLang="en-US" sz="1600" dirty="0" smtClean="0"/>
              <a:t>协同</a:t>
            </a:r>
            <a:endParaRPr lang="en-US" altLang="zh-CN" sz="1600" dirty="0" smtClean="0"/>
          </a:p>
          <a:p>
            <a:pPr>
              <a:lnSpc>
                <a:spcPct val="130000"/>
              </a:lnSpc>
            </a:pPr>
            <a:r>
              <a:rPr lang="zh-CN" altLang="en-US" sz="1600" dirty="0" smtClean="0"/>
              <a:t>教学信息化为</a:t>
            </a:r>
            <a:r>
              <a:rPr lang="en-US" altLang="zh-CN" sz="1600" dirty="0" smtClean="0"/>
              <a:t>0</a:t>
            </a:r>
            <a:endParaRPr lang="zh-CN" altLang="en-US" sz="1600" dirty="0"/>
          </a:p>
        </p:txBody>
      </p:sp>
      <p:sp>
        <p:nvSpPr>
          <p:cNvPr id="56" name="矩形 66"/>
          <p:cNvSpPr>
            <a:spLocks noChangeArrowheads="1"/>
          </p:cNvSpPr>
          <p:nvPr/>
        </p:nvSpPr>
        <p:spPr bwMode="auto">
          <a:xfrm>
            <a:off x="8674705" y="2529897"/>
            <a:ext cx="723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</a:p>
        </p:txBody>
      </p:sp>
      <p:sp>
        <p:nvSpPr>
          <p:cNvPr id="57" name="矩形 56"/>
          <p:cNvSpPr/>
          <p:nvPr/>
        </p:nvSpPr>
        <p:spPr>
          <a:xfrm>
            <a:off x="8679204" y="216497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信息化应用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938961" y="2003859"/>
            <a:ext cx="2848150" cy="3922251"/>
            <a:chOff x="913561" y="1970038"/>
            <a:chExt cx="2848150" cy="3922251"/>
          </a:xfrm>
        </p:grpSpPr>
        <p:sp>
          <p:nvSpPr>
            <p:cNvPr id="2" name="矩形 1"/>
            <p:cNvSpPr/>
            <p:nvPr/>
          </p:nvSpPr>
          <p:spPr>
            <a:xfrm>
              <a:off x="913561" y="1970038"/>
              <a:ext cx="2848150" cy="3922251"/>
            </a:xfrm>
            <a:prstGeom prst="rect">
              <a:avLst/>
            </a:prstGeom>
            <a:solidFill>
              <a:srgbClr val="1E7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913561" y="5680695"/>
              <a:ext cx="2848150" cy="207869"/>
            </a:xfrm>
            <a:prstGeom prst="rect">
              <a:avLst/>
            </a:pr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913561" y="3357563"/>
              <a:ext cx="2848150" cy="0"/>
            </a:xfrm>
            <a:prstGeom prst="line">
              <a:avLst/>
            </a:prstGeom>
            <a:ln w="9525">
              <a:solidFill>
                <a:srgbClr val="1A6D9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4722624" y="2003859"/>
            <a:ext cx="2848150" cy="3922251"/>
            <a:chOff x="913561" y="1970038"/>
            <a:chExt cx="2848150" cy="3922251"/>
          </a:xfrm>
        </p:grpSpPr>
        <p:sp>
          <p:nvSpPr>
            <p:cNvPr id="40" name="矩形 39"/>
            <p:cNvSpPr/>
            <p:nvPr/>
          </p:nvSpPr>
          <p:spPr>
            <a:xfrm>
              <a:off x="913561" y="1970038"/>
              <a:ext cx="2848150" cy="3922251"/>
            </a:xfrm>
            <a:prstGeom prst="rect">
              <a:avLst/>
            </a:prstGeom>
            <a:solidFill>
              <a:srgbClr val="1E7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13561" y="5680695"/>
              <a:ext cx="2848150" cy="207869"/>
            </a:xfrm>
            <a:prstGeom prst="rect">
              <a:avLst/>
            </a:prstGeom>
            <a:solidFill>
              <a:srgbClr val="26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913561" y="3357563"/>
              <a:ext cx="2848150" cy="0"/>
            </a:xfrm>
            <a:prstGeom prst="line">
              <a:avLst/>
            </a:prstGeom>
            <a:ln w="9525">
              <a:solidFill>
                <a:srgbClr val="1A6D9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66"/>
          <p:cNvSpPr>
            <a:spLocks noChangeArrowheads="1"/>
          </p:cNvSpPr>
          <p:nvPr/>
        </p:nvSpPr>
        <p:spPr bwMode="auto">
          <a:xfrm>
            <a:off x="1147949" y="2529897"/>
            <a:ext cx="630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52448" y="216497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硬件基础</a:t>
            </a:r>
            <a:endParaRPr lang="en-US" altLang="zh-CN" sz="2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97723" y="3688732"/>
            <a:ext cx="26437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  <a:defRPr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600" dirty="0"/>
              <a:t>2.5G</a:t>
            </a:r>
            <a:r>
              <a:rPr lang="zh-CN" altLang="en-US" sz="1600" dirty="0"/>
              <a:t>的</a:t>
            </a:r>
            <a:r>
              <a:rPr lang="zh-CN" altLang="en-US" sz="1600" dirty="0" smtClean="0"/>
              <a:t>出口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 smtClean="0"/>
              <a:t>示范性</a:t>
            </a:r>
            <a:r>
              <a:rPr lang="zh-CN" altLang="en-US" sz="1600" dirty="0"/>
              <a:t>的无线</a:t>
            </a:r>
            <a:r>
              <a:rPr lang="zh-CN" altLang="en-US" sz="1600" dirty="0" smtClean="0"/>
              <a:t>网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/>
              <a:t>不统一的上网</a:t>
            </a:r>
            <a:r>
              <a:rPr lang="zh-CN" altLang="en-US" sz="1600" dirty="0" smtClean="0"/>
              <a:t>机制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/>
              <a:t>小型机</a:t>
            </a:r>
            <a:r>
              <a:rPr lang="en-US" altLang="zh-CN" sz="1600" dirty="0"/>
              <a:t>+SAN</a:t>
            </a:r>
            <a:r>
              <a:rPr lang="zh-CN" altLang="en-US" sz="1600" dirty="0"/>
              <a:t>存储的硬件平台，</a:t>
            </a:r>
            <a:r>
              <a:rPr lang="zh-CN" altLang="en-US" sz="1600" dirty="0" smtClean="0"/>
              <a:t>各自为政</a:t>
            </a:r>
            <a:endParaRPr lang="zh-CN" altLang="en-US" sz="1600" dirty="0"/>
          </a:p>
        </p:txBody>
      </p:sp>
      <p:sp>
        <p:nvSpPr>
          <p:cNvPr id="35" name="文本框 34"/>
          <p:cNvSpPr txBox="1"/>
          <p:nvPr/>
        </p:nvSpPr>
        <p:spPr>
          <a:xfrm>
            <a:off x="4742094" y="3688732"/>
            <a:ext cx="29318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SzPct val="70000"/>
              <a:buFont typeface="Wingdings" panose="05000000000000000000" pitchFamily="2" charset="2"/>
              <a:buChar char="u"/>
              <a:defRPr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dirty="0"/>
              <a:t>没有统一身份认证</a:t>
            </a:r>
            <a:r>
              <a:rPr lang="zh-CN" altLang="en-US" sz="1600" dirty="0" smtClean="0"/>
              <a:t>机制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/>
              <a:t>仿真单点</a:t>
            </a:r>
            <a:r>
              <a:rPr lang="zh-CN" altLang="en-US" sz="1600" dirty="0" smtClean="0"/>
              <a:t>登录（账号</a:t>
            </a:r>
            <a:r>
              <a:rPr lang="zh-CN" altLang="en-US" sz="1600" dirty="0"/>
              <a:t>映射</a:t>
            </a:r>
            <a:r>
              <a:rPr lang="zh-CN" altLang="en-US" sz="1600" dirty="0" smtClean="0"/>
              <a:t>）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/>
              <a:t>数据中心无法</a:t>
            </a:r>
            <a:r>
              <a:rPr lang="zh-CN" altLang="en-US" sz="1600" dirty="0" smtClean="0"/>
              <a:t>驾驭，没有</a:t>
            </a:r>
            <a:endParaRPr lang="en-US" altLang="zh-CN" sz="1600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1600" dirty="0" smtClean="0"/>
              <a:t>      数据共享</a:t>
            </a:r>
            <a:r>
              <a:rPr lang="zh-CN" altLang="en-US" sz="1600" dirty="0"/>
              <a:t>能力 </a:t>
            </a:r>
          </a:p>
          <a:p>
            <a:pPr>
              <a:lnSpc>
                <a:spcPct val="130000"/>
              </a:lnSpc>
            </a:pPr>
            <a:r>
              <a:rPr lang="zh-CN" altLang="en-US" sz="1600" dirty="0" smtClean="0"/>
              <a:t>信息</a:t>
            </a:r>
            <a:r>
              <a:rPr lang="zh-CN" altLang="en-US" sz="1600" dirty="0"/>
              <a:t>门户</a:t>
            </a:r>
            <a:r>
              <a:rPr lang="zh-CN" altLang="en-US" sz="1600" dirty="0" smtClean="0"/>
              <a:t>无人能维护</a:t>
            </a:r>
            <a:endParaRPr lang="zh-CN" altLang="en-US" sz="1600" dirty="0"/>
          </a:p>
        </p:txBody>
      </p:sp>
      <p:sp>
        <p:nvSpPr>
          <p:cNvPr id="49" name="矩形 66"/>
          <p:cNvSpPr>
            <a:spLocks noChangeArrowheads="1"/>
          </p:cNvSpPr>
          <p:nvPr/>
        </p:nvSpPr>
        <p:spPr bwMode="auto">
          <a:xfrm>
            <a:off x="4906313" y="2529897"/>
            <a:ext cx="723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910812" y="216497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三大平台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5490706" y="318364"/>
            <a:ext cx="1210588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起点</a:t>
            </a:r>
            <a:endParaRPr lang="zh-CN" altLang="en-US" sz="4000" dirty="0">
              <a:solidFill>
                <a:schemeClr val="bg1"/>
              </a:solidFill>
              <a:effectLst/>
              <a:latin typeface="方正韵动中黑简体" panose="02000000000000000000" pitchFamily="2" charset="-122"/>
              <a:ea typeface="方正韵动中黑简体" panose="02000000000000000000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4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90706" y="296863"/>
            <a:ext cx="1210589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 smtClean="0"/>
              <a:t>原因</a:t>
            </a:r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 rot="16200000">
            <a:off x="3864665" y="1527313"/>
            <a:ext cx="4462669" cy="4462670"/>
            <a:chOff x="4177748" y="1739347"/>
            <a:chExt cx="3836504" cy="3836505"/>
          </a:xfrm>
        </p:grpSpPr>
        <p:sp>
          <p:nvSpPr>
            <p:cNvPr id="7" name="椭圆 6"/>
            <p:cNvSpPr/>
            <p:nvPr/>
          </p:nvSpPr>
          <p:spPr>
            <a:xfrm>
              <a:off x="5663648" y="1739348"/>
              <a:ext cx="864704" cy="3836504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 rot="2700000">
              <a:off x="5663648" y="1739348"/>
              <a:ext cx="864704" cy="3836504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 rot="8100000">
              <a:off x="5663649" y="1739347"/>
              <a:ext cx="864704" cy="3836504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5774758" y="3437405"/>
            <a:ext cx="642481" cy="6424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265628" y="2244709"/>
            <a:ext cx="329525" cy="329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96371" y="3459018"/>
            <a:ext cx="599254" cy="599254"/>
          </a:xfrm>
          <a:prstGeom prst="ellipse">
            <a:avLst/>
          </a:prstGeom>
          <a:solidFill>
            <a:srgbClr val="26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821238" y="3593882"/>
            <a:ext cx="329525" cy="329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041236" y="3593882"/>
            <a:ext cx="329525" cy="329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588349" y="4921190"/>
            <a:ext cx="329525" cy="329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588349" y="2244709"/>
            <a:ext cx="329525" cy="329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265628" y="4917292"/>
            <a:ext cx="329525" cy="329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12437" y="1961769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269BD6"/>
              </a:buClr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信息化部门对建设规律缺少正确认识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75169" y="351271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69BD6"/>
              </a:buClr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业务部门对信息化没有热情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11585" y="5060553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269BD6"/>
              </a:buClr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没有信息化成长的生态环境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986000" y="196176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69BD6"/>
              </a:buClr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学校没有信息化保障队伍</a:t>
            </a:r>
          </a:p>
        </p:txBody>
      </p:sp>
      <p:sp>
        <p:nvSpPr>
          <p:cNvPr id="23" name="矩形 22"/>
          <p:cNvSpPr/>
          <p:nvPr/>
        </p:nvSpPr>
        <p:spPr>
          <a:xfrm>
            <a:off x="8020910" y="506375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69BD6"/>
              </a:buClr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缺少成熟的应用系统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03906" y="351271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69BD6"/>
              </a:buClr>
            </a:pP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软件技术没有今天成熟</a:t>
            </a:r>
            <a:endParaRPr lang="en-US" altLang="zh-CN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739981" y="3527811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why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5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0" y="947738"/>
            <a:ext cx="6426200" cy="48196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933958" y="2421131"/>
            <a:ext cx="1872863" cy="1872863"/>
            <a:chOff x="7263650" y="2391613"/>
            <a:chExt cx="1931900" cy="1931900"/>
          </a:xfrm>
        </p:grpSpPr>
        <p:sp>
          <p:nvSpPr>
            <p:cNvPr id="27" name="矩形 26"/>
            <p:cNvSpPr/>
            <p:nvPr/>
          </p:nvSpPr>
          <p:spPr>
            <a:xfrm rot="600000">
              <a:off x="7263650" y="2391613"/>
              <a:ext cx="1931900" cy="19319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1200000">
              <a:off x="7263650" y="2391613"/>
              <a:ext cx="1931900" cy="19319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263650" y="2391613"/>
              <a:ext cx="1931900" cy="1931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247388" y="968548"/>
            <a:ext cx="4339081" cy="4819650"/>
            <a:chOff x="627577" y="968548"/>
            <a:chExt cx="4339081" cy="4819650"/>
          </a:xfrm>
        </p:grpSpPr>
        <p:sp>
          <p:nvSpPr>
            <p:cNvPr id="7" name="矩形 6"/>
            <p:cNvSpPr/>
            <p:nvPr/>
          </p:nvSpPr>
          <p:spPr>
            <a:xfrm>
              <a:off x="627577" y="968548"/>
              <a:ext cx="4339081" cy="4819650"/>
            </a:xfrm>
            <a:prstGeom prst="rect">
              <a:avLst/>
            </a:prstGeom>
            <a:solidFill>
              <a:srgbClr val="1E7BAA"/>
            </a:solidFill>
            <a:ln>
              <a:solidFill>
                <a:srgbClr val="144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47484" y="2241519"/>
              <a:ext cx="3687191" cy="2232088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26769" y="2389128"/>
              <a:ext cx="3807906" cy="19784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effectLst/>
                  <a:latin typeface="方正准圆" panose="02000500000000000000" pitchFamily="2" charset="-122"/>
                  <a:ea typeface="方正准圆" panose="02000500000000000000" pitchFamily="2" charset="-122"/>
                </a:rPr>
                <a:t>对信息化认识与需求的</a:t>
              </a:r>
              <a:r>
                <a:rPr lang="zh-CN" altLang="en-US" sz="6600" dirty="0" smtClean="0">
                  <a:solidFill>
                    <a:schemeClr val="bg1"/>
                  </a:solidFill>
                  <a:effectLst/>
                  <a:latin typeface="方正准圆" panose="02000500000000000000" pitchFamily="2" charset="-122"/>
                  <a:ea typeface="方正准圆" panose="02000500000000000000" pitchFamily="2" charset="-122"/>
                </a:rPr>
                <a:t>提高</a:t>
              </a:r>
              <a:endParaRPr lang="zh-CN" altLang="en-US" sz="6600" dirty="0">
                <a:solidFill>
                  <a:schemeClr val="bg1"/>
                </a:solidFill>
                <a:effectLst/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476191" y="3788881"/>
            <a:ext cx="800219" cy="46166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1E7BAA"/>
                </a:solidFill>
                <a:effectLst>
                  <a:glow rad="76200">
                    <a:schemeClr val="bg1">
                      <a:alpha val="40000"/>
                    </a:schemeClr>
                  </a:glow>
                </a:effectLst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成果</a:t>
            </a:r>
            <a:endParaRPr lang="zh-CN" altLang="en-US" sz="2400" dirty="0">
              <a:solidFill>
                <a:srgbClr val="1E7BAA"/>
              </a:solidFill>
              <a:effectLst>
                <a:glow rad="76200">
                  <a:schemeClr val="bg1">
                    <a:alpha val="40000"/>
                  </a:schemeClr>
                </a:glow>
              </a:effectLst>
              <a:latin typeface="方正韵动中黑简体" panose="02000000000000000000" pitchFamily="2" charset="-122"/>
              <a:ea typeface="方正韵动中黑简体" panose="02000000000000000000" pitchFamily="2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3426675" y="2650181"/>
            <a:ext cx="926448" cy="1061760"/>
            <a:chOff x="2257424" y="-2132989"/>
            <a:chExt cx="10140951" cy="11622088"/>
          </a:xfrm>
          <a:solidFill>
            <a:srgbClr val="1E7BAA"/>
          </a:solidFill>
        </p:grpSpPr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2425699" y="-2132989"/>
              <a:ext cx="9972676" cy="11187113"/>
            </a:xfrm>
            <a:custGeom>
              <a:avLst/>
              <a:gdLst>
                <a:gd name="T0" fmla="*/ 1999 w 2657"/>
                <a:gd name="T1" fmla="*/ 132 h 2980"/>
                <a:gd name="T2" fmla="*/ 2185 w 2657"/>
                <a:gd name="T3" fmla="*/ 408 h 2980"/>
                <a:gd name="T4" fmla="*/ 2005 w 2657"/>
                <a:gd name="T5" fmla="*/ 1529 h 2980"/>
                <a:gd name="T6" fmla="*/ 1622 w 2657"/>
                <a:gd name="T7" fmla="*/ 1905 h 2980"/>
                <a:gd name="T8" fmla="*/ 1452 w 2657"/>
                <a:gd name="T9" fmla="*/ 2241 h 2980"/>
                <a:gd name="T10" fmla="*/ 1506 w 2657"/>
                <a:gd name="T11" fmla="*/ 2387 h 2980"/>
                <a:gd name="T12" fmla="*/ 1587 w 2657"/>
                <a:gd name="T13" fmla="*/ 2927 h 2980"/>
                <a:gd name="T14" fmla="*/ 933 w 2657"/>
                <a:gd name="T15" fmla="*/ 2808 h 2980"/>
                <a:gd name="T16" fmla="*/ 1106 w 2657"/>
                <a:gd name="T17" fmla="*/ 2266 h 2980"/>
                <a:gd name="T18" fmla="*/ 978 w 2657"/>
                <a:gd name="T19" fmla="*/ 2028 h 2980"/>
                <a:gd name="T20" fmla="*/ 410 w 2657"/>
                <a:gd name="T21" fmla="*/ 1388 h 2980"/>
                <a:gd name="T22" fmla="*/ 115 w 2657"/>
                <a:gd name="T23" fmla="*/ 616 h 2980"/>
                <a:gd name="T24" fmla="*/ 434 w 2657"/>
                <a:gd name="T25" fmla="*/ 318 h 2980"/>
                <a:gd name="T26" fmla="*/ 1275 w 2657"/>
                <a:gd name="T27" fmla="*/ 1 h 2980"/>
                <a:gd name="T28" fmla="*/ 1943 w 2657"/>
                <a:gd name="T29" fmla="*/ 1469 h 2980"/>
                <a:gd name="T30" fmla="*/ 2349 w 2657"/>
                <a:gd name="T31" fmla="*/ 548 h 2980"/>
                <a:gd name="T32" fmla="*/ 2083 w 2657"/>
                <a:gd name="T33" fmla="*/ 586 h 2980"/>
                <a:gd name="T34" fmla="*/ 1943 w 2657"/>
                <a:gd name="T35" fmla="*/ 1469 h 2980"/>
                <a:gd name="T36" fmla="*/ 521 w 2657"/>
                <a:gd name="T37" fmla="*/ 962 h 2980"/>
                <a:gd name="T38" fmla="*/ 373 w 2657"/>
                <a:gd name="T39" fmla="*/ 482 h 2980"/>
                <a:gd name="T40" fmla="*/ 609 w 2657"/>
                <a:gd name="T41" fmla="*/ 1463 h 2980"/>
                <a:gd name="T42" fmla="*/ 1024 w 2657"/>
                <a:gd name="T43" fmla="*/ 1761 h 2980"/>
                <a:gd name="T44" fmla="*/ 680 w 2657"/>
                <a:gd name="T45" fmla="*/ 408 h 2980"/>
                <a:gd name="T46" fmla="*/ 589 w 2657"/>
                <a:gd name="T47" fmla="*/ 421 h 2980"/>
                <a:gd name="T48" fmla="*/ 1024 w 2657"/>
                <a:gd name="T49" fmla="*/ 1761 h 2980"/>
                <a:gd name="T50" fmla="*/ 2534 w 2657"/>
                <a:gd name="T51" fmla="*/ 2001 h 2980"/>
                <a:gd name="T52" fmla="*/ 2537 w 2657"/>
                <a:gd name="T53" fmla="*/ 2274 h 2980"/>
                <a:gd name="T54" fmla="*/ 2247 w 2657"/>
                <a:gd name="T55" fmla="*/ 2616 h 2980"/>
                <a:gd name="T56" fmla="*/ 2223 w 2657"/>
                <a:gd name="T57" fmla="*/ 2784 h 2980"/>
                <a:gd name="T58" fmla="*/ 2069 w 2657"/>
                <a:gd name="T59" fmla="*/ 2584 h 2980"/>
                <a:gd name="T60" fmla="*/ 2139 w 2657"/>
                <a:gd name="T61" fmla="*/ 2718 h 2980"/>
                <a:gd name="T62" fmla="*/ 2158 w 2657"/>
                <a:gd name="T63" fmla="*/ 2591 h 2980"/>
                <a:gd name="T64" fmla="*/ 2258 w 2657"/>
                <a:gd name="T65" fmla="*/ 2563 h 2980"/>
                <a:gd name="T66" fmla="*/ 2260 w 2657"/>
                <a:gd name="T67" fmla="*/ 2279 h 2980"/>
                <a:gd name="T68" fmla="*/ 2360 w 2657"/>
                <a:gd name="T69" fmla="*/ 2266 h 2980"/>
                <a:gd name="T70" fmla="*/ 2307 w 2657"/>
                <a:gd name="T71" fmla="*/ 2096 h 2980"/>
                <a:gd name="T72" fmla="*/ 2475 w 2657"/>
                <a:gd name="T73" fmla="*/ 2059 h 2980"/>
                <a:gd name="T74" fmla="*/ 2534 w 2657"/>
                <a:gd name="T75" fmla="*/ 2001 h 2980"/>
                <a:gd name="T76" fmla="*/ 200 w 2657"/>
                <a:gd name="T77" fmla="*/ 2400 h 2980"/>
                <a:gd name="T78" fmla="*/ 281 w 2657"/>
                <a:gd name="T79" fmla="*/ 2476 h 2980"/>
                <a:gd name="T80" fmla="*/ 400 w 2657"/>
                <a:gd name="T81" fmla="*/ 2466 h 2980"/>
                <a:gd name="T82" fmla="*/ 427 w 2657"/>
                <a:gd name="T83" fmla="*/ 2736 h 2980"/>
                <a:gd name="T84" fmla="*/ 482 w 2657"/>
                <a:gd name="T85" fmla="*/ 2606 h 2980"/>
                <a:gd name="T86" fmla="*/ 534 w 2657"/>
                <a:gd name="T87" fmla="*/ 2774 h 2980"/>
                <a:gd name="T88" fmla="*/ 430 w 2657"/>
                <a:gd name="T89" fmla="*/ 2806 h 2980"/>
                <a:gd name="T90" fmla="*/ 230 w 2657"/>
                <a:gd name="T91" fmla="*/ 2695 h 2980"/>
                <a:gd name="T92" fmla="*/ 121 w 2657"/>
                <a:gd name="T93" fmla="*/ 2527 h 2980"/>
                <a:gd name="T94" fmla="*/ 41 w 2657"/>
                <a:gd name="T95" fmla="*/ 2270 h 2980"/>
                <a:gd name="T96" fmla="*/ 142 w 2657"/>
                <a:gd name="T97" fmla="*/ 2306 h 2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57" h="2980">
                  <a:moveTo>
                    <a:pt x="1275" y="1"/>
                  </a:moveTo>
                  <a:cubicBezTo>
                    <a:pt x="1524" y="2"/>
                    <a:pt x="1768" y="27"/>
                    <a:pt x="1999" y="132"/>
                  </a:cubicBezTo>
                  <a:cubicBezTo>
                    <a:pt x="2089" y="173"/>
                    <a:pt x="2161" y="223"/>
                    <a:pt x="2120" y="342"/>
                  </a:cubicBezTo>
                  <a:cubicBezTo>
                    <a:pt x="2100" y="400"/>
                    <a:pt x="2138" y="405"/>
                    <a:pt x="2185" y="408"/>
                  </a:cubicBezTo>
                  <a:cubicBezTo>
                    <a:pt x="2387" y="419"/>
                    <a:pt x="2461" y="493"/>
                    <a:pt x="2454" y="699"/>
                  </a:cubicBezTo>
                  <a:cubicBezTo>
                    <a:pt x="2441" y="1047"/>
                    <a:pt x="2265" y="1314"/>
                    <a:pt x="2005" y="1529"/>
                  </a:cubicBezTo>
                  <a:cubicBezTo>
                    <a:pt x="1913" y="1604"/>
                    <a:pt x="1820" y="1671"/>
                    <a:pt x="1755" y="1773"/>
                  </a:cubicBezTo>
                  <a:cubicBezTo>
                    <a:pt x="1722" y="1824"/>
                    <a:pt x="1667" y="1862"/>
                    <a:pt x="1622" y="1905"/>
                  </a:cubicBezTo>
                  <a:cubicBezTo>
                    <a:pt x="1614" y="1913"/>
                    <a:pt x="1596" y="1920"/>
                    <a:pt x="1597" y="1924"/>
                  </a:cubicBezTo>
                  <a:cubicBezTo>
                    <a:pt x="1617" y="2061"/>
                    <a:pt x="1444" y="2109"/>
                    <a:pt x="1452" y="2241"/>
                  </a:cubicBezTo>
                  <a:cubicBezTo>
                    <a:pt x="1454" y="2281"/>
                    <a:pt x="1445" y="2322"/>
                    <a:pt x="1485" y="2351"/>
                  </a:cubicBezTo>
                  <a:cubicBezTo>
                    <a:pt x="1496" y="2358"/>
                    <a:pt x="1509" y="2378"/>
                    <a:pt x="1506" y="2387"/>
                  </a:cubicBezTo>
                  <a:cubicBezTo>
                    <a:pt x="1441" y="2560"/>
                    <a:pt x="1572" y="2677"/>
                    <a:pt x="1634" y="2810"/>
                  </a:cubicBezTo>
                  <a:cubicBezTo>
                    <a:pt x="1668" y="2883"/>
                    <a:pt x="1656" y="2909"/>
                    <a:pt x="1587" y="2927"/>
                  </a:cubicBezTo>
                  <a:cubicBezTo>
                    <a:pt x="1383" y="2980"/>
                    <a:pt x="1179" y="2980"/>
                    <a:pt x="975" y="2927"/>
                  </a:cubicBezTo>
                  <a:cubicBezTo>
                    <a:pt x="902" y="2909"/>
                    <a:pt x="893" y="2873"/>
                    <a:pt x="933" y="2808"/>
                  </a:cubicBezTo>
                  <a:cubicBezTo>
                    <a:pt x="979" y="2733"/>
                    <a:pt x="1010" y="2649"/>
                    <a:pt x="1050" y="2570"/>
                  </a:cubicBezTo>
                  <a:cubicBezTo>
                    <a:pt x="1099" y="2475"/>
                    <a:pt x="1064" y="2367"/>
                    <a:pt x="1106" y="2266"/>
                  </a:cubicBezTo>
                  <a:cubicBezTo>
                    <a:pt x="1129" y="2207"/>
                    <a:pt x="1113" y="2109"/>
                    <a:pt x="1014" y="2078"/>
                  </a:cubicBezTo>
                  <a:cubicBezTo>
                    <a:pt x="998" y="2072"/>
                    <a:pt x="973" y="2037"/>
                    <a:pt x="978" y="2028"/>
                  </a:cubicBezTo>
                  <a:cubicBezTo>
                    <a:pt x="1023" y="1932"/>
                    <a:pt x="928" y="1918"/>
                    <a:pt x="892" y="1869"/>
                  </a:cubicBezTo>
                  <a:cubicBezTo>
                    <a:pt x="757" y="1682"/>
                    <a:pt x="565" y="1553"/>
                    <a:pt x="410" y="1388"/>
                  </a:cubicBezTo>
                  <a:cubicBezTo>
                    <a:pt x="245" y="1213"/>
                    <a:pt x="138" y="1004"/>
                    <a:pt x="110" y="759"/>
                  </a:cubicBezTo>
                  <a:cubicBezTo>
                    <a:pt x="105" y="711"/>
                    <a:pt x="107" y="664"/>
                    <a:pt x="115" y="616"/>
                  </a:cubicBezTo>
                  <a:cubicBezTo>
                    <a:pt x="141" y="464"/>
                    <a:pt x="198" y="410"/>
                    <a:pt x="350" y="409"/>
                  </a:cubicBezTo>
                  <a:cubicBezTo>
                    <a:pt x="420" y="409"/>
                    <a:pt x="458" y="396"/>
                    <a:pt x="434" y="318"/>
                  </a:cubicBezTo>
                  <a:cubicBezTo>
                    <a:pt x="403" y="212"/>
                    <a:pt x="475" y="170"/>
                    <a:pt x="551" y="135"/>
                  </a:cubicBezTo>
                  <a:cubicBezTo>
                    <a:pt x="781" y="29"/>
                    <a:pt x="1025" y="0"/>
                    <a:pt x="1275" y="1"/>
                  </a:cubicBezTo>
                  <a:cubicBezTo>
                    <a:pt x="1275" y="1"/>
                    <a:pt x="1275" y="1"/>
                    <a:pt x="1275" y="1"/>
                  </a:cubicBezTo>
                  <a:close/>
                  <a:moveTo>
                    <a:pt x="1943" y="1469"/>
                  </a:moveTo>
                  <a:cubicBezTo>
                    <a:pt x="2179" y="1288"/>
                    <a:pt x="2332" y="1057"/>
                    <a:pt x="2379" y="764"/>
                  </a:cubicBezTo>
                  <a:cubicBezTo>
                    <a:pt x="2391" y="691"/>
                    <a:pt x="2385" y="617"/>
                    <a:pt x="2349" y="548"/>
                  </a:cubicBezTo>
                  <a:cubicBezTo>
                    <a:pt x="2305" y="462"/>
                    <a:pt x="2225" y="487"/>
                    <a:pt x="2154" y="484"/>
                  </a:cubicBezTo>
                  <a:cubicBezTo>
                    <a:pt x="2080" y="482"/>
                    <a:pt x="2092" y="543"/>
                    <a:pt x="2083" y="586"/>
                  </a:cubicBezTo>
                  <a:cubicBezTo>
                    <a:pt x="2019" y="876"/>
                    <a:pt x="2054" y="1182"/>
                    <a:pt x="1943" y="1469"/>
                  </a:cubicBezTo>
                  <a:cubicBezTo>
                    <a:pt x="1943" y="1469"/>
                    <a:pt x="1943" y="1469"/>
                    <a:pt x="1943" y="1469"/>
                  </a:cubicBezTo>
                  <a:close/>
                  <a:moveTo>
                    <a:pt x="609" y="1463"/>
                  </a:moveTo>
                  <a:cubicBezTo>
                    <a:pt x="568" y="1296"/>
                    <a:pt x="524" y="1132"/>
                    <a:pt x="521" y="962"/>
                  </a:cubicBezTo>
                  <a:cubicBezTo>
                    <a:pt x="519" y="828"/>
                    <a:pt x="489" y="699"/>
                    <a:pt x="474" y="568"/>
                  </a:cubicBezTo>
                  <a:cubicBezTo>
                    <a:pt x="467" y="504"/>
                    <a:pt x="437" y="482"/>
                    <a:pt x="373" y="482"/>
                  </a:cubicBezTo>
                  <a:cubicBezTo>
                    <a:pt x="231" y="481"/>
                    <a:pt x="167" y="550"/>
                    <a:pt x="182" y="722"/>
                  </a:cubicBezTo>
                  <a:cubicBezTo>
                    <a:pt x="209" y="1033"/>
                    <a:pt x="372" y="1271"/>
                    <a:pt x="609" y="1463"/>
                  </a:cubicBezTo>
                  <a:cubicBezTo>
                    <a:pt x="609" y="1463"/>
                    <a:pt x="609" y="1463"/>
                    <a:pt x="609" y="1463"/>
                  </a:cubicBezTo>
                  <a:close/>
                  <a:moveTo>
                    <a:pt x="1024" y="1761"/>
                  </a:moveTo>
                  <a:cubicBezTo>
                    <a:pt x="829" y="1514"/>
                    <a:pt x="765" y="1228"/>
                    <a:pt x="747" y="923"/>
                  </a:cubicBezTo>
                  <a:cubicBezTo>
                    <a:pt x="737" y="751"/>
                    <a:pt x="701" y="580"/>
                    <a:pt x="680" y="408"/>
                  </a:cubicBezTo>
                  <a:cubicBezTo>
                    <a:pt x="674" y="362"/>
                    <a:pt x="645" y="336"/>
                    <a:pt x="609" y="341"/>
                  </a:cubicBezTo>
                  <a:cubicBezTo>
                    <a:pt x="556" y="348"/>
                    <a:pt x="585" y="396"/>
                    <a:pt x="589" y="421"/>
                  </a:cubicBezTo>
                  <a:cubicBezTo>
                    <a:pt x="630" y="654"/>
                    <a:pt x="640" y="890"/>
                    <a:pt x="675" y="1123"/>
                  </a:cubicBezTo>
                  <a:cubicBezTo>
                    <a:pt x="714" y="1376"/>
                    <a:pt x="807" y="1604"/>
                    <a:pt x="1024" y="1761"/>
                  </a:cubicBezTo>
                  <a:cubicBezTo>
                    <a:pt x="1024" y="1761"/>
                    <a:pt x="1024" y="1761"/>
                    <a:pt x="1024" y="1761"/>
                  </a:cubicBezTo>
                  <a:close/>
                  <a:moveTo>
                    <a:pt x="2534" y="2001"/>
                  </a:moveTo>
                  <a:cubicBezTo>
                    <a:pt x="2657" y="2029"/>
                    <a:pt x="2575" y="2105"/>
                    <a:pt x="2562" y="2154"/>
                  </a:cubicBezTo>
                  <a:cubicBezTo>
                    <a:pt x="2551" y="2195"/>
                    <a:pt x="2545" y="2238"/>
                    <a:pt x="2537" y="2274"/>
                  </a:cubicBezTo>
                  <a:cubicBezTo>
                    <a:pt x="2509" y="2384"/>
                    <a:pt x="2450" y="2488"/>
                    <a:pt x="2393" y="2588"/>
                  </a:cubicBezTo>
                  <a:cubicBezTo>
                    <a:pt x="2364" y="2638"/>
                    <a:pt x="2300" y="2617"/>
                    <a:pt x="2247" y="2616"/>
                  </a:cubicBezTo>
                  <a:cubicBezTo>
                    <a:pt x="2263" y="2667"/>
                    <a:pt x="2351" y="2607"/>
                    <a:pt x="2339" y="2677"/>
                  </a:cubicBezTo>
                  <a:cubicBezTo>
                    <a:pt x="2329" y="2735"/>
                    <a:pt x="2280" y="2770"/>
                    <a:pt x="2223" y="2784"/>
                  </a:cubicBezTo>
                  <a:cubicBezTo>
                    <a:pt x="2081" y="2820"/>
                    <a:pt x="2014" y="2778"/>
                    <a:pt x="2027" y="2664"/>
                  </a:cubicBezTo>
                  <a:cubicBezTo>
                    <a:pt x="2030" y="2632"/>
                    <a:pt x="2029" y="2589"/>
                    <a:pt x="2069" y="2584"/>
                  </a:cubicBezTo>
                  <a:cubicBezTo>
                    <a:pt x="2109" y="2579"/>
                    <a:pt x="2120" y="2620"/>
                    <a:pt x="2129" y="2651"/>
                  </a:cubicBezTo>
                  <a:cubicBezTo>
                    <a:pt x="2135" y="2671"/>
                    <a:pt x="2135" y="2693"/>
                    <a:pt x="2139" y="2718"/>
                  </a:cubicBezTo>
                  <a:cubicBezTo>
                    <a:pt x="2185" y="2692"/>
                    <a:pt x="2228" y="2671"/>
                    <a:pt x="2173" y="2619"/>
                  </a:cubicBezTo>
                  <a:cubicBezTo>
                    <a:pt x="2166" y="2612"/>
                    <a:pt x="2160" y="2601"/>
                    <a:pt x="2158" y="2591"/>
                  </a:cubicBezTo>
                  <a:cubicBezTo>
                    <a:pt x="2145" y="2538"/>
                    <a:pt x="2120" y="2461"/>
                    <a:pt x="2177" y="2444"/>
                  </a:cubicBezTo>
                  <a:cubicBezTo>
                    <a:pt x="2238" y="2425"/>
                    <a:pt x="2245" y="2503"/>
                    <a:pt x="2258" y="2563"/>
                  </a:cubicBezTo>
                  <a:cubicBezTo>
                    <a:pt x="2301" y="2528"/>
                    <a:pt x="2350" y="2514"/>
                    <a:pt x="2283" y="2452"/>
                  </a:cubicBezTo>
                  <a:cubicBezTo>
                    <a:pt x="2234" y="2407"/>
                    <a:pt x="2198" y="2319"/>
                    <a:pt x="2260" y="2279"/>
                  </a:cubicBezTo>
                  <a:cubicBezTo>
                    <a:pt x="2314" y="2244"/>
                    <a:pt x="2336" y="2336"/>
                    <a:pt x="2366" y="2383"/>
                  </a:cubicBezTo>
                  <a:cubicBezTo>
                    <a:pt x="2393" y="2338"/>
                    <a:pt x="2448" y="2298"/>
                    <a:pt x="2360" y="2266"/>
                  </a:cubicBezTo>
                  <a:cubicBezTo>
                    <a:pt x="2357" y="2265"/>
                    <a:pt x="2354" y="2262"/>
                    <a:pt x="2352" y="2260"/>
                  </a:cubicBezTo>
                  <a:cubicBezTo>
                    <a:pt x="2308" y="2211"/>
                    <a:pt x="2260" y="2137"/>
                    <a:pt x="2307" y="2096"/>
                  </a:cubicBezTo>
                  <a:cubicBezTo>
                    <a:pt x="2359" y="2049"/>
                    <a:pt x="2390" y="2138"/>
                    <a:pt x="2436" y="2181"/>
                  </a:cubicBezTo>
                  <a:cubicBezTo>
                    <a:pt x="2450" y="2137"/>
                    <a:pt x="2463" y="2098"/>
                    <a:pt x="2475" y="2059"/>
                  </a:cubicBezTo>
                  <a:cubicBezTo>
                    <a:pt x="2495" y="2040"/>
                    <a:pt x="2514" y="2020"/>
                    <a:pt x="2534" y="2001"/>
                  </a:cubicBezTo>
                  <a:cubicBezTo>
                    <a:pt x="2534" y="2001"/>
                    <a:pt x="2534" y="2001"/>
                    <a:pt x="2534" y="2001"/>
                  </a:cubicBezTo>
                  <a:close/>
                  <a:moveTo>
                    <a:pt x="142" y="2306"/>
                  </a:moveTo>
                  <a:cubicBezTo>
                    <a:pt x="200" y="2400"/>
                    <a:pt x="200" y="2400"/>
                    <a:pt x="200" y="2400"/>
                  </a:cubicBezTo>
                  <a:cubicBezTo>
                    <a:pt x="241" y="2363"/>
                    <a:pt x="251" y="2256"/>
                    <a:pt x="316" y="2302"/>
                  </a:cubicBezTo>
                  <a:cubicBezTo>
                    <a:pt x="367" y="2337"/>
                    <a:pt x="336" y="2430"/>
                    <a:pt x="281" y="2476"/>
                  </a:cubicBezTo>
                  <a:cubicBezTo>
                    <a:pt x="218" y="2529"/>
                    <a:pt x="279" y="2545"/>
                    <a:pt x="297" y="2589"/>
                  </a:cubicBezTo>
                  <a:cubicBezTo>
                    <a:pt x="332" y="2533"/>
                    <a:pt x="329" y="2432"/>
                    <a:pt x="400" y="2466"/>
                  </a:cubicBezTo>
                  <a:cubicBezTo>
                    <a:pt x="454" y="2492"/>
                    <a:pt x="438" y="2585"/>
                    <a:pt x="396" y="2635"/>
                  </a:cubicBezTo>
                  <a:cubicBezTo>
                    <a:pt x="343" y="2697"/>
                    <a:pt x="386" y="2712"/>
                    <a:pt x="427" y="2736"/>
                  </a:cubicBezTo>
                  <a:cubicBezTo>
                    <a:pt x="432" y="2730"/>
                    <a:pt x="436" y="2727"/>
                    <a:pt x="437" y="2724"/>
                  </a:cubicBezTo>
                  <a:cubicBezTo>
                    <a:pt x="440" y="2680"/>
                    <a:pt x="439" y="2634"/>
                    <a:pt x="482" y="2606"/>
                  </a:cubicBezTo>
                  <a:cubicBezTo>
                    <a:pt x="502" y="2592"/>
                    <a:pt x="516" y="2605"/>
                    <a:pt x="525" y="2623"/>
                  </a:cubicBezTo>
                  <a:cubicBezTo>
                    <a:pt x="550" y="2672"/>
                    <a:pt x="545" y="2721"/>
                    <a:pt x="534" y="2774"/>
                  </a:cubicBezTo>
                  <a:cubicBezTo>
                    <a:pt x="518" y="2858"/>
                    <a:pt x="449" y="2748"/>
                    <a:pt x="428" y="2805"/>
                  </a:cubicBezTo>
                  <a:cubicBezTo>
                    <a:pt x="428" y="2806"/>
                    <a:pt x="430" y="2806"/>
                    <a:pt x="430" y="2806"/>
                  </a:cubicBezTo>
                  <a:cubicBezTo>
                    <a:pt x="398" y="2805"/>
                    <a:pt x="365" y="2813"/>
                    <a:pt x="333" y="2799"/>
                  </a:cubicBezTo>
                  <a:cubicBezTo>
                    <a:pt x="283" y="2778"/>
                    <a:pt x="233" y="2747"/>
                    <a:pt x="230" y="2695"/>
                  </a:cubicBezTo>
                  <a:cubicBezTo>
                    <a:pt x="226" y="2628"/>
                    <a:pt x="303" y="2683"/>
                    <a:pt x="350" y="2635"/>
                  </a:cubicBezTo>
                  <a:cubicBezTo>
                    <a:pt x="232" y="2653"/>
                    <a:pt x="142" y="2630"/>
                    <a:pt x="121" y="2527"/>
                  </a:cubicBezTo>
                  <a:cubicBezTo>
                    <a:pt x="109" y="2473"/>
                    <a:pt x="102" y="2429"/>
                    <a:pt x="62" y="2387"/>
                  </a:cubicBezTo>
                  <a:cubicBezTo>
                    <a:pt x="35" y="2359"/>
                    <a:pt x="0" y="2305"/>
                    <a:pt x="41" y="2270"/>
                  </a:cubicBezTo>
                  <a:cubicBezTo>
                    <a:pt x="78" y="2238"/>
                    <a:pt x="111" y="2290"/>
                    <a:pt x="144" y="2308"/>
                  </a:cubicBezTo>
                  <a:cubicBezTo>
                    <a:pt x="142" y="2306"/>
                    <a:pt x="142" y="2306"/>
                    <a:pt x="142" y="2306"/>
                  </a:cubicBezTo>
                  <a:cubicBezTo>
                    <a:pt x="142" y="2306"/>
                    <a:pt x="142" y="2306"/>
                    <a:pt x="142" y="23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7"/>
            <p:cNvSpPr>
              <a:spLocks noEditPoints="1"/>
            </p:cNvSpPr>
            <p:nvPr/>
          </p:nvSpPr>
          <p:spPr bwMode="auto">
            <a:xfrm>
              <a:off x="2478087" y="3513749"/>
              <a:ext cx="9740901" cy="2139950"/>
            </a:xfrm>
            <a:custGeom>
              <a:avLst/>
              <a:gdLst>
                <a:gd name="T0" fmla="*/ 2520 w 2595"/>
                <a:gd name="T1" fmla="*/ 497 h 570"/>
                <a:gd name="T2" fmla="*/ 2461 w 2595"/>
                <a:gd name="T3" fmla="*/ 555 h 570"/>
                <a:gd name="T4" fmla="*/ 2291 w 2595"/>
                <a:gd name="T5" fmla="*/ 410 h 570"/>
                <a:gd name="T6" fmla="*/ 2349 w 2595"/>
                <a:gd name="T7" fmla="*/ 385 h 570"/>
                <a:gd name="T8" fmla="*/ 2450 w 2595"/>
                <a:gd name="T9" fmla="*/ 456 h 570"/>
                <a:gd name="T10" fmla="*/ 2403 w 2595"/>
                <a:gd name="T11" fmla="*/ 357 h 570"/>
                <a:gd name="T12" fmla="*/ 2392 w 2595"/>
                <a:gd name="T13" fmla="*/ 355 h 570"/>
                <a:gd name="T14" fmla="*/ 2272 w 2595"/>
                <a:gd name="T15" fmla="*/ 209 h 570"/>
                <a:gd name="T16" fmla="*/ 2428 w 2595"/>
                <a:gd name="T17" fmla="*/ 237 h 570"/>
                <a:gd name="T18" fmla="*/ 2436 w 2595"/>
                <a:gd name="T19" fmla="*/ 37 h 570"/>
                <a:gd name="T20" fmla="*/ 2473 w 2595"/>
                <a:gd name="T21" fmla="*/ 1 h 570"/>
                <a:gd name="T22" fmla="*/ 2507 w 2595"/>
                <a:gd name="T23" fmla="*/ 39 h 570"/>
                <a:gd name="T24" fmla="*/ 2443 w 2595"/>
                <a:gd name="T25" fmla="*/ 301 h 570"/>
                <a:gd name="T26" fmla="*/ 2467 w 2595"/>
                <a:gd name="T27" fmla="*/ 316 h 570"/>
                <a:gd name="T28" fmla="*/ 2554 w 2595"/>
                <a:gd name="T29" fmla="*/ 267 h 570"/>
                <a:gd name="T30" fmla="*/ 2574 w 2595"/>
                <a:gd name="T31" fmla="*/ 390 h 570"/>
                <a:gd name="T32" fmla="*/ 2520 w 2595"/>
                <a:gd name="T33" fmla="*/ 497 h 570"/>
                <a:gd name="T34" fmla="*/ 2520 w 2595"/>
                <a:gd name="T35" fmla="*/ 497 h 570"/>
                <a:gd name="T36" fmla="*/ 88 w 2595"/>
                <a:gd name="T37" fmla="*/ 368 h 570"/>
                <a:gd name="T38" fmla="*/ 59 w 2595"/>
                <a:gd name="T39" fmla="*/ 276 h 570"/>
                <a:gd name="T40" fmla="*/ 37 w 2595"/>
                <a:gd name="T41" fmla="*/ 252 h 570"/>
                <a:gd name="T42" fmla="*/ 42 w 2595"/>
                <a:gd name="T43" fmla="*/ 41 h 570"/>
                <a:gd name="T44" fmla="*/ 84 w 2595"/>
                <a:gd name="T45" fmla="*/ 25 h 570"/>
                <a:gd name="T46" fmla="*/ 121 w 2595"/>
                <a:gd name="T47" fmla="*/ 201 h 570"/>
                <a:gd name="T48" fmla="*/ 116 w 2595"/>
                <a:gd name="T49" fmla="*/ 243 h 570"/>
                <a:gd name="T50" fmla="*/ 141 w 2595"/>
                <a:gd name="T51" fmla="*/ 246 h 570"/>
                <a:gd name="T52" fmla="*/ 272 w 2595"/>
                <a:gd name="T53" fmla="*/ 229 h 570"/>
                <a:gd name="T54" fmla="*/ 206 w 2595"/>
                <a:gd name="T55" fmla="*/ 343 h 570"/>
                <a:gd name="T56" fmla="*/ 86 w 2595"/>
                <a:gd name="T57" fmla="*/ 365 h 570"/>
                <a:gd name="T58" fmla="*/ 88 w 2595"/>
                <a:gd name="T59" fmla="*/ 368 h 570"/>
                <a:gd name="T60" fmla="*/ 88 w 2595"/>
                <a:gd name="T61" fmla="*/ 368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95" h="570">
                  <a:moveTo>
                    <a:pt x="2520" y="497"/>
                  </a:moveTo>
                  <a:cubicBezTo>
                    <a:pt x="2461" y="555"/>
                    <a:pt x="2461" y="555"/>
                    <a:pt x="2461" y="555"/>
                  </a:cubicBezTo>
                  <a:cubicBezTo>
                    <a:pt x="2375" y="570"/>
                    <a:pt x="2278" y="488"/>
                    <a:pt x="2291" y="410"/>
                  </a:cubicBezTo>
                  <a:cubicBezTo>
                    <a:pt x="2297" y="370"/>
                    <a:pt x="2328" y="376"/>
                    <a:pt x="2349" y="385"/>
                  </a:cubicBezTo>
                  <a:cubicBezTo>
                    <a:pt x="2381" y="400"/>
                    <a:pt x="2408" y="425"/>
                    <a:pt x="2450" y="456"/>
                  </a:cubicBezTo>
                  <a:cubicBezTo>
                    <a:pt x="2449" y="407"/>
                    <a:pt x="2491" y="357"/>
                    <a:pt x="2403" y="357"/>
                  </a:cubicBezTo>
                  <a:cubicBezTo>
                    <a:pt x="2399" y="357"/>
                    <a:pt x="2395" y="356"/>
                    <a:pt x="2392" y="355"/>
                  </a:cubicBezTo>
                  <a:cubicBezTo>
                    <a:pt x="2326" y="325"/>
                    <a:pt x="2244" y="275"/>
                    <a:pt x="2272" y="209"/>
                  </a:cubicBezTo>
                  <a:cubicBezTo>
                    <a:pt x="2302" y="139"/>
                    <a:pt x="2369" y="217"/>
                    <a:pt x="2428" y="237"/>
                  </a:cubicBezTo>
                  <a:cubicBezTo>
                    <a:pt x="2417" y="165"/>
                    <a:pt x="2407" y="100"/>
                    <a:pt x="2436" y="37"/>
                  </a:cubicBezTo>
                  <a:cubicBezTo>
                    <a:pt x="2443" y="20"/>
                    <a:pt x="2452" y="2"/>
                    <a:pt x="2473" y="1"/>
                  </a:cubicBezTo>
                  <a:cubicBezTo>
                    <a:pt x="2496" y="0"/>
                    <a:pt x="2500" y="22"/>
                    <a:pt x="2507" y="39"/>
                  </a:cubicBezTo>
                  <a:cubicBezTo>
                    <a:pt x="2550" y="141"/>
                    <a:pt x="2529" y="229"/>
                    <a:pt x="2443" y="301"/>
                  </a:cubicBezTo>
                  <a:cubicBezTo>
                    <a:pt x="2457" y="310"/>
                    <a:pt x="2464" y="317"/>
                    <a:pt x="2467" y="316"/>
                  </a:cubicBezTo>
                  <a:cubicBezTo>
                    <a:pt x="2500" y="305"/>
                    <a:pt x="2515" y="242"/>
                    <a:pt x="2554" y="267"/>
                  </a:cubicBezTo>
                  <a:cubicBezTo>
                    <a:pt x="2595" y="292"/>
                    <a:pt x="2579" y="346"/>
                    <a:pt x="2574" y="390"/>
                  </a:cubicBezTo>
                  <a:cubicBezTo>
                    <a:pt x="2569" y="432"/>
                    <a:pt x="2539" y="462"/>
                    <a:pt x="2520" y="497"/>
                  </a:cubicBezTo>
                  <a:cubicBezTo>
                    <a:pt x="2520" y="497"/>
                    <a:pt x="2520" y="497"/>
                    <a:pt x="2520" y="497"/>
                  </a:cubicBezTo>
                  <a:close/>
                  <a:moveTo>
                    <a:pt x="88" y="368"/>
                  </a:moveTo>
                  <a:cubicBezTo>
                    <a:pt x="85" y="335"/>
                    <a:pt x="109" y="295"/>
                    <a:pt x="59" y="276"/>
                  </a:cubicBezTo>
                  <a:cubicBezTo>
                    <a:pt x="50" y="273"/>
                    <a:pt x="42" y="261"/>
                    <a:pt x="37" y="252"/>
                  </a:cubicBezTo>
                  <a:cubicBezTo>
                    <a:pt x="0" y="181"/>
                    <a:pt x="10" y="110"/>
                    <a:pt x="42" y="41"/>
                  </a:cubicBezTo>
                  <a:cubicBezTo>
                    <a:pt x="50" y="24"/>
                    <a:pt x="66" y="6"/>
                    <a:pt x="84" y="25"/>
                  </a:cubicBezTo>
                  <a:cubicBezTo>
                    <a:pt x="130" y="76"/>
                    <a:pt x="132" y="138"/>
                    <a:pt x="121" y="201"/>
                  </a:cubicBezTo>
                  <a:cubicBezTo>
                    <a:pt x="118" y="215"/>
                    <a:pt x="117" y="229"/>
                    <a:pt x="116" y="243"/>
                  </a:cubicBezTo>
                  <a:cubicBezTo>
                    <a:pt x="128" y="245"/>
                    <a:pt x="137" y="249"/>
                    <a:pt x="141" y="246"/>
                  </a:cubicBezTo>
                  <a:cubicBezTo>
                    <a:pt x="183" y="217"/>
                    <a:pt x="236" y="173"/>
                    <a:pt x="272" y="229"/>
                  </a:cubicBezTo>
                  <a:cubicBezTo>
                    <a:pt x="297" y="269"/>
                    <a:pt x="243" y="314"/>
                    <a:pt x="206" y="343"/>
                  </a:cubicBezTo>
                  <a:cubicBezTo>
                    <a:pt x="172" y="371"/>
                    <a:pt x="132" y="394"/>
                    <a:pt x="86" y="365"/>
                  </a:cubicBezTo>
                  <a:cubicBezTo>
                    <a:pt x="88" y="368"/>
                    <a:pt x="88" y="368"/>
                    <a:pt x="88" y="368"/>
                  </a:cubicBezTo>
                  <a:cubicBezTo>
                    <a:pt x="88" y="368"/>
                    <a:pt x="88" y="368"/>
                    <a:pt x="88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2257424" y="4490061"/>
              <a:ext cx="1257300" cy="1347788"/>
            </a:xfrm>
            <a:custGeom>
              <a:avLst/>
              <a:gdLst>
                <a:gd name="T0" fmla="*/ 145 w 335"/>
                <a:gd name="T1" fmla="*/ 105 h 359"/>
                <a:gd name="T2" fmla="*/ 158 w 335"/>
                <a:gd name="T3" fmla="*/ 208 h 359"/>
                <a:gd name="T4" fmla="*/ 297 w 335"/>
                <a:gd name="T5" fmla="*/ 148 h 359"/>
                <a:gd name="T6" fmla="*/ 289 w 335"/>
                <a:gd name="T7" fmla="*/ 234 h 359"/>
                <a:gd name="T8" fmla="*/ 129 w 335"/>
                <a:gd name="T9" fmla="*/ 311 h 359"/>
                <a:gd name="T10" fmla="*/ 87 w 335"/>
                <a:gd name="T11" fmla="*/ 259 h 359"/>
                <a:gd name="T12" fmla="*/ 36 w 335"/>
                <a:gd name="T13" fmla="*/ 175 h 359"/>
                <a:gd name="T14" fmla="*/ 45 w 335"/>
                <a:gd name="T15" fmla="*/ 32 h 359"/>
                <a:gd name="T16" fmla="*/ 147 w 335"/>
                <a:gd name="T17" fmla="*/ 108 h 359"/>
                <a:gd name="T18" fmla="*/ 145 w 335"/>
                <a:gd name="T19" fmla="*/ 105 h 359"/>
                <a:gd name="T20" fmla="*/ 145 w 335"/>
                <a:gd name="T21" fmla="*/ 10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5" h="359">
                  <a:moveTo>
                    <a:pt x="145" y="105"/>
                  </a:moveTo>
                  <a:cubicBezTo>
                    <a:pt x="142" y="140"/>
                    <a:pt x="135" y="176"/>
                    <a:pt x="158" y="208"/>
                  </a:cubicBezTo>
                  <a:cubicBezTo>
                    <a:pt x="206" y="188"/>
                    <a:pt x="235" y="115"/>
                    <a:pt x="297" y="148"/>
                  </a:cubicBezTo>
                  <a:cubicBezTo>
                    <a:pt x="335" y="168"/>
                    <a:pt x="303" y="209"/>
                    <a:pt x="289" y="234"/>
                  </a:cubicBezTo>
                  <a:cubicBezTo>
                    <a:pt x="255" y="294"/>
                    <a:pt x="217" y="359"/>
                    <a:pt x="129" y="311"/>
                  </a:cubicBezTo>
                  <a:cubicBezTo>
                    <a:pt x="87" y="259"/>
                    <a:pt x="87" y="259"/>
                    <a:pt x="87" y="259"/>
                  </a:cubicBezTo>
                  <a:cubicBezTo>
                    <a:pt x="69" y="232"/>
                    <a:pt x="45" y="206"/>
                    <a:pt x="36" y="175"/>
                  </a:cubicBezTo>
                  <a:cubicBezTo>
                    <a:pt x="22" y="127"/>
                    <a:pt x="0" y="58"/>
                    <a:pt x="45" y="32"/>
                  </a:cubicBezTo>
                  <a:cubicBezTo>
                    <a:pt x="100" y="0"/>
                    <a:pt x="112" y="81"/>
                    <a:pt x="147" y="108"/>
                  </a:cubicBezTo>
                  <a:cubicBezTo>
                    <a:pt x="147" y="108"/>
                    <a:pt x="145" y="105"/>
                    <a:pt x="145" y="105"/>
                  </a:cubicBezTo>
                  <a:cubicBezTo>
                    <a:pt x="145" y="105"/>
                    <a:pt x="145" y="105"/>
                    <a:pt x="145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2339974" y="5447324"/>
              <a:ext cx="7761288" cy="4041775"/>
            </a:xfrm>
            <a:custGeom>
              <a:avLst/>
              <a:gdLst>
                <a:gd name="T0" fmla="*/ 65 w 2068"/>
                <a:gd name="T1" fmla="*/ 4 h 1077"/>
                <a:gd name="T2" fmla="*/ 107 w 2068"/>
                <a:gd name="T3" fmla="*/ 56 h 1077"/>
                <a:gd name="T4" fmla="*/ 153 w 2068"/>
                <a:gd name="T5" fmla="*/ 166 h 1077"/>
                <a:gd name="T6" fmla="*/ 171 w 2068"/>
                <a:gd name="T7" fmla="*/ 164 h 1077"/>
                <a:gd name="T8" fmla="*/ 280 w 2068"/>
                <a:gd name="T9" fmla="*/ 88 h 1077"/>
                <a:gd name="T10" fmla="*/ 298 w 2068"/>
                <a:gd name="T11" fmla="*/ 142 h 1077"/>
                <a:gd name="T12" fmla="*/ 165 w 2068"/>
                <a:gd name="T13" fmla="*/ 287 h 1077"/>
                <a:gd name="T14" fmla="*/ 167 w 2068"/>
                <a:gd name="T15" fmla="*/ 289 h 1077"/>
                <a:gd name="T16" fmla="*/ 114 w 2068"/>
                <a:gd name="T17" fmla="*/ 225 h 1077"/>
                <a:gd name="T18" fmla="*/ 4 w 2068"/>
                <a:gd name="T19" fmla="*/ 57 h 1077"/>
                <a:gd name="T20" fmla="*/ 65 w 2068"/>
                <a:gd name="T21" fmla="*/ 4 h 1077"/>
                <a:gd name="T22" fmla="*/ 65 w 2068"/>
                <a:gd name="T23" fmla="*/ 4 h 1077"/>
                <a:gd name="T24" fmla="*/ 1854 w 2068"/>
                <a:gd name="T25" fmla="*/ 947 h 1077"/>
                <a:gd name="T26" fmla="*/ 1971 w 2068"/>
                <a:gd name="T27" fmla="*/ 927 h 1077"/>
                <a:gd name="T28" fmla="*/ 2063 w 2068"/>
                <a:gd name="T29" fmla="*/ 965 h 1077"/>
                <a:gd name="T30" fmla="*/ 1985 w 2068"/>
                <a:gd name="T31" fmla="*/ 1030 h 1077"/>
                <a:gd name="T32" fmla="*/ 1757 w 2068"/>
                <a:gd name="T33" fmla="*/ 977 h 1077"/>
                <a:gd name="T34" fmla="*/ 1767 w 2068"/>
                <a:gd name="T35" fmla="*/ 858 h 1077"/>
                <a:gd name="T36" fmla="*/ 1837 w 2068"/>
                <a:gd name="T37" fmla="*/ 799 h 1077"/>
                <a:gd name="T38" fmla="*/ 1867 w 2068"/>
                <a:gd name="T39" fmla="*/ 893 h 1077"/>
                <a:gd name="T40" fmla="*/ 1854 w 2068"/>
                <a:gd name="T41" fmla="*/ 947 h 1077"/>
                <a:gd name="T42" fmla="*/ 1854 w 2068"/>
                <a:gd name="T43" fmla="*/ 947 h 1077"/>
                <a:gd name="T44" fmla="*/ 665 w 2068"/>
                <a:gd name="T45" fmla="*/ 948 h 1077"/>
                <a:gd name="T46" fmla="*/ 750 w 2068"/>
                <a:gd name="T47" fmla="*/ 968 h 1077"/>
                <a:gd name="T48" fmla="*/ 760 w 2068"/>
                <a:gd name="T49" fmla="*/ 952 h 1077"/>
                <a:gd name="T50" fmla="*/ 769 w 2068"/>
                <a:gd name="T51" fmla="*/ 820 h 1077"/>
                <a:gd name="T52" fmla="*/ 808 w 2068"/>
                <a:gd name="T53" fmla="*/ 827 h 1077"/>
                <a:gd name="T54" fmla="*/ 867 w 2068"/>
                <a:gd name="T55" fmla="*/ 971 h 1077"/>
                <a:gd name="T56" fmla="*/ 704 w 2068"/>
                <a:gd name="T57" fmla="*/ 1057 h 1077"/>
                <a:gd name="T58" fmla="*/ 561 w 2068"/>
                <a:gd name="T59" fmla="*/ 1003 h 1077"/>
                <a:gd name="T60" fmla="*/ 665 w 2068"/>
                <a:gd name="T61" fmla="*/ 949 h 1077"/>
                <a:gd name="T62" fmla="*/ 665 w 2068"/>
                <a:gd name="T63" fmla="*/ 948 h 1077"/>
                <a:gd name="T64" fmla="*/ 665 w 2068"/>
                <a:gd name="T65" fmla="*/ 94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68" h="1077">
                  <a:moveTo>
                    <a:pt x="65" y="4"/>
                  </a:moveTo>
                  <a:cubicBezTo>
                    <a:pt x="107" y="56"/>
                    <a:pt x="107" y="56"/>
                    <a:pt x="107" y="56"/>
                  </a:cubicBezTo>
                  <a:cubicBezTo>
                    <a:pt x="153" y="166"/>
                    <a:pt x="153" y="166"/>
                    <a:pt x="153" y="166"/>
                  </a:cubicBezTo>
                  <a:cubicBezTo>
                    <a:pt x="158" y="166"/>
                    <a:pt x="168" y="168"/>
                    <a:pt x="171" y="164"/>
                  </a:cubicBezTo>
                  <a:cubicBezTo>
                    <a:pt x="202" y="130"/>
                    <a:pt x="221" y="78"/>
                    <a:pt x="280" y="88"/>
                  </a:cubicBezTo>
                  <a:cubicBezTo>
                    <a:pt x="308" y="93"/>
                    <a:pt x="303" y="122"/>
                    <a:pt x="298" y="142"/>
                  </a:cubicBezTo>
                  <a:cubicBezTo>
                    <a:pt x="282" y="216"/>
                    <a:pt x="259" y="285"/>
                    <a:pt x="165" y="287"/>
                  </a:cubicBezTo>
                  <a:cubicBezTo>
                    <a:pt x="167" y="289"/>
                    <a:pt x="167" y="289"/>
                    <a:pt x="167" y="289"/>
                  </a:cubicBezTo>
                  <a:cubicBezTo>
                    <a:pt x="167" y="253"/>
                    <a:pt x="159" y="235"/>
                    <a:pt x="114" y="225"/>
                  </a:cubicBezTo>
                  <a:cubicBezTo>
                    <a:pt x="29" y="208"/>
                    <a:pt x="10" y="134"/>
                    <a:pt x="4" y="57"/>
                  </a:cubicBezTo>
                  <a:cubicBezTo>
                    <a:pt x="0" y="12"/>
                    <a:pt x="25" y="0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lose/>
                  <a:moveTo>
                    <a:pt x="1854" y="947"/>
                  </a:moveTo>
                  <a:cubicBezTo>
                    <a:pt x="1900" y="938"/>
                    <a:pt x="1936" y="928"/>
                    <a:pt x="1971" y="927"/>
                  </a:cubicBezTo>
                  <a:cubicBezTo>
                    <a:pt x="2006" y="926"/>
                    <a:pt x="2057" y="921"/>
                    <a:pt x="2063" y="965"/>
                  </a:cubicBezTo>
                  <a:cubicBezTo>
                    <a:pt x="2068" y="1007"/>
                    <a:pt x="2017" y="1014"/>
                    <a:pt x="1985" y="1030"/>
                  </a:cubicBezTo>
                  <a:cubicBezTo>
                    <a:pt x="1896" y="1077"/>
                    <a:pt x="1834" y="991"/>
                    <a:pt x="1757" y="977"/>
                  </a:cubicBezTo>
                  <a:cubicBezTo>
                    <a:pt x="1726" y="971"/>
                    <a:pt x="1746" y="898"/>
                    <a:pt x="1767" y="858"/>
                  </a:cubicBezTo>
                  <a:cubicBezTo>
                    <a:pt x="1782" y="830"/>
                    <a:pt x="1802" y="789"/>
                    <a:pt x="1837" y="799"/>
                  </a:cubicBezTo>
                  <a:cubicBezTo>
                    <a:pt x="1880" y="811"/>
                    <a:pt x="1873" y="857"/>
                    <a:pt x="1867" y="893"/>
                  </a:cubicBezTo>
                  <a:cubicBezTo>
                    <a:pt x="1864" y="910"/>
                    <a:pt x="1859" y="926"/>
                    <a:pt x="1854" y="947"/>
                  </a:cubicBezTo>
                  <a:cubicBezTo>
                    <a:pt x="1854" y="947"/>
                    <a:pt x="1854" y="947"/>
                    <a:pt x="1854" y="947"/>
                  </a:cubicBezTo>
                  <a:close/>
                  <a:moveTo>
                    <a:pt x="665" y="948"/>
                  </a:moveTo>
                  <a:cubicBezTo>
                    <a:pt x="750" y="968"/>
                    <a:pt x="750" y="968"/>
                    <a:pt x="750" y="968"/>
                  </a:cubicBezTo>
                  <a:cubicBezTo>
                    <a:pt x="753" y="963"/>
                    <a:pt x="761" y="956"/>
                    <a:pt x="760" y="952"/>
                  </a:cubicBezTo>
                  <a:cubicBezTo>
                    <a:pt x="748" y="907"/>
                    <a:pt x="726" y="860"/>
                    <a:pt x="769" y="820"/>
                  </a:cubicBezTo>
                  <a:cubicBezTo>
                    <a:pt x="782" y="808"/>
                    <a:pt x="798" y="817"/>
                    <a:pt x="808" y="827"/>
                  </a:cubicBezTo>
                  <a:cubicBezTo>
                    <a:pt x="850" y="866"/>
                    <a:pt x="890" y="921"/>
                    <a:pt x="867" y="971"/>
                  </a:cubicBezTo>
                  <a:cubicBezTo>
                    <a:pt x="840" y="1029"/>
                    <a:pt x="763" y="1039"/>
                    <a:pt x="704" y="1057"/>
                  </a:cubicBezTo>
                  <a:cubicBezTo>
                    <a:pt x="649" y="1074"/>
                    <a:pt x="571" y="1049"/>
                    <a:pt x="561" y="1003"/>
                  </a:cubicBezTo>
                  <a:cubicBezTo>
                    <a:pt x="544" y="924"/>
                    <a:pt x="622" y="954"/>
                    <a:pt x="665" y="949"/>
                  </a:cubicBezTo>
                  <a:cubicBezTo>
                    <a:pt x="665" y="948"/>
                    <a:pt x="665" y="948"/>
                    <a:pt x="665" y="948"/>
                  </a:cubicBezTo>
                  <a:cubicBezTo>
                    <a:pt x="665" y="948"/>
                    <a:pt x="665" y="948"/>
                    <a:pt x="665" y="9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0"/>
            <p:cNvSpPr>
              <a:spLocks noEditPoints="1"/>
            </p:cNvSpPr>
            <p:nvPr/>
          </p:nvSpPr>
          <p:spPr bwMode="auto">
            <a:xfrm>
              <a:off x="3055937" y="3277211"/>
              <a:ext cx="8382001" cy="5732463"/>
            </a:xfrm>
            <a:custGeom>
              <a:avLst/>
              <a:gdLst>
                <a:gd name="T0" fmla="*/ 474 w 2233"/>
                <a:gd name="T1" fmla="*/ 1527 h 1527"/>
                <a:gd name="T2" fmla="*/ 407 w 2233"/>
                <a:gd name="T3" fmla="*/ 1494 h 1527"/>
                <a:gd name="T4" fmla="*/ 262 w 2233"/>
                <a:gd name="T5" fmla="*/ 1491 h 1527"/>
                <a:gd name="T6" fmla="*/ 262 w 2233"/>
                <a:gd name="T7" fmla="*/ 1365 h 1527"/>
                <a:gd name="T8" fmla="*/ 261 w 2233"/>
                <a:gd name="T9" fmla="*/ 1365 h 1527"/>
                <a:gd name="T10" fmla="*/ 397 w 2233"/>
                <a:gd name="T11" fmla="*/ 1438 h 1527"/>
                <a:gd name="T12" fmla="*/ 408 w 2233"/>
                <a:gd name="T13" fmla="*/ 1412 h 1527"/>
                <a:gd name="T14" fmla="*/ 456 w 2233"/>
                <a:gd name="T15" fmla="*/ 1292 h 1527"/>
                <a:gd name="T16" fmla="*/ 517 w 2233"/>
                <a:gd name="T17" fmla="*/ 1418 h 1527"/>
                <a:gd name="T18" fmla="*/ 474 w 2233"/>
                <a:gd name="T19" fmla="*/ 1525 h 1527"/>
                <a:gd name="T20" fmla="*/ 474 w 2233"/>
                <a:gd name="T21" fmla="*/ 1527 h 1527"/>
                <a:gd name="T22" fmla="*/ 474 w 2233"/>
                <a:gd name="T23" fmla="*/ 1527 h 1527"/>
                <a:gd name="T24" fmla="*/ 1824 w 2233"/>
                <a:gd name="T25" fmla="*/ 1418 h 1527"/>
                <a:gd name="T26" fmla="*/ 1914 w 2233"/>
                <a:gd name="T27" fmla="*/ 1378 h 1527"/>
                <a:gd name="T28" fmla="*/ 2030 w 2233"/>
                <a:gd name="T29" fmla="*/ 1398 h 1527"/>
                <a:gd name="T30" fmla="*/ 1945 w 2233"/>
                <a:gd name="T31" fmla="*/ 1484 h 1527"/>
                <a:gd name="T32" fmla="*/ 1733 w 2233"/>
                <a:gd name="T33" fmla="*/ 1453 h 1527"/>
                <a:gd name="T34" fmla="*/ 1726 w 2233"/>
                <a:gd name="T35" fmla="*/ 1341 h 1527"/>
                <a:gd name="T36" fmla="*/ 1783 w 2233"/>
                <a:gd name="T37" fmla="*/ 1270 h 1527"/>
                <a:gd name="T38" fmla="*/ 1830 w 2233"/>
                <a:gd name="T39" fmla="*/ 1348 h 1527"/>
                <a:gd name="T40" fmla="*/ 1824 w 2233"/>
                <a:gd name="T41" fmla="*/ 1418 h 1527"/>
                <a:gd name="T42" fmla="*/ 1824 w 2233"/>
                <a:gd name="T43" fmla="*/ 1418 h 1527"/>
                <a:gd name="T44" fmla="*/ 2233 w 2233"/>
                <a:gd name="T45" fmla="*/ 239 h 1527"/>
                <a:gd name="T46" fmla="*/ 2060 w 2233"/>
                <a:gd name="T47" fmla="*/ 0 h 1527"/>
                <a:gd name="T48" fmla="*/ 2233 w 2233"/>
                <a:gd name="T49" fmla="*/ 239 h 1527"/>
                <a:gd name="T50" fmla="*/ 185 w 2233"/>
                <a:gd name="T51" fmla="*/ 5 h 1527"/>
                <a:gd name="T52" fmla="*/ 7 w 2233"/>
                <a:gd name="T53" fmla="*/ 254 h 1527"/>
                <a:gd name="T54" fmla="*/ 185 w 2233"/>
                <a:gd name="T55" fmla="*/ 5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33" h="1527">
                  <a:moveTo>
                    <a:pt x="474" y="1527"/>
                  </a:moveTo>
                  <a:cubicBezTo>
                    <a:pt x="465" y="1490"/>
                    <a:pt x="453" y="1464"/>
                    <a:pt x="407" y="1494"/>
                  </a:cubicBezTo>
                  <a:cubicBezTo>
                    <a:pt x="360" y="1525"/>
                    <a:pt x="310" y="1518"/>
                    <a:pt x="262" y="1491"/>
                  </a:cubicBezTo>
                  <a:cubicBezTo>
                    <a:pt x="187" y="1449"/>
                    <a:pt x="173" y="1407"/>
                    <a:pt x="262" y="1365"/>
                  </a:cubicBezTo>
                  <a:cubicBezTo>
                    <a:pt x="262" y="1365"/>
                    <a:pt x="260" y="1365"/>
                    <a:pt x="261" y="1365"/>
                  </a:cubicBezTo>
                  <a:cubicBezTo>
                    <a:pt x="297" y="1409"/>
                    <a:pt x="360" y="1396"/>
                    <a:pt x="397" y="1438"/>
                  </a:cubicBezTo>
                  <a:cubicBezTo>
                    <a:pt x="403" y="1425"/>
                    <a:pt x="409" y="1418"/>
                    <a:pt x="408" y="1412"/>
                  </a:cubicBezTo>
                  <a:cubicBezTo>
                    <a:pt x="403" y="1362"/>
                    <a:pt x="392" y="1292"/>
                    <a:pt x="456" y="1292"/>
                  </a:cubicBezTo>
                  <a:cubicBezTo>
                    <a:pt x="507" y="1293"/>
                    <a:pt x="511" y="1368"/>
                    <a:pt x="517" y="1418"/>
                  </a:cubicBezTo>
                  <a:cubicBezTo>
                    <a:pt x="522" y="1461"/>
                    <a:pt x="483" y="1487"/>
                    <a:pt x="474" y="1525"/>
                  </a:cubicBezTo>
                  <a:cubicBezTo>
                    <a:pt x="474" y="1527"/>
                    <a:pt x="474" y="1527"/>
                    <a:pt x="474" y="1527"/>
                  </a:cubicBezTo>
                  <a:cubicBezTo>
                    <a:pt x="474" y="1527"/>
                    <a:pt x="474" y="1527"/>
                    <a:pt x="474" y="1527"/>
                  </a:cubicBezTo>
                  <a:close/>
                  <a:moveTo>
                    <a:pt x="1824" y="1418"/>
                  </a:moveTo>
                  <a:cubicBezTo>
                    <a:pt x="1862" y="1401"/>
                    <a:pt x="1887" y="1384"/>
                    <a:pt x="1914" y="1378"/>
                  </a:cubicBezTo>
                  <a:cubicBezTo>
                    <a:pt x="1955" y="1369"/>
                    <a:pt x="2015" y="1346"/>
                    <a:pt x="2030" y="1398"/>
                  </a:cubicBezTo>
                  <a:cubicBezTo>
                    <a:pt x="2043" y="1444"/>
                    <a:pt x="1984" y="1466"/>
                    <a:pt x="1945" y="1484"/>
                  </a:cubicBezTo>
                  <a:cubicBezTo>
                    <a:pt x="1870" y="1517"/>
                    <a:pt x="1805" y="1459"/>
                    <a:pt x="1733" y="1453"/>
                  </a:cubicBezTo>
                  <a:cubicBezTo>
                    <a:pt x="1714" y="1452"/>
                    <a:pt x="1712" y="1381"/>
                    <a:pt x="1726" y="1341"/>
                  </a:cubicBezTo>
                  <a:cubicBezTo>
                    <a:pt x="1738" y="1311"/>
                    <a:pt x="1746" y="1267"/>
                    <a:pt x="1783" y="1270"/>
                  </a:cubicBezTo>
                  <a:cubicBezTo>
                    <a:pt x="1820" y="1272"/>
                    <a:pt x="1828" y="1313"/>
                    <a:pt x="1830" y="1348"/>
                  </a:cubicBezTo>
                  <a:cubicBezTo>
                    <a:pt x="1830" y="1366"/>
                    <a:pt x="1827" y="1384"/>
                    <a:pt x="1824" y="1418"/>
                  </a:cubicBezTo>
                  <a:cubicBezTo>
                    <a:pt x="1824" y="1418"/>
                    <a:pt x="1824" y="1418"/>
                    <a:pt x="1824" y="1418"/>
                  </a:cubicBezTo>
                  <a:close/>
                  <a:moveTo>
                    <a:pt x="2233" y="239"/>
                  </a:moveTo>
                  <a:cubicBezTo>
                    <a:pt x="2124" y="184"/>
                    <a:pt x="2078" y="105"/>
                    <a:pt x="2060" y="0"/>
                  </a:cubicBezTo>
                  <a:cubicBezTo>
                    <a:pt x="2181" y="26"/>
                    <a:pt x="2224" y="83"/>
                    <a:pt x="2233" y="239"/>
                  </a:cubicBezTo>
                  <a:close/>
                  <a:moveTo>
                    <a:pt x="185" y="5"/>
                  </a:moveTo>
                  <a:cubicBezTo>
                    <a:pt x="148" y="121"/>
                    <a:pt x="111" y="206"/>
                    <a:pt x="7" y="254"/>
                  </a:cubicBezTo>
                  <a:cubicBezTo>
                    <a:pt x="0" y="119"/>
                    <a:pt x="41" y="59"/>
                    <a:pt x="18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798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/>
          <p:cNvGrpSpPr>
            <a:grpSpLocks/>
          </p:cNvGrpSpPr>
          <p:nvPr/>
        </p:nvGrpSpPr>
        <p:grpSpPr bwMode="auto">
          <a:xfrm>
            <a:off x="476250" y="2189646"/>
            <a:ext cx="5510213" cy="2241550"/>
            <a:chOff x="751" y="3868"/>
            <a:chExt cx="8971" cy="3650"/>
          </a:xfrm>
        </p:grpSpPr>
        <p:grpSp>
          <p:nvGrpSpPr>
            <p:cNvPr id="3" name="组合 18"/>
            <p:cNvGrpSpPr>
              <a:grpSpLocks/>
            </p:cNvGrpSpPr>
            <p:nvPr/>
          </p:nvGrpSpPr>
          <p:grpSpPr bwMode="auto">
            <a:xfrm rot="-1620000">
              <a:off x="3491" y="3868"/>
              <a:ext cx="4101" cy="3650"/>
              <a:chOff x="2369" y="2443"/>
              <a:chExt cx="2790" cy="2483"/>
            </a:xfrm>
          </p:grpSpPr>
          <p:sp>
            <p:nvSpPr>
              <p:cNvPr id="5" name="任意多边形 4"/>
              <p:cNvSpPr/>
              <p:nvPr/>
            </p:nvSpPr>
            <p:spPr>
              <a:xfrm rot="12831390">
                <a:off x="2669" y="4098"/>
                <a:ext cx="879" cy="828"/>
              </a:xfrm>
              <a:custGeom>
                <a:avLst/>
                <a:gdLst>
                  <a:gd name="connsiteX0" fmla="*/ 0 w 2002971"/>
                  <a:gd name="connsiteY0" fmla="*/ 1335314 h 1944914"/>
                  <a:gd name="connsiteX1" fmla="*/ 783771 w 2002971"/>
                  <a:gd name="connsiteY1" fmla="*/ 0 h 1944914"/>
                  <a:gd name="connsiteX2" fmla="*/ 2002971 w 2002971"/>
                  <a:gd name="connsiteY2" fmla="*/ 1944914 h 1944914"/>
                  <a:gd name="connsiteX0-1" fmla="*/ 0 w 1416184"/>
                  <a:gd name="connsiteY0-2" fmla="*/ 1335314 h 1335314"/>
                  <a:gd name="connsiteX1-3" fmla="*/ 783771 w 1416184"/>
                  <a:gd name="connsiteY1-4" fmla="*/ 0 h 1335314"/>
                  <a:gd name="connsiteX2-5" fmla="*/ 1416184 w 1416184"/>
                  <a:gd name="connsiteY2-6" fmla="*/ 970990 h 13353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1416184" h="1335314">
                    <a:moveTo>
                      <a:pt x="0" y="1335314"/>
                    </a:moveTo>
                    <a:lnTo>
                      <a:pt x="783771" y="0"/>
                    </a:lnTo>
                    <a:lnTo>
                      <a:pt x="1416184" y="970990"/>
                    </a:lnTo>
                  </a:path>
                </a:pathLst>
              </a:custGeom>
              <a:noFill/>
              <a:ln w="1270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ea typeface="方正准圆" panose="02000500000000000000" pitchFamily="2" charset="-122"/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 rot="12831631">
                <a:off x="2369" y="2442"/>
                <a:ext cx="2790" cy="1198"/>
              </a:xfrm>
              <a:custGeom>
                <a:avLst/>
                <a:gdLst>
                  <a:gd name="connsiteX0" fmla="*/ 4209143 w 5297714"/>
                  <a:gd name="connsiteY0" fmla="*/ 0 h 1770743"/>
                  <a:gd name="connsiteX1" fmla="*/ 5297714 w 5297714"/>
                  <a:gd name="connsiteY1" fmla="*/ 1770743 h 1770743"/>
                  <a:gd name="connsiteX2" fmla="*/ 0 w 5297714"/>
                  <a:gd name="connsiteY2" fmla="*/ 1306286 h 1770743"/>
                  <a:gd name="connsiteX3" fmla="*/ 769257 w 5297714"/>
                  <a:gd name="connsiteY3" fmla="*/ 29029 h 1770743"/>
                  <a:gd name="connsiteX0-1" fmla="*/ 4209143 w 5297714"/>
                  <a:gd name="connsiteY0-2" fmla="*/ 0 h 1770743"/>
                  <a:gd name="connsiteX1-3" fmla="*/ 5297714 w 5297714"/>
                  <a:gd name="connsiteY1-4" fmla="*/ 1770743 h 1770743"/>
                  <a:gd name="connsiteX2-5" fmla="*/ 0 w 5297714"/>
                  <a:gd name="connsiteY2-6" fmla="*/ 1306286 h 1770743"/>
                  <a:gd name="connsiteX3-7" fmla="*/ 562856 w 5297714"/>
                  <a:gd name="connsiteY3-8" fmla="*/ 395863 h 1770743"/>
                  <a:gd name="connsiteX0-9" fmla="*/ 3872553 w 5297714"/>
                  <a:gd name="connsiteY0-10" fmla="*/ 0 h 2274831"/>
                  <a:gd name="connsiteX1-11" fmla="*/ 5297714 w 5297714"/>
                  <a:gd name="connsiteY1-12" fmla="*/ 2274831 h 2274831"/>
                  <a:gd name="connsiteX2-13" fmla="*/ 0 w 5297714"/>
                  <a:gd name="connsiteY2-14" fmla="*/ 1810374 h 2274831"/>
                  <a:gd name="connsiteX3-15" fmla="*/ 562856 w 5297714"/>
                  <a:gd name="connsiteY3-16" fmla="*/ 899951 h 2274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297714" h="2274831">
                    <a:moveTo>
                      <a:pt x="3872553" y="0"/>
                    </a:moveTo>
                    <a:lnTo>
                      <a:pt x="5297714" y="2274831"/>
                    </a:lnTo>
                    <a:lnTo>
                      <a:pt x="0" y="1810374"/>
                    </a:lnTo>
                    <a:lnTo>
                      <a:pt x="562856" y="899951"/>
                    </a:lnTo>
                  </a:path>
                </a:pathLst>
              </a:custGeom>
              <a:noFill/>
              <a:ln w="1270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ea typeface="方正准圆" panose="02000500000000000000" pitchFamily="2" charset="-122"/>
                </a:endParaRPr>
              </a:p>
            </p:txBody>
          </p:sp>
        </p:grpSp>
        <p:sp>
          <p:nvSpPr>
            <p:cNvPr id="4" name="TextBox 9"/>
            <p:cNvSpPr txBox="1"/>
            <p:nvPr/>
          </p:nvSpPr>
          <p:spPr>
            <a:xfrm>
              <a:off x="751" y="4804"/>
              <a:ext cx="8971" cy="1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defRPr/>
              </a:pPr>
              <a:r>
                <a:rPr lang="en-US" altLang="zh-CN" sz="7200" b="1" spc="300" noProof="1" smtClean="0">
                  <a:solidFill>
                    <a:schemeClr val="bg1"/>
                  </a:solidFill>
                  <a:latin typeface="方正准圆" panose="02000500000000000000" pitchFamily="2" charset="-122"/>
                  <a:ea typeface="方正准圆" panose="02000500000000000000" pitchFamily="2" charset="-122"/>
                </a:rPr>
                <a:t>02</a:t>
              </a:r>
              <a:endParaRPr lang="en-US" altLang="zh-CN" sz="7200" b="1" spc="300" noProof="1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302162" y="292116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方正韵动中黑简体" panose="02000000000000000000" pitchFamily="2" charset="-122"/>
                <a:ea typeface="方正韵动中黑简体" panose="02000000000000000000" pitchFamily="2" charset="-122"/>
              </a:rPr>
              <a:t>现状</a:t>
            </a:r>
          </a:p>
        </p:txBody>
      </p:sp>
      <p:sp>
        <p:nvSpPr>
          <p:cNvPr id="8" name="文本框 7"/>
          <p:cNvSpPr txBox="1"/>
          <p:nvPr/>
        </p:nvSpPr>
        <p:spPr>
          <a:xfrm rot="709132">
            <a:off x="2806625" y="1751540"/>
            <a:ext cx="1188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2016</a:t>
            </a:r>
            <a:endParaRPr lang="zh-CN" altLang="en-US" sz="4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4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69" y="0"/>
            <a:ext cx="12271137" cy="6858000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1338262" y="1897869"/>
            <a:ext cx="9866032" cy="3448019"/>
            <a:chOff x="1066800" y="2326132"/>
            <a:chExt cx="9866032" cy="3448019"/>
          </a:xfrm>
        </p:grpSpPr>
        <p:sp>
          <p:nvSpPr>
            <p:cNvPr id="3" name="椭圆 2"/>
            <p:cNvSpPr/>
            <p:nvPr/>
          </p:nvSpPr>
          <p:spPr>
            <a:xfrm>
              <a:off x="1066800" y="353568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1203960" y="271272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655826" y="2326132"/>
              <a:ext cx="650240" cy="650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flipH="1">
              <a:off x="2184400" y="271272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5400000" flipH="1" flipV="1">
              <a:off x="2933700" y="374142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5400000">
              <a:off x="4151829" y="429514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5400000" flipH="1" flipV="1">
              <a:off x="5096708" y="471424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10800000">
              <a:off x="5819140" y="451866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6372860" y="271272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5400000">
              <a:off x="8346837" y="251714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 rot="16200000">
              <a:off x="9291717" y="3741420"/>
              <a:ext cx="553720" cy="944880"/>
            </a:xfrm>
            <a:custGeom>
              <a:avLst/>
              <a:gdLst>
                <a:gd name="connsiteX0" fmla="*/ 446532 w 553720"/>
                <a:gd name="connsiteY0" fmla="*/ 0 h 944880"/>
                <a:gd name="connsiteX1" fmla="*/ 553720 w 553720"/>
                <a:gd name="connsiteY1" fmla="*/ 0 h 944880"/>
                <a:gd name="connsiteX2" fmla="*/ 553720 w 553720"/>
                <a:gd name="connsiteY2" fmla="*/ 944880 h 944880"/>
                <a:gd name="connsiteX3" fmla="*/ 0 w 553720"/>
                <a:gd name="connsiteY3" fmla="*/ 944880 h 944880"/>
                <a:gd name="connsiteX4" fmla="*/ 0 w 553720"/>
                <a:gd name="connsiteY4" fmla="*/ 446532 h 944880"/>
                <a:gd name="connsiteX5" fmla="*/ 446532 w 553720"/>
                <a:gd name="connsiteY5" fmla="*/ 0 h 944880"/>
                <a:gd name="connsiteX0" fmla="*/ 553720 w 645160"/>
                <a:gd name="connsiteY0" fmla="*/ 944880 h 1036320"/>
                <a:gd name="connsiteX1" fmla="*/ 0 w 645160"/>
                <a:gd name="connsiteY1" fmla="*/ 944880 h 1036320"/>
                <a:gd name="connsiteX2" fmla="*/ 0 w 645160"/>
                <a:gd name="connsiteY2" fmla="*/ 446532 h 1036320"/>
                <a:gd name="connsiteX3" fmla="*/ 446532 w 645160"/>
                <a:gd name="connsiteY3" fmla="*/ 0 h 1036320"/>
                <a:gd name="connsiteX4" fmla="*/ 553720 w 645160"/>
                <a:gd name="connsiteY4" fmla="*/ 0 h 1036320"/>
                <a:gd name="connsiteX5" fmla="*/ 645160 w 645160"/>
                <a:gd name="connsiteY5" fmla="*/ 1036320 h 1036320"/>
                <a:gd name="connsiteX0" fmla="*/ 553720 w 553720"/>
                <a:gd name="connsiteY0" fmla="*/ 944880 h 944880"/>
                <a:gd name="connsiteX1" fmla="*/ 0 w 553720"/>
                <a:gd name="connsiteY1" fmla="*/ 944880 h 944880"/>
                <a:gd name="connsiteX2" fmla="*/ 0 w 553720"/>
                <a:gd name="connsiteY2" fmla="*/ 446532 h 944880"/>
                <a:gd name="connsiteX3" fmla="*/ 446532 w 553720"/>
                <a:gd name="connsiteY3" fmla="*/ 0 h 944880"/>
                <a:gd name="connsiteX4" fmla="*/ 553720 w 553720"/>
                <a:gd name="connsiteY4" fmla="*/ 0 h 944880"/>
                <a:gd name="connsiteX0" fmla="*/ 0 w 553720"/>
                <a:gd name="connsiteY0" fmla="*/ 944880 h 944880"/>
                <a:gd name="connsiteX1" fmla="*/ 0 w 553720"/>
                <a:gd name="connsiteY1" fmla="*/ 446532 h 944880"/>
                <a:gd name="connsiteX2" fmla="*/ 446532 w 553720"/>
                <a:gd name="connsiteY2" fmla="*/ 0 h 944880"/>
                <a:gd name="connsiteX3" fmla="*/ 553720 w 553720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720" h="944880">
                  <a:moveTo>
                    <a:pt x="0" y="944880"/>
                  </a:moveTo>
                  <a:lnTo>
                    <a:pt x="0" y="446532"/>
                  </a:lnTo>
                  <a:cubicBezTo>
                    <a:pt x="0" y="199919"/>
                    <a:pt x="199919" y="0"/>
                    <a:pt x="446532" y="0"/>
                  </a:cubicBezTo>
                  <a:lnTo>
                    <a:pt x="553720" y="0"/>
                  </a:lnTo>
                </a:path>
              </a:pathLst>
            </a:cu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cxnSp>
          <p:nvCxnSpPr>
            <p:cNvPr id="32" name="直接连接符 31"/>
            <p:cNvCxnSpPr>
              <a:stCxn id="15" idx="2"/>
              <a:endCxn id="20" idx="2"/>
            </p:cNvCxnSpPr>
            <p:nvPr/>
          </p:nvCxnSpPr>
          <p:spPr>
            <a:xfrm>
              <a:off x="1650492" y="2712720"/>
              <a:ext cx="641096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endCxn id="22" idx="2"/>
            </p:cNvCxnSpPr>
            <p:nvPr/>
          </p:nvCxnSpPr>
          <p:spPr>
            <a:xfrm>
              <a:off x="2738120" y="3535680"/>
              <a:ext cx="0" cy="508508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580892" y="4490720"/>
              <a:ext cx="641096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372860" y="3555746"/>
              <a:ext cx="0" cy="1145794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851777" y="2712720"/>
              <a:ext cx="1479656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endCxn id="30" idx="2"/>
            </p:cNvCxnSpPr>
            <p:nvPr/>
          </p:nvCxnSpPr>
          <p:spPr>
            <a:xfrm>
              <a:off x="9096137" y="3185160"/>
              <a:ext cx="0" cy="859028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9568577" y="4490720"/>
              <a:ext cx="1364255" cy="0"/>
            </a:xfrm>
            <a:prstGeom prst="line">
              <a:avLst/>
            </a:prstGeom>
            <a:ln w="127000" cap="flat">
              <a:solidFill>
                <a:schemeClr val="bg1"/>
              </a:solidFill>
              <a:round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椭圆 54"/>
            <p:cNvSpPr/>
            <p:nvPr/>
          </p:nvSpPr>
          <p:spPr>
            <a:xfrm>
              <a:off x="3443451" y="4166005"/>
              <a:ext cx="650240" cy="650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5373568" y="5123911"/>
              <a:ext cx="650240" cy="650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6047739" y="3611879"/>
              <a:ext cx="650240" cy="650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7405497" y="2387599"/>
              <a:ext cx="650240" cy="650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方正准圆" panose="02000500000000000000" pitchFamily="2" charset="-122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1080922" y="3560532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2013</a:t>
            </a:r>
            <a:endParaRPr lang="zh-CN" altLang="en-US" sz="24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647114" y="1229417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网络设施</a:t>
            </a:r>
            <a:endParaRPr lang="en-US" altLang="zh-CN" sz="20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699860" y="464197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信息化公共云平台</a:t>
            </a:r>
          </a:p>
        </p:txBody>
      </p:sp>
      <p:sp>
        <p:nvSpPr>
          <p:cNvPr id="63" name="矩形 62"/>
          <p:cNvSpPr/>
          <p:nvPr/>
        </p:nvSpPr>
        <p:spPr>
          <a:xfrm>
            <a:off x="5108375" y="5559979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基础应用支撑</a:t>
            </a: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平台</a:t>
            </a:r>
          </a:p>
        </p:txBody>
      </p:sp>
      <p:sp>
        <p:nvSpPr>
          <p:cNvPr id="65" name="矩形 64"/>
          <p:cNvSpPr/>
          <p:nvPr/>
        </p:nvSpPr>
        <p:spPr>
          <a:xfrm>
            <a:off x="7434955" y="1229417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自主成果</a:t>
            </a:r>
          </a:p>
        </p:txBody>
      </p:sp>
      <p:sp>
        <p:nvSpPr>
          <p:cNvPr id="66" name="矩形 65"/>
          <p:cNvSpPr/>
          <p:nvPr/>
        </p:nvSpPr>
        <p:spPr>
          <a:xfrm>
            <a:off x="7157045" y="339436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信息化应用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10479202" y="3320076"/>
            <a:ext cx="87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defRPr>
            </a:lvl1pPr>
          </a:lstStyle>
          <a:p>
            <a:r>
              <a:rPr lang="en-US" altLang="zh-CN" sz="2800" dirty="0" smtClean="0"/>
              <a:t>2017</a:t>
            </a:r>
            <a:endParaRPr lang="zh-CN" altLang="en-US" sz="2800" dirty="0"/>
          </a:p>
        </p:txBody>
      </p:sp>
      <p:sp>
        <p:nvSpPr>
          <p:cNvPr id="69" name="Freeform 240"/>
          <p:cNvSpPr>
            <a:spLocks noEditPoints="1"/>
          </p:cNvSpPr>
          <p:nvPr/>
        </p:nvSpPr>
        <p:spPr bwMode="auto">
          <a:xfrm>
            <a:off x="6454313" y="3356489"/>
            <a:ext cx="377611" cy="331278"/>
          </a:xfrm>
          <a:custGeom>
            <a:avLst/>
            <a:gdLst>
              <a:gd name="T0" fmla="*/ 181 w 181"/>
              <a:gd name="T1" fmla="*/ 15 h 158"/>
              <a:gd name="T2" fmla="*/ 181 w 181"/>
              <a:gd name="T3" fmla="*/ 118 h 158"/>
              <a:gd name="T4" fmla="*/ 177 w 181"/>
              <a:gd name="T5" fmla="*/ 129 h 158"/>
              <a:gd name="T6" fmla="*/ 166 w 181"/>
              <a:gd name="T7" fmla="*/ 133 h 158"/>
              <a:gd name="T8" fmla="*/ 115 w 181"/>
              <a:gd name="T9" fmla="*/ 133 h 158"/>
              <a:gd name="T10" fmla="*/ 116 w 181"/>
              <a:gd name="T11" fmla="*/ 141 h 158"/>
              <a:gd name="T12" fmla="*/ 119 w 181"/>
              <a:gd name="T13" fmla="*/ 147 h 158"/>
              <a:gd name="T14" fmla="*/ 121 w 181"/>
              <a:gd name="T15" fmla="*/ 151 h 158"/>
              <a:gd name="T16" fmla="*/ 119 w 181"/>
              <a:gd name="T17" fmla="*/ 156 h 158"/>
              <a:gd name="T18" fmla="*/ 115 w 181"/>
              <a:gd name="T19" fmla="*/ 158 h 158"/>
              <a:gd name="T20" fmla="*/ 67 w 181"/>
              <a:gd name="T21" fmla="*/ 158 h 158"/>
              <a:gd name="T22" fmla="*/ 62 w 181"/>
              <a:gd name="T23" fmla="*/ 156 h 158"/>
              <a:gd name="T24" fmla="*/ 60 w 181"/>
              <a:gd name="T25" fmla="*/ 151 h 158"/>
              <a:gd name="T26" fmla="*/ 62 w 181"/>
              <a:gd name="T27" fmla="*/ 147 h 158"/>
              <a:gd name="T28" fmla="*/ 65 w 181"/>
              <a:gd name="T29" fmla="*/ 141 h 158"/>
              <a:gd name="T30" fmla="*/ 67 w 181"/>
              <a:gd name="T31" fmla="*/ 133 h 158"/>
              <a:gd name="T32" fmla="*/ 15 w 181"/>
              <a:gd name="T33" fmla="*/ 133 h 158"/>
              <a:gd name="T34" fmla="*/ 4 w 181"/>
              <a:gd name="T35" fmla="*/ 129 h 158"/>
              <a:gd name="T36" fmla="*/ 0 w 181"/>
              <a:gd name="T37" fmla="*/ 118 h 158"/>
              <a:gd name="T38" fmla="*/ 0 w 181"/>
              <a:gd name="T39" fmla="*/ 15 h 158"/>
              <a:gd name="T40" fmla="*/ 4 w 181"/>
              <a:gd name="T41" fmla="*/ 5 h 158"/>
              <a:gd name="T42" fmla="*/ 15 w 181"/>
              <a:gd name="T43" fmla="*/ 0 h 158"/>
              <a:gd name="T44" fmla="*/ 166 w 181"/>
              <a:gd name="T45" fmla="*/ 0 h 158"/>
              <a:gd name="T46" fmla="*/ 177 w 181"/>
              <a:gd name="T47" fmla="*/ 5 h 158"/>
              <a:gd name="T48" fmla="*/ 181 w 181"/>
              <a:gd name="T49" fmla="*/ 15 h 158"/>
              <a:gd name="T50" fmla="*/ 169 w 181"/>
              <a:gd name="T51" fmla="*/ 94 h 158"/>
              <a:gd name="T52" fmla="*/ 169 w 181"/>
              <a:gd name="T53" fmla="*/ 15 h 158"/>
              <a:gd name="T54" fmla="*/ 168 w 181"/>
              <a:gd name="T55" fmla="*/ 13 h 158"/>
              <a:gd name="T56" fmla="*/ 166 w 181"/>
              <a:gd name="T57" fmla="*/ 12 h 158"/>
              <a:gd name="T58" fmla="*/ 15 w 181"/>
              <a:gd name="T59" fmla="*/ 12 h 158"/>
              <a:gd name="T60" fmla="*/ 13 w 181"/>
              <a:gd name="T61" fmla="*/ 13 h 158"/>
              <a:gd name="T62" fmla="*/ 12 w 181"/>
              <a:gd name="T63" fmla="*/ 15 h 158"/>
              <a:gd name="T64" fmla="*/ 12 w 181"/>
              <a:gd name="T65" fmla="*/ 94 h 158"/>
              <a:gd name="T66" fmla="*/ 13 w 181"/>
              <a:gd name="T67" fmla="*/ 96 h 158"/>
              <a:gd name="T68" fmla="*/ 15 w 181"/>
              <a:gd name="T69" fmla="*/ 97 h 158"/>
              <a:gd name="T70" fmla="*/ 166 w 181"/>
              <a:gd name="T71" fmla="*/ 97 h 158"/>
              <a:gd name="T72" fmla="*/ 168 w 181"/>
              <a:gd name="T73" fmla="*/ 96 h 158"/>
              <a:gd name="T74" fmla="*/ 169 w 181"/>
              <a:gd name="T75" fmla="*/ 94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1" h="158">
                <a:moveTo>
                  <a:pt x="181" y="15"/>
                </a:moveTo>
                <a:cubicBezTo>
                  <a:pt x="181" y="118"/>
                  <a:pt x="181" y="118"/>
                  <a:pt x="181" y="118"/>
                </a:cubicBezTo>
                <a:cubicBezTo>
                  <a:pt x="181" y="122"/>
                  <a:pt x="180" y="126"/>
                  <a:pt x="177" y="129"/>
                </a:cubicBezTo>
                <a:cubicBezTo>
                  <a:pt x="174" y="132"/>
                  <a:pt x="171" y="133"/>
                  <a:pt x="166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15" y="136"/>
                  <a:pt x="115" y="138"/>
                  <a:pt x="116" y="141"/>
                </a:cubicBezTo>
                <a:cubicBezTo>
                  <a:pt x="117" y="143"/>
                  <a:pt x="118" y="145"/>
                  <a:pt x="119" y="147"/>
                </a:cubicBezTo>
                <a:cubicBezTo>
                  <a:pt x="120" y="149"/>
                  <a:pt x="121" y="151"/>
                  <a:pt x="121" y="151"/>
                </a:cubicBezTo>
                <a:cubicBezTo>
                  <a:pt x="121" y="153"/>
                  <a:pt x="120" y="155"/>
                  <a:pt x="119" y="156"/>
                </a:cubicBezTo>
                <a:cubicBezTo>
                  <a:pt x="118" y="157"/>
                  <a:pt x="117" y="158"/>
                  <a:pt x="115" y="158"/>
                </a:cubicBezTo>
                <a:cubicBezTo>
                  <a:pt x="67" y="158"/>
                  <a:pt x="67" y="158"/>
                  <a:pt x="67" y="158"/>
                </a:cubicBezTo>
                <a:cubicBezTo>
                  <a:pt x="65" y="158"/>
                  <a:pt x="63" y="157"/>
                  <a:pt x="62" y="156"/>
                </a:cubicBezTo>
                <a:cubicBezTo>
                  <a:pt x="61" y="155"/>
                  <a:pt x="60" y="153"/>
                  <a:pt x="60" y="151"/>
                </a:cubicBezTo>
                <a:cubicBezTo>
                  <a:pt x="60" y="151"/>
                  <a:pt x="61" y="149"/>
                  <a:pt x="62" y="147"/>
                </a:cubicBezTo>
                <a:cubicBezTo>
                  <a:pt x="63" y="145"/>
                  <a:pt x="64" y="143"/>
                  <a:pt x="65" y="141"/>
                </a:cubicBezTo>
                <a:cubicBezTo>
                  <a:pt x="66" y="138"/>
                  <a:pt x="67" y="136"/>
                  <a:pt x="67" y="133"/>
                </a:cubicBezTo>
                <a:cubicBezTo>
                  <a:pt x="15" y="133"/>
                  <a:pt x="15" y="133"/>
                  <a:pt x="15" y="133"/>
                </a:cubicBezTo>
                <a:cubicBezTo>
                  <a:pt x="11" y="133"/>
                  <a:pt x="7" y="132"/>
                  <a:pt x="4" y="129"/>
                </a:cubicBezTo>
                <a:cubicBezTo>
                  <a:pt x="1" y="126"/>
                  <a:pt x="0" y="122"/>
                  <a:pt x="0" y="118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1"/>
                  <a:pt x="1" y="8"/>
                  <a:pt x="4" y="5"/>
                </a:cubicBezTo>
                <a:cubicBezTo>
                  <a:pt x="7" y="2"/>
                  <a:pt x="11" y="0"/>
                  <a:pt x="15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71" y="0"/>
                  <a:pt x="174" y="2"/>
                  <a:pt x="177" y="5"/>
                </a:cubicBezTo>
                <a:cubicBezTo>
                  <a:pt x="180" y="8"/>
                  <a:pt x="181" y="11"/>
                  <a:pt x="181" y="15"/>
                </a:cubicBezTo>
                <a:close/>
                <a:moveTo>
                  <a:pt x="169" y="94"/>
                </a:moveTo>
                <a:cubicBezTo>
                  <a:pt x="169" y="15"/>
                  <a:pt x="169" y="15"/>
                  <a:pt x="169" y="15"/>
                </a:cubicBezTo>
                <a:cubicBezTo>
                  <a:pt x="169" y="15"/>
                  <a:pt x="169" y="14"/>
                  <a:pt x="168" y="13"/>
                </a:cubicBezTo>
                <a:cubicBezTo>
                  <a:pt x="168" y="13"/>
                  <a:pt x="167" y="12"/>
                  <a:pt x="166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4" y="12"/>
                  <a:pt x="14" y="13"/>
                  <a:pt x="13" y="13"/>
                </a:cubicBezTo>
                <a:cubicBezTo>
                  <a:pt x="12" y="14"/>
                  <a:pt x="12" y="15"/>
                  <a:pt x="12" y="15"/>
                </a:cubicBezTo>
                <a:cubicBezTo>
                  <a:pt x="12" y="94"/>
                  <a:pt x="12" y="94"/>
                  <a:pt x="12" y="94"/>
                </a:cubicBezTo>
                <a:cubicBezTo>
                  <a:pt x="12" y="95"/>
                  <a:pt x="12" y="96"/>
                  <a:pt x="13" y="96"/>
                </a:cubicBezTo>
                <a:cubicBezTo>
                  <a:pt x="14" y="97"/>
                  <a:pt x="14" y="97"/>
                  <a:pt x="15" y="97"/>
                </a:cubicBezTo>
                <a:cubicBezTo>
                  <a:pt x="166" y="97"/>
                  <a:pt x="166" y="97"/>
                  <a:pt x="166" y="97"/>
                </a:cubicBezTo>
                <a:cubicBezTo>
                  <a:pt x="167" y="97"/>
                  <a:pt x="168" y="97"/>
                  <a:pt x="168" y="96"/>
                </a:cubicBezTo>
                <a:cubicBezTo>
                  <a:pt x="169" y="96"/>
                  <a:pt x="169" y="95"/>
                  <a:pt x="169" y="94"/>
                </a:cubicBezTo>
                <a:close/>
              </a:path>
            </a:pathLst>
          </a:custGeom>
          <a:solidFill>
            <a:srgbClr val="012648"/>
          </a:solidFill>
          <a:ln>
            <a:noFill/>
          </a:ln>
          <a:extLst/>
        </p:spPr>
        <p:txBody>
          <a:bodyPr lIns="57150" tIns="28575" rIns="57150" bIns="28575"/>
          <a:lstStyle/>
          <a:p>
            <a:endParaRPr lang="en-US" sz="1125" noProof="1"/>
          </a:p>
        </p:txBody>
      </p:sp>
      <p:sp>
        <p:nvSpPr>
          <p:cNvPr id="70" name="Freeform 175"/>
          <p:cNvSpPr/>
          <p:nvPr/>
        </p:nvSpPr>
        <p:spPr bwMode="auto">
          <a:xfrm>
            <a:off x="3851226" y="3923460"/>
            <a:ext cx="377613" cy="277997"/>
          </a:xfrm>
          <a:custGeom>
            <a:avLst/>
            <a:gdLst>
              <a:gd name="T0" fmla="*/ 182 w 182"/>
              <a:gd name="T1" fmla="*/ 97 h 133"/>
              <a:gd name="T2" fmla="*/ 171 w 182"/>
              <a:gd name="T3" fmla="*/ 123 h 133"/>
              <a:gd name="T4" fmla="*/ 146 w 182"/>
              <a:gd name="T5" fmla="*/ 133 h 133"/>
              <a:gd name="T6" fmla="*/ 43 w 182"/>
              <a:gd name="T7" fmla="*/ 133 h 133"/>
              <a:gd name="T8" fmla="*/ 13 w 182"/>
              <a:gd name="T9" fmla="*/ 121 h 133"/>
              <a:gd name="T10" fmla="*/ 0 w 182"/>
              <a:gd name="T11" fmla="*/ 91 h 133"/>
              <a:gd name="T12" fmla="*/ 7 w 182"/>
              <a:gd name="T13" fmla="*/ 68 h 133"/>
              <a:gd name="T14" fmla="*/ 25 w 182"/>
              <a:gd name="T15" fmla="*/ 53 h 133"/>
              <a:gd name="T16" fmla="*/ 25 w 182"/>
              <a:gd name="T17" fmla="*/ 49 h 133"/>
              <a:gd name="T18" fmla="*/ 39 w 182"/>
              <a:gd name="T19" fmla="*/ 15 h 133"/>
              <a:gd name="T20" fmla="*/ 73 w 182"/>
              <a:gd name="T21" fmla="*/ 0 h 133"/>
              <a:gd name="T22" fmla="*/ 100 w 182"/>
              <a:gd name="T23" fmla="*/ 9 h 133"/>
              <a:gd name="T24" fmla="*/ 118 w 182"/>
              <a:gd name="T25" fmla="*/ 30 h 133"/>
              <a:gd name="T26" fmla="*/ 134 w 182"/>
              <a:gd name="T27" fmla="*/ 25 h 133"/>
              <a:gd name="T28" fmla="*/ 151 w 182"/>
              <a:gd name="T29" fmla="*/ 32 h 133"/>
              <a:gd name="T30" fmla="*/ 158 w 182"/>
              <a:gd name="T31" fmla="*/ 49 h 133"/>
              <a:gd name="T32" fmla="*/ 154 w 182"/>
              <a:gd name="T33" fmla="*/ 62 h 133"/>
              <a:gd name="T34" fmla="*/ 174 w 182"/>
              <a:gd name="T35" fmla="*/ 74 h 133"/>
              <a:gd name="T36" fmla="*/ 182 w 182"/>
              <a:gd name="T37" fmla="*/ 97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2" h="133">
                <a:moveTo>
                  <a:pt x="182" y="97"/>
                </a:moveTo>
                <a:cubicBezTo>
                  <a:pt x="182" y="107"/>
                  <a:pt x="178" y="116"/>
                  <a:pt x="171" y="123"/>
                </a:cubicBezTo>
                <a:cubicBezTo>
                  <a:pt x="164" y="130"/>
                  <a:pt x="156" y="133"/>
                  <a:pt x="146" y="133"/>
                </a:cubicBezTo>
                <a:cubicBezTo>
                  <a:pt x="43" y="133"/>
                  <a:pt x="43" y="133"/>
                  <a:pt x="43" y="133"/>
                </a:cubicBezTo>
                <a:cubicBezTo>
                  <a:pt x="31" y="133"/>
                  <a:pt x="21" y="129"/>
                  <a:pt x="13" y="121"/>
                </a:cubicBezTo>
                <a:cubicBezTo>
                  <a:pt x="5" y="113"/>
                  <a:pt x="0" y="103"/>
                  <a:pt x="0" y="91"/>
                </a:cubicBezTo>
                <a:cubicBezTo>
                  <a:pt x="0" y="83"/>
                  <a:pt x="3" y="75"/>
                  <a:pt x="7" y="68"/>
                </a:cubicBezTo>
                <a:cubicBezTo>
                  <a:pt x="12" y="61"/>
                  <a:pt x="18" y="56"/>
                  <a:pt x="25" y="53"/>
                </a:cubicBezTo>
                <a:cubicBezTo>
                  <a:pt x="25" y="51"/>
                  <a:pt x="25" y="50"/>
                  <a:pt x="25" y="49"/>
                </a:cubicBezTo>
                <a:cubicBezTo>
                  <a:pt x="25" y="35"/>
                  <a:pt x="29" y="24"/>
                  <a:pt x="39" y="15"/>
                </a:cubicBezTo>
                <a:cubicBezTo>
                  <a:pt x="48" y="5"/>
                  <a:pt x="60" y="0"/>
                  <a:pt x="73" y="0"/>
                </a:cubicBezTo>
                <a:cubicBezTo>
                  <a:pt x="83" y="0"/>
                  <a:pt x="92" y="3"/>
                  <a:pt x="100" y="9"/>
                </a:cubicBezTo>
                <a:cubicBezTo>
                  <a:pt x="108" y="14"/>
                  <a:pt x="114" y="21"/>
                  <a:pt x="118" y="30"/>
                </a:cubicBezTo>
                <a:cubicBezTo>
                  <a:pt x="122" y="26"/>
                  <a:pt x="128" y="25"/>
                  <a:pt x="134" y="25"/>
                </a:cubicBezTo>
                <a:cubicBezTo>
                  <a:pt x="140" y="25"/>
                  <a:pt x="146" y="27"/>
                  <a:pt x="151" y="32"/>
                </a:cubicBezTo>
                <a:cubicBezTo>
                  <a:pt x="155" y="36"/>
                  <a:pt x="158" y="42"/>
                  <a:pt x="158" y="49"/>
                </a:cubicBezTo>
                <a:cubicBezTo>
                  <a:pt x="158" y="53"/>
                  <a:pt x="156" y="58"/>
                  <a:pt x="154" y="62"/>
                </a:cubicBezTo>
                <a:cubicBezTo>
                  <a:pt x="162" y="64"/>
                  <a:pt x="169" y="68"/>
                  <a:pt x="174" y="74"/>
                </a:cubicBezTo>
                <a:cubicBezTo>
                  <a:pt x="179" y="81"/>
                  <a:pt x="182" y="89"/>
                  <a:pt x="182" y="97"/>
                </a:cubicBezTo>
                <a:close/>
              </a:path>
            </a:pathLst>
          </a:custGeom>
          <a:solidFill>
            <a:srgbClr val="012648"/>
          </a:solidFill>
          <a:ln>
            <a:noFill/>
          </a:ln>
          <a:extLst/>
        </p:spPr>
        <p:txBody>
          <a:bodyPr lIns="57150" tIns="28575" rIns="57150" bIns="28575"/>
          <a:lstStyle/>
          <a:p>
            <a:endParaRPr lang="en-US" sz="1125" noProof="1"/>
          </a:p>
        </p:txBody>
      </p:sp>
      <p:sp>
        <p:nvSpPr>
          <p:cNvPr id="71" name="Freeform 169"/>
          <p:cNvSpPr>
            <a:spLocks noEditPoints="1"/>
          </p:cNvSpPr>
          <p:nvPr/>
        </p:nvSpPr>
        <p:spPr bwMode="auto">
          <a:xfrm>
            <a:off x="2070969" y="2099762"/>
            <a:ext cx="352129" cy="277997"/>
          </a:xfrm>
          <a:custGeom>
            <a:avLst/>
            <a:gdLst>
              <a:gd name="T0" fmla="*/ 169 w 169"/>
              <a:gd name="T1" fmla="*/ 6 h 133"/>
              <a:gd name="T2" fmla="*/ 169 w 169"/>
              <a:gd name="T3" fmla="*/ 31 h 133"/>
              <a:gd name="T4" fmla="*/ 167 w 169"/>
              <a:gd name="T5" fmla="*/ 35 h 133"/>
              <a:gd name="T6" fmla="*/ 163 w 169"/>
              <a:gd name="T7" fmla="*/ 37 h 133"/>
              <a:gd name="T8" fmla="*/ 6 w 169"/>
              <a:gd name="T9" fmla="*/ 37 h 133"/>
              <a:gd name="T10" fmla="*/ 1 w 169"/>
              <a:gd name="T11" fmla="*/ 35 h 133"/>
              <a:gd name="T12" fmla="*/ 0 w 169"/>
              <a:gd name="T13" fmla="*/ 31 h 133"/>
              <a:gd name="T14" fmla="*/ 0 w 169"/>
              <a:gd name="T15" fmla="*/ 6 h 133"/>
              <a:gd name="T16" fmla="*/ 1 w 169"/>
              <a:gd name="T17" fmla="*/ 2 h 133"/>
              <a:gd name="T18" fmla="*/ 6 w 169"/>
              <a:gd name="T19" fmla="*/ 0 h 133"/>
              <a:gd name="T20" fmla="*/ 163 w 169"/>
              <a:gd name="T21" fmla="*/ 0 h 133"/>
              <a:gd name="T22" fmla="*/ 167 w 169"/>
              <a:gd name="T23" fmla="*/ 2 h 133"/>
              <a:gd name="T24" fmla="*/ 169 w 169"/>
              <a:gd name="T25" fmla="*/ 6 h 133"/>
              <a:gd name="T26" fmla="*/ 169 w 169"/>
              <a:gd name="T27" fmla="*/ 55 h 133"/>
              <a:gd name="T28" fmla="*/ 169 w 169"/>
              <a:gd name="T29" fmla="*/ 79 h 133"/>
              <a:gd name="T30" fmla="*/ 167 w 169"/>
              <a:gd name="T31" fmla="*/ 83 h 133"/>
              <a:gd name="T32" fmla="*/ 163 w 169"/>
              <a:gd name="T33" fmla="*/ 85 h 133"/>
              <a:gd name="T34" fmla="*/ 6 w 169"/>
              <a:gd name="T35" fmla="*/ 85 h 133"/>
              <a:gd name="T36" fmla="*/ 1 w 169"/>
              <a:gd name="T37" fmla="*/ 83 h 133"/>
              <a:gd name="T38" fmla="*/ 0 w 169"/>
              <a:gd name="T39" fmla="*/ 79 h 133"/>
              <a:gd name="T40" fmla="*/ 0 w 169"/>
              <a:gd name="T41" fmla="*/ 55 h 133"/>
              <a:gd name="T42" fmla="*/ 1 w 169"/>
              <a:gd name="T43" fmla="*/ 51 h 133"/>
              <a:gd name="T44" fmla="*/ 6 w 169"/>
              <a:gd name="T45" fmla="*/ 49 h 133"/>
              <a:gd name="T46" fmla="*/ 163 w 169"/>
              <a:gd name="T47" fmla="*/ 49 h 133"/>
              <a:gd name="T48" fmla="*/ 167 w 169"/>
              <a:gd name="T49" fmla="*/ 51 h 133"/>
              <a:gd name="T50" fmla="*/ 169 w 169"/>
              <a:gd name="T51" fmla="*/ 55 h 133"/>
              <a:gd name="T52" fmla="*/ 169 w 169"/>
              <a:gd name="T53" fmla="*/ 103 h 133"/>
              <a:gd name="T54" fmla="*/ 169 w 169"/>
              <a:gd name="T55" fmla="*/ 127 h 133"/>
              <a:gd name="T56" fmla="*/ 167 w 169"/>
              <a:gd name="T57" fmla="*/ 132 h 133"/>
              <a:gd name="T58" fmla="*/ 163 w 169"/>
              <a:gd name="T59" fmla="*/ 133 h 133"/>
              <a:gd name="T60" fmla="*/ 6 w 169"/>
              <a:gd name="T61" fmla="*/ 133 h 133"/>
              <a:gd name="T62" fmla="*/ 1 w 169"/>
              <a:gd name="T63" fmla="*/ 132 h 133"/>
              <a:gd name="T64" fmla="*/ 0 w 169"/>
              <a:gd name="T65" fmla="*/ 127 h 133"/>
              <a:gd name="T66" fmla="*/ 0 w 169"/>
              <a:gd name="T67" fmla="*/ 103 h 133"/>
              <a:gd name="T68" fmla="*/ 1 w 169"/>
              <a:gd name="T69" fmla="*/ 99 h 133"/>
              <a:gd name="T70" fmla="*/ 6 w 169"/>
              <a:gd name="T71" fmla="*/ 97 h 133"/>
              <a:gd name="T72" fmla="*/ 163 w 169"/>
              <a:gd name="T73" fmla="*/ 97 h 133"/>
              <a:gd name="T74" fmla="*/ 167 w 169"/>
              <a:gd name="T75" fmla="*/ 99 h 133"/>
              <a:gd name="T76" fmla="*/ 169 w 169"/>
              <a:gd name="T77" fmla="*/ 103 h 133"/>
              <a:gd name="T78" fmla="*/ 60 w 169"/>
              <a:gd name="T79" fmla="*/ 73 h 133"/>
              <a:gd name="T80" fmla="*/ 157 w 169"/>
              <a:gd name="T81" fmla="*/ 73 h 133"/>
              <a:gd name="T82" fmla="*/ 157 w 169"/>
              <a:gd name="T83" fmla="*/ 61 h 133"/>
              <a:gd name="T84" fmla="*/ 60 w 169"/>
              <a:gd name="T85" fmla="*/ 61 h 133"/>
              <a:gd name="T86" fmla="*/ 60 w 169"/>
              <a:gd name="T87" fmla="*/ 73 h 133"/>
              <a:gd name="T88" fmla="*/ 96 w 169"/>
              <a:gd name="T89" fmla="*/ 121 h 133"/>
              <a:gd name="T90" fmla="*/ 157 w 169"/>
              <a:gd name="T91" fmla="*/ 121 h 133"/>
              <a:gd name="T92" fmla="*/ 157 w 169"/>
              <a:gd name="T93" fmla="*/ 109 h 133"/>
              <a:gd name="T94" fmla="*/ 96 w 169"/>
              <a:gd name="T95" fmla="*/ 109 h 133"/>
              <a:gd name="T96" fmla="*/ 96 w 169"/>
              <a:gd name="T97" fmla="*/ 121 h 133"/>
              <a:gd name="T98" fmla="*/ 121 w 169"/>
              <a:gd name="T99" fmla="*/ 25 h 133"/>
              <a:gd name="T100" fmla="*/ 157 w 169"/>
              <a:gd name="T101" fmla="*/ 25 h 133"/>
              <a:gd name="T102" fmla="*/ 157 w 169"/>
              <a:gd name="T103" fmla="*/ 12 h 133"/>
              <a:gd name="T104" fmla="*/ 121 w 169"/>
              <a:gd name="T105" fmla="*/ 12 h 133"/>
              <a:gd name="T106" fmla="*/ 121 w 169"/>
              <a:gd name="T107" fmla="*/ 25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9" h="133">
                <a:moveTo>
                  <a:pt x="169" y="6"/>
                </a:moveTo>
                <a:cubicBezTo>
                  <a:pt x="169" y="31"/>
                  <a:pt x="169" y="31"/>
                  <a:pt x="169" y="31"/>
                </a:cubicBezTo>
                <a:cubicBezTo>
                  <a:pt x="169" y="32"/>
                  <a:pt x="168" y="34"/>
                  <a:pt x="167" y="35"/>
                </a:cubicBezTo>
                <a:cubicBezTo>
                  <a:pt x="166" y="36"/>
                  <a:pt x="165" y="37"/>
                  <a:pt x="163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4" y="37"/>
                  <a:pt x="3" y="36"/>
                  <a:pt x="1" y="35"/>
                </a:cubicBezTo>
                <a:cubicBezTo>
                  <a:pt x="0" y="34"/>
                  <a:pt x="0" y="32"/>
                  <a:pt x="0" y="31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3"/>
                  <a:pt x="1" y="2"/>
                </a:cubicBezTo>
                <a:cubicBezTo>
                  <a:pt x="3" y="1"/>
                  <a:pt x="4" y="0"/>
                  <a:pt x="6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5" y="0"/>
                  <a:pt x="166" y="1"/>
                  <a:pt x="167" y="2"/>
                </a:cubicBezTo>
                <a:cubicBezTo>
                  <a:pt x="168" y="3"/>
                  <a:pt x="169" y="5"/>
                  <a:pt x="169" y="6"/>
                </a:cubicBezTo>
                <a:close/>
                <a:moveTo>
                  <a:pt x="169" y="55"/>
                </a:moveTo>
                <a:cubicBezTo>
                  <a:pt x="169" y="79"/>
                  <a:pt x="169" y="79"/>
                  <a:pt x="169" y="79"/>
                </a:cubicBezTo>
                <a:cubicBezTo>
                  <a:pt x="169" y="81"/>
                  <a:pt x="168" y="82"/>
                  <a:pt x="167" y="83"/>
                </a:cubicBezTo>
                <a:cubicBezTo>
                  <a:pt x="166" y="84"/>
                  <a:pt x="165" y="85"/>
                  <a:pt x="163" y="85"/>
                </a:cubicBezTo>
                <a:cubicBezTo>
                  <a:pt x="6" y="85"/>
                  <a:pt x="6" y="85"/>
                  <a:pt x="6" y="85"/>
                </a:cubicBezTo>
                <a:cubicBezTo>
                  <a:pt x="4" y="85"/>
                  <a:pt x="3" y="84"/>
                  <a:pt x="1" y="83"/>
                </a:cubicBezTo>
                <a:cubicBezTo>
                  <a:pt x="0" y="82"/>
                  <a:pt x="0" y="81"/>
                  <a:pt x="0" y="79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3"/>
                  <a:pt x="0" y="52"/>
                  <a:pt x="1" y="51"/>
                </a:cubicBezTo>
                <a:cubicBezTo>
                  <a:pt x="3" y="49"/>
                  <a:pt x="4" y="49"/>
                  <a:pt x="6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5" y="49"/>
                  <a:pt x="166" y="49"/>
                  <a:pt x="167" y="51"/>
                </a:cubicBezTo>
                <a:cubicBezTo>
                  <a:pt x="168" y="52"/>
                  <a:pt x="169" y="53"/>
                  <a:pt x="169" y="55"/>
                </a:cubicBezTo>
                <a:close/>
                <a:moveTo>
                  <a:pt x="169" y="103"/>
                </a:moveTo>
                <a:cubicBezTo>
                  <a:pt x="169" y="127"/>
                  <a:pt x="169" y="127"/>
                  <a:pt x="169" y="127"/>
                </a:cubicBezTo>
                <a:cubicBezTo>
                  <a:pt x="169" y="129"/>
                  <a:pt x="168" y="130"/>
                  <a:pt x="167" y="132"/>
                </a:cubicBezTo>
                <a:cubicBezTo>
                  <a:pt x="166" y="133"/>
                  <a:pt x="165" y="133"/>
                  <a:pt x="163" y="133"/>
                </a:cubicBezTo>
                <a:cubicBezTo>
                  <a:pt x="6" y="133"/>
                  <a:pt x="6" y="133"/>
                  <a:pt x="6" y="133"/>
                </a:cubicBezTo>
                <a:cubicBezTo>
                  <a:pt x="4" y="133"/>
                  <a:pt x="3" y="133"/>
                  <a:pt x="1" y="132"/>
                </a:cubicBezTo>
                <a:cubicBezTo>
                  <a:pt x="0" y="130"/>
                  <a:pt x="0" y="129"/>
                  <a:pt x="0" y="127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2"/>
                  <a:pt x="0" y="100"/>
                  <a:pt x="1" y="99"/>
                </a:cubicBezTo>
                <a:cubicBezTo>
                  <a:pt x="3" y="98"/>
                  <a:pt x="4" y="97"/>
                  <a:pt x="6" y="97"/>
                </a:cubicBezTo>
                <a:cubicBezTo>
                  <a:pt x="163" y="97"/>
                  <a:pt x="163" y="97"/>
                  <a:pt x="163" y="97"/>
                </a:cubicBezTo>
                <a:cubicBezTo>
                  <a:pt x="165" y="97"/>
                  <a:pt x="166" y="98"/>
                  <a:pt x="167" y="99"/>
                </a:cubicBezTo>
                <a:cubicBezTo>
                  <a:pt x="168" y="100"/>
                  <a:pt x="169" y="102"/>
                  <a:pt x="169" y="103"/>
                </a:cubicBezTo>
                <a:close/>
                <a:moveTo>
                  <a:pt x="60" y="73"/>
                </a:moveTo>
                <a:cubicBezTo>
                  <a:pt x="157" y="73"/>
                  <a:pt x="157" y="73"/>
                  <a:pt x="157" y="73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60" y="61"/>
                  <a:pt x="60" y="61"/>
                  <a:pt x="60" y="61"/>
                </a:cubicBezTo>
                <a:lnTo>
                  <a:pt x="60" y="73"/>
                </a:lnTo>
                <a:close/>
                <a:moveTo>
                  <a:pt x="96" y="121"/>
                </a:moveTo>
                <a:cubicBezTo>
                  <a:pt x="157" y="121"/>
                  <a:pt x="157" y="121"/>
                  <a:pt x="157" y="121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96" y="109"/>
                  <a:pt x="96" y="109"/>
                  <a:pt x="96" y="109"/>
                </a:cubicBezTo>
                <a:lnTo>
                  <a:pt x="96" y="121"/>
                </a:lnTo>
                <a:close/>
                <a:moveTo>
                  <a:pt x="121" y="25"/>
                </a:moveTo>
                <a:cubicBezTo>
                  <a:pt x="157" y="25"/>
                  <a:pt x="157" y="25"/>
                  <a:pt x="157" y="25"/>
                </a:cubicBezTo>
                <a:cubicBezTo>
                  <a:pt x="157" y="12"/>
                  <a:pt x="157" y="12"/>
                  <a:pt x="157" y="12"/>
                </a:cubicBezTo>
                <a:cubicBezTo>
                  <a:pt x="121" y="12"/>
                  <a:pt x="121" y="12"/>
                  <a:pt x="121" y="12"/>
                </a:cubicBezTo>
                <a:lnTo>
                  <a:pt x="121" y="25"/>
                </a:lnTo>
                <a:close/>
              </a:path>
            </a:pathLst>
          </a:custGeom>
          <a:solidFill>
            <a:srgbClr val="012648"/>
          </a:solidFill>
          <a:ln>
            <a:noFill/>
          </a:ln>
          <a:extLst/>
        </p:spPr>
        <p:txBody>
          <a:bodyPr lIns="57150" tIns="28575" rIns="57150" bIns="28575"/>
          <a:lstStyle/>
          <a:p>
            <a:endParaRPr lang="en-US" sz="1125" noProof="1"/>
          </a:p>
        </p:txBody>
      </p:sp>
      <p:sp>
        <p:nvSpPr>
          <p:cNvPr id="72" name="Freeform 210"/>
          <p:cNvSpPr/>
          <p:nvPr/>
        </p:nvSpPr>
        <p:spPr bwMode="auto">
          <a:xfrm>
            <a:off x="5794084" y="4867870"/>
            <a:ext cx="352129" cy="305796"/>
          </a:xfrm>
          <a:custGeom>
            <a:avLst/>
            <a:gdLst>
              <a:gd name="T0" fmla="*/ 169 w 169"/>
              <a:gd name="T1" fmla="*/ 136 h 146"/>
              <a:gd name="T2" fmla="*/ 160 w 169"/>
              <a:gd name="T3" fmla="*/ 146 h 146"/>
              <a:gd name="T4" fmla="*/ 124 w 169"/>
              <a:gd name="T5" fmla="*/ 143 h 146"/>
              <a:gd name="T6" fmla="*/ 121 w 169"/>
              <a:gd name="T7" fmla="*/ 106 h 146"/>
              <a:gd name="T8" fmla="*/ 130 w 169"/>
              <a:gd name="T9" fmla="*/ 97 h 146"/>
              <a:gd name="T10" fmla="*/ 139 w 169"/>
              <a:gd name="T11" fmla="*/ 79 h 146"/>
              <a:gd name="T12" fmla="*/ 91 w 169"/>
              <a:gd name="T13" fmla="*/ 97 h 146"/>
              <a:gd name="T14" fmla="*/ 106 w 169"/>
              <a:gd name="T15" fmla="*/ 100 h 146"/>
              <a:gd name="T16" fmla="*/ 109 w 169"/>
              <a:gd name="T17" fmla="*/ 136 h 146"/>
              <a:gd name="T18" fmla="*/ 100 w 169"/>
              <a:gd name="T19" fmla="*/ 146 h 146"/>
              <a:gd name="T20" fmla="*/ 63 w 169"/>
              <a:gd name="T21" fmla="*/ 143 h 146"/>
              <a:gd name="T22" fmla="*/ 61 w 169"/>
              <a:gd name="T23" fmla="*/ 106 h 146"/>
              <a:gd name="T24" fmla="*/ 70 w 169"/>
              <a:gd name="T25" fmla="*/ 97 h 146"/>
              <a:gd name="T26" fmla="*/ 79 w 169"/>
              <a:gd name="T27" fmla="*/ 79 h 146"/>
              <a:gd name="T28" fmla="*/ 30 w 169"/>
              <a:gd name="T29" fmla="*/ 97 h 146"/>
              <a:gd name="T30" fmla="*/ 46 w 169"/>
              <a:gd name="T31" fmla="*/ 100 h 146"/>
              <a:gd name="T32" fmla="*/ 48 w 169"/>
              <a:gd name="T33" fmla="*/ 136 h 146"/>
              <a:gd name="T34" fmla="*/ 39 w 169"/>
              <a:gd name="T35" fmla="*/ 146 h 146"/>
              <a:gd name="T36" fmla="*/ 3 w 169"/>
              <a:gd name="T37" fmla="*/ 143 h 146"/>
              <a:gd name="T38" fmla="*/ 0 w 169"/>
              <a:gd name="T39" fmla="*/ 106 h 146"/>
              <a:gd name="T40" fmla="*/ 9 w 169"/>
              <a:gd name="T41" fmla="*/ 97 h 146"/>
              <a:gd name="T42" fmla="*/ 18 w 169"/>
              <a:gd name="T43" fmla="*/ 79 h 146"/>
              <a:gd name="T44" fmla="*/ 30 w 169"/>
              <a:gd name="T45" fmla="*/ 67 h 146"/>
              <a:gd name="T46" fmla="*/ 79 w 169"/>
              <a:gd name="T47" fmla="*/ 49 h 146"/>
              <a:gd name="T48" fmla="*/ 63 w 169"/>
              <a:gd name="T49" fmla="*/ 46 h 146"/>
              <a:gd name="T50" fmla="*/ 61 w 169"/>
              <a:gd name="T51" fmla="*/ 9 h 146"/>
              <a:gd name="T52" fmla="*/ 70 w 169"/>
              <a:gd name="T53" fmla="*/ 0 h 146"/>
              <a:gd name="T54" fmla="*/ 106 w 169"/>
              <a:gd name="T55" fmla="*/ 3 h 146"/>
              <a:gd name="T56" fmla="*/ 109 w 169"/>
              <a:gd name="T57" fmla="*/ 40 h 146"/>
              <a:gd name="T58" fmla="*/ 100 w 169"/>
              <a:gd name="T59" fmla="*/ 49 h 146"/>
              <a:gd name="T60" fmla="*/ 91 w 169"/>
              <a:gd name="T61" fmla="*/ 67 h 146"/>
              <a:gd name="T62" fmla="*/ 148 w 169"/>
              <a:gd name="T63" fmla="*/ 70 h 146"/>
              <a:gd name="T64" fmla="*/ 151 w 169"/>
              <a:gd name="T65" fmla="*/ 97 h 146"/>
              <a:gd name="T66" fmla="*/ 167 w 169"/>
              <a:gd name="T67" fmla="*/ 10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9" h="146">
                <a:moveTo>
                  <a:pt x="169" y="106"/>
                </a:moveTo>
                <a:cubicBezTo>
                  <a:pt x="169" y="136"/>
                  <a:pt x="169" y="136"/>
                  <a:pt x="169" y="136"/>
                </a:cubicBezTo>
                <a:cubicBezTo>
                  <a:pt x="169" y="139"/>
                  <a:pt x="169" y="141"/>
                  <a:pt x="167" y="143"/>
                </a:cubicBezTo>
                <a:cubicBezTo>
                  <a:pt x="165" y="145"/>
                  <a:pt x="163" y="146"/>
                  <a:pt x="160" y="146"/>
                </a:cubicBezTo>
                <a:cubicBezTo>
                  <a:pt x="130" y="146"/>
                  <a:pt x="130" y="146"/>
                  <a:pt x="130" y="146"/>
                </a:cubicBezTo>
                <a:cubicBezTo>
                  <a:pt x="128" y="146"/>
                  <a:pt x="125" y="145"/>
                  <a:pt x="124" y="143"/>
                </a:cubicBezTo>
                <a:cubicBezTo>
                  <a:pt x="122" y="141"/>
                  <a:pt x="121" y="139"/>
                  <a:pt x="121" y="136"/>
                </a:cubicBezTo>
                <a:cubicBezTo>
                  <a:pt x="121" y="106"/>
                  <a:pt x="121" y="106"/>
                  <a:pt x="121" y="106"/>
                </a:cubicBezTo>
                <a:cubicBezTo>
                  <a:pt x="121" y="104"/>
                  <a:pt x="122" y="102"/>
                  <a:pt x="124" y="100"/>
                </a:cubicBezTo>
                <a:cubicBezTo>
                  <a:pt x="125" y="98"/>
                  <a:pt x="128" y="97"/>
                  <a:pt x="130" y="97"/>
                </a:cubicBezTo>
                <a:cubicBezTo>
                  <a:pt x="139" y="97"/>
                  <a:pt x="139" y="97"/>
                  <a:pt x="139" y="97"/>
                </a:cubicBezTo>
                <a:cubicBezTo>
                  <a:pt x="139" y="79"/>
                  <a:pt x="139" y="79"/>
                  <a:pt x="139" y="79"/>
                </a:cubicBezTo>
                <a:cubicBezTo>
                  <a:pt x="91" y="79"/>
                  <a:pt x="91" y="79"/>
                  <a:pt x="91" y="79"/>
                </a:cubicBezTo>
                <a:cubicBezTo>
                  <a:pt x="91" y="97"/>
                  <a:pt x="91" y="97"/>
                  <a:pt x="91" y="97"/>
                </a:cubicBezTo>
                <a:cubicBezTo>
                  <a:pt x="100" y="97"/>
                  <a:pt x="100" y="97"/>
                  <a:pt x="100" y="97"/>
                </a:cubicBezTo>
                <a:cubicBezTo>
                  <a:pt x="102" y="97"/>
                  <a:pt x="105" y="98"/>
                  <a:pt x="106" y="100"/>
                </a:cubicBezTo>
                <a:cubicBezTo>
                  <a:pt x="108" y="102"/>
                  <a:pt x="109" y="104"/>
                  <a:pt x="109" y="106"/>
                </a:cubicBezTo>
                <a:cubicBezTo>
                  <a:pt x="109" y="136"/>
                  <a:pt x="109" y="136"/>
                  <a:pt x="109" y="136"/>
                </a:cubicBezTo>
                <a:cubicBezTo>
                  <a:pt x="109" y="139"/>
                  <a:pt x="108" y="141"/>
                  <a:pt x="106" y="143"/>
                </a:cubicBezTo>
                <a:cubicBezTo>
                  <a:pt x="105" y="145"/>
                  <a:pt x="102" y="146"/>
                  <a:pt x="100" y="146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67" y="146"/>
                  <a:pt x="65" y="145"/>
                  <a:pt x="63" y="143"/>
                </a:cubicBezTo>
                <a:cubicBezTo>
                  <a:pt x="61" y="141"/>
                  <a:pt x="61" y="139"/>
                  <a:pt x="61" y="13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61" y="104"/>
                  <a:pt x="61" y="102"/>
                  <a:pt x="63" y="100"/>
                </a:cubicBezTo>
                <a:cubicBezTo>
                  <a:pt x="65" y="98"/>
                  <a:pt x="67" y="97"/>
                  <a:pt x="70" y="97"/>
                </a:cubicBezTo>
                <a:cubicBezTo>
                  <a:pt x="79" y="97"/>
                  <a:pt x="79" y="97"/>
                  <a:pt x="79" y="97"/>
                </a:cubicBezTo>
                <a:cubicBezTo>
                  <a:pt x="79" y="79"/>
                  <a:pt x="79" y="79"/>
                  <a:pt x="79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30" y="97"/>
                  <a:pt x="30" y="97"/>
                  <a:pt x="30" y="97"/>
                </a:cubicBezTo>
                <a:cubicBezTo>
                  <a:pt x="39" y="97"/>
                  <a:pt x="39" y="97"/>
                  <a:pt x="39" y="97"/>
                </a:cubicBezTo>
                <a:cubicBezTo>
                  <a:pt x="42" y="97"/>
                  <a:pt x="44" y="98"/>
                  <a:pt x="46" y="100"/>
                </a:cubicBezTo>
                <a:cubicBezTo>
                  <a:pt x="48" y="102"/>
                  <a:pt x="48" y="104"/>
                  <a:pt x="48" y="106"/>
                </a:cubicBezTo>
                <a:cubicBezTo>
                  <a:pt x="48" y="136"/>
                  <a:pt x="48" y="136"/>
                  <a:pt x="48" y="136"/>
                </a:cubicBezTo>
                <a:cubicBezTo>
                  <a:pt x="48" y="139"/>
                  <a:pt x="48" y="141"/>
                  <a:pt x="46" y="143"/>
                </a:cubicBezTo>
                <a:cubicBezTo>
                  <a:pt x="44" y="145"/>
                  <a:pt x="42" y="146"/>
                  <a:pt x="39" y="146"/>
                </a:cubicBezTo>
                <a:cubicBezTo>
                  <a:pt x="9" y="146"/>
                  <a:pt x="9" y="146"/>
                  <a:pt x="9" y="146"/>
                </a:cubicBezTo>
                <a:cubicBezTo>
                  <a:pt x="7" y="146"/>
                  <a:pt x="4" y="145"/>
                  <a:pt x="3" y="143"/>
                </a:cubicBezTo>
                <a:cubicBezTo>
                  <a:pt x="1" y="141"/>
                  <a:pt x="0" y="139"/>
                  <a:pt x="0" y="13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4"/>
                  <a:pt x="1" y="102"/>
                  <a:pt x="3" y="100"/>
                </a:cubicBezTo>
                <a:cubicBezTo>
                  <a:pt x="4" y="98"/>
                  <a:pt x="7" y="97"/>
                  <a:pt x="9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8" y="79"/>
                  <a:pt x="18" y="79"/>
                  <a:pt x="18" y="79"/>
                </a:cubicBezTo>
                <a:cubicBezTo>
                  <a:pt x="18" y="76"/>
                  <a:pt x="19" y="73"/>
                  <a:pt x="22" y="70"/>
                </a:cubicBezTo>
                <a:cubicBezTo>
                  <a:pt x="24" y="68"/>
                  <a:pt x="27" y="67"/>
                  <a:pt x="30" y="67"/>
                </a:cubicBezTo>
                <a:cubicBezTo>
                  <a:pt x="79" y="67"/>
                  <a:pt x="79" y="67"/>
                  <a:pt x="79" y="67"/>
                </a:cubicBezTo>
                <a:cubicBezTo>
                  <a:pt x="79" y="49"/>
                  <a:pt x="79" y="49"/>
                  <a:pt x="79" y="49"/>
                </a:cubicBezTo>
                <a:cubicBezTo>
                  <a:pt x="70" y="49"/>
                  <a:pt x="70" y="49"/>
                  <a:pt x="70" y="49"/>
                </a:cubicBezTo>
                <a:cubicBezTo>
                  <a:pt x="67" y="49"/>
                  <a:pt x="65" y="48"/>
                  <a:pt x="63" y="46"/>
                </a:cubicBezTo>
                <a:cubicBezTo>
                  <a:pt x="61" y="44"/>
                  <a:pt x="61" y="42"/>
                  <a:pt x="61" y="40"/>
                </a:cubicBezTo>
                <a:cubicBezTo>
                  <a:pt x="61" y="9"/>
                  <a:pt x="61" y="9"/>
                  <a:pt x="61" y="9"/>
                </a:cubicBezTo>
                <a:cubicBezTo>
                  <a:pt x="61" y="7"/>
                  <a:pt x="61" y="5"/>
                  <a:pt x="63" y="3"/>
                </a:cubicBezTo>
                <a:cubicBezTo>
                  <a:pt x="65" y="1"/>
                  <a:pt x="67" y="0"/>
                  <a:pt x="7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2" y="0"/>
                  <a:pt x="105" y="1"/>
                  <a:pt x="106" y="3"/>
                </a:cubicBezTo>
                <a:cubicBezTo>
                  <a:pt x="108" y="5"/>
                  <a:pt x="109" y="7"/>
                  <a:pt x="109" y="9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09" y="42"/>
                  <a:pt x="108" y="44"/>
                  <a:pt x="106" y="46"/>
                </a:cubicBezTo>
                <a:cubicBezTo>
                  <a:pt x="105" y="48"/>
                  <a:pt x="102" y="49"/>
                  <a:pt x="100" y="49"/>
                </a:cubicBezTo>
                <a:cubicBezTo>
                  <a:pt x="91" y="49"/>
                  <a:pt x="91" y="49"/>
                  <a:pt x="91" y="49"/>
                </a:cubicBezTo>
                <a:cubicBezTo>
                  <a:pt x="91" y="67"/>
                  <a:pt x="91" y="67"/>
                  <a:pt x="91" y="67"/>
                </a:cubicBezTo>
                <a:cubicBezTo>
                  <a:pt x="139" y="67"/>
                  <a:pt x="139" y="67"/>
                  <a:pt x="139" y="67"/>
                </a:cubicBezTo>
                <a:cubicBezTo>
                  <a:pt x="142" y="67"/>
                  <a:pt x="145" y="68"/>
                  <a:pt x="148" y="70"/>
                </a:cubicBezTo>
                <a:cubicBezTo>
                  <a:pt x="150" y="73"/>
                  <a:pt x="151" y="76"/>
                  <a:pt x="151" y="79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60" y="97"/>
                  <a:pt x="160" y="97"/>
                  <a:pt x="160" y="97"/>
                </a:cubicBezTo>
                <a:cubicBezTo>
                  <a:pt x="163" y="97"/>
                  <a:pt x="165" y="98"/>
                  <a:pt x="167" y="100"/>
                </a:cubicBezTo>
                <a:cubicBezTo>
                  <a:pt x="169" y="102"/>
                  <a:pt x="169" y="104"/>
                  <a:pt x="169" y="106"/>
                </a:cubicBezTo>
                <a:close/>
              </a:path>
            </a:pathLst>
          </a:custGeom>
          <a:solidFill>
            <a:srgbClr val="012648"/>
          </a:solidFill>
          <a:ln>
            <a:noFill/>
          </a:ln>
          <a:extLst/>
        </p:spPr>
        <p:txBody>
          <a:bodyPr lIns="57150" tIns="28575" rIns="57150" bIns="28575"/>
          <a:lstStyle/>
          <a:p>
            <a:endParaRPr lang="en-US" sz="1125" noProof="1"/>
          </a:p>
        </p:txBody>
      </p:sp>
      <p:sp>
        <p:nvSpPr>
          <p:cNvPr id="73" name="Freeform 332"/>
          <p:cNvSpPr>
            <a:spLocks noEditPoints="1"/>
          </p:cNvSpPr>
          <p:nvPr/>
        </p:nvSpPr>
        <p:spPr bwMode="auto">
          <a:xfrm>
            <a:off x="7846436" y="2131558"/>
            <a:ext cx="326645" cy="305796"/>
          </a:xfrm>
          <a:custGeom>
            <a:avLst/>
            <a:gdLst>
              <a:gd name="T0" fmla="*/ 31 w 104"/>
              <a:gd name="T1" fmla="*/ 0 h 97"/>
              <a:gd name="T2" fmla="*/ 52 w 104"/>
              <a:gd name="T3" fmla="*/ 18 h 97"/>
              <a:gd name="T4" fmla="*/ 21 w 104"/>
              <a:gd name="T5" fmla="*/ 37 h 97"/>
              <a:gd name="T6" fmla="*/ 0 w 104"/>
              <a:gd name="T7" fmla="*/ 20 h 97"/>
              <a:gd name="T8" fmla="*/ 31 w 104"/>
              <a:gd name="T9" fmla="*/ 0 h 97"/>
              <a:gd name="T10" fmla="*/ 21 w 104"/>
              <a:gd name="T11" fmla="*/ 37 h 97"/>
              <a:gd name="T12" fmla="*/ 52 w 104"/>
              <a:gd name="T13" fmla="*/ 56 h 97"/>
              <a:gd name="T14" fmla="*/ 31 w 104"/>
              <a:gd name="T15" fmla="*/ 74 h 97"/>
              <a:gd name="T16" fmla="*/ 0 w 104"/>
              <a:gd name="T17" fmla="*/ 54 h 97"/>
              <a:gd name="T18" fmla="*/ 21 w 104"/>
              <a:gd name="T19" fmla="*/ 37 h 97"/>
              <a:gd name="T20" fmla="*/ 83 w 104"/>
              <a:gd name="T21" fmla="*/ 72 h 97"/>
              <a:gd name="T22" fmla="*/ 83 w 104"/>
              <a:gd name="T23" fmla="*/ 79 h 97"/>
              <a:gd name="T24" fmla="*/ 52 w 104"/>
              <a:gd name="T25" fmla="*/ 97 h 97"/>
              <a:gd name="T26" fmla="*/ 52 w 104"/>
              <a:gd name="T27" fmla="*/ 97 h 97"/>
              <a:gd name="T28" fmla="*/ 52 w 104"/>
              <a:gd name="T29" fmla="*/ 97 h 97"/>
              <a:gd name="T30" fmla="*/ 52 w 104"/>
              <a:gd name="T31" fmla="*/ 97 h 97"/>
              <a:gd name="T32" fmla="*/ 52 w 104"/>
              <a:gd name="T33" fmla="*/ 97 h 97"/>
              <a:gd name="T34" fmla="*/ 21 w 104"/>
              <a:gd name="T35" fmla="*/ 79 h 97"/>
              <a:gd name="T36" fmla="*/ 21 w 104"/>
              <a:gd name="T37" fmla="*/ 72 h 97"/>
              <a:gd name="T38" fmla="*/ 31 w 104"/>
              <a:gd name="T39" fmla="*/ 78 h 97"/>
              <a:gd name="T40" fmla="*/ 52 w 104"/>
              <a:gd name="T41" fmla="*/ 60 h 97"/>
              <a:gd name="T42" fmla="*/ 52 w 104"/>
              <a:gd name="T43" fmla="*/ 60 h 97"/>
              <a:gd name="T44" fmla="*/ 52 w 104"/>
              <a:gd name="T45" fmla="*/ 60 h 97"/>
              <a:gd name="T46" fmla="*/ 52 w 104"/>
              <a:gd name="T47" fmla="*/ 60 h 97"/>
              <a:gd name="T48" fmla="*/ 52 w 104"/>
              <a:gd name="T49" fmla="*/ 60 h 97"/>
              <a:gd name="T50" fmla="*/ 74 w 104"/>
              <a:gd name="T51" fmla="*/ 78 h 97"/>
              <a:gd name="T52" fmla="*/ 83 w 104"/>
              <a:gd name="T53" fmla="*/ 72 h 97"/>
              <a:gd name="T54" fmla="*/ 74 w 104"/>
              <a:gd name="T55" fmla="*/ 0 h 97"/>
              <a:gd name="T56" fmla="*/ 104 w 104"/>
              <a:gd name="T57" fmla="*/ 20 h 97"/>
              <a:gd name="T58" fmla="*/ 83 w 104"/>
              <a:gd name="T59" fmla="*/ 37 h 97"/>
              <a:gd name="T60" fmla="*/ 52 w 104"/>
              <a:gd name="T61" fmla="*/ 18 h 97"/>
              <a:gd name="T62" fmla="*/ 74 w 104"/>
              <a:gd name="T63" fmla="*/ 0 h 97"/>
              <a:gd name="T64" fmla="*/ 83 w 104"/>
              <a:gd name="T65" fmla="*/ 37 h 97"/>
              <a:gd name="T66" fmla="*/ 104 w 104"/>
              <a:gd name="T67" fmla="*/ 54 h 97"/>
              <a:gd name="T68" fmla="*/ 74 w 104"/>
              <a:gd name="T69" fmla="*/ 74 h 97"/>
              <a:gd name="T70" fmla="*/ 52 w 104"/>
              <a:gd name="T71" fmla="*/ 56 h 97"/>
              <a:gd name="T72" fmla="*/ 83 w 104"/>
              <a:gd name="T73" fmla="*/ 3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4" h="97">
                <a:moveTo>
                  <a:pt x="31" y="0"/>
                </a:moveTo>
                <a:lnTo>
                  <a:pt x="52" y="18"/>
                </a:lnTo>
                <a:lnTo>
                  <a:pt x="21" y="37"/>
                </a:lnTo>
                <a:lnTo>
                  <a:pt x="0" y="20"/>
                </a:lnTo>
                <a:lnTo>
                  <a:pt x="31" y="0"/>
                </a:lnTo>
                <a:close/>
                <a:moveTo>
                  <a:pt x="21" y="37"/>
                </a:moveTo>
                <a:lnTo>
                  <a:pt x="52" y="56"/>
                </a:lnTo>
                <a:lnTo>
                  <a:pt x="31" y="74"/>
                </a:lnTo>
                <a:lnTo>
                  <a:pt x="0" y="54"/>
                </a:lnTo>
                <a:lnTo>
                  <a:pt x="21" y="37"/>
                </a:lnTo>
                <a:close/>
                <a:moveTo>
                  <a:pt x="83" y="72"/>
                </a:moveTo>
                <a:lnTo>
                  <a:pt x="83" y="79"/>
                </a:lnTo>
                <a:lnTo>
                  <a:pt x="52" y="97"/>
                </a:lnTo>
                <a:lnTo>
                  <a:pt x="52" y="97"/>
                </a:lnTo>
                <a:lnTo>
                  <a:pt x="52" y="97"/>
                </a:lnTo>
                <a:lnTo>
                  <a:pt x="52" y="97"/>
                </a:lnTo>
                <a:lnTo>
                  <a:pt x="52" y="97"/>
                </a:lnTo>
                <a:lnTo>
                  <a:pt x="21" y="79"/>
                </a:lnTo>
                <a:lnTo>
                  <a:pt x="21" y="72"/>
                </a:lnTo>
                <a:lnTo>
                  <a:pt x="31" y="78"/>
                </a:lnTo>
                <a:lnTo>
                  <a:pt x="52" y="60"/>
                </a:lnTo>
                <a:lnTo>
                  <a:pt x="52" y="60"/>
                </a:lnTo>
                <a:lnTo>
                  <a:pt x="52" y="60"/>
                </a:lnTo>
                <a:lnTo>
                  <a:pt x="52" y="60"/>
                </a:lnTo>
                <a:lnTo>
                  <a:pt x="52" y="60"/>
                </a:lnTo>
                <a:lnTo>
                  <a:pt x="74" y="78"/>
                </a:lnTo>
                <a:lnTo>
                  <a:pt x="83" y="72"/>
                </a:lnTo>
                <a:close/>
                <a:moveTo>
                  <a:pt x="74" y="0"/>
                </a:moveTo>
                <a:lnTo>
                  <a:pt x="104" y="20"/>
                </a:lnTo>
                <a:lnTo>
                  <a:pt x="83" y="37"/>
                </a:lnTo>
                <a:lnTo>
                  <a:pt x="52" y="18"/>
                </a:lnTo>
                <a:lnTo>
                  <a:pt x="74" y="0"/>
                </a:lnTo>
                <a:close/>
                <a:moveTo>
                  <a:pt x="83" y="37"/>
                </a:moveTo>
                <a:lnTo>
                  <a:pt x="104" y="54"/>
                </a:lnTo>
                <a:lnTo>
                  <a:pt x="74" y="74"/>
                </a:lnTo>
                <a:lnTo>
                  <a:pt x="52" y="56"/>
                </a:lnTo>
                <a:lnTo>
                  <a:pt x="83" y="37"/>
                </a:lnTo>
                <a:close/>
              </a:path>
            </a:pathLst>
          </a:custGeom>
          <a:solidFill>
            <a:srgbClr val="012648"/>
          </a:solidFill>
          <a:ln>
            <a:noFill/>
          </a:ln>
          <a:extLst/>
        </p:spPr>
        <p:txBody>
          <a:bodyPr lIns="57150" tIns="28575" rIns="57150" bIns="28575"/>
          <a:lstStyle/>
          <a:p>
            <a:endParaRPr lang="en-US" sz="1125" noProof="1"/>
          </a:p>
        </p:txBody>
      </p:sp>
      <p:sp>
        <p:nvSpPr>
          <p:cNvPr id="38" name="任意多边形 37"/>
          <p:cNvSpPr/>
          <p:nvPr/>
        </p:nvSpPr>
        <p:spPr>
          <a:xfrm>
            <a:off x="11204294" y="3781415"/>
            <a:ext cx="380602" cy="562083"/>
          </a:xfrm>
          <a:custGeom>
            <a:avLst/>
            <a:gdLst>
              <a:gd name="connsiteX0" fmla="*/ 130348 w 443829"/>
              <a:gd name="connsiteY0" fmla="*/ 1743 h 635984"/>
              <a:gd name="connsiteX1" fmla="*/ 180910 w 443829"/>
              <a:gd name="connsiteY1" fmla="*/ 21316 h 635984"/>
              <a:gd name="connsiteX2" fmla="*/ 415089 w 443829"/>
              <a:gd name="connsiteY2" fmla="*/ 247943 h 635984"/>
              <a:gd name="connsiteX3" fmla="*/ 415089 w 443829"/>
              <a:gd name="connsiteY3" fmla="*/ 388040 h 635984"/>
              <a:gd name="connsiteX4" fmla="*/ 180910 w 443829"/>
              <a:gd name="connsiteY4" fmla="*/ 614668 h 635984"/>
              <a:gd name="connsiteX5" fmla="*/ 108527 w 443829"/>
              <a:gd name="connsiteY5" fmla="*/ 585824 h 635984"/>
              <a:gd name="connsiteX6" fmla="*/ 108527 w 443829"/>
              <a:gd name="connsiteY6" fmla="*/ 482812 h 635984"/>
              <a:gd name="connsiteX7" fmla="*/ 6340 w 443829"/>
              <a:gd name="connsiteY7" fmla="*/ 383920 h 635984"/>
              <a:gd name="connsiteX8" fmla="*/ 0 w 443829"/>
              <a:gd name="connsiteY8" fmla="*/ 383915 h 635984"/>
              <a:gd name="connsiteX9" fmla="*/ 0 w 443829"/>
              <a:gd name="connsiteY9" fmla="*/ 252064 h 635984"/>
              <a:gd name="connsiteX10" fmla="*/ 6340 w 443829"/>
              <a:gd name="connsiteY10" fmla="*/ 252064 h 635984"/>
              <a:gd name="connsiteX11" fmla="*/ 108527 w 443829"/>
              <a:gd name="connsiteY11" fmla="*/ 153172 h 635984"/>
              <a:gd name="connsiteX12" fmla="*/ 108527 w 443829"/>
              <a:gd name="connsiteY12" fmla="*/ 50159 h 635984"/>
              <a:gd name="connsiteX13" fmla="*/ 130348 w 443829"/>
              <a:gd name="connsiteY13" fmla="*/ 1743 h 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29" h="635984">
                <a:moveTo>
                  <a:pt x="130348" y="1743"/>
                </a:moveTo>
                <a:cubicBezTo>
                  <a:pt x="143654" y="-3407"/>
                  <a:pt x="161749" y="2774"/>
                  <a:pt x="180910" y="21316"/>
                </a:cubicBezTo>
                <a:cubicBezTo>
                  <a:pt x="180910" y="21316"/>
                  <a:pt x="180910" y="21316"/>
                  <a:pt x="415089" y="247943"/>
                </a:cubicBezTo>
                <a:cubicBezTo>
                  <a:pt x="453409" y="285028"/>
                  <a:pt x="453409" y="346835"/>
                  <a:pt x="415089" y="388040"/>
                </a:cubicBezTo>
                <a:lnTo>
                  <a:pt x="180910" y="614668"/>
                </a:lnTo>
                <a:cubicBezTo>
                  <a:pt x="142589" y="651752"/>
                  <a:pt x="108527" y="639391"/>
                  <a:pt x="108527" y="585824"/>
                </a:cubicBezTo>
                <a:cubicBezTo>
                  <a:pt x="108527" y="585824"/>
                  <a:pt x="108527" y="585824"/>
                  <a:pt x="108527" y="482812"/>
                </a:cubicBezTo>
                <a:cubicBezTo>
                  <a:pt x="108527" y="425125"/>
                  <a:pt x="61691" y="383920"/>
                  <a:pt x="6340" y="383920"/>
                </a:cubicBezTo>
                <a:lnTo>
                  <a:pt x="0" y="383915"/>
                </a:lnTo>
                <a:lnTo>
                  <a:pt x="0" y="252064"/>
                </a:lnTo>
                <a:lnTo>
                  <a:pt x="6340" y="252064"/>
                </a:lnTo>
                <a:cubicBezTo>
                  <a:pt x="61691" y="252064"/>
                  <a:pt x="108527" y="206738"/>
                  <a:pt x="108527" y="153172"/>
                </a:cubicBezTo>
                <a:cubicBezTo>
                  <a:pt x="108527" y="153172"/>
                  <a:pt x="108527" y="153172"/>
                  <a:pt x="108527" y="50159"/>
                </a:cubicBezTo>
                <a:cubicBezTo>
                  <a:pt x="108527" y="23376"/>
                  <a:pt x="117043" y="6894"/>
                  <a:pt x="130348" y="174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96587" y="318364"/>
            <a:ext cx="2236510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effectLst/>
                <a:latin typeface="方正韵动中黑简体" panose="02000000000000000000" pitchFamily="2" charset="-122"/>
                <a:ea typeface="方正韵动中黑简体" panose="02000000000000000000" pitchFamily="2" charset="-122"/>
              </a:defRPr>
            </a:lvl1pPr>
          </a:lstStyle>
          <a:p>
            <a:r>
              <a:rPr lang="zh-CN" altLang="en-US" dirty="0"/>
              <a:t>网络设施</a:t>
            </a:r>
          </a:p>
        </p:txBody>
      </p:sp>
      <p:sp>
        <p:nvSpPr>
          <p:cNvPr id="15" name="椭圆 14"/>
          <p:cNvSpPr/>
          <p:nvPr/>
        </p:nvSpPr>
        <p:spPr>
          <a:xfrm>
            <a:off x="5511428" y="3964850"/>
            <a:ext cx="959351" cy="9593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59" name="任意多边形 58"/>
          <p:cNvSpPr/>
          <p:nvPr/>
        </p:nvSpPr>
        <p:spPr>
          <a:xfrm rot="2686093">
            <a:off x="6110945" y="2292227"/>
            <a:ext cx="1022078" cy="617403"/>
          </a:xfrm>
          <a:custGeom>
            <a:avLst/>
            <a:gdLst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302383 w 2314937"/>
              <a:gd name="connsiteY2" fmla="*/ 968546 h 968546"/>
              <a:gd name="connsiteX3" fmla="*/ 2251053 w 2314937"/>
              <a:gd name="connsiteY3" fmla="*/ 930502 h 968546"/>
              <a:gd name="connsiteX4" fmla="*/ 1152733 w 2314937"/>
              <a:gd name="connsiteY4" fmla="*/ 643426 h 968546"/>
              <a:gd name="connsiteX5" fmla="*/ 54413 w 2314937"/>
              <a:gd name="connsiteY5" fmla="*/ 930502 h 968546"/>
              <a:gd name="connsiteX6" fmla="*/ 3083 w 2314937"/>
              <a:gd name="connsiteY6" fmla="*/ 968546 h 968546"/>
              <a:gd name="connsiteX7" fmla="*/ 0 w 2314937"/>
              <a:gd name="connsiteY7" fmla="*/ 968546 h 968546"/>
              <a:gd name="connsiteX8" fmla="*/ 0 w 2314937"/>
              <a:gd name="connsiteY8" fmla="*/ 7020 h 968546"/>
              <a:gd name="connsiteX9" fmla="*/ 54413 w 2314937"/>
              <a:gd name="connsiteY9" fmla="*/ 47349 h 968546"/>
              <a:gd name="connsiteX10" fmla="*/ 1152733 w 2314937"/>
              <a:gd name="connsiteY10" fmla="*/ 334425 h 968546"/>
              <a:gd name="connsiteX11" fmla="*/ 2251053 w 2314937"/>
              <a:gd name="connsiteY11" fmla="*/ 47349 h 968546"/>
              <a:gd name="connsiteX12" fmla="*/ 2314937 w 2314937"/>
              <a:gd name="connsiteY12" fmla="*/ 0 h 968546"/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251053 w 2314937"/>
              <a:gd name="connsiteY2" fmla="*/ 930502 h 968546"/>
              <a:gd name="connsiteX3" fmla="*/ 1152733 w 2314937"/>
              <a:gd name="connsiteY3" fmla="*/ 643426 h 968546"/>
              <a:gd name="connsiteX4" fmla="*/ 54413 w 2314937"/>
              <a:gd name="connsiteY4" fmla="*/ 930502 h 968546"/>
              <a:gd name="connsiteX5" fmla="*/ 3083 w 2314937"/>
              <a:gd name="connsiteY5" fmla="*/ 968546 h 968546"/>
              <a:gd name="connsiteX6" fmla="*/ 0 w 2314937"/>
              <a:gd name="connsiteY6" fmla="*/ 968546 h 968546"/>
              <a:gd name="connsiteX7" fmla="*/ 0 w 2314937"/>
              <a:gd name="connsiteY7" fmla="*/ 7020 h 968546"/>
              <a:gd name="connsiteX8" fmla="*/ 54413 w 2314937"/>
              <a:gd name="connsiteY8" fmla="*/ 47349 h 968546"/>
              <a:gd name="connsiteX9" fmla="*/ 1152733 w 2314937"/>
              <a:gd name="connsiteY9" fmla="*/ 334425 h 968546"/>
              <a:gd name="connsiteX10" fmla="*/ 2251053 w 2314937"/>
              <a:gd name="connsiteY10" fmla="*/ 47349 h 968546"/>
              <a:gd name="connsiteX11" fmla="*/ 2314937 w 2314937"/>
              <a:gd name="connsiteY11" fmla="*/ 0 h 9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4937" h="968546">
                <a:moveTo>
                  <a:pt x="2314937" y="0"/>
                </a:moveTo>
                <a:lnTo>
                  <a:pt x="2314937" y="968546"/>
                </a:lnTo>
                <a:lnTo>
                  <a:pt x="2251053" y="930502"/>
                </a:lnTo>
                <a:cubicBezTo>
                  <a:pt x="1989991" y="755178"/>
                  <a:pt x="1594909" y="643426"/>
                  <a:pt x="1152733" y="643426"/>
                </a:cubicBezTo>
                <a:cubicBezTo>
                  <a:pt x="710558" y="643426"/>
                  <a:pt x="315475" y="755178"/>
                  <a:pt x="54413" y="930502"/>
                </a:cubicBezTo>
                <a:lnTo>
                  <a:pt x="3083" y="968546"/>
                </a:lnTo>
                <a:lnTo>
                  <a:pt x="0" y="968546"/>
                </a:lnTo>
                <a:lnTo>
                  <a:pt x="0" y="7020"/>
                </a:lnTo>
                <a:lnTo>
                  <a:pt x="54413" y="47349"/>
                </a:lnTo>
                <a:cubicBezTo>
                  <a:pt x="315475" y="222673"/>
                  <a:pt x="710558" y="334425"/>
                  <a:pt x="1152733" y="334425"/>
                </a:cubicBezTo>
                <a:cubicBezTo>
                  <a:pt x="1594909" y="334425"/>
                  <a:pt x="1989991" y="222673"/>
                  <a:pt x="2251053" y="47349"/>
                </a:cubicBezTo>
                <a:lnTo>
                  <a:pt x="231493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3" name="任意多边形 62"/>
          <p:cNvSpPr/>
          <p:nvPr/>
        </p:nvSpPr>
        <p:spPr>
          <a:xfrm rot="8137785">
            <a:off x="6109422" y="3527601"/>
            <a:ext cx="1022078" cy="617403"/>
          </a:xfrm>
          <a:custGeom>
            <a:avLst/>
            <a:gdLst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302383 w 2314937"/>
              <a:gd name="connsiteY2" fmla="*/ 968546 h 968546"/>
              <a:gd name="connsiteX3" fmla="*/ 2251053 w 2314937"/>
              <a:gd name="connsiteY3" fmla="*/ 930502 h 968546"/>
              <a:gd name="connsiteX4" fmla="*/ 1152733 w 2314937"/>
              <a:gd name="connsiteY4" fmla="*/ 643426 h 968546"/>
              <a:gd name="connsiteX5" fmla="*/ 54413 w 2314937"/>
              <a:gd name="connsiteY5" fmla="*/ 930502 h 968546"/>
              <a:gd name="connsiteX6" fmla="*/ 3083 w 2314937"/>
              <a:gd name="connsiteY6" fmla="*/ 968546 h 968546"/>
              <a:gd name="connsiteX7" fmla="*/ 0 w 2314937"/>
              <a:gd name="connsiteY7" fmla="*/ 968546 h 968546"/>
              <a:gd name="connsiteX8" fmla="*/ 0 w 2314937"/>
              <a:gd name="connsiteY8" fmla="*/ 7020 h 968546"/>
              <a:gd name="connsiteX9" fmla="*/ 54413 w 2314937"/>
              <a:gd name="connsiteY9" fmla="*/ 47349 h 968546"/>
              <a:gd name="connsiteX10" fmla="*/ 1152733 w 2314937"/>
              <a:gd name="connsiteY10" fmla="*/ 334425 h 968546"/>
              <a:gd name="connsiteX11" fmla="*/ 2251053 w 2314937"/>
              <a:gd name="connsiteY11" fmla="*/ 47349 h 968546"/>
              <a:gd name="connsiteX12" fmla="*/ 2314937 w 2314937"/>
              <a:gd name="connsiteY12" fmla="*/ 0 h 968546"/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251053 w 2314937"/>
              <a:gd name="connsiteY2" fmla="*/ 930502 h 968546"/>
              <a:gd name="connsiteX3" fmla="*/ 1152733 w 2314937"/>
              <a:gd name="connsiteY3" fmla="*/ 643426 h 968546"/>
              <a:gd name="connsiteX4" fmla="*/ 54413 w 2314937"/>
              <a:gd name="connsiteY4" fmla="*/ 930502 h 968546"/>
              <a:gd name="connsiteX5" fmla="*/ 3083 w 2314937"/>
              <a:gd name="connsiteY5" fmla="*/ 968546 h 968546"/>
              <a:gd name="connsiteX6" fmla="*/ 0 w 2314937"/>
              <a:gd name="connsiteY6" fmla="*/ 968546 h 968546"/>
              <a:gd name="connsiteX7" fmla="*/ 0 w 2314937"/>
              <a:gd name="connsiteY7" fmla="*/ 7020 h 968546"/>
              <a:gd name="connsiteX8" fmla="*/ 54413 w 2314937"/>
              <a:gd name="connsiteY8" fmla="*/ 47349 h 968546"/>
              <a:gd name="connsiteX9" fmla="*/ 1152733 w 2314937"/>
              <a:gd name="connsiteY9" fmla="*/ 334425 h 968546"/>
              <a:gd name="connsiteX10" fmla="*/ 2251053 w 2314937"/>
              <a:gd name="connsiteY10" fmla="*/ 47349 h 968546"/>
              <a:gd name="connsiteX11" fmla="*/ 2314937 w 2314937"/>
              <a:gd name="connsiteY11" fmla="*/ 0 h 9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4937" h="968546">
                <a:moveTo>
                  <a:pt x="2314937" y="0"/>
                </a:moveTo>
                <a:lnTo>
                  <a:pt x="2314937" y="968546"/>
                </a:lnTo>
                <a:lnTo>
                  <a:pt x="2251053" y="930502"/>
                </a:lnTo>
                <a:cubicBezTo>
                  <a:pt x="1989991" y="755178"/>
                  <a:pt x="1594909" y="643426"/>
                  <a:pt x="1152733" y="643426"/>
                </a:cubicBezTo>
                <a:cubicBezTo>
                  <a:pt x="710558" y="643426"/>
                  <a:pt x="315475" y="755178"/>
                  <a:pt x="54413" y="930502"/>
                </a:cubicBezTo>
                <a:lnTo>
                  <a:pt x="3083" y="968546"/>
                </a:lnTo>
                <a:lnTo>
                  <a:pt x="0" y="968546"/>
                </a:lnTo>
                <a:lnTo>
                  <a:pt x="0" y="7020"/>
                </a:lnTo>
                <a:lnTo>
                  <a:pt x="54413" y="47349"/>
                </a:lnTo>
                <a:cubicBezTo>
                  <a:pt x="315475" y="222673"/>
                  <a:pt x="710558" y="334425"/>
                  <a:pt x="1152733" y="334425"/>
                </a:cubicBezTo>
                <a:cubicBezTo>
                  <a:pt x="1594909" y="334425"/>
                  <a:pt x="1989991" y="222673"/>
                  <a:pt x="2251053" y="47349"/>
                </a:cubicBezTo>
                <a:lnTo>
                  <a:pt x="231493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4" name="任意多边形 63"/>
          <p:cNvSpPr/>
          <p:nvPr/>
        </p:nvSpPr>
        <p:spPr>
          <a:xfrm rot="8112482">
            <a:off x="4855590" y="3483312"/>
            <a:ext cx="1020999" cy="610443"/>
          </a:xfrm>
          <a:custGeom>
            <a:avLst/>
            <a:gdLst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302383 w 2314937"/>
              <a:gd name="connsiteY2" fmla="*/ 968546 h 968546"/>
              <a:gd name="connsiteX3" fmla="*/ 2251053 w 2314937"/>
              <a:gd name="connsiteY3" fmla="*/ 930502 h 968546"/>
              <a:gd name="connsiteX4" fmla="*/ 1152733 w 2314937"/>
              <a:gd name="connsiteY4" fmla="*/ 643426 h 968546"/>
              <a:gd name="connsiteX5" fmla="*/ 54413 w 2314937"/>
              <a:gd name="connsiteY5" fmla="*/ 930502 h 968546"/>
              <a:gd name="connsiteX6" fmla="*/ 3083 w 2314937"/>
              <a:gd name="connsiteY6" fmla="*/ 968546 h 968546"/>
              <a:gd name="connsiteX7" fmla="*/ 0 w 2314937"/>
              <a:gd name="connsiteY7" fmla="*/ 968546 h 968546"/>
              <a:gd name="connsiteX8" fmla="*/ 0 w 2314937"/>
              <a:gd name="connsiteY8" fmla="*/ 7020 h 968546"/>
              <a:gd name="connsiteX9" fmla="*/ 54413 w 2314937"/>
              <a:gd name="connsiteY9" fmla="*/ 47349 h 968546"/>
              <a:gd name="connsiteX10" fmla="*/ 1152733 w 2314937"/>
              <a:gd name="connsiteY10" fmla="*/ 334425 h 968546"/>
              <a:gd name="connsiteX11" fmla="*/ 2251053 w 2314937"/>
              <a:gd name="connsiteY11" fmla="*/ 47349 h 968546"/>
              <a:gd name="connsiteX12" fmla="*/ 2314937 w 2314937"/>
              <a:gd name="connsiteY12" fmla="*/ 0 h 968546"/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251053 w 2314937"/>
              <a:gd name="connsiteY2" fmla="*/ 930502 h 968546"/>
              <a:gd name="connsiteX3" fmla="*/ 1152733 w 2314937"/>
              <a:gd name="connsiteY3" fmla="*/ 643426 h 968546"/>
              <a:gd name="connsiteX4" fmla="*/ 54413 w 2314937"/>
              <a:gd name="connsiteY4" fmla="*/ 930502 h 968546"/>
              <a:gd name="connsiteX5" fmla="*/ 3083 w 2314937"/>
              <a:gd name="connsiteY5" fmla="*/ 968546 h 968546"/>
              <a:gd name="connsiteX6" fmla="*/ 0 w 2314937"/>
              <a:gd name="connsiteY6" fmla="*/ 968546 h 968546"/>
              <a:gd name="connsiteX7" fmla="*/ 0 w 2314937"/>
              <a:gd name="connsiteY7" fmla="*/ 7020 h 968546"/>
              <a:gd name="connsiteX8" fmla="*/ 54413 w 2314937"/>
              <a:gd name="connsiteY8" fmla="*/ 47349 h 968546"/>
              <a:gd name="connsiteX9" fmla="*/ 1152733 w 2314937"/>
              <a:gd name="connsiteY9" fmla="*/ 334425 h 968546"/>
              <a:gd name="connsiteX10" fmla="*/ 2251053 w 2314937"/>
              <a:gd name="connsiteY10" fmla="*/ 47349 h 968546"/>
              <a:gd name="connsiteX11" fmla="*/ 2314937 w 2314937"/>
              <a:gd name="connsiteY11" fmla="*/ 0 h 9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4937" h="968546">
                <a:moveTo>
                  <a:pt x="2314937" y="0"/>
                </a:moveTo>
                <a:lnTo>
                  <a:pt x="2314937" y="968546"/>
                </a:lnTo>
                <a:lnTo>
                  <a:pt x="2251053" y="930502"/>
                </a:lnTo>
                <a:cubicBezTo>
                  <a:pt x="1989991" y="755178"/>
                  <a:pt x="1594909" y="643426"/>
                  <a:pt x="1152733" y="643426"/>
                </a:cubicBezTo>
                <a:cubicBezTo>
                  <a:pt x="710558" y="643426"/>
                  <a:pt x="315475" y="755178"/>
                  <a:pt x="54413" y="930502"/>
                </a:cubicBezTo>
                <a:lnTo>
                  <a:pt x="3083" y="968546"/>
                </a:lnTo>
                <a:lnTo>
                  <a:pt x="0" y="968546"/>
                </a:lnTo>
                <a:lnTo>
                  <a:pt x="0" y="7020"/>
                </a:lnTo>
                <a:lnTo>
                  <a:pt x="54413" y="47349"/>
                </a:lnTo>
                <a:cubicBezTo>
                  <a:pt x="315475" y="222673"/>
                  <a:pt x="710558" y="334425"/>
                  <a:pt x="1152733" y="334425"/>
                </a:cubicBezTo>
                <a:cubicBezTo>
                  <a:pt x="1594909" y="334425"/>
                  <a:pt x="1989991" y="222673"/>
                  <a:pt x="2251053" y="47349"/>
                </a:cubicBezTo>
                <a:lnTo>
                  <a:pt x="231493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5" name="任意多边形 64"/>
          <p:cNvSpPr/>
          <p:nvPr/>
        </p:nvSpPr>
        <p:spPr>
          <a:xfrm rot="2672851">
            <a:off x="4845946" y="4721179"/>
            <a:ext cx="1032709" cy="617403"/>
          </a:xfrm>
          <a:custGeom>
            <a:avLst/>
            <a:gdLst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302383 w 2314937"/>
              <a:gd name="connsiteY2" fmla="*/ 968546 h 968546"/>
              <a:gd name="connsiteX3" fmla="*/ 2251053 w 2314937"/>
              <a:gd name="connsiteY3" fmla="*/ 930502 h 968546"/>
              <a:gd name="connsiteX4" fmla="*/ 1152733 w 2314937"/>
              <a:gd name="connsiteY4" fmla="*/ 643426 h 968546"/>
              <a:gd name="connsiteX5" fmla="*/ 54413 w 2314937"/>
              <a:gd name="connsiteY5" fmla="*/ 930502 h 968546"/>
              <a:gd name="connsiteX6" fmla="*/ 3083 w 2314937"/>
              <a:gd name="connsiteY6" fmla="*/ 968546 h 968546"/>
              <a:gd name="connsiteX7" fmla="*/ 0 w 2314937"/>
              <a:gd name="connsiteY7" fmla="*/ 968546 h 968546"/>
              <a:gd name="connsiteX8" fmla="*/ 0 w 2314937"/>
              <a:gd name="connsiteY8" fmla="*/ 7020 h 968546"/>
              <a:gd name="connsiteX9" fmla="*/ 54413 w 2314937"/>
              <a:gd name="connsiteY9" fmla="*/ 47349 h 968546"/>
              <a:gd name="connsiteX10" fmla="*/ 1152733 w 2314937"/>
              <a:gd name="connsiteY10" fmla="*/ 334425 h 968546"/>
              <a:gd name="connsiteX11" fmla="*/ 2251053 w 2314937"/>
              <a:gd name="connsiteY11" fmla="*/ 47349 h 968546"/>
              <a:gd name="connsiteX12" fmla="*/ 2314937 w 2314937"/>
              <a:gd name="connsiteY12" fmla="*/ 0 h 968546"/>
              <a:gd name="connsiteX0" fmla="*/ 2314937 w 2314937"/>
              <a:gd name="connsiteY0" fmla="*/ 0 h 968546"/>
              <a:gd name="connsiteX1" fmla="*/ 2314937 w 2314937"/>
              <a:gd name="connsiteY1" fmla="*/ 968546 h 968546"/>
              <a:gd name="connsiteX2" fmla="*/ 2251053 w 2314937"/>
              <a:gd name="connsiteY2" fmla="*/ 930502 h 968546"/>
              <a:gd name="connsiteX3" fmla="*/ 1152733 w 2314937"/>
              <a:gd name="connsiteY3" fmla="*/ 643426 h 968546"/>
              <a:gd name="connsiteX4" fmla="*/ 54413 w 2314937"/>
              <a:gd name="connsiteY4" fmla="*/ 930502 h 968546"/>
              <a:gd name="connsiteX5" fmla="*/ 3083 w 2314937"/>
              <a:gd name="connsiteY5" fmla="*/ 968546 h 968546"/>
              <a:gd name="connsiteX6" fmla="*/ 0 w 2314937"/>
              <a:gd name="connsiteY6" fmla="*/ 968546 h 968546"/>
              <a:gd name="connsiteX7" fmla="*/ 0 w 2314937"/>
              <a:gd name="connsiteY7" fmla="*/ 7020 h 968546"/>
              <a:gd name="connsiteX8" fmla="*/ 54413 w 2314937"/>
              <a:gd name="connsiteY8" fmla="*/ 47349 h 968546"/>
              <a:gd name="connsiteX9" fmla="*/ 1152733 w 2314937"/>
              <a:gd name="connsiteY9" fmla="*/ 334425 h 968546"/>
              <a:gd name="connsiteX10" fmla="*/ 2251053 w 2314937"/>
              <a:gd name="connsiteY10" fmla="*/ 47349 h 968546"/>
              <a:gd name="connsiteX11" fmla="*/ 2314937 w 2314937"/>
              <a:gd name="connsiteY11" fmla="*/ 0 h 9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4937" h="968546">
                <a:moveTo>
                  <a:pt x="2314937" y="0"/>
                </a:moveTo>
                <a:lnTo>
                  <a:pt x="2314937" y="968546"/>
                </a:lnTo>
                <a:lnTo>
                  <a:pt x="2251053" y="930502"/>
                </a:lnTo>
                <a:cubicBezTo>
                  <a:pt x="1989991" y="755178"/>
                  <a:pt x="1594909" y="643426"/>
                  <a:pt x="1152733" y="643426"/>
                </a:cubicBezTo>
                <a:cubicBezTo>
                  <a:pt x="710558" y="643426"/>
                  <a:pt x="315475" y="755178"/>
                  <a:pt x="54413" y="930502"/>
                </a:cubicBezTo>
                <a:lnTo>
                  <a:pt x="3083" y="968546"/>
                </a:lnTo>
                <a:lnTo>
                  <a:pt x="0" y="968546"/>
                </a:lnTo>
                <a:lnTo>
                  <a:pt x="0" y="7020"/>
                </a:lnTo>
                <a:lnTo>
                  <a:pt x="54413" y="47349"/>
                </a:lnTo>
                <a:cubicBezTo>
                  <a:pt x="315475" y="222673"/>
                  <a:pt x="710558" y="334425"/>
                  <a:pt x="1152733" y="334425"/>
                </a:cubicBezTo>
                <a:cubicBezTo>
                  <a:pt x="1594909" y="334425"/>
                  <a:pt x="1989991" y="222673"/>
                  <a:pt x="2251053" y="47349"/>
                </a:cubicBezTo>
                <a:lnTo>
                  <a:pt x="231493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16379" y="1503853"/>
            <a:ext cx="959351" cy="9593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766333" y="2739668"/>
            <a:ext cx="959351" cy="9593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260708" y="3930854"/>
            <a:ext cx="959351" cy="9593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511427" y="5167487"/>
            <a:ext cx="959351" cy="9593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496189" y="2687721"/>
            <a:ext cx="959351" cy="9593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5594748" y="1587174"/>
            <a:ext cx="792707" cy="792707"/>
          </a:xfrm>
          <a:prstGeom prst="ellipse">
            <a:avLst/>
          </a:prstGeom>
          <a:solidFill>
            <a:srgbClr val="012648"/>
          </a:solidFill>
          <a:ln w="12700">
            <a:solidFill>
              <a:srgbClr val="012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6849654" y="2822989"/>
            <a:ext cx="792707" cy="792707"/>
          </a:xfrm>
          <a:prstGeom prst="ellipse">
            <a:avLst/>
          </a:prstGeom>
          <a:solidFill>
            <a:srgbClr val="012648"/>
          </a:solidFill>
          <a:ln w="12700">
            <a:solidFill>
              <a:srgbClr val="012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344029" y="4014175"/>
            <a:ext cx="792707" cy="792707"/>
          </a:xfrm>
          <a:prstGeom prst="ellipse">
            <a:avLst/>
          </a:prstGeom>
          <a:solidFill>
            <a:srgbClr val="012648"/>
          </a:solidFill>
          <a:ln w="12700">
            <a:solidFill>
              <a:srgbClr val="012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5594747" y="5252879"/>
            <a:ext cx="792707" cy="792707"/>
          </a:xfrm>
          <a:prstGeom prst="ellipse">
            <a:avLst/>
          </a:prstGeom>
          <a:solidFill>
            <a:srgbClr val="012648"/>
          </a:solidFill>
          <a:ln w="12700">
            <a:solidFill>
              <a:srgbClr val="012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5579510" y="2773107"/>
            <a:ext cx="792707" cy="792707"/>
          </a:xfrm>
          <a:prstGeom prst="ellipse">
            <a:avLst/>
          </a:prstGeom>
          <a:solidFill>
            <a:srgbClr val="012648"/>
          </a:solidFill>
          <a:ln w="12700">
            <a:solidFill>
              <a:srgbClr val="012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5598186" y="4042457"/>
            <a:ext cx="792707" cy="792707"/>
          </a:xfrm>
          <a:prstGeom prst="ellipse">
            <a:avLst/>
          </a:prstGeom>
          <a:solidFill>
            <a:srgbClr val="012648"/>
          </a:solidFill>
          <a:ln w="12700">
            <a:solidFill>
              <a:srgbClr val="012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方正准圆" panose="02000500000000000000" pitchFamily="2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705141" y="1684917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929321" y="2932825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679147" y="4184784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666061" y="2877179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04</a:t>
            </a:r>
            <a:endParaRPr lang="zh-CN" altLang="en-US" sz="32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4422425" y="4118140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05</a:t>
            </a:r>
            <a:endParaRPr lang="zh-CN" altLang="en-US" sz="32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5705141" y="5360345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06</a:t>
            </a:r>
            <a:endParaRPr lang="zh-CN" altLang="en-US" sz="3200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072738" y="1749924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17.4G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出口带宽，涵盖主流运营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商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1262426" y="4080303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全校无线网高质量全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覆盖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多厂商设备</a:t>
            </a:r>
            <a:r>
              <a:rPr lang="en-US" altLang="zh-CN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)</a:t>
            </a:r>
            <a:endParaRPr lang="zh-CN" altLang="en-US" dirty="0">
              <a:solidFill>
                <a:schemeClr val="bg1"/>
              </a:solidFill>
              <a:latin typeface="方正准圆" panose="02000500000000000000" pitchFamily="2" charset="-122"/>
              <a:ea typeface="方正准圆" panose="02000500000000000000" pitchFamily="2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072738" y="444765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校园网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扁平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化</a:t>
            </a:r>
          </a:p>
        </p:txBody>
      </p:sp>
      <p:sp>
        <p:nvSpPr>
          <p:cNvPr id="82" name="矩形 81"/>
          <p:cNvSpPr/>
          <p:nvPr/>
        </p:nvSpPr>
        <p:spPr>
          <a:xfrm>
            <a:off x="2879891" y="5575788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有线</a:t>
            </a:r>
            <a:r>
              <a:rPr lang="en-US" altLang="zh-CN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无线一体化</a:t>
            </a:r>
          </a:p>
        </p:txBody>
      </p:sp>
      <p:sp>
        <p:nvSpPr>
          <p:cNvPr id="83" name="矩形 82"/>
          <p:cNvSpPr/>
          <p:nvPr/>
        </p:nvSpPr>
        <p:spPr>
          <a:xfrm>
            <a:off x="1522946" y="2975461"/>
            <a:ext cx="3416320" cy="369332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pitchFamily="2" charset="-122"/>
                <a:ea typeface="方正准圆" panose="02000500000000000000" pitchFamily="2" charset="-122"/>
              </a:rPr>
              <a:t>软、硬应用高度统一的认证体系</a:t>
            </a:r>
          </a:p>
        </p:txBody>
      </p:sp>
      <p:sp>
        <p:nvSpPr>
          <p:cNvPr id="37" name="矩形 36"/>
          <p:cNvSpPr/>
          <p:nvPr/>
        </p:nvSpPr>
        <p:spPr>
          <a:xfrm>
            <a:off x="8121384" y="3092622"/>
            <a:ext cx="2271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准圆" panose="02000500000000000000" charset="-122"/>
                <a:ea typeface="方正准圆" panose="02000500000000000000" charset="-122"/>
              </a:rPr>
              <a:t>一校三区全光纤</a:t>
            </a:r>
            <a:r>
              <a:rPr lang="zh-CN" altLang="en-US" dirty="0" smtClean="0">
                <a:solidFill>
                  <a:schemeClr val="bg1"/>
                </a:solidFill>
                <a:latin typeface="方正准圆" panose="02000500000000000000" charset="-122"/>
                <a:ea typeface="方正准圆" panose="02000500000000000000" charset="-122"/>
              </a:rPr>
              <a:t>连接</a:t>
            </a:r>
            <a:endParaRPr lang="en-US" altLang="zh-CN" dirty="0" smtClean="0">
              <a:solidFill>
                <a:schemeClr val="bg1"/>
              </a:solidFill>
              <a:latin typeface="方正准圆" panose="02000500000000000000" charset="-122"/>
              <a:ea typeface="方正准圆" panose="02000500000000000000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方正准圆" panose="02000500000000000000" charset="-122"/>
                <a:ea typeface="方正准圆" panose="02000500000000000000" charset="-122"/>
              </a:rPr>
              <a:t>波分复用</a:t>
            </a:r>
            <a:endParaRPr lang="zh-CN" altLang="en-US" sz="1600" dirty="0">
              <a:solidFill>
                <a:schemeClr val="bg1"/>
              </a:solidFill>
              <a:latin typeface="方正准圆" panose="02000500000000000000" charset="-122"/>
              <a:ea typeface="方正准圆" panose="02000500000000000000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5739981" y="1026250"/>
            <a:ext cx="71203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5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66EF00B-BE93-4B84-881E-403E500B536D}">
  <we:reference id="wa104038830" version="1.0.0.3" store="zh-CN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9317</TotalTime>
  <Words>1591</Words>
  <Application>Microsoft Office PowerPoint</Application>
  <PresentationFormat>宽屏</PresentationFormat>
  <Paragraphs>335</Paragraphs>
  <Slides>36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6" baseType="lpstr">
      <vt:lpstr>方正准圆</vt:lpstr>
      <vt:lpstr>Calibri</vt:lpstr>
      <vt:lpstr>Arial</vt:lpstr>
      <vt:lpstr>微软雅黑</vt:lpstr>
      <vt:lpstr>Wingdings</vt:lpstr>
      <vt:lpstr>宋体</vt:lpstr>
      <vt:lpstr>方正兰亭细黑_GBK_M</vt:lpstr>
      <vt:lpstr>Calibri Light</vt:lpstr>
      <vt:lpstr>方正韵动中黑简体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xjy</dc:creator>
  <cp:lastModifiedBy>林南晖</cp:lastModifiedBy>
  <cp:revision>212</cp:revision>
  <dcterms:created xsi:type="dcterms:W3CDTF">2016-09-17T03:43:00Z</dcterms:created>
  <dcterms:modified xsi:type="dcterms:W3CDTF">2017-10-13T01:04:57Z</dcterms:modified>
</cp:coreProperties>
</file>