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322" r:id="rId3"/>
    <p:sldId id="329" r:id="rId4"/>
    <p:sldId id="330" r:id="rId5"/>
    <p:sldId id="398" r:id="rId6"/>
    <p:sldId id="356" r:id="rId7"/>
    <p:sldId id="399" r:id="rId8"/>
    <p:sldId id="323" r:id="rId9"/>
    <p:sldId id="401" r:id="rId10"/>
    <p:sldId id="400" r:id="rId11"/>
    <p:sldId id="324" r:id="rId12"/>
    <p:sldId id="364" r:id="rId13"/>
    <p:sldId id="389" r:id="rId15"/>
    <p:sldId id="361" r:id="rId16"/>
    <p:sldId id="424" r:id="rId17"/>
    <p:sldId id="358" r:id="rId18"/>
    <p:sldId id="331" r:id="rId19"/>
    <p:sldId id="325" r:id="rId20"/>
    <p:sldId id="340" r:id="rId21"/>
    <p:sldId id="333" r:id="rId22"/>
    <p:sldId id="435" r:id="rId23"/>
    <p:sldId id="359" r:id="rId24"/>
    <p:sldId id="362" r:id="rId25"/>
    <p:sldId id="365" r:id="rId26"/>
    <p:sldId id="397" r:id="rId27"/>
    <p:sldId id="436" r:id="rId28"/>
    <p:sldId id="363" r:id="rId29"/>
    <p:sldId id="357" r:id="rId30"/>
    <p:sldId id="433" r:id="rId31"/>
    <p:sldId id="434" r:id="rId32"/>
    <p:sldId id="420" r:id="rId33"/>
    <p:sldId id="421" r:id="rId34"/>
    <p:sldId id="422" r:id="rId35"/>
    <p:sldId id="423" r:id="rId36"/>
    <p:sldId id="425" r:id="rId37"/>
    <p:sldId id="426" r:id="rId38"/>
    <p:sldId id="427" r:id="rId39"/>
    <p:sldId id="428" r:id="rId40"/>
    <p:sldId id="429" r:id="rId41"/>
    <p:sldId id="430" r:id="rId42"/>
    <p:sldId id="431" r:id="rId43"/>
    <p:sldId id="352" r:id="rId44"/>
  </p:sldIdLst>
  <p:sldSz cx="9144000" cy="6858000" type="screen4x3"/>
  <p:notesSz cx="6858000" cy="9144000"/>
  <p:custDataLst>
    <p:tags r:id="rId49"/>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0896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1793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82689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43586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3044825" algn="l" defTabSz="121793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3653790" algn="l" defTabSz="121793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4262755" algn="l" defTabSz="121793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4871720" algn="l" defTabSz="121793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4" clrIdx="0"/>
  <p:cmAuthor id="2" name="Fanbb" initials="F"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CCFF99"/>
    <a:srgbClr val="CC0000"/>
    <a:srgbClr val="FF6699"/>
    <a:srgbClr val="FF3300"/>
    <a:srgbClr val="CCECFF"/>
    <a:srgbClr val="FFCC99"/>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719" autoAdjust="0"/>
  </p:normalViewPr>
  <p:slideViewPr>
    <p:cSldViewPr showGuides="1">
      <p:cViewPr varScale="1">
        <p:scale>
          <a:sx n="151" d="100"/>
          <a:sy n="151" d="100"/>
        </p:scale>
        <p:origin x="1254" y="144"/>
      </p:cViewPr>
      <p:guideLst>
        <p:guide orient="horz" pos="2160"/>
        <p:guide pos="286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8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9" Type="http://schemas.openxmlformats.org/officeDocument/2006/relationships/tags" Target="tags/tag1.xml"/><Relationship Id="rId48" Type="http://schemas.openxmlformats.org/officeDocument/2006/relationships/commentAuthors" Target="commentAuthors.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0-12-25T23:22:20.503" idx="4">
    <p:pos x="10" y="10"/>
    <p:text>FBB:
OSI定义网管5大功能域也是：配置、故障、性能、安全和计帐。
</p:text>
  </p:cm>
</p:cmLst>
</file>

<file path=ppt/comments/comment2.xml><?xml version="1.0" encoding="utf-8"?>
<p:cmLst xmlns:a="http://schemas.openxmlformats.org/drawingml/2006/main" xmlns:r="http://schemas.openxmlformats.org/officeDocument/2006/relationships" xmlns:p="http://schemas.openxmlformats.org/presentationml/2006/main">
  <p:cm authorId="2" dt="2013-12-09T00:14:28.046" idx="1">
    <p:pos x="10" y="10"/>
    <p:text>FBB:
最初IAB（Internet Architecture Board）遵循OSI的管理途径，但80年代末因特网规模急需引入网络管理，而OSI尚在制订OSI网络管理框架。因此IBA要求IETF定义一个特别安排的网络管理协议。即诞生了简单网络管理协议SNMP（Simple Network Management Protocol）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buFontTx/>
              <a:buNone/>
              <a:defRPr kumimoji="1" sz="1200"/>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buFontTx/>
              <a:buNone/>
              <a:defRPr kumimoji="1" sz="1200"/>
            </a:lvl1pPr>
          </a:lstStyle>
          <a:p>
            <a:pPr>
              <a:defRPr/>
            </a:pPr>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0" hangingPunct="0">
              <a:buFontTx/>
              <a:buNone/>
              <a:defRPr kumimoji="1"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0" hangingPunct="0">
              <a:buFontTx/>
              <a:buNone/>
              <a:defRPr kumimoji="1" sz="1200"/>
            </a:lvl1pPr>
          </a:lstStyle>
          <a:p>
            <a:pPr>
              <a:defRPr/>
            </a:pPr>
            <a:fld id="{A4272114-6DAF-46B9-BADA-9884DB58C599}"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17410" name="备注占位符 2"/>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a:spcBef>
                <a:spcPct val="0"/>
              </a:spcBef>
            </a:pPr>
            <a:endParaRPr lang="zh-CN" altLang="en-US" smtClean="0"/>
          </a:p>
        </p:txBody>
      </p:sp>
      <p:sp>
        <p:nvSpPr>
          <p:cNvPr id="1741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buFont typeface="Arial" panose="020B0604020202020204" pitchFamily="34" charset="0"/>
              <a:buNone/>
            </a:pPr>
            <a:fld id="{787027DE-953F-4A43-8926-866F4D48121F}" type="slidenum">
              <a:rPr kumimoji="0" lang="zh-CN" altLang="en-US" sz="1200" smtClean="0"/>
            </a:fld>
            <a:endParaRPr kumimoji="0" lang="zh-CN"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和内容">
    <p:bg>
      <p:bgPr>
        <a:blipFill dpi="0"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标题和内容">
    <p:bg>
      <p:bgPr>
        <a:gradFill flip="none" rotWithShape="1">
          <a:gsLst>
            <a:gs pos="26000">
              <a:srgbClr val="EBECF0"/>
            </a:gs>
            <a:gs pos="0">
              <a:srgbClr val="D7D9E1"/>
            </a:gs>
            <a:gs pos="100000">
              <a:schemeClr val="bg1"/>
            </a:gs>
          </a:gsLst>
          <a:lin ang="5400000" scaled="1"/>
          <a:tileRect/>
        </a:gradFill>
        <a:effectLst/>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C4DBA88C-0F0D-4230-8775-8B6190B66194}"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image" Target="../media/image2.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图片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1" y="0"/>
            <a:ext cx="9135879"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rtl="0" eaLnBrk="1" fontAlgn="base" hangingPunct="1">
        <a:spcBef>
          <a:spcPct val="0"/>
        </a:spcBef>
        <a:spcAft>
          <a:spcPct val="0"/>
        </a:spcAft>
        <a:defRPr sz="4425" kern="1200">
          <a:solidFill>
            <a:schemeClr val="tx1"/>
          </a:solidFill>
          <a:latin typeface="+mj-lt"/>
          <a:ea typeface="微软雅黑" panose="020B0503020204020204" pitchFamily="34" charset="-122"/>
          <a:cs typeface="+mj-cs"/>
        </a:defRPr>
      </a:lvl1pPr>
      <a:lvl2pPr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2pPr>
      <a:lvl3pPr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3pPr>
      <a:lvl4pPr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4pPr>
      <a:lvl5pPr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5pPr>
      <a:lvl6pPr marL="4565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6pPr>
      <a:lvl7pPr marL="9137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7pPr>
      <a:lvl8pPr marL="13703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8pPr>
      <a:lvl9pPr marL="18275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25" kern="1200">
          <a:solidFill>
            <a:schemeClr val="tx1"/>
          </a:solidFill>
          <a:latin typeface="+mn-lt"/>
          <a:ea typeface="微软雅黑" panose="020B0503020204020204" pitchFamily="34" charset="-122"/>
          <a:cs typeface="+mn-cs"/>
        </a:defRPr>
      </a:lvl1pPr>
      <a:lvl2pPr marL="742315" indent="-285750" algn="l" rtl="0" eaLnBrk="1" fontAlgn="base" hangingPunct="1">
        <a:spcBef>
          <a:spcPct val="20000"/>
        </a:spcBef>
        <a:spcAft>
          <a:spcPct val="0"/>
        </a:spcAft>
        <a:buFont typeface="Arial" panose="020B0604020202020204" pitchFamily="34" charset="0"/>
        <a:buChar char="–"/>
        <a:defRPr sz="2775" kern="1200">
          <a:solidFill>
            <a:schemeClr val="tx1"/>
          </a:solidFill>
          <a:latin typeface="+mn-lt"/>
          <a:ea typeface="微软雅黑" panose="020B0503020204020204" pitchFamily="34" charset="-122"/>
          <a:cs typeface="+mn-cs"/>
        </a:defRPr>
      </a:lvl2pPr>
      <a:lvl3pPr marL="114173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微软雅黑" panose="020B0503020204020204" pitchFamily="34" charset="-122"/>
          <a:cs typeface="+mn-cs"/>
        </a:defRPr>
      </a:lvl3pPr>
      <a:lvl4pPr marL="1598930" indent="-22860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4pPr>
      <a:lvl5pPr marL="2055495" indent="-22860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5pPr>
      <a:lvl6pPr marL="251269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6pPr>
      <a:lvl7pPr marL="2969260"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7pPr>
      <a:lvl8pPr marL="34258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8pPr>
      <a:lvl9pPr marL="38830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6565" algn="l" defTabSz="913765" rtl="0" eaLnBrk="1" latinLnBrk="0" hangingPunct="1">
        <a:defRPr sz="1800" kern="1200">
          <a:solidFill>
            <a:schemeClr val="tx1"/>
          </a:solidFill>
          <a:latin typeface="+mn-lt"/>
          <a:ea typeface="+mn-ea"/>
          <a:cs typeface="+mn-cs"/>
        </a:defRPr>
      </a:lvl2pPr>
      <a:lvl3pPr marL="913765" algn="l" defTabSz="913765" rtl="0" eaLnBrk="1" latinLnBrk="0" hangingPunct="1">
        <a:defRPr sz="1800" kern="1200">
          <a:solidFill>
            <a:schemeClr val="tx1"/>
          </a:solidFill>
          <a:latin typeface="+mn-lt"/>
          <a:ea typeface="+mn-ea"/>
          <a:cs typeface="+mn-cs"/>
        </a:defRPr>
      </a:lvl3pPr>
      <a:lvl4pPr marL="1370330" algn="l" defTabSz="913765" rtl="0" eaLnBrk="1" latinLnBrk="0" hangingPunct="1">
        <a:defRPr sz="1800" kern="1200">
          <a:solidFill>
            <a:schemeClr val="tx1"/>
          </a:solidFill>
          <a:latin typeface="+mn-lt"/>
          <a:ea typeface="+mn-ea"/>
          <a:cs typeface="+mn-cs"/>
        </a:defRPr>
      </a:lvl4pPr>
      <a:lvl5pPr marL="1827530" algn="l" defTabSz="913765" rtl="0" eaLnBrk="1" latinLnBrk="0" hangingPunct="1">
        <a:defRPr sz="1800" kern="1200">
          <a:solidFill>
            <a:schemeClr val="tx1"/>
          </a:solidFill>
          <a:latin typeface="+mn-lt"/>
          <a:ea typeface="+mn-ea"/>
          <a:cs typeface="+mn-cs"/>
        </a:defRPr>
      </a:lvl5pPr>
      <a:lvl6pPr marL="2284095" algn="l" defTabSz="913765" rtl="0" eaLnBrk="1" latinLnBrk="0" hangingPunct="1">
        <a:defRPr sz="1800" kern="1200">
          <a:solidFill>
            <a:schemeClr val="tx1"/>
          </a:solidFill>
          <a:latin typeface="+mn-lt"/>
          <a:ea typeface="+mn-ea"/>
          <a:cs typeface="+mn-cs"/>
        </a:defRPr>
      </a:lvl6pPr>
      <a:lvl7pPr marL="2740660" algn="l" defTabSz="913765" rtl="0" eaLnBrk="1" latinLnBrk="0" hangingPunct="1">
        <a:defRPr sz="1800" kern="1200">
          <a:solidFill>
            <a:schemeClr val="tx1"/>
          </a:solidFill>
          <a:latin typeface="+mn-lt"/>
          <a:ea typeface="+mn-ea"/>
          <a:cs typeface="+mn-cs"/>
        </a:defRPr>
      </a:lvl7pPr>
      <a:lvl8pPr marL="3197860" algn="l" defTabSz="913765" rtl="0" eaLnBrk="1" latinLnBrk="0" hangingPunct="1">
        <a:defRPr sz="1800" kern="1200">
          <a:solidFill>
            <a:schemeClr val="tx1"/>
          </a:solidFill>
          <a:latin typeface="+mn-lt"/>
          <a:ea typeface="+mn-ea"/>
          <a:cs typeface="+mn-cs"/>
        </a:defRPr>
      </a:lvl8pPr>
      <a:lvl9pPr marL="3654425"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vmlDrawing" Target="../drawings/vmlDrawing1.vml"/><Relationship Id="rId5" Type="http://schemas.openxmlformats.org/officeDocument/2006/relationships/slideLayout" Target="../slideLayouts/slideLayout3.xml"/><Relationship Id="rId4" Type="http://schemas.openxmlformats.org/officeDocument/2006/relationships/image" Target="../media/image4.wmf"/><Relationship Id="rId3" Type="http://schemas.openxmlformats.org/officeDocument/2006/relationships/oleObject" Target="../embeddings/oleObject2.bin"/><Relationship Id="rId2" Type="http://schemas.openxmlformats.org/officeDocument/2006/relationships/image" Target="../media/image3.wmf"/><Relationship Id="rId1"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7.GIF"/><Relationship Id="rId1" Type="http://schemas.openxmlformats.org/officeDocument/2006/relationships/slide" Target="slide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7.GIF"/><Relationship Id="rId1" Type="http://schemas.openxmlformats.org/officeDocument/2006/relationships/slide" Target="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2"/>
          <p:cNvSpPr txBox="1">
            <a:spLocks noChangeArrowheads="1"/>
          </p:cNvSpPr>
          <p:nvPr/>
        </p:nvSpPr>
        <p:spPr bwMode="auto">
          <a:xfrm>
            <a:off x="990600" y="914400"/>
            <a:ext cx="6248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spcBef>
                <a:spcPct val="50000"/>
              </a:spcBef>
            </a:pPr>
            <a:r>
              <a:rPr lang="zh-CN" altLang="en-US" sz="3200" dirty="0" smtClean="0">
                <a:latin typeface="Calibri" panose="020F0502020204030204" pitchFamily="34" charset="0"/>
                <a:ea typeface="微软雅黑" panose="020B0503020204020204" pitchFamily="34" charset="-122"/>
                <a:sym typeface="Calibri" panose="020F0502020204030204" pitchFamily="34" charset="0"/>
              </a:rPr>
              <a:t>第</a:t>
            </a: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3</a:t>
            </a:r>
            <a:r>
              <a:rPr lang="zh-CN" altLang="en-US" sz="3200" dirty="0" smtClean="0">
                <a:latin typeface="Calibri" panose="020F0502020204030204" pitchFamily="34" charset="0"/>
                <a:ea typeface="微软雅黑" panose="020B0503020204020204" pitchFamily="34" charset="-122"/>
                <a:sym typeface="Calibri" panose="020F0502020204030204" pitchFamily="34" charset="0"/>
              </a:rPr>
              <a:t>章</a:t>
            </a:r>
            <a:r>
              <a:rPr lang="zh-CN" altLang="en-US" sz="3200" dirty="0">
                <a:latin typeface="Calibri" panose="020F0502020204030204" pitchFamily="34" charset="0"/>
                <a:ea typeface="微软雅黑" panose="020B0503020204020204" pitchFamily="34" charset="-122"/>
                <a:sym typeface="Calibri" panose="020F0502020204030204" pitchFamily="34" charset="0"/>
              </a:rPr>
              <a:t>、网络管理</a:t>
            </a:r>
            <a:endParaRPr lang="zh-CN" altLang="en-US" sz="3200" dirty="0">
              <a:latin typeface="Calibri" panose="020F0502020204030204" pitchFamily="34" charset="0"/>
              <a:ea typeface="微软雅黑" panose="020B0503020204020204" pitchFamily="34" charset="-122"/>
              <a:sym typeface="Calibri" panose="020F0502020204030204" pitchFamily="34" charset="0"/>
            </a:endParaRPr>
          </a:p>
        </p:txBody>
      </p:sp>
      <p:sp>
        <p:nvSpPr>
          <p:cNvPr id="3074" name="Text Box 3"/>
          <p:cNvSpPr txBox="1">
            <a:spLocks noChangeArrowheads="1"/>
          </p:cNvSpPr>
          <p:nvPr/>
        </p:nvSpPr>
        <p:spPr bwMode="auto">
          <a:xfrm>
            <a:off x="1600200" y="2743200"/>
            <a:ext cx="6248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3.2 </a:t>
            </a:r>
            <a:r>
              <a:rPr lang="zh-CN" altLang="en-US" sz="3200" dirty="0">
                <a:latin typeface="Calibri" panose="020F0502020204030204" pitchFamily="34" charset="0"/>
                <a:ea typeface="微软雅黑" panose="020B0503020204020204" pitchFamily="34" charset="-122"/>
                <a:sym typeface="Calibri" panose="020F0502020204030204" pitchFamily="34" charset="0"/>
              </a:rPr>
              <a:t>简单网管协议</a:t>
            </a:r>
            <a:r>
              <a:rPr lang="en-US" altLang="zh-CN" sz="3200" dirty="0">
                <a:latin typeface="Calibri" panose="020F0502020204030204" pitchFamily="34" charset="0"/>
                <a:ea typeface="微软雅黑" panose="020B0503020204020204" pitchFamily="34" charset="-122"/>
                <a:sym typeface="Calibri" panose="020F0502020204030204" pitchFamily="34" charset="0"/>
              </a:rPr>
              <a:t>SNMP</a:t>
            </a:r>
            <a:endParaRPr lang="en-US" altLang="zh-CN" sz="3200" dirty="0">
              <a:latin typeface="Calibri" panose="020F0502020204030204" pitchFamily="34" charset="0"/>
              <a:ea typeface="微软雅黑" panose="020B0503020204020204" pitchFamily="34" charset="-122"/>
              <a:sym typeface="Calibri" panose="020F0502020204030204" pitchFamily="34" charset="0"/>
            </a:endParaRPr>
          </a:p>
        </p:txBody>
      </p:sp>
      <p:sp>
        <p:nvSpPr>
          <p:cNvPr id="3075" name="Text Box 5"/>
          <p:cNvSpPr txBox="1">
            <a:spLocks noChangeArrowheads="1"/>
          </p:cNvSpPr>
          <p:nvPr/>
        </p:nvSpPr>
        <p:spPr bwMode="auto">
          <a:xfrm>
            <a:off x="1600200" y="3505200"/>
            <a:ext cx="5105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3.3 </a:t>
            </a:r>
            <a:r>
              <a:rPr lang="zh-CN" altLang="en-US" sz="3200" dirty="0">
                <a:latin typeface="Calibri" panose="020F0502020204030204" pitchFamily="34" charset="0"/>
                <a:ea typeface="微软雅黑" panose="020B0503020204020204" pitchFamily="34" charset="-122"/>
                <a:sym typeface="Calibri" panose="020F0502020204030204" pitchFamily="34" charset="0"/>
              </a:rPr>
              <a:t>管理信息库</a:t>
            </a:r>
            <a:r>
              <a:rPr lang="en-US" altLang="zh-CN" sz="3200" dirty="0">
                <a:latin typeface="Calibri" panose="020F0502020204030204" pitchFamily="34" charset="0"/>
                <a:ea typeface="微软雅黑" panose="020B0503020204020204" pitchFamily="34" charset="-122"/>
                <a:sym typeface="Calibri" panose="020F0502020204030204" pitchFamily="34" charset="0"/>
              </a:rPr>
              <a:t>MIB </a:t>
            </a:r>
            <a:endParaRPr lang="en-US" altLang="zh-CN" sz="3200" dirty="0">
              <a:latin typeface="Calibri" panose="020F0502020204030204" pitchFamily="34" charset="0"/>
              <a:ea typeface="微软雅黑" panose="020B0503020204020204" pitchFamily="34" charset="-122"/>
              <a:sym typeface="Calibri" panose="020F0502020204030204" pitchFamily="34" charset="0"/>
            </a:endParaRPr>
          </a:p>
        </p:txBody>
      </p:sp>
      <p:sp>
        <p:nvSpPr>
          <p:cNvPr id="3076" name="Text Box 7"/>
          <p:cNvSpPr txBox="1">
            <a:spLocks noChangeArrowheads="1"/>
          </p:cNvSpPr>
          <p:nvPr/>
        </p:nvSpPr>
        <p:spPr bwMode="auto">
          <a:xfrm>
            <a:off x="1619250" y="1989138"/>
            <a:ext cx="6248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3.1 </a:t>
            </a:r>
            <a:r>
              <a:rPr lang="zh-CN" altLang="en-US" sz="3200" dirty="0">
                <a:latin typeface="Calibri" panose="020F0502020204030204" pitchFamily="34" charset="0"/>
                <a:ea typeface="微软雅黑" panose="020B0503020204020204" pitchFamily="34" charset="-122"/>
                <a:sym typeface="Calibri" panose="020F0502020204030204" pitchFamily="34" charset="0"/>
              </a:rPr>
              <a:t>网管系统概述 </a:t>
            </a:r>
            <a:endParaRPr lang="zh-CN" altLang="en-US" sz="3200" dirty="0">
              <a:latin typeface="Calibri" panose="020F0502020204030204" pitchFamily="34" charset="0"/>
              <a:ea typeface="微软雅黑" panose="020B0503020204020204" pitchFamily="34" charset="-122"/>
              <a:sym typeface="Calibri" panose="020F0502020204030204" pitchFamily="34" charset="0"/>
            </a:endParaRPr>
          </a:p>
        </p:txBody>
      </p:sp>
      <p:sp>
        <p:nvSpPr>
          <p:cNvPr id="3077" name="Text Box 8"/>
          <p:cNvSpPr txBox="1">
            <a:spLocks noChangeArrowheads="1"/>
          </p:cNvSpPr>
          <p:nvPr/>
        </p:nvSpPr>
        <p:spPr bwMode="auto">
          <a:xfrm>
            <a:off x="1619250" y="4221163"/>
            <a:ext cx="6096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3.4 </a:t>
            </a:r>
            <a:r>
              <a:rPr lang="en-US" altLang="zh-CN" sz="3200" dirty="0">
                <a:latin typeface="Calibri" panose="020F0502020204030204" pitchFamily="34" charset="0"/>
                <a:ea typeface="微软雅黑" panose="020B0503020204020204" pitchFamily="34" charset="-122"/>
                <a:sym typeface="Calibri" panose="020F0502020204030204" pitchFamily="34" charset="0"/>
              </a:rPr>
              <a:t>SNMP</a:t>
            </a:r>
            <a:r>
              <a:rPr lang="zh-CN" altLang="en-US" sz="3200" dirty="0">
                <a:latin typeface="Calibri" panose="020F0502020204030204" pitchFamily="34" charset="0"/>
                <a:ea typeface="微软雅黑" panose="020B0503020204020204" pitchFamily="34" charset="-122"/>
                <a:sym typeface="Calibri" panose="020F0502020204030204" pitchFamily="34" charset="0"/>
              </a:rPr>
              <a:t>报文格式与传输</a:t>
            </a:r>
            <a:endParaRPr lang="zh-CN" altLang="en-US" sz="3200" dirty="0">
              <a:latin typeface="Calibri" panose="020F0502020204030204" pitchFamily="34" charset="0"/>
              <a:ea typeface="微软雅黑" panose="020B0503020204020204" pitchFamily="34" charset="-122"/>
              <a:sym typeface="Calibri" panose="020F0502020204030204" pitchFamily="34" charset="0"/>
            </a:endParaRPr>
          </a:p>
        </p:txBody>
      </p:sp>
      <p:sp>
        <p:nvSpPr>
          <p:cNvPr id="3078" name="Text Box 9"/>
          <p:cNvSpPr txBox="1">
            <a:spLocks noChangeArrowheads="1"/>
          </p:cNvSpPr>
          <p:nvPr/>
        </p:nvSpPr>
        <p:spPr bwMode="auto">
          <a:xfrm>
            <a:off x="2051050" y="5229225"/>
            <a:ext cx="4464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spcBef>
                <a:spcPct val="50000"/>
              </a:spcBef>
            </a:pPr>
            <a:r>
              <a:rPr lang="zh-CN" altLang="en-US" sz="2800">
                <a:solidFill>
                  <a:srgbClr val="CC0000"/>
                </a:solidFill>
                <a:latin typeface="Calibri" panose="020F0502020204030204" pitchFamily="34" charset="0"/>
                <a:ea typeface="微软雅黑" panose="020B0503020204020204" pitchFamily="34" charset="-122"/>
                <a:sym typeface="Calibri" panose="020F0502020204030204" pitchFamily="34" charset="0"/>
              </a:rPr>
              <a:t>（教材</a:t>
            </a:r>
            <a:r>
              <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rPr>
              <a:t>30</a:t>
            </a:r>
            <a:r>
              <a:rPr lang="zh-CN" altLang="en-US" sz="2800">
                <a:solidFill>
                  <a:srgbClr val="CC0000"/>
                </a:solidFill>
                <a:latin typeface="Calibri" panose="020F0502020204030204" pitchFamily="34" charset="0"/>
                <a:ea typeface="微软雅黑" panose="020B0503020204020204" pitchFamily="34" charset="-122"/>
                <a:sym typeface="Calibri" panose="020F0502020204030204" pitchFamily="34" charset="0"/>
              </a:rPr>
              <a:t>章）</a:t>
            </a:r>
            <a:endParaRPr lang="zh-CN" altLang="en-US" sz="28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2"/>
          <p:cNvSpPr txBox="1">
            <a:spLocks noChangeArrowheads="1"/>
          </p:cNvSpPr>
          <p:nvPr/>
        </p:nvSpPr>
        <p:spPr bwMode="auto">
          <a:xfrm>
            <a:off x="1476375" y="188913"/>
            <a:ext cx="5791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spcBef>
                <a:spcPct val="50000"/>
              </a:spcBef>
            </a:pP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3.2 </a:t>
            </a:r>
            <a:r>
              <a:rPr lang="en-US" altLang="zh-CN" sz="2800" dirty="0">
                <a:latin typeface="Calibri" panose="020F0502020204030204" pitchFamily="34" charset="0"/>
                <a:ea typeface="微软雅黑" panose="020B0503020204020204" pitchFamily="34" charset="-122"/>
                <a:sym typeface="Calibri" panose="020F0502020204030204" pitchFamily="34" charset="0"/>
              </a:rPr>
              <a:t>SNMP</a:t>
            </a:r>
            <a:r>
              <a:rPr lang="zh-CN" altLang="en-US" sz="2800" dirty="0">
                <a:latin typeface="Calibri" panose="020F0502020204030204" pitchFamily="34" charset="0"/>
                <a:ea typeface="微软雅黑" panose="020B0503020204020204" pitchFamily="34" charset="-122"/>
                <a:sym typeface="Calibri" panose="020F0502020204030204" pitchFamily="34" charset="0"/>
              </a:rPr>
              <a:t>协议 </a:t>
            </a:r>
            <a:endParaRPr lang="zh-CN" altLang="en-US" sz="2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92163" name="Text Box 3"/>
          <p:cNvSpPr txBox="1">
            <a:spLocks noChangeArrowheads="1"/>
          </p:cNvSpPr>
          <p:nvPr/>
        </p:nvSpPr>
        <p:spPr bwMode="auto">
          <a:xfrm>
            <a:off x="609600" y="838200"/>
            <a:ext cx="7923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发展史。</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最初</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IAB</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Internet Architecture Board</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）遵循</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OSI</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的管理途径，但</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90</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年代末因特网规模急需引入网络管理，而</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OSI</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尚在制订</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OSI</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网络管理框架。因此</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IAB</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要求</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IETF</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定义一个特别安排的网络管理协议。即诞生了简单网络管理协议</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Simple Network Management Protocol</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92168" name="Text Box 8"/>
          <p:cNvSpPr txBox="1">
            <a:spLocks noChangeArrowheads="1"/>
          </p:cNvSpPr>
          <p:nvPr/>
        </p:nvSpPr>
        <p:spPr bwMode="auto">
          <a:xfrm>
            <a:off x="611188" y="2997200"/>
            <a:ext cx="8001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实际上是</a:t>
            </a:r>
            <a:r>
              <a:rPr lang="en-US" altLang="zh-CN">
                <a:latin typeface="Calibri" panose="020F0502020204030204" pitchFamily="34" charset="0"/>
                <a:ea typeface="微软雅黑" panose="020B0503020204020204" pitchFamily="34" charset="-122"/>
                <a:sym typeface="Calibri" panose="020F0502020204030204" pitchFamily="34" charset="0"/>
              </a:rPr>
              <a:t>SGMP</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en-US" altLang="zh-CN" sz="2000">
                <a:latin typeface="Calibri" panose="020F0502020204030204" pitchFamily="34" charset="0"/>
                <a:ea typeface="微软雅黑" panose="020B0503020204020204" pitchFamily="34" charset="-122"/>
                <a:sym typeface="Calibri" panose="020F0502020204030204" pitchFamily="34" charset="0"/>
              </a:rPr>
              <a:t>Simple Gateway Management Protocol</a:t>
            </a:r>
            <a:r>
              <a:rPr lang="zh-CN" altLang="en-US" sz="1800">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的发展。</a:t>
            </a:r>
            <a:r>
              <a:rPr lang="en-US" altLang="zh-CN">
                <a:latin typeface="Calibri" panose="020F0502020204030204" pitchFamily="34" charset="0"/>
                <a:ea typeface="微软雅黑" panose="020B0503020204020204" pitchFamily="34" charset="-122"/>
                <a:sym typeface="Calibri" panose="020F0502020204030204" pitchFamily="34" charset="0"/>
              </a:rPr>
              <a:t>SGMP</a:t>
            </a:r>
            <a:r>
              <a:rPr lang="zh-CN" altLang="en-US">
                <a:latin typeface="Calibri" panose="020F0502020204030204" pitchFamily="34" charset="0"/>
                <a:ea typeface="微软雅黑" panose="020B0503020204020204" pitchFamily="34" charset="-122"/>
                <a:sym typeface="Calibri" panose="020F0502020204030204" pitchFamily="34" charset="0"/>
              </a:rPr>
              <a:t>非常成功用于中间系统管理， </a:t>
            </a:r>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在其基础上将终端系统管理也纳入。</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92169" name="Text Box 9"/>
          <p:cNvSpPr txBox="1">
            <a:spLocks noChangeArrowheads="1"/>
          </p:cNvSpPr>
          <p:nvPr/>
        </p:nvSpPr>
        <p:spPr bwMode="auto">
          <a:xfrm>
            <a:off x="611188" y="4508500"/>
            <a:ext cx="80010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目前广泛被各种互联网设备采用。在</a:t>
            </a:r>
            <a:r>
              <a:rPr lang="en-US" altLang="zh-CN" dirty="0">
                <a:latin typeface="Calibri" panose="020F0502020204030204" pitchFamily="34" charset="0"/>
                <a:ea typeface="微软雅黑" panose="020B0503020204020204" pitchFamily="34" charset="-122"/>
                <a:sym typeface="Calibri" panose="020F0502020204030204" pitchFamily="34" charset="0"/>
              </a:rPr>
              <a:t>1993</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1996</a:t>
            </a:r>
            <a:r>
              <a:rPr lang="zh-CN" altLang="en-US" dirty="0">
                <a:latin typeface="Calibri" panose="020F0502020204030204" pitchFamily="34" charset="0"/>
                <a:ea typeface="微软雅黑" panose="020B0503020204020204" pitchFamily="34" charset="-122"/>
                <a:sym typeface="Calibri" panose="020F0502020204030204" pitchFamily="34" charset="0"/>
              </a:rPr>
              <a:t>年，针对</a:t>
            </a: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的缺陷做了一些修改，发展出一个改进的版本</a:t>
            </a:r>
            <a:r>
              <a:rPr lang="en-US" altLang="zh-CN" dirty="0">
                <a:latin typeface="Calibri" panose="020F0502020204030204" pitchFamily="34" charset="0"/>
                <a:ea typeface="微软雅黑" panose="020B0503020204020204" pitchFamily="34" charset="-122"/>
                <a:sym typeface="Calibri" panose="020F0502020204030204" pitchFamily="34" charset="0"/>
              </a:rPr>
              <a:t>SNMPv2</a:t>
            </a:r>
            <a:r>
              <a:rPr lang="zh-CN" altLang="en-US" dirty="0">
                <a:latin typeface="Calibri" panose="020F0502020204030204" pitchFamily="34" charset="0"/>
                <a:ea typeface="微软雅黑" panose="020B0503020204020204" pitchFamily="34" charset="-122"/>
                <a:sym typeface="Calibri" panose="020F0502020204030204" pitchFamily="34" charset="0"/>
              </a:rPr>
              <a:t>（草案）；</a:t>
            </a:r>
            <a:r>
              <a:rPr lang="en-US" altLang="zh-CN" dirty="0">
                <a:latin typeface="Calibri" panose="020F0502020204030204" pitchFamily="34" charset="0"/>
                <a:ea typeface="微软雅黑" panose="020B0503020204020204" pitchFamily="34" charset="-122"/>
                <a:sym typeface="Calibri" panose="020F0502020204030204" pitchFamily="34" charset="0"/>
              </a:rPr>
              <a:t>1998</a:t>
            </a:r>
            <a:r>
              <a:rPr lang="zh-CN" altLang="en-US" dirty="0">
                <a:latin typeface="Calibri" panose="020F0502020204030204" pitchFamily="34" charset="0"/>
                <a:ea typeface="微软雅黑" panose="020B0503020204020204" pitchFamily="34" charset="-122"/>
                <a:sym typeface="Calibri" panose="020F0502020204030204" pitchFamily="34" charset="0"/>
              </a:rPr>
              <a:t>，公布了</a:t>
            </a:r>
            <a:r>
              <a:rPr lang="en-US" altLang="zh-CN" dirty="0">
                <a:latin typeface="Calibri" panose="020F0502020204030204" pitchFamily="34" charset="0"/>
                <a:ea typeface="微软雅黑" panose="020B0503020204020204" pitchFamily="34" charset="-122"/>
                <a:sym typeface="Calibri" panose="020F0502020204030204" pitchFamily="34" charset="0"/>
              </a:rPr>
              <a:t>SNMPv3 </a:t>
            </a:r>
            <a:r>
              <a:rPr lang="zh-CN" altLang="en-US" dirty="0">
                <a:latin typeface="Calibri" panose="020F0502020204030204" pitchFamily="34" charset="0"/>
                <a:ea typeface="微软雅黑" panose="020B0503020204020204" pitchFamily="34" charset="-122"/>
                <a:sym typeface="Calibri" panose="020F0502020204030204" pitchFamily="34" charset="0"/>
              </a:rPr>
              <a:t>（草案）</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成为事实标准 </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zh-CN" altLang="en-US" dirty="0" smtClean="0">
                <a:latin typeface="Calibri" panose="020F0502020204030204" pitchFamily="34" charset="0"/>
                <a:ea typeface="微软雅黑" panose="020B0503020204020204" pitchFamily="34" charset="-122"/>
                <a:sym typeface="Calibri" panose="020F0502020204030204" pitchFamily="34" charset="0"/>
              </a:rPr>
              <a:t> </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协议解决网络管理的什么问题？</a:t>
            </a:r>
            <a:endPar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3"/>
                                        </p:tgtEl>
                                        <p:attrNameLst>
                                          <p:attrName>style.visibility</p:attrName>
                                        </p:attrNameLst>
                                      </p:cBhvr>
                                      <p:to>
                                        <p:strVal val="visible"/>
                                      </p:to>
                                    </p:set>
                                    <p:anim calcmode="lin" valueType="num">
                                      <p:cBhvr additive="base">
                                        <p:cTn id="7" dur="500" fill="hold"/>
                                        <p:tgtEl>
                                          <p:spTgt spid="92163"/>
                                        </p:tgtEl>
                                        <p:attrNameLst>
                                          <p:attrName>ppt_x</p:attrName>
                                        </p:attrNameLst>
                                      </p:cBhvr>
                                      <p:tavLst>
                                        <p:tav tm="0">
                                          <p:val>
                                            <p:strVal val="0-#ppt_w/2"/>
                                          </p:val>
                                        </p:tav>
                                        <p:tav tm="100000">
                                          <p:val>
                                            <p:strVal val="#ppt_x"/>
                                          </p:val>
                                        </p:tav>
                                      </p:tavLst>
                                    </p:anim>
                                    <p:anim calcmode="lin" valueType="num">
                                      <p:cBhvr additive="base">
                                        <p:cTn id="8" dur="500" fill="hold"/>
                                        <p:tgtEl>
                                          <p:spTgt spid="9216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68"/>
                                        </p:tgtEl>
                                        <p:attrNameLst>
                                          <p:attrName>style.visibility</p:attrName>
                                        </p:attrNameLst>
                                      </p:cBhvr>
                                      <p:to>
                                        <p:strVal val="visible"/>
                                      </p:to>
                                    </p:set>
                                    <p:anim calcmode="lin" valueType="num">
                                      <p:cBhvr additive="base">
                                        <p:cTn id="13" dur="500" fill="hold"/>
                                        <p:tgtEl>
                                          <p:spTgt spid="92168"/>
                                        </p:tgtEl>
                                        <p:attrNameLst>
                                          <p:attrName>ppt_x</p:attrName>
                                        </p:attrNameLst>
                                      </p:cBhvr>
                                      <p:tavLst>
                                        <p:tav tm="0">
                                          <p:val>
                                            <p:strVal val="0-#ppt_w/2"/>
                                          </p:val>
                                        </p:tav>
                                        <p:tav tm="100000">
                                          <p:val>
                                            <p:strVal val="#ppt_x"/>
                                          </p:val>
                                        </p:tav>
                                      </p:tavLst>
                                    </p:anim>
                                    <p:anim calcmode="lin" valueType="num">
                                      <p:cBhvr additive="base">
                                        <p:cTn id="14" dur="500" fill="hold"/>
                                        <p:tgtEl>
                                          <p:spTgt spid="9216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69"/>
                                        </p:tgtEl>
                                        <p:attrNameLst>
                                          <p:attrName>style.visibility</p:attrName>
                                        </p:attrNameLst>
                                      </p:cBhvr>
                                      <p:to>
                                        <p:strVal val="visible"/>
                                      </p:to>
                                    </p:set>
                                    <p:anim calcmode="lin" valueType="num">
                                      <p:cBhvr additive="base">
                                        <p:cTn id="19" dur="500" fill="hold"/>
                                        <p:tgtEl>
                                          <p:spTgt spid="92169"/>
                                        </p:tgtEl>
                                        <p:attrNameLst>
                                          <p:attrName>ppt_x</p:attrName>
                                        </p:attrNameLst>
                                      </p:cBhvr>
                                      <p:tavLst>
                                        <p:tav tm="0">
                                          <p:val>
                                            <p:strVal val="0-#ppt_w/2"/>
                                          </p:val>
                                        </p:tav>
                                        <p:tav tm="100000">
                                          <p:val>
                                            <p:strVal val="#ppt_x"/>
                                          </p:val>
                                        </p:tav>
                                      </p:tavLst>
                                    </p:anim>
                                    <p:anim calcmode="lin" valueType="num">
                                      <p:cBhvr additive="base">
                                        <p:cTn id="20" dur="500" fill="hold"/>
                                        <p:tgtEl>
                                          <p:spTgt spid="921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p:bldP spid="92168" grpId="0"/>
      <p:bldP spid="9216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mputr3"/>
          <p:cNvSpPr>
            <a:spLocks noEditPoints="1" noChangeArrowheads="1"/>
          </p:cNvSpPr>
          <p:nvPr/>
        </p:nvSpPr>
        <p:spPr bwMode="auto">
          <a:xfrm>
            <a:off x="6096000" y="3365500"/>
            <a:ext cx="762000" cy="762000"/>
          </a:xfrm>
          <a:custGeom>
            <a:avLst/>
            <a:gdLst>
              <a:gd name="T0" fmla="*/ 17557 w 21600"/>
              <a:gd name="T1" fmla="*/ 16971 h 21600"/>
              <a:gd name="T2" fmla="*/ 4736 w 21600"/>
              <a:gd name="T3" fmla="*/ 17743 h 21600"/>
              <a:gd name="T4" fmla="*/ 18250 w 21600"/>
              <a:gd name="T5" fmla="*/ 17743 h 21600"/>
              <a:gd name="T6" fmla="*/ 18712 w 21600"/>
              <a:gd name="T7" fmla="*/ 18360 h 21600"/>
              <a:gd name="T8" fmla="*/ 3581 w 21600"/>
              <a:gd name="T9" fmla="*/ 19131 h 21600"/>
              <a:gd name="T10" fmla="*/ 19405 w 21600"/>
              <a:gd name="T11" fmla="*/ 19131 h 21600"/>
              <a:gd name="T12" fmla="*/ 19867 w 21600"/>
              <a:gd name="T13" fmla="*/ 19749 h 21600"/>
              <a:gd name="T14" fmla="*/ 2426 w 21600"/>
              <a:gd name="T15" fmla="*/ 20520 h 21600"/>
              <a:gd name="T16" fmla="*/ 20560 w 21600"/>
              <a:gd name="T17" fmla="*/ 20520 h 21600"/>
              <a:gd name="T18" fmla="*/ 5313 w 21600"/>
              <a:gd name="T19" fmla="*/ 16200 h 21600"/>
              <a:gd name="T20" fmla="*/ 7624 w 21600"/>
              <a:gd name="T21" fmla="*/ 14194 h 21600"/>
              <a:gd name="T22" fmla="*/ 5891 w 21600"/>
              <a:gd name="T23" fmla="*/ 0 h 21600"/>
              <a:gd name="T24" fmla="*/ 18135 w 21600"/>
              <a:gd name="T25" fmla="*/ 0 h 21600"/>
              <a:gd name="T26" fmla="*/ 18135 w 21600"/>
              <a:gd name="T27" fmla="*/ 14194 h 21600"/>
              <a:gd name="T28" fmla="*/ 16402 w 21600"/>
              <a:gd name="T29" fmla="*/ 16200 h 21600"/>
              <a:gd name="T30" fmla="*/ 19059 w 21600"/>
              <a:gd name="T31" fmla="*/ 17743 h 21600"/>
              <a:gd name="T32" fmla="*/ 21253 w 21600"/>
              <a:gd name="T33" fmla="*/ 20057 h 21600"/>
              <a:gd name="T34" fmla="*/ 21600 w 21600"/>
              <a:gd name="T35" fmla="*/ 20674 h 21600"/>
              <a:gd name="T36" fmla="*/ 21600 w 21600"/>
              <a:gd name="T37" fmla="*/ 20983 h 21600"/>
              <a:gd name="T38" fmla="*/ 21600 w 21600"/>
              <a:gd name="T39" fmla="*/ 21291 h 21600"/>
              <a:gd name="T40" fmla="*/ 21369 w 21600"/>
              <a:gd name="T41" fmla="*/ 21446 h 21600"/>
              <a:gd name="T42" fmla="*/ 21022 w 21600"/>
              <a:gd name="T43" fmla="*/ 21600 h 21600"/>
              <a:gd name="T44" fmla="*/ 2079 w 21600"/>
              <a:gd name="T45" fmla="*/ 21600 h 21600"/>
              <a:gd name="T46" fmla="*/ 1733 w 21600"/>
              <a:gd name="T47" fmla="*/ 21446 h 21600"/>
              <a:gd name="T48" fmla="*/ 1502 w 21600"/>
              <a:gd name="T49" fmla="*/ 21291 h 21600"/>
              <a:gd name="T50" fmla="*/ 1386 w 21600"/>
              <a:gd name="T51" fmla="*/ 21137 h 21600"/>
              <a:gd name="T52" fmla="*/ 1386 w 21600"/>
              <a:gd name="T53" fmla="*/ 20829 h 21600"/>
              <a:gd name="T54" fmla="*/ 1617 w 21600"/>
              <a:gd name="T55" fmla="*/ 20366 h 21600"/>
              <a:gd name="T56" fmla="*/ 1964 w 21600"/>
              <a:gd name="T57" fmla="*/ 19903 h 21600"/>
              <a:gd name="T58" fmla="*/ 0 w 21600"/>
              <a:gd name="T59" fmla="*/ 10800 h 21600"/>
              <a:gd name="T60" fmla="*/ 4620 w 21600"/>
              <a:gd name="T61" fmla="*/ 2777 h 21600"/>
              <a:gd name="T62" fmla="*/ 4620 w 21600"/>
              <a:gd name="T63" fmla="*/ 16971 h 21600"/>
              <a:gd name="T64" fmla="*/ 4158 w 21600"/>
              <a:gd name="T65" fmla="*/ 17434 h 21600"/>
              <a:gd name="T66" fmla="*/ 1964 w 21600"/>
              <a:gd name="T67" fmla="*/ 19903 h 21600"/>
              <a:gd name="T68" fmla="*/ 7624 w 21600"/>
              <a:gd name="T69" fmla="*/ 2314 h 21600"/>
              <a:gd name="T70" fmla="*/ 16402 w 21600"/>
              <a:gd name="T71" fmla="*/ 11880 h 21600"/>
              <a:gd name="T72" fmla="*/ 7624 w 21600"/>
              <a:gd name="T73" fmla="*/ 2314 h 21600"/>
              <a:gd name="T74" fmla="*/ 578 w 21600"/>
              <a:gd name="T75" fmla="*/ 4011 h 21600"/>
              <a:gd name="T76" fmla="*/ 4043 w 21600"/>
              <a:gd name="T77" fmla="*/ 4320 h 21600"/>
              <a:gd name="T78" fmla="*/ 578 w 21600"/>
              <a:gd name="T79" fmla="*/ 4011 h 21600"/>
              <a:gd name="T80" fmla="*/ 7624 w 21600"/>
              <a:gd name="T81" fmla="*/ 14194 h 21600"/>
              <a:gd name="T82" fmla="*/ 16402 w 21600"/>
              <a:gd name="T83" fmla="*/ 162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600" h="21600">
                <a:moveTo>
                  <a:pt x="18250" y="17743"/>
                </a:moveTo>
                <a:lnTo>
                  <a:pt x="17557" y="16971"/>
                </a:lnTo>
                <a:lnTo>
                  <a:pt x="5429" y="16971"/>
                </a:lnTo>
                <a:lnTo>
                  <a:pt x="4736" y="17743"/>
                </a:lnTo>
                <a:lnTo>
                  <a:pt x="18250" y="17743"/>
                </a:lnTo>
                <a:close/>
              </a:path>
              <a:path w="21600" h="21600">
                <a:moveTo>
                  <a:pt x="18250" y="17743"/>
                </a:moveTo>
                <a:moveTo>
                  <a:pt x="19405" y="19131"/>
                </a:moveTo>
                <a:lnTo>
                  <a:pt x="18712" y="18360"/>
                </a:lnTo>
                <a:lnTo>
                  <a:pt x="4274" y="18360"/>
                </a:lnTo>
                <a:lnTo>
                  <a:pt x="3581" y="19131"/>
                </a:lnTo>
                <a:lnTo>
                  <a:pt x="19405" y="19131"/>
                </a:lnTo>
                <a:close/>
              </a:path>
              <a:path w="21600" h="21600">
                <a:moveTo>
                  <a:pt x="19405" y="19131"/>
                </a:moveTo>
                <a:moveTo>
                  <a:pt x="20560" y="20520"/>
                </a:moveTo>
                <a:lnTo>
                  <a:pt x="19867" y="19749"/>
                </a:lnTo>
                <a:lnTo>
                  <a:pt x="3119" y="19749"/>
                </a:lnTo>
                <a:lnTo>
                  <a:pt x="2426" y="20520"/>
                </a:lnTo>
                <a:lnTo>
                  <a:pt x="20560" y="20520"/>
                </a:lnTo>
                <a:close/>
              </a:path>
              <a:path w="21600" h="2160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a:moveTo>
                  <a:pt x="7624" y="2314"/>
                </a:moveTo>
                <a:moveTo>
                  <a:pt x="16402" y="2314"/>
                </a:moveTo>
                <a:lnTo>
                  <a:pt x="16402" y="11880"/>
                </a:lnTo>
                <a:lnTo>
                  <a:pt x="7624" y="11880"/>
                </a:lnTo>
                <a:lnTo>
                  <a:pt x="7624" y="2314"/>
                </a:lnTo>
                <a:lnTo>
                  <a:pt x="16402" y="2314"/>
                </a:lnTo>
                <a:close/>
              </a:path>
              <a:path w="21600" h="2160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ln>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aphicFrame>
        <p:nvGraphicFramePr>
          <p:cNvPr id="143395" name="Object 1059"/>
          <p:cNvGraphicFramePr>
            <a:graphicFrameLocks noChangeAspect="1"/>
          </p:cNvGraphicFramePr>
          <p:nvPr/>
        </p:nvGraphicFramePr>
        <p:xfrm>
          <a:off x="1752600" y="3822700"/>
          <a:ext cx="2209800" cy="2057400"/>
        </p:xfrm>
        <a:graphic>
          <a:graphicData uri="http://schemas.openxmlformats.org/presentationml/2006/ole">
            <mc:AlternateContent xmlns:mc="http://schemas.openxmlformats.org/markup-compatibility/2006">
              <mc:Choice xmlns:v="urn:schemas-microsoft-com:vml" Requires="v">
                <p:oleObj spid="_x0000_s16446" name="" r:id="rId1" imgW="1113790" imgH="1076325" progId="MS_ClipArt_Gallery.2">
                  <p:embed/>
                </p:oleObj>
              </mc:Choice>
              <mc:Fallback>
                <p:oleObj name="" r:id="rId1" imgW="1113790" imgH="1076325" progId="MS_ClipArt_Gallery.2">
                  <p:embed/>
                  <p:pic>
                    <p:nvPicPr>
                      <p:cNvPr id="0" name="Object 105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822700"/>
                        <a:ext cx="2209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143362" name="Object 1026"/>
          <p:cNvGraphicFramePr>
            <a:graphicFrameLocks noChangeAspect="1"/>
          </p:cNvGraphicFramePr>
          <p:nvPr/>
        </p:nvGraphicFramePr>
        <p:xfrm>
          <a:off x="1752600" y="3822700"/>
          <a:ext cx="2209800" cy="2057400"/>
        </p:xfrm>
        <a:graphic>
          <a:graphicData uri="http://schemas.openxmlformats.org/presentationml/2006/ole">
            <mc:AlternateContent xmlns:mc="http://schemas.openxmlformats.org/markup-compatibility/2006">
              <mc:Choice xmlns:v="urn:schemas-microsoft-com:vml" Requires="v">
                <p:oleObj spid="_x0000_s16447" name="" r:id="rId3" imgW="1113790" imgH="1076325" progId="MS_ClipArt_Gallery.2">
                  <p:embed/>
                </p:oleObj>
              </mc:Choice>
              <mc:Fallback>
                <p:oleObj name="" r:id="rId3" imgW="1113790" imgH="1076325" progId="MS_ClipArt_Gallery.2">
                  <p:embed/>
                  <p:pic>
                    <p:nvPicPr>
                      <p:cNvPr id="0" name="Object 10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822700"/>
                        <a:ext cx="2209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16388" name="computr3"/>
          <p:cNvSpPr>
            <a:spLocks noEditPoints="1" noChangeArrowheads="1"/>
          </p:cNvSpPr>
          <p:nvPr/>
        </p:nvSpPr>
        <p:spPr bwMode="auto">
          <a:xfrm>
            <a:off x="4800600" y="4584700"/>
            <a:ext cx="762000" cy="762000"/>
          </a:xfrm>
          <a:custGeom>
            <a:avLst/>
            <a:gdLst>
              <a:gd name="T0" fmla="*/ 17557 w 21600"/>
              <a:gd name="T1" fmla="*/ 16971 h 21600"/>
              <a:gd name="T2" fmla="*/ 4736 w 21600"/>
              <a:gd name="T3" fmla="*/ 17743 h 21600"/>
              <a:gd name="T4" fmla="*/ 18250 w 21600"/>
              <a:gd name="T5" fmla="*/ 17743 h 21600"/>
              <a:gd name="T6" fmla="*/ 18712 w 21600"/>
              <a:gd name="T7" fmla="*/ 18360 h 21600"/>
              <a:gd name="T8" fmla="*/ 3581 w 21600"/>
              <a:gd name="T9" fmla="*/ 19131 h 21600"/>
              <a:gd name="T10" fmla="*/ 19405 w 21600"/>
              <a:gd name="T11" fmla="*/ 19131 h 21600"/>
              <a:gd name="T12" fmla="*/ 19867 w 21600"/>
              <a:gd name="T13" fmla="*/ 19749 h 21600"/>
              <a:gd name="T14" fmla="*/ 2426 w 21600"/>
              <a:gd name="T15" fmla="*/ 20520 h 21600"/>
              <a:gd name="T16" fmla="*/ 20560 w 21600"/>
              <a:gd name="T17" fmla="*/ 20520 h 21600"/>
              <a:gd name="T18" fmla="*/ 5313 w 21600"/>
              <a:gd name="T19" fmla="*/ 16200 h 21600"/>
              <a:gd name="T20" fmla="*/ 7624 w 21600"/>
              <a:gd name="T21" fmla="*/ 14194 h 21600"/>
              <a:gd name="T22" fmla="*/ 5891 w 21600"/>
              <a:gd name="T23" fmla="*/ 0 h 21600"/>
              <a:gd name="T24" fmla="*/ 18135 w 21600"/>
              <a:gd name="T25" fmla="*/ 0 h 21600"/>
              <a:gd name="T26" fmla="*/ 18135 w 21600"/>
              <a:gd name="T27" fmla="*/ 14194 h 21600"/>
              <a:gd name="T28" fmla="*/ 16402 w 21600"/>
              <a:gd name="T29" fmla="*/ 16200 h 21600"/>
              <a:gd name="T30" fmla="*/ 19059 w 21600"/>
              <a:gd name="T31" fmla="*/ 17743 h 21600"/>
              <a:gd name="T32" fmla="*/ 21253 w 21600"/>
              <a:gd name="T33" fmla="*/ 20057 h 21600"/>
              <a:gd name="T34" fmla="*/ 21600 w 21600"/>
              <a:gd name="T35" fmla="*/ 20674 h 21600"/>
              <a:gd name="T36" fmla="*/ 21600 w 21600"/>
              <a:gd name="T37" fmla="*/ 20983 h 21600"/>
              <a:gd name="T38" fmla="*/ 21600 w 21600"/>
              <a:gd name="T39" fmla="*/ 21291 h 21600"/>
              <a:gd name="T40" fmla="*/ 21369 w 21600"/>
              <a:gd name="T41" fmla="*/ 21446 h 21600"/>
              <a:gd name="T42" fmla="*/ 21022 w 21600"/>
              <a:gd name="T43" fmla="*/ 21600 h 21600"/>
              <a:gd name="T44" fmla="*/ 2079 w 21600"/>
              <a:gd name="T45" fmla="*/ 21600 h 21600"/>
              <a:gd name="T46" fmla="*/ 1733 w 21600"/>
              <a:gd name="T47" fmla="*/ 21446 h 21600"/>
              <a:gd name="T48" fmla="*/ 1502 w 21600"/>
              <a:gd name="T49" fmla="*/ 21291 h 21600"/>
              <a:gd name="T50" fmla="*/ 1386 w 21600"/>
              <a:gd name="T51" fmla="*/ 21137 h 21600"/>
              <a:gd name="T52" fmla="*/ 1386 w 21600"/>
              <a:gd name="T53" fmla="*/ 20829 h 21600"/>
              <a:gd name="T54" fmla="*/ 1617 w 21600"/>
              <a:gd name="T55" fmla="*/ 20366 h 21600"/>
              <a:gd name="T56" fmla="*/ 1964 w 21600"/>
              <a:gd name="T57" fmla="*/ 19903 h 21600"/>
              <a:gd name="T58" fmla="*/ 0 w 21600"/>
              <a:gd name="T59" fmla="*/ 10800 h 21600"/>
              <a:gd name="T60" fmla="*/ 4620 w 21600"/>
              <a:gd name="T61" fmla="*/ 2777 h 21600"/>
              <a:gd name="T62" fmla="*/ 4620 w 21600"/>
              <a:gd name="T63" fmla="*/ 16971 h 21600"/>
              <a:gd name="T64" fmla="*/ 4158 w 21600"/>
              <a:gd name="T65" fmla="*/ 17434 h 21600"/>
              <a:gd name="T66" fmla="*/ 1964 w 21600"/>
              <a:gd name="T67" fmla="*/ 19903 h 21600"/>
              <a:gd name="T68" fmla="*/ 7624 w 21600"/>
              <a:gd name="T69" fmla="*/ 2314 h 21600"/>
              <a:gd name="T70" fmla="*/ 16402 w 21600"/>
              <a:gd name="T71" fmla="*/ 11880 h 21600"/>
              <a:gd name="T72" fmla="*/ 7624 w 21600"/>
              <a:gd name="T73" fmla="*/ 2314 h 21600"/>
              <a:gd name="T74" fmla="*/ 578 w 21600"/>
              <a:gd name="T75" fmla="*/ 4011 h 21600"/>
              <a:gd name="T76" fmla="*/ 4043 w 21600"/>
              <a:gd name="T77" fmla="*/ 4320 h 21600"/>
              <a:gd name="T78" fmla="*/ 578 w 21600"/>
              <a:gd name="T79" fmla="*/ 4011 h 21600"/>
              <a:gd name="T80" fmla="*/ 7624 w 21600"/>
              <a:gd name="T81" fmla="*/ 14194 h 21600"/>
              <a:gd name="T82" fmla="*/ 16402 w 21600"/>
              <a:gd name="T83" fmla="*/ 162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600" h="21600">
                <a:moveTo>
                  <a:pt x="18250" y="17743"/>
                </a:moveTo>
                <a:lnTo>
                  <a:pt x="17557" y="16971"/>
                </a:lnTo>
                <a:lnTo>
                  <a:pt x="5429" y="16971"/>
                </a:lnTo>
                <a:lnTo>
                  <a:pt x="4736" y="17743"/>
                </a:lnTo>
                <a:lnTo>
                  <a:pt x="18250" y="17743"/>
                </a:lnTo>
                <a:close/>
              </a:path>
              <a:path w="21600" h="21600">
                <a:moveTo>
                  <a:pt x="18250" y="17743"/>
                </a:moveTo>
                <a:moveTo>
                  <a:pt x="19405" y="19131"/>
                </a:moveTo>
                <a:lnTo>
                  <a:pt x="18712" y="18360"/>
                </a:lnTo>
                <a:lnTo>
                  <a:pt x="4274" y="18360"/>
                </a:lnTo>
                <a:lnTo>
                  <a:pt x="3581" y="19131"/>
                </a:lnTo>
                <a:lnTo>
                  <a:pt x="19405" y="19131"/>
                </a:lnTo>
                <a:close/>
              </a:path>
              <a:path w="21600" h="21600">
                <a:moveTo>
                  <a:pt x="19405" y="19131"/>
                </a:moveTo>
                <a:moveTo>
                  <a:pt x="20560" y="20520"/>
                </a:moveTo>
                <a:lnTo>
                  <a:pt x="19867" y="19749"/>
                </a:lnTo>
                <a:lnTo>
                  <a:pt x="3119" y="19749"/>
                </a:lnTo>
                <a:lnTo>
                  <a:pt x="2426" y="20520"/>
                </a:lnTo>
                <a:lnTo>
                  <a:pt x="20560" y="20520"/>
                </a:lnTo>
                <a:close/>
              </a:path>
              <a:path w="21600" h="2160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a:moveTo>
                  <a:pt x="7624" y="2314"/>
                </a:moveTo>
                <a:moveTo>
                  <a:pt x="16402" y="2314"/>
                </a:moveTo>
                <a:lnTo>
                  <a:pt x="16402" y="11880"/>
                </a:lnTo>
                <a:lnTo>
                  <a:pt x="7624" y="11880"/>
                </a:lnTo>
                <a:lnTo>
                  <a:pt x="7624" y="2314"/>
                </a:lnTo>
                <a:lnTo>
                  <a:pt x="16402" y="2314"/>
                </a:lnTo>
                <a:close/>
              </a:path>
              <a:path w="21600" h="2160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ln>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16389" name="Group 1028"/>
          <p:cNvGrpSpPr/>
          <p:nvPr/>
        </p:nvGrpSpPr>
        <p:grpSpPr bwMode="auto">
          <a:xfrm>
            <a:off x="2895600" y="1765300"/>
            <a:ext cx="2667000" cy="1600200"/>
            <a:chOff x="912" y="768"/>
            <a:chExt cx="2400" cy="1584"/>
          </a:xfrm>
        </p:grpSpPr>
        <p:sp>
          <p:nvSpPr>
            <p:cNvPr id="16390" name="Oval 1029"/>
            <p:cNvSpPr>
              <a:spLocks noChangeArrowheads="1"/>
            </p:cNvSpPr>
            <p:nvPr/>
          </p:nvSpPr>
          <p:spPr bwMode="auto">
            <a:xfrm>
              <a:off x="1751" y="799"/>
              <a:ext cx="1026" cy="628"/>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391" name="Oval 1030"/>
            <p:cNvSpPr>
              <a:spLocks noChangeArrowheads="1"/>
            </p:cNvSpPr>
            <p:nvPr/>
          </p:nvSpPr>
          <p:spPr bwMode="auto">
            <a:xfrm>
              <a:off x="1172" y="972"/>
              <a:ext cx="781" cy="627"/>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392" name="Oval 1031"/>
            <p:cNvSpPr>
              <a:spLocks noChangeArrowheads="1"/>
            </p:cNvSpPr>
            <p:nvPr/>
          </p:nvSpPr>
          <p:spPr bwMode="auto">
            <a:xfrm>
              <a:off x="926" y="1364"/>
              <a:ext cx="521" cy="502"/>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393" name="Oval 1032"/>
            <p:cNvSpPr>
              <a:spLocks noChangeArrowheads="1"/>
            </p:cNvSpPr>
            <p:nvPr/>
          </p:nvSpPr>
          <p:spPr bwMode="auto">
            <a:xfrm>
              <a:off x="1085" y="1599"/>
              <a:ext cx="796" cy="549"/>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394" name="Oval 1033"/>
            <p:cNvSpPr>
              <a:spLocks noChangeArrowheads="1"/>
            </p:cNvSpPr>
            <p:nvPr/>
          </p:nvSpPr>
          <p:spPr bwMode="auto">
            <a:xfrm>
              <a:off x="1664" y="1693"/>
              <a:ext cx="1200" cy="659"/>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395" name="Oval 1034"/>
            <p:cNvSpPr>
              <a:spLocks noChangeArrowheads="1"/>
            </p:cNvSpPr>
            <p:nvPr/>
          </p:nvSpPr>
          <p:spPr bwMode="auto">
            <a:xfrm>
              <a:off x="2445" y="988"/>
              <a:ext cx="751"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396" name="Oval 1035"/>
            <p:cNvSpPr>
              <a:spLocks noChangeArrowheads="1"/>
            </p:cNvSpPr>
            <p:nvPr/>
          </p:nvSpPr>
          <p:spPr bwMode="auto">
            <a:xfrm>
              <a:off x="2560" y="1317"/>
              <a:ext cx="752" cy="486"/>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397" name="Oval 1036"/>
            <p:cNvSpPr>
              <a:spLocks noChangeArrowheads="1"/>
            </p:cNvSpPr>
            <p:nvPr/>
          </p:nvSpPr>
          <p:spPr bwMode="auto">
            <a:xfrm>
              <a:off x="2488" y="1427"/>
              <a:ext cx="752"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398" name="Oval 1037"/>
            <p:cNvSpPr>
              <a:spLocks noChangeArrowheads="1"/>
            </p:cNvSpPr>
            <p:nvPr/>
          </p:nvSpPr>
          <p:spPr bwMode="auto">
            <a:xfrm>
              <a:off x="1360" y="1176"/>
              <a:ext cx="1547" cy="815"/>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nvGrpSpPr>
            <p:cNvPr id="16399" name="Group 1038"/>
            <p:cNvGrpSpPr/>
            <p:nvPr/>
          </p:nvGrpSpPr>
          <p:grpSpPr bwMode="auto">
            <a:xfrm>
              <a:off x="912" y="768"/>
              <a:ext cx="2386" cy="1553"/>
              <a:chOff x="912" y="768"/>
              <a:chExt cx="2386" cy="1553"/>
            </a:xfrm>
          </p:grpSpPr>
          <p:sp>
            <p:nvSpPr>
              <p:cNvPr id="16400" name="Oval 1039"/>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01" name="Oval 1040"/>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02" name="Oval 1041"/>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03" name="Oval 1042"/>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04" name="Oval 1043"/>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05" name="Oval 1044"/>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06" name="Oval 1045"/>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07" name="Oval 1046"/>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08" name="Oval 1047"/>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grpSp>
      <p:sp>
        <p:nvSpPr>
          <p:cNvPr id="16409" name="Text Box 1048"/>
          <p:cNvSpPr txBox="1">
            <a:spLocks noChangeArrowheads="1"/>
          </p:cNvSpPr>
          <p:nvPr/>
        </p:nvSpPr>
        <p:spPr bwMode="auto">
          <a:xfrm>
            <a:off x="3581400" y="22987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a:latin typeface="Calibri" panose="020F0502020204030204" pitchFamily="34" charset="0"/>
                <a:ea typeface="微软雅黑" panose="020B0503020204020204" pitchFamily="34" charset="-122"/>
                <a:sym typeface="Calibri" panose="020F0502020204030204" pitchFamily="34" charset="0"/>
              </a:rPr>
              <a:t>互联网</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10" name="Line 1049"/>
          <p:cNvSpPr>
            <a:spLocks noChangeShapeType="1"/>
          </p:cNvSpPr>
          <p:nvPr/>
        </p:nvSpPr>
        <p:spPr bwMode="auto">
          <a:xfrm>
            <a:off x="3505200" y="4432300"/>
            <a:ext cx="3200400" cy="0"/>
          </a:xfrm>
          <a:prstGeom prst="line">
            <a:avLst/>
          </a:prstGeom>
          <a:noFill/>
          <a:ln w="38100">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43386" name="Text Box 1050"/>
          <p:cNvSpPr txBox="1">
            <a:spLocks noChangeArrowheads="1"/>
          </p:cNvSpPr>
          <p:nvPr/>
        </p:nvSpPr>
        <p:spPr bwMode="auto">
          <a:xfrm>
            <a:off x="2514600" y="3898900"/>
            <a:ext cx="1219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3200">
                <a:solidFill>
                  <a:srgbClr val="CC0000"/>
                </a:solidFill>
                <a:latin typeface="Calibri" panose="020F0502020204030204" pitchFamily="34" charset="0"/>
                <a:ea typeface="微软雅黑" panose="020B0503020204020204" pitchFamily="34" charset="-122"/>
                <a:sym typeface="Calibri" panose="020F0502020204030204" pitchFamily="34" charset="0"/>
              </a:rPr>
              <a:t>M</a:t>
            </a:r>
            <a:endParaRPr lang="en-US" altLang="zh-CN" sz="32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6412" name="Text Box 1051"/>
          <p:cNvSpPr txBox="1">
            <a:spLocks noChangeArrowheads="1"/>
          </p:cNvSpPr>
          <p:nvPr/>
        </p:nvSpPr>
        <p:spPr bwMode="auto">
          <a:xfrm>
            <a:off x="6324600" y="3365500"/>
            <a:ext cx="38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rPr>
              <a:t>A</a:t>
            </a:r>
            <a:endPar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6413" name="Line 1054"/>
          <p:cNvSpPr>
            <a:spLocks noChangeShapeType="1"/>
          </p:cNvSpPr>
          <p:nvPr/>
        </p:nvSpPr>
        <p:spPr bwMode="auto">
          <a:xfrm>
            <a:off x="4343400" y="3670300"/>
            <a:ext cx="0" cy="762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pic>
        <p:nvPicPr>
          <p:cNvPr id="16414" name="Picture 105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3213100"/>
            <a:ext cx="914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16415" name="Text Box 1053"/>
          <p:cNvSpPr txBox="1">
            <a:spLocks noChangeArrowheads="1"/>
          </p:cNvSpPr>
          <p:nvPr/>
        </p:nvSpPr>
        <p:spPr bwMode="auto">
          <a:xfrm>
            <a:off x="4114800" y="3289300"/>
            <a:ext cx="38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rPr>
              <a:t>A</a:t>
            </a:r>
            <a:endPar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6416" name="Line 1055"/>
          <p:cNvSpPr>
            <a:spLocks noChangeShapeType="1"/>
          </p:cNvSpPr>
          <p:nvPr/>
        </p:nvSpPr>
        <p:spPr bwMode="auto">
          <a:xfrm>
            <a:off x="6477000" y="4127500"/>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pic>
        <p:nvPicPr>
          <p:cNvPr id="16417" name="Picture 105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1841500"/>
            <a:ext cx="914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143393" name="Text Box 1057"/>
          <p:cNvSpPr txBox="1">
            <a:spLocks noChangeArrowheads="1"/>
          </p:cNvSpPr>
          <p:nvPr/>
        </p:nvSpPr>
        <p:spPr bwMode="auto">
          <a:xfrm>
            <a:off x="5219700" y="1844675"/>
            <a:ext cx="4953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3200">
                <a:solidFill>
                  <a:srgbClr val="CC0000"/>
                </a:solidFill>
                <a:latin typeface="Calibri" panose="020F0502020204030204" pitchFamily="34" charset="0"/>
                <a:ea typeface="微软雅黑" panose="020B0503020204020204" pitchFamily="34" charset="-122"/>
                <a:sym typeface="Calibri" panose="020F0502020204030204" pitchFamily="34" charset="0"/>
              </a:rPr>
              <a:t>A</a:t>
            </a:r>
            <a:endParaRPr lang="en-US" altLang="zh-CN" sz="32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6419" name="Text Box 1058"/>
          <p:cNvSpPr txBox="1">
            <a:spLocks noChangeArrowheads="1"/>
          </p:cNvSpPr>
          <p:nvPr/>
        </p:nvSpPr>
        <p:spPr bwMode="auto">
          <a:xfrm>
            <a:off x="533400" y="43561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2000">
                <a:latin typeface="Calibri" panose="020F0502020204030204" pitchFamily="34" charset="0"/>
                <a:ea typeface="微软雅黑" panose="020B0503020204020204" pitchFamily="34" charset="-122"/>
                <a:sym typeface="Calibri" panose="020F0502020204030204" pitchFamily="34" charset="0"/>
              </a:rPr>
              <a:t>网络管理员</a:t>
            </a:r>
            <a:endParaRPr lang="zh-CN" altLang="en-US" sz="2000">
              <a:latin typeface="Calibri" panose="020F0502020204030204" pitchFamily="34" charset="0"/>
              <a:ea typeface="微软雅黑" panose="020B0503020204020204" pitchFamily="34" charset="-122"/>
              <a:sym typeface="Calibri" panose="020F0502020204030204" pitchFamily="34" charset="0"/>
            </a:endParaRPr>
          </a:p>
        </p:txBody>
      </p:sp>
      <p:sp>
        <p:nvSpPr>
          <p:cNvPr id="16420" name="Text Box 1060"/>
          <p:cNvSpPr txBox="1">
            <a:spLocks noChangeArrowheads="1"/>
          </p:cNvSpPr>
          <p:nvPr/>
        </p:nvSpPr>
        <p:spPr bwMode="auto">
          <a:xfrm>
            <a:off x="1187450" y="549275"/>
            <a:ext cx="4070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M</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：网络管理系统（客户）</a:t>
            </a:r>
            <a:endPar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6421" name="Text Box 1061"/>
          <p:cNvSpPr txBox="1">
            <a:spLocks noChangeArrowheads="1"/>
          </p:cNvSpPr>
          <p:nvPr/>
        </p:nvSpPr>
        <p:spPr bwMode="auto">
          <a:xfrm>
            <a:off x="1331913" y="10287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A</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：代理程序（服务器）</a:t>
            </a:r>
            <a:endPar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6422" name="Text Box 1062"/>
          <p:cNvSpPr txBox="1">
            <a:spLocks noChangeArrowheads="1"/>
          </p:cNvSpPr>
          <p:nvPr/>
        </p:nvSpPr>
        <p:spPr bwMode="auto">
          <a:xfrm>
            <a:off x="5029200" y="4584700"/>
            <a:ext cx="38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rPr>
              <a:t>A</a:t>
            </a:r>
            <a:endPar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6423" name="Line 1064"/>
          <p:cNvSpPr>
            <a:spLocks noChangeShapeType="1"/>
          </p:cNvSpPr>
          <p:nvPr/>
        </p:nvSpPr>
        <p:spPr bwMode="auto">
          <a:xfrm>
            <a:off x="5181600" y="4432300"/>
            <a:ext cx="0" cy="1524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6424" name="Text Box 1065"/>
          <p:cNvSpPr txBox="1">
            <a:spLocks noChangeArrowheads="1"/>
          </p:cNvSpPr>
          <p:nvPr/>
        </p:nvSpPr>
        <p:spPr bwMode="auto">
          <a:xfrm>
            <a:off x="2268538" y="34290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2000">
                <a:latin typeface="Calibri" panose="020F0502020204030204" pitchFamily="34" charset="0"/>
                <a:ea typeface="微软雅黑" panose="020B0503020204020204" pitchFamily="34" charset="-122"/>
                <a:sym typeface="Calibri" panose="020F0502020204030204" pitchFamily="34" charset="0"/>
              </a:rPr>
              <a:t>网管工作站</a:t>
            </a:r>
            <a:endParaRPr lang="zh-CN" altLang="en-US" sz="2000">
              <a:latin typeface="Calibri" panose="020F0502020204030204" pitchFamily="34" charset="0"/>
              <a:ea typeface="微软雅黑" panose="020B0503020204020204" pitchFamily="34" charset="-122"/>
              <a:sym typeface="Calibri" panose="020F0502020204030204" pitchFamily="34" charset="0"/>
            </a:endParaRPr>
          </a:p>
        </p:txBody>
      </p:sp>
      <p:sp>
        <p:nvSpPr>
          <p:cNvPr id="16425" name="Text Box 1066"/>
          <p:cNvSpPr txBox="1">
            <a:spLocks noChangeArrowheads="1"/>
          </p:cNvSpPr>
          <p:nvPr/>
        </p:nvSpPr>
        <p:spPr bwMode="auto">
          <a:xfrm>
            <a:off x="5638800" y="1460500"/>
            <a:ext cx="2286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2000">
                <a:latin typeface="Calibri" panose="020F0502020204030204" pitchFamily="34" charset="0"/>
                <a:ea typeface="微软雅黑" panose="020B0503020204020204" pitchFamily="34" charset="-122"/>
                <a:sym typeface="Calibri" panose="020F0502020204030204" pitchFamily="34" charset="0"/>
              </a:rPr>
              <a:t>被管设备（节点）</a:t>
            </a:r>
            <a:endParaRPr lang="zh-CN" altLang="en-US" sz="2000">
              <a:latin typeface="Calibri" panose="020F0502020204030204" pitchFamily="34" charset="0"/>
              <a:ea typeface="微软雅黑" panose="020B0503020204020204" pitchFamily="34" charset="-122"/>
              <a:sym typeface="Calibri" panose="020F0502020204030204" pitchFamily="34" charset="0"/>
            </a:endParaRPr>
          </a:p>
        </p:txBody>
      </p:sp>
      <p:sp>
        <p:nvSpPr>
          <p:cNvPr id="16426" name="Line 1067"/>
          <p:cNvSpPr>
            <a:spLocks noChangeShapeType="1"/>
          </p:cNvSpPr>
          <p:nvPr/>
        </p:nvSpPr>
        <p:spPr bwMode="auto">
          <a:xfrm flipV="1">
            <a:off x="3810000" y="3898900"/>
            <a:ext cx="2209800" cy="304800"/>
          </a:xfrm>
          <a:prstGeom prst="line">
            <a:avLst/>
          </a:prstGeom>
          <a:noFill/>
          <a:ln w="28575">
            <a:solidFill>
              <a:srgbClr val="FF3300"/>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6427" name="Line 1068"/>
          <p:cNvSpPr>
            <a:spLocks noChangeShapeType="1"/>
          </p:cNvSpPr>
          <p:nvPr/>
        </p:nvSpPr>
        <p:spPr bwMode="auto">
          <a:xfrm flipV="1">
            <a:off x="3810000" y="2451100"/>
            <a:ext cx="1447800" cy="1600200"/>
          </a:xfrm>
          <a:prstGeom prst="line">
            <a:avLst/>
          </a:prstGeom>
          <a:noFill/>
          <a:ln w="28575">
            <a:solidFill>
              <a:srgbClr val="FF3300"/>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6428" name="Line 1069"/>
          <p:cNvSpPr>
            <a:spLocks noChangeShapeType="1"/>
          </p:cNvSpPr>
          <p:nvPr/>
        </p:nvSpPr>
        <p:spPr bwMode="auto">
          <a:xfrm flipV="1">
            <a:off x="3733800" y="3822700"/>
            <a:ext cx="533400" cy="304800"/>
          </a:xfrm>
          <a:prstGeom prst="line">
            <a:avLst/>
          </a:prstGeom>
          <a:noFill/>
          <a:ln w="28575">
            <a:solidFill>
              <a:srgbClr val="FF3300"/>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6429" name="Line 1070"/>
          <p:cNvSpPr>
            <a:spLocks noChangeShapeType="1"/>
          </p:cNvSpPr>
          <p:nvPr/>
        </p:nvSpPr>
        <p:spPr bwMode="auto">
          <a:xfrm>
            <a:off x="3733800" y="4203700"/>
            <a:ext cx="1066800" cy="685800"/>
          </a:xfrm>
          <a:prstGeom prst="line">
            <a:avLst/>
          </a:prstGeom>
          <a:noFill/>
          <a:ln w="28575">
            <a:solidFill>
              <a:srgbClr val="FF3300"/>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6430" name="Text Box 1071"/>
          <p:cNvSpPr txBox="1">
            <a:spLocks noChangeArrowheads="1"/>
          </p:cNvSpPr>
          <p:nvPr/>
        </p:nvSpPr>
        <p:spPr bwMode="auto">
          <a:xfrm>
            <a:off x="4284980" y="3860800"/>
            <a:ext cx="188658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协议</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31" name="mainfrm"/>
          <p:cNvSpPr>
            <a:spLocks noEditPoints="1" noChangeArrowheads="1"/>
          </p:cNvSpPr>
          <p:nvPr/>
        </p:nvSpPr>
        <p:spPr bwMode="auto">
          <a:xfrm>
            <a:off x="6477000" y="4737100"/>
            <a:ext cx="533400" cy="1047750"/>
          </a:xfrm>
          <a:custGeom>
            <a:avLst/>
            <a:gdLst>
              <a:gd name="T0" fmla="*/ 0 w 21600"/>
              <a:gd name="T1" fmla="*/ 0 h 21600"/>
              <a:gd name="T2" fmla="*/ 1163 w 21600"/>
              <a:gd name="T3" fmla="*/ 21600 h 21600"/>
              <a:gd name="T4" fmla="*/ 21600 w 21600"/>
              <a:gd name="T5" fmla="*/ 19729 h 21600"/>
              <a:gd name="T6" fmla="*/ 16449 w 21600"/>
              <a:gd name="T7" fmla="*/ 19729 h 21600"/>
              <a:gd name="T8" fmla="*/ 2160 w 21600"/>
              <a:gd name="T9" fmla="*/ 2381 h 21600"/>
              <a:gd name="T10" fmla="*/ 1495 w 21600"/>
              <a:gd name="T11" fmla="*/ 3402 h 21600"/>
              <a:gd name="T12" fmla="*/ 1495 w 21600"/>
              <a:gd name="T13" fmla="*/ 3402 h 21600"/>
              <a:gd name="T14" fmla="*/ 5982 w 21600"/>
              <a:gd name="T15" fmla="*/ 4422 h 21600"/>
              <a:gd name="T16" fmla="*/ 4985 w 21600"/>
              <a:gd name="T17" fmla="*/ 5443 h 21600"/>
              <a:gd name="T18" fmla="*/ 2160 w 21600"/>
              <a:gd name="T19" fmla="*/ 6463 h 21600"/>
              <a:gd name="T20" fmla="*/ 1495 w 21600"/>
              <a:gd name="T21" fmla="*/ 7483 h 21600"/>
              <a:gd name="T22" fmla="*/ 1495 w 21600"/>
              <a:gd name="T23" fmla="*/ 7483 h 21600"/>
              <a:gd name="T24" fmla="*/ 5982 w 21600"/>
              <a:gd name="T25" fmla="*/ 8504 h 21600"/>
              <a:gd name="T26" fmla="*/ 4985 w 21600"/>
              <a:gd name="T27" fmla="*/ 9524 h 21600"/>
              <a:gd name="T28" fmla="*/ 2160 w 21600"/>
              <a:gd name="T29" fmla="*/ 10545 h 21600"/>
              <a:gd name="T30" fmla="*/ 1495 w 21600"/>
              <a:gd name="T31" fmla="*/ 11565 h 21600"/>
              <a:gd name="T32" fmla="*/ 1495 w 21600"/>
              <a:gd name="T33" fmla="*/ 11565 h 21600"/>
              <a:gd name="T34" fmla="*/ 5982 w 21600"/>
              <a:gd name="T35" fmla="*/ 12586 h 21600"/>
              <a:gd name="T36" fmla="*/ 4985 w 21600"/>
              <a:gd name="T37" fmla="*/ 13606 h 21600"/>
              <a:gd name="T38" fmla="*/ 2160 w 21600"/>
              <a:gd name="T39" fmla="*/ 14627 h 21600"/>
              <a:gd name="T40" fmla="*/ 1495 w 21600"/>
              <a:gd name="T41" fmla="*/ 15647 h 21600"/>
              <a:gd name="T42" fmla="*/ 1495 w 21600"/>
              <a:gd name="T43" fmla="*/ 15647 h 21600"/>
              <a:gd name="T44" fmla="*/ 5982 w 21600"/>
              <a:gd name="T45" fmla="*/ 16668 h 21600"/>
              <a:gd name="T46" fmla="*/ 4985 w 21600"/>
              <a:gd name="T47" fmla="*/ 17688 h 21600"/>
              <a:gd name="T48" fmla="*/ 1994 w 21600"/>
              <a:gd name="T49" fmla="*/ 20069 h 21600"/>
              <a:gd name="T50" fmla="*/ 2658 w 21600"/>
              <a:gd name="T51" fmla="*/ 19729 h 21600"/>
              <a:gd name="T52" fmla="*/ 2658 w 21600"/>
              <a:gd name="T53" fmla="*/ 19729 h 21600"/>
              <a:gd name="T54" fmla="*/ 3489 w 21600"/>
              <a:gd name="T55" fmla="*/ 21600 h 21600"/>
              <a:gd name="T56" fmla="*/ 4320 w 21600"/>
              <a:gd name="T57" fmla="*/ 21260 h 21600"/>
              <a:gd name="T58" fmla="*/ 5151 w 21600"/>
              <a:gd name="T59" fmla="*/ 20069 h 21600"/>
              <a:gd name="T60" fmla="*/ 5982 w 21600"/>
              <a:gd name="T61" fmla="*/ 19729 h 21600"/>
              <a:gd name="T62" fmla="*/ 5982 w 21600"/>
              <a:gd name="T63" fmla="*/ 19729 h 21600"/>
              <a:gd name="T64" fmla="*/ 6812 w 21600"/>
              <a:gd name="T65" fmla="*/ 21600 h 21600"/>
              <a:gd name="T66" fmla="*/ 7643 w 21600"/>
              <a:gd name="T67" fmla="*/ 21260 h 21600"/>
              <a:gd name="T68" fmla="*/ 8474 w 21600"/>
              <a:gd name="T69" fmla="*/ 20069 h 21600"/>
              <a:gd name="T70" fmla="*/ 9305 w 21600"/>
              <a:gd name="T71" fmla="*/ 19729 h 21600"/>
              <a:gd name="T72" fmla="*/ 9305 w 21600"/>
              <a:gd name="T73" fmla="*/ 19729 h 21600"/>
              <a:gd name="T74" fmla="*/ 10135 w 21600"/>
              <a:gd name="T75" fmla="*/ 21600 h 21600"/>
              <a:gd name="T76" fmla="*/ 10966 w 21600"/>
              <a:gd name="T77" fmla="*/ 21260 h 21600"/>
              <a:gd name="T78" fmla="*/ 11797 w 21600"/>
              <a:gd name="T79" fmla="*/ 20069 h 21600"/>
              <a:gd name="T80" fmla="*/ 12462 w 21600"/>
              <a:gd name="T81" fmla="*/ 19729 h 21600"/>
              <a:gd name="T82" fmla="*/ 12462 w 21600"/>
              <a:gd name="T83" fmla="*/ 19729 h 21600"/>
              <a:gd name="T84" fmla="*/ 13292 w 21600"/>
              <a:gd name="T85" fmla="*/ 21600 h 21600"/>
              <a:gd name="T86" fmla="*/ 14123 w 21600"/>
              <a:gd name="T87" fmla="*/ 21260 h 21600"/>
              <a:gd name="T88" fmla="*/ 14954 w 21600"/>
              <a:gd name="T89" fmla="*/ 20069 h 21600"/>
              <a:gd name="T90" fmla="*/ 15785 w 21600"/>
              <a:gd name="T91" fmla="*/ 19729 h 21600"/>
              <a:gd name="T92" fmla="*/ 15785 w 21600"/>
              <a:gd name="T93" fmla="*/ 19729 h 21600"/>
              <a:gd name="T94" fmla="*/ 16615 w 21600"/>
              <a:gd name="T95" fmla="*/ 21600 h 21600"/>
              <a:gd name="T96" fmla="*/ 17446 w 21600"/>
              <a:gd name="T97" fmla="*/ 21260 h 21600"/>
              <a:gd name="T98" fmla="*/ 18277 w 21600"/>
              <a:gd name="T99" fmla="*/ 20069 h 21600"/>
              <a:gd name="T100" fmla="*/ 19108 w 21600"/>
              <a:gd name="T101" fmla="*/ 19729 h 21600"/>
              <a:gd name="T102" fmla="*/ 19108 w 21600"/>
              <a:gd name="T103" fmla="*/ 19729 h 21600"/>
              <a:gd name="T104" fmla="*/ 19938 w 21600"/>
              <a:gd name="T105" fmla="*/ 21600 h 21600"/>
              <a:gd name="T106" fmla="*/ 5982 w 21600"/>
              <a:gd name="T107" fmla="*/ 18539 h 21600"/>
              <a:gd name="T108" fmla="*/ 7975 w 21600"/>
              <a:gd name="T109" fmla="*/ 1531 h 21600"/>
              <a:gd name="T110" fmla="*/ 7145 w 21600"/>
              <a:gd name="T111" fmla="*/ 9865 h 21600"/>
              <a:gd name="T112" fmla="*/ 7145 w 21600"/>
              <a:gd name="T113" fmla="*/ 9865 h 21600"/>
              <a:gd name="T114" fmla="*/ 8972 w 21600"/>
              <a:gd name="T115" fmla="*/ 5443 h 21600"/>
              <a:gd name="T116" fmla="*/ 20271 w 21600"/>
              <a:gd name="T117" fmla="*/ 5443 h 21600"/>
              <a:gd name="T118" fmla="*/ 20437 w 21600"/>
              <a:gd name="T119" fmla="*/ 646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1600" h="21600">
                <a:moveTo>
                  <a:pt x="21600" y="10885"/>
                </a:moveTo>
                <a:lnTo>
                  <a:pt x="21600" y="0"/>
                </a:lnTo>
                <a:lnTo>
                  <a:pt x="10634" y="0"/>
                </a:lnTo>
                <a:lnTo>
                  <a:pt x="0" y="0"/>
                </a:lnTo>
                <a:lnTo>
                  <a:pt x="0" y="10885"/>
                </a:lnTo>
                <a:lnTo>
                  <a:pt x="0" y="19729"/>
                </a:lnTo>
                <a:lnTo>
                  <a:pt x="1163" y="19729"/>
                </a:lnTo>
                <a:lnTo>
                  <a:pt x="1163" y="21600"/>
                </a:lnTo>
                <a:lnTo>
                  <a:pt x="10800" y="21600"/>
                </a:lnTo>
                <a:lnTo>
                  <a:pt x="20603" y="21600"/>
                </a:lnTo>
                <a:lnTo>
                  <a:pt x="20603" y="19729"/>
                </a:lnTo>
                <a:lnTo>
                  <a:pt x="21600" y="19729"/>
                </a:lnTo>
                <a:lnTo>
                  <a:pt x="21600" y="10885"/>
                </a:lnTo>
                <a:close/>
              </a:path>
              <a:path w="21600" h="21600">
                <a:moveTo>
                  <a:pt x="1163" y="19729"/>
                </a:moveTo>
                <a:lnTo>
                  <a:pt x="4320" y="19729"/>
                </a:lnTo>
                <a:lnTo>
                  <a:pt x="16449" y="19729"/>
                </a:lnTo>
                <a:lnTo>
                  <a:pt x="20603" y="19729"/>
                </a:lnTo>
                <a:lnTo>
                  <a:pt x="1163" y="19729"/>
                </a:lnTo>
                <a:moveTo>
                  <a:pt x="1495" y="2381"/>
                </a:moveTo>
                <a:lnTo>
                  <a:pt x="2160" y="2381"/>
                </a:lnTo>
                <a:lnTo>
                  <a:pt x="4985" y="2381"/>
                </a:lnTo>
                <a:lnTo>
                  <a:pt x="5982" y="2381"/>
                </a:lnTo>
                <a:lnTo>
                  <a:pt x="1495" y="2381"/>
                </a:lnTo>
                <a:lnTo>
                  <a:pt x="1495" y="3402"/>
                </a:lnTo>
                <a:lnTo>
                  <a:pt x="2160" y="3402"/>
                </a:lnTo>
                <a:lnTo>
                  <a:pt x="4985" y="3402"/>
                </a:lnTo>
                <a:lnTo>
                  <a:pt x="5982" y="3402"/>
                </a:lnTo>
                <a:lnTo>
                  <a:pt x="1495" y="3402"/>
                </a:lnTo>
                <a:lnTo>
                  <a:pt x="1495" y="4422"/>
                </a:lnTo>
                <a:lnTo>
                  <a:pt x="2160" y="4422"/>
                </a:lnTo>
                <a:lnTo>
                  <a:pt x="4985" y="4422"/>
                </a:lnTo>
                <a:lnTo>
                  <a:pt x="5982" y="4422"/>
                </a:lnTo>
                <a:lnTo>
                  <a:pt x="1495" y="4422"/>
                </a:lnTo>
                <a:lnTo>
                  <a:pt x="1495" y="5443"/>
                </a:lnTo>
                <a:lnTo>
                  <a:pt x="2160" y="5443"/>
                </a:lnTo>
                <a:lnTo>
                  <a:pt x="4985" y="5443"/>
                </a:lnTo>
                <a:lnTo>
                  <a:pt x="5982" y="5443"/>
                </a:lnTo>
                <a:lnTo>
                  <a:pt x="1495" y="5443"/>
                </a:lnTo>
                <a:lnTo>
                  <a:pt x="1495" y="6463"/>
                </a:lnTo>
                <a:lnTo>
                  <a:pt x="2160" y="6463"/>
                </a:lnTo>
                <a:lnTo>
                  <a:pt x="4985" y="6463"/>
                </a:lnTo>
                <a:lnTo>
                  <a:pt x="5982" y="6463"/>
                </a:lnTo>
                <a:lnTo>
                  <a:pt x="1495" y="6463"/>
                </a:lnTo>
                <a:lnTo>
                  <a:pt x="1495" y="7483"/>
                </a:lnTo>
                <a:lnTo>
                  <a:pt x="2160" y="7483"/>
                </a:lnTo>
                <a:lnTo>
                  <a:pt x="4985" y="7483"/>
                </a:lnTo>
                <a:lnTo>
                  <a:pt x="5982" y="7483"/>
                </a:lnTo>
                <a:lnTo>
                  <a:pt x="1495" y="7483"/>
                </a:lnTo>
                <a:lnTo>
                  <a:pt x="1495" y="8504"/>
                </a:lnTo>
                <a:lnTo>
                  <a:pt x="2160" y="8504"/>
                </a:lnTo>
                <a:lnTo>
                  <a:pt x="4985" y="8504"/>
                </a:lnTo>
                <a:lnTo>
                  <a:pt x="5982" y="8504"/>
                </a:lnTo>
                <a:lnTo>
                  <a:pt x="1495" y="8504"/>
                </a:lnTo>
                <a:lnTo>
                  <a:pt x="1495" y="9524"/>
                </a:lnTo>
                <a:lnTo>
                  <a:pt x="2160" y="9524"/>
                </a:lnTo>
                <a:lnTo>
                  <a:pt x="4985" y="9524"/>
                </a:lnTo>
                <a:lnTo>
                  <a:pt x="5982" y="9524"/>
                </a:lnTo>
                <a:lnTo>
                  <a:pt x="1495" y="9524"/>
                </a:lnTo>
                <a:lnTo>
                  <a:pt x="1495" y="10545"/>
                </a:lnTo>
                <a:lnTo>
                  <a:pt x="2160" y="10545"/>
                </a:lnTo>
                <a:lnTo>
                  <a:pt x="4985" y="10545"/>
                </a:lnTo>
                <a:lnTo>
                  <a:pt x="5982" y="10545"/>
                </a:lnTo>
                <a:lnTo>
                  <a:pt x="1495" y="10545"/>
                </a:lnTo>
                <a:lnTo>
                  <a:pt x="1495" y="11565"/>
                </a:lnTo>
                <a:lnTo>
                  <a:pt x="2160" y="11565"/>
                </a:lnTo>
                <a:lnTo>
                  <a:pt x="4985" y="11565"/>
                </a:lnTo>
                <a:lnTo>
                  <a:pt x="5982" y="11565"/>
                </a:lnTo>
                <a:lnTo>
                  <a:pt x="1495" y="11565"/>
                </a:lnTo>
                <a:lnTo>
                  <a:pt x="1495" y="12586"/>
                </a:lnTo>
                <a:lnTo>
                  <a:pt x="2160" y="12586"/>
                </a:lnTo>
                <a:lnTo>
                  <a:pt x="4985" y="12586"/>
                </a:lnTo>
                <a:lnTo>
                  <a:pt x="5982" y="12586"/>
                </a:lnTo>
                <a:lnTo>
                  <a:pt x="1495" y="12586"/>
                </a:lnTo>
                <a:lnTo>
                  <a:pt x="1495" y="13606"/>
                </a:lnTo>
                <a:lnTo>
                  <a:pt x="2160" y="13606"/>
                </a:lnTo>
                <a:lnTo>
                  <a:pt x="4985" y="13606"/>
                </a:lnTo>
                <a:lnTo>
                  <a:pt x="5982" y="13606"/>
                </a:lnTo>
                <a:lnTo>
                  <a:pt x="1495" y="13606"/>
                </a:lnTo>
                <a:lnTo>
                  <a:pt x="1495" y="14627"/>
                </a:lnTo>
                <a:lnTo>
                  <a:pt x="2160" y="14627"/>
                </a:lnTo>
                <a:lnTo>
                  <a:pt x="4985" y="14627"/>
                </a:lnTo>
                <a:lnTo>
                  <a:pt x="5982" y="14627"/>
                </a:lnTo>
                <a:lnTo>
                  <a:pt x="1495" y="14627"/>
                </a:lnTo>
                <a:lnTo>
                  <a:pt x="1495" y="15647"/>
                </a:lnTo>
                <a:lnTo>
                  <a:pt x="2160" y="15647"/>
                </a:lnTo>
                <a:lnTo>
                  <a:pt x="4985" y="15647"/>
                </a:lnTo>
                <a:lnTo>
                  <a:pt x="5982" y="15647"/>
                </a:lnTo>
                <a:lnTo>
                  <a:pt x="1495" y="15647"/>
                </a:lnTo>
                <a:lnTo>
                  <a:pt x="1495" y="16668"/>
                </a:lnTo>
                <a:lnTo>
                  <a:pt x="2160" y="16668"/>
                </a:lnTo>
                <a:lnTo>
                  <a:pt x="4985" y="16668"/>
                </a:lnTo>
                <a:lnTo>
                  <a:pt x="5982" y="16668"/>
                </a:lnTo>
                <a:lnTo>
                  <a:pt x="1495" y="16668"/>
                </a:lnTo>
                <a:lnTo>
                  <a:pt x="1495" y="17688"/>
                </a:lnTo>
                <a:lnTo>
                  <a:pt x="2160" y="17688"/>
                </a:lnTo>
                <a:lnTo>
                  <a:pt x="4985" y="17688"/>
                </a:lnTo>
                <a:lnTo>
                  <a:pt x="5982" y="17688"/>
                </a:lnTo>
                <a:lnTo>
                  <a:pt x="1495" y="17688"/>
                </a:lnTo>
                <a:moveTo>
                  <a:pt x="1994" y="19729"/>
                </a:moveTo>
                <a:lnTo>
                  <a:pt x="1994" y="20069"/>
                </a:lnTo>
                <a:lnTo>
                  <a:pt x="1994" y="21260"/>
                </a:lnTo>
                <a:lnTo>
                  <a:pt x="1994" y="21600"/>
                </a:lnTo>
                <a:lnTo>
                  <a:pt x="1994" y="19729"/>
                </a:lnTo>
                <a:lnTo>
                  <a:pt x="2658" y="19729"/>
                </a:lnTo>
                <a:lnTo>
                  <a:pt x="2658" y="20069"/>
                </a:lnTo>
                <a:lnTo>
                  <a:pt x="2658" y="21260"/>
                </a:lnTo>
                <a:lnTo>
                  <a:pt x="2658" y="21600"/>
                </a:lnTo>
                <a:lnTo>
                  <a:pt x="2658" y="19729"/>
                </a:lnTo>
                <a:lnTo>
                  <a:pt x="3489" y="19729"/>
                </a:lnTo>
                <a:lnTo>
                  <a:pt x="3489" y="20069"/>
                </a:lnTo>
                <a:lnTo>
                  <a:pt x="3489" y="21260"/>
                </a:lnTo>
                <a:lnTo>
                  <a:pt x="3489" y="21600"/>
                </a:lnTo>
                <a:lnTo>
                  <a:pt x="3489" y="19729"/>
                </a:lnTo>
                <a:lnTo>
                  <a:pt x="4320" y="19729"/>
                </a:lnTo>
                <a:lnTo>
                  <a:pt x="4320" y="20069"/>
                </a:lnTo>
                <a:lnTo>
                  <a:pt x="4320" y="21260"/>
                </a:lnTo>
                <a:lnTo>
                  <a:pt x="4320" y="21600"/>
                </a:lnTo>
                <a:lnTo>
                  <a:pt x="4320" y="19729"/>
                </a:lnTo>
                <a:lnTo>
                  <a:pt x="5151" y="19729"/>
                </a:lnTo>
                <a:lnTo>
                  <a:pt x="5151" y="20069"/>
                </a:lnTo>
                <a:lnTo>
                  <a:pt x="5151" y="21260"/>
                </a:lnTo>
                <a:lnTo>
                  <a:pt x="5151" y="21600"/>
                </a:lnTo>
                <a:lnTo>
                  <a:pt x="5151" y="19729"/>
                </a:lnTo>
                <a:lnTo>
                  <a:pt x="5982" y="19729"/>
                </a:lnTo>
                <a:lnTo>
                  <a:pt x="5982" y="20069"/>
                </a:lnTo>
                <a:lnTo>
                  <a:pt x="5982" y="21260"/>
                </a:lnTo>
                <a:lnTo>
                  <a:pt x="5982" y="21600"/>
                </a:lnTo>
                <a:lnTo>
                  <a:pt x="5982" y="19729"/>
                </a:lnTo>
                <a:lnTo>
                  <a:pt x="6812" y="19729"/>
                </a:lnTo>
                <a:lnTo>
                  <a:pt x="6812" y="20069"/>
                </a:lnTo>
                <a:lnTo>
                  <a:pt x="6812" y="21260"/>
                </a:lnTo>
                <a:lnTo>
                  <a:pt x="6812" y="21600"/>
                </a:lnTo>
                <a:lnTo>
                  <a:pt x="6812" y="19729"/>
                </a:lnTo>
                <a:lnTo>
                  <a:pt x="7643" y="19729"/>
                </a:lnTo>
                <a:lnTo>
                  <a:pt x="7643" y="20069"/>
                </a:lnTo>
                <a:lnTo>
                  <a:pt x="7643" y="21260"/>
                </a:lnTo>
                <a:lnTo>
                  <a:pt x="7643" y="21600"/>
                </a:lnTo>
                <a:lnTo>
                  <a:pt x="7643" y="19729"/>
                </a:lnTo>
                <a:lnTo>
                  <a:pt x="8474" y="19729"/>
                </a:lnTo>
                <a:lnTo>
                  <a:pt x="8474" y="20069"/>
                </a:lnTo>
                <a:lnTo>
                  <a:pt x="8474" y="21260"/>
                </a:lnTo>
                <a:lnTo>
                  <a:pt x="8474" y="21600"/>
                </a:lnTo>
                <a:lnTo>
                  <a:pt x="8474" y="19729"/>
                </a:lnTo>
                <a:lnTo>
                  <a:pt x="9305" y="19729"/>
                </a:lnTo>
                <a:lnTo>
                  <a:pt x="9305" y="20069"/>
                </a:lnTo>
                <a:lnTo>
                  <a:pt x="9305" y="21260"/>
                </a:lnTo>
                <a:lnTo>
                  <a:pt x="9305" y="21600"/>
                </a:lnTo>
                <a:lnTo>
                  <a:pt x="9305" y="19729"/>
                </a:lnTo>
                <a:lnTo>
                  <a:pt x="10135" y="19729"/>
                </a:lnTo>
                <a:lnTo>
                  <a:pt x="10135" y="20069"/>
                </a:lnTo>
                <a:lnTo>
                  <a:pt x="10135" y="21260"/>
                </a:lnTo>
                <a:lnTo>
                  <a:pt x="10135" y="21600"/>
                </a:lnTo>
                <a:lnTo>
                  <a:pt x="10135" y="19729"/>
                </a:lnTo>
                <a:lnTo>
                  <a:pt x="10966" y="19729"/>
                </a:lnTo>
                <a:lnTo>
                  <a:pt x="10966" y="20069"/>
                </a:lnTo>
                <a:lnTo>
                  <a:pt x="10966" y="21260"/>
                </a:lnTo>
                <a:lnTo>
                  <a:pt x="10966" y="21600"/>
                </a:lnTo>
                <a:lnTo>
                  <a:pt x="10966" y="19729"/>
                </a:lnTo>
                <a:lnTo>
                  <a:pt x="11797" y="19729"/>
                </a:lnTo>
                <a:lnTo>
                  <a:pt x="11797" y="20069"/>
                </a:lnTo>
                <a:lnTo>
                  <a:pt x="11797" y="21260"/>
                </a:lnTo>
                <a:lnTo>
                  <a:pt x="11797" y="21600"/>
                </a:lnTo>
                <a:lnTo>
                  <a:pt x="11797" y="19729"/>
                </a:lnTo>
                <a:lnTo>
                  <a:pt x="12462" y="19729"/>
                </a:lnTo>
                <a:lnTo>
                  <a:pt x="12462" y="20069"/>
                </a:lnTo>
                <a:lnTo>
                  <a:pt x="12462" y="21260"/>
                </a:lnTo>
                <a:lnTo>
                  <a:pt x="12462" y="21600"/>
                </a:lnTo>
                <a:lnTo>
                  <a:pt x="12462" y="19729"/>
                </a:lnTo>
                <a:lnTo>
                  <a:pt x="13292" y="19729"/>
                </a:lnTo>
                <a:lnTo>
                  <a:pt x="13292" y="20069"/>
                </a:lnTo>
                <a:lnTo>
                  <a:pt x="13292" y="21260"/>
                </a:lnTo>
                <a:lnTo>
                  <a:pt x="13292" y="21600"/>
                </a:lnTo>
                <a:lnTo>
                  <a:pt x="13292" y="19729"/>
                </a:lnTo>
                <a:lnTo>
                  <a:pt x="14123" y="19729"/>
                </a:lnTo>
                <a:lnTo>
                  <a:pt x="14123" y="20069"/>
                </a:lnTo>
                <a:lnTo>
                  <a:pt x="14123" y="21260"/>
                </a:lnTo>
                <a:lnTo>
                  <a:pt x="14123" y="21600"/>
                </a:lnTo>
                <a:lnTo>
                  <a:pt x="14123" y="19729"/>
                </a:lnTo>
                <a:lnTo>
                  <a:pt x="14954" y="19729"/>
                </a:lnTo>
                <a:lnTo>
                  <a:pt x="14954" y="20069"/>
                </a:lnTo>
                <a:lnTo>
                  <a:pt x="14954" y="21260"/>
                </a:lnTo>
                <a:lnTo>
                  <a:pt x="14954" y="21600"/>
                </a:lnTo>
                <a:lnTo>
                  <a:pt x="14954" y="19729"/>
                </a:lnTo>
                <a:lnTo>
                  <a:pt x="15785" y="19729"/>
                </a:lnTo>
                <a:lnTo>
                  <a:pt x="15785" y="20069"/>
                </a:lnTo>
                <a:lnTo>
                  <a:pt x="15785" y="21260"/>
                </a:lnTo>
                <a:lnTo>
                  <a:pt x="15785" y="21600"/>
                </a:lnTo>
                <a:lnTo>
                  <a:pt x="15785" y="19729"/>
                </a:lnTo>
                <a:lnTo>
                  <a:pt x="16615" y="19729"/>
                </a:lnTo>
                <a:lnTo>
                  <a:pt x="16615" y="20069"/>
                </a:lnTo>
                <a:lnTo>
                  <a:pt x="16615" y="21260"/>
                </a:lnTo>
                <a:lnTo>
                  <a:pt x="16615" y="21600"/>
                </a:lnTo>
                <a:lnTo>
                  <a:pt x="16615" y="19729"/>
                </a:lnTo>
                <a:lnTo>
                  <a:pt x="17446" y="19729"/>
                </a:lnTo>
                <a:lnTo>
                  <a:pt x="17446" y="20069"/>
                </a:lnTo>
                <a:lnTo>
                  <a:pt x="17446" y="21260"/>
                </a:lnTo>
                <a:lnTo>
                  <a:pt x="17446" y="21600"/>
                </a:lnTo>
                <a:lnTo>
                  <a:pt x="17446" y="19729"/>
                </a:lnTo>
                <a:lnTo>
                  <a:pt x="18277" y="19729"/>
                </a:lnTo>
                <a:lnTo>
                  <a:pt x="18277" y="20069"/>
                </a:lnTo>
                <a:lnTo>
                  <a:pt x="18277" y="21260"/>
                </a:lnTo>
                <a:lnTo>
                  <a:pt x="18277" y="21600"/>
                </a:lnTo>
                <a:lnTo>
                  <a:pt x="18277" y="19729"/>
                </a:lnTo>
                <a:lnTo>
                  <a:pt x="19108" y="19729"/>
                </a:lnTo>
                <a:lnTo>
                  <a:pt x="19108" y="20069"/>
                </a:lnTo>
                <a:lnTo>
                  <a:pt x="19108" y="21260"/>
                </a:lnTo>
                <a:lnTo>
                  <a:pt x="19108" y="21600"/>
                </a:lnTo>
                <a:lnTo>
                  <a:pt x="19108" y="19729"/>
                </a:lnTo>
                <a:lnTo>
                  <a:pt x="19938" y="19729"/>
                </a:lnTo>
                <a:lnTo>
                  <a:pt x="19938" y="20069"/>
                </a:lnTo>
                <a:lnTo>
                  <a:pt x="19938" y="21260"/>
                </a:lnTo>
                <a:lnTo>
                  <a:pt x="19938" y="21600"/>
                </a:lnTo>
                <a:lnTo>
                  <a:pt x="19938" y="19729"/>
                </a:lnTo>
                <a:moveTo>
                  <a:pt x="1495" y="1531"/>
                </a:moveTo>
                <a:lnTo>
                  <a:pt x="5982" y="1531"/>
                </a:lnTo>
                <a:lnTo>
                  <a:pt x="5982" y="18539"/>
                </a:lnTo>
                <a:lnTo>
                  <a:pt x="1495" y="18539"/>
                </a:lnTo>
                <a:lnTo>
                  <a:pt x="1495" y="1531"/>
                </a:lnTo>
                <a:moveTo>
                  <a:pt x="7311" y="1531"/>
                </a:moveTo>
                <a:lnTo>
                  <a:pt x="7975" y="1531"/>
                </a:lnTo>
                <a:lnTo>
                  <a:pt x="7975" y="8334"/>
                </a:lnTo>
                <a:lnTo>
                  <a:pt x="7311" y="8334"/>
                </a:lnTo>
                <a:lnTo>
                  <a:pt x="7311" y="1531"/>
                </a:lnTo>
                <a:moveTo>
                  <a:pt x="7145" y="9865"/>
                </a:moveTo>
                <a:lnTo>
                  <a:pt x="8142" y="9865"/>
                </a:lnTo>
                <a:lnTo>
                  <a:pt x="8142" y="10715"/>
                </a:lnTo>
                <a:lnTo>
                  <a:pt x="7145" y="10715"/>
                </a:lnTo>
                <a:lnTo>
                  <a:pt x="7145" y="9865"/>
                </a:lnTo>
                <a:moveTo>
                  <a:pt x="8972" y="1531"/>
                </a:moveTo>
                <a:lnTo>
                  <a:pt x="12462" y="1531"/>
                </a:lnTo>
                <a:lnTo>
                  <a:pt x="12462" y="5443"/>
                </a:lnTo>
                <a:lnTo>
                  <a:pt x="8972" y="5443"/>
                </a:lnTo>
                <a:lnTo>
                  <a:pt x="8972" y="1531"/>
                </a:lnTo>
                <a:moveTo>
                  <a:pt x="13625" y="1531"/>
                </a:moveTo>
                <a:lnTo>
                  <a:pt x="20271" y="1531"/>
                </a:lnTo>
                <a:lnTo>
                  <a:pt x="20271" y="5443"/>
                </a:lnTo>
                <a:lnTo>
                  <a:pt x="13625" y="5443"/>
                </a:lnTo>
                <a:lnTo>
                  <a:pt x="13625" y="1531"/>
                </a:lnTo>
                <a:moveTo>
                  <a:pt x="18609" y="6463"/>
                </a:moveTo>
                <a:lnTo>
                  <a:pt x="20437" y="6463"/>
                </a:lnTo>
                <a:lnTo>
                  <a:pt x="20437" y="10885"/>
                </a:lnTo>
                <a:lnTo>
                  <a:pt x="18609" y="10885"/>
                </a:lnTo>
                <a:lnTo>
                  <a:pt x="18609" y="6463"/>
                </a:lnTo>
              </a:path>
            </a:pathLst>
          </a:custGeom>
          <a:solidFill>
            <a:srgbClr val="C0C0C0"/>
          </a:solidFill>
          <a:ln w="9525">
            <a:solidFill>
              <a:srgbClr val="000000"/>
            </a:solidFill>
            <a:miter lim="800000"/>
          </a:ln>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6432" name="Line 1073"/>
          <p:cNvSpPr>
            <a:spLocks noChangeShapeType="1"/>
          </p:cNvSpPr>
          <p:nvPr/>
        </p:nvSpPr>
        <p:spPr bwMode="auto">
          <a:xfrm>
            <a:off x="6172200" y="4432300"/>
            <a:ext cx="304800" cy="4572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6433" name="Text Box 1074"/>
          <p:cNvSpPr txBox="1">
            <a:spLocks noChangeArrowheads="1"/>
          </p:cNvSpPr>
          <p:nvPr/>
        </p:nvSpPr>
        <p:spPr bwMode="auto">
          <a:xfrm>
            <a:off x="6629400" y="5194300"/>
            <a:ext cx="38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rPr>
              <a:t>A</a:t>
            </a:r>
            <a:endPar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6434" name="Line 1075"/>
          <p:cNvSpPr>
            <a:spLocks noChangeShapeType="1"/>
          </p:cNvSpPr>
          <p:nvPr/>
        </p:nvSpPr>
        <p:spPr bwMode="auto">
          <a:xfrm>
            <a:off x="3886200" y="4203700"/>
            <a:ext cx="2514600" cy="762000"/>
          </a:xfrm>
          <a:prstGeom prst="line">
            <a:avLst/>
          </a:prstGeom>
          <a:noFill/>
          <a:ln w="28575">
            <a:solidFill>
              <a:srgbClr val="FF3300"/>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6435" name="Text Box 1076"/>
          <p:cNvSpPr txBox="1">
            <a:spLocks noChangeArrowheads="1"/>
          </p:cNvSpPr>
          <p:nvPr/>
        </p:nvSpPr>
        <p:spPr bwMode="auto">
          <a:xfrm>
            <a:off x="6156325" y="2997200"/>
            <a:ext cx="2286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2000">
                <a:latin typeface="Calibri" panose="020F0502020204030204" pitchFamily="34" charset="0"/>
                <a:ea typeface="微软雅黑" panose="020B0503020204020204" pitchFamily="34" charset="-122"/>
                <a:sym typeface="Calibri" panose="020F0502020204030204" pitchFamily="34" charset="0"/>
              </a:rPr>
              <a:t>被管设备（节点）</a:t>
            </a:r>
            <a:endParaRPr lang="zh-CN" altLang="en-US" sz="2000">
              <a:latin typeface="Calibri" panose="020F0502020204030204" pitchFamily="34" charset="0"/>
              <a:ea typeface="微软雅黑" panose="020B0503020204020204" pitchFamily="34" charset="-122"/>
              <a:sym typeface="Calibri" panose="020F0502020204030204" pitchFamily="34" charset="0"/>
            </a:endParaRPr>
          </a:p>
        </p:txBody>
      </p:sp>
      <p:sp>
        <p:nvSpPr>
          <p:cNvPr id="16436" name="Text Box 1077"/>
          <p:cNvSpPr txBox="1">
            <a:spLocks noChangeArrowheads="1"/>
          </p:cNvSpPr>
          <p:nvPr/>
        </p:nvSpPr>
        <p:spPr bwMode="auto">
          <a:xfrm>
            <a:off x="6516688" y="4581525"/>
            <a:ext cx="2286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2000">
                <a:latin typeface="Calibri" panose="020F0502020204030204" pitchFamily="34" charset="0"/>
                <a:ea typeface="微软雅黑" panose="020B0503020204020204" pitchFamily="34" charset="-122"/>
                <a:sym typeface="Calibri" panose="020F0502020204030204" pitchFamily="34" charset="0"/>
              </a:rPr>
              <a:t>被管设备（节点）</a:t>
            </a:r>
            <a:endParaRPr lang="zh-CN" altLang="en-US" sz="2000">
              <a:latin typeface="Calibri" panose="020F0502020204030204" pitchFamily="34" charset="0"/>
              <a:ea typeface="微软雅黑" panose="020B0503020204020204" pitchFamily="34" charset="-122"/>
              <a:sym typeface="Calibri" panose="020F0502020204030204" pitchFamily="34" charset="0"/>
            </a:endParaRPr>
          </a:p>
        </p:txBody>
      </p:sp>
      <p:sp>
        <p:nvSpPr>
          <p:cNvPr id="16437" name="Text Box 1078"/>
          <p:cNvSpPr txBox="1">
            <a:spLocks noChangeArrowheads="1"/>
          </p:cNvSpPr>
          <p:nvPr/>
        </p:nvSpPr>
        <p:spPr bwMode="auto">
          <a:xfrm>
            <a:off x="4716463" y="2492375"/>
            <a:ext cx="1439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2000">
                <a:solidFill>
                  <a:srgbClr val="CC0000"/>
                </a:solidFill>
                <a:latin typeface="Calibri" panose="020F0502020204030204" pitchFamily="34" charset="0"/>
                <a:ea typeface="微软雅黑" panose="020B0503020204020204" pitchFamily="34" charset="-122"/>
                <a:sym typeface="Calibri" panose="020F0502020204030204" pitchFamily="34" charset="0"/>
              </a:rPr>
              <a:t>被管对象</a:t>
            </a:r>
            <a:endParaRPr lang="zh-CN" altLang="en-US" sz="20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6438" name="Text Box 1080"/>
          <p:cNvSpPr txBox="1">
            <a:spLocks noChangeArrowheads="1"/>
          </p:cNvSpPr>
          <p:nvPr/>
        </p:nvSpPr>
        <p:spPr bwMode="auto">
          <a:xfrm>
            <a:off x="1331913" y="3068638"/>
            <a:ext cx="12366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2000">
                <a:latin typeface="Calibri" panose="020F0502020204030204" pitchFamily="34" charset="0"/>
                <a:ea typeface="微软雅黑" panose="020B0503020204020204" pitchFamily="34" charset="-122"/>
                <a:sym typeface="Calibri" panose="020F0502020204030204" pitchFamily="34" charset="0"/>
              </a:rPr>
              <a:t>MIB</a:t>
            </a:r>
            <a:r>
              <a:rPr lang="zh-CN" altLang="en-US" sz="2000">
                <a:latin typeface="Calibri" panose="020F0502020204030204" pitchFamily="34" charset="0"/>
                <a:ea typeface="微软雅黑" panose="020B0503020204020204" pitchFamily="34" charset="-122"/>
                <a:sym typeface="Calibri" panose="020F0502020204030204" pitchFamily="34" charset="0"/>
              </a:rPr>
              <a:t>库</a:t>
            </a:r>
            <a:endParaRPr lang="zh-CN" altLang="en-US" sz="2000">
              <a:latin typeface="Calibri" panose="020F0502020204030204" pitchFamily="34" charset="0"/>
              <a:ea typeface="微软雅黑" panose="020B0503020204020204" pitchFamily="34" charset="-122"/>
              <a:sym typeface="Calibri" panose="020F0502020204030204" pitchFamily="34" charset="0"/>
            </a:endParaRPr>
          </a:p>
        </p:txBody>
      </p:sp>
      <p:sp>
        <p:nvSpPr>
          <p:cNvPr id="58" name="Text Box 6"/>
          <p:cNvSpPr txBox="1">
            <a:spLocks noChangeArrowheads="1"/>
          </p:cNvSpPr>
          <p:nvPr/>
        </p:nvSpPr>
        <p:spPr bwMode="auto">
          <a:xfrm>
            <a:off x="942975" y="5978525"/>
            <a:ext cx="75612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20000"/>
              </a:spcBef>
            </a:pPr>
            <a:r>
              <a:rPr lang="zh-CN" altLang="en-US">
                <a:latin typeface="Calibri" panose="020F0502020204030204" pitchFamily="34" charset="0"/>
                <a:ea typeface="微软雅黑" panose="020B0503020204020204" pitchFamily="34" charset="-122"/>
                <a:sym typeface="Calibri" panose="020F0502020204030204" pitchFamily="34" charset="0"/>
              </a:rPr>
              <a:t>网管软件（客户端）是非常复杂的系统！</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43395"/>
                                        </p:tgtEl>
                                        <p:attrNameLst>
                                          <p:attrName>style.visibility</p:attrName>
                                        </p:attrNameLst>
                                      </p:cBhvr>
                                      <p:to>
                                        <p:strVal val="visible"/>
                                      </p:to>
                                    </p:set>
                                    <p:anim calcmode="lin" valueType="num">
                                      <p:cBhvr additive="base">
                                        <p:cTn id="7" dur="500" fill="hold"/>
                                        <p:tgtEl>
                                          <p:spTgt spid="143395"/>
                                        </p:tgtEl>
                                        <p:attrNameLst>
                                          <p:attrName>ppt_x</p:attrName>
                                        </p:attrNameLst>
                                      </p:cBhvr>
                                      <p:tavLst>
                                        <p:tav tm="0">
                                          <p:val>
                                            <p:strVal val="0-#ppt_w/2"/>
                                          </p:val>
                                        </p:tav>
                                        <p:tav tm="100000">
                                          <p:val>
                                            <p:strVal val="#ppt_x"/>
                                          </p:val>
                                        </p:tav>
                                      </p:tavLst>
                                    </p:anim>
                                    <p:anim calcmode="lin" valueType="num">
                                      <p:cBhvr additive="base">
                                        <p:cTn id="8" dur="500" fill="hold"/>
                                        <p:tgtEl>
                                          <p:spTgt spid="1433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43362"/>
                                        </p:tgtEl>
                                        <p:attrNameLst>
                                          <p:attrName>style.visibility</p:attrName>
                                        </p:attrNameLst>
                                      </p:cBhvr>
                                      <p:to>
                                        <p:strVal val="visible"/>
                                      </p:to>
                                    </p:set>
                                    <p:anim calcmode="lin" valueType="num">
                                      <p:cBhvr additive="base">
                                        <p:cTn id="13" dur="500" fill="hold"/>
                                        <p:tgtEl>
                                          <p:spTgt spid="143362"/>
                                        </p:tgtEl>
                                        <p:attrNameLst>
                                          <p:attrName>ppt_x</p:attrName>
                                        </p:attrNameLst>
                                      </p:cBhvr>
                                      <p:tavLst>
                                        <p:tav tm="0">
                                          <p:val>
                                            <p:strVal val="0-#ppt_w/2"/>
                                          </p:val>
                                        </p:tav>
                                        <p:tav tm="100000">
                                          <p:val>
                                            <p:strVal val="#ppt_x"/>
                                          </p:val>
                                        </p:tav>
                                      </p:tavLst>
                                    </p:anim>
                                    <p:anim calcmode="lin" valueType="num">
                                      <p:cBhvr additive="base">
                                        <p:cTn id="14" dur="500" fill="hold"/>
                                        <p:tgtEl>
                                          <p:spTgt spid="14336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9" presetClass="emph" presetSubtype="0" fill="hold" grpId="0" nodeType="clickEffect">
                                  <p:stCondLst>
                                    <p:cond delay="0"/>
                                  </p:stCondLst>
                                  <p:childTnLst>
                                    <p:animClr clrSpc="rgb" dir="cw">
                                      <p:cBhvr override="childStyle">
                                        <p:cTn id="18" dur="500" fill="hold"/>
                                        <p:tgtEl>
                                          <p:spTgt spid="143393"/>
                                        </p:tgtEl>
                                        <p:attrNameLst>
                                          <p:attrName>style.color</p:attrName>
                                        </p:attrNameLst>
                                      </p:cBhvr>
                                      <p:to>
                                        <a:schemeClr val="accent2"/>
                                      </p:to>
                                    </p:animClr>
                                    <p:animClr clrSpc="rgb" dir="cw">
                                      <p:cBhvr>
                                        <p:cTn id="19" dur="500" fill="hold"/>
                                        <p:tgtEl>
                                          <p:spTgt spid="143393"/>
                                        </p:tgtEl>
                                        <p:attrNameLst>
                                          <p:attrName>fillcolor</p:attrName>
                                        </p:attrNameLst>
                                      </p:cBhvr>
                                      <p:to>
                                        <a:schemeClr val="accent2"/>
                                      </p:to>
                                    </p:animClr>
                                    <p:set>
                                      <p:cBhvr>
                                        <p:cTn id="20" dur="500" fill="hold"/>
                                        <p:tgtEl>
                                          <p:spTgt spid="143393"/>
                                        </p:tgtEl>
                                        <p:attrNameLst>
                                          <p:attrName>fill.type</p:attrName>
                                        </p:attrNameLst>
                                      </p:cBhvr>
                                      <p:to>
                                        <p:strVal val="solid"/>
                                      </p:to>
                                    </p:set>
                                    <p:set>
                                      <p:cBhvr>
                                        <p:cTn id="21" dur="500" fill="hold"/>
                                        <p:tgtEl>
                                          <p:spTgt spid="143393"/>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9" presetClass="emph" presetSubtype="0" fill="hold" grpId="0" nodeType="clickEffect">
                                  <p:stCondLst>
                                    <p:cond delay="0"/>
                                  </p:stCondLst>
                                  <p:childTnLst>
                                    <p:animClr clrSpc="rgb" dir="cw">
                                      <p:cBhvr override="childStyle">
                                        <p:cTn id="25" dur="500" fill="hold"/>
                                        <p:tgtEl>
                                          <p:spTgt spid="143386"/>
                                        </p:tgtEl>
                                        <p:attrNameLst>
                                          <p:attrName>style.color</p:attrName>
                                        </p:attrNameLst>
                                      </p:cBhvr>
                                      <p:to>
                                        <a:schemeClr val="accent2"/>
                                      </p:to>
                                    </p:animClr>
                                    <p:animClr clrSpc="rgb" dir="cw">
                                      <p:cBhvr>
                                        <p:cTn id="26" dur="500" fill="hold"/>
                                        <p:tgtEl>
                                          <p:spTgt spid="143386"/>
                                        </p:tgtEl>
                                        <p:attrNameLst>
                                          <p:attrName>fillcolor</p:attrName>
                                        </p:attrNameLst>
                                      </p:cBhvr>
                                      <p:to>
                                        <a:schemeClr val="accent2"/>
                                      </p:to>
                                    </p:animClr>
                                    <p:set>
                                      <p:cBhvr>
                                        <p:cTn id="27" dur="500" fill="hold"/>
                                        <p:tgtEl>
                                          <p:spTgt spid="143386"/>
                                        </p:tgtEl>
                                        <p:attrNameLst>
                                          <p:attrName>fill.type</p:attrName>
                                        </p:attrNameLst>
                                      </p:cBhvr>
                                      <p:to>
                                        <p:strVal val="solid"/>
                                      </p:to>
                                    </p:set>
                                    <p:set>
                                      <p:cBhvr>
                                        <p:cTn id="28" dur="500" fill="hold"/>
                                        <p:tgtEl>
                                          <p:spTgt spid="143386"/>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58"/>
                                        </p:tgtEl>
                                        <p:attrNameLst>
                                          <p:attrName>style.visibility</p:attrName>
                                        </p:attrNameLst>
                                      </p:cBhvr>
                                      <p:to>
                                        <p:strVal val="visible"/>
                                      </p:to>
                                    </p:set>
                                    <p:anim calcmode="lin" valueType="num">
                                      <p:cBhvr additive="base">
                                        <p:cTn id="33" dur="500" fill="hold"/>
                                        <p:tgtEl>
                                          <p:spTgt spid="58"/>
                                        </p:tgtEl>
                                        <p:attrNameLst>
                                          <p:attrName>ppt_x</p:attrName>
                                        </p:attrNameLst>
                                      </p:cBhvr>
                                      <p:tavLst>
                                        <p:tav tm="0">
                                          <p:val>
                                            <p:strVal val="0-#ppt_w/2"/>
                                          </p:val>
                                        </p:tav>
                                        <p:tav tm="100000">
                                          <p:val>
                                            <p:strVal val="#ppt_x"/>
                                          </p:val>
                                        </p:tav>
                                      </p:tavLst>
                                    </p:anim>
                                    <p:anim calcmode="lin" valueType="num">
                                      <p:cBhvr additive="base">
                                        <p:cTn id="34" dur="500" fill="hold"/>
                                        <p:tgtEl>
                                          <p:spTgt spid="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6" grpId="0"/>
      <p:bldP spid="143393" grpId="0"/>
      <p:bldP spid="5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1066800" y="533400"/>
            <a:ext cx="5791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sz="2800">
                <a:latin typeface="Calibri" panose="020F0502020204030204" pitchFamily="34" charset="0"/>
                <a:ea typeface="微软雅黑" panose="020B0503020204020204" pitchFamily="34" charset="-122"/>
                <a:sym typeface="Calibri" panose="020F0502020204030204" pitchFamily="34" charset="0"/>
              </a:rPr>
              <a:t>SNMP</a:t>
            </a:r>
            <a:r>
              <a:rPr lang="zh-CN" altLang="en-US" sz="2800">
                <a:latin typeface="Calibri" panose="020F0502020204030204" pitchFamily="34" charset="0"/>
                <a:ea typeface="微软雅黑" panose="020B0503020204020204" pitchFamily="34" charset="-122"/>
                <a:sym typeface="Calibri" panose="020F0502020204030204" pitchFamily="34" charset="0"/>
              </a:rPr>
              <a:t>模型 </a:t>
            </a:r>
            <a:endParaRPr lang="zh-CN" altLang="en-US" sz="2800">
              <a:latin typeface="Calibri" panose="020F0502020204030204" pitchFamily="34" charset="0"/>
              <a:ea typeface="微软雅黑" panose="020B0503020204020204" pitchFamily="34" charset="-122"/>
              <a:sym typeface="Calibri" panose="020F0502020204030204" pitchFamily="34" charset="0"/>
            </a:endParaRPr>
          </a:p>
        </p:txBody>
      </p:sp>
      <p:sp>
        <p:nvSpPr>
          <p:cNvPr id="171011" name="Text Box 3"/>
          <p:cNvSpPr txBox="1">
            <a:spLocks noChangeArrowheads="1"/>
          </p:cNvSpPr>
          <p:nvPr/>
        </p:nvSpPr>
        <p:spPr bwMode="auto">
          <a:xfrm>
            <a:off x="1042988" y="1125538"/>
            <a:ext cx="685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20000"/>
              </a:spcBef>
            </a:pP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网络管理的</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模型包括以下四个组成部分：</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71013" name="Text Box 5"/>
          <p:cNvSpPr txBox="1">
            <a:spLocks noChangeArrowheads="1"/>
          </p:cNvSpPr>
          <p:nvPr/>
        </p:nvSpPr>
        <p:spPr bwMode="auto">
          <a:xfrm>
            <a:off x="1042988" y="4653136"/>
            <a:ext cx="6858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20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② </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管理站</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：一台运行特殊管理软件计算机，包括一个或多个管理进程（与网管代理通信），管理站还要提供网络管理人员检查网络状态及介入管理的接口。 </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71014" name="Text Box 6"/>
          <p:cNvSpPr txBox="1">
            <a:spLocks noChangeArrowheads="1"/>
          </p:cNvSpPr>
          <p:nvPr/>
        </p:nvSpPr>
        <p:spPr bwMode="auto">
          <a:xfrm>
            <a:off x="1042988" y="1773238"/>
            <a:ext cx="6858000" cy="335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20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① </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被管理设备（节点）</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：主机、路由器、网桥、打印机、计算机、系统软件，及可与外界交流状态信息的设备。为便于</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直接管理，节点必须能运行</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管理进程（称</a:t>
            </a:r>
            <a:r>
              <a:rPr lang="en-US" altLang="zh-CN" dirty="0" err="1">
                <a:solidFill>
                  <a:srgbClr val="000000"/>
                </a:solidFill>
                <a:latin typeface="Calibri" panose="020F0502020204030204" pitchFamily="34" charset="0"/>
                <a:ea typeface="微软雅黑" panose="020B0503020204020204" pitchFamily="34" charset="-122"/>
                <a:sym typeface="Calibri" panose="020F0502020204030204" pitchFamily="34" charset="0"/>
              </a:rPr>
              <a:t>SNMPagent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solidFill>
                  <a:srgbClr val="800000"/>
                </a:solidFill>
                <a:latin typeface="Calibri" panose="020F0502020204030204" pitchFamily="34" charset="0"/>
                <a:ea typeface="微软雅黑" panose="020B0503020204020204" pitchFamily="34" charset="-122"/>
                <a:sym typeface="Calibri" panose="020F0502020204030204" pitchFamily="34" charset="0"/>
              </a:rPr>
              <a:t>网管代理</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just" eaLnBrk="1" hangingPunct="1">
              <a:spcBef>
                <a:spcPts val="1200"/>
              </a:spcBef>
            </a:pPr>
            <a:r>
              <a:rPr lang="zh-CN" altLang="en-US" dirty="0">
                <a:solidFill>
                  <a:srgbClr val="800000"/>
                </a:solidFill>
                <a:latin typeface="Calibri" panose="020F0502020204030204" pitchFamily="34" charset="0"/>
                <a:ea typeface="微软雅黑" panose="020B0503020204020204" pitchFamily="34" charset="-122"/>
                <a:sym typeface="Calibri" panose="020F0502020204030204" pitchFamily="34" charset="0"/>
              </a:rPr>
              <a:t>被管对象</a:t>
            </a:r>
            <a:r>
              <a:rPr lang="zh-CN" altLang="en-US" dirty="0">
                <a:solidFill>
                  <a:srgbClr val="FF33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被管设备中某个具体实体，硬件或软件，如路由器的网卡或</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IP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报</a:t>
            </a:r>
            <a:r>
              <a:rPr lang="zh-CN" altLang="en-US" dirty="0" smtClean="0">
                <a:solidFill>
                  <a:srgbClr val="000000"/>
                </a:solidFill>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just" eaLnBrk="1" hangingPunct="1">
              <a:spcBef>
                <a:spcPts val="1200"/>
              </a:spcBef>
            </a:pP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1011"/>
                                        </p:tgtEl>
                                        <p:attrNameLst>
                                          <p:attrName>style.visibility</p:attrName>
                                        </p:attrNameLst>
                                      </p:cBhvr>
                                      <p:to>
                                        <p:strVal val="visible"/>
                                      </p:to>
                                    </p:set>
                                    <p:anim calcmode="lin" valueType="num">
                                      <p:cBhvr additive="base">
                                        <p:cTn id="7" dur="500" fill="hold"/>
                                        <p:tgtEl>
                                          <p:spTgt spid="171011"/>
                                        </p:tgtEl>
                                        <p:attrNameLst>
                                          <p:attrName>ppt_x</p:attrName>
                                        </p:attrNameLst>
                                      </p:cBhvr>
                                      <p:tavLst>
                                        <p:tav tm="0">
                                          <p:val>
                                            <p:strVal val="0-#ppt_w/2"/>
                                          </p:val>
                                        </p:tav>
                                        <p:tav tm="100000">
                                          <p:val>
                                            <p:strVal val="#ppt_x"/>
                                          </p:val>
                                        </p:tav>
                                      </p:tavLst>
                                    </p:anim>
                                    <p:anim calcmode="lin" valueType="num">
                                      <p:cBhvr additive="base">
                                        <p:cTn id="8" dur="500" fill="hold"/>
                                        <p:tgtEl>
                                          <p:spTgt spid="1710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1014"/>
                                        </p:tgtEl>
                                        <p:attrNameLst>
                                          <p:attrName>style.visibility</p:attrName>
                                        </p:attrNameLst>
                                      </p:cBhvr>
                                      <p:to>
                                        <p:strVal val="visible"/>
                                      </p:to>
                                    </p:set>
                                    <p:anim calcmode="lin" valueType="num">
                                      <p:cBhvr additive="base">
                                        <p:cTn id="13" dur="500" fill="hold"/>
                                        <p:tgtEl>
                                          <p:spTgt spid="171014"/>
                                        </p:tgtEl>
                                        <p:attrNameLst>
                                          <p:attrName>ppt_x</p:attrName>
                                        </p:attrNameLst>
                                      </p:cBhvr>
                                      <p:tavLst>
                                        <p:tav tm="0">
                                          <p:val>
                                            <p:strVal val="0-#ppt_w/2"/>
                                          </p:val>
                                        </p:tav>
                                        <p:tav tm="100000">
                                          <p:val>
                                            <p:strVal val="#ppt_x"/>
                                          </p:val>
                                        </p:tav>
                                      </p:tavLst>
                                    </p:anim>
                                    <p:anim calcmode="lin" valueType="num">
                                      <p:cBhvr additive="base">
                                        <p:cTn id="14" dur="500" fill="hold"/>
                                        <p:tgtEl>
                                          <p:spTgt spid="1710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1013"/>
                                        </p:tgtEl>
                                        <p:attrNameLst>
                                          <p:attrName>style.visibility</p:attrName>
                                        </p:attrNameLst>
                                      </p:cBhvr>
                                      <p:to>
                                        <p:strVal val="visible"/>
                                      </p:to>
                                    </p:set>
                                    <p:anim calcmode="lin" valueType="num">
                                      <p:cBhvr additive="base">
                                        <p:cTn id="19" dur="500" fill="hold"/>
                                        <p:tgtEl>
                                          <p:spTgt spid="171013"/>
                                        </p:tgtEl>
                                        <p:attrNameLst>
                                          <p:attrName>ppt_x</p:attrName>
                                        </p:attrNameLst>
                                      </p:cBhvr>
                                      <p:tavLst>
                                        <p:tav tm="0">
                                          <p:val>
                                            <p:strVal val="0-#ppt_w/2"/>
                                          </p:val>
                                        </p:tav>
                                        <p:tav tm="100000">
                                          <p:val>
                                            <p:strVal val="#ppt_x"/>
                                          </p:val>
                                        </p:tav>
                                      </p:tavLst>
                                    </p:anim>
                                    <p:anim calcmode="lin" valueType="num">
                                      <p:cBhvr additive="base">
                                        <p:cTn id="20" dur="500" fill="hold"/>
                                        <p:tgtEl>
                                          <p:spTgt spid="1710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p:bldP spid="171013" grpId="0"/>
      <p:bldP spid="1710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Text Box 3"/>
          <p:cNvSpPr txBox="1">
            <a:spLocks noChangeArrowheads="1"/>
          </p:cNvSpPr>
          <p:nvPr/>
        </p:nvSpPr>
        <p:spPr bwMode="auto">
          <a:xfrm>
            <a:off x="762000" y="838200"/>
            <a:ext cx="7162800" cy="3120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20000"/>
              </a:spcBef>
            </a:pP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③ </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管理信息</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：支持</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管理的设备必须提供自身一些控制或状态信息，这些信息用一些变量来描述并存放在管理信息库</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MIB</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之中，</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模型最大部分就是应该记录什么信息，以及该信息如何进行通信。 </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20000"/>
              </a:spcBef>
            </a:pP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④ </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管理协议</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：管理进程与</a:t>
            </a:r>
            <a:r>
              <a:rPr lang="zh-CN" altLang="en-US">
                <a:solidFill>
                  <a:srgbClr val="800000"/>
                </a:solidFill>
                <a:latin typeface="Calibri" panose="020F0502020204030204" pitchFamily="34" charset="0"/>
                <a:ea typeface="微软雅黑" panose="020B0503020204020204" pitchFamily="34" charset="-122"/>
                <a:sym typeface="Calibri" panose="020F0502020204030204" pitchFamily="34" charset="0"/>
              </a:rPr>
              <a:t>代理间</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的通信使用</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协议，</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允许管理站查询代理的本地对象的状态，必要时做修改，所以，管理进程与代理之间</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协议采用存</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取模式（</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Fetch-Store</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 </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40294" name="Text Box 6"/>
          <p:cNvSpPr txBox="1">
            <a:spLocks noChangeArrowheads="1"/>
          </p:cNvSpPr>
          <p:nvPr/>
        </p:nvSpPr>
        <p:spPr bwMode="auto">
          <a:xfrm>
            <a:off x="755650" y="4365625"/>
            <a:ext cx="756126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20000"/>
              </a:spcBef>
            </a:pPr>
            <a:r>
              <a:rPr lang="zh-CN" altLang="en-US">
                <a:latin typeface="Calibri" panose="020F0502020204030204" pitchFamily="34" charset="0"/>
                <a:ea typeface="微软雅黑" panose="020B0503020204020204" pitchFamily="34" charset="-122"/>
                <a:sym typeface="Calibri" panose="020F0502020204030204" pitchFamily="34" charset="0"/>
              </a:rPr>
              <a:t>利用</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获取</a:t>
            </a:r>
            <a:r>
              <a:rPr lang="zh-CN" altLang="en-US">
                <a:latin typeface="Calibri" panose="020F0502020204030204" pitchFamily="34" charset="0"/>
                <a:ea typeface="微软雅黑" panose="020B0503020204020204" pitchFamily="34" charset="-122"/>
                <a:sym typeface="Calibri" panose="020F0502020204030204" pitchFamily="34" charset="0"/>
              </a:rPr>
              <a:t>操作来获取状态信息</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监视设备运行；而利用存储操作来控制被管对象，存储到对象里的一个伴随作用，即设备代理理解网管存入的值</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指令并进行适当操作。</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0291"/>
                                        </p:tgtEl>
                                        <p:attrNameLst>
                                          <p:attrName>style.visibility</p:attrName>
                                        </p:attrNameLst>
                                      </p:cBhvr>
                                      <p:to>
                                        <p:strVal val="visible"/>
                                      </p:to>
                                    </p:set>
                                    <p:anim calcmode="lin" valueType="num">
                                      <p:cBhvr additive="base">
                                        <p:cTn id="7" dur="500" fill="hold"/>
                                        <p:tgtEl>
                                          <p:spTgt spid="140291"/>
                                        </p:tgtEl>
                                        <p:attrNameLst>
                                          <p:attrName>ppt_x</p:attrName>
                                        </p:attrNameLst>
                                      </p:cBhvr>
                                      <p:tavLst>
                                        <p:tav tm="0">
                                          <p:val>
                                            <p:strVal val="0-#ppt_w/2"/>
                                          </p:val>
                                        </p:tav>
                                        <p:tav tm="100000">
                                          <p:val>
                                            <p:strVal val="#ppt_x"/>
                                          </p:val>
                                        </p:tav>
                                      </p:tavLst>
                                    </p:anim>
                                    <p:anim calcmode="lin" valueType="num">
                                      <p:cBhvr additive="base">
                                        <p:cTn id="8" dur="500" fill="hold"/>
                                        <p:tgtEl>
                                          <p:spTgt spid="14029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0294"/>
                                        </p:tgtEl>
                                        <p:attrNameLst>
                                          <p:attrName>style.visibility</p:attrName>
                                        </p:attrNameLst>
                                      </p:cBhvr>
                                      <p:to>
                                        <p:strVal val="visible"/>
                                      </p:to>
                                    </p:set>
                                    <p:anim calcmode="lin" valueType="num">
                                      <p:cBhvr additive="base">
                                        <p:cTn id="13" dur="500" fill="hold"/>
                                        <p:tgtEl>
                                          <p:spTgt spid="140294"/>
                                        </p:tgtEl>
                                        <p:attrNameLst>
                                          <p:attrName>ppt_x</p:attrName>
                                        </p:attrNameLst>
                                      </p:cBhvr>
                                      <p:tavLst>
                                        <p:tav tm="0">
                                          <p:val>
                                            <p:strVal val="0-#ppt_w/2"/>
                                          </p:val>
                                        </p:tav>
                                        <p:tav tm="100000">
                                          <p:val>
                                            <p:strVal val="#ppt_x"/>
                                          </p:val>
                                        </p:tav>
                                      </p:tavLst>
                                    </p:anim>
                                    <p:anim calcmode="lin" valueType="num">
                                      <p:cBhvr additive="base">
                                        <p:cTn id="14" dur="500" fill="hold"/>
                                        <p:tgtEl>
                                          <p:spTgt spid="1402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p:bldP spid="14029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Rectangle 2"/>
          <p:cNvSpPr>
            <a:spLocks noGrp="1"/>
          </p:cNvSpPr>
          <p:nvPr>
            <p:ph type="title"/>
          </p:nvPr>
        </p:nvSpPr>
        <p:spPr>
          <a:xfrm>
            <a:off x="323215" y="548640"/>
            <a:ext cx="7772400" cy="857250"/>
          </a:xfrm>
        </p:spPr>
        <p:txBody>
          <a:bodyPr vert="horz" wrap="square" lIns="68580" tIns="34290" rIns="68580" bIns="34290" anchor="ctr"/>
          <a:p>
            <a:r>
              <a:rPr lang="en-US" altLang="zh-CN" dirty="0"/>
              <a:t>SNMP</a:t>
            </a:r>
            <a:r>
              <a:rPr lang="zh-CN" altLang="en-US" dirty="0"/>
              <a:t>的管理模型</a:t>
            </a:r>
            <a:endParaRPr lang="zh-CN" altLang="en-US" dirty="0"/>
          </a:p>
        </p:txBody>
      </p:sp>
      <p:pic>
        <p:nvPicPr>
          <p:cNvPr id="52227" name="Picture 4"/>
          <p:cNvPicPr>
            <a:picLocks noChangeAspect="1"/>
          </p:cNvPicPr>
          <p:nvPr/>
        </p:nvPicPr>
        <p:blipFill>
          <a:blip r:embed="rId1"/>
          <a:srcRect l="11084" t="29492" r="19890" b="13434"/>
          <a:stretch>
            <a:fillRect/>
          </a:stretch>
        </p:blipFill>
        <p:spPr>
          <a:xfrm>
            <a:off x="1331595" y="1988820"/>
            <a:ext cx="6311900" cy="3914140"/>
          </a:xfrm>
          <a:prstGeom prst="rect">
            <a:avLst/>
          </a:prstGeom>
          <a:noFill/>
          <a:ln w="9525">
            <a:noFill/>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827088" y="1052513"/>
            <a:ext cx="7543800" cy="5379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530225"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lnSpc>
                <a:spcPct val="120000"/>
              </a:lnSpc>
            </a:pP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设计要点：</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①连接网络的各种系统都应能用</a:t>
            </a: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来管理。</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②为现有网络引入网络管理所增加的费用应很小。</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③应能很容易地扩充现有的网络管理能力。</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algn="just">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④网络管理应具有稳健性（</a:t>
            </a:r>
            <a:r>
              <a:rPr lang="en-US" altLang="zh-CN" dirty="0">
                <a:latin typeface="Calibri" panose="020F0502020204030204" pitchFamily="34" charset="0"/>
                <a:ea typeface="微软雅黑" panose="020B0503020204020204" pitchFamily="34" charset="-122"/>
                <a:sym typeface="Calibri" panose="020F0502020204030204" pitchFamily="34" charset="0"/>
              </a:rPr>
              <a:t>robust</a:t>
            </a:r>
            <a:r>
              <a:rPr lang="zh-CN" altLang="en-US" dirty="0">
                <a:latin typeface="Calibri" panose="020F0502020204030204" pitchFamily="34" charset="0"/>
                <a:ea typeface="微软雅黑" panose="020B0503020204020204" pitchFamily="34" charset="-122"/>
                <a:sym typeface="Calibri" panose="020F0502020204030204" pitchFamily="34" charset="0"/>
              </a:rPr>
              <a:t>），即使在出现故障情形，也能维持一定的管理能力</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algn="just">
              <a:lnSpc>
                <a:spcPct val="120000"/>
              </a:lnSpc>
            </a:pP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eaLnBrk="1">
              <a:lnSpc>
                <a:spcPct val="120000"/>
              </a:lnSpc>
            </a:pPr>
            <a:r>
              <a:rPr lang="zh-CN" altLang="en-US" dirty="0">
                <a:latin typeface="Calibri" panose="020F0502020204030204" pitchFamily="34" charset="0"/>
                <a:ea typeface="微软雅黑" panose="020B0503020204020204" pitchFamily="34" charset="-122"/>
                <a:sym typeface="Calibri" panose="020F0502020204030204" pitchFamily="34" charset="0"/>
              </a:rPr>
              <a:t>为了能够管理连接到网络的各种系统，就必须保持</a:t>
            </a: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的独立性，不能依赖具体的设备和协议</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eaLnBrk="1">
              <a:lnSpc>
                <a:spcPct val="120000"/>
              </a:lnSpc>
            </a:pPr>
            <a:r>
              <a:rPr lang="zh-CN" altLang="en-US" dirty="0" smtClean="0">
                <a:latin typeface="Calibri" panose="020F0502020204030204" pitchFamily="34" charset="0"/>
                <a:ea typeface="微软雅黑" panose="020B0503020204020204" pitchFamily="34" charset="-122"/>
                <a:sym typeface="Calibri" panose="020F0502020204030204" pitchFamily="34" charset="0"/>
              </a:rPr>
              <a:t>为了</a:t>
            </a:r>
            <a:r>
              <a:rPr lang="zh-CN" altLang="en-US" dirty="0">
                <a:latin typeface="Calibri" panose="020F0502020204030204" pitchFamily="34" charset="0"/>
                <a:ea typeface="微软雅黑" panose="020B0503020204020204" pitchFamily="34" charset="-122"/>
                <a:sym typeface="Calibri" panose="020F0502020204030204" pitchFamily="34" charset="0"/>
              </a:rPr>
              <a:t>使引入网络管理所增加的费用很小，尽可能地使管理代理</a:t>
            </a:r>
            <a:r>
              <a:rPr lang="en-US" altLang="zh-CN" dirty="0">
                <a:latin typeface="Calibri" panose="020F0502020204030204" pitchFamily="34" charset="0"/>
                <a:ea typeface="微软雅黑" panose="020B0503020204020204" pitchFamily="34" charset="-122"/>
                <a:sym typeface="Calibri" panose="020F0502020204030204" pitchFamily="34" charset="0"/>
              </a:rPr>
              <a:t>agent</a:t>
            </a:r>
            <a:r>
              <a:rPr lang="zh-CN" altLang="en-US" dirty="0">
                <a:latin typeface="Calibri" panose="020F0502020204030204" pitchFamily="34" charset="0"/>
                <a:ea typeface="微软雅黑" panose="020B0503020204020204" pitchFamily="34" charset="-122"/>
                <a:sym typeface="Calibri" panose="020F0502020204030204" pitchFamily="34" charset="0"/>
              </a:rPr>
              <a:t>变得简单，降低管理代理的软件成本，而所有的决策性工作都由管理站完成。 </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137219" name="Rectangle 3"/>
          <p:cNvSpPr>
            <a:spLocks noChangeArrowheads="1"/>
          </p:cNvSpPr>
          <p:nvPr/>
        </p:nvSpPr>
        <p:spPr bwMode="auto">
          <a:xfrm>
            <a:off x="2555875" y="333375"/>
            <a:ext cx="4105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3200">
                <a:latin typeface="Calibri" panose="020F0502020204030204" pitchFamily="34" charset="0"/>
                <a:ea typeface="微软雅黑" panose="020B0503020204020204" pitchFamily="34" charset="-122"/>
                <a:sym typeface="Calibri" panose="020F0502020204030204" pitchFamily="34" charset="0"/>
              </a:rPr>
              <a:t>SNMP</a:t>
            </a:r>
            <a:r>
              <a:rPr lang="zh-CN" altLang="en-US" sz="3200">
                <a:latin typeface="Calibri" panose="020F0502020204030204" pitchFamily="34" charset="0"/>
                <a:ea typeface="微软雅黑" panose="020B0503020204020204" pitchFamily="34" charset="-122"/>
                <a:sym typeface="Calibri" panose="020F0502020204030204" pitchFamily="34" charset="0"/>
              </a:rPr>
              <a:t>设计思想</a:t>
            </a:r>
            <a:endParaRPr lang="zh-CN" altLang="en-US" sz="3200">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7219"/>
                                        </p:tgtEl>
                                        <p:attrNameLst>
                                          <p:attrName>style.visibility</p:attrName>
                                        </p:attrNameLst>
                                      </p:cBhvr>
                                      <p:to>
                                        <p:strVal val="visible"/>
                                      </p:to>
                                    </p:set>
                                    <p:anim calcmode="lin" valueType="num">
                                      <p:cBhvr additive="base">
                                        <p:cTn id="7" dur="500" fill="hold"/>
                                        <p:tgtEl>
                                          <p:spTgt spid="137219"/>
                                        </p:tgtEl>
                                        <p:attrNameLst>
                                          <p:attrName>ppt_x</p:attrName>
                                        </p:attrNameLst>
                                      </p:cBhvr>
                                      <p:tavLst>
                                        <p:tav tm="0">
                                          <p:val>
                                            <p:strVal val="0-#ppt_w/2"/>
                                          </p:val>
                                        </p:tav>
                                        <p:tav tm="100000">
                                          <p:val>
                                            <p:strVal val="#ppt_x"/>
                                          </p:val>
                                        </p:tav>
                                      </p:tavLst>
                                    </p:anim>
                                    <p:anim calcmode="lin" valueType="num">
                                      <p:cBhvr additive="base">
                                        <p:cTn id="8" dur="500" fill="hold"/>
                                        <p:tgtEl>
                                          <p:spTgt spid="1372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Rectangle 6"/>
          <p:cNvSpPr>
            <a:spLocks noChangeArrowheads="1"/>
          </p:cNvSpPr>
          <p:nvPr/>
        </p:nvSpPr>
        <p:spPr bwMode="auto">
          <a:xfrm>
            <a:off x="762000" y="406400"/>
            <a:ext cx="4170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r>
              <a:rPr lang="en-US" altLang="zh-CN" sz="2800">
                <a:latin typeface="Calibri" panose="020F0502020204030204" pitchFamily="34" charset="0"/>
                <a:ea typeface="微软雅黑" panose="020B0503020204020204" pitchFamily="34" charset="-122"/>
                <a:sym typeface="Calibri" panose="020F0502020204030204" pitchFamily="34" charset="0"/>
              </a:rPr>
              <a:t>SNMP</a:t>
            </a:r>
            <a:r>
              <a:rPr lang="zh-CN" altLang="en-US" sz="2800">
                <a:latin typeface="Calibri" panose="020F0502020204030204" pitchFamily="34" charset="0"/>
                <a:ea typeface="微软雅黑" panose="020B0503020204020204" pitchFamily="34" charset="-122"/>
                <a:sym typeface="Calibri" panose="020F0502020204030204" pitchFamily="34" charset="0"/>
              </a:rPr>
              <a:t>协议结构</a:t>
            </a:r>
            <a:endParaRPr lang="zh-CN" altLang="en-US" sz="2800">
              <a:latin typeface="Calibri" panose="020F0502020204030204" pitchFamily="34" charset="0"/>
              <a:ea typeface="微软雅黑" panose="020B0503020204020204" pitchFamily="34" charset="-122"/>
              <a:sym typeface="Calibri" panose="020F0502020204030204" pitchFamily="34" charset="0"/>
            </a:endParaRPr>
          </a:p>
        </p:txBody>
      </p:sp>
      <p:sp>
        <p:nvSpPr>
          <p:cNvPr id="99335" name="Text Box 7"/>
          <p:cNvSpPr txBox="1">
            <a:spLocks noChangeArrowheads="1"/>
          </p:cNvSpPr>
          <p:nvPr/>
        </p:nvSpPr>
        <p:spPr bwMode="auto">
          <a:xfrm>
            <a:off x="779512" y="4588084"/>
            <a:ext cx="75438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精确定义了管理员与代理之间的通信，包括管理员与代理之间的请求格式、响应格式</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zh-CN" altLang="en-US" dirty="0" smtClean="0">
                <a:latin typeface="Calibri" panose="020F0502020204030204" pitchFamily="34" charset="0"/>
                <a:ea typeface="微软雅黑" panose="020B0503020204020204" pitchFamily="34" charset="-122"/>
                <a:sym typeface="Calibri" panose="020F0502020204030204" pitchFamily="34" charset="0"/>
              </a:rPr>
              <a:t>各种</a:t>
            </a:r>
            <a:r>
              <a:rPr lang="zh-CN" altLang="en-US" dirty="0">
                <a:latin typeface="Calibri" panose="020F0502020204030204" pitchFamily="34" charset="0"/>
                <a:ea typeface="微软雅黑" panose="020B0503020204020204" pitchFamily="34" charset="-122"/>
                <a:sym typeface="Calibri" panose="020F0502020204030204" pitchFamily="34" charset="0"/>
              </a:rPr>
              <a:t>可能的请求与响应</a:t>
            </a:r>
            <a:r>
              <a:rPr lang="zh-CN" altLang="en-US" dirty="0">
                <a:solidFill>
                  <a:srgbClr val="800000"/>
                </a:solidFill>
                <a:latin typeface="Calibri" panose="020F0502020204030204" pitchFamily="34" charset="0"/>
                <a:ea typeface="微软雅黑" panose="020B0503020204020204" pitchFamily="34" charset="-122"/>
                <a:sym typeface="Calibri" panose="020F0502020204030204" pitchFamily="34" charset="0"/>
              </a:rPr>
              <a:t>内容的确切含义</a:t>
            </a:r>
            <a:r>
              <a:rPr lang="zh-CN" altLang="en-US" dirty="0">
                <a:latin typeface="Calibri" panose="020F0502020204030204" pitchFamily="34" charset="0"/>
                <a:ea typeface="微软雅黑" panose="020B0503020204020204" pitchFamily="34" charset="-122"/>
                <a:sym typeface="Calibri" panose="020F0502020204030204" pitchFamily="34" charset="0"/>
              </a:rPr>
              <a:t>，为此</a:t>
            </a: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采用标准抽象语法表示版本（</a:t>
            </a:r>
            <a:r>
              <a:rPr lang="en-US" altLang="zh-CN" dirty="0">
                <a:latin typeface="Calibri" panose="020F0502020204030204" pitchFamily="34" charset="0"/>
                <a:ea typeface="微软雅黑" panose="020B0503020204020204" pitchFamily="34" charset="-122"/>
                <a:sym typeface="Calibri" panose="020F0502020204030204" pitchFamily="34" charset="0"/>
              </a:rPr>
              <a:t>Abstract Syntax Notation.1,ASN.1)</a:t>
            </a:r>
            <a:r>
              <a:rPr lang="zh-CN" altLang="en-US" dirty="0">
                <a:latin typeface="Calibri" panose="020F0502020204030204" pitchFamily="34" charset="0"/>
                <a:ea typeface="微软雅黑" panose="020B0503020204020204" pitchFamily="34" charset="-122"/>
                <a:sym typeface="Calibri" panose="020F0502020204030204" pitchFamily="34" charset="0"/>
              </a:rPr>
              <a:t>。</a:t>
            </a:r>
            <a:endParaRPr lang="zh-CN" altLang="en-US" dirty="0">
              <a:latin typeface="Calibri" panose="020F0502020204030204" pitchFamily="34" charset="0"/>
              <a:ea typeface="微软雅黑" panose="020B0503020204020204" pitchFamily="34" charset="-122"/>
              <a:cs typeface="Times New Roman" panose="02020603050405020304" pitchFamily="18" charset="0"/>
              <a:sym typeface="Calibri" panose="020F0502020204030204" pitchFamily="34" charset="0"/>
            </a:endParaRPr>
          </a:p>
        </p:txBody>
      </p:sp>
      <p:grpSp>
        <p:nvGrpSpPr>
          <p:cNvPr id="99359" name="Group 31"/>
          <p:cNvGrpSpPr/>
          <p:nvPr/>
        </p:nvGrpSpPr>
        <p:grpSpPr bwMode="auto">
          <a:xfrm>
            <a:off x="971550" y="1125538"/>
            <a:ext cx="7531100" cy="2819400"/>
            <a:chOff x="384" y="618"/>
            <a:chExt cx="4744" cy="1776"/>
          </a:xfrm>
        </p:grpSpPr>
        <p:grpSp>
          <p:nvGrpSpPr>
            <p:cNvPr id="19460" name="Group 9"/>
            <p:cNvGrpSpPr/>
            <p:nvPr/>
          </p:nvGrpSpPr>
          <p:grpSpPr bwMode="auto">
            <a:xfrm>
              <a:off x="1383" y="618"/>
              <a:ext cx="3745" cy="1776"/>
              <a:chOff x="3597" y="7680"/>
              <a:chExt cx="6375" cy="2286"/>
            </a:xfrm>
          </p:grpSpPr>
          <p:grpSp>
            <p:nvGrpSpPr>
              <p:cNvPr id="19461" name="Group 10"/>
              <p:cNvGrpSpPr/>
              <p:nvPr/>
            </p:nvGrpSpPr>
            <p:grpSpPr bwMode="auto">
              <a:xfrm>
                <a:off x="3597" y="7680"/>
                <a:ext cx="5040" cy="2286"/>
                <a:chOff x="3477" y="7578"/>
                <a:chExt cx="5040" cy="2286"/>
              </a:xfrm>
            </p:grpSpPr>
            <p:grpSp>
              <p:nvGrpSpPr>
                <p:cNvPr id="19462" name="Group 11"/>
                <p:cNvGrpSpPr/>
                <p:nvPr/>
              </p:nvGrpSpPr>
              <p:grpSpPr bwMode="auto">
                <a:xfrm>
                  <a:off x="3477" y="7578"/>
                  <a:ext cx="4883" cy="2286"/>
                  <a:chOff x="3267" y="13764"/>
                  <a:chExt cx="4883" cy="2184"/>
                </a:xfrm>
              </p:grpSpPr>
              <p:grpSp>
                <p:nvGrpSpPr>
                  <p:cNvPr id="19463" name="Group 12"/>
                  <p:cNvGrpSpPr/>
                  <p:nvPr/>
                </p:nvGrpSpPr>
                <p:grpSpPr bwMode="auto">
                  <a:xfrm>
                    <a:off x="3267" y="14232"/>
                    <a:ext cx="4830" cy="1716"/>
                    <a:chOff x="3267" y="13608"/>
                    <a:chExt cx="4830" cy="1716"/>
                  </a:xfrm>
                </p:grpSpPr>
                <p:grpSp>
                  <p:nvGrpSpPr>
                    <p:cNvPr id="19464" name="Group 13"/>
                    <p:cNvGrpSpPr/>
                    <p:nvPr/>
                  </p:nvGrpSpPr>
                  <p:grpSpPr bwMode="auto">
                    <a:xfrm>
                      <a:off x="3267" y="13608"/>
                      <a:ext cx="1680" cy="1404"/>
                      <a:chOff x="3267" y="13452"/>
                      <a:chExt cx="1680" cy="1404"/>
                    </a:xfrm>
                  </p:grpSpPr>
                  <p:sp>
                    <p:nvSpPr>
                      <p:cNvPr id="19465" name="Text Box 14"/>
                      <p:cNvSpPr txBox="1">
                        <a:spLocks noChangeArrowheads="1"/>
                      </p:cNvSpPr>
                      <p:nvPr/>
                    </p:nvSpPr>
                    <p:spPr bwMode="auto">
                      <a:xfrm>
                        <a:off x="3267" y="13452"/>
                        <a:ext cx="1680" cy="468"/>
                      </a:xfrm>
                      <a:prstGeom prst="rect">
                        <a:avLst/>
                      </a:prstGeom>
                      <a:solidFill>
                        <a:srgbClr val="FFFFFF"/>
                      </a:solidFill>
                      <a:ln w="9525">
                        <a:solidFill>
                          <a:srgbClr val="000000"/>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管理进程功能</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（管理员）</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19466" name="Text Box 15"/>
                      <p:cNvSpPr txBox="1">
                        <a:spLocks noChangeArrowheads="1"/>
                      </p:cNvSpPr>
                      <p:nvPr/>
                    </p:nvSpPr>
                    <p:spPr bwMode="auto">
                      <a:xfrm>
                        <a:off x="3267" y="13920"/>
                        <a:ext cx="1680" cy="468"/>
                      </a:xfrm>
                      <a:prstGeom prst="rect">
                        <a:avLst/>
                      </a:prstGeom>
                      <a:solidFill>
                        <a:srgbClr val="FFFFFF"/>
                      </a:solidFill>
                      <a:ln w="9525">
                        <a:solidFill>
                          <a:srgbClr val="000000"/>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a:latin typeface="Calibri" panose="020F0502020204030204" pitchFamily="34" charset="0"/>
                            <a:ea typeface="微软雅黑" panose="020B0503020204020204" pitchFamily="34" charset="-122"/>
                            <a:sym typeface="Calibri" panose="020F0502020204030204" pitchFamily="34" charset="0"/>
                          </a:rPr>
                          <a:t>SNMP</a:t>
                        </a:r>
                        <a:r>
                          <a:rPr lang="zh-CN" altLang="en-US" sz="1600">
                            <a:latin typeface="Calibri" panose="020F0502020204030204" pitchFamily="34" charset="0"/>
                            <a:ea typeface="微软雅黑" panose="020B0503020204020204" pitchFamily="34" charset="-122"/>
                            <a:sym typeface="Calibri" panose="020F0502020204030204" pitchFamily="34" charset="0"/>
                          </a:rPr>
                          <a:t>协议操作</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19467" name="Text Box 16"/>
                      <p:cNvSpPr txBox="1">
                        <a:spLocks noChangeArrowheads="1"/>
                      </p:cNvSpPr>
                      <p:nvPr/>
                    </p:nvSpPr>
                    <p:spPr bwMode="auto">
                      <a:xfrm>
                        <a:off x="3267" y="14388"/>
                        <a:ext cx="1680" cy="468"/>
                      </a:xfrm>
                      <a:prstGeom prst="rect">
                        <a:avLst/>
                      </a:prstGeom>
                      <a:solidFill>
                        <a:srgbClr val="FFFFFF"/>
                      </a:solidFill>
                      <a:ln w="9525">
                        <a:solidFill>
                          <a:srgbClr val="000000"/>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a:latin typeface="Calibri" panose="020F0502020204030204" pitchFamily="34" charset="0"/>
                            <a:ea typeface="微软雅黑" panose="020B0503020204020204" pitchFamily="34" charset="-122"/>
                            <a:sym typeface="Calibri" panose="020F0502020204030204" pitchFamily="34" charset="0"/>
                          </a:rPr>
                          <a:t>ASN.1</a:t>
                        </a:r>
                        <a:r>
                          <a:rPr lang="zh-CN" altLang="en-US" sz="1600">
                            <a:latin typeface="Calibri" panose="020F0502020204030204" pitchFamily="34" charset="0"/>
                            <a:ea typeface="微软雅黑" panose="020B0503020204020204" pitchFamily="34" charset="-122"/>
                            <a:sym typeface="Calibri" panose="020F0502020204030204" pitchFamily="34" charset="0"/>
                          </a:rPr>
                          <a:t>对象</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grpSp>
                <p:grpSp>
                  <p:nvGrpSpPr>
                    <p:cNvPr id="19468" name="Group 17"/>
                    <p:cNvGrpSpPr/>
                    <p:nvPr/>
                  </p:nvGrpSpPr>
                  <p:grpSpPr bwMode="auto">
                    <a:xfrm>
                      <a:off x="6417" y="13608"/>
                      <a:ext cx="1680" cy="1404"/>
                      <a:chOff x="3267" y="13452"/>
                      <a:chExt cx="1680" cy="1404"/>
                    </a:xfrm>
                  </p:grpSpPr>
                  <p:sp>
                    <p:nvSpPr>
                      <p:cNvPr id="19469" name="Text Box 18"/>
                      <p:cNvSpPr txBox="1">
                        <a:spLocks noChangeArrowheads="1"/>
                      </p:cNvSpPr>
                      <p:nvPr/>
                    </p:nvSpPr>
                    <p:spPr bwMode="auto">
                      <a:xfrm>
                        <a:off x="3267" y="13452"/>
                        <a:ext cx="1680" cy="468"/>
                      </a:xfrm>
                      <a:prstGeom prst="rect">
                        <a:avLst/>
                      </a:prstGeom>
                      <a:solidFill>
                        <a:srgbClr val="FFFFFF"/>
                      </a:solidFill>
                      <a:ln w="9525">
                        <a:solidFill>
                          <a:srgbClr val="000000"/>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代理进程功能</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19470" name="Text Box 19"/>
                      <p:cNvSpPr txBox="1">
                        <a:spLocks noChangeArrowheads="1"/>
                      </p:cNvSpPr>
                      <p:nvPr/>
                    </p:nvSpPr>
                    <p:spPr bwMode="auto">
                      <a:xfrm>
                        <a:off x="3267" y="13920"/>
                        <a:ext cx="1680" cy="468"/>
                      </a:xfrm>
                      <a:prstGeom prst="rect">
                        <a:avLst/>
                      </a:prstGeom>
                      <a:solidFill>
                        <a:srgbClr val="FFFFFF"/>
                      </a:solidFill>
                      <a:ln w="9525">
                        <a:solidFill>
                          <a:srgbClr val="000000"/>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a:latin typeface="Calibri" panose="020F0502020204030204" pitchFamily="34" charset="0"/>
                            <a:ea typeface="微软雅黑" panose="020B0503020204020204" pitchFamily="34" charset="-122"/>
                            <a:sym typeface="Calibri" panose="020F0502020204030204" pitchFamily="34" charset="0"/>
                          </a:rPr>
                          <a:t>SNMP</a:t>
                        </a:r>
                        <a:r>
                          <a:rPr lang="zh-CN" altLang="en-US" sz="1600">
                            <a:latin typeface="Calibri" panose="020F0502020204030204" pitchFamily="34" charset="0"/>
                            <a:ea typeface="微软雅黑" panose="020B0503020204020204" pitchFamily="34" charset="-122"/>
                            <a:sym typeface="Calibri" panose="020F0502020204030204" pitchFamily="34" charset="0"/>
                          </a:rPr>
                          <a:t>协议操作</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19471" name="Text Box 20"/>
                      <p:cNvSpPr txBox="1">
                        <a:spLocks noChangeArrowheads="1"/>
                      </p:cNvSpPr>
                      <p:nvPr/>
                    </p:nvSpPr>
                    <p:spPr bwMode="auto">
                      <a:xfrm>
                        <a:off x="3267" y="14388"/>
                        <a:ext cx="1680" cy="468"/>
                      </a:xfrm>
                      <a:prstGeom prst="rect">
                        <a:avLst/>
                      </a:prstGeom>
                      <a:solidFill>
                        <a:srgbClr val="FFFFFF"/>
                      </a:solidFill>
                      <a:ln w="9525">
                        <a:solidFill>
                          <a:srgbClr val="000000"/>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a:latin typeface="Calibri" panose="020F0502020204030204" pitchFamily="34" charset="0"/>
                            <a:ea typeface="微软雅黑" panose="020B0503020204020204" pitchFamily="34" charset="-122"/>
                            <a:sym typeface="Calibri" panose="020F0502020204030204" pitchFamily="34" charset="0"/>
                          </a:rPr>
                          <a:t>ASN.1</a:t>
                        </a:r>
                        <a:r>
                          <a:rPr lang="zh-CN" altLang="en-US" sz="1600">
                            <a:latin typeface="Calibri" panose="020F0502020204030204" pitchFamily="34" charset="0"/>
                            <a:ea typeface="微软雅黑" panose="020B0503020204020204" pitchFamily="34" charset="-122"/>
                            <a:sym typeface="Calibri" panose="020F0502020204030204" pitchFamily="34" charset="0"/>
                          </a:rPr>
                          <a:t>对象</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grpSp>
                <p:sp>
                  <p:nvSpPr>
                    <p:cNvPr id="19472" name="Text Box 21"/>
                    <p:cNvSpPr txBox="1">
                      <a:spLocks noChangeArrowheads="1"/>
                    </p:cNvSpPr>
                    <p:nvPr/>
                  </p:nvSpPr>
                  <p:spPr bwMode="auto">
                    <a:xfrm>
                      <a:off x="3267" y="15012"/>
                      <a:ext cx="4830" cy="312"/>
                    </a:xfrm>
                    <a:prstGeom prst="rect">
                      <a:avLst/>
                    </a:prstGeom>
                    <a:solidFill>
                      <a:srgbClr val="FFFFFF"/>
                    </a:solidFill>
                    <a:ln w="9525">
                      <a:solidFill>
                        <a:srgbClr val="000000"/>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a:latin typeface="Calibri" panose="020F0502020204030204" pitchFamily="34" charset="0"/>
                          <a:ea typeface="微软雅黑" panose="020B0503020204020204" pitchFamily="34" charset="-122"/>
                          <a:sym typeface="Calibri" panose="020F0502020204030204" pitchFamily="34" charset="0"/>
                        </a:rPr>
                        <a:t>UDP</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grpSp>
              <p:sp>
                <p:nvSpPr>
                  <p:cNvPr id="19473" name="Text Box 22"/>
                  <p:cNvSpPr txBox="1">
                    <a:spLocks noChangeArrowheads="1"/>
                  </p:cNvSpPr>
                  <p:nvPr/>
                </p:nvSpPr>
                <p:spPr bwMode="auto">
                  <a:xfrm>
                    <a:off x="3372" y="13764"/>
                    <a:ext cx="1470" cy="309"/>
                  </a:xfrm>
                  <a:prstGeom prst="rect">
                    <a:avLst/>
                  </a:prstGeom>
                  <a:solidFill>
                    <a:srgbClr val="FFFFFF"/>
                  </a:solidFill>
                  <a:ln w="9525">
                    <a:solidFill>
                      <a:srgbClr val="FFFFFF"/>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网管工作站</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19474" name="Text Box 23"/>
                  <p:cNvSpPr txBox="1">
                    <a:spLocks noChangeArrowheads="1"/>
                  </p:cNvSpPr>
                  <p:nvPr/>
                </p:nvSpPr>
                <p:spPr bwMode="auto">
                  <a:xfrm>
                    <a:off x="6365" y="13837"/>
                    <a:ext cx="1785" cy="309"/>
                  </a:xfrm>
                  <a:prstGeom prst="rect">
                    <a:avLst/>
                  </a:prstGeom>
                  <a:solidFill>
                    <a:srgbClr val="FFFFFF"/>
                  </a:solidFill>
                  <a:ln w="9525">
                    <a:solidFill>
                      <a:srgbClr val="FFFFFF"/>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网管代理</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grpSp>
            <p:sp>
              <p:nvSpPr>
                <p:cNvPr id="19475" name="AutoShape 24"/>
                <p:cNvSpPr/>
                <p:nvPr/>
              </p:nvSpPr>
              <p:spPr bwMode="auto">
                <a:xfrm>
                  <a:off x="8307" y="8514"/>
                  <a:ext cx="210" cy="980"/>
                </a:xfrm>
                <a:prstGeom prst="rightBrace">
                  <a:avLst>
                    <a:gd name="adj1" fmla="val 38867"/>
                    <a:gd name="adj2" fmla="val 50000"/>
                  </a:avLst>
                </a:pr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sp>
            <p:nvSpPr>
              <p:cNvPr id="19476" name="Text Box 25"/>
              <p:cNvSpPr txBox="1">
                <a:spLocks noChangeArrowheads="1"/>
              </p:cNvSpPr>
              <p:nvPr/>
            </p:nvSpPr>
            <p:spPr bwMode="auto">
              <a:xfrm>
                <a:off x="8817" y="8928"/>
                <a:ext cx="1155" cy="327"/>
              </a:xfrm>
              <a:prstGeom prst="rect">
                <a:avLst/>
              </a:prstGeom>
              <a:solidFill>
                <a:srgbClr val="FFFFFF"/>
              </a:solidFill>
              <a:ln w="9525">
                <a:solidFill>
                  <a:srgbClr val="FFFFFF"/>
                </a:solidFill>
                <a:miter lim="800000"/>
              </a:ln>
            </p:spPr>
            <p:txBody>
              <a:bodyPr lIns="36000" tIns="0" rIns="36000" bIns="3600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a:r>
                  <a:rPr lang="en-US" altLang="zh-CN" sz="1600">
                    <a:latin typeface="Calibri" panose="020F0502020204030204" pitchFamily="34" charset="0"/>
                    <a:ea typeface="微软雅黑" panose="020B0503020204020204" pitchFamily="34" charset="-122"/>
                    <a:sym typeface="Calibri" panose="020F0502020204030204" pitchFamily="34" charset="0"/>
                  </a:rPr>
                  <a:t>SNMP</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grpSp>
        <p:sp>
          <p:nvSpPr>
            <p:cNvPr id="19477" name="Line 27"/>
            <p:cNvSpPr>
              <a:spLocks noChangeShapeType="1"/>
            </p:cNvSpPr>
            <p:nvPr/>
          </p:nvSpPr>
          <p:spPr bwMode="auto">
            <a:xfrm>
              <a:off x="912" y="981"/>
              <a:ext cx="480"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9478" name="AutoShape 26"/>
            <p:cNvSpPr>
              <a:spLocks noChangeArrowheads="1"/>
            </p:cNvSpPr>
            <p:nvPr/>
          </p:nvSpPr>
          <p:spPr bwMode="auto">
            <a:xfrm>
              <a:off x="384" y="774"/>
              <a:ext cx="816" cy="462"/>
            </a:xfrm>
            <a:prstGeom prst="can">
              <a:avLst>
                <a:gd name="adj" fmla="val 25000"/>
              </a:avLst>
            </a:prstGeom>
            <a:solidFill>
              <a:schemeClr val="accent1"/>
            </a:solidFill>
            <a:ln w="9525">
              <a:solidFill>
                <a:schemeClr val="tx1"/>
              </a:solidFill>
              <a:round/>
            </a:ln>
          </p:spPr>
          <p:txBody>
            <a:bodyPr anchor="ct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a:latin typeface="Calibri" panose="020F0502020204030204" pitchFamily="34" charset="0"/>
                  <a:ea typeface="微软雅黑" panose="020B0503020204020204" pitchFamily="34" charset="-122"/>
                  <a:sym typeface="Calibri" panose="020F0502020204030204" pitchFamily="34" charset="0"/>
                </a:rPr>
                <a:t>MIB</a:t>
              </a:r>
              <a:endParaRPr lang="en-US" altLang="zh-CN">
                <a:latin typeface="Calibri" panose="020F0502020204030204" pitchFamily="34" charset="0"/>
                <a:ea typeface="微软雅黑" panose="020B0503020204020204" pitchFamily="34" charset="-122"/>
                <a:sym typeface="Calibri" panose="020F0502020204030204" pitchFamily="34" charset="0"/>
              </a:endParaRPr>
            </a:p>
          </p:txBody>
        </p:sp>
        <p:sp>
          <p:nvSpPr>
            <p:cNvPr id="19479" name="Line 29"/>
            <p:cNvSpPr>
              <a:spLocks noChangeShapeType="1"/>
            </p:cNvSpPr>
            <p:nvPr/>
          </p:nvSpPr>
          <p:spPr bwMode="auto">
            <a:xfrm flipV="1">
              <a:off x="1104" y="1653"/>
              <a:ext cx="288" cy="192"/>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19480" name="computr3"/>
            <p:cNvSpPr>
              <a:spLocks noEditPoints="1" noChangeArrowheads="1"/>
            </p:cNvSpPr>
            <p:nvPr/>
          </p:nvSpPr>
          <p:spPr bwMode="auto">
            <a:xfrm>
              <a:off x="720" y="1605"/>
              <a:ext cx="624" cy="576"/>
            </a:xfrm>
            <a:custGeom>
              <a:avLst/>
              <a:gdLst>
                <a:gd name="T0" fmla="*/ 17557 w 21600"/>
                <a:gd name="T1" fmla="*/ 16971 h 21600"/>
                <a:gd name="T2" fmla="*/ 4736 w 21600"/>
                <a:gd name="T3" fmla="*/ 17743 h 21600"/>
                <a:gd name="T4" fmla="*/ 18250 w 21600"/>
                <a:gd name="T5" fmla="*/ 17743 h 21600"/>
                <a:gd name="T6" fmla="*/ 18712 w 21600"/>
                <a:gd name="T7" fmla="*/ 18360 h 21600"/>
                <a:gd name="T8" fmla="*/ 3581 w 21600"/>
                <a:gd name="T9" fmla="*/ 19131 h 21600"/>
                <a:gd name="T10" fmla="*/ 19405 w 21600"/>
                <a:gd name="T11" fmla="*/ 19131 h 21600"/>
                <a:gd name="T12" fmla="*/ 19867 w 21600"/>
                <a:gd name="T13" fmla="*/ 19749 h 21600"/>
                <a:gd name="T14" fmla="*/ 2426 w 21600"/>
                <a:gd name="T15" fmla="*/ 20520 h 21600"/>
                <a:gd name="T16" fmla="*/ 20560 w 21600"/>
                <a:gd name="T17" fmla="*/ 20520 h 21600"/>
                <a:gd name="T18" fmla="*/ 5313 w 21600"/>
                <a:gd name="T19" fmla="*/ 16200 h 21600"/>
                <a:gd name="T20" fmla="*/ 7624 w 21600"/>
                <a:gd name="T21" fmla="*/ 14194 h 21600"/>
                <a:gd name="T22" fmla="*/ 5891 w 21600"/>
                <a:gd name="T23" fmla="*/ 0 h 21600"/>
                <a:gd name="T24" fmla="*/ 18135 w 21600"/>
                <a:gd name="T25" fmla="*/ 0 h 21600"/>
                <a:gd name="T26" fmla="*/ 18135 w 21600"/>
                <a:gd name="T27" fmla="*/ 14194 h 21600"/>
                <a:gd name="T28" fmla="*/ 16402 w 21600"/>
                <a:gd name="T29" fmla="*/ 16200 h 21600"/>
                <a:gd name="T30" fmla="*/ 19059 w 21600"/>
                <a:gd name="T31" fmla="*/ 17743 h 21600"/>
                <a:gd name="T32" fmla="*/ 21253 w 21600"/>
                <a:gd name="T33" fmla="*/ 20057 h 21600"/>
                <a:gd name="T34" fmla="*/ 21600 w 21600"/>
                <a:gd name="T35" fmla="*/ 20674 h 21600"/>
                <a:gd name="T36" fmla="*/ 21600 w 21600"/>
                <a:gd name="T37" fmla="*/ 20983 h 21600"/>
                <a:gd name="T38" fmla="*/ 21600 w 21600"/>
                <a:gd name="T39" fmla="*/ 21291 h 21600"/>
                <a:gd name="T40" fmla="*/ 21369 w 21600"/>
                <a:gd name="T41" fmla="*/ 21446 h 21600"/>
                <a:gd name="T42" fmla="*/ 21022 w 21600"/>
                <a:gd name="T43" fmla="*/ 21600 h 21600"/>
                <a:gd name="T44" fmla="*/ 2079 w 21600"/>
                <a:gd name="T45" fmla="*/ 21600 h 21600"/>
                <a:gd name="T46" fmla="*/ 1733 w 21600"/>
                <a:gd name="T47" fmla="*/ 21446 h 21600"/>
                <a:gd name="T48" fmla="*/ 1502 w 21600"/>
                <a:gd name="T49" fmla="*/ 21291 h 21600"/>
                <a:gd name="T50" fmla="*/ 1386 w 21600"/>
                <a:gd name="T51" fmla="*/ 21137 h 21600"/>
                <a:gd name="T52" fmla="*/ 1386 w 21600"/>
                <a:gd name="T53" fmla="*/ 20829 h 21600"/>
                <a:gd name="T54" fmla="*/ 1617 w 21600"/>
                <a:gd name="T55" fmla="*/ 20366 h 21600"/>
                <a:gd name="T56" fmla="*/ 1964 w 21600"/>
                <a:gd name="T57" fmla="*/ 19903 h 21600"/>
                <a:gd name="T58" fmla="*/ 0 w 21600"/>
                <a:gd name="T59" fmla="*/ 10800 h 21600"/>
                <a:gd name="T60" fmla="*/ 4620 w 21600"/>
                <a:gd name="T61" fmla="*/ 2777 h 21600"/>
                <a:gd name="T62" fmla="*/ 4620 w 21600"/>
                <a:gd name="T63" fmla="*/ 16971 h 21600"/>
                <a:gd name="T64" fmla="*/ 4158 w 21600"/>
                <a:gd name="T65" fmla="*/ 17434 h 21600"/>
                <a:gd name="T66" fmla="*/ 1964 w 21600"/>
                <a:gd name="T67" fmla="*/ 19903 h 21600"/>
                <a:gd name="T68" fmla="*/ 7624 w 21600"/>
                <a:gd name="T69" fmla="*/ 2314 h 21600"/>
                <a:gd name="T70" fmla="*/ 16402 w 21600"/>
                <a:gd name="T71" fmla="*/ 11880 h 21600"/>
                <a:gd name="T72" fmla="*/ 7624 w 21600"/>
                <a:gd name="T73" fmla="*/ 2314 h 21600"/>
                <a:gd name="T74" fmla="*/ 578 w 21600"/>
                <a:gd name="T75" fmla="*/ 4011 h 21600"/>
                <a:gd name="T76" fmla="*/ 4043 w 21600"/>
                <a:gd name="T77" fmla="*/ 4320 h 21600"/>
                <a:gd name="T78" fmla="*/ 578 w 21600"/>
                <a:gd name="T79" fmla="*/ 4011 h 21600"/>
                <a:gd name="T80" fmla="*/ 7624 w 21600"/>
                <a:gd name="T81" fmla="*/ 14194 h 21600"/>
                <a:gd name="T82" fmla="*/ 16402 w 21600"/>
                <a:gd name="T83" fmla="*/ 162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600" h="21600">
                  <a:moveTo>
                    <a:pt x="18250" y="17743"/>
                  </a:moveTo>
                  <a:lnTo>
                    <a:pt x="17557" y="16971"/>
                  </a:lnTo>
                  <a:lnTo>
                    <a:pt x="5429" y="16971"/>
                  </a:lnTo>
                  <a:lnTo>
                    <a:pt x="4736" y="17743"/>
                  </a:lnTo>
                  <a:lnTo>
                    <a:pt x="18250" y="17743"/>
                  </a:lnTo>
                  <a:close/>
                </a:path>
                <a:path w="21600" h="21600">
                  <a:moveTo>
                    <a:pt x="18250" y="17743"/>
                  </a:moveTo>
                  <a:moveTo>
                    <a:pt x="19405" y="19131"/>
                  </a:moveTo>
                  <a:lnTo>
                    <a:pt x="18712" y="18360"/>
                  </a:lnTo>
                  <a:lnTo>
                    <a:pt x="4274" y="18360"/>
                  </a:lnTo>
                  <a:lnTo>
                    <a:pt x="3581" y="19131"/>
                  </a:lnTo>
                  <a:lnTo>
                    <a:pt x="19405" y="19131"/>
                  </a:lnTo>
                  <a:close/>
                </a:path>
                <a:path w="21600" h="21600">
                  <a:moveTo>
                    <a:pt x="19405" y="19131"/>
                  </a:moveTo>
                  <a:moveTo>
                    <a:pt x="20560" y="20520"/>
                  </a:moveTo>
                  <a:lnTo>
                    <a:pt x="19867" y="19749"/>
                  </a:lnTo>
                  <a:lnTo>
                    <a:pt x="3119" y="19749"/>
                  </a:lnTo>
                  <a:lnTo>
                    <a:pt x="2426" y="20520"/>
                  </a:lnTo>
                  <a:lnTo>
                    <a:pt x="20560" y="20520"/>
                  </a:lnTo>
                  <a:close/>
                </a:path>
                <a:path w="21600" h="2160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a:moveTo>
                    <a:pt x="7624" y="2314"/>
                  </a:moveTo>
                  <a:moveTo>
                    <a:pt x="16402" y="2314"/>
                  </a:moveTo>
                  <a:lnTo>
                    <a:pt x="16402" y="11880"/>
                  </a:lnTo>
                  <a:lnTo>
                    <a:pt x="7624" y="11880"/>
                  </a:lnTo>
                  <a:lnTo>
                    <a:pt x="7624" y="2314"/>
                  </a:lnTo>
                  <a:lnTo>
                    <a:pt x="16402" y="2314"/>
                  </a:lnTo>
                  <a:close/>
                </a:path>
                <a:path w="21600" h="21600">
                  <a:moveTo>
                    <a:pt x="578" y="4011"/>
                  </a:moveTo>
                  <a:moveTo>
                    <a:pt x="4043" y="4011"/>
                  </a:moveTo>
                  <a:lnTo>
                    <a:pt x="4043" y="4320"/>
                  </a:lnTo>
                  <a:lnTo>
                    <a:pt x="578" y="4320"/>
                  </a:lnTo>
                  <a:lnTo>
                    <a:pt x="578" y="4011"/>
                  </a:lnTo>
                  <a:lnTo>
                    <a:pt x="4043" y="4011"/>
                  </a:lnTo>
                  <a:close/>
                  <a:moveTo>
                    <a:pt x="7624" y="14194"/>
                  </a:moveTo>
                  <a:lnTo>
                    <a:pt x="16402" y="14194"/>
                  </a:lnTo>
                  <a:lnTo>
                    <a:pt x="16402" y="16200"/>
                  </a:lnTo>
                  <a:lnTo>
                    <a:pt x="7624" y="16200"/>
                  </a:lnTo>
                </a:path>
              </a:pathLst>
            </a:custGeom>
            <a:solidFill>
              <a:srgbClr val="FFFFCC"/>
            </a:solidFill>
            <a:ln w="9525">
              <a:solidFill>
                <a:srgbClr val="000000"/>
              </a:solidFill>
              <a:miter lim="800000"/>
            </a:ln>
          </p:spPr>
          <p:txBody>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grpSp>
      <p:sp>
        <p:nvSpPr>
          <p:cNvPr id="99358" name="Rectangle 30"/>
          <p:cNvSpPr>
            <a:spLocks noChangeArrowheads="1"/>
          </p:cNvSpPr>
          <p:nvPr/>
        </p:nvSpPr>
        <p:spPr bwMode="auto">
          <a:xfrm>
            <a:off x="827088" y="4149725"/>
            <a:ext cx="79930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取</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存对象的名称和内容怎样编码表达呢？面临什么问题！</a:t>
            </a:r>
            <a:endPar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pic>
        <p:nvPicPr>
          <p:cNvPr id="100" name="图片 99"/>
          <p:cNvPicPr/>
          <p:nvPr/>
        </p:nvPicPr>
        <p:blipFill>
          <a:blip r:embed="rId1"/>
          <a:stretch>
            <a:fillRect/>
          </a:stretch>
        </p:blipFill>
        <p:spPr>
          <a:xfrm>
            <a:off x="4356100" y="0"/>
            <a:ext cx="4164965" cy="118046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9334"/>
                                        </p:tgtEl>
                                        <p:attrNameLst>
                                          <p:attrName>style.visibility</p:attrName>
                                        </p:attrNameLst>
                                      </p:cBhvr>
                                      <p:to>
                                        <p:strVal val="visible"/>
                                      </p:to>
                                    </p:set>
                                    <p:anim calcmode="lin" valueType="num">
                                      <p:cBhvr additive="base">
                                        <p:cTn id="7" dur="500" fill="hold"/>
                                        <p:tgtEl>
                                          <p:spTgt spid="99334"/>
                                        </p:tgtEl>
                                        <p:attrNameLst>
                                          <p:attrName>ppt_x</p:attrName>
                                        </p:attrNameLst>
                                      </p:cBhvr>
                                      <p:tavLst>
                                        <p:tav tm="0">
                                          <p:val>
                                            <p:strVal val="0-#ppt_w/2"/>
                                          </p:val>
                                        </p:tav>
                                        <p:tav tm="100000">
                                          <p:val>
                                            <p:strVal val="#ppt_x"/>
                                          </p:val>
                                        </p:tav>
                                      </p:tavLst>
                                    </p:anim>
                                    <p:anim calcmode="lin" valueType="num">
                                      <p:cBhvr additive="base">
                                        <p:cTn id="8" dur="500" fill="hold"/>
                                        <p:tgtEl>
                                          <p:spTgt spid="9933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99359"/>
                                        </p:tgtEl>
                                        <p:attrNameLst>
                                          <p:attrName>style.visibility</p:attrName>
                                        </p:attrNameLst>
                                      </p:cBhvr>
                                      <p:to>
                                        <p:strVal val="visible"/>
                                      </p:to>
                                    </p:set>
                                    <p:animEffect transition="in" filter="box(in)">
                                      <p:cBhvr>
                                        <p:cTn id="13" dur="500"/>
                                        <p:tgtEl>
                                          <p:spTgt spid="9935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99358"/>
                                        </p:tgtEl>
                                        <p:attrNameLst>
                                          <p:attrName>style.visibility</p:attrName>
                                        </p:attrNameLst>
                                      </p:cBhvr>
                                      <p:to>
                                        <p:strVal val="visible"/>
                                      </p:to>
                                    </p:set>
                                    <p:anim calcmode="lin" valueType="num">
                                      <p:cBhvr additive="base">
                                        <p:cTn id="18" dur="500" fill="hold"/>
                                        <p:tgtEl>
                                          <p:spTgt spid="99358"/>
                                        </p:tgtEl>
                                        <p:attrNameLst>
                                          <p:attrName>ppt_x</p:attrName>
                                        </p:attrNameLst>
                                      </p:cBhvr>
                                      <p:tavLst>
                                        <p:tav tm="0">
                                          <p:val>
                                            <p:strVal val="0-#ppt_w/2"/>
                                          </p:val>
                                        </p:tav>
                                        <p:tav tm="100000">
                                          <p:val>
                                            <p:strVal val="#ppt_x"/>
                                          </p:val>
                                        </p:tav>
                                      </p:tavLst>
                                    </p:anim>
                                    <p:anim calcmode="lin" valueType="num">
                                      <p:cBhvr additive="base">
                                        <p:cTn id="19" dur="500" fill="hold"/>
                                        <p:tgtEl>
                                          <p:spTgt spid="99358"/>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99335"/>
                                        </p:tgtEl>
                                        <p:attrNameLst>
                                          <p:attrName>style.visibility</p:attrName>
                                        </p:attrNameLst>
                                      </p:cBhvr>
                                      <p:to>
                                        <p:strVal val="visible"/>
                                      </p:to>
                                    </p:set>
                                    <p:anim calcmode="lin" valueType="num">
                                      <p:cBhvr additive="base">
                                        <p:cTn id="24" dur="500" fill="hold"/>
                                        <p:tgtEl>
                                          <p:spTgt spid="99335"/>
                                        </p:tgtEl>
                                        <p:attrNameLst>
                                          <p:attrName>ppt_x</p:attrName>
                                        </p:attrNameLst>
                                      </p:cBhvr>
                                      <p:tavLst>
                                        <p:tav tm="0">
                                          <p:val>
                                            <p:strVal val="0-#ppt_w/2"/>
                                          </p:val>
                                        </p:tav>
                                        <p:tav tm="100000">
                                          <p:val>
                                            <p:strVal val="#ppt_x"/>
                                          </p:val>
                                        </p:tav>
                                      </p:tavLst>
                                    </p:anim>
                                    <p:anim calcmode="lin" valueType="num">
                                      <p:cBhvr additive="base">
                                        <p:cTn id="25" dur="500" fill="hold"/>
                                        <p:tgtEl>
                                          <p:spTgt spid="993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4" grpId="0"/>
      <p:bldP spid="99335" grpId="0"/>
      <p:bldP spid="9935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2"/>
          <p:cNvSpPr txBox="1">
            <a:spLocks noChangeArrowheads="1"/>
          </p:cNvSpPr>
          <p:nvPr/>
        </p:nvSpPr>
        <p:spPr bwMode="auto">
          <a:xfrm>
            <a:off x="2051050" y="388938"/>
            <a:ext cx="5105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spcBef>
                <a:spcPct val="50000"/>
              </a:spcBef>
            </a:pP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3.3 </a:t>
            </a:r>
            <a:r>
              <a:rPr lang="zh-CN" altLang="en-US" sz="2800" dirty="0">
                <a:latin typeface="Calibri" panose="020F0502020204030204" pitchFamily="34" charset="0"/>
                <a:ea typeface="微软雅黑" panose="020B0503020204020204" pitchFamily="34" charset="-122"/>
                <a:sym typeface="Calibri" panose="020F0502020204030204" pitchFamily="34" charset="0"/>
              </a:rPr>
              <a:t>管理信息库</a:t>
            </a:r>
            <a:r>
              <a:rPr lang="en-US" altLang="zh-CN" sz="2800" dirty="0">
                <a:latin typeface="Calibri" panose="020F0502020204030204" pitchFamily="34" charset="0"/>
                <a:ea typeface="微软雅黑" panose="020B0503020204020204" pitchFamily="34" charset="-122"/>
                <a:sym typeface="Calibri" panose="020F0502020204030204" pitchFamily="34" charset="0"/>
              </a:rPr>
              <a:t>MIB </a:t>
            </a:r>
            <a:endParaRPr lang="en-US" altLang="zh-CN" sz="2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93187" name="Rectangle 3"/>
          <p:cNvSpPr>
            <a:spLocks noChangeArrowheads="1"/>
          </p:cNvSpPr>
          <p:nvPr/>
        </p:nvSpPr>
        <p:spPr bwMode="auto">
          <a:xfrm>
            <a:off x="914400" y="2895600"/>
            <a:ext cx="74676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r>
              <a:rPr lang="zh-CN" altLang="en-US" dirty="0">
                <a:latin typeface="Calibri" panose="020F0502020204030204" pitchFamily="34" charset="0"/>
                <a:ea typeface="微软雅黑" panose="020B0503020204020204" pitchFamily="34" charset="-122"/>
                <a:sym typeface="Calibri" panose="020F0502020204030204" pitchFamily="34" charset="0"/>
              </a:rPr>
              <a:t>例如</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：路由器</a:t>
            </a:r>
            <a:r>
              <a:rPr lang="zh-CN" altLang="en-US" dirty="0">
                <a:latin typeface="Calibri" panose="020F0502020204030204" pitchFamily="34" charset="0"/>
                <a:ea typeface="微软雅黑" panose="020B0503020204020204" pitchFamily="34" charset="-122"/>
                <a:sym typeface="Calibri" panose="020F0502020204030204" pitchFamily="34" charset="0"/>
              </a:rPr>
              <a:t>当前维护的各网络接口的状态</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eaLnBrk="1" hangingPunct="1"/>
            <a:r>
              <a:rPr lang="zh-CN" altLang="en-US" dirty="0" smtClean="0">
                <a:latin typeface="Calibri" panose="020F0502020204030204" pitchFamily="34" charset="0"/>
                <a:ea typeface="微软雅黑" panose="020B0503020204020204" pitchFamily="34" charset="-122"/>
                <a:sym typeface="Calibri" panose="020F0502020204030204" pitchFamily="34" charset="0"/>
              </a:rPr>
              <a:t>输入</a:t>
            </a:r>
            <a:r>
              <a:rPr lang="en-US" altLang="zh-CN" dirty="0">
                <a:latin typeface="Calibri" panose="020F0502020204030204" pitchFamily="34" charset="0"/>
                <a:ea typeface="微软雅黑" panose="020B0503020204020204" pitchFamily="34" charset="-122"/>
                <a:sym typeface="Calibri" panose="020F0502020204030204" pitchFamily="34" charset="0"/>
              </a:rPr>
              <a:t>IP</a:t>
            </a:r>
            <a:r>
              <a:rPr lang="zh-CN" altLang="en-US" dirty="0">
                <a:latin typeface="Calibri" panose="020F0502020204030204" pitchFamily="34" charset="0"/>
                <a:ea typeface="微软雅黑" panose="020B0503020204020204" pitchFamily="34" charset="-122"/>
                <a:sym typeface="Calibri" panose="020F0502020204030204" pitchFamily="34" charset="0"/>
              </a:rPr>
              <a:t>报数</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流量、输出</a:t>
            </a:r>
            <a:r>
              <a:rPr lang="en-US" altLang="zh-CN" dirty="0">
                <a:latin typeface="Calibri" panose="020F0502020204030204" pitchFamily="34" charset="0"/>
                <a:ea typeface="微软雅黑" panose="020B0503020204020204" pitchFamily="34" charset="-122"/>
                <a:sym typeface="Calibri" panose="020F0502020204030204" pitchFamily="34" charset="0"/>
              </a:rPr>
              <a:t>IP</a:t>
            </a:r>
            <a:r>
              <a:rPr lang="zh-CN" altLang="en-US" dirty="0">
                <a:latin typeface="Calibri" panose="020F0502020204030204" pitchFamily="34" charset="0"/>
                <a:ea typeface="微软雅黑" panose="020B0503020204020204" pitchFamily="34" charset="-122"/>
                <a:sym typeface="Calibri" panose="020F0502020204030204" pitchFamily="34" charset="0"/>
              </a:rPr>
              <a:t>报数</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流量</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、丢弃</a:t>
            </a:r>
            <a:r>
              <a:rPr lang="en-US" altLang="zh-CN" dirty="0">
                <a:latin typeface="Calibri" panose="020F0502020204030204" pitchFamily="34" charset="0"/>
                <a:ea typeface="微软雅黑" panose="020B0503020204020204" pitchFamily="34" charset="-122"/>
                <a:sym typeface="Calibri" panose="020F0502020204030204" pitchFamily="34" charset="0"/>
              </a:rPr>
              <a:t>IP</a:t>
            </a:r>
            <a:r>
              <a:rPr lang="zh-CN" altLang="en-US" dirty="0">
                <a:latin typeface="Calibri" panose="020F0502020204030204" pitchFamily="34" charset="0"/>
                <a:ea typeface="微软雅黑" panose="020B0503020204020204" pitchFamily="34" charset="-122"/>
                <a:sym typeface="Calibri" panose="020F0502020204030204" pitchFamily="34" charset="0"/>
              </a:rPr>
              <a:t>报数、出现差错</a:t>
            </a:r>
            <a:r>
              <a:rPr lang="en-US" altLang="zh-CN" dirty="0">
                <a:latin typeface="Calibri" panose="020F0502020204030204" pitchFamily="34" charset="0"/>
                <a:ea typeface="微软雅黑" panose="020B0503020204020204" pitchFamily="34" charset="-122"/>
                <a:sym typeface="Calibri" panose="020F0502020204030204" pitchFamily="34" charset="0"/>
              </a:rPr>
              <a:t>IP</a:t>
            </a:r>
            <a:r>
              <a:rPr lang="zh-CN" altLang="en-US" dirty="0">
                <a:latin typeface="Calibri" panose="020F0502020204030204" pitchFamily="34" charset="0"/>
                <a:ea typeface="微软雅黑" panose="020B0503020204020204" pitchFamily="34" charset="-122"/>
                <a:sym typeface="Calibri" panose="020F0502020204030204" pitchFamily="34" charset="0"/>
              </a:rPr>
              <a:t>报数</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eaLnBrk="1" hangingPunct="1"/>
            <a:r>
              <a:rPr lang="zh-CN" altLang="en-US" dirty="0" smtClean="0">
                <a:latin typeface="Calibri" panose="020F0502020204030204" pitchFamily="34" charset="0"/>
                <a:ea typeface="微软雅黑" panose="020B0503020204020204" pitchFamily="34" charset="-122"/>
                <a:sym typeface="Calibri" panose="020F0502020204030204" pitchFamily="34" charset="0"/>
              </a:rPr>
              <a:t>调制解调器</a:t>
            </a:r>
            <a:r>
              <a:rPr lang="zh-CN" altLang="en-US" dirty="0">
                <a:latin typeface="Calibri" panose="020F0502020204030204" pitchFamily="34" charset="0"/>
                <a:ea typeface="微软雅黑" panose="020B0503020204020204" pitchFamily="34" charset="-122"/>
                <a:sym typeface="Calibri" panose="020F0502020204030204" pitchFamily="34" charset="0"/>
              </a:rPr>
              <a:t>状态、发送与接收的字节数、波特率、接受呼叫</a:t>
            </a:r>
            <a:r>
              <a:rPr lang="zh-CN" altLang="en-US" dirty="0" smtClean="0">
                <a:latin typeface="Calibri" panose="020F0502020204030204" pitchFamily="34" charset="0"/>
                <a:ea typeface="微软雅黑" panose="020B0503020204020204" pitchFamily="34" charset="-122"/>
                <a:sym typeface="Calibri" panose="020F0502020204030204" pitchFamily="34" charset="0"/>
              </a:rPr>
              <a:t>等</a:t>
            </a:r>
            <a:r>
              <a:rPr lang="en-US" altLang="zh-CN"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latin typeface="Calibri" panose="020F0502020204030204" pitchFamily="34" charset="0"/>
              <a:ea typeface="微软雅黑" panose="020B0503020204020204" pitchFamily="34" charset="-122"/>
              <a:sym typeface="Calibri" panose="020F0502020204030204" pitchFamily="34" charset="0"/>
            </a:endParaRPr>
          </a:p>
          <a:p>
            <a:pPr eaLnBrk="1" hangingPunct="1"/>
            <a:r>
              <a:rPr lang="zh-CN" altLang="en-US" dirty="0" smtClean="0">
                <a:latin typeface="Calibri" panose="020F0502020204030204" pitchFamily="34" charset="0"/>
                <a:ea typeface="微软雅黑" panose="020B0503020204020204" pitchFamily="34" charset="-122"/>
                <a:sym typeface="Calibri" panose="020F0502020204030204" pitchFamily="34" charset="0"/>
              </a:rPr>
              <a:t>这些</a:t>
            </a:r>
            <a:r>
              <a:rPr lang="zh-CN" altLang="en-US" dirty="0">
                <a:latin typeface="Calibri" panose="020F0502020204030204" pitchFamily="34" charset="0"/>
                <a:ea typeface="微软雅黑" panose="020B0503020204020204" pitchFamily="34" charset="-122"/>
                <a:sym typeface="Calibri" panose="020F0502020204030204" pitchFamily="34" charset="0"/>
              </a:rPr>
              <a:t>实际都是</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库中能够反映的信息。</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eaLnBrk="1" hangingPunct="1"/>
            <a:r>
              <a:rPr lang="zh-CN" altLang="en-US" dirty="0" smtClean="0">
                <a:latin typeface="Calibri" panose="020F0502020204030204" pitchFamily="34" charset="0"/>
                <a:ea typeface="微软雅黑" panose="020B0503020204020204" pitchFamily="34" charset="-122"/>
                <a:sym typeface="Calibri" panose="020F0502020204030204" pitchFamily="34" charset="0"/>
              </a:rPr>
              <a:t>         目前</a:t>
            </a:r>
            <a:r>
              <a:rPr lang="zh-CN" altLang="en-US" dirty="0">
                <a:latin typeface="Calibri" panose="020F0502020204030204" pitchFamily="34" charset="0"/>
                <a:ea typeface="微软雅黑" panose="020B0503020204020204" pitchFamily="34" charset="-122"/>
                <a:sym typeface="Calibri" panose="020F0502020204030204" pitchFamily="34" charset="0"/>
              </a:rPr>
              <a:t>一方面对各种硬件设备（路由器、交换机、光收发器、打印机、</a:t>
            </a:r>
            <a:r>
              <a:rPr lang="en-US" altLang="zh-CN" dirty="0">
                <a:latin typeface="Calibri" panose="020F0502020204030204" pitchFamily="34" charset="0"/>
                <a:ea typeface="微软雅黑" panose="020B0503020204020204" pitchFamily="34" charset="-122"/>
                <a:sym typeface="Calibri" panose="020F0502020204030204" pitchFamily="34" charset="0"/>
              </a:rPr>
              <a:t>FDDI……</a:t>
            </a:r>
            <a:r>
              <a:rPr lang="zh-CN" altLang="en-US" dirty="0">
                <a:latin typeface="Calibri" panose="020F0502020204030204" pitchFamily="34" charset="0"/>
                <a:ea typeface="微软雅黑" panose="020B0503020204020204" pitchFamily="34" charset="-122"/>
                <a:sym typeface="Calibri" panose="020F0502020204030204" pitchFamily="34" charset="0"/>
              </a:rPr>
              <a:t>）都有对应的</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对象，另一方面各种协议（</a:t>
            </a:r>
            <a:r>
              <a:rPr lang="en-US" altLang="zh-CN" dirty="0">
                <a:latin typeface="Calibri" panose="020F0502020204030204" pitchFamily="34" charset="0"/>
                <a:ea typeface="微软雅黑" panose="020B0503020204020204" pitchFamily="34" charset="-122"/>
                <a:sym typeface="Calibri" panose="020F0502020204030204" pitchFamily="34" charset="0"/>
              </a:rPr>
              <a:t>IP</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TCP</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UDP</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ARP</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ICMP</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IGMP……</a:t>
            </a:r>
            <a:r>
              <a:rPr lang="zh-CN" altLang="en-US" dirty="0">
                <a:latin typeface="Calibri" panose="020F0502020204030204" pitchFamily="34" charset="0"/>
                <a:ea typeface="微软雅黑" panose="020B0503020204020204" pitchFamily="34" charset="-122"/>
                <a:sym typeface="Calibri" panose="020F0502020204030204" pitchFamily="34" charset="0"/>
              </a:rPr>
              <a:t>）参数都有对应的</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对象。</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93194" name="Rectangle 10"/>
          <p:cNvSpPr>
            <a:spLocks noChangeArrowheads="1"/>
          </p:cNvSpPr>
          <p:nvPr/>
        </p:nvSpPr>
        <p:spPr bwMode="auto">
          <a:xfrm>
            <a:off x="900113" y="1125538"/>
            <a:ext cx="7620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存取对象都必须有确切的名字，其存取操作的意义也必须得到</a:t>
            </a:r>
            <a:r>
              <a:rPr lang="zh-CN" altLang="en-US" dirty="0">
                <a:latin typeface="Calibri" panose="020F0502020204030204" pitchFamily="34" charset="0"/>
                <a:ea typeface="微软雅黑" panose="020B0503020204020204" pitchFamily="34" charset="-122"/>
                <a:sym typeface="Calibri" panose="020F0502020204030204" pitchFamily="34" charset="0"/>
              </a:rPr>
              <a:t>管理进程和代理的一致认可。</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eaLnBrk="1" hangingPunct="1"/>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管理信息库</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MIB</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Management Information Base)</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是一个网络中所有可能的</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存取对象的</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集合和数据结构。</a:t>
            </a:r>
            <a:endPar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3194"/>
                                        </p:tgtEl>
                                        <p:attrNameLst>
                                          <p:attrName>style.visibility</p:attrName>
                                        </p:attrNameLst>
                                      </p:cBhvr>
                                      <p:to>
                                        <p:strVal val="visible"/>
                                      </p:to>
                                    </p:set>
                                    <p:anim calcmode="lin" valueType="num">
                                      <p:cBhvr additive="base">
                                        <p:cTn id="7" dur="500" fill="hold"/>
                                        <p:tgtEl>
                                          <p:spTgt spid="93194"/>
                                        </p:tgtEl>
                                        <p:attrNameLst>
                                          <p:attrName>ppt_x</p:attrName>
                                        </p:attrNameLst>
                                      </p:cBhvr>
                                      <p:tavLst>
                                        <p:tav tm="0">
                                          <p:val>
                                            <p:strVal val="0-#ppt_w/2"/>
                                          </p:val>
                                        </p:tav>
                                        <p:tav tm="100000">
                                          <p:val>
                                            <p:strVal val="#ppt_x"/>
                                          </p:val>
                                        </p:tav>
                                      </p:tavLst>
                                    </p:anim>
                                    <p:anim calcmode="lin" valueType="num">
                                      <p:cBhvr additive="base">
                                        <p:cTn id="8" dur="500" fill="hold"/>
                                        <p:tgtEl>
                                          <p:spTgt spid="9319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3187"/>
                                        </p:tgtEl>
                                        <p:attrNameLst>
                                          <p:attrName>style.visibility</p:attrName>
                                        </p:attrNameLst>
                                      </p:cBhvr>
                                      <p:to>
                                        <p:strVal val="visible"/>
                                      </p:to>
                                    </p:set>
                                    <p:anim calcmode="lin" valueType="num">
                                      <p:cBhvr additive="base">
                                        <p:cTn id="13" dur="500" fill="hold"/>
                                        <p:tgtEl>
                                          <p:spTgt spid="93187"/>
                                        </p:tgtEl>
                                        <p:attrNameLst>
                                          <p:attrName>ppt_x</p:attrName>
                                        </p:attrNameLst>
                                      </p:cBhvr>
                                      <p:tavLst>
                                        <p:tav tm="0">
                                          <p:val>
                                            <p:strVal val="0-#ppt_w/2"/>
                                          </p:val>
                                        </p:tav>
                                        <p:tav tm="100000">
                                          <p:val>
                                            <p:strVal val="#ppt_x"/>
                                          </p:val>
                                        </p:tav>
                                      </p:tavLst>
                                    </p:anim>
                                    <p:anim calcmode="lin" valueType="num">
                                      <p:cBhvr additive="base">
                                        <p:cTn id="14" dur="500" fill="hold"/>
                                        <p:tgtEl>
                                          <p:spTgt spid="931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p:bldP spid="9319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166"/>
          <p:cNvSpPr>
            <a:spLocks noChangeArrowheads="1"/>
          </p:cNvSpPr>
          <p:nvPr/>
        </p:nvSpPr>
        <p:spPr bwMode="auto">
          <a:xfrm>
            <a:off x="0" y="4798367"/>
            <a:ext cx="9144000" cy="461665"/>
          </a:xfrm>
          <a:prstGeom prst="rect">
            <a:avLst/>
          </a:prstGeom>
          <a:solidFill>
            <a:srgbClr val="CCFF99"/>
          </a:solidFill>
          <a:ln w="9525">
            <a:solidFill>
              <a:schemeClr val="tx1"/>
            </a:solidFill>
            <a:miter lim="800000"/>
          </a:ln>
        </p:spPr>
        <p:txBody>
          <a:bodyPr anchor="ct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1506" name="Line 1048"/>
          <p:cNvSpPr>
            <a:spLocks noChangeShapeType="1"/>
          </p:cNvSpPr>
          <p:nvPr/>
        </p:nvSpPr>
        <p:spPr bwMode="auto">
          <a:xfrm flipH="1">
            <a:off x="3886200" y="1143000"/>
            <a:ext cx="1524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07" name="Line 1049"/>
          <p:cNvSpPr>
            <a:spLocks noChangeShapeType="1"/>
          </p:cNvSpPr>
          <p:nvPr/>
        </p:nvSpPr>
        <p:spPr bwMode="auto">
          <a:xfrm flipH="1" flipV="1">
            <a:off x="4038600" y="1143000"/>
            <a:ext cx="2133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08" name="Line 1050"/>
          <p:cNvSpPr>
            <a:spLocks noChangeShapeType="1"/>
          </p:cNvSpPr>
          <p:nvPr/>
        </p:nvSpPr>
        <p:spPr bwMode="auto">
          <a:xfrm flipH="1">
            <a:off x="2057400" y="1143000"/>
            <a:ext cx="205740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09" name="Text Box 1054"/>
          <p:cNvSpPr txBox="1">
            <a:spLocks noChangeArrowheads="1"/>
          </p:cNvSpPr>
          <p:nvPr/>
        </p:nvSpPr>
        <p:spPr bwMode="auto">
          <a:xfrm>
            <a:off x="3657600" y="762000"/>
            <a:ext cx="838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1600">
                <a:latin typeface="Calibri" panose="020F0502020204030204" pitchFamily="34" charset="0"/>
                <a:ea typeface="微软雅黑" panose="020B0503020204020204" pitchFamily="34" charset="-122"/>
                <a:sym typeface="Calibri" panose="020F0502020204030204" pitchFamily="34" charset="0"/>
              </a:rPr>
              <a:t>根</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10" name="Line 1055"/>
          <p:cNvSpPr>
            <a:spLocks noChangeShapeType="1"/>
          </p:cNvSpPr>
          <p:nvPr/>
        </p:nvSpPr>
        <p:spPr bwMode="auto">
          <a:xfrm flipH="1" flipV="1">
            <a:off x="3962400" y="1752600"/>
            <a:ext cx="2133600" cy="2286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11" name="Text Box 1056"/>
          <p:cNvSpPr txBox="1">
            <a:spLocks noChangeArrowheads="1"/>
          </p:cNvSpPr>
          <p:nvPr/>
        </p:nvSpPr>
        <p:spPr bwMode="auto">
          <a:xfrm>
            <a:off x="539750" y="304800"/>
            <a:ext cx="4718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spcBef>
                <a:spcPct val="50000"/>
              </a:spcBef>
            </a:pPr>
            <a:r>
              <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rPr>
              <a:t>ASN</a:t>
            </a:r>
            <a:r>
              <a:rPr lang="zh-CN" altLang="en-US" sz="2800">
                <a:solidFill>
                  <a:srgbClr val="CC0000"/>
                </a:solidFill>
                <a:latin typeface="Calibri" panose="020F0502020204030204" pitchFamily="34" charset="0"/>
                <a:ea typeface="微软雅黑" panose="020B0503020204020204" pitchFamily="34" charset="-122"/>
                <a:sym typeface="Calibri" panose="020F0502020204030204" pitchFamily="34" charset="0"/>
              </a:rPr>
              <a:t>对象命名方法</a:t>
            </a:r>
            <a:r>
              <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rPr>
              <a:t>:</a:t>
            </a:r>
            <a:endParaRPr lang="en-US" altLang="zh-CN" sz="28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1512" name="Text Box 1057"/>
          <p:cNvSpPr txBox="1">
            <a:spLocks noChangeArrowheads="1"/>
          </p:cNvSpPr>
          <p:nvPr/>
        </p:nvSpPr>
        <p:spPr bwMode="auto">
          <a:xfrm>
            <a:off x="5562600" y="1981200"/>
            <a:ext cx="2895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Identified organization(3)</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13" name="Text Box 1058"/>
          <p:cNvSpPr txBox="1">
            <a:spLocks noChangeArrowheads="1"/>
          </p:cNvSpPr>
          <p:nvPr/>
        </p:nvSpPr>
        <p:spPr bwMode="auto">
          <a:xfrm>
            <a:off x="3657600" y="19812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Member body(2)</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14" name="Text Box 1060"/>
          <p:cNvSpPr txBox="1">
            <a:spLocks noChangeArrowheads="1"/>
          </p:cNvSpPr>
          <p:nvPr/>
        </p:nvSpPr>
        <p:spPr bwMode="auto">
          <a:xfrm>
            <a:off x="228600" y="19812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standard(0)</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15" name="Line 1061"/>
          <p:cNvSpPr>
            <a:spLocks noChangeShapeType="1"/>
          </p:cNvSpPr>
          <p:nvPr/>
        </p:nvSpPr>
        <p:spPr bwMode="auto">
          <a:xfrm flipH="1">
            <a:off x="1371600" y="1752600"/>
            <a:ext cx="2438400" cy="2286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16" name="Line 1062"/>
          <p:cNvSpPr>
            <a:spLocks noChangeShapeType="1"/>
          </p:cNvSpPr>
          <p:nvPr/>
        </p:nvSpPr>
        <p:spPr bwMode="auto">
          <a:xfrm>
            <a:off x="3886200" y="1752600"/>
            <a:ext cx="38100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17" name="Line 1063"/>
          <p:cNvSpPr>
            <a:spLocks noChangeShapeType="1"/>
          </p:cNvSpPr>
          <p:nvPr/>
        </p:nvSpPr>
        <p:spPr bwMode="auto">
          <a:xfrm flipH="1">
            <a:off x="6629400" y="2286000"/>
            <a:ext cx="7620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18" name="Text Box 1064"/>
          <p:cNvSpPr txBox="1">
            <a:spLocks noChangeArrowheads="1"/>
          </p:cNvSpPr>
          <p:nvPr/>
        </p:nvSpPr>
        <p:spPr bwMode="auto">
          <a:xfrm>
            <a:off x="5410200" y="2590800"/>
            <a:ext cx="2895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dirty="0">
                <a:latin typeface="Calibri" panose="020F0502020204030204" pitchFamily="34" charset="0"/>
                <a:ea typeface="微软雅黑" panose="020B0503020204020204" pitchFamily="34" charset="-122"/>
                <a:sym typeface="Calibri" panose="020F0502020204030204" pitchFamily="34" charset="0"/>
              </a:rPr>
              <a:t>Department of Defense(6)</a:t>
            </a:r>
            <a:endParaRPr lang="en-US" altLang="zh-CN" sz="16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1519" name="Text Box 1065"/>
          <p:cNvSpPr txBox="1">
            <a:spLocks noChangeArrowheads="1"/>
          </p:cNvSpPr>
          <p:nvPr/>
        </p:nvSpPr>
        <p:spPr bwMode="auto">
          <a:xfrm>
            <a:off x="1828800" y="19812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standard(0)</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20" name="Text Box 1066"/>
          <p:cNvSpPr txBox="1">
            <a:spLocks noChangeArrowheads="1"/>
          </p:cNvSpPr>
          <p:nvPr/>
        </p:nvSpPr>
        <p:spPr bwMode="auto">
          <a:xfrm>
            <a:off x="1905000" y="25146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21" name="Line 1067"/>
          <p:cNvSpPr>
            <a:spLocks noChangeShapeType="1"/>
          </p:cNvSpPr>
          <p:nvPr/>
        </p:nvSpPr>
        <p:spPr bwMode="auto">
          <a:xfrm flipH="1">
            <a:off x="4038600" y="2286000"/>
            <a:ext cx="26670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22" name="Line 1068"/>
          <p:cNvSpPr>
            <a:spLocks noChangeShapeType="1"/>
          </p:cNvSpPr>
          <p:nvPr/>
        </p:nvSpPr>
        <p:spPr bwMode="auto">
          <a:xfrm flipH="1">
            <a:off x="5181600" y="2286000"/>
            <a:ext cx="144780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23" name="Line 1069"/>
          <p:cNvSpPr>
            <a:spLocks noChangeShapeType="1"/>
          </p:cNvSpPr>
          <p:nvPr/>
        </p:nvSpPr>
        <p:spPr bwMode="auto">
          <a:xfrm flipH="1">
            <a:off x="4343400" y="2895600"/>
            <a:ext cx="2133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24" name="Text Box 1070"/>
          <p:cNvSpPr txBox="1">
            <a:spLocks noChangeArrowheads="1"/>
          </p:cNvSpPr>
          <p:nvPr/>
        </p:nvSpPr>
        <p:spPr bwMode="auto">
          <a:xfrm>
            <a:off x="3429000" y="32766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Internet(1)</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25" name="AutoShape 1072"/>
          <p:cNvSpPr>
            <a:spLocks noChangeArrowheads="1"/>
          </p:cNvSpPr>
          <p:nvPr/>
        </p:nvSpPr>
        <p:spPr bwMode="auto">
          <a:xfrm>
            <a:off x="5088427" y="3186152"/>
            <a:ext cx="927709" cy="479346"/>
          </a:xfrm>
          <a:prstGeom prst="leftArrow">
            <a:avLst>
              <a:gd name="adj1" fmla="val 70241"/>
              <a:gd name="adj2" fmla="val 50093"/>
            </a:avLst>
          </a:prstGeom>
          <a:solidFill>
            <a:srgbClr val="FF6699"/>
          </a:solidFill>
          <a:ln w="9525">
            <a:solidFill>
              <a:schemeClr val="tx1"/>
            </a:solidFill>
            <a:miter lim="800000"/>
          </a:ln>
        </p:spPr>
        <p:txBody>
          <a:bodyPr wrap="none" anchor="ct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dirty="0">
                <a:latin typeface="Calibri" panose="020F0502020204030204" pitchFamily="34" charset="0"/>
                <a:ea typeface="微软雅黑" panose="020B0503020204020204" pitchFamily="34" charset="-122"/>
                <a:sym typeface="Calibri" panose="020F0502020204030204" pitchFamily="34" charset="0"/>
              </a:rPr>
              <a:t>1.3.6.1</a:t>
            </a:r>
            <a:endParaRPr lang="en-US" altLang="zh-CN" sz="16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1526" name="Line 1073"/>
          <p:cNvSpPr>
            <a:spLocks noChangeShapeType="1"/>
          </p:cNvSpPr>
          <p:nvPr/>
        </p:nvSpPr>
        <p:spPr bwMode="auto">
          <a:xfrm flipH="1">
            <a:off x="1447800" y="3581400"/>
            <a:ext cx="274320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27" name="Text Box 1074"/>
          <p:cNvSpPr txBox="1">
            <a:spLocks noChangeArrowheads="1"/>
          </p:cNvSpPr>
          <p:nvPr/>
        </p:nvSpPr>
        <p:spPr bwMode="auto">
          <a:xfrm>
            <a:off x="457200" y="3886200"/>
            <a:ext cx="129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directory(1)</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28" name="Text Box 1075"/>
          <p:cNvSpPr txBox="1">
            <a:spLocks noChangeArrowheads="1"/>
          </p:cNvSpPr>
          <p:nvPr/>
        </p:nvSpPr>
        <p:spPr bwMode="auto">
          <a:xfrm>
            <a:off x="1676400" y="3886200"/>
            <a:ext cx="99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mgmt(2)</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29" name="Text Box 1076"/>
          <p:cNvSpPr txBox="1">
            <a:spLocks noChangeArrowheads="1"/>
          </p:cNvSpPr>
          <p:nvPr/>
        </p:nvSpPr>
        <p:spPr bwMode="auto">
          <a:xfrm>
            <a:off x="2590800" y="3886200"/>
            <a:ext cx="1524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exprimental(3)</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30" name="Text Box 1077"/>
          <p:cNvSpPr txBox="1">
            <a:spLocks noChangeArrowheads="1"/>
          </p:cNvSpPr>
          <p:nvPr/>
        </p:nvSpPr>
        <p:spPr bwMode="auto">
          <a:xfrm>
            <a:off x="4191000" y="3886200"/>
            <a:ext cx="1143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private(4)</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31" name="Text Box 1078"/>
          <p:cNvSpPr txBox="1">
            <a:spLocks noChangeArrowheads="1"/>
          </p:cNvSpPr>
          <p:nvPr/>
        </p:nvSpPr>
        <p:spPr bwMode="auto">
          <a:xfrm>
            <a:off x="6705600" y="3886200"/>
            <a:ext cx="1143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dirty="0">
                <a:latin typeface="Calibri" panose="020F0502020204030204" pitchFamily="34" charset="0"/>
                <a:ea typeface="微软雅黑" panose="020B0503020204020204" pitchFamily="34" charset="-122"/>
                <a:sym typeface="Calibri" panose="020F0502020204030204" pitchFamily="34" charset="0"/>
              </a:rPr>
              <a:t>snmpv2(6)</a:t>
            </a:r>
            <a:endParaRPr lang="en-US" altLang="zh-CN" sz="16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1532" name="Text Box 1079"/>
          <p:cNvSpPr txBox="1">
            <a:spLocks noChangeArrowheads="1"/>
          </p:cNvSpPr>
          <p:nvPr/>
        </p:nvSpPr>
        <p:spPr bwMode="auto">
          <a:xfrm>
            <a:off x="5410200" y="3886200"/>
            <a:ext cx="1143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security(5)</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33" name="Line 1080"/>
          <p:cNvSpPr>
            <a:spLocks noChangeShapeType="1"/>
          </p:cNvSpPr>
          <p:nvPr/>
        </p:nvSpPr>
        <p:spPr bwMode="auto">
          <a:xfrm flipH="1">
            <a:off x="2362200" y="3581400"/>
            <a:ext cx="182880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34" name="Line 1081"/>
          <p:cNvSpPr>
            <a:spLocks noChangeShapeType="1"/>
          </p:cNvSpPr>
          <p:nvPr/>
        </p:nvSpPr>
        <p:spPr bwMode="auto">
          <a:xfrm flipH="1">
            <a:off x="3276600" y="3581400"/>
            <a:ext cx="914400" cy="2286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35" name="Line 1082"/>
          <p:cNvSpPr>
            <a:spLocks noChangeShapeType="1"/>
          </p:cNvSpPr>
          <p:nvPr/>
        </p:nvSpPr>
        <p:spPr bwMode="auto">
          <a:xfrm>
            <a:off x="4191000" y="3581400"/>
            <a:ext cx="457200" cy="2286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36" name="Line 1083"/>
          <p:cNvSpPr>
            <a:spLocks noChangeShapeType="1"/>
          </p:cNvSpPr>
          <p:nvPr/>
        </p:nvSpPr>
        <p:spPr bwMode="auto">
          <a:xfrm>
            <a:off x="4191000" y="3581400"/>
            <a:ext cx="160020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37" name="Line 1084"/>
          <p:cNvSpPr>
            <a:spLocks noChangeShapeType="1"/>
          </p:cNvSpPr>
          <p:nvPr/>
        </p:nvSpPr>
        <p:spPr bwMode="auto">
          <a:xfrm>
            <a:off x="4267200" y="3581400"/>
            <a:ext cx="289560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38" name="Line 1085"/>
          <p:cNvSpPr>
            <a:spLocks noChangeShapeType="1"/>
          </p:cNvSpPr>
          <p:nvPr/>
        </p:nvSpPr>
        <p:spPr bwMode="auto">
          <a:xfrm flipH="1">
            <a:off x="2133600" y="4114800"/>
            <a:ext cx="762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39" name="Text Box 1086"/>
          <p:cNvSpPr txBox="1">
            <a:spLocks noChangeArrowheads="1"/>
          </p:cNvSpPr>
          <p:nvPr/>
        </p:nvSpPr>
        <p:spPr bwMode="auto">
          <a:xfrm>
            <a:off x="1600200" y="4495800"/>
            <a:ext cx="99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Mib-2(1)</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40" name="Text Box 1087"/>
          <p:cNvSpPr txBox="1">
            <a:spLocks noChangeArrowheads="1"/>
          </p:cNvSpPr>
          <p:nvPr/>
        </p:nvSpPr>
        <p:spPr bwMode="auto">
          <a:xfrm>
            <a:off x="4724400" y="4495800"/>
            <a:ext cx="1524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enterprise(1)</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41" name="AutoShape 1088"/>
          <p:cNvSpPr>
            <a:spLocks noChangeArrowheads="1"/>
          </p:cNvSpPr>
          <p:nvPr/>
        </p:nvSpPr>
        <p:spPr bwMode="auto">
          <a:xfrm>
            <a:off x="2667000" y="4405352"/>
            <a:ext cx="1828800" cy="479346"/>
          </a:xfrm>
          <a:prstGeom prst="leftArrow">
            <a:avLst>
              <a:gd name="adj1" fmla="val 70241"/>
              <a:gd name="adj2" fmla="val 87568"/>
            </a:avLst>
          </a:prstGeom>
          <a:solidFill>
            <a:srgbClr val="FF6699"/>
          </a:solidFill>
          <a:ln w="9525">
            <a:solidFill>
              <a:schemeClr val="tx1"/>
            </a:solidFill>
            <a:miter lim="800000"/>
          </a:ln>
        </p:spPr>
        <p:txBody>
          <a:bodyPr anchor="ct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dirty="0">
                <a:latin typeface="Calibri" panose="020F0502020204030204" pitchFamily="34" charset="0"/>
                <a:ea typeface="微软雅黑" panose="020B0503020204020204" pitchFamily="34" charset="-122"/>
                <a:sym typeface="Calibri" panose="020F0502020204030204" pitchFamily="34" charset="0"/>
              </a:rPr>
              <a:t>1.3.6.1.2.1</a:t>
            </a:r>
            <a:endParaRPr lang="en-US" altLang="zh-CN" sz="16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1542" name="AutoShape 1089"/>
          <p:cNvSpPr>
            <a:spLocks noChangeArrowheads="1"/>
          </p:cNvSpPr>
          <p:nvPr/>
        </p:nvSpPr>
        <p:spPr bwMode="auto">
          <a:xfrm>
            <a:off x="6248400" y="4405352"/>
            <a:ext cx="1828800" cy="479346"/>
          </a:xfrm>
          <a:prstGeom prst="leftArrow">
            <a:avLst>
              <a:gd name="adj1" fmla="val 70241"/>
              <a:gd name="adj2" fmla="val 87568"/>
            </a:avLst>
          </a:prstGeom>
          <a:solidFill>
            <a:srgbClr val="FF6699"/>
          </a:solidFill>
          <a:ln w="9525">
            <a:solidFill>
              <a:schemeClr val="tx1"/>
            </a:solidFill>
            <a:miter lim="800000"/>
          </a:ln>
        </p:spPr>
        <p:txBody>
          <a:bodyPr anchor="ct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dirty="0">
                <a:latin typeface="Calibri" panose="020F0502020204030204" pitchFamily="34" charset="0"/>
                <a:ea typeface="微软雅黑" panose="020B0503020204020204" pitchFamily="34" charset="-122"/>
                <a:sym typeface="Calibri" panose="020F0502020204030204" pitchFamily="34" charset="0"/>
              </a:rPr>
              <a:t>1.3.6.1.4.1</a:t>
            </a:r>
            <a:endParaRPr lang="en-US" altLang="zh-CN" sz="16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1543" name="Line 1090"/>
          <p:cNvSpPr>
            <a:spLocks noChangeShapeType="1"/>
          </p:cNvSpPr>
          <p:nvPr/>
        </p:nvSpPr>
        <p:spPr bwMode="auto">
          <a:xfrm>
            <a:off x="4724400" y="4191000"/>
            <a:ext cx="4572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44" name="Line 1091"/>
          <p:cNvSpPr>
            <a:spLocks noChangeShapeType="1"/>
          </p:cNvSpPr>
          <p:nvPr/>
        </p:nvSpPr>
        <p:spPr bwMode="auto">
          <a:xfrm flipH="1" flipV="1">
            <a:off x="2057400" y="4800600"/>
            <a:ext cx="2667000" cy="4572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45" name="Line 1092"/>
          <p:cNvSpPr>
            <a:spLocks noChangeShapeType="1"/>
          </p:cNvSpPr>
          <p:nvPr/>
        </p:nvSpPr>
        <p:spPr bwMode="auto">
          <a:xfrm>
            <a:off x="2057400" y="4800600"/>
            <a:ext cx="5105400" cy="4572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46" name="Line 1093"/>
          <p:cNvSpPr>
            <a:spLocks noChangeShapeType="1"/>
          </p:cNvSpPr>
          <p:nvPr/>
        </p:nvSpPr>
        <p:spPr bwMode="auto">
          <a:xfrm>
            <a:off x="2057400" y="4800600"/>
            <a:ext cx="3505200" cy="4572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47" name="Line 1095"/>
          <p:cNvSpPr>
            <a:spLocks noChangeShapeType="1"/>
          </p:cNvSpPr>
          <p:nvPr/>
        </p:nvSpPr>
        <p:spPr bwMode="auto">
          <a:xfrm flipH="1">
            <a:off x="838200" y="4800600"/>
            <a:ext cx="12954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48" name="Line 1096"/>
          <p:cNvSpPr>
            <a:spLocks noChangeShapeType="1"/>
          </p:cNvSpPr>
          <p:nvPr/>
        </p:nvSpPr>
        <p:spPr bwMode="auto">
          <a:xfrm flipH="1">
            <a:off x="1828800" y="4876800"/>
            <a:ext cx="228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49" name="Line 1098"/>
          <p:cNvSpPr>
            <a:spLocks noChangeShapeType="1"/>
          </p:cNvSpPr>
          <p:nvPr/>
        </p:nvSpPr>
        <p:spPr bwMode="auto">
          <a:xfrm>
            <a:off x="2133600" y="4876800"/>
            <a:ext cx="1371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50" name="Text Box 1099"/>
          <p:cNvSpPr txBox="1">
            <a:spLocks noChangeArrowheads="1"/>
          </p:cNvSpPr>
          <p:nvPr/>
        </p:nvSpPr>
        <p:spPr bwMode="auto">
          <a:xfrm>
            <a:off x="304800" y="5257800"/>
            <a:ext cx="99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system(1)</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51" name="Text Box 1100"/>
          <p:cNvSpPr txBox="1">
            <a:spLocks noChangeArrowheads="1"/>
          </p:cNvSpPr>
          <p:nvPr/>
        </p:nvSpPr>
        <p:spPr bwMode="auto">
          <a:xfrm>
            <a:off x="1371600" y="5257800"/>
            <a:ext cx="129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interface(2)</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52" name="Text Box 1101"/>
          <p:cNvSpPr txBox="1">
            <a:spLocks noChangeArrowheads="1"/>
          </p:cNvSpPr>
          <p:nvPr/>
        </p:nvSpPr>
        <p:spPr bwMode="auto">
          <a:xfrm>
            <a:off x="2667000" y="5257800"/>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at(3)</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53" name="Text Box 1102"/>
          <p:cNvSpPr txBox="1">
            <a:spLocks noChangeArrowheads="1"/>
          </p:cNvSpPr>
          <p:nvPr/>
        </p:nvSpPr>
        <p:spPr bwMode="auto">
          <a:xfrm>
            <a:off x="3352800" y="5257800"/>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ip(4)</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54" name="Line 1103"/>
          <p:cNvSpPr>
            <a:spLocks noChangeShapeType="1"/>
          </p:cNvSpPr>
          <p:nvPr/>
        </p:nvSpPr>
        <p:spPr bwMode="auto">
          <a:xfrm>
            <a:off x="2057400" y="4800600"/>
            <a:ext cx="762000" cy="4572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55" name="Text Box 1104"/>
          <p:cNvSpPr txBox="1">
            <a:spLocks noChangeArrowheads="1"/>
          </p:cNvSpPr>
          <p:nvPr/>
        </p:nvSpPr>
        <p:spPr bwMode="auto">
          <a:xfrm>
            <a:off x="4191000" y="52578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icmp(5)</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56" name="Text Box 1105"/>
          <p:cNvSpPr txBox="1">
            <a:spLocks noChangeArrowheads="1"/>
          </p:cNvSpPr>
          <p:nvPr/>
        </p:nvSpPr>
        <p:spPr bwMode="auto">
          <a:xfrm>
            <a:off x="5257800" y="52578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dirty="0" err="1">
                <a:latin typeface="Calibri" panose="020F0502020204030204" pitchFamily="34" charset="0"/>
                <a:ea typeface="微软雅黑" panose="020B0503020204020204" pitchFamily="34" charset="-122"/>
                <a:sym typeface="Calibri" panose="020F0502020204030204" pitchFamily="34" charset="0"/>
              </a:rPr>
              <a:t>tcp</a:t>
            </a:r>
            <a:r>
              <a:rPr lang="en-US" altLang="zh-CN" sz="1600" dirty="0">
                <a:latin typeface="Calibri" panose="020F0502020204030204" pitchFamily="34" charset="0"/>
                <a:ea typeface="微软雅黑" panose="020B0503020204020204" pitchFamily="34" charset="-122"/>
                <a:sym typeface="Calibri" panose="020F0502020204030204" pitchFamily="34" charset="0"/>
              </a:rPr>
              <a:t>(6)</a:t>
            </a:r>
            <a:endParaRPr lang="en-US" altLang="zh-CN" sz="16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1557" name="Text Box 1106"/>
          <p:cNvSpPr txBox="1">
            <a:spLocks noChangeArrowheads="1"/>
          </p:cNvSpPr>
          <p:nvPr/>
        </p:nvSpPr>
        <p:spPr bwMode="auto">
          <a:xfrm>
            <a:off x="6096000" y="52578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udp(7)</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58" name="Text Box 1107"/>
          <p:cNvSpPr txBox="1">
            <a:spLocks noChangeArrowheads="1"/>
          </p:cNvSpPr>
          <p:nvPr/>
        </p:nvSpPr>
        <p:spPr bwMode="auto">
          <a:xfrm>
            <a:off x="6934200" y="52578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egp(8)</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59" name="Text Box 1108"/>
          <p:cNvSpPr txBox="1">
            <a:spLocks noChangeArrowheads="1"/>
          </p:cNvSpPr>
          <p:nvPr/>
        </p:nvSpPr>
        <p:spPr bwMode="auto">
          <a:xfrm>
            <a:off x="7772400" y="52578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60" name="Line 1109"/>
          <p:cNvSpPr>
            <a:spLocks noChangeShapeType="1"/>
          </p:cNvSpPr>
          <p:nvPr/>
        </p:nvSpPr>
        <p:spPr bwMode="auto">
          <a:xfrm flipH="1">
            <a:off x="533400" y="5562600"/>
            <a:ext cx="228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61" name="Line 1110"/>
          <p:cNvSpPr>
            <a:spLocks noChangeShapeType="1"/>
          </p:cNvSpPr>
          <p:nvPr/>
        </p:nvSpPr>
        <p:spPr bwMode="auto">
          <a:xfrm flipH="1">
            <a:off x="533400" y="5562600"/>
            <a:ext cx="228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62" name="Line 1111"/>
          <p:cNvSpPr>
            <a:spLocks noChangeShapeType="1"/>
          </p:cNvSpPr>
          <p:nvPr/>
        </p:nvSpPr>
        <p:spPr bwMode="auto">
          <a:xfrm>
            <a:off x="762000" y="5562600"/>
            <a:ext cx="228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63" name="Line 1112"/>
          <p:cNvSpPr>
            <a:spLocks noChangeShapeType="1"/>
          </p:cNvSpPr>
          <p:nvPr/>
        </p:nvSpPr>
        <p:spPr bwMode="auto">
          <a:xfrm>
            <a:off x="762000" y="5562600"/>
            <a:ext cx="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64" name="Line 1113"/>
          <p:cNvSpPr>
            <a:spLocks noChangeShapeType="1"/>
          </p:cNvSpPr>
          <p:nvPr/>
        </p:nvSpPr>
        <p:spPr bwMode="auto">
          <a:xfrm flipH="1">
            <a:off x="1600200" y="5562600"/>
            <a:ext cx="228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65" name="Line 1114"/>
          <p:cNvSpPr>
            <a:spLocks noChangeShapeType="1"/>
          </p:cNvSpPr>
          <p:nvPr/>
        </p:nvSpPr>
        <p:spPr bwMode="auto">
          <a:xfrm flipH="1">
            <a:off x="1600200" y="5562600"/>
            <a:ext cx="228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66" name="Line 1115"/>
          <p:cNvSpPr>
            <a:spLocks noChangeShapeType="1"/>
          </p:cNvSpPr>
          <p:nvPr/>
        </p:nvSpPr>
        <p:spPr bwMode="auto">
          <a:xfrm>
            <a:off x="1828800" y="5562600"/>
            <a:ext cx="22860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67" name="Line 1116"/>
          <p:cNvSpPr>
            <a:spLocks noChangeShapeType="1"/>
          </p:cNvSpPr>
          <p:nvPr/>
        </p:nvSpPr>
        <p:spPr bwMode="auto">
          <a:xfrm>
            <a:off x="1828800" y="5562600"/>
            <a:ext cx="0" cy="3810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nvGrpSpPr>
          <p:cNvPr id="21568" name="Group 1130"/>
          <p:cNvGrpSpPr/>
          <p:nvPr/>
        </p:nvGrpSpPr>
        <p:grpSpPr bwMode="auto">
          <a:xfrm>
            <a:off x="3352800" y="5562600"/>
            <a:ext cx="457200" cy="381000"/>
            <a:chOff x="240" y="3600"/>
            <a:chExt cx="288" cy="240"/>
          </a:xfrm>
        </p:grpSpPr>
        <p:sp>
          <p:nvSpPr>
            <p:cNvPr id="21569" name="Line 1126"/>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70" name="Line 1127"/>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71" name="Line 1128"/>
            <p:cNvSpPr>
              <a:spLocks noChangeShapeType="1"/>
            </p:cNvSpPr>
            <p:nvPr/>
          </p:nvSpPr>
          <p:spPr bwMode="auto">
            <a:xfrm>
              <a:off x="384"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72" name="Line 1129"/>
            <p:cNvSpPr>
              <a:spLocks noChangeShapeType="1"/>
            </p:cNvSpPr>
            <p:nvPr/>
          </p:nvSpPr>
          <p:spPr bwMode="auto">
            <a:xfrm>
              <a:off x="384" y="3600"/>
              <a:ext cx="0"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grpSp>
        <p:nvGrpSpPr>
          <p:cNvPr id="21573" name="Group 1131"/>
          <p:cNvGrpSpPr/>
          <p:nvPr/>
        </p:nvGrpSpPr>
        <p:grpSpPr bwMode="auto">
          <a:xfrm>
            <a:off x="4343400" y="5562600"/>
            <a:ext cx="457200" cy="381000"/>
            <a:chOff x="240" y="3600"/>
            <a:chExt cx="288" cy="240"/>
          </a:xfrm>
        </p:grpSpPr>
        <p:sp>
          <p:nvSpPr>
            <p:cNvPr id="21574" name="Line 1132"/>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75" name="Line 1133"/>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76" name="Line 1134"/>
            <p:cNvSpPr>
              <a:spLocks noChangeShapeType="1"/>
            </p:cNvSpPr>
            <p:nvPr/>
          </p:nvSpPr>
          <p:spPr bwMode="auto">
            <a:xfrm>
              <a:off x="384"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77" name="Line 1135"/>
            <p:cNvSpPr>
              <a:spLocks noChangeShapeType="1"/>
            </p:cNvSpPr>
            <p:nvPr/>
          </p:nvSpPr>
          <p:spPr bwMode="auto">
            <a:xfrm>
              <a:off x="384" y="3600"/>
              <a:ext cx="0"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grpSp>
        <p:nvGrpSpPr>
          <p:cNvPr id="21578" name="Group 1136"/>
          <p:cNvGrpSpPr/>
          <p:nvPr/>
        </p:nvGrpSpPr>
        <p:grpSpPr bwMode="auto">
          <a:xfrm>
            <a:off x="6248400" y="5562600"/>
            <a:ext cx="457200" cy="381000"/>
            <a:chOff x="240" y="3600"/>
            <a:chExt cx="288" cy="240"/>
          </a:xfrm>
        </p:grpSpPr>
        <p:sp>
          <p:nvSpPr>
            <p:cNvPr id="21579" name="Line 1137"/>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80" name="Line 1138"/>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81" name="Line 1139"/>
            <p:cNvSpPr>
              <a:spLocks noChangeShapeType="1"/>
            </p:cNvSpPr>
            <p:nvPr/>
          </p:nvSpPr>
          <p:spPr bwMode="auto">
            <a:xfrm>
              <a:off x="384"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82" name="Line 1140"/>
            <p:cNvSpPr>
              <a:spLocks noChangeShapeType="1"/>
            </p:cNvSpPr>
            <p:nvPr/>
          </p:nvSpPr>
          <p:spPr bwMode="auto">
            <a:xfrm>
              <a:off x="384" y="3600"/>
              <a:ext cx="0"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grpSp>
        <p:nvGrpSpPr>
          <p:cNvPr id="21583" name="Group 1141"/>
          <p:cNvGrpSpPr/>
          <p:nvPr/>
        </p:nvGrpSpPr>
        <p:grpSpPr bwMode="auto">
          <a:xfrm>
            <a:off x="5410200" y="5562600"/>
            <a:ext cx="457200" cy="381000"/>
            <a:chOff x="240" y="3600"/>
            <a:chExt cx="288" cy="240"/>
          </a:xfrm>
        </p:grpSpPr>
        <p:sp>
          <p:nvSpPr>
            <p:cNvPr id="21584" name="Line 1142"/>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85" name="Line 1143"/>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86" name="Line 1144"/>
            <p:cNvSpPr>
              <a:spLocks noChangeShapeType="1"/>
            </p:cNvSpPr>
            <p:nvPr/>
          </p:nvSpPr>
          <p:spPr bwMode="auto">
            <a:xfrm>
              <a:off x="384"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87" name="Line 1145"/>
            <p:cNvSpPr>
              <a:spLocks noChangeShapeType="1"/>
            </p:cNvSpPr>
            <p:nvPr/>
          </p:nvSpPr>
          <p:spPr bwMode="auto">
            <a:xfrm>
              <a:off x="384" y="3600"/>
              <a:ext cx="0"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grpSp>
        <p:nvGrpSpPr>
          <p:cNvPr id="21588" name="Group 1146"/>
          <p:cNvGrpSpPr/>
          <p:nvPr/>
        </p:nvGrpSpPr>
        <p:grpSpPr bwMode="auto">
          <a:xfrm>
            <a:off x="7086600" y="5562600"/>
            <a:ext cx="457200" cy="381000"/>
            <a:chOff x="240" y="3600"/>
            <a:chExt cx="288" cy="240"/>
          </a:xfrm>
        </p:grpSpPr>
        <p:sp>
          <p:nvSpPr>
            <p:cNvPr id="21589" name="Line 1147"/>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90" name="Line 1148"/>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91" name="Line 1149"/>
            <p:cNvSpPr>
              <a:spLocks noChangeShapeType="1"/>
            </p:cNvSpPr>
            <p:nvPr/>
          </p:nvSpPr>
          <p:spPr bwMode="auto">
            <a:xfrm>
              <a:off x="384"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92" name="Line 1150"/>
            <p:cNvSpPr>
              <a:spLocks noChangeShapeType="1"/>
            </p:cNvSpPr>
            <p:nvPr/>
          </p:nvSpPr>
          <p:spPr bwMode="auto">
            <a:xfrm>
              <a:off x="384" y="3600"/>
              <a:ext cx="0"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grpSp>
        <p:nvGrpSpPr>
          <p:cNvPr id="21593" name="Group 1151"/>
          <p:cNvGrpSpPr/>
          <p:nvPr/>
        </p:nvGrpSpPr>
        <p:grpSpPr bwMode="auto">
          <a:xfrm>
            <a:off x="2667000" y="5562600"/>
            <a:ext cx="457200" cy="381000"/>
            <a:chOff x="240" y="3600"/>
            <a:chExt cx="288" cy="240"/>
          </a:xfrm>
        </p:grpSpPr>
        <p:sp>
          <p:nvSpPr>
            <p:cNvPr id="21594" name="Line 1152"/>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95" name="Line 1153"/>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96" name="Line 1154"/>
            <p:cNvSpPr>
              <a:spLocks noChangeShapeType="1"/>
            </p:cNvSpPr>
            <p:nvPr/>
          </p:nvSpPr>
          <p:spPr bwMode="auto">
            <a:xfrm>
              <a:off x="384"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597" name="Line 1155"/>
            <p:cNvSpPr>
              <a:spLocks noChangeShapeType="1"/>
            </p:cNvSpPr>
            <p:nvPr/>
          </p:nvSpPr>
          <p:spPr bwMode="auto">
            <a:xfrm>
              <a:off x="384" y="3600"/>
              <a:ext cx="0"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sp>
        <p:nvSpPr>
          <p:cNvPr id="21598" name="Text Box 1156"/>
          <p:cNvSpPr txBox="1">
            <a:spLocks noChangeArrowheads="1"/>
          </p:cNvSpPr>
          <p:nvPr/>
        </p:nvSpPr>
        <p:spPr bwMode="auto">
          <a:xfrm>
            <a:off x="304800" y="6019800"/>
            <a:ext cx="1530350" cy="613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lnSpc>
                <a:spcPct val="80000"/>
              </a:lnSpc>
              <a:spcBef>
                <a:spcPct val="50000"/>
              </a:spcBef>
            </a:pPr>
            <a:r>
              <a:rPr lang="zh-CN" altLang="en-US" sz="1600">
                <a:latin typeface="Calibri" panose="020F0502020204030204" pitchFamily="34" charset="0"/>
                <a:ea typeface="微软雅黑" panose="020B0503020204020204" pitchFamily="34" charset="-122"/>
                <a:sym typeface="Calibri" panose="020F0502020204030204" pitchFamily="34" charset="0"/>
              </a:rPr>
              <a:t>主机</a:t>
            </a:r>
            <a:r>
              <a:rPr lang="en-US" altLang="zh-CN" sz="1600">
                <a:latin typeface="Calibri" panose="020F0502020204030204" pitchFamily="34" charset="0"/>
                <a:ea typeface="微软雅黑" panose="020B0503020204020204" pitchFamily="34" charset="-122"/>
                <a:sym typeface="Calibri" panose="020F0502020204030204" pitchFamily="34" charset="0"/>
              </a:rPr>
              <a:t>/Router</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a:p>
            <a:pPr algn="ctr">
              <a:lnSpc>
                <a:spcPct val="80000"/>
              </a:lnSpc>
              <a:spcBef>
                <a:spcPct val="50000"/>
              </a:spcBef>
            </a:pPr>
            <a:r>
              <a:rPr lang="zh-CN" altLang="en-US" sz="1600">
                <a:latin typeface="Calibri" panose="020F0502020204030204" pitchFamily="34" charset="0"/>
                <a:ea typeface="微软雅黑" panose="020B0503020204020204" pitchFamily="34" charset="-122"/>
                <a:sym typeface="Calibri" panose="020F0502020204030204" pitchFamily="34" charset="0"/>
              </a:rPr>
              <a:t>的操作系统</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1599" name="Text Box 1157"/>
          <p:cNvSpPr txBox="1">
            <a:spLocks noChangeArrowheads="1"/>
          </p:cNvSpPr>
          <p:nvPr/>
        </p:nvSpPr>
        <p:spPr bwMode="auto">
          <a:xfrm>
            <a:off x="2362200" y="6096000"/>
            <a:ext cx="99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1600">
                <a:latin typeface="Calibri" panose="020F0502020204030204" pitchFamily="34" charset="0"/>
                <a:ea typeface="微软雅黑" panose="020B0503020204020204" pitchFamily="34" charset="-122"/>
                <a:sym typeface="Calibri" panose="020F0502020204030204" pitchFamily="34" charset="0"/>
              </a:rPr>
              <a:t>地址转换</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grpSp>
        <p:nvGrpSpPr>
          <p:cNvPr id="21600" name="Group 1159"/>
          <p:cNvGrpSpPr/>
          <p:nvPr/>
        </p:nvGrpSpPr>
        <p:grpSpPr bwMode="auto">
          <a:xfrm>
            <a:off x="5181600" y="4800600"/>
            <a:ext cx="457200" cy="228600"/>
            <a:chOff x="240" y="3600"/>
            <a:chExt cx="288" cy="240"/>
          </a:xfrm>
        </p:grpSpPr>
        <p:sp>
          <p:nvSpPr>
            <p:cNvPr id="21601" name="Line 1160"/>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602" name="Line 1161"/>
            <p:cNvSpPr>
              <a:spLocks noChangeShapeType="1"/>
            </p:cNvSpPr>
            <p:nvPr/>
          </p:nvSpPr>
          <p:spPr bwMode="auto">
            <a:xfrm flipH="1">
              <a:off x="240"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603" name="Line 1162"/>
            <p:cNvSpPr>
              <a:spLocks noChangeShapeType="1"/>
            </p:cNvSpPr>
            <p:nvPr/>
          </p:nvSpPr>
          <p:spPr bwMode="auto">
            <a:xfrm>
              <a:off x="384" y="3600"/>
              <a:ext cx="144"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1604" name="Line 1163"/>
            <p:cNvSpPr>
              <a:spLocks noChangeShapeType="1"/>
            </p:cNvSpPr>
            <p:nvPr/>
          </p:nvSpPr>
          <p:spPr bwMode="auto">
            <a:xfrm>
              <a:off x="384" y="3600"/>
              <a:ext cx="0" cy="24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sp>
        <p:nvSpPr>
          <p:cNvPr id="21605" name="Text Box 1164"/>
          <p:cNvSpPr txBox="1">
            <a:spLocks noChangeArrowheads="1"/>
          </p:cNvSpPr>
          <p:nvPr/>
        </p:nvSpPr>
        <p:spPr bwMode="auto">
          <a:xfrm>
            <a:off x="3429000" y="5943600"/>
            <a:ext cx="1295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solidFill>
                  <a:srgbClr val="CC0000"/>
                </a:solidFill>
                <a:latin typeface="Calibri" panose="020F0502020204030204" pitchFamily="34" charset="0"/>
                <a:ea typeface="微软雅黑" panose="020B0503020204020204" pitchFamily="34" charset="-122"/>
                <a:sym typeface="Calibri" panose="020F0502020204030204" pitchFamily="34" charset="0"/>
              </a:rPr>
              <a:t>ipInreceives</a:t>
            </a:r>
            <a:r>
              <a:rPr lang="zh-CN" altLang="en-US" sz="1600">
                <a:solidFill>
                  <a:srgbClr val="CC0000"/>
                </a:solidFill>
                <a:latin typeface="Calibri" panose="020F0502020204030204" pitchFamily="34" charset="0"/>
                <a:ea typeface="微软雅黑" panose="020B0503020204020204" pitchFamily="34" charset="-122"/>
                <a:sym typeface="Calibri" panose="020F0502020204030204" pitchFamily="34" charset="0"/>
              </a:rPr>
              <a:t>接收</a:t>
            </a:r>
            <a:r>
              <a:rPr lang="en-US" altLang="zh-CN" sz="1600">
                <a:solidFill>
                  <a:srgbClr val="CC0000"/>
                </a:solidFill>
                <a:latin typeface="Calibri" panose="020F0502020204030204" pitchFamily="34" charset="0"/>
                <a:ea typeface="微软雅黑" panose="020B0503020204020204" pitchFamily="34" charset="-122"/>
                <a:sym typeface="Calibri" panose="020F0502020204030204" pitchFamily="34" charset="0"/>
              </a:rPr>
              <a:t>IP</a:t>
            </a:r>
            <a:r>
              <a:rPr lang="zh-CN" altLang="en-US" sz="1600">
                <a:solidFill>
                  <a:srgbClr val="CC0000"/>
                </a:solidFill>
                <a:latin typeface="Calibri" panose="020F0502020204030204" pitchFamily="34" charset="0"/>
                <a:ea typeface="微软雅黑" panose="020B0503020204020204" pitchFamily="34" charset="-122"/>
                <a:sym typeface="Calibri" panose="020F0502020204030204" pitchFamily="34" charset="0"/>
              </a:rPr>
              <a:t>报数目</a:t>
            </a:r>
            <a:endParaRPr lang="zh-CN" altLang="en-US" sz="160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1606" name="AutoShape 1165"/>
          <p:cNvSpPr>
            <a:spLocks noChangeArrowheads="1"/>
          </p:cNvSpPr>
          <p:nvPr/>
        </p:nvSpPr>
        <p:spPr bwMode="auto">
          <a:xfrm>
            <a:off x="4800600" y="6005552"/>
            <a:ext cx="2286000" cy="479346"/>
          </a:xfrm>
          <a:prstGeom prst="leftArrow">
            <a:avLst>
              <a:gd name="adj1" fmla="val 70241"/>
              <a:gd name="adj2" fmla="val 109460"/>
            </a:avLst>
          </a:prstGeom>
          <a:solidFill>
            <a:srgbClr val="FF6699"/>
          </a:solidFill>
          <a:ln w="9525">
            <a:solidFill>
              <a:schemeClr val="tx1"/>
            </a:solidFill>
            <a:miter lim="800000"/>
          </a:ln>
        </p:spPr>
        <p:txBody>
          <a:bodyPr anchor="ct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dirty="0">
                <a:latin typeface="Calibri" panose="020F0502020204030204" pitchFamily="34" charset="0"/>
                <a:ea typeface="微软雅黑" panose="020B0503020204020204" pitchFamily="34" charset="-122"/>
                <a:sym typeface="Calibri" panose="020F0502020204030204" pitchFamily="34" charset="0"/>
              </a:rPr>
              <a:t>1.3.6.1.2.1.4.3</a:t>
            </a:r>
            <a:endParaRPr lang="en-US" altLang="zh-CN" sz="16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1607" name="AutoShape 1167"/>
          <p:cNvSpPr>
            <a:spLocks noChangeArrowheads="1"/>
          </p:cNvSpPr>
          <p:nvPr/>
        </p:nvSpPr>
        <p:spPr bwMode="auto">
          <a:xfrm>
            <a:off x="5410200" y="4789875"/>
            <a:ext cx="3581400" cy="456426"/>
          </a:xfrm>
          <a:prstGeom prst="leftArrow">
            <a:avLst>
              <a:gd name="adj1" fmla="val 73944"/>
              <a:gd name="adj2" fmla="val 143821"/>
            </a:avLst>
          </a:prstGeom>
          <a:solidFill>
            <a:schemeClr val="hlink"/>
          </a:solidFill>
          <a:ln w="9525">
            <a:solidFill>
              <a:schemeClr val="tx1"/>
            </a:solidFill>
            <a:miter lim="800000"/>
          </a:ln>
        </p:spPr>
        <p:txBody>
          <a:bodyPr anchor="ct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dirty="0">
                <a:latin typeface="Calibri" panose="020F0502020204030204" pitchFamily="34" charset="0"/>
                <a:ea typeface="微软雅黑" panose="020B0503020204020204" pitchFamily="34" charset="-122"/>
                <a:sym typeface="Calibri" panose="020F0502020204030204" pitchFamily="34" charset="0"/>
              </a:rPr>
              <a:t>超过</a:t>
            </a:r>
            <a:r>
              <a:rPr lang="en-US" altLang="zh-CN" sz="1600" dirty="0">
                <a:latin typeface="Calibri" panose="020F0502020204030204" pitchFamily="34" charset="0"/>
                <a:ea typeface="微软雅黑" panose="020B0503020204020204" pitchFamily="34" charset="-122"/>
                <a:sym typeface="Calibri" panose="020F0502020204030204" pitchFamily="34" charset="0"/>
              </a:rPr>
              <a:t>3000</a:t>
            </a:r>
            <a:r>
              <a:rPr lang="zh-CN" altLang="en-US" sz="1600" dirty="0">
                <a:latin typeface="Calibri" panose="020F0502020204030204" pitchFamily="34" charset="0"/>
                <a:ea typeface="微软雅黑" panose="020B0503020204020204" pitchFamily="34" charset="-122"/>
                <a:sym typeface="Calibri" panose="020F0502020204030204" pitchFamily="34" charset="0"/>
              </a:rPr>
              <a:t>，</a:t>
            </a:r>
            <a:r>
              <a:rPr lang="en-US" altLang="zh-CN" sz="1600" dirty="0">
                <a:latin typeface="Calibri" panose="020F0502020204030204" pitchFamily="34" charset="0"/>
                <a:ea typeface="微软雅黑" panose="020B0503020204020204" pitchFamily="34" charset="-122"/>
                <a:sym typeface="Calibri" panose="020F0502020204030204" pitchFamily="34" charset="0"/>
              </a:rPr>
              <a:t>cisco1.3.6.1.4.1.9</a:t>
            </a:r>
            <a:endParaRPr lang="en-US" altLang="zh-CN" sz="16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1608" name="Text Box 1168"/>
          <p:cNvSpPr txBox="1">
            <a:spLocks noChangeArrowheads="1"/>
          </p:cNvSpPr>
          <p:nvPr/>
        </p:nvSpPr>
        <p:spPr bwMode="auto">
          <a:xfrm>
            <a:off x="1547813" y="1484313"/>
            <a:ext cx="1066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ITU-T(0)</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609" name="Text Box 1169"/>
          <p:cNvSpPr txBox="1">
            <a:spLocks noChangeArrowheads="1"/>
          </p:cNvSpPr>
          <p:nvPr/>
        </p:nvSpPr>
        <p:spPr bwMode="auto">
          <a:xfrm>
            <a:off x="3492500" y="1484313"/>
            <a:ext cx="838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ISO(1)</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1610" name="Text Box 1170"/>
          <p:cNvSpPr txBox="1">
            <a:spLocks noChangeArrowheads="1"/>
          </p:cNvSpPr>
          <p:nvPr/>
        </p:nvSpPr>
        <p:spPr bwMode="auto">
          <a:xfrm>
            <a:off x="5435600" y="1557338"/>
            <a:ext cx="160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ISO/ITU-T(2)</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2"/>
          <p:cNvSpPr txBox="1">
            <a:spLocks noChangeArrowheads="1"/>
          </p:cNvSpPr>
          <p:nvPr/>
        </p:nvSpPr>
        <p:spPr bwMode="auto">
          <a:xfrm>
            <a:off x="838200" y="304800"/>
            <a:ext cx="510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sz="2800">
                <a:latin typeface="Calibri" panose="020F0502020204030204" pitchFamily="34" charset="0"/>
                <a:ea typeface="微软雅黑" panose="020B0503020204020204" pitchFamily="34" charset="-122"/>
                <a:sym typeface="Calibri" panose="020F0502020204030204" pitchFamily="34" charset="0"/>
              </a:rPr>
              <a:t>MIB</a:t>
            </a:r>
            <a:r>
              <a:rPr lang="zh-CN" altLang="en-US" sz="2800">
                <a:latin typeface="Calibri" panose="020F0502020204030204" pitchFamily="34" charset="0"/>
                <a:ea typeface="微软雅黑" panose="020B0503020204020204" pitchFamily="34" charset="-122"/>
                <a:sym typeface="Calibri" panose="020F0502020204030204" pitchFamily="34" charset="0"/>
              </a:rPr>
              <a:t>的信息结构与特点 </a:t>
            </a:r>
            <a:endParaRPr lang="zh-CN" altLang="en-US" sz="2800">
              <a:latin typeface="Calibri" panose="020F0502020204030204" pitchFamily="34" charset="0"/>
              <a:ea typeface="微软雅黑" panose="020B0503020204020204" pitchFamily="34" charset="-122"/>
              <a:sym typeface="Calibri" panose="020F0502020204030204" pitchFamily="34" charset="0"/>
            </a:endParaRPr>
          </a:p>
        </p:txBody>
      </p:sp>
      <p:sp>
        <p:nvSpPr>
          <p:cNvPr id="101409" name="Rectangle 33"/>
          <p:cNvSpPr>
            <a:spLocks noChangeArrowheads="1"/>
          </p:cNvSpPr>
          <p:nvPr/>
        </p:nvSpPr>
        <p:spPr bwMode="auto">
          <a:xfrm>
            <a:off x="838200" y="3657600"/>
            <a:ext cx="7391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r>
              <a:rPr lang="en-US" altLang="zh-CN" dirty="0">
                <a:solidFill>
                  <a:srgbClr val="FF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rPr>
              <a:t>协议与</a:t>
            </a:r>
            <a:r>
              <a:rPr lang="en-US" altLang="zh-CN" dirty="0">
                <a:solidFill>
                  <a:srgbClr val="FF0000"/>
                </a:solidFill>
                <a:latin typeface="Calibri" panose="020F0502020204030204" pitchFamily="34" charset="0"/>
                <a:ea typeface="微软雅黑" panose="020B0503020204020204" pitchFamily="34" charset="-122"/>
                <a:sym typeface="Calibri" panose="020F0502020204030204" pitchFamily="34" charset="0"/>
              </a:rPr>
              <a:t>MIB</a:t>
            </a:r>
            <a:r>
              <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rPr>
              <a:t>变量定义无关</a:t>
            </a:r>
            <a:r>
              <a:rPr lang="zh-CN" altLang="en-US" dirty="0">
                <a:latin typeface="Calibri" panose="020F0502020204030204" pitchFamily="34" charset="0"/>
                <a:ea typeface="微软雅黑" panose="020B0503020204020204" pitchFamily="34" charset="-122"/>
                <a:sym typeface="Calibri" panose="020F0502020204030204" pitchFamily="34" charset="0"/>
              </a:rPr>
              <a:t>，所以只要需要，就可以定义新的变量并标准化；也意味着，允许厂家可以自己定义的</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变量，进行管理。</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101410" name="Text Box 34"/>
          <p:cNvSpPr txBox="1">
            <a:spLocks noChangeArrowheads="1"/>
          </p:cNvSpPr>
          <p:nvPr/>
        </p:nvSpPr>
        <p:spPr bwMode="auto">
          <a:xfrm>
            <a:off x="838200" y="990600"/>
            <a:ext cx="7467600"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的信息结构是</a:t>
            </a:r>
            <a:r>
              <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rPr>
              <a:t>树形结构</a:t>
            </a:r>
            <a:r>
              <a:rPr lang="zh-CN" altLang="en-US" dirty="0">
                <a:latin typeface="Calibri" panose="020F0502020204030204" pitchFamily="34" charset="0"/>
                <a:ea typeface="微软雅黑" panose="020B0503020204020204" pitchFamily="34" charset="-122"/>
                <a:sym typeface="Calibri" panose="020F0502020204030204" pitchFamily="34" charset="0"/>
              </a:rPr>
              <a:t>（类似</a:t>
            </a:r>
            <a:r>
              <a:rPr lang="en-US" altLang="zh-CN" dirty="0">
                <a:latin typeface="Calibri" panose="020F0502020204030204" pitchFamily="34" charset="0"/>
                <a:ea typeface="微软雅黑" panose="020B0503020204020204" pitchFamily="34" charset="-122"/>
                <a:sym typeface="Calibri" panose="020F0502020204030204" pitchFamily="34" charset="0"/>
              </a:rPr>
              <a:t>DNS</a:t>
            </a:r>
            <a:r>
              <a:rPr lang="zh-CN" altLang="en-US" dirty="0">
                <a:latin typeface="Calibri" panose="020F0502020204030204" pitchFamily="34" charset="0"/>
                <a:ea typeface="微软雅黑" panose="020B0503020204020204" pitchFamily="34" charset="-122"/>
                <a:sym typeface="Calibri" panose="020F0502020204030204" pitchFamily="34" charset="0"/>
              </a:rPr>
              <a:t>），顶级对象是三大国际标准化组织，而互联网的</a:t>
            </a: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的</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实际信息对象命名树中的一部分。</a:t>
            </a:r>
            <a:endPar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01411" name="Text Box 35"/>
          <p:cNvSpPr txBox="1">
            <a:spLocks noChangeArrowheads="1"/>
          </p:cNvSpPr>
          <p:nvPr/>
        </p:nvSpPr>
        <p:spPr bwMode="auto">
          <a:xfrm>
            <a:off x="838200" y="2133600"/>
            <a:ext cx="7467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对象采用</a:t>
            </a:r>
            <a:r>
              <a:rPr lang="en-US" altLang="zh-CN" dirty="0">
                <a:solidFill>
                  <a:srgbClr val="FF0000"/>
                </a:solidFill>
                <a:latin typeface="Calibri" panose="020F0502020204030204" pitchFamily="34" charset="0"/>
                <a:ea typeface="微软雅黑" panose="020B0503020204020204" pitchFamily="34" charset="-122"/>
                <a:sym typeface="Calibri" panose="020F0502020204030204" pitchFamily="34" charset="0"/>
              </a:rPr>
              <a:t>ANS.1</a:t>
            </a:r>
            <a:r>
              <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rPr>
              <a:t>命名体系</a:t>
            </a:r>
            <a:r>
              <a:rPr lang="zh-CN" altLang="en-US" dirty="0">
                <a:latin typeface="Calibri" panose="020F0502020204030204" pitchFamily="34" charset="0"/>
                <a:ea typeface="微软雅黑" panose="020B0503020204020204" pitchFamily="34" charset="-122"/>
                <a:sym typeface="Calibri" panose="020F0502020204030204" pitchFamily="34" charset="0"/>
              </a:rPr>
              <a:t>，每层每个对象都对应一个整数，</a:t>
            </a:r>
            <a:r>
              <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rPr>
              <a:t>一个实际的</a:t>
            </a:r>
            <a:r>
              <a:rPr lang="en-US" altLang="zh-CN" dirty="0">
                <a:solidFill>
                  <a:srgbClr val="FF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rPr>
              <a:t>对象命名是一串整数</a:t>
            </a:r>
            <a:r>
              <a:rPr lang="zh-CN" altLang="en-US" dirty="0">
                <a:latin typeface="Calibri" panose="020F0502020204030204" pitchFamily="34" charset="0"/>
                <a:ea typeface="微软雅黑" panose="020B0503020204020204" pitchFamily="34" charset="-122"/>
                <a:sym typeface="Calibri" panose="020F0502020204030204" pitchFamily="34" charset="0"/>
              </a:rPr>
              <a:t>，如负责设备接收</a:t>
            </a:r>
            <a:r>
              <a:rPr lang="en-US" altLang="zh-CN" dirty="0">
                <a:latin typeface="Calibri" panose="020F0502020204030204" pitchFamily="34" charset="0"/>
                <a:ea typeface="微软雅黑" panose="020B0503020204020204" pitchFamily="34" charset="-122"/>
                <a:sym typeface="Calibri" panose="020F0502020204030204" pitchFamily="34" charset="0"/>
              </a:rPr>
              <a:t>IP</a:t>
            </a:r>
            <a:r>
              <a:rPr lang="zh-CN" altLang="en-US" dirty="0">
                <a:latin typeface="Calibri" panose="020F0502020204030204" pitchFamily="34" charset="0"/>
                <a:ea typeface="微软雅黑" panose="020B0503020204020204" pitchFamily="34" charset="-122"/>
                <a:sym typeface="Calibri" panose="020F0502020204030204" pitchFamily="34" charset="0"/>
              </a:rPr>
              <a:t>报数目的对象</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变量</a:t>
            </a:r>
            <a:r>
              <a:rPr lang="en-US" altLang="zh-CN" dirty="0" err="1">
                <a:latin typeface="Calibri" panose="020F0502020204030204" pitchFamily="34" charset="0"/>
                <a:ea typeface="微软雅黑" panose="020B0503020204020204" pitchFamily="34" charset="-122"/>
                <a:sym typeface="Calibri" panose="020F0502020204030204" pitchFamily="34" charset="0"/>
              </a:rPr>
              <a:t>ipInreceives</a:t>
            </a:r>
            <a:r>
              <a:rPr lang="zh-CN" altLang="en-US" dirty="0">
                <a:latin typeface="Calibri" panose="020F0502020204030204" pitchFamily="34" charset="0"/>
                <a:ea typeface="微软雅黑" panose="020B0503020204020204" pitchFamily="34" charset="-122"/>
                <a:sym typeface="Calibri" panose="020F0502020204030204" pitchFamily="34" charset="0"/>
              </a:rPr>
              <a:t>名字为：</a:t>
            </a:r>
            <a:r>
              <a:rPr lang="en-US" altLang="zh-CN" dirty="0">
                <a:latin typeface="Calibri" panose="020F0502020204030204" pitchFamily="34" charset="0"/>
                <a:ea typeface="微软雅黑" panose="020B0503020204020204" pitchFamily="34" charset="-122"/>
                <a:sym typeface="Calibri" panose="020F0502020204030204" pitchFamily="34" charset="0"/>
              </a:rPr>
              <a:t>1.3.6.1.2.1.4.3</a:t>
            </a:r>
            <a:r>
              <a:rPr lang="zh-CN" altLang="en-US" dirty="0">
                <a:latin typeface="Calibri" panose="020F0502020204030204" pitchFamily="34" charset="0"/>
                <a:ea typeface="微软雅黑" panose="020B0503020204020204" pitchFamily="34" charset="-122"/>
                <a:sym typeface="Calibri" panose="020F0502020204030204" pitchFamily="34" charset="0"/>
              </a:rPr>
              <a:t>。</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101412" name="Rectangle 36"/>
          <p:cNvSpPr>
            <a:spLocks noChangeArrowheads="1"/>
          </p:cNvSpPr>
          <p:nvPr/>
        </p:nvSpPr>
        <p:spPr bwMode="auto">
          <a:xfrm>
            <a:off x="838200" y="4876800"/>
            <a:ext cx="7391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r>
              <a:rPr lang="zh-CN" altLang="en-US" dirty="0">
                <a:latin typeface="Calibri" panose="020F0502020204030204" pitchFamily="34" charset="0"/>
                <a:ea typeface="微软雅黑" panose="020B0503020204020204" pitchFamily="34" charset="-122"/>
                <a:sym typeface="Calibri" panose="020F0502020204030204" pitchFamily="34" charset="0"/>
              </a:rPr>
              <a:t>尽管</a:t>
            </a:r>
            <a:r>
              <a:rPr lang="en-US" altLang="zh-CN" dirty="0">
                <a:latin typeface="Calibri" panose="020F0502020204030204" pitchFamily="34" charset="0"/>
                <a:ea typeface="微软雅黑" panose="020B0503020204020204" pitchFamily="34" charset="-122"/>
                <a:sym typeface="Calibri" panose="020F0502020204030204" pitchFamily="34" charset="0"/>
              </a:rPr>
              <a:t>MIB </a:t>
            </a:r>
            <a:r>
              <a:rPr lang="zh-CN" altLang="en-US" dirty="0">
                <a:latin typeface="Calibri" panose="020F0502020204030204" pitchFamily="34" charset="0"/>
                <a:ea typeface="微软雅黑" panose="020B0503020204020204" pitchFamily="34" charset="-122"/>
                <a:sym typeface="Calibri" panose="020F0502020204030204" pitchFamily="34" charset="0"/>
              </a:rPr>
              <a:t>定义是整数对象</a:t>
            </a:r>
            <a:r>
              <a:rPr lang="en-US" altLang="zh-CN" dirty="0">
                <a:latin typeface="Calibri" panose="020F0502020204030204" pitchFamily="34" charset="0"/>
                <a:ea typeface="微软雅黑" panose="020B0503020204020204" pitchFamily="34" charset="-122"/>
                <a:sym typeface="Calibri" panose="020F0502020204030204" pitchFamily="34" charset="0"/>
              </a:rPr>
              <a:t>/</a:t>
            </a:r>
            <a:r>
              <a:rPr lang="zh-CN" altLang="en-US" dirty="0">
                <a:latin typeface="Calibri" panose="020F0502020204030204" pitchFamily="34" charset="0"/>
                <a:ea typeface="微软雅黑" panose="020B0503020204020204" pitchFamily="34" charset="-122"/>
                <a:sym typeface="Calibri" panose="020F0502020204030204" pitchFamily="34" charset="0"/>
              </a:rPr>
              <a:t>变量，但对应于实际需要（如路由表）复杂</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变量，可以通过</a:t>
            </a:r>
            <a:r>
              <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rPr>
              <a:t>对象名后</a:t>
            </a:r>
            <a:r>
              <a:rPr lang="en-US" altLang="zh-CN" dirty="0">
                <a:solidFill>
                  <a:srgbClr val="FF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rPr>
              <a:t>后缀</a:t>
            </a:r>
            <a:r>
              <a:rPr lang="zh-CN" altLang="en-US" dirty="0">
                <a:latin typeface="Calibri" panose="020F0502020204030204" pitchFamily="34" charset="0"/>
                <a:ea typeface="微软雅黑" panose="020B0503020204020204" pitchFamily="34" charset="-122"/>
                <a:sym typeface="Calibri" panose="020F0502020204030204" pitchFamily="34" charset="0"/>
              </a:rPr>
              <a:t>的方法解决，是</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变量可以对应于一个表或数组 。</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pic>
        <p:nvPicPr>
          <p:cNvPr id="22534" name="Picture 37" descr="fox">
            <a:hlinkClick r:id="rId1" action="ppaction://hlinksldjump"/>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6096000"/>
            <a:ext cx="8572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1410"/>
                                        </p:tgtEl>
                                        <p:attrNameLst>
                                          <p:attrName>style.visibility</p:attrName>
                                        </p:attrNameLst>
                                      </p:cBhvr>
                                      <p:to>
                                        <p:strVal val="visible"/>
                                      </p:to>
                                    </p:set>
                                    <p:anim calcmode="lin" valueType="num">
                                      <p:cBhvr additive="base">
                                        <p:cTn id="7" dur="500" fill="hold"/>
                                        <p:tgtEl>
                                          <p:spTgt spid="101410"/>
                                        </p:tgtEl>
                                        <p:attrNameLst>
                                          <p:attrName>ppt_x</p:attrName>
                                        </p:attrNameLst>
                                      </p:cBhvr>
                                      <p:tavLst>
                                        <p:tav tm="0">
                                          <p:val>
                                            <p:strVal val="0-#ppt_w/2"/>
                                          </p:val>
                                        </p:tav>
                                        <p:tav tm="100000">
                                          <p:val>
                                            <p:strVal val="#ppt_x"/>
                                          </p:val>
                                        </p:tav>
                                      </p:tavLst>
                                    </p:anim>
                                    <p:anim calcmode="lin" valueType="num">
                                      <p:cBhvr additive="base">
                                        <p:cTn id="8" dur="500" fill="hold"/>
                                        <p:tgtEl>
                                          <p:spTgt spid="1014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1411"/>
                                        </p:tgtEl>
                                        <p:attrNameLst>
                                          <p:attrName>style.visibility</p:attrName>
                                        </p:attrNameLst>
                                      </p:cBhvr>
                                      <p:to>
                                        <p:strVal val="visible"/>
                                      </p:to>
                                    </p:set>
                                    <p:anim calcmode="lin" valueType="num">
                                      <p:cBhvr additive="base">
                                        <p:cTn id="13" dur="500" fill="hold"/>
                                        <p:tgtEl>
                                          <p:spTgt spid="101411"/>
                                        </p:tgtEl>
                                        <p:attrNameLst>
                                          <p:attrName>ppt_x</p:attrName>
                                        </p:attrNameLst>
                                      </p:cBhvr>
                                      <p:tavLst>
                                        <p:tav tm="0">
                                          <p:val>
                                            <p:strVal val="0-#ppt_w/2"/>
                                          </p:val>
                                        </p:tav>
                                        <p:tav tm="100000">
                                          <p:val>
                                            <p:strVal val="#ppt_x"/>
                                          </p:val>
                                        </p:tav>
                                      </p:tavLst>
                                    </p:anim>
                                    <p:anim calcmode="lin" valueType="num">
                                      <p:cBhvr additive="base">
                                        <p:cTn id="14" dur="500" fill="hold"/>
                                        <p:tgtEl>
                                          <p:spTgt spid="1014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1409"/>
                                        </p:tgtEl>
                                        <p:attrNameLst>
                                          <p:attrName>style.visibility</p:attrName>
                                        </p:attrNameLst>
                                      </p:cBhvr>
                                      <p:to>
                                        <p:strVal val="visible"/>
                                      </p:to>
                                    </p:set>
                                    <p:anim calcmode="lin" valueType="num">
                                      <p:cBhvr additive="base">
                                        <p:cTn id="19" dur="500" fill="hold"/>
                                        <p:tgtEl>
                                          <p:spTgt spid="101409"/>
                                        </p:tgtEl>
                                        <p:attrNameLst>
                                          <p:attrName>ppt_x</p:attrName>
                                        </p:attrNameLst>
                                      </p:cBhvr>
                                      <p:tavLst>
                                        <p:tav tm="0">
                                          <p:val>
                                            <p:strVal val="0-#ppt_w/2"/>
                                          </p:val>
                                        </p:tav>
                                        <p:tav tm="100000">
                                          <p:val>
                                            <p:strVal val="#ppt_x"/>
                                          </p:val>
                                        </p:tav>
                                      </p:tavLst>
                                    </p:anim>
                                    <p:anim calcmode="lin" valueType="num">
                                      <p:cBhvr additive="base">
                                        <p:cTn id="20" dur="500" fill="hold"/>
                                        <p:tgtEl>
                                          <p:spTgt spid="10140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1412"/>
                                        </p:tgtEl>
                                        <p:attrNameLst>
                                          <p:attrName>style.visibility</p:attrName>
                                        </p:attrNameLst>
                                      </p:cBhvr>
                                      <p:to>
                                        <p:strVal val="visible"/>
                                      </p:to>
                                    </p:set>
                                    <p:anim calcmode="lin" valueType="num">
                                      <p:cBhvr additive="base">
                                        <p:cTn id="25" dur="500" fill="hold"/>
                                        <p:tgtEl>
                                          <p:spTgt spid="101412"/>
                                        </p:tgtEl>
                                        <p:attrNameLst>
                                          <p:attrName>ppt_x</p:attrName>
                                        </p:attrNameLst>
                                      </p:cBhvr>
                                      <p:tavLst>
                                        <p:tav tm="0">
                                          <p:val>
                                            <p:strVal val="0-#ppt_w/2"/>
                                          </p:val>
                                        </p:tav>
                                        <p:tav tm="100000">
                                          <p:val>
                                            <p:strVal val="#ppt_x"/>
                                          </p:val>
                                        </p:tav>
                                      </p:tavLst>
                                    </p:anim>
                                    <p:anim calcmode="lin" valueType="num">
                                      <p:cBhvr additive="base">
                                        <p:cTn id="26" dur="500" fill="hold"/>
                                        <p:tgtEl>
                                          <p:spTgt spid="1014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09" grpId="0"/>
      <p:bldP spid="101410" grpId="0"/>
      <p:bldP spid="101411" grpId="0"/>
      <p:bldP spid="1014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2"/>
          <p:cNvSpPr txBox="1">
            <a:spLocks noChangeArrowheads="1"/>
          </p:cNvSpPr>
          <p:nvPr/>
        </p:nvSpPr>
        <p:spPr bwMode="auto">
          <a:xfrm>
            <a:off x="1066800" y="304800"/>
            <a:ext cx="6248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spcBef>
                <a:spcPct val="50000"/>
              </a:spcBef>
            </a:pPr>
            <a:r>
              <a:rPr lang="zh-CN" altLang="en-US" sz="3200" dirty="0" smtClean="0">
                <a:latin typeface="Calibri" panose="020F0502020204030204" pitchFamily="34" charset="0"/>
                <a:ea typeface="微软雅黑" panose="020B0503020204020204" pitchFamily="34" charset="-122"/>
                <a:sym typeface="Calibri" panose="020F0502020204030204" pitchFamily="34" charset="0"/>
              </a:rPr>
              <a:t>第</a:t>
            </a:r>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3</a:t>
            </a:r>
            <a:r>
              <a:rPr lang="zh-CN" altLang="en-US" sz="3200" dirty="0" smtClean="0">
                <a:latin typeface="Calibri" panose="020F0502020204030204" pitchFamily="34" charset="0"/>
                <a:ea typeface="微软雅黑" panose="020B0503020204020204" pitchFamily="34" charset="-122"/>
                <a:sym typeface="Calibri" panose="020F0502020204030204" pitchFamily="34" charset="0"/>
              </a:rPr>
              <a:t>章</a:t>
            </a:r>
            <a:r>
              <a:rPr lang="zh-CN" altLang="en-US" sz="3200" dirty="0">
                <a:latin typeface="Calibri" panose="020F0502020204030204" pitchFamily="34" charset="0"/>
                <a:ea typeface="微软雅黑" panose="020B0503020204020204" pitchFamily="34" charset="-122"/>
                <a:sym typeface="Calibri" panose="020F0502020204030204" pitchFamily="34" charset="0"/>
              </a:rPr>
              <a:t>：重点与难点</a:t>
            </a:r>
            <a:endParaRPr lang="zh-CN" altLang="en-US" sz="3200" dirty="0">
              <a:latin typeface="Calibri" panose="020F0502020204030204" pitchFamily="34" charset="0"/>
              <a:ea typeface="微软雅黑" panose="020B0503020204020204" pitchFamily="34" charset="-122"/>
              <a:sym typeface="Calibri" panose="020F0502020204030204" pitchFamily="34" charset="0"/>
            </a:endParaRPr>
          </a:p>
        </p:txBody>
      </p:sp>
      <p:sp>
        <p:nvSpPr>
          <p:cNvPr id="5122" name="Rectangle 3"/>
          <p:cNvSpPr>
            <a:spLocks noChangeArrowheads="1"/>
          </p:cNvSpPr>
          <p:nvPr/>
        </p:nvSpPr>
        <p:spPr bwMode="auto">
          <a:xfrm>
            <a:off x="1143000" y="1828800"/>
            <a:ext cx="6019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endParaRPr lang="zh-CN" altLang="zh-CN">
              <a:latin typeface="Calibri" panose="020F0502020204030204" pitchFamily="34" charset="0"/>
              <a:ea typeface="微软雅黑" panose="020B0503020204020204" pitchFamily="34" charset="-122"/>
              <a:sym typeface="Calibri" panose="020F0502020204030204" pitchFamily="34" charset="0"/>
            </a:endParaRPr>
          </a:p>
        </p:txBody>
      </p:sp>
      <p:sp>
        <p:nvSpPr>
          <p:cNvPr id="5123" name="Text Box 4"/>
          <p:cNvSpPr txBox="1">
            <a:spLocks noChangeArrowheads="1"/>
          </p:cNvSpPr>
          <p:nvPr/>
        </p:nvSpPr>
        <p:spPr bwMode="auto">
          <a:xfrm>
            <a:off x="914400" y="990600"/>
            <a:ext cx="74676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zh-CN" altLang="en-US">
                <a:latin typeface="Calibri" panose="020F0502020204030204" pitchFamily="34" charset="0"/>
                <a:ea typeface="微软雅黑" panose="020B0503020204020204" pitchFamily="34" charset="-122"/>
                <a:sym typeface="Calibri" panose="020F0502020204030204" pitchFamily="34" charset="0"/>
              </a:rPr>
              <a:t>重点理解和掌握：</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1</a:t>
            </a:r>
            <a:r>
              <a:rPr lang="zh-CN" altLang="en-US">
                <a:latin typeface="Calibri" panose="020F0502020204030204" pitchFamily="34" charset="0"/>
                <a:ea typeface="微软雅黑" panose="020B0503020204020204" pitchFamily="34" charset="-122"/>
                <a:sym typeface="Calibri" panose="020F0502020204030204" pitchFamily="34" charset="0"/>
              </a:rPr>
              <a:t>、网络管理的概念和功能分类</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2</a:t>
            </a:r>
            <a:r>
              <a:rPr lang="zh-CN" altLang="en-US">
                <a:latin typeface="Calibri" panose="020F0502020204030204" pitchFamily="34" charset="0"/>
                <a:ea typeface="微软雅黑" panose="020B0503020204020204" pitchFamily="34" charset="-122"/>
                <a:sym typeface="Calibri" panose="020F0502020204030204" pitchFamily="34" charset="0"/>
              </a:rPr>
              <a:t>、互联网</a:t>
            </a:r>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协议的模型结构</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3</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协议的数据单元与基本操作</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4</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管理信息库概念</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5124" name="Text Box 5"/>
          <p:cNvSpPr txBox="1">
            <a:spLocks noChangeArrowheads="1"/>
          </p:cNvSpPr>
          <p:nvPr/>
        </p:nvSpPr>
        <p:spPr bwMode="auto">
          <a:xfrm>
            <a:off x="914400" y="3657600"/>
            <a:ext cx="70104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zh-CN" altLang="en-US">
                <a:latin typeface="Calibri" panose="020F0502020204030204" pitchFamily="34" charset="0"/>
                <a:ea typeface="微软雅黑" panose="020B0503020204020204" pitchFamily="34" charset="-122"/>
                <a:sym typeface="Calibri" panose="020F0502020204030204" pitchFamily="34" charset="0"/>
              </a:rPr>
              <a:t>主要了解：</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1</a:t>
            </a:r>
            <a:r>
              <a:rPr lang="zh-CN" altLang="en-US">
                <a:latin typeface="Calibri" panose="020F0502020204030204" pitchFamily="34" charset="0"/>
                <a:ea typeface="微软雅黑" panose="020B0503020204020204" pitchFamily="34" charset="-122"/>
                <a:sym typeface="Calibri" panose="020F0502020204030204" pitchFamily="34" charset="0"/>
              </a:rPr>
              <a:t>、一般网络管理的组成结构</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2</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协议发展</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3</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协议的主要工作原理。</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en-US" altLang="zh-CN">
                <a:latin typeface="Calibri" panose="020F0502020204030204" pitchFamily="34" charset="0"/>
                <a:ea typeface="微软雅黑" panose="020B0503020204020204" pitchFamily="34" charset="-122"/>
                <a:sym typeface="Calibri" panose="020F0502020204030204" pitchFamily="34" charset="0"/>
              </a:rPr>
              <a:t>4</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管理信息库的组成结构</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79705" y="476885"/>
            <a:ext cx="8845550" cy="6339840"/>
          </a:xfrm>
          <a:prstGeom prst="rect">
            <a:avLst/>
          </a:prstGeom>
          <a:noFill/>
        </p:spPr>
        <p:txBody>
          <a:bodyPr wrap="square" lIns="0" tIns="0" rIns="0" bIns="0" rtlCol="0" anchor="t">
            <a:spAutoFit/>
          </a:bodyPr>
          <a:p>
            <a:r>
              <a:rPr lang="zh-CN" altLang="en-US" sz="2800" b="1" dirty="0" smtClean="0">
                <a:solidFill>
                  <a:srgbClr val="FF0000"/>
                </a:solidFill>
                <a:latin typeface="微软雅黑" panose="020B0503020204020204" pitchFamily="34" charset="-122"/>
                <a:ea typeface="微软雅黑" panose="020B0503020204020204" pitchFamily="34" charset="-122"/>
              </a:rPr>
              <a:t>管理信息结构（SMI）</a:t>
            </a:r>
            <a:endParaRPr lang="zh-CN" altLang="en-US" sz="2800" b="1" dirty="0" smtClean="0">
              <a:solidFill>
                <a:srgbClr val="FF0000"/>
              </a:solidFill>
              <a:latin typeface="微软雅黑" panose="020B0503020204020204" pitchFamily="34" charset="-122"/>
              <a:ea typeface="微软雅黑" panose="020B0503020204020204" pitchFamily="34" charset="-122"/>
            </a:endParaRPr>
          </a:p>
          <a:p>
            <a:r>
              <a:rPr lang="zh-CN" altLang="en-US" sz="1600" b="1" dirty="0" smtClean="0">
                <a:solidFill>
                  <a:schemeClr val="tx1"/>
                </a:solidFill>
                <a:latin typeface="微软雅黑" panose="020B0503020204020204" pitchFamily="34" charset="-122"/>
                <a:ea typeface="微软雅黑" panose="020B0503020204020204" pitchFamily="34" charset="-122"/>
              </a:rPr>
              <a:t>SMI定义了SNMP框架所用信息的组织、组成和标识，还为描述MIB对象和描述协议怎样交换信息奠定了基础。</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endParaRPr lang="zh-CN" altLang="en-US" sz="1600" b="1" dirty="0" smtClean="0">
              <a:solidFill>
                <a:schemeClr val="tx1"/>
              </a:solidFill>
              <a:latin typeface="微软雅黑" panose="020B0503020204020204" pitchFamily="34" charset="-122"/>
              <a:ea typeface="微软雅黑" panose="020B0503020204020204" pitchFamily="34" charset="-122"/>
            </a:endParaRPr>
          </a:p>
          <a:p>
            <a:r>
              <a:rPr lang="zh-CN" altLang="en-US" sz="1600" b="1" dirty="0" smtClean="0">
                <a:solidFill>
                  <a:schemeClr val="tx1"/>
                </a:solidFill>
                <a:latin typeface="微软雅黑" panose="020B0503020204020204" pitchFamily="34" charset="-122"/>
                <a:ea typeface="微软雅黑" panose="020B0503020204020204" pitchFamily="34" charset="-122"/>
              </a:rPr>
              <a:t>SMI定义的数据类型：</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endParaRPr lang="zh-CN" altLang="en-US" sz="1600" b="1" dirty="0" smtClean="0">
              <a:solidFill>
                <a:schemeClr val="tx1"/>
              </a:solidFill>
              <a:latin typeface="微软雅黑" panose="020B0503020204020204" pitchFamily="34" charset="-122"/>
              <a:ea typeface="微软雅黑" panose="020B0503020204020204" pitchFamily="34" charset="-122"/>
            </a:endParaRPr>
          </a:p>
          <a:p>
            <a:r>
              <a:rPr lang="zh-CN" altLang="en-US" sz="1600" b="1" dirty="0" smtClean="0">
                <a:solidFill>
                  <a:srgbClr val="FF0000"/>
                </a:solidFill>
                <a:latin typeface="微软雅黑" panose="020B0503020204020204" pitchFamily="34" charset="-122"/>
                <a:ea typeface="微软雅黑" panose="020B0503020204020204" pitchFamily="34" charset="-122"/>
              </a:rPr>
              <a:t>◆ 简单类型（simple）</a:t>
            </a:r>
            <a:endParaRPr lang="zh-CN" altLang="en-US" sz="1600" b="1" dirty="0" smtClean="0">
              <a:solidFill>
                <a:srgbClr val="FF0000"/>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b="1" dirty="0" smtClean="0">
                <a:solidFill>
                  <a:schemeClr val="tx1"/>
                </a:solidFill>
                <a:latin typeface="微软雅黑" panose="020B0503020204020204" pitchFamily="34" charset="-122"/>
                <a:ea typeface="微软雅黑" panose="020B0503020204020204" pitchFamily="34" charset="-122"/>
              </a:rPr>
              <a:t>Integer：整型是-2,147,483,648~2,147,483,647的有符号整数</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b="1" dirty="0" smtClean="0">
                <a:solidFill>
                  <a:schemeClr val="tx1"/>
                </a:solidFill>
                <a:latin typeface="微软雅黑" panose="020B0503020204020204" pitchFamily="34" charset="-122"/>
                <a:ea typeface="微软雅黑" panose="020B0503020204020204" pitchFamily="34" charset="-122"/>
              </a:rPr>
              <a:t>octet string: 字符串是0~65535个字节的有序序列</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b="1" dirty="0" smtClean="0">
                <a:solidFill>
                  <a:schemeClr val="tx1"/>
                </a:solidFill>
                <a:latin typeface="微软雅黑" panose="020B0503020204020204" pitchFamily="34" charset="-122"/>
                <a:ea typeface="微软雅黑" panose="020B0503020204020204" pitchFamily="34" charset="-122"/>
              </a:rPr>
              <a:t>OBJECT IDENTIFIER: 来自按照ASN.1规则分配的对象标识符集</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endParaRPr lang="zh-CN" altLang="en-US" sz="1600" b="1" dirty="0" smtClean="0">
              <a:solidFill>
                <a:schemeClr val="tx1"/>
              </a:solidFill>
              <a:latin typeface="微软雅黑" panose="020B0503020204020204" pitchFamily="34" charset="-122"/>
              <a:ea typeface="微软雅黑" panose="020B0503020204020204" pitchFamily="34" charset="-122"/>
            </a:endParaRPr>
          </a:p>
          <a:p>
            <a:r>
              <a:rPr lang="zh-CN" altLang="en-US" sz="1600" b="1" dirty="0" smtClean="0">
                <a:solidFill>
                  <a:srgbClr val="FF0000"/>
                </a:solidFill>
                <a:latin typeface="微软雅黑" panose="020B0503020204020204" pitchFamily="34" charset="-122"/>
                <a:ea typeface="微软雅黑" panose="020B0503020204020204" pitchFamily="34" charset="-122"/>
              </a:rPr>
              <a:t>◆    简单结构类型（simple-constructed）</a:t>
            </a:r>
            <a:endParaRPr lang="zh-CN" altLang="en-US" sz="1600" b="1" dirty="0" smtClean="0">
              <a:solidFill>
                <a:srgbClr val="FF0000"/>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b="1" dirty="0" smtClean="0">
                <a:solidFill>
                  <a:schemeClr val="tx1"/>
                </a:solidFill>
                <a:latin typeface="微软雅黑" panose="020B0503020204020204" pitchFamily="34" charset="-122"/>
                <a:ea typeface="微软雅黑" panose="020B0503020204020204" pitchFamily="34" charset="-122"/>
              </a:rPr>
              <a:t>SEQUENCE 用于列表。这一数据类型与大多数程序设计语言中的“structure”类似。一个SEQUENCE包括0个或更多元素，每一个元素又是另一个ASN.1数据类型</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b="1" dirty="0" smtClean="0">
                <a:solidFill>
                  <a:schemeClr val="tx1"/>
                </a:solidFill>
                <a:latin typeface="微软雅黑" panose="020B0503020204020204" pitchFamily="34" charset="-122"/>
                <a:ea typeface="微软雅黑" panose="020B0503020204020204" pitchFamily="34" charset="-122"/>
              </a:rPr>
              <a:t> SEQUENCE OF type 用于表格。这一数据类型与大多数程序设计语言中的“array”类似。一个表格包括0个或更多元素，每一个元素又是另一个ASN.1数据类型。</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endParaRPr lang="zh-CN" altLang="en-US" sz="1600" b="1" dirty="0" smtClean="0">
              <a:solidFill>
                <a:schemeClr val="tx1"/>
              </a:solidFill>
              <a:latin typeface="微软雅黑" panose="020B0503020204020204" pitchFamily="34" charset="-122"/>
              <a:ea typeface="微软雅黑" panose="020B0503020204020204" pitchFamily="34" charset="-122"/>
            </a:endParaRPr>
          </a:p>
          <a:p>
            <a:r>
              <a:rPr lang="zh-CN" altLang="en-US" sz="1600" b="1" dirty="0" smtClean="0">
                <a:solidFill>
                  <a:srgbClr val="FF0000"/>
                </a:solidFill>
                <a:latin typeface="微软雅黑" panose="020B0503020204020204" pitchFamily="34" charset="-122"/>
                <a:ea typeface="微软雅黑" panose="020B0503020204020204" pitchFamily="34" charset="-122"/>
              </a:rPr>
              <a:t>◆    应用类型（application-wide）</a:t>
            </a:r>
            <a:endParaRPr lang="zh-CN" altLang="en-US" sz="1600" b="1" dirty="0" smtClean="0">
              <a:solidFill>
                <a:srgbClr val="FF0000"/>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b="1" dirty="0" smtClean="0">
                <a:solidFill>
                  <a:schemeClr val="tx1"/>
                </a:solidFill>
                <a:latin typeface="微软雅黑" panose="020B0503020204020204" pitchFamily="34" charset="-122"/>
                <a:ea typeface="微软雅黑" panose="020B0503020204020204" pitchFamily="34" charset="-122"/>
              </a:rPr>
              <a:t>IpAddress: 以网络序表示的IP地址。因为它是一个32位的值，所以定义为4个字节；</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b="1" dirty="0" smtClean="0">
                <a:solidFill>
                  <a:schemeClr val="tx1"/>
                </a:solidFill>
                <a:latin typeface="微软雅黑" panose="020B0503020204020204" pitchFamily="34" charset="-122"/>
                <a:ea typeface="微软雅黑" panose="020B0503020204020204" pitchFamily="34" charset="-122"/>
              </a:rPr>
              <a:t>counter：计数器是一个非负的整数，它递增至最大值，而后回零。在SNMPv1中定义的计数器是32位的，即最大值为4，294，967，295；</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b="1" dirty="0" smtClean="0">
                <a:solidFill>
                  <a:schemeClr val="tx1"/>
                </a:solidFill>
                <a:latin typeface="微软雅黑" panose="020B0503020204020204" pitchFamily="34" charset="-122"/>
                <a:ea typeface="微软雅黑" panose="020B0503020204020204" pitchFamily="34" charset="-122"/>
              </a:rPr>
              <a:t>Gauge ：也是一个非负整数，它可以递增或递减，但达到最大值时保持在最大值，最大值为232-1；</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600" b="1" dirty="0" smtClean="0">
                <a:solidFill>
                  <a:schemeClr val="tx1"/>
                </a:solidFill>
                <a:latin typeface="微软雅黑" panose="020B0503020204020204" pitchFamily="34" charset="-122"/>
                <a:ea typeface="微软雅黑" panose="020B0503020204020204" pitchFamily="34" charset="-122"/>
              </a:rPr>
              <a:t>time ticks：是一个时间单位，表示以0.01秒为单位计算的时间；</a:t>
            </a:r>
            <a:endParaRPr lang="zh-CN" altLang="en-US" sz="1600" b="1" dirty="0" smtClean="0">
              <a:solidFill>
                <a:schemeClr val="tx1"/>
              </a:solidFill>
              <a:latin typeface="微软雅黑" panose="020B0503020204020204" pitchFamily="34" charset="-122"/>
              <a:ea typeface="微软雅黑" panose="020B0503020204020204" pitchFamily="34" charset="-122"/>
            </a:endParaRPr>
          </a:p>
          <a:p>
            <a:endParaRPr lang="zh-CN" altLang="en-US" sz="1600" b="1" dirty="0" smtClean="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Line 61"/>
          <p:cNvSpPr>
            <a:spLocks noChangeShapeType="1"/>
          </p:cNvSpPr>
          <p:nvPr/>
        </p:nvSpPr>
        <p:spPr bwMode="auto">
          <a:xfrm>
            <a:off x="6172200" y="3352800"/>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54" name="Rectangle 5"/>
          <p:cNvSpPr>
            <a:spLocks noChangeArrowheads="1"/>
          </p:cNvSpPr>
          <p:nvPr/>
        </p:nvSpPr>
        <p:spPr bwMode="auto">
          <a:xfrm>
            <a:off x="685800" y="409575"/>
            <a:ext cx="476925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3.4 </a:t>
            </a:r>
            <a:r>
              <a:rPr lang="en-US" altLang="zh-CN" sz="3200" dirty="0">
                <a:latin typeface="Calibri" panose="020F0502020204030204" pitchFamily="34" charset="0"/>
                <a:ea typeface="微软雅黑" panose="020B0503020204020204" pitchFamily="34" charset="-122"/>
                <a:sym typeface="Calibri" panose="020F0502020204030204" pitchFamily="34" charset="0"/>
              </a:rPr>
              <a:t>SNMP</a:t>
            </a:r>
            <a:r>
              <a:rPr lang="zh-CN" altLang="en-US" sz="3200" dirty="0">
                <a:latin typeface="Calibri" panose="020F0502020204030204" pitchFamily="34" charset="0"/>
                <a:ea typeface="微软雅黑" panose="020B0503020204020204" pitchFamily="34" charset="-122"/>
                <a:sym typeface="Calibri" panose="020F0502020204030204" pitchFamily="34" charset="0"/>
              </a:rPr>
              <a:t>报文格式与传输</a:t>
            </a:r>
            <a:endParaRPr lang="zh-CN" altLang="en-US" sz="32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3555" name="Text Box 6"/>
          <p:cNvSpPr txBox="1">
            <a:spLocks noChangeArrowheads="1"/>
          </p:cNvSpPr>
          <p:nvPr/>
        </p:nvSpPr>
        <p:spPr bwMode="auto">
          <a:xfrm>
            <a:off x="762000" y="1524000"/>
            <a:ext cx="838200" cy="619125"/>
          </a:xfrm>
          <a:prstGeom prst="rect">
            <a:avLst/>
          </a:prstGeom>
          <a:noFill/>
          <a:ln w="9525">
            <a:solidFill>
              <a:schemeClr val="tx1"/>
            </a:solidFill>
            <a:miter lim="800000"/>
          </a:ln>
          <a:extLst>
            <a:ext uri="{909E8E84-426E-40DD-AFC4-6F175D3DCCD1}">
              <a14:hiddenFill xmlns:a14="http://schemas.microsoft.com/office/drawing/2010/main">
                <a:solidFill>
                  <a:srgbClr val="FFFFFF"/>
                </a:solidFill>
              </a14:hiddenFill>
            </a:ext>
          </a:extLst>
        </p:spPr>
        <p:txBody>
          <a:bodyPr lIns="18000" tIns="0" rIns="0" b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2000">
                <a:latin typeface="Calibri" panose="020F0502020204030204" pitchFamily="34" charset="0"/>
                <a:ea typeface="微软雅黑" panose="020B0503020204020204" pitchFamily="34" charset="-122"/>
                <a:sym typeface="Calibri" panose="020F0502020204030204" pitchFamily="34" charset="0"/>
              </a:rPr>
              <a:t>IP</a:t>
            </a:r>
            <a:endParaRPr lang="en-US" altLang="zh-CN" sz="20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2000">
                <a:latin typeface="Calibri" panose="020F0502020204030204" pitchFamily="34" charset="0"/>
                <a:ea typeface="微软雅黑" panose="020B0503020204020204" pitchFamily="34" charset="-122"/>
                <a:sym typeface="Calibri" panose="020F0502020204030204" pitchFamily="34" charset="0"/>
              </a:rPr>
              <a:t>头部</a:t>
            </a:r>
            <a:endParaRPr lang="zh-CN" altLang="en-US" sz="2000">
              <a:latin typeface="Calibri" panose="020F0502020204030204" pitchFamily="34" charset="0"/>
              <a:ea typeface="微软雅黑" panose="020B0503020204020204" pitchFamily="34" charset="-122"/>
              <a:sym typeface="Calibri" panose="020F0502020204030204" pitchFamily="34" charset="0"/>
            </a:endParaRPr>
          </a:p>
        </p:txBody>
      </p:sp>
      <p:sp>
        <p:nvSpPr>
          <p:cNvPr id="23556" name="Text Box 8"/>
          <p:cNvSpPr txBox="1">
            <a:spLocks noChangeArrowheads="1"/>
          </p:cNvSpPr>
          <p:nvPr/>
        </p:nvSpPr>
        <p:spPr bwMode="auto">
          <a:xfrm>
            <a:off x="685800" y="1143000"/>
            <a:ext cx="99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20</a:t>
            </a:r>
            <a:r>
              <a:rPr lang="zh-CN" altLang="en-US" sz="1600">
                <a:latin typeface="Calibri" panose="020F0502020204030204" pitchFamily="34" charset="0"/>
                <a:ea typeface="微软雅黑" panose="020B0503020204020204" pitchFamily="34" charset="-122"/>
                <a:sym typeface="Calibri" panose="020F0502020204030204" pitchFamily="34" charset="0"/>
              </a:rPr>
              <a:t>字节</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3557" name="Text Box 15"/>
          <p:cNvSpPr txBox="1">
            <a:spLocks noChangeArrowheads="1"/>
          </p:cNvSpPr>
          <p:nvPr/>
        </p:nvSpPr>
        <p:spPr bwMode="auto">
          <a:xfrm>
            <a:off x="971550" y="2743200"/>
            <a:ext cx="139065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dirty="0">
                <a:latin typeface="Calibri" panose="020F0502020204030204" pitchFamily="34" charset="0"/>
                <a:ea typeface="微软雅黑" panose="020B0503020204020204" pitchFamily="34" charset="-122"/>
                <a:sym typeface="Calibri" panose="020F0502020204030204" pitchFamily="34" charset="0"/>
              </a:rPr>
              <a:t>PDU</a:t>
            </a:r>
            <a:r>
              <a:rPr lang="zh-CN" altLang="en-US" sz="1800" dirty="0">
                <a:latin typeface="Calibri" panose="020F0502020204030204" pitchFamily="34" charset="0"/>
                <a:ea typeface="微软雅黑" panose="020B0503020204020204" pitchFamily="34" charset="-122"/>
                <a:sym typeface="Calibri" panose="020F0502020204030204" pitchFamily="34" charset="0"/>
              </a:rPr>
              <a:t>类型</a:t>
            </a:r>
            <a:endParaRPr lang="zh-CN" altLang="en-US" sz="1800" dirty="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dirty="0">
                <a:latin typeface="Calibri" panose="020F0502020204030204" pitchFamily="34" charset="0"/>
                <a:ea typeface="微软雅黑" panose="020B0503020204020204" pitchFamily="34" charset="-122"/>
                <a:sym typeface="Calibri" panose="020F0502020204030204" pitchFamily="34" charset="0"/>
              </a:rPr>
              <a:t>（</a:t>
            </a:r>
            <a:r>
              <a:rPr lang="en-US" altLang="zh-CN" sz="1800" dirty="0">
                <a:latin typeface="Calibri" panose="020F0502020204030204" pitchFamily="34" charset="0"/>
                <a:ea typeface="微软雅黑" panose="020B0503020204020204" pitchFamily="34" charset="-122"/>
                <a:sym typeface="Calibri" panose="020F0502020204030204" pitchFamily="34" charset="0"/>
              </a:rPr>
              <a:t>0-3\5\6\8</a:t>
            </a:r>
            <a:r>
              <a:rPr lang="zh-CN" altLang="en-US" sz="1800" dirty="0">
                <a:latin typeface="Calibri" panose="020F0502020204030204" pitchFamily="34" charset="0"/>
                <a:ea typeface="微软雅黑" panose="020B0503020204020204" pitchFamily="34" charset="-122"/>
                <a:sym typeface="Calibri" panose="020F0502020204030204" pitchFamily="34" charset="0"/>
              </a:rPr>
              <a:t>）</a:t>
            </a:r>
            <a:endParaRPr lang="zh-CN" altLang="en-US" sz="1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3558" name="Text Box 19"/>
          <p:cNvSpPr txBox="1">
            <a:spLocks noChangeArrowheads="1"/>
          </p:cNvSpPr>
          <p:nvPr/>
        </p:nvSpPr>
        <p:spPr bwMode="auto">
          <a:xfrm>
            <a:off x="2362200" y="2743200"/>
            <a:ext cx="14478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请求</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标识符（</a:t>
            </a:r>
            <a:r>
              <a:rPr lang="en-US" altLang="zh-CN" sz="1800">
                <a:latin typeface="Calibri" panose="020F0502020204030204" pitchFamily="34" charset="0"/>
                <a:ea typeface="微软雅黑" panose="020B0503020204020204" pitchFamily="34" charset="-122"/>
                <a:sym typeface="Calibri" panose="020F0502020204030204" pitchFamily="34" charset="0"/>
              </a:rPr>
              <a:t>ID</a:t>
            </a:r>
            <a:r>
              <a:rPr lang="zh-CN" altLang="en-US" sz="1800">
                <a:latin typeface="Calibri" panose="020F0502020204030204" pitchFamily="34" charset="0"/>
                <a:ea typeface="微软雅黑" panose="020B0503020204020204" pitchFamily="34" charset="-122"/>
                <a:sym typeface="Calibri" panose="020F0502020204030204" pitchFamily="34" charset="0"/>
              </a:rPr>
              <a:t>）</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59" name="Text Box 20"/>
          <p:cNvSpPr txBox="1">
            <a:spLocks noChangeArrowheads="1"/>
          </p:cNvSpPr>
          <p:nvPr/>
        </p:nvSpPr>
        <p:spPr bwMode="auto">
          <a:xfrm>
            <a:off x="3810000" y="2743200"/>
            <a:ext cx="13716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差错状态</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a:t>
            </a:r>
            <a:r>
              <a:rPr lang="en-US" altLang="zh-CN" sz="1800">
                <a:latin typeface="Calibri" panose="020F0502020204030204" pitchFamily="34" charset="0"/>
                <a:ea typeface="微软雅黑" panose="020B0503020204020204" pitchFamily="34" charset="-122"/>
                <a:sym typeface="Calibri" panose="020F0502020204030204" pitchFamily="34" charset="0"/>
              </a:rPr>
              <a:t>0—5</a:t>
            </a:r>
            <a:r>
              <a:rPr lang="zh-CN" altLang="en-US" sz="1800">
                <a:latin typeface="Calibri" panose="020F0502020204030204" pitchFamily="34" charset="0"/>
                <a:ea typeface="微软雅黑" panose="020B0503020204020204" pitchFamily="34" charset="-122"/>
                <a:sym typeface="Calibri" panose="020F0502020204030204" pitchFamily="34" charset="0"/>
              </a:rPr>
              <a:t>）</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60" name="Line 24"/>
          <p:cNvSpPr>
            <a:spLocks noChangeShapeType="1"/>
          </p:cNvSpPr>
          <p:nvPr/>
        </p:nvSpPr>
        <p:spPr bwMode="auto">
          <a:xfrm flipV="1">
            <a:off x="1371600" y="2133600"/>
            <a:ext cx="2590800" cy="6096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61" name="Line 25"/>
          <p:cNvSpPr>
            <a:spLocks noChangeShapeType="1"/>
          </p:cNvSpPr>
          <p:nvPr/>
        </p:nvSpPr>
        <p:spPr bwMode="auto">
          <a:xfrm flipH="1" flipV="1">
            <a:off x="7467600" y="2133600"/>
            <a:ext cx="838200" cy="6096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62" name="Text Box 41"/>
          <p:cNvSpPr txBox="1">
            <a:spLocks noChangeArrowheads="1"/>
          </p:cNvSpPr>
          <p:nvPr/>
        </p:nvSpPr>
        <p:spPr bwMode="auto">
          <a:xfrm>
            <a:off x="1600200" y="1524000"/>
            <a:ext cx="685800" cy="619125"/>
          </a:xfrm>
          <a:prstGeom prst="rect">
            <a:avLst/>
          </a:prstGeom>
          <a:noFill/>
          <a:ln w="9525">
            <a:solidFill>
              <a:schemeClr val="tx1"/>
            </a:solidFill>
            <a:miter lim="800000"/>
          </a:ln>
          <a:extLst>
            <a:ext uri="{909E8E84-426E-40DD-AFC4-6F175D3DCCD1}">
              <a14:hiddenFill xmlns:a14="http://schemas.microsoft.com/office/drawing/2010/main">
                <a:solidFill>
                  <a:srgbClr val="FFFFFF"/>
                </a:solidFill>
              </a14:hiddenFill>
            </a:ext>
          </a:extLst>
        </p:spPr>
        <p:txBody>
          <a:bodyPr lIns="18000" tIns="0" rIns="0" b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spcBef>
                <a:spcPct val="50000"/>
              </a:spcBef>
            </a:pPr>
            <a:r>
              <a:rPr lang="en-US" altLang="zh-CN" sz="2000">
                <a:latin typeface="Calibri" panose="020F0502020204030204" pitchFamily="34" charset="0"/>
                <a:ea typeface="微软雅黑" panose="020B0503020204020204" pitchFamily="34" charset="-122"/>
                <a:sym typeface="Calibri" panose="020F0502020204030204" pitchFamily="34" charset="0"/>
              </a:rPr>
              <a:t>UDP</a:t>
            </a:r>
            <a:r>
              <a:rPr lang="zh-CN" altLang="en-US" sz="2000">
                <a:latin typeface="Calibri" panose="020F0502020204030204" pitchFamily="34" charset="0"/>
                <a:ea typeface="微软雅黑" panose="020B0503020204020204" pitchFamily="34" charset="-122"/>
                <a:sym typeface="Calibri" panose="020F0502020204030204" pitchFamily="34" charset="0"/>
              </a:rPr>
              <a:t>头部</a:t>
            </a:r>
            <a:endParaRPr lang="zh-CN" altLang="en-US" sz="2000">
              <a:latin typeface="Calibri" panose="020F0502020204030204" pitchFamily="34" charset="0"/>
              <a:ea typeface="微软雅黑" panose="020B0503020204020204" pitchFamily="34" charset="-122"/>
              <a:sym typeface="Calibri" panose="020F0502020204030204" pitchFamily="34" charset="0"/>
            </a:endParaRPr>
          </a:p>
        </p:txBody>
      </p:sp>
      <p:sp>
        <p:nvSpPr>
          <p:cNvPr id="23563" name="Text Box 42"/>
          <p:cNvSpPr txBox="1">
            <a:spLocks noChangeArrowheads="1"/>
          </p:cNvSpPr>
          <p:nvPr/>
        </p:nvSpPr>
        <p:spPr bwMode="auto">
          <a:xfrm>
            <a:off x="1600200" y="11430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spcBef>
                <a:spcPct val="50000"/>
              </a:spcBef>
            </a:pPr>
            <a:r>
              <a:rPr lang="en-US" altLang="zh-CN" sz="1600">
                <a:latin typeface="Calibri" panose="020F0502020204030204" pitchFamily="34" charset="0"/>
                <a:ea typeface="微软雅黑" panose="020B0503020204020204" pitchFamily="34" charset="-122"/>
                <a:sym typeface="Calibri" panose="020F0502020204030204" pitchFamily="34" charset="0"/>
              </a:rPr>
              <a:t>8</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3564" name="Text Box 43"/>
          <p:cNvSpPr txBox="1">
            <a:spLocks noChangeArrowheads="1"/>
          </p:cNvSpPr>
          <p:nvPr/>
        </p:nvSpPr>
        <p:spPr bwMode="auto">
          <a:xfrm>
            <a:off x="2286000" y="1524000"/>
            <a:ext cx="838200" cy="619125"/>
          </a:xfrm>
          <a:prstGeom prst="rect">
            <a:avLst/>
          </a:prstGeom>
          <a:solidFill>
            <a:srgbClr val="6699FF"/>
          </a:solidFill>
          <a:ln w="9525">
            <a:solidFill>
              <a:schemeClr val="tx1"/>
            </a:solidFill>
            <a:miter lim="800000"/>
          </a:ln>
        </p:spPr>
        <p:txBody>
          <a:bodyPr lIns="18000" tIns="0" rIns="0" bIns="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2000">
                <a:latin typeface="Calibri" panose="020F0502020204030204" pitchFamily="34" charset="0"/>
                <a:ea typeface="微软雅黑" panose="020B0503020204020204" pitchFamily="34" charset="-122"/>
                <a:sym typeface="Calibri" panose="020F0502020204030204" pitchFamily="34" charset="0"/>
              </a:rPr>
              <a:t>版本</a:t>
            </a:r>
            <a:endParaRPr lang="zh-CN" altLang="en-US" sz="2000">
              <a:latin typeface="Calibri" panose="020F0502020204030204" pitchFamily="34" charset="0"/>
              <a:ea typeface="微软雅黑" panose="020B0503020204020204" pitchFamily="34" charset="-122"/>
              <a:sym typeface="Calibri" panose="020F0502020204030204" pitchFamily="34" charset="0"/>
            </a:endParaRPr>
          </a:p>
          <a:p>
            <a:pPr algn="ctr"/>
            <a:r>
              <a:rPr lang="en-US" altLang="zh-CN" sz="2000">
                <a:latin typeface="Calibri" panose="020F0502020204030204" pitchFamily="34" charset="0"/>
                <a:ea typeface="微软雅黑" panose="020B0503020204020204" pitchFamily="34" charset="-122"/>
                <a:sym typeface="Calibri" panose="020F0502020204030204" pitchFamily="34" charset="0"/>
              </a:rPr>
              <a:t>(0)</a:t>
            </a:r>
            <a:endParaRPr lang="en-US" altLang="zh-CN" sz="2000">
              <a:latin typeface="Calibri" panose="020F0502020204030204" pitchFamily="34" charset="0"/>
              <a:ea typeface="微软雅黑" panose="020B0503020204020204" pitchFamily="34" charset="-122"/>
              <a:sym typeface="Calibri" panose="020F0502020204030204" pitchFamily="34" charset="0"/>
            </a:endParaRPr>
          </a:p>
        </p:txBody>
      </p:sp>
      <p:sp>
        <p:nvSpPr>
          <p:cNvPr id="23565" name="Text Box 44"/>
          <p:cNvSpPr txBox="1">
            <a:spLocks noChangeArrowheads="1"/>
          </p:cNvSpPr>
          <p:nvPr/>
        </p:nvSpPr>
        <p:spPr bwMode="auto">
          <a:xfrm>
            <a:off x="3124200" y="1524000"/>
            <a:ext cx="838200" cy="619760"/>
          </a:xfrm>
          <a:prstGeom prst="rect">
            <a:avLst/>
          </a:prstGeom>
          <a:solidFill>
            <a:srgbClr val="6699FF"/>
          </a:solidFill>
          <a:ln w="9525">
            <a:solidFill>
              <a:schemeClr val="tx1"/>
            </a:solidFill>
            <a:miter lim="800000"/>
          </a:ln>
        </p:spPr>
        <p:txBody>
          <a:bodyPr lIns="18000" tIns="36000" rIns="0" bIns="36000">
            <a:no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800">
                <a:latin typeface="Calibri" panose="020F0502020204030204" pitchFamily="34" charset="0"/>
                <a:ea typeface="微软雅黑" panose="020B0503020204020204" pitchFamily="34" charset="-122"/>
                <a:sym typeface="Calibri" panose="020F0502020204030204" pitchFamily="34" charset="0"/>
              </a:rPr>
              <a:t>安全</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a:r>
              <a:rPr lang="zh-CN" altLang="en-US" sz="1800">
                <a:latin typeface="Calibri" panose="020F0502020204030204" pitchFamily="34" charset="0"/>
                <a:ea typeface="微软雅黑" panose="020B0503020204020204" pitchFamily="34" charset="-122"/>
                <a:sym typeface="Calibri" panose="020F0502020204030204" pitchFamily="34" charset="0"/>
              </a:rPr>
              <a:t>参数</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66" name="Text Box 45"/>
          <p:cNvSpPr txBox="1">
            <a:spLocks noChangeArrowheads="1"/>
          </p:cNvSpPr>
          <p:nvPr/>
        </p:nvSpPr>
        <p:spPr bwMode="auto">
          <a:xfrm>
            <a:off x="3962400" y="1524000"/>
            <a:ext cx="3505200" cy="615950"/>
          </a:xfrm>
          <a:prstGeom prst="rect">
            <a:avLst/>
          </a:prstGeom>
          <a:solidFill>
            <a:srgbClr val="6699FF"/>
          </a:solidFill>
          <a:ln w="9525">
            <a:solidFill>
              <a:schemeClr val="tx1"/>
            </a:solidFill>
            <a:miter lim="800000"/>
          </a:ln>
        </p:spPr>
        <p:txBody>
          <a:bodyPr wrap="square" lIns="18000" tIns="154800" rIns="0" bIns="1548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2000">
                <a:latin typeface="Calibri" panose="020F0502020204030204" pitchFamily="34" charset="0"/>
                <a:ea typeface="微软雅黑" panose="020B0503020204020204" pitchFamily="34" charset="-122"/>
                <a:sym typeface="Calibri" panose="020F0502020204030204" pitchFamily="34" charset="0"/>
              </a:rPr>
              <a:t>SNMP PDU</a:t>
            </a:r>
            <a:endParaRPr lang="en-US" altLang="zh-CN" sz="2000">
              <a:latin typeface="Calibri" panose="020F0502020204030204" pitchFamily="34" charset="0"/>
              <a:ea typeface="微软雅黑" panose="020B0503020204020204" pitchFamily="34" charset="-122"/>
              <a:sym typeface="Calibri" panose="020F0502020204030204" pitchFamily="34" charset="0"/>
            </a:endParaRPr>
          </a:p>
        </p:txBody>
      </p:sp>
      <p:sp>
        <p:nvSpPr>
          <p:cNvPr id="23567" name="Text Box 46"/>
          <p:cNvSpPr txBox="1">
            <a:spLocks noChangeArrowheads="1"/>
          </p:cNvSpPr>
          <p:nvPr/>
        </p:nvSpPr>
        <p:spPr bwMode="auto">
          <a:xfrm>
            <a:off x="6172200" y="2743200"/>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变量</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名</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68" name="Text Box 47"/>
          <p:cNvSpPr txBox="1">
            <a:spLocks noChangeArrowheads="1"/>
          </p:cNvSpPr>
          <p:nvPr/>
        </p:nvSpPr>
        <p:spPr bwMode="auto">
          <a:xfrm>
            <a:off x="6705600" y="2743200"/>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值</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69" name="Text Box 49"/>
          <p:cNvSpPr txBox="1">
            <a:spLocks noChangeArrowheads="1"/>
          </p:cNvSpPr>
          <p:nvPr/>
        </p:nvSpPr>
        <p:spPr bwMode="auto">
          <a:xfrm>
            <a:off x="7772400" y="2743200"/>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值</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70" name="Text Box 50"/>
          <p:cNvSpPr txBox="1">
            <a:spLocks noChangeArrowheads="1"/>
          </p:cNvSpPr>
          <p:nvPr/>
        </p:nvSpPr>
        <p:spPr bwMode="auto">
          <a:xfrm>
            <a:off x="1371600" y="4038600"/>
            <a:ext cx="9906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PDU</a:t>
            </a:r>
            <a:r>
              <a:rPr lang="zh-CN" altLang="en-US" sz="1800">
                <a:latin typeface="Calibri" panose="020F0502020204030204" pitchFamily="34" charset="0"/>
                <a:ea typeface="微软雅黑" panose="020B0503020204020204" pitchFamily="34" charset="-122"/>
                <a:sym typeface="Calibri" panose="020F0502020204030204" pitchFamily="34" charset="0"/>
              </a:rPr>
              <a:t>类型</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a:t>
            </a:r>
            <a:r>
              <a:rPr lang="en-US" altLang="zh-CN" sz="1800">
                <a:latin typeface="Calibri" panose="020F0502020204030204" pitchFamily="34" charset="0"/>
                <a:ea typeface="微软雅黑" panose="020B0503020204020204" pitchFamily="34" charset="-122"/>
                <a:sym typeface="Calibri" panose="020F0502020204030204" pitchFamily="34" charset="0"/>
              </a:rPr>
              <a:t>4</a:t>
            </a:r>
            <a:r>
              <a:rPr lang="zh-CN" altLang="en-US" sz="1800">
                <a:latin typeface="Calibri" panose="020F0502020204030204" pitchFamily="34" charset="0"/>
                <a:ea typeface="微软雅黑" panose="020B0503020204020204" pitchFamily="34" charset="-122"/>
                <a:sym typeface="Calibri" panose="020F0502020204030204" pitchFamily="34" charset="0"/>
              </a:rPr>
              <a:t>）</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71" name="Text Box 51"/>
          <p:cNvSpPr txBox="1">
            <a:spLocks noChangeArrowheads="1"/>
          </p:cNvSpPr>
          <p:nvPr/>
        </p:nvSpPr>
        <p:spPr bwMode="auto">
          <a:xfrm>
            <a:off x="2362200" y="4038600"/>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企业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72" name="Text Box 52"/>
          <p:cNvSpPr txBox="1">
            <a:spLocks noChangeArrowheads="1"/>
          </p:cNvSpPr>
          <p:nvPr/>
        </p:nvSpPr>
        <p:spPr bwMode="auto">
          <a:xfrm>
            <a:off x="2895600" y="4038600"/>
            <a:ext cx="914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代理</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IP</a:t>
            </a:r>
            <a:r>
              <a:rPr lang="zh-CN" altLang="en-US" sz="1800">
                <a:latin typeface="Calibri" panose="020F0502020204030204" pitchFamily="34" charset="0"/>
                <a:ea typeface="微软雅黑" panose="020B0503020204020204" pitchFamily="34" charset="-122"/>
                <a:sym typeface="Calibri" panose="020F0502020204030204" pitchFamily="34" charset="0"/>
              </a:rPr>
              <a:t>地址</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73" name="Text Box 53"/>
          <p:cNvSpPr txBox="1">
            <a:spLocks noChangeArrowheads="1"/>
          </p:cNvSpPr>
          <p:nvPr/>
        </p:nvSpPr>
        <p:spPr bwMode="auto">
          <a:xfrm>
            <a:off x="3810000" y="4038600"/>
            <a:ext cx="11430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dirty="0">
                <a:latin typeface="Calibri" panose="020F0502020204030204" pitchFamily="34" charset="0"/>
                <a:ea typeface="微软雅黑" panose="020B0503020204020204" pitchFamily="34" charset="-122"/>
                <a:sym typeface="Calibri" panose="020F0502020204030204" pitchFamily="34" charset="0"/>
              </a:rPr>
              <a:t>Trap</a:t>
            </a:r>
            <a:r>
              <a:rPr lang="zh-CN" altLang="en-US" sz="1800" dirty="0">
                <a:latin typeface="Calibri" panose="020F0502020204030204" pitchFamily="34" charset="0"/>
                <a:ea typeface="微软雅黑" panose="020B0503020204020204" pitchFamily="34" charset="-122"/>
                <a:sym typeface="Calibri" panose="020F0502020204030204" pitchFamily="34" charset="0"/>
              </a:rPr>
              <a:t>类型</a:t>
            </a:r>
            <a:endParaRPr lang="zh-CN" altLang="en-US" sz="1800" dirty="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dirty="0">
                <a:latin typeface="Calibri" panose="020F0502020204030204" pitchFamily="34" charset="0"/>
                <a:ea typeface="微软雅黑" panose="020B0503020204020204" pitchFamily="34" charset="-122"/>
                <a:sym typeface="Calibri" panose="020F0502020204030204" pitchFamily="34" charset="0"/>
              </a:rPr>
              <a:t>（</a:t>
            </a:r>
            <a:r>
              <a:rPr lang="en-US" altLang="zh-CN" sz="1800" dirty="0">
                <a:latin typeface="Calibri" panose="020F0502020204030204" pitchFamily="34" charset="0"/>
                <a:ea typeface="微软雅黑" panose="020B0503020204020204" pitchFamily="34" charset="-122"/>
                <a:sym typeface="Calibri" panose="020F0502020204030204" pitchFamily="34" charset="0"/>
              </a:rPr>
              <a:t>0—6</a:t>
            </a:r>
            <a:r>
              <a:rPr lang="zh-CN" altLang="en-US" sz="1800" dirty="0">
                <a:latin typeface="Calibri" panose="020F0502020204030204" pitchFamily="34" charset="0"/>
                <a:ea typeface="微软雅黑" panose="020B0503020204020204" pitchFamily="34" charset="-122"/>
                <a:sym typeface="Calibri" panose="020F0502020204030204" pitchFamily="34" charset="0"/>
              </a:rPr>
              <a:t>）</a:t>
            </a:r>
            <a:endParaRPr lang="zh-CN" altLang="en-US" sz="1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3574" name="Text Box 54"/>
          <p:cNvSpPr txBox="1">
            <a:spLocks noChangeArrowheads="1"/>
          </p:cNvSpPr>
          <p:nvPr/>
        </p:nvSpPr>
        <p:spPr bwMode="auto">
          <a:xfrm>
            <a:off x="4953000" y="4038600"/>
            <a:ext cx="9906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特定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代码</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75" name="Text Box 55"/>
          <p:cNvSpPr txBox="1">
            <a:spLocks noChangeArrowheads="1"/>
          </p:cNvSpPr>
          <p:nvPr/>
        </p:nvSpPr>
        <p:spPr bwMode="auto">
          <a:xfrm>
            <a:off x="5943600" y="4038600"/>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时间戳</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76" name="Text Box 57"/>
          <p:cNvSpPr txBox="1">
            <a:spLocks noChangeArrowheads="1"/>
          </p:cNvSpPr>
          <p:nvPr/>
        </p:nvSpPr>
        <p:spPr bwMode="auto">
          <a:xfrm>
            <a:off x="7010400" y="4038600"/>
            <a:ext cx="3810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值</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77" name="Text Box 59"/>
          <p:cNvSpPr txBox="1">
            <a:spLocks noChangeArrowheads="1"/>
          </p:cNvSpPr>
          <p:nvPr/>
        </p:nvSpPr>
        <p:spPr bwMode="auto">
          <a:xfrm>
            <a:off x="7924800" y="4038600"/>
            <a:ext cx="3810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值</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78" name="Text Box 60"/>
          <p:cNvSpPr txBox="1">
            <a:spLocks noChangeArrowheads="1"/>
          </p:cNvSpPr>
          <p:nvPr/>
        </p:nvSpPr>
        <p:spPr bwMode="auto">
          <a:xfrm>
            <a:off x="5181600" y="2743200"/>
            <a:ext cx="9906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差错</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索引</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79" name="Line 62"/>
          <p:cNvSpPr>
            <a:spLocks noChangeShapeType="1"/>
          </p:cNvSpPr>
          <p:nvPr/>
        </p:nvSpPr>
        <p:spPr bwMode="auto">
          <a:xfrm>
            <a:off x="8305800" y="3352800"/>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80" name="Line 63"/>
          <p:cNvSpPr>
            <a:spLocks noChangeShapeType="1"/>
          </p:cNvSpPr>
          <p:nvPr/>
        </p:nvSpPr>
        <p:spPr bwMode="auto">
          <a:xfrm>
            <a:off x="2362200" y="3352800"/>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81" name="Line 64"/>
          <p:cNvSpPr>
            <a:spLocks noChangeShapeType="1"/>
          </p:cNvSpPr>
          <p:nvPr/>
        </p:nvSpPr>
        <p:spPr bwMode="auto">
          <a:xfrm>
            <a:off x="2362200" y="4724400"/>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82" name="Line 65"/>
          <p:cNvSpPr>
            <a:spLocks noChangeShapeType="1"/>
          </p:cNvSpPr>
          <p:nvPr/>
        </p:nvSpPr>
        <p:spPr bwMode="auto">
          <a:xfrm>
            <a:off x="6477000" y="4724400"/>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83" name="Line 66"/>
          <p:cNvSpPr>
            <a:spLocks noChangeShapeType="1"/>
          </p:cNvSpPr>
          <p:nvPr/>
        </p:nvSpPr>
        <p:spPr bwMode="auto">
          <a:xfrm>
            <a:off x="8305800" y="4648200"/>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84" name="Text Box 67"/>
          <p:cNvSpPr txBox="1">
            <a:spLocks noChangeArrowheads="1"/>
          </p:cNvSpPr>
          <p:nvPr/>
        </p:nvSpPr>
        <p:spPr bwMode="auto">
          <a:xfrm>
            <a:off x="0" y="2781300"/>
            <a:ext cx="106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800">
                <a:latin typeface="Calibri" panose="020F0502020204030204" pitchFamily="34" charset="0"/>
                <a:ea typeface="微软雅黑" panose="020B0503020204020204" pitchFamily="34" charset="-122"/>
                <a:sym typeface="Calibri" panose="020F0502020204030204" pitchFamily="34" charset="0"/>
              </a:rPr>
              <a:t>Get/set </a:t>
            </a:r>
            <a:r>
              <a:rPr lang="zh-CN" altLang="en-US" sz="1800">
                <a:latin typeface="Calibri" panose="020F0502020204030204" pitchFamily="34" charset="0"/>
                <a:ea typeface="微软雅黑" panose="020B0503020204020204" pitchFamily="34" charset="-122"/>
                <a:sym typeface="Calibri" panose="020F0502020204030204" pitchFamily="34" charset="0"/>
              </a:rPr>
              <a:t>报文</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85" name="Text Box 68"/>
          <p:cNvSpPr txBox="1">
            <a:spLocks noChangeArrowheads="1"/>
          </p:cNvSpPr>
          <p:nvPr/>
        </p:nvSpPr>
        <p:spPr bwMode="auto">
          <a:xfrm>
            <a:off x="381000" y="4038600"/>
            <a:ext cx="76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800">
                <a:latin typeface="Calibri" panose="020F0502020204030204" pitchFamily="34" charset="0"/>
                <a:ea typeface="微软雅黑" panose="020B0503020204020204" pitchFamily="34" charset="-122"/>
                <a:sym typeface="Calibri" panose="020F0502020204030204" pitchFamily="34" charset="0"/>
              </a:rPr>
              <a:t>trap </a:t>
            </a:r>
            <a:r>
              <a:rPr lang="zh-CN" altLang="en-US" sz="1800">
                <a:latin typeface="Calibri" panose="020F0502020204030204" pitchFamily="34" charset="0"/>
                <a:ea typeface="微软雅黑" panose="020B0503020204020204" pitchFamily="34" charset="-122"/>
                <a:sym typeface="Calibri" panose="020F0502020204030204" pitchFamily="34" charset="0"/>
              </a:rPr>
              <a:t>报文</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86" name="Text Box 69"/>
          <p:cNvSpPr txBox="1">
            <a:spLocks noChangeArrowheads="1"/>
          </p:cNvSpPr>
          <p:nvPr/>
        </p:nvSpPr>
        <p:spPr bwMode="auto">
          <a:xfrm>
            <a:off x="3200400" y="47244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800">
                <a:latin typeface="Calibri" panose="020F0502020204030204" pitchFamily="34" charset="0"/>
                <a:ea typeface="微软雅黑" panose="020B0503020204020204" pitchFamily="34" charset="-122"/>
                <a:sym typeface="Calibri" panose="020F0502020204030204" pitchFamily="34" charset="0"/>
              </a:rPr>
              <a:t>trap </a:t>
            </a:r>
            <a:r>
              <a:rPr lang="zh-CN" altLang="en-US" sz="1800">
                <a:latin typeface="Calibri" panose="020F0502020204030204" pitchFamily="34" charset="0"/>
                <a:ea typeface="微软雅黑" panose="020B0503020204020204" pitchFamily="34" charset="-122"/>
                <a:sym typeface="Calibri" panose="020F0502020204030204" pitchFamily="34" charset="0"/>
              </a:rPr>
              <a:t>首部</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87" name="Text Box 70"/>
          <p:cNvSpPr txBox="1">
            <a:spLocks noChangeArrowheads="1"/>
          </p:cNvSpPr>
          <p:nvPr/>
        </p:nvSpPr>
        <p:spPr bwMode="auto">
          <a:xfrm>
            <a:off x="6324600" y="47244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1800">
                <a:latin typeface="Calibri" panose="020F0502020204030204" pitchFamily="34" charset="0"/>
                <a:ea typeface="微软雅黑" panose="020B0503020204020204" pitchFamily="34" charset="-122"/>
                <a:sym typeface="Calibri" panose="020F0502020204030204" pitchFamily="34" charset="0"/>
              </a:rPr>
              <a:t>变量绑定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88" name="Text Box 71"/>
          <p:cNvSpPr txBox="1">
            <a:spLocks noChangeArrowheads="1"/>
          </p:cNvSpPr>
          <p:nvPr/>
        </p:nvSpPr>
        <p:spPr bwMode="auto">
          <a:xfrm>
            <a:off x="6248400" y="33528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1800">
                <a:latin typeface="Calibri" panose="020F0502020204030204" pitchFamily="34" charset="0"/>
                <a:ea typeface="微软雅黑" panose="020B0503020204020204" pitchFamily="34" charset="-122"/>
                <a:sym typeface="Calibri" panose="020F0502020204030204" pitchFamily="34" charset="0"/>
              </a:rPr>
              <a:t>变量绑定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89" name="Text Box 72"/>
          <p:cNvSpPr txBox="1">
            <a:spLocks noChangeArrowheads="1"/>
          </p:cNvSpPr>
          <p:nvPr/>
        </p:nvSpPr>
        <p:spPr bwMode="auto">
          <a:xfrm>
            <a:off x="3429000" y="3429000"/>
            <a:ext cx="190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800">
                <a:latin typeface="Calibri" panose="020F0502020204030204" pitchFamily="34" charset="0"/>
                <a:ea typeface="微软雅黑" panose="020B0503020204020204" pitchFamily="34" charset="-122"/>
                <a:sym typeface="Calibri" panose="020F0502020204030204" pitchFamily="34" charset="0"/>
              </a:rPr>
              <a:t>Get/set</a:t>
            </a:r>
            <a:r>
              <a:rPr lang="zh-CN" altLang="en-US" sz="1800">
                <a:latin typeface="Calibri" panose="020F0502020204030204" pitchFamily="34" charset="0"/>
                <a:ea typeface="微软雅黑" panose="020B0503020204020204" pitchFamily="34" charset="-122"/>
                <a:sym typeface="Calibri" panose="020F0502020204030204" pitchFamily="34" charset="0"/>
              </a:rPr>
              <a:t>首部</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90" name="Line 73"/>
          <p:cNvSpPr>
            <a:spLocks noChangeShapeType="1"/>
          </p:cNvSpPr>
          <p:nvPr/>
        </p:nvSpPr>
        <p:spPr bwMode="auto">
          <a:xfrm>
            <a:off x="2286000" y="1219200"/>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91" name="Text Box 74"/>
          <p:cNvSpPr txBox="1">
            <a:spLocks noChangeArrowheads="1"/>
          </p:cNvSpPr>
          <p:nvPr/>
        </p:nvSpPr>
        <p:spPr bwMode="auto">
          <a:xfrm>
            <a:off x="3733800" y="11430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800">
                <a:latin typeface="Calibri" panose="020F0502020204030204" pitchFamily="34" charset="0"/>
                <a:ea typeface="微软雅黑" panose="020B0503020204020204" pitchFamily="34" charset="-122"/>
                <a:sym typeface="Calibri" panose="020F0502020204030204" pitchFamily="34" charset="0"/>
              </a:rPr>
              <a:t>SNMP</a:t>
            </a:r>
            <a:r>
              <a:rPr lang="zh-CN" altLang="en-US" sz="1800">
                <a:latin typeface="Calibri" panose="020F0502020204030204" pitchFamily="34" charset="0"/>
                <a:ea typeface="微软雅黑" panose="020B0503020204020204" pitchFamily="34" charset="-122"/>
                <a:sym typeface="Calibri" panose="020F0502020204030204" pitchFamily="34" charset="0"/>
              </a:rPr>
              <a:t>报文</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92" name="Line 75"/>
          <p:cNvSpPr>
            <a:spLocks noChangeShapeType="1"/>
          </p:cNvSpPr>
          <p:nvPr/>
        </p:nvSpPr>
        <p:spPr bwMode="auto">
          <a:xfrm>
            <a:off x="7467600" y="1219200"/>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3593" name="Rectangle 76"/>
          <p:cNvSpPr>
            <a:spLocks noChangeArrowheads="1"/>
          </p:cNvSpPr>
          <p:nvPr/>
        </p:nvSpPr>
        <p:spPr bwMode="auto">
          <a:xfrm>
            <a:off x="533400" y="5257800"/>
            <a:ext cx="8001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报文结构由三部分组成： </a:t>
            </a:r>
            <a:r>
              <a:rPr lang="en-US" altLang="zh-CN" dirty="0">
                <a:latin typeface="Calibri" panose="020F0502020204030204" pitchFamily="34" charset="0"/>
                <a:ea typeface="微软雅黑" panose="020B0503020204020204" pitchFamily="34" charset="-122"/>
                <a:sym typeface="Calibri" panose="020F0502020204030204" pitchFamily="34" charset="0"/>
              </a:rPr>
              <a:t>SNMPv1(</a:t>
            </a:r>
            <a:r>
              <a:rPr lang="zh-CN" altLang="en-US" dirty="0">
                <a:latin typeface="Calibri" panose="020F0502020204030204" pitchFamily="34" charset="0"/>
                <a:ea typeface="微软雅黑" panose="020B0503020204020204" pitchFamily="34" charset="-122"/>
                <a:sym typeface="Calibri" panose="020F0502020204030204" pitchFamily="34" charset="0"/>
              </a:rPr>
              <a:t>版本</a:t>
            </a:r>
            <a:r>
              <a:rPr lang="en-US" altLang="zh-CN" dirty="0">
                <a:latin typeface="Calibri" panose="020F0502020204030204" pitchFamily="34" charset="0"/>
                <a:ea typeface="微软雅黑" panose="020B0503020204020204" pitchFamily="34" charset="-122"/>
                <a:sym typeface="Calibri" panose="020F0502020204030204" pitchFamily="34" charset="0"/>
              </a:rPr>
              <a:t>=0)</a:t>
            </a:r>
            <a:r>
              <a:rPr lang="zh-CN" altLang="en-US" dirty="0">
                <a:latin typeface="Calibri" panose="020F0502020204030204" pitchFamily="34" charset="0"/>
                <a:ea typeface="微软雅黑" panose="020B0503020204020204" pitchFamily="34" charset="-122"/>
                <a:sym typeface="Calibri" panose="020F0502020204030204" pitchFamily="34" charset="0"/>
              </a:rPr>
              <a:t>，安全参数（</a:t>
            </a:r>
            <a:r>
              <a:rPr lang="en-US" altLang="zh-CN" dirty="0">
                <a:latin typeface="Calibri" panose="020F0502020204030204" pitchFamily="34" charset="0"/>
                <a:ea typeface="微软雅黑" panose="020B0503020204020204" pitchFamily="34" charset="-122"/>
                <a:sym typeface="Calibri" panose="020F0502020204030204" pitchFamily="34" charset="0"/>
              </a:rPr>
              <a:t>community)</a:t>
            </a:r>
            <a:r>
              <a:rPr lang="zh-CN" altLang="en-US" dirty="0">
                <a:latin typeface="Calibri" panose="020F0502020204030204" pitchFamily="34" charset="0"/>
                <a:ea typeface="微软雅黑" panose="020B0503020204020204" pitchFamily="34" charset="-122"/>
                <a:sym typeface="Calibri" panose="020F0502020204030204" pitchFamily="34" charset="0"/>
              </a:rPr>
              <a:t>是一个字符串（常用</a:t>
            </a:r>
            <a:r>
              <a:rPr lang="en-US" altLang="zh-CN" dirty="0">
                <a:latin typeface="Calibri" panose="020F0502020204030204" pitchFamily="34" charset="0"/>
                <a:ea typeface="微软雅黑" panose="020B0503020204020204" pitchFamily="34" charset="-122"/>
                <a:sym typeface="Calibri" panose="020F0502020204030204" pitchFamily="34" charset="0"/>
              </a:rPr>
              <a:t>6</a:t>
            </a:r>
            <a:r>
              <a:rPr lang="zh-CN" altLang="en-US" dirty="0">
                <a:latin typeface="Calibri" panose="020F0502020204030204" pitchFamily="34" charset="0"/>
                <a:ea typeface="微软雅黑" panose="020B0503020204020204" pitchFamily="34" charset="-122"/>
                <a:sym typeface="Calibri" panose="020F0502020204030204" pitchFamily="34" charset="0"/>
              </a:rPr>
              <a:t>位）明文口令。</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23594" name="Text Box 77"/>
          <p:cNvSpPr txBox="1">
            <a:spLocks noChangeArrowheads="1"/>
          </p:cNvSpPr>
          <p:nvPr/>
        </p:nvSpPr>
        <p:spPr bwMode="auto">
          <a:xfrm>
            <a:off x="7239000" y="2743200"/>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变量</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名</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95" name="Text Box 78"/>
          <p:cNvSpPr txBox="1">
            <a:spLocks noChangeArrowheads="1"/>
          </p:cNvSpPr>
          <p:nvPr/>
        </p:nvSpPr>
        <p:spPr bwMode="auto">
          <a:xfrm>
            <a:off x="6248400" y="33528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1800">
                <a:latin typeface="Calibri" panose="020F0502020204030204" pitchFamily="34" charset="0"/>
                <a:ea typeface="微软雅黑" panose="020B0503020204020204" pitchFamily="34" charset="-122"/>
                <a:sym typeface="Calibri" panose="020F0502020204030204" pitchFamily="34" charset="0"/>
              </a:rPr>
              <a:t>变量绑定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96" name="Text Box 79"/>
          <p:cNvSpPr txBox="1">
            <a:spLocks noChangeArrowheads="1"/>
          </p:cNvSpPr>
          <p:nvPr/>
        </p:nvSpPr>
        <p:spPr bwMode="auto">
          <a:xfrm>
            <a:off x="6477000" y="4038600"/>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变量</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名</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3597" name="Text Box 80"/>
          <p:cNvSpPr txBox="1">
            <a:spLocks noChangeArrowheads="1"/>
          </p:cNvSpPr>
          <p:nvPr/>
        </p:nvSpPr>
        <p:spPr bwMode="auto">
          <a:xfrm>
            <a:off x="7391400" y="4038600"/>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变量</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名</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ChangeArrowheads="1"/>
          </p:cNvSpPr>
          <p:nvPr/>
        </p:nvSpPr>
        <p:spPr bwMode="auto">
          <a:xfrm>
            <a:off x="685800" y="304800"/>
            <a:ext cx="4406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r>
              <a:rPr lang="en-US" altLang="zh-CN" sz="2800">
                <a:latin typeface="Calibri" panose="020F0502020204030204" pitchFamily="34" charset="0"/>
                <a:ea typeface="微软雅黑" panose="020B0503020204020204" pitchFamily="34" charset="-122"/>
                <a:sym typeface="Calibri" panose="020F0502020204030204" pitchFamily="34" charset="0"/>
              </a:rPr>
              <a:t>SNMP</a:t>
            </a:r>
            <a:r>
              <a:rPr lang="zh-CN" altLang="en-US" sz="2800">
                <a:latin typeface="Calibri" panose="020F0502020204030204" pitchFamily="34" charset="0"/>
                <a:ea typeface="微软雅黑" panose="020B0503020204020204" pitchFamily="34" charset="-122"/>
                <a:sym typeface="Calibri" panose="020F0502020204030204" pitchFamily="34" charset="0"/>
              </a:rPr>
              <a:t>协议操作与数据单元</a:t>
            </a:r>
            <a:endParaRPr lang="zh-CN" altLang="en-US" sz="2800">
              <a:latin typeface="Calibri" panose="020F0502020204030204" pitchFamily="34" charset="0"/>
              <a:ea typeface="微软雅黑" panose="020B0503020204020204" pitchFamily="34" charset="-122"/>
              <a:sym typeface="Calibri" panose="020F0502020204030204" pitchFamily="34" charset="0"/>
            </a:endParaRPr>
          </a:p>
        </p:txBody>
      </p:sp>
      <p:sp>
        <p:nvSpPr>
          <p:cNvPr id="141318" name="Text Box 6"/>
          <p:cNvSpPr txBox="1">
            <a:spLocks noChangeArrowheads="1"/>
          </p:cNvSpPr>
          <p:nvPr/>
        </p:nvSpPr>
        <p:spPr bwMode="auto">
          <a:xfrm>
            <a:off x="755650" y="2205038"/>
            <a:ext cx="7704138" cy="444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spcBef>
                <a:spcPct val="25000"/>
              </a:spcBef>
            </a:pP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定义了</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8</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种</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协议数据单元</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PDU</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10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Get-Request</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0</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：查询获取一个或多个变量</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10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Get-Next-request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(1)</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：在</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MIB</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树上获取下一个变量值，可反复操作。</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10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Set-Request</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3</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：设置一个或多个变量</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10000"/>
              </a:spcBef>
            </a:pPr>
            <a:r>
              <a:rPr lang="en-US" altLang="zh-CN" dirty="0" smtClean="0">
                <a:solidFill>
                  <a:srgbClr val="000000"/>
                </a:solidFill>
                <a:latin typeface="Calibri" panose="020F0502020204030204" pitchFamily="34" charset="0"/>
                <a:ea typeface="微软雅黑" panose="020B0503020204020204" pitchFamily="34" charset="-122"/>
                <a:sym typeface="Calibri" panose="020F0502020204030204" pitchFamily="34" charset="0"/>
              </a:rPr>
              <a:t>Response</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2</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：对</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get/set5</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种请求报文的响应。</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10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Get-bulk-request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(5):</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获取一个大数据块值。</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10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Inform-request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(6):</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从另一个远程管理者那里读取其控制的代理中的变量值。</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10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Trap</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4</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：代理主动向管理进程报告发生的事件。</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10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Report</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8</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：管理者间报告某些差错，尚无定义。</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pic>
        <p:nvPicPr>
          <p:cNvPr id="24579" name="Picture 9" descr="fox">
            <a:hlinkClick r:id="rId1" action="ppaction://hlinksldjump"/>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6096000"/>
            <a:ext cx="8572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322" name="Text Box 10"/>
          <p:cNvSpPr txBox="1">
            <a:spLocks noChangeArrowheads="1"/>
          </p:cNvSpPr>
          <p:nvPr/>
        </p:nvSpPr>
        <p:spPr bwMode="auto">
          <a:xfrm>
            <a:off x="684213" y="836613"/>
            <a:ext cx="8131175"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spcBef>
                <a:spcPct val="25000"/>
              </a:spcBef>
            </a:pP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三种操作：</a:t>
            </a:r>
            <a:r>
              <a:rPr lang="zh-CN" altLang="en-US">
                <a:latin typeface="Calibri" panose="020F0502020204030204" pitchFamily="34" charset="0"/>
                <a:ea typeface="微软雅黑" panose="020B0503020204020204" pitchFamily="34" charset="-122"/>
                <a:sym typeface="Calibri" panose="020F0502020204030204" pitchFamily="34" charset="0"/>
              </a:rPr>
              <a:t>①</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Get </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一个管理站从一个代理取得一个对象的值，</a:t>
            </a:r>
            <a:r>
              <a:rPr lang="zh-CN" altLang="en-US">
                <a:latin typeface="Calibri" panose="020F0502020204030204" pitchFamily="34" charset="0"/>
                <a:ea typeface="微软雅黑" panose="020B0503020204020204" pitchFamily="34" charset="-122"/>
                <a:sym typeface="Calibri" panose="020F0502020204030204" pitchFamily="34" charset="0"/>
              </a:rPr>
              <a:t>②</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Set </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一个管理站更新一个代理中对象的值。</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25000"/>
              </a:spcBef>
            </a:pPr>
            <a:r>
              <a:rPr lang="zh-CN" altLang="en-US">
                <a:latin typeface="Calibri" panose="020F0502020204030204" pitchFamily="34" charset="0"/>
                <a:ea typeface="微软雅黑" panose="020B0503020204020204" pitchFamily="34" charset="-122"/>
                <a:sym typeface="Calibri" panose="020F0502020204030204" pitchFamily="34" charset="0"/>
              </a:rPr>
              <a:t>③</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Trap </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一个代理向一个管理站发送一个非请求的对象值。</a:t>
            </a:r>
            <a:endParaRPr lang="zh-CN" altLang="en-US">
              <a:solidFill>
                <a:srgbClr val="000000"/>
              </a:solidFill>
              <a:latin typeface="Calibri" panose="020F0502020204030204" pitchFamily="34" charset="0"/>
              <a:ea typeface="微软雅黑" panose="020B0503020204020204" pitchFamily="34" charset="-122"/>
              <a:cs typeface="Times New Roman" panose="02020603050405020304" pitchFamily="18" charset="0"/>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1322"/>
                                        </p:tgtEl>
                                        <p:attrNameLst>
                                          <p:attrName>style.visibility</p:attrName>
                                        </p:attrNameLst>
                                      </p:cBhvr>
                                      <p:to>
                                        <p:strVal val="visible"/>
                                      </p:to>
                                    </p:set>
                                    <p:animEffect transition="in" filter="wipe(down)">
                                      <p:cBhvr>
                                        <p:cTn id="7" dur="500"/>
                                        <p:tgtEl>
                                          <p:spTgt spid="1413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1318"/>
                                        </p:tgtEl>
                                        <p:attrNameLst>
                                          <p:attrName>style.visibility</p:attrName>
                                        </p:attrNameLst>
                                      </p:cBhvr>
                                      <p:to>
                                        <p:strVal val="visible"/>
                                      </p:to>
                                    </p:set>
                                    <p:animEffect transition="in" filter="wipe(down)">
                                      <p:cBhvr>
                                        <p:cTn id="12" dur="500"/>
                                        <p:tgtEl>
                                          <p:spTgt spid="141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8" grpId="0"/>
      <p:bldP spid="14132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ChangeArrowheads="1"/>
          </p:cNvSpPr>
          <p:nvPr/>
        </p:nvSpPr>
        <p:spPr bwMode="auto">
          <a:xfrm>
            <a:off x="827088" y="2133600"/>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spcBef>
                <a:spcPct val="50000"/>
              </a:spcBef>
            </a:pP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请求</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标识符</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ID</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是</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在多个请求时，管理进程用此辨别响应所对应的请求，在响应时也返回对应请求。</a:t>
            </a:r>
            <a:endPar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44387" name="Rectangle 3"/>
          <p:cNvSpPr>
            <a:spLocks noChangeArrowheads="1"/>
          </p:cNvSpPr>
          <p:nvPr/>
        </p:nvSpPr>
        <p:spPr bwMode="auto">
          <a:xfrm>
            <a:off x="827088" y="3068638"/>
            <a:ext cx="7391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差错状态</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0-5</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表达</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6</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种差错状态，</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0</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：表示一切正常</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1</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：代理无法将回答（如太长）装入</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报中，</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2</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：操作指示是一个不存在对象变量等。</a:t>
            </a:r>
            <a:r>
              <a:rPr lang="en-US" altLang="zh-CN" dirty="0">
                <a:latin typeface="Calibri" panose="020F0502020204030204" pitchFamily="34" charset="0"/>
                <a:ea typeface="微软雅黑" panose="020B0503020204020204" pitchFamily="34" charset="-122"/>
                <a:sym typeface="Calibri" panose="020F0502020204030204" pitchFamily="34" charset="0"/>
              </a:rPr>
              <a:t>3</a:t>
            </a:r>
            <a:r>
              <a:rPr lang="zh-CN" altLang="en-US" dirty="0">
                <a:latin typeface="Calibri" panose="020F0502020204030204" pitchFamily="34" charset="0"/>
                <a:ea typeface="微软雅黑" panose="020B0503020204020204" pitchFamily="34" charset="-122"/>
                <a:sym typeface="Calibri" panose="020F0502020204030204" pitchFamily="34" charset="0"/>
              </a:rPr>
              <a:t>、一个</a:t>
            </a:r>
            <a:r>
              <a:rPr lang="en-US" altLang="zh-CN" dirty="0">
                <a:latin typeface="Calibri" panose="020F0502020204030204" pitchFamily="34" charset="0"/>
                <a:ea typeface="微软雅黑" panose="020B0503020204020204" pitchFamily="34" charset="-122"/>
                <a:sym typeface="Calibri" panose="020F0502020204030204" pitchFamily="34" charset="0"/>
              </a:rPr>
              <a:t>set</a:t>
            </a:r>
            <a:r>
              <a:rPr lang="zh-CN" altLang="en-US" dirty="0">
                <a:latin typeface="Calibri" panose="020F0502020204030204" pitchFamily="34" charset="0"/>
                <a:ea typeface="微软雅黑" panose="020B0503020204020204" pitchFamily="34" charset="-122"/>
                <a:sym typeface="Calibri" panose="020F0502020204030204" pitchFamily="34" charset="0"/>
              </a:rPr>
              <a:t>操作指示的是一个无效值或无效语法；</a:t>
            </a:r>
            <a:r>
              <a:rPr lang="en-US" altLang="zh-CN" dirty="0">
                <a:latin typeface="Calibri" panose="020F0502020204030204" pitchFamily="34" charset="0"/>
                <a:ea typeface="微软雅黑" panose="020B0503020204020204" pitchFamily="34" charset="-122"/>
                <a:sym typeface="Calibri" panose="020F0502020204030204" pitchFamily="34" charset="0"/>
              </a:rPr>
              <a:t>4</a:t>
            </a:r>
            <a:r>
              <a:rPr lang="zh-CN" altLang="en-US" dirty="0">
                <a:latin typeface="Calibri" panose="020F0502020204030204" pitchFamily="34" charset="0"/>
                <a:ea typeface="微软雅黑" panose="020B0503020204020204" pitchFamily="34" charset="-122"/>
                <a:sym typeface="Calibri" panose="020F0502020204030204" pitchFamily="34" charset="0"/>
              </a:rPr>
              <a:t>、管理进程试图修改一个只读变量；</a:t>
            </a:r>
            <a:r>
              <a:rPr lang="en-US" altLang="zh-CN" dirty="0">
                <a:latin typeface="Calibri" panose="020F0502020204030204" pitchFamily="34" charset="0"/>
                <a:ea typeface="微软雅黑" panose="020B0503020204020204" pitchFamily="34" charset="-122"/>
                <a:sym typeface="Calibri" panose="020F0502020204030204" pitchFamily="34" charset="0"/>
              </a:rPr>
              <a:t>5</a:t>
            </a:r>
            <a:r>
              <a:rPr lang="zh-CN" altLang="en-US" dirty="0">
                <a:latin typeface="Calibri" panose="020F0502020204030204" pitchFamily="34" charset="0"/>
                <a:ea typeface="微软雅黑" panose="020B0503020204020204" pitchFamily="34" charset="-122"/>
                <a:sym typeface="Calibri" panose="020F0502020204030204" pitchFamily="34" charset="0"/>
              </a:rPr>
              <a:t>、其它差错。（</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请求时为</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0</a:t>
            </a:r>
            <a:r>
              <a:rPr lang="zh-CN" altLang="en-US" dirty="0">
                <a:latin typeface="Calibri" panose="020F0502020204030204" pitchFamily="34" charset="0"/>
                <a:ea typeface="微软雅黑" panose="020B0503020204020204" pitchFamily="34" charset="-122"/>
                <a:sym typeface="Calibri" panose="020F0502020204030204" pitchFamily="34" charset="0"/>
              </a:rPr>
              <a:t>）</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144388" name="Rectangle 4"/>
          <p:cNvSpPr>
            <a:spLocks noChangeArrowheads="1"/>
          </p:cNvSpPr>
          <p:nvPr/>
        </p:nvSpPr>
        <p:spPr bwMode="auto">
          <a:xfrm>
            <a:off x="827088" y="5013325"/>
            <a:ext cx="7391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差错索引</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error index)</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：在</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2</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3</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4</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差错状态时，由代理进程在回答时设置的内容，变量和整数值，说明差错的变量在变量列表中的偏移。 </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请求时为</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0</a:t>
            </a:r>
            <a:r>
              <a:rPr lang="zh-CN" altLang="en-US">
                <a:latin typeface="Calibri" panose="020F0502020204030204" pitchFamily="34" charset="0"/>
                <a:ea typeface="微软雅黑" panose="020B0503020204020204" pitchFamily="34" charset="-122"/>
                <a:sym typeface="Calibri" panose="020F0502020204030204" pitchFamily="34" charset="0"/>
              </a:rPr>
              <a:t>）</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5604" name="Rectangle 5"/>
          <p:cNvSpPr>
            <a:spLocks noChangeArrowheads="1"/>
          </p:cNvSpPr>
          <p:nvPr/>
        </p:nvSpPr>
        <p:spPr bwMode="auto">
          <a:xfrm>
            <a:off x="900113" y="333375"/>
            <a:ext cx="4248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spcBef>
                <a:spcPct val="50000"/>
              </a:spcBef>
            </a:pPr>
            <a:r>
              <a:rPr lang="en-US" altLang="zh-CN" sz="2800">
                <a:latin typeface="Calibri" panose="020F0502020204030204" pitchFamily="34" charset="0"/>
                <a:ea typeface="微软雅黑" panose="020B0503020204020204" pitchFamily="34" charset="-122"/>
                <a:sym typeface="Calibri" panose="020F0502020204030204" pitchFamily="34" charset="0"/>
              </a:rPr>
              <a:t>Get/set </a:t>
            </a:r>
            <a:r>
              <a:rPr lang="zh-CN" altLang="en-US" sz="2800">
                <a:latin typeface="Calibri" panose="020F0502020204030204" pitchFamily="34" charset="0"/>
                <a:ea typeface="微软雅黑" panose="020B0503020204020204" pitchFamily="34" charset="-122"/>
                <a:sym typeface="Calibri" panose="020F0502020204030204" pitchFamily="34" charset="0"/>
              </a:rPr>
              <a:t>报文说明</a:t>
            </a:r>
            <a:endParaRPr lang="zh-CN" altLang="en-US" sz="2800">
              <a:latin typeface="Calibri" panose="020F0502020204030204" pitchFamily="34" charset="0"/>
              <a:ea typeface="微软雅黑" panose="020B0503020204020204" pitchFamily="34" charset="-122"/>
              <a:sym typeface="Calibri" panose="020F0502020204030204" pitchFamily="34" charset="0"/>
            </a:endParaRPr>
          </a:p>
        </p:txBody>
      </p:sp>
      <p:sp>
        <p:nvSpPr>
          <p:cNvPr id="25605" name="Line 6"/>
          <p:cNvSpPr>
            <a:spLocks noChangeShapeType="1"/>
          </p:cNvSpPr>
          <p:nvPr/>
        </p:nvSpPr>
        <p:spPr bwMode="auto">
          <a:xfrm>
            <a:off x="6067425" y="1681163"/>
            <a:ext cx="1588" cy="320675"/>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5606" name="Text Box 7"/>
          <p:cNvSpPr txBox="1">
            <a:spLocks noChangeArrowheads="1"/>
          </p:cNvSpPr>
          <p:nvPr/>
        </p:nvSpPr>
        <p:spPr bwMode="auto">
          <a:xfrm>
            <a:off x="866775" y="1052513"/>
            <a:ext cx="139065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dirty="0">
                <a:latin typeface="Calibri" panose="020F0502020204030204" pitchFamily="34" charset="0"/>
                <a:ea typeface="微软雅黑" panose="020B0503020204020204" pitchFamily="34" charset="-122"/>
                <a:sym typeface="Calibri" panose="020F0502020204030204" pitchFamily="34" charset="0"/>
              </a:rPr>
              <a:t>PDU</a:t>
            </a:r>
            <a:r>
              <a:rPr lang="zh-CN" altLang="en-US" sz="1800" dirty="0">
                <a:latin typeface="Calibri" panose="020F0502020204030204" pitchFamily="34" charset="0"/>
                <a:ea typeface="微软雅黑" panose="020B0503020204020204" pitchFamily="34" charset="-122"/>
                <a:sym typeface="Calibri" panose="020F0502020204030204" pitchFamily="34" charset="0"/>
              </a:rPr>
              <a:t>类型</a:t>
            </a:r>
            <a:endParaRPr lang="zh-CN" altLang="en-US" sz="1800" dirty="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dirty="0">
                <a:latin typeface="Calibri" panose="020F0502020204030204" pitchFamily="34" charset="0"/>
                <a:ea typeface="微软雅黑" panose="020B0503020204020204" pitchFamily="34" charset="-122"/>
                <a:sym typeface="Calibri" panose="020F0502020204030204" pitchFamily="34" charset="0"/>
              </a:rPr>
              <a:t>（</a:t>
            </a:r>
            <a:r>
              <a:rPr lang="en-US" altLang="zh-CN" sz="1800" dirty="0">
                <a:latin typeface="Calibri" panose="020F0502020204030204" pitchFamily="34" charset="0"/>
                <a:ea typeface="微软雅黑" panose="020B0503020204020204" pitchFamily="34" charset="-122"/>
                <a:sym typeface="Calibri" panose="020F0502020204030204" pitchFamily="34" charset="0"/>
              </a:rPr>
              <a:t>0-3\5\6\8</a:t>
            </a:r>
            <a:r>
              <a:rPr lang="zh-CN" altLang="en-US" sz="1800" dirty="0">
                <a:latin typeface="Calibri" panose="020F0502020204030204" pitchFamily="34" charset="0"/>
                <a:ea typeface="微软雅黑" panose="020B0503020204020204" pitchFamily="34" charset="-122"/>
                <a:sym typeface="Calibri" panose="020F0502020204030204" pitchFamily="34" charset="0"/>
              </a:rPr>
              <a:t>）</a:t>
            </a:r>
            <a:endParaRPr lang="zh-CN" altLang="en-US" sz="1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5607" name="Text Box 8"/>
          <p:cNvSpPr txBox="1">
            <a:spLocks noChangeArrowheads="1"/>
          </p:cNvSpPr>
          <p:nvPr/>
        </p:nvSpPr>
        <p:spPr bwMode="auto">
          <a:xfrm>
            <a:off x="2257425" y="1052513"/>
            <a:ext cx="14478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请求</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标识符（</a:t>
            </a:r>
            <a:r>
              <a:rPr lang="en-US" altLang="zh-CN" sz="1800">
                <a:latin typeface="Calibri" panose="020F0502020204030204" pitchFamily="34" charset="0"/>
                <a:ea typeface="微软雅黑" panose="020B0503020204020204" pitchFamily="34" charset="-122"/>
                <a:sym typeface="Calibri" panose="020F0502020204030204" pitchFamily="34" charset="0"/>
              </a:rPr>
              <a:t>ID</a:t>
            </a:r>
            <a:r>
              <a:rPr lang="zh-CN" altLang="en-US" sz="1800">
                <a:latin typeface="Calibri" panose="020F0502020204030204" pitchFamily="34" charset="0"/>
                <a:ea typeface="微软雅黑" panose="020B0503020204020204" pitchFamily="34" charset="-122"/>
                <a:sym typeface="Calibri" panose="020F0502020204030204" pitchFamily="34" charset="0"/>
              </a:rPr>
              <a:t>）</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5608" name="Text Box 9"/>
          <p:cNvSpPr txBox="1">
            <a:spLocks noChangeArrowheads="1"/>
          </p:cNvSpPr>
          <p:nvPr/>
        </p:nvSpPr>
        <p:spPr bwMode="auto">
          <a:xfrm>
            <a:off x="3705225" y="1052513"/>
            <a:ext cx="13716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差错状态</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a:t>
            </a:r>
            <a:r>
              <a:rPr lang="en-US" altLang="zh-CN" sz="1800">
                <a:latin typeface="Calibri" panose="020F0502020204030204" pitchFamily="34" charset="0"/>
                <a:ea typeface="微软雅黑" panose="020B0503020204020204" pitchFamily="34" charset="-122"/>
                <a:sym typeface="Calibri" panose="020F0502020204030204" pitchFamily="34" charset="0"/>
              </a:rPr>
              <a:t>0—5</a:t>
            </a:r>
            <a:r>
              <a:rPr lang="zh-CN" altLang="en-US" sz="1800">
                <a:latin typeface="Calibri" panose="020F0502020204030204" pitchFamily="34" charset="0"/>
                <a:ea typeface="微软雅黑" panose="020B0503020204020204" pitchFamily="34" charset="-122"/>
                <a:sym typeface="Calibri" panose="020F0502020204030204" pitchFamily="34" charset="0"/>
              </a:rPr>
              <a:t>）</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5609" name="Text Box 10"/>
          <p:cNvSpPr txBox="1">
            <a:spLocks noChangeArrowheads="1"/>
          </p:cNvSpPr>
          <p:nvPr/>
        </p:nvSpPr>
        <p:spPr bwMode="auto">
          <a:xfrm>
            <a:off x="6067425" y="1052513"/>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变量</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名</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5610" name="Text Box 11"/>
          <p:cNvSpPr txBox="1">
            <a:spLocks noChangeArrowheads="1"/>
          </p:cNvSpPr>
          <p:nvPr/>
        </p:nvSpPr>
        <p:spPr bwMode="auto">
          <a:xfrm>
            <a:off x="6600825" y="1052513"/>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值</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5611" name="Text Box 12"/>
          <p:cNvSpPr txBox="1">
            <a:spLocks noChangeArrowheads="1"/>
          </p:cNvSpPr>
          <p:nvPr/>
        </p:nvSpPr>
        <p:spPr bwMode="auto">
          <a:xfrm>
            <a:off x="7667625" y="1052513"/>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值</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5612" name="Text Box 13"/>
          <p:cNvSpPr txBox="1">
            <a:spLocks noChangeArrowheads="1"/>
          </p:cNvSpPr>
          <p:nvPr/>
        </p:nvSpPr>
        <p:spPr bwMode="auto">
          <a:xfrm>
            <a:off x="5076825" y="1052513"/>
            <a:ext cx="9906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差错</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索引</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5613" name="Line 14"/>
          <p:cNvSpPr>
            <a:spLocks noChangeShapeType="1"/>
          </p:cNvSpPr>
          <p:nvPr/>
        </p:nvSpPr>
        <p:spPr bwMode="auto">
          <a:xfrm>
            <a:off x="8201025" y="1681163"/>
            <a:ext cx="1588" cy="320675"/>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5614" name="Line 15"/>
          <p:cNvSpPr>
            <a:spLocks noChangeShapeType="1"/>
          </p:cNvSpPr>
          <p:nvPr/>
        </p:nvSpPr>
        <p:spPr bwMode="auto">
          <a:xfrm>
            <a:off x="2257425" y="1681163"/>
            <a:ext cx="1588" cy="320675"/>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5615" name="Text Box 16"/>
          <p:cNvSpPr txBox="1">
            <a:spLocks noChangeArrowheads="1"/>
          </p:cNvSpPr>
          <p:nvPr/>
        </p:nvSpPr>
        <p:spPr bwMode="auto">
          <a:xfrm>
            <a:off x="6143625" y="1677988"/>
            <a:ext cx="2057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1800">
                <a:latin typeface="Calibri" panose="020F0502020204030204" pitchFamily="34" charset="0"/>
                <a:ea typeface="微软雅黑" panose="020B0503020204020204" pitchFamily="34" charset="-122"/>
                <a:sym typeface="Calibri" panose="020F0502020204030204" pitchFamily="34" charset="0"/>
              </a:rPr>
              <a:t>变量绑定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5616" name="Text Box 17"/>
          <p:cNvSpPr txBox="1">
            <a:spLocks noChangeArrowheads="1"/>
          </p:cNvSpPr>
          <p:nvPr/>
        </p:nvSpPr>
        <p:spPr bwMode="auto">
          <a:xfrm>
            <a:off x="3324225" y="1754188"/>
            <a:ext cx="190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800">
                <a:latin typeface="Calibri" panose="020F0502020204030204" pitchFamily="34" charset="0"/>
                <a:ea typeface="微软雅黑" panose="020B0503020204020204" pitchFamily="34" charset="-122"/>
                <a:sym typeface="Calibri" panose="020F0502020204030204" pitchFamily="34" charset="0"/>
              </a:rPr>
              <a:t>Get/set</a:t>
            </a:r>
            <a:r>
              <a:rPr lang="zh-CN" altLang="en-US" sz="1800">
                <a:latin typeface="Calibri" panose="020F0502020204030204" pitchFamily="34" charset="0"/>
                <a:ea typeface="微软雅黑" panose="020B0503020204020204" pitchFamily="34" charset="-122"/>
                <a:sym typeface="Calibri" panose="020F0502020204030204" pitchFamily="34" charset="0"/>
              </a:rPr>
              <a:t>首部</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5617" name="Text Box 18"/>
          <p:cNvSpPr txBox="1">
            <a:spLocks noChangeArrowheads="1"/>
          </p:cNvSpPr>
          <p:nvPr/>
        </p:nvSpPr>
        <p:spPr bwMode="auto">
          <a:xfrm>
            <a:off x="7134225" y="1052513"/>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变量</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名</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5618" name="Text Box 19"/>
          <p:cNvSpPr txBox="1">
            <a:spLocks noChangeArrowheads="1"/>
          </p:cNvSpPr>
          <p:nvPr/>
        </p:nvSpPr>
        <p:spPr bwMode="auto">
          <a:xfrm>
            <a:off x="6143625" y="1677988"/>
            <a:ext cx="2057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1800">
                <a:latin typeface="Calibri" panose="020F0502020204030204" pitchFamily="34" charset="0"/>
                <a:ea typeface="微软雅黑" panose="020B0503020204020204" pitchFamily="34" charset="-122"/>
                <a:sym typeface="Calibri" panose="020F0502020204030204" pitchFamily="34" charset="0"/>
              </a:rPr>
              <a:t>变量绑定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144404" name="Rectangle 20"/>
          <p:cNvSpPr>
            <a:spLocks noChangeArrowheads="1"/>
          </p:cNvSpPr>
          <p:nvPr/>
        </p:nvSpPr>
        <p:spPr bwMode="auto">
          <a:xfrm>
            <a:off x="827088" y="6264275"/>
            <a:ext cx="739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变量名</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值</a:t>
            </a:r>
            <a:r>
              <a:rPr lang="zh-CN" altLang="en-US">
                <a:solidFill>
                  <a:srgbClr val="000000"/>
                </a:solidFill>
                <a:latin typeface="Calibri" panose="020F0502020204030204" pitchFamily="34" charset="0"/>
                <a:ea typeface="微软雅黑" panose="020B0503020204020204" pitchFamily="34" charset="-122"/>
                <a:sym typeface="Calibri" panose="020F0502020204030204" pitchFamily="34" charset="0"/>
              </a:rPr>
              <a:t>：请求时值为</a:t>
            </a:r>
            <a:r>
              <a:rPr lang="en-US" altLang="zh-CN">
                <a:solidFill>
                  <a:srgbClr val="000000"/>
                </a:solidFill>
                <a:latin typeface="Calibri" panose="020F0502020204030204" pitchFamily="34" charset="0"/>
                <a:ea typeface="微软雅黑" panose="020B0503020204020204" pitchFamily="34" charset="-122"/>
                <a:sym typeface="Calibri" panose="020F0502020204030204" pitchFamily="34" charset="0"/>
              </a:rPr>
              <a:t>NULL</a:t>
            </a:r>
            <a:endParaRPr lang="en-US" altLang="zh-CN">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down)">
                                      <p:cBhvr>
                                        <p:cTn id="7" dur="500"/>
                                        <p:tgtEl>
                                          <p:spTgt spid="14438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44387">
                                            <p:txEl>
                                              <p:pRg st="0" end="0"/>
                                            </p:txEl>
                                          </p:spTgt>
                                        </p:tgtEl>
                                        <p:attrNameLst>
                                          <p:attrName>style.visibility</p:attrName>
                                        </p:attrNameLst>
                                      </p:cBhvr>
                                      <p:to>
                                        <p:strVal val="visible"/>
                                      </p:to>
                                    </p:set>
                                    <p:animEffect transition="in" filter="wipe(down)">
                                      <p:cBhvr>
                                        <p:cTn id="12" dur="500"/>
                                        <p:tgtEl>
                                          <p:spTgt spid="144387">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144387">
                                            <p:txEl>
                                              <p:pRg st="1" end="1"/>
                                            </p:txEl>
                                          </p:spTgt>
                                        </p:tgtEl>
                                        <p:attrNameLst>
                                          <p:attrName>style.visibility</p:attrName>
                                        </p:attrNameLst>
                                      </p:cBhvr>
                                      <p:to>
                                        <p:strVal val="visible"/>
                                      </p:to>
                                    </p:set>
                                    <p:animEffect transition="in" filter="wipe(down)">
                                      <p:cBhvr>
                                        <p:cTn id="15" dur="500"/>
                                        <p:tgtEl>
                                          <p:spTgt spid="14438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44388"/>
                                        </p:tgtEl>
                                        <p:attrNameLst>
                                          <p:attrName>style.visibility</p:attrName>
                                        </p:attrNameLst>
                                      </p:cBhvr>
                                      <p:to>
                                        <p:strVal val="visible"/>
                                      </p:to>
                                    </p:set>
                                    <p:animEffect transition="in" filter="wipe(down)">
                                      <p:cBhvr>
                                        <p:cTn id="20" dur="500"/>
                                        <p:tgtEl>
                                          <p:spTgt spid="14438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44404"/>
                                        </p:tgtEl>
                                        <p:attrNameLst>
                                          <p:attrName>style.visibility</p:attrName>
                                        </p:attrNameLst>
                                      </p:cBhvr>
                                      <p:to>
                                        <p:strVal val="visible"/>
                                      </p:to>
                                    </p:set>
                                    <p:animEffect transition="in" filter="wipe(down)">
                                      <p:cBhvr>
                                        <p:cTn id="25" dur="500"/>
                                        <p:tgtEl>
                                          <p:spTgt spid="144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p:bldP spid="144388" grpId="0"/>
      <p:bldP spid="14440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755650" y="1628775"/>
            <a:ext cx="7848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spcBef>
                <a:spcPct val="50000"/>
              </a:spcBef>
            </a:pPr>
            <a:r>
              <a:rPr lang="en-US" altLang="zh-CN" dirty="0">
                <a:latin typeface="Calibri" panose="020F0502020204030204" pitchFamily="34" charset="0"/>
                <a:ea typeface="微软雅黑" panose="020B0503020204020204" pitchFamily="34" charset="-122"/>
                <a:sym typeface="Calibri" panose="020F0502020204030204" pitchFamily="34" charset="0"/>
              </a:rPr>
              <a:t>trap </a:t>
            </a:r>
            <a:r>
              <a:rPr lang="zh-CN" altLang="en-US" dirty="0">
                <a:latin typeface="Calibri" panose="020F0502020204030204" pitchFamily="34" charset="0"/>
                <a:ea typeface="微软雅黑" panose="020B0503020204020204" pitchFamily="34" charset="-122"/>
                <a:sym typeface="Calibri" panose="020F0502020204030204" pitchFamily="34" charset="0"/>
              </a:rPr>
              <a:t>报文说明：</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50000"/>
              </a:spcBef>
            </a:pP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企业表示设备生产厂家的对象标识符，如</a:t>
            </a:r>
            <a:r>
              <a:rPr lang="en-US" altLang="zh-CN" dirty="0">
                <a:latin typeface="Calibri" panose="020F0502020204030204" pitchFamily="34" charset="0"/>
                <a:ea typeface="微软雅黑" panose="020B0503020204020204" pitchFamily="34" charset="-122"/>
                <a:sym typeface="Calibri" panose="020F0502020204030204" pitchFamily="34" charset="0"/>
              </a:rPr>
              <a:t>cisco 1.3.6.1.4.1.9</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 </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50000"/>
              </a:spcBef>
            </a:pPr>
            <a:r>
              <a:rPr lang="en-US" altLang="zh-CN" dirty="0">
                <a:latin typeface="Calibri" panose="020F0502020204030204" pitchFamily="34" charset="0"/>
                <a:ea typeface="微软雅黑" panose="020B0503020204020204" pitchFamily="34" charset="-122"/>
                <a:sym typeface="Calibri" panose="020F0502020204030204" pitchFamily="34" charset="0"/>
              </a:rPr>
              <a:t>Trap</a:t>
            </a:r>
            <a:r>
              <a:rPr lang="zh-CN" altLang="en-US" dirty="0">
                <a:latin typeface="Calibri" panose="020F0502020204030204" pitchFamily="34" charset="0"/>
                <a:ea typeface="微软雅黑" panose="020B0503020204020204" pitchFamily="34" charset="-122"/>
                <a:sym typeface="Calibri" panose="020F0502020204030204" pitchFamily="34" charset="0"/>
              </a:rPr>
              <a:t>类型表示故障及处理的类型（如</a:t>
            </a:r>
            <a:r>
              <a:rPr lang="en-US" altLang="zh-CN" dirty="0">
                <a:latin typeface="Calibri" panose="020F0502020204030204" pitchFamily="34" charset="0"/>
                <a:ea typeface="微软雅黑" panose="020B0503020204020204" pitchFamily="34" charset="-122"/>
                <a:sym typeface="Calibri" panose="020F0502020204030204" pitchFamily="34" charset="0"/>
              </a:rPr>
              <a:t>0</a:t>
            </a:r>
            <a:r>
              <a:rPr lang="zh-CN" altLang="en-US" dirty="0">
                <a:latin typeface="Calibri" panose="020F0502020204030204" pitchFamily="34" charset="0"/>
                <a:ea typeface="微软雅黑" panose="020B0503020204020204" pitchFamily="34" charset="-122"/>
                <a:sym typeface="Calibri" panose="020F0502020204030204" pitchFamily="34" charset="0"/>
              </a:rPr>
              <a:t>、代理进行了初试化，</a:t>
            </a:r>
            <a:r>
              <a:rPr lang="en-US" altLang="zh-CN" dirty="0">
                <a:latin typeface="Calibri" panose="020F0502020204030204" pitchFamily="34" charset="0"/>
                <a:ea typeface="微软雅黑" panose="020B0503020204020204" pitchFamily="34" charset="-122"/>
                <a:sym typeface="Calibri" panose="020F0502020204030204" pitchFamily="34" charset="0"/>
              </a:rPr>
              <a:t>1</a:t>
            </a:r>
            <a:r>
              <a:rPr lang="zh-CN" altLang="en-US" dirty="0">
                <a:latin typeface="Calibri" panose="020F0502020204030204" pitchFamily="34" charset="0"/>
                <a:ea typeface="微软雅黑" panose="020B0503020204020204" pitchFamily="34" charset="-122"/>
                <a:sym typeface="Calibri" panose="020F0502020204030204" pitchFamily="34" charset="0"/>
              </a:rPr>
              <a:t>、代理进行了重新初试化， </a:t>
            </a:r>
            <a:r>
              <a:rPr lang="en-US" altLang="zh-CN" dirty="0">
                <a:latin typeface="Calibri" panose="020F0502020204030204" pitchFamily="34" charset="0"/>
                <a:ea typeface="微软雅黑" panose="020B0503020204020204" pitchFamily="34" charset="-122"/>
                <a:sym typeface="Calibri" panose="020F0502020204030204" pitchFamily="34" charset="0"/>
              </a:rPr>
              <a:t>2</a:t>
            </a:r>
            <a:r>
              <a:rPr lang="zh-CN" altLang="en-US" dirty="0">
                <a:latin typeface="Calibri" panose="020F0502020204030204" pitchFamily="34" charset="0"/>
                <a:ea typeface="微软雅黑" panose="020B0503020204020204" pitchFamily="34" charset="-122"/>
                <a:sym typeface="Calibri" panose="020F0502020204030204" pitchFamily="34" charset="0"/>
              </a:rPr>
              <a:t>、接口从工作状态转为故障状态，</a:t>
            </a:r>
            <a:r>
              <a:rPr lang="en-US" altLang="zh-CN" dirty="0">
                <a:latin typeface="Calibri" panose="020F0502020204030204" pitchFamily="34" charset="0"/>
                <a:ea typeface="微软雅黑" panose="020B0503020204020204" pitchFamily="34" charset="-122"/>
                <a:sym typeface="Calibri" panose="020F0502020204030204" pitchFamily="34" charset="0"/>
              </a:rPr>
              <a:t>3</a:t>
            </a:r>
            <a:r>
              <a:rPr lang="zh-CN" altLang="en-US" dirty="0">
                <a:latin typeface="Calibri" panose="020F0502020204030204" pitchFamily="34" charset="0"/>
                <a:ea typeface="微软雅黑" panose="020B0503020204020204" pitchFamily="34" charset="-122"/>
                <a:sym typeface="Calibri" panose="020F0502020204030204" pitchFamily="34" charset="0"/>
              </a:rPr>
              <a:t>、接口从故障状态转为工作状态，</a:t>
            </a:r>
            <a:r>
              <a:rPr lang="en-US" altLang="zh-CN" dirty="0">
                <a:latin typeface="Calibri" panose="020F0502020204030204" pitchFamily="34" charset="0"/>
                <a:ea typeface="微软雅黑" panose="020B0503020204020204" pitchFamily="34" charset="-122"/>
                <a:sym typeface="Calibri" panose="020F0502020204030204" pitchFamily="34" charset="0"/>
              </a:rPr>
              <a:t>4</a:t>
            </a:r>
            <a:r>
              <a:rPr lang="zh-CN" altLang="en-US" dirty="0">
                <a:latin typeface="Calibri" panose="020F0502020204030204" pitchFamily="34" charset="0"/>
                <a:ea typeface="微软雅黑" panose="020B0503020204020204" pitchFamily="34" charset="-122"/>
                <a:sym typeface="Calibri" panose="020F0502020204030204" pitchFamily="34" charset="0"/>
              </a:rPr>
              <a:t>、代理进程收到一个无效安全参数内容，</a:t>
            </a:r>
            <a:r>
              <a:rPr lang="en-US" altLang="zh-CN" dirty="0">
                <a:latin typeface="Calibri" panose="020F0502020204030204" pitchFamily="34" charset="0"/>
                <a:ea typeface="微软雅黑" panose="020B0503020204020204" pitchFamily="34" charset="-122"/>
                <a:sym typeface="Calibri" panose="020F0502020204030204" pitchFamily="34" charset="0"/>
              </a:rPr>
              <a:t>5</a:t>
            </a:r>
            <a:r>
              <a:rPr lang="zh-CN" altLang="en-US" dirty="0">
                <a:latin typeface="Calibri" panose="020F0502020204030204" pitchFamily="34" charset="0"/>
                <a:ea typeface="微软雅黑" panose="020B0503020204020204" pitchFamily="34" charset="-122"/>
                <a:sym typeface="Calibri" panose="020F0502020204030204" pitchFamily="34" charset="0"/>
              </a:rPr>
              <a:t>、一个</a:t>
            </a:r>
            <a:r>
              <a:rPr lang="en-US" altLang="zh-CN" dirty="0">
                <a:latin typeface="Calibri" panose="020F0502020204030204" pitchFamily="34" charset="0"/>
                <a:ea typeface="微软雅黑" panose="020B0503020204020204" pitchFamily="34" charset="-122"/>
                <a:sym typeface="Calibri" panose="020F0502020204030204" pitchFamily="34" charset="0"/>
              </a:rPr>
              <a:t>EGP</a:t>
            </a:r>
            <a:r>
              <a:rPr lang="zh-CN" altLang="en-US" dirty="0">
                <a:latin typeface="Calibri" panose="020F0502020204030204" pitchFamily="34" charset="0"/>
                <a:ea typeface="微软雅黑" panose="020B0503020204020204" pitchFamily="34" charset="-122"/>
                <a:sym typeface="Calibri" panose="020F0502020204030204" pitchFamily="34" charset="0"/>
              </a:rPr>
              <a:t>相邻路由器故障，</a:t>
            </a:r>
            <a:r>
              <a:rPr lang="en-US" altLang="zh-CN" dirty="0">
                <a:latin typeface="Calibri" panose="020F0502020204030204" pitchFamily="34" charset="0"/>
                <a:ea typeface="微软雅黑" panose="020B0503020204020204" pitchFamily="34" charset="-122"/>
                <a:sym typeface="Calibri" panose="020F0502020204030204" pitchFamily="34" charset="0"/>
              </a:rPr>
              <a:t>6</a:t>
            </a:r>
            <a:r>
              <a:rPr lang="zh-CN" altLang="en-US" dirty="0">
                <a:latin typeface="Calibri" panose="020F0502020204030204" pitchFamily="34" charset="0"/>
                <a:ea typeface="微软雅黑" panose="020B0503020204020204" pitchFamily="34" charset="-122"/>
                <a:sym typeface="Calibri" panose="020F0502020204030204" pitchFamily="34" charset="0"/>
              </a:rPr>
              <a:t>：自定义事件，由紧跟特定代码指明）。</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a:spcBef>
                <a:spcPct val="50000"/>
              </a:spcBef>
            </a:pPr>
            <a:r>
              <a:rPr lang="zh-CN" altLang="en-US" dirty="0">
                <a:latin typeface="Calibri" panose="020F0502020204030204" pitchFamily="34" charset="0"/>
                <a:ea typeface="微软雅黑" panose="020B0503020204020204" pitchFamily="34" charset="-122"/>
                <a:sym typeface="Calibri" panose="020F0502020204030204" pitchFamily="34" charset="0"/>
              </a:rPr>
              <a:t>特定代码，在</a:t>
            </a:r>
            <a:r>
              <a:rPr lang="en-US" altLang="zh-CN" dirty="0">
                <a:latin typeface="Calibri" panose="020F0502020204030204" pitchFamily="34" charset="0"/>
                <a:ea typeface="微软雅黑" panose="020B0503020204020204" pitchFamily="34" charset="-122"/>
                <a:sym typeface="Calibri" panose="020F0502020204030204" pitchFamily="34" charset="0"/>
              </a:rPr>
              <a:t>Trap</a:t>
            </a:r>
            <a:r>
              <a:rPr lang="zh-CN" altLang="en-US" dirty="0">
                <a:latin typeface="Calibri" panose="020F0502020204030204" pitchFamily="34" charset="0"/>
                <a:ea typeface="微软雅黑" panose="020B0503020204020204" pitchFamily="34" charset="-122"/>
                <a:sym typeface="Calibri" panose="020F0502020204030204" pitchFamily="34" charset="0"/>
              </a:rPr>
              <a:t>类型</a:t>
            </a:r>
            <a:r>
              <a:rPr lang="en-US" altLang="zh-CN" dirty="0">
                <a:latin typeface="Calibri" panose="020F0502020204030204" pitchFamily="34" charset="0"/>
                <a:ea typeface="微软雅黑" panose="020B0503020204020204" pitchFamily="34" charset="-122"/>
                <a:sym typeface="Calibri" panose="020F0502020204030204" pitchFamily="34" charset="0"/>
              </a:rPr>
              <a:t>6 </a:t>
            </a:r>
            <a:r>
              <a:rPr lang="zh-CN" altLang="en-US" dirty="0">
                <a:latin typeface="Calibri" panose="020F0502020204030204" pitchFamily="34" charset="0"/>
                <a:ea typeface="微软雅黑" panose="020B0503020204020204" pitchFamily="34" charset="-122"/>
                <a:sym typeface="Calibri" panose="020F0502020204030204" pitchFamily="34" charset="0"/>
              </a:rPr>
              <a:t>时有意义，否则为</a:t>
            </a:r>
            <a:r>
              <a:rPr lang="en-US" altLang="zh-CN" dirty="0">
                <a:latin typeface="Calibri" panose="020F0502020204030204" pitchFamily="34" charset="0"/>
                <a:ea typeface="微软雅黑" panose="020B0503020204020204" pitchFamily="34" charset="-122"/>
                <a:sym typeface="Calibri" panose="020F0502020204030204" pitchFamily="34" charset="0"/>
              </a:rPr>
              <a:t>0</a:t>
            </a:r>
            <a:r>
              <a:rPr lang="zh-CN" altLang="en-US" dirty="0">
                <a:latin typeface="Calibri" panose="020F0502020204030204" pitchFamily="34" charset="0"/>
                <a:ea typeface="微软雅黑" panose="020B0503020204020204" pitchFamily="34" charset="-122"/>
                <a:sym typeface="Calibri" panose="020F0502020204030204" pitchFamily="34" charset="0"/>
              </a:rPr>
              <a:t>。</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zh-CN" altLang="en-US" dirty="0">
                <a:latin typeface="Calibri" panose="020F0502020204030204" pitchFamily="34" charset="0"/>
                <a:ea typeface="微软雅黑" panose="020B0503020204020204" pitchFamily="34" charset="-122"/>
                <a:sym typeface="Calibri" panose="020F0502020204030204" pitchFamily="34" charset="0"/>
              </a:rPr>
              <a:t>时间戳：从初试化到事件发生的经历时间，单位</a:t>
            </a:r>
            <a:r>
              <a:rPr lang="en-US" altLang="zh-CN" dirty="0">
                <a:latin typeface="Calibri" panose="020F0502020204030204" pitchFamily="34" charset="0"/>
                <a:ea typeface="微软雅黑" panose="020B0503020204020204" pitchFamily="34" charset="-122"/>
                <a:sym typeface="Calibri" panose="020F0502020204030204" pitchFamily="34" charset="0"/>
              </a:rPr>
              <a:t>10ms</a:t>
            </a:r>
            <a:r>
              <a:rPr lang="zh-CN" altLang="en-US" dirty="0">
                <a:latin typeface="Calibri" panose="020F0502020204030204" pitchFamily="34" charset="0"/>
                <a:ea typeface="微软雅黑" panose="020B0503020204020204" pitchFamily="34" charset="-122"/>
                <a:sym typeface="Calibri" panose="020F0502020204030204" pitchFamily="34" charset="0"/>
              </a:rPr>
              <a:t>。</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26626" name="Text Box 3"/>
          <p:cNvSpPr txBox="1">
            <a:spLocks noChangeArrowheads="1"/>
          </p:cNvSpPr>
          <p:nvPr/>
        </p:nvSpPr>
        <p:spPr bwMode="auto">
          <a:xfrm>
            <a:off x="1319213" y="549275"/>
            <a:ext cx="9906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PDU</a:t>
            </a:r>
            <a:r>
              <a:rPr lang="zh-CN" altLang="en-US" sz="1800">
                <a:latin typeface="Calibri" panose="020F0502020204030204" pitchFamily="34" charset="0"/>
                <a:ea typeface="微软雅黑" panose="020B0503020204020204" pitchFamily="34" charset="-122"/>
                <a:sym typeface="Calibri" panose="020F0502020204030204" pitchFamily="34" charset="0"/>
              </a:rPr>
              <a:t>类型</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a:t>
            </a:r>
            <a:r>
              <a:rPr lang="en-US" altLang="zh-CN" sz="1800">
                <a:latin typeface="Calibri" panose="020F0502020204030204" pitchFamily="34" charset="0"/>
                <a:ea typeface="微软雅黑" panose="020B0503020204020204" pitchFamily="34" charset="-122"/>
                <a:sym typeface="Calibri" panose="020F0502020204030204" pitchFamily="34" charset="0"/>
              </a:rPr>
              <a:t>4</a:t>
            </a:r>
            <a:r>
              <a:rPr lang="zh-CN" altLang="en-US" sz="1800">
                <a:latin typeface="Calibri" panose="020F0502020204030204" pitchFamily="34" charset="0"/>
                <a:ea typeface="微软雅黑" panose="020B0503020204020204" pitchFamily="34" charset="-122"/>
                <a:sym typeface="Calibri" panose="020F0502020204030204" pitchFamily="34" charset="0"/>
              </a:rPr>
              <a:t>）</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27" name="Text Box 4"/>
          <p:cNvSpPr txBox="1">
            <a:spLocks noChangeArrowheads="1"/>
          </p:cNvSpPr>
          <p:nvPr/>
        </p:nvSpPr>
        <p:spPr bwMode="auto">
          <a:xfrm>
            <a:off x="2309813" y="549275"/>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企业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28" name="Text Box 5"/>
          <p:cNvSpPr txBox="1">
            <a:spLocks noChangeArrowheads="1"/>
          </p:cNvSpPr>
          <p:nvPr/>
        </p:nvSpPr>
        <p:spPr bwMode="auto">
          <a:xfrm>
            <a:off x="2843213" y="549275"/>
            <a:ext cx="914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代理</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IP</a:t>
            </a:r>
            <a:r>
              <a:rPr lang="zh-CN" altLang="en-US" sz="1800">
                <a:latin typeface="Calibri" panose="020F0502020204030204" pitchFamily="34" charset="0"/>
                <a:ea typeface="微软雅黑" panose="020B0503020204020204" pitchFamily="34" charset="-122"/>
                <a:sym typeface="Calibri" panose="020F0502020204030204" pitchFamily="34" charset="0"/>
              </a:rPr>
              <a:t>地址</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29" name="Text Box 6"/>
          <p:cNvSpPr txBox="1">
            <a:spLocks noChangeArrowheads="1"/>
          </p:cNvSpPr>
          <p:nvPr/>
        </p:nvSpPr>
        <p:spPr bwMode="auto">
          <a:xfrm>
            <a:off x="3757613" y="549275"/>
            <a:ext cx="11430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dirty="0">
                <a:latin typeface="Calibri" panose="020F0502020204030204" pitchFamily="34" charset="0"/>
                <a:ea typeface="微软雅黑" panose="020B0503020204020204" pitchFamily="34" charset="-122"/>
                <a:sym typeface="Calibri" panose="020F0502020204030204" pitchFamily="34" charset="0"/>
              </a:rPr>
              <a:t>Trap</a:t>
            </a:r>
            <a:r>
              <a:rPr lang="zh-CN" altLang="en-US" sz="1800" dirty="0">
                <a:latin typeface="Calibri" panose="020F0502020204030204" pitchFamily="34" charset="0"/>
                <a:ea typeface="微软雅黑" panose="020B0503020204020204" pitchFamily="34" charset="-122"/>
                <a:sym typeface="Calibri" panose="020F0502020204030204" pitchFamily="34" charset="0"/>
              </a:rPr>
              <a:t>类型</a:t>
            </a:r>
            <a:endParaRPr lang="zh-CN" altLang="en-US" sz="1800" dirty="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dirty="0">
                <a:latin typeface="Calibri" panose="020F0502020204030204" pitchFamily="34" charset="0"/>
                <a:ea typeface="微软雅黑" panose="020B0503020204020204" pitchFamily="34" charset="-122"/>
                <a:sym typeface="Calibri" panose="020F0502020204030204" pitchFamily="34" charset="0"/>
              </a:rPr>
              <a:t>（</a:t>
            </a:r>
            <a:r>
              <a:rPr lang="en-US" altLang="zh-CN" sz="1800" dirty="0">
                <a:latin typeface="Calibri" panose="020F0502020204030204" pitchFamily="34" charset="0"/>
                <a:ea typeface="微软雅黑" panose="020B0503020204020204" pitchFamily="34" charset="-122"/>
                <a:sym typeface="Calibri" panose="020F0502020204030204" pitchFamily="34" charset="0"/>
              </a:rPr>
              <a:t>0—6</a:t>
            </a:r>
            <a:r>
              <a:rPr lang="zh-CN" altLang="en-US" sz="1800" dirty="0">
                <a:latin typeface="Calibri" panose="020F0502020204030204" pitchFamily="34" charset="0"/>
                <a:ea typeface="微软雅黑" panose="020B0503020204020204" pitchFamily="34" charset="-122"/>
                <a:sym typeface="Calibri" panose="020F0502020204030204" pitchFamily="34" charset="0"/>
              </a:rPr>
              <a:t>）</a:t>
            </a:r>
            <a:endParaRPr lang="zh-CN" altLang="en-US" sz="1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26630" name="Text Box 7"/>
          <p:cNvSpPr txBox="1">
            <a:spLocks noChangeArrowheads="1"/>
          </p:cNvSpPr>
          <p:nvPr/>
        </p:nvSpPr>
        <p:spPr bwMode="auto">
          <a:xfrm>
            <a:off x="4900613" y="549275"/>
            <a:ext cx="9906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特定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代码</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31" name="Text Box 8"/>
          <p:cNvSpPr txBox="1">
            <a:spLocks noChangeArrowheads="1"/>
          </p:cNvSpPr>
          <p:nvPr/>
        </p:nvSpPr>
        <p:spPr bwMode="auto">
          <a:xfrm>
            <a:off x="5891213" y="549275"/>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时间戳</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32" name="Text Box 9"/>
          <p:cNvSpPr txBox="1">
            <a:spLocks noChangeArrowheads="1"/>
          </p:cNvSpPr>
          <p:nvPr/>
        </p:nvSpPr>
        <p:spPr bwMode="auto">
          <a:xfrm>
            <a:off x="6958013" y="549275"/>
            <a:ext cx="3810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值</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33" name="Text Box 10"/>
          <p:cNvSpPr txBox="1">
            <a:spLocks noChangeArrowheads="1"/>
          </p:cNvSpPr>
          <p:nvPr/>
        </p:nvSpPr>
        <p:spPr bwMode="auto">
          <a:xfrm>
            <a:off x="7872413" y="549275"/>
            <a:ext cx="3810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值</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a:p>
            <a:pPr algn="ctr" eaLnBrk="1" hangingPunct="1"/>
            <a:endParaRPr lang="en-US" altLang="zh-CN"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34" name="Line 11"/>
          <p:cNvSpPr>
            <a:spLocks noChangeShapeType="1"/>
          </p:cNvSpPr>
          <p:nvPr/>
        </p:nvSpPr>
        <p:spPr bwMode="auto">
          <a:xfrm>
            <a:off x="2309813" y="1235075"/>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6635" name="Line 12"/>
          <p:cNvSpPr>
            <a:spLocks noChangeShapeType="1"/>
          </p:cNvSpPr>
          <p:nvPr/>
        </p:nvSpPr>
        <p:spPr bwMode="auto">
          <a:xfrm>
            <a:off x="6424613" y="1235075"/>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6636" name="Line 13"/>
          <p:cNvSpPr>
            <a:spLocks noChangeShapeType="1"/>
          </p:cNvSpPr>
          <p:nvPr/>
        </p:nvSpPr>
        <p:spPr bwMode="auto">
          <a:xfrm>
            <a:off x="8253413" y="1158875"/>
            <a:ext cx="0" cy="30480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6637" name="Text Box 14"/>
          <p:cNvSpPr txBox="1">
            <a:spLocks noChangeArrowheads="1"/>
          </p:cNvSpPr>
          <p:nvPr/>
        </p:nvSpPr>
        <p:spPr bwMode="auto">
          <a:xfrm>
            <a:off x="328613" y="549275"/>
            <a:ext cx="76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800">
                <a:latin typeface="Calibri" panose="020F0502020204030204" pitchFamily="34" charset="0"/>
                <a:ea typeface="微软雅黑" panose="020B0503020204020204" pitchFamily="34" charset="-122"/>
                <a:sym typeface="Calibri" panose="020F0502020204030204" pitchFamily="34" charset="0"/>
              </a:rPr>
              <a:t>trap </a:t>
            </a:r>
            <a:r>
              <a:rPr lang="zh-CN" altLang="en-US" sz="1800">
                <a:latin typeface="Calibri" panose="020F0502020204030204" pitchFamily="34" charset="0"/>
                <a:ea typeface="微软雅黑" panose="020B0503020204020204" pitchFamily="34" charset="-122"/>
                <a:sym typeface="Calibri" panose="020F0502020204030204" pitchFamily="34" charset="0"/>
              </a:rPr>
              <a:t>报文</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38" name="Text Box 15"/>
          <p:cNvSpPr txBox="1">
            <a:spLocks noChangeArrowheads="1"/>
          </p:cNvSpPr>
          <p:nvPr/>
        </p:nvSpPr>
        <p:spPr bwMode="auto">
          <a:xfrm>
            <a:off x="3148013" y="1235075"/>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en-US" altLang="zh-CN" sz="1800">
                <a:latin typeface="Calibri" panose="020F0502020204030204" pitchFamily="34" charset="0"/>
                <a:ea typeface="微软雅黑" panose="020B0503020204020204" pitchFamily="34" charset="-122"/>
                <a:sym typeface="Calibri" panose="020F0502020204030204" pitchFamily="34" charset="0"/>
              </a:rPr>
              <a:t>trap </a:t>
            </a:r>
            <a:r>
              <a:rPr lang="zh-CN" altLang="en-US" sz="1800">
                <a:latin typeface="Calibri" panose="020F0502020204030204" pitchFamily="34" charset="0"/>
                <a:ea typeface="微软雅黑" panose="020B0503020204020204" pitchFamily="34" charset="-122"/>
                <a:sym typeface="Calibri" panose="020F0502020204030204" pitchFamily="34" charset="0"/>
              </a:rPr>
              <a:t>首部</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39" name="Text Box 16"/>
          <p:cNvSpPr txBox="1">
            <a:spLocks noChangeArrowheads="1"/>
          </p:cNvSpPr>
          <p:nvPr/>
        </p:nvSpPr>
        <p:spPr bwMode="auto">
          <a:xfrm>
            <a:off x="6272213" y="1235075"/>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Bef>
                <a:spcPct val="50000"/>
              </a:spcBef>
            </a:pPr>
            <a:r>
              <a:rPr lang="zh-CN" altLang="en-US" sz="1800">
                <a:latin typeface="Calibri" panose="020F0502020204030204" pitchFamily="34" charset="0"/>
                <a:ea typeface="微软雅黑" panose="020B0503020204020204" pitchFamily="34" charset="-122"/>
                <a:sym typeface="Calibri" panose="020F0502020204030204" pitchFamily="34" charset="0"/>
              </a:rPr>
              <a:t>变量绑定</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40" name="Text Box 17"/>
          <p:cNvSpPr txBox="1">
            <a:spLocks noChangeArrowheads="1"/>
          </p:cNvSpPr>
          <p:nvPr/>
        </p:nvSpPr>
        <p:spPr bwMode="auto">
          <a:xfrm>
            <a:off x="6424613" y="549275"/>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变量</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名</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
        <p:nvSpPr>
          <p:cNvPr id="26641" name="Text Box 18"/>
          <p:cNvSpPr txBox="1">
            <a:spLocks noChangeArrowheads="1"/>
          </p:cNvSpPr>
          <p:nvPr/>
        </p:nvSpPr>
        <p:spPr bwMode="auto">
          <a:xfrm>
            <a:off x="7339013" y="549275"/>
            <a:ext cx="533400" cy="650875"/>
          </a:xfrm>
          <a:prstGeom prst="rect">
            <a:avLst/>
          </a:prstGeom>
          <a:solidFill>
            <a:srgbClr val="FFFF99"/>
          </a:solidFill>
          <a:ln w="9525">
            <a:solidFill>
              <a:schemeClr val="tx1"/>
            </a:solidFill>
            <a:miter lim="800000"/>
          </a:ln>
        </p:spPr>
        <p:txBody>
          <a:bodyPr lIns="18000" rIns="18000">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eaLnBrk="1" hangingPunct="1"/>
            <a:r>
              <a:rPr lang="en-US" altLang="zh-CN" sz="1800">
                <a:latin typeface="Calibri" panose="020F0502020204030204" pitchFamily="34" charset="0"/>
                <a:ea typeface="微软雅黑" panose="020B0503020204020204" pitchFamily="34" charset="-122"/>
                <a:sym typeface="Calibri" panose="020F0502020204030204" pitchFamily="34" charset="0"/>
              </a:rPr>
              <a:t> </a:t>
            </a:r>
            <a:r>
              <a:rPr lang="zh-CN" altLang="en-US" sz="1600">
                <a:latin typeface="Calibri" panose="020F0502020204030204" pitchFamily="34" charset="0"/>
                <a:ea typeface="微软雅黑" panose="020B0503020204020204" pitchFamily="34" charset="-122"/>
                <a:sym typeface="Calibri" panose="020F0502020204030204" pitchFamily="34" charset="0"/>
              </a:rPr>
              <a:t>变量</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a:p>
            <a:pPr algn="ctr" eaLnBrk="1" hangingPunct="1"/>
            <a:r>
              <a:rPr lang="zh-CN" altLang="en-US" sz="1800">
                <a:latin typeface="Calibri" panose="020F0502020204030204" pitchFamily="34" charset="0"/>
                <a:ea typeface="微软雅黑" panose="020B0503020204020204" pitchFamily="34" charset="-122"/>
                <a:sym typeface="Calibri" panose="020F0502020204030204" pitchFamily="34" charset="0"/>
              </a:rPr>
              <a:t>名</a:t>
            </a:r>
            <a:endParaRPr lang="zh-CN" altLang="en-US" sz="1800">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1" name="图片 100"/>
          <p:cNvPicPr/>
          <p:nvPr/>
        </p:nvPicPr>
        <p:blipFill>
          <a:blip r:embed="rId1"/>
          <a:stretch>
            <a:fillRect/>
          </a:stretch>
        </p:blipFill>
        <p:spPr>
          <a:xfrm>
            <a:off x="1162050" y="904875"/>
            <a:ext cx="6438900" cy="4667250"/>
          </a:xfrm>
          <a:prstGeom prst="rect">
            <a:avLst/>
          </a:prstGeom>
          <a:noFill/>
          <a:ln w="9525">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4"/>
          <p:cNvSpPr txBox="1">
            <a:spLocks noChangeArrowheads="1"/>
          </p:cNvSpPr>
          <p:nvPr/>
        </p:nvSpPr>
        <p:spPr bwMode="auto">
          <a:xfrm>
            <a:off x="762000" y="762000"/>
            <a:ext cx="7086600" cy="3555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lnSpc>
                <a:spcPct val="115000"/>
              </a:lnSpc>
              <a:spcBef>
                <a:spcPct val="25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管理进程与代理间通信是以一种</a:t>
            </a:r>
            <a:r>
              <a:rPr lang="zh-CN" altLang="en-US" dirty="0">
                <a:solidFill>
                  <a:srgbClr val="800000"/>
                </a:solidFill>
                <a:latin typeface="Calibri" panose="020F0502020204030204" pitchFamily="34" charset="0"/>
                <a:ea typeface="微软雅黑" panose="020B0503020204020204" pitchFamily="34" charset="-122"/>
                <a:sym typeface="Calibri" panose="020F0502020204030204" pitchFamily="34" charset="0"/>
              </a:rPr>
              <a:t>认证方式</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进行的</a:t>
            </a:r>
            <a:r>
              <a:rPr lang="zh-CN" altLang="en-US" dirty="0" smtClean="0">
                <a:solidFill>
                  <a:srgbClr val="000000"/>
                </a:solidFill>
                <a:latin typeface="Calibri" panose="020F0502020204030204" pitchFamily="34" charset="0"/>
                <a:ea typeface="微软雅黑" panose="020B0503020204020204" pitchFamily="34" charset="-122"/>
                <a:sym typeface="Calibri" panose="020F0502020204030204" pitchFamily="34" charset="0"/>
              </a:rPr>
              <a:t>。</a:t>
            </a:r>
            <a:endParaRPr lang="en-US" altLang="zh-CN" dirty="0" smtClean="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eaLnBrk="1">
              <a:lnSpc>
                <a:spcPct val="115000"/>
              </a:lnSpc>
              <a:spcBef>
                <a:spcPct val="25000"/>
              </a:spcBef>
            </a:pPr>
            <a:r>
              <a:rPr lang="zh-CN" altLang="en-US" dirty="0" smtClean="0">
                <a:solidFill>
                  <a:srgbClr val="000000"/>
                </a:solidFill>
                <a:latin typeface="Calibri" panose="020F0502020204030204" pitchFamily="34" charset="0"/>
                <a:ea typeface="微软雅黑" panose="020B0503020204020204" pitchFamily="34" charset="-122"/>
                <a:sym typeface="Calibri" panose="020F0502020204030204" pitchFamily="34" charset="0"/>
              </a:rPr>
              <a:t> </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管理进程通过</a:t>
            </a:r>
            <a:r>
              <a:rPr lang="en-US" altLang="zh-CN" dirty="0">
                <a:solidFill>
                  <a:srgbClr val="800000"/>
                </a:solidFill>
                <a:latin typeface="Calibri" panose="020F0502020204030204" pitchFamily="34" charset="0"/>
                <a:ea typeface="微软雅黑" panose="020B0503020204020204" pitchFamily="34" charset="-122"/>
                <a:sym typeface="Calibri" panose="020F0502020204030204" pitchFamily="34" charset="0"/>
              </a:rPr>
              <a:t>UDP</a:t>
            </a:r>
            <a:r>
              <a:rPr lang="zh-CN" altLang="en-US" dirty="0">
                <a:solidFill>
                  <a:srgbClr val="800000"/>
                </a:solidFill>
                <a:latin typeface="Calibri" panose="020F0502020204030204" pitchFamily="34" charset="0"/>
                <a:ea typeface="微软雅黑" panose="020B0503020204020204" pitchFamily="34" charset="-122"/>
                <a:sym typeface="Calibri" panose="020F0502020204030204" pitchFamily="34" charset="0"/>
              </a:rPr>
              <a:t>协议</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，首先发送一个协议数据单元</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Get-Request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a:t>
            </a:r>
            <a:r>
              <a:rPr lang="en-US" altLang="zh-CN" dirty="0" err="1">
                <a:solidFill>
                  <a:srgbClr val="000000"/>
                </a:solidFill>
                <a:latin typeface="Calibri" panose="020F0502020204030204" pitchFamily="34" charset="0"/>
                <a:ea typeface="微软雅黑" panose="020B0503020204020204" pitchFamily="34" charset="-122"/>
                <a:sym typeface="Calibri" panose="020F0502020204030204" pitchFamily="34" charset="0"/>
              </a:rPr>
              <a:t>GetNextRequest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或</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Set-Request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等中的一个，其中前两者用来向代理索取管理信息，而</a:t>
            </a:r>
            <a:r>
              <a:rPr lang="en-US" altLang="zh-CN" dirty="0" err="1">
                <a:solidFill>
                  <a:srgbClr val="000000"/>
                </a:solidFill>
                <a:latin typeface="Calibri" panose="020F0502020204030204" pitchFamily="34" charset="0"/>
                <a:ea typeface="微软雅黑" panose="020B0503020204020204" pitchFamily="34" charset="-122"/>
                <a:sym typeface="Calibri" panose="020F0502020204030204" pitchFamily="34" charset="0"/>
              </a:rPr>
              <a:t>SetRequest</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则是存储或改变管理信息。在收到一个这样的协议数据单元后， </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代理作出响应并返回一个</a:t>
            </a:r>
            <a:r>
              <a:rPr lang="en-US" altLang="zh-CN" dirty="0" err="1">
                <a:solidFill>
                  <a:srgbClr val="000000"/>
                </a:solidFill>
                <a:latin typeface="Calibri" panose="020F0502020204030204" pitchFamily="34" charset="0"/>
                <a:ea typeface="微软雅黑" panose="020B0503020204020204" pitchFamily="34" charset="-122"/>
                <a:sym typeface="Calibri" panose="020F0502020204030204" pitchFamily="34" charset="0"/>
              </a:rPr>
              <a:t>Reponse</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协议数据单元。 </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7650" name="Text Box 6"/>
          <p:cNvSpPr txBox="1">
            <a:spLocks noChangeArrowheads="1"/>
          </p:cNvSpPr>
          <p:nvPr/>
        </p:nvSpPr>
        <p:spPr bwMode="auto">
          <a:xfrm>
            <a:off x="827584" y="4437112"/>
            <a:ext cx="7086600" cy="18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nSpc>
                <a:spcPct val="120000"/>
              </a:lnSpc>
              <a:spcBef>
                <a:spcPct val="25000"/>
              </a:spcBef>
            </a:pP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管理进程</a:t>
            </a:r>
            <a:r>
              <a:rPr lang="zh-CN" altLang="en-US" dirty="0">
                <a:solidFill>
                  <a:srgbClr val="800000"/>
                </a:solidFill>
                <a:latin typeface="Calibri" panose="020F0502020204030204" pitchFamily="34" charset="0"/>
                <a:ea typeface="微软雅黑" panose="020B0503020204020204" pitchFamily="34" charset="-122"/>
                <a:sym typeface="Calibri" panose="020F0502020204030204" pitchFamily="34" charset="0"/>
              </a:rPr>
              <a:t>主要采用探询操作</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方式，周期性发送探询报文获取被管对象信息，但也允许不经过询问由代理直接发送信息（即</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Trap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），表示</a:t>
            </a:r>
            <a:r>
              <a:rPr lang="en-US" altLang="zh-CN" dirty="0">
                <a:solidFill>
                  <a:srgbClr val="000000"/>
                </a:solidFill>
                <a:latin typeface="Calibri" panose="020F0502020204030204" pitchFamily="34" charset="0"/>
                <a:ea typeface="微软雅黑" panose="020B0503020204020204" pitchFamily="34" charset="-122"/>
                <a:sym typeface="Calibri" panose="020F0502020204030204" pitchFamily="34" charset="0"/>
              </a:rPr>
              <a:t>SNMP</a:t>
            </a:r>
            <a:r>
              <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rPr>
              <a:t>捕捉突发事件的能力。</a:t>
            </a:r>
            <a:endParaRPr lang="zh-CN" altLang="en-US"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Group 45"/>
          <p:cNvGrpSpPr/>
          <p:nvPr/>
        </p:nvGrpSpPr>
        <p:grpSpPr bwMode="auto">
          <a:xfrm>
            <a:off x="1187450" y="404813"/>
            <a:ext cx="5426075" cy="2438400"/>
            <a:chOff x="336" y="1344"/>
            <a:chExt cx="3418" cy="1536"/>
          </a:xfrm>
        </p:grpSpPr>
        <p:sp>
          <p:nvSpPr>
            <p:cNvPr id="28674" name="Text Box 10"/>
            <p:cNvSpPr txBox="1">
              <a:spLocks noChangeArrowheads="1"/>
            </p:cNvSpPr>
            <p:nvPr/>
          </p:nvSpPr>
          <p:spPr bwMode="auto">
            <a:xfrm>
              <a:off x="451" y="1344"/>
              <a:ext cx="725"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管理进程</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8675" name="Text Box 12"/>
            <p:cNvSpPr txBox="1">
              <a:spLocks noChangeArrowheads="1"/>
            </p:cNvSpPr>
            <p:nvPr/>
          </p:nvSpPr>
          <p:spPr bwMode="auto">
            <a:xfrm>
              <a:off x="1344" y="1344"/>
              <a:ext cx="463"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代理</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8676" name="Text Box 23"/>
            <p:cNvSpPr txBox="1">
              <a:spLocks noChangeArrowheads="1"/>
            </p:cNvSpPr>
            <p:nvPr/>
          </p:nvSpPr>
          <p:spPr bwMode="auto">
            <a:xfrm>
              <a:off x="2169" y="1344"/>
              <a:ext cx="725"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管理进程</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8677" name="Text Box 25"/>
            <p:cNvSpPr txBox="1">
              <a:spLocks noChangeArrowheads="1"/>
            </p:cNvSpPr>
            <p:nvPr/>
          </p:nvSpPr>
          <p:spPr bwMode="auto">
            <a:xfrm>
              <a:off x="3024" y="1344"/>
              <a:ext cx="463"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代理</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8678" name="Line 4"/>
            <p:cNvSpPr>
              <a:spLocks noChangeShapeType="1"/>
            </p:cNvSpPr>
            <p:nvPr/>
          </p:nvSpPr>
          <p:spPr bwMode="auto">
            <a:xfrm>
              <a:off x="1045" y="1711"/>
              <a:ext cx="0" cy="1169"/>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79" name="Line 5"/>
            <p:cNvSpPr>
              <a:spLocks noChangeShapeType="1"/>
            </p:cNvSpPr>
            <p:nvPr/>
          </p:nvSpPr>
          <p:spPr bwMode="auto">
            <a:xfrm>
              <a:off x="1441" y="1711"/>
              <a:ext cx="0" cy="1169"/>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80" name="Line 6"/>
            <p:cNvSpPr>
              <a:spLocks noChangeShapeType="1"/>
            </p:cNvSpPr>
            <p:nvPr/>
          </p:nvSpPr>
          <p:spPr bwMode="auto">
            <a:xfrm>
              <a:off x="780" y="1906"/>
              <a:ext cx="265" cy="0"/>
            </a:xfrm>
            <a:prstGeom prst="line">
              <a:avLst/>
            </a:prstGeom>
            <a:noFill/>
            <a:ln w="9525">
              <a:solidFill>
                <a:srgbClr val="000000"/>
              </a:solidFill>
              <a:round/>
              <a:tailEnd type="arrow"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81" name="Line 7"/>
            <p:cNvSpPr>
              <a:spLocks noChangeShapeType="1"/>
            </p:cNvSpPr>
            <p:nvPr/>
          </p:nvSpPr>
          <p:spPr bwMode="auto">
            <a:xfrm>
              <a:off x="780" y="2588"/>
              <a:ext cx="265" cy="0"/>
            </a:xfrm>
            <a:prstGeom prst="line">
              <a:avLst/>
            </a:prstGeom>
            <a:noFill/>
            <a:ln w="9525">
              <a:solidFill>
                <a:srgbClr val="000000"/>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82" name="Line 8"/>
            <p:cNvSpPr>
              <a:spLocks noChangeShapeType="1"/>
            </p:cNvSpPr>
            <p:nvPr/>
          </p:nvSpPr>
          <p:spPr bwMode="auto">
            <a:xfrm>
              <a:off x="1441" y="2101"/>
              <a:ext cx="265" cy="0"/>
            </a:xfrm>
            <a:prstGeom prst="line">
              <a:avLst/>
            </a:prstGeom>
            <a:noFill/>
            <a:ln w="9525">
              <a:solidFill>
                <a:srgbClr val="000000"/>
              </a:solidFill>
              <a:round/>
              <a:tailEnd type="arrow"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83" name="Line 9"/>
            <p:cNvSpPr>
              <a:spLocks noChangeShapeType="1"/>
            </p:cNvSpPr>
            <p:nvPr/>
          </p:nvSpPr>
          <p:spPr bwMode="auto">
            <a:xfrm>
              <a:off x="1441" y="2393"/>
              <a:ext cx="265" cy="0"/>
            </a:xfrm>
            <a:prstGeom prst="line">
              <a:avLst/>
            </a:prstGeom>
            <a:noFill/>
            <a:ln w="9525">
              <a:solidFill>
                <a:srgbClr val="000000"/>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84" name="Text Box 11"/>
            <p:cNvSpPr txBox="1">
              <a:spLocks noChangeArrowheads="1"/>
            </p:cNvSpPr>
            <p:nvPr/>
          </p:nvSpPr>
          <p:spPr bwMode="auto">
            <a:xfrm>
              <a:off x="336" y="1632"/>
              <a:ext cx="835"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a:latin typeface="Calibri" panose="020F0502020204030204" pitchFamily="34" charset="0"/>
                  <a:ea typeface="微软雅黑" panose="020B0503020204020204" pitchFamily="34" charset="-122"/>
                  <a:sym typeface="Calibri" panose="020F0502020204030204" pitchFamily="34" charset="0"/>
                </a:rPr>
                <a:t>GetRequest</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8685" name="Text Box 13"/>
            <p:cNvSpPr txBox="1">
              <a:spLocks noChangeArrowheads="1"/>
            </p:cNvSpPr>
            <p:nvPr/>
          </p:nvSpPr>
          <p:spPr bwMode="auto">
            <a:xfrm>
              <a:off x="1507" y="2490"/>
              <a:ext cx="529"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i="1">
                  <a:latin typeface="Calibri" panose="020F0502020204030204" pitchFamily="34" charset="0"/>
                  <a:ea typeface="微软雅黑" panose="020B0503020204020204" pitchFamily="34" charset="-122"/>
                  <a:sym typeface="Calibri" panose="020F0502020204030204" pitchFamily="34" charset="0"/>
                </a:rPr>
                <a:t>Response</a:t>
              </a:r>
              <a:endParaRPr lang="en-US" altLang="zh-CN" sz="1600" i="1">
                <a:latin typeface="Calibri" panose="020F0502020204030204" pitchFamily="34" charset="0"/>
                <a:ea typeface="微软雅黑" panose="020B0503020204020204" pitchFamily="34" charset="-122"/>
                <a:sym typeface="Calibri" panose="020F0502020204030204" pitchFamily="34" charset="0"/>
              </a:endParaRPr>
            </a:p>
          </p:txBody>
        </p:sp>
        <p:sp>
          <p:nvSpPr>
            <p:cNvPr id="28686" name="Line 14"/>
            <p:cNvSpPr>
              <a:spLocks noChangeShapeType="1"/>
            </p:cNvSpPr>
            <p:nvPr/>
          </p:nvSpPr>
          <p:spPr bwMode="auto">
            <a:xfrm flipV="1">
              <a:off x="1045" y="2393"/>
              <a:ext cx="396" cy="195"/>
            </a:xfrm>
            <a:prstGeom prst="line">
              <a:avLst/>
            </a:prstGeom>
            <a:noFill/>
            <a:ln w="9525" cap="rnd">
              <a:solidFill>
                <a:srgbClr val="000000"/>
              </a:solidFill>
              <a:prstDash val="sysDot"/>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87" name="Line 15"/>
            <p:cNvSpPr>
              <a:spLocks noChangeShapeType="1"/>
            </p:cNvSpPr>
            <p:nvPr/>
          </p:nvSpPr>
          <p:spPr bwMode="auto">
            <a:xfrm>
              <a:off x="1045" y="1906"/>
              <a:ext cx="396" cy="195"/>
            </a:xfrm>
            <a:prstGeom prst="line">
              <a:avLst/>
            </a:prstGeom>
            <a:noFill/>
            <a:ln w="9525" cap="rnd">
              <a:solidFill>
                <a:srgbClr val="000000"/>
              </a:solidFill>
              <a:prstDash val="sysDot"/>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88" name="Line 17"/>
            <p:cNvSpPr>
              <a:spLocks noChangeShapeType="1"/>
            </p:cNvSpPr>
            <p:nvPr/>
          </p:nvSpPr>
          <p:spPr bwMode="auto">
            <a:xfrm>
              <a:off x="2763" y="1711"/>
              <a:ext cx="1" cy="1169"/>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89" name="Line 18"/>
            <p:cNvSpPr>
              <a:spLocks noChangeShapeType="1"/>
            </p:cNvSpPr>
            <p:nvPr/>
          </p:nvSpPr>
          <p:spPr bwMode="auto">
            <a:xfrm>
              <a:off x="3159" y="1711"/>
              <a:ext cx="1" cy="1169"/>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90" name="Line 19"/>
            <p:cNvSpPr>
              <a:spLocks noChangeShapeType="1"/>
            </p:cNvSpPr>
            <p:nvPr/>
          </p:nvSpPr>
          <p:spPr bwMode="auto">
            <a:xfrm>
              <a:off x="2499" y="1906"/>
              <a:ext cx="264" cy="0"/>
            </a:xfrm>
            <a:prstGeom prst="line">
              <a:avLst/>
            </a:prstGeom>
            <a:noFill/>
            <a:ln w="9525">
              <a:solidFill>
                <a:srgbClr val="000000"/>
              </a:solidFill>
              <a:round/>
              <a:tailEnd type="arrow"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91" name="Line 20"/>
            <p:cNvSpPr>
              <a:spLocks noChangeShapeType="1"/>
            </p:cNvSpPr>
            <p:nvPr/>
          </p:nvSpPr>
          <p:spPr bwMode="auto">
            <a:xfrm>
              <a:off x="2499" y="2588"/>
              <a:ext cx="264" cy="0"/>
            </a:xfrm>
            <a:prstGeom prst="line">
              <a:avLst/>
            </a:prstGeom>
            <a:noFill/>
            <a:ln w="9525">
              <a:solidFill>
                <a:srgbClr val="000000"/>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92" name="Line 21"/>
            <p:cNvSpPr>
              <a:spLocks noChangeShapeType="1"/>
            </p:cNvSpPr>
            <p:nvPr/>
          </p:nvSpPr>
          <p:spPr bwMode="auto">
            <a:xfrm>
              <a:off x="3159" y="2101"/>
              <a:ext cx="265" cy="0"/>
            </a:xfrm>
            <a:prstGeom prst="line">
              <a:avLst/>
            </a:prstGeom>
            <a:noFill/>
            <a:ln w="9525">
              <a:solidFill>
                <a:srgbClr val="000000"/>
              </a:solidFill>
              <a:round/>
              <a:tailEnd type="arrow"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93" name="Line 22"/>
            <p:cNvSpPr>
              <a:spLocks noChangeShapeType="1"/>
            </p:cNvSpPr>
            <p:nvPr/>
          </p:nvSpPr>
          <p:spPr bwMode="auto">
            <a:xfrm>
              <a:off x="3159" y="2393"/>
              <a:ext cx="265" cy="0"/>
            </a:xfrm>
            <a:prstGeom prst="line">
              <a:avLst/>
            </a:prstGeom>
            <a:noFill/>
            <a:ln w="9525">
              <a:solidFill>
                <a:srgbClr val="000000"/>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94" name="Text Box 24"/>
            <p:cNvSpPr txBox="1">
              <a:spLocks noChangeArrowheads="1"/>
            </p:cNvSpPr>
            <p:nvPr/>
          </p:nvSpPr>
          <p:spPr bwMode="auto">
            <a:xfrm>
              <a:off x="1776" y="1632"/>
              <a:ext cx="1065"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a:latin typeface="Calibri" panose="020F0502020204030204" pitchFamily="34" charset="0"/>
                  <a:ea typeface="微软雅黑" panose="020B0503020204020204" pitchFamily="34" charset="-122"/>
                  <a:sym typeface="Calibri" panose="020F0502020204030204" pitchFamily="34" charset="0"/>
                </a:rPr>
                <a:t>GetNExtRequest</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8695" name="Text Box 26"/>
            <p:cNvSpPr txBox="1">
              <a:spLocks noChangeArrowheads="1"/>
            </p:cNvSpPr>
            <p:nvPr/>
          </p:nvSpPr>
          <p:spPr bwMode="auto">
            <a:xfrm>
              <a:off x="3225" y="2490"/>
              <a:ext cx="529"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i="1">
                  <a:latin typeface="Calibri" panose="020F0502020204030204" pitchFamily="34" charset="0"/>
                  <a:ea typeface="微软雅黑" panose="020B0503020204020204" pitchFamily="34" charset="-122"/>
                  <a:sym typeface="Calibri" panose="020F0502020204030204" pitchFamily="34" charset="0"/>
                </a:rPr>
                <a:t>Response</a:t>
              </a:r>
              <a:endParaRPr lang="en-US" altLang="zh-CN" sz="1600" i="1">
                <a:latin typeface="Calibri" panose="020F0502020204030204" pitchFamily="34" charset="0"/>
                <a:ea typeface="微软雅黑" panose="020B0503020204020204" pitchFamily="34" charset="-122"/>
                <a:sym typeface="Calibri" panose="020F0502020204030204" pitchFamily="34" charset="0"/>
              </a:endParaRPr>
            </a:p>
          </p:txBody>
        </p:sp>
        <p:sp>
          <p:nvSpPr>
            <p:cNvPr id="28696" name="Line 27"/>
            <p:cNvSpPr>
              <a:spLocks noChangeShapeType="1"/>
            </p:cNvSpPr>
            <p:nvPr/>
          </p:nvSpPr>
          <p:spPr bwMode="auto">
            <a:xfrm flipV="1">
              <a:off x="2763" y="2393"/>
              <a:ext cx="396" cy="195"/>
            </a:xfrm>
            <a:prstGeom prst="line">
              <a:avLst/>
            </a:prstGeom>
            <a:noFill/>
            <a:ln w="9525" cap="rnd">
              <a:solidFill>
                <a:srgbClr val="000000"/>
              </a:solidFill>
              <a:prstDash val="sysDot"/>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697" name="Line 28"/>
            <p:cNvSpPr>
              <a:spLocks noChangeShapeType="1"/>
            </p:cNvSpPr>
            <p:nvPr/>
          </p:nvSpPr>
          <p:spPr bwMode="auto">
            <a:xfrm>
              <a:off x="2763" y="1906"/>
              <a:ext cx="396" cy="195"/>
            </a:xfrm>
            <a:prstGeom prst="line">
              <a:avLst/>
            </a:prstGeom>
            <a:noFill/>
            <a:ln w="9525" cap="rnd">
              <a:solidFill>
                <a:srgbClr val="000000"/>
              </a:solidFill>
              <a:prstDash val="sysDot"/>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grpSp>
        <p:nvGrpSpPr>
          <p:cNvPr id="28698" name="Group 44"/>
          <p:cNvGrpSpPr/>
          <p:nvPr/>
        </p:nvGrpSpPr>
        <p:grpSpPr bwMode="auto">
          <a:xfrm>
            <a:off x="1447800" y="3429000"/>
            <a:ext cx="2516188" cy="2438400"/>
            <a:chOff x="3887" y="1344"/>
            <a:chExt cx="1585" cy="1536"/>
          </a:xfrm>
        </p:grpSpPr>
        <p:sp>
          <p:nvSpPr>
            <p:cNvPr id="28699" name="Text Box 36"/>
            <p:cNvSpPr txBox="1">
              <a:spLocks noChangeArrowheads="1"/>
            </p:cNvSpPr>
            <p:nvPr/>
          </p:nvSpPr>
          <p:spPr bwMode="auto">
            <a:xfrm>
              <a:off x="3887" y="1344"/>
              <a:ext cx="725"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管理进程</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8700" name="Text Box 38"/>
            <p:cNvSpPr txBox="1">
              <a:spLocks noChangeArrowheads="1"/>
            </p:cNvSpPr>
            <p:nvPr/>
          </p:nvSpPr>
          <p:spPr bwMode="auto">
            <a:xfrm>
              <a:off x="4656" y="1344"/>
              <a:ext cx="463"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代理</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8701" name="Line 30"/>
            <p:cNvSpPr>
              <a:spLocks noChangeShapeType="1"/>
            </p:cNvSpPr>
            <p:nvPr/>
          </p:nvSpPr>
          <p:spPr bwMode="auto">
            <a:xfrm>
              <a:off x="4481" y="1711"/>
              <a:ext cx="0" cy="1169"/>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02" name="Line 31"/>
            <p:cNvSpPr>
              <a:spLocks noChangeShapeType="1"/>
            </p:cNvSpPr>
            <p:nvPr/>
          </p:nvSpPr>
          <p:spPr bwMode="auto">
            <a:xfrm>
              <a:off x="4877" y="1711"/>
              <a:ext cx="0" cy="1169"/>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03" name="Line 32"/>
            <p:cNvSpPr>
              <a:spLocks noChangeShapeType="1"/>
            </p:cNvSpPr>
            <p:nvPr/>
          </p:nvSpPr>
          <p:spPr bwMode="auto">
            <a:xfrm>
              <a:off x="4216" y="1906"/>
              <a:ext cx="265" cy="0"/>
            </a:xfrm>
            <a:prstGeom prst="line">
              <a:avLst/>
            </a:prstGeom>
            <a:noFill/>
            <a:ln w="9525">
              <a:solidFill>
                <a:srgbClr val="000000"/>
              </a:solidFill>
              <a:round/>
              <a:tailEnd type="arrow"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04" name="Line 33"/>
            <p:cNvSpPr>
              <a:spLocks noChangeShapeType="1"/>
            </p:cNvSpPr>
            <p:nvPr/>
          </p:nvSpPr>
          <p:spPr bwMode="auto">
            <a:xfrm>
              <a:off x="4216" y="2588"/>
              <a:ext cx="265" cy="0"/>
            </a:xfrm>
            <a:prstGeom prst="line">
              <a:avLst/>
            </a:prstGeom>
            <a:noFill/>
            <a:ln w="9525">
              <a:solidFill>
                <a:srgbClr val="000000"/>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05" name="Line 34"/>
            <p:cNvSpPr>
              <a:spLocks noChangeShapeType="1"/>
            </p:cNvSpPr>
            <p:nvPr/>
          </p:nvSpPr>
          <p:spPr bwMode="auto">
            <a:xfrm>
              <a:off x="4877" y="2101"/>
              <a:ext cx="265" cy="0"/>
            </a:xfrm>
            <a:prstGeom prst="line">
              <a:avLst/>
            </a:prstGeom>
            <a:noFill/>
            <a:ln w="9525">
              <a:solidFill>
                <a:srgbClr val="000000"/>
              </a:solidFill>
              <a:round/>
              <a:tailEnd type="arrow"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06" name="Line 35"/>
            <p:cNvSpPr>
              <a:spLocks noChangeShapeType="1"/>
            </p:cNvSpPr>
            <p:nvPr/>
          </p:nvSpPr>
          <p:spPr bwMode="auto">
            <a:xfrm>
              <a:off x="4877" y="2393"/>
              <a:ext cx="265" cy="0"/>
            </a:xfrm>
            <a:prstGeom prst="line">
              <a:avLst/>
            </a:prstGeom>
            <a:noFill/>
            <a:ln w="9525">
              <a:solidFill>
                <a:srgbClr val="000000"/>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07" name="Text Box 37"/>
            <p:cNvSpPr txBox="1">
              <a:spLocks noChangeArrowheads="1"/>
            </p:cNvSpPr>
            <p:nvPr/>
          </p:nvSpPr>
          <p:spPr bwMode="auto">
            <a:xfrm>
              <a:off x="3888" y="1632"/>
              <a:ext cx="671"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a:latin typeface="Calibri" panose="020F0502020204030204" pitchFamily="34" charset="0"/>
                  <a:ea typeface="微软雅黑" panose="020B0503020204020204" pitchFamily="34" charset="-122"/>
                  <a:sym typeface="Calibri" panose="020F0502020204030204" pitchFamily="34" charset="0"/>
                </a:rPr>
                <a:t>SetRequest</a:t>
              </a:r>
              <a:endParaRPr lang="en-US" altLang="zh-CN" sz="1600">
                <a:latin typeface="Calibri" panose="020F0502020204030204" pitchFamily="34" charset="0"/>
                <a:ea typeface="微软雅黑" panose="020B0503020204020204" pitchFamily="34" charset="-122"/>
                <a:sym typeface="Calibri" panose="020F0502020204030204" pitchFamily="34" charset="0"/>
              </a:endParaRPr>
            </a:p>
          </p:txBody>
        </p:sp>
        <p:sp>
          <p:nvSpPr>
            <p:cNvPr id="28708" name="Text Box 39"/>
            <p:cNvSpPr txBox="1">
              <a:spLocks noChangeArrowheads="1"/>
            </p:cNvSpPr>
            <p:nvPr/>
          </p:nvSpPr>
          <p:spPr bwMode="auto">
            <a:xfrm>
              <a:off x="4943" y="2490"/>
              <a:ext cx="529" cy="195"/>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en-US" altLang="zh-CN" sz="1600" i="1">
                  <a:latin typeface="Calibri" panose="020F0502020204030204" pitchFamily="34" charset="0"/>
                  <a:ea typeface="微软雅黑" panose="020B0503020204020204" pitchFamily="34" charset="-122"/>
                  <a:sym typeface="Calibri" panose="020F0502020204030204" pitchFamily="34" charset="0"/>
                </a:rPr>
                <a:t>Response</a:t>
              </a:r>
              <a:endParaRPr lang="en-US" altLang="zh-CN" sz="1600" i="1">
                <a:latin typeface="Calibri" panose="020F0502020204030204" pitchFamily="34" charset="0"/>
                <a:ea typeface="微软雅黑" panose="020B0503020204020204" pitchFamily="34" charset="-122"/>
                <a:sym typeface="Calibri" panose="020F0502020204030204" pitchFamily="34" charset="0"/>
              </a:endParaRPr>
            </a:p>
          </p:txBody>
        </p:sp>
        <p:sp>
          <p:nvSpPr>
            <p:cNvPr id="28709" name="Line 40"/>
            <p:cNvSpPr>
              <a:spLocks noChangeShapeType="1"/>
            </p:cNvSpPr>
            <p:nvPr/>
          </p:nvSpPr>
          <p:spPr bwMode="auto">
            <a:xfrm flipV="1">
              <a:off x="4481" y="2393"/>
              <a:ext cx="396" cy="195"/>
            </a:xfrm>
            <a:prstGeom prst="line">
              <a:avLst/>
            </a:prstGeom>
            <a:noFill/>
            <a:ln w="9525" cap="rnd">
              <a:solidFill>
                <a:srgbClr val="000000"/>
              </a:solidFill>
              <a:prstDash val="sysDot"/>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10" name="Line 41"/>
            <p:cNvSpPr>
              <a:spLocks noChangeShapeType="1"/>
            </p:cNvSpPr>
            <p:nvPr/>
          </p:nvSpPr>
          <p:spPr bwMode="auto">
            <a:xfrm>
              <a:off x="4481" y="1906"/>
              <a:ext cx="396" cy="195"/>
            </a:xfrm>
            <a:prstGeom prst="line">
              <a:avLst/>
            </a:prstGeom>
            <a:noFill/>
            <a:ln w="9525" cap="rnd">
              <a:solidFill>
                <a:srgbClr val="000000"/>
              </a:solidFill>
              <a:prstDash val="sysDot"/>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grpSp>
        <p:nvGrpSpPr>
          <p:cNvPr id="28711" name="Group 46"/>
          <p:cNvGrpSpPr/>
          <p:nvPr/>
        </p:nvGrpSpPr>
        <p:grpSpPr bwMode="auto">
          <a:xfrm>
            <a:off x="4038600" y="3429000"/>
            <a:ext cx="2362200" cy="2438400"/>
            <a:chOff x="4314" y="7874"/>
            <a:chExt cx="2415" cy="1560"/>
          </a:xfrm>
        </p:grpSpPr>
        <p:sp>
          <p:nvSpPr>
            <p:cNvPr id="28712" name="Text Box 47"/>
            <p:cNvSpPr txBox="1">
              <a:spLocks noChangeArrowheads="1"/>
            </p:cNvSpPr>
            <p:nvPr/>
          </p:nvSpPr>
          <p:spPr bwMode="auto">
            <a:xfrm>
              <a:off x="4314" y="7874"/>
              <a:ext cx="1152" cy="312"/>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管理进程</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8713" name="Text Box 48"/>
            <p:cNvSpPr txBox="1">
              <a:spLocks noChangeArrowheads="1"/>
            </p:cNvSpPr>
            <p:nvPr/>
          </p:nvSpPr>
          <p:spPr bwMode="auto">
            <a:xfrm>
              <a:off x="5994" y="7874"/>
              <a:ext cx="735" cy="312"/>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r>
                <a:rPr lang="zh-CN" altLang="en-US" sz="1600">
                  <a:latin typeface="Calibri" panose="020F0502020204030204" pitchFamily="34" charset="0"/>
                  <a:ea typeface="微软雅黑" panose="020B0503020204020204" pitchFamily="34" charset="-122"/>
                  <a:sym typeface="Calibri" panose="020F0502020204030204" pitchFamily="34" charset="0"/>
                </a:rPr>
                <a:t>代理</a:t>
              </a:r>
              <a:endParaRPr lang="zh-CN" altLang="en-US" sz="1600">
                <a:latin typeface="Calibri" panose="020F0502020204030204" pitchFamily="34" charset="0"/>
                <a:ea typeface="微软雅黑" panose="020B0503020204020204" pitchFamily="34" charset="-122"/>
                <a:sym typeface="Calibri" panose="020F0502020204030204" pitchFamily="34" charset="0"/>
              </a:endParaRPr>
            </a:p>
          </p:txBody>
        </p:sp>
        <p:sp>
          <p:nvSpPr>
            <p:cNvPr id="28714" name="Text Box 49"/>
            <p:cNvSpPr txBox="1">
              <a:spLocks noChangeArrowheads="1"/>
            </p:cNvSpPr>
            <p:nvPr/>
          </p:nvSpPr>
          <p:spPr bwMode="auto">
            <a:xfrm>
              <a:off x="6099" y="8654"/>
              <a:ext cx="630" cy="312"/>
            </a:xfrm>
            <a:prstGeom prst="rect">
              <a:avLst/>
            </a:prstGeom>
            <a:solidFill>
              <a:srgbClr val="FFFFFF"/>
            </a:solidFill>
            <a:ln w="9525">
              <a:solidFill>
                <a:srgbClr val="FFFFFF"/>
              </a:solidFill>
              <a:miter lim="800000"/>
            </a:ln>
          </p:spPr>
          <p:txBody>
            <a:bodyPr lIns="0" tIns="0" rIns="0" bIns="0"/>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spcAft>
                  <a:spcPts val="1800"/>
                </a:spcAft>
              </a:pPr>
              <a:r>
                <a:rPr lang="en-US" altLang="zh-CN" sz="1600" i="1">
                  <a:latin typeface="Calibri" panose="020F0502020204030204" pitchFamily="34" charset="0"/>
                  <a:ea typeface="微软雅黑" panose="020B0503020204020204" pitchFamily="34" charset="-122"/>
                  <a:sym typeface="Calibri" panose="020F0502020204030204" pitchFamily="34" charset="0"/>
                </a:rPr>
                <a:t>Trap</a:t>
              </a:r>
              <a:endParaRPr lang="en-US" altLang="zh-CN" sz="1600" i="1">
                <a:latin typeface="Calibri" panose="020F0502020204030204" pitchFamily="34" charset="0"/>
                <a:ea typeface="微软雅黑" panose="020B0503020204020204" pitchFamily="34" charset="-122"/>
                <a:sym typeface="Calibri" panose="020F0502020204030204" pitchFamily="34" charset="0"/>
              </a:endParaRPr>
            </a:p>
          </p:txBody>
        </p:sp>
        <p:sp>
          <p:nvSpPr>
            <p:cNvPr id="28715" name="Line 50"/>
            <p:cNvSpPr>
              <a:spLocks noChangeShapeType="1"/>
            </p:cNvSpPr>
            <p:nvPr/>
          </p:nvSpPr>
          <p:spPr bwMode="auto">
            <a:xfrm>
              <a:off x="5364" y="8186"/>
              <a:ext cx="0" cy="1248"/>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16" name="Line 51"/>
            <p:cNvSpPr>
              <a:spLocks noChangeShapeType="1"/>
            </p:cNvSpPr>
            <p:nvPr/>
          </p:nvSpPr>
          <p:spPr bwMode="auto">
            <a:xfrm>
              <a:off x="5994" y="8186"/>
              <a:ext cx="0" cy="1248"/>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17" name="Line 52"/>
            <p:cNvSpPr>
              <a:spLocks noChangeShapeType="1"/>
            </p:cNvSpPr>
            <p:nvPr/>
          </p:nvSpPr>
          <p:spPr bwMode="auto">
            <a:xfrm>
              <a:off x="5994" y="8498"/>
              <a:ext cx="420" cy="0"/>
            </a:xfrm>
            <a:prstGeom prst="line">
              <a:avLst/>
            </a:prstGeom>
            <a:noFill/>
            <a:ln w="9525">
              <a:solidFill>
                <a:srgbClr val="000000"/>
              </a:solidFill>
              <a:round/>
              <a:headEnd type="arrow"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18" name="Line 53"/>
            <p:cNvSpPr>
              <a:spLocks noChangeShapeType="1"/>
            </p:cNvSpPr>
            <p:nvPr/>
          </p:nvSpPr>
          <p:spPr bwMode="auto">
            <a:xfrm>
              <a:off x="4944" y="8966"/>
              <a:ext cx="420" cy="0"/>
            </a:xfrm>
            <a:prstGeom prst="line">
              <a:avLst/>
            </a:prstGeom>
            <a:noFill/>
            <a:ln w="9525">
              <a:solidFill>
                <a:srgbClr val="000000"/>
              </a:solidFill>
              <a:round/>
              <a:headEnd type="arrow" w="sm" len="sm"/>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sp>
          <p:nvSpPr>
            <p:cNvPr id="28719" name="Line 54"/>
            <p:cNvSpPr>
              <a:spLocks noChangeShapeType="1"/>
            </p:cNvSpPr>
            <p:nvPr/>
          </p:nvSpPr>
          <p:spPr bwMode="auto">
            <a:xfrm flipV="1">
              <a:off x="5364" y="8498"/>
              <a:ext cx="630" cy="468"/>
            </a:xfrm>
            <a:prstGeom prst="line">
              <a:avLst/>
            </a:prstGeom>
            <a:noFill/>
            <a:ln w="9525" cap="rnd">
              <a:solidFill>
                <a:srgbClr val="000000"/>
              </a:solidFill>
              <a:prstDash val="sysDot"/>
              <a:round/>
            </a:ln>
            <a:extLst>
              <a:ext uri="{909E8E84-426E-40DD-AFC4-6F175D3DCCD1}">
                <a14:hiddenFill xmlns:a14="http://schemas.microsoft.com/office/drawing/2010/main">
                  <a:noFill/>
                </a14:hiddenFill>
              </a:ext>
            </a:extLst>
          </p:spPr>
          <p:txBody>
            <a:bodyPr/>
            <a:lstStyle/>
            <a:p>
              <a:endParaRPr lang="zh-CN" altLang="en-US">
                <a:ea typeface="微软雅黑" panose="020B0503020204020204" pitchFamily="34" charset="-122"/>
                <a:sym typeface="Calibri" panose="020F0502020204030204" pitchFamily="34" charset="0"/>
              </a:endParaRP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Rectangle 2"/>
          <p:cNvSpPr>
            <a:spLocks noGrp="1"/>
          </p:cNvSpPr>
          <p:nvPr>
            <p:ph type="title"/>
          </p:nvPr>
        </p:nvSpPr>
        <p:spPr>
          <a:xfrm>
            <a:off x="611505" y="404495"/>
            <a:ext cx="7772400" cy="857250"/>
          </a:xfrm>
        </p:spPr>
        <p:txBody>
          <a:bodyPr vert="horz" wrap="square" lIns="68580" tIns="34290" rIns="68580" bIns="34290" anchor="ctr"/>
          <a:p>
            <a:r>
              <a:rPr lang="zh-CN" altLang="en-US" b="1" dirty="0"/>
              <a:t>总结：</a:t>
            </a:r>
            <a:r>
              <a:rPr lang="en-US" altLang="zh-CN" b="1" dirty="0"/>
              <a:t>SNMP</a:t>
            </a:r>
            <a:r>
              <a:rPr lang="zh-CN" altLang="en-US" b="1" dirty="0"/>
              <a:t>的优缺点</a:t>
            </a:r>
            <a:endParaRPr lang="zh-CN" altLang="en-US" b="1" dirty="0"/>
          </a:p>
        </p:txBody>
      </p:sp>
      <p:sp>
        <p:nvSpPr>
          <p:cNvPr id="53250" name="Rectangle 3"/>
          <p:cNvSpPr>
            <a:spLocks noGrp="1"/>
          </p:cNvSpPr>
          <p:nvPr>
            <p:ph idx="1"/>
          </p:nvPr>
        </p:nvSpPr>
        <p:spPr>
          <a:xfrm>
            <a:off x="395605" y="1412875"/>
            <a:ext cx="8441690" cy="5052695"/>
          </a:xfrm>
        </p:spPr>
        <p:txBody>
          <a:bodyPr vert="horz" wrap="square" lIns="68580" tIns="34290" rIns="68580" bIns="34290" anchor="t"/>
          <a:p>
            <a:r>
              <a:rPr lang="en-US" altLang="zh-CN" sz="2000" dirty="0"/>
              <a:t>SNMP</a:t>
            </a:r>
            <a:r>
              <a:rPr lang="zh-CN" altLang="en-US" sz="2000" dirty="0"/>
              <a:t>之所以能成为流传最广、应用最多的一个网络管理协议，是因为它具有以下</a:t>
            </a:r>
            <a:r>
              <a:rPr lang="zh-CN" altLang="en-US" sz="2000" dirty="0">
                <a:solidFill>
                  <a:srgbClr val="FF0000"/>
                </a:solidFill>
              </a:rPr>
              <a:t>优点</a:t>
            </a:r>
            <a:r>
              <a:rPr lang="zh-CN" altLang="en-US" sz="2000" dirty="0"/>
              <a:t>：</a:t>
            </a:r>
            <a:endParaRPr lang="zh-CN" altLang="en-US" sz="2000" dirty="0"/>
          </a:p>
          <a:p>
            <a:pPr marL="456565" lvl="1" indent="0">
              <a:buNone/>
            </a:pPr>
            <a:r>
              <a:rPr lang="zh-CN" altLang="en-US" sz="1800" dirty="0"/>
              <a:t>（</a:t>
            </a:r>
            <a:r>
              <a:rPr lang="en-US" altLang="zh-CN" sz="1800" dirty="0"/>
              <a:t>1</a:t>
            </a:r>
            <a:r>
              <a:rPr lang="zh-CN" altLang="en-US" sz="1800" dirty="0"/>
              <a:t>）简单、易于实现。</a:t>
            </a:r>
            <a:endParaRPr lang="zh-CN" altLang="en-US" sz="1800" dirty="0"/>
          </a:p>
          <a:p>
            <a:pPr marL="456565" lvl="1" indent="0">
              <a:buNone/>
            </a:pPr>
            <a:r>
              <a:rPr lang="zh-CN" altLang="en-US" sz="1800" dirty="0"/>
              <a:t>（</a:t>
            </a:r>
            <a:r>
              <a:rPr lang="en-US" altLang="zh-CN" sz="1800" dirty="0"/>
              <a:t>2</a:t>
            </a:r>
            <a:r>
              <a:rPr lang="zh-CN" altLang="en-US" sz="1800" dirty="0"/>
              <a:t>）获得了广泛的使用和支持。</a:t>
            </a:r>
            <a:endParaRPr lang="zh-CN" altLang="en-US" sz="1800" dirty="0"/>
          </a:p>
          <a:p>
            <a:pPr marL="456565" lvl="1" indent="0">
              <a:buNone/>
            </a:pPr>
            <a:r>
              <a:rPr lang="zh-CN" altLang="en-US" sz="1800" dirty="0"/>
              <a:t>（</a:t>
            </a:r>
            <a:r>
              <a:rPr lang="en-US" altLang="zh-CN" sz="1800" dirty="0"/>
              <a:t>3</a:t>
            </a:r>
            <a:r>
              <a:rPr lang="zh-CN" altLang="en-US" sz="1800" dirty="0"/>
              <a:t>）具有很好的扩展性。</a:t>
            </a:r>
            <a:endParaRPr lang="zh-CN" altLang="en-US" sz="1800" dirty="0"/>
          </a:p>
          <a:p>
            <a:pPr marL="456565" lvl="1" indent="0">
              <a:buNone/>
            </a:pPr>
            <a:endParaRPr lang="zh-CN" altLang="en-US" sz="1800" dirty="0"/>
          </a:p>
          <a:p>
            <a:r>
              <a:rPr lang="en-US" altLang="zh-CN" sz="2000" dirty="0">
                <a:solidFill>
                  <a:srgbClr val="FF0000"/>
                </a:solidFill>
              </a:rPr>
              <a:t>SNMP</a:t>
            </a:r>
            <a:r>
              <a:rPr lang="zh-CN" altLang="en-US" sz="2000" dirty="0">
                <a:solidFill>
                  <a:srgbClr val="FF0000"/>
                </a:solidFill>
              </a:rPr>
              <a:t>的缺点</a:t>
            </a:r>
            <a:endParaRPr lang="zh-CN" altLang="en-US" sz="2000" dirty="0">
              <a:solidFill>
                <a:srgbClr val="FF0000"/>
              </a:solidFill>
            </a:endParaRPr>
          </a:p>
          <a:p>
            <a:pPr marL="456565" lvl="1" indent="0">
              <a:buNone/>
            </a:pPr>
            <a:r>
              <a:rPr lang="zh-CN" altLang="en-US" sz="1800" dirty="0"/>
              <a:t>（</a:t>
            </a:r>
            <a:r>
              <a:rPr lang="en-US" altLang="zh-CN" sz="1800" dirty="0"/>
              <a:t>1</a:t>
            </a:r>
            <a:r>
              <a:rPr lang="zh-CN" altLang="en-US" sz="1800" dirty="0"/>
              <a:t>）由于</a:t>
            </a:r>
            <a:r>
              <a:rPr lang="en-US" altLang="zh-CN" sz="1800" dirty="0"/>
              <a:t>SNMP</a:t>
            </a:r>
            <a:r>
              <a:rPr lang="zh-CN" altLang="en-US" sz="1800" dirty="0"/>
              <a:t>是基于</a:t>
            </a:r>
            <a:r>
              <a:rPr lang="en-US" altLang="zh-CN" sz="1800" dirty="0"/>
              <a:t>TCP/IP</a:t>
            </a:r>
            <a:r>
              <a:rPr lang="zh-CN" altLang="en-US" sz="1800" dirty="0"/>
              <a:t>的一种网络管理协议，所以它不能超越</a:t>
            </a:r>
            <a:r>
              <a:rPr lang="en-US" altLang="zh-CN" sz="1800" dirty="0"/>
              <a:t>TCP/IP</a:t>
            </a:r>
            <a:r>
              <a:rPr lang="zh-CN" altLang="en-US" sz="1800" dirty="0"/>
              <a:t>的范畴，无法完成高层次的配置工作。另外，</a:t>
            </a:r>
            <a:r>
              <a:rPr lang="en-US" altLang="zh-CN" sz="1800" dirty="0"/>
              <a:t>SNMP</a:t>
            </a:r>
            <a:r>
              <a:rPr lang="zh-CN" altLang="en-US" sz="1800" dirty="0"/>
              <a:t>仍然是一种应急的做法。</a:t>
            </a:r>
            <a:endParaRPr lang="zh-CN" altLang="en-US" sz="1800" dirty="0"/>
          </a:p>
          <a:p>
            <a:pPr marL="456565" lvl="1" indent="0">
              <a:buNone/>
            </a:pPr>
            <a:r>
              <a:rPr lang="zh-CN" altLang="en-US" sz="1800" dirty="0"/>
              <a:t>（</a:t>
            </a:r>
            <a:r>
              <a:rPr lang="en-US" altLang="zh-CN" sz="1800" dirty="0"/>
              <a:t>2</a:t>
            </a:r>
            <a:r>
              <a:rPr lang="zh-CN" altLang="en-US" sz="1800" dirty="0"/>
              <a:t>）像所有</a:t>
            </a:r>
            <a:r>
              <a:rPr lang="en-US" altLang="zh-CN" sz="1800" dirty="0"/>
              <a:t>TCP/IP</a:t>
            </a:r>
            <a:r>
              <a:rPr lang="zh-CN" altLang="en-US" sz="1800" dirty="0"/>
              <a:t>协议簇中的协议一样，</a:t>
            </a:r>
            <a:r>
              <a:rPr lang="en-US" altLang="zh-CN" sz="1800" dirty="0"/>
              <a:t>SNMP</a:t>
            </a:r>
            <a:r>
              <a:rPr lang="zh-CN" altLang="en-US" sz="1800" dirty="0"/>
              <a:t>对安全问题考虑甚少。</a:t>
            </a:r>
            <a:endParaRPr lang="zh-CN" altLang="en-US" sz="1800" dirty="0"/>
          </a:p>
          <a:p>
            <a:pPr marL="456565" lvl="1" indent="0">
              <a:buNone/>
            </a:pPr>
            <a:r>
              <a:rPr lang="zh-CN" altLang="en-US" sz="1800" dirty="0"/>
              <a:t>（</a:t>
            </a:r>
            <a:r>
              <a:rPr lang="en-US" altLang="zh-CN" sz="1800" dirty="0"/>
              <a:t>3</a:t>
            </a:r>
            <a:r>
              <a:rPr lang="zh-CN" altLang="en-US" sz="1800" dirty="0"/>
              <a:t>）当</a:t>
            </a:r>
            <a:r>
              <a:rPr lang="en-US" altLang="zh-CN" sz="1800" dirty="0"/>
              <a:t>SNMP</a:t>
            </a:r>
            <a:r>
              <a:rPr lang="zh-CN" altLang="en-US" sz="1800" dirty="0"/>
              <a:t>刚刚面世时，还没有对管理程序间的通信提出任何需求。</a:t>
            </a:r>
            <a:endParaRPr lang="zh-CN" altLang="en-US" sz="1800" dirty="0"/>
          </a:p>
          <a:p>
            <a:pPr marL="456565" lvl="1" indent="0">
              <a:buNone/>
            </a:pPr>
            <a:endParaRPr lang="zh-CN" altLang="en-US" sz="1800" dirty="0"/>
          </a:p>
          <a:p>
            <a:r>
              <a:rPr lang="zh-CN" altLang="en-US" sz="2000" dirty="0"/>
              <a:t>为了弥补</a:t>
            </a:r>
            <a:r>
              <a:rPr lang="en-US" altLang="zh-CN" sz="2000" dirty="0"/>
              <a:t>SNMP</a:t>
            </a:r>
            <a:r>
              <a:rPr lang="zh-CN" altLang="en-US" sz="2000" dirty="0"/>
              <a:t>的这些不足之处，</a:t>
            </a:r>
            <a:r>
              <a:rPr lang="en-US" altLang="zh-CN" sz="2000" dirty="0"/>
              <a:t>1993</a:t>
            </a:r>
            <a:r>
              <a:rPr lang="zh-CN" altLang="en-US" sz="2000" dirty="0"/>
              <a:t>年，因特网的核心管理机构</a:t>
            </a:r>
            <a:r>
              <a:rPr lang="en-US" altLang="zh-CN" sz="2000" dirty="0"/>
              <a:t>IAB</a:t>
            </a:r>
            <a:r>
              <a:rPr lang="zh-CN" altLang="en-US" sz="2000" dirty="0"/>
              <a:t>（</a:t>
            </a:r>
            <a:r>
              <a:rPr lang="en-US" altLang="zh-CN" sz="2000" dirty="0"/>
              <a:t>Internet Activities Board</a:t>
            </a:r>
            <a:r>
              <a:rPr lang="zh-CN" altLang="en-US" sz="2000" dirty="0"/>
              <a:t>）对其作了相应的改进后，制定了</a:t>
            </a:r>
            <a:r>
              <a:rPr lang="en-US" altLang="zh-CN" sz="2000" dirty="0"/>
              <a:t>SNMPv2</a:t>
            </a:r>
            <a:r>
              <a:rPr lang="zh-CN" altLang="en-US" sz="2000" dirty="0"/>
              <a:t>。</a:t>
            </a:r>
            <a:endParaRPr lang="zh-CN" altLang="en-US" sz="20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267585" y="2132965"/>
            <a:ext cx="5516880" cy="3042920"/>
          </a:xfrm>
          <a:prstGeom prst="rect">
            <a:avLst/>
          </a:prstGeom>
          <a:noFill/>
        </p:spPr>
        <p:txBody>
          <a:bodyPr wrap="none" lIns="0" tIns="0" rIns="0" bIns="0" rtlCol="0">
            <a:noAutofit/>
            <a:scene3d>
              <a:camera prst="orthographicFront"/>
              <a:lightRig rig="threePt" dir="t"/>
            </a:scene3d>
          </a:bodyPr>
          <a:p>
            <a:r>
              <a:rPr lang="en-US" altLang="zh-CN" sz="3600" b="1" dirty="0" smtClean="0">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a:t>
            </a:r>
            <a:r>
              <a:rPr lang="zh-CN" altLang="en-US" sz="3600" b="1" dirty="0" smtClean="0">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各版本的比较</a:t>
            </a:r>
            <a:r>
              <a:rPr lang="en-US" altLang="zh-CN" sz="3600" b="1" dirty="0" smtClean="0">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 </a:t>
            </a:r>
            <a:endParaRPr lang="en-US" altLang="zh-CN" sz="3600" b="1" dirty="0" smtClean="0">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ChangeArrowheads="1"/>
          </p:cNvSpPr>
          <p:nvPr/>
        </p:nvSpPr>
        <p:spPr bwMode="auto">
          <a:xfrm>
            <a:off x="2916238" y="188913"/>
            <a:ext cx="39608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r>
              <a:rPr lang="en-US" altLang="zh-CN" sz="3200" dirty="0" smtClean="0">
                <a:latin typeface="Calibri" panose="020F0502020204030204" pitchFamily="34" charset="0"/>
                <a:ea typeface="微软雅黑" panose="020B0503020204020204" pitchFamily="34" charset="-122"/>
                <a:sym typeface="Calibri" panose="020F0502020204030204" pitchFamily="34" charset="0"/>
              </a:rPr>
              <a:t>3.1 </a:t>
            </a:r>
            <a:r>
              <a:rPr lang="zh-CN" altLang="en-US" sz="3200" dirty="0">
                <a:latin typeface="Calibri" panose="020F0502020204030204" pitchFamily="34" charset="0"/>
                <a:ea typeface="微软雅黑" panose="020B0503020204020204" pitchFamily="34" charset="-122"/>
                <a:sym typeface="Calibri" panose="020F0502020204030204" pitchFamily="34" charset="0"/>
              </a:rPr>
              <a:t>网络管理概述</a:t>
            </a:r>
            <a:endParaRPr lang="zh-CN" altLang="en-US" sz="3200" dirty="0">
              <a:latin typeface="Calibri" panose="020F0502020204030204" pitchFamily="34" charset="0"/>
              <a:ea typeface="微软雅黑" panose="020B0503020204020204" pitchFamily="34" charset="-122"/>
              <a:sym typeface="Calibri" panose="020F0502020204030204" pitchFamily="34" charset="0"/>
            </a:endParaRPr>
          </a:p>
        </p:txBody>
      </p:sp>
      <p:sp>
        <p:nvSpPr>
          <p:cNvPr id="98307" name="Text Box 3"/>
          <p:cNvSpPr txBox="1">
            <a:spLocks noChangeArrowheads="1"/>
          </p:cNvSpPr>
          <p:nvPr/>
        </p:nvSpPr>
        <p:spPr bwMode="auto">
          <a:xfrm>
            <a:off x="827088" y="836613"/>
            <a:ext cx="754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en-US" altLang="zh-CN" dirty="0" smtClean="0">
                <a:latin typeface="Calibri" panose="020F0502020204030204" pitchFamily="34" charset="0"/>
                <a:ea typeface="微软雅黑" panose="020B0503020204020204" pitchFamily="34" charset="-122"/>
                <a:sym typeface="Calibri" panose="020F0502020204030204" pitchFamily="34" charset="0"/>
              </a:rPr>
              <a:t>3.1.1 </a:t>
            </a:r>
            <a:r>
              <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rPr>
              <a:t>为什么需要引入网络管理？</a:t>
            </a:r>
            <a:endParaRPr lang="zh-CN" altLang="en-US" dirty="0">
              <a:solidFill>
                <a:srgbClr val="FF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98309" name="Text Box 5"/>
          <p:cNvSpPr txBox="1">
            <a:spLocks noChangeArrowheads="1"/>
          </p:cNvSpPr>
          <p:nvPr/>
        </p:nvSpPr>
        <p:spPr bwMode="auto">
          <a:xfrm>
            <a:off x="900113" y="1520825"/>
            <a:ext cx="79216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buFont typeface="Wingdings" panose="05000000000000000000" pitchFamily="2" charset="2"/>
              <a:buChar char="Ø"/>
            </a:pPr>
            <a:r>
              <a:rPr lang="zh-CN" altLang="en-US">
                <a:latin typeface="Calibri" panose="020F0502020204030204" pitchFamily="34" charset="0"/>
                <a:ea typeface="微软雅黑" panose="020B0503020204020204" pitchFamily="34" charset="-122"/>
                <a:sym typeface="Calibri" panose="020F0502020204030204" pitchFamily="34" charset="0"/>
              </a:rPr>
              <a:t>网络规模扩大和网络复杂性的增加，网络问题不能对应确定有效解决方法，如拥塞问题。</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98310" name="Text Box 6"/>
          <p:cNvSpPr txBox="1">
            <a:spLocks noChangeArrowheads="1"/>
          </p:cNvSpPr>
          <p:nvPr/>
        </p:nvSpPr>
        <p:spPr bwMode="auto">
          <a:xfrm>
            <a:off x="900113" y="2565400"/>
            <a:ext cx="7848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buFont typeface="Wingdings" panose="05000000000000000000" pitchFamily="2" charset="2"/>
              <a:buChar char="Ø"/>
            </a:pPr>
            <a:r>
              <a:rPr lang="zh-CN" altLang="en-US">
                <a:latin typeface="Calibri" panose="020F0502020204030204" pitchFamily="34" charset="0"/>
                <a:ea typeface="微软雅黑" panose="020B0503020204020204" pitchFamily="34" charset="-122"/>
                <a:sym typeface="Calibri" panose="020F0502020204030204" pitchFamily="34" charset="0"/>
              </a:rPr>
              <a:t>故障问题，设备故障和人为错误是不可避免的；硬件</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协议可靠性设计、自动检纠错和重传机制与故障关系。</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98311" name="Text Box 7"/>
          <p:cNvSpPr txBox="1">
            <a:spLocks noChangeArrowheads="1"/>
          </p:cNvSpPr>
          <p:nvPr/>
        </p:nvSpPr>
        <p:spPr bwMode="auto">
          <a:xfrm>
            <a:off x="900113" y="3573463"/>
            <a:ext cx="77057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buFont typeface="Wingdings" panose="05000000000000000000" pitchFamily="2" charset="2"/>
              <a:buChar char="Ø"/>
            </a:pPr>
            <a:r>
              <a:rPr lang="zh-CN" altLang="en-US">
                <a:latin typeface="Calibri" panose="020F0502020204030204" pitchFamily="34" charset="0"/>
                <a:ea typeface="微软雅黑" panose="020B0503020204020204" pitchFamily="34" charset="-122"/>
                <a:sym typeface="Calibri" panose="020F0502020204030204" pitchFamily="34" charset="0"/>
              </a:rPr>
              <a:t>安全问题，不可信网络环境（攻击、窃取、病毒、破坏</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98312" name="Text Box 8"/>
          <p:cNvSpPr txBox="1">
            <a:spLocks noChangeArrowheads="1"/>
          </p:cNvSpPr>
          <p:nvPr/>
        </p:nvSpPr>
        <p:spPr bwMode="auto">
          <a:xfrm>
            <a:off x="900113" y="4437063"/>
            <a:ext cx="7848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buFont typeface="Wingdings" panose="05000000000000000000" pitchFamily="2" charset="2"/>
              <a:buChar char="Ø"/>
            </a:pPr>
            <a:r>
              <a:rPr lang="zh-CN" altLang="en-US">
                <a:latin typeface="Calibri" panose="020F0502020204030204" pitchFamily="34" charset="0"/>
                <a:ea typeface="微软雅黑" panose="020B0503020204020204" pitchFamily="34" charset="-122"/>
                <a:sym typeface="Calibri" panose="020F0502020204030204" pitchFamily="34" charset="0"/>
              </a:rPr>
              <a:t>网络满足多个用户群体的需求与计费，相对确定网络与变化的业务。</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98313" name="Text Box 9"/>
          <p:cNvSpPr txBox="1">
            <a:spLocks noChangeArrowheads="1"/>
          </p:cNvSpPr>
          <p:nvPr/>
        </p:nvSpPr>
        <p:spPr bwMode="auto">
          <a:xfrm>
            <a:off x="900113" y="5300663"/>
            <a:ext cx="7543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buFont typeface="Wingdings" panose="05000000000000000000" pitchFamily="2" charset="2"/>
              <a:buChar char="Ø"/>
            </a:pPr>
            <a:r>
              <a:rPr lang="zh-CN" altLang="en-US">
                <a:latin typeface="Calibri" panose="020F0502020204030204" pitchFamily="34" charset="0"/>
                <a:ea typeface="微软雅黑" panose="020B0503020204020204" pitchFamily="34" charset="-122"/>
                <a:sym typeface="Calibri" panose="020F0502020204030204" pitchFamily="34" charset="0"/>
              </a:rPr>
              <a:t>不同设备厂家的硬软件产品（异构性）管理问题。</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algn="just" eaLnBrk="1" hangingPunct="1">
              <a:spcBef>
                <a:spcPct val="50000"/>
              </a:spcBef>
              <a:buFont typeface="Wingdings" panose="05000000000000000000" pitchFamily="2" charset="2"/>
              <a:buChar char="Ø"/>
            </a:pPr>
            <a:r>
              <a:rPr lang="zh-CN" altLang="en-US">
                <a:latin typeface="Calibri" panose="020F0502020204030204" pitchFamily="34" charset="0"/>
                <a:ea typeface="微软雅黑" panose="020B0503020204020204" pitchFamily="34" charset="-122"/>
                <a:sym typeface="Calibri" panose="020F0502020204030204" pitchFamily="34" charset="0"/>
              </a:rPr>
              <a:t>新技术和服务的不断增加</a:t>
            </a:r>
            <a:r>
              <a:rPr lang="en-US" altLang="zh-CN">
                <a:latin typeface="Calibri" panose="020F0502020204030204" pitchFamily="34" charset="0"/>
                <a:ea typeface="微软雅黑" panose="020B0503020204020204" pitchFamily="34" charset="-122"/>
                <a:sym typeface="Calibri" panose="020F0502020204030204" pitchFamily="34" charset="0"/>
              </a:rPr>
              <a:t>……</a:t>
            </a:r>
            <a:endParaRPr lang="en-US" altLang="zh-CN">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8307"/>
                                        </p:tgtEl>
                                        <p:attrNameLst>
                                          <p:attrName>style.visibility</p:attrName>
                                        </p:attrNameLst>
                                      </p:cBhvr>
                                      <p:to>
                                        <p:strVal val="visible"/>
                                      </p:to>
                                    </p:set>
                                    <p:anim calcmode="lin" valueType="num">
                                      <p:cBhvr additive="base">
                                        <p:cTn id="7" dur="500" fill="hold"/>
                                        <p:tgtEl>
                                          <p:spTgt spid="98307"/>
                                        </p:tgtEl>
                                        <p:attrNameLst>
                                          <p:attrName>ppt_x</p:attrName>
                                        </p:attrNameLst>
                                      </p:cBhvr>
                                      <p:tavLst>
                                        <p:tav tm="0">
                                          <p:val>
                                            <p:strVal val="0-#ppt_w/2"/>
                                          </p:val>
                                        </p:tav>
                                        <p:tav tm="100000">
                                          <p:val>
                                            <p:strVal val="#ppt_x"/>
                                          </p:val>
                                        </p:tav>
                                      </p:tavLst>
                                    </p:anim>
                                    <p:anim calcmode="lin" valueType="num">
                                      <p:cBhvr additive="base">
                                        <p:cTn id="8" dur="500" fill="hold"/>
                                        <p:tgtEl>
                                          <p:spTgt spid="9830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8309"/>
                                        </p:tgtEl>
                                        <p:attrNameLst>
                                          <p:attrName>style.visibility</p:attrName>
                                        </p:attrNameLst>
                                      </p:cBhvr>
                                      <p:to>
                                        <p:strVal val="visible"/>
                                      </p:to>
                                    </p:set>
                                    <p:anim calcmode="lin" valueType="num">
                                      <p:cBhvr additive="base">
                                        <p:cTn id="13" dur="500" fill="hold"/>
                                        <p:tgtEl>
                                          <p:spTgt spid="98309"/>
                                        </p:tgtEl>
                                        <p:attrNameLst>
                                          <p:attrName>ppt_x</p:attrName>
                                        </p:attrNameLst>
                                      </p:cBhvr>
                                      <p:tavLst>
                                        <p:tav tm="0">
                                          <p:val>
                                            <p:strVal val="0-#ppt_w/2"/>
                                          </p:val>
                                        </p:tav>
                                        <p:tav tm="100000">
                                          <p:val>
                                            <p:strVal val="#ppt_x"/>
                                          </p:val>
                                        </p:tav>
                                      </p:tavLst>
                                    </p:anim>
                                    <p:anim calcmode="lin" valueType="num">
                                      <p:cBhvr additive="base">
                                        <p:cTn id="14" dur="500" fill="hold"/>
                                        <p:tgtEl>
                                          <p:spTgt spid="9830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8310"/>
                                        </p:tgtEl>
                                        <p:attrNameLst>
                                          <p:attrName>style.visibility</p:attrName>
                                        </p:attrNameLst>
                                      </p:cBhvr>
                                      <p:to>
                                        <p:strVal val="visible"/>
                                      </p:to>
                                    </p:set>
                                    <p:anim calcmode="lin" valueType="num">
                                      <p:cBhvr additive="base">
                                        <p:cTn id="19" dur="500" fill="hold"/>
                                        <p:tgtEl>
                                          <p:spTgt spid="98310"/>
                                        </p:tgtEl>
                                        <p:attrNameLst>
                                          <p:attrName>ppt_x</p:attrName>
                                        </p:attrNameLst>
                                      </p:cBhvr>
                                      <p:tavLst>
                                        <p:tav tm="0">
                                          <p:val>
                                            <p:strVal val="0-#ppt_w/2"/>
                                          </p:val>
                                        </p:tav>
                                        <p:tav tm="100000">
                                          <p:val>
                                            <p:strVal val="#ppt_x"/>
                                          </p:val>
                                        </p:tav>
                                      </p:tavLst>
                                    </p:anim>
                                    <p:anim calcmode="lin" valueType="num">
                                      <p:cBhvr additive="base">
                                        <p:cTn id="20" dur="500" fill="hold"/>
                                        <p:tgtEl>
                                          <p:spTgt spid="983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8311"/>
                                        </p:tgtEl>
                                        <p:attrNameLst>
                                          <p:attrName>style.visibility</p:attrName>
                                        </p:attrNameLst>
                                      </p:cBhvr>
                                      <p:to>
                                        <p:strVal val="visible"/>
                                      </p:to>
                                    </p:set>
                                    <p:anim calcmode="lin" valueType="num">
                                      <p:cBhvr additive="base">
                                        <p:cTn id="25" dur="500" fill="hold"/>
                                        <p:tgtEl>
                                          <p:spTgt spid="98311"/>
                                        </p:tgtEl>
                                        <p:attrNameLst>
                                          <p:attrName>ppt_x</p:attrName>
                                        </p:attrNameLst>
                                      </p:cBhvr>
                                      <p:tavLst>
                                        <p:tav tm="0">
                                          <p:val>
                                            <p:strVal val="0-#ppt_w/2"/>
                                          </p:val>
                                        </p:tav>
                                        <p:tav tm="100000">
                                          <p:val>
                                            <p:strVal val="#ppt_x"/>
                                          </p:val>
                                        </p:tav>
                                      </p:tavLst>
                                    </p:anim>
                                    <p:anim calcmode="lin" valueType="num">
                                      <p:cBhvr additive="base">
                                        <p:cTn id="26" dur="500" fill="hold"/>
                                        <p:tgtEl>
                                          <p:spTgt spid="9831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8312"/>
                                        </p:tgtEl>
                                        <p:attrNameLst>
                                          <p:attrName>style.visibility</p:attrName>
                                        </p:attrNameLst>
                                      </p:cBhvr>
                                      <p:to>
                                        <p:strVal val="visible"/>
                                      </p:to>
                                    </p:set>
                                    <p:anim calcmode="lin" valueType="num">
                                      <p:cBhvr additive="base">
                                        <p:cTn id="31" dur="500" fill="hold"/>
                                        <p:tgtEl>
                                          <p:spTgt spid="98312"/>
                                        </p:tgtEl>
                                        <p:attrNameLst>
                                          <p:attrName>ppt_x</p:attrName>
                                        </p:attrNameLst>
                                      </p:cBhvr>
                                      <p:tavLst>
                                        <p:tav tm="0">
                                          <p:val>
                                            <p:strVal val="0-#ppt_w/2"/>
                                          </p:val>
                                        </p:tav>
                                        <p:tav tm="100000">
                                          <p:val>
                                            <p:strVal val="#ppt_x"/>
                                          </p:val>
                                        </p:tav>
                                      </p:tavLst>
                                    </p:anim>
                                    <p:anim calcmode="lin" valueType="num">
                                      <p:cBhvr additive="base">
                                        <p:cTn id="32" dur="500" fill="hold"/>
                                        <p:tgtEl>
                                          <p:spTgt spid="9831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8313"/>
                                        </p:tgtEl>
                                        <p:attrNameLst>
                                          <p:attrName>style.visibility</p:attrName>
                                        </p:attrNameLst>
                                      </p:cBhvr>
                                      <p:to>
                                        <p:strVal val="visible"/>
                                      </p:to>
                                    </p:set>
                                    <p:anim calcmode="lin" valueType="num">
                                      <p:cBhvr additive="base">
                                        <p:cTn id="37" dur="500" fill="hold"/>
                                        <p:tgtEl>
                                          <p:spTgt spid="98313"/>
                                        </p:tgtEl>
                                        <p:attrNameLst>
                                          <p:attrName>ppt_x</p:attrName>
                                        </p:attrNameLst>
                                      </p:cBhvr>
                                      <p:tavLst>
                                        <p:tav tm="0">
                                          <p:val>
                                            <p:strVal val="0-#ppt_w/2"/>
                                          </p:val>
                                        </p:tav>
                                        <p:tav tm="100000">
                                          <p:val>
                                            <p:strVal val="#ppt_x"/>
                                          </p:val>
                                        </p:tav>
                                      </p:tavLst>
                                    </p:anim>
                                    <p:anim calcmode="lin" valueType="num">
                                      <p:cBhvr additive="base">
                                        <p:cTn id="38" dur="500" fill="hold"/>
                                        <p:tgtEl>
                                          <p:spTgt spid="983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p:bldP spid="98309" grpId="0"/>
      <p:bldP spid="98310" grpId="0"/>
      <p:bldP spid="98311" grpId="0"/>
      <p:bldP spid="98312" grpId="0"/>
      <p:bldP spid="983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323215" y="836295"/>
            <a:ext cx="8526780" cy="5726430"/>
          </a:xfrm>
          <a:prstGeom prst="rect">
            <a:avLst/>
          </a:prstGeom>
          <a:noFill/>
        </p:spPr>
        <p:txBody>
          <a:bodyPr wrap="square" lIns="0" tIns="0" rIns="0" bIns="0" rtlCol="0" anchor="t">
            <a:noAutofit/>
            <a:scene3d>
              <a:camera prst="orthographicFront"/>
              <a:lightRig rig="threePt" dir="t"/>
            </a:scene3d>
          </a:bodyPr>
          <a:p>
            <a:pPr>
              <a:lnSpc>
                <a:spcPct val="100000"/>
              </a:lnSpc>
            </a:pPr>
            <a:r>
              <a:rPr lang="zh-CN" altLang="en-US" sz="24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SNMPv1</a:t>
            </a:r>
            <a:endParaRPr lang="zh-CN" altLang="en-US" sz="24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nSpc>
                <a:spcPct val="100000"/>
              </a:lnSpc>
            </a:pPr>
            <a:endParaRPr lang="zh-CN" altLang="en-US" sz="16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lnSpc>
                <a:spcPct val="100000"/>
              </a:lnSpc>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SNMPv1 是 SNMP 协议的最初版本，提供最小限度的网络管理功能。</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lnSpc>
                <a:spcPct val="100000"/>
              </a:lnSpc>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SNMPv1 的 SMI 和 MIB 都比较简单，且存在较多安全缺陷。</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lnSpc>
                <a:spcPct val="100000"/>
              </a:lnSpc>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SNMPv1 采用团体名认证。团体名的作用类似于密码，用来限制NMS对Agent 的访问。如果 SNMP 报文携带的团体名没有得到 NMS/Agent 的认可，该报文将被丢弃。</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lnSpc>
                <a:spcPct val="100000"/>
              </a:lnSpc>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SNMPV1 是一种简单的请求/响应协议。网络管理系统发出一个请求，管理器则返回一个响应。这一行为的实现是通过使用四种协议操作中的其中任一种完成的。</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lnSpc>
                <a:spcPct val="100000"/>
              </a:lnSpc>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这四种操作分别是 GET、GETNEXT、SET 和 TRAP。NMS 通过 GET 操作，从 SNMP 代理处得到一个或 更多的对象(实例)值。</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lnSpc>
                <a:spcPct val="100000"/>
              </a:lnSpc>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如果代理处不能提供请求列表中所有的对象(实例)值，它也就不提供任何值。 NMS 使用 GETNEXT 操作请求代理从请求列表或对象列表中取出下一 个对象实例值。NMS 通过 SET 操作向 SNMP 代理发送命令，要求对对象值重新配置。</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lnSpc>
                <a:spcPct val="100000"/>
              </a:lnSpc>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 代理通过 TRAP 操作不定时的通知 NMS 所发生的特定事件 </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lnSpc>
                <a:spcPct val="100000"/>
              </a:lnSpc>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 是一种应用程序协议。</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6390" y="405130"/>
            <a:ext cx="8131810" cy="5847715"/>
          </a:xfrm>
          <a:prstGeom prst="rect">
            <a:avLst/>
          </a:prstGeom>
          <a:noFill/>
        </p:spPr>
        <p:txBody>
          <a:bodyPr wrap="square" lIns="0" tIns="0" rIns="0" bIns="0" rtlCol="0" anchor="t">
            <a:spAutoFit/>
            <a:scene3d>
              <a:camera prst="orthographicFront"/>
              <a:lightRig rig="threePt" dir="t"/>
            </a:scene3d>
          </a:bodyPr>
          <a:p>
            <a:r>
              <a:rPr lang="zh-CN" altLang="en-US" sz="20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SNMPv2</a:t>
            </a:r>
            <a:endParaRPr lang="zh-CN" altLang="en-US" sz="20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a:t>
            </a:r>
            <a:r>
              <a:rPr lang="zh-CN" altLang="en-US" sz="20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v2c 也采用团体名认证。</a:t>
            </a:r>
            <a:endParaRPr lang="zh-CN" altLang="en-US" sz="20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在兼容 SNMPv1 的同时又扩充了 SNMPv1 的功能:提供了更多的操作类型(GetBulk--批量获取操作等)；支持更多的数据类型(Counter32等)，提供了更丰富的错误代码，能够更细致地区分错误。</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SNMPV1 中的 GET、GETNEXT 及 SET 操作同样适用于 SNMPV2，只是 SNMPV2 添加和增强了有关协议操作。例如 SNMPV2 中的 TRAP 操作，不但具备 SNMPV1 中 TRAP 的相同功能，而且采用了一种不同的消息格式，用于替换 SNMPV1 中的 TRAP。</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SNMPV2 中还定了两种新操作，即 GET BULK 和 INFORM。NMS 通过 GET BULK 操作能有效地获取大块数据，如对象列表中的多行。请求多少数据 GETBULK 返回一个包含尽可能多的请求数据的应答消息。INFORM 操作使一个NMS 能发送 TRAP 给另一个 NMS 并收到回复。</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SNMPV2中，如果回复 GET BULK 操作的 SNMP 代理不能提供请求表中所有变量值，那么SNMP代理只提供部分结果。</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55650" y="1029970"/>
            <a:ext cx="7765415" cy="5828030"/>
          </a:xfrm>
          <a:prstGeom prst="rect">
            <a:avLst/>
          </a:prstGeom>
          <a:noFill/>
        </p:spPr>
        <p:txBody>
          <a:bodyPr wrap="square" lIns="0" tIns="0" rIns="0" bIns="0" rtlCol="0" anchor="t">
            <a:noAutofit/>
            <a:scene3d>
              <a:camera prst="orthographicFront"/>
              <a:lightRig rig="threePt" dir="t"/>
            </a:scene3d>
          </a:bodyPr>
          <a:p>
            <a:r>
              <a:rPr lang="zh-CN" altLang="en-US" sz="28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SNMPV3</a:t>
            </a:r>
            <a:endParaRPr lang="zh-CN" altLang="en-US" sz="28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SNMPv3主要在</a:t>
            </a:r>
            <a:r>
              <a:rPr lang="zh-CN" altLang="en-US" sz="20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安全性方面</a:t>
            </a: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进行了增强，采用了 USM（基于用户的安全控制模型）和 VACM（基于视图的访问控制模型） 技术。USM 提供了认证和加密功能，VACM 确定用户是否允许访问特定的 MIB 对象以及访问方式。</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SNMPV3 中</a:t>
            </a:r>
            <a:r>
              <a:rPr lang="zh-CN" altLang="en-US" sz="20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增加了安全管理方式及远程控制</a:t>
            </a:r>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。SNMPV3 结构引入了基于用户的安全模型用于保证消息安全及基于视图的访问控制模型用于访问控制(USM)。支持不同安全性，访问控制安全性认证和隐私授权和访问控制管理框架人员和政策用户名及密钥管理通知目标文件代理关系实体命名。</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r>
              <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SNMPV3 使用 SNMP SET 命令配置MIB对象，使之能动态配置SNMP代理。支持本地或远程地配置实体的添加、删除及修改。</a:t>
            </a:r>
            <a:endParaRPr lang="zh-CN" altLang="en-US" sz="2000" b="1" dirty="0" smtClean="0">
              <a:ln/>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267585" y="2132965"/>
            <a:ext cx="5516880" cy="3042920"/>
          </a:xfrm>
          <a:prstGeom prst="rect">
            <a:avLst/>
          </a:prstGeom>
          <a:noFill/>
        </p:spPr>
        <p:txBody>
          <a:bodyPr wrap="none" lIns="0" tIns="0" rIns="0" bIns="0" rtlCol="0">
            <a:noAutofit/>
            <a:scene3d>
              <a:camera prst="orthographicFront"/>
              <a:lightRig rig="threePt" dir="t"/>
            </a:scene3d>
          </a:bodyPr>
          <a:p>
            <a:r>
              <a:rPr lang="zh-CN" altLang="zh-CN" sz="36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其他网络管理协议</a:t>
            </a:r>
            <a:r>
              <a:rPr lang="en-US" altLang="zh-CN" sz="36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 </a:t>
            </a:r>
            <a:endParaRPr lang="en-US" altLang="zh-CN" sz="3600" b="1" dirty="0" smtClean="0">
              <a:ln/>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Rectangle 2"/>
          <p:cNvSpPr>
            <a:spLocks noGrp="1"/>
          </p:cNvSpPr>
          <p:nvPr>
            <p:ph type="title"/>
          </p:nvPr>
        </p:nvSpPr>
        <p:spPr>
          <a:xfrm>
            <a:off x="539750" y="548640"/>
            <a:ext cx="7772400" cy="857250"/>
          </a:xfrm>
        </p:spPr>
        <p:txBody>
          <a:bodyPr vert="horz" wrap="square" lIns="68580" tIns="34290" rIns="68580" bIns="34290" anchor="ctr"/>
          <a:p>
            <a:r>
              <a:rPr lang="en-US" altLang="zh-CN" b="1" dirty="0"/>
              <a:t> </a:t>
            </a:r>
            <a:r>
              <a:rPr lang="zh-CN" altLang="en-US" b="1" dirty="0"/>
              <a:t>一、公共管理信息协议</a:t>
            </a:r>
            <a:endParaRPr lang="zh-CN" altLang="en-US" b="1" dirty="0"/>
          </a:p>
        </p:txBody>
      </p:sp>
      <p:sp>
        <p:nvSpPr>
          <p:cNvPr id="55298" name="Rectangle 3"/>
          <p:cNvSpPr>
            <a:spLocks noGrp="1"/>
          </p:cNvSpPr>
          <p:nvPr>
            <p:ph idx="1"/>
          </p:nvPr>
        </p:nvSpPr>
        <p:spPr>
          <a:xfrm>
            <a:off x="395605" y="1772920"/>
            <a:ext cx="7825105" cy="4554855"/>
          </a:xfrm>
        </p:spPr>
        <p:txBody>
          <a:bodyPr vert="horz" wrap="square" lIns="68580" tIns="34290" rIns="68580" bIns="34290" anchor="t"/>
          <a:p>
            <a:pPr>
              <a:lnSpc>
                <a:spcPct val="130000"/>
              </a:lnSpc>
            </a:pPr>
            <a:r>
              <a:rPr lang="zh-CN" altLang="en-US" sz="1800" dirty="0"/>
              <a:t>公共管理信息协议（</a:t>
            </a:r>
            <a:r>
              <a:rPr lang="en-US" altLang="zh-CN" sz="1800" dirty="0"/>
              <a:t>CMIP</a:t>
            </a:r>
            <a:r>
              <a:rPr lang="zh-CN" altLang="en-US" sz="1800" dirty="0"/>
              <a:t>）是在</a:t>
            </a:r>
            <a:r>
              <a:rPr lang="en-US" altLang="zh-CN" sz="1800" dirty="0">
                <a:solidFill>
                  <a:srgbClr val="FF0000"/>
                </a:solidFill>
              </a:rPr>
              <a:t>ISO</a:t>
            </a:r>
            <a:r>
              <a:rPr lang="zh-CN" altLang="en-US" sz="1800" dirty="0">
                <a:solidFill>
                  <a:srgbClr val="FF0000"/>
                </a:solidFill>
              </a:rPr>
              <a:t>制定的网络管理框架中</a:t>
            </a:r>
            <a:r>
              <a:rPr lang="zh-CN" altLang="en-US" sz="1800" dirty="0"/>
              <a:t>提出的网络管理协议。是一个分布式的网络管理解决方案</a:t>
            </a:r>
            <a:r>
              <a:rPr lang="zh-CN" altLang="en-US" sz="1800" dirty="0">
                <a:solidFill>
                  <a:srgbClr val="FF0000"/>
                </a:solidFill>
              </a:rPr>
              <a:t>，应用在</a:t>
            </a:r>
            <a:r>
              <a:rPr lang="en-US" altLang="zh-CN" sz="1800" dirty="0">
                <a:solidFill>
                  <a:srgbClr val="FF0000"/>
                </a:solidFill>
              </a:rPr>
              <a:t>OSI</a:t>
            </a:r>
            <a:r>
              <a:rPr lang="zh-CN" altLang="en-US" sz="1800" dirty="0">
                <a:solidFill>
                  <a:srgbClr val="FF0000"/>
                </a:solidFill>
              </a:rPr>
              <a:t>环境下</a:t>
            </a:r>
            <a:r>
              <a:rPr lang="zh-CN" altLang="en-US" sz="1800" dirty="0"/>
              <a:t>。</a:t>
            </a:r>
            <a:endParaRPr lang="zh-CN" altLang="en-US" sz="1800" dirty="0"/>
          </a:p>
          <a:p>
            <a:pPr>
              <a:lnSpc>
                <a:spcPct val="130000"/>
              </a:lnSpc>
            </a:pPr>
            <a:r>
              <a:rPr lang="en-US" altLang="zh-CN" sz="1800" dirty="0"/>
              <a:t>CMIP</a:t>
            </a:r>
            <a:r>
              <a:rPr lang="zh-CN" altLang="en-US" sz="1800" dirty="0"/>
              <a:t>与</a:t>
            </a:r>
            <a:r>
              <a:rPr lang="en-US" altLang="zh-CN" sz="1800" dirty="0"/>
              <a:t>SNMP</a:t>
            </a:r>
            <a:r>
              <a:rPr lang="zh-CN" altLang="en-US" sz="1800" dirty="0"/>
              <a:t>一样，也是由</a:t>
            </a:r>
            <a:r>
              <a:rPr lang="zh-CN" altLang="en-US" sz="1800" dirty="0">
                <a:solidFill>
                  <a:srgbClr val="FF0000"/>
                </a:solidFill>
              </a:rPr>
              <a:t>被管代理、管理者、管理协议与管理信息库组成</a:t>
            </a:r>
            <a:r>
              <a:rPr lang="zh-CN" altLang="en-US" sz="1800" dirty="0"/>
              <a:t>。在</a:t>
            </a:r>
            <a:r>
              <a:rPr lang="en-US" altLang="zh-CN" sz="1800" dirty="0"/>
              <a:t>CMIP</a:t>
            </a:r>
            <a:r>
              <a:rPr lang="zh-CN" altLang="en-US" sz="1800" dirty="0"/>
              <a:t>中，被管代理和管理者没有明确的区分，任何一个网络设备既可以是被管代理，也可以是管理者。</a:t>
            </a:r>
            <a:endParaRPr lang="zh-CN" altLang="en-US" sz="1800" dirty="0"/>
          </a:p>
          <a:p>
            <a:pPr>
              <a:lnSpc>
                <a:spcPct val="130000"/>
              </a:lnSpc>
            </a:pPr>
            <a:r>
              <a:rPr lang="en-US" altLang="zh-CN" sz="1800" dirty="0">
                <a:solidFill>
                  <a:srgbClr val="FF0000"/>
                </a:solidFill>
              </a:rPr>
              <a:t>CMIP</a:t>
            </a:r>
            <a:r>
              <a:rPr lang="zh-CN" altLang="en-US" sz="1800" dirty="0">
                <a:solidFill>
                  <a:srgbClr val="FF0000"/>
                </a:solidFill>
              </a:rPr>
              <a:t>克服了</a:t>
            </a:r>
            <a:r>
              <a:rPr lang="en-US" altLang="zh-CN" sz="1800" dirty="0">
                <a:solidFill>
                  <a:srgbClr val="FF0000"/>
                </a:solidFill>
              </a:rPr>
              <a:t>SNMP</a:t>
            </a:r>
            <a:r>
              <a:rPr lang="zh-CN" altLang="en-US" sz="1800" dirty="0">
                <a:solidFill>
                  <a:srgbClr val="FF0000"/>
                </a:solidFill>
              </a:rPr>
              <a:t>的许多缺点</a:t>
            </a:r>
            <a:r>
              <a:rPr lang="zh-CN" altLang="en-US" sz="1800" dirty="0"/>
              <a:t>，如在安全性方面，</a:t>
            </a:r>
            <a:r>
              <a:rPr lang="en-US" altLang="zh-CN" sz="1800" dirty="0"/>
              <a:t>CMIP</a:t>
            </a:r>
            <a:r>
              <a:rPr lang="zh-CN" altLang="en-US" sz="1800" dirty="0"/>
              <a:t>支持授权、访问控制、安全日志等机制，构成一个相对安全的系统，定义相当详细复杂。</a:t>
            </a:r>
            <a:endParaRPr lang="zh-CN" altLang="en-US" sz="1800" dirty="0"/>
          </a:p>
          <a:p>
            <a:pPr>
              <a:lnSpc>
                <a:spcPct val="130000"/>
              </a:lnSpc>
            </a:pPr>
            <a:r>
              <a:rPr lang="zh-CN" altLang="en-US" sz="1800" dirty="0"/>
              <a:t>其设计与</a:t>
            </a:r>
            <a:r>
              <a:rPr lang="en-US" altLang="zh-CN" sz="1800" dirty="0"/>
              <a:t>SNMP</a:t>
            </a:r>
            <a:r>
              <a:rPr lang="zh-CN" altLang="en-US" sz="1800" dirty="0"/>
              <a:t>有相似之处，如网管信息的传递也是通过协议数据单元来实现的，但</a:t>
            </a:r>
            <a:r>
              <a:rPr lang="en-US" altLang="zh-CN" sz="1800" dirty="0"/>
              <a:t>CMIP</a:t>
            </a:r>
            <a:r>
              <a:rPr lang="zh-CN" altLang="en-US" sz="1800" dirty="0"/>
              <a:t>定义了</a:t>
            </a:r>
            <a:r>
              <a:rPr lang="en-US" altLang="zh-CN" sz="1800" dirty="0">
                <a:solidFill>
                  <a:srgbClr val="FF0000"/>
                </a:solidFill>
              </a:rPr>
              <a:t>11</a:t>
            </a:r>
            <a:r>
              <a:rPr lang="zh-CN" altLang="en-US" sz="1800" dirty="0">
                <a:solidFill>
                  <a:srgbClr val="FF0000"/>
                </a:solidFill>
              </a:rPr>
              <a:t>种协议数据单元</a:t>
            </a:r>
            <a:r>
              <a:rPr lang="zh-CN" altLang="en-US" sz="1800" dirty="0"/>
              <a:t>，而</a:t>
            </a:r>
            <a:r>
              <a:rPr lang="en-US" altLang="zh-CN" sz="1800" dirty="0"/>
              <a:t>SNMP</a:t>
            </a:r>
            <a:r>
              <a:rPr lang="zh-CN" altLang="en-US" sz="1800" dirty="0"/>
              <a:t>定义了</a:t>
            </a:r>
            <a:r>
              <a:rPr lang="en-US" altLang="zh-CN" sz="1800" dirty="0"/>
              <a:t>5</a:t>
            </a:r>
            <a:r>
              <a:rPr lang="zh-CN" altLang="en-US" sz="1800" dirty="0"/>
              <a:t>种，</a:t>
            </a:r>
            <a:r>
              <a:rPr lang="en-US" altLang="zh-CN" sz="1800" dirty="0"/>
              <a:t>SNMPv2</a:t>
            </a:r>
            <a:r>
              <a:rPr lang="zh-CN" altLang="en-US" sz="1800" dirty="0"/>
              <a:t>定义了</a:t>
            </a:r>
            <a:r>
              <a:rPr lang="en-US" altLang="zh-CN" sz="1800" dirty="0"/>
              <a:t>7</a:t>
            </a:r>
            <a:r>
              <a:rPr lang="zh-CN" altLang="en-US" sz="1800" dirty="0"/>
              <a:t>种。</a:t>
            </a:r>
            <a:endParaRPr lang="zh-CN" altLang="en-US" sz="1800"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Rectangle 2"/>
          <p:cNvSpPr>
            <a:spLocks noGrp="1"/>
          </p:cNvSpPr>
          <p:nvPr>
            <p:ph type="title"/>
          </p:nvPr>
        </p:nvSpPr>
        <p:spPr>
          <a:xfrm>
            <a:off x="395605" y="332740"/>
            <a:ext cx="7772400" cy="857250"/>
          </a:xfrm>
        </p:spPr>
        <p:txBody>
          <a:bodyPr vert="horz" wrap="square" lIns="68580" tIns="34290" rIns="68580" bIns="34290" anchor="ctr"/>
          <a:p>
            <a:r>
              <a:rPr lang="en-US" altLang="zh-CN" b="1" dirty="0"/>
              <a:t>CMIP</a:t>
            </a:r>
            <a:r>
              <a:rPr lang="zh-CN" altLang="en-US" b="1" dirty="0"/>
              <a:t>管理模型</a:t>
            </a:r>
            <a:endParaRPr lang="zh-CN" altLang="en-US" b="1" dirty="0"/>
          </a:p>
        </p:txBody>
      </p:sp>
      <p:sp>
        <p:nvSpPr>
          <p:cNvPr id="56322" name="Rectangle 3"/>
          <p:cNvSpPr>
            <a:spLocks noGrp="1"/>
          </p:cNvSpPr>
          <p:nvPr>
            <p:ph idx="1"/>
          </p:nvPr>
        </p:nvSpPr>
        <p:spPr>
          <a:xfrm>
            <a:off x="467360" y="1917065"/>
            <a:ext cx="8274685" cy="4488815"/>
          </a:xfrm>
        </p:spPr>
        <p:txBody>
          <a:bodyPr vert="horz" wrap="square" lIns="68580" tIns="34290" rIns="68580" bIns="34290" anchor="t"/>
          <a:p>
            <a:pPr>
              <a:lnSpc>
                <a:spcPct val="120000"/>
              </a:lnSpc>
            </a:pPr>
            <a:r>
              <a:rPr lang="en-US" altLang="zh-CN" dirty="0"/>
              <a:t>CMIP</a:t>
            </a:r>
            <a:r>
              <a:rPr lang="zh-CN" altLang="en-US" dirty="0"/>
              <a:t>可以用</a:t>
            </a:r>
            <a:r>
              <a:rPr lang="en-US" altLang="zh-CN" dirty="0"/>
              <a:t>3</a:t>
            </a:r>
            <a:r>
              <a:rPr lang="zh-CN" altLang="en-US" dirty="0"/>
              <a:t>种模型进行描述：</a:t>
            </a:r>
            <a:endParaRPr lang="zh-CN" altLang="en-US" dirty="0"/>
          </a:p>
          <a:p>
            <a:pPr lvl="1">
              <a:lnSpc>
                <a:spcPct val="120000"/>
              </a:lnSpc>
            </a:pPr>
            <a:r>
              <a:rPr lang="zh-CN" altLang="en-US" dirty="0">
                <a:solidFill>
                  <a:srgbClr val="FF0000"/>
                </a:solidFill>
              </a:rPr>
              <a:t>组织模型</a:t>
            </a:r>
            <a:r>
              <a:rPr lang="zh-CN" altLang="en-US" dirty="0"/>
              <a:t>用于描述管理任务如何分配；</a:t>
            </a:r>
            <a:endParaRPr lang="zh-CN" altLang="en-US" dirty="0"/>
          </a:p>
          <a:p>
            <a:pPr lvl="1">
              <a:lnSpc>
                <a:spcPct val="120000"/>
              </a:lnSpc>
            </a:pPr>
            <a:r>
              <a:rPr lang="zh-CN" altLang="en-US" dirty="0">
                <a:solidFill>
                  <a:srgbClr val="FF0000"/>
                </a:solidFill>
              </a:rPr>
              <a:t>功能模型</a:t>
            </a:r>
            <a:r>
              <a:rPr lang="zh-CN" altLang="en-US" dirty="0"/>
              <a:t>描述了各种网络管理功能及其相互关系；</a:t>
            </a:r>
            <a:endParaRPr lang="zh-CN" altLang="en-US" dirty="0"/>
          </a:p>
          <a:p>
            <a:pPr lvl="1">
              <a:lnSpc>
                <a:spcPct val="120000"/>
              </a:lnSpc>
            </a:pPr>
            <a:r>
              <a:rPr lang="zh-CN" altLang="en-US" dirty="0">
                <a:solidFill>
                  <a:srgbClr val="FF0000"/>
                </a:solidFill>
              </a:rPr>
              <a:t>信息模型</a:t>
            </a:r>
            <a:r>
              <a:rPr lang="zh-CN" altLang="en-US" dirty="0"/>
              <a:t>提供了描述被管对象和相关管理信息的准则。</a:t>
            </a:r>
            <a:endParaRPr lang="zh-CN" altLang="en-US"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Rectangle 2"/>
          <p:cNvSpPr>
            <a:spLocks noGrp="1"/>
          </p:cNvSpPr>
          <p:nvPr>
            <p:ph type="title"/>
          </p:nvPr>
        </p:nvSpPr>
        <p:spPr>
          <a:xfrm>
            <a:off x="539750" y="692785"/>
            <a:ext cx="7772400" cy="857250"/>
          </a:xfrm>
        </p:spPr>
        <p:txBody>
          <a:bodyPr vert="horz" wrap="square" lIns="68580" tIns="34290" rIns="68580" bIns="34290" anchor="ctr"/>
          <a:p>
            <a:r>
              <a:rPr lang="en-US" altLang="zh-CN" b="1" dirty="0"/>
              <a:t>CMIP</a:t>
            </a:r>
            <a:r>
              <a:rPr lang="zh-CN" altLang="en-US" b="1" dirty="0"/>
              <a:t>的网络管理功能</a:t>
            </a:r>
            <a:endParaRPr lang="zh-CN" altLang="en-US" b="1" dirty="0"/>
          </a:p>
        </p:txBody>
      </p:sp>
      <p:sp>
        <p:nvSpPr>
          <p:cNvPr id="57346" name="Rectangle 3"/>
          <p:cNvSpPr>
            <a:spLocks noGrp="1"/>
          </p:cNvSpPr>
          <p:nvPr>
            <p:ph idx="1"/>
          </p:nvPr>
        </p:nvSpPr>
        <p:spPr>
          <a:xfrm>
            <a:off x="390525" y="1641475"/>
            <a:ext cx="8487410" cy="4359275"/>
          </a:xfrm>
        </p:spPr>
        <p:txBody>
          <a:bodyPr vert="horz" wrap="square" lIns="68580" tIns="34290" rIns="68580" bIns="34290" anchor="t"/>
          <a:p>
            <a:pPr>
              <a:lnSpc>
                <a:spcPct val="110000"/>
              </a:lnSpc>
            </a:pPr>
            <a:r>
              <a:rPr lang="en-US" altLang="zh-CN" sz="2800" dirty="0"/>
              <a:t>CMIP</a:t>
            </a:r>
            <a:r>
              <a:rPr lang="zh-CN" altLang="en-US" sz="2800" dirty="0"/>
              <a:t>模型定义的网络管理功能包括错误管理、配置管理、性能管理、安全管理和记账管理等。</a:t>
            </a:r>
            <a:endParaRPr lang="zh-CN" altLang="en-US" sz="2800" dirty="0"/>
          </a:p>
          <a:p>
            <a:pPr lvl="1">
              <a:lnSpc>
                <a:spcPct val="110000"/>
              </a:lnSpc>
            </a:pPr>
            <a:r>
              <a:rPr lang="zh-CN" altLang="en-US" sz="2000" dirty="0">
                <a:solidFill>
                  <a:srgbClr val="FF0000"/>
                </a:solidFill>
              </a:rPr>
              <a:t>错误管理检测</a:t>
            </a:r>
            <a:r>
              <a:rPr lang="zh-CN" altLang="en-US" sz="2000" dirty="0"/>
              <a:t>出现的问题并采取措施孤立它们。</a:t>
            </a:r>
            <a:endParaRPr lang="zh-CN" altLang="en-US" sz="2000" dirty="0"/>
          </a:p>
          <a:p>
            <a:pPr lvl="1">
              <a:lnSpc>
                <a:spcPct val="110000"/>
              </a:lnSpc>
            </a:pPr>
            <a:r>
              <a:rPr lang="zh-CN" altLang="en-US" sz="2000" dirty="0">
                <a:solidFill>
                  <a:srgbClr val="FF0000"/>
                </a:solidFill>
              </a:rPr>
              <a:t>配置管理</a:t>
            </a:r>
            <a:r>
              <a:rPr lang="zh-CN" altLang="en-US" sz="2000" dirty="0"/>
              <a:t>提供了现有处于活动状态的连接和设备的信息，它与错误管理密切相关，因为改变配置是孤立错误的基本方法。</a:t>
            </a:r>
            <a:endParaRPr lang="zh-CN" altLang="en-US" sz="2000" dirty="0"/>
          </a:p>
          <a:p>
            <a:pPr lvl="1">
              <a:lnSpc>
                <a:spcPct val="110000"/>
              </a:lnSpc>
            </a:pPr>
            <a:r>
              <a:rPr lang="zh-CN" altLang="en-US" sz="2000" dirty="0">
                <a:solidFill>
                  <a:srgbClr val="FF0000"/>
                </a:solidFill>
              </a:rPr>
              <a:t>性能管理</a:t>
            </a:r>
            <a:r>
              <a:rPr lang="zh-CN" altLang="en-US" sz="2000" dirty="0"/>
              <a:t>记录事件次数，如信息包、磁盘访问和对特定文件的访问次数等。</a:t>
            </a:r>
            <a:endParaRPr lang="zh-CN" altLang="en-US" sz="2000" dirty="0"/>
          </a:p>
          <a:p>
            <a:pPr lvl="1">
              <a:lnSpc>
                <a:spcPct val="110000"/>
              </a:lnSpc>
            </a:pPr>
            <a:r>
              <a:rPr lang="zh-CN" altLang="en-US" sz="2000" dirty="0">
                <a:solidFill>
                  <a:srgbClr val="FF0000"/>
                </a:solidFill>
              </a:rPr>
              <a:t>安全管理</a:t>
            </a:r>
            <a:r>
              <a:rPr lang="zh-CN" altLang="en-US" sz="2000" dirty="0"/>
              <a:t>向网络主管报告在什么地方、哪一个层次上出现了未经授权的访问企图等。</a:t>
            </a:r>
            <a:endParaRPr lang="zh-CN" altLang="en-US" sz="2000" dirty="0"/>
          </a:p>
          <a:p>
            <a:pPr lvl="1">
              <a:lnSpc>
                <a:spcPct val="110000"/>
              </a:lnSpc>
            </a:pPr>
            <a:r>
              <a:rPr lang="zh-CN" altLang="en-US" sz="2000" dirty="0">
                <a:solidFill>
                  <a:srgbClr val="FF0000"/>
                </a:solidFill>
              </a:rPr>
              <a:t>记账管理</a:t>
            </a:r>
            <a:r>
              <a:rPr lang="zh-CN" altLang="en-US" sz="2000" dirty="0"/>
              <a:t>用于给用户计费和开账单。</a:t>
            </a:r>
            <a:endParaRPr lang="zh-CN" altLang="en-US" sz="2000"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Rectangle 2"/>
          <p:cNvSpPr>
            <a:spLocks noGrp="1"/>
          </p:cNvSpPr>
          <p:nvPr>
            <p:ph type="title"/>
          </p:nvPr>
        </p:nvSpPr>
        <p:spPr>
          <a:xfrm>
            <a:off x="539750" y="405130"/>
            <a:ext cx="7772400" cy="857250"/>
          </a:xfrm>
        </p:spPr>
        <p:txBody>
          <a:bodyPr vert="horz" wrap="square" lIns="68580" tIns="34290" rIns="68580" bIns="34290" anchor="ctr"/>
          <a:p>
            <a:r>
              <a:rPr lang="en-US" altLang="zh-CN" b="1" dirty="0"/>
              <a:t>CMIP</a:t>
            </a:r>
            <a:r>
              <a:rPr lang="zh-CN" altLang="en-US" b="1" dirty="0"/>
              <a:t>的特点</a:t>
            </a:r>
            <a:endParaRPr lang="zh-CN" altLang="en-US" b="1" dirty="0"/>
          </a:p>
        </p:txBody>
      </p:sp>
      <p:sp>
        <p:nvSpPr>
          <p:cNvPr id="58370" name="Rectangle 3"/>
          <p:cNvSpPr>
            <a:spLocks noGrp="1"/>
          </p:cNvSpPr>
          <p:nvPr>
            <p:ph idx="1"/>
          </p:nvPr>
        </p:nvSpPr>
        <p:spPr>
          <a:xfrm>
            <a:off x="603885" y="1262380"/>
            <a:ext cx="8290560" cy="4660900"/>
          </a:xfrm>
        </p:spPr>
        <p:txBody>
          <a:bodyPr vert="horz" wrap="square" lIns="68580" tIns="34290" rIns="68580" bIns="34290" anchor="t"/>
          <a:p>
            <a:pPr>
              <a:lnSpc>
                <a:spcPct val="110000"/>
              </a:lnSpc>
            </a:pPr>
            <a:r>
              <a:rPr lang="en-US" altLang="zh-CN" sz="2400" dirty="0"/>
              <a:t>CMIP</a:t>
            </a:r>
            <a:r>
              <a:rPr lang="zh-CN" altLang="en-US" sz="2400" dirty="0"/>
              <a:t>由国际标准化组织提出的网络管理协议标准，其优点如下：</a:t>
            </a:r>
            <a:endParaRPr lang="zh-CN" altLang="en-US" sz="2400" dirty="0"/>
          </a:p>
          <a:p>
            <a:pPr lvl="1">
              <a:lnSpc>
                <a:spcPct val="110000"/>
              </a:lnSpc>
            </a:pPr>
            <a:r>
              <a:rPr lang="zh-CN" altLang="en-US" sz="2000" dirty="0"/>
              <a:t>每个变量不仅传递信息，而且还完成一定的网络管理任务，可以减少管理者的负担并减少网络负载，这在</a:t>
            </a:r>
            <a:r>
              <a:rPr lang="en-US" altLang="zh-CN" sz="2000" dirty="0"/>
              <a:t>SNMP</a:t>
            </a:r>
            <a:r>
              <a:rPr lang="zh-CN" altLang="en-US" sz="2000" dirty="0"/>
              <a:t>中是不可能的。</a:t>
            </a:r>
            <a:endParaRPr lang="zh-CN" altLang="en-US" sz="2000" dirty="0"/>
          </a:p>
          <a:p>
            <a:pPr lvl="1">
              <a:lnSpc>
                <a:spcPct val="110000"/>
              </a:lnSpc>
            </a:pPr>
            <a:r>
              <a:rPr lang="zh-CN" altLang="en-US" sz="2000" dirty="0"/>
              <a:t>具有完全安全性，提供验证、访问控制和安全日志等一整套安全管理方法。</a:t>
            </a:r>
            <a:endParaRPr lang="zh-CN" altLang="en-US" sz="2000" dirty="0"/>
          </a:p>
          <a:p>
            <a:pPr>
              <a:lnSpc>
                <a:spcPct val="110000"/>
              </a:lnSpc>
            </a:pPr>
            <a:r>
              <a:rPr lang="en-US" altLang="zh-CN" sz="2400" dirty="0"/>
              <a:t>CMIP</a:t>
            </a:r>
            <a:r>
              <a:rPr lang="zh-CN" altLang="en-US" sz="2400" dirty="0"/>
              <a:t>在技术上比</a:t>
            </a:r>
            <a:r>
              <a:rPr lang="en-US" altLang="zh-CN" sz="2400" dirty="0"/>
              <a:t>SNMP</a:t>
            </a:r>
            <a:r>
              <a:rPr lang="zh-CN" altLang="en-US" sz="2400" dirty="0"/>
              <a:t>先进，最初被认为是替代</a:t>
            </a:r>
            <a:r>
              <a:rPr lang="en-US" altLang="zh-CN" sz="2400" dirty="0"/>
              <a:t>SNMP</a:t>
            </a:r>
            <a:r>
              <a:rPr lang="zh-CN" altLang="en-US" sz="2400" dirty="0"/>
              <a:t>的一个解决方案。但经过</a:t>
            </a:r>
            <a:r>
              <a:rPr lang="en-US" altLang="zh-CN" sz="2400" dirty="0"/>
              <a:t>10</a:t>
            </a:r>
            <a:r>
              <a:rPr lang="zh-CN" altLang="en-US" sz="2400" dirty="0"/>
              <a:t>年左右的推广，目前仍不如</a:t>
            </a:r>
            <a:r>
              <a:rPr lang="en-US" altLang="zh-CN" sz="2400" dirty="0"/>
              <a:t>SNMP</a:t>
            </a:r>
            <a:r>
              <a:rPr lang="zh-CN" altLang="en-US" sz="2400" dirty="0"/>
              <a:t>应用广泛。其原因如下：</a:t>
            </a:r>
            <a:endParaRPr lang="zh-CN" altLang="en-US" sz="2400" dirty="0"/>
          </a:p>
          <a:p>
            <a:pPr lvl="1">
              <a:lnSpc>
                <a:spcPct val="110000"/>
              </a:lnSpc>
            </a:pPr>
            <a:r>
              <a:rPr lang="en-US" altLang="zh-CN" sz="2000" dirty="0"/>
              <a:t>CMIP</a:t>
            </a:r>
            <a:r>
              <a:rPr lang="zh-CN" altLang="en-US" sz="2000" dirty="0">
                <a:solidFill>
                  <a:srgbClr val="FF0000"/>
                </a:solidFill>
              </a:rPr>
              <a:t>占用系统资源过多</a:t>
            </a:r>
            <a:r>
              <a:rPr lang="zh-CN" altLang="en-US" sz="2000" dirty="0"/>
              <a:t>，大约是</a:t>
            </a:r>
            <a:r>
              <a:rPr lang="en-US" altLang="zh-CN" sz="2000" dirty="0"/>
              <a:t>SNMP</a:t>
            </a:r>
            <a:r>
              <a:rPr lang="zh-CN" altLang="en-US" sz="2000" dirty="0"/>
              <a:t>的</a:t>
            </a:r>
            <a:r>
              <a:rPr lang="en-US" altLang="zh-CN" sz="2000" dirty="0"/>
              <a:t>10</a:t>
            </a:r>
            <a:r>
              <a:rPr lang="zh-CN" altLang="en-US" sz="2000" dirty="0"/>
              <a:t>倍以上。</a:t>
            </a:r>
            <a:endParaRPr lang="zh-CN" altLang="en-US" sz="2000" dirty="0"/>
          </a:p>
          <a:p>
            <a:pPr lvl="1">
              <a:lnSpc>
                <a:spcPct val="110000"/>
              </a:lnSpc>
            </a:pPr>
            <a:r>
              <a:rPr lang="zh-CN" altLang="en-US" sz="2000" dirty="0"/>
              <a:t>由于</a:t>
            </a:r>
            <a:r>
              <a:rPr lang="en-US" altLang="zh-CN" sz="2000" dirty="0"/>
              <a:t>CMIP</a:t>
            </a:r>
            <a:r>
              <a:rPr lang="zh-CN" altLang="en-US" sz="2000" dirty="0"/>
              <a:t>的</a:t>
            </a:r>
            <a:r>
              <a:rPr lang="zh-CN" altLang="en-US" sz="2000" dirty="0">
                <a:solidFill>
                  <a:srgbClr val="FF0000"/>
                </a:solidFill>
              </a:rPr>
              <a:t>定义相当复杂</a:t>
            </a:r>
            <a:r>
              <a:rPr lang="zh-CN" altLang="en-US" sz="2000" dirty="0"/>
              <a:t>（包括其结构和被管对象的定义），所以</a:t>
            </a:r>
            <a:r>
              <a:rPr lang="en-US" altLang="zh-CN" sz="2000" dirty="0"/>
              <a:t>CMIP</a:t>
            </a:r>
            <a:r>
              <a:rPr lang="zh-CN" altLang="en-US" sz="2000" dirty="0"/>
              <a:t>的实现有许多困难。</a:t>
            </a:r>
            <a:endParaRPr lang="zh-CN" altLang="en-US" sz="2000" dirty="0"/>
          </a:p>
          <a:p>
            <a:pPr lvl="1">
              <a:lnSpc>
                <a:spcPct val="110000"/>
              </a:lnSpc>
            </a:pPr>
            <a:r>
              <a:rPr lang="zh-CN" altLang="en-US" sz="2000" dirty="0"/>
              <a:t>其</a:t>
            </a:r>
            <a:r>
              <a:rPr lang="zh-CN" altLang="en-US" sz="2000" dirty="0">
                <a:solidFill>
                  <a:srgbClr val="FF0000"/>
                </a:solidFill>
              </a:rPr>
              <a:t>管理信息数据库过分复杂</a:t>
            </a:r>
            <a:r>
              <a:rPr lang="zh-CN" altLang="en-US" sz="2000" dirty="0"/>
              <a:t>，难于实现。</a:t>
            </a:r>
            <a:endParaRPr lang="zh-CN" altLang="en-US" sz="2000"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Rectangle 2"/>
          <p:cNvSpPr>
            <a:spLocks noGrp="1"/>
          </p:cNvSpPr>
          <p:nvPr>
            <p:ph type="title"/>
          </p:nvPr>
        </p:nvSpPr>
        <p:spPr>
          <a:xfrm>
            <a:off x="533400" y="1314450"/>
            <a:ext cx="7772400" cy="857250"/>
          </a:xfrm>
        </p:spPr>
        <p:txBody>
          <a:bodyPr vert="horz" wrap="square" lIns="68580" tIns="34290" rIns="68580" bIns="34290" anchor="ctr"/>
          <a:p>
            <a:r>
              <a:rPr lang="zh-CN" altLang="en-US" b="1" dirty="0"/>
              <a:t>二、网络管理新技术</a:t>
            </a:r>
            <a:endParaRPr lang="zh-CN" altLang="en-US" b="1" dirty="0"/>
          </a:p>
        </p:txBody>
      </p:sp>
      <p:sp>
        <p:nvSpPr>
          <p:cNvPr id="59394" name="Rectangle 3"/>
          <p:cNvSpPr>
            <a:spLocks noGrp="1"/>
          </p:cNvSpPr>
          <p:nvPr>
            <p:ph idx="1"/>
          </p:nvPr>
        </p:nvSpPr>
        <p:spPr>
          <a:xfrm>
            <a:off x="590550" y="2526030"/>
            <a:ext cx="8239760" cy="3121660"/>
          </a:xfrm>
        </p:spPr>
        <p:txBody>
          <a:bodyPr vert="horz" wrap="square" lIns="68580" tIns="34290" rIns="68580" bIns="34290" anchor="t"/>
          <a:p>
            <a:r>
              <a:rPr lang="en-US" altLang="zh-CN" dirty="0"/>
              <a:t>RMON</a:t>
            </a:r>
            <a:r>
              <a:rPr lang="zh-CN" altLang="en-US" dirty="0"/>
              <a:t>技术（</a:t>
            </a:r>
            <a:r>
              <a:rPr lang="zh-CN" altLang="en-US" dirty="0">
                <a:sym typeface="+mn-ea"/>
              </a:rPr>
              <a:t>远程监控技术）</a:t>
            </a:r>
            <a:endParaRPr lang="zh-CN" altLang="en-US" dirty="0"/>
          </a:p>
          <a:p>
            <a:r>
              <a:rPr lang="zh-CN" altLang="en-US" dirty="0"/>
              <a:t>基于</a:t>
            </a:r>
            <a:r>
              <a:rPr lang="en-US" altLang="zh-CN" dirty="0"/>
              <a:t>Web</a:t>
            </a:r>
            <a:r>
              <a:rPr lang="zh-CN" altLang="en-US" dirty="0"/>
              <a:t>的网络管理技术</a:t>
            </a:r>
            <a:endParaRPr lang="zh-CN" altLang="en-US" dirty="0"/>
          </a:p>
          <a:p>
            <a:r>
              <a:rPr lang="en-US" altLang="zh-CN" dirty="0"/>
              <a:t>……</a:t>
            </a:r>
            <a:r>
              <a:rPr lang="zh-CN" altLang="en-US" dirty="0"/>
              <a:t>等</a:t>
            </a:r>
            <a:endParaRPr lang="zh-CN" altLang="en-US" dirty="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Rectangle 2"/>
          <p:cNvSpPr>
            <a:spLocks noGrp="1"/>
          </p:cNvSpPr>
          <p:nvPr>
            <p:ph type="title"/>
          </p:nvPr>
        </p:nvSpPr>
        <p:spPr>
          <a:xfrm>
            <a:off x="467360" y="548640"/>
            <a:ext cx="7772400" cy="857250"/>
          </a:xfrm>
        </p:spPr>
        <p:txBody>
          <a:bodyPr vert="horz" wrap="square" lIns="68580" tIns="34290" rIns="68580" bIns="34290" anchor="ctr"/>
          <a:p>
            <a:r>
              <a:rPr lang="en-US" altLang="zh-CN" b="1" dirty="0"/>
              <a:t>RMON</a:t>
            </a:r>
            <a:r>
              <a:rPr lang="zh-CN" altLang="en-US" b="1" dirty="0"/>
              <a:t>技术</a:t>
            </a:r>
            <a:endParaRPr lang="zh-CN" altLang="en-US" b="1" dirty="0"/>
          </a:p>
        </p:txBody>
      </p:sp>
      <p:sp>
        <p:nvSpPr>
          <p:cNvPr id="60418" name="Rectangle 3"/>
          <p:cNvSpPr>
            <a:spLocks noGrp="1"/>
          </p:cNvSpPr>
          <p:nvPr>
            <p:ph idx="1"/>
          </p:nvPr>
        </p:nvSpPr>
        <p:spPr>
          <a:xfrm>
            <a:off x="755650" y="1412875"/>
            <a:ext cx="7868285" cy="4908550"/>
          </a:xfrm>
        </p:spPr>
        <p:txBody>
          <a:bodyPr vert="horz" wrap="square" lIns="68580" tIns="34290" rIns="68580" bIns="34290" anchor="t"/>
          <a:p>
            <a:pPr>
              <a:lnSpc>
                <a:spcPct val="110000"/>
              </a:lnSpc>
            </a:pPr>
            <a:r>
              <a:rPr lang="zh-CN" altLang="en-US" sz="2400" dirty="0"/>
              <a:t>远程监控（</a:t>
            </a:r>
            <a:r>
              <a:rPr lang="en-US" altLang="zh-CN" sz="2400" dirty="0"/>
              <a:t>RMON</a:t>
            </a:r>
            <a:r>
              <a:rPr lang="zh-CN" altLang="en-US" sz="2400" dirty="0"/>
              <a:t>）的</a:t>
            </a:r>
            <a:r>
              <a:rPr lang="zh-CN" altLang="en-US" sz="2400" dirty="0">
                <a:solidFill>
                  <a:srgbClr val="FF0000"/>
                </a:solidFill>
              </a:rPr>
              <a:t>目的</a:t>
            </a:r>
            <a:r>
              <a:rPr lang="zh-CN" altLang="en-US" sz="2400" dirty="0"/>
              <a:t>是使</a:t>
            </a:r>
            <a:r>
              <a:rPr lang="en-US" altLang="zh-CN" sz="2400" dirty="0"/>
              <a:t>SNMP</a:t>
            </a:r>
            <a:r>
              <a:rPr lang="zh-CN" altLang="en-US" sz="2400" dirty="0"/>
              <a:t>更为积极主动、更为有效地监控远程设备。</a:t>
            </a:r>
            <a:endParaRPr lang="zh-CN" altLang="en-US" sz="2400" dirty="0"/>
          </a:p>
          <a:p>
            <a:pPr>
              <a:lnSpc>
                <a:spcPct val="110000"/>
              </a:lnSpc>
            </a:pPr>
            <a:r>
              <a:rPr lang="zh-CN" altLang="en-US" sz="2400" dirty="0"/>
              <a:t>是通过</a:t>
            </a:r>
            <a:r>
              <a:rPr lang="zh-CN" altLang="en-US" sz="2400" dirty="0">
                <a:solidFill>
                  <a:srgbClr val="FF0000"/>
                </a:solidFill>
              </a:rPr>
              <a:t>一组</a:t>
            </a:r>
            <a:r>
              <a:rPr lang="en-US" altLang="zh-CN" sz="2400" dirty="0">
                <a:solidFill>
                  <a:srgbClr val="FF0000"/>
                </a:solidFill>
              </a:rPr>
              <a:t>MIB</a:t>
            </a:r>
            <a:r>
              <a:rPr lang="zh-CN" altLang="en-US" sz="2400" dirty="0"/>
              <a:t>来实现的。</a:t>
            </a:r>
            <a:endParaRPr lang="zh-CN" altLang="en-US" sz="2400" dirty="0"/>
          </a:p>
          <a:p>
            <a:pPr>
              <a:lnSpc>
                <a:spcPct val="110000"/>
              </a:lnSpc>
            </a:pPr>
            <a:r>
              <a:rPr lang="en-US" altLang="zh-CN" sz="2400" dirty="0"/>
              <a:t>RMON MIB</a:t>
            </a:r>
            <a:r>
              <a:rPr lang="zh-CN" altLang="en-US" sz="2400" dirty="0"/>
              <a:t>由一组统计数据、分析数据和诊断数据构成，利用许多供应商生产的标准工具都可以显示出这些数据，因而它具有独立于供应商的</a:t>
            </a:r>
            <a:r>
              <a:rPr lang="zh-CN" altLang="en-US" sz="2400" dirty="0">
                <a:solidFill>
                  <a:srgbClr val="FF0000"/>
                </a:solidFill>
              </a:rPr>
              <a:t>远程网络分析</a:t>
            </a:r>
            <a:r>
              <a:rPr lang="zh-CN" altLang="en-US" sz="2400" dirty="0"/>
              <a:t>功能。</a:t>
            </a:r>
            <a:endParaRPr lang="zh-CN" altLang="en-US" sz="2400" dirty="0"/>
          </a:p>
          <a:p>
            <a:pPr>
              <a:lnSpc>
                <a:spcPct val="110000"/>
              </a:lnSpc>
            </a:pPr>
            <a:r>
              <a:rPr lang="en-US" altLang="zh-CN" sz="2400" dirty="0"/>
              <a:t>RMON</a:t>
            </a:r>
            <a:r>
              <a:rPr lang="zh-CN" altLang="en-US" sz="2400" dirty="0"/>
              <a:t>分成</a:t>
            </a:r>
            <a:r>
              <a:rPr lang="en-US" altLang="zh-CN" sz="2400" dirty="0">
                <a:solidFill>
                  <a:srgbClr val="FF0000"/>
                </a:solidFill>
              </a:rPr>
              <a:t>9</a:t>
            </a:r>
            <a:r>
              <a:rPr lang="zh-CN" altLang="en-US" sz="2400" dirty="0">
                <a:solidFill>
                  <a:srgbClr val="FF0000"/>
                </a:solidFill>
              </a:rPr>
              <a:t>个主要的监控组</a:t>
            </a:r>
            <a:r>
              <a:rPr lang="zh-CN" altLang="en-US" sz="2400" dirty="0"/>
              <a:t>，即统计量、历史、告警、主机、</a:t>
            </a:r>
            <a:r>
              <a:rPr lang="en-US" altLang="zh-CN" sz="2400" dirty="0"/>
              <a:t>HostTopN</a:t>
            </a:r>
            <a:r>
              <a:rPr lang="zh-CN" altLang="en-US" sz="2400" dirty="0"/>
              <a:t>（最高</a:t>
            </a:r>
            <a:r>
              <a:rPr lang="en-US" altLang="zh-CN" sz="2400" dirty="0"/>
              <a:t>N</a:t>
            </a:r>
            <a:r>
              <a:rPr lang="zh-CN" altLang="en-US" sz="2400" dirty="0"/>
              <a:t>台主机组）、真值表、过滤器、捕获数据包和事件。</a:t>
            </a:r>
            <a:endParaRPr lang="zh-CN" altLang="en-US" sz="2400" dirty="0"/>
          </a:p>
          <a:p>
            <a:pPr>
              <a:lnSpc>
                <a:spcPct val="110000"/>
              </a:lnSpc>
            </a:pPr>
            <a:r>
              <a:rPr lang="en-US" altLang="zh-CN" sz="2400" dirty="0"/>
              <a:t>RMON</a:t>
            </a:r>
            <a:r>
              <a:rPr lang="zh-CN" altLang="en-US" sz="2400" dirty="0"/>
              <a:t>在监控元素的</a:t>
            </a:r>
            <a:r>
              <a:rPr lang="en-US" altLang="zh-CN" sz="2400" dirty="0"/>
              <a:t>9</a:t>
            </a:r>
            <a:r>
              <a:rPr lang="zh-CN" altLang="en-US" sz="2400" dirty="0"/>
              <a:t>个</a:t>
            </a:r>
            <a:r>
              <a:rPr lang="en-US" altLang="zh-CN" sz="2400" dirty="0"/>
              <a:t>RMON</a:t>
            </a:r>
            <a:r>
              <a:rPr lang="zh-CN" altLang="en-US" sz="2400" dirty="0"/>
              <a:t>组中传递信息，各个组通过提供不同的数据来满足网络监控的要求。</a:t>
            </a:r>
            <a:endParaRPr lang="zh-CN" altLang="en-US" sz="24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ext Box 2"/>
          <p:cNvSpPr txBox="1">
            <a:spLocks noChangeArrowheads="1"/>
          </p:cNvSpPr>
          <p:nvPr/>
        </p:nvSpPr>
        <p:spPr bwMode="auto">
          <a:xfrm>
            <a:off x="755650" y="2276475"/>
            <a:ext cx="7772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配制管理（</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Configuration and operation</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网络管理首先能够对网络所有子系统进行各种初始化配置；</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6611" name="Text Box 3"/>
          <p:cNvSpPr txBox="1">
            <a:spLocks noChangeArrowheads="1"/>
          </p:cNvSpPr>
          <p:nvPr/>
        </p:nvSpPr>
        <p:spPr bwMode="auto">
          <a:xfrm>
            <a:off x="755650" y="765175"/>
            <a:ext cx="7848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故障管理（</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Fault detection and crrection</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 ：</a:t>
            </a:r>
            <a:r>
              <a:rPr lang="zh-CN" altLang="en-US">
                <a:latin typeface="Calibri" panose="020F0502020204030204" pitchFamily="34" charset="0"/>
                <a:ea typeface="微软雅黑" panose="020B0503020204020204" pitchFamily="34" charset="-122"/>
                <a:sym typeface="Calibri" panose="020F0502020204030204" pitchFamily="34" charset="0"/>
              </a:rPr>
              <a:t>网络的运行需要在监视、管理和控制之下，防止或降低软硬件故障所造成的危害；其措施包括潜在故障的预报、检测存在的故障、减低故障的危害以及修复网络。 </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6612" name="Text Box 4"/>
          <p:cNvSpPr txBox="1">
            <a:spLocks noChangeArrowheads="1"/>
          </p:cNvSpPr>
          <p:nvPr/>
        </p:nvSpPr>
        <p:spPr bwMode="auto">
          <a:xfrm>
            <a:off x="755650" y="4868863"/>
            <a:ext cx="7848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安全管理（</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Security assurance and protection</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安全确信和防护，保护网络不会受到有意或无意的破坏，防止非授权用户对访问机密信息。以及安全等级管理、人员管理、操作规程和审计跟踪等 。</a:t>
            </a:r>
            <a:endParaRPr lang="zh-CN" altLang="en-US">
              <a:latin typeface="Calibri" panose="020F0502020204030204" pitchFamily="34" charset="0"/>
              <a:ea typeface="微软雅黑" panose="020B0503020204020204" pitchFamily="34" charset="-122"/>
              <a:cs typeface="Times New Roman" panose="02020603050405020304" pitchFamily="18" charset="0"/>
              <a:sym typeface="Calibri" panose="020F0502020204030204" pitchFamily="34" charset="0"/>
            </a:endParaRPr>
          </a:p>
        </p:txBody>
      </p:sp>
      <p:sp>
        <p:nvSpPr>
          <p:cNvPr id="196613" name="Text Box 5"/>
          <p:cNvSpPr txBox="1">
            <a:spLocks noChangeArrowheads="1"/>
          </p:cNvSpPr>
          <p:nvPr/>
        </p:nvSpPr>
        <p:spPr bwMode="auto">
          <a:xfrm>
            <a:off x="762000" y="3276600"/>
            <a:ext cx="7848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性能管理（</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Performance assessment and optimization</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诊断评估：检测问题和低效率情况，寻找网络利用率最大化途径；趋势评估：估计需要增加的容量，寻找网络性能满足未来需求的方法。</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7173" name="Text Box 7"/>
          <p:cNvSpPr txBox="1">
            <a:spLocks noChangeArrowheads="1"/>
          </p:cNvSpPr>
          <p:nvPr/>
        </p:nvSpPr>
        <p:spPr bwMode="auto">
          <a:xfrm>
            <a:off x="762000" y="228600"/>
            <a:ext cx="75549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3.1.2 </a:t>
            </a:r>
            <a:r>
              <a:rPr lang="en-US" altLang="zh-CN" sz="2800" dirty="0">
                <a:latin typeface="Calibri" panose="020F0502020204030204" pitchFamily="34" charset="0"/>
                <a:ea typeface="微软雅黑" panose="020B0503020204020204" pitchFamily="34" charset="-122"/>
                <a:sym typeface="Calibri" panose="020F0502020204030204" pitchFamily="34" charset="0"/>
              </a:rPr>
              <a:t>ITU</a:t>
            </a:r>
            <a:r>
              <a:rPr lang="zh-CN" altLang="en-US" sz="2800" dirty="0">
                <a:latin typeface="Calibri" panose="020F0502020204030204" pitchFamily="34" charset="0"/>
                <a:ea typeface="微软雅黑" panose="020B0503020204020204" pitchFamily="34" charset="-122"/>
                <a:sym typeface="Calibri" panose="020F0502020204030204" pitchFamily="34" charset="0"/>
              </a:rPr>
              <a:t>标准网络管理功能模型：</a:t>
            </a:r>
            <a:r>
              <a:rPr lang="en-US" altLang="zh-CN" sz="2800" dirty="0">
                <a:latin typeface="Calibri" panose="020F0502020204030204" pitchFamily="34" charset="0"/>
                <a:ea typeface="微软雅黑" panose="020B0503020204020204" pitchFamily="34" charset="-122"/>
                <a:sym typeface="Calibri" panose="020F0502020204030204" pitchFamily="34" charset="0"/>
              </a:rPr>
              <a:t>FCAPS</a:t>
            </a:r>
            <a:endParaRPr lang="en-US" altLang="zh-CN" sz="2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7" name="Text Box 8"/>
          <p:cNvSpPr txBox="1">
            <a:spLocks noChangeArrowheads="1"/>
          </p:cNvSpPr>
          <p:nvPr/>
        </p:nvSpPr>
        <p:spPr bwMode="auto">
          <a:xfrm>
            <a:off x="755650" y="6400800"/>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zh-CN" altLang="en-US" dirty="0">
                <a:latin typeface="Calibri" panose="020F0502020204030204" pitchFamily="34" charset="0"/>
                <a:ea typeface="微软雅黑" panose="020B0503020204020204" pitchFamily="34" charset="-122"/>
                <a:sym typeface="Calibri" panose="020F0502020204030204" pitchFamily="34" charset="0"/>
              </a:rPr>
              <a:t>传统运营商中</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FCPS</a:t>
            </a:r>
            <a:r>
              <a:rPr lang="zh-CN" altLang="en-US" dirty="0">
                <a:latin typeface="Calibri" panose="020F0502020204030204" pitchFamily="34" charset="0"/>
                <a:ea typeface="微软雅黑" panose="020B0503020204020204" pitchFamily="34" charset="-122"/>
                <a:sym typeface="Calibri" panose="020F0502020204030204" pitchFamily="34" charset="0"/>
              </a:rPr>
              <a:t>内容统称为</a:t>
            </a:r>
            <a:r>
              <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rPr>
              <a:t>运行支撑管理系统</a:t>
            </a:r>
            <a:r>
              <a:rPr lang="en-US" altLang="zh-CN" dirty="0">
                <a:solidFill>
                  <a:srgbClr val="CC0000"/>
                </a:solidFill>
                <a:latin typeface="Calibri" panose="020F0502020204030204" pitchFamily="34" charset="0"/>
                <a:ea typeface="微软雅黑" panose="020B0503020204020204" pitchFamily="34" charset="-122"/>
                <a:sym typeface="Calibri" panose="020F0502020204030204" pitchFamily="34" charset="0"/>
              </a:rPr>
              <a:t>OSS</a:t>
            </a:r>
            <a:r>
              <a:rPr lang="zh-CN" altLang="en-US" dirty="0">
                <a:latin typeface="Calibri" panose="020F0502020204030204" pitchFamily="34" charset="0"/>
                <a:ea typeface="微软雅黑" panose="020B0503020204020204" pitchFamily="34" charset="-122"/>
                <a:sym typeface="Calibri" panose="020F0502020204030204" pitchFamily="34" charset="0"/>
              </a:rPr>
              <a:t>。</a:t>
            </a:r>
            <a:endParaRPr lang="zh-CN" altLang="en-US" dirty="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6611"/>
                                        </p:tgtEl>
                                        <p:attrNameLst>
                                          <p:attrName>style.visibility</p:attrName>
                                        </p:attrNameLst>
                                      </p:cBhvr>
                                      <p:to>
                                        <p:strVal val="visible"/>
                                      </p:to>
                                    </p:set>
                                    <p:anim calcmode="lin" valueType="num">
                                      <p:cBhvr additive="base">
                                        <p:cTn id="7" dur="500" fill="hold"/>
                                        <p:tgtEl>
                                          <p:spTgt spid="196611"/>
                                        </p:tgtEl>
                                        <p:attrNameLst>
                                          <p:attrName>ppt_x</p:attrName>
                                        </p:attrNameLst>
                                      </p:cBhvr>
                                      <p:tavLst>
                                        <p:tav tm="0">
                                          <p:val>
                                            <p:strVal val="0-#ppt_w/2"/>
                                          </p:val>
                                        </p:tav>
                                        <p:tav tm="100000">
                                          <p:val>
                                            <p:strVal val="#ppt_x"/>
                                          </p:val>
                                        </p:tav>
                                      </p:tavLst>
                                    </p:anim>
                                    <p:anim calcmode="lin" valueType="num">
                                      <p:cBhvr additive="base">
                                        <p:cTn id="8" dur="500" fill="hold"/>
                                        <p:tgtEl>
                                          <p:spTgt spid="1966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6610"/>
                                        </p:tgtEl>
                                        <p:attrNameLst>
                                          <p:attrName>style.visibility</p:attrName>
                                        </p:attrNameLst>
                                      </p:cBhvr>
                                      <p:to>
                                        <p:strVal val="visible"/>
                                      </p:to>
                                    </p:set>
                                    <p:anim calcmode="lin" valueType="num">
                                      <p:cBhvr additive="base">
                                        <p:cTn id="13" dur="500" fill="hold"/>
                                        <p:tgtEl>
                                          <p:spTgt spid="196610"/>
                                        </p:tgtEl>
                                        <p:attrNameLst>
                                          <p:attrName>ppt_x</p:attrName>
                                        </p:attrNameLst>
                                      </p:cBhvr>
                                      <p:tavLst>
                                        <p:tav tm="0">
                                          <p:val>
                                            <p:strVal val="0-#ppt_w/2"/>
                                          </p:val>
                                        </p:tav>
                                        <p:tav tm="100000">
                                          <p:val>
                                            <p:strVal val="#ppt_x"/>
                                          </p:val>
                                        </p:tav>
                                      </p:tavLst>
                                    </p:anim>
                                    <p:anim calcmode="lin" valueType="num">
                                      <p:cBhvr additive="base">
                                        <p:cTn id="14" dur="500" fill="hold"/>
                                        <p:tgtEl>
                                          <p:spTgt spid="1966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6613"/>
                                        </p:tgtEl>
                                        <p:attrNameLst>
                                          <p:attrName>style.visibility</p:attrName>
                                        </p:attrNameLst>
                                      </p:cBhvr>
                                      <p:to>
                                        <p:strVal val="visible"/>
                                      </p:to>
                                    </p:set>
                                    <p:anim calcmode="lin" valueType="num">
                                      <p:cBhvr additive="base">
                                        <p:cTn id="19" dur="500" fill="hold"/>
                                        <p:tgtEl>
                                          <p:spTgt spid="196613"/>
                                        </p:tgtEl>
                                        <p:attrNameLst>
                                          <p:attrName>ppt_x</p:attrName>
                                        </p:attrNameLst>
                                      </p:cBhvr>
                                      <p:tavLst>
                                        <p:tav tm="0">
                                          <p:val>
                                            <p:strVal val="0-#ppt_w/2"/>
                                          </p:val>
                                        </p:tav>
                                        <p:tav tm="100000">
                                          <p:val>
                                            <p:strVal val="#ppt_x"/>
                                          </p:val>
                                        </p:tav>
                                      </p:tavLst>
                                    </p:anim>
                                    <p:anim calcmode="lin" valueType="num">
                                      <p:cBhvr additive="base">
                                        <p:cTn id="20" dur="500" fill="hold"/>
                                        <p:tgtEl>
                                          <p:spTgt spid="19661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6612"/>
                                        </p:tgtEl>
                                        <p:attrNameLst>
                                          <p:attrName>style.visibility</p:attrName>
                                        </p:attrNameLst>
                                      </p:cBhvr>
                                      <p:to>
                                        <p:strVal val="visible"/>
                                      </p:to>
                                    </p:set>
                                    <p:anim calcmode="lin" valueType="num">
                                      <p:cBhvr additive="base">
                                        <p:cTn id="25" dur="500" fill="hold"/>
                                        <p:tgtEl>
                                          <p:spTgt spid="196612"/>
                                        </p:tgtEl>
                                        <p:attrNameLst>
                                          <p:attrName>ppt_x</p:attrName>
                                        </p:attrNameLst>
                                      </p:cBhvr>
                                      <p:tavLst>
                                        <p:tav tm="0">
                                          <p:val>
                                            <p:strVal val="0-#ppt_w/2"/>
                                          </p:val>
                                        </p:tav>
                                        <p:tav tm="100000">
                                          <p:val>
                                            <p:strVal val="#ppt_x"/>
                                          </p:val>
                                        </p:tav>
                                      </p:tavLst>
                                    </p:anim>
                                    <p:anim calcmode="lin" valueType="num">
                                      <p:cBhvr additive="base">
                                        <p:cTn id="26" dur="500" fill="hold"/>
                                        <p:tgtEl>
                                          <p:spTgt spid="1966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0-#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p:bldP spid="196611" grpId="0"/>
      <p:bldP spid="196612" grpId="0"/>
      <p:bldP spid="196613"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Rectangle 2"/>
          <p:cNvSpPr>
            <a:spLocks noGrp="1"/>
          </p:cNvSpPr>
          <p:nvPr>
            <p:ph type="title"/>
          </p:nvPr>
        </p:nvSpPr>
        <p:spPr>
          <a:xfrm>
            <a:off x="539750" y="692785"/>
            <a:ext cx="7772400" cy="857250"/>
          </a:xfrm>
        </p:spPr>
        <p:txBody>
          <a:bodyPr vert="horz" wrap="square" lIns="68580" tIns="34290" rIns="68580" bIns="34290" anchor="ctr"/>
          <a:p>
            <a:r>
              <a:rPr lang="zh-CN" altLang="en-US" b="1" dirty="0"/>
              <a:t>基于</a:t>
            </a:r>
            <a:r>
              <a:rPr lang="en-US" altLang="zh-CN" b="1" dirty="0"/>
              <a:t>Web</a:t>
            </a:r>
            <a:r>
              <a:rPr lang="zh-CN" altLang="en-US" b="1" dirty="0"/>
              <a:t>的网络管理技术</a:t>
            </a:r>
            <a:endParaRPr lang="zh-CN" altLang="en-US" b="1" dirty="0"/>
          </a:p>
        </p:txBody>
      </p:sp>
      <p:sp>
        <p:nvSpPr>
          <p:cNvPr id="61442" name="Rectangle 3"/>
          <p:cNvSpPr>
            <a:spLocks noGrp="1"/>
          </p:cNvSpPr>
          <p:nvPr>
            <p:ph idx="1"/>
          </p:nvPr>
        </p:nvSpPr>
        <p:spPr>
          <a:xfrm>
            <a:off x="395605" y="1557020"/>
            <a:ext cx="8124825" cy="4850130"/>
          </a:xfrm>
        </p:spPr>
        <p:txBody>
          <a:bodyPr vert="horz" wrap="square" lIns="68580" tIns="34290" rIns="68580" bIns="34290" anchor="t"/>
          <a:p>
            <a:pPr>
              <a:lnSpc>
                <a:spcPct val="110000"/>
              </a:lnSpc>
            </a:pPr>
            <a:r>
              <a:rPr lang="zh-CN" altLang="en-US" sz="2400" dirty="0"/>
              <a:t>所谓基于</a:t>
            </a:r>
            <a:r>
              <a:rPr lang="en-US" altLang="zh-CN" sz="2400" dirty="0"/>
              <a:t>Web</a:t>
            </a:r>
            <a:r>
              <a:rPr lang="zh-CN" altLang="en-US" sz="2400" dirty="0"/>
              <a:t>的管理就是可以</a:t>
            </a:r>
            <a:r>
              <a:rPr lang="zh-CN" altLang="en-US" sz="2400" dirty="0">
                <a:solidFill>
                  <a:srgbClr val="FF0000"/>
                </a:solidFill>
              </a:rPr>
              <a:t>通过</a:t>
            </a:r>
            <a:r>
              <a:rPr lang="en-US" altLang="zh-CN" sz="2400" dirty="0">
                <a:solidFill>
                  <a:srgbClr val="FF0000"/>
                </a:solidFill>
              </a:rPr>
              <a:t>Web</a:t>
            </a:r>
            <a:r>
              <a:rPr lang="zh-CN" altLang="en-US" sz="2400" dirty="0">
                <a:solidFill>
                  <a:srgbClr val="FF0000"/>
                </a:solidFill>
              </a:rPr>
              <a:t>浏览器对网络系统进行管理，</a:t>
            </a:r>
            <a:r>
              <a:rPr lang="zh-CN" altLang="en-US" sz="2400" dirty="0"/>
              <a:t>是网络管理的发展方向之一。</a:t>
            </a:r>
            <a:endParaRPr lang="zh-CN" altLang="en-US" sz="2400" dirty="0"/>
          </a:p>
          <a:p>
            <a:pPr>
              <a:lnSpc>
                <a:spcPct val="110000"/>
              </a:lnSpc>
            </a:pPr>
            <a:r>
              <a:rPr lang="zh-CN" altLang="en-US" sz="2400" dirty="0"/>
              <a:t>基于</a:t>
            </a:r>
            <a:r>
              <a:rPr lang="en-US" altLang="zh-CN" sz="2400" dirty="0"/>
              <a:t>Web</a:t>
            </a:r>
            <a:r>
              <a:rPr lang="zh-CN" altLang="en-US" sz="2400" dirty="0"/>
              <a:t>的网络管理有</a:t>
            </a:r>
            <a:r>
              <a:rPr lang="zh-CN" altLang="en-US" sz="2400" dirty="0">
                <a:solidFill>
                  <a:srgbClr val="FF0000"/>
                </a:solidFill>
              </a:rPr>
              <a:t>两种实现方式</a:t>
            </a:r>
            <a:r>
              <a:rPr lang="zh-CN" altLang="en-US" sz="2400" dirty="0"/>
              <a:t>，即代理方式和嵌入方式。</a:t>
            </a:r>
            <a:endParaRPr lang="zh-CN" altLang="en-US" sz="2400" dirty="0"/>
          </a:p>
          <a:p>
            <a:pPr lvl="1">
              <a:lnSpc>
                <a:spcPct val="110000"/>
              </a:lnSpc>
            </a:pPr>
            <a:r>
              <a:rPr lang="zh-CN" altLang="en-US" sz="1800" dirty="0"/>
              <a:t>在代理方式下，在一个网上工作站上运行</a:t>
            </a:r>
            <a:r>
              <a:rPr lang="en-US" altLang="zh-CN" sz="1800" dirty="0">
                <a:solidFill>
                  <a:srgbClr val="FF0000"/>
                </a:solidFill>
              </a:rPr>
              <a:t>Web</a:t>
            </a:r>
            <a:r>
              <a:rPr lang="zh-CN" altLang="en-US" sz="1800" dirty="0">
                <a:solidFill>
                  <a:srgbClr val="FF0000"/>
                </a:solidFill>
              </a:rPr>
              <a:t>服务器</a:t>
            </a:r>
            <a:r>
              <a:rPr lang="zh-CN" altLang="en-US" sz="1800" dirty="0"/>
              <a:t>，该工作站称为代理，通过</a:t>
            </a:r>
            <a:r>
              <a:rPr lang="zh-CN" altLang="en-US" sz="1800" dirty="0">
                <a:solidFill>
                  <a:srgbClr val="FF0000"/>
                </a:solidFill>
              </a:rPr>
              <a:t>轮流的方式与网上设备通信</a:t>
            </a:r>
            <a:r>
              <a:rPr lang="zh-CN" altLang="en-US" sz="1800" dirty="0"/>
              <a:t>，管理端的浏览器用户与代理通信。</a:t>
            </a:r>
            <a:endParaRPr lang="zh-CN" altLang="en-US" sz="1800" dirty="0"/>
          </a:p>
          <a:p>
            <a:pPr lvl="1">
              <a:lnSpc>
                <a:spcPct val="110000"/>
              </a:lnSpc>
            </a:pPr>
            <a:r>
              <a:rPr lang="zh-CN" altLang="en-US" sz="1800" dirty="0"/>
              <a:t>所谓嵌入方式，将</a:t>
            </a:r>
            <a:r>
              <a:rPr lang="en-US" altLang="zh-CN" sz="1800" dirty="0">
                <a:solidFill>
                  <a:srgbClr val="FF0000"/>
                </a:solidFill>
              </a:rPr>
              <a:t>Web</a:t>
            </a:r>
            <a:r>
              <a:rPr lang="zh-CN" altLang="en-US" sz="1800" dirty="0">
                <a:solidFill>
                  <a:srgbClr val="FF0000"/>
                </a:solidFill>
              </a:rPr>
              <a:t>功能嵌入网络设备本</a:t>
            </a:r>
            <a:r>
              <a:rPr lang="zh-CN" altLang="en-US" sz="1800" dirty="0"/>
              <a:t>身，即每个设备成为一个功能相对简单的</a:t>
            </a:r>
            <a:r>
              <a:rPr lang="en-US" altLang="zh-CN" sz="1800" dirty="0"/>
              <a:t>Web</a:t>
            </a:r>
            <a:r>
              <a:rPr lang="zh-CN" altLang="en-US" sz="1800" dirty="0"/>
              <a:t>服务器，网管人员通过浏览器可以直接访问并管理该设备。</a:t>
            </a:r>
            <a:endParaRPr lang="zh-CN" altLang="en-US" sz="1800"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6"/>
          <p:cNvSpPr>
            <a:spLocks noChangeArrowheads="1"/>
          </p:cNvSpPr>
          <p:nvPr/>
        </p:nvSpPr>
        <p:spPr bwMode="auto">
          <a:xfrm>
            <a:off x="0" y="1314450"/>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ct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29698" name="Rectangle 41"/>
          <p:cNvSpPr>
            <a:spLocks noChangeArrowheads="1"/>
          </p:cNvSpPr>
          <p:nvPr/>
        </p:nvSpPr>
        <p:spPr bwMode="auto">
          <a:xfrm>
            <a:off x="990600" y="457200"/>
            <a:ext cx="6477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r>
              <a:rPr lang="zh-CN" altLang="en-US" sz="2800"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第</a:t>
            </a:r>
            <a:r>
              <a:rPr lang="en-US" altLang="zh-CN" sz="2800"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3</a:t>
            </a:r>
            <a:r>
              <a:rPr lang="zh-CN" altLang="en-US" sz="2800"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章 </a:t>
            </a:r>
            <a:r>
              <a:rPr lang="zh-CN" altLang="en-US" sz="2800" dirty="0">
                <a:solidFill>
                  <a:srgbClr val="CC0000"/>
                </a:solidFill>
                <a:latin typeface="Calibri" panose="020F0502020204030204" pitchFamily="34" charset="0"/>
                <a:ea typeface="微软雅黑" panose="020B0503020204020204" pitchFamily="34" charset="-122"/>
                <a:sym typeface="Calibri" panose="020F0502020204030204" pitchFamily="34" charset="0"/>
              </a:rPr>
              <a:t>作业</a:t>
            </a:r>
            <a:endParaRPr lang="zh-CN" altLang="en-US" sz="2800" dirty="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29699" name="Text Box 42"/>
          <p:cNvSpPr txBox="1">
            <a:spLocks noChangeArrowheads="1"/>
          </p:cNvSpPr>
          <p:nvPr/>
        </p:nvSpPr>
        <p:spPr bwMode="auto">
          <a:xfrm>
            <a:off x="1066800" y="1371600"/>
            <a:ext cx="70866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hangingPunct="1">
              <a:spcBef>
                <a:spcPct val="50000"/>
              </a:spcBef>
            </a:pPr>
            <a:r>
              <a:rPr lang="en-US" altLang="zh-CN" dirty="0">
                <a:latin typeface="Calibri" panose="020F0502020204030204" pitchFamily="34" charset="0"/>
                <a:ea typeface="微软雅黑" panose="020B0503020204020204" pitchFamily="34" charset="-122"/>
                <a:sym typeface="Calibri" panose="020F0502020204030204" pitchFamily="34" charset="0"/>
              </a:rPr>
              <a:t>1</a:t>
            </a:r>
            <a:r>
              <a:rPr lang="zh-CN" altLang="en-US" dirty="0">
                <a:latin typeface="Calibri" panose="020F0502020204030204" pitchFamily="34" charset="0"/>
                <a:ea typeface="微软雅黑" panose="020B0503020204020204" pitchFamily="34" charset="-122"/>
                <a:sym typeface="Calibri" panose="020F0502020204030204" pitchFamily="34" charset="0"/>
              </a:rPr>
              <a:t>、请简述互联网网络管理的模型结构和主要组成单元？</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zh-CN" altLang="en-US" dirty="0">
                <a:latin typeface="Calibri" panose="020F0502020204030204" pitchFamily="34" charset="0"/>
                <a:ea typeface="微软雅黑" panose="020B0503020204020204" pitchFamily="34" charset="-122"/>
                <a:sym typeface="Calibri" panose="020F0502020204030204" pitchFamily="34" charset="0"/>
              </a:rPr>
              <a:t>★ </a:t>
            </a:r>
            <a:r>
              <a:rPr lang="en-US" altLang="zh-CN" dirty="0">
                <a:latin typeface="Calibri" panose="020F0502020204030204" pitchFamily="34" charset="0"/>
                <a:ea typeface="微软雅黑" panose="020B0503020204020204" pitchFamily="34" charset="-122"/>
                <a:sym typeface="Calibri" panose="020F0502020204030204" pitchFamily="34" charset="0"/>
              </a:rPr>
              <a:t>2</a:t>
            </a:r>
            <a:r>
              <a:rPr lang="zh-CN" altLang="en-US" dirty="0">
                <a:latin typeface="Calibri" panose="020F0502020204030204" pitchFamily="34" charset="0"/>
                <a:ea typeface="微软雅黑" panose="020B0503020204020204" pitchFamily="34" charset="-122"/>
                <a:sym typeface="Calibri" panose="020F0502020204030204" pitchFamily="34" charset="0"/>
              </a:rPr>
              <a:t>、怎样理解</a:t>
            </a: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协议与</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是独立的？为什么目前的网络设备基本使用</a:t>
            </a: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，但大部分相互之间仍不能实现统一的网管。</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zh-CN" altLang="en-US" dirty="0">
                <a:latin typeface="Calibri" panose="020F0502020204030204" pitchFamily="34" charset="0"/>
                <a:ea typeface="微软雅黑" panose="020B0503020204020204" pitchFamily="34" charset="-122"/>
                <a:sym typeface="Calibri" panose="020F0502020204030204" pitchFamily="34" charset="0"/>
              </a:rPr>
              <a:t> </a:t>
            </a:r>
            <a:r>
              <a:rPr lang="en-US" altLang="zh-CN" dirty="0">
                <a:latin typeface="Calibri" panose="020F0502020204030204" pitchFamily="34" charset="0"/>
                <a:ea typeface="微软雅黑" panose="020B0503020204020204" pitchFamily="34" charset="-122"/>
                <a:sym typeface="Calibri" panose="020F0502020204030204" pitchFamily="34" charset="0"/>
              </a:rPr>
              <a:t>3</a:t>
            </a:r>
            <a:r>
              <a:rPr lang="zh-CN" altLang="en-US" dirty="0">
                <a:latin typeface="Calibri" panose="020F0502020204030204" pitchFamily="34" charset="0"/>
                <a:ea typeface="微软雅黑" panose="020B0503020204020204" pitchFamily="34" charset="-122"/>
                <a:sym typeface="Calibri" panose="020F0502020204030204" pitchFamily="34" charset="0"/>
              </a:rPr>
              <a:t>、网络管理中为什么要有</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的</a:t>
            </a:r>
            <a:r>
              <a:rPr lang="en-US" altLang="zh-CN" dirty="0">
                <a:latin typeface="Calibri" panose="020F0502020204030204" pitchFamily="34" charset="0"/>
                <a:ea typeface="微软雅黑" panose="020B0503020204020204" pitchFamily="34" charset="-122"/>
                <a:sym typeface="Calibri" panose="020F0502020204030204" pitchFamily="34" charset="0"/>
              </a:rPr>
              <a:t>MIB</a:t>
            </a:r>
            <a:r>
              <a:rPr lang="zh-CN" altLang="en-US" dirty="0">
                <a:latin typeface="Calibri" panose="020F0502020204030204" pitchFamily="34" charset="0"/>
                <a:ea typeface="微软雅黑" panose="020B0503020204020204" pitchFamily="34" charset="-122"/>
                <a:sym typeface="Calibri" panose="020F0502020204030204" pitchFamily="34" charset="0"/>
              </a:rPr>
              <a:t>变量构成特点。</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a:p>
            <a:pPr eaLnBrk="1" hangingPunct="1">
              <a:spcBef>
                <a:spcPct val="50000"/>
              </a:spcBef>
            </a:pPr>
            <a:r>
              <a:rPr lang="en-US" altLang="zh-CN" dirty="0">
                <a:latin typeface="Calibri" panose="020F0502020204030204" pitchFamily="34" charset="0"/>
                <a:ea typeface="微软雅黑" panose="020B0503020204020204" pitchFamily="34" charset="-122"/>
                <a:sym typeface="Calibri" panose="020F0502020204030204" pitchFamily="34" charset="0"/>
              </a:rPr>
              <a:t>4</a:t>
            </a:r>
            <a:r>
              <a:rPr lang="zh-CN" altLang="en-US" dirty="0">
                <a:latin typeface="Calibri" panose="020F0502020204030204" pitchFamily="34" charset="0"/>
                <a:ea typeface="微软雅黑" panose="020B0503020204020204" pitchFamily="34" charset="-122"/>
                <a:sym typeface="Calibri" panose="020F0502020204030204" pitchFamily="34" charset="0"/>
              </a:rPr>
              <a:t>、</a:t>
            </a:r>
            <a:r>
              <a:rPr lang="en-US" altLang="zh-CN" dirty="0">
                <a:latin typeface="Calibri" panose="020F0502020204030204" pitchFamily="34" charset="0"/>
                <a:ea typeface="微软雅黑" panose="020B0503020204020204" pitchFamily="34" charset="-122"/>
                <a:sym typeface="Calibri" panose="020F0502020204030204" pitchFamily="34" charset="0"/>
              </a:rPr>
              <a:t>SNMP</a:t>
            </a:r>
            <a:r>
              <a:rPr lang="zh-CN" altLang="en-US" dirty="0">
                <a:latin typeface="Calibri" panose="020F0502020204030204" pitchFamily="34" charset="0"/>
                <a:ea typeface="微软雅黑" panose="020B0503020204020204" pitchFamily="34" charset="-122"/>
                <a:sym typeface="Calibri" panose="020F0502020204030204" pitchFamily="34" charset="0"/>
              </a:rPr>
              <a:t>使用什么协议传输，定义了哪些基本操作和</a:t>
            </a:r>
            <a:r>
              <a:rPr lang="en-US" altLang="zh-CN" dirty="0">
                <a:latin typeface="Calibri" panose="020F0502020204030204" pitchFamily="34" charset="0"/>
                <a:ea typeface="微软雅黑" panose="020B0503020204020204" pitchFamily="34" charset="-122"/>
                <a:sym typeface="Calibri" panose="020F0502020204030204" pitchFamily="34" charset="0"/>
              </a:rPr>
              <a:t>PDU</a:t>
            </a:r>
            <a:r>
              <a:rPr lang="zh-CN" altLang="en-US" dirty="0">
                <a:latin typeface="Calibri" panose="020F0502020204030204" pitchFamily="34" charset="0"/>
                <a:ea typeface="微软雅黑" panose="020B0503020204020204" pitchFamily="34" charset="-122"/>
                <a:sym typeface="Calibri" panose="020F0502020204030204" pitchFamily="34" charset="0"/>
              </a:rPr>
              <a:t>类型？。</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Box 2"/>
          <p:cNvSpPr txBox="1">
            <a:spLocks noChangeArrowheads="1"/>
          </p:cNvSpPr>
          <p:nvPr/>
        </p:nvSpPr>
        <p:spPr bwMode="auto">
          <a:xfrm>
            <a:off x="611560" y="692696"/>
            <a:ext cx="80645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30000"/>
              </a:spcBef>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计费</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运帐管理（</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Accounting and billing</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 ：</a:t>
            </a:r>
            <a:r>
              <a:rPr lang="zh-CN" altLang="en-US">
                <a:latin typeface="Calibri" panose="020F0502020204030204" pitchFamily="34" charset="0"/>
                <a:ea typeface="微软雅黑" panose="020B0503020204020204" pitchFamily="34" charset="-122"/>
                <a:sym typeface="Calibri" panose="020F0502020204030204" pitchFamily="34" charset="0"/>
              </a:rPr>
              <a:t>对公共的运营网络还有服务费用的处理；</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35177" name="Text Box 9"/>
          <p:cNvSpPr txBox="1">
            <a:spLocks noChangeArrowheads="1"/>
          </p:cNvSpPr>
          <p:nvPr/>
        </p:nvSpPr>
        <p:spPr bwMode="auto">
          <a:xfrm>
            <a:off x="611560" y="2348459"/>
            <a:ext cx="8064500" cy="216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spcBef>
                <a:spcPct val="20000"/>
              </a:spcBef>
            </a:pPr>
            <a:r>
              <a:rPr lang="zh-CN" altLang="en-US">
                <a:latin typeface="Calibri" panose="020F0502020204030204" pitchFamily="34" charset="0"/>
                <a:ea typeface="微软雅黑" panose="020B0503020204020204" pitchFamily="34" charset="-122"/>
                <a:sym typeface="Calibri" panose="020F0502020204030204" pitchFamily="34" charset="0"/>
              </a:rPr>
              <a:t>其他管理：</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a:spcBef>
                <a:spcPct val="20000"/>
              </a:spcBef>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业务管理：</a:t>
            </a:r>
            <a:r>
              <a:rPr lang="zh-CN" altLang="en-US">
                <a:latin typeface="Calibri" panose="020F0502020204030204" pitchFamily="34" charset="0"/>
                <a:ea typeface="微软雅黑" panose="020B0503020204020204" pitchFamily="34" charset="-122"/>
                <a:sym typeface="Calibri" panose="020F0502020204030204" pitchFamily="34" charset="0"/>
              </a:rPr>
              <a:t>满足用户业务的多样性、个性化和变化的需求，如套餐、时段费率等；</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a:spcBef>
                <a:spcPct val="20000"/>
              </a:spcBef>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客户管理：</a:t>
            </a:r>
            <a:r>
              <a:rPr lang="zh-CN" altLang="en-US">
                <a:latin typeface="Calibri" panose="020F0502020204030204" pitchFamily="34" charset="0"/>
                <a:ea typeface="微软雅黑" panose="020B0503020204020204" pitchFamily="34" charset="-122"/>
                <a:sym typeface="Calibri" panose="020F0502020204030204" pitchFamily="34" charset="0"/>
              </a:rPr>
              <a:t>提高服务满意度、挖掘客户需求；</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a:spcBef>
                <a:spcPct val="20000"/>
              </a:spcBef>
            </a:pP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工程管理、</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a:t>
            </a:r>
            <a:endParaRPr lang="en-US" altLang="zh-CN">
              <a:latin typeface="Calibri" panose="020F0502020204030204" pitchFamily="34" charset="0"/>
              <a:ea typeface="微软雅黑" panose="020B0503020204020204" pitchFamily="34" charset="-122"/>
              <a:sym typeface="Calibri" panose="020F0502020204030204" pitchFamily="34" charset="0"/>
            </a:endParaRPr>
          </a:p>
        </p:txBody>
      </p:sp>
      <p:sp>
        <p:nvSpPr>
          <p:cNvPr id="135178" name="Text Box 10"/>
          <p:cNvSpPr txBox="1">
            <a:spLocks noChangeArrowheads="1"/>
          </p:cNvSpPr>
          <p:nvPr/>
        </p:nvSpPr>
        <p:spPr bwMode="auto">
          <a:xfrm>
            <a:off x="611560" y="4653509"/>
            <a:ext cx="7848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zh-CN" altLang="en-US">
                <a:latin typeface="Calibri" panose="020F0502020204030204" pitchFamily="34" charset="0"/>
                <a:ea typeface="微软雅黑" panose="020B0503020204020204" pitchFamily="34" charset="-122"/>
                <a:sym typeface="Calibri" panose="020F0502020204030204" pitchFamily="34" charset="0"/>
              </a:rPr>
              <a:t>传统运营商中以上管理称为</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业务支撑管理系统</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BSS</a:t>
            </a:r>
            <a:r>
              <a:rPr lang="zh-CN" altLang="en-US">
                <a:latin typeface="Calibri" panose="020F0502020204030204" pitchFamily="34" charset="0"/>
                <a:ea typeface="微软雅黑" panose="020B0503020204020204" pitchFamily="34" charset="-122"/>
                <a:sym typeface="Calibri" panose="020F0502020204030204" pitchFamily="34" charset="0"/>
              </a:rPr>
              <a:t>，合在一起称为</a:t>
            </a:r>
            <a:r>
              <a:rPr lang="en-US" altLang="zh-CN">
                <a:latin typeface="Calibri" panose="020F0502020204030204" pitchFamily="34" charset="0"/>
                <a:ea typeface="微软雅黑" panose="020B0503020204020204" pitchFamily="34" charset="-122"/>
                <a:sym typeface="Calibri" panose="020F0502020204030204" pitchFamily="34" charset="0"/>
              </a:rPr>
              <a:t>BOSS</a:t>
            </a:r>
            <a:r>
              <a:rPr lang="zh-CN" altLang="en-US">
                <a:latin typeface="Calibri" panose="020F0502020204030204" pitchFamily="34" charset="0"/>
                <a:ea typeface="微软雅黑" panose="020B0503020204020204" pitchFamily="34" charset="-122"/>
                <a:sym typeface="Calibri" panose="020F0502020204030204" pitchFamily="34" charset="0"/>
              </a:rPr>
              <a:t>系统。</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35179" name="Text Box 11"/>
          <p:cNvSpPr txBox="1">
            <a:spLocks noChangeArrowheads="1"/>
          </p:cNvSpPr>
          <p:nvPr/>
        </p:nvSpPr>
        <p:spPr bwMode="auto">
          <a:xfrm>
            <a:off x="684585" y="1700759"/>
            <a:ext cx="8064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30000"/>
              </a:spcBef>
            </a:pPr>
            <a:r>
              <a:rPr lang="en-US" altLang="zh-CN">
                <a:latin typeface="Calibri" panose="020F0502020204030204" pitchFamily="34" charset="0"/>
                <a:ea typeface="微软雅黑" panose="020B0503020204020204" pitchFamily="34" charset="-122"/>
                <a:sym typeface="Calibri" panose="020F0502020204030204" pitchFamily="34" charset="0"/>
              </a:rPr>
              <a:t>PCAPS</a:t>
            </a:r>
            <a:r>
              <a:rPr lang="zh-CN" altLang="en-US">
                <a:latin typeface="Calibri" panose="020F0502020204030204" pitchFamily="34" charset="0"/>
                <a:ea typeface="微软雅黑" panose="020B0503020204020204" pitchFamily="34" charset="-122"/>
                <a:sym typeface="Calibri" panose="020F0502020204030204" pitchFamily="34" charset="0"/>
              </a:rPr>
              <a:t>是</a:t>
            </a:r>
            <a:r>
              <a:rPr lang="en-US" altLang="zh-CN">
                <a:latin typeface="Calibri" panose="020F0502020204030204" pitchFamily="34" charset="0"/>
                <a:ea typeface="微软雅黑" panose="020B0503020204020204" pitchFamily="34" charset="-122"/>
                <a:sym typeface="Calibri" panose="020F0502020204030204" pitchFamily="34" charset="0"/>
              </a:rPr>
              <a:t>ITU</a:t>
            </a:r>
            <a:r>
              <a:rPr lang="zh-CN" altLang="en-US">
                <a:latin typeface="Calibri" panose="020F0502020204030204" pitchFamily="34" charset="0"/>
                <a:ea typeface="微软雅黑" panose="020B0503020204020204" pitchFamily="34" charset="-122"/>
                <a:sym typeface="Calibri" panose="020F0502020204030204" pitchFamily="34" charset="0"/>
              </a:rPr>
              <a:t>和</a:t>
            </a:r>
            <a:r>
              <a:rPr lang="en-US" altLang="zh-CN">
                <a:latin typeface="Calibri" panose="020F0502020204030204" pitchFamily="34" charset="0"/>
                <a:ea typeface="微软雅黑" panose="020B0503020204020204" pitchFamily="34" charset="-122"/>
                <a:sym typeface="Calibri" panose="020F0502020204030204" pitchFamily="34" charset="0"/>
              </a:rPr>
              <a:t>OSI</a:t>
            </a:r>
            <a:r>
              <a:rPr lang="zh-CN" altLang="en-US">
                <a:latin typeface="Calibri" panose="020F0502020204030204" pitchFamily="34" charset="0"/>
                <a:ea typeface="微软雅黑" panose="020B0503020204020204" pitchFamily="34" charset="-122"/>
                <a:sym typeface="Calibri" panose="020F0502020204030204" pitchFamily="34" charset="0"/>
              </a:rPr>
              <a:t>定义的网络管理的主要功能域。</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5170"/>
                                        </p:tgtEl>
                                        <p:attrNameLst>
                                          <p:attrName>style.visibility</p:attrName>
                                        </p:attrNameLst>
                                      </p:cBhvr>
                                      <p:to>
                                        <p:strVal val="visible"/>
                                      </p:to>
                                    </p:set>
                                    <p:anim calcmode="lin" valueType="num">
                                      <p:cBhvr additive="base">
                                        <p:cTn id="7" dur="500" fill="hold"/>
                                        <p:tgtEl>
                                          <p:spTgt spid="135170"/>
                                        </p:tgtEl>
                                        <p:attrNameLst>
                                          <p:attrName>ppt_x</p:attrName>
                                        </p:attrNameLst>
                                      </p:cBhvr>
                                      <p:tavLst>
                                        <p:tav tm="0">
                                          <p:val>
                                            <p:strVal val="0-#ppt_w/2"/>
                                          </p:val>
                                        </p:tav>
                                        <p:tav tm="100000">
                                          <p:val>
                                            <p:strVal val="#ppt_x"/>
                                          </p:val>
                                        </p:tav>
                                      </p:tavLst>
                                    </p:anim>
                                    <p:anim calcmode="lin" valueType="num">
                                      <p:cBhvr additive="base">
                                        <p:cTn id="8" dur="500" fill="hold"/>
                                        <p:tgtEl>
                                          <p:spTgt spid="1351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5179"/>
                                        </p:tgtEl>
                                        <p:attrNameLst>
                                          <p:attrName>style.visibility</p:attrName>
                                        </p:attrNameLst>
                                      </p:cBhvr>
                                      <p:to>
                                        <p:strVal val="visible"/>
                                      </p:to>
                                    </p:set>
                                    <p:anim calcmode="lin" valueType="num">
                                      <p:cBhvr additive="base">
                                        <p:cTn id="13" dur="500" fill="hold"/>
                                        <p:tgtEl>
                                          <p:spTgt spid="135179"/>
                                        </p:tgtEl>
                                        <p:attrNameLst>
                                          <p:attrName>ppt_x</p:attrName>
                                        </p:attrNameLst>
                                      </p:cBhvr>
                                      <p:tavLst>
                                        <p:tav tm="0">
                                          <p:val>
                                            <p:strVal val="0-#ppt_w/2"/>
                                          </p:val>
                                        </p:tav>
                                        <p:tav tm="100000">
                                          <p:val>
                                            <p:strVal val="#ppt_x"/>
                                          </p:val>
                                        </p:tav>
                                      </p:tavLst>
                                    </p:anim>
                                    <p:anim calcmode="lin" valueType="num">
                                      <p:cBhvr additive="base">
                                        <p:cTn id="14" dur="500" fill="hold"/>
                                        <p:tgtEl>
                                          <p:spTgt spid="13517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5177"/>
                                        </p:tgtEl>
                                        <p:attrNameLst>
                                          <p:attrName>style.visibility</p:attrName>
                                        </p:attrNameLst>
                                      </p:cBhvr>
                                      <p:to>
                                        <p:strVal val="visible"/>
                                      </p:to>
                                    </p:set>
                                    <p:anim calcmode="lin" valueType="num">
                                      <p:cBhvr additive="base">
                                        <p:cTn id="19" dur="500" fill="hold"/>
                                        <p:tgtEl>
                                          <p:spTgt spid="135177"/>
                                        </p:tgtEl>
                                        <p:attrNameLst>
                                          <p:attrName>ppt_x</p:attrName>
                                        </p:attrNameLst>
                                      </p:cBhvr>
                                      <p:tavLst>
                                        <p:tav tm="0">
                                          <p:val>
                                            <p:strVal val="0-#ppt_w/2"/>
                                          </p:val>
                                        </p:tav>
                                        <p:tav tm="100000">
                                          <p:val>
                                            <p:strVal val="#ppt_x"/>
                                          </p:val>
                                        </p:tav>
                                      </p:tavLst>
                                    </p:anim>
                                    <p:anim calcmode="lin" valueType="num">
                                      <p:cBhvr additive="base">
                                        <p:cTn id="20" dur="500" fill="hold"/>
                                        <p:tgtEl>
                                          <p:spTgt spid="13517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5178"/>
                                        </p:tgtEl>
                                        <p:attrNameLst>
                                          <p:attrName>style.visibility</p:attrName>
                                        </p:attrNameLst>
                                      </p:cBhvr>
                                      <p:to>
                                        <p:strVal val="visible"/>
                                      </p:to>
                                    </p:set>
                                    <p:anim calcmode="lin" valueType="num">
                                      <p:cBhvr additive="base">
                                        <p:cTn id="25" dur="500" fill="hold"/>
                                        <p:tgtEl>
                                          <p:spTgt spid="135178"/>
                                        </p:tgtEl>
                                        <p:attrNameLst>
                                          <p:attrName>ppt_x</p:attrName>
                                        </p:attrNameLst>
                                      </p:cBhvr>
                                      <p:tavLst>
                                        <p:tav tm="0">
                                          <p:val>
                                            <p:strVal val="0-#ppt_w/2"/>
                                          </p:val>
                                        </p:tav>
                                        <p:tav tm="100000">
                                          <p:val>
                                            <p:strVal val="#ppt_x"/>
                                          </p:val>
                                        </p:tav>
                                      </p:tavLst>
                                    </p:anim>
                                    <p:anim calcmode="lin" valueType="num">
                                      <p:cBhvr additive="base">
                                        <p:cTn id="26" dur="500" fill="hold"/>
                                        <p:tgtEl>
                                          <p:spTgt spid="1351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p:bldP spid="135177" grpId="0"/>
      <p:bldP spid="135178" grpId="0"/>
      <p:bldP spid="13517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7" name="Text Box 5"/>
          <p:cNvSpPr txBox="1">
            <a:spLocks noChangeArrowheads="1"/>
          </p:cNvSpPr>
          <p:nvPr/>
        </p:nvSpPr>
        <p:spPr bwMode="auto">
          <a:xfrm>
            <a:off x="539750" y="1125538"/>
            <a:ext cx="7848600"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zh-CN" altLang="en-US" sz="2800">
                <a:latin typeface="Calibri" panose="020F0502020204030204" pitchFamily="34" charset="0"/>
                <a:ea typeface="微软雅黑" panose="020B0503020204020204" pitchFamily="34" charset="-122"/>
                <a:sym typeface="Calibri" panose="020F0502020204030204" pitchFamily="34" charset="0"/>
              </a:rPr>
              <a:t>网络管理（简称网管）：包括了网络系统（广义）所有</a:t>
            </a:r>
            <a:r>
              <a:rPr lang="zh-CN" altLang="en-US" sz="2800">
                <a:solidFill>
                  <a:srgbClr val="CC0000"/>
                </a:solidFill>
                <a:latin typeface="Calibri" panose="020F0502020204030204" pitchFamily="34" charset="0"/>
                <a:ea typeface="微软雅黑" panose="020B0503020204020204" pitchFamily="34" charset="-122"/>
                <a:sym typeface="Calibri" panose="020F0502020204030204" pitchFamily="34" charset="0"/>
              </a:rPr>
              <a:t>硬件设备、软件、业务和人力的使用、综合和协调</a:t>
            </a:r>
            <a:r>
              <a:rPr lang="zh-CN" altLang="en-US" sz="2800">
                <a:latin typeface="Calibri" panose="020F0502020204030204" pitchFamily="34" charset="0"/>
                <a:ea typeface="微软雅黑" panose="020B0503020204020204" pitchFamily="34" charset="-122"/>
                <a:sym typeface="Calibri" panose="020F0502020204030204" pitchFamily="34" charset="0"/>
              </a:rPr>
              <a:t>，以实现对网络资源进行监视、测试、配置、分析和控制，并以合理代价满足网络的使用需求（实时性能、服务质量等）。</a:t>
            </a:r>
            <a:endParaRPr lang="zh-CN" altLang="en-US" sz="2800">
              <a:latin typeface="Calibri" panose="020F0502020204030204" pitchFamily="34" charset="0"/>
              <a:ea typeface="微软雅黑" panose="020B0503020204020204" pitchFamily="34" charset="-122"/>
              <a:sym typeface="Calibri" panose="020F0502020204030204" pitchFamily="34" charset="0"/>
            </a:endParaRPr>
          </a:p>
        </p:txBody>
      </p:sp>
      <p:sp>
        <p:nvSpPr>
          <p:cNvPr id="197638" name="Text Box 6"/>
          <p:cNvSpPr txBox="1">
            <a:spLocks noChangeArrowheads="1"/>
          </p:cNvSpPr>
          <p:nvPr/>
        </p:nvSpPr>
        <p:spPr bwMode="auto">
          <a:xfrm>
            <a:off x="539750" y="3644900"/>
            <a:ext cx="7921625"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lgn="just" eaLnBrk="1" hangingPunct="1">
              <a:spcBef>
                <a:spcPct val="50000"/>
              </a:spcBef>
            </a:pPr>
            <a:r>
              <a:rPr lang="zh-CN" altLang="en-US" sz="2800" dirty="0">
                <a:solidFill>
                  <a:srgbClr val="FF0000"/>
                </a:solidFill>
                <a:latin typeface="Calibri" panose="020F0502020204030204" pitchFamily="34" charset="0"/>
                <a:ea typeface="微软雅黑" panose="020B0503020204020204" pitchFamily="34" charset="-122"/>
                <a:sym typeface="Calibri" panose="020F0502020204030204" pitchFamily="34" charset="0"/>
              </a:rPr>
              <a:t>重要思想：</a:t>
            </a:r>
            <a:r>
              <a:rPr lang="zh-CN" altLang="en-US" sz="2800" dirty="0">
                <a:latin typeface="Calibri" panose="020F0502020204030204" pitchFamily="34" charset="0"/>
                <a:ea typeface="微软雅黑" panose="020B0503020204020204" pitchFamily="34" charset="-122"/>
                <a:sym typeface="Calibri" panose="020F0502020204030204" pitchFamily="34" charset="0"/>
              </a:rPr>
              <a:t>对于网络面临的许多问题，一部分是设备与设计提供解决，相当部分的问题需要专门管理系统解决，传统网管是运营商的范畴</a:t>
            </a:r>
            <a:r>
              <a:rPr lang="zh-CN" altLang="en-US" sz="2800" dirty="0" smtClean="0">
                <a:latin typeface="Calibri" panose="020F0502020204030204" pitchFamily="34" charset="0"/>
                <a:ea typeface="微软雅黑" panose="020B0503020204020204" pitchFamily="34" charset="-122"/>
                <a:sym typeface="Calibri" panose="020F0502020204030204" pitchFamily="34" charset="0"/>
              </a:rPr>
              <a:t>。</a:t>
            </a:r>
            <a:endParaRPr lang="en-US" altLang="zh-CN" sz="2800" dirty="0" smtClean="0">
              <a:latin typeface="Calibri" panose="020F0502020204030204" pitchFamily="34" charset="0"/>
              <a:ea typeface="微软雅黑" panose="020B0503020204020204" pitchFamily="34" charset="-122"/>
              <a:sym typeface="Calibri" panose="020F0502020204030204" pitchFamily="34" charset="0"/>
            </a:endParaRPr>
          </a:p>
          <a:p>
            <a:pPr algn="just" eaLnBrk="1" hangingPunct="1">
              <a:spcBef>
                <a:spcPct val="50000"/>
              </a:spcBef>
            </a:pPr>
            <a:r>
              <a:rPr lang="zh-CN" altLang="en-US" sz="2800" dirty="0" smtClean="0">
                <a:latin typeface="Calibri" panose="020F0502020204030204" pitchFamily="34" charset="0"/>
                <a:ea typeface="微软雅黑" panose="020B0503020204020204" pitchFamily="34" charset="-122"/>
                <a:sym typeface="Calibri" panose="020F0502020204030204" pitchFamily="34" charset="0"/>
              </a:rPr>
              <a:t>但</a:t>
            </a:r>
            <a:r>
              <a:rPr lang="zh-CN" altLang="en-US" sz="2800" dirty="0">
                <a:latin typeface="Calibri" panose="020F0502020204030204" pitchFamily="34" charset="0"/>
                <a:ea typeface="微软雅黑" panose="020B0503020204020204" pitchFamily="34" charset="-122"/>
                <a:sym typeface="Calibri" panose="020F0502020204030204" pitchFamily="34" charset="0"/>
              </a:rPr>
              <a:t>随着信息化发展，</a:t>
            </a:r>
            <a:r>
              <a:rPr lang="en-US" altLang="zh-CN" sz="2800" dirty="0">
                <a:latin typeface="Calibri" panose="020F0502020204030204" pitchFamily="34" charset="0"/>
                <a:ea typeface="微软雅黑" panose="020B0503020204020204" pitchFamily="34" charset="-122"/>
                <a:sym typeface="Calibri" panose="020F0502020204030204" pitchFamily="34" charset="0"/>
              </a:rPr>
              <a:t>IT</a:t>
            </a:r>
            <a:r>
              <a:rPr lang="zh-CN" altLang="en-US" sz="2800" dirty="0">
                <a:latin typeface="Calibri" panose="020F0502020204030204" pitchFamily="34" charset="0"/>
                <a:ea typeface="微软雅黑" panose="020B0503020204020204" pitchFamily="34" charset="-122"/>
                <a:sym typeface="Calibri" panose="020F0502020204030204" pitchFamily="34" charset="0"/>
              </a:rPr>
              <a:t>系统都面临网管问题，产生了专门的</a:t>
            </a:r>
            <a:r>
              <a:rPr lang="en-US" altLang="zh-CN" sz="2800" dirty="0">
                <a:latin typeface="Calibri" panose="020F0502020204030204" pitchFamily="34" charset="0"/>
                <a:ea typeface="微软雅黑" panose="020B0503020204020204" pitchFamily="34" charset="-122"/>
                <a:sym typeface="Calibri" panose="020F0502020204030204" pitchFamily="34" charset="0"/>
              </a:rPr>
              <a:t>IT</a:t>
            </a:r>
            <a:r>
              <a:rPr lang="zh-CN" altLang="en-US" sz="2800" dirty="0">
                <a:latin typeface="Calibri" panose="020F0502020204030204" pitchFamily="34" charset="0"/>
                <a:ea typeface="微软雅黑" panose="020B0503020204020204" pitchFamily="34" charset="-122"/>
                <a:sym typeface="Calibri" panose="020F0502020204030204" pitchFamily="34" charset="0"/>
              </a:rPr>
              <a:t>运维领域，和</a:t>
            </a:r>
            <a:r>
              <a:rPr lang="en-US" altLang="zh-CN" sz="2800" dirty="0">
                <a:latin typeface="Calibri" panose="020F0502020204030204" pitchFamily="34" charset="0"/>
                <a:ea typeface="微软雅黑" panose="020B0503020204020204" pitchFamily="34" charset="-122"/>
                <a:sym typeface="Calibri" panose="020F0502020204030204" pitchFamily="34" charset="0"/>
              </a:rPr>
              <a:t>ITIL</a:t>
            </a:r>
            <a:r>
              <a:rPr lang="zh-CN" altLang="en-US" sz="2800" dirty="0">
                <a:latin typeface="Calibri" panose="020F0502020204030204" pitchFamily="34" charset="0"/>
                <a:ea typeface="微软雅黑" panose="020B0503020204020204" pitchFamily="34" charset="-122"/>
                <a:sym typeface="Calibri" panose="020F0502020204030204" pitchFamily="34" charset="0"/>
              </a:rPr>
              <a:t>标准体系和方法。</a:t>
            </a:r>
            <a:endParaRPr lang="zh-CN" altLang="en-US" sz="2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197639" name="Text Box 7"/>
          <p:cNvSpPr txBox="1">
            <a:spLocks noChangeArrowheads="1"/>
          </p:cNvSpPr>
          <p:nvPr/>
        </p:nvSpPr>
        <p:spPr bwMode="auto">
          <a:xfrm>
            <a:off x="539750" y="404813"/>
            <a:ext cx="7010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r>
              <a:rPr lang="zh-CN" altLang="en-US" sz="2800">
                <a:latin typeface="Calibri" panose="020F0502020204030204" pitchFamily="34" charset="0"/>
                <a:ea typeface="微软雅黑" panose="020B0503020204020204" pitchFamily="34" charset="-122"/>
                <a:sym typeface="Calibri" panose="020F0502020204030204" pitchFamily="34" charset="0"/>
              </a:rPr>
              <a:t>网络管理定义：</a:t>
            </a:r>
            <a:endParaRPr lang="zh-CN" altLang="en-US" sz="2800">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7637"/>
                                        </p:tgtEl>
                                        <p:attrNameLst>
                                          <p:attrName>style.visibility</p:attrName>
                                        </p:attrNameLst>
                                      </p:cBhvr>
                                      <p:to>
                                        <p:strVal val="visible"/>
                                      </p:to>
                                    </p:set>
                                    <p:anim calcmode="lin" valueType="num">
                                      <p:cBhvr additive="base">
                                        <p:cTn id="7" dur="500" fill="hold"/>
                                        <p:tgtEl>
                                          <p:spTgt spid="197637"/>
                                        </p:tgtEl>
                                        <p:attrNameLst>
                                          <p:attrName>ppt_x</p:attrName>
                                        </p:attrNameLst>
                                      </p:cBhvr>
                                      <p:tavLst>
                                        <p:tav tm="0">
                                          <p:val>
                                            <p:strVal val="0-#ppt_w/2"/>
                                          </p:val>
                                        </p:tav>
                                        <p:tav tm="100000">
                                          <p:val>
                                            <p:strVal val="#ppt_x"/>
                                          </p:val>
                                        </p:tav>
                                      </p:tavLst>
                                    </p:anim>
                                    <p:anim calcmode="lin" valueType="num">
                                      <p:cBhvr additive="base">
                                        <p:cTn id="8" dur="500" fill="hold"/>
                                        <p:tgtEl>
                                          <p:spTgt spid="19763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7638"/>
                                        </p:tgtEl>
                                        <p:attrNameLst>
                                          <p:attrName>style.visibility</p:attrName>
                                        </p:attrNameLst>
                                      </p:cBhvr>
                                      <p:to>
                                        <p:strVal val="visible"/>
                                      </p:to>
                                    </p:set>
                                    <p:anim calcmode="lin" valueType="num">
                                      <p:cBhvr additive="base">
                                        <p:cTn id="13" dur="500" fill="hold"/>
                                        <p:tgtEl>
                                          <p:spTgt spid="197638"/>
                                        </p:tgtEl>
                                        <p:attrNameLst>
                                          <p:attrName>ppt_x</p:attrName>
                                        </p:attrNameLst>
                                      </p:cBhvr>
                                      <p:tavLst>
                                        <p:tav tm="0">
                                          <p:val>
                                            <p:strVal val="0-#ppt_w/2"/>
                                          </p:val>
                                        </p:tav>
                                        <p:tav tm="100000">
                                          <p:val>
                                            <p:strVal val="#ppt_x"/>
                                          </p:val>
                                        </p:tav>
                                      </p:tavLst>
                                    </p:anim>
                                    <p:anim calcmode="lin" valueType="num">
                                      <p:cBhvr additive="base">
                                        <p:cTn id="14" dur="500" fill="hold"/>
                                        <p:tgtEl>
                                          <p:spTgt spid="19763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7639"/>
                                        </p:tgtEl>
                                        <p:attrNameLst>
                                          <p:attrName>style.visibility</p:attrName>
                                        </p:attrNameLst>
                                      </p:cBhvr>
                                      <p:to>
                                        <p:strVal val="visible"/>
                                      </p:to>
                                    </p:set>
                                    <p:anim calcmode="lin" valueType="num">
                                      <p:cBhvr additive="base">
                                        <p:cTn id="19" dur="500" fill="hold"/>
                                        <p:tgtEl>
                                          <p:spTgt spid="197639"/>
                                        </p:tgtEl>
                                        <p:attrNameLst>
                                          <p:attrName>ppt_x</p:attrName>
                                        </p:attrNameLst>
                                      </p:cBhvr>
                                      <p:tavLst>
                                        <p:tav tm="0">
                                          <p:val>
                                            <p:strVal val="0-#ppt_w/2"/>
                                          </p:val>
                                        </p:tav>
                                        <p:tav tm="100000">
                                          <p:val>
                                            <p:strVal val="#ppt_x"/>
                                          </p:val>
                                        </p:tav>
                                      </p:tavLst>
                                    </p:anim>
                                    <p:anim calcmode="lin" valueType="num">
                                      <p:cBhvr additive="base">
                                        <p:cTn id="20" dur="500" fill="hold"/>
                                        <p:tgtEl>
                                          <p:spTgt spid="1976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7" grpId="0"/>
      <p:bldP spid="197638" grpId="0"/>
      <p:bldP spid="1976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2" name="Text Box 6"/>
          <p:cNvSpPr txBox="1">
            <a:spLocks noChangeArrowheads="1"/>
          </p:cNvSpPr>
          <p:nvPr/>
        </p:nvSpPr>
        <p:spPr bwMode="auto">
          <a:xfrm>
            <a:off x="827088" y="2133600"/>
            <a:ext cx="739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1</a:t>
            </a:r>
            <a:r>
              <a:rPr lang="zh-CN" altLang="en-US">
                <a:latin typeface="Calibri" panose="020F0502020204030204" pitchFamily="34" charset="0"/>
                <a:ea typeface="微软雅黑" panose="020B0503020204020204" pitchFamily="34" charset="-122"/>
                <a:sym typeface="Calibri" panose="020F0502020204030204" pitchFamily="34" charset="0"/>
              </a:rPr>
              <a:t>、物理层测试工具：网卡、光和</a:t>
            </a:r>
            <a:r>
              <a:rPr lang="en-US" altLang="zh-CN">
                <a:latin typeface="Calibri" panose="020F0502020204030204" pitchFamily="34" charset="0"/>
                <a:ea typeface="微软雅黑" panose="020B0503020204020204" pitchFamily="34" charset="-122"/>
                <a:sym typeface="Calibri" panose="020F0502020204030204" pitchFamily="34" charset="0"/>
              </a:rPr>
              <a:t>RF</a:t>
            </a:r>
            <a:r>
              <a:rPr lang="zh-CN" altLang="en-US">
                <a:latin typeface="Calibri" panose="020F0502020204030204" pitchFamily="34" charset="0"/>
                <a:ea typeface="微软雅黑" panose="020B0503020204020204" pitchFamily="34" charset="-122"/>
                <a:sym typeface="Calibri" panose="020F0502020204030204" pitchFamily="34" charset="0"/>
              </a:rPr>
              <a:t>信号检测等设备</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91143" name="Text Box 7"/>
          <p:cNvSpPr txBox="1">
            <a:spLocks noChangeArrowheads="1"/>
          </p:cNvSpPr>
          <p:nvPr/>
        </p:nvSpPr>
        <p:spPr bwMode="auto">
          <a:xfrm>
            <a:off x="827088" y="404813"/>
            <a:ext cx="7010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sz="2800" dirty="0" smtClean="0">
                <a:latin typeface="Calibri" panose="020F0502020204030204" pitchFamily="34" charset="0"/>
                <a:ea typeface="微软雅黑" panose="020B0503020204020204" pitchFamily="34" charset="-122"/>
                <a:sym typeface="Calibri" panose="020F0502020204030204" pitchFamily="34" charset="0"/>
              </a:rPr>
              <a:t>3.1.3 </a:t>
            </a:r>
            <a:r>
              <a:rPr lang="zh-CN" altLang="en-US" sz="2800" dirty="0">
                <a:latin typeface="Calibri" panose="020F0502020204030204" pitchFamily="34" charset="0"/>
                <a:ea typeface="微软雅黑" panose="020B0503020204020204" pitchFamily="34" charset="-122"/>
                <a:sym typeface="Calibri" panose="020F0502020204030204" pitchFamily="34" charset="0"/>
              </a:rPr>
              <a:t>网络管理工具：</a:t>
            </a:r>
            <a:endParaRPr lang="zh-CN" altLang="en-US" sz="2800" dirty="0">
              <a:latin typeface="Calibri" panose="020F0502020204030204" pitchFamily="34" charset="0"/>
              <a:ea typeface="微软雅黑" panose="020B0503020204020204" pitchFamily="34" charset="-122"/>
              <a:sym typeface="Calibri" panose="020F0502020204030204" pitchFamily="34" charset="0"/>
            </a:endParaRPr>
          </a:p>
        </p:txBody>
      </p:sp>
      <p:sp>
        <p:nvSpPr>
          <p:cNvPr id="91144" name="Text Box 8"/>
          <p:cNvSpPr txBox="1">
            <a:spLocks noChangeArrowheads="1"/>
          </p:cNvSpPr>
          <p:nvPr/>
        </p:nvSpPr>
        <p:spPr bwMode="auto">
          <a:xfrm>
            <a:off x="838200" y="1143000"/>
            <a:ext cx="77660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zh-CN" altLang="en-US">
                <a:latin typeface="Calibri" panose="020F0502020204030204" pitchFamily="34" charset="0"/>
                <a:ea typeface="微软雅黑" panose="020B0503020204020204" pitchFamily="34" charset="-122"/>
                <a:sym typeface="Calibri" panose="020F0502020204030204" pitchFamily="34" charset="0"/>
              </a:rPr>
              <a:t>根据通常用途，网络管理工具（功能）可以分为</a:t>
            </a:r>
            <a:r>
              <a:rPr lang="en-US" altLang="zh-CN">
                <a:latin typeface="Calibri" panose="020F0502020204030204" pitchFamily="34" charset="0"/>
                <a:ea typeface="微软雅黑" panose="020B0503020204020204" pitchFamily="34" charset="-122"/>
                <a:sym typeface="Calibri" panose="020F0502020204030204" pitchFamily="34" charset="0"/>
              </a:rPr>
              <a:t>12</a:t>
            </a:r>
            <a:r>
              <a:rPr lang="zh-CN" altLang="en-US">
                <a:latin typeface="Calibri" panose="020F0502020204030204" pitchFamily="34" charset="0"/>
                <a:ea typeface="微软雅黑" panose="020B0503020204020204" pitchFamily="34" charset="-122"/>
                <a:sym typeface="Calibri" panose="020F0502020204030204" pitchFamily="34" charset="0"/>
              </a:rPr>
              <a:t>类，包括专用软硬件，独立或包含在网络管理系统中。</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91146" name="Text Box 10"/>
          <p:cNvSpPr txBox="1">
            <a:spLocks noChangeArrowheads="1"/>
          </p:cNvSpPr>
          <p:nvPr/>
        </p:nvSpPr>
        <p:spPr bwMode="auto">
          <a:xfrm>
            <a:off x="827088" y="3717925"/>
            <a:ext cx="739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3</a:t>
            </a:r>
            <a:r>
              <a:rPr lang="zh-CN" altLang="en-US">
                <a:latin typeface="Calibri" panose="020F0502020204030204" pitchFamily="34" charset="0"/>
                <a:ea typeface="微软雅黑" panose="020B0503020204020204" pitchFamily="34" charset="-122"/>
                <a:sym typeface="Calibri" panose="020F0502020204030204" pitchFamily="34" charset="0"/>
              </a:rPr>
              <a:t>、连通性工具：</a:t>
            </a:r>
            <a:r>
              <a:rPr lang="en-US" altLang="zh-CN">
                <a:latin typeface="Calibri" panose="020F0502020204030204" pitchFamily="34" charset="0"/>
                <a:ea typeface="微软雅黑" panose="020B0503020204020204" pitchFamily="34" charset="-122"/>
                <a:sym typeface="Calibri" panose="020F0502020204030204" pitchFamily="34" charset="0"/>
              </a:rPr>
              <a:t>ping</a:t>
            </a:r>
            <a:r>
              <a:rPr lang="zh-CN" altLang="en-US">
                <a:latin typeface="Calibri" panose="020F0502020204030204" pitchFamily="34" charset="0"/>
                <a:ea typeface="微软雅黑" panose="020B0503020204020204" pitchFamily="34" charset="-122"/>
                <a:sym typeface="Calibri" panose="020F0502020204030204" pitchFamily="34" charset="0"/>
              </a:rPr>
              <a:t>等软件</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91149" name="Text Box 13"/>
          <p:cNvSpPr txBox="1">
            <a:spLocks noChangeArrowheads="1"/>
          </p:cNvSpPr>
          <p:nvPr/>
        </p:nvSpPr>
        <p:spPr bwMode="auto">
          <a:xfrm>
            <a:off x="827088" y="2781300"/>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dirty="0">
                <a:latin typeface="Calibri" panose="020F0502020204030204" pitchFamily="34" charset="0"/>
                <a:ea typeface="微软雅黑" panose="020B0503020204020204" pitchFamily="34" charset="-122"/>
                <a:sym typeface="Calibri" panose="020F0502020204030204" pitchFamily="34" charset="0"/>
              </a:rPr>
              <a:t>2</a:t>
            </a:r>
            <a:r>
              <a:rPr lang="zh-CN" altLang="en-US" dirty="0">
                <a:latin typeface="Calibri" panose="020F0502020204030204" pitchFamily="34" charset="0"/>
                <a:ea typeface="微软雅黑" panose="020B0503020204020204" pitchFamily="34" charset="-122"/>
                <a:sym typeface="Calibri" panose="020F0502020204030204" pitchFamily="34" charset="0"/>
              </a:rPr>
              <a:t>、分组或协议分析工具：抓包和分析设备，如</a:t>
            </a:r>
            <a:r>
              <a:rPr lang="en-US" altLang="zh-CN" dirty="0" err="1">
                <a:latin typeface="Calibri" panose="020F0502020204030204" pitchFamily="34" charset="0"/>
                <a:ea typeface="微软雅黑" panose="020B0503020204020204" pitchFamily="34" charset="-122"/>
                <a:sym typeface="Calibri" panose="020F0502020204030204" pitchFamily="34" charset="0"/>
              </a:rPr>
              <a:t>snifer</a:t>
            </a:r>
            <a:r>
              <a:rPr lang="zh-CN" altLang="en-US" dirty="0">
                <a:latin typeface="Calibri" panose="020F0502020204030204" pitchFamily="34" charset="0"/>
                <a:ea typeface="微软雅黑" panose="020B0503020204020204" pitchFamily="34" charset="-122"/>
                <a:sym typeface="Calibri" panose="020F0502020204030204" pitchFamily="34" charset="0"/>
              </a:rPr>
              <a:t>、专用网络协议分析设备。</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91150" name="Text Box 14"/>
          <p:cNvSpPr txBox="1">
            <a:spLocks noChangeArrowheads="1"/>
          </p:cNvSpPr>
          <p:nvPr/>
        </p:nvSpPr>
        <p:spPr bwMode="auto">
          <a:xfrm>
            <a:off x="827088" y="4294188"/>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4</a:t>
            </a:r>
            <a:r>
              <a:rPr lang="zh-CN" altLang="en-US">
                <a:latin typeface="Calibri" panose="020F0502020204030204" pitchFamily="34" charset="0"/>
                <a:ea typeface="微软雅黑" panose="020B0503020204020204" pitchFamily="34" charset="-122"/>
                <a:sym typeface="Calibri" panose="020F0502020204030204" pitchFamily="34" charset="0"/>
              </a:rPr>
              <a:t>、网络拓扑发现工具</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自动发现网元和生成网络拓扑</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91151" name="Text Box 15"/>
          <p:cNvSpPr txBox="1">
            <a:spLocks noChangeArrowheads="1"/>
          </p:cNvSpPr>
          <p:nvPr/>
        </p:nvSpPr>
        <p:spPr bwMode="auto">
          <a:xfrm>
            <a:off x="827088" y="5518150"/>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dirty="0">
                <a:latin typeface="Calibri" panose="020F0502020204030204" pitchFamily="34" charset="0"/>
                <a:ea typeface="微软雅黑" panose="020B0503020204020204" pitchFamily="34" charset="-122"/>
                <a:sym typeface="Calibri" panose="020F0502020204030204" pitchFamily="34" charset="0"/>
              </a:rPr>
              <a:t>6</a:t>
            </a:r>
            <a:r>
              <a:rPr lang="zh-CN" altLang="en-US" dirty="0">
                <a:latin typeface="Calibri" panose="020F0502020204030204" pitchFamily="34" charset="0"/>
                <a:ea typeface="微软雅黑" panose="020B0503020204020204" pitchFamily="34" charset="-122"/>
                <a:sym typeface="Calibri" panose="020F0502020204030204" pitchFamily="34" charset="0"/>
              </a:rPr>
              <a:t>、事件监控：发现、记录和告警网络各种可能的事件，如故障、或人为行为等。</a:t>
            </a:r>
            <a:endParaRPr lang="zh-CN" altLang="en-US" dirty="0">
              <a:latin typeface="Calibri" panose="020F0502020204030204" pitchFamily="34" charset="0"/>
              <a:ea typeface="微软雅黑" panose="020B0503020204020204" pitchFamily="34" charset="-122"/>
              <a:sym typeface="Calibri" panose="020F0502020204030204" pitchFamily="34" charset="0"/>
            </a:endParaRPr>
          </a:p>
        </p:txBody>
      </p:sp>
      <p:sp>
        <p:nvSpPr>
          <p:cNvPr id="91152" name="Text Box 16"/>
          <p:cNvSpPr txBox="1">
            <a:spLocks noChangeArrowheads="1"/>
          </p:cNvSpPr>
          <p:nvPr/>
        </p:nvSpPr>
        <p:spPr bwMode="auto">
          <a:xfrm>
            <a:off x="827088" y="4941888"/>
            <a:ext cx="739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5</a:t>
            </a:r>
            <a:r>
              <a:rPr lang="zh-CN" altLang="en-US">
                <a:latin typeface="Calibri" panose="020F0502020204030204" pitchFamily="34" charset="0"/>
                <a:ea typeface="微软雅黑" panose="020B0503020204020204" pitchFamily="34" charset="-122"/>
                <a:sym typeface="Calibri" panose="020F0502020204030204" pitchFamily="34" charset="0"/>
              </a:rPr>
              <a:t>、设备询问：访问和采集网元的各种信息</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43"/>
                                        </p:tgtEl>
                                        <p:attrNameLst>
                                          <p:attrName>style.visibility</p:attrName>
                                        </p:attrNameLst>
                                      </p:cBhvr>
                                      <p:to>
                                        <p:strVal val="visible"/>
                                      </p:to>
                                    </p:set>
                                    <p:anim calcmode="lin" valueType="num">
                                      <p:cBhvr additive="base">
                                        <p:cTn id="7" dur="500" fill="hold"/>
                                        <p:tgtEl>
                                          <p:spTgt spid="91143"/>
                                        </p:tgtEl>
                                        <p:attrNameLst>
                                          <p:attrName>ppt_x</p:attrName>
                                        </p:attrNameLst>
                                      </p:cBhvr>
                                      <p:tavLst>
                                        <p:tav tm="0">
                                          <p:val>
                                            <p:strVal val="0-#ppt_w/2"/>
                                          </p:val>
                                        </p:tav>
                                        <p:tav tm="100000">
                                          <p:val>
                                            <p:strVal val="#ppt_x"/>
                                          </p:val>
                                        </p:tav>
                                      </p:tavLst>
                                    </p:anim>
                                    <p:anim calcmode="lin" valueType="num">
                                      <p:cBhvr additive="base">
                                        <p:cTn id="8" dur="500" fill="hold"/>
                                        <p:tgtEl>
                                          <p:spTgt spid="9114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44"/>
                                        </p:tgtEl>
                                        <p:attrNameLst>
                                          <p:attrName>style.visibility</p:attrName>
                                        </p:attrNameLst>
                                      </p:cBhvr>
                                      <p:to>
                                        <p:strVal val="visible"/>
                                      </p:to>
                                    </p:set>
                                    <p:anim calcmode="lin" valueType="num">
                                      <p:cBhvr additive="base">
                                        <p:cTn id="13" dur="500" fill="hold"/>
                                        <p:tgtEl>
                                          <p:spTgt spid="91144"/>
                                        </p:tgtEl>
                                        <p:attrNameLst>
                                          <p:attrName>ppt_x</p:attrName>
                                        </p:attrNameLst>
                                      </p:cBhvr>
                                      <p:tavLst>
                                        <p:tav tm="0">
                                          <p:val>
                                            <p:strVal val="0-#ppt_w/2"/>
                                          </p:val>
                                        </p:tav>
                                        <p:tav tm="100000">
                                          <p:val>
                                            <p:strVal val="#ppt_x"/>
                                          </p:val>
                                        </p:tav>
                                      </p:tavLst>
                                    </p:anim>
                                    <p:anim calcmode="lin" valueType="num">
                                      <p:cBhvr additive="base">
                                        <p:cTn id="14" dur="500" fill="hold"/>
                                        <p:tgtEl>
                                          <p:spTgt spid="9114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42"/>
                                        </p:tgtEl>
                                        <p:attrNameLst>
                                          <p:attrName>style.visibility</p:attrName>
                                        </p:attrNameLst>
                                      </p:cBhvr>
                                      <p:to>
                                        <p:strVal val="visible"/>
                                      </p:to>
                                    </p:set>
                                    <p:anim calcmode="lin" valueType="num">
                                      <p:cBhvr additive="base">
                                        <p:cTn id="19" dur="500" fill="hold"/>
                                        <p:tgtEl>
                                          <p:spTgt spid="91142"/>
                                        </p:tgtEl>
                                        <p:attrNameLst>
                                          <p:attrName>ppt_x</p:attrName>
                                        </p:attrNameLst>
                                      </p:cBhvr>
                                      <p:tavLst>
                                        <p:tav tm="0">
                                          <p:val>
                                            <p:strVal val="0-#ppt_w/2"/>
                                          </p:val>
                                        </p:tav>
                                        <p:tav tm="100000">
                                          <p:val>
                                            <p:strVal val="#ppt_x"/>
                                          </p:val>
                                        </p:tav>
                                      </p:tavLst>
                                    </p:anim>
                                    <p:anim calcmode="lin" valueType="num">
                                      <p:cBhvr additive="base">
                                        <p:cTn id="20" dur="500" fill="hold"/>
                                        <p:tgtEl>
                                          <p:spTgt spid="9114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1149"/>
                                        </p:tgtEl>
                                        <p:attrNameLst>
                                          <p:attrName>style.visibility</p:attrName>
                                        </p:attrNameLst>
                                      </p:cBhvr>
                                      <p:to>
                                        <p:strVal val="visible"/>
                                      </p:to>
                                    </p:set>
                                    <p:anim calcmode="lin" valueType="num">
                                      <p:cBhvr additive="base">
                                        <p:cTn id="25" dur="500" fill="hold"/>
                                        <p:tgtEl>
                                          <p:spTgt spid="91149"/>
                                        </p:tgtEl>
                                        <p:attrNameLst>
                                          <p:attrName>ppt_x</p:attrName>
                                        </p:attrNameLst>
                                      </p:cBhvr>
                                      <p:tavLst>
                                        <p:tav tm="0">
                                          <p:val>
                                            <p:strVal val="0-#ppt_w/2"/>
                                          </p:val>
                                        </p:tav>
                                        <p:tav tm="100000">
                                          <p:val>
                                            <p:strVal val="#ppt_x"/>
                                          </p:val>
                                        </p:tav>
                                      </p:tavLst>
                                    </p:anim>
                                    <p:anim calcmode="lin" valueType="num">
                                      <p:cBhvr additive="base">
                                        <p:cTn id="26" dur="500" fill="hold"/>
                                        <p:tgtEl>
                                          <p:spTgt spid="9114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1146"/>
                                        </p:tgtEl>
                                        <p:attrNameLst>
                                          <p:attrName>style.visibility</p:attrName>
                                        </p:attrNameLst>
                                      </p:cBhvr>
                                      <p:to>
                                        <p:strVal val="visible"/>
                                      </p:to>
                                    </p:set>
                                    <p:anim calcmode="lin" valueType="num">
                                      <p:cBhvr additive="base">
                                        <p:cTn id="31" dur="500" fill="hold"/>
                                        <p:tgtEl>
                                          <p:spTgt spid="91146"/>
                                        </p:tgtEl>
                                        <p:attrNameLst>
                                          <p:attrName>ppt_x</p:attrName>
                                        </p:attrNameLst>
                                      </p:cBhvr>
                                      <p:tavLst>
                                        <p:tav tm="0">
                                          <p:val>
                                            <p:strVal val="0-#ppt_w/2"/>
                                          </p:val>
                                        </p:tav>
                                        <p:tav tm="100000">
                                          <p:val>
                                            <p:strVal val="#ppt_x"/>
                                          </p:val>
                                        </p:tav>
                                      </p:tavLst>
                                    </p:anim>
                                    <p:anim calcmode="lin" valueType="num">
                                      <p:cBhvr additive="base">
                                        <p:cTn id="32" dur="500" fill="hold"/>
                                        <p:tgtEl>
                                          <p:spTgt spid="9114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1150"/>
                                        </p:tgtEl>
                                        <p:attrNameLst>
                                          <p:attrName>style.visibility</p:attrName>
                                        </p:attrNameLst>
                                      </p:cBhvr>
                                      <p:to>
                                        <p:strVal val="visible"/>
                                      </p:to>
                                    </p:set>
                                    <p:anim calcmode="lin" valueType="num">
                                      <p:cBhvr additive="base">
                                        <p:cTn id="37" dur="500" fill="hold"/>
                                        <p:tgtEl>
                                          <p:spTgt spid="91150"/>
                                        </p:tgtEl>
                                        <p:attrNameLst>
                                          <p:attrName>ppt_x</p:attrName>
                                        </p:attrNameLst>
                                      </p:cBhvr>
                                      <p:tavLst>
                                        <p:tav tm="0">
                                          <p:val>
                                            <p:strVal val="0-#ppt_w/2"/>
                                          </p:val>
                                        </p:tav>
                                        <p:tav tm="100000">
                                          <p:val>
                                            <p:strVal val="#ppt_x"/>
                                          </p:val>
                                        </p:tav>
                                      </p:tavLst>
                                    </p:anim>
                                    <p:anim calcmode="lin" valueType="num">
                                      <p:cBhvr additive="base">
                                        <p:cTn id="38" dur="500" fill="hold"/>
                                        <p:tgtEl>
                                          <p:spTgt spid="91150"/>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1152"/>
                                        </p:tgtEl>
                                        <p:attrNameLst>
                                          <p:attrName>style.visibility</p:attrName>
                                        </p:attrNameLst>
                                      </p:cBhvr>
                                      <p:to>
                                        <p:strVal val="visible"/>
                                      </p:to>
                                    </p:set>
                                    <p:anim calcmode="lin" valueType="num">
                                      <p:cBhvr additive="base">
                                        <p:cTn id="43" dur="500" fill="hold"/>
                                        <p:tgtEl>
                                          <p:spTgt spid="91152"/>
                                        </p:tgtEl>
                                        <p:attrNameLst>
                                          <p:attrName>ppt_x</p:attrName>
                                        </p:attrNameLst>
                                      </p:cBhvr>
                                      <p:tavLst>
                                        <p:tav tm="0">
                                          <p:val>
                                            <p:strVal val="0-#ppt_w/2"/>
                                          </p:val>
                                        </p:tav>
                                        <p:tav tm="100000">
                                          <p:val>
                                            <p:strVal val="#ppt_x"/>
                                          </p:val>
                                        </p:tav>
                                      </p:tavLst>
                                    </p:anim>
                                    <p:anim calcmode="lin" valueType="num">
                                      <p:cBhvr additive="base">
                                        <p:cTn id="44" dur="500" fill="hold"/>
                                        <p:tgtEl>
                                          <p:spTgt spid="91152"/>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91151"/>
                                        </p:tgtEl>
                                        <p:attrNameLst>
                                          <p:attrName>style.visibility</p:attrName>
                                        </p:attrNameLst>
                                      </p:cBhvr>
                                      <p:to>
                                        <p:strVal val="visible"/>
                                      </p:to>
                                    </p:set>
                                    <p:anim calcmode="lin" valueType="num">
                                      <p:cBhvr additive="base">
                                        <p:cTn id="49" dur="500" fill="hold"/>
                                        <p:tgtEl>
                                          <p:spTgt spid="91151"/>
                                        </p:tgtEl>
                                        <p:attrNameLst>
                                          <p:attrName>ppt_x</p:attrName>
                                        </p:attrNameLst>
                                      </p:cBhvr>
                                      <p:tavLst>
                                        <p:tav tm="0">
                                          <p:val>
                                            <p:strVal val="0-#ppt_w/2"/>
                                          </p:val>
                                        </p:tav>
                                        <p:tav tm="100000">
                                          <p:val>
                                            <p:strVal val="#ppt_x"/>
                                          </p:val>
                                        </p:tav>
                                      </p:tavLst>
                                    </p:anim>
                                    <p:anim calcmode="lin" valueType="num">
                                      <p:cBhvr additive="base">
                                        <p:cTn id="50" dur="500" fill="hold"/>
                                        <p:tgtEl>
                                          <p:spTgt spid="911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2" grpId="0"/>
      <p:bldP spid="91143" grpId="0"/>
      <p:bldP spid="91144" grpId="0"/>
      <p:bldP spid="91146" grpId="0"/>
      <p:bldP spid="91149" grpId="0"/>
      <p:bldP spid="91150" grpId="0"/>
      <p:bldP spid="91151" grpId="0"/>
      <p:bldP spid="9115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Text Box 2"/>
          <p:cNvSpPr txBox="1">
            <a:spLocks noChangeArrowheads="1"/>
          </p:cNvSpPr>
          <p:nvPr/>
        </p:nvSpPr>
        <p:spPr bwMode="auto">
          <a:xfrm>
            <a:off x="611188" y="549275"/>
            <a:ext cx="7391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7</a:t>
            </a:r>
            <a:r>
              <a:rPr lang="zh-CN" altLang="en-US">
                <a:latin typeface="Calibri" panose="020F0502020204030204" pitchFamily="34" charset="0"/>
                <a:ea typeface="微软雅黑" panose="020B0503020204020204" pitchFamily="34" charset="-122"/>
                <a:sym typeface="Calibri" panose="020F0502020204030204" pitchFamily="34" charset="0"/>
              </a:rPr>
              <a:t>、性能分析工具：对网络主要性能指标，如</a:t>
            </a:r>
            <a:r>
              <a:rPr lang="en-US" altLang="zh-CN">
                <a:latin typeface="Calibri" panose="020F0502020204030204" pitchFamily="34" charset="0"/>
                <a:ea typeface="微软雅黑" panose="020B0503020204020204" pitchFamily="34" charset="-122"/>
                <a:sym typeface="Calibri" panose="020F0502020204030204" pitchFamily="34" charset="0"/>
              </a:rPr>
              <a:t>CPU</a:t>
            </a:r>
            <a:r>
              <a:rPr lang="zh-CN" altLang="en-US">
                <a:latin typeface="Calibri" panose="020F0502020204030204" pitchFamily="34" charset="0"/>
                <a:ea typeface="微软雅黑" panose="020B0503020204020204" pitchFamily="34" charset="-122"/>
                <a:sym typeface="Calibri" panose="020F0502020204030204" pitchFamily="34" charset="0"/>
              </a:rPr>
              <a:t>计算量、内存占用、包平均延时、丢包率等给出文字或图形化表达和统计分析。</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9686" name="Text Box 6"/>
          <p:cNvSpPr txBox="1">
            <a:spLocks noChangeArrowheads="1"/>
          </p:cNvSpPr>
          <p:nvPr/>
        </p:nvSpPr>
        <p:spPr bwMode="auto">
          <a:xfrm>
            <a:off x="611188" y="1844675"/>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8</a:t>
            </a:r>
            <a:r>
              <a:rPr lang="zh-CN" altLang="en-US">
                <a:latin typeface="Calibri" panose="020F0502020204030204" pitchFamily="34" charset="0"/>
                <a:ea typeface="微软雅黑" panose="020B0503020204020204" pitchFamily="34" charset="-122"/>
                <a:sym typeface="Calibri" panose="020F0502020204030204" pitchFamily="34" charset="0"/>
              </a:rPr>
              <a:t>、流量分析工具：网络链路、端口或各种业务流量（</a:t>
            </a:r>
            <a:r>
              <a:rPr lang="en-US" altLang="zh-CN">
                <a:latin typeface="Calibri" panose="020F0502020204030204" pitchFamily="34" charset="0"/>
                <a:ea typeface="微软雅黑" panose="020B0503020204020204" pitchFamily="34" charset="-122"/>
                <a:sym typeface="Calibri" panose="020F0502020204030204" pitchFamily="34" charset="0"/>
              </a:rPr>
              <a:t>P2P</a:t>
            </a:r>
            <a:r>
              <a:rPr lang="zh-CN" altLang="en-US">
                <a:latin typeface="Calibri" panose="020F0502020204030204" pitchFamily="34" charset="0"/>
                <a:ea typeface="微软雅黑" panose="020B0503020204020204" pitchFamily="34" charset="-122"/>
                <a:sym typeface="Calibri" panose="020F0502020204030204" pitchFamily="34" charset="0"/>
              </a:rPr>
              <a:t>、</a:t>
            </a:r>
            <a:r>
              <a:rPr lang="en-US" altLang="zh-CN">
                <a:latin typeface="Calibri" panose="020F0502020204030204" pitchFamily="34" charset="0"/>
                <a:ea typeface="微软雅黑" panose="020B0503020204020204" pitchFamily="34" charset="-122"/>
                <a:sym typeface="Calibri" panose="020F0502020204030204" pitchFamily="34" charset="0"/>
              </a:rPr>
              <a:t>VOIP……</a:t>
            </a:r>
            <a:r>
              <a:rPr lang="zh-CN" altLang="en-US">
                <a:latin typeface="Calibri" panose="020F0502020204030204" pitchFamily="34" charset="0"/>
                <a:ea typeface="微软雅黑" panose="020B0503020204020204" pitchFamily="34" charset="-122"/>
                <a:sym typeface="Calibri" panose="020F0502020204030204" pitchFamily="34" charset="0"/>
              </a:rPr>
              <a:t>）的分析和显示。</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9687" name="Text Box 7"/>
          <p:cNvSpPr txBox="1">
            <a:spLocks noChangeArrowheads="1"/>
          </p:cNvSpPr>
          <p:nvPr/>
        </p:nvSpPr>
        <p:spPr bwMode="auto">
          <a:xfrm>
            <a:off x="611188" y="2708275"/>
            <a:ext cx="77057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9</a:t>
            </a:r>
            <a:r>
              <a:rPr lang="zh-CN" altLang="en-US">
                <a:latin typeface="Calibri" panose="020F0502020204030204" pitchFamily="34" charset="0"/>
                <a:ea typeface="微软雅黑" panose="020B0503020204020204" pitchFamily="34" charset="-122"/>
                <a:sym typeface="Calibri" panose="020F0502020204030204" pitchFamily="34" charset="0"/>
              </a:rPr>
              <a:t>、配置工具：设置、改变网络元素的参数，如初始化、业务开通、管理目的配置</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9688" name="Text Box 8"/>
          <p:cNvSpPr txBox="1">
            <a:spLocks noChangeArrowheads="1"/>
          </p:cNvSpPr>
          <p:nvPr/>
        </p:nvSpPr>
        <p:spPr bwMode="auto">
          <a:xfrm>
            <a:off x="611188" y="4652963"/>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11</a:t>
            </a:r>
            <a:r>
              <a:rPr lang="zh-CN" altLang="en-US">
                <a:latin typeface="Calibri" panose="020F0502020204030204" pitchFamily="34" charset="0"/>
                <a:ea typeface="微软雅黑" panose="020B0503020204020204" pitchFamily="34" charset="-122"/>
                <a:sym typeface="Calibri" panose="020F0502020204030204" pitchFamily="34" charset="0"/>
              </a:rPr>
              <a:t>、安全管理工具：安全策略、攻击监控、安全审计、认证和密码管理等，向专业化发展。</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9689" name="Text Box 9"/>
          <p:cNvSpPr txBox="1">
            <a:spLocks noChangeArrowheads="1"/>
          </p:cNvSpPr>
          <p:nvPr/>
        </p:nvSpPr>
        <p:spPr bwMode="auto">
          <a:xfrm>
            <a:off x="611188" y="3644900"/>
            <a:ext cx="739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10</a:t>
            </a:r>
            <a:r>
              <a:rPr lang="zh-CN" altLang="en-US">
                <a:latin typeface="Calibri" panose="020F0502020204030204" pitchFamily="34" charset="0"/>
                <a:ea typeface="微软雅黑" panose="020B0503020204020204" pitchFamily="34" charset="-122"/>
                <a:sym typeface="Calibri" panose="020F0502020204030204" pitchFamily="34" charset="0"/>
              </a:rPr>
              <a:t>、路由和流量工程：路由协议、转发表、</a:t>
            </a:r>
            <a:r>
              <a:rPr lang="en-US" altLang="zh-CN">
                <a:latin typeface="Calibri" panose="020F0502020204030204" pitchFamily="34" charset="0"/>
                <a:ea typeface="微软雅黑" panose="020B0503020204020204" pitchFamily="34" charset="-122"/>
                <a:sym typeface="Calibri" panose="020F0502020204030204" pitchFamily="34" charset="0"/>
              </a:rPr>
              <a:t>QoS</a:t>
            </a:r>
            <a:r>
              <a:rPr lang="zh-CN" altLang="en-US">
                <a:latin typeface="Calibri" panose="020F0502020204030204" pitchFamily="34" charset="0"/>
                <a:ea typeface="微软雅黑" panose="020B0503020204020204" pitchFamily="34" charset="-122"/>
                <a:sym typeface="Calibri" panose="020F0502020204030204" pitchFamily="34" charset="0"/>
              </a:rPr>
              <a:t>、网络负载均衡等专项监控和管理</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9690" name="Text Box 10"/>
          <p:cNvSpPr txBox="1">
            <a:spLocks noChangeArrowheads="1"/>
          </p:cNvSpPr>
          <p:nvPr/>
        </p:nvSpPr>
        <p:spPr bwMode="auto">
          <a:xfrm>
            <a:off x="611188" y="5589588"/>
            <a:ext cx="79930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12</a:t>
            </a:r>
            <a:r>
              <a:rPr lang="zh-CN" altLang="en-US">
                <a:latin typeface="Calibri" panose="020F0502020204030204" pitchFamily="34" charset="0"/>
                <a:ea typeface="微软雅黑" panose="020B0503020204020204" pitchFamily="34" charset="-122"/>
                <a:sym typeface="Calibri" panose="020F0502020204030204" pitchFamily="34" charset="0"/>
              </a:rPr>
              <a:t>、网络规划和优化工具：规划和优化网络的整体性能、服务质量，如移动网络规划和优化。</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9682"/>
                                        </p:tgtEl>
                                        <p:attrNameLst>
                                          <p:attrName>style.visibility</p:attrName>
                                        </p:attrNameLst>
                                      </p:cBhvr>
                                      <p:to>
                                        <p:strVal val="visible"/>
                                      </p:to>
                                    </p:set>
                                    <p:anim calcmode="lin" valueType="num">
                                      <p:cBhvr additive="base">
                                        <p:cTn id="7" dur="500" fill="hold"/>
                                        <p:tgtEl>
                                          <p:spTgt spid="199682"/>
                                        </p:tgtEl>
                                        <p:attrNameLst>
                                          <p:attrName>ppt_x</p:attrName>
                                        </p:attrNameLst>
                                      </p:cBhvr>
                                      <p:tavLst>
                                        <p:tav tm="0">
                                          <p:val>
                                            <p:strVal val="0-#ppt_w/2"/>
                                          </p:val>
                                        </p:tav>
                                        <p:tav tm="100000">
                                          <p:val>
                                            <p:strVal val="#ppt_x"/>
                                          </p:val>
                                        </p:tav>
                                      </p:tavLst>
                                    </p:anim>
                                    <p:anim calcmode="lin" valueType="num">
                                      <p:cBhvr additive="base">
                                        <p:cTn id="8" dur="500" fill="hold"/>
                                        <p:tgtEl>
                                          <p:spTgt spid="19968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9686"/>
                                        </p:tgtEl>
                                        <p:attrNameLst>
                                          <p:attrName>style.visibility</p:attrName>
                                        </p:attrNameLst>
                                      </p:cBhvr>
                                      <p:to>
                                        <p:strVal val="visible"/>
                                      </p:to>
                                    </p:set>
                                    <p:anim calcmode="lin" valueType="num">
                                      <p:cBhvr additive="base">
                                        <p:cTn id="13" dur="500" fill="hold"/>
                                        <p:tgtEl>
                                          <p:spTgt spid="199686"/>
                                        </p:tgtEl>
                                        <p:attrNameLst>
                                          <p:attrName>ppt_x</p:attrName>
                                        </p:attrNameLst>
                                      </p:cBhvr>
                                      <p:tavLst>
                                        <p:tav tm="0">
                                          <p:val>
                                            <p:strVal val="0-#ppt_w/2"/>
                                          </p:val>
                                        </p:tav>
                                        <p:tav tm="100000">
                                          <p:val>
                                            <p:strVal val="#ppt_x"/>
                                          </p:val>
                                        </p:tav>
                                      </p:tavLst>
                                    </p:anim>
                                    <p:anim calcmode="lin" valueType="num">
                                      <p:cBhvr additive="base">
                                        <p:cTn id="14" dur="500" fill="hold"/>
                                        <p:tgtEl>
                                          <p:spTgt spid="19968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9687"/>
                                        </p:tgtEl>
                                        <p:attrNameLst>
                                          <p:attrName>style.visibility</p:attrName>
                                        </p:attrNameLst>
                                      </p:cBhvr>
                                      <p:to>
                                        <p:strVal val="visible"/>
                                      </p:to>
                                    </p:set>
                                    <p:anim calcmode="lin" valueType="num">
                                      <p:cBhvr additive="base">
                                        <p:cTn id="19" dur="500" fill="hold"/>
                                        <p:tgtEl>
                                          <p:spTgt spid="199687"/>
                                        </p:tgtEl>
                                        <p:attrNameLst>
                                          <p:attrName>ppt_x</p:attrName>
                                        </p:attrNameLst>
                                      </p:cBhvr>
                                      <p:tavLst>
                                        <p:tav tm="0">
                                          <p:val>
                                            <p:strVal val="0-#ppt_w/2"/>
                                          </p:val>
                                        </p:tav>
                                        <p:tav tm="100000">
                                          <p:val>
                                            <p:strVal val="#ppt_x"/>
                                          </p:val>
                                        </p:tav>
                                      </p:tavLst>
                                    </p:anim>
                                    <p:anim calcmode="lin" valueType="num">
                                      <p:cBhvr additive="base">
                                        <p:cTn id="20" dur="500" fill="hold"/>
                                        <p:tgtEl>
                                          <p:spTgt spid="19968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9689"/>
                                        </p:tgtEl>
                                        <p:attrNameLst>
                                          <p:attrName>style.visibility</p:attrName>
                                        </p:attrNameLst>
                                      </p:cBhvr>
                                      <p:to>
                                        <p:strVal val="visible"/>
                                      </p:to>
                                    </p:set>
                                    <p:anim calcmode="lin" valueType="num">
                                      <p:cBhvr additive="base">
                                        <p:cTn id="25" dur="500" fill="hold"/>
                                        <p:tgtEl>
                                          <p:spTgt spid="199689"/>
                                        </p:tgtEl>
                                        <p:attrNameLst>
                                          <p:attrName>ppt_x</p:attrName>
                                        </p:attrNameLst>
                                      </p:cBhvr>
                                      <p:tavLst>
                                        <p:tav tm="0">
                                          <p:val>
                                            <p:strVal val="0-#ppt_w/2"/>
                                          </p:val>
                                        </p:tav>
                                        <p:tav tm="100000">
                                          <p:val>
                                            <p:strVal val="#ppt_x"/>
                                          </p:val>
                                        </p:tav>
                                      </p:tavLst>
                                    </p:anim>
                                    <p:anim calcmode="lin" valueType="num">
                                      <p:cBhvr additive="base">
                                        <p:cTn id="26" dur="500" fill="hold"/>
                                        <p:tgtEl>
                                          <p:spTgt spid="19968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99688"/>
                                        </p:tgtEl>
                                        <p:attrNameLst>
                                          <p:attrName>style.visibility</p:attrName>
                                        </p:attrNameLst>
                                      </p:cBhvr>
                                      <p:to>
                                        <p:strVal val="visible"/>
                                      </p:to>
                                    </p:set>
                                    <p:anim calcmode="lin" valueType="num">
                                      <p:cBhvr additive="base">
                                        <p:cTn id="31" dur="500" fill="hold"/>
                                        <p:tgtEl>
                                          <p:spTgt spid="199688"/>
                                        </p:tgtEl>
                                        <p:attrNameLst>
                                          <p:attrName>ppt_x</p:attrName>
                                        </p:attrNameLst>
                                      </p:cBhvr>
                                      <p:tavLst>
                                        <p:tav tm="0">
                                          <p:val>
                                            <p:strVal val="0-#ppt_w/2"/>
                                          </p:val>
                                        </p:tav>
                                        <p:tav tm="100000">
                                          <p:val>
                                            <p:strVal val="#ppt_x"/>
                                          </p:val>
                                        </p:tav>
                                      </p:tavLst>
                                    </p:anim>
                                    <p:anim calcmode="lin" valueType="num">
                                      <p:cBhvr additive="base">
                                        <p:cTn id="32" dur="500" fill="hold"/>
                                        <p:tgtEl>
                                          <p:spTgt spid="19968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99690"/>
                                        </p:tgtEl>
                                        <p:attrNameLst>
                                          <p:attrName>style.visibility</p:attrName>
                                        </p:attrNameLst>
                                      </p:cBhvr>
                                      <p:to>
                                        <p:strVal val="visible"/>
                                      </p:to>
                                    </p:set>
                                    <p:anim calcmode="lin" valueType="num">
                                      <p:cBhvr additive="base">
                                        <p:cTn id="37" dur="500" fill="hold"/>
                                        <p:tgtEl>
                                          <p:spTgt spid="199690"/>
                                        </p:tgtEl>
                                        <p:attrNameLst>
                                          <p:attrName>ppt_x</p:attrName>
                                        </p:attrNameLst>
                                      </p:cBhvr>
                                      <p:tavLst>
                                        <p:tav tm="0">
                                          <p:val>
                                            <p:strVal val="0-#ppt_w/2"/>
                                          </p:val>
                                        </p:tav>
                                        <p:tav tm="100000">
                                          <p:val>
                                            <p:strVal val="#ppt_x"/>
                                          </p:val>
                                        </p:tav>
                                      </p:tavLst>
                                    </p:anim>
                                    <p:anim calcmode="lin" valueType="num">
                                      <p:cBhvr additive="base">
                                        <p:cTn id="38" dur="500" fill="hold"/>
                                        <p:tgtEl>
                                          <p:spTgt spid="1996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2" grpId="0"/>
      <p:bldP spid="199686" grpId="0"/>
      <p:bldP spid="199687" grpId="0"/>
      <p:bldP spid="199688" grpId="0"/>
      <p:bldP spid="199689" grpId="0"/>
      <p:bldP spid="19969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ext Box 2"/>
          <p:cNvSpPr txBox="1">
            <a:spLocks noChangeArrowheads="1"/>
          </p:cNvSpPr>
          <p:nvPr/>
        </p:nvSpPr>
        <p:spPr bwMode="auto">
          <a:xfrm>
            <a:off x="838200" y="2057400"/>
            <a:ext cx="7391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zh-CN" altLang="en-US">
                <a:latin typeface="Calibri" panose="020F0502020204030204" pitchFamily="34" charset="0"/>
                <a:ea typeface="微软雅黑" panose="020B0503020204020204" pitchFamily="34" charset="-122"/>
                <a:sym typeface="Calibri" panose="020F0502020204030204" pitchFamily="34" charset="0"/>
              </a:rPr>
              <a:t>采用一般</a:t>
            </a:r>
            <a:r>
              <a:rPr lang="en-US" altLang="zh-CN">
                <a:latin typeface="Calibri" panose="020F0502020204030204" pitchFamily="34" charset="0"/>
                <a:ea typeface="微软雅黑" panose="020B0503020204020204" pitchFamily="34" charset="-122"/>
                <a:sym typeface="Calibri" panose="020F0502020204030204" pitchFamily="34" charset="0"/>
              </a:rPr>
              <a:t>C/S</a:t>
            </a:r>
            <a:r>
              <a:rPr lang="zh-CN" altLang="en-US">
                <a:latin typeface="Calibri" panose="020F0502020204030204" pitchFamily="34" charset="0"/>
                <a:ea typeface="微软雅黑" panose="020B0503020204020204" pitchFamily="34" charset="-122"/>
                <a:sym typeface="Calibri" panose="020F0502020204030204" pitchFamily="34" charset="0"/>
              </a:rPr>
              <a:t>模式应用层的方式，</a:t>
            </a:r>
            <a:r>
              <a:rPr lang="en-US" altLang="zh-CN">
                <a:latin typeface="Calibri" panose="020F0502020204030204" pitchFamily="34" charset="0"/>
                <a:ea typeface="微软雅黑" panose="020B0503020204020204" pitchFamily="34" charset="-122"/>
                <a:sym typeface="Calibri" panose="020F0502020204030204" pitchFamily="34" charset="0"/>
              </a:rPr>
              <a:t>TCP/UDP</a:t>
            </a:r>
            <a:r>
              <a:rPr lang="zh-CN" altLang="en-US">
                <a:latin typeface="Calibri" panose="020F0502020204030204" pitchFamily="34" charset="0"/>
                <a:ea typeface="微软雅黑" panose="020B0503020204020204" pitchFamily="34" charset="-122"/>
                <a:sym typeface="Calibri" panose="020F0502020204030204" pitchFamily="34" charset="0"/>
              </a:rPr>
              <a:t>协议承载，管理进程计算机程序为客户（</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Manager</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，管理员</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，网络设备管理程序为服务器（</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Agent</a:t>
            </a:r>
            <a:r>
              <a:rPr lang="zh-CN" altLang="en-US">
                <a:solidFill>
                  <a:srgbClr val="CC0000"/>
                </a:solidFill>
                <a:latin typeface="Calibri" panose="020F0502020204030204" pitchFamily="34" charset="0"/>
                <a:ea typeface="微软雅黑" panose="020B0503020204020204" pitchFamily="34" charset="-122"/>
                <a:sym typeface="Calibri" panose="020F0502020204030204" pitchFamily="34" charset="0"/>
              </a:rPr>
              <a:t>，代理</a:t>
            </a:r>
            <a:r>
              <a:rPr lang="zh-CN" altLang="en-US">
                <a:latin typeface="Calibri" panose="020F0502020204030204" pitchFamily="34" charset="0"/>
                <a:ea typeface="微软雅黑" panose="020B0503020204020204" pitchFamily="34" charset="-122"/>
                <a:sym typeface="Calibri" panose="020F0502020204030204" pitchFamily="34" charset="0"/>
              </a:rPr>
              <a:t>）。注意网络管理员（</a:t>
            </a:r>
            <a:r>
              <a:rPr lang="en-US" altLang="zh-CN">
                <a:solidFill>
                  <a:srgbClr val="CC0000"/>
                </a:solidFill>
                <a:latin typeface="Calibri" panose="020F0502020204030204" pitchFamily="34" charset="0"/>
                <a:ea typeface="微软雅黑" panose="020B0503020204020204" pitchFamily="34" charset="-122"/>
                <a:sym typeface="Calibri" panose="020F0502020204030204" pitchFamily="34" charset="0"/>
              </a:rPr>
              <a:t>Administrator</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，网管工作站概念。</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8659" name="Text Box 3"/>
          <p:cNvSpPr txBox="1">
            <a:spLocks noChangeArrowheads="1"/>
          </p:cNvSpPr>
          <p:nvPr/>
        </p:nvSpPr>
        <p:spPr bwMode="auto">
          <a:xfrm>
            <a:off x="762000" y="381000"/>
            <a:ext cx="7010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r>
              <a:rPr lang="en-US" altLang="zh-CN" sz="2800" dirty="0" smtClean="0">
                <a:solidFill>
                  <a:srgbClr val="CC0000"/>
                </a:solidFill>
                <a:latin typeface="Calibri" panose="020F0502020204030204" pitchFamily="34" charset="0"/>
                <a:ea typeface="微软雅黑" panose="020B0503020204020204" pitchFamily="34" charset="-122"/>
                <a:sym typeface="Calibri" panose="020F0502020204030204" pitchFamily="34" charset="0"/>
              </a:rPr>
              <a:t>3.1.4 </a:t>
            </a:r>
            <a:r>
              <a:rPr lang="zh-CN" altLang="en-US" sz="2800" dirty="0">
                <a:solidFill>
                  <a:srgbClr val="CC0000"/>
                </a:solidFill>
                <a:latin typeface="Calibri" panose="020F0502020204030204" pitchFamily="34" charset="0"/>
                <a:ea typeface="微软雅黑" panose="020B0503020204020204" pitchFamily="34" charset="-122"/>
                <a:sym typeface="Calibri" panose="020F0502020204030204" pitchFamily="34" charset="0"/>
              </a:rPr>
              <a:t>互联网的网络管理：</a:t>
            </a:r>
            <a:endParaRPr lang="zh-CN" altLang="en-US" sz="2800" dirty="0">
              <a:solidFill>
                <a:srgbClr val="CC0000"/>
              </a:solidFill>
              <a:latin typeface="Calibri" panose="020F0502020204030204" pitchFamily="34" charset="0"/>
              <a:ea typeface="微软雅黑" panose="020B0503020204020204" pitchFamily="34" charset="-122"/>
              <a:sym typeface="Calibri" panose="020F0502020204030204" pitchFamily="34" charset="0"/>
            </a:endParaRPr>
          </a:p>
        </p:txBody>
      </p:sp>
      <p:sp>
        <p:nvSpPr>
          <p:cNvPr id="198660" name="Text Box 4"/>
          <p:cNvSpPr txBox="1">
            <a:spLocks noChangeArrowheads="1"/>
          </p:cNvSpPr>
          <p:nvPr/>
        </p:nvSpPr>
        <p:spPr bwMode="auto">
          <a:xfrm>
            <a:off x="838200" y="1143000"/>
            <a:ext cx="7010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zh-CN" altLang="en-US">
                <a:latin typeface="Calibri" panose="020F0502020204030204" pitchFamily="34" charset="0"/>
                <a:ea typeface="微软雅黑" panose="020B0503020204020204" pitchFamily="34" charset="-122"/>
                <a:sym typeface="Calibri" panose="020F0502020204030204" pitchFamily="34" charset="0"/>
              </a:rPr>
              <a:t>简单设备状态管理：主要查询路由器、交换机和主机状态，获取互联网的统计信息；</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8661" name="Text Box 5"/>
          <p:cNvSpPr txBox="1">
            <a:spLocks noChangeArrowheads="1"/>
          </p:cNvSpPr>
          <p:nvPr/>
        </p:nvSpPr>
        <p:spPr bwMode="auto">
          <a:xfrm>
            <a:off x="827088" y="4724400"/>
            <a:ext cx="7696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en-US" altLang="zh-CN">
                <a:latin typeface="Calibri" panose="020F0502020204030204" pitchFamily="34" charset="0"/>
                <a:ea typeface="微软雅黑" panose="020B0503020204020204" pitchFamily="34" charset="-122"/>
                <a:sym typeface="Calibri" panose="020F0502020204030204" pitchFamily="34" charset="0"/>
              </a:rPr>
              <a:t>SNMP</a:t>
            </a:r>
            <a:r>
              <a:rPr lang="zh-CN" altLang="en-US">
                <a:latin typeface="Calibri" panose="020F0502020204030204" pitchFamily="34" charset="0"/>
                <a:ea typeface="微软雅黑" panose="020B0503020204020204" pitchFamily="34" charset="-122"/>
                <a:sym typeface="Calibri" panose="020F0502020204030204" pitchFamily="34" charset="0"/>
              </a:rPr>
              <a:t>的应用状况；</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a:r>
              <a:rPr lang="zh-CN" altLang="en-US">
                <a:latin typeface="Calibri" panose="020F0502020204030204" pitchFamily="34" charset="0"/>
                <a:ea typeface="微软雅黑" panose="020B0503020204020204" pitchFamily="34" charset="-122"/>
                <a:sym typeface="Calibri" panose="020F0502020204030204" pitchFamily="34" charset="0"/>
              </a:rPr>
              <a:t>优点：实际效果良好。为什么？（故障定位</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性能察觉）</a:t>
            </a:r>
            <a:endParaRPr lang="zh-CN" altLang="en-US">
              <a:latin typeface="Calibri" panose="020F0502020204030204" pitchFamily="34" charset="0"/>
              <a:ea typeface="微软雅黑" panose="020B0503020204020204" pitchFamily="34" charset="-122"/>
              <a:sym typeface="Calibri" panose="020F0502020204030204" pitchFamily="34" charset="0"/>
            </a:endParaRPr>
          </a:p>
          <a:p>
            <a:pPr eaLnBrk="1"/>
            <a:r>
              <a:rPr lang="zh-CN" altLang="en-US">
                <a:latin typeface="Calibri" panose="020F0502020204030204" pitchFamily="34" charset="0"/>
                <a:ea typeface="微软雅黑" panose="020B0503020204020204" pitchFamily="34" charset="-122"/>
                <a:sym typeface="Calibri" panose="020F0502020204030204" pitchFamily="34" charset="0"/>
              </a:rPr>
              <a:t>缺点：低层管理效果窄，如缺乏安全、带宽、计帐、可靠性管理能力，也是互联网不断发展完善的地方。</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98662" name="Text Box 6"/>
          <p:cNvSpPr txBox="1">
            <a:spLocks noChangeArrowheads="1"/>
          </p:cNvSpPr>
          <p:nvPr/>
        </p:nvSpPr>
        <p:spPr bwMode="auto">
          <a:xfrm>
            <a:off x="827088" y="3716338"/>
            <a:ext cx="77057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eaLnBrk="1"/>
            <a:r>
              <a:rPr lang="zh-CN" altLang="en-US">
                <a:latin typeface="Calibri" panose="020F0502020204030204" pitchFamily="34" charset="0"/>
                <a:ea typeface="微软雅黑" panose="020B0503020204020204" pitchFamily="34" charset="-122"/>
                <a:sym typeface="Calibri" panose="020F0502020204030204" pitchFamily="34" charset="0"/>
              </a:rPr>
              <a:t>互联网管理与通常的电信管理网</a:t>
            </a:r>
            <a:r>
              <a:rPr lang="en-US" altLang="zh-CN">
                <a:latin typeface="Calibri" panose="020F0502020204030204" pitchFamily="34" charset="0"/>
                <a:ea typeface="微软雅黑" panose="020B0503020204020204" pitchFamily="34" charset="-122"/>
                <a:sym typeface="Calibri" panose="020F0502020204030204" pitchFamily="34" charset="0"/>
              </a:rPr>
              <a:t>TNM</a:t>
            </a:r>
            <a:r>
              <a:rPr lang="zh-CN" altLang="en-US">
                <a:latin typeface="Calibri" panose="020F0502020204030204" pitchFamily="34" charset="0"/>
                <a:ea typeface="微软雅黑" panose="020B0503020204020204" pitchFamily="34" charset="-122"/>
                <a:sym typeface="Calibri" panose="020F0502020204030204" pitchFamily="34" charset="0"/>
              </a:rPr>
              <a:t>比较，简单</a:t>
            </a:r>
            <a:r>
              <a:rPr lang="en-US" altLang="zh-CN">
                <a:latin typeface="Calibri" panose="020F0502020204030204" pitchFamily="34" charset="0"/>
                <a:ea typeface="微软雅黑" panose="020B0503020204020204" pitchFamily="34" charset="-122"/>
                <a:sym typeface="Calibri" panose="020F0502020204030204" pitchFamily="34" charset="0"/>
              </a:rPr>
              <a:t>/</a:t>
            </a:r>
            <a:r>
              <a:rPr lang="zh-CN" altLang="en-US">
                <a:latin typeface="Calibri" panose="020F0502020204030204" pitchFamily="34" charset="0"/>
                <a:ea typeface="微软雅黑" panose="020B0503020204020204" pitchFamily="34" charset="-122"/>
                <a:sym typeface="Calibri" panose="020F0502020204030204" pitchFamily="34" charset="0"/>
              </a:rPr>
              <a:t>功能弱，故障情况下网络管理也同时中断。</a:t>
            </a:r>
            <a:endParaRPr lang="zh-CN" altLang="en-US">
              <a:latin typeface="Calibri" panose="020F0502020204030204" pitchFamily="34" charset="0"/>
              <a:ea typeface="微软雅黑" panose="020B0503020204020204" pitchFamily="34" charset="-122"/>
              <a:sym typeface="Calibri" panose="020F0502020204030204" pitchFamily="34" charset="0"/>
            </a:endParaRPr>
          </a:p>
        </p:txBody>
      </p:sp>
      <p:sp>
        <p:nvSpPr>
          <p:cNvPr id="12294" name="Comment 7"/>
          <p:cNvSpPr>
            <a:spLocks noChangeArrowheads="1"/>
          </p:cNvSpPr>
          <p:nvPr/>
        </p:nvSpPr>
        <p:spPr bwMode="auto">
          <a:xfrm>
            <a:off x="-2362200" y="0"/>
            <a:ext cx="2362200" cy="2790825"/>
          </a:xfrm>
          <a:prstGeom prst="rect">
            <a:avLst/>
          </a:prstGeom>
          <a:solidFill>
            <a:srgbClr val="FCFF91"/>
          </a:solidFill>
          <a:ln w="9525">
            <a:solidFill>
              <a:srgbClr val="000000"/>
            </a:solidFill>
            <a:miter lim="800000"/>
          </a:ln>
          <a:effectLst>
            <a:outerShdw dist="107763" dir="2700000" algn="ctr" rotWithShape="0">
              <a:srgbClr val="808080"/>
            </a:outerShdw>
          </a:effectLst>
        </p:spPr>
        <p:txBody>
          <a:bodyPr>
            <a:spAutoFit/>
          </a:bodyPr>
          <a:lstStyle>
            <a:lvl1pPr eaLnBrk="0" hangingPunct="0">
              <a:defRPr sz="2400" b="1">
                <a:solidFill>
                  <a:schemeClr val="tx1"/>
                </a:solidFill>
                <a:latin typeface="宋体" panose="02010600030101010101" pitchFamily="2" charset="-122"/>
                <a:ea typeface="宋体" panose="02010600030101010101" pitchFamily="2" charset="-122"/>
              </a:defRPr>
            </a:lvl1pPr>
            <a:lvl2pPr eaLnBrk="0" hangingPunct="0">
              <a:defRPr sz="2400" b="1">
                <a:solidFill>
                  <a:schemeClr val="tx1"/>
                </a:solidFill>
                <a:latin typeface="宋体" panose="02010600030101010101" pitchFamily="2" charset="-122"/>
                <a:ea typeface="宋体" panose="02010600030101010101" pitchFamily="2" charset="-122"/>
              </a:defRPr>
            </a:lvl2pPr>
            <a:lvl3pPr eaLnBrk="0" hangingPunct="0">
              <a:defRPr sz="2400" b="1">
                <a:solidFill>
                  <a:schemeClr val="tx1"/>
                </a:solidFill>
                <a:latin typeface="宋体" panose="02010600030101010101" pitchFamily="2" charset="-122"/>
                <a:ea typeface="宋体" panose="02010600030101010101" pitchFamily="2" charset="-122"/>
              </a:defRPr>
            </a:lvl3pPr>
            <a:lvl4pPr eaLnBrk="0" hangingPunct="0">
              <a:defRPr sz="2400" b="1">
                <a:solidFill>
                  <a:schemeClr val="tx1"/>
                </a:solidFill>
                <a:latin typeface="宋体" panose="02010600030101010101" pitchFamily="2" charset="-122"/>
                <a:ea typeface="宋体" panose="02010600030101010101" pitchFamily="2" charset="-122"/>
              </a:defRPr>
            </a:lvl4pPr>
            <a:lvl5pPr eaLnBrk="0" hangingPunct="0">
              <a:defRPr sz="2400" b="1">
                <a:solidFill>
                  <a:schemeClr val="tx1"/>
                </a:solidFill>
                <a:latin typeface="宋体" panose="02010600030101010101" pitchFamily="2" charset="-122"/>
                <a:ea typeface="宋体" panose="02010600030101010101" pitchFamily="2" charset="-122"/>
              </a:defRPr>
            </a:lvl5pPr>
            <a:lvl6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6pPr>
            <a:lvl7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7pPr>
            <a:lvl8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8pPr>
            <a:lvl9pPr eaLnBrk="0" fontAlgn="base" hangingPunct="0">
              <a:spcBef>
                <a:spcPct val="0"/>
              </a:spcBef>
              <a:spcAft>
                <a:spcPct val="0"/>
              </a:spcAft>
              <a:buFont typeface="Arial" panose="020B0604020202020204" pitchFamily="34" charset="0"/>
              <a:defRPr sz="2400" b="1">
                <a:solidFill>
                  <a:schemeClr val="tx1"/>
                </a:solidFill>
                <a:latin typeface="宋体" panose="02010600030101010101" pitchFamily="2" charset="-122"/>
                <a:ea typeface="宋体" panose="02010600030101010101" pitchFamily="2" charset="-122"/>
              </a:defRPr>
            </a:lvl9pPr>
          </a:lstStyle>
          <a:p>
            <a:pPr>
              <a:spcBef>
                <a:spcPct val="50000"/>
              </a:spcBef>
            </a:pPr>
            <a:r>
              <a:rPr lang="zh-CN" altLang="en-US" sz="1600" dirty="0" smtClean="0">
                <a:solidFill>
                  <a:srgbClr val="000000"/>
                </a:solidFill>
                <a:latin typeface="Calibri" panose="020F0502020204030204" pitchFamily="34" charset="0"/>
                <a:ea typeface="微软雅黑" panose="020B0503020204020204" pitchFamily="34" charset="-122"/>
                <a:sym typeface="Calibri" panose="020F0502020204030204" pitchFamily="34" charset="0"/>
              </a:rPr>
              <a:t>为什么</a:t>
            </a:r>
            <a:r>
              <a:rPr lang="zh-CN" altLang="en-US" sz="1600" dirty="0">
                <a:solidFill>
                  <a:srgbClr val="000000"/>
                </a:solidFill>
                <a:latin typeface="Calibri" panose="020F0502020204030204" pitchFamily="34" charset="0"/>
                <a:ea typeface="微软雅黑" panose="020B0503020204020204" pitchFamily="34" charset="-122"/>
                <a:sym typeface="Calibri" panose="020F0502020204030204" pitchFamily="34" charset="0"/>
              </a:rPr>
              <a:t>简单但效果良好呢？</a:t>
            </a:r>
            <a:endParaRPr lang="zh-CN" altLang="en-US" sz="1600"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spcBef>
                <a:spcPct val="50000"/>
              </a:spcBef>
            </a:pPr>
            <a:r>
              <a:rPr lang="en-US" altLang="zh-CN" sz="1600" dirty="0">
                <a:solidFill>
                  <a:srgbClr val="000000"/>
                </a:solidFill>
                <a:latin typeface="Calibri" panose="020F0502020204030204" pitchFamily="34" charset="0"/>
                <a:ea typeface="微软雅黑" panose="020B0503020204020204" pitchFamily="34" charset="-122"/>
                <a:sym typeface="Calibri" panose="020F0502020204030204" pitchFamily="34" charset="0"/>
              </a:rPr>
              <a:t>1</a:t>
            </a:r>
            <a:r>
              <a:rPr lang="zh-CN" altLang="en-US" sz="1600" dirty="0">
                <a:solidFill>
                  <a:srgbClr val="000000"/>
                </a:solidFill>
                <a:latin typeface="Calibri" panose="020F0502020204030204" pitchFamily="34" charset="0"/>
                <a:ea typeface="微软雅黑" panose="020B0503020204020204" pitchFamily="34" charset="-122"/>
                <a:sym typeface="Calibri" panose="020F0502020204030204" pitchFamily="34" charset="0"/>
              </a:rPr>
              <a:t>、当设备故障时，协议层都瘫痪，尽管网管失效，但故障源定位容易。</a:t>
            </a:r>
            <a:r>
              <a:rPr lang="en-US" altLang="zh-CN" sz="1600" dirty="0">
                <a:solidFill>
                  <a:srgbClr val="000000"/>
                </a:solidFill>
                <a:latin typeface="Calibri" panose="020F0502020204030204" pitchFamily="34" charset="0"/>
                <a:ea typeface="微软雅黑" panose="020B0503020204020204" pitchFamily="34" charset="-122"/>
                <a:sym typeface="Calibri" panose="020F0502020204030204" pitchFamily="34" charset="0"/>
              </a:rPr>
              <a:t>2</a:t>
            </a:r>
            <a:r>
              <a:rPr lang="zh-CN" altLang="en-US" sz="1600" dirty="0">
                <a:solidFill>
                  <a:srgbClr val="000000"/>
                </a:solidFill>
                <a:latin typeface="Calibri" panose="020F0502020204030204" pitchFamily="34" charset="0"/>
                <a:ea typeface="微软雅黑" panose="020B0503020204020204" pitchFamily="34" charset="-122"/>
                <a:sym typeface="Calibri" panose="020F0502020204030204" pitchFamily="34" charset="0"/>
              </a:rPr>
              <a:t>、尽管网管在普通应用层，但网络延时大时， </a:t>
            </a:r>
            <a:r>
              <a:rPr lang="en-US" altLang="zh-CN" sz="1600" dirty="0">
                <a:latin typeface="Calibri" panose="020F0502020204030204" pitchFamily="34" charset="0"/>
                <a:ea typeface="微软雅黑" panose="020B0503020204020204" pitchFamily="34" charset="-122"/>
                <a:sym typeface="Calibri" panose="020F0502020204030204" pitchFamily="34" charset="0"/>
              </a:rPr>
              <a:t>Manager</a:t>
            </a:r>
            <a:r>
              <a:rPr lang="zh-CN" altLang="en-US" sz="1600" dirty="0">
                <a:latin typeface="Calibri" panose="020F0502020204030204" pitchFamily="34" charset="0"/>
                <a:ea typeface="微软雅黑" panose="020B0503020204020204" pitchFamily="34" charset="-122"/>
                <a:sym typeface="Calibri" panose="020F0502020204030204" pitchFamily="34" charset="0"/>
              </a:rPr>
              <a:t>也能马上察觉到。</a:t>
            </a:r>
            <a:endParaRPr lang="zh-CN" altLang="en-US" sz="1600"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a:p>
            <a:pPr algn="ctr">
              <a:spcBef>
                <a:spcPct val="50000"/>
              </a:spcBef>
            </a:pPr>
            <a:endParaRPr lang="en-US" altLang="zh-CN" sz="1600" dirty="0">
              <a:solidFill>
                <a:srgbClr val="000000"/>
              </a:solidFill>
              <a:latin typeface="Calibri" panose="020F0502020204030204" pitchFamily="34" charset="0"/>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8659"/>
                                        </p:tgtEl>
                                        <p:attrNameLst>
                                          <p:attrName>style.visibility</p:attrName>
                                        </p:attrNameLst>
                                      </p:cBhvr>
                                      <p:to>
                                        <p:strVal val="visible"/>
                                      </p:to>
                                    </p:set>
                                    <p:anim calcmode="lin" valueType="num">
                                      <p:cBhvr additive="base">
                                        <p:cTn id="7" dur="500" fill="hold"/>
                                        <p:tgtEl>
                                          <p:spTgt spid="198659"/>
                                        </p:tgtEl>
                                        <p:attrNameLst>
                                          <p:attrName>ppt_x</p:attrName>
                                        </p:attrNameLst>
                                      </p:cBhvr>
                                      <p:tavLst>
                                        <p:tav tm="0">
                                          <p:val>
                                            <p:strVal val="0-#ppt_w/2"/>
                                          </p:val>
                                        </p:tav>
                                        <p:tav tm="100000">
                                          <p:val>
                                            <p:strVal val="#ppt_x"/>
                                          </p:val>
                                        </p:tav>
                                      </p:tavLst>
                                    </p:anim>
                                    <p:anim calcmode="lin" valueType="num">
                                      <p:cBhvr additive="base">
                                        <p:cTn id="8" dur="500" fill="hold"/>
                                        <p:tgtEl>
                                          <p:spTgt spid="1986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8660"/>
                                        </p:tgtEl>
                                        <p:attrNameLst>
                                          <p:attrName>style.visibility</p:attrName>
                                        </p:attrNameLst>
                                      </p:cBhvr>
                                      <p:to>
                                        <p:strVal val="visible"/>
                                      </p:to>
                                    </p:set>
                                    <p:anim calcmode="lin" valueType="num">
                                      <p:cBhvr additive="base">
                                        <p:cTn id="13" dur="500" fill="hold"/>
                                        <p:tgtEl>
                                          <p:spTgt spid="198660"/>
                                        </p:tgtEl>
                                        <p:attrNameLst>
                                          <p:attrName>ppt_x</p:attrName>
                                        </p:attrNameLst>
                                      </p:cBhvr>
                                      <p:tavLst>
                                        <p:tav tm="0">
                                          <p:val>
                                            <p:strVal val="0-#ppt_w/2"/>
                                          </p:val>
                                        </p:tav>
                                        <p:tav tm="100000">
                                          <p:val>
                                            <p:strVal val="#ppt_x"/>
                                          </p:val>
                                        </p:tav>
                                      </p:tavLst>
                                    </p:anim>
                                    <p:anim calcmode="lin" valueType="num">
                                      <p:cBhvr additive="base">
                                        <p:cTn id="14" dur="500" fill="hold"/>
                                        <p:tgtEl>
                                          <p:spTgt spid="19866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8658"/>
                                        </p:tgtEl>
                                        <p:attrNameLst>
                                          <p:attrName>style.visibility</p:attrName>
                                        </p:attrNameLst>
                                      </p:cBhvr>
                                      <p:to>
                                        <p:strVal val="visible"/>
                                      </p:to>
                                    </p:set>
                                    <p:anim calcmode="lin" valueType="num">
                                      <p:cBhvr additive="base">
                                        <p:cTn id="19" dur="500" fill="hold"/>
                                        <p:tgtEl>
                                          <p:spTgt spid="198658"/>
                                        </p:tgtEl>
                                        <p:attrNameLst>
                                          <p:attrName>ppt_x</p:attrName>
                                        </p:attrNameLst>
                                      </p:cBhvr>
                                      <p:tavLst>
                                        <p:tav tm="0">
                                          <p:val>
                                            <p:strVal val="0-#ppt_w/2"/>
                                          </p:val>
                                        </p:tav>
                                        <p:tav tm="100000">
                                          <p:val>
                                            <p:strVal val="#ppt_x"/>
                                          </p:val>
                                        </p:tav>
                                      </p:tavLst>
                                    </p:anim>
                                    <p:anim calcmode="lin" valueType="num">
                                      <p:cBhvr additive="base">
                                        <p:cTn id="20" dur="500" fill="hold"/>
                                        <p:tgtEl>
                                          <p:spTgt spid="19865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8662"/>
                                        </p:tgtEl>
                                        <p:attrNameLst>
                                          <p:attrName>style.visibility</p:attrName>
                                        </p:attrNameLst>
                                      </p:cBhvr>
                                      <p:to>
                                        <p:strVal val="visible"/>
                                      </p:to>
                                    </p:set>
                                    <p:anim calcmode="lin" valueType="num">
                                      <p:cBhvr additive="base">
                                        <p:cTn id="25" dur="500" fill="hold"/>
                                        <p:tgtEl>
                                          <p:spTgt spid="198662"/>
                                        </p:tgtEl>
                                        <p:attrNameLst>
                                          <p:attrName>ppt_x</p:attrName>
                                        </p:attrNameLst>
                                      </p:cBhvr>
                                      <p:tavLst>
                                        <p:tav tm="0">
                                          <p:val>
                                            <p:strVal val="0-#ppt_w/2"/>
                                          </p:val>
                                        </p:tav>
                                        <p:tav tm="100000">
                                          <p:val>
                                            <p:strVal val="#ppt_x"/>
                                          </p:val>
                                        </p:tav>
                                      </p:tavLst>
                                    </p:anim>
                                    <p:anim calcmode="lin" valueType="num">
                                      <p:cBhvr additive="base">
                                        <p:cTn id="26" dur="500" fill="hold"/>
                                        <p:tgtEl>
                                          <p:spTgt spid="19866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98661"/>
                                        </p:tgtEl>
                                        <p:attrNameLst>
                                          <p:attrName>style.visibility</p:attrName>
                                        </p:attrNameLst>
                                      </p:cBhvr>
                                      <p:to>
                                        <p:strVal val="visible"/>
                                      </p:to>
                                    </p:set>
                                    <p:anim calcmode="lin" valueType="num">
                                      <p:cBhvr additive="base">
                                        <p:cTn id="31" dur="500" fill="hold"/>
                                        <p:tgtEl>
                                          <p:spTgt spid="198661"/>
                                        </p:tgtEl>
                                        <p:attrNameLst>
                                          <p:attrName>ppt_x</p:attrName>
                                        </p:attrNameLst>
                                      </p:cBhvr>
                                      <p:tavLst>
                                        <p:tav tm="0">
                                          <p:val>
                                            <p:strVal val="0-#ppt_w/2"/>
                                          </p:val>
                                        </p:tav>
                                        <p:tav tm="100000">
                                          <p:val>
                                            <p:strVal val="#ppt_x"/>
                                          </p:val>
                                        </p:tav>
                                      </p:tavLst>
                                    </p:anim>
                                    <p:anim calcmode="lin" valueType="num">
                                      <p:cBhvr additive="base">
                                        <p:cTn id="32" dur="500" fill="hold"/>
                                        <p:tgtEl>
                                          <p:spTgt spid="1986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8" grpId="0"/>
      <p:bldP spid="198659" grpId="0"/>
      <p:bldP spid="198660" grpId="0"/>
      <p:bldP spid="198661" grpId="0"/>
      <p:bldP spid="198662" grpId="0"/>
    </p:bldLst>
  </p:timing>
</p:sld>
</file>

<file path=ppt/tags/tag1.xml><?xml version="1.0" encoding="utf-8"?>
<p:tagLst xmlns:p="http://schemas.openxmlformats.org/presentationml/2006/main">
  <p:tag name="KSO_WPP_MARK_KEY" val="38de45f8-6637-49f1-9df0-cedb358c5e46"/>
  <p:tag name="COMMONDATA" val="eyJoZGlkIjoiZDAzYzYzYWQ1ZGQ5ZGQ0MDZlZjg4ZTlkYjU1OTExMjUifQ=="/>
</p:tagLst>
</file>

<file path=ppt/theme/theme1.xml><?xml version="1.0" encoding="utf-8"?>
<a:theme xmlns:a="http://schemas.openxmlformats.org/drawingml/2006/main" name="格纹网络">
  <a:themeElements>
    <a:clrScheme name="自定义 2">
      <a:dk1>
        <a:sysClr val="windowText" lastClr="000000"/>
      </a:dk1>
      <a:lt1>
        <a:sysClr val="window" lastClr="FFFFFF"/>
      </a:lt1>
      <a:dk2>
        <a:srgbClr val="FFFFFF"/>
      </a:dk2>
      <a:lt2>
        <a:srgbClr val="FFFFFF"/>
      </a:lt2>
      <a:accent1>
        <a:srgbClr val="0E647C"/>
      </a:accent1>
      <a:accent2>
        <a:srgbClr val="2DB2A4"/>
      </a:accent2>
      <a:accent3>
        <a:srgbClr val="74AF47"/>
      </a:accent3>
      <a:accent4>
        <a:srgbClr val="755DA1"/>
      </a:accent4>
      <a:accent5>
        <a:srgbClr val="4BACC6"/>
      </a:accent5>
      <a:accent6>
        <a:srgbClr val="F87A08"/>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0" tIns="0" rIns="0" bIns="0" rtlCol="0">
        <a:spAutoFit/>
      </a:bodyPr>
      <a:lstStyle>
        <a:defPPr>
          <a:defRPr sz="1600" b="1" dirty="0" smtClean="0">
            <a:solidFill>
              <a:schemeClr val="accent6"/>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格纹网络</Template>
  <TotalTime>0</TotalTime>
  <Words>9944</Words>
  <Application>WPS 演示</Application>
  <PresentationFormat>全屏显示(4:3)</PresentationFormat>
  <Paragraphs>665</Paragraphs>
  <Slides>41</Slides>
  <Notes>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2</vt:i4>
      </vt:variant>
      <vt:variant>
        <vt:lpstr>幻灯片标题</vt:lpstr>
      </vt:variant>
      <vt:variant>
        <vt:i4>41</vt:i4>
      </vt:variant>
    </vt:vector>
  </HeadingPairs>
  <TitlesOfParts>
    <vt:vector size="51" baseType="lpstr">
      <vt:lpstr>Arial</vt:lpstr>
      <vt:lpstr>宋体</vt:lpstr>
      <vt:lpstr>Wingdings</vt:lpstr>
      <vt:lpstr>Calibri</vt:lpstr>
      <vt:lpstr>微软雅黑</vt:lpstr>
      <vt:lpstr>Times New Roman</vt:lpstr>
      <vt:lpstr>Arial Unicode MS</vt:lpstr>
      <vt:lpstr>格纹网络</vt:lpstr>
      <vt:lpstr>MS_ClipArt_Gallery.2</vt:lpstr>
      <vt:lpstr>MS_ClipArt_Gallery.2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SNMP的管理模型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3.SNMP的优缺点</vt:lpstr>
      <vt:lpstr>PowerPoint 演示文稿</vt:lpstr>
      <vt:lpstr>PowerPoint 演示文稿</vt:lpstr>
      <vt:lpstr>PowerPoint 演示文稿</vt:lpstr>
      <vt:lpstr>PowerPoint 演示文稿</vt:lpstr>
      <vt:lpstr>PowerPoint 演示文稿</vt:lpstr>
      <vt:lpstr>1.2 公共管理信息协议</vt:lpstr>
      <vt:lpstr>1.CMIP管理模型</vt:lpstr>
      <vt:lpstr>2.CMIP的网络管理功能</vt:lpstr>
      <vt:lpstr>3.CMIP的特点</vt:lpstr>
      <vt:lpstr>1.3 网络管理新技术</vt:lpstr>
      <vt:lpstr>1.RMON技术</vt:lpstr>
      <vt:lpstr>2.基于Web的网络管理技术</vt:lpstr>
      <vt:lpstr>PowerPoint 演示文稿</vt:lpstr>
    </vt:vector>
  </TitlesOfParts>
  <Company>科研部</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范冰冰</dc:creator>
  <cp:lastModifiedBy>shenesan</cp:lastModifiedBy>
  <cp:revision>125</cp:revision>
  <dcterms:created xsi:type="dcterms:W3CDTF">2004-11-08T01:13:00Z</dcterms:created>
  <dcterms:modified xsi:type="dcterms:W3CDTF">2022-10-20T07:50:58Z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2052-11.1.0.12598</vt:lpwstr>
  </property>
  <property fmtid="{D5CDD505-2E9C-101B-9397-08002B2CF9AE}" pid="3" name="ICV">
    <vt:lpwstr>19C08D86BEE249449A777FCCA7171060</vt:lpwstr>
  </property>
</Properties>
</file>