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Lst>
  <p:sldIdLst>
    <p:sldId id="434" r:id="rId4"/>
    <p:sldId id="435" r:id="rId5"/>
    <p:sldId id="436" r:id="rId6"/>
    <p:sldId id="437" r:id="rId7"/>
    <p:sldId id="43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59" r:id="rId28"/>
    <p:sldId id="460" r:id="rId29"/>
    <p:sldId id="462" r:id="rId30"/>
    <p:sldId id="474" r:id="rId31"/>
    <p:sldId id="475" r:id="rId32"/>
    <p:sldId id="476" r:id="rId33"/>
    <p:sldId id="463" r:id="rId34"/>
    <p:sldId id="464" r:id="rId35"/>
    <p:sldId id="465" r:id="rId36"/>
    <p:sldId id="466" r:id="rId37"/>
    <p:sldId id="467" r:id="rId38"/>
    <p:sldId id="468" r:id="rId39"/>
    <p:sldId id="469" r:id="rId40"/>
    <p:sldId id="470" r:id="rId41"/>
    <p:sldId id="471" r:id="rId42"/>
    <p:sldId id="472" r:id="rId43"/>
    <p:sldId id="473" r:id="rId44"/>
  </p:sldIdLst>
  <p:sldSz cx="12192000" cy="6858000"/>
  <p:notesSz cx="6858000" cy="9144000"/>
  <p:custDataLst>
    <p:tags r:id="rId49"/>
  </p:custDataLst>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08330" indent="-15113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17930" indent="-30353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825625" indent="-4540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435225" indent="-606425"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cmAuthor id="2" name="范冰冰" initials="LU" lastIdx="2" clrIdx="1"/>
  <p:cmAuthor id="3" name="fanbb" initials="f" lastIdx="1" clrIdx="2"/>
  <p:cmAuthor id="4" name="Fanbb" initials="F" lastIdx="1" clrIdx="3"/>
  <p:cmAuthor id="5" name="shen ys" initials="sy"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CCFF99"/>
    <a:srgbClr val="CC0000"/>
    <a:srgbClr val="FF6699"/>
    <a:srgbClr val="FF3300"/>
    <a:srgbClr val="FFCC00"/>
    <a:srgbClr val="8000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35" autoAdjust="0"/>
    <p:restoredTop sz="94655" autoAdjust="0"/>
  </p:normalViewPr>
  <p:slideViewPr>
    <p:cSldViewPr>
      <p:cViewPr varScale="1">
        <p:scale>
          <a:sx n="86" d="100"/>
          <a:sy n="86" d="100"/>
        </p:scale>
        <p:origin x="318" y="96"/>
      </p:cViewPr>
      <p:guideLst>
        <p:guide orient="horz" pos="2154"/>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1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9" Type="http://schemas.openxmlformats.org/officeDocument/2006/relationships/tags" Target="tags/tag466.xml"/><Relationship Id="rId48" Type="http://schemas.openxmlformats.org/officeDocument/2006/relationships/commentAuthors" Target="commentAuthors.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0-10-23T21:32:37.184" idx="2">
    <p:pos x="10" y="10"/>
    <p:text>邮件网关收发处理个人理解有几重意义，1、用户多邮件目的地址发送时，将列表和邮件同时发往邮件网关，后由网关转发；2、具有公共列表，发往列表地址的信息，由邮件分发器将它的副本转发给列表中的每个地址。3、邮件网关作为外部和内部邮件名转换。</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0-10-23T21:31:56.593" idx="1">
    <p:pos x="10" y="10"/>
    <p:text>为什么说E-mail系统是非实时系统。
因为传统邮件在发端是定时、批处理传输的；且发送到邮局服务器的邮箱后，需要用户登陆后取回；即E-mail系统工作过程不是一个实际收发的端到端连接通信，而是中间邮局的非实时处理。</p:tex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tags" Target="../tags/tag142.xml"/><Relationship Id="rId12" Type="http://schemas.openxmlformats.org/officeDocument/2006/relationships/tags" Target="../tags/tag141.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和内容">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309" y="365041"/>
            <a:ext cx="10515381" cy="1325256"/>
          </a:xfrm>
          <a:prstGeom prst="rect">
            <a:avLst/>
          </a:prstGeom>
        </p:spPr>
        <p:txBody>
          <a:bodyPr/>
          <a:lstStyle/>
          <a:p>
            <a:r>
              <a:rPr lang="zh-CN" altLang="en-US"/>
              <a:t>单击此处编辑母版标题样式</a:t>
            </a:r>
            <a:endParaRPr lang="zh-CN" altLang="en-US"/>
          </a:p>
        </p:txBody>
      </p:sp>
    </p:spTree>
  </p:cSld>
  <p:clrMapOvr>
    <a:masterClrMapping/>
  </p:clrMapOvr>
  <p:transition spd="slow"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sz="1800"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sz="1800"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sz="1800">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sz="1800" dirty="0"/>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ea typeface="微软雅黑" panose="020B0503020204020204" pitchFamily="3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800" dirty="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lumMod val="85000"/>
                    <a:lumOff val="15000"/>
                  </a:schemeClr>
                </a:solidFill>
                <a:ea typeface="微软雅黑" panose="020B0503020204020204" pitchFamily="34" charset="-122"/>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4_标题和内容">
    <p:spTree>
      <p:nvGrpSpPr>
        <p:cNvPr id="1" name=""/>
        <p:cNvGrpSpPr/>
        <p:nvPr/>
      </p:nvGrpSpPr>
      <p:grpSpPr>
        <a:xfrm>
          <a:off x="0" y="0"/>
          <a:ext cx="0" cy="0"/>
          <a:chOff x="0" y="0"/>
          <a:chExt cx="0" cy="0"/>
        </a:xfrm>
      </p:grpSpPr>
    </p:spTree>
  </p:cSld>
  <p:clrMapOvr>
    <a:masterClrMapping/>
  </p:clrMapOvr>
  <p:transition spd="slow" advClick="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800">
              <a:latin typeface="Arial" panose="020B0604020202020204" pitchFamily="34" charset="0"/>
              <a:ea typeface="微软雅黑" panose="020B0503020204020204" pitchFamily="3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ea typeface="微软雅黑" panose="020B0503020204020204" pitchFamily="3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800">
              <a:ea typeface="微软雅黑" panose="020B0503020204020204" pitchFamily="3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rial" panose="020B0604020202020204" pitchFamily="34" charset="0"/>
                <a:ea typeface="微软雅黑" panose="020B0503020204020204" pitchFamily="3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800">
              <a:solidFill>
                <a:schemeClr val="bg1"/>
              </a:solidFill>
              <a:latin typeface="Viner Hand ITC" panose="03070502030502020203" charset="0"/>
              <a:ea typeface="微软雅黑" panose="020B0503020204020204" pitchFamily="3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800">
              <a:latin typeface="Arial" panose="020B0604020202020204" pitchFamily="34" charset="0"/>
              <a:ea typeface="微软雅黑" panose="020B0503020204020204" pitchFamily="3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ea typeface="微软雅黑" panose="020B0503020204020204" pitchFamily="3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ea typeface="微软雅黑" panose="020B0503020204020204" pitchFamily="3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p:transition spd="slow"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Tree>
  </p:cSld>
  <p:clrMapOvr>
    <a:masterClrMapping/>
  </p:clrMapOvr>
  <p:transition spd="slow"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9" name="AutoShape 7"/>
          <p:cNvSpPr>
            <a:spLocks noChangeArrowheads="1"/>
          </p:cNvSpPr>
          <p:nvPr/>
        </p:nvSpPr>
        <p:spPr bwMode="auto">
          <a:xfrm>
            <a:off x="914400" y="2393950"/>
            <a:ext cx="103632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0594" name="Rectangle 2"/>
          <p:cNvSpPr>
            <a:spLocks noGrp="1" noChangeArrowheads="1"/>
          </p:cNvSpPr>
          <p:nvPr>
            <p:ph type="ctrTitle"/>
          </p:nvPr>
        </p:nvSpPr>
        <p:spPr>
          <a:xfrm>
            <a:off x="914400" y="990600"/>
            <a:ext cx="10363200" cy="1371600"/>
          </a:xfrm>
        </p:spPr>
        <p:txBody>
          <a:bodyPr/>
          <a:lstStyle>
            <a:lvl1pPr>
              <a:defRPr/>
            </a:lvl1pPr>
          </a:lstStyle>
          <a:p>
            <a:r>
              <a:rPr lang="zh-CN" altLang="en-US"/>
              <a:t>单击此处编辑母版标题样式</a:t>
            </a:r>
            <a:endParaRPr lang="zh-CN" altLang="en-US"/>
          </a:p>
        </p:txBody>
      </p:sp>
      <p:sp>
        <p:nvSpPr>
          <p:cNvPr id="110595" name="Rectangle 3"/>
          <p:cNvSpPr>
            <a:spLocks noGrp="1" noChangeArrowheads="1"/>
          </p:cNvSpPr>
          <p:nvPr>
            <p:ph type="subTitle" idx="1"/>
          </p:nvPr>
        </p:nvSpPr>
        <p:spPr>
          <a:xfrm>
            <a:off x="1930400" y="3429000"/>
            <a:ext cx="9347200" cy="1600200"/>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10" name="Rectangle 4"/>
          <p:cNvSpPr>
            <a:spLocks noGrp="1" noChangeArrowheads="1"/>
          </p:cNvSpPr>
          <p:nvPr>
            <p:ph type="dt" sz="half" idx="2"/>
          </p:nvPr>
        </p:nvSpPr>
        <p:spPr bwMode="auto">
          <a:xfrm>
            <a:off x="914400" y="6248400"/>
            <a:ext cx="25400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11" name="Rectangle 5"/>
          <p:cNvSpPr>
            <a:spLocks noGrp="1" noChangeArrowheads="1"/>
          </p:cNvSpPr>
          <p:nvPr>
            <p:ph type="ftr" sz="quarter" idx="3"/>
          </p:nvPr>
        </p:nvSpPr>
        <p:spPr bwMode="auto">
          <a:xfrm>
            <a:off x="4165600" y="6248400"/>
            <a:ext cx="3860800" cy="45720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12" name="Rectangle 6"/>
          <p:cNvSpPr>
            <a:spLocks noGrp="1" noChangeArrowheads="1"/>
          </p:cNvSpPr>
          <p:nvPr>
            <p:ph type="sldNum" sz="quarter" idx="4"/>
          </p:nvPr>
        </p:nvSpPr>
        <p:spPr bwMode="auto">
          <a:xfrm>
            <a:off x="8737600" y="6248400"/>
            <a:ext cx="2540000" cy="457200"/>
          </a:xfrm>
          <a:prstGeom prst="rect">
            <a:avLst/>
          </a:prstGeom>
          <a:noFill/>
          <a:ln>
            <a:miter lim="800000"/>
          </a:ln>
        </p:spPr>
        <p:txBody>
          <a:bodyPr vert="horz" wrap="square" lIns="91440" tIns="45720" rIns="91440" bIns="45720" numCol="1" anchor="t" anchorCtr="0" compatLnSpc="1"/>
          <a:p>
            <a:pPr lvl="0" algn="r" eaLnBrk="1" hangingPunct="1"/>
            <a:fld id="{9A0DB2DC-4C9A-4742-B13C-FB6460FD3503}" type="slidenum">
              <a:rPr lang="en-US" altLang="zh-CN" sz="1200">
                <a:latin typeface="Verdana" panose="020B0604030504040204" pitchFamily="34" charset="0"/>
                <a:ea typeface="宋体" panose="02010600030101010101" pitchFamily="2" charset="-122"/>
              </a:rPr>
            </a:fld>
            <a:endParaRPr lang="en-US" altLang="zh-CN" sz="1200">
              <a:latin typeface="Verdana" panose="020B0604030504040204" pitchFamily="34" charset="0"/>
              <a:ea typeface="宋体" panose="02010600030101010101" pitchFamily="2" charset="-122"/>
            </a:endParaRPr>
          </a:p>
        </p:txBody>
      </p:sp>
    </p:spTree>
  </p:cSld>
  <p:clrMapOvr>
    <a:masterClrMapping/>
  </p:clrMapOvr>
  <p:transition spd="slow" advClick="0">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800"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800"/>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800"/>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sz="1800"/>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800"/>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800"/>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2.jpe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6" Type="http://schemas.openxmlformats.org/officeDocument/2006/relationships/theme" Target="../theme/theme2.xml"/><Relationship Id="rId25" Type="http://schemas.openxmlformats.org/officeDocument/2006/relationships/tags" Target="../tags/tag160.xml"/><Relationship Id="rId24" Type="http://schemas.openxmlformats.org/officeDocument/2006/relationships/tags" Target="../tags/tag159.xml"/><Relationship Id="rId23" Type="http://schemas.openxmlformats.org/officeDocument/2006/relationships/tags" Target="../tags/tag158.xml"/><Relationship Id="rId22" Type="http://schemas.openxmlformats.org/officeDocument/2006/relationships/tags" Target="../tags/tag157.xml"/><Relationship Id="rId21" Type="http://schemas.openxmlformats.org/officeDocument/2006/relationships/tags" Target="../tags/tag156.xml"/><Relationship Id="rId20" Type="http://schemas.openxmlformats.org/officeDocument/2006/relationships/tags" Target="../tags/tag155.xml"/><Relationship Id="rId2" Type="http://schemas.openxmlformats.org/officeDocument/2006/relationships/slideLayout" Target="../slideLayouts/slideLayout7.xml"/><Relationship Id="rId19" Type="http://schemas.openxmlformats.org/officeDocument/2006/relationships/slideLayout" Target="../slideLayouts/slideLayout24.xml"/><Relationship Id="rId18" Type="http://schemas.openxmlformats.org/officeDocument/2006/relationships/slideLayout" Target="../slideLayouts/slideLayout23.xml"/><Relationship Id="rId17" Type="http://schemas.openxmlformats.org/officeDocument/2006/relationships/slideLayout" Target="../slideLayouts/slideLayout22.xml"/><Relationship Id="rId16" Type="http://schemas.openxmlformats.org/officeDocument/2006/relationships/slideLayout" Target="../slideLayouts/slideLayout21.xml"/><Relationship Id="rId15" Type="http://schemas.openxmlformats.org/officeDocument/2006/relationships/slideLayout" Target="../slideLayouts/slideLayout20.xml"/><Relationship Id="rId14" Type="http://schemas.openxmlformats.org/officeDocument/2006/relationships/slideLayout" Target="../slideLayouts/slideLayout19.xml"/><Relationship Id="rId13" Type="http://schemas.openxmlformats.org/officeDocument/2006/relationships/slideLayout" Target="../slideLayouts/slideLayout18.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4" y="0"/>
            <a:ext cx="1218247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slow" advClick="0">
    <p:fade/>
  </p:transition>
  <p:txStyles>
    <p:title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p:titleStyle>
    <p:bodyStyle>
      <a:lvl1pPr marL="341630" indent="-341630" algn="l" rtl="0" eaLnBrk="1" fontAlgn="base" hangingPunct="1">
        <a:spcBef>
          <a:spcPct val="20000"/>
        </a:spcBef>
        <a:spcAft>
          <a:spcPct val="0"/>
        </a:spcAft>
        <a:buFont typeface="Arial" panose="020B0604020202020204" pitchFamily="34" charset="0"/>
        <a:buChar char="•"/>
        <a:defRPr sz="3225" kern="1200">
          <a:solidFill>
            <a:schemeClr val="tx1"/>
          </a:solidFill>
          <a:latin typeface="+mn-lt"/>
          <a:ea typeface="微软雅黑" panose="020B0503020204020204" pitchFamily="34" charset="-122"/>
          <a:cs typeface="+mn-cs"/>
        </a:defRPr>
      </a:lvl1pPr>
      <a:lvl2pPr marL="741680" indent="-28448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733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2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6565" algn="l" defTabSz="913765" rtl="0" eaLnBrk="1" latinLnBrk="0" hangingPunct="1">
        <a:defRPr sz="1800" kern="1200">
          <a:solidFill>
            <a:schemeClr val="tx1"/>
          </a:solidFill>
          <a:latin typeface="+mn-lt"/>
          <a:ea typeface="+mn-ea"/>
          <a:cs typeface="+mn-cs"/>
        </a:defRPr>
      </a:lvl2pPr>
      <a:lvl3pPr marL="913765" algn="l" defTabSz="913765" rtl="0" eaLnBrk="1" latinLnBrk="0" hangingPunct="1">
        <a:defRPr sz="1800" kern="1200">
          <a:solidFill>
            <a:schemeClr val="tx1"/>
          </a:solidFill>
          <a:latin typeface="+mn-lt"/>
          <a:ea typeface="+mn-ea"/>
          <a:cs typeface="+mn-cs"/>
        </a:defRPr>
      </a:lvl3pPr>
      <a:lvl4pPr marL="1370330" algn="l" defTabSz="913765" rtl="0" eaLnBrk="1" latinLnBrk="0" hangingPunct="1">
        <a:defRPr sz="1800" kern="1200">
          <a:solidFill>
            <a:schemeClr val="tx1"/>
          </a:solidFill>
          <a:latin typeface="+mn-lt"/>
          <a:ea typeface="+mn-ea"/>
          <a:cs typeface="+mn-cs"/>
        </a:defRPr>
      </a:lvl4pPr>
      <a:lvl5pPr marL="1827530" algn="l" defTabSz="913765" rtl="0" eaLnBrk="1" latinLnBrk="0" hangingPunct="1">
        <a:defRPr sz="1800" kern="1200">
          <a:solidFill>
            <a:schemeClr val="tx1"/>
          </a:solidFill>
          <a:latin typeface="+mn-lt"/>
          <a:ea typeface="+mn-ea"/>
          <a:cs typeface="+mn-cs"/>
        </a:defRPr>
      </a:lvl5pPr>
      <a:lvl6pPr marL="2284095" algn="l" defTabSz="913765" rtl="0" eaLnBrk="1" latinLnBrk="0" hangingPunct="1">
        <a:defRPr sz="1800" kern="1200">
          <a:solidFill>
            <a:schemeClr val="tx1"/>
          </a:solidFill>
          <a:latin typeface="+mn-lt"/>
          <a:ea typeface="+mn-ea"/>
          <a:cs typeface="+mn-cs"/>
        </a:defRPr>
      </a:lvl6pPr>
      <a:lvl7pPr marL="2740660" algn="l" defTabSz="913765" rtl="0" eaLnBrk="1" latinLnBrk="0" hangingPunct="1">
        <a:defRPr sz="1800" kern="1200">
          <a:solidFill>
            <a:schemeClr val="tx1"/>
          </a:solidFill>
          <a:latin typeface="+mn-lt"/>
          <a:ea typeface="+mn-ea"/>
          <a:cs typeface="+mn-cs"/>
        </a:defRPr>
      </a:lvl7pPr>
      <a:lvl8pPr marL="3197860" algn="l" defTabSz="913765" rtl="0" eaLnBrk="1" latinLnBrk="0" hangingPunct="1">
        <a:defRPr sz="1800" kern="1200">
          <a:solidFill>
            <a:schemeClr val="tx1"/>
          </a:solidFill>
          <a:latin typeface="+mn-lt"/>
          <a:ea typeface="+mn-ea"/>
          <a:cs typeface="+mn-cs"/>
        </a:defRPr>
      </a:lvl8pPr>
      <a:lvl9pPr marL="3654425"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216.xml"/><Relationship Id="rId3" Type="http://schemas.openxmlformats.org/officeDocument/2006/relationships/tags" Target="../tags/tag215.xml"/><Relationship Id="rId2" Type="http://schemas.openxmlformats.org/officeDocument/2006/relationships/tags" Target="../tags/tag214.xml"/><Relationship Id="rId1" Type="http://schemas.openxmlformats.org/officeDocument/2006/relationships/tags" Target="../tags/tag213.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 Type="http://schemas.openxmlformats.org/officeDocument/2006/relationships/tags" Target="../tags/tag22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30.xml"/><Relationship Id="rId1" Type="http://schemas.openxmlformats.org/officeDocument/2006/relationships/tags" Target="../tags/tag229.xml"/></Relationships>
</file>

<file path=ppt/slides/_rels/slide14.xml.rels><?xml version="1.0" encoding="UTF-8" standalone="yes"?>
<Relationships xmlns="http://schemas.openxmlformats.org/package/2006/relationships"><Relationship Id="rId9" Type="http://schemas.openxmlformats.org/officeDocument/2006/relationships/tags" Target="../tags/tag239.xml"/><Relationship Id="rId8" Type="http://schemas.openxmlformats.org/officeDocument/2006/relationships/tags" Target="../tags/tag238.xml"/><Relationship Id="rId7" Type="http://schemas.openxmlformats.org/officeDocument/2006/relationships/tags" Target="../tags/tag237.xml"/><Relationship Id="rId6" Type="http://schemas.openxmlformats.org/officeDocument/2006/relationships/tags" Target="../tags/tag236.xml"/><Relationship Id="rId5" Type="http://schemas.openxmlformats.org/officeDocument/2006/relationships/tags" Target="../tags/tag235.xml"/><Relationship Id="rId4" Type="http://schemas.openxmlformats.org/officeDocument/2006/relationships/tags" Target="../tags/tag234.xml"/><Relationship Id="rId3" Type="http://schemas.openxmlformats.org/officeDocument/2006/relationships/tags" Target="../tags/tag233.xml"/><Relationship Id="rId2" Type="http://schemas.openxmlformats.org/officeDocument/2006/relationships/tags" Target="../tags/tag232.xml"/><Relationship Id="rId11" Type="http://schemas.openxmlformats.org/officeDocument/2006/relationships/slideLayout" Target="../slideLayouts/slideLayout12.xml"/><Relationship Id="rId10" Type="http://schemas.openxmlformats.org/officeDocument/2006/relationships/tags" Target="../tags/tag240.xml"/><Relationship Id="rId1" Type="http://schemas.openxmlformats.org/officeDocument/2006/relationships/tags" Target="../tags/tag231.xml"/></Relationships>
</file>

<file path=ppt/slides/_rels/slide15.xml.rels><?xml version="1.0" encoding="UTF-8" standalone="yes"?>
<Relationships xmlns="http://schemas.openxmlformats.org/package/2006/relationships"><Relationship Id="rId9" Type="http://schemas.openxmlformats.org/officeDocument/2006/relationships/tags" Target="../tags/tag249.xml"/><Relationship Id="rId8" Type="http://schemas.openxmlformats.org/officeDocument/2006/relationships/tags" Target="../tags/tag248.xml"/><Relationship Id="rId7" Type="http://schemas.openxmlformats.org/officeDocument/2006/relationships/tags" Target="../tags/tag247.xml"/><Relationship Id="rId6" Type="http://schemas.openxmlformats.org/officeDocument/2006/relationships/tags" Target="../tags/tag246.xml"/><Relationship Id="rId5" Type="http://schemas.openxmlformats.org/officeDocument/2006/relationships/tags" Target="../tags/tag245.xml"/><Relationship Id="rId4" Type="http://schemas.openxmlformats.org/officeDocument/2006/relationships/tags" Target="../tags/tag244.xml"/><Relationship Id="rId3" Type="http://schemas.openxmlformats.org/officeDocument/2006/relationships/tags" Target="../tags/tag243.xml"/><Relationship Id="rId2" Type="http://schemas.openxmlformats.org/officeDocument/2006/relationships/tags" Target="../tags/tag242.xml"/><Relationship Id="rId13" Type="http://schemas.openxmlformats.org/officeDocument/2006/relationships/slideLayout" Target="../slideLayouts/slideLayout12.xml"/><Relationship Id="rId12" Type="http://schemas.openxmlformats.org/officeDocument/2006/relationships/tags" Target="../tags/tag252.xml"/><Relationship Id="rId11" Type="http://schemas.openxmlformats.org/officeDocument/2006/relationships/tags" Target="../tags/tag251.xml"/><Relationship Id="rId10" Type="http://schemas.openxmlformats.org/officeDocument/2006/relationships/tags" Target="../tags/tag250.xml"/><Relationship Id="rId1" Type="http://schemas.openxmlformats.org/officeDocument/2006/relationships/tags" Target="../tags/tag241.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256.xml"/><Relationship Id="rId3" Type="http://schemas.openxmlformats.org/officeDocument/2006/relationships/tags" Target="../tags/tag255.xml"/><Relationship Id="rId2" Type="http://schemas.openxmlformats.org/officeDocument/2006/relationships/tags" Target="../tags/tag254.xml"/><Relationship Id="rId1" Type="http://schemas.openxmlformats.org/officeDocument/2006/relationships/tags" Target="../tags/tag253.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260.xml"/><Relationship Id="rId3" Type="http://schemas.openxmlformats.org/officeDocument/2006/relationships/tags" Target="../tags/tag259.xml"/><Relationship Id="rId2" Type="http://schemas.openxmlformats.org/officeDocument/2006/relationships/tags" Target="../tags/tag258.xml"/><Relationship Id="rId1" Type="http://schemas.openxmlformats.org/officeDocument/2006/relationships/tags" Target="../tags/tag257.xml"/></Relationships>
</file>

<file path=ppt/slides/_rels/slide18.xml.rels><?xml version="1.0" encoding="UTF-8" standalone="yes"?>
<Relationships xmlns="http://schemas.openxmlformats.org/package/2006/relationships"><Relationship Id="rId7" Type="http://schemas.openxmlformats.org/officeDocument/2006/relationships/comments" Target="../comments/comment1.xml"/><Relationship Id="rId6" Type="http://schemas.openxmlformats.org/officeDocument/2006/relationships/slideLayout" Target="../slideLayouts/slideLayout12.xml"/><Relationship Id="rId5" Type="http://schemas.openxmlformats.org/officeDocument/2006/relationships/tags" Target="../tags/tag264.xml"/><Relationship Id="rId4" Type="http://schemas.openxmlformats.org/officeDocument/2006/relationships/image" Target="../media/image3.png"/><Relationship Id="rId3" Type="http://schemas.openxmlformats.org/officeDocument/2006/relationships/tags" Target="../tags/tag263.xml"/><Relationship Id="rId2" Type="http://schemas.openxmlformats.org/officeDocument/2006/relationships/tags" Target="../tags/tag262.xml"/><Relationship Id="rId1" Type="http://schemas.openxmlformats.org/officeDocument/2006/relationships/tags" Target="../tags/tag261.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270.xml"/><Relationship Id="rId5" Type="http://schemas.openxmlformats.org/officeDocument/2006/relationships/tags" Target="../tags/tag269.xml"/><Relationship Id="rId4" Type="http://schemas.openxmlformats.org/officeDocument/2006/relationships/tags" Target="../tags/tag268.xml"/><Relationship Id="rId3" Type="http://schemas.openxmlformats.org/officeDocument/2006/relationships/tags" Target="../tags/tag267.xml"/><Relationship Id="rId2" Type="http://schemas.openxmlformats.org/officeDocument/2006/relationships/tags" Target="../tags/tag266.xml"/><Relationship Id="rId1" Type="http://schemas.openxmlformats.org/officeDocument/2006/relationships/tags" Target="../tags/tag265.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tags" Target="../tags/tag170.xml"/><Relationship Id="rId1" Type="http://schemas.openxmlformats.org/officeDocument/2006/relationships/tags" Target="../tags/tag169.xml"/></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276.xml"/><Relationship Id="rId5" Type="http://schemas.openxmlformats.org/officeDocument/2006/relationships/tags" Target="../tags/tag275.xml"/><Relationship Id="rId4" Type="http://schemas.openxmlformats.org/officeDocument/2006/relationships/tags" Target="../tags/tag274.xml"/><Relationship Id="rId3" Type="http://schemas.openxmlformats.org/officeDocument/2006/relationships/tags" Target="../tags/tag273.xml"/><Relationship Id="rId2" Type="http://schemas.openxmlformats.org/officeDocument/2006/relationships/tags" Target="../tags/tag272.xml"/><Relationship Id="rId1" Type="http://schemas.openxmlformats.org/officeDocument/2006/relationships/tags" Target="../tags/tag271.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280.xml"/><Relationship Id="rId3" Type="http://schemas.openxmlformats.org/officeDocument/2006/relationships/tags" Target="../tags/tag279.xml"/><Relationship Id="rId2" Type="http://schemas.openxmlformats.org/officeDocument/2006/relationships/tags" Target="../tags/tag278.xml"/><Relationship Id="rId1" Type="http://schemas.openxmlformats.org/officeDocument/2006/relationships/tags" Target="../tags/tag277.xml"/></Relationships>
</file>

<file path=ppt/slides/_rels/slide22.xml.rels><?xml version="1.0" encoding="UTF-8" standalone="yes"?>
<Relationships xmlns="http://schemas.openxmlformats.org/package/2006/relationships"><Relationship Id="rId9" Type="http://schemas.openxmlformats.org/officeDocument/2006/relationships/tags" Target="../tags/tag289.xml"/><Relationship Id="rId8" Type="http://schemas.openxmlformats.org/officeDocument/2006/relationships/tags" Target="../tags/tag288.xml"/><Relationship Id="rId7" Type="http://schemas.openxmlformats.org/officeDocument/2006/relationships/tags" Target="../tags/tag287.xml"/><Relationship Id="rId6" Type="http://schemas.openxmlformats.org/officeDocument/2006/relationships/tags" Target="../tags/tag286.xml"/><Relationship Id="rId5" Type="http://schemas.openxmlformats.org/officeDocument/2006/relationships/tags" Target="../tags/tag285.xml"/><Relationship Id="rId4" Type="http://schemas.openxmlformats.org/officeDocument/2006/relationships/tags" Target="../tags/tag284.xml"/><Relationship Id="rId35" Type="http://schemas.openxmlformats.org/officeDocument/2006/relationships/slideLayout" Target="../slideLayouts/slideLayout12.xml"/><Relationship Id="rId34" Type="http://schemas.openxmlformats.org/officeDocument/2006/relationships/tags" Target="../tags/tag314.xml"/><Relationship Id="rId33" Type="http://schemas.openxmlformats.org/officeDocument/2006/relationships/tags" Target="../tags/tag313.xml"/><Relationship Id="rId32" Type="http://schemas.openxmlformats.org/officeDocument/2006/relationships/tags" Target="../tags/tag312.xml"/><Relationship Id="rId31" Type="http://schemas.openxmlformats.org/officeDocument/2006/relationships/tags" Target="../tags/tag311.xml"/><Relationship Id="rId30" Type="http://schemas.openxmlformats.org/officeDocument/2006/relationships/tags" Target="../tags/tag310.xml"/><Relationship Id="rId3" Type="http://schemas.openxmlformats.org/officeDocument/2006/relationships/tags" Target="../tags/tag283.xml"/><Relationship Id="rId29" Type="http://schemas.openxmlformats.org/officeDocument/2006/relationships/tags" Target="../tags/tag309.xml"/><Relationship Id="rId28" Type="http://schemas.openxmlformats.org/officeDocument/2006/relationships/tags" Target="../tags/tag308.xml"/><Relationship Id="rId27" Type="http://schemas.openxmlformats.org/officeDocument/2006/relationships/tags" Target="../tags/tag307.xml"/><Relationship Id="rId26" Type="http://schemas.openxmlformats.org/officeDocument/2006/relationships/tags" Target="../tags/tag306.xml"/><Relationship Id="rId25" Type="http://schemas.openxmlformats.org/officeDocument/2006/relationships/tags" Target="../tags/tag305.xml"/><Relationship Id="rId24" Type="http://schemas.openxmlformats.org/officeDocument/2006/relationships/tags" Target="../tags/tag304.xml"/><Relationship Id="rId23" Type="http://schemas.openxmlformats.org/officeDocument/2006/relationships/tags" Target="../tags/tag303.xml"/><Relationship Id="rId22" Type="http://schemas.openxmlformats.org/officeDocument/2006/relationships/tags" Target="../tags/tag302.xml"/><Relationship Id="rId21" Type="http://schemas.openxmlformats.org/officeDocument/2006/relationships/tags" Target="../tags/tag301.xml"/><Relationship Id="rId20" Type="http://schemas.openxmlformats.org/officeDocument/2006/relationships/tags" Target="../tags/tag300.xml"/><Relationship Id="rId2" Type="http://schemas.openxmlformats.org/officeDocument/2006/relationships/tags" Target="../tags/tag282.xml"/><Relationship Id="rId19" Type="http://schemas.openxmlformats.org/officeDocument/2006/relationships/tags" Target="../tags/tag299.xml"/><Relationship Id="rId18" Type="http://schemas.openxmlformats.org/officeDocument/2006/relationships/tags" Target="../tags/tag298.xml"/><Relationship Id="rId17" Type="http://schemas.openxmlformats.org/officeDocument/2006/relationships/tags" Target="../tags/tag297.xml"/><Relationship Id="rId16" Type="http://schemas.openxmlformats.org/officeDocument/2006/relationships/tags" Target="../tags/tag296.xml"/><Relationship Id="rId15" Type="http://schemas.openxmlformats.org/officeDocument/2006/relationships/tags" Target="../tags/tag295.xml"/><Relationship Id="rId14" Type="http://schemas.openxmlformats.org/officeDocument/2006/relationships/tags" Target="../tags/tag294.xml"/><Relationship Id="rId13" Type="http://schemas.openxmlformats.org/officeDocument/2006/relationships/tags" Target="../tags/tag293.xml"/><Relationship Id="rId12" Type="http://schemas.openxmlformats.org/officeDocument/2006/relationships/tags" Target="../tags/tag292.xml"/><Relationship Id="rId11" Type="http://schemas.openxmlformats.org/officeDocument/2006/relationships/tags" Target="../tags/tag291.xml"/><Relationship Id="rId10" Type="http://schemas.openxmlformats.org/officeDocument/2006/relationships/tags" Target="../tags/tag290.xml"/><Relationship Id="rId1" Type="http://schemas.openxmlformats.org/officeDocument/2006/relationships/tags" Target="../tags/tag281.xml"/></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318.xml"/><Relationship Id="rId3" Type="http://schemas.openxmlformats.org/officeDocument/2006/relationships/tags" Target="../tags/tag317.xml"/><Relationship Id="rId2" Type="http://schemas.openxmlformats.org/officeDocument/2006/relationships/tags" Target="../tags/tag316.xml"/><Relationship Id="rId1" Type="http://schemas.openxmlformats.org/officeDocument/2006/relationships/tags" Target="../tags/tag315.xml"/></Relationships>
</file>

<file path=ppt/slides/_rels/slide24.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324.xml"/><Relationship Id="rId5" Type="http://schemas.openxmlformats.org/officeDocument/2006/relationships/tags" Target="../tags/tag323.xml"/><Relationship Id="rId4" Type="http://schemas.openxmlformats.org/officeDocument/2006/relationships/tags" Target="../tags/tag322.xml"/><Relationship Id="rId3" Type="http://schemas.openxmlformats.org/officeDocument/2006/relationships/tags" Target="../tags/tag321.xml"/><Relationship Id="rId2" Type="http://schemas.openxmlformats.org/officeDocument/2006/relationships/tags" Target="../tags/tag320.xml"/><Relationship Id="rId1" Type="http://schemas.openxmlformats.org/officeDocument/2006/relationships/tags" Target="../tags/tag319.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329.xml"/><Relationship Id="rId4" Type="http://schemas.openxmlformats.org/officeDocument/2006/relationships/tags" Target="../tags/tag328.xml"/><Relationship Id="rId3" Type="http://schemas.openxmlformats.org/officeDocument/2006/relationships/tags" Target="../tags/tag327.xml"/><Relationship Id="rId2" Type="http://schemas.openxmlformats.org/officeDocument/2006/relationships/tags" Target="../tags/tag326.xml"/><Relationship Id="rId1" Type="http://schemas.openxmlformats.org/officeDocument/2006/relationships/tags" Target="../tags/tag325.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335.xml"/><Relationship Id="rId5" Type="http://schemas.openxmlformats.org/officeDocument/2006/relationships/tags" Target="../tags/tag334.xml"/><Relationship Id="rId4" Type="http://schemas.openxmlformats.org/officeDocument/2006/relationships/tags" Target="../tags/tag333.xml"/><Relationship Id="rId3" Type="http://schemas.openxmlformats.org/officeDocument/2006/relationships/tags" Target="../tags/tag332.xml"/><Relationship Id="rId2" Type="http://schemas.openxmlformats.org/officeDocument/2006/relationships/tags" Target="../tags/tag331.xml"/><Relationship Id="rId1" Type="http://schemas.openxmlformats.org/officeDocument/2006/relationships/tags" Target="../tags/tag330.xml"/></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8.xml"/><Relationship Id="rId4" Type="http://schemas.openxmlformats.org/officeDocument/2006/relationships/tags" Target="../tags/tag338.xml"/><Relationship Id="rId3" Type="http://schemas.openxmlformats.org/officeDocument/2006/relationships/tags" Target="../tags/tag337.xml"/><Relationship Id="rId2" Type="http://schemas.openxmlformats.org/officeDocument/2006/relationships/image" Target="../media/image4.jpeg"/><Relationship Id="rId1" Type="http://schemas.openxmlformats.org/officeDocument/2006/relationships/tags" Target="../tags/tag33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tags" Target="../tags/tag339.xml"/><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340.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180.xml"/><Relationship Id="rId4" Type="http://schemas.openxmlformats.org/officeDocument/2006/relationships/tags" Target="../tags/tag179.xml"/><Relationship Id="rId3" Type="http://schemas.openxmlformats.org/officeDocument/2006/relationships/tags" Target="../tags/tag178.xml"/><Relationship Id="rId2" Type="http://schemas.openxmlformats.org/officeDocument/2006/relationships/tags" Target="../tags/tag177.xml"/><Relationship Id="rId1" Type="http://schemas.openxmlformats.org/officeDocument/2006/relationships/tags" Target="../tags/tag176.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41.xml"/></Relationships>
</file>

<file path=ppt/slides/_rels/slide31.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346.xml"/><Relationship Id="rId4" Type="http://schemas.openxmlformats.org/officeDocument/2006/relationships/tags" Target="../tags/tag345.xml"/><Relationship Id="rId3" Type="http://schemas.openxmlformats.org/officeDocument/2006/relationships/tags" Target="../tags/tag344.xml"/><Relationship Id="rId2" Type="http://schemas.openxmlformats.org/officeDocument/2006/relationships/tags" Target="../tags/tag343.xml"/><Relationship Id="rId1" Type="http://schemas.openxmlformats.org/officeDocument/2006/relationships/tags" Target="../tags/tag342.xml"/></Relationships>
</file>

<file path=ppt/slides/_rels/slide32.xml.rels><?xml version="1.0" encoding="UTF-8" standalone="yes"?>
<Relationships xmlns="http://schemas.openxmlformats.org/package/2006/relationships"><Relationship Id="rId8" Type="http://schemas.openxmlformats.org/officeDocument/2006/relationships/comments" Target="../comments/comment2.xml"/><Relationship Id="rId7" Type="http://schemas.openxmlformats.org/officeDocument/2006/relationships/slideLayout" Target="../slideLayouts/slideLayout12.xml"/><Relationship Id="rId6" Type="http://schemas.openxmlformats.org/officeDocument/2006/relationships/tags" Target="../tags/tag352.xml"/><Relationship Id="rId5" Type="http://schemas.openxmlformats.org/officeDocument/2006/relationships/tags" Target="../tags/tag351.xml"/><Relationship Id="rId4" Type="http://schemas.openxmlformats.org/officeDocument/2006/relationships/tags" Target="../tags/tag350.xml"/><Relationship Id="rId3" Type="http://schemas.openxmlformats.org/officeDocument/2006/relationships/tags" Target="../tags/tag349.xml"/><Relationship Id="rId2" Type="http://schemas.openxmlformats.org/officeDocument/2006/relationships/tags" Target="../tags/tag348.xml"/><Relationship Id="rId1" Type="http://schemas.openxmlformats.org/officeDocument/2006/relationships/tags" Target="../tags/tag347.xml"/></Relationships>
</file>

<file path=ppt/slides/_rels/slide33.xml.rels><?xml version="1.0" encoding="UTF-8" standalone="yes"?>
<Relationships xmlns="http://schemas.openxmlformats.org/package/2006/relationships"><Relationship Id="rId9" Type="http://schemas.openxmlformats.org/officeDocument/2006/relationships/tags" Target="../tags/tag361.xml"/><Relationship Id="rId8" Type="http://schemas.openxmlformats.org/officeDocument/2006/relationships/tags" Target="../tags/tag360.xml"/><Relationship Id="rId7" Type="http://schemas.openxmlformats.org/officeDocument/2006/relationships/tags" Target="../tags/tag359.xml"/><Relationship Id="rId6" Type="http://schemas.openxmlformats.org/officeDocument/2006/relationships/tags" Target="../tags/tag358.xml"/><Relationship Id="rId5" Type="http://schemas.openxmlformats.org/officeDocument/2006/relationships/tags" Target="../tags/tag357.xml"/><Relationship Id="rId43" Type="http://schemas.openxmlformats.org/officeDocument/2006/relationships/slideLayout" Target="../slideLayouts/slideLayout12.xml"/><Relationship Id="rId42" Type="http://schemas.openxmlformats.org/officeDocument/2006/relationships/tags" Target="../tags/tag394.xml"/><Relationship Id="rId41" Type="http://schemas.openxmlformats.org/officeDocument/2006/relationships/tags" Target="../tags/tag393.xml"/><Relationship Id="rId40" Type="http://schemas.openxmlformats.org/officeDocument/2006/relationships/tags" Target="../tags/tag392.xml"/><Relationship Id="rId4" Type="http://schemas.openxmlformats.org/officeDocument/2006/relationships/tags" Target="../tags/tag356.xml"/><Relationship Id="rId39" Type="http://schemas.openxmlformats.org/officeDocument/2006/relationships/tags" Target="../tags/tag391.xml"/><Relationship Id="rId38" Type="http://schemas.openxmlformats.org/officeDocument/2006/relationships/tags" Target="../tags/tag390.xml"/><Relationship Id="rId37" Type="http://schemas.openxmlformats.org/officeDocument/2006/relationships/tags" Target="../tags/tag389.xml"/><Relationship Id="rId36" Type="http://schemas.openxmlformats.org/officeDocument/2006/relationships/tags" Target="../tags/tag388.xml"/><Relationship Id="rId35" Type="http://schemas.openxmlformats.org/officeDocument/2006/relationships/tags" Target="../tags/tag387.xml"/><Relationship Id="rId34" Type="http://schemas.openxmlformats.org/officeDocument/2006/relationships/tags" Target="../tags/tag386.xml"/><Relationship Id="rId33" Type="http://schemas.openxmlformats.org/officeDocument/2006/relationships/tags" Target="../tags/tag385.xml"/><Relationship Id="rId32" Type="http://schemas.openxmlformats.org/officeDocument/2006/relationships/tags" Target="../tags/tag384.xml"/><Relationship Id="rId31" Type="http://schemas.openxmlformats.org/officeDocument/2006/relationships/tags" Target="../tags/tag383.xml"/><Relationship Id="rId30" Type="http://schemas.openxmlformats.org/officeDocument/2006/relationships/tags" Target="../tags/tag382.xml"/><Relationship Id="rId3" Type="http://schemas.openxmlformats.org/officeDocument/2006/relationships/tags" Target="../tags/tag355.xml"/><Relationship Id="rId29" Type="http://schemas.openxmlformats.org/officeDocument/2006/relationships/tags" Target="../tags/tag381.xml"/><Relationship Id="rId28" Type="http://schemas.openxmlformats.org/officeDocument/2006/relationships/tags" Target="../tags/tag380.xml"/><Relationship Id="rId27" Type="http://schemas.openxmlformats.org/officeDocument/2006/relationships/tags" Target="../tags/tag379.xml"/><Relationship Id="rId26" Type="http://schemas.openxmlformats.org/officeDocument/2006/relationships/tags" Target="../tags/tag378.xml"/><Relationship Id="rId25" Type="http://schemas.openxmlformats.org/officeDocument/2006/relationships/tags" Target="../tags/tag377.xml"/><Relationship Id="rId24" Type="http://schemas.openxmlformats.org/officeDocument/2006/relationships/tags" Target="../tags/tag376.xml"/><Relationship Id="rId23" Type="http://schemas.openxmlformats.org/officeDocument/2006/relationships/tags" Target="../tags/tag375.xml"/><Relationship Id="rId22" Type="http://schemas.openxmlformats.org/officeDocument/2006/relationships/tags" Target="../tags/tag374.xml"/><Relationship Id="rId21" Type="http://schemas.openxmlformats.org/officeDocument/2006/relationships/tags" Target="../tags/tag373.xml"/><Relationship Id="rId20" Type="http://schemas.openxmlformats.org/officeDocument/2006/relationships/tags" Target="../tags/tag372.xml"/><Relationship Id="rId2" Type="http://schemas.openxmlformats.org/officeDocument/2006/relationships/tags" Target="../tags/tag354.xml"/><Relationship Id="rId19" Type="http://schemas.openxmlformats.org/officeDocument/2006/relationships/tags" Target="../tags/tag371.xml"/><Relationship Id="rId18" Type="http://schemas.openxmlformats.org/officeDocument/2006/relationships/tags" Target="../tags/tag370.xml"/><Relationship Id="rId17" Type="http://schemas.openxmlformats.org/officeDocument/2006/relationships/tags" Target="../tags/tag369.xml"/><Relationship Id="rId16" Type="http://schemas.openxmlformats.org/officeDocument/2006/relationships/tags" Target="../tags/tag368.xml"/><Relationship Id="rId15" Type="http://schemas.openxmlformats.org/officeDocument/2006/relationships/tags" Target="../tags/tag367.xml"/><Relationship Id="rId14" Type="http://schemas.openxmlformats.org/officeDocument/2006/relationships/tags" Target="../tags/tag366.xml"/><Relationship Id="rId13" Type="http://schemas.openxmlformats.org/officeDocument/2006/relationships/tags" Target="../tags/tag365.xml"/><Relationship Id="rId12" Type="http://schemas.openxmlformats.org/officeDocument/2006/relationships/tags" Target="../tags/tag364.xml"/><Relationship Id="rId11" Type="http://schemas.openxmlformats.org/officeDocument/2006/relationships/tags" Target="../tags/tag363.xml"/><Relationship Id="rId10" Type="http://schemas.openxmlformats.org/officeDocument/2006/relationships/tags" Target="../tags/tag362.xml"/><Relationship Id="rId1" Type="http://schemas.openxmlformats.org/officeDocument/2006/relationships/tags" Target="../tags/tag353.xml"/></Relationships>
</file>

<file path=ppt/slides/_rels/slide34.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tags" Target="../tags/tag402.xml"/><Relationship Id="rId7" Type="http://schemas.openxmlformats.org/officeDocument/2006/relationships/tags" Target="../tags/tag401.xml"/><Relationship Id="rId6" Type="http://schemas.openxmlformats.org/officeDocument/2006/relationships/tags" Target="../tags/tag400.xml"/><Relationship Id="rId5" Type="http://schemas.openxmlformats.org/officeDocument/2006/relationships/tags" Target="../tags/tag399.xml"/><Relationship Id="rId4" Type="http://schemas.openxmlformats.org/officeDocument/2006/relationships/tags" Target="../tags/tag398.xml"/><Relationship Id="rId3" Type="http://schemas.openxmlformats.org/officeDocument/2006/relationships/tags" Target="../tags/tag397.xml"/><Relationship Id="rId2" Type="http://schemas.openxmlformats.org/officeDocument/2006/relationships/tags" Target="../tags/tag396.xml"/><Relationship Id="rId1" Type="http://schemas.openxmlformats.org/officeDocument/2006/relationships/tags" Target="../tags/tag395.xml"/></Relationships>
</file>

<file path=ppt/slides/_rels/slide35.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409.xml"/><Relationship Id="rId6" Type="http://schemas.openxmlformats.org/officeDocument/2006/relationships/tags" Target="../tags/tag408.xml"/><Relationship Id="rId5" Type="http://schemas.openxmlformats.org/officeDocument/2006/relationships/tags" Target="../tags/tag407.xml"/><Relationship Id="rId4" Type="http://schemas.openxmlformats.org/officeDocument/2006/relationships/tags" Target="../tags/tag406.xml"/><Relationship Id="rId3" Type="http://schemas.openxmlformats.org/officeDocument/2006/relationships/tags" Target="../tags/tag405.xml"/><Relationship Id="rId2" Type="http://schemas.openxmlformats.org/officeDocument/2006/relationships/tags" Target="../tags/tag404.xml"/><Relationship Id="rId1" Type="http://schemas.openxmlformats.org/officeDocument/2006/relationships/tags" Target="../tags/tag403.xml"/></Relationships>
</file>

<file path=ppt/slides/_rels/slide36.xml.rels><?xml version="1.0" encoding="UTF-8" standalone="yes"?>
<Relationships xmlns="http://schemas.openxmlformats.org/package/2006/relationships"><Relationship Id="rId9" Type="http://schemas.openxmlformats.org/officeDocument/2006/relationships/tags" Target="../tags/tag418.xml"/><Relationship Id="rId8" Type="http://schemas.openxmlformats.org/officeDocument/2006/relationships/tags" Target="../tags/tag417.xml"/><Relationship Id="rId7" Type="http://schemas.openxmlformats.org/officeDocument/2006/relationships/tags" Target="../tags/tag416.xml"/><Relationship Id="rId6" Type="http://schemas.openxmlformats.org/officeDocument/2006/relationships/tags" Target="../tags/tag415.xml"/><Relationship Id="rId5" Type="http://schemas.openxmlformats.org/officeDocument/2006/relationships/tags" Target="../tags/tag414.xml"/><Relationship Id="rId4" Type="http://schemas.openxmlformats.org/officeDocument/2006/relationships/tags" Target="../tags/tag413.xml"/><Relationship Id="rId3" Type="http://schemas.openxmlformats.org/officeDocument/2006/relationships/tags" Target="../tags/tag412.xml"/><Relationship Id="rId21" Type="http://schemas.openxmlformats.org/officeDocument/2006/relationships/slideLayout" Target="../slideLayouts/slideLayout12.xml"/><Relationship Id="rId20" Type="http://schemas.openxmlformats.org/officeDocument/2006/relationships/tags" Target="../tags/tag429.xml"/><Relationship Id="rId2" Type="http://schemas.openxmlformats.org/officeDocument/2006/relationships/tags" Target="../tags/tag411.xml"/><Relationship Id="rId19" Type="http://schemas.openxmlformats.org/officeDocument/2006/relationships/tags" Target="../tags/tag428.xml"/><Relationship Id="rId18" Type="http://schemas.openxmlformats.org/officeDocument/2006/relationships/tags" Target="../tags/tag427.xml"/><Relationship Id="rId17" Type="http://schemas.openxmlformats.org/officeDocument/2006/relationships/tags" Target="../tags/tag426.xml"/><Relationship Id="rId16" Type="http://schemas.openxmlformats.org/officeDocument/2006/relationships/tags" Target="../tags/tag425.xml"/><Relationship Id="rId15" Type="http://schemas.openxmlformats.org/officeDocument/2006/relationships/tags" Target="../tags/tag424.xml"/><Relationship Id="rId14" Type="http://schemas.openxmlformats.org/officeDocument/2006/relationships/tags" Target="../tags/tag423.xml"/><Relationship Id="rId13" Type="http://schemas.openxmlformats.org/officeDocument/2006/relationships/tags" Target="../tags/tag422.xml"/><Relationship Id="rId12" Type="http://schemas.openxmlformats.org/officeDocument/2006/relationships/tags" Target="../tags/tag421.xml"/><Relationship Id="rId11" Type="http://schemas.openxmlformats.org/officeDocument/2006/relationships/tags" Target="../tags/tag420.xml"/><Relationship Id="rId10" Type="http://schemas.openxmlformats.org/officeDocument/2006/relationships/tags" Target="../tags/tag419.xml"/><Relationship Id="rId1" Type="http://schemas.openxmlformats.org/officeDocument/2006/relationships/tags" Target="../tags/tag410.xml"/></Relationships>
</file>

<file path=ppt/slides/_rels/slide37.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433.xml"/><Relationship Id="rId3" Type="http://schemas.openxmlformats.org/officeDocument/2006/relationships/tags" Target="../tags/tag432.xml"/><Relationship Id="rId2" Type="http://schemas.openxmlformats.org/officeDocument/2006/relationships/tags" Target="../tags/tag431.xml"/><Relationship Id="rId1" Type="http://schemas.openxmlformats.org/officeDocument/2006/relationships/tags" Target="../tags/tag430.xml"/></Relationships>
</file>

<file path=ppt/slides/_rels/slide38.xml.rels><?xml version="1.0" encoding="UTF-8" standalone="yes"?>
<Relationships xmlns="http://schemas.openxmlformats.org/package/2006/relationships"><Relationship Id="rId9" Type="http://schemas.openxmlformats.org/officeDocument/2006/relationships/tags" Target="../tags/tag442.xml"/><Relationship Id="rId8" Type="http://schemas.openxmlformats.org/officeDocument/2006/relationships/tags" Target="../tags/tag441.xml"/><Relationship Id="rId7" Type="http://schemas.openxmlformats.org/officeDocument/2006/relationships/tags" Target="../tags/tag440.xml"/><Relationship Id="rId6" Type="http://schemas.openxmlformats.org/officeDocument/2006/relationships/tags" Target="../tags/tag439.xml"/><Relationship Id="rId5" Type="http://schemas.openxmlformats.org/officeDocument/2006/relationships/tags" Target="../tags/tag438.xml"/><Relationship Id="rId4" Type="http://schemas.openxmlformats.org/officeDocument/2006/relationships/tags" Target="../tags/tag437.xml"/><Relationship Id="rId3" Type="http://schemas.openxmlformats.org/officeDocument/2006/relationships/tags" Target="../tags/tag436.xml"/><Relationship Id="rId2" Type="http://schemas.openxmlformats.org/officeDocument/2006/relationships/tags" Target="../tags/tag435.xml"/><Relationship Id="rId10" Type="http://schemas.openxmlformats.org/officeDocument/2006/relationships/slideLayout" Target="../slideLayouts/slideLayout12.xml"/><Relationship Id="rId1" Type="http://schemas.openxmlformats.org/officeDocument/2006/relationships/tags" Target="../tags/tag434.xml"/></Relationships>
</file>

<file path=ppt/slides/_rels/slide39.xml.rels><?xml version="1.0" encoding="UTF-8" standalone="yes"?>
<Relationships xmlns="http://schemas.openxmlformats.org/package/2006/relationships"><Relationship Id="rId9" Type="http://schemas.openxmlformats.org/officeDocument/2006/relationships/tags" Target="../tags/tag451.xml"/><Relationship Id="rId8" Type="http://schemas.openxmlformats.org/officeDocument/2006/relationships/tags" Target="../tags/tag450.xml"/><Relationship Id="rId7" Type="http://schemas.openxmlformats.org/officeDocument/2006/relationships/tags" Target="../tags/tag449.xml"/><Relationship Id="rId6" Type="http://schemas.openxmlformats.org/officeDocument/2006/relationships/tags" Target="../tags/tag448.xml"/><Relationship Id="rId5" Type="http://schemas.openxmlformats.org/officeDocument/2006/relationships/tags" Target="../tags/tag447.xml"/><Relationship Id="rId4" Type="http://schemas.openxmlformats.org/officeDocument/2006/relationships/tags" Target="../tags/tag446.xml"/><Relationship Id="rId3" Type="http://schemas.openxmlformats.org/officeDocument/2006/relationships/tags" Target="../tags/tag445.xml"/><Relationship Id="rId2" Type="http://schemas.openxmlformats.org/officeDocument/2006/relationships/tags" Target="../tags/tag444.xml"/><Relationship Id="rId11" Type="http://schemas.openxmlformats.org/officeDocument/2006/relationships/slideLayout" Target="../slideLayouts/slideLayout12.xml"/><Relationship Id="rId10" Type="http://schemas.openxmlformats.org/officeDocument/2006/relationships/tags" Target="../tags/tag452.xml"/><Relationship Id="rId1" Type="http://schemas.openxmlformats.org/officeDocument/2006/relationships/tags" Target="../tags/tag443.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185.xml"/><Relationship Id="rId4" Type="http://schemas.openxmlformats.org/officeDocument/2006/relationships/tags" Target="../tags/tag184.xml"/><Relationship Id="rId3" Type="http://schemas.openxmlformats.org/officeDocument/2006/relationships/tags" Target="../tags/tag183.xml"/><Relationship Id="rId2" Type="http://schemas.openxmlformats.org/officeDocument/2006/relationships/tags" Target="../tags/tag182.xml"/><Relationship Id="rId1" Type="http://schemas.openxmlformats.org/officeDocument/2006/relationships/tags" Target="../tags/tag181.xml"/></Relationships>
</file>

<file path=ppt/slides/_rels/slide40.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tags" Target="../tags/tag460.xml"/><Relationship Id="rId7" Type="http://schemas.openxmlformats.org/officeDocument/2006/relationships/tags" Target="../tags/tag459.xml"/><Relationship Id="rId6" Type="http://schemas.openxmlformats.org/officeDocument/2006/relationships/tags" Target="../tags/tag458.xml"/><Relationship Id="rId5" Type="http://schemas.openxmlformats.org/officeDocument/2006/relationships/tags" Target="../tags/tag457.xml"/><Relationship Id="rId4" Type="http://schemas.openxmlformats.org/officeDocument/2006/relationships/tags" Target="../tags/tag456.xml"/><Relationship Id="rId3" Type="http://schemas.openxmlformats.org/officeDocument/2006/relationships/tags" Target="../tags/tag455.xml"/><Relationship Id="rId2" Type="http://schemas.openxmlformats.org/officeDocument/2006/relationships/tags" Target="../tags/tag454.xml"/><Relationship Id="rId1" Type="http://schemas.openxmlformats.org/officeDocument/2006/relationships/tags" Target="../tags/tag453.xml"/></Relationships>
</file>

<file path=ppt/slides/_rels/slide41.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465.xml"/><Relationship Id="rId4" Type="http://schemas.openxmlformats.org/officeDocument/2006/relationships/tags" Target="../tags/tag464.xml"/><Relationship Id="rId3" Type="http://schemas.openxmlformats.org/officeDocument/2006/relationships/tags" Target="../tags/tag463.xml"/><Relationship Id="rId2" Type="http://schemas.openxmlformats.org/officeDocument/2006/relationships/tags" Target="../tags/tag462.xml"/><Relationship Id="rId1" Type="http://schemas.openxmlformats.org/officeDocument/2006/relationships/tags" Target="../tags/tag461.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3" Type="http://schemas.openxmlformats.org/officeDocument/2006/relationships/tags" Target="../tags/tag188.xml"/><Relationship Id="rId2" Type="http://schemas.openxmlformats.org/officeDocument/2006/relationships/tags" Target="../tags/tag187.xml"/><Relationship Id="rId1" Type="http://schemas.openxmlformats.org/officeDocument/2006/relationships/tags" Target="../tags/tag186.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196.xml"/><Relationship Id="rId4" Type="http://schemas.openxmlformats.org/officeDocument/2006/relationships/tags" Target="../tags/tag195.xml"/><Relationship Id="rId3" Type="http://schemas.openxmlformats.org/officeDocument/2006/relationships/tags" Target="../tags/tag194.xml"/><Relationship Id="rId2" Type="http://schemas.openxmlformats.org/officeDocument/2006/relationships/tags" Target="../tags/tag193.xml"/><Relationship Id="rId1" Type="http://schemas.openxmlformats.org/officeDocument/2006/relationships/tags" Target="../tags/tag192.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201.xml"/><Relationship Id="rId4" Type="http://schemas.openxmlformats.org/officeDocument/2006/relationships/tags" Target="../tags/tag200.xml"/><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tags" Target="../tags/tag197.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207.xml"/><Relationship Id="rId5" Type="http://schemas.openxmlformats.org/officeDocument/2006/relationships/tags" Target="../tags/tag206.xml"/><Relationship Id="rId4" Type="http://schemas.openxmlformats.org/officeDocument/2006/relationships/tags" Target="../tags/tag205.xml"/><Relationship Id="rId3" Type="http://schemas.openxmlformats.org/officeDocument/2006/relationships/tags" Target="../tags/tag204.xml"/><Relationship Id="rId2" Type="http://schemas.openxmlformats.org/officeDocument/2006/relationships/tags" Target="../tags/tag203.xml"/><Relationship Id="rId1" Type="http://schemas.openxmlformats.org/officeDocument/2006/relationships/tags" Target="../tags/tag202.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tags" Target="../tags/tag212.xml"/><Relationship Id="rId4" Type="http://schemas.openxmlformats.org/officeDocument/2006/relationships/tags" Target="../tags/tag211.xml"/><Relationship Id="rId3" Type="http://schemas.openxmlformats.org/officeDocument/2006/relationships/tags" Target="../tags/tag210.xml"/><Relationship Id="rId2" Type="http://schemas.openxmlformats.org/officeDocument/2006/relationships/tags" Target="../tags/tag209.xml"/><Relationship Id="rId1" Type="http://schemas.openxmlformats.org/officeDocument/2006/relationships/tags" Target="../tags/tag20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custDataLst>
              <p:tags r:id="rId1"/>
            </p:custDataLst>
          </p:nvPr>
        </p:nvSpPr>
        <p:spPr bwMode="auto">
          <a:xfrm>
            <a:off x="1991361" y="3644688"/>
            <a:ext cx="680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scene3d>
              <a:camera prst="orthographicFront"/>
              <a:lightRig rig="threePt" dir="t"/>
            </a:scene3d>
          </a:bodyPr>
          <a:p>
            <a:pPr algn="l" eaLnBrk="1" hangingPunct="1">
              <a:lnSpc>
                <a:spcPct val="120000"/>
              </a:lnSpc>
            </a:pP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2.3.3 </a:t>
            </a:r>
            <a:r>
              <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电子邮件基本格式 </a:t>
            </a:r>
            <a:endPar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
        <p:nvSpPr>
          <p:cNvPr id="3" name="Text Box 6"/>
          <p:cNvSpPr txBox="1">
            <a:spLocks noChangeArrowheads="1"/>
          </p:cNvSpPr>
          <p:nvPr>
            <p:custDataLst>
              <p:tags r:id="rId2"/>
            </p:custDataLst>
          </p:nvPr>
        </p:nvSpPr>
        <p:spPr bwMode="auto">
          <a:xfrm>
            <a:off x="2063751" y="5012478"/>
            <a:ext cx="680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scene3d>
              <a:camera prst="orthographicFront"/>
              <a:lightRig rig="threePt" dir="t"/>
            </a:scene3d>
          </a:bodyPr>
          <a:p>
            <a:pPr algn="l" eaLnBrk="1" hangingPunct="1">
              <a:lnSpc>
                <a:spcPct val="120000"/>
              </a:lnSpc>
            </a:pP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2.3.5 </a:t>
            </a:r>
            <a:r>
              <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邮箱访问 </a:t>
            </a:r>
            <a:endPar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
        <p:nvSpPr>
          <p:cNvPr id="4" name="Text Box 7"/>
          <p:cNvSpPr txBox="1">
            <a:spLocks noChangeArrowheads="1"/>
          </p:cNvSpPr>
          <p:nvPr>
            <p:custDataLst>
              <p:tags r:id="rId3"/>
            </p:custDataLst>
          </p:nvPr>
        </p:nvSpPr>
        <p:spPr bwMode="auto">
          <a:xfrm>
            <a:off x="1991361" y="2421043"/>
            <a:ext cx="8331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scene3d>
              <a:camera prst="orthographicFront"/>
              <a:lightRig rig="threePt" dir="t"/>
            </a:scene3d>
          </a:bodyPr>
          <a:p>
            <a:pPr algn="l" eaLnBrk="1" hangingPunct="1">
              <a:lnSpc>
                <a:spcPct val="120000"/>
              </a:lnSpc>
            </a:pP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2.3.1 </a:t>
            </a:r>
            <a:r>
              <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电子邮件系统概述 </a:t>
            </a:r>
            <a:endPar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
        <p:nvSpPr>
          <p:cNvPr id="5" name="Text Box 8"/>
          <p:cNvSpPr txBox="1">
            <a:spLocks noChangeArrowheads="1"/>
          </p:cNvSpPr>
          <p:nvPr>
            <p:custDataLst>
              <p:tags r:id="rId4"/>
            </p:custDataLst>
          </p:nvPr>
        </p:nvSpPr>
        <p:spPr bwMode="auto">
          <a:xfrm>
            <a:off x="2136141" y="5848774"/>
            <a:ext cx="680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scene3d>
              <a:camera prst="orthographicFront"/>
              <a:lightRig rig="threePt" dir="t"/>
            </a:scene3d>
          </a:bodyPr>
          <a:p>
            <a:pPr algn="l" eaLnBrk="1" hangingPunct="1">
              <a:lnSpc>
                <a:spcPct val="120000"/>
              </a:lnSpc>
            </a:pPr>
            <a:r>
              <a:rPr lang="en-US" altLang="zh-CN" sz="2000" b="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2.3.6 </a:t>
            </a: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 MIME</a:t>
            </a:r>
            <a:r>
              <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协议和实现</a:t>
            </a:r>
            <a:endParaRPr lang="zh-CN" altLang="en-US"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
        <p:nvSpPr>
          <p:cNvPr id="6" name="Text Box 9"/>
          <p:cNvSpPr txBox="1">
            <a:spLocks noChangeArrowheads="1"/>
          </p:cNvSpPr>
          <p:nvPr/>
        </p:nvSpPr>
        <p:spPr bwMode="auto">
          <a:xfrm>
            <a:off x="5160434" y="5659121"/>
            <a:ext cx="8331200" cy="607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lgn="ctr" eaLnBrk="1" hangingPunct="1">
              <a:lnSpc>
                <a:spcPct val="120000"/>
              </a:lnSpc>
            </a:pPr>
            <a:r>
              <a:rPr lang="zh-CN" altLang="en-US"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教材：</a:t>
            </a:r>
            <a:r>
              <a:rPr lang="en-US" altLang="zh-CN"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6.5</a:t>
            </a:r>
            <a:r>
              <a:rPr lang="zh-CN" altLang="en-US"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，参考</a:t>
            </a:r>
            <a:r>
              <a:rPr lang="en-US" altLang="zh-CN"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4.12-4.15</a:t>
            </a:r>
            <a:r>
              <a:rPr lang="zh-CN" altLang="en-US"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rPr>
              <a:t>，</a:t>
            </a:r>
            <a:endParaRPr lang="zh-CN" altLang="en-US" sz="2800" dirty="0">
              <a:solidFill>
                <a:srgbClr val="000000"/>
              </a:solidFill>
              <a:latin typeface="Times New Roman" panose="02020603050405020304" pitchFamily="18" charset="0"/>
              <a:ea typeface="微软雅黑" panose="020B0503020204020204" pitchFamily="34" charset="-122"/>
              <a:cs typeface="+mn-ea"/>
              <a:sym typeface="Times New Roman" panose="02020603050405020304" pitchFamily="18" charset="0"/>
            </a:endParaRPr>
          </a:p>
        </p:txBody>
      </p:sp>
      <p:sp>
        <p:nvSpPr>
          <p:cNvPr id="7" name="标题 1"/>
          <p:cNvSpPr>
            <a:spLocks noGrp="1"/>
          </p:cNvSpPr>
          <p:nvPr>
            <p:custDataLst>
              <p:tags r:id="rId5"/>
            </p:custDataLst>
          </p:nvPr>
        </p:nvSpPr>
        <p:spPr>
          <a:xfrm>
            <a:off x="2495369" y="693019"/>
            <a:ext cx="7117545" cy="1118535"/>
          </a:xfrm>
          <a:prstGeom prst="rect">
            <a:avLst/>
          </a:prstGeom>
        </p:spPr>
        <p:txBody>
          <a:bodyPr vert="horz" lIns="90000" tIns="46800" rIns="90000" bIns="46800" rtlCol="0" anchor="b" anchorCtr="0">
            <a:normAutofit fontScale="60000"/>
          </a:bodyPr>
          <a:lstStyle>
            <a:lvl1pPr algn="ctr" defTabSz="914400" rtl="0" eaLnBrk="1" fontAlgn="auto" latinLnBrk="0" hangingPunct="1">
              <a:lnSpc>
                <a:spcPct val="100000"/>
              </a:lnSpc>
              <a:spcBef>
                <a:spcPct val="0"/>
              </a:spcBef>
              <a:buNone/>
              <a:defRPr sz="6600" b="1" u="none" strike="noStrike" kern="1200" cap="none" spc="6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pPr marL="0" indent="0" algn="ctr">
              <a:lnSpc>
                <a:spcPct val="100000"/>
              </a:lnSpc>
              <a:spcBef>
                <a:spcPts val="0"/>
              </a:spcBef>
              <a:spcAft>
                <a:spcPts val="0"/>
              </a:spcAft>
              <a:buSzPct val="100000"/>
              <a:buNone/>
            </a:pPr>
            <a:r>
              <a:rPr lang="zh-CN" altLang="en-US" sz="5900" dirty="0">
                <a:solidFill>
                  <a:schemeClr val="bg2"/>
                </a:solidFill>
                <a:sym typeface="Times New Roman" panose="02020603050405020304" pitchFamily="18" charset="0"/>
              </a:rPr>
              <a:t>第2.3 电子邮件系统E-MAIL</a:t>
            </a:r>
            <a:endParaRPr lang="zh-CN" altLang="en-US" sz="5900" dirty="0">
              <a:solidFill>
                <a:schemeClr val="bg2"/>
              </a:solidFill>
              <a:sym typeface="Times New Roman" panose="02020603050405020304" pitchFamily="18" charset="0"/>
            </a:endParaRPr>
          </a:p>
        </p:txBody>
      </p:sp>
      <p:sp>
        <p:nvSpPr>
          <p:cNvPr id="8" name="副标题 2"/>
          <p:cNvSpPr>
            <a:spLocks noGrp="1"/>
          </p:cNvSpPr>
          <p:nvPr>
            <p:custDataLst>
              <p:tags r:id="rId6"/>
            </p:custDataLst>
          </p:nvPr>
        </p:nvSpPr>
        <p:spPr>
          <a:xfrm>
            <a:off x="1991179" y="3068804"/>
            <a:ext cx="7117545" cy="676319"/>
          </a:xfrm>
          <a:prstGeom prst="rect">
            <a:avLst/>
          </a:prstGeom>
        </p:spPr>
        <p:txBody>
          <a:bodyPr vert="horz" lIns="90000" tIns="46800" rIns="90000" bIns="46800" rtlCol="0" anchor="t">
            <a:normAutofit/>
            <a:scene3d>
              <a:camera prst="orthographicFront"/>
              <a:lightRig rig="threePt" dir="t"/>
            </a:scene3d>
          </a:bodyPr>
          <a:lstStyle>
            <a:lvl1pPr marL="0" indent="0" algn="ctr" defTabSz="914400" rtl="0" eaLnBrk="1" fontAlgn="auto" latinLnBrk="0" hangingPunct="1">
              <a:lnSpc>
                <a:spcPct val="100000"/>
              </a:lnSpc>
              <a:spcBef>
                <a:spcPts val="0"/>
              </a:spcBef>
              <a:spcAft>
                <a:spcPts val="1000"/>
              </a:spcAft>
              <a:buFont typeface="Arial" panose="020B0604020202020204" pitchFamily="34" charset="0"/>
              <a:buNone/>
              <a:defRPr sz="280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lgn="l">
              <a:lnSpc>
                <a:spcPct val="100000"/>
              </a:lnSpc>
              <a:spcBef>
                <a:spcPts val="0"/>
              </a:spcBef>
              <a:spcAft>
                <a:spcPts val="1000"/>
              </a:spcAft>
              <a:buSzPct val="100000"/>
              <a:buNone/>
            </a:pP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2.3.2 电子邮箱和E-MAIL地址结构 </a:t>
            </a:r>
            <a:endPar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
        <p:nvSpPr>
          <p:cNvPr id="12" name="文本占位符 11"/>
          <p:cNvSpPr>
            <a:spLocks noGrp="1"/>
          </p:cNvSpPr>
          <p:nvPr>
            <p:custDataLst>
              <p:tags r:id="rId7"/>
            </p:custDataLst>
          </p:nvPr>
        </p:nvSpPr>
        <p:spPr>
          <a:xfrm>
            <a:off x="2063997" y="4363216"/>
            <a:ext cx="2523129" cy="412826"/>
          </a:xfrm>
          <a:prstGeom prst="rect">
            <a:avLst/>
          </a:prstGeom>
        </p:spPr>
        <p:txBody>
          <a:bodyPr vert="horz" lIns="90000" tIns="46800" rIns="90000" bIns="46800" rtlCol="0" anchor="ctr" anchorCtr="0">
            <a:noAutofit/>
            <a:scene3d>
              <a:camera prst="orthographicFront"/>
              <a:lightRig rig="threePt" dir="t"/>
            </a:scene3d>
          </a:bodyPr>
          <a:lstStyle>
            <a:lvl1pPr marL="0" indent="0" algn="r" defTabSz="9144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00000"/>
              </a:lnSpc>
              <a:spcBef>
                <a:spcPts val="0"/>
              </a:spcBef>
              <a:spcAft>
                <a:spcPts val="1000"/>
              </a:spcAft>
              <a:buSzPct val="100000"/>
              <a:buNone/>
            </a:pPr>
            <a:r>
              <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rPr>
              <a:t>2.3.4 邮件传输 </a:t>
            </a:r>
            <a:endParaRPr lang="en-US" altLang="zh-CN" sz="2000" dirty="0">
              <a:ln/>
              <a:solidFill>
                <a:schemeClr val="tx1"/>
              </a:solidFill>
              <a:effectLst>
                <a:outerShdw blurRad="38100" dist="19050" dir="2700000" algn="tl" rotWithShape="0">
                  <a:schemeClr val="dk1">
                    <a:alpha val="40000"/>
                  </a:schemeClr>
                </a:outerShdw>
              </a:effectLst>
              <a:latin typeface="+mj-ea"/>
              <a:ea typeface="+mj-ea"/>
              <a:cs typeface="+mj-ea"/>
              <a:sym typeface="Times New Roman" panose="02020603050405020304" pitchFamily="18" charset="0"/>
            </a:endParaRPr>
          </a:p>
        </p:txBody>
      </p:sp>
    </p:spTree>
    <p:custDataLst>
      <p:tags r:id="rId8"/>
    </p:custData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08549" name="Text Box 5"/>
          <p:cNvSpPr txBox="1">
            <a:spLocks noChangeArrowheads="1"/>
          </p:cNvSpPr>
          <p:nvPr/>
        </p:nvSpPr>
        <p:spPr bwMode="auto">
          <a:xfrm>
            <a:off x="1583499" y="740701"/>
            <a:ext cx="10081120" cy="599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From</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john@art.reston.va.us </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To</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mary@art.reston.va.us</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Date</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Wed,4,Sep. 2020 10:30 EDT</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Subject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Dinner with us</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Mary</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gn="just">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Will you have dinner with us at our home on Saturday,5,Sep. ,at seven o’clock? It has been a long time since we had the pleasure of seeing you, and we do hope you will be with us.</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John</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8550" name="Text Box 6"/>
          <p:cNvSpPr txBox="1">
            <a:spLocks noChangeArrowheads="1"/>
          </p:cNvSpPr>
          <p:nvPr/>
        </p:nvSpPr>
        <p:spPr bwMode="auto">
          <a:xfrm>
            <a:off x="1391477" y="58381"/>
            <a:ext cx="4978331"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实际电子邮件例子 </a:t>
            </a:r>
            <a:endPar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4"/>
    </p:custData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01378" name="Text Box 2"/>
          <p:cNvSpPr txBox="1">
            <a:spLocks noChangeArrowheads="1"/>
          </p:cNvSpPr>
          <p:nvPr/>
        </p:nvSpPr>
        <p:spPr bwMode="auto">
          <a:xfrm>
            <a:off x="1848155" y="117071"/>
            <a:ext cx="6807200" cy="7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2.3.4 </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电子邮件传输 </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1380" name="Rectangle 4"/>
          <p:cNvSpPr>
            <a:spLocks noChangeArrowheads="1"/>
          </p:cNvSpPr>
          <p:nvPr/>
        </p:nvSpPr>
        <p:spPr bwMode="auto">
          <a:xfrm>
            <a:off x="1016000" y="3015260"/>
            <a:ext cx="10261600"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向互联网远程用户发送邮件相对复杂，首先进行互联网连接，然后，邮件传输软件作为客户与远程计算机的邮件服务器通信，</a:t>
            </a:r>
            <a:r>
              <a:rPr lang="zh-CN" altLang="en-US" sz="2400" b="1"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实际发送的邮件是一个副本</a:t>
            </a:r>
            <a:r>
              <a:rPr lang="zh-CN" altLang="en-US" sz="24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a:t>
            </a:r>
            <a:endParaRPr lang="zh-CN" altLang="en-US" sz="24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01382" name="Rectangle 6"/>
          <p:cNvSpPr>
            <a:spLocks noChangeArrowheads="1"/>
          </p:cNvSpPr>
          <p:nvPr/>
        </p:nvSpPr>
        <p:spPr bwMode="auto">
          <a:xfrm>
            <a:off x="1134110" y="1567671"/>
            <a:ext cx="10160000"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4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当用户按以上的格式完成邮件并发送后，电子邮件接口软件把该邮件置于邮件暂存队列中，由邮件传输程序管理。向本地计算机用户发送邮件是简单的，只需传输程序在本地用户邮箱中添加邮件即可。</a:t>
            </a:r>
            <a:endParaRPr lang="zh-CN" altLang="en-US" sz="24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01409" name="Rectangle 33"/>
          <p:cNvSpPr>
            <a:spLocks noChangeArrowheads="1"/>
          </p:cNvSpPr>
          <p:nvPr/>
        </p:nvSpPr>
        <p:spPr bwMode="auto">
          <a:xfrm>
            <a:off x="1016000" y="4509135"/>
            <a:ext cx="10762615"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en-US" altLang="zh-CN"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Simple mail transfer protocol)</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，简单邮件传输协议</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定义了相互通信的</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C/S</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端两个</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进程间如何进行信息交互。但未定义邮件内部格式、邮件存储、发送速度和邮件如何递交（谁来完成？）。</a:t>
            </a:r>
            <a:endPar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1410" name="Text Box 34"/>
          <p:cNvSpPr txBox="1">
            <a:spLocks noChangeArrowheads="1"/>
          </p:cNvSpPr>
          <p:nvPr/>
        </p:nvSpPr>
        <p:spPr bwMode="auto">
          <a:xfrm>
            <a:off x="1199617" y="981374"/>
            <a:ext cx="4368800" cy="607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传送 </a:t>
            </a:r>
            <a:endPar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1410"/>
                                        </p:tgtEl>
                                        <p:attrNameLst>
                                          <p:attrName>style.visibility</p:attrName>
                                        </p:attrNameLst>
                                      </p:cBhvr>
                                      <p:to>
                                        <p:strVal val="visible"/>
                                      </p:to>
                                    </p:set>
                                    <p:anim calcmode="lin" valueType="num">
                                      <p:cBhvr additive="base">
                                        <p:cTn id="7" dur="500" fill="hold"/>
                                        <p:tgtEl>
                                          <p:spTgt spid="101410"/>
                                        </p:tgtEl>
                                        <p:attrNameLst>
                                          <p:attrName>ppt_x</p:attrName>
                                        </p:attrNameLst>
                                      </p:cBhvr>
                                      <p:tavLst>
                                        <p:tav tm="0">
                                          <p:val>
                                            <p:strVal val="0-#ppt_w/2"/>
                                          </p:val>
                                        </p:tav>
                                        <p:tav tm="100000">
                                          <p:val>
                                            <p:strVal val="#ppt_x"/>
                                          </p:val>
                                        </p:tav>
                                      </p:tavLst>
                                    </p:anim>
                                    <p:anim calcmode="lin" valueType="num">
                                      <p:cBhvr additive="base">
                                        <p:cTn id="8" dur="500" fill="hold"/>
                                        <p:tgtEl>
                                          <p:spTgt spid="1014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1382"/>
                                        </p:tgtEl>
                                        <p:attrNameLst>
                                          <p:attrName>style.visibility</p:attrName>
                                        </p:attrNameLst>
                                      </p:cBhvr>
                                      <p:to>
                                        <p:strVal val="visible"/>
                                      </p:to>
                                    </p:set>
                                    <p:anim calcmode="lin" valueType="num">
                                      <p:cBhvr additive="base">
                                        <p:cTn id="13" dur="500" fill="hold"/>
                                        <p:tgtEl>
                                          <p:spTgt spid="101382"/>
                                        </p:tgtEl>
                                        <p:attrNameLst>
                                          <p:attrName>ppt_x</p:attrName>
                                        </p:attrNameLst>
                                      </p:cBhvr>
                                      <p:tavLst>
                                        <p:tav tm="0">
                                          <p:val>
                                            <p:strVal val="0-#ppt_w/2"/>
                                          </p:val>
                                        </p:tav>
                                        <p:tav tm="100000">
                                          <p:val>
                                            <p:strVal val="#ppt_x"/>
                                          </p:val>
                                        </p:tav>
                                      </p:tavLst>
                                    </p:anim>
                                    <p:anim calcmode="lin" valueType="num">
                                      <p:cBhvr additive="base">
                                        <p:cTn id="14" dur="500" fill="hold"/>
                                        <p:tgtEl>
                                          <p:spTgt spid="10138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1380"/>
                                        </p:tgtEl>
                                        <p:attrNameLst>
                                          <p:attrName>style.visibility</p:attrName>
                                        </p:attrNameLst>
                                      </p:cBhvr>
                                      <p:to>
                                        <p:strVal val="visible"/>
                                      </p:to>
                                    </p:set>
                                    <p:anim calcmode="lin" valueType="num">
                                      <p:cBhvr additive="base">
                                        <p:cTn id="19" dur="500" fill="hold"/>
                                        <p:tgtEl>
                                          <p:spTgt spid="101380"/>
                                        </p:tgtEl>
                                        <p:attrNameLst>
                                          <p:attrName>ppt_x</p:attrName>
                                        </p:attrNameLst>
                                      </p:cBhvr>
                                      <p:tavLst>
                                        <p:tav tm="0">
                                          <p:val>
                                            <p:strVal val="0-#ppt_w/2"/>
                                          </p:val>
                                        </p:tav>
                                        <p:tav tm="100000">
                                          <p:val>
                                            <p:strVal val="#ppt_x"/>
                                          </p:val>
                                        </p:tav>
                                      </p:tavLst>
                                    </p:anim>
                                    <p:anim calcmode="lin" valueType="num">
                                      <p:cBhvr additive="base">
                                        <p:cTn id="20" dur="500" fill="hold"/>
                                        <p:tgtEl>
                                          <p:spTgt spid="10138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1409"/>
                                        </p:tgtEl>
                                        <p:attrNameLst>
                                          <p:attrName>style.visibility</p:attrName>
                                        </p:attrNameLst>
                                      </p:cBhvr>
                                      <p:to>
                                        <p:strVal val="visible"/>
                                      </p:to>
                                    </p:set>
                                    <p:anim calcmode="lin" valueType="num">
                                      <p:cBhvr additive="base">
                                        <p:cTn id="25" dur="500" fill="hold"/>
                                        <p:tgtEl>
                                          <p:spTgt spid="101409"/>
                                        </p:tgtEl>
                                        <p:attrNameLst>
                                          <p:attrName>ppt_x</p:attrName>
                                        </p:attrNameLst>
                                      </p:cBhvr>
                                      <p:tavLst>
                                        <p:tav tm="0">
                                          <p:val>
                                            <p:strVal val="0-#ppt_w/2"/>
                                          </p:val>
                                        </p:tav>
                                        <p:tav tm="100000">
                                          <p:val>
                                            <p:strVal val="#ppt_x"/>
                                          </p:val>
                                        </p:tav>
                                      </p:tavLst>
                                    </p:anim>
                                    <p:anim calcmode="lin" valueType="num">
                                      <p:cBhvr additive="base">
                                        <p:cTn id="26" dur="500" fill="hold"/>
                                        <p:tgtEl>
                                          <p:spTgt spid="1014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0" grpId="0" bldLvl="0" animBg="1" autoUpdateAnimBg="0"/>
      <p:bldP spid="101382" grpId="0" bldLvl="0" animBg="1" autoUpdateAnimBg="0"/>
      <p:bldP spid="101409" grpId="0" bldLvl="0" animBg="1" autoUpdateAnimBg="0"/>
      <p:bldP spid="101410" grpId="0" bldLvl="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 name="组合 2"/>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2" name="Text Box 4"/>
          <p:cNvSpPr txBox="1">
            <a:spLocks noChangeArrowheads="1"/>
          </p:cNvSpPr>
          <p:nvPr>
            <p:custDataLst>
              <p:tags r:id="rId4"/>
            </p:custDataLst>
          </p:nvPr>
        </p:nvSpPr>
        <p:spPr bwMode="auto">
          <a:xfrm>
            <a:off x="1007435" y="260648"/>
            <a:ext cx="10657251"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threePt" dir="t"/>
            </a:scene3d>
          </a:bodyPr>
          <a:lstStyle/>
          <a:p>
            <a:pPr algn="just" eaLnBrk="1" hangingPunct="1">
              <a:lnSpc>
                <a:spcPct val="120000"/>
              </a:lnSpc>
            </a:pP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Simple Mail Transfer Protocol</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gn="just" eaLnBrk="1" hangingPunct="1">
              <a:lnSpc>
                <a:spcPct val="120000"/>
              </a:lnSpc>
            </a:pP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1981</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年定义的简单邮件传输协议，只能传送字符，信息的主体限制为</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码共</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127</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个字符（英文大小写字符、</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0-9</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等）。</a:t>
            </a:r>
            <a:endPar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4" name="文本框 3"/>
          <p:cNvSpPr txBox="1"/>
          <p:nvPr>
            <p:custDataLst>
              <p:tags r:id="rId5"/>
            </p:custDataLst>
          </p:nvPr>
        </p:nvSpPr>
        <p:spPr>
          <a:xfrm>
            <a:off x="983305" y="1988948"/>
            <a:ext cx="10465163" cy="829945"/>
          </a:xfrm>
          <a:prstGeom prst="rect">
            <a:avLst/>
          </a:prstGeom>
          <a:noFill/>
        </p:spPr>
        <p:txBody>
          <a:bodyPr wrap="square">
            <a:spAutoFit/>
            <a:scene3d>
              <a:camera prst="orthographicFront"/>
              <a:lightRig rig="threePt" dir="t"/>
            </a:scene3d>
          </a:bodyPr>
          <a:lstStyle/>
          <a:p>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规定了</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14</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条命令（每条由</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个字母组成）和</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21</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种应答（由</a:t>
            </a:r>
            <a: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位数字代码开始，后跟文字说明）</a:t>
            </a:r>
            <a:endParaRPr lang="zh-CN" altLang="en-US"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6" name="文本框 5"/>
          <p:cNvSpPr txBox="1"/>
          <p:nvPr>
            <p:custDataLst>
              <p:tags r:id="rId6"/>
            </p:custDataLst>
          </p:nvPr>
        </p:nvSpPr>
        <p:spPr>
          <a:xfrm>
            <a:off x="1127760" y="3055620"/>
            <a:ext cx="9471025" cy="3415030"/>
          </a:xfrm>
          <a:prstGeom prst="rect">
            <a:avLst/>
          </a:prstGeom>
          <a:noFill/>
        </p:spPr>
        <p:txBody>
          <a:bodyPr wrap="square">
            <a:spAutoFit/>
            <a:scene3d>
              <a:camera prst="orthographicFront"/>
              <a:lightRig rig="threePt" dir="t"/>
            </a:scene3d>
          </a:bodyPr>
          <a:lstStyle/>
          <a:p>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HELO</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MAIL FROM:</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RCPT TO:</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DATA</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RSET</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SEND FROM:</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SOML FROM:</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1"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SAML FROM:</a:t>
            </a:r>
            <a:br>
              <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endParaRPr lang="en-US" altLang="zh-CN" sz="2400" b="1"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endParaRPr>
          </a:p>
        </p:txBody>
      </p:sp>
      <p:sp>
        <p:nvSpPr>
          <p:cNvPr id="8" name="文本框 7"/>
          <p:cNvSpPr txBox="1"/>
          <p:nvPr>
            <p:custDataLst>
              <p:tags r:id="rId7"/>
            </p:custDataLst>
          </p:nvPr>
        </p:nvSpPr>
        <p:spPr>
          <a:xfrm>
            <a:off x="5231904" y="3055572"/>
            <a:ext cx="6096000" cy="2306955"/>
          </a:xfrm>
          <a:prstGeom prst="rect">
            <a:avLst/>
          </a:prstGeom>
          <a:noFill/>
        </p:spPr>
        <p:txBody>
          <a:bodyPr wrap="square">
            <a:spAutoFit/>
            <a:scene3d>
              <a:camera prst="orthographicFront"/>
              <a:lightRig rig="threePt" dir="t"/>
            </a:scene3d>
          </a:bodyPr>
          <a:lstStyle/>
          <a:p>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VRFY</a:t>
            </a:r>
            <a:br>
              <a:rPr lang="en-US" altLang="zh-CN" sz="240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EXPN</a:t>
            </a:r>
            <a:br>
              <a:rPr lang="en-US" altLang="zh-CN" sz="240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HELP [ ]</a:t>
            </a:r>
            <a:br>
              <a:rPr lang="en-US" altLang="zh-CN" sz="240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NOOP</a:t>
            </a:r>
            <a:br>
              <a:rPr lang="en-US" altLang="zh-CN" sz="240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QUIT</a:t>
            </a:r>
            <a:br>
              <a:rPr lang="en-US" altLang="zh-CN" sz="240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br>
            <a:r>
              <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rPr>
              <a:t>TURN</a:t>
            </a:r>
            <a:endParaRPr lang="en-US" altLang="zh-CN" sz="2400" b="0" i="0" dirty="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Times New Roman" panose="02020603050405020304" pitchFamily="18" charset="0"/>
            </a:endParaRPr>
          </a:p>
        </p:txBody>
      </p:sp>
    </p:spTree>
    <p:custDataLst>
      <p:tags r:id="rId8"/>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autoUpdateAnimBg="0"/>
      <p:bldP spid="4" grpId="0"/>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标题 1"/>
          <p:cNvSpPr>
            <a:spLocks noGrp="1"/>
          </p:cNvSpPr>
          <p:nvPr>
            <p:custDataLst>
              <p:tags r:id="rId1"/>
            </p:custDataLst>
          </p:nvPr>
        </p:nvSpPr>
        <p:spPr>
          <a:xfrm>
            <a:off x="623087" y="980574"/>
            <a:ext cx="5190185" cy="740727"/>
          </a:xfrm>
          <a:prstGeom prst="rect">
            <a:avLst/>
          </a:prstGeom>
        </p:spPr>
        <p:txBody>
          <a:bodyPr vert="horz" lIns="90170" tIns="46990" rIns="90170" bIns="0" rtlCol="0" anchor="b" anchorCtr="0">
            <a:normAutofit/>
          </a:bodyPr>
          <a:lstStyle>
            <a:lvl1pPr algn="ctr" defTabSz="914400" rtl="0" eaLnBrk="1" fontAlgn="auto" latinLnBrk="0" hangingPunct="1">
              <a:lnSpc>
                <a:spcPct val="100000"/>
              </a:lnSpc>
              <a:spcBef>
                <a:spcPct val="0"/>
              </a:spcBef>
              <a:buNone/>
              <a:defRPr sz="4000" b="1" u="none" strike="noStrike" kern="1200" cap="none" spc="300" normalizeH="0" baseline="0">
                <a:solidFill>
                  <a:schemeClr val="tx1">
                    <a:lumMod val="85000"/>
                    <a:lumOff val="15000"/>
                  </a:schemeClr>
                </a:solidFill>
                <a:uFillTx/>
                <a:latin typeface="Arial" panose="020B0604020202020204" pitchFamily="34" charset="0"/>
                <a:ea typeface="汉仪旗黑-85S" panose="00020600040101010101" pitchFamily="18" charset="-122"/>
                <a:cs typeface="+mj-cs"/>
              </a:defRPr>
            </a:lvl1pPr>
          </a:lstStyle>
          <a:p>
            <a:pPr marL="0" indent="0" algn="ctr">
              <a:lnSpc>
                <a:spcPct val="100000"/>
              </a:lnSpc>
              <a:spcBef>
                <a:spcPts val="0"/>
              </a:spcBef>
              <a:spcAft>
                <a:spcPts val="0"/>
              </a:spcAft>
              <a:buSzPct val="100000"/>
              <a:buNone/>
            </a:pPr>
            <a:r>
              <a:rPr lang="zh-CN" altLang="zh-CN" sz="4000" dirty="0">
                <a:solidFill>
                  <a:schemeClr val="accent1"/>
                </a:solidFill>
              </a:rPr>
              <a:t>工作原理</a:t>
            </a:r>
            <a:endParaRPr lang="zh-CN" altLang="zh-CN" sz="4000" dirty="0">
              <a:solidFill>
                <a:schemeClr val="accent1"/>
              </a:solidFill>
            </a:endParaRPr>
          </a:p>
        </p:txBody>
      </p:sp>
    </p:spTree>
    <p:custDataLst>
      <p:tags r:id="rId2"/>
    </p:custData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2" name="组合 1"/>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graphicFrame>
        <p:nvGraphicFramePr>
          <p:cNvPr id="8" name="表格 8"/>
          <p:cNvGraphicFramePr>
            <a:graphicFrameLocks noGrp="1"/>
          </p:cNvGraphicFramePr>
          <p:nvPr>
            <p:custDataLst>
              <p:tags r:id="rId4"/>
            </p:custDataLst>
          </p:nvPr>
        </p:nvGraphicFramePr>
        <p:xfrm>
          <a:off x="857077" y="2766060"/>
          <a:ext cx="10668635" cy="3799840"/>
        </p:xfrm>
        <a:graphic>
          <a:graphicData uri="http://schemas.openxmlformats.org/drawingml/2006/table">
            <a:tbl>
              <a:tblPr firstRow="1" bandRow="1">
                <a:tableStyleId>{5C22544A-7EE6-4342-B048-85BDC9FD1C3A}</a:tableStyleId>
              </a:tblPr>
              <a:tblGrid>
                <a:gridCol w="4044315"/>
                <a:gridCol w="2591435"/>
                <a:gridCol w="4032885"/>
              </a:tblGrid>
              <a:tr h="494665">
                <a:tc>
                  <a:txBody>
                    <a:bodyPr/>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客户端</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sym typeface="Times New Roman" panose="02020603050405020304" pitchFamily="18" charset="0"/>
                        </a:rPr>
                        <a:t>TCP</a:t>
                      </a:r>
                      <a:endParaRPr lang="en-US" altLang="zh-CN"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服务器</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r>
              <a:tr h="494030">
                <a:tc>
                  <a:txBody>
                    <a:bodyPr/>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220 Service ready</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（准备接收）</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txBody>
                  <a:tcPr marL="121920" marR="121920" marT="60960" marB="60960"/>
                </a:tc>
              </a:tr>
              <a:tr h="494665">
                <a:tc>
                  <a:txBody>
                    <a:bodyPr/>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Hello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客户端邮，主机名</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r>
              <a:tr h="2316480">
                <a:tc>
                  <a:txBody>
                    <a:bodyPr/>
                    <a:p>
                      <a:endParaRPr lang="zh-CN" altLang="en-US" sz="20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250 OK</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（有能力接收）</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返回一个代码说明原因：</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421 Service not available</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451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处理出错</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452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存储空间不够</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txBody>
                  <a:tcPr marL="121920" marR="121920" marT="60960" marB="60960"/>
                </a:tc>
              </a:tr>
            </a:tbl>
          </a:graphicData>
        </a:graphic>
      </p:graphicFrame>
      <p:cxnSp>
        <p:nvCxnSpPr>
          <p:cNvPr id="43" name="直接箭头连接符 42"/>
          <p:cNvCxnSpPr/>
          <p:nvPr>
            <p:custDataLst>
              <p:tags r:id="rId5"/>
            </p:custDataLst>
          </p:nvPr>
        </p:nvCxnSpPr>
        <p:spPr>
          <a:xfrm flipH="1">
            <a:off x="5333037" y="3573336"/>
            <a:ext cx="2032000"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cxnSp>
        <p:nvCxnSpPr>
          <p:cNvPr id="14" name="直接箭头连接符 13"/>
          <p:cNvCxnSpPr/>
          <p:nvPr>
            <p:custDataLst>
              <p:tags r:id="rId6"/>
            </p:custDataLst>
          </p:nvPr>
        </p:nvCxnSpPr>
        <p:spPr>
          <a:xfrm>
            <a:off x="5669367" y="2997272"/>
            <a:ext cx="1568929"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cxnSp>
        <p:nvCxnSpPr>
          <p:cNvPr id="50" name="直接箭头连接符 49"/>
          <p:cNvCxnSpPr/>
          <p:nvPr>
            <p:custDataLst>
              <p:tags r:id="rId7"/>
            </p:custDataLst>
          </p:nvPr>
        </p:nvCxnSpPr>
        <p:spPr>
          <a:xfrm>
            <a:off x="5652987" y="4053389"/>
            <a:ext cx="1568929"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cxnSp>
        <p:nvCxnSpPr>
          <p:cNvPr id="53" name="直接箭头连接符 52"/>
          <p:cNvCxnSpPr/>
          <p:nvPr>
            <p:custDataLst>
              <p:tags r:id="rId8"/>
            </p:custDataLst>
          </p:nvPr>
        </p:nvCxnSpPr>
        <p:spPr>
          <a:xfrm flipH="1">
            <a:off x="5349805" y="4722480"/>
            <a:ext cx="2032000"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sp>
        <p:nvSpPr>
          <p:cNvPr id="134149" name="Rectangle 5"/>
          <p:cNvSpPr>
            <a:spLocks noChangeArrowheads="1"/>
          </p:cNvSpPr>
          <p:nvPr>
            <p:custDataLst>
              <p:tags r:id="rId9"/>
            </p:custDataLst>
          </p:nvPr>
        </p:nvSpPr>
        <p:spPr bwMode="auto">
          <a:xfrm>
            <a:off x="407611" y="1003293"/>
            <a:ext cx="11095168"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当发信人把邮件送到邮件缓存区，发送方</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软件定时（几</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几十分钟）扫描邮件暂存队列，如有待发邮件，</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作为客户和目的地计算机</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a:t>
            </a:r>
            <a:r>
              <a:rPr lang="zh-CN" altLang="en-US" sz="24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端口（</a:t>
            </a:r>
            <a:r>
              <a:rPr lang="en-US" altLang="zh-CN" sz="24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25</a:t>
            </a:r>
            <a:r>
              <a:rPr lang="zh-CN" altLang="en-US" sz="24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建立</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TCP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连接。</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10"/>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right)">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wipe(left)">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wipe(right)">
                                      <p:cBhvr>
                                        <p:cTn id="27" dur="500"/>
                                        <p:tgtEl>
                                          <p:spTgt spid="5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34149"/>
                                        </p:tgtEl>
                                        <p:attrNameLst>
                                          <p:attrName>style.visibility</p:attrName>
                                        </p:attrNameLst>
                                      </p:cBhvr>
                                      <p:to>
                                        <p:strVal val="visible"/>
                                      </p:to>
                                    </p:set>
                                    <p:anim calcmode="lin" valueType="num">
                                      <p:cBhvr additive="base">
                                        <p:cTn id="32" dur="500" fill="hold"/>
                                        <p:tgtEl>
                                          <p:spTgt spid="134149"/>
                                        </p:tgtEl>
                                        <p:attrNameLst>
                                          <p:attrName>ppt_x</p:attrName>
                                        </p:attrNameLst>
                                      </p:cBhvr>
                                      <p:tavLst>
                                        <p:tav tm="0">
                                          <p:val>
                                            <p:strVal val="0-#ppt_w/2"/>
                                          </p:val>
                                        </p:tav>
                                        <p:tav tm="100000">
                                          <p:val>
                                            <p:strVal val="#ppt_x"/>
                                          </p:val>
                                        </p:tav>
                                      </p:tavLst>
                                    </p:anim>
                                    <p:anim calcmode="lin" valueType="num">
                                      <p:cBhvr additive="base">
                                        <p:cTn id="33" dur="500" fill="hold"/>
                                        <p:tgtEl>
                                          <p:spTgt spid="1341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bldLvl="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 name="组合 1"/>
          <p:cNvGrpSpPr/>
          <p:nvPr userDrawn="1">
            <p:custDataLst>
              <p:tags r:id="rId1"/>
            </p:custDataLst>
          </p:nvPr>
        </p:nvGrpSpPr>
        <p:grpSpPr>
          <a:xfrm>
            <a:off x="4001597" y="6045200"/>
            <a:ext cx="8190403" cy="812800"/>
            <a:chOff x="4001597" y="5613400"/>
            <a:chExt cx="8190403" cy="1244600"/>
          </a:xfrm>
        </p:grpSpPr>
        <p:sp>
          <p:nvSpPr>
            <p:cNvPr id="4"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5" name="等腰三角形 4"/>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4303" name="Rectangle 95"/>
          <p:cNvSpPr>
            <a:spLocks noChangeArrowheads="1"/>
          </p:cNvSpPr>
          <p:nvPr/>
        </p:nvSpPr>
        <p:spPr bwMode="auto">
          <a:xfrm>
            <a:off x="1016000" y="55977"/>
            <a:ext cx="10160000"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en-US" altLang="zh-CN"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命令</a:t>
            </a:r>
            <a:r>
              <a:rPr lang="en-US" altLang="zh-CN"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应答确认后，发送端</a:t>
            </a:r>
            <a:endPar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graphicFrame>
        <p:nvGraphicFramePr>
          <p:cNvPr id="7" name="表格 8"/>
          <p:cNvGraphicFramePr>
            <a:graphicFrameLocks noGrp="1"/>
          </p:cNvGraphicFramePr>
          <p:nvPr>
            <p:custDataLst>
              <p:tags r:id="rId4"/>
            </p:custDataLst>
          </p:nvPr>
        </p:nvGraphicFramePr>
        <p:xfrm>
          <a:off x="1016000" y="701020"/>
          <a:ext cx="10668635" cy="4788535"/>
        </p:xfrm>
        <a:graphic>
          <a:graphicData uri="http://schemas.openxmlformats.org/drawingml/2006/table">
            <a:tbl>
              <a:tblPr firstRow="1" bandRow="1">
                <a:tableStyleId>{5C22544A-7EE6-4342-B048-85BDC9FD1C3A}</a:tableStyleId>
              </a:tblPr>
              <a:tblGrid>
                <a:gridCol w="4044315"/>
                <a:gridCol w="2591435"/>
                <a:gridCol w="4032885"/>
              </a:tblGrid>
              <a:tr h="494665">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客户端</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sym typeface="Times New Roman" panose="02020603050405020304" pitchFamily="18" charset="0"/>
                        </a:rPr>
                        <a:t>TCP</a:t>
                      </a:r>
                      <a:endParaRPr lang="en-US" altLang="zh-CN"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服务器</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r>
              <a:tr h="494030">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发送邮件的头部信息</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r>
              <a:tr h="2316480">
                <a:tc>
                  <a:txBody>
                    <a:bodyPr/>
                    <a:lstStyle/>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250 OK</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（有能力接收）</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0" marR="0" lvl="0" indent="0" algn="l" defTabSz="913765" rtl="0" eaLnBrk="1" fontAlgn="auto" latinLnBrk="0" hangingPunct="1">
                        <a:lnSpc>
                          <a:spcPct val="100000"/>
                        </a:lnSpc>
                        <a:spcBef>
                          <a:spcPts val="0"/>
                        </a:spcBef>
                        <a:spcAft>
                          <a:spcPts val="0"/>
                        </a:spcAft>
                        <a:buClrTx/>
                        <a:buSzTx/>
                        <a:buFontTx/>
                        <a:buNone/>
                        <a:defRPr/>
                      </a:pP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返回一个代码说明原因：</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421</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目的邮箱在服务器上是否存在？</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452 </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存储空间不够</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txBody>
                  <a:tcPr marL="121920" marR="121920" marT="60960" marB="60960"/>
                </a:tc>
              </a:tr>
              <a:tr h="494665">
                <a:tc>
                  <a:txBody>
                    <a:bodyPr/>
                    <a:lstStyle/>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endParaRPr lang="zh-CN" altLang="en-US" sz="2400" dirty="0">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endParaRPr lang="en-US" altLang="zh-CN"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r>
              <a:tr h="494030">
                <a:tc>
                  <a:txBody>
                    <a:bodyPr/>
                    <a:lstStyle/>
                    <a:p>
                      <a:r>
                        <a:rPr lang="en-US" altLang="zh-CN"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QUIT</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退出命令</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txBody>
                  <a:tcPr marL="121920" marR="121920" marT="60960" marB="60960"/>
                </a:tc>
                <a:tc>
                  <a:txBody>
                    <a:bodyPr/>
                    <a:lstStyle/>
                    <a:p>
                      <a:pPr marL="0" marR="0" lvl="0" indent="0" algn="l" defTabSz="913765" rtl="0" eaLnBrk="1" fontAlgn="auto" latinLnBrk="0" hangingPunct="1">
                        <a:lnSpc>
                          <a:spcPct val="100000"/>
                        </a:lnSpc>
                        <a:spcBef>
                          <a:spcPts val="0"/>
                        </a:spcBef>
                        <a:spcAft>
                          <a:spcPts val="0"/>
                        </a:spcAft>
                        <a:buClrTx/>
                        <a:buSzTx/>
                        <a:buFontTx/>
                        <a:buNone/>
                        <a:defRPr/>
                      </a:pPr>
                      <a:r>
                        <a:rPr lang="en-US" altLang="zh-CN" sz="2400" dirty="0">
                          <a:latin typeface="微软雅黑" panose="020B0503020204020204" pitchFamily="34" charset="-122"/>
                          <a:ea typeface="微软雅黑" panose="020B0503020204020204" pitchFamily="34" charset="-122"/>
                          <a:sym typeface="Times New Roman" panose="02020603050405020304" pitchFamily="18" charset="0"/>
                        </a:rPr>
                        <a:t>TCP           </a:t>
                      </a:r>
                      <a:r>
                        <a:rPr lang="en-US" altLang="zh-CN" sz="2400" dirty="0">
                          <a:solidFill>
                            <a:srgbClr val="FF0000"/>
                          </a:solidFill>
                          <a:latin typeface="微软雅黑" panose="020B0503020204020204" pitchFamily="34" charset="-122"/>
                          <a:ea typeface="微软雅黑" panose="020B0503020204020204" pitchFamily="34" charset="-122"/>
                          <a:sym typeface="Times New Roman" panose="02020603050405020304" pitchFamily="18" charset="0"/>
                        </a:rPr>
                        <a:t> X</a:t>
                      </a:r>
                      <a:endParaRPr lang="zh-CN" altLang="en-US" sz="2400" dirty="0">
                        <a:solidFill>
                          <a:srgbClr val="FF0000"/>
                        </a:solidFill>
                        <a:latin typeface="微软雅黑" panose="020B0503020204020204" pitchFamily="34" charset="-122"/>
                        <a:ea typeface="微软雅黑" panose="020B0503020204020204" pitchFamily="34" charset="-122"/>
                        <a:sym typeface="Times New Roman" panose="02020603050405020304" pitchFamily="18" charset="0"/>
                      </a:endParaRPr>
                    </a:p>
                  </a:txBody>
                  <a:tcPr marL="121920" marR="121920" marT="60960" marB="60960"/>
                </a:tc>
                <a:tc>
                  <a:txBody>
                    <a:bodyPr/>
                    <a:lstStyle/>
                    <a:p>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确认</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r>
              <a:tr h="494665">
                <a:tc gridSpan="3">
                  <a:txBody>
                    <a:bodyPr/>
                    <a:lstStyle/>
                    <a:p>
                      <a:pPr algn="ctr"/>
                      <a:r>
                        <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rPr>
                        <a:t>整个邮件传输过程结束。</a:t>
                      </a:r>
                      <a:endParaRPr lang="zh-CN" altLang="en-US" sz="2400" dirty="0">
                        <a:latin typeface="微软雅黑" panose="020B0503020204020204" pitchFamily="34" charset="-122"/>
                        <a:ea typeface="微软雅黑" panose="020B0503020204020204" pitchFamily="34" charset="-122"/>
                        <a:cs typeface="+mn-ea"/>
                        <a:sym typeface="Times New Roman" panose="02020603050405020304" pitchFamily="18" charset="0"/>
                      </a:endParaRPr>
                    </a:p>
                  </a:txBody>
                  <a:tcPr marL="121920" marR="121920" marT="60960" marB="60960"/>
                </a:tc>
                <a:tc hMerge="1">
                  <a:tcPr/>
                </a:tc>
                <a:tc hMerge="1">
                  <a:tcPr/>
                </a:tc>
              </a:tr>
            </a:tbl>
          </a:graphicData>
        </a:graphic>
      </p:graphicFrame>
      <p:cxnSp>
        <p:nvCxnSpPr>
          <p:cNvPr id="8" name="直接箭头连接符 7"/>
          <p:cNvCxnSpPr/>
          <p:nvPr>
            <p:custDataLst>
              <p:tags r:id="rId5"/>
            </p:custDataLst>
          </p:nvPr>
        </p:nvCxnSpPr>
        <p:spPr>
          <a:xfrm flipH="1">
            <a:off x="5803344" y="1028733"/>
            <a:ext cx="1658523" cy="0"/>
          </a:xfrm>
          <a:prstGeom prst="straightConnector1">
            <a:avLst/>
          </a:prstGeom>
          <a:ln>
            <a:solidFill>
              <a:schemeClr val="accent6"/>
            </a:solidFill>
            <a:headEnd type="triangl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9" name="直接箭头连接符 8"/>
          <p:cNvCxnSpPr/>
          <p:nvPr>
            <p:custDataLst>
              <p:tags r:id="rId6"/>
            </p:custDataLst>
          </p:nvPr>
        </p:nvCxnSpPr>
        <p:spPr>
          <a:xfrm>
            <a:off x="5539125" y="4286903"/>
            <a:ext cx="1568929" cy="0"/>
          </a:xfrm>
          <a:prstGeom prst="straightConnector1">
            <a:avLst/>
          </a:prstGeom>
          <a:ln>
            <a:solidFill>
              <a:schemeClr val="accent6"/>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10" name="直接箭头连接符 9"/>
          <p:cNvCxnSpPr/>
          <p:nvPr>
            <p:custDataLst>
              <p:tags r:id="rId7"/>
            </p:custDataLst>
          </p:nvPr>
        </p:nvCxnSpPr>
        <p:spPr>
          <a:xfrm>
            <a:off x="5679199" y="1508787"/>
            <a:ext cx="1568929"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cxnSp>
        <p:nvCxnSpPr>
          <p:cNvPr id="11" name="直接箭头连接符 10"/>
          <p:cNvCxnSpPr/>
          <p:nvPr>
            <p:custDataLst>
              <p:tags r:id="rId8"/>
            </p:custDataLst>
          </p:nvPr>
        </p:nvCxnSpPr>
        <p:spPr>
          <a:xfrm flipH="1">
            <a:off x="5483395" y="1988840"/>
            <a:ext cx="2032000"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cxnSp>
        <p:nvCxnSpPr>
          <p:cNvPr id="3" name="直接箭头连接符 2"/>
          <p:cNvCxnSpPr/>
          <p:nvPr>
            <p:custDataLst>
              <p:tags r:id="rId9"/>
            </p:custDataLst>
          </p:nvPr>
        </p:nvCxnSpPr>
        <p:spPr>
          <a:xfrm>
            <a:off x="5679199" y="4773149"/>
            <a:ext cx="1764733" cy="0"/>
          </a:xfrm>
          <a:prstGeom prst="straightConnector1">
            <a:avLst/>
          </a:prstGeom>
          <a:ln w="38100" cap="flat" cmpd="sng" algn="ctr">
            <a:solidFill>
              <a:schemeClr val="accent6"/>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sp>
        <p:nvSpPr>
          <p:cNvPr id="15" name="文本框 14"/>
          <p:cNvSpPr txBox="1"/>
          <p:nvPr>
            <p:custDataLst>
              <p:tags r:id="rId10"/>
            </p:custDataLst>
          </p:nvPr>
        </p:nvSpPr>
        <p:spPr>
          <a:xfrm>
            <a:off x="5231637" y="3813043"/>
            <a:ext cx="2183904" cy="460375"/>
          </a:xfrm>
          <a:prstGeom prst="rect">
            <a:avLst/>
          </a:prstGeom>
          <a:noFill/>
        </p:spPr>
        <p:txBody>
          <a:bodyPr wrap="square">
            <a:spAutoFit/>
          </a:bodyPr>
          <a:lstStyle/>
          <a:p>
            <a:r>
              <a:rPr lang="zh-CN" altLang="en-US" sz="24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传输邮件副本</a:t>
            </a:r>
            <a:endParaRPr lang="zh-CN" altLang="en-US" sz="24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cxnSp>
        <p:nvCxnSpPr>
          <p:cNvPr id="17" name="直接箭头连接符 16"/>
          <p:cNvCxnSpPr/>
          <p:nvPr>
            <p:custDataLst>
              <p:tags r:id="rId11"/>
            </p:custDataLst>
          </p:nvPr>
        </p:nvCxnSpPr>
        <p:spPr>
          <a:xfrm>
            <a:off x="5882399" y="1711987"/>
            <a:ext cx="1568929" cy="0"/>
          </a:xfrm>
          <a:prstGeom prst="straightConnector1">
            <a:avLst/>
          </a:prstGeom>
          <a:ln>
            <a:solidFill>
              <a:schemeClr val="accent6"/>
            </a:solidFill>
            <a:tailEnd type="triangle"/>
          </a:ln>
        </p:spPr>
        <p:style>
          <a:lnRef idx="3">
            <a:schemeClr val="accent6"/>
          </a:lnRef>
          <a:fillRef idx="0">
            <a:schemeClr val="accent6"/>
          </a:fillRef>
          <a:effectRef idx="2">
            <a:schemeClr val="accent6"/>
          </a:effectRef>
          <a:fontRef idx="minor">
            <a:schemeClr val="tx1"/>
          </a:fontRef>
        </p:style>
      </p:cxnSp>
      <p:sp>
        <p:nvSpPr>
          <p:cNvPr id="18" name="Rectangle 121"/>
          <p:cNvSpPr>
            <a:spLocks noChangeArrowheads="1"/>
          </p:cNvSpPr>
          <p:nvPr/>
        </p:nvSpPr>
        <p:spPr bwMode="auto">
          <a:xfrm>
            <a:off x="667385" y="5445125"/>
            <a:ext cx="10679430"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所以</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协议是较为复杂的协商交互协议！</a:t>
            </a:r>
            <a:endPar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a:lnSpc>
                <a:spcPct val="120000"/>
              </a:lnSpc>
            </a:pP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通常，无论作为</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客户或服务器都是在后台工作，收发计算机还可以同时做其他工作；且</a:t>
            </a:r>
            <a:r>
              <a:rPr lang="zh-CN" altLang="en-US" sz="24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邮件系统是非实时传输系统</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12"/>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303"/>
                                        </p:tgtEl>
                                        <p:attrNameLst>
                                          <p:attrName>style.visibility</p:attrName>
                                        </p:attrNameLst>
                                      </p:cBhvr>
                                      <p:to>
                                        <p:strVal val="visible"/>
                                      </p:to>
                                    </p:set>
                                    <p:anim calcmode="lin" valueType="num">
                                      <p:cBhvr additive="base">
                                        <p:cTn id="7" dur="500" fill="hold"/>
                                        <p:tgtEl>
                                          <p:spTgt spid="94303"/>
                                        </p:tgtEl>
                                        <p:attrNameLst>
                                          <p:attrName>ppt_x</p:attrName>
                                        </p:attrNameLst>
                                      </p:cBhvr>
                                      <p:tavLst>
                                        <p:tav tm="0">
                                          <p:val>
                                            <p:strVal val="0-#ppt_w/2"/>
                                          </p:val>
                                        </p:tav>
                                        <p:tav tm="100000">
                                          <p:val>
                                            <p:strVal val="#ppt_x"/>
                                          </p:val>
                                        </p:tav>
                                      </p:tavLst>
                                    </p:anim>
                                    <p:anim calcmode="lin" valueType="num">
                                      <p:cBhvr additive="base">
                                        <p:cTn id="8" dur="500" fill="hold"/>
                                        <p:tgtEl>
                                          <p:spTgt spid="9430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right)">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right)">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wipe(left)">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right)">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barn(inVertical)">
                                      <p:cBhvr>
                                        <p:cTn id="43" dur="500"/>
                                        <p:tgtEl>
                                          <p:spTgt spid="3"/>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500" fill="hold"/>
                                        <p:tgtEl>
                                          <p:spTgt spid="18"/>
                                        </p:tgtEl>
                                        <p:attrNameLst>
                                          <p:attrName>ppt_x</p:attrName>
                                        </p:attrNameLst>
                                      </p:cBhvr>
                                      <p:tavLst>
                                        <p:tav tm="0">
                                          <p:val>
                                            <p:strVal val="0-#ppt_w/2"/>
                                          </p:val>
                                        </p:tav>
                                        <p:tav tm="100000">
                                          <p:val>
                                            <p:strVal val="#ppt_x"/>
                                          </p:val>
                                        </p:tav>
                                      </p:tavLst>
                                    </p:anim>
                                    <p:anim calcmode="lin" valueType="num">
                                      <p:cBhvr additive="base">
                                        <p:cTn id="49"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03" grpId="0" bldLvl="0" animBg="1" autoUpdateAnimBg="0"/>
      <p:bldP spid="18" grpId="0" bldLvl="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3" name="Rectangle 127"/>
          <p:cNvSpPr>
            <a:spLocks noChangeArrowheads="1"/>
          </p:cNvSpPr>
          <p:nvPr/>
        </p:nvSpPr>
        <p:spPr bwMode="auto">
          <a:xfrm>
            <a:off x="919795" y="260648"/>
            <a:ext cx="10363200" cy="1272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早期简单邮件系统是一种两个用户之间的直接发送和接收，后来电子邮件系统更多引进了邮局和中转概念。</a:t>
            </a:r>
            <a:endPar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4" name="Rectangle 128"/>
          <p:cNvSpPr>
            <a:spLocks noChangeArrowheads="1"/>
          </p:cNvSpPr>
          <p:nvPr/>
        </p:nvSpPr>
        <p:spPr bwMode="auto">
          <a:xfrm>
            <a:off x="914400" y="1796819"/>
            <a:ext cx="103632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3200" b="1" dirty="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rPr>
              <a:t>为什么要引进了邮局和中转</a:t>
            </a:r>
            <a:r>
              <a:rPr lang="zh-CN" altLang="en-US" sz="3200" dirty="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rPr>
              <a:t>？</a:t>
            </a:r>
            <a:endParaRPr lang="zh-CN" altLang="en-US" sz="3200" dirty="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autoUpdateAnimBg="0"/>
      <p:bldP spid="4" grpId="0" bldLvl="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09570" name="Rectangle 2"/>
          <p:cNvSpPr>
            <a:spLocks noChangeArrowheads="1"/>
          </p:cNvSpPr>
          <p:nvPr/>
        </p:nvSpPr>
        <p:spPr bwMode="auto">
          <a:xfrm>
            <a:off x="815413" y="524161"/>
            <a:ext cx="10849205"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分发：当一邮件要发往发往多个目的地址时，邮件系统通过邮件分发器或转发器的软件，按照邮件列表（通常是邮件目的地址数据库）中的每个电子邮件地址进行逐个邮件副本的发送。</a:t>
            </a:r>
            <a:endPar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09571" name="Text Box 3"/>
          <p:cNvSpPr txBox="1">
            <a:spLocks noChangeArrowheads="1"/>
          </p:cNvSpPr>
          <p:nvPr/>
        </p:nvSpPr>
        <p:spPr bwMode="auto">
          <a:xfrm>
            <a:off x="2351584" y="-27887"/>
            <a:ext cx="52832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电子邮件分发、转发和列表 </a:t>
            </a:r>
            <a:endPar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9572" name="Rectangle 4"/>
          <p:cNvSpPr>
            <a:spLocks noChangeArrowheads="1"/>
          </p:cNvSpPr>
          <p:nvPr/>
        </p:nvSpPr>
        <p:spPr bwMode="auto">
          <a:xfrm>
            <a:off x="695398" y="2205641"/>
            <a:ext cx="10561173"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转发：当收到一邮件时，邮件转发器可以根据目的邮件列表中的每个电子邮件地址进行邮件副本的逐个转发。</a:t>
            </a:r>
            <a:endPar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09574" name="Rectangle 6"/>
          <p:cNvSpPr>
            <a:spLocks noChangeArrowheads="1"/>
          </p:cNvSpPr>
          <p:nvPr/>
        </p:nvSpPr>
        <p:spPr bwMode="auto">
          <a:xfrm>
            <a:off x="767788" y="3501676"/>
            <a:ext cx="100584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同机多重接收：当发送邮件目的地址是位于同一计算机上的多个邮箱时，实际只建立一个</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连接和传送，服务器收到邮件后，向同机每个邮箱传递一个副本。</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9575" name="Rectangle 7"/>
          <p:cNvSpPr>
            <a:spLocks noChangeArrowheads="1"/>
          </p:cNvSpPr>
          <p:nvPr/>
        </p:nvSpPr>
        <p:spPr bwMode="auto">
          <a:xfrm>
            <a:off x="767788" y="5373656"/>
            <a:ext cx="100584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列表：当要想发送给一组邮件目的地址时，信息首先发送往列表地址，然后，由邮件分发器将它的副本转发给列表中的每个地址。</a:t>
            </a:r>
            <a:endPar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 calcmode="lin" valueType="num">
                                      <p:cBhvr additive="base">
                                        <p:cTn id="7" dur="500" fill="hold"/>
                                        <p:tgtEl>
                                          <p:spTgt spid="109570"/>
                                        </p:tgtEl>
                                        <p:attrNameLst>
                                          <p:attrName>ppt_x</p:attrName>
                                        </p:attrNameLst>
                                      </p:cBhvr>
                                      <p:tavLst>
                                        <p:tav tm="0">
                                          <p:val>
                                            <p:strVal val="0-#ppt_w/2"/>
                                          </p:val>
                                        </p:tav>
                                        <p:tav tm="100000">
                                          <p:val>
                                            <p:strVal val="#ppt_x"/>
                                          </p:val>
                                        </p:tav>
                                      </p:tavLst>
                                    </p:anim>
                                    <p:anim calcmode="lin" valueType="num">
                                      <p:cBhvr additive="base">
                                        <p:cTn id="8" dur="500" fill="hold"/>
                                        <p:tgtEl>
                                          <p:spTgt spid="1095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9572"/>
                                        </p:tgtEl>
                                        <p:attrNameLst>
                                          <p:attrName>style.visibility</p:attrName>
                                        </p:attrNameLst>
                                      </p:cBhvr>
                                      <p:to>
                                        <p:strVal val="visible"/>
                                      </p:to>
                                    </p:set>
                                    <p:anim calcmode="lin" valueType="num">
                                      <p:cBhvr additive="base">
                                        <p:cTn id="13" dur="500" fill="hold"/>
                                        <p:tgtEl>
                                          <p:spTgt spid="109572"/>
                                        </p:tgtEl>
                                        <p:attrNameLst>
                                          <p:attrName>ppt_x</p:attrName>
                                        </p:attrNameLst>
                                      </p:cBhvr>
                                      <p:tavLst>
                                        <p:tav tm="0">
                                          <p:val>
                                            <p:strVal val="0-#ppt_w/2"/>
                                          </p:val>
                                        </p:tav>
                                        <p:tav tm="100000">
                                          <p:val>
                                            <p:strVal val="#ppt_x"/>
                                          </p:val>
                                        </p:tav>
                                      </p:tavLst>
                                    </p:anim>
                                    <p:anim calcmode="lin" valueType="num">
                                      <p:cBhvr additive="base">
                                        <p:cTn id="14" dur="500" fill="hold"/>
                                        <p:tgtEl>
                                          <p:spTgt spid="10957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9574"/>
                                        </p:tgtEl>
                                        <p:attrNameLst>
                                          <p:attrName>style.visibility</p:attrName>
                                        </p:attrNameLst>
                                      </p:cBhvr>
                                      <p:to>
                                        <p:strVal val="visible"/>
                                      </p:to>
                                    </p:set>
                                    <p:anim calcmode="lin" valueType="num">
                                      <p:cBhvr additive="base">
                                        <p:cTn id="19" dur="500" fill="hold"/>
                                        <p:tgtEl>
                                          <p:spTgt spid="109574"/>
                                        </p:tgtEl>
                                        <p:attrNameLst>
                                          <p:attrName>ppt_x</p:attrName>
                                        </p:attrNameLst>
                                      </p:cBhvr>
                                      <p:tavLst>
                                        <p:tav tm="0">
                                          <p:val>
                                            <p:strVal val="0-#ppt_w/2"/>
                                          </p:val>
                                        </p:tav>
                                        <p:tav tm="100000">
                                          <p:val>
                                            <p:strVal val="#ppt_x"/>
                                          </p:val>
                                        </p:tav>
                                      </p:tavLst>
                                    </p:anim>
                                    <p:anim calcmode="lin" valueType="num">
                                      <p:cBhvr additive="base">
                                        <p:cTn id="20" dur="500" fill="hold"/>
                                        <p:tgtEl>
                                          <p:spTgt spid="10957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9575"/>
                                        </p:tgtEl>
                                        <p:attrNameLst>
                                          <p:attrName>style.visibility</p:attrName>
                                        </p:attrNameLst>
                                      </p:cBhvr>
                                      <p:to>
                                        <p:strVal val="visible"/>
                                      </p:to>
                                    </p:set>
                                    <p:anim calcmode="lin" valueType="num">
                                      <p:cBhvr additive="base">
                                        <p:cTn id="25" dur="500" fill="hold"/>
                                        <p:tgtEl>
                                          <p:spTgt spid="109575"/>
                                        </p:tgtEl>
                                        <p:attrNameLst>
                                          <p:attrName>ppt_x</p:attrName>
                                        </p:attrNameLst>
                                      </p:cBhvr>
                                      <p:tavLst>
                                        <p:tav tm="0">
                                          <p:val>
                                            <p:strVal val="0-#ppt_w/2"/>
                                          </p:val>
                                        </p:tav>
                                        <p:tav tm="100000">
                                          <p:val>
                                            <p:strVal val="#ppt_x"/>
                                          </p:val>
                                        </p:tav>
                                      </p:tavLst>
                                    </p:anim>
                                    <p:anim calcmode="lin" valueType="num">
                                      <p:cBhvr additive="base">
                                        <p:cTn id="26" dur="500" fill="hold"/>
                                        <p:tgtEl>
                                          <p:spTgt spid="1095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bldLvl="0" animBg="1" autoUpdateAnimBg="0"/>
      <p:bldP spid="109572" grpId="0" bldLvl="0" animBg="1" autoUpdateAnimBg="0"/>
      <p:bldP spid="109574" grpId="0" bldLvl="0" animBg="1" autoUpdateAnimBg="0"/>
      <p:bldP spid="109575" grpId="0" bldLvl="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pic>
        <p:nvPicPr>
          <p:cNvPr id="110595" name="Picture 3" descr="f32_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7895" y="2780665"/>
            <a:ext cx="6425565" cy="2744470"/>
          </a:xfrm>
          <a:prstGeom prst="rect">
            <a:avLst/>
          </a:prstGeom>
          <a:noFill/>
        </p:spPr>
      </p:pic>
      <p:sp>
        <p:nvSpPr>
          <p:cNvPr id="110594" name="Rectangle 2"/>
          <p:cNvSpPr>
            <a:spLocks noChangeArrowheads="1"/>
          </p:cNvSpPr>
          <p:nvPr/>
        </p:nvSpPr>
        <p:spPr bwMode="auto">
          <a:xfrm>
            <a:off x="911424" y="260648"/>
            <a:ext cx="10849205" cy="2453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邮件中继：实际上当进行大量的邮件分发或转发时，通常不是由每个用户计算机处理，而是组织选取一个独立的、处理能力较强的计算机作为公共邮件转发处理。这个计算机称为邮件网关（</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 gateway</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）或邮件中继（</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 relay)</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10596" name="Rectangle 4"/>
          <p:cNvSpPr>
            <a:spLocks noChangeArrowheads="1"/>
          </p:cNvSpPr>
          <p:nvPr/>
        </p:nvSpPr>
        <p:spPr bwMode="auto">
          <a:xfrm>
            <a:off x="912059" y="5445423"/>
            <a:ext cx="10058400" cy="1272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在邮件网关或邮件中继内部，分发器程序接收发给邮件列表的信息，将它的副本转发给列表中的每个地址。</a:t>
            </a:r>
            <a:endPar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4"/>
                                        </p:tgtEl>
                                        <p:attrNameLst>
                                          <p:attrName>style.visibility</p:attrName>
                                        </p:attrNameLst>
                                      </p:cBhvr>
                                      <p:to>
                                        <p:strVal val="visible"/>
                                      </p:to>
                                    </p:set>
                                    <p:anim calcmode="lin" valueType="num">
                                      <p:cBhvr additive="base">
                                        <p:cTn id="7" dur="500" fill="hold"/>
                                        <p:tgtEl>
                                          <p:spTgt spid="110594"/>
                                        </p:tgtEl>
                                        <p:attrNameLst>
                                          <p:attrName>ppt_x</p:attrName>
                                        </p:attrNameLst>
                                      </p:cBhvr>
                                      <p:tavLst>
                                        <p:tav tm="0">
                                          <p:val>
                                            <p:strVal val="0-#ppt_w/2"/>
                                          </p:val>
                                        </p:tav>
                                        <p:tav tm="100000">
                                          <p:val>
                                            <p:strVal val="#ppt_x"/>
                                          </p:val>
                                        </p:tav>
                                      </p:tavLst>
                                    </p:anim>
                                    <p:anim calcmode="lin" valueType="num">
                                      <p:cBhvr additive="base">
                                        <p:cTn id="8" dur="500" fill="hold"/>
                                        <p:tgtEl>
                                          <p:spTgt spid="1105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0595"/>
                                        </p:tgtEl>
                                        <p:attrNameLst>
                                          <p:attrName>style.visibility</p:attrName>
                                        </p:attrNameLst>
                                      </p:cBhvr>
                                      <p:to>
                                        <p:strVal val="visible"/>
                                      </p:to>
                                    </p:set>
                                    <p:anim calcmode="lin" valueType="num">
                                      <p:cBhvr additive="base">
                                        <p:cTn id="13" dur="500" fill="hold"/>
                                        <p:tgtEl>
                                          <p:spTgt spid="110595"/>
                                        </p:tgtEl>
                                        <p:attrNameLst>
                                          <p:attrName>ppt_x</p:attrName>
                                        </p:attrNameLst>
                                      </p:cBhvr>
                                      <p:tavLst>
                                        <p:tav tm="0">
                                          <p:val>
                                            <p:strVal val="0-#ppt_w/2"/>
                                          </p:val>
                                        </p:tav>
                                        <p:tav tm="100000">
                                          <p:val>
                                            <p:strVal val="#ppt_x"/>
                                          </p:val>
                                        </p:tav>
                                      </p:tavLst>
                                    </p:anim>
                                    <p:anim calcmode="lin" valueType="num">
                                      <p:cBhvr additive="base">
                                        <p:cTn id="14" dur="500" fill="hold"/>
                                        <p:tgtEl>
                                          <p:spTgt spid="11059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0596"/>
                                        </p:tgtEl>
                                        <p:attrNameLst>
                                          <p:attrName>style.visibility</p:attrName>
                                        </p:attrNameLst>
                                      </p:cBhvr>
                                      <p:to>
                                        <p:strVal val="visible"/>
                                      </p:to>
                                    </p:set>
                                    <p:anim calcmode="lin" valueType="num">
                                      <p:cBhvr additive="base">
                                        <p:cTn id="19" dur="500" fill="hold"/>
                                        <p:tgtEl>
                                          <p:spTgt spid="110596"/>
                                        </p:tgtEl>
                                        <p:attrNameLst>
                                          <p:attrName>ppt_x</p:attrName>
                                        </p:attrNameLst>
                                      </p:cBhvr>
                                      <p:tavLst>
                                        <p:tav tm="0">
                                          <p:val>
                                            <p:strVal val="0-#ppt_w/2"/>
                                          </p:val>
                                        </p:tav>
                                        <p:tav tm="100000">
                                          <p:val>
                                            <p:strVal val="#ppt_x"/>
                                          </p:val>
                                        </p:tav>
                                      </p:tavLst>
                                    </p:anim>
                                    <p:anim calcmode="lin" valueType="num">
                                      <p:cBhvr additive="base">
                                        <p:cTn id="20" dur="500" fill="hold"/>
                                        <p:tgtEl>
                                          <p:spTgt spid="1105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bldLvl="0" animBg="1" autoUpdateAnimBg="0"/>
      <p:bldP spid="110596" grpId="0" bldLvl="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12643" name="Rectangle 3"/>
          <p:cNvSpPr>
            <a:spLocks noChangeArrowheads="1"/>
          </p:cNvSpPr>
          <p:nvPr/>
        </p:nvSpPr>
        <p:spPr bwMode="auto">
          <a:xfrm>
            <a:off x="2424100" y="44764"/>
            <a:ext cx="40640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3200" b="1" dirty="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rPr>
              <a:t>邮件网关和组织地址</a:t>
            </a:r>
            <a:endParaRPr lang="zh-CN" altLang="en-US" sz="3200" b="1" dirty="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12644" name="Rectangle 4"/>
          <p:cNvSpPr>
            <a:spLocks noChangeArrowheads="1"/>
          </p:cNvSpPr>
          <p:nvPr>
            <p:custDataLst>
              <p:tags r:id="rId4"/>
            </p:custDataLst>
          </p:nvPr>
        </p:nvSpPr>
        <p:spPr bwMode="auto">
          <a:xfrm>
            <a:off x="407808" y="692476"/>
            <a:ext cx="10944525"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当一个组织有许多用户计算机的时候，按简单的思路每个计算机配置邮件地址，完成邮件收发。如</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abc@comp.scnu.cn, tom@comp.scnu.cn, anny@sort.scnu.cn, kat@chin.scnu.cn ……</a:t>
            </a:r>
            <a:endPar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12646" name="Rectangle 6"/>
          <p:cNvSpPr>
            <a:spLocks noChangeArrowheads="1"/>
          </p:cNvSpPr>
          <p:nvPr/>
        </p:nvSpPr>
        <p:spPr bwMode="auto">
          <a:xfrm>
            <a:off x="405903" y="2642540"/>
            <a:ext cx="10944525"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为了统一整个组织的邮件地址，通常组织运行一个邮件网关将所有组织邮件地址和邮件网关关联，如将邮件网关命名为： </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scnu.cn </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，所有人员邮件地址指定为：</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a:lnSpc>
                <a:spcPct val="120000"/>
              </a:lnSpc>
            </a:pP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Employee@scnu.cn  (employee</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命名规则组织确定）</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12647" name="Rectangle 7"/>
          <p:cNvSpPr>
            <a:spLocks noChangeArrowheads="1"/>
          </p:cNvSpPr>
          <p:nvPr/>
        </p:nvSpPr>
        <p:spPr bwMode="auto">
          <a:xfrm>
            <a:off x="1487943" y="6221745"/>
            <a:ext cx="11546748"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邮件网关实际隔离外部邮件地址与内部邮件地址（计算机与用户）。</a:t>
            </a:r>
            <a:endParaRPr lang="zh-CN" altLang="en-US" sz="2665"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12648" name="Rectangle 8"/>
          <p:cNvSpPr>
            <a:spLocks noChangeArrowheads="1"/>
          </p:cNvSpPr>
          <p:nvPr>
            <p:custDataLst>
              <p:tags r:id="rId5"/>
            </p:custDataLst>
          </p:nvPr>
        </p:nvSpPr>
        <p:spPr bwMode="auto">
          <a:xfrm>
            <a:off x="479563" y="4653461"/>
            <a:ext cx="11546748"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由于实际邮件地址都包括网关地址，且邮件网关的数据库列表具有实际邮件地址与组织统一邮件地址对应，所以到达邮件网关的邮件以此可转发给特定用户。</a:t>
            </a:r>
            <a:endParaRPr lang="zh-CN" altLang="en-US" sz="2665"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6"/>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44"/>
                                        </p:tgtEl>
                                        <p:attrNameLst>
                                          <p:attrName>style.visibility</p:attrName>
                                        </p:attrNameLst>
                                      </p:cBhvr>
                                      <p:to>
                                        <p:strVal val="visible"/>
                                      </p:to>
                                    </p:set>
                                    <p:anim calcmode="lin" valueType="num">
                                      <p:cBhvr additive="base">
                                        <p:cTn id="7" dur="500" fill="hold"/>
                                        <p:tgtEl>
                                          <p:spTgt spid="112644"/>
                                        </p:tgtEl>
                                        <p:attrNameLst>
                                          <p:attrName>ppt_x</p:attrName>
                                        </p:attrNameLst>
                                      </p:cBhvr>
                                      <p:tavLst>
                                        <p:tav tm="0">
                                          <p:val>
                                            <p:strVal val="0-#ppt_w/2"/>
                                          </p:val>
                                        </p:tav>
                                        <p:tav tm="100000">
                                          <p:val>
                                            <p:strVal val="#ppt_x"/>
                                          </p:val>
                                        </p:tav>
                                      </p:tavLst>
                                    </p:anim>
                                    <p:anim calcmode="lin" valueType="num">
                                      <p:cBhvr additive="base">
                                        <p:cTn id="8" dur="500" fill="hold"/>
                                        <p:tgtEl>
                                          <p:spTgt spid="1126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46"/>
                                        </p:tgtEl>
                                        <p:attrNameLst>
                                          <p:attrName>style.visibility</p:attrName>
                                        </p:attrNameLst>
                                      </p:cBhvr>
                                      <p:to>
                                        <p:strVal val="visible"/>
                                      </p:to>
                                    </p:set>
                                    <p:anim calcmode="lin" valueType="num">
                                      <p:cBhvr additive="base">
                                        <p:cTn id="13" dur="500" fill="hold"/>
                                        <p:tgtEl>
                                          <p:spTgt spid="112646"/>
                                        </p:tgtEl>
                                        <p:attrNameLst>
                                          <p:attrName>ppt_x</p:attrName>
                                        </p:attrNameLst>
                                      </p:cBhvr>
                                      <p:tavLst>
                                        <p:tav tm="0">
                                          <p:val>
                                            <p:strVal val="0-#ppt_w/2"/>
                                          </p:val>
                                        </p:tav>
                                        <p:tav tm="100000">
                                          <p:val>
                                            <p:strVal val="#ppt_x"/>
                                          </p:val>
                                        </p:tav>
                                      </p:tavLst>
                                    </p:anim>
                                    <p:anim calcmode="lin" valueType="num">
                                      <p:cBhvr additive="base">
                                        <p:cTn id="14" dur="500" fill="hold"/>
                                        <p:tgtEl>
                                          <p:spTgt spid="11264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48"/>
                                        </p:tgtEl>
                                        <p:attrNameLst>
                                          <p:attrName>style.visibility</p:attrName>
                                        </p:attrNameLst>
                                      </p:cBhvr>
                                      <p:to>
                                        <p:strVal val="visible"/>
                                      </p:to>
                                    </p:set>
                                    <p:anim calcmode="lin" valueType="num">
                                      <p:cBhvr additive="base">
                                        <p:cTn id="19" dur="500" fill="hold"/>
                                        <p:tgtEl>
                                          <p:spTgt spid="112648"/>
                                        </p:tgtEl>
                                        <p:attrNameLst>
                                          <p:attrName>ppt_x</p:attrName>
                                        </p:attrNameLst>
                                      </p:cBhvr>
                                      <p:tavLst>
                                        <p:tav tm="0">
                                          <p:val>
                                            <p:strVal val="0-#ppt_w/2"/>
                                          </p:val>
                                        </p:tav>
                                        <p:tav tm="100000">
                                          <p:val>
                                            <p:strVal val="#ppt_x"/>
                                          </p:val>
                                        </p:tav>
                                      </p:tavLst>
                                    </p:anim>
                                    <p:anim calcmode="lin" valueType="num">
                                      <p:cBhvr additive="base">
                                        <p:cTn id="20" dur="500" fill="hold"/>
                                        <p:tgtEl>
                                          <p:spTgt spid="11264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47"/>
                                        </p:tgtEl>
                                        <p:attrNameLst>
                                          <p:attrName>style.visibility</p:attrName>
                                        </p:attrNameLst>
                                      </p:cBhvr>
                                      <p:to>
                                        <p:strVal val="visible"/>
                                      </p:to>
                                    </p:set>
                                    <p:anim calcmode="lin" valueType="num">
                                      <p:cBhvr additive="base">
                                        <p:cTn id="25" dur="500" fill="hold"/>
                                        <p:tgtEl>
                                          <p:spTgt spid="112647"/>
                                        </p:tgtEl>
                                        <p:attrNameLst>
                                          <p:attrName>ppt_x</p:attrName>
                                        </p:attrNameLst>
                                      </p:cBhvr>
                                      <p:tavLst>
                                        <p:tav tm="0">
                                          <p:val>
                                            <p:strVal val="0-#ppt_w/2"/>
                                          </p:val>
                                        </p:tav>
                                        <p:tav tm="100000">
                                          <p:val>
                                            <p:strVal val="#ppt_x"/>
                                          </p:val>
                                        </p:tav>
                                      </p:tavLst>
                                    </p:anim>
                                    <p:anim calcmode="lin" valueType="num">
                                      <p:cBhvr additive="base">
                                        <p:cTn id="26" dur="500" fill="hold"/>
                                        <p:tgtEl>
                                          <p:spTgt spid="1126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bldLvl="0" animBg="1" autoUpdateAnimBg="0"/>
      <p:bldP spid="112646" grpId="0" bldLvl="0" animBg="1" autoUpdateAnimBg="0"/>
      <p:bldP spid="112647" grpId="0" bldLvl="0" animBg="1" autoUpdateAnimBg="0"/>
      <p:bldP spid="112648" grpId="0" bldLvl="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7282" name="Text Box 2"/>
          <p:cNvSpPr txBox="1">
            <a:spLocks noChangeArrowheads="1"/>
          </p:cNvSpPr>
          <p:nvPr/>
        </p:nvSpPr>
        <p:spPr bwMode="auto">
          <a:xfrm>
            <a:off x="2711450" y="116205"/>
            <a:ext cx="8331200"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20000"/>
              </a:lnSpc>
            </a:pPr>
            <a:r>
              <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a:t>
            </a:r>
            <a:r>
              <a:rPr lang="en-US" altLang="zh-CN"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a:t>
            </a:r>
            <a:r>
              <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：重点与难点</a:t>
            </a:r>
            <a:endPar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7283" name="Rectangle 3"/>
          <p:cNvSpPr>
            <a:spLocks noChangeArrowheads="1"/>
          </p:cNvSpPr>
          <p:nvPr>
            <p:custDataLst>
              <p:tags r:id="rId4"/>
            </p:custDataLst>
          </p:nvPr>
        </p:nvSpPr>
        <p:spPr bwMode="auto">
          <a:xfrm>
            <a:off x="1524000" y="1735864"/>
            <a:ext cx="80264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endParaRPr lang="zh-CN" altLang="zh-CN" sz="32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97284" name="Text Box 4"/>
          <p:cNvSpPr txBox="1">
            <a:spLocks noChangeArrowheads="1"/>
          </p:cNvSpPr>
          <p:nvPr>
            <p:custDataLst>
              <p:tags r:id="rId5"/>
            </p:custDataLst>
          </p:nvPr>
        </p:nvSpPr>
        <p:spPr bwMode="auto">
          <a:xfrm>
            <a:off x="1271905" y="995454"/>
            <a:ext cx="9956800" cy="304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重点理解和掌握：</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、字符型邮件与</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endPar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、电子邮件的地址结构和基本格式 </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、通过</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协议的邮件发与收过程</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、邮箱设置、访问与</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和</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7285" name="Text Box 5"/>
          <p:cNvSpPr txBox="1">
            <a:spLocks noChangeArrowheads="1"/>
          </p:cNvSpPr>
          <p:nvPr>
            <p:custDataLst>
              <p:tags r:id="rId6"/>
            </p:custDataLst>
          </p:nvPr>
        </p:nvSpPr>
        <p:spPr bwMode="auto">
          <a:xfrm>
            <a:off x="1219200" y="4174264"/>
            <a:ext cx="9956800"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主要了解：</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、邮件分发、转发与列表</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、邮件网关与一个组织邮件网关的功能</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、现代运行的电子邮件系统的工作原理与早期邮件系统的差别。</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7"/>
    </p:custDataLst>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11618" name="Text Box 2"/>
          <p:cNvSpPr txBox="1">
            <a:spLocks noChangeArrowheads="1"/>
          </p:cNvSpPr>
          <p:nvPr/>
        </p:nvSpPr>
        <p:spPr bwMode="auto">
          <a:xfrm>
            <a:off x="971724" y="458351"/>
            <a:ext cx="26416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邮箱设置</a:t>
            </a:r>
            <a:endPar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11619" name="Text Box 3"/>
          <p:cNvSpPr txBox="1">
            <a:spLocks noChangeArrowheads="1"/>
          </p:cNvSpPr>
          <p:nvPr>
            <p:custDataLst>
              <p:tags r:id="rId4"/>
            </p:custDataLst>
          </p:nvPr>
        </p:nvSpPr>
        <p:spPr bwMode="auto">
          <a:xfrm>
            <a:off x="1016000" y="3448824"/>
            <a:ext cx="10160000" cy="1016000"/>
          </a:xfrm>
          <a:prstGeom prst="rect">
            <a:avLst/>
          </a:prstGeom>
          <a:noFill/>
          <a:ln w="9525">
            <a:noFill/>
            <a:miter lim="800000"/>
          </a:ln>
        </p:spPr>
        <p:txBody>
          <a:bodyPr lIns="0" tIns="0" rIns="0" bIns="0"/>
          <a:lstStyle/>
          <a:p>
            <a:pPr marL="342900" indent="-342900" algn="just" eaLnBrk="1" hangingPunct="1">
              <a:lnSpc>
                <a:spcPct val="120000"/>
              </a:lnSpc>
              <a:buFont typeface="Arial" panose="020B0604020202020204" pitchFamily="34" charset="0"/>
              <a:buChar char="•"/>
            </a:pPr>
            <a:r>
              <a:rPr lang="zh-CN" altLang="en-US"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邮箱配置在哪里？</a:t>
            </a:r>
            <a:endParaRPr lang="en-US" altLang="zh-CN"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marL="342900" indent="-342900" algn="just" eaLnBrk="1" hangingPunct="1">
              <a:lnSpc>
                <a:spcPct val="120000"/>
              </a:lnSpc>
              <a:buFont typeface="Arial" panose="020B0604020202020204" pitchFamily="34" charset="0"/>
              <a:buChar char="•"/>
            </a:pPr>
            <a:r>
              <a:rPr lang="zh-CN" altLang="en-US"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任何计算机都能够安装邮箱服务器，进行邮件接收吗？</a:t>
            </a:r>
            <a:endParaRPr lang="zh-CN" altLang="en-US"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11654" name="Text Box 38"/>
          <p:cNvSpPr txBox="1">
            <a:spLocks noChangeArrowheads="1"/>
          </p:cNvSpPr>
          <p:nvPr>
            <p:custDataLst>
              <p:tags r:id="rId5"/>
            </p:custDataLst>
          </p:nvPr>
        </p:nvSpPr>
        <p:spPr bwMode="auto">
          <a:xfrm>
            <a:off x="1055407" y="4796512"/>
            <a:ext cx="10058400" cy="1422400"/>
          </a:xfrm>
          <a:prstGeom prst="rect">
            <a:avLst/>
          </a:prstGeom>
          <a:noFill/>
          <a:ln w="9525">
            <a:noFill/>
            <a:miter lim="800000"/>
          </a:ln>
        </p:spPr>
        <p:txBody>
          <a:bodyPr lIns="0" tIns="0" rIns="0" bIns="0"/>
          <a:lstStyle/>
          <a:p>
            <a:pPr algn="just"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由于一般用户计算机不可能永远连接在互联网、或经常关机，且缺乏服务器需要的并发处理能力，实际邮箱及邮件服务器无法配置在一般用户计算机上。</a:t>
            </a:r>
            <a:endParaRPr lang="zh-CN" altLang="en-US" sz="32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11656" name="Text Box 40"/>
          <p:cNvSpPr txBox="1">
            <a:spLocks noChangeArrowheads="1"/>
          </p:cNvSpPr>
          <p:nvPr/>
        </p:nvSpPr>
        <p:spPr bwMode="auto">
          <a:xfrm>
            <a:off x="2784014" y="13"/>
            <a:ext cx="6807200"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2.3.5 </a:t>
            </a:r>
            <a:r>
              <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邮箱访问 </a:t>
            </a:r>
            <a:endPar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11657" name="Text Box 41"/>
          <p:cNvSpPr txBox="1">
            <a:spLocks noChangeArrowheads="1"/>
          </p:cNvSpPr>
          <p:nvPr/>
        </p:nvSpPr>
        <p:spPr bwMode="auto">
          <a:xfrm>
            <a:off x="1016000" y="1295400"/>
            <a:ext cx="10464800" cy="1625600"/>
          </a:xfrm>
          <a:prstGeom prst="rect">
            <a:avLst/>
          </a:prstGeom>
          <a:noFill/>
          <a:ln w="9525">
            <a:noFill/>
            <a:miter lim="800000"/>
          </a:ln>
        </p:spPr>
        <p:txBody>
          <a:bodyPr lIns="0" tIns="0" rIns="0" bIns="0"/>
          <a:lstStyle/>
          <a:p>
            <a:pPr>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利用</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在两个用户计算机之间进行直接的邮件传输</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是最简单工作方式，但随着电子邮件的不断普及，它不再是目前实际最常用的方式。为什么？</a:t>
            </a:r>
            <a:endPar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6"/>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 calcmode="lin" valueType="num">
                                      <p:cBhvr additive="base">
                                        <p:cTn id="7" dur="500" fill="hold"/>
                                        <p:tgtEl>
                                          <p:spTgt spid="111618"/>
                                        </p:tgtEl>
                                        <p:attrNameLst>
                                          <p:attrName>ppt_x</p:attrName>
                                        </p:attrNameLst>
                                      </p:cBhvr>
                                      <p:tavLst>
                                        <p:tav tm="0">
                                          <p:val>
                                            <p:strVal val="0-#ppt_w/2"/>
                                          </p:val>
                                        </p:tav>
                                        <p:tav tm="100000">
                                          <p:val>
                                            <p:strVal val="#ppt_x"/>
                                          </p:val>
                                        </p:tav>
                                      </p:tavLst>
                                    </p:anim>
                                    <p:anim calcmode="lin" valueType="num">
                                      <p:cBhvr additive="base">
                                        <p:cTn id="8" dur="500" fill="hold"/>
                                        <p:tgtEl>
                                          <p:spTgt spid="1116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1657"/>
                                        </p:tgtEl>
                                        <p:attrNameLst>
                                          <p:attrName>style.visibility</p:attrName>
                                        </p:attrNameLst>
                                      </p:cBhvr>
                                      <p:to>
                                        <p:strVal val="visible"/>
                                      </p:to>
                                    </p:set>
                                    <p:anim calcmode="lin" valueType="num">
                                      <p:cBhvr additive="base">
                                        <p:cTn id="13" dur="500" fill="hold"/>
                                        <p:tgtEl>
                                          <p:spTgt spid="111657"/>
                                        </p:tgtEl>
                                        <p:attrNameLst>
                                          <p:attrName>ppt_x</p:attrName>
                                        </p:attrNameLst>
                                      </p:cBhvr>
                                      <p:tavLst>
                                        <p:tav tm="0">
                                          <p:val>
                                            <p:strVal val="0-#ppt_w/2"/>
                                          </p:val>
                                        </p:tav>
                                        <p:tav tm="100000">
                                          <p:val>
                                            <p:strVal val="#ppt_x"/>
                                          </p:val>
                                        </p:tav>
                                      </p:tavLst>
                                    </p:anim>
                                    <p:anim calcmode="lin" valueType="num">
                                      <p:cBhvr additive="base">
                                        <p:cTn id="14" dur="500" fill="hold"/>
                                        <p:tgtEl>
                                          <p:spTgt spid="1116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1619"/>
                                        </p:tgtEl>
                                        <p:attrNameLst>
                                          <p:attrName>style.visibility</p:attrName>
                                        </p:attrNameLst>
                                      </p:cBhvr>
                                      <p:to>
                                        <p:strVal val="visible"/>
                                      </p:to>
                                    </p:set>
                                    <p:anim calcmode="lin" valueType="num">
                                      <p:cBhvr additive="base">
                                        <p:cTn id="19" dur="500" fill="hold"/>
                                        <p:tgtEl>
                                          <p:spTgt spid="111619"/>
                                        </p:tgtEl>
                                        <p:attrNameLst>
                                          <p:attrName>ppt_x</p:attrName>
                                        </p:attrNameLst>
                                      </p:cBhvr>
                                      <p:tavLst>
                                        <p:tav tm="0">
                                          <p:val>
                                            <p:strVal val="0-#ppt_w/2"/>
                                          </p:val>
                                        </p:tav>
                                        <p:tav tm="100000">
                                          <p:val>
                                            <p:strVal val="#ppt_x"/>
                                          </p:val>
                                        </p:tav>
                                      </p:tavLst>
                                    </p:anim>
                                    <p:anim calcmode="lin" valueType="num">
                                      <p:cBhvr additive="base">
                                        <p:cTn id="20" dur="500" fill="hold"/>
                                        <p:tgtEl>
                                          <p:spTgt spid="11161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1654"/>
                                        </p:tgtEl>
                                        <p:attrNameLst>
                                          <p:attrName>style.visibility</p:attrName>
                                        </p:attrNameLst>
                                      </p:cBhvr>
                                      <p:to>
                                        <p:strVal val="visible"/>
                                      </p:to>
                                    </p:set>
                                    <p:anim calcmode="lin" valueType="num">
                                      <p:cBhvr additive="base">
                                        <p:cTn id="25" dur="500" fill="hold"/>
                                        <p:tgtEl>
                                          <p:spTgt spid="111654"/>
                                        </p:tgtEl>
                                        <p:attrNameLst>
                                          <p:attrName>ppt_x</p:attrName>
                                        </p:attrNameLst>
                                      </p:cBhvr>
                                      <p:tavLst>
                                        <p:tav tm="0">
                                          <p:val>
                                            <p:strVal val="0-#ppt_w/2"/>
                                          </p:val>
                                        </p:tav>
                                        <p:tav tm="100000">
                                          <p:val>
                                            <p:strVal val="#ppt_x"/>
                                          </p:val>
                                        </p:tav>
                                      </p:tavLst>
                                    </p:anim>
                                    <p:anim calcmode="lin" valueType="num">
                                      <p:cBhvr additive="base">
                                        <p:cTn id="26" dur="500" fill="hold"/>
                                        <p:tgtEl>
                                          <p:spTgt spid="1116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ldLvl="0" animBg="1" autoUpdateAnimBg="0"/>
      <p:bldP spid="111619" grpId="0" animBg="1" autoUpdateAnimBg="0"/>
      <p:bldP spid="111654" grpId="0" animBg="1" autoUpdateAnimBg="0"/>
      <p:bldP spid="111657"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13670" name="Text Box 6"/>
          <p:cNvSpPr txBox="1">
            <a:spLocks noChangeArrowheads="1"/>
          </p:cNvSpPr>
          <p:nvPr/>
        </p:nvSpPr>
        <p:spPr bwMode="auto">
          <a:xfrm>
            <a:off x="937895" y="1268519"/>
            <a:ext cx="10315376" cy="2453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邮箱通常放在</a:t>
            </a:r>
            <a:r>
              <a:rPr lang="zh-CN" altLang="en-US" sz="3200" b="1"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电子邮件系统服务器计算机</a:t>
            </a: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上，接收者通过访问邮件服务器读取自己的邮件，而不是邮件服务器主动发给用户计算机。这种非端到端的直接传送方式，称为存储传送方式，邮箱所在计算机起到了中转作用。</a:t>
            </a:r>
            <a:endPar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3670"/>
                                        </p:tgtEl>
                                        <p:attrNameLst>
                                          <p:attrName>style.visibility</p:attrName>
                                        </p:attrNameLst>
                                      </p:cBhvr>
                                      <p:to>
                                        <p:strVal val="visible"/>
                                      </p:to>
                                    </p:set>
                                    <p:anim calcmode="lin" valueType="num">
                                      <p:cBhvr additive="base">
                                        <p:cTn id="7" dur="500" fill="hold"/>
                                        <p:tgtEl>
                                          <p:spTgt spid="113670"/>
                                        </p:tgtEl>
                                        <p:attrNameLst>
                                          <p:attrName>ppt_x</p:attrName>
                                        </p:attrNameLst>
                                      </p:cBhvr>
                                      <p:tavLst>
                                        <p:tav tm="0">
                                          <p:val>
                                            <p:strVal val="0-#ppt_w/2"/>
                                          </p:val>
                                        </p:tav>
                                        <p:tav tm="100000">
                                          <p:val>
                                            <p:strVal val="#ppt_x"/>
                                          </p:val>
                                        </p:tav>
                                      </p:tavLst>
                                    </p:anim>
                                    <p:anim calcmode="lin" valueType="num">
                                      <p:cBhvr additive="base">
                                        <p:cTn id="8" dur="500" fill="hold"/>
                                        <p:tgtEl>
                                          <p:spTgt spid="1136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bldLvl="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4" name="组合 3"/>
          <p:cNvGrpSpPr/>
          <p:nvPr userDrawn="1">
            <p:custDataLst>
              <p:tags r:id="rId1"/>
            </p:custDataLst>
          </p:nvPr>
        </p:nvGrpSpPr>
        <p:grpSpPr>
          <a:xfrm>
            <a:off x="4001597" y="6045200"/>
            <a:ext cx="8190403" cy="812800"/>
            <a:chOff x="4001597" y="5613400"/>
            <a:chExt cx="8190403" cy="1244600"/>
          </a:xfrm>
        </p:grpSpPr>
        <p:sp>
          <p:nvSpPr>
            <p:cNvPr id="6"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36" name="等腰三角形 35"/>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2" name="Text Box 10"/>
          <p:cNvSpPr txBox="1">
            <a:spLocks noChangeArrowheads="1"/>
          </p:cNvSpPr>
          <p:nvPr/>
        </p:nvSpPr>
        <p:spPr bwMode="auto">
          <a:xfrm>
            <a:off x="908685" y="1531620"/>
            <a:ext cx="10412095" cy="3775710"/>
          </a:xfrm>
          <a:prstGeom prst="rect">
            <a:avLst/>
          </a:prstGeom>
          <a:noFill/>
          <a:ln w="9525">
            <a:noFill/>
            <a:miter lim="800000"/>
          </a:ln>
        </p:spPr>
        <p:txBody>
          <a:bodyPr lIns="0" tIns="0" rIns="0" bIns="0"/>
          <a:lstStyle/>
          <a:p>
            <a:pPr algn="just"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常用对电子邮箱进行远程读取的</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邮局协议</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Post Office Protocol</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），一般是</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96</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年第</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版</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POP3</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；或</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 Mail Access Protocol)</a:t>
            </a:r>
            <a:r>
              <a:rPr lang="zh-CN" altLang="en-US"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2665"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gn="just"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见图所示，在邮箱所在的计算机上附加运行一个</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服务器，用户计算机的电子邮件软件成为</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服务器的客户，对邮箱进行存取。</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3" name="Text Box 11"/>
          <p:cNvSpPr txBox="1">
            <a:spLocks noChangeArrowheads="1"/>
          </p:cNvSpPr>
          <p:nvPr/>
        </p:nvSpPr>
        <p:spPr bwMode="auto">
          <a:xfrm>
            <a:off x="2135684" y="148518"/>
            <a:ext cx="48768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访问邮箱与邮件取回 </a:t>
            </a:r>
            <a:endPar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5" name="文本框 4"/>
          <p:cNvSpPr txBox="1"/>
          <p:nvPr>
            <p:custDataLst>
              <p:tags r:id="rId4"/>
            </p:custDataLst>
          </p:nvPr>
        </p:nvSpPr>
        <p:spPr>
          <a:xfrm>
            <a:off x="999633" y="837008"/>
            <a:ext cx="10561173" cy="534035"/>
          </a:xfrm>
          <a:prstGeom prst="rect">
            <a:avLst/>
          </a:prstGeom>
          <a:noFill/>
        </p:spPr>
        <p:txBody>
          <a:bodyPr wrap="square">
            <a:spAutoFit/>
          </a:bodyPr>
          <a:lstStyle/>
          <a:p>
            <a:pPr algn="just" eaLnBrk="1" hangingPunct="1">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电子邮箱在邮件服务器的计算机上，怎样从邮箱中得到自己的邮件呢？</a:t>
            </a:r>
            <a:endParaRPr lang="zh-CN" altLang="en-US" sz="2400"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7" name="Cloud"/>
          <p:cNvSpPr>
            <a:spLocks noChangeAspect="1" noEditPoints="1" noChangeArrowheads="1"/>
          </p:cNvSpPr>
          <p:nvPr>
            <p:custDataLst>
              <p:tags r:id="rId5"/>
            </p:custDataLst>
          </p:nvPr>
        </p:nvSpPr>
        <p:spPr bwMode="auto">
          <a:xfrm>
            <a:off x="4653915" y="5880100"/>
            <a:ext cx="2540000" cy="1435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ln>
          <a:effectLst>
            <a:outerShdw dist="107763" dir="2700000" algn="ctr" rotWithShape="0">
              <a:srgbClr val="808080"/>
            </a:outerShdw>
          </a:effec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8" name="Text Box 55"/>
          <p:cNvSpPr txBox="1">
            <a:spLocks noChangeArrowheads="1"/>
          </p:cNvSpPr>
          <p:nvPr>
            <p:custDataLst>
              <p:tags r:id="rId6"/>
            </p:custDataLst>
          </p:nvPr>
        </p:nvSpPr>
        <p:spPr bwMode="auto">
          <a:xfrm>
            <a:off x="4755515" y="3906520"/>
            <a:ext cx="2438400" cy="144780"/>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带邮箱的计算机</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 name="Text Box 56"/>
          <p:cNvSpPr txBox="1">
            <a:spLocks noChangeArrowheads="1"/>
          </p:cNvSpPr>
          <p:nvPr>
            <p:custDataLst>
              <p:tags r:id="rId7"/>
            </p:custDataLst>
          </p:nvPr>
        </p:nvSpPr>
        <p:spPr bwMode="auto">
          <a:xfrm>
            <a:off x="5310505" y="6223000"/>
            <a:ext cx="1227455" cy="351155"/>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因特网</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 name="Rectangle 57"/>
          <p:cNvSpPr>
            <a:spLocks noChangeArrowheads="1"/>
          </p:cNvSpPr>
          <p:nvPr>
            <p:custDataLst>
              <p:tags r:id="rId8"/>
            </p:custDataLst>
          </p:nvPr>
        </p:nvSpPr>
        <p:spPr bwMode="auto">
          <a:xfrm>
            <a:off x="1199515" y="4660900"/>
            <a:ext cx="1727200" cy="1968500"/>
          </a:xfrm>
          <a:prstGeom prst="rect">
            <a:avLst/>
          </a:prstGeom>
          <a:solidFill>
            <a:srgbClr val="FFFFFF"/>
          </a:solidFill>
          <a:ln w="9525">
            <a:solidFill>
              <a:srgbClr val="000000"/>
            </a:solidFill>
            <a:miter lim="800000"/>
          </a:ln>
        </p:spPr>
        <p:txBody>
          <a:bodyPr lIns="0" tIns="96000" r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发方计算机</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1" name="Oval 58"/>
          <p:cNvSpPr>
            <a:spLocks noChangeArrowheads="1"/>
          </p:cNvSpPr>
          <p:nvPr>
            <p:custDataLst>
              <p:tags r:id="rId9"/>
            </p:custDataLst>
          </p:nvPr>
        </p:nvSpPr>
        <p:spPr bwMode="auto">
          <a:xfrm>
            <a:off x="1631315" y="5718810"/>
            <a:ext cx="490855" cy="353695"/>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2" name="Rectangle 59"/>
          <p:cNvSpPr>
            <a:spLocks noChangeArrowheads="1"/>
          </p:cNvSpPr>
          <p:nvPr>
            <p:custDataLst>
              <p:tags r:id="rId10"/>
            </p:custDataLst>
          </p:nvPr>
        </p:nvSpPr>
        <p:spPr bwMode="auto">
          <a:xfrm>
            <a:off x="9236710" y="4660900"/>
            <a:ext cx="1818005" cy="1968500"/>
          </a:xfrm>
          <a:prstGeom prst="rect">
            <a:avLst/>
          </a:prstGeom>
          <a:solidFill>
            <a:srgbClr val="FFFFFF"/>
          </a:solidFill>
          <a:ln w="9525">
            <a:solidFill>
              <a:srgbClr val="000000"/>
            </a:solidFill>
            <a:miter lim="800000"/>
          </a:ln>
        </p:spPr>
        <p:txBody>
          <a:bodyPr lIns="0" tIns="96000" r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用户计算机</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 name="Oval 60"/>
          <p:cNvSpPr>
            <a:spLocks noChangeArrowheads="1"/>
          </p:cNvSpPr>
          <p:nvPr>
            <p:custDataLst>
              <p:tags r:id="rId11"/>
            </p:custDataLst>
          </p:nvPr>
        </p:nvSpPr>
        <p:spPr bwMode="auto">
          <a:xfrm>
            <a:off x="9725660" y="5718810"/>
            <a:ext cx="490855" cy="353695"/>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 name="Line 61"/>
          <p:cNvSpPr>
            <a:spLocks noChangeShapeType="1"/>
          </p:cNvSpPr>
          <p:nvPr>
            <p:custDataLst>
              <p:tags r:id="rId12"/>
            </p:custDataLst>
          </p:nvPr>
        </p:nvSpPr>
        <p:spPr bwMode="auto">
          <a:xfrm flipV="1">
            <a:off x="2122805" y="6394450"/>
            <a:ext cx="2696845" cy="1905"/>
          </a:xfrm>
          <a:prstGeom prst="line">
            <a:avLst/>
          </a:prstGeom>
          <a:noFill/>
          <a:ln w="1905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 name="Line 62"/>
          <p:cNvSpPr>
            <a:spLocks noChangeShapeType="1"/>
          </p:cNvSpPr>
          <p:nvPr>
            <p:custDataLst>
              <p:tags r:id="rId13"/>
            </p:custDataLst>
          </p:nvPr>
        </p:nvSpPr>
        <p:spPr bwMode="auto">
          <a:xfrm>
            <a:off x="1877060" y="6057900"/>
            <a:ext cx="245745" cy="353695"/>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6" name="Line 63"/>
          <p:cNvSpPr>
            <a:spLocks noChangeShapeType="1"/>
          </p:cNvSpPr>
          <p:nvPr>
            <p:custDataLst>
              <p:tags r:id="rId14"/>
            </p:custDataLst>
          </p:nvPr>
        </p:nvSpPr>
        <p:spPr bwMode="auto">
          <a:xfrm>
            <a:off x="7028815" y="6396355"/>
            <a:ext cx="2453005" cy="0"/>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7" name="Line 64"/>
          <p:cNvSpPr>
            <a:spLocks noChangeShapeType="1"/>
          </p:cNvSpPr>
          <p:nvPr>
            <p:custDataLst>
              <p:tags r:id="rId15"/>
            </p:custDataLst>
          </p:nvPr>
        </p:nvSpPr>
        <p:spPr bwMode="auto">
          <a:xfrm flipV="1">
            <a:off x="9482455" y="6057900"/>
            <a:ext cx="488950" cy="353695"/>
          </a:xfrm>
          <a:prstGeom prst="line">
            <a:avLst/>
          </a:prstGeom>
          <a:noFill/>
          <a:ln w="1905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8" name="Text Box 65"/>
          <p:cNvSpPr txBox="1">
            <a:spLocks noChangeArrowheads="1"/>
          </p:cNvSpPr>
          <p:nvPr>
            <p:custDataLst>
              <p:tags r:id="rId16"/>
            </p:custDataLst>
          </p:nvPr>
        </p:nvSpPr>
        <p:spPr bwMode="auto">
          <a:xfrm>
            <a:off x="3434715" y="4254500"/>
            <a:ext cx="1587500" cy="459105"/>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zh-CN" altLang="en-US"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接收方邮箱</a:t>
            </a:r>
            <a:endParaRPr lang="zh-CN" altLang="en-US"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9" name="Line 66"/>
          <p:cNvSpPr>
            <a:spLocks noChangeShapeType="1"/>
          </p:cNvSpPr>
          <p:nvPr>
            <p:custDataLst>
              <p:tags r:id="rId17"/>
            </p:custDataLst>
          </p:nvPr>
        </p:nvSpPr>
        <p:spPr bwMode="auto">
          <a:xfrm flipV="1">
            <a:off x="2122805" y="5380355"/>
            <a:ext cx="979805" cy="531495"/>
          </a:xfrm>
          <a:prstGeom prst="line">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0" name="Text Box 67"/>
          <p:cNvSpPr txBox="1">
            <a:spLocks noChangeArrowheads="1"/>
          </p:cNvSpPr>
          <p:nvPr>
            <p:custDataLst>
              <p:tags r:id="rId18"/>
            </p:custDataLst>
          </p:nvPr>
        </p:nvSpPr>
        <p:spPr bwMode="auto">
          <a:xfrm>
            <a:off x="2825115" y="5676900"/>
            <a:ext cx="1930400" cy="465455"/>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21" name="Line 68"/>
          <p:cNvSpPr>
            <a:spLocks noChangeShapeType="1"/>
          </p:cNvSpPr>
          <p:nvPr>
            <p:custDataLst>
              <p:tags r:id="rId19"/>
            </p:custDataLst>
          </p:nvPr>
        </p:nvSpPr>
        <p:spPr bwMode="auto">
          <a:xfrm>
            <a:off x="8745855" y="5543550"/>
            <a:ext cx="979805" cy="35369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2" name="Text Box 69"/>
          <p:cNvSpPr txBox="1">
            <a:spLocks noChangeArrowheads="1"/>
          </p:cNvSpPr>
          <p:nvPr>
            <p:custDataLst>
              <p:tags r:id="rId20"/>
            </p:custDataLst>
          </p:nvPr>
        </p:nvSpPr>
        <p:spPr bwMode="auto">
          <a:xfrm>
            <a:off x="7498715" y="5067300"/>
            <a:ext cx="1492250" cy="487045"/>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23" name="Rectangle 70"/>
          <p:cNvSpPr>
            <a:spLocks noChangeArrowheads="1"/>
          </p:cNvSpPr>
          <p:nvPr>
            <p:custDataLst>
              <p:tags r:id="rId21"/>
            </p:custDataLst>
          </p:nvPr>
        </p:nvSpPr>
        <p:spPr bwMode="auto">
          <a:xfrm>
            <a:off x="4958715" y="4152900"/>
            <a:ext cx="1964055" cy="1589405"/>
          </a:xfrm>
          <a:prstGeom prst="rect">
            <a:avLst/>
          </a:prstGeom>
          <a:solidFill>
            <a:srgbClr val="FFFFFF"/>
          </a:solidFill>
          <a:ln w="9525">
            <a:solidFill>
              <a:srgbClr val="000000"/>
            </a:solidFill>
            <a:miter lim="800000"/>
          </a:ln>
        </p:spPr>
        <p:txBody>
          <a:bodyPr t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 </a:t>
            </a:r>
            <a:endParaRPr lang="en-US" altLang="zh-CN"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20000"/>
              </a:lnSpc>
            </a:pPr>
            <a:endParaRPr lang="en-US" altLang="zh-CN" sz="24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4" name="Rectangle 71"/>
          <p:cNvSpPr>
            <a:spLocks noChangeArrowheads="1"/>
          </p:cNvSpPr>
          <p:nvPr>
            <p:custDataLst>
              <p:tags r:id="rId22"/>
            </p:custDataLst>
          </p:nvPr>
        </p:nvSpPr>
        <p:spPr bwMode="auto">
          <a:xfrm>
            <a:off x="5801360" y="4362450"/>
            <a:ext cx="736600" cy="353695"/>
          </a:xfrm>
          <a:prstGeom prst="rect">
            <a:avLst/>
          </a:prstGeom>
          <a:solidFill>
            <a:srgbClr val="FFFFFF"/>
          </a:solidFill>
          <a:ln w="9525">
            <a:solidFill>
              <a:srgbClr val="000000"/>
            </a:solidFill>
            <a:miter lim="800000"/>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5" name="Oval 72"/>
          <p:cNvSpPr>
            <a:spLocks noChangeArrowheads="1"/>
          </p:cNvSpPr>
          <p:nvPr>
            <p:custDataLst>
              <p:tags r:id="rId23"/>
            </p:custDataLst>
          </p:nvPr>
        </p:nvSpPr>
        <p:spPr bwMode="auto">
          <a:xfrm>
            <a:off x="5064760" y="5204460"/>
            <a:ext cx="490855" cy="353695"/>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6" name="Oval 73"/>
          <p:cNvSpPr>
            <a:spLocks noChangeArrowheads="1"/>
          </p:cNvSpPr>
          <p:nvPr>
            <p:custDataLst>
              <p:tags r:id="rId24"/>
            </p:custDataLst>
          </p:nvPr>
        </p:nvSpPr>
        <p:spPr bwMode="auto">
          <a:xfrm>
            <a:off x="6047105" y="5204460"/>
            <a:ext cx="490855" cy="353695"/>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7" name="Line 74"/>
          <p:cNvSpPr>
            <a:spLocks noChangeShapeType="1"/>
          </p:cNvSpPr>
          <p:nvPr>
            <p:custDataLst>
              <p:tags r:id="rId25"/>
            </p:custDataLst>
          </p:nvPr>
        </p:nvSpPr>
        <p:spPr bwMode="auto">
          <a:xfrm flipV="1">
            <a:off x="5310505" y="5543550"/>
            <a:ext cx="0" cy="528955"/>
          </a:xfrm>
          <a:prstGeom prst="line">
            <a:avLst/>
          </a:prstGeom>
          <a:noFill/>
          <a:ln w="1270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8" name="Line 75"/>
          <p:cNvSpPr>
            <a:spLocks noChangeShapeType="1"/>
          </p:cNvSpPr>
          <p:nvPr>
            <p:custDataLst>
              <p:tags r:id="rId26"/>
            </p:custDataLst>
          </p:nvPr>
        </p:nvSpPr>
        <p:spPr bwMode="auto">
          <a:xfrm>
            <a:off x="6292215" y="5543550"/>
            <a:ext cx="0" cy="52895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29" name="Line 76"/>
          <p:cNvSpPr>
            <a:spLocks noChangeShapeType="1"/>
          </p:cNvSpPr>
          <p:nvPr>
            <p:custDataLst>
              <p:tags r:id="rId27"/>
            </p:custDataLst>
          </p:nvPr>
        </p:nvSpPr>
        <p:spPr bwMode="auto">
          <a:xfrm>
            <a:off x="6292215" y="4700905"/>
            <a:ext cx="0" cy="53149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30" name="Line 77"/>
          <p:cNvSpPr>
            <a:spLocks noChangeShapeType="1"/>
          </p:cNvSpPr>
          <p:nvPr>
            <p:custDataLst>
              <p:tags r:id="rId28"/>
            </p:custDataLst>
          </p:nvPr>
        </p:nvSpPr>
        <p:spPr bwMode="auto">
          <a:xfrm flipV="1">
            <a:off x="5555615" y="4700905"/>
            <a:ext cx="490855" cy="53149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31" name="Text Box 78"/>
          <p:cNvSpPr txBox="1">
            <a:spLocks noChangeArrowheads="1"/>
          </p:cNvSpPr>
          <p:nvPr>
            <p:custDataLst>
              <p:tags r:id="rId29"/>
            </p:custDataLst>
          </p:nvPr>
        </p:nvSpPr>
        <p:spPr bwMode="auto">
          <a:xfrm>
            <a:off x="7028815" y="5778500"/>
            <a:ext cx="1790700" cy="294005"/>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32" name="Line 79"/>
          <p:cNvSpPr>
            <a:spLocks noChangeShapeType="1"/>
          </p:cNvSpPr>
          <p:nvPr>
            <p:custDataLst>
              <p:tags r:id="rId30"/>
            </p:custDataLst>
          </p:nvPr>
        </p:nvSpPr>
        <p:spPr bwMode="auto">
          <a:xfrm>
            <a:off x="6537960" y="5543550"/>
            <a:ext cx="490855" cy="353695"/>
          </a:xfrm>
          <a:prstGeom prst="line">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33" name="Text Box 80"/>
          <p:cNvSpPr txBox="1">
            <a:spLocks noChangeArrowheads="1"/>
          </p:cNvSpPr>
          <p:nvPr>
            <p:custDataLst>
              <p:tags r:id="rId31"/>
            </p:custDataLst>
          </p:nvPr>
        </p:nvSpPr>
        <p:spPr bwMode="auto">
          <a:xfrm>
            <a:off x="3129915" y="4965700"/>
            <a:ext cx="1524000" cy="406400"/>
          </a:xfrm>
          <a:prstGeom prst="rect">
            <a:avLst/>
          </a:prstGeom>
          <a:solidFill>
            <a:srgbClr val="FFFFFF"/>
          </a:solidFill>
          <a:ln w="9525">
            <a:solidFill>
              <a:srgbClr val="FFFFFF"/>
            </a:solid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34" name="Line 81"/>
          <p:cNvSpPr>
            <a:spLocks noChangeShapeType="1"/>
          </p:cNvSpPr>
          <p:nvPr>
            <p:custDataLst>
              <p:tags r:id="rId32"/>
            </p:custDataLst>
          </p:nvPr>
        </p:nvSpPr>
        <p:spPr bwMode="auto">
          <a:xfrm flipV="1">
            <a:off x="4575810" y="5473700"/>
            <a:ext cx="586105" cy="423545"/>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35" name="Line 82"/>
          <p:cNvSpPr>
            <a:spLocks noChangeShapeType="1"/>
          </p:cNvSpPr>
          <p:nvPr>
            <p:custDataLst>
              <p:tags r:id="rId33"/>
            </p:custDataLst>
          </p:nvPr>
        </p:nvSpPr>
        <p:spPr bwMode="auto">
          <a:xfrm flipV="1">
            <a:off x="5161915" y="4559300"/>
            <a:ext cx="711200" cy="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3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ldLvl="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06583" name="Text Box 87"/>
          <p:cNvSpPr txBox="1">
            <a:spLocks noChangeArrowheads="1"/>
          </p:cNvSpPr>
          <p:nvPr/>
        </p:nvSpPr>
        <p:spPr bwMode="auto">
          <a:xfrm>
            <a:off x="2351324" y="116599"/>
            <a:ext cx="8737600"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为什么用</a:t>
            </a:r>
            <a:r>
              <a:rPr lang="en-US" altLang="zh-CN"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协议而不是</a:t>
            </a:r>
            <a:r>
              <a:rPr lang="en-US" altLang="zh-CN"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endPar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6584" name="Text Box 88"/>
          <p:cNvSpPr txBox="1">
            <a:spLocks noChangeArrowheads="1"/>
          </p:cNvSpPr>
          <p:nvPr/>
        </p:nvSpPr>
        <p:spPr bwMode="auto">
          <a:xfrm>
            <a:off x="1150490" y="909278"/>
            <a:ext cx="10272184" cy="2112433"/>
          </a:xfrm>
          <a:prstGeom prst="rect">
            <a:avLst/>
          </a:prstGeom>
          <a:noFill/>
          <a:ln w="9525">
            <a:noFill/>
            <a:miter lim="800000"/>
          </a:ln>
        </p:spPr>
        <p:txBody>
          <a:bodyPr lIns="0" tIns="0" rIns="0" bIns="0"/>
          <a:lstStyle/>
          <a:p>
            <a:pPr>
              <a:lnSpc>
                <a:spcPct val="120000"/>
              </a:lnSpc>
            </a:pPr>
            <a:r>
              <a:rPr kumimoji="0"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kumimoji="0"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协议设计是一种简单操作，主要完成创建连接、用户认证、事务操作（列出、取回并删除邮件功能），而不是传输交互。</a:t>
            </a:r>
            <a:br>
              <a:rPr kumimoji="0"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br>
            <a:r>
              <a:rPr kumimoji="0"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一般</a:t>
            </a:r>
            <a:r>
              <a:rPr kumimoji="0"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kumimoji="0"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协议特点：简单读取邮件后，</a:t>
            </a:r>
            <a:r>
              <a:rPr kumimoji="0"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kumimoji="0"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将删除邮件或保留一段时间后删除。</a:t>
            </a:r>
            <a:endParaRPr kumimoji="0"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6586" name="Rectangle 90"/>
          <p:cNvSpPr>
            <a:spLocks noChangeArrowheads="1"/>
          </p:cNvSpPr>
          <p:nvPr/>
        </p:nvSpPr>
        <p:spPr bwMode="auto">
          <a:xfrm>
            <a:off x="6094873" y="-972123"/>
            <a:ext cx="386080" cy="109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pPr>
            <a:r>
              <a:rPr kumimoji="0" lang="zh-CN" altLang="en-US" sz="100" dirty="0">
                <a:solidFill>
                  <a:srgbClr val="8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为什么说</a:t>
            </a:r>
            <a:r>
              <a:rPr kumimoji="0" lang="en-US" altLang="zh-CN" sz="100" dirty="0">
                <a:solidFill>
                  <a:srgbClr val="8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kumimoji="0" lang="zh-CN" altLang="en-US" sz="100" dirty="0">
                <a:solidFill>
                  <a:srgbClr val="8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系统是非实时系统？</a:t>
            </a:r>
            <a:endParaRPr kumimoji="0" lang="zh-CN" altLang="en-US" sz="100" dirty="0">
              <a:solidFill>
                <a:srgbClr val="8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35" name="Text Box 36"/>
          <p:cNvSpPr txBox="1">
            <a:spLocks noChangeArrowheads="1"/>
          </p:cNvSpPr>
          <p:nvPr/>
        </p:nvSpPr>
        <p:spPr bwMode="auto">
          <a:xfrm>
            <a:off x="1233286" y="3415132"/>
            <a:ext cx="9984316" cy="2112235"/>
          </a:xfrm>
          <a:prstGeom prst="rect">
            <a:avLst/>
          </a:prstGeom>
          <a:noFill/>
          <a:ln w="9525">
            <a:noFill/>
            <a:miter lim="800000"/>
          </a:ln>
        </p:spPr>
        <p:txBody>
          <a:bodyPr lIns="0" tIns="0" rIns="0" bIns="0"/>
          <a:lstStyle/>
          <a:p>
            <a:pPr algn="just" eaLnBrk="1" hangingPunct="1">
              <a:lnSpc>
                <a:spcPct val="120000"/>
              </a:lnSpc>
            </a:pP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 2003</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修订第</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版</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IMAP4</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和</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POP3</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一样采用</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C/S</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方式工作。但较</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POP3</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复杂。</a:t>
            </a:r>
            <a:endPar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gn="just"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当建立</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TCP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连接后，用户在终端</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PC</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机上对</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邮箱可以进行更多的操作，如用户可以只阅读邮箱的邮件首部，将邮件在不同文件夹间移动，只有在打开读取邮件时才下载到客户端，但可对邮件部分（正文或附件）进行读取，只有在用户执行删除命令后邮件才被删除（否则保留）。</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37" name="文本框 36"/>
          <p:cNvSpPr txBox="1"/>
          <p:nvPr/>
        </p:nvSpPr>
        <p:spPr>
          <a:xfrm>
            <a:off x="1233161" y="2831549"/>
            <a:ext cx="6096000" cy="583565"/>
          </a:xfrm>
          <a:prstGeom prst="rect">
            <a:avLst/>
          </a:prstGeom>
          <a:noFill/>
        </p:spPr>
        <p:txBody>
          <a:bodyPr wrap="square">
            <a:spAutoFit/>
          </a:bodyPr>
          <a:lstStyle/>
          <a:p>
            <a:r>
              <a:rPr lang="en-US" altLang="zh-CN"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IMAP</a:t>
            </a:r>
            <a:endParaRPr lang="en-US" altLang="zh-CN"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4"/>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583"/>
                                        </p:tgtEl>
                                        <p:attrNameLst>
                                          <p:attrName>style.visibility</p:attrName>
                                        </p:attrNameLst>
                                      </p:cBhvr>
                                      <p:to>
                                        <p:strVal val="visible"/>
                                      </p:to>
                                    </p:set>
                                    <p:anim calcmode="lin" valueType="num">
                                      <p:cBhvr additive="base">
                                        <p:cTn id="7" dur="500" fill="hold"/>
                                        <p:tgtEl>
                                          <p:spTgt spid="106583"/>
                                        </p:tgtEl>
                                        <p:attrNameLst>
                                          <p:attrName>ppt_x</p:attrName>
                                        </p:attrNameLst>
                                      </p:cBhvr>
                                      <p:tavLst>
                                        <p:tav tm="0">
                                          <p:val>
                                            <p:strVal val="0-#ppt_w/2"/>
                                          </p:val>
                                        </p:tav>
                                        <p:tav tm="100000">
                                          <p:val>
                                            <p:strVal val="#ppt_x"/>
                                          </p:val>
                                        </p:tav>
                                      </p:tavLst>
                                    </p:anim>
                                    <p:anim calcmode="lin" valueType="num">
                                      <p:cBhvr additive="base">
                                        <p:cTn id="8" dur="500" fill="hold"/>
                                        <p:tgtEl>
                                          <p:spTgt spid="10658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584"/>
                                        </p:tgtEl>
                                        <p:attrNameLst>
                                          <p:attrName>style.visibility</p:attrName>
                                        </p:attrNameLst>
                                      </p:cBhvr>
                                      <p:to>
                                        <p:strVal val="visible"/>
                                      </p:to>
                                    </p:set>
                                    <p:anim calcmode="lin" valueType="num">
                                      <p:cBhvr additive="base">
                                        <p:cTn id="13" dur="500" fill="hold"/>
                                        <p:tgtEl>
                                          <p:spTgt spid="106584"/>
                                        </p:tgtEl>
                                        <p:attrNameLst>
                                          <p:attrName>ppt_x</p:attrName>
                                        </p:attrNameLst>
                                      </p:cBhvr>
                                      <p:tavLst>
                                        <p:tav tm="0">
                                          <p:val>
                                            <p:strVal val="0-#ppt_w/2"/>
                                          </p:val>
                                        </p:tav>
                                        <p:tav tm="100000">
                                          <p:val>
                                            <p:strVal val="#ppt_x"/>
                                          </p:val>
                                        </p:tav>
                                      </p:tavLst>
                                    </p:anim>
                                    <p:anim calcmode="lin" valueType="num">
                                      <p:cBhvr additive="base">
                                        <p:cTn id="14" dur="500" fill="hold"/>
                                        <p:tgtEl>
                                          <p:spTgt spid="10658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0-#ppt_w/2"/>
                                          </p:val>
                                        </p:tav>
                                        <p:tav tm="100000">
                                          <p:val>
                                            <p:strVal val="#ppt_x"/>
                                          </p:val>
                                        </p:tav>
                                      </p:tavLst>
                                    </p:anim>
                                    <p:anim calcmode="lin" valueType="num">
                                      <p:cBhvr additive="base">
                                        <p:cTn id="20"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83" grpId="0" bldLvl="0" animBg="1" autoUpdateAnimBg="0"/>
      <p:bldP spid="106584" grpId="0" animBg="1" autoUpdateAnimBg="0"/>
      <p:bldP spid="35"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6146" name="Rectangle 2"/>
          <p:cNvSpPr>
            <a:spLocks noGrp="1"/>
          </p:cNvSpPr>
          <p:nvPr>
            <p:ph type="ctrTitle" idx="4294967295"/>
            <p:custDataLst>
              <p:tags r:id="rId4"/>
            </p:custDataLst>
          </p:nvPr>
        </p:nvSpPr>
        <p:spPr>
          <a:xfrm>
            <a:off x="1775460" y="116840"/>
            <a:ext cx="7772400" cy="1372235"/>
          </a:xfrm>
        </p:spPr>
        <p:txBody>
          <a:bodyPr vert="horz" wrap="square" lIns="91440" tIns="45720" rIns="91440" bIns="45720" anchor="b" anchorCtr="0">
            <a:noAutofit/>
          </a:bodyPr>
          <a:lst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a:lstStyle>
          <a:p>
            <a:pPr lvl="0" algn="ctr" defTabSz="914400">
              <a:buClrTx/>
              <a:buSzTx/>
              <a:buFontTx/>
            </a:pPr>
            <a:r>
              <a:rPr lang="en-US" altLang="zh-CN" sz="2800" b="1">
                <a:solidFill>
                  <a:schemeClr val="dk1"/>
                </a:solidFill>
                <a:latin typeface="汉仪旗黑-85S" charset="0"/>
                <a:ea typeface="+mj-ea"/>
                <a:cs typeface="汉仪旗黑-85S" charset="0"/>
                <a:sym typeface="+mn-ea"/>
              </a:rPr>
              <a:t>POP3 协议</a:t>
            </a:r>
            <a:r>
              <a:rPr lang="zh-CN" altLang="en-US" sz="2800" b="1">
                <a:solidFill>
                  <a:schemeClr val="dk1"/>
                </a:solidFill>
                <a:latin typeface="汉仪旗黑-85S" charset="0"/>
                <a:ea typeface="+mj-ea"/>
                <a:cs typeface="汉仪旗黑-85S" charset="0"/>
                <a:sym typeface="+mn-ea"/>
              </a:rPr>
              <a:t>（</a:t>
            </a:r>
            <a:r>
              <a:rPr lang="en-US" altLang="zh-CN" sz="2800">
                <a:solidFill>
                  <a:schemeClr val="dk1"/>
                </a:solidFill>
                <a:latin typeface="汉仪旗黑-85S" charset="0"/>
                <a:ea typeface="+mj-ea"/>
                <a:cs typeface="汉仪旗黑-85S" charset="0"/>
                <a:sym typeface="+mn-ea"/>
              </a:rPr>
              <a:t>RFC1939</a:t>
            </a:r>
            <a:r>
              <a:rPr lang="zh-CN" altLang="en-US" sz="2800">
                <a:solidFill>
                  <a:schemeClr val="dk1"/>
                </a:solidFill>
                <a:latin typeface="汉仪旗黑-85S" charset="0"/>
                <a:ea typeface="+mj-ea"/>
                <a:cs typeface="汉仪旗黑-85S" charset="0"/>
                <a:sym typeface="+mn-ea"/>
              </a:rPr>
              <a:t>）</a:t>
            </a:r>
            <a:br>
              <a:rPr lang="en-US" altLang="zh-CN" sz="2800">
                <a:solidFill>
                  <a:schemeClr val="dk1"/>
                </a:solidFill>
                <a:latin typeface="汉仪旗黑-85S" charset="0"/>
                <a:ea typeface="+mj-ea"/>
                <a:cs typeface="汉仪旗黑-85S" charset="0"/>
                <a:sym typeface="+mn-ea"/>
              </a:rPr>
            </a:br>
            <a:r>
              <a:rPr lang="en-US" altLang="zh-CN" sz="2800" b="1">
                <a:solidFill>
                  <a:schemeClr val="dk1"/>
                </a:solidFill>
                <a:latin typeface="汉仪旗黑-85S" charset="0"/>
                <a:ea typeface="+mj-ea"/>
                <a:cs typeface="汉仪旗黑-85S" charset="0"/>
                <a:sym typeface="+mn-ea"/>
              </a:rPr>
              <a:t>Post Office Protocol - Version 3</a:t>
            </a:r>
            <a:br>
              <a:rPr lang="en-US" altLang="zh-CN" sz="2800" b="1">
                <a:solidFill>
                  <a:schemeClr val="dk1"/>
                </a:solidFill>
                <a:latin typeface="汉仪旗黑-85S" charset="0"/>
                <a:ea typeface="+mj-ea"/>
                <a:cs typeface="汉仪旗黑-85S" charset="0"/>
                <a:sym typeface="+mn-ea"/>
              </a:rPr>
            </a:br>
            <a:endParaRPr lang="en-US" altLang="zh-CN" sz="2800" b="1">
              <a:solidFill>
                <a:schemeClr val="dk1"/>
              </a:solidFill>
              <a:latin typeface="汉仪旗黑-85S" charset="0"/>
              <a:ea typeface="+mj-ea"/>
              <a:cs typeface="汉仪旗黑-85S" charset="0"/>
              <a:sym typeface="+mn-ea"/>
            </a:endParaRPr>
          </a:p>
        </p:txBody>
      </p:sp>
      <p:sp>
        <p:nvSpPr>
          <p:cNvPr id="262147" name="文本占位符 262146"/>
          <p:cNvSpPr>
            <a:spLocks noGrp="1"/>
          </p:cNvSpPr>
          <p:nvPr>
            <p:custDataLst>
              <p:tags r:id="rId5"/>
            </p:custDataLst>
          </p:nvPr>
        </p:nvSpPr>
        <p:spPr>
          <a:xfrm>
            <a:off x="704215" y="1485265"/>
            <a:ext cx="11109325" cy="2047875"/>
          </a:xfrm>
          <a:prstGeom prst="rect">
            <a:avLst/>
          </a:prstGeom>
        </p:spPr>
        <p:txBody>
          <a:bodyPr vert="horz" lIns="101600" tIns="0" rIns="82550" bIns="0" rtlCol="0">
            <a:noAutofit/>
          </a:bodyPr>
          <a:lstStyle>
            <a:lvl1pPr marL="0" indent="0" algn="ctr" rtl="0" eaLnBrk="1" fontAlgn="base" hangingPunct="1">
              <a:spcBef>
                <a:spcPct val="20000"/>
              </a:spcBef>
              <a:spcAft>
                <a:spcPct val="0"/>
              </a:spcAft>
              <a:buFont typeface="Wingdings" panose="05000000000000000000" pitchFamily="2" charset="2"/>
              <a:buNone/>
              <a:defRPr sz="3225" kern="1200">
                <a:solidFill>
                  <a:schemeClr val="tx1"/>
                </a:solidFill>
                <a:latin typeface="+mn-lt"/>
                <a:ea typeface="微软雅黑" panose="020B0503020204020204" pitchFamily="34" charset="-122"/>
                <a:cs typeface="+mn-cs"/>
              </a:defRPr>
            </a:lvl1pPr>
            <a:lvl2pPr marL="741680" indent="-28448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733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2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a:lstStyle>
          <a:p>
            <a:pPr lvl="0" indent="622300" algn="l" defTabSz="228600">
              <a:buClrTx/>
              <a:buSzTx/>
              <a:buChar char="o"/>
            </a:pPr>
            <a:r>
              <a:rPr lang="en-US" altLang="zh-CN" sz="2400">
                <a:solidFill>
                  <a:schemeClr val="dk1"/>
                </a:solidFill>
                <a:latin typeface="微软雅黑" panose="020B0503020204020204" pitchFamily="34" charset="-122"/>
                <a:cs typeface="微软雅黑" panose="020B0503020204020204" pitchFamily="34" charset="-122"/>
                <a:sym typeface="+mn-ea"/>
              </a:rPr>
              <a:t>POP3(Post Office Protocol 3)</a:t>
            </a:r>
            <a:r>
              <a:rPr lang="en-US" altLang="zh-CN" sz="2400">
                <a:solidFill>
                  <a:schemeClr val="dk1"/>
                </a:solidFill>
                <a:latin typeface="微软雅黑" panose="020B0503020204020204" pitchFamily="34" charset="-122"/>
                <a:cs typeface="微软雅黑" panose="020B0503020204020204" pitchFamily="34" charset="-122"/>
                <a:sym typeface="+mn-ea"/>
              </a:rPr>
              <a:t>即邮局协议的第</a:t>
            </a:r>
            <a:r>
              <a:rPr lang="en-US" altLang="zh-CN" sz="2400">
                <a:solidFill>
                  <a:schemeClr val="dk1"/>
                </a:solidFill>
                <a:latin typeface="微软雅黑" panose="020B0503020204020204" pitchFamily="34" charset="-122"/>
                <a:cs typeface="微软雅黑" panose="020B0503020204020204" pitchFamily="34" charset="-122"/>
                <a:sym typeface="+mn-ea"/>
              </a:rPr>
              <a:t>3</a:t>
            </a:r>
            <a:r>
              <a:rPr lang="en-US" altLang="zh-CN" sz="2400">
                <a:solidFill>
                  <a:schemeClr val="dk1"/>
                </a:solidFill>
                <a:latin typeface="微软雅黑" panose="020B0503020204020204" pitchFamily="34" charset="-122"/>
                <a:cs typeface="微软雅黑" panose="020B0503020204020204" pitchFamily="34" charset="-122"/>
                <a:sym typeface="+mn-ea"/>
              </a:rPr>
              <a:t>个版本</a:t>
            </a:r>
            <a:r>
              <a:rPr lang="en-US" altLang="zh-CN" sz="2400">
                <a:solidFill>
                  <a:schemeClr val="dk1"/>
                </a:solidFill>
                <a:latin typeface="微软雅黑" panose="020B0503020204020204" pitchFamily="34" charset="-122"/>
                <a:cs typeface="微软雅黑" panose="020B0503020204020204" pitchFamily="34" charset="-122"/>
                <a:sym typeface="+mn-ea"/>
              </a:rPr>
              <a:t>,</a:t>
            </a:r>
            <a:r>
              <a:rPr lang="en-US" altLang="zh-CN" sz="2400">
                <a:solidFill>
                  <a:schemeClr val="dk1"/>
                </a:solidFill>
                <a:latin typeface="微软雅黑" panose="020B0503020204020204" pitchFamily="34" charset="-122"/>
                <a:cs typeface="微软雅黑" panose="020B0503020204020204" pitchFamily="34" charset="-122"/>
                <a:sym typeface="+mn-ea"/>
              </a:rPr>
              <a:t>它是规定个人计算机如何连接到互联网上的邮件服务器进行收发邮件的协议。</a:t>
            </a:r>
            <a:endParaRPr lang="en-US" altLang="zh-CN" sz="240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buChar char="o"/>
            </a:pPr>
            <a:r>
              <a:rPr lang="en-US" altLang="zh-CN" sz="2400">
                <a:solidFill>
                  <a:schemeClr val="dk1"/>
                </a:solidFill>
                <a:latin typeface="微软雅黑" panose="020B0503020204020204" pitchFamily="34" charset="-122"/>
                <a:cs typeface="微软雅黑" panose="020B0503020204020204" pitchFamily="34" charset="-122"/>
                <a:sym typeface="+mn-ea"/>
              </a:rPr>
              <a:t>它是因特网电子邮件的第一个离线协议标准</a:t>
            </a:r>
            <a:r>
              <a:rPr lang="en-US" altLang="zh-CN" sz="2400">
                <a:solidFill>
                  <a:schemeClr val="dk1"/>
                </a:solidFill>
                <a:latin typeface="微软雅黑" panose="020B0503020204020204" pitchFamily="34" charset="-122"/>
                <a:cs typeface="微软雅黑" panose="020B0503020204020204" pitchFamily="34" charset="-122"/>
                <a:sym typeface="+mn-ea"/>
              </a:rPr>
              <a:t>,POP3 </a:t>
            </a:r>
            <a:r>
              <a:rPr lang="en-US" altLang="zh-CN" sz="2400">
                <a:solidFill>
                  <a:schemeClr val="dk1"/>
                </a:solidFill>
                <a:latin typeface="微软雅黑" panose="020B0503020204020204" pitchFamily="34" charset="-122"/>
                <a:cs typeface="微软雅黑" panose="020B0503020204020204" pitchFamily="34" charset="-122"/>
                <a:sym typeface="+mn-ea"/>
              </a:rPr>
              <a:t>协议允许用户从服务器上把邮件存储到本地主机（即自己的计算机）上</a:t>
            </a:r>
            <a:r>
              <a:rPr lang="en-US" altLang="zh-CN" sz="2400">
                <a:solidFill>
                  <a:schemeClr val="dk1"/>
                </a:solidFill>
                <a:latin typeface="微软雅黑" panose="020B0503020204020204" pitchFamily="34" charset="-122"/>
                <a:cs typeface="微软雅黑" panose="020B0503020204020204" pitchFamily="34" charset="-122"/>
                <a:sym typeface="+mn-ea"/>
              </a:rPr>
              <a:t>,</a:t>
            </a:r>
            <a:r>
              <a:rPr lang="en-US" altLang="zh-CN" sz="2400">
                <a:solidFill>
                  <a:schemeClr val="dk1"/>
                </a:solidFill>
                <a:latin typeface="微软雅黑" panose="020B0503020204020204" pitchFamily="34" charset="-122"/>
                <a:cs typeface="微软雅黑" panose="020B0503020204020204" pitchFamily="34" charset="-122"/>
                <a:sym typeface="+mn-ea"/>
              </a:rPr>
              <a:t>同时根据客户端的操作删除或保存在邮件服务器上的邮件</a:t>
            </a:r>
            <a:endParaRPr lang="en-US" altLang="zh-CN" sz="240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buChar char="o"/>
            </a:pPr>
            <a:r>
              <a:rPr lang="en-US" altLang="zh-CN" sz="2400">
                <a:solidFill>
                  <a:schemeClr val="dk1"/>
                </a:solidFill>
                <a:latin typeface="微软雅黑" panose="020B0503020204020204" pitchFamily="34" charset="-122"/>
                <a:cs typeface="微软雅黑" panose="020B0503020204020204" pitchFamily="34" charset="-122"/>
                <a:sym typeface="+mn-ea"/>
              </a:rPr>
              <a:t>POP3</a:t>
            </a:r>
            <a:r>
              <a:rPr lang="en-US" altLang="zh-CN" sz="2400">
                <a:solidFill>
                  <a:schemeClr val="dk1"/>
                </a:solidFill>
                <a:latin typeface="微软雅黑" panose="020B0503020204020204" pitchFamily="34" charset="-122"/>
                <a:cs typeface="微软雅黑" panose="020B0503020204020204" pitchFamily="34" charset="-122"/>
                <a:sym typeface="+mn-ea"/>
              </a:rPr>
              <a:t>服务器则是遵循 </a:t>
            </a:r>
            <a:r>
              <a:rPr lang="en-US" altLang="zh-CN" sz="2400">
                <a:solidFill>
                  <a:schemeClr val="dk1"/>
                </a:solidFill>
                <a:latin typeface="微软雅黑" panose="020B0503020204020204" pitchFamily="34" charset="-122"/>
                <a:cs typeface="微软雅黑" panose="020B0503020204020204" pitchFamily="34" charset="-122"/>
                <a:sym typeface="+mn-ea"/>
              </a:rPr>
              <a:t>POP3</a:t>
            </a:r>
            <a:r>
              <a:rPr lang="en-US" altLang="zh-CN" sz="2400">
                <a:solidFill>
                  <a:schemeClr val="dk1"/>
                </a:solidFill>
                <a:latin typeface="微软雅黑" panose="020B0503020204020204" pitchFamily="34" charset="-122"/>
                <a:cs typeface="微软雅黑" panose="020B0503020204020204" pitchFamily="34" charset="-122"/>
                <a:sym typeface="+mn-ea"/>
              </a:rPr>
              <a:t>协议的接收邮件服务器</a:t>
            </a:r>
            <a:r>
              <a:rPr lang="en-US" altLang="zh-CN" sz="2400">
                <a:solidFill>
                  <a:schemeClr val="dk1"/>
                </a:solidFill>
                <a:latin typeface="微软雅黑" panose="020B0503020204020204" pitchFamily="34" charset="-122"/>
                <a:cs typeface="微软雅黑" panose="020B0503020204020204" pitchFamily="34" charset="-122"/>
                <a:sym typeface="+mn-ea"/>
              </a:rPr>
              <a:t>,</a:t>
            </a:r>
            <a:r>
              <a:rPr lang="en-US" altLang="zh-CN" sz="2400">
                <a:solidFill>
                  <a:schemeClr val="dk1"/>
                </a:solidFill>
                <a:latin typeface="微软雅黑" panose="020B0503020204020204" pitchFamily="34" charset="-122"/>
                <a:cs typeface="微软雅黑" panose="020B0503020204020204" pitchFamily="34" charset="-122"/>
                <a:sym typeface="+mn-ea"/>
              </a:rPr>
              <a:t>用来接收电子邮件的。</a:t>
            </a:r>
            <a:r>
              <a:rPr lang="en-US" altLang="zh-CN" sz="2400">
                <a:solidFill>
                  <a:schemeClr val="dk1"/>
                </a:solidFill>
                <a:latin typeface="微软雅黑" panose="020B0503020204020204" pitchFamily="34" charset="-122"/>
                <a:cs typeface="微软雅黑" panose="020B0503020204020204" pitchFamily="34" charset="-122"/>
                <a:sym typeface="+mn-ea"/>
              </a:rPr>
              <a:t>POP3</a:t>
            </a:r>
            <a:r>
              <a:rPr lang="en-US" altLang="zh-CN" sz="2400">
                <a:solidFill>
                  <a:schemeClr val="dk1"/>
                </a:solidFill>
                <a:latin typeface="微软雅黑" panose="020B0503020204020204" pitchFamily="34" charset="-122"/>
                <a:cs typeface="微软雅黑" panose="020B0503020204020204" pitchFamily="34" charset="-122"/>
                <a:sym typeface="+mn-ea"/>
              </a:rPr>
              <a:t>协议是</a:t>
            </a:r>
            <a:r>
              <a:rPr lang="en-US" altLang="zh-CN" sz="2400">
                <a:solidFill>
                  <a:schemeClr val="dk1"/>
                </a:solidFill>
                <a:latin typeface="微软雅黑" panose="020B0503020204020204" pitchFamily="34" charset="-122"/>
                <a:cs typeface="微软雅黑" panose="020B0503020204020204" pitchFamily="34" charset="-122"/>
                <a:sym typeface="+mn-ea"/>
              </a:rPr>
              <a:t>TCP/IP</a:t>
            </a:r>
            <a:r>
              <a:rPr lang="en-US" altLang="zh-CN" sz="2400">
                <a:solidFill>
                  <a:schemeClr val="dk1"/>
                </a:solidFill>
                <a:latin typeface="微软雅黑" panose="020B0503020204020204" pitchFamily="34" charset="-122"/>
                <a:cs typeface="微软雅黑" panose="020B0503020204020204" pitchFamily="34" charset="-122"/>
                <a:sym typeface="+mn-ea"/>
              </a:rPr>
              <a:t>协议族中的一员，由</a:t>
            </a:r>
            <a:r>
              <a:rPr lang="en-US" altLang="zh-CN" sz="2400">
                <a:solidFill>
                  <a:schemeClr val="dk1"/>
                </a:solidFill>
                <a:latin typeface="微软雅黑" panose="020B0503020204020204" pitchFamily="34" charset="-122"/>
                <a:cs typeface="微软雅黑" panose="020B0503020204020204" pitchFamily="34" charset="-122"/>
                <a:sym typeface="+mn-ea"/>
              </a:rPr>
              <a:t>RFC 1939</a:t>
            </a:r>
            <a:r>
              <a:rPr lang="en-US" altLang="zh-CN" sz="2400">
                <a:solidFill>
                  <a:schemeClr val="dk1"/>
                </a:solidFill>
                <a:latin typeface="微软雅黑" panose="020B0503020204020204" pitchFamily="34" charset="-122"/>
                <a:cs typeface="微软雅黑" panose="020B0503020204020204" pitchFamily="34" charset="-122"/>
                <a:sym typeface="+mn-ea"/>
              </a:rPr>
              <a:t>定义。本协议主要用于支持使用客户端</a:t>
            </a:r>
            <a:r>
              <a:rPr lang="en-US" altLang="zh-CN" sz="2400">
                <a:solidFill>
                  <a:schemeClr val="dk1"/>
                </a:solidFill>
                <a:latin typeface="微软雅黑" panose="020B0503020204020204" pitchFamily="34" charset="-122"/>
                <a:cs typeface="微软雅黑" panose="020B0503020204020204" pitchFamily="34" charset="-122"/>
                <a:sym typeface="+mn-ea"/>
              </a:rPr>
              <a:t>远程管理</a:t>
            </a:r>
            <a:r>
              <a:rPr lang="en-US" altLang="zh-CN" sz="2400">
                <a:solidFill>
                  <a:schemeClr val="dk1"/>
                </a:solidFill>
                <a:latin typeface="微软雅黑" panose="020B0503020204020204" pitchFamily="34" charset="-122"/>
                <a:cs typeface="微软雅黑" panose="020B0503020204020204" pitchFamily="34" charset="-122"/>
                <a:sym typeface="+mn-ea"/>
              </a:rPr>
              <a:t>在服务器上的电子邮件 </a:t>
            </a:r>
            <a:endParaRPr lang="en-US" altLang="zh-CN" sz="2400">
              <a:solidFill>
                <a:schemeClr val="dk1"/>
              </a:solidFill>
              <a:latin typeface="微软雅黑" panose="020B0503020204020204" pitchFamily="34" charset="-122"/>
              <a:cs typeface="微软雅黑" panose="020B0503020204020204" pitchFamily="34" charset="-122"/>
              <a:sym typeface="+mn-ea"/>
            </a:endParaRPr>
          </a:p>
        </p:txBody>
      </p:sp>
    </p:spTree>
    <p:custDataLst>
      <p:tags r:id="rId6"/>
    </p:custData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350210" name="标题 350209"/>
          <p:cNvSpPr>
            <a:spLocks noGrp="1"/>
          </p:cNvSpPr>
          <p:nvPr>
            <p:ph type="title" idx="4294967295"/>
          </p:nvPr>
        </p:nvSpPr>
        <p:spPr>
          <a:xfrm>
            <a:off x="2057400" y="990600"/>
            <a:ext cx="8001000" cy="1216025"/>
          </a:xfrm>
        </p:spPr>
        <p:txBody>
          <a:bodyPr anchor="b" anchorCtr="0">
            <a:noAutofit/>
          </a:bodyPr>
          <a:lst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a:lstStyle>
          <a:p>
            <a:pPr lvl="0" algn="ctr" defTabSz="228600">
              <a:buClrTx/>
              <a:buSzTx/>
              <a:buFontTx/>
            </a:pPr>
            <a:r>
              <a:rPr lang="en-US" altLang="zh-CN" b="1">
                <a:solidFill>
                  <a:schemeClr val="accent1"/>
                </a:solidFill>
                <a:latin typeface="汉仪旗黑-85S" charset="0"/>
                <a:ea typeface="+mj-ea"/>
                <a:cs typeface="汉仪旗黑-85S" charset="0"/>
                <a:sym typeface="+mn-ea"/>
              </a:rPr>
              <a:t>POP3</a:t>
            </a:r>
            <a:r>
              <a:rPr lang="en-US" altLang="zh-CN" b="1">
                <a:solidFill>
                  <a:schemeClr val="accent1"/>
                </a:solidFill>
                <a:latin typeface="汉仪旗黑-85S" charset="0"/>
                <a:ea typeface="+mj-ea"/>
                <a:cs typeface="汉仪旗黑-85S" charset="0"/>
                <a:sym typeface="+mn-ea"/>
              </a:rPr>
              <a:t>协议的特性</a:t>
            </a:r>
            <a:endParaRPr lang="en-US" altLang="zh-CN" b="1">
              <a:solidFill>
                <a:schemeClr val="accent1"/>
              </a:solidFill>
              <a:latin typeface="汉仪旗黑-85S" charset="0"/>
              <a:ea typeface="+mj-ea"/>
              <a:cs typeface="汉仪旗黑-85S" charset="0"/>
              <a:sym typeface="+mn-ea"/>
            </a:endParaRPr>
          </a:p>
        </p:txBody>
      </p:sp>
      <p:sp>
        <p:nvSpPr>
          <p:cNvPr id="350211" name="文本占位符 350210"/>
          <p:cNvSpPr>
            <a:spLocks noGrp="1"/>
          </p:cNvSpPr>
          <p:nvPr>
            <p:ph type="body" idx="4294967295"/>
            <p:custDataLst>
              <p:tags r:id="rId4"/>
            </p:custDataLst>
          </p:nvPr>
        </p:nvSpPr>
        <p:spPr>
          <a:xfrm>
            <a:off x="2362200" y="2590800"/>
            <a:ext cx="7696200" cy="1700213"/>
          </a:xfrm>
        </p:spPr>
        <p:txBody>
          <a:bodyPr>
            <a:noAutofit/>
          </a:bodyPr>
          <a:lstStyle>
            <a:lvl1pPr marL="0" indent="0" algn="ctr" rtl="0" eaLnBrk="1" fontAlgn="base" hangingPunct="1">
              <a:spcBef>
                <a:spcPct val="20000"/>
              </a:spcBef>
              <a:spcAft>
                <a:spcPct val="0"/>
              </a:spcAft>
              <a:buFont typeface="Wingdings" panose="05000000000000000000" pitchFamily="2" charset="2"/>
              <a:buNone/>
              <a:defRPr sz="3225" kern="1200">
                <a:solidFill>
                  <a:schemeClr val="tx1"/>
                </a:solidFill>
                <a:latin typeface="+mn-lt"/>
                <a:ea typeface="微软雅黑" panose="020B0503020204020204" pitchFamily="34" charset="-122"/>
                <a:cs typeface="+mn-cs"/>
              </a:defRPr>
            </a:lvl1pPr>
            <a:lvl2pPr marL="741680" indent="-28448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733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2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a:lstStyle>
          <a:p>
            <a:pPr lvl="0" indent="622300" algn="l" defTabSz="228600">
              <a:buClrTx/>
              <a:buSzTx/>
              <a:buChar char="o"/>
            </a:pPr>
            <a:r>
              <a:rPr lang="en-US" altLang="zh-CN">
                <a:solidFill>
                  <a:schemeClr val="dk1"/>
                </a:solidFill>
                <a:latin typeface="微软雅黑" panose="020B0503020204020204" pitchFamily="34" charset="-122"/>
                <a:cs typeface="微软雅黑" panose="020B0503020204020204" pitchFamily="34" charset="-122"/>
                <a:sym typeface="+mn-ea"/>
              </a:rPr>
              <a:t>POP3</a:t>
            </a:r>
            <a:r>
              <a:rPr lang="en-US" altLang="zh-CN">
                <a:solidFill>
                  <a:schemeClr val="dk1"/>
                </a:solidFill>
                <a:latin typeface="微软雅黑" panose="020B0503020204020204" pitchFamily="34" charset="-122"/>
                <a:cs typeface="微软雅黑" panose="020B0503020204020204" pitchFamily="34" charset="-122"/>
                <a:sym typeface="+mn-ea"/>
              </a:rPr>
              <a:t>协议默认端口：</a:t>
            </a:r>
            <a:r>
              <a:rPr lang="en-US" altLang="zh-CN">
                <a:solidFill>
                  <a:schemeClr val="dk1"/>
                </a:solidFill>
                <a:latin typeface="微软雅黑" panose="020B0503020204020204" pitchFamily="34" charset="-122"/>
                <a:cs typeface="微软雅黑" panose="020B0503020204020204" pitchFamily="34" charset="-122"/>
                <a:sym typeface="+mn-ea"/>
              </a:rPr>
              <a:t>110</a:t>
            </a:r>
            <a:endParaRPr lang="en-US" altLang="zh-CN">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buChar char="o"/>
            </a:pPr>
            <a:r>
              <a:rPr lang="en-US" altLang="zh-CN">
                <a:solidFill>
                  <a:schemeClr val="dk1"/>
                </a:solidFill>
                <a:latin typeface="微软雅黑" panose="020B0503020204020204" pitchFamily="34" charset="-122"/>
                <a:cs typeface="微软雅黑" panose="020B0503020204020204" pitchFamily="34" charset="-122"/>
                <a:sym typeface="+mn-ea"/>
              </a:rPr>
              <a:t>POP3</a:t>
            </a:r>
            <a:r>
              <a:rPr lang="en-US" altLang="zh-CN">
                <a:solidFill>
                  <a:schemeClr val="dk1"/>
                </a:solidFill>
                <a:latin typeface="微软雅黑" panose="020B0503020204020204" pitchFamily="34" charset="-122"/>
                <a:cs typeface="微软雅黑" panose="020B0503020204020204" pitchFamily="34" charset="-122"/>
                <a:sym typeface="+mn-ea"/>
              </a:rPr>
              <a:t>协议默认传输协议：</a:t>
            </a:r>
            <a:r>
              <a:rPr lang="en-US" altLang="zh-CN">
                <a:solidFill>
                  <a:schemeClr val="dk1"/>
                </a:solidFill>
                <a:latin typeface="微软雅黑" panose="020B0503020204020204" pitchFamily="34" charset="-122"/>
                <a:cs typeface="微软雅黑" panose="020B0503020204020204" pitchFamily="34" charset="-122"/>
                <a:sym typeface="+mn-ea"/>
              </a:rPr>
              <a:t>TCP</a:t>
            </a:r>
            <a:endParaRPr lang="en-US" altLang="zh-CN">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buChar char="o"/>
            </a:pPr>
            <a:r>
              <a:rPr lang="en-US" altLang="zh-CN">
                <a:solidFill>
                  <a:schemeClr val="dk1"/>
                </a:solidFill>
                <a:latin typeface="微软雅黑" panose="020B0503020204020204" pitchFamily="34" charset="-122"/>
                <a:cs typeface="微软雅黑" panose="020B0503020204020204" pitchFamily="34" charset="-122"/>
                <a:sym typeface="+mn-ea"/>
              </a:rPr>
              <a:t>POP3</a:t>
            </a:r>
            <a:r>
              <a:rPr lang="en-US" altLang="zh-CN">
                <a:solidFill>
                  <a:schemeClr val="dk1"/>
                </a:solidFill>
                <a:latin typeface="微软雅黑" panose="020B0503020204020204" pitchFamily="34" charset="-122"/>
                <a:cs typeface="微软雅黑" panose="020B0503020204020204" pitchFamily="34" charset="-122"/>
                <a:sym typeface="+mn-ea"/>
              </a:rPr>
              <a:t>协议适用的构架结构：</a:t>
            </a:r>
            <a:r>
              <a:rPr lang="en-US" altLang="zh-CN">
                <a:solidFill>
                  <a:schemeClr val="dk1"/>
                </a:solidFill>
                <a:latin typeface="微软雅黑" panose="020B0503020204020204" pitchFamily="34" charset="-122"/>
                <a:cs typeface="微软雅黑" panose="020B0503020204020204" pitchFamily="34" charset="-122"/>
                <a:sym typeface="+mn-ea"/>
              </a:rPr>
              <a:t>C/S</a:t>
            </a:r>
            <a:endParaRPr lang="en-US" altLang="zh-CN">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buChar char="o"/>
            </a:pPr>
            <a:endParaRPr lang="en-US" altLang="zh-CN">
              <a:solidFill>
                <a:schemeClr val="dk1"/>
              </a:solidFill>
              <a:latin typeface="微软雅黑" panose="020B0503020204020204" pitchFamily="34" charset="-122"/>
              <a:cs typeface="微软雅黑" panose="020B0503020204020204" pitchFamily="34" charset="-122"/>
              <a:sym typeface="+mn-ea"/>
            </a:endParaRPr>
          </a:p>
        </p:txBody>
      </p:sp>
    </p:spTree>
    <p:custDataLst>
      <p:tags r:id="rId5"/>
    </p:custData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351234" name="标题 351233"/>
          <p:cNvSpPr>
            <a:spLocks noGrp="1"/>
          </p:cNvSpPr>
          <p:nvPr>
            <p:ph type="title" idx="4294967295"/>
          </p:nvPr>
        </p:nvSpPr>
        <p:spPr>
          <a:xfrm>
            <a:off x="479425" y="116840"/>
            <a:ext cx="8001000" cy="740410"/>
          </a:xfrm>
        </p:spPr>
        <p:txBody>
          <a:bodyPr anchor="b" anchorCtr="0">
            <a:noAutofit/>
          </a:bodyPr>
          <a:lst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a:lstStyle>
          <a:p>
            <a:pPr lvl="0" algn="ctr" defTabSz="228600">
              <a:buClrTx/>
              <a:buSzTx/>
              <a:buFontTx/>
            </a:pPr>
            <a:r>
              <a:rPr lang="zh-CN" altLang="en-US" sz="3600" b="1" dirty="0">
                <a:solidFill>
                  <a:schemeClr val="accent1"/>
                </a:solidFill>
                <a:latin typeface="汉仪旗黑-85S" charset="0"/>
                <a:ea typeface="汉仪旗黑-85S" charset="0"/>
                <a:sym typeface="+mn-ea"/>
              </a:rPr>
              <a:t>通信过程</a:t>
            </a:r>
            <a:endParaRPr lang="zh-CN" altLang="en-US" sz="3600" b="1" dirty="0">
              <a:solidFill>
                <a:schemeClr val="accent1"/>
              </a:solidFill>
              <a:latin typeface="汉仪旗黑-85S" charset="0"/>
              <a:ea typeface="汉仪旗黑-85S" charset="0"/>
              <a:sym typeface="+mn-ea"/>
            </a:endParaRPr>
          </a:p>
        </p:txBody>
      </p:sp>
      <p:sp>
        <p:nvSpPr>
          <p:cNvPr id="351235" name="文本占位符 351234"/>
          <p:cNvSpPr>
            <a:spLocks noGrp="1"/>
          </p:cNvSpPr>
          <p:nvPr>
            <p:ph type="body" idx="4294967295"/>
            <p:custDataLst>
              <p:tags r:id="rId4"/>
            </p:custDataLst>
          </p:nvPr>
        </p:nvSpPr>
        <p:spPr>
          <a:xfrm>
            <a:off x="335280" y="836930"/>
            <a:ext cx="11616690" cy="4531360"/>
          </a:xfrm>
        </p:spPr>
        <p:txBody>
          <a:bodyPr>
            <a:noAutofit/>
          </a:bodyPr>
          <a:lstStyle>
            <a:lvl1pPr marL="0" indent="0" algn="ctr" rtl="0" eaLnBrk="1" fontAlgn="base" hangingPunct="1">
              <a:spcBef>
                <a:spcPct val="20000"/>
              </a:spcBef>
              <a:spcAft>
                <a:spcPct val="0"/>
              </a:spcAft>
              <a:buFont typeface="Wingdings" panose="05000000000000000000" pitchFamily="2" charset="2"/>
              <a:buNone/>
              <a:defRPr sz="3225" kern="1200">
                <a:solidFill>
                  <a:schemeClr val="tx1"/>
                </a:solidFill>
                <a:latin typeface="+mn-lt"/>
                <a:ea typeface="微软雅黑" panose="020B0503020204020204" pitchFamily="34" charset="-122"/>
                <a:cs typeface="+mn-cs"/>
              </a:defRPr>
            </a:lvl1pPr>
            <a:lvl2pPr marL="741680" indent="-28448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733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2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a:lstStyle>
          <a:p>
            <a:pPr lvl="0" indent="622300" algn="l" defTabSz="228600">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用户从邮件服务器上接收邮件的典型通信过程如下</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1)用户运行用户代理（如Foxmail, Outlook Express）。</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2)用户代理（以下简称客户端）与邮件服务器（以下简称服务器端）的110端口建立TCP连接。</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3)客户端向服务器端发出各种命令，来请求各种服务（如查询邮箱信息，下载某封邮件等）。</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4)服务端解析用户的命令，做出相应动作并返回给客户端一个响应。</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buClrTx/>
              <a:buSzTx/>
            </a:pPr>
            <a:endParaRPr lang="zh-CN" altLang="en-US" sz="2000" dirty="0">
              <a:solidFill>
                <a:schemeClr val="dk1"/>
              </a:solidFill>
              <a:latin typeface="微软雅黑" panose="020B0503020204020204" pitchFamily="34" charset="-122"/>
              <a:cs typeface="微软雅黑" panose="020B0503020204020204" pitchFamily="34" charset="-122"/>
              <a:sym typeface="+mn-ea"/>
            </a:endParaRPr>
          </a:p>
        </p:txBody>
      </p:sp>
      <p:sp>
        <p:nvSpPr>
          <p:cNvPr id="2" name="文本占位符 365570"/>
          <p:cNvSpPr>
            <a:spLocks noGrp="1"/>
          </p:cNvSpPr>
          <p:nvPr>
            <p:custDataLst>
              <p:tags r:id="rId5"/>
            </p:custDataLst>
          </p:nvPr>
        </p:nvSpPr>
        <p:spPr>
          <a:xfrm>
            <a:off x="264795" y="4077335"/>
            <a:ext cx="11676380" cy="3676015"/>
          </a:xfrm>
          <a:prstGeom prst="rect">
            <a:avLst/>
          </a:prstGeom>
        </p:spPr>
        <p:txBody>
          <a:bodyPr vert="horz" lIns="101600" tIns="0" rIns="82550" bIns="0" rtlCol="0">
            <a:noAutofit/>
          </a:bodyPr>
          <a:lstStyle>
            <a:lvl1pPr marL="0" indent="0" algn="ctr" rtl="0" eaLnBrk="1" fontAlgn="base" hangingPunct="1">
              <a:spcBef>
                <a:spcPct val="20000"/>
              </a:spcBef>
              <a:spcAft>
                <a:spcPct val="0"/>
              </a:spcAft>
              <a:buFont typeface="Wingdings" panose="05000000000000000000" pitchFamily="2" charset="2"/>
              <a:buNone/>
              <a:defRPr sz="3225" kern="1200">
                <a:solidFill>
                  <a:schemeClr val="tx1"/>
                </a:solidFill>
                <a:latin typeface="+mn-lt"/>
                <a:ea typeface="微软雅黑" panose="020B0503020204020204" pitchFamily="34" charset="-122"/>
                <a:cs typeface="+mn-cs"/>
              </a:defRPr>
            </a:lvl1pPr>
            <a:lvl2pPr marL="741680" indent="-284480" algn="l" rtl="0" eaLnBrk="1" fontAlgn="base" hangingPunct="1">
              <a:spcBef>
                <a:spcPct val="20000"/>
              </a:spcBef>
              <a:spcAft>
                <a:spcPct val="0"/>
              </a:spcAft>
              <a:buFont typeface="Arial" panose="020B0604020202020204" pitchFamily="34" charset="0"/>
              <a:buChar char="–"/>
              <a:defRPr sz="2775" kern="1200">
                <a:solidFill>
                  <a:schemeClr val="tx1"/>
                </a:solidFill>
                <a:latin typeface="+mn-lt"/>
                <a:ea typeface="微软雅黑" panose="020B0503020204020204" pitchFamily="34" charset="-122"/>
                <a:cs typeface="+mn-cs"/>
              </a:defRPr>
            </a:lvl2pPr>
            <a:lvl3pPr marL="1141730" indent="-22733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微软雅黑" panose="020B0503020204020204" pitchFamily="34" charset="-122"/>
                <a:cs typeface="+mn-cs"/>
              </a:defRPr>
            </a:lvl3pPr>
            <a:lvl4pPr marL="15982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4pPr>
            <a:lvl5pPr marL="2055495" indent="-227330" algn="l" rtl="0" eaLnBrk="1" fontAlgn="base" hangingPunct="1">
              <a:spcBef>
                <a:spcPct val="20000"/>
              </a:spcBef>
              <a:spcAft>
                <a:spcPct val="0"/>
              </a:spcAft>
              <a:buFont typeface="Arial" panose="020B0604020202020204" pitchFamily="34" charset="0"/>
              <a:buChar char="»"/>
              <a:defRPr sz="2025" kern="1200">
                <a:solidFill>
                  <a:schemeClr val="tx1"/>
                </a:solidFill>
                <a:latin typeface="+mn-lt"/>
                <a:ea typeface="微软雅黑" panose="020B0503020204020204" pitchFamily="34" charset="-122"/>
                <a:cs typeface="+mn-cs"/>
              </a:defRPr>
            </a:lvl5pPr>
            <a:lvl6pPr marL="251269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6pPr>
            <a:lvl7pPr marL="2969260"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7pPr>
            <a:lvl8pPr marL="34258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8pPr>
            <a:lvl9pPr marL="3883025" indent="-228600" algn="l" defTabSz="913765" rtl="0" eaLnBrk="1" latinLnBrk="0" hangingPunct="1">
              <a:spcBef>
                <a:spcPct val="20000"/>
              </a:spcBef>
              <a:buFont typeface="Arial" panose="020B0604020202020204" pitchFamily="34" charset="0"/>
              <a:buChar char="•"/>
              <a:defRPr sz="2025" kern="1200">
                <a:solidFill>
                  <a:schemeClr val="tx1"/>
                </a:solidFill>
                <a:latin typeface="+mn-lt"/>
                <a:ea typeface="+mn-ea"/>
                <a:cs typeface="+mn-cs"/>
              </a:defRPr>
            </a:lvl9pPr>
          </a:lstStyle>
          <a:p>
            <a:pPr lvl="0" indent="622300" algn="l" defTabSz="228600">
              <a:lnSpc>
                <a:spcPct val="150000"/>
              </a:lnSpc>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用户从邮件服务器上接收邮件的典型通信过程如下</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lnSpc>
                <a:spcPct val="150000"/>
              </a:lnSpc>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5) 3）和4)交替进行，直到接收完所有邮件转到步骤6)，或两者的连接被意外中断而直接退出。</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lnSpc>
                <a:spcPct val="150000"/>
              </a:lnSpc>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6)用户代理解析从服务器端获得的邮件，以适当形式（如可读）的形式呈现给用户。</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a:p>
            <a:pPr lvl="0" indent="622300" algn="l" defTabSz="228600">
              <a:lnSpc>
                <a:spcPct val="150000"/>
              </a:lnSpc>
              <a:buClrTx/>
              <a:buSzTx/>
            </a:pPr>
            <a:r>
              <a:rPr lang="zh-CN" altLang="en-US" sz="2000" dirty="0">
                <a:solidFill>
                  <a:schemeClr val="dk1"/>
                </a:solidFill>
                <a:latin typeface="微软雅黑" panose="020B0503020204020204" pitchFamily="34" charset="-122"/>
                <a:cs typeface="微软雅黑" panose="020B0503020204020204" pitchFamily="34" charset="-122"/>
                <a:sym typeface="+mn-ea"/>
              </a:rPr>
              <a:t>其中2)、3）和4）用POP3协议通信。可以看出命令和响应是POP3</a:t>
            </a:r>
            <a:r>
              <a:rPr lang="zh-CN" altLang="en-US" sz="2000" dirty="0">
                <a:solidFill>
                  <a:schemeClr val="dk1"/>
                </a:solidFill>
                <a:latin typeface="微软雅黑" panose="020B0503020204020204" pitchFamily="34" charset="-122"/>
                <a:cs typeface="微软雅黑" panose="020B0503020204020204" pitchFamily="34" charset="-122"/>
                <a:sym typeface="+mn-ea"/>
              </a:rPr>
              <a:t>通信的重点</a:t>
            </a:r>
            <a:endParaRPr lang="zh-CN" altLang="en-US" sz="2000" dirty="0">
              <a:solidFill>
                <a:schemeClr val="dk1"/>
              </a:solidFill>
              <a:latin typeface="微软雅黑" panose="020B0503020204020204" pitchFamily="34" charset="-122"/>
              <a:cs typeface="微软雅黑" panose="020B0503020204020204" pitchFamily="34" charset="-122"/>
              <a:sym typeface="+mn-ea"/>
            </a:endParaRPr>
          </a:p>
        </p:txBody>
      </p:sp>
    </p:spTree>
    <p:custDataLst>
      <p:tags r:id="rId6"/>
    </p:custData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内容占位符 367619" descr="pop3状态转移图"/>
          <p:cNvPicPr>
            <a:picLocks noChangeAspect="1"/>
          </p:cNvPicPr>
          <p:nvPr>
            <p:custDataLst>
              <p:tags r:id="rId1"/>
            </p:custDataLst>
          </p:nvPr>
        </p:nvPicPr>
        <p:blipFill>
          <a:blip r:embed="rId2"/>
          <a:stretch>
            <a:fillRect/>
          </a:stretch>
        </p:blipFill>
        <p:spPr>
          <a:xfrm>
            <a:off x="1127760" y="1844675"/>
            <a:ext cx="8686800" cy="3282950"/>
          </a:xfrm>
          <a:prstGeom prst="rect">
            <a:avLst/>
          </a:prstGeom>
        </p:spPr>
      </p:pic>
      <p:sp>
        <p:nvSpPr>
          <p:cNvPr id="3" name="标题 2"/>
          <p:cNvSpPr>
            <a:spLocks noGrp="1"/>
          </p:cNvSpPr>
          <p:nvPr>
            <p:ph type="title"/>
            <p:custDataLst>
              <p:tags r:id="rId3"/>
            </p:custDataLst>
          </p:nvPr>
        </p:nvSpPr>
        <p:spPr>
          <a:xfrm>
            <a:off x="983767" y="1196474"/>
            <a:ext cx="5190185" cy="740727"/>
          </a:xfrm>
        </p:spPr>
        <p:txBody>
          <a:bodyPr/>
          <a:p>
            <a:pPr marL="0" indent="0" algn="ctr">
              <a:lnSpc>
                <a:spcPct val="100000"/>
              </a:lnSpc>
              <a:spcBef>
                <a:spcPts val="0"/>
              </a:spcBef>
              <a:spcAft>
                <a:spcPts val="0"/>
              </a:spcAft>
              <a:buSzPct val="100000"/>
              <a:buNone/>
            </a:pPr>
            <a:r>
              <a:rPr lang="zh-CN" altLang="en-US" sz="4000" dirty="0">
                <a:solidFill>
                  <a:schemeClr val="accent1"/>
                </a:solidFill>
              </a:rPr>
              <a:t>三个状态</a:t>
            </a:r>
            <a:endParaRPr lang="zh-CN" altLang="en-US" sz="4000" dirty="0">
              <a:solidFill>
                <a:schemeClr val="accent1"/>
              </a:solidFill>
            </a:endParaRPr>
          </a:p>
        </p:txBody>
      </p:sp>
    </p:spTree>
    <p:custDataLst>
      <p:tags r:id="rId4"/>
    </p:custData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endParaRPr lang="zh-CN" altLang="en-US"/>
          </a:p>
        </p:txBody>
      </p:sp>
      <p:pic>
        <p:nvPicPr>
          <p:cNvPr id="5" name="图片 4"/>
          <p:cNvPicPr>
            <a:picLocks noChangeAspect="1"/>
          </p:cNvPicPr>
          <p:nvPr/>
        </p:nvPicPr>
        <p:blipFill>
          <a:blip r:embed="rId1"/>
          <a:stretch>
            <a:fillRect/>
          </a:stretch>
        </p:blipFill>
        <p:spPr>
          <a:xfrm>
            <a:off x="1388110" y="1217930"/>
            <a:ext cx="8865235" cy="4163695"/>
          </a:xfrm>
          <a:prstGeom prst="rect">
            <a:avLst/>
          </a:prstGeom>
        </p:spPr>
      </p:pic>
    </p:spTree>
    <p:custDataLst>
      <p:tags r:id="rId2"/>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a:sym typeface="+mn-ea"/>
              </a:rPr>
              <a:t>IMAP-协议简介</a:t>
            </a:r>
            <a:br>
              <a:rPr lang="zh-CN" altLang="en-US"/>
            </a:br>
            <a:endParaRPr lang="zh-CN" altLang="en-US"/>
          </a:p>
        </p:txBody>
      </p:sp>
      <p:sp>
        <p:nvSpPr>
          <p:cNvPr id="3" name="文本框 2"/>
          <p:cNvSpPr txBox="1"/>
          <p:nvPr/>
        </p:nvSpPr>
        <p:spPr>
          <a:xfrm>
            <a:off x="335280" y="1052830"/>
            <a:ext cx="11086465" cy="3784600"/>
          </a:xfrm>
          <a:prstGeom prst="rect">
            <a:avLst/>
          </a:prstGeom>
          <a:noFill/>
        </p:spPr>
        <p:txBody>
          <a:bodyPr wrap="square" rtlCol="0" anchor="t">
            <a:spAutoFit/>
          </a:bodyPr>
          <a:p>
            <a:r>
              <a:rPr lang="zh-CN" altLang="en-US" sz="2400"/>
              <a:t>IMAP（</a:t>
            </a:r>
            <a:r>
              <a:rPr lang="zh-CN" altLang="en-US" sz="2400">
                <a:sym typeface="+mn-ea"/>
              </a:rPr>
              <a:t>Internet Mail Access Protocol，</a:t>
            </a:r>
            <a:r>
              <a:rPr lang="zh-CN" altLang="en-US" sz="2400"/>
              <a:t>Internet消息访问协议）是与POP3对应的另一种协议，为美国斯坦福大学在1986年开始研发的多重邮箱电子邮件系统。它能够从邮件服务器上获取有关E－mail的信息或直接收取邮件，具有高性能和可扩展性的优点。IMAP为很多客户端电子邮件软件所采纳，如Outlook</a:t>
            </a:r>
            <a:r>
              <a:rPr lang="en-US" altLang="zh-CN" sz="2400"/>
              <a:t> </a:t>
            </a:r>
            <a:r>
              <a:rPr lang="zh-CN" altLang="en-US" sz="2400"/>
              <a:t>Express、NetscapeMessenger等</a:t>
            </a:r>
            <a:endParaRPr lang="zh-CN" altLang="en-US" sz="2400"/>
          </a:p>
          <a:p>
            <a:endParaRPr lang="zh-CN" altLang="en-US" sz="2400"/>
          </a:p>
          <a:p>
            <a:r>
              <a:rPr lang="zh-CN" altLang="en-US" sz="2400"/>
              <a:t>IMAP是交互式邮件存取协议开启了IMAP后，在电子邮件客户端收取的邮件仍然保留在服务器上，同时在客户端上的操作都会反馈到服务器上，如：删除邮件，标记已读等，服务器上的邮件也会做相应的动作。所以无论从浏览器登录邮箱或者客户端软件登录邮箱，看到的邮件以及状态都是一致的。</a:t>
            </a:r>
            <a:endParaRPr lang="zh-CN" altLang="en-US" sz="24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2" name="文本框 1"/>
          <p:cNvSpPr txBox="1"/>
          <p:nvPr>
            <p:custDataLst>
              <p:tags r:id="rId4"/>
            </p:custDataLst>
          </p:nvPr>
        </p:nvSpPr>
        <p:spPr>
          <a:xfrm>
            <a:off x="911424" y="1028733"/>
            <a:ext cx="9985109" cy="4117340"/>
          </a:xfrm>
          <a:prstGeom prst="rect">
            <a:avLst/>
          </a:prstGeom>
          <a:noFill/>
        </p:spPr>
        <p:txBody>
          <a:bodyPr wrap="square" rtlCol="0">
            <a:spAutoFit/>
          </a:bodyPr>
          <a:lstStyle/>
          <a:p>
            <a:pPr marL="457200" indent="-457200">
              <a:buAutoNum type="arabicPeriod"/>
            </a:pP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电子邮箱地址的格式是什么样的？</a:t>
            </a:r>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457200" indent="-457200">
              <a:buAutoNum type="arabicPeriod"/>
            </a:pP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电子邮箱地址有什么意义？</a:t>
            </a:r>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457200" indent="-457200">
              <a:buAutoNum type="arabicPeriod"/>
            </a:pP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收发过程用的协议是一个，还是两个？</a:t>
            </a:r>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457200" indent="-457200">
              <a:buAutoNum type="arabicPeriod"/>
            </a:pP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电子邮件系统是一个实时系统？</a:t>
            </a:r>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457200" indent="-457200">
              <a:buFontTx/>
              <a:buAutoNum type="arabicPeriod"/>
            </a:pP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收发过程能否用</a:t>
            </a:r>
            <a:r>
              <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FTP</a:t>
            </a:r>
            <a:r>
              <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a:t>
            </a:r>
            <a:endParaRPr lang="zh-CN" altLang="en-US"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endParaRPr lang="en-US" altLang="zh-CN" sz="373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4" name="标题 3"/>
          <p:cNvSpPr>
            <a:spLocks noGrp="1"/>
          </p:cNvSpPr>
          <p:nvPr>
            <p:ph type="title" idx="4294967295"/>
          </p:nvPr>
        </p:nvSpPr>
        <p:spPr>
          <a:xfrm>
            <a:off x="623630" y="116634"/>
            <a:ext cx="9578280" cy="1108831"/>
          </a:xfrm>
        </p:spPr>
        <p:txBody>
          <a:bodyPr>
            <a:noAutofit/>
          </a:bodyPr>
          <a:lstStyle>
            <a:lvl1pPr algn="ctr" rtl="0" eaLnBrk="1" fontAlgn="base" hangingPunct="1">
              <a:spcBef>
                <a:spcPct val="0"/>
              </a:spcBef>
              <a:spcAft>
                <a:spcPct val="0"/>
              </a:spcAft>
              <a:defRPr sz="4425" kern="1200">
                <a:solidFill>
                  <a:schemeClr val="tx1"/>
                </a:solidFill>
                <a:latin typeface="+mj-lt"/>
                <a:ea typeface="微软雅黑" panose="020B0503020204020204" pitchFamily="34" charset="-122"/>
                <a:cs typeface="+mj-cs"/>
              </a:defRPr>
            </a:lvl1pPr>
            <a:lvl2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2pPr>
            <a:lvl3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3pPr>
            <a:lvl4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4pPr>
            <a:lvl5pPr algn="ctr" rtl="0" eaLnBrk="1" fontAlgn="base" hangingPunct="1">
              <a:spcBef>
                <a:spcPct val="0"/>
              </a:spcBef>
              <a:spcAft>
                <a:spcPct val="0"/>
              </a:spcAft>
              <a:defRPr sz="4425">
                <a:solidFill>
                  <a:schemeClr val="tx1"/>
                </a:solidFill>
                <a:latin typeface="Calibri" panose="020F0502020204030204" pitchFamily="34" charset="0"/>
                <a:ea typeface="微软雅黑" panose="020B0503020204020204" pitchFamily="34" charset="-122"/>
              </a:defRPr>
            </a:lvl5pPr>
            <a:lvl6pPr marL="4565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6pPr>
            <a:lvl7pPr marL="913765"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7pPr>
            <a:lvl8pPr marL="13703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8pPr>
            <a:lvl9pPr marL="1827530" algn="ctr" rtl="0" eaLnBrk="1" fontAlgn="base" hangingPunct="1">
              <a:spcBef>
                <a:spcPct val="0"/>
              </a:spcBef>
              <a:spcAft>
                <a:spcPct val="0"/>
              </a:spcAft>
              <a:defRPr sz="4425">
                <a:solidFill>
                  <a:schemeClr val="tx1"/>
                </a:solidFill>
                <a:latin typeface="Calibri" panose="020F0502020204030204" pitchFamily="34" charset="0"/>
                <a:ea typeface="宋体" panose="02010600030101010101" pitchFamily="2" charset="-122"/>
              </a:defRPr>
            </a:lvl9pPr>
          </a:lstStyle>
          <a:p>
            <a:pPr lvl="0" algn="ctr" defTabSz="914400">
              <a:buClrTx/>
              <a:buSzTx/>
              <a:buFontTx/>
            </a:pPr>
            <a:r>
              <a:rPr lang="zh-CN" altLang="en-US" dirty="0">
                <a:solidFill>
                  <a:schemeClr val="accent1"/>
                </a:solidFill>
                <a:latin typeface="汉仪旗黑-85S" charset="0"/>
                <a:cs typeface="汉仪旗黑-85S" charset="0"/>
                <a:sym typeface="Times New Roman" panose="02020603050405020304" pitchFamily="18" charset="0"/>
              </a:rPr>
              <a:t>问题</a:t>
            </a:r>
            <a:r>
              <a:rPr lang="zh-CN" altLang="en-US" dirty="0">
                <a:solidFill>
                  <a:schemeClr val="accent1"/>
                </a:solidFill>
                <a:latin typeface="汉仪旗黑-85S" charset="0"/>
                <a:cs typeface="汉仪旗黑-85S" charset="0"/>
                <a:sym typeface="Times New Roman" panose="02020603050405020304" pitchFamily="18" charset="0"/>
              </a:rPr>
              <a:t>:</a:t>
            </a:r>
            <a:endParaRPr lang="zh-CN" altLang="en-US" dirty="0">
              <a:solidFill>
                <a:schemeClr val="accent1"/>
              </a:solidFill>
              <a:latin typeface="汉仪旗黑-85S" charset="0"/>
              <a:cs typeface="汉仪旗黑-85S" charset="0"/>
              <a:sym typeface="Times New Roman" panose="02020603050405020304" pitchFamily="18" charset="0"/>
            </a:endParaRPr>
          </a:p>
        </p:txBody>
      </p:sp>
    </p:spTree>
    <p:custDataLst>
      <p:tags r:id="rId5"/>
    </p:custDataLst>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title"/>
          </p:nvPr>
        </p:nvSpPr>
        <p:spPr/>
        <p:txBody>
          <a:bodyPr/>
          <a:p>
            <a:r>
              <a:rPr>
                <a:sym typeface="+mn-ea"/>
              </a:rPr>
              <a:t>IMAP提供操作的三种模式</a:t>
            </a:r>
            <a:br>
              <a:rPr lang="zh-CN" altLang="en-US"/>
            </a:br>
            <a:endParaRPr lang="zh-CN" altLang="en-US"/>
          </a:p>
        </p:txBody>
      </p:sp>
      <p:sp>
        <p:nvSpPr>
          <p:cNvPr id="4" name="内容占位符 3"/>
          <p:cNvSpPr>
            <a:spLocks noGrp="1"/>
          </p:cNvSpPr>
          <p:nvPr>
            <p:ph idx="1"/>
          </p:nvPr>
        </p:nvSpPr>
        <p:spPr/>
        <p:txBody>
          <a:bodyPr/>
          <a:p>
            <a:r>
              <a:rPr lang="zh-CN" altLang="en-US"/>
              <a:t>在线方式：邮件保留在Mail服务器端，客户端可以对其进行管理。其使用方式与WebMail相类似。</a:t>
            </a:r>
            <a:endParaRPr lang="zh-CN" altLang="en-US"/>
          </a:p>
          <a:p>
            <a:r>
              <a:rPr lang="zh-CN" altLang="en-US"/>
              <a:t>离线方式：邮件保留在Mail服务器端，客户端可以对其进行管理。这与POP协议一样。</a:t>
            </a:r>
            <a:endParaRPr lang="zh-CN" altLang="en-US"/>
          </a:p>
          <a:p>
            <a:r>
              <a:rPr lang="zh-CN" altLang="en-US"/>
              <a:t>分离方式：邮件的一部分在Mail服务器端，一部分在客户端。</a:t>
            </a:r>
            <a:endParaRPr lang="zh-CN" altLang="en-US"/>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2" name="文本框 1"/>
          <p:cNvSpPr txBox="1"/>
          <p:nvPr>
            <p:custDataLst>
              <p:tags r:id="rId4"/>
            </p:custDataLst>
          </p:nvPr>
        </p:nvSpPr>
        <p:spPr>
          <a:xfrm>
            <a:off x="821690" y="735965"/>
            <a:ext cx="10637520" cy="4616450"/>
          </a:xfrm>
          <a:prstGeom prst="rect">
            <a:avLst/>
          </a:prstGeom>
          <a:noFill/>
        </p:spPr>
        <p:txBody>
          <a:bodyPr wrap="square" lIns="0" tIns="0" rIns="0" bIns="0" rtlCol="0" anchor="t">
            <a:spAutoFit/>
            <a:scene3d>
              <a:camera prst="orthographicFront"/>
              <a:lightRig rig="threePt" dir="t"/>
            </a:scene3d>
          </a:bodyPr>
          <a:p>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POP3协议允许电子邮件客户端下载服务器上的邮件，但是在客户端的操作（如移动邮件、标记已读等），不会反馈到服务器上，比如通过客户端收取了邮箱中的3封邮件并移动到其他文件夹，邮箱服务器上的这些邮件是没有同时被移动的 。</a:t>
            </a:r>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而IMAP提供webmail 与电子邮件客户端之间的双向通信，客户端的操作都会反馈到服务器上，对邮件进行的操作，服务器上的邮件也会做相应的动作。</a:t>
            </a:r>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同时，IMAP像POP3那样提供了方便的邮件下载服务，让用户能进行离线阅读。IMAP提供的摘要浏览功能可以让你在阅读完所有的邮件到达时间、主题、发件人、大小等信息后才作出是否下载的决定。此外，IMAP 更好地支持了从多个不同设备中随时访问新邮件。</a:t>
            </a:r>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a:p>
            <a:r>
              <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总之，IMAP 整体上为用户带来更为便捷和可靠的体验。POP3 更易丢失邮件或多次下载相同的邮件，但 IMAP 通过邮件客户端与webmail 之间的双向同步功能很好地避免了这些问题。</a:t>
            </a:r>
            <a:endParaRPr lang="zh-CN" altLang="en-US" sz="2000" b="1" dirty="0" smtClean="0">
              <a:solidFill>
                <a:schemeClr val="dk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文本框 2"/>
          <p:cNvSpPr txBox="1"/>
          <p:nvPr/>
        </p:nvSpPr>
        <p:spPr>
          <a:xfrm>
            <a:off x="762000" y="491490"/>
            <a:ext cx="3230245" cy="398780"/>
          </a:xfrm>
          <a:prstGeom prst="rect">
            <a:avLst/>
          </a:prstGeom>
          <a:noFill/>
        </p:spPr>
        <p:txBody>
          <a:bodyPr wrap="none" rtlCol="0">
            <a:spAutoFit/>
          </a:bodyPr>
          <a:p>
            <a:pPr algn="l"/>
            <a:r>
              <a:rPr lang="zh-CN" altLang="en-US" sz="2000" b="1" dirty="0" smtClean="0">
                <a:solidFill>
                  <a:schemeClr val="accent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IMAP及POP3有什么区别?</a:t>
            </a:r>
            <a:endParaRPr lang="zh-CN" altLang="en-US" sz="2000" b="1" dirty="0" smtClean="0">
              <a:solidFill>
                <a:schemeClr val="accent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49536" name="Text Box 32"/>
          <p:cNvSpPr txBox="1">
            <a:spLocks noChangeArrowheads="1"/>
          </p:cNvSpPr>
          <p:nvPr>
            <p:custDataLst>
              <p:tags r:id="rId4"/>
            </p:custDataLst>
          </p:nvPr>
        </p:nvSpPr>
        <p:spPr bwMode="auto">
          <a:xfrm>
            <a:off x="1116965" y="452034"/>
            <a:ext cx="9956800" cy="1873515"/>
          </a:xfrm>
          <a:prstGeom prst="rect">
            <a:avLst/>
          </a:prstGeom>
          <a:noFill/>
          <a:ln w="9525">
            <a:noFill/>
            <a:miter lim="800000"/>
          </a:ln>
        </p:spPr>
        <p:txBody>
          <a:bodyPr lIns="0" tIns="0" rIns="0" bIns="0"/>
          <a:lstStyle/>
          <a:p>
            <a:pPr algn="just" eaLnBrk="1" hangingPunct="1">
              <a:lnSpc>
                <a:spcPct val="120000"/>
              </a:lnSpc>
            </a:pP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邮件服务器使用</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协议负责</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邮件传输，</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IMAP</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服务器负责用户邮箱访问和邮件处理功能，带邮箱的计算机通常保持和</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的永久连接，而用户计算机并不一定需要和</a:t>
            </a:r>
            <a:r>
              <a:rPr lang="en-US" altLang="zh-CN"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连接。 </a:t>
            </a:r>
            <a:endPar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4" name="Text Box 36"/>
          <p:cNvSpPr txBox="1">
            <a:spLocks noChangeArrowheads="1"/>
          </p:cNvSpPr>
          <p:nvPr>
            <p:custDataLst>
              <p:tags r:id="rId5"/>
            </p:custDataLst>
          </p:nvPr>
        </p:nvSpPr>
        <p:spPr bwMode="auto">
          <a:xfrm>
            <a:off x="1055581" y="2948312"/>
            <a:ext cx="10079567" cy="2590800"/>
          </a:xfrm>
          <a:prstGeom prst="rect">
            <a:avLst/>
          </a:prstGeom>
          <a:noFill/>
          <a:ln w="9525">
            <a:noFill/>
            <a:miter lim="800000"/>
          </a:ln>
        </p:spPr>
        <p:txBody>
          <a:bodyPr lIns="0" tIns="0" rIns="0" bIns="0"/>
          <a:lstStyle/>
          <a:p>
            <a:pPr algn="just" eaLnBrk="1" hangingPunct="1">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对许多用户来说通过调制解调器的电话连接更为实用，或通过</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LAN</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接入，一旦需要收发邮件的时候，用户计算机和邮箱所在计算机建立拨号或以太网连接，就可以进行</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客户和服务器之间通信，完成收发电子邮件工作。</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5" name="Text Box 38"/>
          <p:cNvSpPr txBox="1">
            <a:spLocks noChangeArrowheads="1"/>
          </p:cNvSpPr>
          <p:nvPr/>
        </p:nvSpPr>
        <p:spPr bwMode="auto">
          <a:xfrm>
            <a:off x="983826" y="4508857"/>
            <a:ext cx="9984316" cy="3073400"/>
          </a:xfrm>
          <a:prstGeom prst="rect">
            <a:avLst/>
          </a:prstGeom>
          <a:noFill/>
          <a:ln w="9525">
            <a:noFill/>
            <a:miter lim="800000"/>
          </a:ln>
        </p:spPr>
        <p:txBody>
          <a:bodyPr lIns="0" tIns="0" rIns="0" bIns="0"/>
          <a:lstStyle/>
          <a:p>
            <a:pPr algn="just" eaLnBrk="1" hangingPunct="1">
              <a:lnSpc>
                <a:spcPct val="120000"/>
              </a:lnSpc>
            </a:pP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至此我们可以体会到电子邮件用户计算机，它完全可以不是</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用户（没有因特网域名或</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IP</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地址），而是在某个</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计算机上注册了邮箱的普通计算机。所以说电子邮件应用实际大大超过了</a:t>
            </a: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网覆盖范围。 </a:t>
            </a:r>
            <a:endPar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6"/>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9536"/>
                                        </p:tgtEl>
                                        <p:attrNameLst>
                                          <p:attrName>style.visibility</p:attrName>
                                        </p:attrNameLst>
                                      </p:cBhvr>
                                      <p:to>
                                        <p:strVal val="visible"/>
                                      </p:to>
                                    </p:set>
                                    <p:anim calcmode="lin" valueType="num">
                                      <p:cBhvr additive="base">
                                        <p:cTn id="7" dur="500" fill="hold"/>
                                        <p:tgtEl>
                                          <p:spTgt spid="149536"/>
                                        </p:tgtEl>
                                        <p:attrNameLst>
                                          <p:attrName>ppt_x</p:attrName>
                                        </p:attrNameLst>
                                      </p:cBhvr>
                                      <p:tavLst>
                                        <p:tav tm="0">
                                          <p:val>
                                            <p:strVal val="0-#ppt_w/2"/>
                                          </p:val>
                                        </p:tav>
                                        <p:tav tm="100000">
                                          <p:val>
                                            <p:strVal val="#ppt_x"/>
                                          </p:val>
                                        </p:tav>
                                      </p:tavLst>
                                    </p:anim>
                                    <p:anim calcmode="lin" valueType="num">
                                      <p:cBhvr additive="base">
                                        <p:cTn id="8" dur="500" fill="hold"/>
                                        <p:tgtEl>
                                          <p:spTgt spid="1495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36" grpId="0" animBg="1" autoUpdateAnimBg="0"/>
      <p:bldP spid="4" grpId="0" animBg="1" autoUpdateAnimBg="0"/>
      <p:bldP spid="5"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50532" name="Cloud"/>
          <p:cNvSpPr>
            <a:spLocks noChangeAspect="1" noEditPoints="1" noChangeArrowheads="1"/>
          </p:cNvSpPr>
          <p:nvPr>
            <p:custDataLst>
              <p:tags r:id="rId4"/>
            </p:custDataLst>
          </p:nvPr>
        </p:nvSpPr>
        <p:spPr bwMode="auto">
          <a:xfrm>
            <a:off x="4531784" y="2565599"/>
            <a:ext cx="2540000" cy="14351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0"/>
                </a:cubicBezTo>
                <a:cubicBezTo>
                  <a:pt x="475" y="16325"/>
                  <a:pt x="1451" y="17650"/>
                  <a:pt x="2655" y="17650"/>
                </a:cubicBezTo>
                <a:cubicBezTo>
                  <a:pt x="2739" y="17649"/>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hlink"/>
          </a:solidFill>
          <a:ln w="9525">
            <a:solidFill>
              <a:srgbClr val="000000"/>
            </a:solidFill>
            <a:miter lim="800000"/>
          </a:ln>
          <a:effectLst>
            <a:outerShdw dist="107763" dir="2700000" algn="ctr" rotWithShape="0">
              <a:srgbClr val="808080"/>
            </a:outerShdw>
          </a:effec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33" name="Text Box 5"/>
          <p:cNvSpPr txBox="1">
            <a:spLocks noChangeArrowheads="1"/>
          </p:cNvSpPr>
          <p:nvPr>
            <p:custDataLst>
              <p:tags r:id="rId5"/>
            </p:custDataLst>
          </p:nvPr>
        </p:nvSpPr>
        <p:spPr bwMode="auto">
          <a:xfrm>
            <a:off x="6286501" y="396015"/>
            <a:ext cx="954616" cy="287867"/>
          </a:xfrm>
          <a:prstGeom prst="rect">
            <a:avLst/>
          </a:prstGeom>
          <a:noFill/>
          <a:ln w="9525">
            <a:noFill/>
            <a:miter lim="800000"/>
          </a:ln>
        </p:spPr>
        <p:txBody>
          <a:bodyPr lIns="0" tIns="0" rIns="0" bIns="0"/>
          <a:lstStyle/>
          <a:p>
            <a:pPr algn="just" eaLnBrk="1" hangingPunct="1">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邮局</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endPar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34" name="Text Box 6"/>
          <p:cNvSpPr txBox="1">
            <a:spLocks noChangeArrowheads="1"/>
          </p:cNvSpPr>
          <p:nvPr>
            <p:custDataLst>
              <p:tags r:id="rId6"/>
            </p:custDataLst>
          </p:nvPr>
        </p:nvSpPr>
        <p:spPr bwMode="auto">
          <a:xfrm>
            <a:off x="5213351" y="2878865"/>
            <a:ext cx="1227667" cy="351367"/>
          </a:xfrm>
          <a:prstGeom prst="rect">
            <a:avLst/>
          </a:prstGeom>
          <a:noFill/>
          <a:ln w="9525">
            <a:noFill/>
            <a:miter lim="800000"/>
          </a:ln>
        </p:spPr>
        <p:txBody>
          <a:bodyPr lIns="0" tIns="0" rIns="0" bIns="0"/>
          <a:lstStyle/>
          <a:p>
            <a:pPr algn="just" eaLnBrk="1" hangingPunct="1">
              <a:lnSpc>
                <a:spcPct val="120000"/>
              </a:lnSpc>
            </a:pPr>
            <a:r>
              <a:rPr lang="en-US" altLang="zh-CN"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互连网</a:t>
            </a:r>
            <a:endPar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35" name="Rectangle 7"/>
          <p:cNvSpPr>
            <a:spLocks noChangeArrowheads="1"/>
          </p:cNvSpPr>
          <p:nvPr>
            <p:custDataLst>
              <p:tags r:id="rId7"/>
            </p:custDataLst>
          </p:nvPr>
        </p:nvSpPr>
        <p:spPr bwMode="auto">
          <a:xfrm>
            <a:off x="1102784" y="1316765"/>
            <a:ext cx="1727200" cy="1968500"/>
          </a:xfrm>
          <a:prstGeom prst="rect">
            <a:avLst/>
          </a:prstGeom>
          <a:solidFill>
            <a:srgbClr val="FFFFFF"/>
          </a:solidFill>
          <a:ln w="9525">
            <a:solidFill>
              <a:srgbClr val="000000"/>
            </a:solidFill>
            <a:miter lim="800000"/>
          </a:ln>
        </p:spPr>
        <p:txBody>
          <a:bodyPr lIns="0" tIns="96000" r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发方计算机</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36" name="Oval 8"/>
          <p:cNvSpPr>
            <a:spLocks noChangeArrowheads="1"/>
          </p:cNvSpPr>
          <p:nvPr>
            <p:custDataLst>
              <p:tags r:id="rId8"/>
            </p:custDataLst>
          </p:nvPr>
        </p:nvSpPr>
        <p:spPr bwMode="auto">
          <a:xfrm>
            <a:off x="1534584" y="2375099"/>
            <a:ext cx="491067" cy="353483"/>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37" name="Rectangle 9"/>
          <p:cNvSpPr>
            <a:spLocks noChangeArrowheads="1"/>
          </p:cNvSpPr>
          <p:nvPr>
            <p:custDataLst>
              <p:tags r:id="rId9"/>
            </p:custDataLst>
          </p:nvPr>
        </p:nvSpPr>
        <p:spPr bwMode="auto">
          <a:xfrm>
            <a:off x="9139768" y="1316765"/>
            <a:ext cx="1818216" cy="1968500"/>
          </a:xfrm>
          <a:prstGeom prst="rect">
            <a:avLst/>
          </a:prstGeom>
          <a:solidFill>
            <a:srgbClr val="FFFFFF"/>
          </a:solidFill>
          <a:ln w="9525">
            <a:solidFill>
              <a:srgbClr val="000000"/>
            </a:solidFill>
            <a:miter lim="800000"/>
          </a:ln>
        </p:spPr>
        <p:txBody>
          <a:bodyPr lIns="0" tIns="96000" r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用户计算机</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38" name="Oval 10"/>
          <p:cNvSpPr>
            <a:spLocks noChangeArrowheads="1"/>
          </p:cNvSpPr>
          <p:nvPr>
            <p:custDataLst>
              <p:tags r:id="rId10"/>
            </p:custDataLst>
          </p:nvPr>
        </p:nvSpPr>
        <p:spPr bwMode="auto">
          <a:xfrm>
            <a:off x="9628717" y="2375099"/>
            <a:ext cx="491067" cy="353483"/>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39" name="Line 11"/>
          <p:cNvSpPr>
            <a:spLocks noChangeShapeType="1"/>
          </p:cNvSpPr>
          <p:nvPr>
            <p:custDataLst>
              <p:tags r:id="rId11"/>
            </p:custDataLst>
          </p:nvPr>
        </p:nvSpPr>
        <p:spPr bwMode="auto">
          <a:xfrm flipV="1">
            <a:off x="2025651" y="3050315"/>
            <a:ext cx="2696633" cy="2117"/>
          </a:xfrm>
          <a:prstGeom prst="line">
            <a:avLst/>
          </a:prstGeom>
          <a:noFill/>
          <a:ln w="1905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0" name="Line 12"/>
          <p:cNvSpPr>
            <a:spLocks noChangeShapeType="1"/>
          </p:cNvSpPr>
          <p:nvPr>
            <p:custDataLst>
              <p:tags r:id="rId12"/>
            </p:custDataLst>
          </p:nvPr>
        </p:nvSpPr>
        <p:spPr bwMode="auto">
          <a:xfrm>
            <a:off x="1780117" y="2713765"/>
            <a:ext cx="245533" cy="353483"/>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1" name="Line 13"/>
          <p:cNvSpPr>
            <a:spLocks noChangeShapeType="1"/>
          </p:cNvSpPr>
          <p:nvPr>
            <p:custDataLst>
              <p:tags r:id="rId13"/>
            </p:custDataLst>
          </p:nvPr>
        </p:nvSpPr>
        <p:spPr bwMode="auto">
          <a:xfrm>
            <a:off x="6932084" y="3052432"/>
            <a:ext cx="2453217" cy="0"/>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2" name="Line 14"/>
          <p:cNvSpPr>
            <a:spLocks noChangeShapeType="1"/>
          </p:cNvSpPr>
          <p:nvPr>
            <p:custDataLst>
              <p:tags r:id="rId14"/>
            </p:custDataLst>
          </p:nvPr>
        </p:nvSpPr>
        <p:spPr bwMode="auto">
          <a:xfrm flipV="1">
            <a:off x="9385301" y="2713765"/>
            <a:ext cx="488949" cy="353483"/>
          </a:xfrm>
          <a:prstGeom prst="line">
            <a:avLst/>
          </a:prstGeom>
          <a:noFill/>
          <a:ln w="1905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3" name="Text Box 15"/>
          <p:cNvSpPr txBox="1">
            <a:spLocks noChangeArrowheads="1"/>
          </p:cNvSpPr>
          <p:nvPr/>
        </p:nvSpPr>
        <p:spPr bwMode="auto">
          <a:xfrm>
            <a:off x="7630584" y="876499"/>
            <a:ext cx="1587500" cy="459316"/>
          </a:xfrm>
          <a:prstGeom prst="rect">
            <a:avLst/>
          </a:prstGeom>
          <a:noFill/>
          <a:ln w="9525">
            <a:noFill/>
            <a:miter lim="800000"/>
          </a:ln>
        </p:spPr>
        <p:txBody>
          <a:bodyPr lIns="0" tIns="0" rIns="0" bIns="0"/>
          <a:lstStyle/>
          <a:p>
            <a:pPr algn="just" eaLnBrk="1" hangingPunct="1">
              <a:lnSpc>
                <a:spcPct val="120000"/>
              </a:lnSpc>
            </a:pPr>
            <a:r>
              <a:rPr lang="zh-CN" altLang="en-US" sz="240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rPr>
              <a:t>接收方邮箱</a:t>
            </a:r>
            <a:endParaRPr lang="zh-CN" altLang="en-US" sz="240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20000"/>
              </a:lnSpc>
            </a:pPr>
            <a:endParaRPr lang="zh-CN" altLang="en-US" sz="2400">
              <a:solidFill>
                <a:schemeClr val="accen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4" name="Line 16"/>
          <p:cNvSpPr>
            <a:spLocks noChangeShapeType="1"/>
          </p:cNvSpPr>
          <p:nvPr>
            <p:custDataLst>
              <p:tags r:id="rId15"/>
            </p:custDataLst>
          </p:nvPr>
        </p:nvSpPr>
        <p:spPr bwMode="auto">
          <a:xfrm flipH="1" flipV="1">
            <a:off x="1005417" y="1932715"/>
            <a:ext cx="575733" cy="436033"/>
          </a:xfrm>
          <a:prstGeom prst="line">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5" name="Line 17"/>
          <p:cNvSpPr>
            <a:spLocks noChangeShapeType="1"/>
          </p:cNvSpPr>
          <p:nvPr>
            <p:custDataLst>
              <p:tags r:id="rId16"/>
            </p:custDataLst>
          </p:nvPr>
        </p:nvSpPr>
        <p:spPr bwMode="auto">
          <a:xfrm>
            <a:off x="8648701" y="2199415"/>
            <a:ext cx="980016" cy="353484"/>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6" name="Text Box 18"/>
          <p:cNvSpPr txBox="1">
            <a:spLocks noChangeArrowheads="1"/>
          </p:cNvSpPr>
          <p:nvPr>
            <p:custDataLst>
              <p:tags r:id="rId17"/>
            </p:custDataLst>
          </p:nvPr>
        </p:nvSpPr>
        <p:spPr bwMode="auto">
          <a:xfrm>
            <a:off x="8013701" y="1740099"/>
            <a:ext cx="1492249" cy="486833"/>
          </a:xfrm>
          <a:prstGeom prst="rect">
            <a:avLst/>
          </a:prstGeom>
          <a:noFill/>
          <a:ln w="9525">
            <a:noFill/>
            <a:miter lim="800000"/>
          </a:ln>
        </p:spPr>
        <p:txBody>
          <a:bodyPr lIns="0" tIns="0" rIns="0" bIns="0"/>
          <a:lstStyle/>
          <a:p>
            <a:pPr algn="just" eaLnBrk="1" hangingPunct="1">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47" name="Rectangle 19"/>
          <p:cNvSpPr>
            <a:spLocks noChangeArrowheads="1"/>
          </p:cNvSpPr>
          <p:nvPr>
            <p:custDataLst>
              <p:tags r:id="rId18"/>
            </p:custDataLst>
          </p:nvPr>
        </p:nvSpPr>
        <p:spPr bwMode="auto">
          <a:xfrm>
            <a:off x="6191251" y="781248"/>
            <a:ext cx="1344084" cy="1589617"/>
          </a:xfrm>
          <a:prstGeom prst="rect">
            <a:avLst/>
          </a:prstGeom>
          <a:solidFill>
            <a:srgbClr val="00CC00"/>
          </a:solidFill>
          <a:ln w="9525">
            <a:solidFill>
              <a:srgbClr val="000000"/>
            </a:solidFill>
            <a:miter lim="800000"/>
          </a:ln>
        </p:spPr>
        <p:txBody>
          <a:bodyPr tIns="0"/>
          <a:lstStyle/>
          <a:p>
            <a:pPr algn="just" eaLnBrk="1" hangingPunct="1">
              <a:lnSpc>
                <a:spcPct val="120000"/>
              </a:lnSpc>
            </a:pPr>
            <a:r>
              <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rPr>
              <a:t> </a:t>
            </a:r>
            <a:endPar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20000"/>
              </a:lnSpc>
            </a:pPr>
            <a:endPar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8" name="Rectangle 20"/>
          <p:cNvSpPr>
            <a:spLocks noChangeArrowheads="1"/>
          </p:cNvSpPr>
          <p:nvPr>
            <p:custDataLst>
              <p:tags r:id="rId19"/>
            </p:custDataLst>
          </p:nvPr>
        </p:nvSpPr>
        <p:spPr bwMode="auto">
          <a:xfrm>
            <a:off x="6663268" y="1018315"/>
            <a:ext cx="736600" cy="353484"/>
          </a:xfrm>
          <a:prstGeom prst="rect">
            <a:avLst/>
          </a:prstGeom>
          <a:solidFill>
            <a:srgbClr val="FFFFFF"/>
          </a:solidFill>
          <a:ln w="9525">
            <a:solidFill>
              <a:srgbClr val="000000"/>
            </a:solidFill>
            <a:miter lim="800000"/>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49" name="Oval 21"/>
          <p:cNvSpPr>
            <a:spLocks noChangeArrowheads="1"/>
          </p:cNvSpPr>
          <p:nvPr>
            <p:custDataLst>
              <p:tags r:id="rId20"/>
            </p:custDataLst>
          </p:nvPr>
        </p:nvSpPr>
        <p:spPr bwMode="auto">
          <a:xfrm>
            <a:off x="6286501" y="1837465"/>
            <a:ext cx="491067" cy="353483"/>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0" name="Oval 22"/>
          <p:cNvSpPr>
            <a:spLocks noChangeArrowheads="1"/>
          </p:cNvSpPr>
          <p:nvPr>
            <p:custDataLst>
              <p:tags r:id="rId21"/>
            </p:custDataLst>
          </p:nvPr>
        </p:nvSpPr>
        <p:spPr bwMode="auto">
          <a:xfrm>
            <a:off x="6908801" y="1860748"/>
            <a:ext cx="491067" cy="353484"/>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1" name="Line 23"/>
          <p:cNvSpPr>
            <a:spLocks noChangeShapeType="1"/>
          </p:cNvSpPr>
          <p:nvPr>
            <p:custDataLst>
              <p:tags r:id="rId22"/>
            </p:custDataLst>
          </p:nvPr>
        </p:nvSpPr>
        <p:spPr bwMode="auto">
          <a:xfrm flipV="1">
            <a:off x="6286501" y="2125332"/>
            <a:ext cx="192616" cy="529167"/>
          </a:xfrm>
          <a:prstGeom prst="line">
            <a:avLst/>
          </a:prstGeom>
          <a:noFill/>
          <a:ln w="1270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2" name="Line 24"/>
          <p:cNvSpPr>
            <a:spLocks noChangeShapeType="1"/>
          </p:cNvSpPr>
          <p:nvPr>
            <p:custDataLst>
              <p:tags r:id="rId23"/>
            </p:custDataLst>
          </p:nvPr>
        </p:nvSpPr>
        <p:spPr bwMode="auto">
          <a:xfrm flipH="1">
            <a:off x="6669617" y="2220581"/>
            <a:ext cx="480484" cy="529167"/>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3" name="Line 25"/>
          <p:cNvSpPr>
            <a:spLocks noChangeShapeType="1"/>
          </p:cNvSpPr>
          <p:nvPr>
            <p:custDataLst>
              <p:tags r:id="rId24"/>
            </p:custDataLst>
          </p:nvPr>
        </p:nvSpPr>
        <p:spPr bwMode="auto">
          <a:xfrm>
            <a:off x="7154335" y="1356981"/>
            <a:ext cx="0" cy="531284"/>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4" name="Line 26"/>
          <p:cNvSpPr>
            <a:spLocks noChangeShapeType="1"/>
          </p:cNvSpPr>
          <p:nvPr>
            <p:custDataLst>
              <p:tags r:id="rId25"/>
            </p:custDataLst>
          </p:nvPr>
        </p:nvSpPr>
        <p:spPr bwMode="auto">
          <a:xfrm flipV="1">
            <a:off x="6417735" y="1356981"/>
            <a:ext cx="491067" cy="531284"/>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5" name="Text Box 27"/>
          <p:cNvSpPr txBox="1">
            <a:spLocks noChangeArrowheads="1"/>
          </p:cNvSpPr>
          <p:nvPr>
            <p:custDataLst>
              <p:tags r:id="rId26"/>
            </p:custDataLst>
          </p:nvPr>
        </p:nvSpPr>
        <p:spPr bwMode="auto">
          <a:xfrm>
            <a:off x="6959601" y="2413199"/>
            <a:ext cx="1790700" cy="294216"/>
          </a:xfrm>
          <a:prstGeom prst="rect">
            <a:avLst/>
          </a:prstGeom>
          <a:noFill/>
          <a:ln w="9525">
            <a:no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56" name="Line 28"/>
          <p:cNvSpPr>
            <a:spLocks noChangeShapeType="1"/>
          </p:cNvSpPr>
          <p:nvPr>
            <p:custDataLst>
              <p:tags r:id="rId27"/>
            </p:custDataLst>
          </p:nvPr>
        </p:nvSpPr>
        <p:spPr bwMode="auto">
          <a:xfrm>
            <a:off x="7237557" y="3285265"/>
            <a:ext cx="575733" cy="0"/>
          </a:xfrm>
          <a:prstGeom prst="line">
            <a:avLst/>
          </a:prstGeom>
          <a:noFill/>
          <a:ln w="9525">
            <a:solidFill>
              <a:srgbClr val="000000"/>
            </a:solidFill>
            <a:round/>
            <a:head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7" name="Text Box 29"/>
          <p:cNvSpPr txBox="1">
            <a:spLocks noChangeArrowheads="1"/>
          </p:cNvSpPr>
          <p:nvPr>
            <p:custDataLst>
              <p:tags r:id="rId28"/>
            </p:custDataLst>
          </p:nvPr>
        </p:nvSpPr>
        <p:spPr bwMode="auto">
          <a:xfrm>
            <a:off x="524935" y="1740099"/>
            <a:ext cx="1524000" cy="406400"/>
          </a:xfrm>
          <a:prstGeom prst="rect">
            <a:avLst/>
          </a:prstGeom>
          <a:noFill/>
          <a:ln w="9525">
            <a:no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58" name="Line 30"/>
          <p:cNvSpPr>
            <a:spLocks noChangeShapeType="1"/>
          </p:cNvSpPr>
          <p:nvPr>
            <p:custDataLst>
              <p:tags r:id="rId29"/>
            </p:custDataLst>
          </p:nvPr>
        </p:nvSpPr>
        <p:spPr bwMode="auto">
          <a:xfrm flipV="1">
            <a:off x="6479117" y="2125332"/>
            <a:ext cx="586317" cy="423333"/>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59" name="Line 31"/>
          <p:cNvSpPr>
            <a:spLocks noChangeShapeType="1"/>
          </p:cNvSpPr>
          <p:nvPr>
            <p:custDataLst>
              <p:tags r:id="rId30"/>
            </p:custDataLst>
          </p:nvPr>
        </p:nvSpPr>
        <p:spPr bwMode="auto">
          <a:xfrm flipH="1">
            <a:off x="7054851" y="1164365"/>
            <a:ext cx="1087967" cy="5080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2" name="Text Box 34"/>
          <p:cNvSpPr txBox="1">
            <a:spLocks noChangeArrowheads="1"/>
          </p:cNvSpPr>
          <p:nvPr>
            <p:custDataLst>
              <p:tags r:id="rId31"/>
            </p:custDataLst>
          </p:nvPr>
        </p:nvSpPr>
        <p:spPr bwMode="auto">
          <a:xfrm>
            <a:off x="4654551" y="588632"/>
            <a:ext cx="954617" cy="287867"/>
          </a:xfrm>
          <a:prstGeom prst="rect">
            <a:avLst/>
          </a:prstGeom>
          <a:noFill/>
          <a:ln w="9525">
            <a:noFill/>
            <a:miter lim="800000"/>
          </a:ln>
        </p:spPr>
        <p:txBody>
          <a:bodyPr lIns="0" tIns="0" rIns="0" bIns="0"/>
          <a:lstStyle/>
          <a:p>
            <a:pPr algn="just" eaLnBrk="1" hangingPunct="1">
              <a:lnSpc>
                <a:spcPct val="120000"/>
              </a:lnSpc>
            </a:pP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邮局</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endPar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63" name="Rectangle 35"/>
          <p:cNvSpPr>
            <a:spLocks noChangeArrowheads="1"/>
          </p:cNvSpPr>
          <p:nvPr>
            <p:custDataLst>
              <p:tags r:id="rId32"/>
            </p:custDataLst>
          </p:nvPr>
        </p:nvSpPr>
        <p:spPr bwMode="auto">
          <a:xfrm>
            <a:off x="4366684" y="973865"/>
            <a:ext cx="1439333" cy="1589616"/>
          </a:xfrm>
          <a:prstGeom prst="rect">
            <a:avLst/>
          </a:prstGeom>
          <a:solidFill>
            <a:srgbClr val="FF6699"/>
          </a:solidFill>
          <a:ln w="9525">
            <a:solidFill>
              <a:srgbClr val="000000"/>
            </a:solidFill>
            <a:miter lim="800000"/>
          </a:ln>
        </p:spPr>
        <p:txBody>
          <a:bodyPr tIns="0"/>
          <a:lstStyle/>
          <a:p>
            <a:pPr algn="just" eaLnBrk="1" hangingPunct="1">
              <a:lnSpc>
                <a:spcPct val="120000"/>
              </a:lnSpc>
            </a:pPr>
            <a:r>
              <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rPr>
              <a:t> </a:t>
            </a:r>
            <a:endPar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a:p>
            <a:pPr>
              <a:lnSpc>
                <a:spcPct val="120000"/>
              </a:lnSpc>
            </a:pPr>
            <a:endParaRPr lang="en-US" altLang="zh-CN" sz="2400">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4" name="Rectangle 36"/>
          <p:cNvSpPr>
            <a:spLocks noChangeArrowheads="1"/>
          </p:cNvSpPr>
          <p:nvPr>
            <p:custDataLst>
              <p:tags r:id="rId33"/>
            </p:custDataLst>
          </p:nvPr>
        </p:nvSpPr>
        <p:spPr bwMode="auto">
          <a:xfrm>
            <a:off x="4847168" y="1210932"/>
            <a:ext cx="920749" cy="433916"/>
          </a:xfrm>
          <a:prstGeom prst="rect">
            <a:avLst/>
          </a:prstGeom>
          <a:noFill/>
          <a:ln w="9525">
            <a:noFill/>
            <a:miter lim="800000"/>
          </a:ln>
        </p:spPr>
        <p:txBody>
          <a:bodyPr/>
          <a:lstStyle/>
          <a:p>
            <a:pPr algn="ctr">
              <a:lnSpc>
                <a:spcPct val="120000"/>
              </a:lnSpc>
            </a:pPr>
            <a:r>
              <a:rPr lang="zh-CN" altLang="en-US" sz="2135">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rPr>
              <a:t>队列</a:t>
            </a:r>
            <a:endParaRPr lang="zh-CN" altLang="en-US" sz="2135">
              <a:solidFill>
                <a:schemeClr val="lt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5" name="Oval 37"/>
          <p:cNvSpPr>
            <a:spLocks noChangeArrowheads="1"/>
          </p:cNvSpPr>
          <p:nvPr>
            <p:custDataLst>
              <p:tags r:id="rId34"/>
            </p:custDataLst>
          </p:nvPr>
        </p:nvSpPr>
        <p:spPr bwMode="auto">
          <a:xfrm>
            <a:off x="4559301" y="2030081"/>
            <a:ext cx="491067" cy="353484"/>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6" name="Oval 38"/>
          <p:cNvSpPr>
            <a:spLocks noChangeArrowheads="1"/>
          </p:cNvSpPr>
          <p:nvPr>
            <p:custDataLst>
              <p:tags r:id="rId35"/>
            </p:custDataLst>
          </p:nvPr>
        </p:nvSpPr>
        <p:spPr bwMode="auto">
          <a:xfrm>
            <a:off x="5276851" y="2053365"/>
            <a:ext cx="491067" cy="353483"/>
          </a:xfrm>
          <a:prstGeom prst="ellipse">
            <a:avLst/>
          </a:prstGeom>
          <a:solidFill>
            <a:srgbClr val="FFFFFF"/>
          </a:solidFill>
          <a:ln w="9525">
            <a:solidFill>
              <a:srgbClr val="000000"/>
            </a:solidFill>
            <a:round/>
          </a:ln>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7" name="Line 39"/>
          <p:cNvSpPr>
            <a:spLocks noChangeShapeType="1"/>
          </p:cNvSpPr>
          <p:nvPr>
            <p:custDataLst>
              <p:tags r:id="rId36"/>
            </p:custDataLst>
          </p:nvPr>
        </p:nvSpPr>
        <p:spPr bwMode="auto">
          <a:xfrm flipH="1" flipV="1">
            <a:off x="4559301" y="2317948"/>
            <a:ext cx="287867" cy="670984"/>
          </a:xfrm>
          <a:prstGeom prst="line">
            <a:avLst/>
          </a:prstGeom>
          <a:noFill/>
          <a:ln w="12700">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8" name="Line 40"/>
          <p:cNvSpPr>
            <a:spLocks noChangeShapeType="1"/>
          </p:cNvSpPr>
          <p:nvPr>
            <p:custDataLst>
              <p:tags r:id="rId37"/>
            </p:custDataLst>
          </p:nvPr>
        </p:nvSpPr>
        <p:spPr bwMode="auto">
          <a:xfrm>
            <a:off x="5518151" y="2413199"/>
            <a:ext cx="95251" cy="383116"/>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69" name="Line 41"/>
          <p:cNvSpPr>
            <a:spLocks noChangeShapeType="1"/>
          </p:cNvSpPr>
          <p:nvPr>
            <p:custDataLst>
              <p:tags r:id="rId38"/>
            </p:custDataLst>
          </p:nvPr>
        </p:nvSpPr>
        <p:spPr bwMode="auto">
          <a:xfrm>
            <a:off x="5522384" y="1549599"/>
            <a:ext cx="0" cy="531283"/>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70" name="Line 42"/>
          <p:cNvSpPr>
            <a:spLocks noChangeShapeType="1"/>
          </p:cNvSpPr>
          <p:nvPr>
            <p:custDataLst>
              <p:tags r:id="rId39"/>
            </p:custDataLst>
          </p:nvPr>
        </p:nvSpPr>
        <p:spPr bwMode="auto">
          <a:xfrm flipV="1">
            <a:off x="4785784" y="1549599"/>
            <a:ext cx="491067" cy="531283"/>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50571" name="Text Box 43"/>
          <p:cNvSpPr txBox="1">
            <a:spLocks noChangeArrowheads="1"/>
          </p:cNvSpPr>
          <p:nvPr>
            <p:custDataLst>
              <p:tags r:id="rId40"/>
            </p:custDataLst>
          </p:nvPr>
        </p:nvSpPr>
        <p:spPr bwMode="auto">
          <a:xfrm>
            <a:off x="2734735" y="1549599"/>
            <a:ext cx="1930400" cy="465667"/>
          </a:xfrm>
          <a:prstGeom prst="rect">
            <a:avLst/>
          </a:prstGeom>
          <a:noFill/>
          <a:ln w="9525">
            <a:noFill/>
            <a:miter lim="800000"/>
          </a:ln>
        </p:spPr>
        <p:txBody>
          <a:bodyPr lIns="0" tIns="0" rIns="0" bIns="0"/>
          <a:lstStyle/>
          <a:p>
            <a:pPr algn="just"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nSpc>
                <a:spcPct val="120000"/>
              </a:lnSpc>
            </a:pP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50573" name="Text Box 45"/>
          <p:cNvSpPr txBox="1">
            <a:spLocks noChangeArrowheads="1"/>
          </p:cNvSpPr>
          <p:nvPr>
            <p:custDataLst>
              <p:tags r:id="rId41"/>
            </p:custDataLst>
          </p:nvPr>
        </p:nvSpPr>
        <p:spPr bwMode="auto">
          <a:xfrm>
            <a:off x="1102784" y="4500232"/>
            <a:ext cx="10261600"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具有大邮箱数据库、并具有</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STMP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服务器与中继功能的计算机，通常由组织或公共电子邮件服务商提供，相当于电子邮局</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用户申请加入。而用户只与电子邮局建立邮件连接，并通过邮局进行电子邮件的发或收，这种中间存储收发模式是目前最常用的。</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42"/>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0573"/>
                                        </p:tgtEl>
                                        <p:attrNameLst>
                                          <p:attrName>style.visibility</p:attrName>
                                        </p:attrNameLst>
                                      </p:cBhvr>
                                      <p:to>
                                        <p:strVal val="visible"/>
                                      </p:to>
                                    </p:set>
                                    <p:anim calcmode="lin" valueType="num">
                                      <p:cBhvr additive="base">
                                        <p:cTn id="7" dur="500" fill="hold"/>
                                        <p:tgtEl>
                                          <p:spTgt spid="150573"/>
                                        </p:tgtEl>
                                        <p:attrNameLst>
                                          <p:attrName>ppt_x</p:attrName>
                                        </p:attrNameLst>
                                      </p:cBhvr>
                                      <p:tavLst>
                                        <p:tav tm="0">
                                          <p:val>
                                            <p:strVal val="0-#ppt_w/2"/>
                                          </p:val>
                                        </p:tav>
                                        <p:tav tm="100000">
                                          <p:val>
                                            <p:strVal val="#ppt_x"/>
                                          </p:val>
                                        </p:tav>
                                      </p:tavLst>
                                    </p:anim>
                                    <p:anim calcmode="lin" valueType="num">
                                      <p:cBhvr additive="base">
                                        <p:cTn id="8" dur="500" fill="hold"/>
                                        <p:tgtEl>
                                          <p:spTgt spid="1505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73" grpId="0" bldLvl="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39266" name="Text Box 2"/>
          <p:cNvSpPr txBox="1">
            <a:spLocks noChangeArrowheads="1"/>
          </p:cNvSpPr>
          <p:nvPr/>
        </p:nvSpPr>
        <p:spPr bwMode="auto">
          <a:xfrm>
            <a:off x="2135300" y="188341"/>
            <a:ext cx="9956800" cy="596900"/>
          </a:xfrm>
          <a:prstGeom prst="rect">
            <a:avLst/>
          </a:prstGeom>
          <a:noFill/>
          <a:ln w="9525">
            <a:noFill/>
            <a:miter lim="800000"/>
          </a:ln>
        </p:spPr>
        <p:txBody>
          <a:bodyPr lIns="0" tIns="0" rIns="0" bIns="0"/>
          <a:lstStyle/>
          <a:p>
            <a:pPr algn="just" eaLnBrk="1" hangingPunct="1">
              <a:lnSpc>
                <a:spcPct val="120000"/>
              </a:lnSpc>
            </a:pPr>
            <a:r>
              <a:rPr lang="en-US" altLang="zh-CN"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42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传递的发展进化</a:t>
            </a:r>
            <a:r>
              <a:rPr lang="en-US" altLang="zh-CN" sz="1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1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9267" name="Text Box 3"/>
          <p:cNvSpPr txBox="1">
            <a:spLocks noChangeArrowheads="1"/>
          </p:cNvSpPr>
          <p:nvPr>
            <p:custDataLst>
              <p:tags r:id="rId4"/>
            </p:custDataLst>
          </p:nvPr>
        </p:nvSpPr>
        <p:spPr bwMode="auto">
          <a:xfrm>
            <a:off x="1102784" y="1892300"/>
            <a:ext cx="94107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、邮件网关中继和组织邮件地址的统一，出现了中间管理服务。</a:t>
            </a:r>
            <a:endPar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9268" name="Text Box 4"/>
          <p:cNvSpPr txBox="1">
            <a:spLocks noChangeArrowheads="1"/>
          </p:cNvSpPr>
          <p:nvPr>
            <p:custDataLst>
              <p:tags r:id="rId5"/>
            </p:custDataLst>
          </p:nvPr>
        </p:nvSpPr>
        <p:spPr bwMode="auto">
          <a:xfrm>
            <a:off x="1102784" y="933451"/>
            <a:ext cx="9698567"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、早期</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个主机间点对点的</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的邮件直接收送</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9269" name="Text Box 5"/>
          <p:cNvSpPr txBox="1">
            <a:spLocks noChangeArrowheads="1"/>
          </p:cNvSpPr>
          <p:nvPr>
            <p:custDataLst>
              <p:tags r:id="rId6"/>
            </p:custDataLst>
          </p:nvPr>
        </p:nvSpPr>
        <p:spPr bwMode="auto">
          <a:xfrm>
            <a:off x="1102784" y="3333751"/>
            <a:ext cx="9698567"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、公共电子邮局：邮件中继、组织邮件地址和统一邮箱设置和邮件管理（存储、阅读、安全</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），形成了目前的电子邮件系统框架。</a:t>
            </a:r>
            <a:endPar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9270" name="Text Box 6"/>
          <p:cNvSpPr txBox="1">
            <a:spLocks noChangeArrowheads="1"/>
          </p:cNvSpPr>
          <p:nvPr>
            <p:custDataLst>
              <p:tags r:id="rId7"/>
            </p:custDataLst>
          </p:nvPr>
        </p:nvSpPr>
        <p:spPr bwMode="auto">
          <a:xfrm>
            <a:off x="1102784" y="5156200"/>
            <a:ext cx="9313333"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完成电子邮件发送、</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POP/IMAP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完成电子邮局服务器登录访问、读取和管理邮件。</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8"/>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9266"/>
                                        </p:tgtEl>
                                        <p:attrNameLst>
                                          <p:attrName>style.visibility</p:attrName>
                                        </p:attrNameLst>
                                      </p:cBhvr>
                                      <p:to>
                                        <p:strVal val="visible"/>
                                      </p:to>
                                    </p:set>
                                    <p:anim calcmode="lin" valueType="num">
                                      <p:cBhvr additive="base">
                                        <p:cTn id="7" dur="500" fill="hold"/>
                                        <p:tgtEl>
                                          <p:spTgt spid="139266"/>
                                        </p:tgtEl>
                                        <p:attrNameLst>
                                          <p:attrName>ppt_x</p:attrName>
                                        </p:attrNameLst>
                                      </p:cBhvr>
                                      <p:tavLst>
                                        <p:tav tm="0">
                                          <p:val>
                                            <p:strVal val="0-#ppt_w/2"/>
                                          </p:val>
                                        </p:tav>
                                        <p:tav tm="100000">
                                          <p:val>
                                            <p:strVal val="#ppt_x"/>
                                          </p:val>
                                        </p:tav>
                                      </p:tavLst>
                                    </p:anim>
                                    <p:anim calcmode="lin" valueType="num">
                                      <p:cBhvr additive="base">
                                        <p:cTn id="8" dur="500" fill="hold"/>
                                        <p:tgtEl>
                                          <p:spTgt spid="1392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9267"/>
                                        </p:tgtEl>
                                        <p:attrNameLst>
                                          <p:attrName>style.visibility</p:attrName>
                                        </p:attrNameLst>
                                      </p:cBhvr>
                                      <p:to>
                                        <p:strVal val="visible"/>
                                      </p:to>
                                    </p:set>
                                    <p:anim calcmode="lin" valueType="num">
                                      <p:cBhvr additive="base">
                                        <p:cTn id="13" dur="500" fill="hold"/>
                                        <p:tgtEl>
                                          <p:spTgt spid="139267"/>
                                        </p:tgtEl>
                                        <p:attrNameLst>
                                          <p:attrName>ppt_x</p:attrName>
                                        </p:attrNameLst>
                                      </p:cBhvr>
                                      <p:tavLst>
                                        <p:tav tm="0">
                                          <p:val>
                                            <p:strVal val="0-#ppt_w/2"/>
                                          </p:val>
                                        </p:tav>
                                        <p:tav tm="100000">
                                          <p:val>
                                            <p:strVal val="#ppt_x"/>
                                          </p:val>
                                        </p:tav>
                                      </p:tavLst>
                                    </p:anim>
                                    <p:anim calcmode="lin" valueType="num">
                                      <p:cBhvr additive="base">
                                        <p:cTn id="14" dur="500" fill="hold"/>
                                        <p:tgtEl>
                                          <p:spTgt spid="13926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8"/>
                                        </p:tgtEl>
                                        <p:attrNameLst>
                                          <p:attrName>style.visibility</p:attrName>
                                        </p:attrNameLst>
                                      </p:cBhvr>
                                      <p:to>
                                        <p:strVal val="visible"/>
                                      </p:to>
                                    </p:set>
                                    <p:anim calcmode="lin" valueType="num">
                                      <p:cBhvr additive="base">
                                        <p:cTn id="19" dur="500" fill="hold"/>
                                        <p:tgtEl>
                                          <p:spTgt spid="139268"/>
                                        </p:tgtEl>
                                        <p:attrNameLst>
                                          <p:attrName>ppt_x</p:attrName>
                                        </p:attrNameLst>
                                      </p:cBhvr>
                                      <p:tavLst>
                                        <p:tav tm="0">
                                          <p:val>
                                            <p:strVal val="0-#ppt_w/2"/>
                                          </p:val>
                                        </p:tav>
                                        <p:tav tm="100000">
                                          <p:val>
                                            <p:strVal val="#ppt_x"/>
                                          </p:val>
                                        </p:tav>
                                      </p:tavLst>
                                    </p:anim>
                                    <p:anim calcmode="lin" valueType="num">
                                      <p:cBhvr additive="base">
                                        <p:cTn id="20" dur="500" fill="hold"/>
                                        <p:tgtEl>
                                          <p:spTgt spid="13926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9269"/>
                                        </p:tgtEl>
                                        <p:attrNameLst>
                                          <p:attrName>style.visibility</p:attrName>
                                        </p:attrNameLst>
                                      </p:cBhvr>
                                      <p:to>
                                        <p:strVal val="visible"/>
                                      </p:to>
                                    </p:set>
                                    <p:anim calcmode="lin" valueType="num">
                                      <p:cBhvr additive="base">
                                        <p:cTn id="25" dur="500" fill="hold"/>
                                        <p:tgtEl>
                                          <p:spTgt spid="139269"/>
                                        </p:tgtEl>
                                        <p:attrNameLst>
                                          <p:attrName>ppt_x</p:attrName>
                                        </p:attrNameLst>
                                      </p:cBhvr>
                                      <p:tavLst>
                                        <p:tav tm="0">
                                          <p:val>
                                            <p:strVal val="0-#ppt_w/2"/>
                                          </p:val>
                                        </p:tav>
                                        <p:tav tm="100000">
                                          <p:val>
                                            <p:strVal val="#ppt_x"/>
                                          </p:val>
                                        </p:tav>
                                      </p:tavLst>
                                    </p:anim>
                                    <p:anim calcmode="lin" valueType="num">
                                      <p:cBhvr additive="base">
                                        <p:cTn id="26" dur="500" fill="hold"/>
                                        <p:tgtEl>
                                          <p:spTgt spid="13926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9270"/>
                                        </p:tgtEl>
                                        <p:attrNameLst>
                                          <p:attrName>style.visibility</p:attrName>
                                        </p:attrNameLst>
                                      </p:cBhvr>
                                      <p:to>
                                        <p:strVal val="visible"/>
                                      </p:to>
                                    </p:set>
                                    <p:anim calcmode="lin" valueType="num">
                                      <p:cBhvr additive="base">
                                        <p:cTn id="31" dur="500" fill="hold"/>
                                        <p:tgtEl>
                                          <p:spTgt spid="139270"/>
                                        </p:tgtEl>
                                        <p:attrNameLst>
                                          <p:attrName>ppt_x</p:attrName>
                                        </p:attrNameLst>
                                      </p:cBhvr>
                                      <p:tavLst>
                                        <p:tav tm="0">
                                          <p:val>
                                            <p:strVal val="0-#ppt_w/2"/>
                                          </p:val>
                                        </p:tav>
                                        <p:tav tm="100000">
                                          <p:val>
                                            <p:strVal val="#ppt_x"/>
                                          </p:val>
                                        </p:tav>
                                      </p:tavLst>
                                    </p:anim>
                                    <p:anim calcmode="lin" valueType="num">
                                      <p:cBhvr additive="base">
                                        <p:cTn id="32" dur="500" fill="hold"/>
                                        <p:tgtEl>
                                          <p:spTgt spid="1392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animBg="1" autoUpdateAnimBg="0"/>
      <p:bldP spid="139267" grpId="0" bldLvl="0" animBg="1" autoUpdateAnimBg="0"/>
      <p:bldP spid="139268" grpId="0" bldLvl="0" animBg="1" autoUpdateAnimBg="0"/>
      <p:bldP spid="139269" grpId="0" bldLvl="0" animBg="1" autoUpdateAnimBg="0"/>
      <p:bldP spid="139270" grpId="0" bldLvl="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35170" name="Text Box 2"/>
          <p:cNvSpPr txBox="1">
            <a:spLocks noChangeArrowheads="1"/>
          </p:cNvSpPr>
          <p:nvPr/>
        </p:nvSpPr>
        <p:spPr bwMode="auto">
          <a:xfrm>
            <a:off x="1775460" y="117005"/>
            <a:ext cx="6807200" cy="97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48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2.3.6 MIME</a:t>
            </a:r>
            <a:r>
              <a:rPr lang="zh-CN" altLang="en-US" sz="48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协议和实现 </a:t>
            </a:r>
            <a:endParaRPr lang="zh-CN" altLang="en-US" sz="48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5171" name="Rectangle 3"/>
          <p:cNvSpPr>
            <a:spLocks noChangeArrowheads="1"/>
          </p:cNvSpPr>
          <p:nvPr>
            <p:custDataLst>
              <p:tags r:id="rId4"/>
            </p:custDataLst>
          </p:nvPr>
        </p:nvSpPr>
        <p:spPr bwMode="auto">
          <a:xfrm>
            <a:off x="863599" y="1341121"/>
            <a:ext cx="10464468"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目前使用多用途</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邮件扩充</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Multipurpose Internet Mail Extension </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），已经能传输</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码以外二进制信息，这样声音、图象和影视信号也可作为电子邮件内容发送，当然附件应用需要收发计算机相应的硬软件支持。</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5172" name="Text Box 4"/>
          <p:cNvSpPr txBox="1">
            <a:spLocks noChangeArrowheads="1"/>
          </p:cNvSpPr>
          <p:nvPr>
            <p:custDataLst>
              <p:tags r:id="rId5"/>
            </p:custDataLst>
          </p:nvPr>
        </p:nvSpPr>
        <p:spPr bwMode="auto">
          <a:xfrm>
            <a:off x="1016000" y="3530600"/>
            <a:ext cx="9652000" cy="109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endParaRPr lang="zh-CN" altLang="zh-CN"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35173" name="Text Box 5"/>
          <p:cNvSpPr txBox="1">
            <a:spLocks noChangeArrowheads="1"/>
          </p:cNvSpPr>
          <p:nvPr/>
        </p:nvSpPr>
        <p:spPr bwMode="auto">
          <a:xfrm>
            <a:off x="968723" y="3440961"/>
            <a:ext cx="9985176"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只能传输</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码，怎样传输其它各种类型的文件，如</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Word</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、图形、程序等二进制文件？</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5175" name="Text Box 7"/>
          <p:cNvSpPr txBox="1">
            <a:spLocks noChangeArrowheads="1"/>
          </p:cNvSpPr>
          <p:nvPr>
            <p:custDataLst>
              <p:tags r:id="rId6"/>
            </p:custDataLst>
          </p:nvPr>
        </p:nvSpPr>
        <p:spPr bwMode="auto">
          <a:xfrm>
            <a:off x="968723" y="5043039"/>
            <a:ext cx="10753261"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推翻原</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协议，设计新的传输体系？能否用</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FTP</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7"/>
    </p:custDataLst>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40293" name="Text Box 5"/>
          <p:cNvSpPr txBox="1">
            <a:spLocks noChangeArrowheads="1"/>
          </p:cNvSpPr>
          <p:nvPr>
            <p:custDataLst>
              <p:tags r:id="rId4"/>
            </p:custDataLst>
          </p:nvPr>
        </p:nvSpPr>
        <p:spPr bwMode="auto">
          <a:xfrm>
            <a:off x="2952750" y="35007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zh-CN" altLang="en-US"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用户</a:t>
            </a:r>
            <a:endParaRPr lang="zh-CN" altLang="en-US"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4" name="Text Box 6"/>
          <p:cNvSpPr txBox="1">
            <a:spLocks noChangeArrowheads="1"/>
          </p:cNvSpPr>
          <p:nvPr>
            <p:custDataLst>
              <p:tags r:id="rId5"/>
            </p:custDataLst>
          </p:nvPr>
        </p:nvSpPr>
        <p:spPr bwMode="auto">
          <a:xfrm>
            <a:off x="2952750" y="46183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MIME</a:t>
            </a:r>
            <a:endPar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5" name="Text Box 7"/>
          <p:cNvSpPr txBox="1">
            <a:spLocks noChangeArrowheads="1"/>
          </p:cNvSpPr>
          <p:nvPr>
            <p:custDataLst>
              <p:tags r:id="rId6"/>
            </p:custDataLst>
          </p:nvPr>
        </p:nvSpPr>
        <p:spPr bwMode="auto">
          <a:xfrm>
            <a:off x="2952750" y="57359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SMTP</a:t>
            </a:r>
            <a:endPar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6" name="Line 8"/>
          <p:cNvSpPr>
            <a:spLocks noChangeShapeType="1"/>
          </p:cNvSpPr>
          <p:nvPr>
            <p:custDataLst>
              <p:tags r:id="rId7"/>
            </p:custDataLst>
          </p:nvPr>
        </p:nvSpPr>
        <p:spPr bwMode="auto">
          <a:xfrm>
            <a:off x="3562350" y="4008755"/>
            <a:ext cx="0" cy="609600"/>
          </a:xfrm>
          <a:prstGeom prst="line">
            <a:avLst/>
          </a:prstGeom>
          <a:noFill/>
          <a:ln w="9525">
            <a:solidFill>
              <a:schemeClr val="dk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7" name="Line 9"/>
          <p:cNvSpPr>
            <a:spLocks noChangeShapeType="1"/>
          </p:cNvSpPr>
          <p:nvPr>
            <p:custDataLst>
              <p:tags r:id="rId8"/>
            </p:custDataLst>
          </p:nvPr>
        </p:nvSpPr>
        <p:spPr bwMode="auto">
          <a:xfrm>
            <a:off x="3562350" y="5126355"/>
            <a:ext cx="0" cy="609600"/>
          </a:xfrm>
          <a:prstGeom prst="line">
            <a:avLst/>
          </a:prstGeom>
          <a:noFill/>
          <a:ln w="9525">
            <a:solidFill>
              <a:schemeClr val="dk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8" name="Text Box 10"/>
          <p:cNvSpPr txBox="1">
            <a:spLocks noChangeArrowheads="1"/>
          </p:cNvSpPr>
          <p:nvPr>
            <p:custDataLst>
              <p:tags r:id="rId9"/>
            </p:custDataLst>
          </p:nvPr>
        </p:nvSpPr>
        <p:spPr bwMode="auto">
          <a:xfrm>
            <a:off x="6711950" y="35007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zh-CN" altLang="en-US"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用户</a:t>
            </a:r>
            <a:endParaRPr lang="zh-CN" altLang="en-US"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299" name="Text Box 11"/>
          <p:cNvSpPr txBox="1">
            <a:spLocks noChangeArrowheads="1"/>
          </p:cNvSpPr>
          <p:nvPr>
            <p:custDataLst>
              <p:tags r:id="rId10"/>
            </p:custDataLst>
          </p:nvPr>
        </p:nvSpPr>
        <p:spPr bwMode="auto">
          <a:xfrm>
            <a:off x="6711950" y="46183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MIME</a:t>
            </a:r>
            <a:endPar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300" name="Text Box 12"/>
          <p:cNvSpPr txBox="1">
            <a:spLocks noChangeArrowheads="1"/>
          </p:cNvSpPr>
          <p:nvPr>
            <p:custDataLst>
              <p:tags r:id="rId11"/>
            </p:custDataLst>
          </p:nvPr>
        </p:nvSpPr>
        <p:spPr bwMode="auto">
          <a:xfrm>
            <a:off x="6711950" y="5735955"/>
            <a:ext cx="1219200" cy="583565"/>
          </a:xfrm>
          <a:prstGeom prst="rect">
            <a:avLst/>
          </a:prstGeom>
          <a:noFill/>
          <a:ln w="9525">
            <a:solidFill>
              <a:schemeClr val="dk1"/>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lgn="ct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SMTP</a:t>
            </a:r>
            <a:endParaRPr lang="en-US" altLang="zh-CN" sz="2665">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301" name="Line 13"/>
          <p:cNvSpPr>
            <a:spLocks noChangeShapeType="1"/>
          </p:cNvSpPr>
          <p:nvPr>
            <p:custDataLst>
              <p:tags r:id="rId12"/>
            </p:custDataLst>
          </p:nvPr>
        </p:nvSpPr>
        <p:spPr bwMode="auto">
          <a:xfrm>
            <a:off x="7321550" y="4008755"/>
            <a:ext cx="0" cy="609600"/>
          </a:xfrm>
          <a:prstGeom prst="line">
            <a:avLst/>
          </a:prstGeom>
          <a:noFill/>
          <a:ln w="9525">
            <a:solidFill>
              <a:schemeClr val="dk1"/>
            </a:solidFill>
            <a:round/>
            <a:head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302" name="Line 14"/>
          <p:cNvSpPr>
            <a:spLocks noChangeShapeType="1"/>
          </p:cNvSpPr>
          <p:nvPr>
            <p:custDataLst>
              <p:tags r:id="rId13"/>
            </p:custDataLst>
          </p:nvPr>
        </p:nvSpPr>
        <p:spPr bwMode="auto">
          <a:xfrm>
            <a:off x="7321550" y="5126355"/>
            <a:ext cx="0" cy="609600"/>
          </a:xfrm>
          <a:prstGeom prst="line">
            <a:avLst/>
          </a:prstGeom>
          <a:noFill/>
          <a:ln w="9525">
            <a:solidFill>
              <a:schemeClr val="dk1"/>
            </a:solidFill>
            <a:round/>
            <a:head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303" name="Line 15"/>
          <p:cNvSpPr>
            <a:spLocks noChangeShapeType="1"/>
          </p:cNvSpPr>
          <p:nvPr>
            <p:custDataLst>
              <p:tags r:id="rId14"/>
            </p:custDataLst>
          </p:nvPr>
        </p:nvSpPr>
        <p:spPr bwMode="auto">
          <a:xfrm>
            <a:off x="4171950" y="6040755"/>
            <a:ext cx="2540000" cy="0"/>
          </a:xfrm>
          <a:prstGeom prst="line">
            <a:avLst/>
          </a:prstGeom>
          <a:noFill/>
          <a:ln w="9525">
            <a:solidFill>
              <a:schemeClr val="dk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120000"/>
              </a:lnSpc>
            </a:pPr>
            <a:endParaRPr lang="zh-CN" altLang="en-US"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40304" name="Text Box 16"/>
          <p:cNvSpPr txBox="1">
            <a:spLocks noChangeArrowheads="1"/>
          </p:cNvSpPr>
          <p:nvPr>
            <p:custDataLst>
              <p:tags r:id="rId15"/>
            </p:custDataLst>
          </p:nvPr>
        </p:nvSpPr>
        <p:spPr bwMode="auto">
          <a:xfrm>
            <a:off x="1631950" y="5227955"/>
            <a:ext cx="1930400" cy="534035"/>
          </a:xfrm>
          <a:prstGeom prst="rect">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a:t>
            </a:r>
            <a:r>
              <a:rPr lang="en-US" altLang="zh-CN"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endPar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05" name="Text Box 17"/>
          <p:cNvSpPr txBox="1">
            <a:spLocks noChangeArrowheads="1"/>
          </p:cNvSpPr>
          <p:nvPr>
            <p:custDataLst>
              <p:tags r:id="rId16"/>
            </p:custDataLst>
          </p:nvPr>
        </p:nvSpPr>
        <p:spPr bwMode="auto">
          <a:xfrm>
            <a:off x="1733550" y="4110355"/>
            <a:ext cx="1930400" cy="53403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非</a:t>
            </a:r>
            <a:r>
              <a:rPr lang="en-US" altLang="zh-CN"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endPar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06" name="Text Box 18"/>
          <p:cNvSpPr txBox="1">
            <a:spLocks noChangeArrowheads="1"/>
          </p:cNvSpPr>
          <p:nvPr>
            <p:custDataLst>
              <p:tags r:id="rId17"/>
            </p:custDataLst>
          </p:nvPr>
        </p:nvSpPr>
        <p:spPr bwMode="auto">
          <a:xfrm>
            <a:off x="7423150" y="4110355"/>
            <a:ext cx="1930400" cy="53403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非</a:t>
            </a:r>
            <a:r>
              <a:rPr lang="en-US" altLang="zh-CN"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endParaRPr lang="zh-CN" altLang="en-US" sz="2400">
              <a:solidFill>
                <a:schemeClr val="dk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07" name="Text Box 19"/>
          <p:cNvSpPr txBox="1">
            <a:spLocks noChangeArrowheads="1"/>
          </p:cNvSpPr>
          <p:nvPr>
            <p:custDataLst>
              <p:tags r:id="rId18"/>
            </p:custDataLst>
          </p:nvPr>
        </p:nvSpPr>
        <p:spPr bwMode="auto">
          <a:xfrm>
            <a:off x="7321550" y="5227955"/>
            <a:ext cx="1930400" cy="534035"/>
          </a:xfrm>
          <a:prstGeom prst="rect">
            <a:avLst/>
          </a:prstGeom>
          <a:solidFill>
            <a:srgbClr val="FF66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a:t>
            </a:r>
            <a:r>
              <a:rPr lang="en-US" altLang="zh-CN"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endParaRPr lang="zh-CN" altLang="en-US" sz="2400">
              <a:solidFill>
                <a:schemeClr val="l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08" name="Text Box 20"/>
          <p:cNvSpPr txBox="1">
            <a:spLocks noChangeArrowheads="1"/>
          </p:cNvSpPr>
          <p:nvPr>
            <p:custDataLst>
              <p:tags r:id="rId19"/>
            </p:custDataLst>
          </p:nvPr>
        </p:nvSpPr>
        <p:spPr bwMode="auto">
          <a:xfrm>
            <a:off x="4375150" y="6142355"/>
            <a:ext cx="1930400"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09" name="Rectangle 21"/>
          <p:cNvSpPr>
            <a:spLocks noChangeArrowheads="1"/>
          </p:cNvSpPr>
          <p:nvPr/>
        </p:nvSpPr>
        <p:spPr bwMode="auto">
          <a:xfrm>
            <a:off x="1103445" y="356659"/>
            <a:ext cx="95504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协议开发者的思路：在</a:t>
            </a:r>
            <a:r>
              <a:rPr lang="en-US" altLang="zh-CN"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基础上简单改动，而不改变原有</a:t>
            </a:r>
            <a:r>
              <a:rPr lang="en-US" altLang="zh-CN"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架构。</a:t>
            </a:r>
            <a:endParaRPr lang="zh-CN" altLang="en-US" sz="266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0310" name="Rectangle 22"/>
          <p:cNvSpPr>
            <a:spLocks noChangeArrowheads="1"/>
          </p:cNvSpPr>
          <p:nvPr/>
        </p:nvSpPr>
        <p:spPr bwMode="auto">
          <a:xfrm>
            <a:off x="1103445" y="1700743"/>
            <a:ext cx="95504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把所有不同类型的二进制数据分段编码为</a:t>
            </a:r>
            <a:r>
              <a:rPr lang="en-US" altLang="zh-CN"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 </a:t>
            </a:r>
            <a:r>
              <a:rPr lang="en-US" altLang="zh-CN"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码；然后用</a:t>
            </a:r>
            <a:r>
              <a:rPr lang="en-US" altLang="zh-CN"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作为一般的文本发送，在接受端再转化回二进制数据。这种编码转化方法有很多种，允许由收发方选择。</a:t>
            </a:r>
            <a:endParaRPr lang="zh-CN" altLang="en-US" sz="2665">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20"/>
    </p:custData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37218" name="Rectangle 2"/>
          <p:cNvSpPr>
            <a:spLocks noChangeArrowheads="1"/>
          </p:cNvSpPr>
          <p:nvPr/>
        </p:nvSpPr>
        <p:spPr bwMode="auto">
          <a:xfrm>
            <a:off x="719403" y="356659"/>
            <a:ext cx="104648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如一种方式采用十六进制表示，把二进制数据</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位作为一个单元影射为</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0-9-A-F</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的一个</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位</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字符，然后将这字符系列作为一般邮件发送，接受方再将这字符系列转化为二进制数据。</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7219" name="Rectangle 3"/>
          <p:cNvSpPr>
            <a:spLocks noChangeArrowheads="1"/>
          </p:cNvSpPr>
          <p:nvPr/>
        </p:nvSpPr>
        <p:spPr bwMode="auto">
          <a:xfrm>
            <a:off x="609759" y="2276475"/>
            <a:ext cx="10972800" cy="4030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为使用</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时，发方在邮件头部增加附加行来指</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明该报文遵循的</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格式、数据类型和编码方法。如：</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MIME-Version:1.0</a:t>
            </a:r>
            <a:endPar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Content-Type:Multipart</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Mixed;Boundary</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Mime_separator</a:t>
            </a:r>
            <a:endPar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所传递的非标准报文开始加上不同区分标志</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separator</a:t>
            </a:r>
            <a:endPar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Content-Type:text</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/plain    </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传递纯文本时；</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Content-Type:text</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/html     </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传递</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web</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文本时；</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665" dirty="0" err="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Content-Type:image</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/gif    </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传递</a:t>
            </a:r>
            <a:r>
              <a:rPr lang="en-US" altLang="zh-CN"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gif</a:t>
            </a:r>
            <a:r>
              <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格式的图形</a:t>
            </a:r>
            <a:endParaRPr lang="zh-CN" altLang="en-US" sz="2665"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4"/>
    </p:custDataLst>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38242" name="Rectangle 2"/>
          <p:cNvSpPr>
            <a:spLocks noChangeArrowheads="1"/>
          </p:cNvSpPr>
          <p:nvPr>
            <p:custDataLst>
              <p:tags r:id="rId4"/>
            </p:custDataLst>
          </p:nvPr>
        </p:nvSpPr>
        <p:spPr bwMode="auto">
          <a:xfrm>
            <a:off x="914400" y="4077296"/>
            <a:ext cx="10363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、兼容性： </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和早期的</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简单邮件系统兼容， </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系统不需要解析</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的编码，只需象传统的字符一样传递。</a:t>
            </a:r>
            <a:endPar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8245" name="Text Box 5"/>
          <p:cNvSpPr txBox="1">
            <a:spLocks noChangeArrowheads="1"/>
          </p:cNvSpPr>
          <p:nvPr/>
        </p:nvSpPr>
        <p:spPr bwMode="auto">
          <a:xfrm>
            <a:off x="767715" y="3068916"/>
            <a:ext cx="3352800" cy="87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4265">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4265">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特点： </a:t>
            </a:r>
            <a:endParaRPr lang="zh-CN" altLang="en-US" sz="4265">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8246" name="Rectangle 6"/>
          <p:cNvSpPr>
            <a:spLocks noChangeArrowheads="1"/>
          </p:cNvSpPr>
          <p:nvPr>
            <p:custDataLst>
              <p:tags r:id="rId5"/>
            </p:custDataLst>
          </p:nvPr>
        </p:nvSpPr>
        <p:spPr bwMode="auto">
          <a:xfrm>
            <a:off x="869951" y="164637"/>
            <a:ext cx="102616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允许发送方将报文分成多个部分（每个部分可使用不同的编码方式），实际上也就是粘贴（</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Attach)</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多个附件</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Boundary=</a:t>
            </a:r>
            <a:r>
              <a:rPr lang="en-US" altLang="zh-CN" sz="2665"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Mime_separator</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出现在每部分之前，就是分隔标志。</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8247" name="Rectangle 7"/>
          <p:cNvSpPr>
            <a:spLocks noChangeArrowheads="1"/>
          </p:cNvSpPr>
          <p:nvPr>
            <p:custDataLst>
              <p:tags r:id="rId6"/>
            </p:custDataLst>
          </p:nvPr>
        </p:nvSpPr>
        <p:spPr bwMode="auto">
          <a:xfrm>
            <a:off x="941070" y="5300941"/>
            <a:ext cx="100584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、灵活性： </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不规定唯一的编码方法和编码名称，由收发两端确定，这大大提高应用灵活性。</a:t>
            </a:r>
            <a:endPar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38248" name="Rectangle 8"/>
          <p:cNvSpPr>
            <a:spLocks noChangeArrowheads="1"/>
          </p:cNvSpPr>
          <p:nvPr>
            <p:custDataLst>
              <p:tags r:id="rId7"/>
            </p:custDataLst>
          </p:nvPr>
        </p:nvSpPr>
        <p:spPr bwMode="auto">
          <a:xfrm>
            <a:off x="1060449" y="2469092"/>
            <a:ext cx="10261600" cy="109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endParaRPr lang="zh-CN" altLang="zh-CN" sz="10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138249" name="Rectangle 9"/>
          <p:cNvSpPr>
            <a:spLocks noChangeArrowheads="1"/>
          </p:cNvSpPr>
          <p:nvPr>
            <p:custDataLst>
              <p:tags r:id="rId8"/>
            </p:custDataLst>
          </p:nvPr>
        </p:nvSpPr>
        <p:spPr bwMode="auto">
          <a:xfrm>
            <a:off x="839470" y="1917238"/>
            <a:ext cx="102616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对所添加的附件，在类型</a:t>
            </a:r>
            <a:r>
              <a:rPr lang="en-US" altLang="zh-CN"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子类型说明后，还将跟参数进一步说明文件的位置。</a:t>
            </a:r>
            <a:endParaRPr lang="zh-CN" altLang="en-US" sz="2665">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9"/>
    </p:custDataLst>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04450" name="Rectangle 2"/>
          <p:cNvSpPr>
            <a:spLocks noChangeArrowheads="1"/>
          </p:cNvSpPr>
          <p:nvPr/>
        </p:nvSpPr>
        <p:spPr bwMode="auto">
          <a:xfrm>
            <a:off x="1415204" y="188595"/>
            <a:ext cx="86360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a:t>
            </a: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章 复习讨论</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1" name="Text Box 3"/>
          <p:cNvSpPr txBox="1">
            <a:spLocks noChangeArrowheads="1"/>
          </p:cNvSpPr>
          <p:nvPr>
            <p:custDataLst>
              <p:tags r:id="rId4"/>
            </p:custDataLst>
          </p:nvPr>
        </p:nvSpPr>
        <p:spPr bwMode="auto">
          <a:xfrm>
            <a:off x="1353821" y="1196552"/>
            <a:ext cx="9965267"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协议主要作用。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2" name="Text Box 4"/>
          <p:cNvSpPr txBox="1">
            <a:spLocks noChangeArrowheads="1"/>
          </p:cNvSpPr>
          <p:nvPr>
            <p:custDataLst>
              <p:tags r:id="rId5"/>
            </p:custDataLst>
          </p:nvPr>
        </p:nvSpPr>
        <p:spPr bwMode="auto">
          <a:xfrm>
            <a:off x="1353821" y="1772708"/>
            <a:ext cx="9965267"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协议的主要作用。</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3" name="Text Box 5"/>
          <p:cNvSpPr txBox="1">
            <a:spLocks noChangeArrowheads="1"/>
          </p:cNvSpPr>
          <p:nvPr>
            <p:custDataLst>
              <p:tags r:id="rId6"/>
            </p:custDataLst>
          </p:nvPr>
        </p:nvSpPr>
        <p:spPr bwMode="auto">
          <a:xfrm>
            <a:off x="1487806" y="2349500"/>
            <a:ext cx="9965267"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电子邮件客户软件定时扫描邮件暂存队列，有待发邮件时，</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客户和目的地计算机</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服务器建立</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TCP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连接。然后</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协议进行通过</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码命令和应答逐步协商，最后客户发出邮件副本，服务器接收副本。</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4" name="Text Box 6"/>
          <p:cNvSpPr txBox="1">
            <a:spLocks noChangeArrowheads="1"/>
          </p:cNvSpPr>
          <p:nvPr/>
        </p:nvSpPr>
        <p:spPr bwMode="auto">
          <a:xfrm>
            <a:off x="1415414" y="4148879"/>
            <a:ext cx="10272447" cy="97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20000"/>
              </a:lnSpc>
            </a:pPr>
            <a:r>
              <a:rPr lang="en-US" altLang="zh-CN"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a:t>
            </a:r>
            <a:r>
              <a:rPr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a:t>
            </a:r>
            <a:r>
              <a:rPr kumimoji="0"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主要完成创建连接、用户认证、邮箱邮件的操作（列出、取回、删除等）等功能。</a:t>
            </a:r>
            <a:endParaRPr kumimoji="0" lang="zh-CN" altLang="en-US" sz="24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5" name="Text Box 7"/>
          <p:cNvSpPr txBox="1">
            <a:spLocks noChangeArrowheads="1"/>
          </p:cNvSpPr>
          <p:nvPr>
            <p:custDataLst>
              <p:tags r:id="rId7"/>
            </p:custDataLst>
          </p:nvPr>
        </p:nvSpPr>
        <p:spPr bwMode="auto">
          <a:xfrm>
            <a:off x="1353821" y="3644688"/>
            <a:ext cx="9965267"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、直接收发的早期邮件系统主要组成和功能。</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6" name="Text Box 8"/>
          <p:cNvSpPr txBox="1">
            <a:spLocks noChangeArrowheads="1"/>
          </p:cNvSpPr>
          <p:nvPr>
            <p:custDataLst>
              <p:tags r:id="rId8"/>
            </p:custDataLst>
          </p:nvPr>
        </p:nvSpPr>
        <p:spPr bwMode="auto">
          <a:xfrm>
            <a:off x="1487806" y="5732568"/>
            <a:ext cx="9965267" cy="97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组成：</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代理的客户软件和邮件传递协议，功能：编写邮件、交付</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发送邮件、接收</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阅读邮件、转发和管理邮件。</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04457" name="Text Box 9"/>
          <p:cNvSpPr txBox="1">
            <a:spLocks noChangeArrowheads="1"/>
          </p:cNvSpPr>
          <p:nvPr>
            <p:custDataLst>
              <p:tags r:id="rId9"/>
            </p:custDataLst>
          </p:nvPr>
        </p:nvSpPr>
        <p:spPr bwMode="auto">
          <a:xfrm>
            <a:off x="1343661" y="5236211"/>
            <a:ext cx="9965267"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能否传递非</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码信息？</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10"/>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1"/>
                                        </p:tgtEl>
                                        <p:attrNameLst>
                                          <p:attrName>style.visibility</p:attrName>
                                        </p:attrNameLst>
                                      </p:cBhvr>
                                      <p:to>
                                        <p:strVal val="visible"/>
                                      </p:to>
                                    </p:set>
                                    <p:anim calcmode="lin" valueType="num">
                                      <p:cBhvr additive="base">
                                        <p:cTn id="7" dur="500" fill="hold"/>
                                        <p:tgtEl>
                                          <p:spTgt spid="104451"/>
                                        </p:tgtEl>
                                        <p:attrNameLst>
                                          <p:attrName>ppt_x</p:attrName>
                                        </p:attrNameLst>
                                      </p:cBhvr>
                                      <p:tavLst>
                                        <p:tav tm="0">
                                          <p:val>
                                            <p:strVal val="#ppt_x"/>
                                          </p:val>
                                        </p:tav>
                                        <p:tav tm="100000">
                                          <p:val>
                                            <p:strVal val="#ppt_x"/>
                                          </p:val>
                                        </p:tav>
                                      </p:tavLst>
                                    </p:anim>
                                    <p:anim calcmode="lin" valueType="num">
                                      <p:cBhvr additive="base">
                                        <p:cTn id="8" dur="500" fill="hold"/>
                                        <p:tgtEl>
                                          <p:spTgt spid="1044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4453"/>
                                        </p:tgtEl>
                                        <p:attrNameLst>
                                          <p:attrName>style.visibility</p:attrName>
                                        </p:attrNameLst>
                                      </p:cBhvr>
                                      <p:to>
                                        <p:strVal val="visible"/>
                                      </p:to>
                                    </p:set>
                                    <p:anim calcmode="lin" valueType="num">
                                      <p:cBhvr additive="base">
                                        <p:cTn id="13" dur="500" fill="hold"/>
                                        <p:tgtEl>
                                          <p:spTgt spid="104453"/>
                                        </p:tgtEl>
                                        <p:attrNameLst>
                                          <p:attrName>ppt_x</p:attrName>
                                        </p:attrNameLst>
                                      </p:cBhvr>
                                      <p:tavLst>
                                        <p:tav tm="0">
                                          <p:val>
                                            <p:strVal val="#ppt_x"/>
                                          </p:val>
                                        </p:tav>
                                        <p:tav tm="100000">
                                          <p:val>
                                            <p:strVal val="#ppt_x"/>
                                          </p:val>
                                        </p:tav>
                                      </p:tavLst>
                                    </p:anim>
                                    <p:anim calcmode="lin" valueType="num">
                                      <p:cBhvr additive="base">
                                        <p:cTn id="14" dur="500" fill="hold"/>
                                        <p:tgtEl>
                                          <p:spTgt spid="10445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4452">
                                            <p:txEl>
                                              <p:pRg st="0" end="0"/>
                                            </p:txEl>
                                          </p:spTgt>
                                        </p:tgtEl>
                                        <p:attrNameLst>
                                          <p:attrName>style.visibility</p:attrName>
                                        </p:attrNameLst>
                                      </p:cBhvr>
                                      <p:to>
                                        <p:strVal val="visible"/>
                                      </p:to>
                                    </p:set>
                                    <p:anim calcmode="lin" valueType="num">
                                      <p:cBhvr additive="base">
                                        <p:cTn id="19" dur="500" fill="hold"/>
                                        <p:tgtEl>
                                          <p:spTgt spid="10445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54"/>
                                        </p:tgtEl>
                                        <p:attrNameLst>
                                          <p:attrName>style.visibility</p:attrName>
                                        </p:attrNameLst>
                                      </p:cBhvr>
                                      <p:to>
                                        <p:strVal val="visible"/>
                                      </p:to>
                                    </p:set>
                                    <p:anim calcmode="lin" valueType="num">
                                      <p:cBhvr additive="base">
                                        <p:cTn id="25" dur="500" fill="hold"/>
                                        <p:tgtEl>
                                          <p:spTgt spid="104454"/>
                                        </p:tgtEl>
                                        <p:attrNameLst>
                                          <p:attrName>ppt_x</p:attrName>
                                        </p:attrNameLst>
                                      </p:cBhvr>
                                      <p:tavLst>
                                        <p:tav tm="0">
                                          <p:val>
                                            <p:strVal val="#ppt_x"/>
                                          </p:val>
                                        </p:tav>
                                        <p:tav tm="100000">
                                          <p:val>
                                            <p:strVal val="#ppt_x"/>
                                          </p:val>
                                        </p:tav>
                                      </p:tavLst>
                                    </p:anim>
                                    <p:anim calcmode="lin" valueType="num">
                                      <p:cBhvr additive="base">
                                        <p:cTn id="26" dur="500" fill="hold"/>
                                        <p:tgtEl>
                                          <p:spTgt spid="10445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4455">
                                            <p:txEl>
                                              <p:pRg st="0" end="0"/>
                                            </p:txEl>
                                          </p:spTgt>
                                        </p:tgtEl>
                                        <p:attrNameLst>
                                          <p:attrName>style.visibility</p:attrName>
                                        </p:attrNameLst>
                                      </p:cBhvr>
                                      <p:to>
                                        <p:strVal val="visible"/>
                                      </p:to>
                                    </p:set>
                                    <p:anim calcmode="lin" valueType="num">
                                      <p:cBhvr additive="base">
                                        <p:cTn id="31" dur="500" fill="hold"/>
                                        <p:tgtEl>
                                          <p:spTgt spid="10445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44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456"/>
                                        </p:tgtEl>
                                        <p:attrNameLst>
                                          <p:attrName>style.visibility</p:attrName>
                                        </p:attrNameLst>
                                      </p:cBhvr>
                                      <p:to>
                                        <p:strVal val="visible"/>
                                      </p:to>
                                    </p:set>
                                    <p:anim calcmode="lin" valueType="num">
                                      <p:cBhvr additive="base">
                                        <p:cTn id="37" dur="500" fill="hold"/>
                                        <p:tgtEl>
                                          <p:spTgt spid="104456"/>
                                        </p:tgtEl>
                                        <p:attrNameLst>
                                          <p:attrName>ppt_x</p:attrName>
                                        </p:attrNameLst>
                                      </p:cBhvr>
                                      <p:tavLst>
                                        <p:tav tm="0">
                                          <p:val>
                                            <p:strVal val="#ppt_x"/>
                                          </p:val>
                                        </p:tav>
                                        <p:tav tm="100000">
                                          <p:val>
                                            <p:strVal val="#ppt_x"/>
                                          </p:val>
                                        </p:tav>
                                      </p:tavLst>
                                    </p:anim>
                                    <p:anim calcmode="lin" valueType="num">
                                      <p:cBhvr additive="base">
                                        <p:cTn id="38" dur="500" fill="hold"/>
                                        <p:tgtEl>
                                          <p:spTgt spid="10445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4457">
                                            <p:txEl>
                                              <p:pRg st="0" end="0"/>
                                            </p:txEl>
                                          </p:spTgt>
                                        </p:tgtEl>
                                        <p:attrNameLst>
                                          <p:attrName>style.visibility</p:attrName>
                                        </p:attrNameLst>
                                      </p:cBhvr>
                                      <p:to>
                                        <p:strVal val="visible"/>
                                      </p:to>
                                    </p:set>
                                    <p:anim calcmode="lin" valueType="num">
                                      <p:cBhvr additive="base">
                                        <p:cTn id="43" dur="500" fill="hold"/>
                                        <p:tgtEl>
                                          <p:spTgt spid="10445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445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ldLvl="0" animBg="1"/>
      <p:bldP spid="104453" grpId="0" bldLvl="0" animBg="1"/>
      <p:bldP spid="104454" grpId="0" bldLvl="0" animBg="1"/>
      <p:bldP spid="104456"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8306" name="Rectangle 2"/>
          <p:cNvSpPr>
            <a:spLocks noChangeArrowheads="1"/>
          </p:cNvSpPr>
          <p:nvPr/>
        </p:nvSpPr>
        <p:spPr bwMode="auto">
          <a:xfrm>
            <a:off x="1847903" y="404297"/>
            <a:ext cx="5328285" cy="7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120000"/>
              </a:lnSpc>
            </a:pP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2.3. 1 </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电子邮件系统概述</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8307" name="Text Box 3"/>
          <p:cNvSpPr txBox="1">
            <a:spLocks noChangeArrowheads="1"/>
          </p:cNvSpPr>
          <p:nvPr/>
        </p:nvSpPr>
        <p:spPr bwMode="auto">
          <a:xfrm>
            <a:off x="1295400" y="4555481"/>
            <a:ext cx="10177197" cy="1863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是</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最广泛使用的应用功能，很多用户对</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的认识是从电子邮件开始的。电子邮件传递范围也大大超过</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覆盖区域。为什么？  </a:t>
            </a:r>
            <a:endPar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8312" name="Text Box 8"/>
          <p:cNvSpPr txBox="1">
            <a:spLocks noChangeArrowheads="1"/>
          </p:cNvSpPr>
          <p:nvPr>
            <p:custDataLst>
              <p:tags r:id="rId4"/>
            </p:custDataLst>
          </p:nvPr>
        </p:nvSpPr>
        <p:spPr bwMode="auto">
          <a:xfrm>
            <a:off x="1295400" y="1269953"/>
            <a:ext cx="10177197" cy="304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，是通过计算机网络进行通信的电子化信息传递系统，早期其功能和普通的邮件类似是电子文字。</a:t>
            </a:r>
            <a:endPar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algn="just"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最早邮件系统可追溯到大型机上的不同邮箱间的报文移动，是本地的，但不能在不同组织的计算机间通信。</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12"/>
                                        </p:tgtEl>
                                        <p:attrNameLst>
                                          <p:attrName>style.visibility</p:attrName>
                                        </p:attrNameLst>
                                      </p:cBhvr>
                                      <p:to>
                                        <p:strVal val="visible"/>
                                      </p:to>
                                    </p:set>
                                    <p:anim calcmode="lin" valueType="num">
                                      <p:cBhvr additive="base">
                                        <p:cTn id="7" dur="500" fill="hold"/>
                                        <p:tgtEl>
                                          <p:spTgt spid="98312"/>
                                        </p:tgtEl>
                                        <p:attrNameLst>
                                          <p:attrName>ppt_x</p:attrName>
                                        </p:attrNameLst>
                                      </p:cBhvr>
                                      <p:tavLst>
                                        <p:tav tm="0">
                                          <p:val>
                                            <p:strVal val="0-#ppt_w/2"/>
                                          </p:val>
                                        </p:tav>
                                        <p:tav tm="100000">
                                          <p:val>
                                            <p:strVal val="#ppt_x"/>
                                          </p:val>
                                        </p:tav>
                                      </p:tavLst>
                                    </p:anim>
                                    <p:anim calcmode="lin" valueType="num">
                                      <p:cBhvr additive="base">
                                        <p:cTn id="8" dur="500" fill="hold"/>
                                        <p:tgtEl>
                                          <p:spTgt spid="983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7"/>
                                        </p:tgtEl>
                                        <p:attrNameLst>
                                          <p:attrName>style.visibility</p:attrName>
                                        </p:attrNameLst>
                                      </p:cBhvr>
                                      <p:to>
                                        <p:strVal val="visible"/>
                                      </p:to>
                                    </p:set>
                                    <p:anim calcmode="lin" valueType="num">
                                      <p:cBhvr additive="base">
                                        <p:cTn id="13" dur="500" fill="hold"/>
                                        <p:tgtEl>
                                          <p:spTgt spid="98307"/>
                                        </p:tgtEl>
                                        <p:attrNameLst>
                                          <p:attrName>ppt_x</p:attrName>
                                        </p:attrNameLst>
                                      </p:cBhvr>
                                      <p:tavLst>
                                        <p:tav tm="0">
                                          <p:val>
                                            <p:strVal val="0-#ppt_w/2"/>
                                          </p:val>
                                        </p:tav>
                                        <p:tav tm="100000">
                                          <p:val>
                                            <p:strVal val="#ppt_x"/>
                                          </p:val>
                                        </p:tav>
                                      </p:tavLst>
                                    </p:anim>
                                    <p:anim calcmode="lin" valueType="num">
                                      <p:cBhvr additive="base">
                                        <p:cTn id="14" dur="500" fill="hold"/>
                                        <p:tgtEl>
                                          <p:spTgt spid="983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ldLvl="0" animBg="1" autoUpdateAnimBg="0"/>
      <p:bldP spid="98312" grpId="0" bldLvl="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42339" name="Text Box 3"/>
          <p:cNvSpPr txBox="1">
            <a:spLocks noChangeArrowheads="1"/>
          </p:cNvSpPr>
          <p:nvPr/>
        </p:nvSpPr>
        <p:spPr bwMode="auto">
          <a:xfrm>
            <a:off x="1007435" y="356659"/>
            <a:ext cx="10849205"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5</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扩展协议是怎样处理非文本信息的？ </a:t>
            </a:r>
            <a:endParaRPr lang="zh-CN" altLang="en-US" sz="240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2340" name="Text Box 4"/>
          <p:cNvSpPr txBox="1">
            <a:spLocks noChangeArrowheads="1"/>
          </p:cNvSpPr>
          <p:nvPr>
            <p:custDataLst>
              <p:tags r:id="rId4"/>
            </p:custDataLst>
          </p:nvPr>
        </p:nvSpPr>
        <p:spPr bwMode="auto">
          <a:xfrm>
            <a:off x="1007435" y="1027641"/>
            <a:ext cx="10849205" cy="142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将邮件报文分成多个部分，即多个附件，每个附件部分可以是不同数据类型</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格式，用分隔符区分； </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对一般二进制信息，采用编码成</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ASCII</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码方式，仍使用</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协议传输。</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2341" name="Text Box 5"/>
          <p:cNvSpPr txBox="1">
            <a:spLocks noChangeArrowheads="1"/>
          </p:cNvSpPr>
          <p:nvPr>
            <p:custDataLst>
              <p:tags r:id="rId5"/>
            </p:custDataLst>
          </p:nvPr>
        </p:nvSpPr>
        <p:spPr bwMode="auto">
          <a:xfrm>
            <a:off x="1007435" y="2276872"/>
            <a:ext cx="10849205" cy="977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6</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、现代电子邮件系统发往某邮件，常常发现传输时间是不确定的，有时快而有时慢，为什么？</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2342" name="Text Box 6"/>
          <p:cNvSpPr txBox="1">
            <a:spLocks noChangeArrowheads="1"/>
          </p:cNvSpPr>
          <p:nvPr>
            <p:custDataLst>
              <p:tags r:id="rId6"/>
            </p:custDataLst>
          </p:nvPr>
        </p:nvSpPr>
        <p:spPr bwMode="auto">
          <a:xfrm>
            <a:off x="1007435" y="5157192"/>
            <a:ext cx="10849205" cy="53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7</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、电子邮件地址怎样演变的</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2343" name="Text Box 7"/>
          <p:cNvSpPr txBox="1">
            <a:spLocks noChangeArrowheads="1"/>
          </p:cNvSpPr>
          <p:nvPr/>
        </p:nvSpPr>
        <p:spPr bwMode="auto">
          <a:xfrm>
            <a:off x="1055060" y="3284828"/>
            <a:ext cx="10849205" cy="186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kumimoji="0"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因为用户邮件在发端是定时扫描、建立连接和批处理传输的；且发送到目的邮局服务器的邮箱后，需要用户登陆后取回；即</a:t>
            </a:r>
            <a:r>
              <a:rPr kumimoji="0" lang="en-US" altLang="zh-CN"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kumimoji="0"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系统工作过程不是一个实际收发的端到端连接通信，而是中间邮局的非实时处理，所以邮件传递快慢取决于个环节等待时间。</a:t>
            </a:r>
            <a:endParaRPr kumimoji="0" lang="zh-CN" altLang="en-US" sz="24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2344" name="Text Box 8"/>
          <p:cNvSpPr txBox="1">
            <a:spLocks noChangeArrowheads="1"/>
          </p:cNvSpPr>
          <p:nvPr>
            <p:custDataLst>
              <p:tags r:id="rId7"/>
            </p:custDataLst>
          </p:nvPr>
        </p:nvSpPr>
        <p:spPr bwMode="auto">
          <a:xfrm>
            <a:off x="1007435" y="5660747"/>
            <a:ext cx="10849205" cy="230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早期是</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SMTP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直接收发邮件，所以邮件地址实际是收发计算机域名加邮箱名；当一个组织集中管理邮件时候使用一个邮件网关，此时组织内所有人员的邮件地址和邮件网关关联，对外是同一的邮件地址域名，并实行邮件转发</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分发；现代电子邮局作为运营组织集中管理大容量邮箱，用户通过</a:t>
            </a:r>
            <a:r>
              <a:rPr lang="en-US" altLang="zh-CN"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POP/IMAP</a:t>
            </a:r>
            <a:r>
              <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访问和操作邮箱邮件。</a:t>
            </a:r>
            <a:endParaRPr lang="zh-CN" altLang="en-US" sz="240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8"/>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2339"/>
                                        </p:tgtEl>
                                        <p:attrNameLst>
                                          <p:attrName>style.visibility</p:attrName>
                                        </p:attrNameLst>
                                      </p:cBhvr>
                                      <p:to>
                                        <p:strVal val="visible"/>
                                      </p:to>
                                    </p:set>
                                    <p:animEffect transition="in" filter="box(in)">
                                      <p:cBhvr>
                                        <p:cTn id="7" dur="500"/>
                                        <p:tgtEl>
                                          <p:spTgt spid="14233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42340"/>
                                        </p:tgtEl>
                                        <p:attrNameLst>
                                          <p:attrName>style.visibility</p:attrName>
                                        </p:attrNameLst>
                                      </p:cBhvr>
                                      <p:to>
                                        <p:strVal val="visible"/>
                                      </p:to>
                                    </p:set>
                                    <p:anim calcmode="lin" valueType="num">
                                      <p:cBhvr additive="base">
                                        <p:cTn id="12" dur="500" fill="hold"/>
                                        <p:tgtEl>
                                          <p:spTgt spid="142340"/>
                                        </p:tgtEl>
                                        <p:attrNameLst>
                                          <p:attrName>ppt_x</p:attrName>
                                        </p:attrNameLst>
                                      </p:cBhvr>
                                      <p:tavLst>
                                        <p:tav tm="0">
                                          <p:val>
                                            <p:strVal val="#ppt_x"/>
                                          </p:val>
                                        </p:tav>
                                        <p:tav tm="100000">
                                          <p:val>
                                            <p:strVal val="#ppt_x"/>
                                          </p:val>
                                        </p:tav>
                                      </p:tavLst>
                                    </p:anim>
                                    <p:anim calcmode="lin" valueType="num">
                                      <p:cBhvr additive="base">
                                        <p:cTn id="13" dur="500" fill="hold"/>
                                        <p:tgtEl>
                                          <p:spTgt spid="14234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42341"/>
                                        </p:tgtEl>
                                        <p:attrNameLst>
                                          <p:attrName>style.visibility</p:attrName>
                                        </p:attrNameLst>
                                      </p:cBhvr>
                                      <p:to>
                                        <p:strVal val="visible"/>
                                      </p:to>
                                    </p:set>
                                    <p:animEffect transition="in" filter="box(in)">
                                      <p:cBhvr>
                                        <p:cTn id="18" dur="500"/>
                                        <p:tgtEl>
                                          <p:spTgt spid="14234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2343"/>
                                        </p:tgtEl>
                                        <p:attrNameLst>
                                          <p:attrName>style.visibility</p:attrName>
                                        </p:attrNameLst>
                                      </p:cBhvr>
                                      <p:to>
                                        <p:strVal val="visible"/>
                                      </p:to>
                                    </p:set>
                                    <p:anim calcmode="lin" valueType="num">
                                      <p:cBhvr additive="base">
                                        <p:cTn id="23" dur="500" fill="hold"/>
                                        <p:tgtEl>
                                          <p:spTgt spid="142343"/>
                                        </p:tgtEl>
                                        <p:attrNameLst>
                                          <p:attrName>ppt_x</p:attrName>
                                        </p:attrNameLst>
                                      </p:cBhvr>
                                      <p:tavLst>
                                        <p:tav tm="0">
                                          <p:val>
                                            <p:strVal val="#ppt_x"/>
                                          </p:val>
                                        </p:tav>
                                        <p:tav tm="100000">
                                          <p:val>
                                            <p:strVal val="#ppt_x"/>
                                          </p:val>
                                        </p:tav>
                                      </p:tavLst>
                                    </p:anim>
                                    <p:anim calcmode="lin" valueType="num">
                                      <p:cBhvr additive="base">
                                        <p:cTn id="24" dur="500" fill="hold"/>
                                        <p:tgtEl>
                                          <p:spTgt spid="14234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42342"/>
                                        </p:tgtEl>
                                        <p:attrNameLst>
                                          <p:attrName>style.visibility</p:attrName>
                                        </p:attrNameLst>
                                      </p:cBhvr>
                                      <p:to>
                                        <p:strVal val="visible"/>
                                      </p:to>
                                    </p:set>
                                    <p:animEffect transition="in" filter="box(in)">
                                      <p:cBhvr>
                                        <p:cTn id="29" dur="500"/>
                                        <p:tgtEl>
                                          <p:spTgt spid="142342"/>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2344"/>
                                        </p:tgtEl>
                                        <p:attrNameLst>
                                          <p:attrName>style.visibility</p:attrName>
                                        </p:attrNameLst>
                                      </p:cBhvr>
                                      <p:to>
                                        <p:strVal val="visible"/>
                                      </p:to>
                                    </p:set>
                                    <p:anim calcmode="lin" valueType="num">
                                      <p:cBhvr additive="base">
                                        <p:cTn id="34" dur="500" fill="hold"/>
                                        <p:tgtEl>
                                          <p:spTgt spid="142344"/>
                                        </p:tgtEl>
                                        <p:attrNameLst>
                                          <p:attrName>ppt_x</p:attrName>
                                        </p:attrNameLst>
                                      </p:cBhvr>
                                      <p:tavLst>
                                        <p:tav tm="0">
                                          <p:val>
                                            <p:strVal val="#ppt_x"/>
                                          </p:val>
                                        </p:tav>
                                        <p:tav tm="100000">
                                          <p:val>
                                            <p:strVal val="#ppt_x"/>
                                          </p:val>
                                        </p:tav>
                                      </p:tavLst>
                                    </p:anim>
                                    <p:anim calcmode="lin" valueType="num">
                                      <p:cBhvr additive="base">
                                        <p:cTn id="35" dur="500" fill="hold"/>
                                        <p:tgtEl>
                                          <p:spTgt spid="142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ldLvl="0" animBg="1"/>
      <p:bldP spid="142340" grpId="0" bldLvl="0" animBg="1"/>
      <p:bldP spid="142341" grpId="0" bldLvl="0" animBg="1"/>
      <p:bldP spid="142342" grpId="0" bldLvl="0" animBg="1"/>
      <p:bldP spid="142343" grpId="0" bldLvl="0" animBg="1"/>
      <p:bldP spid="142344" grpId="0" bldLvl="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141314" name="Rectangle 2"/>
          <p:cNvSpPr>
            <a:spLocks noChangeArrowheads="1"/>
          </p:cNvSpPr>
          <p:nvPr/>
        </p:nvSpPr>
        <p:spPr bwMode="auto">
          <a:xfrm>
            <a:off x="983403" y="116205"/>
            <a:ext cx="8636000" cy="81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kumimoji="1" sz="2400">
                <a:solidFill>
                  <a:schemeClr val="tx1"/>
                </a:solidFill>
                <a:latin typeface="Times New Roman" panose="02020603050405020304" pitchFamily="18" charset="0"/>
                <a:ea typeface="宋体" panose="02010600030101010101" pitchFamily="2" charset="-122"/>
              </a:defRPr>
            </a:lvl1pPr>
            <a:lvl2pPr>
              <a:defRPr kumimoji="1" sz="2400">
                <a:solidFill>
                  <a:schemeClr val="tx1"/>
                </a:solidFill>
                <a:latin typeface="Times New Roman" panose="02020603050405020304" pitchFamily="18" charset="0"/>
                <a:ea typeface="宋体" panose="02010600030101010101" pitchFamily="2" charset="-122"/>
              </a:defRPr>
            </a:lvl2pPr>
            <a:lvl3pPr>
              <a:defRPr kumimoji="1" sz="2400">
                <a:solidFill>
                  <a:schemeClr val="tx1"/>
                </a:solidFill>
                <a:latin typeface="Times New Roman" panose="02020603050405020304" pitchFamily="18" charset="0"/>
                <a:ea typeface="宋体" panose="02010600030101010101" pitchFamily="2" charset="-122"/>
              </a:defRPr>
            </a:lvl3pPr>
            <a:lvl4pPr>
              <a:defRPr kumimoji="1" sz="2400">
                <a:solidFill>
                  <a:schemeClr val="tx1"/>
                </a:solidFill>
                <a:latin typeface="Times New Roman" panose="02020603050405020304" pitchFamily="18" charset="0"/>
                <a:ea typeface="宋体" panose="02010600030101010101" pitchFamily="2" charset="-122"/>
              </a:defRPr>
            </a:lvl4pPr>
            <a:lvl5pPr>
              <a:defRPr kumimoji="1" sz="2400">
                <a:solidFill>
                  <a:schemeClr val="tx1"/>
                </a:solidFill>
                <a:latin typeface="Times New Roman" panose="02020603050405020304" pitchFamily="18" charset="0"/>
                <a:ea typeface="宋体" panose="02010600030101010101" pitchFamily="2" charset="-122"/>
              </a:defRPr>
            </a:lvl5pPr>
            <a:lvl6pPr marL="4572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9144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13716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1828800" fontAlgn="base">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lnSpc>
                <a:spcPct val="120000"/>
              </a:lnSpc>
            </a:pP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a:t>
            </a: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章 作业</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141315" name="Text Box 3"/>
          <p:cNvSpPr txBox="1">
            <a:spLocks noChangeArrowheads="1"/>
          </p:cNvSpPr>
          <p:nvPr>
            <p:custDataLst>
              <p:tags r:id="rId4"/>
            </p:custDataLst>
          </p:nvPr>
        </p:nvSpPr>
        <p:spPr bwMode="auto">
          <a:xfrm>
            <a:off x="1199515" y="1390015"/>
            <a:ext cx="9652000" cy="4078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1</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、为什么说电子邮件的使用超过了因特网的范围。</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、当你发送电子邮件给不同电子邮局用户时，需要经过哪些必要的环节？请画图示意。</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3</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、早期电子邮件传输直接在收发计算机之间完成，试说明这种模式的优缺点。</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4</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、简述目前电子邮件系统的工作方式。</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5</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、通过目前电子邮件系统发往某邮件，常常发现传输时间是不确定的，有时快而有时慢，为什么？</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6</a:t>
            </a:r>
            <a:r>
              <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、一个组织的电子邮件系统网关，通常具有什么功能。</a:t>
            </a:r>
            <a:endParaRPr lang="zh-CN" altLang="en-US" sz="24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5"/>
    </p:custData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1142" name="Text Box 6"/>
          <p:cNvSpPr txBox="1">
            <a:spLocks noChangeArrowheads="1"/>
          </p:cNvSpPr>
          <p:nvPr>
            <p:custDataLst>
              <p:tags r:id="rId4"/>
            </p:custDataLst>
          </p:nvPr>
        </p:nvSpPr>
        <p:spPr bwMode="auto">
          <a:xfrm>
            <a:off x="911550" y="2636818"/>
            <a:ext cx="10561173" cy="3709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电子邮件系统主要功能： </a:t>
            </a:r>
            <a:endPar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285750" indent="-285750" eaLnBrk="1">
              <a:lnSpc>
                <a:spcPct val="120000"/>
              </a:lnSpc>
              <a:buFont typeface="Arial" panose="020B0604020202020204" pitchFamily="34" charset="0"/>
              <a:buChar char="•"/>
            </a:pP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创建：电子邮件内容起草和编辑。</a:t>
            </a:r>
            <a:endPar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285750" indent="-285750" algn="just" eaLnBrk="1">
              <a:lnSpc>
                <a:spcPct val="120000"/>
              </a:lnSpc>
              <a:buFont typeface="Arial" panose="020B0604020202020204" pitchFamily="34" charset="0"/>
              <a:buChar char="•"/>
            </a:pP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发送：用户将创建的文件发送，并存放到接收者   的邮箱中。</a:t>
            </a:r>
            <a:endPar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285750" indent="-285750" algn="just" eaLnBrk="1">
              <a:lnSpc>
                <a:spcPct val="120000"/>
              </a:lnSpc>
              <a:buFont typeface="Arial" panose="020B0604020202020204" pitchFamily="34" charset="0"/>
              <a:buChar char="•"/>
            </a:pP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接收：接收用户从邮箱中取回自己邮件，并在计算机显示器上阅读。</a:t>
            </a:r>
            <a:endPar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marL="285750" indent="-285750" eaLnBrk="1">
              <a:lnSpc>
                <a:spcPct val="120000"/>
              </a:lnSpc>
              <a:buFont typeface="Arial" panose="020B0604020202020204" pitchFamily="34" charset="0"/>
              <a:buChar char="•"/>
            </a:pP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转发和管理：用户可以对收到（或创建）邮件进行回复、转发、删除和存储。</a:t>
            </a:r>
            <a:endPar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1143" name="Text Box 7"/>
          <p:cNvSpPr txBox="1">
            <a:spLocks noChangeArrowheads="1"/>
          </p:cNvSpPr>
          <p:nvPr>
            <p:custDataLst>
              <p:tags r:id="rId5"/>
            </p:custDataLst>
          </p:nvPr>
        </p:nvSpPr>
        <p:spPr bwMode="auto">
          <a:xfrm>
            <a:off x="1007435" y="260648"/>
            <a:ext cx="10177131" cy="2061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现在的邮件系统，已从早期的命令行输入的用户界面，发展为图形界面邮件，如</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Outlook, </a:t>
            </a:r>
            <a:r>
              <a:rPr lang="en-US" altLang="zh-CN" sz="32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Foxmail</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等专用邮件应用软件；但更多使用</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Web</a:t>
            </a: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浏览器界面的邮件系统，但主体原理基本是一样的。</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6"/>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3"/>
                                        </p:tgtEl>
                                        <p:attrNameLst>
                                          <p:attrName>style.visibility</p:attrName>
                                        </p:attrNameLst>
                                      </p:cBhvr>
                                      <p:to>
                                        <p:strVal val="visible"/>
                                      </p:to>
                                    </p:set>
                                    <p:anim calcmode="lin" valueType="num">
                                      <p:cBhvr additive="base">
                                        <p:cTn id="7" dur="500" fill="hold"/>
                                        <p:tgtEl>
                                          <p:spTgt spid="91143"/>
                                        </p:tgtEl>
                                        <p:attrNameLst>
                                          <p:attrName>ppt_x</p:attrName>
                                        </p:attrNameLst>
                                      </p:cBhvr>
                                      <p:tavLst>
                                        <p:tav tm="0">
                                          <p:val>
                                            <p:strVal val="0-#ppt_w/2"/>
                                          </p:val>
                                        </p:tav>
                                        <p:tav tm="100000">
                                          <p:val>
                                            <p:strVal val="#ppt_x"/>
                                          </p:val>
                                        </p:tav>
                                      </p:tavLst>
                                    </p:anim>
                                    <p:anim calcmode="lin" valueType="num">
                                      <p:cBhvr additive="base">
                                        <p:cTn id="8"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bldLvl="0" animBg="1" autoUpdateAnimBg="0"/>
      <p:bldP spid="91143" grpId="0" bldLvl="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2162" name="Text Box 2"/>
          <p:cNvSpPr txBox="1">
            <a:spLocks noChangeArrowheads="1"/>
          </p:cNvSpPr>
          <p:nvPr/>
        </p:nvSpPr>
        <p:spPr bwMode="auto">
          <a:xfrm>
            <a:off x="1922198" y="188300"/>
            <a:ext cx="9101667" cy="7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2.3.2 </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电子邮箱和</a:t>
            </a: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地址结构 </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2163" name="Text Box 3"/>
          <p:cNvSpPr txBox="1">
            <a:spLocks noChangeArrowheads="1"/>
          </p:cNvSpPr>
          <p:nvPr/>
        </p:nvSpPr>
        <p:spPr bwMode="auto">
          <a:xfrm>
            <a:off x="1270000" y="1444625"/>
            <a:ext cx="10201910" cy="1863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rPr>
              <a:t>在电子邮件系统中，每个人必须被赋予一个电子邮箱，实际是一个被动的存储区，电子邮件只发送到接收者邮箱中。</a:t>
            </a:r>
            <a:endParaRPr lang="zh-CN" altLang="en-US" sz="3200" dirty="0">
              <a:solidFill>
                <a:srgbClr val="000000"/>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
        <p:nvSpPr>
          <p:cNvPr id="92165" name="Text Box 5"/>
          <p:cNvSpPr txBox="1">
            <a:spLocks noChangeArrowheads="1"/>
          </p:cNvSpPr>
          <p:nvPr>
            <p:custDataLst>
              <p:tags r:id="rId4"/>
            </p:custDataLst>
          </p:nvPr>
        </p:nvSpPr>
        <p:spPr bwMode="auto">
          <a:xfrm>
            <a:off x="1219200" y="3701415"/>
            <a:ext cx="10308590" cy="2453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电子邮箱是私有的，任何人可以通过邮件软件在邮箱中放入邮件，但只有邮箱的拥有者在身份认证以后，才能读取和取消邮件。</a:t>
            </a:r>
            <a:endPar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与传统邮箱不同的是：电子邮箱通常和计算机帐户相关。 </a:t>
            </a:r>
            <a:endPar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2167" name="Text Box 7"/>
          <p:cNvSpPr txBox="1">
            <a:spLocks noChangeArrowheads="1"/>
          </p:cNvSpPr>
          <p:nvPr/>
        </p:nvSpPr>
        <p:spPr bwMode="auto">
          <a:xfrm>
            <a:off x="1285875" y="843280"/>
            <a:ext cx="6125845" cy="681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电子邮件收发什么基本要求？ </a:t>
            </a:r>
            <a:endParaRPr lang="zh-CN" altLang="en-US" sz="32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7"/>
                                        </p:tgtEl>
                                        <p:attrNameLst>
                                          <p:attrName>style.visibility</p:attrName>
                                        </p:attrNameLst>
                                      </p:cBhvr>
                                      <p:to>
                                        <p:strVal val="visible"/>
                                      </p:to>
                                    </p:set>
                                    <p:anim calcmode="lin" valueType="num">
                                      <p:cBhvr additive="base">
                                        <p:cTn id="7" dur="500" fill="hold"/>
                                        <p:tgtEl>
                                          <p:spTgt spid="92167"/>
                                        </p:tgtEl>
                                        <p:attrNameLst>
                                          <p:attrName>ppt_x</p:attrName>
                                        </p:attrNameLst>
                                      </p:cBhvr>
                                      <p:tavLst>
                                        <p:tav tm="0">
                                          <p:val>
                                            <p:strVal val="0-#ppt_w/2"/>
                                          </p:val>
                                        </p:tav>
                                        <p:tav tm="100000">
                                          <p:val>
                                            <p:strVal val="#ppt_x"/>
                                          </p:val>
                                        </p:tav>
                                      </p:tavLst>
                                    </p:anim>
                                    <p:anim calcmode="lin" valueType="num">
                                      <p:cBhvr additive="base">
                                        <p:cTn id="8" dur="500" fill="hold"/>
                                        <p:tgtEl>
                                          <p:spTgt spid="921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3"/>
                                        </p:tgtEl>
                                        <p:attrNameLst>
                                          <p:attrName>style.visibility</p:attrName>
                                        </p:attrNameLst>
                                      </p:cBhvr>
                                      <p:to>
                                        <p:strVal val="visible"/>
                                      </p:to>
                                    </p:set>
                                    <p:anim calcmode="lin" valueType="num">
                                      <p:cBhvr additive="base">
                                        <p:cTn id="13" dur="500" fill="hold"/>
                                        <p:tgtEl>
                                          <p:spTgt spid="92163"/>
                                        </p:tgtEl>
                                        <p:attrNameLst>
                                          <p:attrName>ppt_x</p:attrName>
                                        </p:attrNameLst>
                                      </p:cBhvr>
                                      <p:tavLst>
                                        <p:tav tm="0">
                                          <p:val>
                                            <p:strVal val="0-#ppt_w/2"/>
                                          </p:val>
                                        </p:tav>
                                        <p:tav tm="100000">
                                          <p:val>
                                            <p:strVal val="#ppt_x"/>
                                          </p:val>
                                        </p:tav>
                                      </p:tavLst>
                                    </p:anim>
                                    <p:anim calcmode="lin" valueType="num">
                                      <p:cBhvr additive="base">
                                        <p:cTn id="14" dur="500" fill="hold"/>
                                        <p:tgtEl>
                                          <p:spTgt spid="9216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5"/>
                                        </p:tgtEl>
                                        <p:attrNameLst>
                                          <p:attrName>style.visibility</p:attrName>
                                        </p:attrNameLst>
                                      </p:cBhvr>
                                      <p:to>
                                        <p:strVal val="visible"/>
                                      </p:to>
                                    </p:set>
                                    <p:anim calcmode="lin" valueType="num">
                                      <p:cBhvr additive="base">
                                        <p:cTn id="19" dur="500" fill="hold"/>
                                        <p:tgtEl>
                                          <p:spTgt spid="92165"/>
                                        </p:tgtEl>
                                        <p:attrNameLst>
                                          <p:attrName>ppt_x</p:attrName>
                                        </p:attrNameLst>
                                      </p:cBhvr>
                                      <p:tavLst>
                                        <p:tav tm="0">
                                          <p:val>
                                            <p:strVal val="0-#ppt_w/2"/>
                                          </p:val>
                                        </p:tav>
                                        <p:tav tm="100000">
                                          <p:val>
                                            <p:strVal val="#ppt_x"/>
                                          </p:val>
                                        </p:tav>
                                      </p:tavLst>
                                    </p:anim>
                                    <p:anim calcmode="lin" valueType="num">
                                      <p:cBhvr additive="base">
                                        <p:cTn id="20" dur="500" fill="hold"/>
                                        <p:tgtEl>
                                          <p:spTgt spid="921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ldLvl="0" animBg="1" autoUpdateAnimBg="0"/>
      <p:bldP spid="92165" grpId="0" bldLvl="0" animBg="1" autoUpdateAnimBg="0"/>
      <p:bldP spid="92167" grpId="0" bldLvl="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9332" name="Text Box 4"/>
          <p:cNvSpPr txBox="1">
            <a:spLocks noChangeArrowheads="1"/>
          </p:cNvSpPr>
          <p:nvPr>
            <p:custDataLst>
              <p:tags r:id="rId4"/>
            </p:custDataLst>
          </p:nvPr>
        </p:nvSpPr>
        <p:spPr bwMode="auto">
          <a:xfrm>
            <a:off x="1487488" y="3732949"/>
            <a:ext cx="7234975" cy="1863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例如： </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thinfo@public.guangzhou.gd.cn</a:t>
            </a:r>
            <a:endPar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a:t>
            </a:r>
            <a:r>
              <a:rPr lang="en-US" altLang="zh-CN" sz="3200" dirty="0" err="1">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shenyingshan</a:t>
            </a:r>
            <a:r>
              <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 @scnu.edu.cn       </a:t>
            </a:r>
            <a:endParaRPr lang="en-US" altLang="zh-CN" sz="32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9334" name="Rectangle 6"/>
          <p:cNvSpPr>
            <a:spLocks noChangeArrowheads="1"/>
          </p:cNvSpPr>
          <p:nvPr/>
        </p:nvSpPr>
        <p:spPr bwMode="auto">
          <a:xfrm>
            <a:off x="1233631" y="3140441"/>
            <a:ext cx="7488833" cy="1272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通用的格式： </a:t>
            </a:r>
            <a:r>
              <a:rPr lang="en-US" altLang="zh-CN" sz="3200" dirty="0" err="1">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mailbox@computer</a:t>
            </a:r>
            <a:r>
              <a:rPr lang="en-US" altLang="zh-CN"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域名</a:t>
            </a:r>
            <a:r>
              <a:rPr lang="en-US" altLang="zh-CN"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32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6" name="Text Box 6"/>
          <p:cNvSpPr txBox="1">
            <a:spLocks noChangeArrowheads="1"/>
          </p:cNvSpPr>
          <p:nvPr/>
        </p:nvSpPr>
        <p:spPr bwMode="auto">
          <a:xfrm>
            <a:off x="623392" y="94649"/>
            <a:ext cx="9855200" cy="3044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Internet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发送电子邮件需要用户地址；</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电子邮箱的地址，称为电子邮件地址或</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地址。是唯一的</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每个电子邮件地址由两部分地址构成</a:t>
            </a: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1</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、邮箱名</a:t>
            </a:r>
            <a:endPar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en-US" altLang="zh-CN"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a:t>
            </a:r>
            <a:r>
              <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、存放邮箱的主机域名。</a:t>
            </a:r>
            <a:endParaRPr lang="zh-CN" altLang="en-US" sz="3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4"/>
                                        </p:tgtEl>
                                        <p:attrNameLst>
                                          <p:attrName>style.visibility</p:attrName>
                                        </p:attrNameLst>
                                      </p:cBhvr>
                                      <p:to>
                                        <p:strVal val="visible"/>
                                      </p:to>
                                    </p:set>
                                    <p:anim calcmode="lin" valueType="num">
                                      <p:cBhvr additive="base">
                                        <p:cTn id="7" dur="500" fill="hold"/>
                                        <p:tgtEl>
                                          <p:spTgt spid="99334"/>
                                        </p:tgtEl>
                                        <p:attrNameLst>
                                          <p:attrName>ppt_x</p:attrName>
                                        </p:attrNameLst>
                                      </p:cBhvr>
                                      <p:tavLst>
                                        <p:tav tm="0">
                                          <p:val>
                                            <p:strVal val="0-#ppt_w/2"/>
                                          </p:val>
                                        </p:tav>
                                        <p:tav tm="100000">
                                          <p:val>
                                            <p:strVal val="#ppt_x"/>
                                          </p:val>
                                        </p:tav>
                                      </p:tavLst>
                                    </p:anim>
                                    <p:anim calcmode="lin" valueType="num">
                                      <p:cBhvr additive="base">
                                        <p:cTn id="8" dur="500" fill="hold"/>
                                        <p:tgtEl>
                                          <p:spTgt spid="993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9332"/>
                                        </p:tgtEl>
                                        <p:attrNameLst>
                                          <p:attrName>style.visibility</p:attrName>
                                        </p:attrNameLst>
                                      </p:cBhvr>
                                      <p:to>
                                        <p:strVal val="visible"/>
                                      </p:to>
                                    </p:set>
                                    <p:anim calcmode="lin" valueType="num">
                                      <p:cBhvr additive="base">
                                        <p:cTn id="13" dur="500" fill="hold"/>
                                        <p:tgtEl>
                                          <p:spTgt spid="99332"/>
                                        </p:tgtEl>
                                        <p:attrNameLst>
                                          <p:attrName>ppt_x</p:attrName>
                                        </p:attrNameLst>
                                      </p:cBhvr>
                                      <p:tavLst>
                                        <p:tav tm="0">
                                          <p:val>
                                            <p:strVal val="0-#ppt_w/2"/>
                                          </p:val>
                                        </p:tav>
                                        <p:tav tm="100000">
                                          <p:val>
                                            <p:strVal val="#ppt_x"/>
                                          </p:val>
                                        </p:tav>
                                      </p:tavLst>
                                    </p:anim>
                                    <p:anim calcmode="lin" valueType="num">
                                      <p:cBhvr additive="base">
                                        <p:cTn id="14" dur="500" fill="hold"/>
                                        <p:tgtEl>
                                          <p:spTgt spid="9933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bldLvl="0" animBg="1" autoUpdateAnimBg="0"/>
      <p:bldP spid="99334" grpId="0" bldLvl="0" animBg="1" autoUpdateAnimBg="0"/>
      <p:bldP spid="6" grpId="0" bldLvl="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9333" name="Text Box 5"/>
          <p:cNvSpPr txBox="1">
            <a:spLocks noChangeArrowheads="1"/>
          </p:cNvSpPr>
          <p:nvPr>
            <p:custDataLst>
              <p:tags r:id="rId4"/>
            </p:custDataLst>
          </p:nvPr>
        </p:nvSpPr>
        <p:spPr bwMode="auto">
          <a:xfrm>
            <a:off x="695199" y="2985843"/>
            <a:ext cx="10261600" cy="15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eaLnBrk="1" hangingPunct="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第二，不同</a:t>
            </a:r>
            <a:r>
              <a:rPr lang="en-US" altLang="zh-CN"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系统可以自由选择自己的邮箱标识机制，电子邮件地址的第一部分确定邮件放入哪个邮箱，只有本地意义；用户访问邮箱存取自己邮件。</a:t>
            </a:r>
            <a:endParaRPr lang="zh-CN" altLang="en-US" sz="2665"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9335" name="Text Box 7"/>
          <p:cNvSpPr txBox="1">
            <a:spLocks noChangeArrowheads="1"/>
          </p:cNvSpPr>
          <p:nvPr>
            <p:custDataLst>
              <p:tags r:id="rId5"/>
            </p:custDataLst>
          </p:nvPr>
        </p:nvSpPr>
        <p:spPr bwMode="auto">
          <a:xfrm>
            <a:off x="745999" y="1484911"/>
            <a:ext cx="101600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eaLnBrk="1" hangingPunct="1">
              <a:lnSpc>
                <a:spcPct val="120000"/>
              </a:lnSpc>
            </a:pPr>
            <a:r>
              <a:rPr lang="zh-CN" altLang="en-US" sz="2665"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rPr>
              <a:t>首先，满足互联网不同邮件系统的用户之间实现电子邮件交换。发送方通过互连网计算机域名发送一个邮件到接收方邮箱计算机。</a:t>
            </a:r>
            <a:endParaRPr lang="zh-CN" altLang="en-US" sz="2665" dirty="0">
              <a:solidFill>
                <a:schemeClr val="dk1"/>
              </a:solidFill>
              <a:latin typeface="微软雅黑" panose="020B0503020204020204" pitchFamily="34" charset="-122"/>
              <a:ea typeface="微软雅黑" panose="020B0503020204020204" pitchFamily="34" charset="-122"/>
              <a:cs typeface="+mn-ea"/>
              <a:sym typeface="Times New Roman" panose="02020603050405020304" pitchFamily="18" charset="0"/>
            </a:endParaRPr>
          </a:p>
        </p:txBody>
      </p:sp>
    </p:spTree>
    <p:custDataLst>
      <p:tags r:id="rId6"/>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5"/>
                                        </p:tgtEl>
                                        <p:attrNameLst>
                                          <p:attrName>style.visibility</p:attrName>
                                        </p:attrNameLst>
                                      </p:cBhvr>
                                      <p:to>
                                        <p:strVal val="visible"/>
                                      </p:to>
                                    </p:set>
                                    <p:anim calcmode="lin" valueType="num">
                                      <p:cBhvr additive="base">
                                        <p:cTn id="7" dur="500" fill="hold"/>
                                        <p:tgtEl>
                                          <p:spTgt spid="99335"/>
                                        </p:tgtEl>
                                        <p:attrNameLst>
                                          <p:attrName>ppt_x</p:attrName>
                                        </p:attrNameLst>
                                      </p:cBhvr>
                                      <p:tavLst>
                                        <p:tav tm="0">
                                          <p:val>
                                            <p:strVal val="0-#ppt_w/2"/>
                                          </p:val>
                                        </p:tav>
                                        <p:tav tm="100000">
                                          <p:val>
                                            <p:strVal val="#ppt_x"/>
                                          </p:val>
                                        </p:tav>
                                      </p:tavLst>
                                    </p:anim>
                                    <p:anim calcmode="lin" valueType="num">
                                      <p:cBhvr additive="base">
                                        <p:cTn id="8" dur="500" fill="hold"/>
                                        <p:tgtEl>
                                          <p:spTgt spid="9933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9333"/>
                                        </p:tgtEl>
                                        <p:attrNameLst>
                                          <p:attrName>style.visibility</p:attrName>
                                        </p:attrNameLst>
                                      </p:cBhvr>
                                      <p:to>
                                        <p:strVal val="visible"/>
                                      </p:to>
                                    </p:set>
                                    <p:anim calcmode="lin" valueType="num">
                                      <p:cBhvr additive="base">
                                        <p:cTn id="13" dur="500" fill="hold"/>
                                        <p:tgtEl>
                                          <p:spTgt spid="99333"/>
                                        </p:tgtEl>
                                        <p:attrNameLst>
                                          <p:attrName>ppt_x</p:attrName>
                                        </p:attrNameLst>
                                      </p:cBhvr>
                                      <p:tavLst>
                                        <p:tav tm="0">
                                          <p:val>
                                            <p:strVal val="0-#ppt_w/2"/>
                                          </p:val>
                                        </p:tav>
                                        <p:tav tm="100000">
                                          <p:val>
                                            <p:strVal val="#ppt_x"/>
                                          </p:val>
                                        </p:tav>
                                      </p:tavLst>
                                    </p:anim>
                                    <p:anim calcmode="lin" valueType="num">
                                      <p:cBhvr additive="base">
                                        <p:cTn id="14" dur="500" fill="hold"/>
                                        <p:tgtEl>
                                          <p:spTgt spid="993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3" grpId="0" bldLvl="0" animBg="1" autoUpdateAnimBg="0"/>
      <p:bldP spid="99335" grpId="0" bldLvl="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1"/>
            </p:custDataLst>
          </p:nvPr>
        </p:nvGrpSpPr>
        <p:grpSpPr>
          <a:xfrm>
            <a:off x="4001597" y="6045200"/>
            <a:ext cx="8190403" cy="812800"/>
            <a:chOff x="4001597" y="5613400"/>
            <a:chExt cx="8190403" cy="1244600"/>
          </a:xfrm>
        </p:grpSpPr>
        <p:sp>
          <p:nvSpPr>
            <p:cNvPr id="9" name="任意多边形: 形状 8"/>
            <p:cNvSpPr/>
            <p:nvPr>
              <p:custDataLst>
                <p:tags r:id="rId2"/>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sp>
          <p:nvSpPr>
            <p:cNvPr id="10" name="等腰三角形 9"/>
            <p:cNvSpPr/>
            <p:nvPr>
              <p:custDataLst>
                <p:tags r:id="rId3"/>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solidFill>
                  <a:schemeClr val="lt1"/>
                </a:solidFill>
                <a:latin typeface="微软雅黑" panose="020B0503020204020204" pitchFamily="34" charset="-122"/>
                <a:ea typeface="微软雅黑" panose="020B0503020204020204" pitchFamily="34" charset="-122"/>
              </a:endParaRPr>
            </a:p>
          </p:txBody>
        </p:sp>
      </p:grpSp>
      <p:sp>
        <p:nvSpPr>
          <p:cNvPr id="93186" name="Text Box 2"/>
          <p:cNvSpPr txBox="1">
            <a:spLocks noChangeArrowheads="1"/>
          </p:cNvSpPr>
          <p:nvPr/>
        </p:nvSpPr>
        <p:spPr bwMode="auto">
          <a:xfrm>
            <a:off x="2351478" y="331907"/>
            <a:ext cx="6807200" cy="7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120000"/>
              </a:lnSpc>
            </a:pPr>
            <a:r>
              <a:rPr lang="en-US" altLang="zh-CN"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2.3.3 </a:t>
            </a:r>
            <a:r>
              <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电子邮件基本格式 </a:t>
            </a:r>
            <a:endParaRPr lang="zh-CN" altLang="en-US" sz="3735"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3187" name="Rectangle 3"/>
          <p:cNvSpPr>
            <a:spLocks noChangeArrowheads="1"/>
          </p:cNvSpPr>
          <p:nvPr/>
        </p:nvSpPr>
        <p:spPr bwMode="auto">
          <a:xfrm>
            <a:off x="839543" y="2924668"/>
            <a:ext cx="10561173" cy="164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第一部分称为头部，</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主要包括发、收方地址、日期和主题；头部还可以有转送或暗送等条目。在使用</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时增加附件标题等内容。</a:t>
            </a:r>
            <a:endPar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a:p>
            <a:pPr eaLnBrk="1" hangingPunct="1">
              <a:lnSpc>
                <a:spcPct val="120000"/>
              </a:lnSpc>
            </a:pP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每个头部行包括：行关键字</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冒号</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该行信息。</a:t>
            </a:r>
            <a:endPar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3188" name="Rectangle 4"/>
          <p:cNvSpPr>
            <a:spLocks noChangeArrowheads="1"/>
          </p:cNvSpPr>
          <p:nvPr>
            <p:custDataLst>
              <p:tags r:id="rId4"/>
            </p:custDataLst>
          </p:nvPr>
        </p:nvSpPr>
        <p:spPr bwMode="auto">
          <a:xfrm>
            <a:off x="911933" y="4797716"/>
            <a:ext cx="10452296" cy="164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a:lnSpc>
                <a:spcPct val="120000"/>
              </a:lnSpc>
            </a:pPr>
            <a:r>
              <a:rPr lang="zh-CN" altLang="en-US" sz="2800" b="1"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第二部分是邮件信息主体，</a:t>
            </a: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即信息文本；第一、二部分之间用空行分割。在使用</a:t>
            </a:r>
            <a:r>
              <a:rPr lang="en-US" altLang="zh-CN"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包含多个其他多媒体二进制信息，它们是任意编辑的。</a:t>
            </a:r>
            <a:endParaRPr lang="zh-CN" altLang="en-US" sz="2800" dirty="0">
              <a:solidFill>
                <a:schemeClr val="dk1"/>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
        <p:nvSpPr>
          <p:cNvPr id="93194" name="Rectangle 10"/>
          <p:cNvSpPr>
            <a:spLocks noChangeArrowheads="1"/>
          </p:cNvSpPr>
          <p:nvPr/>
        </p:nvSpPr>
        <p:spPr bwMode="auto">
          <a:xfrm>
            <a:off x="839543" y="1283394"/>
            <a:ext cx="10561173" cy="2158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pP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早期的</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Email</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系统是只传送字符的，不能传送二进制数据，后</a:t>
            </a:r>
            <a:r>
              <a:rPr lang="en-US" altLang="zh-CN"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IETF</a:t>
            </a:r>
            <a:r>
              <a:rPr lang="zh-CN" altLang="en-US"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定义的</a:t>
            </a:r>
            <a:r>
              <a:rPr lang="en-US" altLang="zh-CN" sz="2800" b="1"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MIME</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a:t>
            </a:r>
            <a:r>
              <a:rPr lang="en-US" altLang="zh-CN"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Multipurpose Internet Mail Extensions)</a:t>
            </a:r>
            <a:r>
              <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rPr>
              <a:t>协议，允许邮件发送方将信息分成几个部分，各部分可用不同的格式完成传送。</a:t>
            </a:r>
            <a:endParaRPr lang="zh-CN" altLang="en-US" sz="28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Times New Roman" panose="02020603050405020304" pitchFamily="18" charset="0"/>
            </a:endParaRPr>
          </a:p>
        </p:txBody>
      </p:sp>
    </p:spTree>
    <p:custDataLst>
      <p:tags r:id="rId5"/>
    </p:custData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94"/>
                                        </p:tgtEl>
                                        <p:attrNameLst>
                                          <p:attrName>style.visibility</p:attrName>
                                        </p:attrNameLst>
                                      </p:cBhvr>
                                      <p:to>
                                        <p:strVal val="visible"/>
                                      </p:to>
                                    </p:set>
                                    <p:anim calcmode="lin" valueType="num">
                                      <p:cBhvr additive="base">
                                        <p:cTn id="7" dur="500" fill="hold"/>
                                        <p:tgtEl>
                                          <p:spTgt spid="93194"/>
                                        </p:tgtEl>
                                        <p:attrNameLst>
                                          <p:attrName>ppt_x</p:attrName>
                                        </p:attrNameLst>
                                      </p:cBhvr>
                                      <p:tavLst>
                                        <p:tav tm="0">
                                          <p:val>
                                            <p:strVal val="0-#ppt_w/2"/>
                                          </p:val>
                                        </p:tav>
                                        <p:tav tm="100000">
                                          <p:val>
                                            <p:strVal val="#ppt_x"/>
                                          </p:val>
                                        </p:tav>
                                      </p:tavLst>
                                    </p:anim>
                                    <p:anim calcmode="lin" valueType="num">
                                      <p:cBhvr additive="base">
                                        <p:cTn id="8" dur="500" fill="hold"/>
                                        <p:tgtEl>
                                          <p:spTgt spid="931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gtEl>
                                        <p:attrNameLst>
                                          <p:attrName>style.visibility</p:attrName>
                                        </p:attrNameLst>
                                      </p:cBhvr>
                                      <p:to>
                                        <p:strVal val="visible"/>
                                      </p:to>
                                    </p:set>
                                    <p:anim calcmode="lin" valueType="num">
                                      <p:cBhvr additive="base">
                                        <p:cTn id="13" dur="500" fill="hold"/>
                                        <p:tgtEl>
                                          <p:spTgt spid="93187"/>
                                        </p:tgtEl>
                                        <p:attrNameLst>
                                          <p:attrName>ppt_x</p:attrName>
                                        </p:attrNameLst>
                                      </p:cBhvr>
                                      <p:tavLst>
                                        <p:tav tm="0">
                                          <p:val>
                                            <p:strVal val="0-#ppt_w/2"/>
                                          </p:val>
                                        </p:tav>
                                        <p:tav tm="100000">
                                          <p:val>
                                            <p:strVal val="#ppt_x"/>
                                          </p:val>
                                        </p:tav>
                                      </p:tavLst>
                                    </p:anim>
                                    <p:anim calcmode="lin" valueType="num">
                                      <p:cBhvr additive="base">
                                        <p:cTn id="14" dur="500" fill="hold"/>
                                        <p:tgtEl>
                                          <p:spTgt spid="9318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3188"/>
                                        </p:tgtEl>
                                        <p:attrNameLst>
                                          <p:attrName>style.visibility</p:attrName>
                                        </p:attrNameLst>
                                      </p:cBhvr>
                                      <p:to>
                                        <p:strVal val="visible"/>
                                      </p:to>
                                    </p:set>
                                    <p:anim calcmode="lin" valueType="num">
                                      <p:cBhvr additive="base">
                                        <p:cTn id="19" dur="500" fill="hold"/>
                                        <p:tgtEl>
                                          <p:spTgt spid="93188"/>
                                        </p:tgtEl>
                                        <p:attrNameLst>
                                          <p:attrName>ppt_x</p:attrName>
                                        </p:attrNameLst>
                                      </p:cBhvr>
                                      <p:tavLst>
                                        <p:tav tm="0">
                                          <p:val>
                                            <p:strVal val="0-#ppt_w/2"/>
                                          </p:val>
                                        </p:tav>
                                        <p:tav tm="100000">
                                          <p:val>
                                            <p:strVal val="#ppt_x"/>
                                          </p:val>
                                        </p:tav>
                                      </p:tavLst>
                                    </p:anim>
                                    <p:anim calcmode="lin" valueType="num">
                                      <p:cBhvr additive="base">
                                        <p:cTn id="20" dur="500" fill="hold"/>
                                        <p:tgtEl>
                                          <p:spTgt spid="931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ldLvl="0" animBg="1" autoUpdateAnimBg="0"/>
      <p:bldP spid="93188" grpId="0" bldLvl="0" animBg="1" autoUpdateAnimBg="0"/>
      <p:bldP spid="93194" grpId="0" bldLvl="0" animBg="1" autoUpdateAnimBg="0"/>
    </p:bldLst>
  </p:timing>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14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14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6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5.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166.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7.xml><?xml version="1.0" encoding="utf-8"?>
<p:tagLst xmlns:p="http://schemas.openxmlformats.org/presentationml/2006/main">
  <p:tag name="KSO_WM_UNIT_ISCONTENTSTITLE" val="0"/>
  <p:tag name="KSO_WM_UNIT_ISNUMDGMTITLE" val="0"/>
  <p:tag name="KSO_WM_UNIT_PRESET_TEXT" val="汇报人姓名"/>
  <p:tag name="KSO_WM_UNIT_NOCLEAR" val="0"/>
  <p:tag name="KSO_WM_UNIT_VALUE" val="10"/>
  <p:tag name="KSO_WM_UNIT_HIGHLIGHT" val="0"/>
  <p:tag name="KSO_WM_UNIT_COMPATIBLE" val="0"/>
  <p:tag name="KSO_WM_UNIT_DIAGRAM_ISNUMVISUAL" val="0"/>
  <p:tag name="KSO_WM_UNIT_DIAGRAM_ISREFERUNIT" val="0"/>
  <p:tag name="KSO_WM_UNIT_TYPE" val="b"/>
  <p:tag name="KSO_WM_UNIT_INDEX" val="2"/>
  <p:tag name="KSO_WM_UNIT_ID" val="custom20202545_1*b*2"/>
  <p:tag name="KSO_WM_TEMPLATE_CATEGORY" val="custom"/>
  <p:tag name="KSO_WM_TEMPLATE_INDEX" val="20202545"/>
  <p:tag name="KSO_WM_UNIT_LAYERLEVEL" val="1"/>
  <p:tag name="KSO_WM_TAG_VERSION" val="1.0"/>
  <p:tag name="KSO_WM_BEAUTIFY_FLAG" val="#wm#"/>
  <p:tag name="KSO_WM_UNIT_TEXT_FILL_FORE_SCHEMECOLOR_INDEX_BRIGHTNESS" val="0.15"/>
  <p:tag name="KSO_WM_UNIT_TEXT_FILL_FORE_SCHEMECOLOR_INDEX" val="13"/>
  <p:tag name="KSO_WM_UNIT_TEXT_FILL_TYPE" val="1"/>
</p:tagLst>
</file>

<file path=ppt/tags/tag168.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16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5.xml><?xml version="1.0" encoding="utf-8"?>
<p:tagLst xmlns:p="http://schemas.openxmlformats.org/presentationml/2006/main">
  <p:tag name="KSO_WM_SLIDE_BK_DARK_LIGHT" val="2"/>
  <p:tag name="KSO_WM_SLIDE_BACKGROUND_TYPE" val="general"/>
</p:tagLst>
</file>

<file path=ppt/tags/tag17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7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7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SLIDE_BK_DARK_LIGHT" val="2"/>
  <p:tag name="KSO_WM_SLIDE_BACKGROUND_TYPE" val="general"/>
</p:tagLst>
</file>

<file path=ppt/tags/tag1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85.xml><?xml version="1.0" encoding="utf-8"?>
<p:tagLst xmlns:p="http://schemas.openxmlformats.org/presentationml/2006/main">
  <p:tag name="KSO_WM_SLIDE_BK_DARK_LIGHT" val="2"/>
  <p:tag name="KSO_WM_SLIDE_BACKGROUND_TYPE" val="general"/>
</p:tagLst>
</file>

<file path=ppt/tags/tag1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8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1.xml><?xml version="1.0" encoding="utf-8"?>
<p:tagLst xmlns:p="http://schemas.openxmlformats.org/presentationml/2006/main">
  <p:tag name="KSO_WM_SLIDE_BK_DARK_LIGHT" val="2"/>
  <p:tag name="KSO_WM_SLIDE_BACKGROUND_TYPE" val="general"/>
</p:tagLst>
</file>

<file path=ppt/tags/tag19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9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6.xml><?xml version="1.0" encoding="utf-8"?>
<p:tagLst xmlns:p="http://schemas.openxmlformats.org/presentationml/2006/main">
  <p:tag name="KSO_WM_SLIDE_BK_DARK_LIGHT" val="2"/>
  <p:tag name="KSO_WM_SLIDE_BACKGROUND_TYPE" val="general"/>
</p:tagLst>
</file>

<file path=ppt/tags/tag19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19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9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01.xml><?xml version="1.0" encoding="utf-8"?>
<p:tagLst xmlns:p="http://schemas.openxmlformats.org/presentationml/2006/main">
  <p:tag name="KSO_WM_SLIDE_BK_DARK_LIGHT" val="2"/>
  <p:tag name="KSO_WM_SLIDE_BACKGROUND_TYPE" val="general"/>
</p:tagLst>
</file>

<file path=ppt/tags/tag20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0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0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0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07.xml><?xml version="1.0" encoding="utf-8"?>
<p:tagLst xmlns:p="http://schemas.openxmlformats.org/presentationml/2006/main">
  <p:tag name="KSO_WM_SLIDE_BK_DARK_LIGHT" val="2"/>
  <p:tag name="KSO_WM_SLIDE_BACKGROUND_TYPE" val="general"/>
</p:tagLst>
</file>

<file path=ppt/tags/tag20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0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2.xml><?xml version="1.0" encoding="utf-8"?>
<p:tagLst xmlns:p="http://schemas.openxmlformats.org/presentationml/2006/main">
  <p:tag name="KSO_WM_SLIDE_BK_DARK_LIGHT" val="2"/>
  <p:tag name="KSO_WM_SLIDE_BACKGROUND_TYPE" val="general"/>
</p:tagLst>
</file>

<file path=ppt/tags/tag21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1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6.xml><?xml version="1.0" encoding="utf-8"?>
<p:tagLst xmlns:p="http://schemas.openxmlformats.org/presentationml/2006/main">
  <p:tag name="KSO_WM_SLIDE_BK_DARK_LIGHT" val="2"/>
  <p:tag name="KSO_WM_SLIDE_BACKGROUND_TYPE" val="general"/>
</p:tagLst>
</file>

<file path=ppt/tags/tag21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SLIDE_BK_DARK_LIGHT" val="2"/>
  <p:tag name="KSO_WM_SLIDE_BACKGROUND_TYPE" val="general"/>
</p:tagLst>
</file>

<file path=ppt/tags/tag22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2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24.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UNIT_TEXT_SHADOW_SCHEMECOLOR_INDEX_BRIGHTNESS" val="0"/>
  <p:tag name="KSO_WM_UNIT_TEXT_SHADOW_SCHEMECOLOR_INDEX" val="1"/>
</p:tagLst>
</file>

<file path=ppt/tags/tag225.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UNIT_TEXT_SHADOW_SCHEMECOLOR_INDEX_BRIGHTNESS" val="0"/>
  <p:tag name="KSO_WM_UNIT_TEXT_SHADOW_SCHEMECOLOR_INDEX" val="1"/>
</p:tagLst>
</file>

<file path=ppt/tags/tag226.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UNIT_TEXT_SHADOW_SCHEMECOLOR_INDEX_BRIGHTNESS" val="0"/>
  <p:tag name="KSO_WM_UNIT_TEXT_SHADOW_SCHEMECOLOR_INDEX" val="1"/>
</p:tagLst>
</file>

<file path=ppt/tags/tag227.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UNIT_TEXT_SHADOW_SCHEMECOLOR_INDEX_BRIGHTNESS" val="0"/>
  <p:tag name="KSO_WM_UNIT_TEXT_SHADOW_SCHEMECOLOR_INDEX" val="1"/>
</p:tagLst>
</file>

<file path=ppt/tags/tag228.xml><?xml version="1.0" encoding="utf-8"?>
<p:tagLst xmlns:p="http://schemas.openxmlformats.org/presentationml/2006/main">
  <p:tag name="KSO_WM_SLIDE_BK_DARK_LIGHT" val="2"/>
  <p:tag name="KSO_WM_SLIDE_BACKGROUND_TYPE" val="general"/>
</p:tagLst>
</file>

<file path=ppt/tags/tag22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23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3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34.xml><?xml version="1.0" encoding="utf-8"?>
<p:tagLst xmlns:p="http://schemas.openxmlformats.org/presentationml/2006/main">
  <p:tag name="KSO_WM_UNIT_TABLE_BEAUTIFY" val="smartTable{47b6d71c-6bf2-400a-aa8a-2aa60952e930}"/>
</p:tagLst>
</file>

<file path=ppt/tags/tag235.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36.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37.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38.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SLIDE_BK_DARK_LIGHT" val="2"/>
  <p:tag name="KSO_WM_SLIDE_BACKGROUND_TYPE" val="general"/>
</p:tagLst>
</file>

<file path=ppt/tags/tag24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4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44.xml><?xml version="1.0" encoding="utf-8"?>
<p:tagLst xmlns:p="http://schemas.openxmlformats.org/presentationml/2006/main">
  <p:tag name="KSO_WM_UNIT_TABLE_BEAUTIFY" val="smartTable{7871a408-a39a-408d-82d1-8ae8ea31e698}"/>
</p:tagLst>
</file>

<file path=ppt/tags/tag245.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46.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47.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48.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49.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1.xml><?xml version="1.0" encoding="utf-8"?>
<p:tagLst xmlns:p="http://schemas.openxmlformats.org/presentationml/2006/main">
  <p:tag name="KSO_WM_UNIT_LINE_FORE_SCHEMECOLOR_INDEX_BRIGHTNESS" val="0"/>
  <p:tag name="KSO_WM_UNIT_LINE_FORE_SCHEMECOLOR_INDEX" val="10"/>
  <p:tag name="KSO_WM_UNIT_LINE_FILL_TYPE" val="2"/>
</p:tagLst>
</file>

<file path=ppt/tags/tag252.xml><?xml version="1.0" encoding="utf-8"?>
<p:tagLst xmlns:p="http://schemas.openxmlformats.org/presentationml/2006/main">
  <p:tag name="KSO_WM_SLIDE_BK_DARK_LIGHT" val="2"/>
  <p:tag name="KSO_WM_SLIDE_BACKGROUND_TYPE" val="general"/>
</p:tagLst>
</file>

<file path=ppt/tags/tag2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6.xml><?xml version="1.0" encoding="utf-8"?>
<p:tagLst xmlns:p="http://schemas.openxmlformats.org/presentationml/2006/main">
  <p:tag name="KSO_WM_SLIDE_BK_DARK_LIGHT" val="2"/>
  <p:tag name="KSO_WM_SLIDE_BACKGROUND_TYPE" val="general"/>
</p:tagLst>
</file>

<file path=ppt/tags/tag2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5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SLIDE_BK_DARK_LIGHT" val="2"/>
  <p:tag name="KSO_WM_SLIDE_BACKGROUND_TYPE" val="general"/>
</p:tagLst>
</file>

<file path=ppt/tags/tag26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6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4.xml><?xml version="1.0" encoding="utf-8"?>
<p:tagLst xmlns:p="http://schemas.openxmlformats.org/presentationml/2006/main">
  <p:tag name="KSO_WM_SLIDE_BK_DARK_LIGHT" val="2"/>
  <p:tag name="KSO_WM_SLIDE_BACKGROUND_TYPE" val="general"/>
</p:tagLst>
</file>

<file path=ppt/tags/tag26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6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6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SLIDE_BK_DARK_LIGHT" val="2"/>
  <p:tag name="KSO_WM_SLIDE_BACKGROUND_TYPE" val="general"/>
</p:tagLst>
</file>

<file path=ppt/tags/tag27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7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6.xml><?xml version="1.0" encoding="utf-8"?>
<p:tagLst xmlns:p="http://schemas.openxmlformats.org/presentationml/2006/main">
  <p:tag name="KSO_WM_SLIDE_BK_DARK_LIGHT" val="2"/>
  <p:tag name="KSO_WM_SLIDE_BACKGROUND_TYPE" val="general"/>
</p:tagLst>
</file>

<file path=ppt/tags/tag27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7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7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SLIDE_BK_DARK_LIGHT" val="2"/>
  <p:tag name="KSO_WM_SLIDE_BACKGROUND_TYPE" val="general"/>
</p:tagLst>
</file>

<file path=ppt/tags/tag2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2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8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5.xml><?xml version="1.0" encoding="utf-8"?>
<p:tagLst xmlns:p="http://schemas.openxmlformats.org/presentationml/2006/main">
  <p:tag name="KSO_WM_UNIT_FILL_FORE_SCHEMECOLOR_INDEX_BRIGHTNESS" val="0"/>
  <p:tag name="KSO_WM_UNIT_FILL_FORE_SCHEMECOLOR_INDEX" val="11"/>
  <p:tag name="KSO_WM_UNIT_FILL_TYPE" val="1"/>
  <p:tag name="KSO_WM_UNIT_TEXT_FILL_FORE_SCHEMECOLOR_INDEX_BRIGHTNESS" val="0"/>
  <p:tag name="KSO_WM_UNIT_TEXT_FILL_FORE_SCHEMECOLOR_INDEX" val="13"/>
  <p:tag name="KSO_WM_UNIT_TEXT_FILL_TYPE" val="1"/>
</p:tagLst>
</file>

<file path=ppt/tags/tag28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9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0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0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4.xml><?xml version="1.0" encoding="utf-8"?>
<p:tagLst xmlns:p="http://schemas.openxmlformats.org/presentationml/2006/main">
  <p:tag name="KSO_WM_SLIDE_BK_DARK_LIGHT" val="2"/>
  <p:tag name="KSO_WM_SLIDE_BACKGROUND_TYPE" val="general"/>
</p:tagLst>
</file>

<file path=ppt/tags/tag31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1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1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18.xml><?xml version="1.0" encoding="utf-8"?>
<p:tagLst xmlns:p="http://schemas.openxmlformats.org/presentationml/2006/main">
  <p:tag name="KSO_WM_SLIDE_BK_DARK_LIGHT" val="2"/>
  <p:tag name="KSO_WM_SLIDE_BACKGROUND_TYPE" val="general"/>
</p:tagLst>
</file>

<file path=ppt/tags/tag3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2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4.xml><?xml version="1.0" encoding="utf-8"?>
<p:tagLst xmlns:p="http://schemas.openxmlformats.org/presentationml/2006/main">
  <p:tag name="KSO_WM_SLIDE_BK_DARK_LIGHT" val="2"/>
  <p:tag name="KSO_WM_SLIDE_BACKGROUND_TYPE" val="general"/>
</p:tagLst>
</file>

<file path=ppt/tags/tag32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2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2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29.xml><?xml version="1.0" encoding="utf-8"?>
<p:tagLst xmlns:p="http://schemas.openxmlformats.org/presentationml/2006/main">
  <p:tag name="KSO_WM_SLIDE_BK_DARK_LIGHT" val="2"/>
  <p:tag name="KSO_WM_SLIDE_BACKGROUND_TYPE" val="general"/>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3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3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35.xml><?xml version="1.0" encoding="utf-8"?>
<p:tagLst xmlns:p="http://schemas.openxmlformats.org/presentationml/2006/main">
  <p:tag name="KSO_WM_SLIDE_BK_DARK_LIGHT" val="2"/>
  <p:tag name="KSO_WM_SLIDE_BACKGROUND_TYPE" val="general"/>
</p:tagLst>
</file>

<file path=ppt/tags/tag336.xml><?xml version="1.0" encoding="utf-8"?>
<p:tagLst xmlns:p="http://schemas.openxmlformats.org/presentationml/2006/main">
  <p:tag name="KSO_WM_UNIT_PLACING_PICTURE_USER_VIEWPORT" val="{&quot;height&quot;:5170,&quot;width&quot;:13680}"/>
</p:tagLst>
</file>

<file path=ppt/tags/tag33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545_7*a*1"/>
  <p:tag name="KSO_WM_TEMPLATE_CATEGORY" val="custom"/>
  <p:tag name="KSO_WM_TEMPLATE_INDEX" val="20202545"/>
  <p:tag name="KSO_WM_UNIT_LAYERLEVEL" val="1"/>
  <p:tag name="KSO_WM_TAG_VERSION" val="1.0"/>
  <p:tag name="KSO_WM_BEAUTIFY_FLAG" val="#wm#"/>
</p:tagLst>
</file>

<file path=ppt/tags/tag338.xml><?xml version="1.0" encoding="utf-8"?>
<p:tagLst xmlns:p="http://schemas.openxmlformats.org/presentationml/2006/main">
  <p:tag name="KSO_WM_SLIDE_ID" val="custom20202545_7"/>
  <p:tag name="KSO_WM_TEMPLATE_SUBCATEGORY" val="0"/>
  <p:tag name="KSO_WM_TEMPLATE_MASTER_TYPE" val="1"/>
  <p:tag name="KSO_WM_TEMPLATE_COLOR_TYPE" val="1"/>
  <p:tag name="KSO_WM_SLIDE_TYPE" val="sectionTitle"/>
  <p:tag name="KSO_WM_SLIDE_SUBTYPE" val="pureTxt"/>
  <p:tag name="KSO_WM_SLIDE_ITEM_CNT" val="0"/>
  <p:tag name="KSO_WM_SLIDE_INDEX" val="7"/>
  <p:tag name="KSO_WM_TAG_VERSION" val="1.0"/>
  <p:tag name="KSO_WM_BEAUTIFY_FLAG" val="#wm#"/>
  <p:tag name="KSO_WM_TEMPLATE_CATEGORY" val="custom"/>
  <p:tag name="KSO_WM_TEMPLATE_INDEX" val="20202545"/>
  <p:tag name="KSO_WM_SLIDE_LAYOUT" val="a_b_e"/>
  <p:tag name="KSO_WM_SLIDE_LAYOUT_CNT" val="1_1_1"/>
</p:tagLst>
</file>

<file path=ppt/tags/tag339.xml><?xml version="1.0" encoding="utf-8"?>
<p:tagLst xmlns:p="http://schemas.openxmlformats.org/presentationml/2006/main">
  <p:tag name="KSO_WM_BEAUTIFY_FLAG" val="#wm#"/>
  <p:tag name="KSO_WM_TEMPLATE_CATEGORY" val="custom"/>
  <p:tag name="KSO_WM_TEMPLATE_INDEX" val="20202545"/>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0.xml><?xml version="1.0" encoding="utf-8"?>
<p:tagLst xmlns:p="http://schemas.openxmlformats.org/presentationml/2006/main">
  <p:tag name="KSO_WM_BEAUTIFY_FLAG" val="#wm#"/>
  <p:tag name="KSO_WM_TEMPLATE_CATEGORY" val="custom"/>
  <p:tag name="KSO_WM_TEMPLATE_INDEX" val="20202545"/>
</p:tagLst>
</file>

<file path=ppt/tags/tag341.xml><?xml version="1.0" encoding="utf-8"?>
<p:tagLst xmlns:p="http://schemas.openxmlformats.org/presentationml/2006/main">
  <p:tag name="KSO_WM_BEAUTIFY_FLAG" val="#wm#"/>
  <p:tag name="KSO_WM_TEMPLATE_CATEGORY" val="custom"/>
  <p:tag name="KSO_WM_TEMPLATE_INDEX" val="20202545"/>
</p:tagLst>
</file>

<file path=ppt/tags/tag34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4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5.xml><?xml version="1.0" encoding="utf-8"?>
<p:tagLst xmlns:p="http://schemas.openxmlformats.org/presentationml/2006/main">
  <p:tag name="KSO_WM_UNIT_TEXT_FILL_FORE_SCHEMECOLOR_INDEX_BRIGHTNESS" val="0"/>
  <p:tag name="KSO_WM_UNIT_TEXT_FILL_FORE_SCHEMECOLOR_INDEX" val="13"/>
  <p:tag name="KSO_WM_UNIT_TEXT_FILL_TYPE" val="1"/>
  <p:tag name="KSO_WM_UNIT_TEXT_SHADOW_SCHEMECOLOR_INDEX_BRIGHTNESS" val="0"/>
  <p:tag name="KSO_WM_UNIT_TEXT_SHADOW_SCHEMECOLOR_INDEX" val="1"/>
</p:tagLst>
</file>

<file path=ppt/tags/tag346.xml><?xml version="1.0" encoding="utf-8"?>
<p:tagLst xmlns:p="http://schemas.openxmlformats.org/presentationml/2006/main">
  <p:tag name="KSO_WM_SLIDE_BK_DARK_LIGHT" val="2"/>
  <p:tag name="KSO_WM_SLIDE_BACKGROUND_TYPE" val="general"/>
</p:tagLst>
</file>

<file path=ppt/tags/tag34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4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4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2.xml><?xml version="1.0" encoding="utf-8"?>
<p:tagLst xmlns:p="http://schemas.openxmlformats.org/presentationml/2006/main">
  <p:tag name="KSO_WM_SLIDE_BK_DARK_LIGHT" val="2"/>
  <p:tag name="KSO_WM_SLIDE_BACKGROUND_TYPE" val="general"/>
</p:tagLst>
</file>

<file path=ppt/tags/tag3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56.xml><?xml version="1.0" encoding="utf-8"?>
<p:tagLst xmlns:p="http://schemas.openxmlformats.org/presentationml/2006/main">
  <p:tag name="KSO_WM_UNIT_FILL_FORE_SCHEMECOLOR_INDEX_BRIGHTNESS" val="0"/>
  <p:tag name="KSO_WM_UNIT_FILL_FORE_SCHEMECOLOR_INDEX" val="11"/>
  <p:tag name="KSO_WM_UNIT_FILL_TYPE" val="1"/>
  <p:tag name="KSO_WM_UNIT_TEXT_FILL_FORE_SCHEMECOLOR_INDEX_BRIGHTNESS" val="0"/>
  <p:tag name="KSO_WM_UNIT_TEXT_FILL_FORE_SCHEMECOLOR_INDEX" val="13"/>
  <p:tag name="KSO_WM_UNIT_TEXT_FILL_TYPE" val="1"/>
</p:tagLst>
</file>

<file path=ppt/tags/tag35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4.xml><?xml version="1.0" encoding="utf-8"?>
<p:tagLst xmlns:p="http://schemas.openxmlformats.org/presentationml/2006/main">
  <p:tag name="KSO_WM_SLIDE_BK_DARK_LIGHT" val="2"/>
  <p:tag name="KSO_WM_SLIDE_BACKGROUND_TYPE" val="general"/>
</p:tagLst>
</file>

<file path=ppt/tags/tag39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39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9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39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0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0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02.xml><?xml version="1.0" encoding="utf-8"?>
<p:tagLst xmlns:p="http://schemas.openxmlformats.org/presentationml/2006/main">
  <p:tag name="KSO_WM_SLIDE_BK_DARK_LIGHT" val="2"/>
  <p:tag name="KSO_WM_SLIDE_BACKGROUND_TYPE" val="general"/>
</p:tagLst>
</file>

<file path=ppt/tags/tag40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0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0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0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0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0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09.xml><?xml version="1.0" encoding="utf-8"?>
<p:tagLst xmlns:p="http://schemas.openxmlformats.org/presentationml/2006/main">
  <p:tag name="KSO_WM_SLIDE_BK_DARK_LIGHT" val="2"/>
  <p:tag name="KSO_WM_SLIDE_BACKGROUND_TYPE" val="general"/>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1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13.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4.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5.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6.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7.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8.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19.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0.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1.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2.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3.xml><?xml version="1.0" encoding="utf-8"?>
<p:tagLst xmlns:p="http://schemas.openxmlformats.org/presentationml/2006/main">
  <p:tag name="KSO_WM_UNIT_LINE_FORE_SCHEMECOLOR_INDEX_BRIGHTNESS" val="0"/>
  <p:tag name="KSO_WM_UNIT_LINE_FORE_SCHEMECOLOR_INDEX" val="13"/>
  <p:tag name="KSO_WM_UNIT_LINE_FILL_TYPE" val="2"/>
  <p:tag name="KSO_WM_UNIT_TEXT_FILL_FORE_SCHEMECOLOR_INDEX_BRIGHTNESS" val="0"/>
  <p:tag name="KSO_WM_UNIT_TEXT_FILL_FORE_SCHEMECOLOR_INDEX" val="13"/>
  <p:tag name="KSO_WM_UNIT_TEXT_FILL_TYPE" val="1"/>
</p:tagLst>
</file>

<file path=ppt/tags/tag4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9.xml><?xml version="1.0" encoding="utf-8"?>
<p:tagLst xmlns:p="http://schemas.openxmlformats.org/presentationml/2006/main">
  <p:tag name="KSO_WM_SLIDE_BK_DARK_LIGHT" val="2"/>
  <p:tag name="KSO_WM_SLIDE_BACKGROUND_TYPE" val="general"/>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3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3.xml><?xml version="1.0" encoding="utf-8"?>
<p:tagLst xmlns:p="http://schemas.openxmlformats.org/presentationml/2006/main">
  <p:tag name="KSO_WM_SLIDE_BK_DARK_LIGHT" val="2"/>
  <p:tag name="KSO_WM_SLIDE_BACKGROUND_TYPE" val="general"/>
</p:tagLst>
</file>

<file path=ppt/tags/tag43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3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3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2.xml><?xml version="1.0" encoding="utf-8"?>
<p:tagLst xmlns:p="http://schemas.openxmlformats.org/presentationml/2006/main">
  <p:tag name="KSO_WM_SLIDE_BK_DARK_LIGHT" val="2"/>
  <p:tag name="KSO_WM_SLIDE_BACKGROUND_TYPE" val="general"/>
</p:tagLst>
</file>

<file path=ppt/tags/tag44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4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4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2.xml><?xml version="1.0" encoding="utf-8"?>
<p:tagLst xmlns:p="http://schemas.openxmlformats.org/presentationml/2006/main">
  <p:tag name="KSO_WM_SLIDE_BK_DARK_LIGHT" val="2"/>
  <p:tag name="KSO_WM_SLIDE_BACKGROUND_TYPE" val="general"/>
</p:tagLst>
</file>

<file path=ppt/tags/tag45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5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5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0.xml><?xml version="1.0" encoding="utf-8"?>
<p:tagLst xmlns:p="http://schemas.openxmlformats.org/presentationml/2006/main">
  <p:tag name="KSO_WM_SLIDE_BK_DARK_LIGHT" val="2"/>
  <p:tag name="KSO_WM_SLIDE_BACKGROUND_TYPE" val="general"/>
</p:tagLst>
</file>

<file path=ppt/tags/tag46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 name="KSO_WM_UNIT_TYPE" val="i"/>
</p:tagLst>
</file>

<file path=ppt/tags/tag46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6"/>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4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65.xml><?xml version="1.0" encoding="utf-8"?>
<p:tagLst xmlns:p="http://schemas.openxmlformats.org/presentationml/2006/main">
  <p:tag name="KSO_WM_SLIDE_BK_DARK_LIGHT" val="2"/>
  <p:tag name="KSO_WM_SLIDE_BACKGROUND_TYPE" val="general"/>
</p:tagLst>
</file>

<file path=ppt/tags/tag466.xml><?xml version="1.0" encoding="utf-8"?>
<p:tagLst xmlns:p="http://schemas.openxmlformats.org/presentationml/2006/main">
  <p:tag name="ISLIDE.GUIDESSETTING" val="{&quot;Id&quot;:&quot;GuidesStyle_None&quot;,&quot;Name&quot;:&quot;无&quot;,&quot;HeaderHeight&quot;:0.0,&quot;FooterHeight&quot;:0.0,&quot;SideMargin&quot;:0.0,&quot;TopMargin&quot;:0.0,&quot;BottomMargin&quot;:0.0,&quot;IntervalMargin&quot;:0.0,&quot;SettingType&quot;:&quot;System&quot;}"/>
  <p:tag name="COMMONDATA" val="eyJoZGlkIjoiZDAzYzYzYWQ1ZGQ5ZGQ0MDZlZjg4ZTlkYjU1OTExMjUifQ=="/>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2a8a5b5f-5c89-4033-b2c2-68642f091c14}"/>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主题4">
  <a:themeElements>
    <a:clrScheme name="自定义 2">
      <a:dk1>
        <a:sysClr val="windowText" lastClr="000000"/>
      </a:dk1>
      <a:lt1>
        <a:sysClr val="window" lastClr="FFFFFF"/>
      </a:lt1>
      <a:dk2>
        <a:srgbClr val="FFFFFF"/>
      </a:dk2>
      <a:lt2>
        <a:srgbClr val="FFFFFF"/>
      </a:lt2>
      <a:accent1>
        <a:srgbClr val="0E647C"/>
      </a:accent1>
      <a:accent2>
        <a:srgbClr val="2DB2A4"/>
      </a:accent2>
      <a:accent3>
        <a:srgbClr val="74AF47"/>
      </a:accent3>
      <a:accent4>
        <a:srgbClr val="755DA1"/>
      </a:accent4>
      <a:accent5>
        <a:srgbClr val="4BACC6"/>
      </a:accent5>
      <a:accent6>
        <a:srgbClr val="F87A08"/>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1600" b="1" dirty="0" smtClean="0">
            <a:solidFill>
              <a:schemeClr val="accent6"/>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主题​​">
  <a:themeElements>
    <a:clrScheme name="自定义 44">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主题4</Template>
  <TotalTime>0</TotalTime>
  <Words>8670</Words>
  <Application>WPS 演示</Application>
  <PresentationFormat>全屏显示(4:3)</PresentationFormat>
  <Paragraphs>460</Paragraphs>
  <Slides>41</Slides>
  <Notes>0</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41</vt:i4>
      </vt:variant>
    </vt:vector>
  </HeadingPairs>
  <TitlesOfParts>
    <vt:vector size="55" baseType="lpstr">
      <vt:lpstr>Arial</vt:lpstr>
      <vt:lpstr>宋体</vt:lpstr>
      <vt:lpstr>Wingdings</vt:lpstr>
      <vt:lpstr>Calibri</vt:lpstr>
      <vt:lpstr>微软雅黑</vt:lpstr>
      <vt:lpstr>Times New Roman</vt:lpstr>
      <vt:lpstr>Arial Unicode MS</vt:lpstr>
      <vt:lpstr>Verdana</vt:lpstr>
      <vt:lpstr>黑体</vt:lpstr>
      <vt:lpstr>汉仪旗黑-85S</vt:lpstr>
      <vt:lpstr>Viner Hand ITC</vt:lpstr>
      <vt:lpstr>汉仪旗黑-85S</vt:lpstr>
      <vt:lpstr>主题4</vt:lpstr>
      <vt:lpstr>3_Office 主题​​</vt:lpstr>
      <vt:lpstr>PowerPoint 演示文稿</vt:lpstr>
      <vt:lpstr>PowerPoint 演示文稿</vt:lpstr>
      <vt:lpstr>问题: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RFC1939 POP3 协议  Post Office Protocol - Version 3 </vt:lpstr>
      <vt:lpstr>POP3协议的特性</vt:lpstr>
      <vt:lpstr>通信过程</vt:lpstr>
      <vt:lpstr>三个状态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科研部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范冰冰</dc:creator>
  <cp:lastModifiedBy>shenesan</cp:lastModifiedBy>
  <cp:revision>124</cp:revision>
  <dcterms:created xsi:type="dcterms:W3CDTF">2004-11-08T01:13:00Z</dcterms:created>
  <dcterms:modified xsi:type="dcterms:W3CDTF">2022-09-23T00:14:36Z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C707033367204D7199D5AF8E4280A6ED</vt:lpwstr>
  </property>
  <property fmtid="{D5CDD505-2E9C-101B-9397-08002B2CF9AE}" pid="3" name="KSOProductBuildVer">
    <vt:lpwstr>2052-11.1.0.12019</vt:lpwstr>
  </property>
</Properties>
</file>