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.wmf"/><Relationship Id="rId1" Type="http://schemas.openxmlformats.org/officeDocument/2006/relationships/image" Target="../media/image27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2C883-9777-4C0C-A1B3-9EC08F487A32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F8C53-2238-4DA3-B859-D124FBDD15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745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A598B6-9F46-49B3-BD02-F4914181251A}" type="slidenum">
              <a:rPr lang="zh-CN" altLang="en-US"/>
              <a:pPr/>
              <a:t>2</a:t>
            </a:fld>
            <a:endParaRPr lang="zh-CN" altLang="en-US"/>
          </a:p>
        </p:txBody>
      </p:sp>
      <p:sp>
        <p:nvSpPr>
          <p:cNvPr id="829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20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8AD80-2059-4B8C-875D-FCFB4DE2AF25}" type="slidenum">
              <a:rPr lang="zh-CN" altLang="en-US"/>
              <a:pPr/>
              <a:t>7</a:t>
            </a:fld>
            <a:endParaRPr lang="zh-CN" altLang="en-US"/>
          </a:p>
        </p:txBody>
      </p:sp>
      <p:sp>
        <p:nvSpPr>
          <p:cNvPr id="8909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9759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C3B0A-B0E8-4A45-BB2A-11EAA7C2B1B6}" type="slidenum">
              <a:rPr lang="zh-CN" altLang="en-US"/>
              <a:pPr/>
              <a:t>23</a:t>
            </a:fld>
            <a:endParaRPr lang="zh-CN" altLang="en-US"/>
          </a:p>
        </p:txBody>
      </p:sp>
      <p:sp>
        <p:nvSpPr>
          <p:cNvPr id="1095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50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zh-CN" sz="2400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18" name="Picture 21" descr="校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118" y="260350"/>
            <a:ext cx="1424516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zh-CN" altLang="en-US" noProof="0" smtClean="0"/>
              <a:t>单击以编辑母版副标题样式</a:t>
            </a:r>
            <a:endParaRPr lang="zh-CN" altLang="en-US" noProof="0" smtClean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921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24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82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2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05273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293097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56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92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8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64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279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05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72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endParaRPr lang="zh-CN" altLang="en-US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  <p:sp>
          <p:nvSpPr>
            <p:cNvPr id="103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hlink"/>
                </a:solidFill>
              </a:endParaRPr>
            </a:p>
          </p:txBody>
        </p:sp>
        <p:sp>
          <p:nvSpPr>
            <p:cNvPr id="103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103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  <p:sp>
          <p:nvSpPr>
            <p:cNvPr id="103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zh-CN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445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84314"/>
            <a:ext cx="10972800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030" name="Picture 17" descr="校徽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434" y="1"/>
            <a:ext cx="118956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63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Numerical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1639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Fig04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1123950"/>
            <a:ext cx="6464300" cy="49784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xfrm>
            <a:off x="2097088" y="6235701"/>
            <a:ext cx="7935912" cy="474663"/>
          </a:xfrm>
        </p:spPr>
        <p:txBody>
          <a:bodyPr/>
          <a:lstStyle/>
          <a:p>
            <a:pPr algn="ctr"/>
            <a:r>
              <a:rPr lang="en-US" altLang="zh-CN" sz="2800" b="1">
                <a:solidFill>
                  <a:srgbClr val="0000CC"/>
                </a:solidFill>
              </a:rPr>
              <a:t>Trade-off between truncation and round-off errors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662238" y="117476"/>
            <a:ext cx="72961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Total Numerical Error</a:t>
            </a:r>
          </a:p>
        </p:txBody>
      </p:sp>
    </p:spTree>
    <p:extLst>
      <p:ext uri="{BB962C8B-B14F-4D97-AF65-F5344CB8AC3E}">
        <p14:creationId xmlns:p14="http://schemas.microsoft.com/office/powerpoint/2010/main" val="101105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47000" cy="882650"/>
          </a:xfrm>
        </p:spPr>
        <p:txBody>
          <a:bodyPr/>
          <a:lstStyle/>
          <a:p>
            <a:pPr algn="ctr"/>
            <a:r>
              <a:rPr lang="en-US" altLang="zh-CN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Example: First Derivatives</a:t>
            </a:r>
            <a:endParaRPr lang="en-US" altLang="zh-CN">
              <a:solidFill>
                <a:srgbClr val="D60093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066800"/>
            <a:ext cx="8477250" cy="4230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000066"/>
                </a:solidFill>
              </a:rPr>
              <a:t>Use forward and backward difference approximations to estimate the first derivative of</a:t>
            </a:r>
          </a:p>
          <a:p>
            <a:pPr>
              <a:lnSpc>
                <a:spcPct val="110000"/>
              </a:lnSpc>
            </a:pPr>
            <a:endParaRPr lang="en-US" altLang="zh-CN" sz="2400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66"/>
                </a:solidFill>
              </a:rPr>
              <a:t>    at x = 0.5 with h = 0.5 and 0.25  (exact sol. = -0.9125)</a:t>
            </a:r>
          </a:p>
          <a:p>
            <a:pPr>
              <a:lnSpc>
                <a:spcPct val="90000"/>
              </a:lnSpc>
            </a:pPr>
            <a:r>
              <a:rPr lang="en-US" altLang="zh-CN" sz="2800" b="1" u="sng">
                <a:solidFill>
                  <a:srgbClr val="FF0000"/>
                </a:solidFill>
              </a:rPr>
              <a:t>Forward Difference</a:t>
            </a:r>
          </a:p>
          <a:p>
            <a:pPr>
              <a:lnSpc>
                <a:spcPct val="90000"/>
              </a:lnSpc>
            </a:pPr>
            <a:endParaRPr lang="en-US" altLang="zh-CN" sz="2800"/>
          </a:p>
          <a:p>
            <a:pPr>
              <a:lnSpc>
                <a:spcPct val="90000"/>
              </a:lnSpc>
            </a:pPr>
            <a:endParaRPr lang="en-US" altLang="zh-CN" sz="2800"/>
          </a:p>
          <a:p>
            <a:pPr>
              <a:lnSpc>
                <a:spcPct val="90000"/>
              </a:lnSpc>
            </a:pPr>
            <a:endParaRPr lang="en-US" altLang="zh-CN" sz="2800"/>
          </a:p>
          <a:p>
            <a:pPr>
              <a:lnSpc>
                <a:spcPct val="90000"/>
              </a:lnSpc>
            </a:pPr>
            <a:r>
              <a:rPr lang="en-US" altLang="zh-CN" sz="2800" b="1" u="sng">
                <a:solidFill>
                  <a:srgbClr val="FF0000"/>
                </a:solidFill>
              </a:rPr>
              <a:t>Backward Difference</a:t>
            </a:r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2590800" y="1828800"/>
          <a:ext cx="62182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984400" imgH="228600" progId="Equation.3">
                  <p:embed/>
                </p:oleObj>
              </mc:Choice>
              <mc:Fallback>
                <p:oleObj name="Equation" r:id="rId3" imgW="2984400" imgH="228600" progId="Equation.3">
                  <p:embed/>
                  <p:pic>
                    <p:nvPicPr>
                      <p:cNvPr id="1024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28800"/>
                        <a:ext cx="6218238" cy="476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5" name="Object 5"/>
          <p:cNvGraphicFramePr>
            <a:graphicFrameLocks noChangeAspect="1"/>
          </p:cNvGraphicFramePr>
          <p:nvPr/>
        </p:nvGraphicFramePr>
        <p:xfrm>
          <a:off x="2276475" y="3409950"/>
          <a:ext cx="7945438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5321160" imgH="838080" progId="Equation.3">
                  <p:embed/>
                </p:oleObj>
              </mc:Choice>
              <mc:Fallback>
                <p:oleObj name="Equation" r:id="rId5" imgW="5321160" imgH="838080" progId="Equation.3">
                  <p:embed/>
                  <p:pic>
                    <p:nvPicPr>
                      <p:cNvPr id="1024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3409950"/>
                        <a:ext cx="7945438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6" name="Object 6"/>
          <p:cNvGraphicFramePr>
            <a:graphicFrameLocks noChangeAspect="1"/>
          </p:cNvGraphicFramePr>
          <p:nvPr/>
        </p:nvGraphicFramePr>
        <p:xfrm>
          <a:off x="2259014" y="5305425"/>
          <a:ext cx="8207375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5333760" imgH="838080" progId="Equation.3">
                  <p:embed/>
                </p:oleObj>
              </mc:Choice>
              <mc:Fallback>
                <p:oleObj name="Equation" r:id="rId7" imgW="5333760" imgH="838080" progId="Equation.3">
                  <p:embed/>
                  <p:pic>
                    <p:nvPicPr>
                      <p:cNvPr id="1024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4" y="5305425"/>
                        <a:ext cx="8207375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941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152400"/>
            <a:ext cx="7747000" cy="882650"/>
          </a:xfrm>
        </p:spPr>
        <p:txBody>
          <a:bodyPr/>
          <a:lstStyle/>
          <a:p>
            <a:pPr algn="ctr"/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Example: First Derivative</a:t>
            </a:r>
            <a:endParaRPr lang="en-US" altLang="zh-CN">
              <a:solidFill>
                <a:srgbClr val="D60093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8083550" cy="4114800"/>
          </a:xfrm>
        </p:spPr>
        <p:txBody>
          <a:bodyPr/>
          <a:lstStyle/>
          <a:p>
            <a:r>
              <a:rPr lang="en-US" altLang="zh-CN" sz="2400" b="1">
                <a:solidFill>
                  <a:srgbClr val="000066"/>
                </a:solidFill>
              </a:rPr>
              <a:t>Use central difference approximation to estimate the first derivative of</a:t>
            </a:r>
          </a:p>
          <a:p>
            <a:pPr>
              <a:lnSpc>
                <a:spcPct val="130000"/>
              </a:lnSpc>
            </a:pPr>
            <a:endParaRPr lang="en-US" altLang="zh-CN" sz="2400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66"/>
                </a:solidFill>
              </a:rPr>
              <a:t>    at x = 0.5 with h = 0.5 and 0.25  (exact sol. = -0.9125)</a:t>
            </a:r>
          </a:p>
          <a:p>
            <a:r>
              <a:rPr lang="en-US" altLang="zh-CN" sz="2800" b="1" u="sng">
                <a:solidFill>
                  <a:srgbClr val="FF0000"/>
                </a:solidFill>
              </a:rPr>
              <a:t>Central Difference</a:t>
            </a:r>
          </a:p>
          <a:p>
            <a:endParaRPr lang="en-US" altLang="zh-CN" sz="2800"/>
          </a:p>
          <a:p>
            <a:endParaRPr lang="en-US" altLang="zh-CN" sz="2800"/>
          </a:p>
          <a:p>
            <a:endParaRPr lang="en-US" altLang="zh-CN" sz="2800"/>
          </a:p>
          <a:p>
            <a:endParaRPr lang="zh-CN" altLang="en-US" sz="2800" b="1" u="sng">
              <a:solidFill>
                <a:srgbClr val="FF0000"/>
              </a:solidFill>
            </a:endParaRPr>
          </a:p>
        </p:txBody>
      </p:sp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3048000" y="1828800"/>
          <a:ext cx="62182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984400" imgH="228600" progId="Equation.3">
                  <p:embed/>
                </p:oleObj>
              </mc:Choice>
              <mc:Fallback>
                <p:oleObj name="Equation" r:id="rId3" imgW="2984400" imgH="228600" progId="Equation.3">
                  <p:embed/>
                  <p:pic>
                    <p:nvPicPr>
                      <p:cNvPr id="1034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28800"/>
                        <a:ext cx="6218238" cy="476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2667000" y="3581401"/>
          <a:ext cx="7329488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4292280" imgH="1676160" progId="Equation.3">
                  <p:embed/>
                </p:oleObj>
              </mc:Choice>
              <mc:Fallback>
                <p:oleObj name="Equation" r:id="rId5" imgW="4292280" imgH="1676160" progId="Equation.3">
                  <p:embed/>
                  <p:pic>
                    <p:nvPicPr>
                      <p:cNvPr id="1034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81401"/>
                        <a:ext cx="7329488" cy="286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02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8229600" cy="76200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Second-Derivatives</a:t>
            </a:r>
            <a:endParaRPr lang="en-US" altLang="zh-CN">
              <a:solidFill>
                <a:srgbClr val="D60093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620000" cy="4114800"/>
          </a:xfrm>
        </p:spPr>
        <p:txBody>
          <a:bodyPr/>
          <a:lstStyle/>
          <a:p>
            <a:r>
              <a:rPr lang="en-US" altLang="zh-CN" sz="2800" b="1">
                <a:solidFill>
                  <a:srgbClr val="0000FF"/>
                </a:solidFill>
              </a:rPr>
              <a:t>Taylor-series expansion</a:t>
            </a:r>
          </a:p>
          <a:p>
            <a:r>
              <a:rPr lang="en-US" altLang="zh-CN" sz="2800" b="1">
                <a:solidFill>
                  <a:srgbClr val="0000FF"/>
                </a:solidFill>
              </a:rPr>
              <a:t>Uniform grid spacing</a:t>
            </a:r>
            <a:endParaRPr lang="en-US" altLang="zh-CN" sz="2800">
              <a:solidFill>
                <a:srgbClr val="0000FF"/>
              </a:solidFill>
            </a:endParaRPr>
          </a:p>
          <a:p>
            <a:endParaRPr lang="en-US" altLang="zh-CN" sz="2800">
              <a:solidFill>
                <a:srgbClr val="FF0000"/>
              </a:solidFill>
            </a:endParaRPr>
          </a:p>
          <a:p>
            <a:endParaRPr lang="en-US" altLang="zh-CN" sz="2800">
              <a:solidFill>
                <a:srgbClr val="FF0000"/>
              </a:solidFill>
            </a:endParaRPr>
          </a:p>
          <a:p>
            <a:endParaRPr lang="en-US" altLang="zh-CN" sz="2800">
              <a:solidFill>
                <a:srgbClr val="FF0000"/>
              </a:solidFill>
            </a:endParaRPr>
          </a:p>
          <a:p>
            <a:endParaRPr lang="en-US" altLang="zh-CN" sz="2800">
              <a:solidFill>
                <a:srgbClr val="FF0000"/>
              </a:solidFill>
            </a:endParaRPr>
          </a:p>
          <a:p>
            <a:endParaRPr lang="en-US" altLang="zh-CN" sz="280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Second-order accurate </a:t>
            </a:r>
            <a:r>
              <a:rPr lang="en-US" altLang="zh-CN" sz="2800" b="1" i="1">
                <a:solidFill>
                  <a:srgbClr val="0000FF"/>
                </a:solidFill>
              </a:rPr>
              <a:t>O(h</a:t>
            </a:r>
            <a:r>
              <a:rPr lang="en-US" altLang="zh-CN" sz="2800" b="1" i="1" baseline="30000">
                <a:solidFill>
                  <a:srgbClr val="0000FF"/>
                </a:solidFill>
              </a:rPr>
              <a:t>2</a:t>
            </a:r>
            <a:r>
              <a:rPr lang="en-US" altLang="zh-CN" sz="2800" b="1" i="1">
                <a:solidFill>
                  <a:srgbClr val="0000FF"/>
                </a:solidFill>
              </a:rPr>
              <a:t>)</a:t>
            </a:r>
            <a:endParaRPr lang="en-US" altLang="zh-CN" sz="2800">
              <a:solidFill>
                <a:srgbClr val="0000FF"/>
              </a:solidFill>
            </a:endParaRP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2057401" y="2209801"/>
          <a:ext cx="7769225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724280" imgH="1371600" progId="Equation.3">
                  <p:embed/>
                </p:oleObj>
              </mc:Choice>
              <mc:Fallback>
                <p:oleObj name="Equation" r:id="rId3" imgW="4724280" imgH="1371600" progId="Equation.3">
                  <p:embed/>
                  <p:pic>
                    <p:nvPicPr>
                      <p:cNvPr id="1044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209801"/>
                        <a:ext cx="7769225" cy="22574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1044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2633663" y="5334001"/>
          <a:ext cx="699611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3111480" imgH="419040" progId="Equation.3">
                  <p:embed/>
                </p:oleObj>
              </mc:Choice>
              <mc:Fallback>
                <p:oleObj name="Equation" r:id="rId7" imgW="3111480" imgH="419040" progId="Equation.3">
                  <p:embed/>
                  <p:pic>
                    <p:nvPicPr>
                      <p:cNvPr id="1044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5334001"/>
                        <a:ext cx="6996112" cy="942975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2445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8001000" cy="685800"/>
          </a:xfrm>
        </p:spPr>
        <p:txBody>
          <a:bodyPr/>
          <a:lstStyle/>
          <a:p>
            <a:pPr algn="ctr"/>
            <a:r>
              <a:rPr lang="en-US" altLang="zh-CN" sz="40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Three-Point Formula</a:t>
            </a:r>
            <a:endParaRPr lang="en-US" altLang="zh-CN" sz="4000">
              <a:solidFill>
                <a:srgbClr val="D60093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914400"/>
            <a:ext cx="7772400" cy="4114800"/>
          </a:xfrm>
        </p:spPr>
        <p:txBody>
          <a:bodyPr/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b="1">
                <a:solidFill>
                  <a:srgbClr val="0000FF"/>
                </a:solidFill>
              </a:rPr>
              <a:t>Lagrange interpolation polynomial for unequally spaced data</a:t>
            </a: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zh-CN" altLang="en-US" b="1">
              <a:solidFill>
                <a:srgbClr val="0000FF"/>
              </a:solidFill>
            </a:endParaRP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2438400" y="2438400"/>
          <a:ext cx="7391400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3365280" imgH="1574640" progId="Equation.3">
                  <p:embed/>
                </p:oleObj>
              </mc:Choice>
              <mc:Fallback>
                <p:oleObj name="Equation" r:id="rId3" imgW="3365280" imgH="1574640" progId="Equation.3">
                  <p:embed/>
                  <p:pic>
                    <p:nvPicPr>
                      <p:cNvPr id="129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438400"/>
                        <a:ext cx="7391400" cy="34559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60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382000" cy="83820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Lagrange Polynomials</a:t>
            </a:r>
            <a:endParaRPr lang="en-US" altLang="zh-CN" sz="5400" b="1" i="1">
              <a:solidFill>
                <a:srgbClr val="D60093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8712200" cy="774700"/>
          </a:xfrm>
        </p:spPr>
        <p:txBody>
          <a:bodyPr/>
          <a:lstStyle/>
          <a:p>
            <a:r>
              <a:rPr lang="en-US" altLang="zh-CN" b="1">
                <a:solidFill>
                  <a:srgbClr val="FF0000"/>
                </a:solidFill>
              </a:rPr>
              <a:t>Kronecker Delta function</a:t>
            </a:r>
            <a:endParaRPr lang="en-US" altLang="zh-CN">
              <a:solidFill>
                <a:srgbClr val="FF0000"/>
              </a:solidFill>
            </a:endParaRPr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2057400" y="2133601"/>
          <a:ext cx="7977188" cy="258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4457520" imgH="1447560" progId="Equation.3">
                  <p:embed/>
                </p:oleObj>
              </mc:Choice>
              <mc:Fallback>
                <p:oleObj name="Equation" r:id="rId3" imgW="4457520" imgH="1447560" progId="Equation.3">
                  <p:embed/>
                  <p:pic>
                    <p:nvPicPr>
                      <p:cNvPr id="1208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1"/>
                        <a:ext cx="7977188" cy="25892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2514600" y="5127625"/>
          <a:ext cx="7162800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3416040" imgH="736560" progId="Equation.3">
                  <p:embed/>
                </p:oleObj>
              </mc:Choice>
              <mc:Fallback>
                <p:oleObj name="Equation" r:id="rId5" imgW="3416040" imgH="736560" progId="Equation.3">
                  <p:embed/>
                  <p:pic>
                    <p:nvPicPr>
                      <p:cNvPr id="1208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27625"/>
                        <a:ext cx="7162800" cy="15430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808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7848600" cy="91440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Lagrange Interpolation</a:t>
            </a:r>
            <a:r>
              <a:rPr lang="en-US" altLang="zh-CN" sz="66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8458200" cy="4438650"/>
          </a:xfrm>
        </p:spPr>
        <p:txBody>
          <a:bodyPr/>
          <a:lstStyle/>
          <a:p>
            <a:r>
              <a:rPr lang="zh-CN" altLang="en-US" b="1">
                <a:solidFill>
                  <a:srgbClr val="0000CC"/>
                </a:solidFill>
              </a:rPr>
              <a:t>1</a:t>
            </a:r>
            <a:r>
              <a:rPr lang="en-US" altLang="zh-CN" b="1">
                <a:solidFill>
                  <a:srgbClr val="0000CC"/>
                </a:solidFill>
              </a:rPr>
              <a:t>st-order Lagrange polynomial</a:t>
            </a:r>
          </a:p>
          <a:p>
            <a:pPr>
              <a:lnSpc>
                <a:spcPct val="80000"/>
              </a:lnSpc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endParaRPr lang="en-US" altLang="zh-CN" b="1">
              <a:solidFill>
                <a:srgbClr val="0000CC"/>
              </a:solidFill>
            </a:endParaRPr>
          </a:p>
          <a:p>
            <a:r>
              <a:rPr lang="en-US" altLang="zh-CN" b="1">
                <a:solidFill>
                  <a:srgbClr val="0000CC"/>
                </a:solidFill>
              </a:rPr>
              <a:t>Second-order Lagrange polynomial</a:t>
            </a:r>
          </a:p>
          <a:p>
            <a:pPr>
              <a:lnSpc>
                <a:spcPct val="110000"/>
              </a:lnSpc>
            </a:pPr>
            <a:endParaRPr lang="zh-CN" altLang="en-US" b="1">
              <a:solidFill>
                <a:srgbClr val="0000CC"/>
              </a:solidFill>
            </a:endParaRP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2133601" y="1981201"/>
          <a:ext cx="76676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4063680" imgH="444240" progId="Equation.3">
                  <p:embed/>
                </p:oleObj>
              </mc:Choice>
              <mc:Fallback>
                <p:oleObj name="Equation" r:id="rId3" imgW="4063680" imgH="444240" progId="Equation.3">
                  <p:embed/>
                  <p:pic>
                    <p:nvPicPr>
                      <p:cNvPr id="1218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1981201"/>
                        <a:ext cx="7667625" cy="8350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124200" y="3657600"/>
          <a:ext cx="5132388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2311200" imgH="1333440" progId="Equation.3">
                  <p:embed/>
                </p:oleObj>
              </mc:Choice>
              <mc:Fallback>
                <p:oleObj name="Equation" r:id="rId5" imgW="2311200" imgH="1333440" progId="Equation.3">
                  <p:embed/>
                  <p:pic>
                    <p:nvPicPr>
                      <p:cNvPr id="1218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657600"/>
                        <a:ext cx="5132388" cy="29527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1218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31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7848600" cy="91440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Lagrange Interpolation</a:t>
            </a:r>
            <a:r>
              <a:rPr lang="en-US" altLang="zh-CN" sz="6600" b="1" i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8458200" cy="4438650"/>
          </a:xfrm>
        </p:spPr>
        <p:txBody>
          <a:bodyPr/>
          <a:lstStyle/>
          <a:p>
            <a:r>
              <a:rPr lang="en-US" altLang="zh-CN" b="1">
                <a:solidFill>
                  <a:srgbClr val="0000CC"/>
                </a:solidFill>
              </a:rPr>
              <a:t>Third-order Lagrange polynomial</a:t>
            </a:r>
          </a:p>
          <a:p>
            <a:pPr>
              <a:lnSpc>
                <a:spcPct val="80000"/>
              </a:lnSpc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zh-CN" altLang="en-US" sz="4400">
              <a:solidFill>
                <a:srgbClr val="0000CC"/>
              </a:solidFill>
            </a:endParaRPr>
          </a:p>
        </p:txBody>
      </p:sp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1259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59" name="Object 7"/>
          <p:cNvGraphicFramePr>
            <a:graphicFrameLocks noChangeAspect="1"/>
          </p:cNvGraphicFramePr>
          <p:nvPr/>
        </p:nvGraphicFramePr>
        <p:xfrm>
          <a:off x="2590800" y="2133600"/>
          <a:ext cx="6400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2933640" imgH="1777680" progId="Equation.3">
                  <p:embed/>
                </p:oleObj>
              </mc:Choice>
              <mc:Fallback>
                <p:oleObj name="Equation" r:id="rId5" imgW="2933640" imgH="1777680" progId="Equation.3">
                  <p:embed/>
                  <p:pic>
                    <p:nvPicPr>
                      <p:cNvPr id="1259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33600"/>
                        <a:ext cx="6400800" cy="3886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148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00" name="Freeform 1048"/>
          <p:cNvSpPr>
            <a:spLocks/>
          </p:cNvSpPr>
          <p:nvPr/>
        </p:nvSpPr>
        <p:spPr bwMode="auto">
          <a:xfrm>
            <a:off x="3568701" y="1806575"/>
            <a:ext cx="5218113" cy="1468438"/>
          </a:xfrm>
          <a:custGeom>
            <a:avLst/>
            <a:gdLst>
              <a:gd name="T0" fmla="*/ 0 w 3120"/>
              <a:gd name="T1" fmla="*/ 240 h 888"/>
              <a:gd name="T2" fmla="*/ 768 w 3120"/>
              <a:gd name="T3" fmla="*/ 720 h 888"/>
              <a:gd name="T4" fmla="*/ 1584 w 3120"/>
              <a:gd name="T5" fmla="*/ 768 h 888"/>
              <a:gd name="T6" fmla="*/ 3120 w 3120"/>
              <a:gd name="T7" fmla="*/ 0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20" h="888">
                <a:moveTo>
                  <a:pt x="0" y="240"/>
                </a:moveTo>
                <a:cubicBezTo>
                  <a:pt x="252" y="436"/>
                  <a:pt x="504" y="632"/>
                  <a:pt x="768" y="720"/>
                </a:cubicBezTo>
                <a:cubicBezTo>
                  <a:pt x="1032" y="808"/>
                  <a:pt x="1192" y="888"/>
                  <a:pt x="1584" y="768"/>
                </a:cubicBezTo>
                <a:cubicBezTo>
                  <a:pt x="1976" y="648"/>
                  <a:pt x="2548" y="324"/>
                  <a:pt x="3120" y="0"/>
                </a:cubicBezTo>
              </a:path>
            </a:pathLst>
          </a:custGeom>
          <a:noFill/>
          <a:ln w="571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69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848600" cy="838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D6009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Lagrange Interpolation</a:t>
            </a:r>
            <a:endParaRPr lang="en-US" altLang="zh-CN" sz="5400" i="1">
              <a:solidFill>
                <a:srgbClr val="D6009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979" name="Line 1027"/>
          <p:cNvSpPr>
            <a:spLocks noChangeShapeType="1"/>
          </p:cNvSpPr>
          <p:nvPr/>
        </p:nvSpPr>
        <p:spPr bwMode="auto">
          <a:xfrm>
            <a:off x="3505200" y="4724400"/>
            <a:ext cx="548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0" name="Line 1028"/>
          <p:cNvSpPr>
            <a:spLocks noChangeShapeType="1"/>
          </p:cNvSpPr>
          <p:nvPr/>
        </p:nvSpPr>
        <p:spPr bwMode="auto">
          <a:xfrm flipV="1">
            <a:off x="3505200" y="1905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1" name="Freeform 1029"/>
          <p:cNvSpPr>
            <a:spLocks/>
          </p:cNvSpPr>
          <p:nvPr/>
        </p:nvSpPr>
        <p:spPr bwMode="auto">
          <a:xfrm>
            <a:off x="4038600" y="3048000"/>
            <a:ext cx="4495800" cy="3124200"/>
          </a:xfrm>
          <a:custGeom>
            <a:avLst/>
            <a:gdLst>
              <a:gd name="T0" fmla="*/ 0 w 2640"/>
              <a:gd name="T1" fmla="*/ 2016 h 2112"/>
              <a:gd name="T2" fmla="*/ 480 w 2640"/>
              <a:gd name="T3" fmla="*/ 816 h 2112"/>
              <a:gd name="T4" fmla="*/ 912 w 2640"/>
              <a:gd name="T5" fmla="*/ 192 h 2112"/>
              <a:gd name="T6" fmla="*/ 1296 w 2640"/>
              <a:gd name="T7" fmla="*/ 48 h 2112"/>
              <a:gd name="T8" fmla="*/ 1824 w 2640"/>
              <a:gd name="T9" fmla="*/ 480 h 2112"/>
              <a:gd name="T10" fmla="*/ 2352 w 2640"/>
              <a:gd name="T11" fmla="*/ 1392 h 2112"/>
              <a:gd name="T12" fmla="*/ 2640 w 2640"/>
              <a:gd name="T13" fmla="*/ 2112 h 2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40" h="2112">
                <a:moveTo>
                  <a:pt x="0" y="2016"/>
                </a:moveTo>
                <a:cubicBezTo>
                  <a:pt x="164" y="1568"/>
                  <a:pt x="328" y="1120"/>
                  <a:pt x="480" y="816"/>
                </a:cubicBezTo>
                <a:cubicBezTo>
                  <a:pt x="632" y="512"/>
                  <a:pt x="776" y="320"/>
                  <a:pt x="912" y="192"/>
                </a:cubicBezTo>
                <a:cubicBezTo>
                  <a:pt x="1048" y="64"/>
                  <a:pt x="1144" y="0"/>
                  <a:pt x="1296" y="48"/>
                </a:cubicBezTo>
                <a:cubicBezTo>
                  <a:pt x="1448" y="96"/>
                  <a:pt x="1648" y="256"/>
                  <a:pt x="1824" y="480"/>
                </a:cubicBezTo>
                <a:cubicBezTo>
                  <a:pt x="2000" y="704"/>
                  <a:pt x="2216" y="1120"/>
                  <a:pt x="2352" y="1392"/>
                </a:cubicBezTo>
                <a:cubicBezTo>
                  <a:pt x="2488" y="1664"/>
                  <a:pt x="2564" y="1888"/>
                  <a:pt x="2640" y="2112"/>
                </a:cubicBezTo>
              </a:path>
            </a:pathLst>
          </a:custGeom>
          <a:noFill/>
          <a:ln w="28575" cmpd="sng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2" name="Freeform 1030"/>
          <p:cNvSpPr>
            <a:spLocks/>
          </p:cNvSpPr>
          <p:nvPr/>
        </p:nvSpPr>
        <p:spPr bwMode="auto">
          <a:xfrm>
            <a:off x="3962400" y="1905000"/>
            <a:ext cx="4114800" cy="3175000"/>
          </a:xfrm>
          <a:custGeom>
            <a:avLst/>
            <a:gdLst>
              <a:gd name="T0" fmla="*/ 0 w 2448"/>
              <a:gd name="T1" fmla="*/ 1344 h 1760"/>
              <a:gd name="T2" fmla="*/ 336 w 2448"/>
              <a:gd name="T3" fmla="*/ 1536 h 1760"/>
              <a:gd name="T4" fmla="*/ 576 w 2448"/>
              <a:gd name="T5" fmla="*/ 1680 h 1760"/>
              <a:gd name="T6" fmla="*/ 768 w 2448"/>
              <a:gd name="T7" fmla="*/ 1728 h 1760"/>
              <a:gd name="T8" fmla="*/ 1008 w 2448"/>
              <a:gd name="T9" fmla="*/ 1728 h 1760"/>
              <a:gd name="T10" fmla="*/ 1344 w 2448"/>
              <a:gd name="T11" fmla="*/ 1536 h 1760"/>
              <a:gd name="T12" fmla="*/ 1776 w 2448"/>
              <a:gd name="T13" fmla="*/ 1104 h 1760"/>
              <a:gd name="T14" fmla="*/ 2448 w 2448"/>
              <a:gd name="T15" fmla="*/ 0 h 1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48" h="1760">
                <a:moveTo>
                  <a:pt x="0" y="1344"/>
                </a:moveTo>
                <a:cubicBezTo>
                  <a:pt x="120" y="1412"/>
                  <a:pt x="240" y="1480"/>
                  <a:pt x="336" y="1536"/>
                </a:cubicBezTo>
                <a:cubicBezTo>
                  <a:pt x="432" y="1592"/>
                  <a:pt x="504" y="1648"/>
                  <a:pt x="576" y="1680"/>
                </a:cubicBezTo>
                <a:cubicBezTo>
                  <a:pt x="648" y="1712"/>
                  <a:pt x="696" y="1720"/>
                  <a:pt x="768" y="1728"/>
                </a:cubicBezTo>
                <a:cubicBezTo>
                  <a:pt x="840" y="1736"/>
                  <a:pt x="912" y="1760"/>
                  <a:pt x="1008" y="1728"/>
                </a:cubicBezTo>
                <a:cubicBezTo>
                  <a:pt x="1104" y="1696"/>
                  <a:pt x="1216" y="1640"/>
                  <a:pt x="1344" y="1536"/>
                </a:cubicBezTo>
                <a:cubicBezTo>
                  <a:pt x="1472" y="1432"/>
                  <a:pt x="1592" y="1360"/>
                  <a:pt x="1776" y="1104"/>
                </a:cubicBezTo>
                <a:cubicBezTo>
                  <a:pt x="1960" y="848"/>
                  <a:pt x="2204" y="424"/>
                  <a:pt x="2448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3" name="Freeform 1031"/>
          <p:cNvSpPr>
            <a:spLocks/>
          </p:cNvSpPr>
          <p:nvPr/>
        </p:nvSpPr>
        <p:spPr bwMode="auto">
          <a:xfrm>
            <a:off x="4038600" y="2057400"/>
            <a:ext cx="4267200" cy="3086100"/>
          </a:xfrm>
          <a:custGeom>
            <a:avLst/>
            <a:gdLst>
              <a:gd name="T0" fmla="*/ 2832 w 2832"/>
              <a:gd name="T1" fmla="*/ 1440 h 1896"/>
              <a:gd name="T2" fmla="*/ 2496 w 2832"/>
              <a:gd name="T3" fmla="*/ 1680 h 1896"/>
              <a:gd name="T4" fmla="*/ 2160 w 2832"/>
              <a:gd name="T5" fmla="*/ 1824 h 1896"/>
              <a:gd name="T6" fmla="*/ 1824 w 2832"/>
              <a:gd name="T7" fmla="*/ 1872 h 1896"/>
              <a:gd name="T8" fmla="*/ 1440 w 2832"/>
              <a:gd name="T9" fmla="*/ 1680 h 1896"/>
              <a:gd name="T10" fmla="*/ 960 w 2832"/>
              <a:gd name="T11" fmla="*/ 1296 h 1896"/>
              <a:gd name="T12" fmla="*/ 384 w 2832"/>
              <a:gd name="T13" fmla="*/ 576 h 1896"/>
              <a:gd name="T14" fmla="*/ 0 w 2832"/>
              <a:gd name="T15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2" h="1896">
                <a:moveTo>
                  <a:pt x="2832" y="1440"/>
                </a:moveTo>
                <a:cubicBezTo>
                  <a:pt x="2720" y="1528"/>
                  <a:pt x="2608" y="1616"/>
                  <a:pt x="2496" y="1680"/>
                </a:cubicBezTo>
                <a:cubicBezTo>
                  <a:pt x="2384" y="1744"/>
                  <a:pt x="2272" y="1792"/>
                  <a:pt x="2160" y="1824"/>
                </a:cubicBezTo>
                <a:cubicBezTo>
                  <a:pt x="2048" y="1856"/>
                  <a:pt x="1944" y="1896"/>
                  <a:pt x="1824" y="1872"/>
                </a:cubicBezTo>
                <a:cubicBezTo>
                  <a:pt x="1704" y="1848"/>
                  <a:pt x="1584" y="1776"/>
                  <a:pt x="1440" y="1680"/>
                </a:cubicBezTo>
                <a:cubicBezTo>
                  <a:pt x="1296" y="1584"/>
                  <a:pt x="1136" y="1480"/>
                  <a:pt x="960" y="1296"/>
                </a:cubicBezTo>
                <a:cubicBezTo>
                  <a:pt x="784" y="1112"/>
                  <a:pt x="544" y="792"/>
                  <a:pt x="384" y="576"/>
                </a:cubicBezTo>
                <a:cubicBezTo>
                  <a:pt x="224" y="360"/>
                  <a:pt x="112" y="180"/>
                  <a:pt x="0" y="0"/>
                </a:cubicBezTo>
              </a:path>
            </a:pathLst>
          </a:custGeom>
          <a:noFill/>
          <a:ln w="28575" cmpd="sng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4" name="Line 1032"/>
          <p:cNvSpPr>
            <a:spLocks noChangeShapeType="1"/>
          </p:cNvSpPr>
          <p:nvPr/>
        </p:nvSpPr>
        <p:spPr bwMode="auto">
          <a:xfrm>
            <a:off x="4572000" y="2971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5" name="Line 1033"/>
          <p:cNvSpPr>
            <a:spLocks noChangeShapeType="1"/>
          </p:cNvSpPr>
          <p:nvPr/>
        </p:nvSpPr>
        <p:spPr bwMode="auto">
          <a:xfrm>
            <a:off x="6096000" y="3124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6" name="Line 1034"/>
          <p:cNvSpPr>
            <a:spLocks noChangeShapeType="1"/>
          </p:cNvSpPr>
          <p:nvPr/>
        </p:nvSpPr>
        <p:spPr bwMode="auto">
          <a:xfrm flipV="1">
            <a:off x="7848600" y="2286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88" name="Text Box 1036"/>
          <p:cNvSpPr txBox="1">
            <a:spLocks noChangeArrowheads="1"/>
          </p:cNvSpPr>
          <p:nvPr/>
        </p:nvSpPr>
        <p:spPr bwMode="auto">
          <a:xfrm>
            <a:off x="4159251" y="5508625"/>
            <a:ext cx="1851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i="1">
                <a:solidFill>
                  <a:srgbClr val="CC0099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3200" b="1" i="1" baseline="-25000">
                <a:solidFill>
                  <a:srgbClr val="CC0099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3200" b="1">
                <a:solidFill>
                  <a:srgbClr val="CC0099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CC0099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3200" b="1" i="1">
                <a:solidFill>
                  <a:srgbClr val="CC0099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CC0099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CC0099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 i="1" baseline="-25000">
                <a:solidFill>
                  <a:srgbClr val="CC0099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3200" b="1">
                <a:solidFill>
                  <a:srgbClr val="CC0099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26989" name="Text Box 1037"/>
          <p:cNvSpPr txBox="1">
            <a:spLocks noChangeArrowheads="1"/>
          </p:cNvSpPr>
          <p:nvPr/>
        </p:nvSpPr>
        <p:spPr bwMode="auto">
          <a:xfrm>
            <a:off x="6218239" y="1622425"/>
            <a:ext cx="192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32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 i="1" baseline="-2500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endParaRPr lang="en-US" altLang="zh-CN" sz="2400">
              <a:latin typeface="Times New Roman" panose="02020603050405020304" pitchFamily="18" charset="0"/>
            </a:endParaRPr>
          </a:p>
        </p:txBody>
      </p:sp>
      <p:sp>
        <p:nvSpPr>
          <p:cNvPr id="126990" name="Text Box 1038"/>
          <p:cNvSpPr txBox="1">
            <a:spLocks noChangeArrowheads="1"/>
          </p:cNvSpPr>
          <p:nvPr/>
        </p:nvSpPr>
        <p:spPr bwMode="auto">
          <a:xfrm>
            <a:off x="4114800" y="1752600"/>
            <a:ext cx="1974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 i="1">
                <a:solidFill>
                  <a:srgbClr val="0066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3200" b="1" i="1" baseline="-25000">
                <a:solidFill>
                  <a:srgbClr val="0066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3200" b="1">
                <a:solidFill>
                  <a:srgbClr val="0066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>
                <a:solidFill>
                  <a:srgbClr val="0066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3200" b="1" i="1">
                <a:solidFill>
                  <a:srgbClr val="0066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3200" b="1">
                <a:solidFill>
                  <a:srgbClr val="0066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3200" b="1" i="1">
                <a:solidFill>
                  <a:srgbClr val="0066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3200" b="1" i="1" baseline="-25000">
                <a:solidFill>
                  <a:srgbClr val="0066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3200" b="1">
                <a:solidFill>
                  <a:srgbClr val="006600"/>
                </a:solidFill>
                <a:latin typeface="Times New Roman" panose="02020603050405020304" pitchFamily="18" charset="0"/>
              </a:rPr>
              <a:t>)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126991" name="Oval 1039"/>
          <p:cNvSpPr>
            <a:spLocks noChangeArrowheads="1"/>
          </p:cNvSpPr>
          <p:nvPr/>
        </p:nvSpPr>
        <p:spPr bwMode="auto">
          <a:xfrm>
            <a:off x="4495800" y="46482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2" name="Oval 1040"/>
          <p:cNvSpPr>
            <a:spLocks noChangeArrowheads="1"/>
          </p:cNvSpPr>
          <p:nvPr/>
        </p:nvSpPr>
        <p:spPr bwMode="auto">
          <a:xfrm>
            <a:off x="6019800" y="46482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3" name="Oval 1041"/>
          <p:cNvSpPr>
            <a:spLocks noChangeArrowheads="1"/>
          </p:cNvSpPr>
          <p:nvPr/>
        </p:nvSpPr>
        <p:spPr bwMode="auto">
          <a:xfrm>
            <a:off x="7772400" y="46482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4" name="Oval 1042"/>
          <p:cNvSpPr>
            <a:spLocks noChangeArrowheads="1"/>
          </p:cNvSpPr>
          <p:nvPr/>
        </p:nvSpPr>
        <p:spPr bwMode="auto">
          <a:xfrm>
            <a:off x="4495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5" name="Oval 1043"/>
          <p:cNvSpPr>
            <a:spLocks noChangeArrowheads="1"/>
          </p:cNvSpPr>
          <p:nvPr/>
        </p:nvSpPr>
        <p:spPr bwMode="auto">
          <a:xfrm>
            <a:off x="60198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6" name="Oval 1044"/>
          <p:cNvSpPr>
            <a:spLocks noChangeArrowheads="1"/>
          </p:cNvSpPr>
          <p:nvPr/>
        </p:nvSpPr>
        <p:spPr bwMode="auto">
          <a:xfrm>
            <a:off x="77724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997" name="Text Box 1045"/>
          <p:cNvSpPr txBox="1">
            <a:spLocks noChangeArrowheads="1"/>
          </p:cNvSpPr>
          <p:nvPr/>
        </p:nvSpPr>
        <p:spPr bwMode="auto">
          <a:xfrm>
            <a:off x="4451350" y="4754564"/>
            <a:ext cx="509588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500" b="1" i="1">
                <a:latin typeface="Times New Roman" panose="02020603050405020304" pitchFamily="18" charset="0"/>
              </a:rPr>
              <a:t>x</a:t>
            </a:r>
            <a:r>
              <a:rPr lang="en-US" altLang="zh-CN" sz="2500" b="1" i="1" baseline="-250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6998" name="Text Box 1046"/>
          <p:cNvSpPr txBox="1">
            <a:spLocks noChangeArrowheads="1"/>
          </p:cNvSpPr>
          <p:nvPr/>
        </p:nvSpPr>
        <p:spPr bwMode="auto">
          <a:xfrm>
            <a:off x="5935664" y="4762501"/>
            <a:ext cx="509587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500" b="1" i="1">
                <a:latin typeface="Times New Roman" panose="02020603050405020304" pitchFamily="18" charset="0"/>
              </a:rPr>
              <a:t>x</a:t>
            </a:r>
            <a:r>
              <a:rPr lang="en-US" altLang="zh-CN" sz="2500" b="1" i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26999" name="Text Box 1047"/>
          <p:cNvSpPr txBox="1">
            <a:spLocks noChangeArrowheads="1"/>
          </p:cNvSpPr>
          <p:nvPr/>
        </p:nvSpPr>
        <p:spPr bwMode="auto">
          <a:xfrm>
            <a:off x="7597775" y="4746626"/>
            <a:ext cx="509588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500" b="1" i="1">
                <a:latin typeface="Times New Roman" panose="02020603050405020304" pitchFamily="18" charset="0"/>
              </a:rPr>
              <a:t>x</a:t>
            </a:r>
            <a:r>
              <a:rPr lang="en-US" altLang="zh-CN" sz="2500" b="1" i="1" baseline="-25000">
                <a:latin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264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7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8" grpId="0" autoUpdateAnimBg="0"/>
      <p:bldP spid="126989" grpId="0" autoUpdateAnimBg="0"/>
      <p:bldP spid="12699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1" y="152400"/>
            <a:ext cx="7383463" cy="91440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Lagrange Polynomial</a:t>
            </a:r>
          </a:p>
        </p:txBody>
      </p:sp>
      <p:pic>
        <p:nvPicPr>
          <p:cNvPr id="122883" name="Picture 3" descr="Fig18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6" b="14999"/>
          <a:stretch>
            <a:fillRect/>
          </a:stretch>
        </p:blipFill>
        <p:spPr bwMode="auto">
          <a:xfrm>
            <a:off x="3502025" y="1219201"/>
            <a:ext cx="5238750" cy="552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15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46063"/>
            <a:ext cx="7391400" cy="838200"/>
          </a:xfrm>
        </p:spPr>
        <p:txBody>
          <a:bodyPr/>
          <a:lstStyle/>
          <a:p>
            <a:pPr algn="ctr"/>
            <a:r>
              <a:rPr lang="en-US" altLang="zh-CN" sz="4800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Numerical Differentiation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4864" y="1349375"/>
            <a:ext cx="8358187" cy="5029200"/>
          </a:xfrm>
        </p:spPr>
        <p:txBody>
          <a:bodyPr/>
          <a:lstStyle/>
          <a:p>
            <a:r>
              <a:rPr lang="en-US" altLang="zh-CN" sz="3000" b="1">
                <a:solidFill>
                  <a:srgbClr val="0033CC"/>
                </a:solidFill>
              </a:rPr>
              <a:t>Estimate the derivatives (slope, curvature, etc.) of a function by using the function values at only a set of discrete points </a:t>
            </a:r>
          </a:p>
          <a:p>
            <a:r>
              <a:rPr lang="en-US" altLang="zh-CN" sz="3000" b="1">
                <a:solidFill>
                  <a:srgbClr val="0033CC"/>
                </a:solidFill>
              </a:rPr>
              <a:t>Ordinary differential equation (ODE)</a:t>
            </a:r>
          </a:p>
          <a:p>
            <a:r>
              <a:rPr lang="en-US" altLang="zh-CN" sz="3000" b="1">
                <a:solidFill>
                  <a:srgbClr val="0033CC"/>
                </a:solidFill>
              </a:rPr>
              <a:t>Partial differential equation (PDE)</a:t>
            </a:r>
          </a:p>
          <a:p>
            <a:r>
              <a:rPr lang="en-US" altLang="zh-CN" sz="3000" b="1">
                <a:solidFill>
                  <a:srgbClr val="0033CC"/>
                </a:solidFill>
              </a:rPr>
              <a:t>Represent the function by </a:t>
            </a:r>
            <a:r>
              <a:rPr lang="en-US" altLang="zh-CN" sz="3000" b="1">
                <a:solidFill>
                  <a:srgbClr val="FF0000"/>
                </a:solidFill>
              </a:rPr>
              <a:t>Taylor polynomials</a:t>
            </a:r>
            <a:r>
              <a:rPr lang="en-US" altLang="zh-CN" sz="3000" b="1">
                <a:solidFill>
                  <a:srgbClr val="0033CC"/>
                </a:solidFill>
              </a:rPr>
              <a:t> or </a:t>
            </a:r>
            <a:r>
              <a:rPr lang="en-US" altLang="zh-CN" sz="3000" b="1">
                <a:solidFill>
                  <a:srgbClr val="FF0000"/>
                </a:solidFill>
              </a:rPr>
              <a:t>Lagrange interpolation</a:t>
            </a:r>
            <a:endParaRPr lang="en-US" altLang="zh-CN" sz="3000" b="1">
              <a:solidFill>
                <a:srgbClr val="0033CC"/>
              </a:solidFill>
            </a:endParaRPr>
          </a:p>
          <a:p>
            <a:r>
              <a:rPr lang="en-US" altLang="zh-CN" sz="3000" b="1">
                <a:solidFill>
                  <a:srgbClr val="0033CC"/>
                </a:solidFill>
              </a:rPr>
              <a:t>Evaluate the derivatives of the interpolation polynomial at selected nodal points</a:t>
            </a:r>
            <a:endParaRPr lang="en-US" altLang="zh-CN" sz="3000" b="1">
              <a:solidFill>
                <a:srgbClr val="D60093"/>
              </a:solidFill>
            </a:endParaRPr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819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5126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8001000" cy="685800"/>
          </a:xfrm>
        </p:spPr>
        <p:txBody>
          <a:bodyPr/>
          <a:lstStyle/>
          <a:p>
            <a:pPr algn="ctr"/>
            <a:r>
              <a:rPr lang="en-US" altLang="zh-CN" sz="40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General Three-Point Formula</a:t>
            </a:r>
            <a:endParaRPr lang="en-US" altLang="zh-CN" sz="4000">
              <a:solidFill>
                <a:srgbClr val="D60093"/>
              </a:solidFill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914400"/>
            <a:ext cx="7772400" cy="4114800"/>
          </a:xfrm>
        </p:spPr>
        <p:txBody>
          <a:bodyPr/>
          <a:lstStyle/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800" b="1">
                <a:solidFill>
                  <a:srgbClr val="0000FF"/>
                </a:solidFill>
              </a:rPr>
              <a:t>Lagrange interpolation polynomial for unequally spaced data</a:t>
            </a: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800" b="1">
                <a:solidFill>
                  <a:srgbClr val="0000FF"/>
                </a:solidFill>
              </a:rPr>
              <a:t>First derivative</a:t>
            </a:r>
            <a:endParaRPr lang="en-US" altLang="zh-CN" sz="2800">
              <a:solidFill>
                <a:srgbClr val="0000FF"/>
              </a:solidFill>
            </a:endParaRP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2438400" y="2133600"/>
          <a:ext cx="76200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4254480" imgH="1117440" progId="Equation.3">
                  <p:embed/>
                </p:oleObj>
              </mc:Choice>
              <mc:Fallback>
                <p:oleObj name="Equation" r:id="rId3" imgW="4254480" imgH="1117440" progId="Equation.3">
                  <p:embed/>
                  <p:pic>
                    <p:nvPicPr>
                      <p:cNvPr id="1280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133600"/>
                        <a:ext cx="7620000" cy="200025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2438401" y="5029201"/>
          <a:ext cx="765492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4292280" imgH="888840" progId="Equation.3">
                  <p:embed/>
                </p:oleObj>
              </mc:Choice>
              <mc:Fallback>
                <p:oleObj name="Equation" r:id="rId5" imgW="4292280" imgH="888840" progId="Equation.3">
                  <p:embed/>
                  <p:pic>
                    <p:nvPicPr>
                      <p:cNvPr id="1280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5029201"/>
                        <a:ext cx="7654925" cy="15843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122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077200" cy="685800"/>
          </a:xfrm>
        </p:spPr>
        <p:txBody>
          <a:bodyPr/>
          <a:lstStyle/>
          <a:p>
            <a:pPr algn="ctr"/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Second Derivative</a:t>
            </a:r>
            <a:endParaRPr lang="en-US" altLang="zh-CN" sz="4800">
              <a:solidFill>
                <a:srgbClr val="D60093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7772400" cy="4114800"/>
          </a:xfrm>
        </p:spPr>
        <p:txBody>
          <a:bodyPr/>
          <a:lstStyle/>
          <a:p>
            <a:r>
              <a:rPr lang="en-US" altLang="zh-CN" sz="2800" b="1">
                <a:solidFill>
                  <a:srgbClr val="0000FF"/>
                </a:solidFill>
              </a:rPr>
              <a:t>First Derivative for unequally spaced data</a:t>
            </a:r>
          </a:p>
          <a:p>
            <a:endParaRPr lang="en-US" altLang="zh-CN" sz="2800" b="1">
              <a:solidFill>
                <a:srgbClr val="0000FF"/>
              </a:solidFill>
            </a:endParaRPr>
          </a:p>
          <a:p>
            <a:endParaRPr lang="en-US" altLang="zh-CN" b="1">
              <a:solidFill>
                <a:srgbClr val="0000FF"/>
              </a:solidFill>
            </a:endParaRPr>
          </a:p>
          <a:p>
            <a:endParaRPr lang="en-US" altLang="zh-CN" b="1">
              <a:solidFill>
                <a:srgbClr val="0000FF"/>
              </a:solidFill>
            </a:endParaRPr>
          </a:p>
          <a:p>
            <a:endParaRPr lang="en-US" altLang="zh-CN" b="1">
              <a:solidFill>
                <a:srgbClr val="0000FF"/>
              </a:solidFill>
            </a:endParaRPr>
          </a:p>
          <a:p>
            <a:r>
              <a:rPr lang="en-US" altLang="zh-CN" sz="2800" b="1">
                <a:solidFill>
                  <a:srgbClr val="0000FF"/>
                </a:solidFill>
              </a:rPr>
              <a:t>Second Derivative for unequally spaced data</a:t>
            </a:r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2286000" y="2057401"/>
          <a:ext cx="762000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4292280" imgH="888840" progId="Equation.3">
                  <p:embed/>
                </p:oleObj>
              </mc:Choice>
              <mc:Fallback>
                <p:oleObj name="Equation" r:id="rId3" imgW="4292280" imgH="888840" progId="Equation.3">
                  <p:embed/>
                  <p:pic>
                    <p:nvPicPr>
                      <p:cNvPr id="1065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1"/>
                        <a:ext cx="7620000" cy="15779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2590801" y="4800600"/>
          <a:ext cx="7280275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4317840" imgH="888840" progId="Equation.3">
                  <p:embed/>
                </p:oleObj>
              </mc:Choice>
              <mc:Fallback>
                <p:oleObj name="Equation" r:id="rId5" imgW="4317840" imgH="888840" progId="Equation.3">
                  <p:embed/>
                  <p:pic>
                    <p:nvPicPr>
                      <p:cNvPr id="1065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4800600"/>
                        <a:ext cx="7280275" cy="1498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49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057400" y="1447800"/>
            <a:ext cx="5068888" cy="404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CN" b="1">
                <a:solidFill>
                  <a:srgbClr val="0000CC"/>
                </a:solidFill>
              </a:rPr>
              <a:t>Forward difference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CN" b="1">
                <a:solidFill>
                  <a:srgbClr val="0000CC"/>
                </a:solidFill>
              </a:rPr>
              <a:t>Centered difference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zh-CN" b="1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CN" b="1">
                <a:solidFill>
                  <a:srgbClr val="0000CC"/>
                </a:solidFill>
              </a:rPr>
              <a:t>Backward difference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8077200" cy="533400"/>
          </a:xfrm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Three-point formula (Uniform Grid)</a:t>
            </a:r>
            <a:endParaRPr lang="en-US" altLang="zh-CN" sz="3600">
              <a:solidFill>
                <a:srgbClr val="D60093"/>
              </a:solidFill>
            </a:endParaRPr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2514601" y="762001"/>
          <a:ext cx="765016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4965480" imgH="406080" progId="Equation.3">
                  <p:embed/>
                </p:oleObj>
              </mc:Choice>
              <mc:Fallback>
                <p:oleObj name="Equation" r:id="rId3" imgW="4965480" imgH="406080" progId="Equation.3">
                  <p:embed/>
                  <p:pic>
                    <p:nvPicPr>
                      <p:cNvPr id="1075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762001"/>
                        <a:ext cx="765016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1075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2438400" y="2057401"/>
          <a:ext cx="77978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5549760" imgH="812520" progId="Equation.3">
                  <p:embed/>
                </p:oleObj>
              </mc:Choice>
              <mc:Fallback>
                <p:oleObj name="Equation" r:id="rId7" imgW="5549760" imgH="812520" progId="Equation.3">
                  <p:embed/>
                  <p:pic>
                    <p:nvPicPr>
                      <p:cNvPr id="1075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1"/>
                        <a:ext cx="7797800" cy="1146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7"/>
          <p:cNvGraphicFramePr>
            <a:graphicFrameLocks noChangeAspect="1"/>
          </p:cNvGraphicFramePr>
          <p:nvPr/>
        </p:nvGraphicFramePr>
        <p:xfrm>
          <a:off x="2438401" y="3733800"/>
          <a:ext cx="763111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5155920" imgH="812520" progId="Equation.3">
                  <p:embed/>
                </p:oleObj>
              </mc:Choice>
              <mc:Fallback>
                <p:oleObj name="Equation" r:id="rId9" imgW="5155920" imgH="812520" progId="Equation.3">
                  <p:embed/>
                  <p:pic>
                    <p:nvPicPr>
                      <p:cNvPr id="1075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3733800"/>
                        <a:ext cx="7631113" cy="12065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8" name="Object 8"/>
          <p:cNvGraphicFramePr>
            <a:graphicFrameLocks noChangeAspect="1"/>
          </p:cNvGraphicFramePr>
          <p:nvPr/>
        </p:nvGraphicFramePr>
        <p:xfrm>
          <a:off x="2438401" y="5486400"/>
          <a:ext cx="7612063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1" imgW="5168880" imgH="812520" progId="Equation.3">
                  <p:embed/>
                </p:oleObj>
              </mc:Choice>
              <mc:Fallback>
                <p:oleObj name="Equation" r:id="rId11" imgW="5168880" imgH="812520" progId="Equation.3">
                  <p:embed/>
                  <p:pic>
                    <p:nvPicPr>
                      <p:cNvPr id="1075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5486400"/>
                        <a:ext cx="7612063" cy="12001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83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924800" cy="838200"/>
          </a:xfrm>
        </p:spPr>
        <p:txBody>
          <a:bodyPr/>
          <a:lstStyle/>
          <a:p>
            <a:pPr algn="ctr"/>
            <a:r>
              <a:rPr lang="en-US" altLang="zh-CN" sz="60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First Derivatives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4267200"/>
            <a:ext cx="4343400" cy="1828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9933FF"/>
                </a:solidFill>
              </a:rPr>
              <a:t>3 -</a:t>
            </a:r>
            <a:r>
              <a:rPr lang="en-US" altLang="zh-CN" sz="2400" b="1">
                <a:solidFill>
                  <a:srgbClr val="9933FF"/>
                </a:solidFill>
              </a:rPr>
              <a:t>point Forward difference</a:t>
            </a:r>
            <a:endParaRPr lang="en-US" altLang="zh-CN" sz="2400" b="1">
              <a:solidFill>
                <a:srgbClr val="FF0000"/>
              </a:solidFill>
            </a:endParaRPr>
          </a:p>
          <a:p>
            <a:endParaRPr lang="en-US" altLang="zh-CN" sz="2400" b="1">
              <a:solidFill>
                <a:srgbClr val="FF0000"/>
              </a:solidFill>
            </a:endParaRPr>
          </a:p>
          <a:p>
            <a:pPr>
              <a:lnSpc>
                <a:spcPct val="50000"/>
              </a:lnSpc>
            </a:pPr>
            <a:endParaRPr lang="en-US" altLang="zh-CN" sz="2400" b="1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zh-CN" sz="2400" b="1">
                <a:solidFill>
                  <a:schemeClr val="tx2"/>
                </a:solidFill>
              </a:rPr>
              <a:t>3 -point Backward difference</a:t>
            </a:r>
            <a:endParaRPr lang="en-US" altLang="zh-CN" sz="2400" b="1">
              <a:solidFill>
                <a:srgbClr val="D60093"/>
              </a:solidFill>
            </a:endParaRPr>
          </a:p>
          <a:p>
            <a:endParaRPr lang="zh-CN" altLang="en-US" sz="2400" b="1">
              <a:solidFill>
                <a:srgbClr val="D60093"/>
              </a:solidFill>
            </a:endParaRPr>
          </a:p>
        </p:txBody>
      </p:sp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1085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49" name="Line 5"/>
          <p:cNvSpPr>
            <a:spLocks noChangeShapeType="1"/>
          </p:cNvSpPr>
          <p:nvPr/>
        </p:nvSpPr>
        <p:spPr bwMode="auto">
          <a:xfrm>
            <a:off x="3276600" y="3886200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V="1">
            <a:off x="3276600" y="1143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1" name="Freeform 7"/>
          <p:cNvSpPr>
            <a:spLocks/>
          </p:cNvSpPr>
          <p:nvPr/>
        </p:nvSpPr>
        <p:spPr bwMode="auto">
          <a:xfrm>
            <a:off x="3733800" y="1447800"/>
            <a:ext cx="5791200" cy="2057400"/>
          </a:xfrm>
          <a:custGeom>
            <a:avLst/>
            <a:gdLst>
              <a:gd name="T0" fmla="*/ 0 w 3360"/>
              <a:gd name="T1" fmla="*/ 928 h 936"/>
              <a:gd name="T2" fmla="*/ 48 w 3360"/>
              <a:gd name="T3" fmla="*/ 928 h 936"/>
              <a:gd name="T4" fmla="*/ 288 w 3360"/>
              <a:gd name="T5" fmla="*/ 880 h 936"/>
              <a:gd name="T6" fmla="*/ 576 w 3360"/>
              <a:gd name="T7" fmla="*/ 640 h 936"/>
              <a:gd name="T8" fmla="*/ 816 w 3360"/>
              <a:gd name="T9" fmla="*/ 352 h 936"/>
              <a:gd name="T10" fmla="*/ 1056 w 3360"/>
              <a:gd name="T11" fmla="*/ 112 h 936"/>
              <a:gd name="T12" fmla="*/ 1344 w 3360"/>
              <a:gd name="T13" fmla="*/ 16 h 936"/>
              <a:gd name="T14" fmla="*/ 1488 w 3360"/>
              <a:gd name="T15" fmla="*/ 16 h 936"/>
              <a:gd name="T16" fmla="*/ 1824 w 3360"/>
              <a:gd name="T17" fmla="*/ 64 h 936"/>
              <a:gd name="T18" fmla="*/ 2208 w 3360"/>
              <a:gd name="T19" fmla="*/ 256 h 936"/>
              <a:gd name="T20" fmla="*/ 2688 w 3360"/>
              <a:gd name="T21" fmla="*/ 448 h 936"/>
              <a:gd name="T22" fmla="*/ 3120 w 3360"/>
              <a:gd name="T23" fmla="*/ 496 h 936"/>
              <a:gd name="T24" fmla="*/ 3360 w 3360"/>
              <a:gd name="T25" fmla="*/ 44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60" h="936">
                <a:moveTo>
                  <a:pt x="0" y="928"/>
                </a:moveTo>
                <a:cubicBezTo>
                  <a:pt x="0" y="932"/>
                  <a:pt x="0" y="936"/>
                  <a:pt x="48" y="928"/>
                </a:cubicBezTo>
                <a:cubicBezTo>
                  <a:pt x="96" y="920"/>
                  <a:pt x="200" y="928"/>
                  <a:pt x="288" y="880"/>
                </a:cubicBezTo>
                <a:cubicBezTo>
                  <a:pt x="376" y="832"/>
                  <a:pt x="488" y="728"/>
                  <a:pt x="576" y="640"/>
                </a:cubicBezTo>
                <a:cubicBezTo>
                  <a:pt x="664" y="552"/>
                  <a:pt x="736" y="440"/>
                  <a:pt x="816" y="352"/>
                </a:cubicBezTo>
                <a:cubicBezTo>
                  <a:pt x="896" y="264"/>
                  <a:pt x="968" y="168"/>
                  <a:pt x="1056" y="112"/>
                </a:cubicBezTo>
                <a:cubicBezTo>
                  <a:pt x="1144" y="56"/>
                  <a:pt x="1272" y="32"/>
                  <a:pt x="1344" y="16"/>
                </a:cubicBezTo>
                <a:cubicBezTo>
                  <a:pt x="1416" y="0"/>
                  <a:pt x="1408" y="8"/>
                  <a:pt x="1488" y="16"/>
                </a:cubicBezTo>
                <a:cubicBezTo>
                  <a:pt x="1568" y="24"/>
                  <a:pt x="1704" y="24"/>
                  <a:pt x="1824" y="64"/>
                </a:cubicBezTo>
                <a:cubicBezTo>
                  <a:pt x="1944" y="104"/>
                  <a:pt x="2064" y="192"/>
                  <a:pt x="2208" y="256"/>
                </a:cubicBezTo>
                <a:cubicBezTo>
                  <a:pt x="2352" y="320"/>
                  <a:pt x="2536" y="408"/>
                  <a:pt x="2688" y="448"/>
                </a:cubicBezTo>
                <a:cubicBezTo>
                  <a:pt x="2840" y="488"/>
                  <a:pt x="3008" y="496"/>
                  <a:pt x="3120" y="496"/>
                </a:cubicBezTo>
                <a:cubicBezTo>
                  <a:pt x="3232" y="496"/>
                  <a:pt x="3296" y="472"/>
                  <a:pt x="3360" y="44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4038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3" name="Line 9"/>
          <p:cNvSpPr>
            <a:spLocks noChangeShapeType="1"/>
          </p:cNvSpPr>
          <p:nvPr/>
        </p:nvSpPr>
        <p:spPr bwMode="auto">
          <a:xfrm>
            <a:off x="5181600" y="2209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 flipH="1">
            <a:off x="6477000" y="1524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>
            <a:off x="7848600" y="2286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9144000" y="2590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7" name="Oval 13"/>
          <p:cNvSpPr>
            <a:spLocks noChangeArrowheads="1"/>
          </p:cNvSpPr>
          <p:nvPr/>
        </p:nvSpPr>
        <p:spPr bwMode="auto">
          <a:xfrm>
            <a:off x="5105400" y="20574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8" name="Oval 14"/>
          <p:cNvSpPr>
            <a:spLocks noChangeArrowheads="1"/>
          </p:cNvSpPr>
          <p:nvPr/>
        </p:nvSpPr>
        <p:spPr bwMode="auto">
          <a:xfrm>
            <a:off x="3962400" y="33528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59" name="Oval 15"/>
          <p:cNvSpPr>
            <a:spLocks noChangeArrowheads="1"/>
          </p:cNvSpPr>
          <p:nvPr/>
        </p:nvSpPr>
        <p:spPr bwMode="auto">
          <a:xfrm>
            <a:off x="6400800" y="14478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60" name="Oval 16"/>
          <p:cNvSpPr>
            <a:spLocks noChangeArrowheads="1"/>
          </p:cNvSpPr>
          <p:nvPr/>
        </p:nvSpPr>
        <p:spPr bwMode="auto">
          <a:xfrm>
            <a:off x="7772400" y="21336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61" name="Oval 17"/>
          <p:cNvSpPr>
            <a:spLocks noChangeArrowheads="1"/>
          </p:cNvSpPr>
          <p:nvPr/>
        </p:nvSpPr>
        <p:spPr bwMode="auto">
          <a:xfrm>
            <a:off x="9067800" y="24384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62" name="Line 18"/>
          <p:cNvSpPr>
            <a:spLocks noChangeShapeType="1"/>
          </p:cNvSpPr>
          <p:nvPr/>
        </p:nvSpPr>
        <p:spPr bwMode="auto">
          <a:xfrm>
            <a:off x="5486400" y="1371600"/>
            <a:ext cx="2209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8563" name="Object 19"/>
          <p:cNvGraphicFramePr>
            <a:graphicFrameLocks noChangeAspect="1"/>
          </p:cNvGraphicFramePr>
          <p:nvPr/>
        </p:nvGraphicFramePr>
        <p:xfrm>
          <a:off x="6172200" y="990601"/>
          <a:ext cx="10668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444240" imgH="203040" progId="Equation.3">
                  <p:embed/>
                </p:oleObj>
              </mc:Choice>
              <mc:Fallback>
                <p:oleObj name="Equation" r:id="rId6" imgW="444240" imgH="203040" progId="Equation.3">
                  <p:embed/>
                  <p:pic>
                    <p:nvPicPr>
                      <p:cNvPr id="1085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990601"/>
                        <a:ext cx="10668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3733800" y="38100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</a:rPr>
              <a:t>i-2           i-1              i               i+1            i+2</a:t>
            </a:r>
          </a:p>
        </p:txBody>
      </p:sp>
      <p:graphicFrame>
        <p:nvGraphicFramePr>
          <p:cNvPr id="108565" name="Object 21"/>
          <p:cNvGraphicFramePr>
            <a:graphicFrameLocks noChangeAspect="1"/>
          </p:cNvGraphicFramePr>
          <p:nvPr/>
        </p:nvGraphicFramePr>
        <p:xfrm>
          <a:off x="4572000" y="4800601"/>
          <a:ext cx="421640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2489040" imgH="1104840" progId="Equation.3">
                  <p:embed/>
                </p:oleObj>
              </mc:Choice>
              <mc:Fallback>
                <p:oleObj name="Equation" r:id="rId8" imgW="2489040" imgH="1104840" progId="Equation.3">
                  <p:embed/>
                  <p:pic>
                    <p:nvPicPr>
                      <p:cNvPr id="1085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00601"/>
                        <a:ext cx="4216400" cy="18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8001000" y="16002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Parabolic curve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108567" name="Freeform 23"/>
          <p:cNvSpPr>
            <a:spLocks/>
          </p:cNvSpPr>
          <p:nvPr/>
        </p:nvSpPr>
        <p:spPr bwMode="auto">
          <a:xfrm>
            <a:off x="6400800" y="1447800"/>
            <a:ext cx="3048000" cy="1143000"/>
          </a:xfrm>
          <a:custGeom>
            <a:avLst/>
            <a:gdLst>
              <a:gd name="T0" fmla="*/ 0 w 1920"/>
              <a:gd name="T1" fmla="*/ 0 h 720"/>
              <a:gd name="T2" fmla="*/ 288 w 1920"/>
              <a:gd name="T3" fmla="*/ 192 h 720"/>
              <a:gd name="T4" fmla="*/ 528 w 1920"/>
              <a:gd name="T5" fmla="*/ 336 h 720"/>
              <a:gd name="T6" fmla="*/ 1056 w 1920"/>
              <a:gd name="T7" fmla="*/ 528 h 720"/>
              <a:gd name="T8" fmla="*/ 1920 w 192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0" h="720">
                <a:moveTo>
                  <a:pt x="0" y="0"/>
                </a:moveTo>
                <a:cubicBezTo>
                  <a:pt x="100" y="68"/>
                  <a:pt x="200" y="136"/>
                  <a:pt x="288" y="192"/>
                </a:cubicBezTo>
                <a:cubicBezTo>
                  <a:pt x="376" y="248"/>
                  <a:pt x="400" y="280"/>
                  <a:pt x="528" y="336"/>
                </a:cubicBezTo>
                <a:cubicBezTo>
                  <a:pt x="656" y="392"/>
                  <a:pt x="824" y="464"/>
                  <a:pt x="1056" y="528"/>
                </a:cubicBezTo>
                <a:cubicBezTo>
                  <a:pt x="1288" y="592"/>
                  <a:pt x="1604" y="656"/>
                  <a:pt x="1920" y="720"/>
                </a:cubicBezTo>
              </a:path>
            </a:pathLst>
          </a:custGeom>
          <a:noFill/>
          <a:ln w="38100" cap="flat" cmpd="sng">
            <a:solidFill>
              <a:srgbClr val="9933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568" name="Freeform 24"/>
          <p:cNvSpPr>
            <a:spLocks/>
          </p:cNvSpPr>
          <p:nvPr/>
        </p:nvSpPr>
        <p:spPr bwMode="auto">
          <a:xfrm>
            <a:off x="3886200" y="1447800"/>
            <a:ext cx="2743200" cy="2209800"/>
          </a:xfrm>
          <a:custGeom>
            <a:avLst/>
            <a:gdLst>
              <a:gd name="T0" fmla="*/ 0 w 1728"/>
              <a:gd name="T1" fmla="*/ 1392 h 1392"/>
              <a:gd name="T2" fmla="*/ 432 w 1728"/>
              <a:gd name="T3" fmla="*/ 816 h 1392"/>
              <a:gd name="T4" fmla="*/ 768 w 1728"/>
              <a:gd name="T5" fmla="*/ 480 h 1392"/>
              <a:gd name="T6" fmla="*/ 1152 w 1728"/>
              <a:gd name="T7" fmla="*/ 192 h 1392"/>
              <a:gd name="T8" fmla="*/ 1728 w 1728"/>
              <a:gd name="T9" fmla="*/ 0 h 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1392">
                <a:moveTo>
                  <a:pt x="0" y="1392"/>
                </a:moveTo>
                <a:cubicBezTo>
                  <a:pt x="152" y="1180"/>
                  <a:pt x="304" y="968"/>
                  <a:pt x="432" y="816"/>
                </a:cubicBezTo>
                <a:cubicBezTo>
                  <a:pt x="560" y="664"/>
                  <a:pt x="648" y="584"/>
                  <a:pt x="768" y="480"/>
                </a:cubicBezTo>
                <a:cubicBezTo>
                  <a:pt x="888" y="376"/>
                  <a:pt x="992" y="272"/>
                  <a:pt x="1152" y="192"/>
                </a:cubicBezTo>
                <a:cubicBezTo>
                  <a:pt x="1312" y="112"/>
                  <a:pt x="1520" y="56"/>
                  <a:pt x="1728" y="0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80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08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08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6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47000" cy="882650"/>
          </a:xfrm>
        </p:spPr>
        <p:txBody>
          <a:bodyPr/>
          <a:lstStyle/>
          <a:p>
            <a:pPr algn="ctr"/>
            <a:r>
              <a:rPr lang="en-US" altLang="zh-CN" sz="40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Example: First Derivatives</a:t>
            </a:r>
            <a:endParaRPr lang="en-US" altLang="zh-CN" sz="4000">
              <a:solidFill>
                <a:srgbClr val="D60093"/>
              </a:solidFill>
            </a:endParaRPr>
          </a:p>
        </p:txBody>
      </p:sp>
      <p:sp>
        <p:nvSpPr>
          <p:cNvPr id="11059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7848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000066"/>
                </a:solidFill>
              </a:rPr>
              <a:t>Use forward and backward difference approximations of O(h</a:t>
            </a:r>
            <a:r>
              <a:rPr lang="en-US" altLang="zh-CN" sz="2400" b="1" baseline="30000">
                <a:solidFill>
                  <a:srgbClr val="000066"/>
                </a:solidFill>
              </a:rPr>
              <a:t>2</a:t>
            </a:r>
            <a:r>
              <a:rPr lang="en-US" altLang="zh-CN" sz="2400" b="1">
                <a:solidFill>
                  <a:srgbClr val="000066"/>
                </a:solidFill>
              </a:rPr>
              <a:t>) to estimate the first derivative of</a:t>
            </a:r>
          </a:p>
          <a:p>
            <a:pPr>
              <a:lnSpc>
                <a:spcPct val="150000"/>
              </a:lnSpc>
            </a:pPr>
            <a:endParaRPr lang="en-US" altLang="zh-CN" sz="2400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66"/>
                </a:solidFill>
              </a:rPr>
              <a:t>    at x = 0.5 with h = 0.25  (exact sol. = -0.9125)</a:t>
            </a:r>
          </a:p>
          <a:p>
            <a:pPr>
              <a:lnSpc>
                <a:spcPct val="90000"/>
              </a:lnSpc>
            </a:pPr>
            <a:r>
              <a:rPr lang="en-US" altLang="zh-CN" sz="2800" b="1" u="sng">
                <a:solidFill>
                  <a:srgbClr val="FF0000"/>
                </a:solidFill>
              </a:rPr>
              <a:t>Forward Difference</a:t>
            </a:r>
          </a:p>
          <a:p>
            <a:pPr>
              <a:lnSpc>
                <a:spcPct val="90000"/>
              </a:lnSpc>
            </a:pPr>
            <a:endParaRPr lang="en-US" altLang="zh-CN" sz="2800"/>
          </a:p>
          <a:p>
            <a:pPr>
              <a:lnSpc>
                <a:spcPct val="90000"/>
              </a:lnSpc>
            </a:pPr>
            <a:endParaRPr lang="en-US" altLang="zh-CN" sz="2800"/>
          </a:p>
          <a:p>
            <a:pPr>
              <a:lnSpc>
                <a:spcPct val="80000"/>
              </a:lnSpc>
            </a:pPr>
            <a:endParaRPr lang="en-US" altLang="zh-CN" sz="2800"/>
          </a:p>
          <a:p>
            <a:pPr>
              <a:lnSpc>
                <a:spcPct val="90000"/>
              </a:lnSpc>
            </a:pPr>
            <a:r>
              <a:rPr lang="en-US" altLang="zh-CN" sz="2800" b="1" u="sng">
                <a:solidFill>
                  <a:srgbClr val="FF0000"/>
                </a:solidFill>
              </a:rPr>
              <a:t>Backward Difference</a:t>
            </a:r>
          </a:p>
        </p:txBody>
      </p:sp>
      <p:graphicFrame>
        <p:nvGraphicFramePr>
          <p:cNvPr id="110596" name="Object 2052"/>
          <p:cNvGraphicFramePr>
            <a:graphicFrameLocks noChangeAspect="1"/>
          </p:cNvGraphicFramePr>
          <p:nvPr/>
        </p:nvGraphicFramePr>
        <p:xfrm>
          <a:off x="3113089" y="2120900"/>
          <a:ext cx="62182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2984400" imgH="228600" progId="Equation.3">
                  <p:embed/>
                </p:oleObj>
              </mc:Choice>
              <mc:Fallback>
                <p:oleObj name="Equation" r:id="rId3" imgW="2984400" imgH="228600" progId="Equation.3">
                  <p:embed/>
                  <p:pic>
                    <p:nvPicPr>
                      <p:cNvPr id="110596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9" y="2120900"/>
                        <a:ext cx="6218237" cy="4762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2053"/>
          <p:cNvGraphicFramePr>
            <a:graphicFrameLocks noChangeAspect="1"/>
          </p:cNvGraphicFramePr>
          <p:nvPr/>
        </p:nvGraphicFramePr>
        <p:xfrm>
          <a:off x="2286000" y="3795713"/>
          <a:ext cx="746918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4546440" imgH="838080" progId="Equation.3">
                  <p:embed/>
                </p:oleObj>
              </mc:Choice>
              <mc:Fallback>
                <p:oleObj name="Equation" r:id="rId5" imgW="4546440" imgH="838080" progId="Equation.3">
                  <p:embed/>
                  <p:pic>
                    <p:nvPicPr>
                      <p:cNvPr id="110597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795713"/>
                        <a:ext cx="7469188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2054"/>
          <p:cNvGraphicFramePr>
            <a:graphicFrameLocks noChangeAspect="1"/>
          </p:cNvGraphicFramePr>
          <p:nvPr/>
        </p:nvGraphicFramePr>
        <p:xfrm>
          <a:off x="2449513" y="5522914"/>
          <a:ext cx="691515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4343400" imgH="838080" progId="Equation.3">
                  <p:embed/>
                </p:oleObj>
              </mc:Choice>
              <mc:Fallback>
                <p:oleObj name="Equation" r:id="rId7" imgW="4343400" imgH="838080" progId="Equation.3">
                  <p:embed/>
                  <p:pic>
                    <p:nvPicPr>
                      <p:cNvPr id="110598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5522914"/>
                        <a:ext cx="6915150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070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1"/>
            <a:ext cx="6542088" cy="752475"/>
          </a:xfrm>
        </p:spPr>
        <p:txBody>
          <a:bodyPr/>
          <a:lstStyle/>
          <a:p>
            <a:pPr algn="ctr"/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Higher Derivatives</a:t>
            </a:r>
            <a:endParaRPr lang="en-US" altLang="zh-CN" sz="4800">
              <a:solidFill>
                <a:srgbClr val="D60093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066800"/>
            <a:ext cx="8534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All second-order accurate </a:t>
            </a:r>
            <a:r>
              <a:rPr lang="en-US" altLang="zh-CN" sz="2800" b="1" i="1">
                <a:solidFill>
                  <a:srgbClr val="0000FF"/>
                </a:solidFill>
              </a:rPr>
              <a:t>O(h</a:t>
            </a:r>
            <a:r>
              <a:rPr lang="en-US" altLang="zh-CN" sz="2800" b="1" i="1" baseline="30000">
                <a:solidFill>
                  <a:srgbClr val="0000FF"/>
                </a:solidFill>
              </a:rPr>
              <a:t>2</a:t>
            </a:r>
            <a:r>
              <a:rPr lang="en-US" altLang="zh-CN" sz="2800" b="1" i="1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zh-CN" sz="2800" b="1" i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400" b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zh-CN" sz="28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More nodal points are needed for higher derivatives</a:t>
            </a:r>
          </a:p>
          <a:p>
            <a:pPr>
              <a:lnSpc>
                <a:spcPct val="9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Higher order formula may be derived</a:t>
            </a:r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1116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2209800" y="1752600"/>
          <a:ext cx="7772400" cy="317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4101840" imgH="1676160" progId="Equation.3">
                  <p:embed/>
                </p:oleObj>
              </mc:Choice>
              <mc:Fallback>
                <p:oleObj name="Equation" r:id="rId5" imgW="4101840" imgH="1676160" progId="Equation.3">
                  <p:embed/>
                  <p:pic>
                    <p:nvPicPr>
                      <p:cNvPr id="1116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752600"/>
                        <a:ext cx="7772400" cy="31765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404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1" y="144464"/>
            <a:ext cx="7953375" cy="769937"/>
          </a:xfrm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Centered Finite-Divided Differences</a:t>
            </a:r>
          </a:p>
        </p:txBody>
      </p:sp>
      <p:pic>
        <p:nvPicPr>
          <p:cNvPr id="112643" name="Picture 3" descr="Fig23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066800"/>
            <a:ext cx="7696200" cy="55753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7584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658100" cy="711200"/>
          </a:xfrm>
        </p:spPr>
        <p:txBody>
          <a:bodyPr/>
          <a:lstStyle/>
          <a:p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Forward Finite-divided differences</a:t>
            </a:r>
          </a:p>
        </p:txBody>
      </p:sp>
      <p:pic>
        <p:nvPicPr>
          <p:cNvPr id="113667" name="Picture 3" descr="Fig2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90601"/>
            <a:ext cx="7392988" cy="56102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694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040688" cy="685800"/>
          </a:xfrm>
        </p:spPr>
        <p:txBody>
          <a:bodyPr/>
          <a:lstStyle/>
          <a:p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Backward finite-divided differences</a:t>
            </a:r>
          </a:p>
        </p:txBody>
      </p:sp>
      <p:pic>
        <p:nvPicPr>
          <p:cNvPr id="114691" name="Picture 3" descr="Fig23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90601"/>
            <a:ext cx="7772400" cy="56054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18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620000" cy="838200"/>
          </a:xfrm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Differentiation of Noisy Data</a:t>
            </a:r>
          </a:p>
        </p:txBody>
      </p:sp>
      <p:pic>
        <p:nvPicPr>
          <p:cNvPr id="115715" name="Picture 3" descr="Fig2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1066800"/>
            <a:ext cx="7540625" cy="551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13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62289" y="1074738"/>
            <a:ext cx="3703637" cy="730250"/>
          </a:xfrm>
        </p:spPr>
        <p:txBody>
          <a:bodyPr/>
          <a:lstStyle/>
          <a:p>
            <a:r>
              <a:rPr lang="en-US" altLang="zh-CN" sz="2800" b="1">
                <a:solidFill>
                  <a:srgbClr val="0000CC"/>
                </a:solidFill>
              </a:rPr>
              <a:t>Forward difference</a:t>
            </a:r>
          </a:p>
        </p:txBody>
      </p:sp>
      <p:pic>
        <p:nvPicPr>
          <p:cNvPr id="83971" name="Picture 3" descr="Fig04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2" b="2142"/>
          <a:stretch>
            <a:fillRect/>
          </a:stretch>
        </p:blipFill>
        <p:spPr bwMode="auto">
          <a:xfrm>
            <a:off x="6934201" y="0"/>
            <a:ext cx="33051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121025" y="3173413"/>
            <a:ext cx="3962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Backward difference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3181351" y="5346701"/>
            <a:ext cx="3763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Centered difference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685925" y="206375"/>
            <a:ext cx="516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6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Numerical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22535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8600"/>
            <a:ext cx="7239000" cy="914400"/>
          </a:xfrm>
        </p:spPr>
        <p:txBody>
          <a:bodyPr/>
          <a:lstStyle/>
          <a:p>
            <a:pPr algn="ctr"/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MATLAB</a:t>
            </a:r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’</a:t>
            </a:r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 Methods</a:t>
            </a:r>
            <a:endParaRPr lang="en-US" altLang="zh-CN" sz="4800">
              <a:solidFill>
                <a:srgbClr val="D60093"/>
              </a:solidFill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001000" cy="4267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>
                <a:solidFill>
                  <a:srgbClr val="000099"/>
                </a:solidFill>
              </a:rPr>
              <a:t>Derivatives are sensitive to the noise</a:t>
            </a:r>
          </a:p>
          <a:p>
            <a:r>
              <a:rPr lang="en-US" altLang="zh-CN">
                <a:solidFill>
                  <a:srgbClr val="000099"/>
                </a:solidFill>
              </a:rPr>
              <a:t>Use least square fit before taking derivatives</a:t>
            </a:r>
            <a:endParaRPr lang="en-US" altLang="zh-CN"/>
          </a:p>
          <a:p>
            <a:r>
              <a:rPr lang="en-US" altLang="zh-CN" b="1">
                <a:solidFill>
                  <a:srgbClr val="FF0000"/>
                </a:solidFill>
              </a:rPr>
              <a:t>p = polyfit(x, y, n)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000099"/>
                </a:solidFill>
              </a:rPr>
              <a:t>- coefficients of P</a:t>
            </a:r>
            <a:r>
              <a:rPr lang="en-US" altLang="zh-CN" b="1" baseline="-25000">
                <a:solidFill>
                  <a:srgbClr val="000099"/>
                </a:solidFill>
              </a:rPr>
              <a:t>n</a:t>
            </a:r>
            <a:r>
              <a:rPr lang="en-US" altLang="zh-CN" b="1">
                <a:solidFill>
                  <a:srgbClr val="000099"/>
                </a:solidFill>
              </a:rPr>
              <a:t>(x)</a:t>
            </a:r>
            <a:endParaRPr lang="en-US" altLang="zh-CN" b="1"/>
          </a:p>
          <a:p>
            <a:r>
              <a:rPr lang="en-US" altLang="zh-CN" b="1">
                <a:solidFill>
                  <a:srgbClr val="FF0000"/>
                </a:solidFill>
              </a:rPr>
              <a:t>polyval(p, x)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000099"/>
                </a:solidFill>
              </a:rPr>
              <a:t>- evaluation of P</a:t>
            </a:r>
            <a:r>
              <a:rPr lang="en-US" altLang="zh-CN" b="1" baseline="-25000">
                <a:solidFill>
                  <a:srgbClr val="000099"/>
                </a:solidFill>
              </a:rPr>
              <a:t>n</a:t>
            </a:r>
            <a:r>
              <a:rPr lang="en-US" altLang="zh-CN" b="1">
                <a:solidFill>
                  <a:srgbClr val="000099"/>
                </a:solidFill>
              </a:rPr>
              <a:t>(x)</a:t>
            </a:r>
            <a:endParaRPr lang="en-US" altLang="zh-CN" b="1"/>
          </a:p>
          <a:p>
            <a:r>
              <a:rPr lang="en-US" altLang="zh-CN" b="1">
                <a:solidFill>
                  <a:srgbClr val="FF0000"/>
                </a:solidFill>
              </a:rPr>
              <a:t>polyder(p)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000099"/>
                </a:solidFill>
              </a:rPr>
              <a:t>- differentiation</a:t>
            </a:r>
            <a:endParaRPr lang="en-US" altLang="zh-CN"/>
          </a:p>
          <a:p>
            <a:endParaRPr lang="zh-CN" altLang="en-US"/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1958976" y="4802189"/>
          <a:ext cx="8480425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4000320" imgH="825480" progId="Equation.3">
                  <p:embed/>
                </p:oleObj>
              </mc:Choice>
              <mc:Fallback>
                <p:oleObj name="Equation" r:id="rId3" imgW="4000320" imgH="825480" progId="Equation.3">
                  <p:embed/>
                  <p:pic>
                    <p:nvPicPr>
                      <p:cNvPr id="1198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6" y="4802189"/>
                        <a:ext cx="8480425" cy="1749425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01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1389" y="381000"/>
            <a:ext cx="7780337" cy="79375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Forward difference</a:t>
            </a:r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3276600" y="5638800"/>
            <a:ext cx="525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 flipV="1">
            <a:off x="3276600" y="2057400"/>
            <a:ext cx="0" cy="3581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997" name="Freeform 5"/>
          <p:cNvSpPr>
            <a:spLocks/>
          </p:cNvSpPr>
          <p:nvPr/>
        </p:nvSpPr>
        <p:spPr bwMode="auto">
          <a:xfrm>
            <a:off x="4114800" y="2298700"/>
            <a:ext cx="4419600" cy="2425700"/>
          </a:xfrm>
          <a:custGeom>
            <a:avLst/>
            <a:gdLst>
              <a:gd name="T0" fmla="*/ 0 w 2784"/>
              <a:gd name="T1" fmla="*/ 1528 h 1528"/>
              <a:gd name="T2" fmla="*/ 336 w 2784"/>
              <a:gd name="T3" fmla="*/ 1000 h 1528"/>
              <a:gd name="T4" fmla="*/ 864 w 2784"/>
              <a:gd name="T5" fmla="*/ 472 h 1528"/>
              <a:gd name="T6" fmla="*/ 1344 w 2784"/>
              <a:gd name="T7" fmla="*/ 184 h 1528"/>
              <a:gd name="T8" fmla="*/ 1824 w 2784"/>
              <a:gd name="T9" fmla="*/ 40 h 1528"/>
              <a:gd name="T10" fmla="*/ 2352 w 2784"/>
              <a:gd name="T11" fmla="*/ 40 h 1528"/>
              <a:gd name="T12" fmla="*/ 2784 w 2784"/>
              <a:gd name="T13" fmla="*/ 28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4" h="1528">
                <a:moveTo>
                  <a:pt x="0" y="1528"/>
                </a:moveTo>
                <a:cubicBezTo>
                  <a:pt x="96" y="1352"/>
                  <a:pt x="192" y="1176"/>
                  <a:pt x="336" y="1000"/>
                </a:cubicBezTo>
                <a:cubicBezTo>
                  <a:pt x="480" y="824"/>
                  <a:pt x="696" y="608"/>
                  <a:pt x="864" y="472"/>
                </a:cubicBezTo>
                <a:cubicBezTo>
                  <a:pt x="1032" y="336"/>
                  <a:pt x="1184" y="256"/>
                  <a:pt x="1344" y="184"/>
                </a:cubicBezTo>
                <a:cubicBezTo>
                  <a:pt x="1504" y="112"/>
                  <a:pt x="1656" y="64"/>
                  <a:pt x="1824" y="40"/>
                </a:cubicBezTo>
                <a:cubicBezTo>
                  <a:pt x="1992" y="16"/>
                  <a:pt x="2192" y="0"/>
                  <a:pt x="2352" y="40"/>
                </a:cubicBezTo>
                <a:cubicBezTo>
                  <a:pt x="2512" y="80"/>
                  <a:pt x="2648" y="180"/>
                  <a:pt x="2784" y="280"/>
                </a:cubicBezTo>
              </a:path>
            </a:pathLst>
          </a:custGeom>
          <a:noFill/>
          <a:ln w="57150" cmpd="sng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7696200" y="2286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 flipV="1">
            <a:off x="6019800" y="2362200"/>
            <a:ext cx="1676400" cy="3048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 flipV="1">
            <a:off x="5105400" y="2143125"/>
            <a:ext cx="19050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4238625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>
            <a:off x="77724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886200" y="5715001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i+1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8839200" y="54864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59436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6634163" y="5002213"/>
            <a:ext cx="627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800" b="1" i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>
            <a:off x="7162801" y="5308600"/>
            <a:ext cx="60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6042026" y="5316538"/>
            <a:ext cx="690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 rot="19993468">
            <a:off x="4589464" y="2152650"/>
            <a:ext cx="2312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True derivative</a:t>
            </a:r>
          </a:p>
        </p:txBody>
      </p:sp>
      <p:sp>
        <p:nvSpPr>
          <p:cNvPr id="85011" name="Text Box 19"/>
          <p:cNvSpPr txBox="1">
            <a:spLocks noChangeArrowheads="1"/>
          </p:cNvSpPr>
          <p:nvPr/>
        </p:nvSpPr>
        <p:spPr bwMode="auto">
          <a:xfrm rot="21063639">
            <a:off x="5854700" y="2582863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</a:rPr>
              <a:t>Approximation</a:t>
            </a:r>
          </a:p>
        </p:txBody>
      </p:sp>
    </p:spTree>
    <p:extLst>
      <p:ext uri="{BB962C8B-B14F-4D97-AF65-F5344CB8AC3E}">
        <p14:creationId xmlns:p14="http://schemas.microsoft.com/office/powerpoint/2010/main" val="1154541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Line 2"/>
          <p:cNvSpPr>
            <a:spLocks noChangeShapeType="1"/>
          </p:cNvSpPr>
          <p:nvPr/>
        </p:nvSpPr>
        <p:spPr bwMode="auto">
          <a:xfrm flipV="1">
            <a:off x="4225925" y="2676526"/>
            <a:ext cx="1784350" cy="184626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2211389" y="381000"/>
            <a:ext cx="7780337" cy="79375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Backward difference</a:t>
            </a: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3276600" y="5638800"/>
            <a:ext cx="525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3276600" y="2057400"/>
            <a:ext cx="0" cy="3581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2" name="Freeform 6"/>
          <p:cNvSpPr>
            <a:spLocks/>
          </p:cNvSpPr>
          <p:nvPr/>
        </p:nvSpPr>
        <p:spPr bwMode="auto">
          <a:xfrm>
            <a:off x="4114800" y="2298700"/>
            <a:ext cx="4419600" cy="2425700"/>
          </a:xfrm>
          <a:custGeom>
            <a:avLst/>
            <a:gdLst>
              <a:gd name="T0" fmla="*/ 0 w 2784"/>
              <a:gd name="T1" fmla="*/ 1528 h 1528"/>
              <a:gd name="T2" fmla="*/ 336 w 2784"/>
              <a:gd name="T3" fmla="*/ 1000 h 1528"/>
              <a:gd name="T4" fmla="*/ 864 w 2784"/>
              <a:gd name="T5" fmla="*/ 472 h 1528"/>
              <a:gd name="T6" fmla="*/ 1344 w 2784"/>
              <a:gd name="T7" fmla="*/ 184 h 1528"/>
              <a:gd name="T8" fmla="*/ 1824 w 2784"/>
              <a:gd name="T9" fmla="*/ 40 h 1528"/>
              <a:gd name="T10" fmla="*/ 2352 w 2784"/>
              <a:gd name="T11" fmla="*/ 40 h 1528"/>
              <a:gd name="T12" fmla="*/ 2784 w 2784"/>
              <a:gd name="T13" fmla="*/ 28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4" h="1528">
                <a:moveTo>
                  <a:pt x="0" y="1528"/>
                </a:moveTo>
                <a:cubicBezTo>
                  <a:pt x="96" y="1352"/>
                  <a:pt x="192" y="1176"/>
                  <a:pt x="336" y="1000"/>
                </a:cubicBezTo>
                <a:cubicBezTo>
                  <a:pt x="480" y="824"/>
                  <a:pt x="696" y="608"/>
                  <a:pt x="864" y="472"/>
                </a:cubicBezTo>
                <a:cubicBezTo>
                  <a:pt x="1032" y="336"/>
                  <a:pt x="1184" y="256"/>
                  <a:pt x="1344" y="184"/>
                </a:cubicBezTo>
                <a:cubicBezTo>
                  <a:pt x="1504" y="112"/>
                  <a:pt x="1656" y="64"/>
                  <a:pt x="1824" y="40"/>
                </a:cubicBezTo>
                <a:cubicBezTo>
                  <a:pt x="1992" y="16"/>
                  <a:pt x="2192" y="0"/>
                  <a:pt x="2352" y="40"/>
                </a:cubicBezTo>
                <a:cubicBezTo>
                  <a:pt x="2512" y="80"/>
                  <a:pt x="2648" y="180"/>
                  <a:pt x="2784" y="280"/>
                </a:cubicBezTo>
              </a:path>
            </a:pathLst>
          </a:custGeom>
          <a:noFill/>
          <a:ln w="57150" cmpd="sng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4159250" y="44497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 flipV="1">
            <a:off x="5105400" y="2143125"/>
            <a:ext cx="19050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4238625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>
            <a:off x="77724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3886200" y="5715001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i+1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8839200" y="54864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5943600" y="2590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4895851" y="5011738"/>
            <a:ext cx="627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800" b="1" i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5414964" y="5319713"/>
            <a:ext cx="600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 flipH="1">
            <a:off x="4230688" y="5307013"/>
            <a:ext cx="690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6034" name="Text Box 18"/>
          <p:cNvSpPr txBox="1">
            <a:spLocks noChangeArrowheads="1"/>
          </p:cNvSpPr>
          <p:nvPr/>
        </p:nvSpPr>
        <p:spPr bwMode="auto">
          <a:xfrm rot="19993468">
            <a:off x="4589464" y="2152650"/>
            <a:ext cx="2312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True derivative</a:t>
            </a: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 rot="18879917">
            <a:off x="4168775" y="3559175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</a:rPr>
              <a:t>Approximation</a:t>
            </a:r>
          </a:p>
        </p:txBody>
      </p:sp>
    </p:spTree>
    <p:extLst>
      <p:ext uri="{BB962C8B-B14F-4D97-AF65-F5344CB8AC3E}">
        <p14:creationId xmlns:p14="http://schemas.microsoft.com/office/powerpoint/2010/main" val="401221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1026"/>
          <p:cNvSpPr>
            <a:spLocks noChangeShapeType="1"/>
          </p:cNvSpPr>
          <p:nvPr/>
        </p:nvSpPr>
        <p:spPr bwMode="auto">
          <a:xfrm flipV="1">
            <a:off x="4225925" y="2379664"/>
            <a:ext cx="3576638" cy="214312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2211389" y="381000"/>
            <a:ext cx="7780337" cy="793750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Centered difference</a:t>
            </a:r>
          </a:p>
        </p:txBody>
      </p:sp>
      <p:sp>
        <p:nvSpPr>
          <p:cNvPr id="87044" name="Line 1028"/>
          <p:cNvSpPr>
            <a:spLocks noChangeShapeType="1"/>
          </p:cNvSpPr>
          <p:nvPr/>
        </p:nvSpPr>
        <p:spPr bwMode="auto">
          <a:xfrm>
            <a:off x="3276600" y="5638800"/>
            <a:ext cx="525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5" name="Line 1029"/>
          <p:cNvSpPr>
            <a:spLocks noChangeShapeType="1"/>
          </p:cNvSpPr>
          <p:nvPr/>
        </p:nvSpPr>
        <p:spPr bwMode="auto">
          <a:xfrm flipV="1">
            <a:off x="3276600" y="2057400"/>
            <a:ext cx="0" cy="3581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6" name="Freeform 1030"/>
          <p:cNvSpPr>
            <a:spLocks/>
          </p:cNvSpPr>
          <p:nvPr/>
        </p:nvSpPr>
        <p:spPr bwMode="auto">
          <a:xfrm>
            <a:off x="4114800" y="2298700"/>
            <a:ext cx="4419600" cy="2425700"/>
          </a:xfrm>
          <a:custGeom>
            <a:avLst/>
            <a:gdLst>
              <a:gd name="T0" fmla="*/ 0 w 2784"/>
              <a:gd name="T1" fmla="*/ 1528 h 1528"/>
              <a:gd name="T2" fmla="*/ 336 w 2784"/>
              <a:gd name="T3" fmla="*/ 1000 h 1528"/>
              <a:gd name="T4" fmla="*/ 864 w 2784"/>
              <a:gd name="T5" fmla="*/ 472 h 1528"/>
              <a:gd name="T6" fmla="*/ 1344 w 2784"/>
              <a:gd name="T7" fmla="*/ 184 h 1528"/>
              <a:gd name="T8" fmla="*/ 1824 w 2784"/>
              <a:gd name="T9" fmla="*/ 40 h 1528"/>
              <a:gd name="T10" fmla="*/ 2352 w 2784"/>
              <a:gd name="T11" fmla="*/ 40 h 1528"/>
              <a:gd name="T12" fmla="*/ 2784 w 2784"/>
              <a:gd name="T13" fmla="*/ 280 h 1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84" h="1528">
                <a:moveTo>
                  <a:pt x="0" y="1528"/>
                </a:moveTo>
                <a:cubicBezTo>
                  <a:pt x="96" y="1352"/>
                  <a:pt x="192" y="1176"/>
                  <a:pt x="336" y="1000"/>
                </a:cubicBezTo>
                <a:cubicBezTo>
                  <a:pt x="480" y="824"/>
                  <a:pt x="696" y="608"/>
                  <a:pt x="864" y="472"/>
                </a:cubicBezTo>
                <a:cubicBezTo>
                  <a:pt x="1032" y="336"/>
                  <a:pt x="1184" y="256"/>
                  <a:pt x="1344" y="184"/>
                </a:cubicBezTo>
                <a:cubicBezTo>
                  <a:pt x="1504" y="112"/>
                  <a:pt x="1656" y="64"/>
                  <a:pt x="1824" y="40"/>
                </a:cubicBezTo>
                <a:cubicBezTo>
                  <a:pt x="1992" y="16"/>
                  <a:pt x="2192" y="0"/>
                  <a:pt x="2352" y="40"/>
                </a:cubicBezTo>
                <a:cubicBezTo>
                  <a:pt x="2512" y="80"/>
                  <a:pt x="2648" y="180"/>
                  <a:pt x="2784" y="280"/>
                </a:cubicBezTo>
              </a:path>
            </a:pathLst>
          </a:custGeom>
          <a:noFill/>
          <a:ln w="57150" cmpd="sng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7" name="Oval 1031"/>
          <p:cNvSpPr>
            <a:spLocks noChangeArrowheads="1"/>
          </p:cNvSpPr>
          <p:nvPr/>
        </p:nvSpPr>
        <p:spPr bwMode="auto">
          <a:xfrm>
            <a:off x="4159250" y="44497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048" name="Line 1032"/>
          <p:cNvSpPr>
            <a:spLocks noChangeShapeType="1"/>
          </p:cNvSpPr>
          <p:nvPr/>
        </p:nvSpPr>
        <p:spPr bwMode="auto">
          <a:xfrm flipV="1">
            <a:off x="5105400" y="2143125"/>
            <a:ext cx="19050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49" name="Line 1033"/>
          <p:cNvSpPr>
            <a:spLocks noChangeShapeType="1"/>
          </p:cNvSpPr>
          <p:nvPr/>
        </p:nvSpPr>
        <p:spPr bwMode="auto">
          <a:xfrm>
            <a:off x="4238625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50" name="Line 1034"/>
          <p:cNvSpPr>
            <a:spLocks noChangeShapeType="1"/>
          </p:cNvSpPr>
          <p:nvPr/>
        </p:nv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51" name="Line 1035"/>
          <p:cNvSpPr>
            <a:spLocks noChangeShapeType="1"/>
          </p:cNvSpPr>
          <p:nvPr/>
        </p:nvSpPr>
        <p:spPr bwMode="auto">
          <a:xfrm>
            <a:off x="7772400" y="5486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52" name="Text Box 1036"/>
          <p:cNvSpPr txBox="1">
            <a:spLocks noChangeArrowheads="1"/>
          </p:cNvSpPr>
          <p:nvPr/>
        </p:nvSpPr>
        <p:spPr bwMode="auto">
          <a:xfrm>
            <a:off x="3886200" y="5715001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x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i+1</a:t>
            </a:r>
          </a:p>
        </p:txBody>
      </p:sp>
      <p:sp>
        <p:nvSpPr>
          <p:cNvPr id="87053" name="Text Box 1037"/>
          <p:cNvSpPr txBox="1">
            <a:spLocks noChangeArrowheads="1"/>
          </p:cNvSpPr>
          <p:nvPr/>
        </p:nvSpPr>
        <p:spPr bwMode="auto">
          <a:xfrm>
            <a:off x="8839200" y="54864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87054" name="Oval 1038"/>
          <p:cNvSpPr>
            <a:spLocks noChangeArrowheads="1"/>
          </p:cNvSpPr>
          <p:nvPr/>
        </p:nvSpPr>
        <p:spPr bwMode="auto">
          <a:xfrm>
            <a:off x="7743825" y="226695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055" name="Text Box 1039"/>
          <p:cNvSpPr txBox="1">
            <a:spLocks noChangeArrowheads="1"/>
          </p:cNvSpPr>
          <p:nvPr/>
        </p:nvSpPr>
        <p:spPr bwMode="auto">
          <a:xfrm>
            <a:off x="5694363" y="5002213"/>
            <a:ext cx="627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CN" altLang="en-US" sz="2800" b="1" i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87056" name="Line 1040"/>
          <p:cNvSpPr>
            <a:spLocks noChangeShapeType="1"/>
          </p:cNvSpPr>
          <p:nvPr/>
        </p:nvSpPr>
        <p:spPr bwMode="auto">
          <a:xfrm flipV="1">
            <a:off x="6375400" y="5294314"/>
            <a:ext cx="1397000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57" name="Line 1041"/>
          <p:cNvSpPr>
            <a:spLocks noChangeShapeType="1"/>
          </p:cNvSpPr>
          <p:nvPr/>
        </p:nvSpPr>
        <p:spPr bwMode="auto">
          <a:xfrm flipH="1">
            <a:off x="4230689" y="5278438"/>
            <a:ext cx="1425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058" name="Text Box 1042"/>
          <p:cNvSpPr txBox="1">
            <a:spLocks noChangeArrowheads="1"/>
          </p:cNvSpPr>
          <p:nvPr/>
        </p:nvSpPr>
        <p:spPr bwMode="auto">
          <a:xfrm rot="19993468">
            <a:off x="4589464" y="2152650"/>
            <a:ext cx="2312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True derivative</a:t>
            </a:r>
          </a:p>
        </p:txBody>
      </p:sp>
      <p:sp>
        <p:nvSpPr>
          <p:cNvPr id="87059" name="Text Box 1043"/>
          <p:cNvSpPr txBox="1">
            <a:spLocks noChangeArrowheads="1"/>
          </p:cNvSpPr>
          <p:nvPr/>
        </p:nvSpPr>
        <p:spPr bwMode="auto">
          <a:xfrm rot="19784715">
            <a:off x="5064125" y="346075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chemeClr val="tx2"/>
                </a:solidFill>
                <a:latin typeface="Times New Roman" panose="02020603050405020304" pitchFamily="18" charset="0"/>
              </a:rPr>
              <a:t>Approximation</a:t>
            </a:r>
          </a:p>
        </p:txBody>
      </p:sp>
    </p:spTree>
    <p:extLst>
      <p:ext uri="{BB962C8B-B14F-4D97-AF65-F5344CB8AC3E}">
        <p14:creationId xmlns:p14="http://schemas.microsoft.com/office/powerpoint/2010/main" val="209481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5181600" y="2133600"/>
            <a:ext cx="2590800" cy="76200"/>
          </a:xfrm>
          <a:prstGeom prst="line">
            <a:avLst/>
          </a:prstGeom>
          <a:noFill/>
          <a:ln w="28575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727326" y="107951"/>
            <a:ext cx="7415213" cy="739775"/>
          </a:xfrm>
        </p:spPr>
        <p:txBody>
          <a:bodyPr/>
          <a:lstStyle/>
          <a:p>
            <a:pPr algn="ctr"/>
            <a:r>
              <a:rPr lang="en-US" altLang="zh-CN" sz="60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First Derivatives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4581525"/>
            <a:ext cx="4343400" cy="1828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3CC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D60093"/>
                </a:solidFill>
              </a:rPr>
              <a:t>Forward difference</a:t>
            </a:r>
          </a:p>
          <a:p>
            <a:pPr>
              <a:lnSpc>
                <a:spcPct val="90000"/>
              </a:lnSpc>
            </a:pPr>
            <a:endParaRPr lang="en-US" altLang="zh-CN" sz="2400" b="1">
              <a:solidFill>
                <a:srgbClr val="D60093"/>
              </a:solidFill>
            </a:endParaRPr>
          </a:p>
          <a:p>
            <a:pPr>
              <a:lnSpc>
                <a:spcPct val="50000"/>
              </a:lnSpc>
            </a:pPr>
            <a:r>
              <a:rPr lang="en-US" altLang="zh-CN" sz="2400" b="1">
                <a:solidFill>
                  <a:srgbClr val="0000CC"/>
                </a:solidFill>
              </a:rPr>
              <a:t>Backward difference</a:t>
            </a:r>
          </a:p>
          <a:p>
            <a:pPr>
              <a:lnSpc>
                <a:spcPct val="90000"/>
              </a:lnSpc>
            </a:pPr>
            <a:endParaRPr lang="en-US" altLang="zh-CN" sz="2400" b="1">
              <a:solidFill>
                <a:srgbClr val="D60093"/>
              </a:solidFill>
            </a:endParaRPr>
          </a:p>
          <a:p>
            <a:pPr>
              <a:lnSpc>
                <a:spcPct val="50000"/>
              </a:lnSpc>
            </a:pPr>
            <a:r>
              <a:rPr lang="en-US" altLang="zh-CN" sz="2400" b="1">
                <a:solidFill>
                  <a:schemeClr val="tx2"/>
                </a:solidFill>
              </a:rPr>
              <a:t>Central difference</a:t>
            </a:r>
            <a:endParaRPr lang="en-US" altLang="zh-CN" sz="3000" b="1">
              <a:solidFill>
                <a:srgbClr val="D60093"/>
              </a:solidFill>
            </a:endParaRPr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880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3259138" y="3876675"/>
            <a:ext cx="678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 flipV="1">
            <a:off x="3276600" y="8382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2" name="Freeform 8"/>
          <p:cNvSpPr>
            <a:spLocks/>
          </p:cNvSpPr>
          <p:nvPr/>
        </p:nvSpPr>
        <p:spPr bwMode="auto">
          <a:xfrm>
            <a:off x="3733800" y="1447800"/>
            <a:ext cx="5791200" cy="2057400"/>
          </a:xfrm>
          <a:custGeom>
            <a:avLst/>
            <a:gdLst>
              <a:gd name="T0" fmla="*/ 0 w 3360"/>
              <a:gd name="T1" fmla="*/ 928 h 936"/>
              <a:gd name="T2" fmla="*/ 48 w 3360"/>
              <a:gd name="T3" fmla="*/ 928 h 936"/>
              <a:gd name="T4" fmla="*/ 288 w 3360"/>
              <a:gd name="T5" fmla="*/ 880 h 936"/>
              <a:gd name="T6" fmla="*/ 576 w 3360"/>
              <a:gd name="T7" fmla="*/ 640 h 936"/>
              <a:gd name="T8" fmla="*/ 816 w 3360"/>
              <a:gd name="T9" fmla="*/ 352 h 936"/>
              <a:gd name="T10" fmla="*/ 1056 w 3360"/>
              <a:gd name="T11" fmla="*/ 112 h 936"/>
              <a:gd name="T12" fmla="*/ 1344 w 3360"/>
              <a:gd name="T13" fmla="*/ 16 h 936"/>
              <a:gd name="T14" fmla="*/ 1488 w 3360"/>
              <a:gd name="T15" fmla="*/ 16 h 936"/>
              <a:gd name="T16" fmla="*/ 1824 w 3360"/>
              <a:gd name="T17" fmla="*/ 64 h 936"/>
              <a:gd name="T18" fmla="*/ 2208 w 3360"/>
              <a:gd name="T19" fmla="*/ 256 h 936"/>
              <a:gd name="T20" fmla="*/ 2688 w 3360"/>
              <a:gd name="T21" fmla="*/ 448 h 936"/>
              <a:gd name="T22" fmla="*/ 3120 w 3360"/>
              <a:gd name="T23" fmla="*/ 496 h 936"/>
              <a:gd name="T24" fmla="*/ 3360 w 3360"/>
              <a:gd name="T25" fmla="*/ 44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60" h="936">
                <a:moveTo>
                  <a:pt x="0" y="928"/>
                </a:moveTo>
                <a:cubicBezTo>
                  <a:pt x="0" y="932"/>
                  <a:pt x="0" y="936"/>
                  <a:pt x="48" y="928"/>
                </a:cubicBezTo>
                <a:cubicBezTo>
                  <a:pt x="96" y="920"/>
                  <a:pt x="200" y="928"/>
                  <a:pt x="288" y="880"/>
                </a:cubicBezTo>
                <a:cubicBezTo>
                  <a:pt x="376" y="832"/>
                  <a:pt x="488" y="728"/>
                  <a:pt x="576" y="640"/>
                </a:cubicBezTo>
                <a:cubicBezTo>
                  <a:pt x="664" y="552"/>
                  <a:pt x="736" y="440"/>
                  <a:pt x="816" y="352"/>
                </a:cubicBezTo>
                <a:cubicBezTo>
                  <a:pt x="896" y="264"/>
                  <a:pt x="968" y="168"/>
                  <a:pt x="1056" y="112"/>
                </a:cubicBezTo>
                <a:cubicBezTo>
                  <a:pt x="1144" y="56"/>
                  <a:pt x="1272" y="32"/>
                  <a:pt x="1344" y="16"/>
                </a:cubicBezTo>
                <a:cubicBezTo>
                  <a:pt x="1416" y="0"/>
                  <a:pt x="1408" y="8"/>
                  <a:pt x="1488" y="16"/>
                </a:cubicBezTo>
                <a:cubicBezTo>
                  <a:pt x="1568" y="24"/>
                  <a:pt x="1704" y="24"/>
                  <a:pt x="1824" y="64"/>
                </a:cubicBezTo>
                <a:cubicBezTo>
                  <a:pt x="1944" y="104"/>
                  <a:pt x="2064" y="192"/>
                  <a:pt x="2208" y="256"/>
                </a:cubicBezTo>
                <a:cubicBezTo>
                  <a:pt x="2352" y="320"/>
                  <a:pt x="2536" y="408"/>
                  <a:pt x="2688" y="448"/>
                </a:cubicBezTo>
                <a:cubicBezTo>
                  <a:pt x="2840" y="488"/>
                  <a:pt x="3008" y="496"/>
                  <a:pt x="3120" y="496"/>
                </a:cubicBezTo>
                <a:cubicBezTo>
                  <a:pt x="3232" y="496"/>
                  <a:pt x="3296" y="472"/>
                  <a:pt x="3360" y="44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>
            <a:off x="4038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>
            <a:off x="5181600" y="2209800"/>
            <a:ext cx="0" cy="16589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6477000" y="1524001"/>
            <a:ext cx="0" cy="23352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H="1">
            <a:off x="7840664" y="2286000"/>
            <a:ext cx="7937" cy="15827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9144000" y="2590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8" name="Line 14"/>
          <p:cNvSpPr>
            <a:spLocks noChangeShapeType="1"/>
          </p:cNvSpPr>
          <p:nvPr/>
        </p:nvSpPr>
        <p:spPr bwMode="auto">
          <a:xfrm flipV="1">
            <a:off x="5181600" y="1524000"/>
            <a:ext cx="1295400" cy="609600"/>
          </a:xfrm>
          <a:prstGeom prst="line">
            <a:avLst/>
          </a:prstGeom>
          <a:noFill/>
          <a:ln w="38100" cap="rnd">
            <a:solidFill>
              <a:srgbClr val="0000CC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6477000" y="1524000"/>
            <a:ext cx="1371600" cy="685800"/>
          </a:xfrm>
          <a:prstGeom prst="line">
            <a:avLst/>
          </a:prstGeom>
          <a:noFill/>
          <a:ln w="38100" cap="rnd">
            <a:solidFill>
              <a:srgbClr val="D6009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0" name="Oval 16"/>
          <p:cNvSpPr>
            <a:spLocks noChangeArrowheads="1"/>
          </p:cNvSpPr>
          <p:nvPr/>
        </p:nvSpPr>
        <p:spPr bwMode="auto">
          <a:xfrm>
            <a:off x="5105400" y="20574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1" name="Oval 17"/>
          <p:cNvSpPr>
            <a:spLocks noChangeArrowheads="1"/>
          </p:cNvSpPr>
          <p:nvPr/>
        </p:nvSpPr>
        <p:spPr bwMode="auto">
          <a:xfrm>
            <a:off x="3962400" y="33528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2" name="Oval 18"/>
          <p:cNvSpPr>
            <a:spLocks noChangeArrowheads="1"/>
          </p:cNvSpPr>
          <p:nvPr/>
        </p:nvSpPr>
        <p:spPr bwMode="auto">
          <a:xfrm>
            <a:off x="6400800" y="14478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3" name="Oval 19"/>
          <p:cNvSpPr>
            <a:spLocks noChangeArrowheads="1"/>
          </p:cNvSpPr>
          <p:nvPr/>
        </p:nvSpPr>
        <p:spPr bwMode="auto">
          <a:xfrm>
            <a:off x="7772400" y="21336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4" name="Oval 20"/>
          <p:cNvSpPr>
            <a:spLocks noChangeArrowheads="1"/>
          </p:cNvSpPr>
          <p:nvPr/>
        </p:nvSpPr>
        <p:spPr bwMode="auto">
          <a:xfrm>
            <a:off x="9067800" y="2438400"/>
            <a:ext cx="152400" cy="1524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5486400" y="1371600"/>
            <a:ext cx="22098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8086" name="Object 22"/>
          <p:cNvGraphicFramePr>
            <a:graphicFrameLocks noChangeAspect="1"/>
          </p:cNvGraphicFramePr>
          <p:nvPr/>
        </p:nvGraphicFramePr>
        <p:xfrm>
          <a:off x="6172200" y="990601"/>
          <a:ext cx="10668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444240" imgH="203040" progId="Equation.3">
                  <p:embed/>
                </p:oleObj>
              </mc:Choice>
              <mc:Fallback>
                <p:oleObj name="Equation" r:id="rId6" imgW="444240" imgH="203040" progId="Equation.3">
                  <p:embed/>
                  <p:pic>
                    <p:nvPicPr>
                      <p:cNvPr id="880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990601"/>
                        <a:ext cx="10668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3725863" y="382905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 i="1">
                <a:solidFill>
                  <a:srgbClr val="0000CC"/>
                </a:solidFill>
                <a:latin typeface="Times New Roman" panose="02020603050405020304" pitchFamily="18" charset="0"/>
              </a:rPr>
              <a:t>i-2           i-1              i               i+1            i+2</a:t>
            </a:r>
          </a:p>
        </p:txBody>
      </p:sp>
      <p:graphicFrame>
        <p:nvGraphicFramePr>
          <p:cNvPr id="88088" name="Object 24"/>
          <p:cNvGraphicFramePr>
            <a:graphicFrameLocks noChangeAspect="1"/>
          </p:cNvGraphicFramePr>
          <p:nvPr/>
        </p:nvGraphicFramePr>
        <p:xfrm>
          <a:off x="5508625" y="4394201"/>
          <a:ext cx="449580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2654280" imgH="1358640" progId="Equation.3">
                  <p:embed/>
                </p:oleObj>
              </mc:Choice>
              <mc:Fallback>
                <p:oleObj name="Equation" r:id="rId8" imgW="2654280" imgH="1358640" progId="Equation.3">
                  <p:embed/>
                  <p:pic>
                    <p:nvPicPr>
                      <p:cNvPr id="8808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394201"/>
                        <a:ext cx="4495800" cy="230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9" name="Text Box 25"/>
          <p:cNvSpPr txBox="1">
            <a:spLocks noChangeArrowheads="1"/>
          </p:cNvSpPr>
          <p:nvPr/>
        </p:nvSpPr>
        <p:spPr bwMode="auto">
          <a:xfrm>
            <a:off x="10058401" y="3630613"/>
            <a:ext cx="341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2787650" y="644525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0529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2889" y="209551"/>
            <a:ext cx="6719887" cy="709613"/>
          </a:xfrm>
        </p:spPr>
        <p:txBody>
          <a:bodyPr/>
          <a:lstStyle/>
          <a:p>
            <a:pPr algn="ctr"/>
            <a:r>
              <a:rPr lang="en-US" altLang="zh-CN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Truncation Errors</a:t>
            </a:r>
            <a:endParaRPr lang="en-US" altLang="zh-CN">
              <a:solidFill>
                <a:srgbClr val="D60093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0725" y="1108075"/>
            <a:ext cx="7620000" cy="4114800"/>
          </a:xfrm>
        </p:spPr>
        <p:txBody>
          <a:bodyPr/>
          <a:lstStyle/>
          <a:p>
            <a:r>
              <a:rPr lang="en-US" altLang="zh-CN" b="1">
                <a:solidFill>
                  <a:srgbClr val="FF0000"/>
                </a:solidFill>
              </a:rPr>
              <a:t>Uniform grid spacing</a:t>
            </a:r>
            <a:endParaRPr lang="en-US" altLang="zh-CN">
              <a:solidFill>
                <a:srgbClr val="FF0000"/>
              </a:solidFill>
            </a:endParaRPr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2211388" y="1755776"/>
          <a:ext cx="800100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4635360" imgH="863280" progId="Equation.3">
                  <p:embed/>
                </p:oleObj>
              </mc:Choice>
              <mc:Fallback>
                <p:oleObj name="Equation" r:id="rId3" imgW="4635360" imgH="863280" progId="Equation.3">
                  <p:embed/>
                  <p:pic>
                    <p:nvPicPr>
                      <p:cNvPr id="901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1755776"/>
                        <a:ext cx="8001000" cy="14890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2457451" y="3681413"/>
          <a:ext cx="7523163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822480" imgH="1269720" progId="Equation.3">
                  <p:embed/>
                </p:oleObj>
              </mc:Choice>
              <mc:Fallback>
                <p:oleObj name="Equation" r:id="rId5" imgW="3822480" imgH="1269720" progId="Equation.3">
                  <p:embed/>
                  <p:pic>
                    <p:nvPicPr>
                      <p:cNvPr id="901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1" y="3681413"/>
                        <a:ext cx="7523163" cy="2500312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6038851" y="3321051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901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1" y="3321051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458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Fig04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66775"/>
            <a:ext cx="5410200" cy="429418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2235201" y="115889"/>
            <a:ext cx="7720013" cy="642937"/>
          </a:xfrm>
        </p:spPr>
        <p:txBody>
          <a:bodyPr/>
          <a:lstStyle/>
          <a:p>
            <a:pPr algn="ctr"/>
            <a:r>
              <a:rPr lang="en-US" altLang="zh-CN" sz="48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Error Propagation</a:t>
            </a:r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2168526" y="5699125"/>
          <a:ext cx="782796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3619440" imgH="482400" progId="Equation.3">
                  <p:embed/>
                </p:oleObj>
              </mc:Choice>
              <mc:Fallback>
                <p:oleObj name="Equation" r:id="rId4" imgW="3619440" imgH="482400" progId="Equation.3">
                  <p:embed/>
                  <p:pic>
                    <p:nvPicPr>
                      <p:cNvPr id="911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6" y="5699125"/>
                        <a:ext cx="7827963" cy="10429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232025" y="5181600"/>
            <a:ext cx="7691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Error in x leads to error in f(x)</a:t>
            </a:r>
          </a:p>
        </p:txBody>
      </p:sp>
    </p:spTree>
    <p:extLst>
      <p:ext uri="{BB962C8B-B14F-4D97-AF65-F5344CB8AC3E}">
        <p14:creationId xmlns:p14="http://schemas.microsoft.com/office/powerpoint/2010/main" val="1319362993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mm.pot [兼容模式]" id="{17826F4E-4884-44A6-8B3E-5E7B57660E89}" vid="{EF018D18-CCEC-4A05-89C8-F7AE0F373F97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nmm</Template>
  <TotalTime>3</TotalTime>
  <Words>447</Words>
  <Application>Microsoft Office PowerPoint</Application>
  <PresentationFormat>宽屏</PresentationFormat>
  <Paragraphs>156</Paragraphs>
  <Slides>30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8" baseType="lpstr">
      <vt:lpstr>等线</vt:lpstr>
      <vt:lpstr>宋体</vt:lpstr>
      <vt:lpstr>Arial</vt:lpstr>
      <vt:lpstr>Symbol</vt:lpstr>
      <vt:lpstr>Times New Roman</vt:lpstr>
      <vt:lpstr>Wingdings</vt:lpstr>
      <vt:lpstr>Pixel</vt:lpstr>
      <vt:lpstr>Microsoft Equation 3.0</vt:lpstr>
      <vt:lpstr>Numerical Differentiation</vt:lpstr>
      <vt:lpstr>Numerical Differentiation</vt:lpstr>
      <vt:lpstr>Forward difference</vt:lpstr>
      <vt:lpstr>Forward difference</vt:lpstr>
      <vt:lpstr>Backward difference</vt:lpstr>
      <vt:lpstr>Centered difference</vt:lpstr>
      <vt:lpstr>First Derivatives</vt:lpstr>
      <vt:lpstr>Truncation Errors</vt:lpstr>
      <vt:lpstr>Error Propagation</vt:lpstr>
      <vt:lpstr>Trade-off between truncation and round-off errors</vt:lpstr>
      <vt:lpstr>Example: First Derivatives</vt:lpstr>
      <vt:lpstr>Example: First Derivative</vt:lpstr>
      <vt:lpstr>Second-Derivatives</vt:lpstr>
      <vt:lpstr>General Three-Point Formula</vt:lpstr>
      <vt:lpstr>Lagrange Polynomials</vt:lpstr>
      <vt:lpstr>Lagrange Interpolation </vt:lpstr>
      <vt:lpstr>Lagrange Interpolation </vt:lpstr>
      <vt:lpstr>Lagrange Interpolation</vt:lpstr>
      <vt:lpstr>Lagrange Polynomial</vt:lpstr>
      <vt:lpstr>General Three-Point Formula</vt:lpstr>
      <vt:lpstr>Second Derivative</vt:lpstr>
      <vt:lpstr>Three-point formula (Uniform Grid)</vt:lpstr>
      <vt:lpstr>First Derivatives</vt:lpstr>
      <vt:lpstr>Example: First Derivatives</vt:lpstr>
      <vt:lpstr>Higher Derivatives</vt:lpstr>
      <vt:lpstr>Centered Finite-Divided Differences</vt:lpstr>
      <vt:lpstr>Forward Finite-divided differences</vt:lpstr>
      <vt:lpstr>Backward finite-divided differences</vt:lpstr>
      <vt:lpstr>Differentiation of Noisy Data</vt:lpstr>
      <vt:lpstr>MATLAB’s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Differentiation</dc:title>
  <dc:creator>XLL</dc:creator>
  <cp:lastModifiedBy>XLL</cp:lastModifiedBy>
  <cp:revision>1</cp:revision>
  <dcterms:created xsi:type="dcterms:W3CDTF">2022-06-01T09:34:03Z</dcterms:created>
  <dcterms:modified xsi:type="dcterms:W3CDTF">2022-06-01T09:37:12Z</dcterms:modified>
</cp:coreProperties>
</file>